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42"/>
  </p:notesMasterIdLst>
  <p:handoutMasterIdLst>
    <p:handoutMasterId r:id="rId43"/>
  </p:handoutMasterIdLst>
  <p:sldIdLst>
    <p:sldId id="495" r:id="rId2"/>
    <p:sldId id="781" r:id="rId3"/>
    <p:sldId id="782" r:id="rId4"/>
    <p:sldId id="405" r:id="rId5"/>
    <p:sldId id="534" r:id="rId6"/>
    <p:sldId id="794" r:id="rId7"/>
    <p:sldId id="425" r:id="rId8"/>
    <p:sldId id="784" r:id="rId9"/>
    <p:sldId id="795" r:id="rId10"/>
    <p:sldId id="793" r:id="rId11"/>
    <p:sldId id="785" r:id="rId12"/>
    <p:sldId id="339" r:id="rId13"/>
    <p:sldId id="796" r:id="rId14"/>
    <p:sldId id="344" r:id="rId15"/>
    <p:sldId id="347" r:id="rId16"/>
    <p:sldId id="348" r:id="rId17"/>
    <p:sldId id="352" r:id="rId18"/>
    <p:sldId id="439" r:id="rId19"/>
    <p:sldId id="441" r:id="rId20"/>
    <p:sldId id="786" r:id="rId21"/>
    <p:sldId id="787" r:id="rId22"/>
    <p:sldId id="788" r:id="rId23"/>
    <p:sldId id="264" r:id="rId24"/>
    <p:sldId id="274" r:id="rId25"/>
    <p:sldId id="362" r:id="rId26"/>
    <p:sldId id="769" r:id="rId27"/>
    <p:sldId id="412" r:id="rId28"/>
    <p:sldId id="265" r:id="rId29"/>
    <p:sldId id="411" r:id="rId30"/>
    <p:sldId id="545" r:id="rId31"/>
    <p:sldId id="567" r:id="rId32"/>
    <p:sldId id="797" r:id="rId33"/>
    <p:sldId id="790" r:id="rId34"/>
    <p:sldId id="530" r:id="rId35"/>
    <p:sldId id="453" r:id="rId36"/>
    <p:sldId id="455" r:id="rId37"/>
    <p:sldId id="792" r:id="rId38"/>
    <p:sldId id="789" r:id="rId39"/>
    <p:sldId id="456" r:id="rId40"/>
    <p:sldId id="791" r:id="rId41"/>
  </p:sldIdLst>
  <p:sldSz cx="12192000" cy="6858000"/>
  <p:notesSz cx="9601200" cy="73152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1" pos="7296" userDrawn="1">
          <p15:clr>
            <a:srgbClr val="A4A3A4"/>
          </p15:clr>
        </p15:guide>
        <p15:guide id="1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D0CECE"/>
    <a:srgbClr val="616161"/>
    <a:srgbClr val="BA97FF"/>
    <a:srgbClr val="595959"/>
    <a:srgbClr val="7C7C7C"/>
    <a:srgbClr val="4D5061"/>
    <a:srgbClr val="373F3D"/>
    <a:srgbClr val="393D3F"/>
    <a:srgbClr val="606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89571" autoAdjust="0"/>
  </p:normalViewPr>
  <p:slideViewPr>
    <p:cSldViewPr>
      <p:cViewPr varScale="1">
        <p:scale>
          <a:sx n="123" d="100"/>
          <a:sy n="123" d="100"/>
        </p:scale>
        <p:origin x="1036" y="60"/>
      </p:cViewPr>
      <p:guideLst>
        <p:guide pos="7296"/>
        <p:guide orient="horz" pos="2160"/>
      </p:guideLst>
    </p:cSldViewPr>
  </p:slideViewPr>
  <p:notesTextViewPr>
    <p:cViewPr>
      <p:scale>
        <a:sx n="125" d="100"/>
        <a:sy n="125" d="100"/>
      </p:scale>
      <p:origin x="0" y="0"/>
    </p:cViewPr>
  </p:notesTextViewPr>
  <p:sorterViewPr>
    <p:cViewPr>
      <p:scale>
        <a:sx n="100" d="100"/>
        <a:sy n="100" d="100"/>
      </p:scale>
      <p:origin x="0" y="-27396"/>
    </p:cViewPr>
  </p:sorterViewPr>
  <p:notesViewPr>
    <p:cSldViewPr showGuides="1">
      <p:cViewPr varScale="1">
        <p:scale>
          <a:sx n="100" d="100"/>
          <a:sy n="100" d="100"/>
        </p:scale>
        <p:origin x="260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日期占位符 2"/>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83C12A0-A07F-438D-8289-D652357D529F}" type="datetimeFigureOut">
              <a:rPr lang="en-US" smtClean="0"/>
              <a:t>8/29/2022</a:t>
            </a:fld>
            <a:endParaRPr lang="en-US"/>
          </a:p>
        </p:txBody>
      </p:sp>
      <p:sp>
        <p:nvSpPr>
          <p:cNvPr id="4" name="页脚占位符 3"/>
          <p:cNvSpPr>
            <a:spLocks noGrp="1"/>
          </p:cNvSpPr>
          <p:nvPr>
            <p:ph type="ftr" sz="quarter" idx="2"/>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5" name="灯片编号占位符 4"/>
          <p:cNvSpPr>
            <a:spLocks noGrp="1"/>
          </p:cNvSpPr>
          <p:nvPr>
            <p:ph type="sldNum" sz="quarter" idx="3"/>
          </p:nvPr>
        </p:nvSpPr>
        <p:spPr>
          <a:xfrm>
            <a:off x="5438458" y="6948171"/>
            <a:ext cx="4160520" cy="367029"/>
          </a:xfrm>
          <a:prstGeom prst="rect">
            <a:avLst/>
          </a:prstGeom>
        </p:spPr>
        <p:txBody>
          <a:bodyPr vert="horz" lIns="96661" tIns="48331" rIns="96661" bIns="48331" rtlCol="0" anchor="b"/>
          <a:lstStyle>
            <a:lvl1pPr algn="r">
              <a:defRPr sz="1300"/>
            </a:lvl1pPr>
          </a:lstStyle>
          <a:p>
            <a:fld id="{B9186AF7-5FB6-46CE-BED9-CB4B73D9C97F}" type="slidenum">
              <a:rPr lang="en-US" smtClean="0"/>
              <a:t>‹#›</a:t>
            </a:fld>
            <a:endParaRPr lang="en-US"/>
          </a:p>
        </p:txBody>
      </p:sp>
    </p:spTree>
    <p:extLst>
      <p:ext uri="{BB962C8B-B14F-4D97-AF65-F5344CB8AC3E}">
        <p14:creationId xmlns:p14="http://schemas.microsoft.com/office/powerpoint/2010/main" val="101973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A8B34558-CDED-45D4-9126-F174BE920661}" type="datetimeFigureOut">
              <a:rPr lang="en-US" smtClean="0"/>
              <a:t>8/29/2022</a:t>
            </a:fld>
            <a:endParaRPr lang="en-US"/>
          </a:p>
        </p:txBody>
      </p:sp>
      <p:sp>
        <p:nvSpPr>
          <p:cNvPr id="4" name="Slide Image Placeholder 3"/>
          <p:cNvSpPr>
            <a:spLocks noGrp="1" noRot="1" noChangeAspect="1"/>
          </p:cNvSpPr>
          <p:nvPr>
            <p:ph type="sldImg" idx="2"/>
          </p:nvPr>
        </p:nvSpPr>
        <p:spPr>
          <a:xfrm>
            <a:off x="2362200" y="549275"/>
            <a:ext cx="48768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70E025E3-E6C5-49B1-9E2E-63B79957EF95}" type="slidenum">
              <a:rPr lang="en-US" smtClean="0"/>
              <a:t>‹#›</a:t>
            </a:fld>
            <a:endParaRPr lang="en-US"/>
          </a:p>
        </p:txBody>
      </p:sp>
    </p:spTree>
    <p:extLst>
      <p:ext uri="{BB962C8B-B14F-4D97-AF65-F5344CB8AC3E}">
        <p14:creationId xmlns:p14="http://schemas.microsoft.com/office/powerpoint/2010/main" val="38260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362200" y="549275"/>
            <a:ext cx="4876800" cy="27432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E025E3-E6C5-49B1-9E2E-63B79957EF95}" type="slidenum">
              <a:rPr lang="en-US" smtClean="0"/>
              <a:t>1</a:t>
            </a:fld>
            <a:endParaRPr lang="en-US"/>
          </a:p>
        </p:txBody>
      </p:sp>
    </p:spTree>
    <p:extLst>
      <p:ext uri="{BB962C8B-B14F-4D97-AF65-F5344CB8AC3E}">
        <p14:creationId xmlns:p14="http://schemas.microsoft.com/office/powerpoint/2010/main" val="1930873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19</a:t>
            </a:fld>
            <a:endParaRPr lang="en-US"/>
          </a:p>
        </p:txBody>
      </p:sp>
    </p:spTree>
    <p:extLst>
      <p:ext uri="{BB962C8B-B14F-4D97-AF65-F5344CB8AC3E}">
        <p14:creationId xmlns:p14="http://schemas.microsoft.com/office/powerpoint/2010/main" val="256213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actually the example of augmented trees used in the book introduction to algorithms. The interval tree </a:t>
            </a:r>
            <a:r>
              <a:rPr lang="en-US" altLang="zh-CN" dirty="0"/>
              <a:t>stores</a:t>
            </a:r>
            <a:r>
              <a:rPr lang="en-US" dirty="0"/>
              <a:t> a set of intervals on the number line defined by their left and right end points. In the tree, intervals are sorted by their left endpoint. So these seven intervals are</a:t>
            </a:r>
            <a:r>
              <a:rPr lang="en-US" altLang="zh-CN" dirty="0"/>
              <a:t> ordered by</a:t>
            </a:r>
            <a:r>
              <a:rPr lang="en-US" dirty="0"/>
              <a:t> the left endpoints which are the red numbers one two three through seven. The other number in the pair is the right end point of the corresponding interval.</a:t>
            </a:r>
          </a:p>
          <a:p>
            <a:endParaRPr lang="en-US" dirty="0"/>
          </a:p>
          <a:p>
            <a:r>
              <a:rPr lang="en-US" dirty="0"/>
              <a:t>Each node is also augmented by the maximum right endpoint in its subtree, I will then show them in the empty cells here. In this subtree it is seven, here it is nine, for the root it is also nine.</a:t>
            </a:r>
          </a:p>
          <a:p>
            <a:endParaRPr lang="en-US" dirty="0"/>
          </a:p>
          <a:p>
            <a:r>
              <a:rPr lang="en-US" dirty="0"/>
              <a:t>This structure is often used to answer the stabbing query: whether a point p is covered by any interval or not. </a:t>
            </a:r>
          </a:p>
          <a:p>
            <a:r>
              <a:rPr lang="en-US" dirty="0"/>
              <a:t>Both the construction of the tree and the query can be done easily with the augmented map interface.</a:t>
            </a:r>
          </a:p>
          <a:p>
            <a:endParaRPr lang="en-US" dirty="0"/>
          </a:p>
          <a:p>
            <a:r>
              <a:rPr lang="en-US" dirty="0"/>
              <a:t>To do this First we need to define such an interval tree with an augmented map.</a:t>
            </a:r>
          </a:p>
          <a:p>
            <a:endParaRPr lang="en-US" dirty="0"/>
          </a:p>
        </p:txBody>
      </p:sp>
      <p:sp>
        <p:nvSpPr>
          <p:cNvPr id="4" name="灯片编号占位符 3"/>
          <p:cNvSpPr>
            <a:spLocks noGrp="1"/>
          </p:cNvSpPr>
          <p:nvPr>
            <p:ph type="sldNum" sz="quarter" idx="10"/>
          </p:nvPr>
        </p:nvSpPr>
        <p:spPr/>
        <p:txBody>
          <a:bodyPr/>
          <a:lstStyle/>
          <a:p>
            <a:fld id="{70E025E3-E6C5-49B1-9E2E-63B79957EF95}" type="slidenum">
              <a:rPr lang="en-US" smtClean="0"/>
              <a:t>23</a:t>
            </a:fld>
            <a:endParaRPr lang="en-US"/>
          </a:p>
        </p:txBody>
      </p:sp>
    </p:spTree>
    <p:extLst>
      <p:ext uri="{BB962C8B-B14F-4D97-AF65-F5344CB8AC3E}">
        <p14:creationId xmlns:p14="http://schemas.microsoft.com/office/powerpoint/2010/main" val="30946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dirty="0"/>
                  <a:t>The augmented map </a:t>
                </a:r>
                <a:r>
                  <a:rPr lang="en-US" dirty="0" err="1"/>
                  <a:t>M_i</a:t>
                </a:r>
                <a:r>
                  <a:rPr lang="en-US" dirty="0"/>
                  <a:t> defines such an interval tree. It is very similar to the sale receipts example with range max augmentation. it is defined to have keys to be the left endpoints, values to be the right end points, </a:t>
                </a:r>
                <a:r>
                  <a:rPr lang="en-US" altLang="zh-CN" dirty="0"/>
                  <a:t>the augmented value is the maximum right endpoints. </a:t>
                </a:r>
                <a:r>
                  <a:rPr lang="en-US" dirty="0"/>
                  <a:t>so K V and A are all the set of real numbers. The base function extracts the value, which is the right endpoint from the entry, the combine function is max.</a:t>
                </a:r>
              </a:p>
              <a:p>
                <a:endParaRPr lang="en-US" dirty="0"/>
              </a:p>
              <a:p>
                <a:r>
                  <a:rPr lang="en-US" dirty="0"/>
                  <a:t>Using the interface of augmented maps, constructing such an interval tree from a list of intervals is just to call the build function in the interface. As long as the augmented map is defined with proper base and combine functions, this build function will construct such an interval tree for you. So the construction is as easy as this one line of code.</a:t>
                </a:r>
              </a:p>
            </p:txBody>
          </p:sp>
        </mc:Choice>
        <mc:Fallback xmlns="">
          <p:sp>
            <p:nvSpPr>
              <p:cNvPr id="3" name="备注占位符 2"/>
              <p:cNvSpPr>
                <a:spLocks noGrp="1"/>
              </p:cNvSpPr>
              <p:nvPr>
                <p:ph type="body" idx="1"/>
              </p:nvPr>
            </p:nvSpPr>
            <p:spPr/>
            <p:txBody>
              <a:bodyPr/>
              <a:lstStyle/>
              <a:p>
                <a:r>
                  <a:rPr lang="en-US" dirty="0"/>
                  <a:t>The augmented map data structure </a:t>
                </a:r>
                <a:r>
                  <a:rPr lang="en-US" dirty="0" err="1"/>
                  <a:t>M_i</a:t>
                </a:r>
                <a:r>
                  <a:rPr lang="en-US" dirty="0"/>
                  <a:t> defines such an interval tree. it is defined to have keys to be the left endpoints, values to be the right end points, so K and V are both the set of real numbers. the augmented value is the maximum of the right endpoints, so the augmented value type is also the set of real numbers. The base function extracts the value, which is the right endpoint from the entry, the combine function is max.</a:t>
                </a:r>
              </a:p>
              <a:p>
                <a:endParaRPr lang="en-US" dirty="0"/>
              </a:p>
              <a:p>
                <a:r>
                  <a:rPr lang="en-US" dirty="0"/>
                  <a:t>Using the interface of augmented maps, construct such an interval tree from a sequence of intervals is just to call the </a:t>
                </a:r>
                <a:r>
                  <a:rPr lang="en-US" dirty="0" err="1"/>
                  <a:t>fromsequence</a:t>
                </a:r>
                <a:r>
                  <a:rPr lang="en-US" dirty="0"/>
                  <a:t> function on M_I. The stabbing query asks whether p is covered by any interval, which is equivalent to </a:t>
                </a:r>
                <a:r>
                  <a:rPr lang="en-US" altLang="zh-CN" dirty="0"/>
                  <a:t>determine if </a:t>
                </a:r>
                <a:r>
                  <a:rPr lang="en-US" altLang="zh-CN" b="0" i="0">
                    <a:latin typeface="Cambria Math" panose="02040503050406030204" pitchFamily="18" charset="0"/>
                  </a:rPr>
                  <a:t>𝑝</a:t>
                </a:r>
                <a:r>
                  <a:rPr lang="en-US" altLang="zh-CN" dirty="0"/>
                  <a:t> is less than the maximum value among all intervals with key less than 𝑝</a:t>
                </a:r>
              </a:p>
              <a:p>
                <a:r>
                  <a:rPr lang="en-US" dirty="0"/>
                  <a:t>The later quantity can be computed by the </a:t>
                </a:r>
                <a:r>
                  <a:rPr lang="en-US" dirty="0" err="1"/>
                  <a:t>augleft</a:t>
                </a:r>
                <a:r>
                  <a:rPr lang="en-US" dirty="0"/>
                  <a:t> function. Recall that </a:t>
                </a:r>
                <a:r>
                  <a:rPr lang="en-US" dirty="0" err="1"/>
                  <a:t>augleft</a:t>
                </a:r>
                <a:r>
                  <a:rPr lang="en-US" dirty="0"/>
                  <a:t> gives the augmented value of all entries </a:t>
                </a:r>
                <a:r>
                  <a:rPr lang="en-US" dirty="0" err="1"/>
                  <a:t>upto</a:t>
                </a:r>
                <a:r>
                  <a:rPr lang="en-US" dirty="0"/>
                  <a:t> key p, and the combine function is exactly max, the </a:t>
                </a:r>
                <a:r>
                  <a:rPr lang="en-US" dirty="0" err="1"/>
                  <a:t>augleft</a:t>
                </a:r>
                <a:r>
                  <a:rPr lang="en-US" dirty="0"/>
                  <a:t> function can give the quantity we want. So this query is as easy as this one line code.</a:t>
                </a:r>
              </a:p>
            </p:txBody>
          </p:sp>
        </mc:Fallback>
      </mc:AlternateContent>
      <p:sp>
        <p:nvSpPr>
          <p:cNvPr id="4" name="灯片编号占位符 3"/>
          <p:cNvSpPr>
            <a:spLocks noGrp="1"/>
          </p:cNvSpPr>
          <p:nvPr>
            <p:ph type="sldNum" sz="quarter" idx="10"/>
          </p:nvPr>
        </p:nvSpPr>
        <p:spPr/>
        <p:txBody>
          <a:bodyPr/>
          <a:lstStyle/>
          <a:p>
            <a:fld id="{70E025E3-E6C5-49B1-9E2E-63B79957EF95}" type="slidenum">
              <a:rPr lang="en-US" smtClean="0"/>
              <a:t>24</a:t>
            </a:fld>
            <a:endParaRPr lang="en-US"/>
          </a:p>
        </p:txBody>
      </p:sp>
    </p:spTree>
    <p:extLst>
      <p:ext uri="{BB962C8B-B14F-4D97-AF65-F5344CB8AC3E}">
        <p14:creationId xmlns:p14="http://schemas.microsoft.com/office/powerpoint/2010/main" val="694591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Then the stabbing query. it asks whether p is covered by any interval, which is equivalent to the following condition: among all intervals</a:t>
                </a:r>
                <a:r>
                  <a:rPr lang="en-US" altLang="zh-CN" baseline="0" dirty="0"/>
                  <a:t> starting before p, whether the maximum right point goes beyond p.</a:t>
                </a:r>
                <a:r>
                  <a:rPr lang="en-US" altLang="zh-CN" dirty="0"/>
                  <a:t> So here’s an example when p is five. We first find all intervals starting before five, and find the maximum right end point of them, which is seven. Seven is larger than 5, so there must be at least one interval starts before five and ends after five. So the answer is yes, five is covered.</a:t>
                </a:r>
              </a:p>
              <a:p>
                <a:endParaRPr lang="en-US" altLang="zh-CN" dirty="0"/>
              </a:p>
              <a:p>
                <a:r>
                  <a:rPr lang="en-US" altLang="zh-CN" dirty="0"/>
                  <a:t>To answer the query we now need to figure out the left </a:t>
                </a:r>
                <a:r>
                  <a:rPr lang="en-US" altLang="zh-CN" dirty="0" err="1"/>
                  <a:t>handside</a:t>
                </a:r>
                <a:r>
                  <a:rPr lang="en-US" altLang="zh-CN" dirty="0"/>
                  <a:t> of this inequation. This actually can be calculated by the </a:t>
                </a:r>
                <a:r>
                  <a:rPr lang="en-US" altLang="zh-CN" dirty="0" err="1"/>
                  <a:t>augleft</a:t>
                </a:r>
                <a:r>
                  <a:rPr lang="en-US" altLang="zh-CN" dirty="0"/>
                  <a:t> function. Recall that </a:t>
                </a:r>
                <a:r>
                  <a:rPr lang="en-US" altLang="zh-CN" dirty="0" err="1"/>
                  <a:t>augleft</a:t>
                </a:r>
                <a:r>
                  <a:rPr lang="en-US" altLang="zh-CN" dirty="0"/>
                  <a:t> gives the augmented value of all entries with keys no more than p, which are exactly those intervals starting before p. So they are just the purple intervals here. The augmented value is calculated by the combine function, which is exactly max. So it is the maximum right endpoint. again, as long as the augmented map is properly defined, the query can be done with calling the </a:t>
                </a:r>
                <a:r>
                  <a:rPr lang="en-US" altLang="zh-CN" dirty="0" err="1"/>
                  <a:t>augleft</a:t>
                </a:r>
                <a:r>
                  <a:rPr lang="en-US" altLang="zh-CN" dirty="0"/>
                  <a:t> function in its interface and compare it with p. It is also just one line of code.</a:t>
                </a:r>
              </a:p>
              <a:p>
                <a:endParaRPr lang="en-US" altLang="zh-CN" dirty="0"/>
              </a:p>
              <a:p>
                <a:r>
                  <a:rPr lang="en-US" dirty="0"/>
                  <a:t>Actually </a:t>
                </a:r>
              </a:p>
            </p:txBody>
          </p:sp>
        </mc:Choice>
        <mc:Fallback xmlns="">
          <p:sp>
            <p:nvSpPr>
              <p:cNvPr id="3" name="备注占位符 2"/>
              <p:cNvSpPr>
                <a:spLocks noGrp="1"/>
              </p:cNvSpPr>
              <p:nvPr>
                <p:ph type="body" idx="1"/>
              </p:nvPr>
            </p:nvSpPr>
            <p:spPr/>
            <p:txBody>
              <a:bodyPr/>
              <a:lstStyle/>
              <a:p>
                <a:r>
                  <a:rPr lang="en-US" dirty="0"/>
                  <a:t>The augmented map data structure </a:t>
                </a:r>
                <a:r>
                  <a:rPr lang="en-US" dirty="0" err="1"/>
                  <a:t>M_i</a:t>
                </a:r>
                <a:r>
                  <a:rPr lang="en-US" dirty="0"/>
                  <a:t> defines such an interval tree. it is defined to have keys to be the left endpoints, values to be the right end points, so K and V are both the set of real numbers. the augmented value is the maximum of the right endpoints, so the augmented value type is also the set of real numbers. The base function extracts the value, which is the right endpoint from the entry, the combine function is max.</a:t>
                </a:r>
              </a:p>
              <a:p>
                <a:endParaRPr lang="en-US" dirty="0"/>
              </a:p>
              <a:p>
                <a:r>
                  <a:rPr lang="en-US" dirty="0"/>
                  <a:t>Using the interface of augmented maps, construct such an interval tree from a sequence of intervals is just to call the </a:t>
                </a:r>
                <a:r>
                  <a:rPr lang="en-US" dirty="0" err="1"/>
                  <a:t>fromsequence</a:t>
                </a:r>
                <a:r>
                  <a:rPr lang="en-US" dirty="0"/>
                  <a:t> function on M_I. The stabbing query asks whether p is covered by any interval, which is equivalent to </a:t>
                </a:r>
                <a:r>
                  <a:rPr lang="en-US" altLang="zh-CN" dirty="0"/>
                  <a:t>determine if </a:t>
                </a:r>
                <a:r>
                  <a:rPr lang="en-US" altLang="zh-CN" b="0" i="0">
                    <a:latin typeface="Cambria Math" panose="02040503050406030204" pitchFamily="18" charset="0"/>
                  </a:rPr>
                  <a:t>𝑝</a:t>
                </a:r>
                <a:r>
                  <a:rPr lang="en-US" altLang="zh-CN" dirty="0"/>
                  <a:t> is less than the maximum value among all intervals with key less than 𝑝</a:t>
                </a:r>
              </a:p>
              <a:p>
                <a:r>
                  <a:rPr lang="en-US" dirty="0"/>
                  <a:t>The later quantity can be computed by the </a:t>
                </a:r>
                <a:r>
                  <a:rPr lang="en-US" dirty="0" err="1"/>
                  <a:t>augleft</a:t>
                </a:r>
                <a:r>
                  <a:rPr lang="en-US" dirty="0"/>
                  <a:t> function. Recall that </a:t>
                </a:r>
                <a:r>
                  <a:rPr lang="en-US" dirty="0" err="1"/>
                  <a:t>augleft</a:t>
                </a:r>
                <a:r>
                  <a:rPr lang="en-US" dirty="0"/>
                  <a:t> gives the augmented value of all entries </a:t>
                </a:r>
                <a:r>
                  <a:rPr lang="en-US" dirty="0" err="1"/>
                  <a:t>upto</a:t>
                </a:r>
                <a:r>
                  <a:rPr lang="en-US" dirty="0"/>
                  <a:t> key p, and the combine function is exactly max, the </a:t>
                </a:r>
                <a:r>
                  <a:rPr lang="en-US" dirty="0" err="1"/>
                  <a:t>augleft</a:t>
                </a:r>
                <a:r>
                  <a:rPr lang="en-US" dirty="0"/>
                  <a:t> function can give the quantity we want. So this query is as easy as this one line code.</a:t>
                </a:r>
              </a:p>
            </p:txBody>
          </p:sp>
        </mc:Fallback>
      </mc:AlternateContent>
      <p:sp>
        <p:nvSpPr>
          <p:cNvPr id="4" name="灯片编号占位符 3"/>
          <p:cNvSpPr>
            <a:spLocks noGrp="1"/>
          </p:cNvSpPr>
          <p:nvPr>
            <p:ph type="sldNum" sz="quarter" idx="10"/>
          </p:nvPr>
        </p:nvSpPr>
        <p:spPr/>
        <p:txBody>
          <a:bodyPr/>
          <a:lstStyle/>
          <a:p>
            <a:fld id="{70E025E3-E6C5-49B1-9E2E-63B79957EF95}" type="slidenum">
              <a:rPr lang="en-US" smtClean="0"/>
              <a:t>25</a:t>
            </a:fld>
            <a:endParaRPr lang="en-US"/>
          </a:p>
        </p:txBody>
      </p:sp>
    </p:spTree>
    <p:extLst>
      <p:ext uri="{BB962C8B-B14F-4D97-AF65-F5344CB8AC3E}">
        <p14:creationId xmlns:p14="http://schemas.microsoft.com/office/powerpoint/2010/main" val="4005864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what is the advantage of organizing points in this way? It is that for queries we can first search the range x l </a:t>
            </a:r>
            <a:r>
              <a:rPr lang="en-US" altLang="zh-CN" dirty="0" err="1"/>
              <a:t>xr</a:t>
            </a:r>
            <a:r>
              <a:rPr lang="en-US" altLang="zh-CN" dirty="0"/>
              <a:t> in the outer tree, finding order of log n related subtrees. </a:t>
            </a:r>
          </a:p>
          <a:p>
            <a:r>
              <a:rPr lang="en-US" altLang="zh-CN" dirty="0"/>
              <a:t>Then on each related inner tree we search the range </a:t>
            </a:r>
            <a:r>
              <a:rPr lang="en-US" altLang="zh-CN" dirty="0" err="1"/>
              <a:t>y_l</a:t>
            </a:r>
            <a:r>
              <a:rPr lang="en-US" altLang="zh-CN" dirty="0"/>
              <a:t> to </a:t>
            </a:r>
            <a:r>
              <a:rPr lang="en-US" altLang="zh-CN" dirty="0" err="1"/>
              <a:t>y_r</a:t>
            </a:r>
            <a:r>
              <a:rPr lang="en-US" altLang="zh-CN" dirty="0"/>
              <a:t> respectively, each costing order of log n. Then a 2d range query requires log n square time.</a:t>
            </a:r>
          </a:p>
          <a:p>
            <a:endParaRPr lang="en-US" altLang="zh-CN" dirty="0"/>
          </a:p>
          <a:p>
            <a:endParaRPr lang="en-US" altLang="zh-CN" dirty="0"/>
          </a:p>
          <a:p>
            <a:r>
              <a:rPr lang="en-US" altLang="zh-CN" dirty="0"/>
              <a:t>/*Note that the related trees are not subtrees in the outer tree, but are the inner trees associated at these tree nodes.*/</a:t>
            </a:r>
          </a:p>
        </p:txBody>
      </p:sp>
      <p:sp>
        <p:nvSpPr>
          <p:cNvPr id="4" name="Slide Number Placeholder 3"/>
          <p:cNvSpPr>
            <a:spLocks noGrp="1"/>
          </p:cNvSpPr>
          <p:nvPr>
            <p:ph type="sldNum" sz="quarter" idx="10"/>
          </p:nvPr>
        </p:nvSpPr>
        <p:spPr/>
        <p:txBody>
          <a:bodyPr/>
          <a:lstStyle/>
          <a:p>
            <a:fld id="{70E025E3-E6C5-49B1-9E2E-63B79957EF95}" type="slidenum">
              <a:rPr lang="en-US" smtClean="0"/>
              <a:t>27</a:t>
            </a:fld>
            <a:endParaRPr lang="en-US"/>
          </a:p>
        </p:txBody>
      </p:sp>
    </p:spTree>
    <p:extLst>
      <p:ext uri="{BB962C8B-B14F-4D97-AF65-F5344CB8AC3E}">
        <p14:creationId xmlns:p14="http://schemas.microsoft.com/office/powerpoint/2010/main" val="2576507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Here’s an example. This is a range tree on the seven points. The first cell is the coordinate x comma y, the second cell is the weight, the last cell is the augmented value, which is the inner tree.in the outer tree points are sorted by the x-coordinate, so the order on x .</a:t>
            </a:r>
          </a:p>
          <a:p>
            <a:r>
              <a:rPr lang="en-US" altLang="zh-CN" dirty="0"/>
              <a:t>in each node, a secondary structure is maintained, with the exact points in its subtree, but are organized by y coordinate.</a:t>
            </a:r>
          </a:p>
          <a:p>
            <a:r>
              <a:rPr lang="en-US" altLang="zh-CN" dirty="0"/>
              <a:t>Here I write three of them as examples, and although I use lists, they are actually trees, and themselves augmented maps. For example, on the root, the associated inner tree contains the same the points in the outer tree but are organized by y. The order on y-coordinate is one two three </a:t>
            </a:r>
            <a:r>
              <a:rPr lang="en-US" altLang="zh-CN" dirty="0" err="1"/>
              <a:t>upto</a:t>
            </a:r>
            <a:r>
              <a:rPr lang="en-US" altLang="zh-CN" dirty="0"/>
              <a:t> seven. </a:t>
            </a: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28</a:t>
            </a:fld>
            <a:endParaRPr lang="en-US"/>
          </a:p>
        </p:txBody>
      </p:sp>
    </p:spTree>
    <p:extLst>
      <p:ext uri="{BB962C8B-B14F-4D97-AF65-F5344CB8AC3E}">
        <p14:creationId xmlns:p14="http://schemas.microsoft.com/office/powerpoint/2010/main" val="87346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what is the advantage of organizing points in this way? It is that for queries we can first search the range x l </a:t>
            </a:r>
            <a:r>
              <a:rPr lang="en-US" altLang="zh-CN" dirty="0" err="1"/>
              <a:t>xr</a:t>
            </a:r>
            <a:r>
              <a:rPr lang="en-US" altLang="zh-CN" dirty="0"/>
              <a:t> in the outer tree, finding order of log n related subtrees. </a:t>
            </a:r>
          </a:p>
          <a:p>
            <a:r>
              <a:rPr lang="en-US" altLang="zh-CN" dirty="0"/>
              <a:t>Then on each related inner tree we search the range </a:t>
            </a:r>
            <a:r>
              <a:rPr lang="en-US" altLang="zh-CN" dirty="0" err="1"/>
              <a:t>y_l</a:t>
            </a:r>
            <a:r>
              <a:rPr lang="en-US" altLang="zh-CN" dirty="0"/>
              <a:t> to </a:t>
            </a:r>
            <a:r>
              <a:rPr lang="en-US" altLang="zh-CN" dirty="0" err="1"/>
              <a:t>y_r</a:t>
            </a:r>
            <a:r>
              <a:rPr lang="en-US" altLang="zh-CN" dirty="0"/>
              <a:t> respectively, each costing order of log n. Then a 2d range query requires log n square time.</a:t>
            </a:r>
          </a:p>
          <a:p>
            <a:endParaRPr lang="en-US" altLang="zh-CN" dirty="0"/>
          </a:p>
          <a:p>
            <a:endParaRPr lang="en-US" altLang="zh-CN" dirty="0"/>
          </a:p>
          <a:p>
            <a:r>
              <a:rPr lang="en-US" altLang="zh-CN" dirty="0"/>
              <a:t>/*Note that the related trees are not subtrees in the outer tree, but are the inner trees associated at these tree nodes.*/</a:t>
            </a:r>
          </a:p>
        </p:txBody>
      </p:sp>
      <p:sp>
        <p:nvSpPr>
          <p:cNvPr id="4" name="Slide Number Placeholder 3"/>
          <p:cNvSpPr>
            <a:spLocks noGrp="1"/>
          </p:cNvSpPr>
          <p:nvPr>
            <p:ph type="sldNum" sz="quarter" idx="10"/>
          </p:nvPr>
        </p:nvSpPr>
        <p:spPr/>
        <p:txBody>
          <a:bodyPr/>
          <a:lstStyle/>
          <a:p>
            <a:fld id="{70E025E3-E6C5-49B1-9E2E-63B79957EF95}" type="slidenum">
              <a:rPr lang="en-US" smtClean="0"/>
              <a:t>29</a:t>
            </a:fld>
            <a:endParaRPr lang="en-US"/>
          </a:p>
        </p:txBody>
      </p:sp>
    </p:spTree>
    <p:extLst>
      <p:ext uri="{BB962C8B-B14F-4D97-AF65-F5344CB8AC3E}">
        <p14:creationId xmlns:p14="http://schemas.microsoft.com/office/powerpoint/2010/main" val="3829444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this point let’s look at how this can help us solve the range queries. This is how we model the problem using a two-level nested augmented map. We store all the points in the outer map, sorted by x coordinates. The augmented value of the outer map, is an inner map, storing the same set of points, but sorted by y coordinates. The inner map is also augmented. The augmented value is the size of the map. So for the inner map, the base function always returns 1, and the combine function is addition.</a:t>
            </a:r>
          </a:p>
          <a:p>
            <a:r>
              <a:rPr lang="en-US" altLang="zh-CN" dirty="0"/>
              <a:t>For the outer map, because the augmented values are inner maps, the base functions is a singleton to construct an inner map, and the combine function is a union of two inner maps. For a counting query on such a map, we will need to first narrow the range down to the stripe in </a:t>
            </a:r>
            <a:r>
              <a:rPr lang="en-US" altLang="zh-CN" dirty="0" err="1"/>
              <a:t>x_l</a:t>
            </a:r>
            <a:r>
              <a:rPr lang="en-US" altLang="zh-CN" dirty="0"/>
              <a:t> to </a:t>
            </a:r>
            <a:r>
              <a:rPr lang="en-US" altLang="zh-CN" dirty="0" err="1"/>
              <a:t>x_r</a:t>
            </a:r>
            <a:r>
              <a:rPr lang="en-US" altLang="zh-CN" dirty="0"/>
              <a:t>, this is done on the outer map because the outer map is sorted by x. We find the augmented value of this sub map by using </a:t>
            </a:r>
            <a:r>
              <a:rPr lang="en-US" altLang="zh-CN" dirty="0" err="1"/>
              <a:t>aug_range</a:t>
            </a:r>
            <a:r>
              <a:rPr lang="en-US" altLang="zh-CN" dirty="0"/>
              <a:t>, it will be an inner map storing all the points in this stripe, but sorted by y coordinates. So we can further search the range </a:t>
            </a:r>
            <a:r>
              <a:rPr lang="en-US" altLang="zh-CN" dirty="0" err="1"/>
              <a:t>y_l</a:t>
            </a:r>
            <a:r>
              <a:rPr lang="en-US" altLang="zh-CN" dirty="0"/>
              <a:t> to </a:t>
            </a:r>
            <a:r>
              <a:rPr lang="en-US" altLang="zh-CN" dirty="0" err="1"/>
              <a:t>y_r</a:t>
            </a:r>
            <a:r>
              <a:rPr lang="en-US" altLang="zh-CN" dirty="0"/>
              <a:t> to narrow it down to the query window. We also use </a:t>
            </a:r>
            <a:r>
              <a:rPr lang="en-US" altLang="zh-CN" dirty="0" err="1"/>
              <a:t>aug_range</a:t>
            </a:r>
            <a:r>
              <a:rPr lang="en-US" altLang="zh-CN" dirty="0"/>
              <a:t>, it will output the number of query points. list all queries can be answered similarly. </a:t>
            </a:r>
          </a:p>
          <a:p>
            <a:r>
              <a:rPr lang="en-US" altLang="zh-CN" dirty="0"/>
              <a:t>So this is the high-level modelling for the problem. For concrete implementation, as I mentioned, we can use augmented tree structures for both levels. </a:t>
            </a:r>
          </a:p>
        </p:txBody>
      </p:sp>
      <p:sp>
        <p:nvSpPr>
          <p:cNvPr id="4" name="灯片编号占位符 3"/>
          <p:cNvSpPr>
            <a:spLocks noGrp="1"/>
          </p:cNvSpPr>
          <p:nvPr>
            <p:ph type="sldNum" sz="quarter" idx="5"/>
          </p:nvPr>
        </p:nvSpPr>
        <p:spPr/>
        <p:txBody>
          <a:bodyPr/>
          <a:lstStyle/>
          <a:p>
            <a:fld id="{70E025E3-E6C5-49B1-9E2E-63B79957EF95}" type="slidenum">
              <a:rPr lang="en-US" smtClean="0"/>
              <a:t>30</a:t>
            </a:fld>
            <a:endParaRPr lang="en-US"/>
          </a:p>
        </p:txBody>
      </p:sp>
    </p:spTree>
    <p:extLst>
      <p:ext uri="{BB962C8B-B14F-4D97-AF65-F5344CB8AC3E}">
        <p14:creationId xmlns:p14="http://schemas.microsoft.com/office/powerpoint/2010/main" val="232272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directly get a standard range tree structure. Here’s an example of the first three levels of the outer range tree. For example, the subtree at node H will store all points in the stripe here. The augmented value will be I, G and H in order. Similarly, at J the augmented value is K, I ,G, H,L,J in order.</a:t>
            </a:r>
          </a:p>
          <a:p>
            <a:r>
              <a:rPr lang="en-US" altLang="zh-CN" dirty="0"/>
              <a:t>For queries, one thing worth noting is that in PAM uses an optimization for nested </a:t>
            </a:r>
            <a:r>
              <a:rPr lang="en-US" altLang="zh-CN" dirty="0" err="1"/>
              <a:t>aug_range</a:t>
            </a:r>
            <a:r>
              <a:rPr lang="en-US" altLang="zh-CN" dirty="0"/>
              <a:t> queries on trees, very similar to the standard range tree query algorithm. So for example, for counting queries, we find all related inner trees and apply </a:t>
            </a:r>
            <a:r>
              <a:rPr lang="en-US" altLang="zh-CN" dirty="0" err="1"/>
              <a:t>aug_range</a:t>
            </a:r>
            <a:r>
              <a:rPr lang="en-US" altLang="zh-CN" dirty="0"/>
              <a:t> on them respectively, and then combine the result. You can find more details in the paper.</a:t>
            </a:r>
          </a:p>
        </p:txBody>
      </p:sp>
      <p:sp>
        <p:nvSpPr>
          <p:cNvPr id="4" name="灯片编号占位符 3"/>
          <p:cNvSpPr>
            <a:spLocks noGrp="1"/>
          </p:cNvSpPr>
          <p:nvPr>
            <p:ph type="sldNum" sz="quarter" idx="5"/>
          </p:nvPr>
        </p:nvSpPr>
        <p:spPr/>
        <p:txBody>
          <a:bodyPr/>
          <a:lstStyle/>
          <a:p>
            <a:fld id="{70E025E3-E6C5-49B1-9E2E-63B79957EF95}" type="slidenum">
              <a:rPr lang="en-US" smtClean="0"/>
              <a:t>31</a:t>
            </a:fld>
            <a:endParaRPr lang="en-US"/>
          </a:p>
        </p:txBody>
      </p:sp>
    </p:spTree>
    <p:extLst>
      <p:ext uri="{BB962C8B-B14F-4D97-AF65-F5344CB8AC3E}">
        <p14:creationId xmlns:p14="http://schemas.microsoft.com/office/powerpoint/2010/main" val="940560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34</a:t>
            </a:fld>
            <a:endParaRPr lang="en-US"/>
          </a:p>
        </p:txBody>
      </p:sp>
    </p:spTree>
    <p:extLst>
      <p:ext uri="{BB962C8B-B14F-4D97-AF65-F5344CB8AC3E}">
        <p14:creationId xmlns:p14="http://schemas.microsoft.com/office/powerpoint/2010/main" val="114849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4</a:t>
            </a:fld>
            <a:endParaRPr lang="en-US"/>
          </a:p>
        </p:txBody>
      </p:sp>
    </p:spTree>
    <p:extLst>
      <p:ext uri="{BB962C8B-B14F-4D97-AF65-F5344CB8AC3E}">
        <p14:creationId xmlns:p14="http://schemas.microsoft.com/office/powerpoint/2010/main" val="1490182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35</a:t>
            </a:fld>
            <a:endParaRPr lang="en-US"/>
          </a:p>
        </p:txBody>
      </p:sp>
    </p:spTree>
    <p:extLst>
      <p:ext uri="{BB962C8B-B14F-4D97-AF65-F5344CB8AC3E}">
        <p14:creationId xmlns:p14="http://schemas.microsoft.com/office/powerpoint/2010/main" val="1211174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36</a:t>
            </a:fld>
            <a:endParaRPr lang="en-US"/>
          </a:p>
        </p:txBody>
      </p:sp>
    </p:spTree>
    <p:extLst>
      <p:ext uri="{BB962C8B-B14F-4D97-AF65-F5344CB8AC3E}">
        <p14:creationId xmlns:p14="http://schemas.microsoft.com/office/powerpoint/2010/main" val="105272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39</a:t>
            </a:fld>
            <a:endParaRPr lang="en-US"/>
          </a:p>
        </p:txBody>
      </p:sp>
    </p:spTree>
    <p:extLst>
      <p:ext uri="{BB962C8B-B14F-4D97-AF65-F5344CB8AC3E}">
        <p14:creationId xmlns:p14="http://schemas.microsoft.com/office/powerpoint/2010/main" val="93539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362200" y="549275"/>
            <a:ext cx="4876800" cy="27432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0E025E3-E6C5-49B1-9E2E-63B79957EF95}" type="slidenum">
              <a:rPr lang="en-US" smtClean="0"/>
              <a:t>5</a:t>
            </a:fld>
            <a:endParaRPr lang="en-US"/>
          </a:p>
        </p:txBody>
      </p:sp>
    </p:spTree>
    <p:extLst>
      <p:ext uri="{BB962C8B-B14F-4D97-AF65-F5344CB8AC3E}">
        <p14:creationId xmlns:p14="http://schemas.microsoft.com/office/powerpoint/2010/main" val="152132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12</a:t>
            </a:fld>
            <a:endParaRPr lang="en-US"/>
          </a:p>
        </p:txBody>
      </p:sp>
    </p:spTree>
    <p:extLst>
      <p:ext uri="{BB962C8B-B14F-4D97-AF65-F5344CB8AC3E}">
        <p14:creationId xmlns:p14="http://schemas.microsoft.com/office/powerpoint/2010/main" val="14733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14</a:t>
            </a:fld>
            <a:endParaRPr lang="en-US"/>
          </a:p>
        </p:txBody>
      </p:sp>
    </p:spTree>
    <p:extLst>
      <p:ext uri="{BB962C8B-B14F-4D97-AF65-F5344CB8AC3E}">
        <p14:creationId xmlns:p14="http://schemas.microsoft.com/office/powerpoint/2010/main" val="386882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15</a:t>
            </a:fld>
            <a:endParaRPr lang="en-US"/>
          </a:p>
        </p:txBody>
      </p:sp>
    </p:spTree>
    <p:extLst>
      <p:ext uri="{BB962C8B-B14F-4D97-AF65-F5344CB8AC3E}">
        <p14:creationId xmlns:p14="http://schemas.microsoft.com/office/powerpoint/2010/main" val="381032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16</a:t>
            </a:fld>
            <a:endParaRPr lang="en-US"/>
          </a:p>
        </p:txBody>
      </p:sp>
    </p:spTree>
    <p:extLst>
      <p:ext uri="{BB962C8B-B14F-4D97-AF65-F5344CB8AC3E}">
        <p14:creationId xmlns:p14="http://schemas.microsoft.com/office/powerpoint/2010/main" val="84459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17</a:t>
            </a:fld>
            <a:endParaRPr lang="en-US"/>
          </a:p>
        </p:txBody>
      </p:sp>
    </p:spTree>
    <p:extLst>
      <p:ext uri="{BB962C8B-B14F-4D97-AF65-F5344CB8AC3E}">
        <p14:creationId xmlns:p14="http://schemas.microsoft.com/office/powerpoint/2010/main" val="301817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70E025E3-E6C5-49B1-9E2E-63B79957EF95}" type="slidenum">
              <a:rPr lang="en-US" smtClean="0"/>
              <a:t>18</a:t>
            </a:fld>
            <a:endParaRPr lang="en-US"/>
          </a:p>
        </p:txBody>
      </p:sp>
    </p:spTree>
    <p:extLst>
      <p:ext uri="{BB962C8B-B14F-4D97-AF65-F5344CB8AC3E}">
        <p14:creationId xmlns:p14="http://schemas.microsoft.com/office/powerpoint/2010/main" val="127612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961DB138-D19D-40CC-94D0-AA403745BEA7}"/>
              </a:ext>
            </a:extLst>
          </p:cNvPr>
          <p:cNvSpPr/>
          <p:nvPr userDrawn="1"/>
        </p:nvSpPr>
        <p:spPr>
          <a:xfrm>
            <a:off x="0" y="3"/>
            <a:ext cx="12192000" cy="4790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 name="Title 1">
            <a:extLst>
              <a:ext uri="{FF2B5EF4-FFF2-40B4-BE49-F238E27FC236}">
                <a16:creationId xmlns:a16="http://schemas.microsoft.com/office/drawing/2014/main" id="{6DCD1D7E-02E7-40B9-8A98-55C24CED480D}"/>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2F0F20CB-3E20-483F-AE36-A6F854851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5" name="Slide Number Placeholder 5">
            <a:extLst>
              <a:ext uri="{FF2B5EF4-FFF2-40B4-BE49-F238E27FC236}">
                <a16:creationId xmlns:a16="http://schemas.microsoft.com/office/drawing/2014/main" id="{48C35710-FAA1-4A35-9FDE-C883E3AF4F48}"/>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163111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AF72-396B-49EA-8B34-2C26BD880656}"/>
              </a:ext>
            </a:extLst>
          </p:cNvPr>
          <p:cNvSpPr>
            <a:spLocks noGrp="1"/>
          </p:cNvSpPr>
          <p:nvPr>
            <p:ph type="ctrTitle"/>
          </p:nvPr>
        </p:nvSpPr>
        <p:spPr>
          <a:xfrm>
            <a:off x="508000" y="152400"/>
            <a:ext cx="10464800" cy="2387600"/>
          </a:xfrm>
        </p:spPr>
        <p:txBody>
          <a:bodyPr anchor="b"/>
          <a:lstStyle>
            <a:lvl1pPr algn="ctr">
              <a:defRPr sz="6000"/>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F6721890-00B8-4764-B63A-66A84F5C2629}"/>
              </a:ext>
            </a:extLst>
          </p:cNvPr>
          <p:cNvSpPr>
            <a:spLocks noGrp="1"/>
          </p:cNvSpPr>
          <p:nvPr>
            <p:ph type="subTitle" idx="1"/>
          </p:nvPr>
        </p:nvSpPr>
        <p:spPr>
          <a:xfrm>
            <a:off x="5486400" y="2971800"/>
            <a:ext cx="5486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Slide Number Placeholder 5">
            <a:extLst>
              <a:ext uri="{FF2B5EF4-FFF2-40B4-BE49-F238E27FC236}">
                <a16:creationId xmlns:a16="http://schemas.microsoft.com/office/drawing/2014/main" id="{C77DAD01-92A2-4B92-A755-9DB406784B52}"/>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328410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4C62-E771-4E47-A419-29CFB4757B6F}"/>
              </a:ext>
            </a:extLst>
          </p:cNvPr>
          <p:cNvSpPr>
            <a:spLocks noGrp="1"/>
          </p:cNvSpPr>
          <p:nvPr>
            <p:ph type="title"/>
          </p:nvPr>
        </p:nvSpPr>
        <p:spPr>
          <a:xfrm>
            <a:off x="304800" y="457200"/>
            <a:ext cx="11277600" cy="685800"/>
          </a:xfrm>
        </p:spPr>
        <p:txBody>
          <a:bodyPr>
            <a:noAutofit/>
          </a:bodyPr>
          <a:lstStyle>
            <a:lvl1pPr>
              <a:defRPr sz="4000" b="0">
                <a:latin typeface="Bahnschrift SemiBold SemiConden" panose="020B0502040204020203" pitchFamily="34" charset="0"/>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6E5B23CF-C212-4CC1-A195-3BB535F45683}"/>
              </a:ext>
            </a:extLst>
          </p:cNvPr>
          <p:cNvSpPr>
            <a:spLocks noGrp="1"/>
          </p:cNvSpPr>
          <p:nvPr>
            <p:ph idx="1"/>
          </p:nvPr>
        </p:nvSpPr>
        <p:spPr>
          <a:xfrm>
            <a:off x="304800" y="1371600"/>
            <a:ext cx="11277600" cy="5257800"/>
          </a:xfrm>
        </p:spPr>
        <p:txBody>
          <a:bodyPr/>
          <a:lstStyle>
            <a:lvl1pPr>
              <a:spcBef>
                <a:spcPts val="600"/>
              </a:spcBef>
              <a:defRPr sz="2800" b="1">
                <a:solidFill>
                  <a:srgbClr val="595959"/>
                </a:solidFill>
                <a:latin typeface="Lucida Sans Unicode" panose="020B0602030504020204" pitchFamily="34" charset="0"/>
                <a:cs typeface="Lucida Sans Unicode" panose="020B0602030504020204" pitchFamily="34" charset="0"/>
              </a:defRPr>
            </a:lvl1pPr>
            <a:lvl2pPr>
              <a:defRPr sz="2400">
                <a:solidFill>
                  <a:srgbClr val="595959"/>
                </a:solidFill>
                <a:latin typeface="Lucida Sans Unicode" panose="020B0602030504020204" pitchFamily="34" charset="0"/>
                <a:cs typeface="Lucida Sans Unicode" panose="020B0602030504020204" pitchFamily="34" charset="0"/>
              </a:defRPr>
            </a:lvl2pPr>
            <a:lvl3pPr>
              <a:defRPr sz="2000">
                <a:solidFill>
                  <a:srgbClr val="595959"/>
                </a:solidFill>
                <a:latin typeface="Lucida Sans Unicode" panose="020B0602030504020204" pitchFamily="34" charset="0"/>
                <a:cs typeface="Lucida Sans Unicode" panose="020B0602030504020204" pitchFamily="34" charset="0"/>
              </a:defRPr>
            </a:lvl3pPr>
            <a:lvl4pPr>
              <a:defRPr sz="1800">
                <a:solidFill>
                  <a:srgbClr val="595959"/>
                </a:solidFill>
                <a:latin typeface="Lucida Sans Unicode" panose="020B0602030504020204" pitchFamily="34" charset="0"/>
                <a:cs typeface="Lucida Sans Unicode" panose="020B0602030504020204" pitchFamily="34" charset="0"/>
              </a:defRPr>
            </a:lvl4pPr>
            <a:lvl5pPr>
              <a:defRPr sz="1800">
                <a:solidFill>
                  <a:srgbClr val="595959"/>
                </a:solidFill>
                <a:latin typeface="Lucida Sans Unicode" panose="020B0602030504020204" pitchFamily="34" charset="0"/>
                <a:cs typeface="Lucida Sans Unicode" panose="020B0602030504020204" pitchFamily="34" charset="0"/>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Slide Number Placeholder 5">
            <a:extLst>
              <a:ext uri="{FF2B5EF4-FFF2-40B4-BE49-F238E27FC236}">
                <a16:creationId xmlns:a16="http://schemas.microsoft.com/office/drawing/2014/main" id="{5F995CB5-7FF6-4A9E-8D2E-958D1DAEB49C}"/>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33128359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矩形 2">
            <a:extLst>
              <a:ext uri="{FF2B5EF4-FFF2-40B4-BE49-F238E27FC236}">
                <a16:creationId xmlns:a16="http://schemas.microsoft.com/office/drawing/2014/main" id="{D4097F0F-4317-4E1D-BA75-033AC36356FD}"/>
              </a:ext>
            </a:extLst>
          </p:cNvPr>
          <p:cNvSpPr/>
          <p:nvPr userDrawn="1"/>
        </p:nvSpPr>
        <p:spPr>
          <a:xfrm>
            <a:off x="3" y="3"/>
            <a:ext cx="11858443" cy="685799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tx2"/>
              </a:solidFill>
              <a:latin typeface="Lucida Sans Unicode" panose="020B0602030504020204" pitchFamily="34" charset="0"/>
              <a:cs typeface="Lucida Sans Unicode" panose="020B0602030504020204" pitchFamily="34" charset="0"/>
            </a:endParaRPr>
          </a:p>
        </p:txBody>
      </p:sp>
      <p:sp>
        <p:nvSpPr>
          <p:cNvPr id="2" name="Title Placeholder 1">
            <a:extLst>
              <a:ext uri="{FF2B5EF4-FFF2-40B4-BE49-F238E27FC236}">
                <a16:creationId xmlns:a16="http://schemas.microsoft.com/office/drawing/2014/main" id="{3F6E9D3B-1C24-4415-A174-E0DA46859945}"/>
              </a:ext>
            </a:extLst>
          </p:cNvPr>
          <p:cNvSpPr>
            <a:spLocks noGrp="1"/>
          </p:cNvSpPr>
          <p:nvPr>
            <p:ph type="title"/>
          </p:nvPr>
        </p:nvSpPr>
        <p:spPr>
          <a:xfrm>
            <a:off x="304800" y="228601"/>
            <a:ext cx="11277600" cy="473075"/>
          </a:xfrm>
          <a:prstGeom prst="rect">
            <a:avLst/>
          </a:prstGeom>
        </p:spPr>
        <p:txBody>
          <a:bodyPr vert="horz" lIns="91440" tIns="45720" rIns="91440" bIns="45720" rtlCol="0" anchor="ctr">
            <a:noAutofit/>
          </a:body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9C183433-FFD9-4468-9715-B5A707A650D4}"/>
              </a:ext>
            </a:extLst>
          </p:cNvPr>
          <p:cNvSpPr>
            <a:spLocks noGrp="1"/>
          </p:cNvSpPr>
          <p:nvPr>
            <p:ph type="body" idx="1"/>
          </p:nvPr>
        </p:nvSpPr>
        <p:spPr>
          <a:xfrm>
            <a:off x="304800" y="990600"/>
            <a:ext cx="11277600" cy="5638800"/>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Slide Number Placeholder 5">
            <a:extLst>
              <a:ext uri="{FF2B5EF4-FFF2-40B4-BE49-F238E27FC236}">
                <a16:creationId xmlns:a16="http://schemas.microsoft.com/office/drawing/2014/main" id="{6AB291D7-C275-4AF5-A8FF-773072AD1BB3}"/>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3499305590"/>
      </p:ext>
    </p:extLst>
  </p:cSld>
  <p:clrMap bg1="lt1" tx1="dk1" bg2="lt2" tx2="dk2" accent1="accent1" accent2="accent2" accent3="accent3" accent4="accent4" accent5="accent5" accent6="accent6" hlink="hlink" folHlink="folHlink"/>
  <p:sldLayoutIdLst>
    <p:sldLayoutId id="2147483713" r:id="rId1"/>
    <p:sldLayoutId id="2147483716" r:id="rId2"/>
    <p:sldLayoutId id="2147483714" r:id="rId3"/>
  </p:sldLayoutIdLst>
  <p:hf hdr="0" ftr="0" dt="0"/>
  <p:txStyles>
    <p:titleStyle>
      <a:lvl1pPr algn="l" defTabSz="914400" rtl="0" eaLnBrk="1" latinLnBrk="0" hangingPunct="1">
        <a:lnSpc>
          <a:spcPct val="90000"/>
        </a:lnSpc>
        <a:spcBef>
          <a:spcPct val="0"/>
        </a:spcBef>
        <a:buNone/>
        <a:defRPr kumimoji="1" lang="zh-CN" altLang="en-US" sz="4000" b="1" kern="1200" dirty="0">
          <a:solidFill>
            <a:schemeClr val="accent1"/>
          </a:solidFill>
          <a:latin typeface="Bahnschrift SemiBold SemiConden" panose="020B0502040204020203" pitchFamily="34" charset="0"/>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595959"/>
          </a:solidFill>
          <a:latin typeface="Lucida Sans Unicode" panose="020B0602030504020204" pitchFamily="34" charset="0"/>
          <a:ea typeface="+mn-ea"/>
          <a:cs typeface="Lucida Sans Unicode" panose="020B0602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Lucida Sans Unicode" panose="020B0602030504020204" pitchFamily="34" charset="0"/>
          <a:ea typeface="+mn-ea"/>
          <a:cs typeface="Lucida Sans Unicode" panose="020B0602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Lucida Sans Unicode" panose="020B0602030504020204" pitchFamily="34" charset="0"/>
          <a:ea typeface="+mn-ea"/>
          <a:cs typeface="Lucida Sans Unicode" panose="020B0602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Lucida Sans Unicode" panose="020B0602030504020204" pitchFamily="34" charset="0"/>
          <a:ea typeface="+mn-ea"/>
          <a:cs typeface="Lucida Sans Unicode" panose="020B0602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Lucida Sans Unicode" panose="020B0602030504020204" pitchFamily="34" charset="0"/>
          <a:ea typeface="+mn-ea"/>
          <a:cs typeface="Lucida Sans Unicode" panose="020B0602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4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10.png"/><Relationship Id="rId5" Type="http://schemas.openxmlformats.org/officeDocument/2006/relationships/image" Target="../media/image1510.png"/><Relationship Id="rId4" Type="http://schemas.openxmlformats.org/officeDocument/2006/relationships/image" Target="../media/image14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0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00.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hyperlink" Target="http://www.flickr.com/photos/86530412@N02/7984329008/" TargetMode="Externa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1.jpe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3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hyperlink" Target="http://www.flickr.com/photos/86530412@N02/7984329008/" TargetMode="External"/><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5.png"/><Relationship Id="rId21" Type="http://schemas.openxmlformats.org/officeDocument/2006/relationships/image" Target="../media/image43.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16.xml"/><Relationship Id="rId16" Type="http://schemas.openxmlformats.org/officeDocument/2006/relationships/image" Target="../media/image57.png"/><Relationship Id="rId20"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50.png"/><Relationship Id="rId1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62.png"/><Relationship Id="rId4" Type="http://schemas.openxmlformats.org/officeDocument/2006/relationships/image" Target="../media/image360.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7.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ldhulipala/aspen" TargetMode="External"/><Relationship Id="rId2" Type="http://schemas.openxmlformats.org/officeDocument/2006/relationships/hyperlink" Target="https://github.com/cmuparlay/PA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5.png"/><Relationship Id="rId1" Type="http://schemas.openxmlformats.org/officeDocument/2006/relationships/slideLayout" Target="../slideLayouts/slideLayout3.xml"/><Relationship Id="rId6" Type="http://schemas.openxmlformats.org/officeDocument/2006/relationships/image" Target="../media/image161.png"/><Relationship Id="rId5" Type="http://schemas.openxmlformats.org/officeDocument/2006/relationships/image" Target="../media/image151.png"/><Relationship Id="rId4" Type="http://schemas.openxmlformats.org/officeDocument/2006/relationships/image" Target="../media/image14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214445A-2122-47F5-8B08-AC619614F616}"/>
              </a:ext>
            </a:extLst>
          </p:cNvPr>
          <p:cNvSpPr>
            <a:spLocks noGrp="1"/>
          </p:cNvSpPr>
          <p:nvPr>
            <p:ph type="ctrTitle"/>
          </p:nvPr>
        </p:nvSpPr>
        <p:spPr>
          <a:xfrm>
            <a:off x="4380588" y="965199"/>
            <a:ext cx="6766078" cy="4927601"/>
          </a:xfrm>
        </p:spPr>
        <p:txBody>
          <a:bodyPr anchor="ctr">
            <a:normAutofit/>
          </a:bodyPr>
          <a:lstStyle/>
          <a:p>
            <a:pPr algn="l"/>
            <a:r>
              <a:rPr lang="en-US" altLang="zh-CN" sz="5400" dirty="0">
                <a:solidFill>
                  <a:schemeClr val="tx1">
                    <a:lumMod val="85000"/>
                    <a:lumOff val="15000"/>
                  </a:schemeClr>
                </a:solidFill>
              </a:rPr>
              <a:t>Parallel </a:t>
            </a:r>
            <a:r>
              <a:rPr lang="en-US" altLang="zh-CN" sz="5400">
                <a:solidFill>
                  <a:schemeClr val="tx1">
                    <a:lumMod val="85000"/>
                    <a:lumOff val="15000"/>
                  </a:schemeClr>
                </a:solidFill>
              </a:rPr>
              <a:t>data structures</a:t>
            </a:r>
            <a:endParaRPr lang="zh-CN" altLang="en-US" sz="5400" dirty="0">
              <a:solidFill>
                <a:schemeClr val="tx1">
                  <a:lumMod val="85000"/>
                  <a:lumOff val="15000"/>
                </a:schemeClr>
              </a:solidFill>
            </a:endParaRPr>
          </a:p>
        </p:txBody>
      </p:sp>
      <p:cxnSp>
        <p:nvCxnSpPr>
          <p:cNvPr id="19" name="Straight Connector 13">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Subtitle 3">
            <a:extLst>
              <a:ext uri="{FF2B5EF4-FFF2-40B4-BE49-F238E27FC236}">
                <a16:creationId xmlns:a16="http://schemas.microsoft.com/office/drawing/2014/main" id="{E67E8D53-A767-5F3B-D3C6-02ACE9A3F1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991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0C70-3156-43DE-B7D7-D60605C39565}"/>
              </a:ext>
            </a:extLst>
          </p:cNvPr>
          <p:cNvSpPr>
            <a:spLocks noGrp="1"/>
          </p:cNvSpPr>
          <p:nvPr>
            <p:ph type="title"/>
          </p:nvPr>
        </p:nvSpPr>
        <p:spPr/>
        <p:txBody>
          <a:bodyPr/>
          <a:lstStyle/>
          <a:p>
            <a:r>
              <a:rPr lang="en-US" altLang="zh-CN" dirty="0"/>
              <a:t>Extend union/insertion to support combine functions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152897-97E2-4E1C-9862-8EA89B15FD5F}"/>
                  </a:ext>
                </a:extLst>
              </p:cNvPr>
              <p:cNvSpPr>
                <a:spLocks noGrp="1"/>
              </p:cNvSpPr>
              <p:nvPr>
                <p:ph idx="1"/>
              </p:nvPr>
            </p:nvSpPr>
            <p:spPr>
              <a:xfrm>
                <a:off x="304800" y="1371600"/>
                <a:ext cx="11277600" cy="4724400"/>
              </a:xfrm>
            </p:spPr>
            <p:txBody>
              <a:bodyPr>
                <a:normAutofit/>
              </a:bodyPr>
              <a:lstStyle/>
              <a:p>
                <a:r>
                  <a:rPr lang="en-US" altLang="zh-CN" dirty="0"/>
                  <a:t>BST for key-value pairs:</a:t>
                </a:r>
              </a:p>
              <a:p>
                <a:pPr lvl="1"/>
                <a:r>
                  <a:rPr lang="en-US" altLang="zh-CN" dirty="0"/>
                  <a:t>Similarly for union/intersection/build</a:t>
                </a:r>
              </a:p>
              <a:p>
                <a:pPr lvl="1"/>
                <a:r>
                  <a:rPr lang="en-US" altLang="zh-CN" dirty="0"/>
                  <a:t>Build: first sort all keys, then duplicates will be contiguous</a:t>
                </a:r>
              </a:p>
              <a:p>
                <a:pPr lvl="1"/>
                <a:r>
                  <a:rPr lang="en-US" altLang="zh-CN" dirty="0"/>
                  <a:t>Combine their values using </a:t>
                </a:r>
                <a14:m>
                  <m:oMath xmlns:m="http://schemas.openxmlformats.org/officeDocument/2006/math">
                    <m:r>
                      <a:rPr lang="en-US" altLang="zh-CN" b="0" i="1" smtClean="0">
                        <a:latin typeface="Cambria Math" panose="02040503050406030204" pitchFamily="18" charset="0"/>
                      </a:rPr>
                      <m:t>𝑓</m:t>
                    </m:r>
                  </m:oMath>
                </a14:m>
                <a:r>
                  <a:rPr lang="en-US" altLang="zh-CN" dirty="0"/>
                  <a:t>, use the new value for the key</a:t>
                </a:r>
              </a:p>
              <a:p>
                <a:pPr lvl="1"/>
                <a:r>
                  <a:rPr lang="en-US" altLang="zh-CN" dirty="0"/>
                  <a:t>Construct the tree from the list with no duplicate keys</a:t>
                </a:r>
                <a:endParaRPr lang="zh-CN" altLang="en-US" dirty="0"/>
              </a:p>
            </p:txBody>
          </p:sp>
        </mc:Choice>
        <mc:Fallback xmlns="">
          <p:sp>
            <p:nvSpPr>
              <p:cNvPr id="3" name="Content Placeholder 2">
                <a:extLst>
                  <a:ext uri="{FF2B5EF4-FFF2-40B4-BE49-F238E27FC236}">
                    <a16:creationId xmlns:a16="http://schemas.microsoft.com/office/drawing/2014/main" id="{64152897-97E2-4E1C-9862-8EA89B15FD5F}"/>
                  </a:ext>
                </a:extLst>
              </p:cNvPr>
              <p:cNvSpPr>
                <a:spLocks noGrp="1" noRot="1" noChangeAspect="1" noMove="1" noResize="1" noEditPoints="1" noAdjustHandles="1" noChangeArrowheads="1" noChangeShapeType="1" noTextEdit="1"/>
              </p:cNvSpPr>
              <p:nvPr>
                <p:ph idx="1"/>
              </p:nvPr>
            </p:nvSpPr>
            <p:spPr>
              <a:xfrm>
                <a:off x="304800" y="1371600"/>
                <a:ext cx="11277600" cy="4724400"/>
              </a:xfrm>
              <a:blipFill>
                <a:blip r:embed="rId2"/>
                <a:stretch>
                  <a:fillRect l="-973" t="-2194"/>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BA28C6A2-FE68-4512-97A1-378CEE34AF26}"/>
              </a:ext>
            </a:extLst>
          </p:cNvPr>
          <p:cNvSpPr>
            <a:spLocks noGrp="1"/>
          </p:cNvSpPr>
          <p:nvPr>
            <p:ph type="sldNum" sz="quarter" idx="4"/>
          </p:nvPr>
        </p:nvSpPr>
        <p:spPr/>
        <p:txBody>
          <a:bodyPr/>
          <a:lstStyle/>
          <a:p>
            <a:fld id="{B710F26B-4563-4765-9A91-E0CC99FE32F0}" type="slidenum">
              <a:rPr lang="zh-CN" altLang="en-US" smtClean="0"/>
              <a:t>10</a:t>
            </a:fld>
            <a:endParaRPr lang="zh-CN" altLang="en-US"/>
          </a:p>
        </p:txBody>
      </p:sp>
    </p:spTree>
    <p:extLst>
      <p:ext uri="{BB962C8B-B14F-4D97-AF65-F5344CB8AC3E}">
        <p14:creationId xmlns:p14="http://schemas.microsoft.com/office/powerpoint/2010/main" val="327960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Augmenting trees</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11</a:t>
            </a:fld>
            <a:endParaRPr lang="zh-CN" altLang="en-US"/>
          </a:p>
        </p:txBody>
      </p:sp>
    </p:spTree>
    <p:extLst>
      <p:ext uri="{BB962C8B-B14F-4D97-AF65-F5344CB8AC3E}">
        <p14:creationId xmlns:p14="http://schemas.microsoft.com/office/powerpoint/2010/main" val="311274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a:t>Augmented Trees for 1D Range Query</a:t>
            </a:r>
            <a:endParaRPr lang="en-US" dirty="0"/>
          </a:p>
        </p:txBody>
      </p:sp>
      <p:sp>
        <p:nvSpPr>
          <p:cNvPr id="5" name="灯片编号占位符 4">
            <a:extLst>
              <a:ext uri="{FF2B5EF4-FFF2-40B4-BE49-F238E27FC236}">
                <a16:creationId xmlns:a16="http://schemas.microsoft.com/office/drawing/2014/main" id="{EA735B28-8CEA-40D4-B2FA-C9CA40222D2C}"/>
              </a:ext>
            </a:extLst>
          </p:cNvPr>
          <p:cNvSpPr>
            <a:spLocks noGrp="1"/>
          </p:cNvSpPr>
          <p:nvPr>
            <p:ph type="sldNum" sz="quarter" idx="4"/>
          </p:nvPr>
        </p:nvSpPr>
        <p:spPr/>
        <p:txBody>
          <a:bodyPr/>
          <a:lstStyle/>
          <a:p>
            <a:fld id="{B710F26B-4563-4765-9A91-E0CC99FE32F0}" type="slidenum">
              <a:rPr lang="zh-CN" altLang="en-US" smtClean="0"/>
              <a:t>12</a:t>
            </a:fld>
            <a:endParaRPr lang="zh-CN" altLang="en-US"/>
          </a:p>
        </p:txBody>
      </p:sp>
      <p:cxnSp>
        <p:nvCxnSpPr>
          <p:cNvPr id="32" name="Straight Arrow Connector 31">
            <a:extLst>
              <a:ext uri="{FF2B5EF4-FFF2-40B4-BE49-F238E27FC236}">
                <a16:creationId xmlns:a16="http://schemas.microsoft.com/office/drawing/2014/main" id="{ED64C1B5-47E2-4A07-8185-330C6A8E8189}"/>
              </a:ext>
            </a:extLst>
          </p:cNvPr>
          <p:cNvCxnSpPr/>
          <p:nvPr/>
        </p:nvCxnSpPr>
        <p:spPr>
          <a:xfrm>
            <a:off x="5943601" y="3200400"/>
            <a:ext cx="90868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A450332-5284-47E3-9114-37B71E500B3F}"/>
              </a:ext>
            </a:extLst>
          </p:cNvPr>
          <p:cNvSpPr txBox="1"/>
          <p:nvPr/>
        </p:nvSpPr>
        <p:spPr>
          <a:xfrm>
            <a:off x="6858000" y="2971800"/>
            <a:ext cx="3143809" cy="369332"/>
          </a:xfrm>
          <a:prstGeom prst="rect">
            <a:avLst/>
          </a:prstGeom>
          <a:noFill/>
        </p:spPr>
        <p:txBody>
          <a:bodyPr wrap="none" rtlCol="0">
            <a:spAutoFit/>
          </a:bodyPr>
          <a:lstStyle/>
          <a:p>
            <a:r>
              <a:rPr lang="en-US" altLang="zh-CN" dirty="0">
                <a:latin typeface="Comic Sans MS" panose="030F0702030302020204" pitchFamily="66" charset="0"/>
              </a:rPr>
              <a:t>sum of values in its subtree</a:t>
            </a:r>
            <a:endParaRPr lang="zh-CN" altLang="en-US" dirty="0">
              <a:latin typeface="Comic Sans MS" panose="030F0702030302020204" pitchFamily="66" charset="0"/>
            </a:endParaRPr>
          </a:p>
        </p:txBody>
      </p:sp>
      <p:cxnSp>
        <p:nvCxnSpPr>
          <p:cNvPr id="34" name="直接连接符 15">
            <a:extLst>
              <a:ext uri="{FF2B5EF4-FFF2-40B4-BE49-F238E27FC236}">
                <a16:creationId xmlns:a16="http://schemas.microsoft.com/office/drawing/2014/main" id="{66C6C831-A6BE-4028-9DCC-70DE0A55932E}"/>
              </a:ext>
            </a:extLst>
          </p:cNvPr>
          <p:cNvCxnSpPr>
            <a:cxnSpLocks/>
            <a:stCxn id="49" idx="2"/>
            <a:endCxn id="45" idx="0"/>
          </p:cNvCxnSpPr>
          <p:nvPr/>
        </p:nvCxnSpPr>
        <p:spPr>
          <a:xfrm flipH="1">
            <a:off x="3962400" y="33528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17">
            <a:extLst>
              <a:ext uri="{FF2B5EF4-FFF2-40B4-BE49-F238E27FC236}">
                <a16:creationId xmlns:a16="http://schemas.microsoft.com/office/drawing/2014/main" id="{18A1A4DD-C2B0-41ED-8E08-676B3A39878D}"/>
              </a:ext>
            </a:extLst>
          </p:cNvPr>
          <p:cNvCxnSpPr>
            <a:cxnSpLocks/>
            <a:stCxn id="43" idx="0"/>
            <a:endCxn id="53" idx="2"/>
          </p:cNvCxnSpPr>
          <p:nvPr/>
        </p:nvCxnSpPr>
        <p:spPr>
          <a:xfrm flipH="1" flipV="1">
            <a:off x="7162800" y="43434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18">
            <a:extLst>
              <a:ext uri="{FF2B5EF4-FFF2-40B4-BE49-F238E27FC236}">
                <a16:creationId xmlns:a16="http://schemas.microsoft.com/office/drawing/2014/main" id="{88CAC207-B7EC-4387-93F1-419061CFF880}"/>
              </a:ext>
            </a:extLst>
          </p:cNvPr>
          <p:cNvCxnSpPr>
            <a:cxnSpLocks/>
            <a:endCxn id="50" idx="2"/>
          </p:cNvCxnSpPr>
          <p:nvPr/>
        </p:nvCxnSpPr>
        <p:spPr>
          <a:xfrm flipH="1" flipV="1">
            <a:off x="3962400" y="43434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19">
            <a:extLst>
              <a:ext uri="{FF2B5EF4-FFF2-40B4-BE49-F238E27FC236}">
                <a16:creationId xmlns:a16="http://schemas.microsoft.com/office/drawing/2014/main" id="{C1881DD0-ADCC-4A9A-B17B-7B196A960A08}"/>
              </a:ext>
            </a:extLst>
          </p:cNvPr>
          <p:cNvCxnSpPr>
            <a:cxnSpLocks/>
            <a:stCxn id="53" idx="2"/>
            <a:endCxn id="44" idx="0"/>
          </p:cNvCxnSpPr>
          <p:nvPr/>
        </p:nvCxnSpPr>
        <p:spPr>
          <a:xfrm flipH="1">
            <a:off x="6324600" y="43434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20">
            <a:extLst>
              <a:ext uri="{FF2B5EF4-FFF2-40B4-BE49-F238E27FC236}">
                <a16:creationId xmlns:a16="http://schemas.microsoft.com/office/drawing/2014/main" id="{4EE3AB01-3A7C-447A-9B38-218EEB54B043}"/>
              </a:ext>
            </a:extLst>
          </p:cNvPr>
          <p:cNvCxnSpPr>
            <a:cxnSpLocks/>
            <a:stCxn id="50" idx="2"/>
            <a:endCxn id="47" idx="0"/>
          </p:cNvCxnSpPr>
          <p:nvPr/>
        </p:nvCxnSpPr>
        <p:spPr>
          <a:xfrm flipH="1">
            <a:off x="3124200" y="43434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21">
            <a:extLst>
              <a:ext uri="{FF2B5EF4-FFF2-40B4-BE49-F238E27FC236}">
                <a16:creationId xmlns:a16="http://schemas.microsoft.com/office/drawing/2014/main" id="{3EA59101-5F6F-4B21-BE53-948C6867235E}"/>
              </a:ext>
            </a:extLst>
          </p:cNvPr>
          <p:cNvCxnSpPr>
            <a:cxnSpLocks/>
            <a:stCxn id="49" idx="2"/>
            <a:endCxn id="42" idx="0"/>
          </p:cNvCxnSpPr>
          <p:nvPr/>
        </p:nvCxnSpPr>
        <p:spPr>
          <a:xfrm>
            <a:off x="5562600" y="33528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CB6530-AF20-4E1A-A44E-05CF25EB2665}"/>
              </a:ext>
            </a:extLst>
          </p:cNvPr>
          <p:cNvSpPr/>
          <p:nvPr/>
        </p:nvSpPr>
        <p:spPr>
          <a:xfrm>
            <a:off x="5181600" y="2590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42" name="Rectangle 41">
            <a:extLst>
              <a:ext uri="{FF2B5EF4-FFF2-40B4-BE49-F238E27FC236}">
                <a16:creationId xmlns:a16="http://schemas.microsoft.com/office/drawing/2014/main" id="{30890A4A-B10F-402D-9029-E85740FB89DE}"/>
              </a:ext>
            </a:extLst>
          </p:cNvPr>
          <p:cNvSpPr/>
          <p:nvPr/>
        </p:nvSpPr>
        <p:spPr>
          <a:xfrm>
            <a:off x="6781800" y="3581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43" name="Rectangle 42">
            <a:extLst>
              <a:ext uri="{FF2B5EF4-FFF2-40B4-BE49-F238E27FC236}">
                <a16:creationId xmlns:a16="http://schemas.microsoft.com/office/drawing/2014/main" id="{4173DD6C-BEB6-4275-9E57-87396A3D4BC8}"/>
              </a:ext>
            </a:extLst>
          </p:cNvPr>
          <p:cNvSpPr/>
          <p:nvPr/>
        </p:nvSpPr>
        <p:spPr>
          <a:xfrm>
            <a:off x="76200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44" name="Rectangle 43">
            <a:extLst>
              <a:ext uri="{FF2B5EF4-FFF2-40B4-BE49-F238E27FC236}">
                <a16:creationId xmlns:a16="http://schemas.microsoft.com/office/drawing/2014/main" id="{0335B960-4231-4FE1-B589-1ABB98194670}"/>
              </a:ext>
            </a:extLst>
          </p:cNvPr>
          <p:cNvSpPr/>
          <p:nvPr/>
        </p:nvSpPr>
        <p:spPr>
          <a:xfrm>
            <a:off x="59436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45" name="Rectangle 44">
            <a:extLst>
              <a:ext uri="{FF2B5EF4-FFF2-40B4-BE49-F238E27FC236}">
                <a16:creationId xmlns:a16="http://schemas.microsoft.com/office/drawing/2014/main" id="{9E3380E7-ABEC-4F81-A8A9-D76719A626DC}"/>
              </a:ext>
            </a:extLst>
          </p:cNvPr>
          <p:cNvSpPr/>
          <p:nvPr/>
        </p:nvSpPr>
        <p:spPr>
          <a:xfrm>
            <a:off x="3581400" y="3581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46" name="Rectangle 45">
            <a:extLst>
              <a:ext uri="{FF2B5EF4-FFF2-40B4-BE49-F238E27FC236}">
                <a16:creationId xmlns:a16="http://schemas.microsoft.com/office/drawing/2014/main" id="{974F6CA2-F001-4B98-9055-230C37A734F0}"/>
              </a:ext>
            </a:extLst>
          </p:cNvPr>
          <p:cNvSpPr/>
          <p:nvPr/>
        </p:nvSpPr>
        <p:spPr>
          <a:xfrm>
            <a:off x="42672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47" name="Rectangle 46">
            <a:extLst>
              <a:ext uri="{FF2B5EF4-FFF2-40B4-BE49-F238E27FC236}">
                <a16:creationId xmlns:a16="http://schemas.microsoft.com/office/drawing/2014/main" id="{46F7CDB8-608F-458E-86B6-8E0C5BDCD032}"/>
              </a:ext>
            </a:extLst>
          </p:cNvPr>
          <p:cNvSpPr/>
          <p:nvPr/>
        </p:nvSpPr>
        <p:spPr>
          <a:xfrm>
            <a:off x="27432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49" name="Rectangle 48">
            <a:extLst>
              <a:ext uri="{FF2B5EF4-FFF2-40B4-BE49-F238E27FC236}">
                <a16:creationId xmlns:a16="http://schemas.microsoft.com/office/drawing/2014/main" id="{2BF3C2F4-5E60-4717-A426-160797590CB3}"/>
              </a:ext>
            </a:extLst>
          </p:cNvPr>
          <p:cNvSpPr/>
          <p:nvPr/>
        </p:nvSpPr>
        <p:spPr>
          <a:xfrm>
            <a:off x="5181600" y="2971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54</a:t>
            </a:r>
            <a:endParaRPr lang="zh-CN" altLang="en-US" b="1" dirty="0">
              <a:solidFill>
                <a:schemeClr val="tx1"/>
              </a:solidFill>
              <a:latin typeface="Comic Sans MS" panose="030F0702030302020204" pitchFamily="66" charset="0"/>
            </a:endParaRPr>
          </a:p>
        </p:txBody>
      </p:sp>
      <p:sp>
        <p:nvSpPr>
          <p:cNvPr id="50" name="Rectangle 49">
            <a:extLst>
              <a:ext uri="{FF2B5EF4-FFF2-40B4-BE49-F238E27FC236}">
                <a16:creationId xmlns:a16="http://schemas.microsoft.com/office/drawing/2014/main" id="{1A4126E1-2612-436C-8CEE-168C0B658B96}"/>
              </a:ext>
            </a:extLst>
          </p:cNvPr>
          <p:cNvSpPr/>
          <p:nvPr/>
        </p:nvSpPr>
        <p:spPr>
          <a:xfrm>
            <a:off x="3581400" y="3962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13</a:t>
            </a:r>
            <a:endParaRPr lang="zh-CN" altLang="en-US" b="1" dirty="0">
              <a:latin typeface="Comic Sans MS" panose="030F0702030302020204" pitchFamily="66" charset="0"/>
            </a:endParaRPr>
          </a:p>
        </p:txBody>
      </p:sp>
      <p:sp>
        <p:nvSpPr>
          <p:cNvPr id="51" name="Rectangle 50">
            <a:extLst>
              <a:ext uri="{FF2B5EF4-FFF2-40B4-BE49-F238E27FC236}">
                <a16:creationId xmlns:a16="http://schemas.microsoft.com/office/drawing/2014/main" id="{92974795-8FC3-47A1-B961-00525F3116F3}"/>
              </a:ext>
            </a:extLst>
          </p:cNvPr>
          <p:cNvSpPr/>
          <p:nvPr/>
        </p:nvSpPr>
        <p:spPr>
          <a:xfrm>
            <a:off x="27432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52" name="Rectangle 51">
            <a:extLst>
              <a:ext uri="{FF2B5EF4-FFF2-40B4-BE49-F238E27FC236}">
                <a16:creationId xmlns:a16="http://schemas.microsoft.com/office/drawing/2014/main" id="{63BE31D9-A5F2-4950-8866-4010E0B25AC9}"/>
              </a:ext>
            </a:extLst>
          </p:cNvPr>
          <p:cNvSpPr/>
          <p:nvPr/>
        </p:nvSpPr>
        <p:spPr>
          <a:xfrm>
            <a:off x="42672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53" name="Rectangle 52">
            <a:extLst>
              <a:ext uri="{FF2B5EF4-FFF2-40B4-BE49-F238E27FC236}">
                <a16:creationId xmlns:a16="http://schemas.microsoft.com/office/drawing/2014/main" id="{4FD2DA52-DF81-4D21-A93B-3DFECFCEF4AD}"/>
              </a:ext>
            </a:extLst>
          </p:cNvPr>
          <p:cNvSpPr/>
          <p:nvPr/>
        </p:nvSpPr>
        <p:spPr>
          <a:xfrm>
            <a:off x="6781800" y="3962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30</a:t>
            </a:r>
            <a:endParaRPr lang="zh-CN" altLang="en-US" b="1" dirty="0">
              <a:solidFill>
                <a:schemeClr val="tx1"/>
              </a:solidFill>
              <a:latin typeface="Comic Sans MS" panose="030F0702030302020204" pitchFamily="66" charset="0"/>
            </a:endParaRPr>
          </a:p>
        </p:txBody>
      </p:sp>
      <p:sp>
        <p:nvSpPr>
          <p:cNvPr id="54" name="Rectangle 53">
            <a:extLst>
              <a:ext uri="{FF2B5EF4-FFF2-40B4-BE49-F238E27FC236}">
                <a16:creationId xmlns:a16="http://schemas.microsoft.com/office/drawing/2014/main" id="{9FD1A4BC-9E88-4DB6-A716-C9280A40F5C6}"/>
              </a:ext>
            </a:extLst>
          </p:cNvPr>
          <p:cNvSpPr/>
          <p:nvPr/>
        </p:nvSpPr>
        <p:spPr>
          <a:xfrm>
            <a:off x="59436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55" name="Rectangle 54">
            <a:extLst>
              <a:ext uri="{FF2B5EF4-FFF2-40B4-BE49-F238E27FC236}">
                <a16:creationId xmlns:a16="http://schemas.microsoft.com/office/drawing/2014/main" id="{4C8222F4-E3CE-46E2-9A01-C15613B67E0F}"/>
              </a:ext>
            </a:extLst>
          </p:cNvPr>
          <p:cNvSpPr/>
          <p:nvPr/>
        </p:nvSpPr>
        <p:spPr>
          <a:xfrm>
            <a:off x="76200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58" name="Rectangle 57">
            <a:extLst>
              <a:ext uri="{FF2B5EF4-FFF2-40B4-BE49-F238E27FC236}">
                <a16:creationId xmlns:a16="http://schemas.microsoft.com/office/drawing/2014/main" id="{1ADEB1E3-43F2-47B8-B5B4-12A51182596E}"/>
              </a:ext>
            </a:extLst>
          </p:cNvPr>
          <p:cNvSpPr/>
          <p:nvPr/>
        </p:nvSpPr>
        <p:spPr>
          <a:xfrm>
            <a:off x="1828800" y="26670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59" name="Rectangle 58">
            <a:extLst>
              <a:ext uri="{FF2B5EF4-FFF2-40B4-BE49-F238E27FC236}">
                <a16:creationId xmlns:a16="http://schemas.microsoft.com/office/drawing/2014/main" id="{3F2D9257-E54D-4B12-A1F0-F6B7FD9F8D61}"/>
              </a:ext>
            </a:extLst>
          </p:cNvPr>
          <p:cNvSpPr/>
          <p:nvPr/>
        </p:nvSpPr>
        <p:spPr>
          <a:xfrm>
            <a:off x="1828800" y="30480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sum</a:t>
            </a:r>
            <a:endParaRPr lang="zh-CN" altLang="en-US" b="1" dirty="0">
              <a:latin typeface="Comic Sans MS" panose="030F0702030302020204" pitchFamily="66" charset="0"/>
            </a:endParaRPr>
          </a:p>
        </p:txBody>
      </p:sp>
      <p:grpSp>
        <p:nvGrpSpPr>
          <p:cNvPr id="28" name="Group 27">
            <a:extLst>
              <a:ext uri="{FF2B5EF4-FFF2-40B4-BE49-F238E27FC236}">
                <a16:creationId xmlns:a16="http://schemas.microsoft.com/office/drawing/2014/main" id="{E7031ABC-9808-46B0-AE91-2FFF7CDFED14}"/>
              </a:ext>
            </a:extLst>
          </p:cNvPr>
          <p:cNvGrpSpPr/>
          <p:nvPr/>
        </p:nvGrpSpPr>
        <p:grpSpPr>
          <a:xfrm>
            <a:off x="3245193" y="2286000"/>
            <a:ext cx="5133974" cy="2820254"/>
            <a:chOff x="1241090" y="3195601"/>
            <a:chExt cx="5133974" cy="2820254"/>
          </a:xfrm>
        </p:grpSpPr>
        <p:sp>
          <p:nvSpPr>
            <p:cNvPr id="29" name="Rectangle 28">
              <a:extLst>
                <a:ext uri="{FF2B5EF4-FFF2-40B4-BE49-F238E27FC236}">
                  <a16:creationId xmlns:a16="http://schemas.microsoft.com/office/drawing/2014/main" id="{8942F26F-0BD8-4ECF-9CF9-3958D5E92442}"/>
                </a:ext>
              </a:extLst>
            </p:cNvPr>
            <p:cNvSpPr/>
            <p:nvPr/>
          </p:nvSpPr>
          <p:spPr>
            <a:xfrm>
              <a:off x="1241090" y="3195601"/>
              <a:ext cx="5103498" cy="28118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pic>
          <p:nvPicPr>
            <p:cNvPr id="30" name="Picture 2" descr="A 1-dimensional range query.">
              <a:extLst>
                <a:ext uri="{FF2B5EF4-FFF2-40B4-BE49-F238E27FC236}">
                  <a16:creationId xmlns:a16="http://schemas.microsoft.com/office/drawing/2014/main" id="{4D30B3D5-BC1C-4103-AE55-458411092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47"/>
            <a:stretch/>
          </p:blipFill>
          <p:spPr bwMode="auto">
            <a:xfrm>
              <a:off x="1429681" y="3291325"/>
              <a:ext cx="3341204" cy="24037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5F9D7DA-AA2C-4DC6-A59B-CC4E2B5A5544}"/>
                    </a:ext>
                  </a:extLst>
                </p:cNvPr>
                <p:cNvSpPr txBox="1"/>
                <p:nvPr/>
              </p:nvSpPr>
              <p:spPr>
                <a:xfrm>
                  <a:off x="1840476" y="5646523"/>
                  <a:ext cx="4808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𝐿</m:t>
                            </m:r>
                          </m:sub>
                        </m:sSub>
                      </m:oMath>
                    </m:oMathPara>
                  </a14:m>
                  <a:endParaRPr lang="zh-CN" altLang="en-US" dirty="0"/>
                </a:p>
              </p:txBody>
            </p:sp>
          </mc:Choice>
          <mc:Fallback xmlns="">
            <p:sp>
              <p:nvSpPr>
                <p:cNvPr id="36" name="TextBox 35">
                  <a:extLst>
                    <a:ext uri="{FF2B5EF4-FFF2-40B4-BE49-F238E27FC236}">
                      <a16:creationId xmlns:a16="http://schemas.microsoft.com/office/drawing/2014/main" id="{0733F589-49E1-459F-AAB8-1E5668759EC1}"/>
                    </a:ext>
                  </a:extLst>
                </p:cNvPr>
                <p:cNvSpPr txBox="1">
                  <a:spLocks noRot="1" noChangeAspect="1" noMove="1" noResize="1" noEditPoints="1" noAdjustHandles="1" noChangeArrowheads="1" noChangeShapeType="1" noTextEdit="1"/>
                </p:cNvSpPr>
                <p:nvPr/>
              </p:nvSpPr>
              <p:spPr>
                <a:xfrm>
                  <a:off x="1840476" y="5646523"/>
                  <a:ext cx="480837" cy="369332"/>
                </a:xfrm>
                <a:prstGeom prst="rect">
                  <a:avLst/>
                </a:prstGeom>
                <a:blipFill>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02AE98F-E342-4F8E-965F-1E6DC3279FA2}"/>
                    </a:ext>
                  </a:extLst>
                </p:cNvPr>
                <p:cNvSpPr txBox="1"/>
                <p:nvPr/>
              </p:nvSpPr>
              <p:spPr>
                <a:xfrm flipH="1">
                  <a:off x="3898647" y="5634000"/>
                  <a:ext cx="4314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𝑅</m:t>
                            </m:r>
                          </m:sub>
                        </m:sSub>
                      </m:oMath>
                    </m:oMathPara>
                  </a14:m>
                  <a:endParaRPr lang="zh-CN" altLang="en-US" dirty="0"/>
                </a:p>
              </p:txBody>
            </p:sp>
          </mc:Choice>
          <mc:Fallback xmlns="">
            <p:sp>
              <p:nvSpPr>
                <p:cNvPr id="37" name="TextBox 36">
                  <a:extLst>
                    <a:ext uri="{FF2B5EF4-FFF2-40B4-BE49-F238E27FC236}">
                      <a16:creationId xmlns:a16="http://schemas.microsoft.com/office/drawing/2014/main" id="{912AD7F1-2BB7-4F61-8919-1545FAF9432A}"/>
                    </a:ext>
                  </a:extLst>
                </p:cNvPr>
                <p:cNvSpPr txBox="1">
                  <a:spLocks noRot="1" noChangeAspect="1" noMove="1" noResize="1" noEditPoints="1" noAdjustHandles="1" noChangeArrowheads="1" noChangeShapeType="1" noTextEdit="1"/>
                </p:cNvSpPr>
                <p:nvPr/>
              </p:nvSpPr>
              <p:spPr>
                <a:xfrm flipH="1">
                  <a:off x="3898647" y="5634000"/>
                  <a:ext cx="431412" cy="369332"/>
                </a:xfrm>
                <a:prstGeom prst="rect">
                  <a:avLst/>
                </a:prstGeom>
                <a:blipFill>
                  <a:blip r:embed="rId5"/>
                  <a:stretch>
                    <a:fillRect b="-1639"/>
                  </a:stretch>
                </a:blipFill>
              </p:spPr>
              <p:txBody>
                <a:bodyPr/>
                <a:lstStyle/>
                <a:p>
                  <a:r>
                    <a:rPr lang="zh-CN" altLang="en-US">
                      <a:noFill/>
                    </a:rPr>
                    <a:t> </a:t>
                  </a:r>
                </a:p>
              </p:txBody>
            </p:sp>
          </mc:Fallback>
        </mc:AlternateContent>
        <p:sp>
          <p:nvSpPr>
            <p:cNvPr id="48" name="Left Brace 47">
              <a:extLst>
                <a:ext uri="{FF2B5EF4-FFF2-40B4-BE49-F238E27FC236}">
                  <a16:creationId xmlns:a16="http://schemas.microsoft.com/office/drawing/2014/main" id="{186F37E3-F201-4DFC-A245-8C2BA901F02F}"/>
                </a:ext>
              </a:extLst>
            </p:cNvPr>
            <p:cNvSpPr/>
            <p:nvPr/>
          </p:nvSpPr>
          <p:spPr>
            <a:xfrm flipH="1">
              <a:off x="4879845" y="3360453"/>
              <a:ext cx="374234" cy="2249334"/>
            </a:xfrm>
            <a:prstGeom prst="leftBrace">
              <a:avLst>
                <a:gd name="adj1" fmla="val 304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44DB7EF-C0A4-4A7E-A279-8F91CA37572D}"/>
                    </a:ext>
                  </a:extLst>
                </p:cNvPr>
                <p:cNvSpPr txBox="1"/>
                <p:nvPr/>
              </p:nvSpPr>
              <p:spPr>
                <a:xfrm>
                  <a:off x="5186498" y="3865733"/>
                  <a:ext cx="1188566" cy="1200329"/>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oMath>
                  </a14:m>
                  <a:r>
                    <a:rPr lang="zh-CN" altLang="en-US" dirty="0">
                      <a:latin typeface="Comic Sans MS" panose="030F0702030302020204" pitchFamily="66" charset="0"/>
                    </a:rPr>
                    <a:t> </a:t>
                  </a:r>
                  <a:r>
                    <a:rPr lang="en-US" altLang="zh-CN" dirty="0">
                      <a:latin typeface="Comic Sans MS" panose="030F0702030302020204" pitchFamily="66" charset="0"/>
                    </a:rPr>
                    <a:t>related nodes / subtrees</a:t>
                  </a:r>
                  <a:endParaRPr lang="zh-CN" altLang="en-US" dirty="0">
                    <a:latin typeface="Comic Sans MS" panose="030F0702030302020204" pitchFamily="66" charset="0"/>
                  </a:endParaRPr>
                </a:p>
              </p:txBody>
            </p:sp>
          </mc:Choice>
          <mc:Fallback xmlns="">
            <p:sp>
              <p:nvSpPr>
                <p:cNvPr id="8" name="TextBox 7">
                  <a:extLst>
                    <a:ext uri="{FF2B5EF4-FFF2-40B4-BE49-F238E27FC236}">
                      <a16:creationId xmlns:a16="http://schemas.microsoft.com/office/drawing/2014/main" id="{8892ABA7-814D-4F11-9C5C-BFC05300463A}"/>
                    </a:ext>
                  </a:extLst>
                </p:cNvPr>
                <p:cNvSpPr txBox="1">
                  <a:spLocks noRot="1" noChangeAspect="1" noMove="1" noResize="1" noEditPoints="1" noAdjustHandles="1" noChangeArrowheads="1" noChangeShapeType="1" noTextEdit="1"/>
                </p:cNvSpPr>
                <p:nvPr/>
              </p:nvSpPr>
              <p:spPr>
                <a:xfrm>
                  <a:off x="5186498" y="3865733"/>
                  <a:ext cx="1188566" cy="1200329"/>
                </a:xfrm>
                <a:prstGeom prst="rect">
                  <a:avLst/>
                </a:prstGeom>
                <a:blipFill>
                  <a:blip r:embed="rId6"/>
                  <a:stretch>
                    <a:fillRect l="-4103" r="-1026" b="-761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051F12-937F-4EDB-98EA-F3315F13424E}"/>
                  </a:ext>
                </a:extLst>
              </p:cNvPr>
              <p:cNvSpPr txBox="1"/>
              <p:nvPr/>
            </p:nvSpPr>
            <p:spPr>
              <a:xfrm>
                <a:off x="3151026" y="5766986"/>
                <a:ext cx="6221575" cy="707886"/>
              </a:xfrm>
              <a:prstGeom prst="rect">
                <a:avLst/>
              </a:prstGeom>
              <a:noFill/>
            </p:spPr>
            <p:txBody>
              <a:bodyPr wrap="none" rtlCol="0">
                <a:spAutoFit/>
              </a:bodyPr>
              <a:lstStyle/>
              <a:p>
                <a:r>
                  <a:rPr lang="en-US" altLang="zh-CN" sz="2000" b="1" dirty="0">
                    <a:solidFill>
                      <a:srgbClr val="FF0000"/>
                    </a:solidFill>
                    <a:latin typeface="Arial" panose="020B0604020202020204" pitchFamily="34" charset="0"/>
                    <a:cs typeface="Arial" panose="020B0604020202020204" pitchFamily="34" charset="0"/>
                  </a:rPr>
                  <a:t>Range sum query </a:t>
                </a:r>
                <a:r>
                  <a:rPr lang="en-US" altLang="zh-CN" sz="2000" b="1" dirty="0">
                    <a:latin typeface="Arial" panose="020B0604020202020204" pitchFamily="34" charset="0"/>
                    <a:cs typeface="Arial" panose="020B0604020202020204" pitchFamily="34" charset="0"/>
                  </a:rPr>
                  <a:t>(sum of values in a key range): </a:t>
                </a:r>
              </a:p>
              <a:p>
                <a:pPr algn="ctr"/>
                <a14:m>
                  <m:oMath xmlns:m="http://schemas.openxmlformats.org/officeDocument/2006/math">
                    <m:r>
                      <a:rPr lang="en-US" altLang="zh-CN" sz="2000" b="1" i="1">
                        <a:latin typeface="Cambria Math" panose="02040503050406030204" pitchFamily="18" charset="0"/>
                      </a:rPr>
                      <m:t>𝑶</m:t>
                    </m:r>
                    <m:r>
                      <a:rPr lang="en-US" altLang="zh-CN" sz="2000" b="1" i="1">
                        <a:latin typeface="Cambria Math" panose="02040503050406030204" pitchFamily="18" charset="0"/>
                      </a:rPr>
                      <m:t>(</m:t>
                    </m:r>
                    <m:func>
                      <m:funcPr>
                        <m:ctrlPr>
                          <a:rPr lang="en-US" altLang="zh-CN" sz="2000" b="1" i="1">
                            <a:latin typeface="Cambria Math" panose="02040503050406030204" pitchFamily="18" charset="0"/>
                          </a:rPr>
                        </m:ctrlPr>
                      </m:funcPr>
                      <m:fName>
                        <m:r>
                          <a:rPr lang="en-US" altLang="zh-CN" sz="2000" b="1">
                            <a:latin typeface="Cambria Math" panose="02040503050406030204" pitchFamily="18" charset="0"/>
                          </a:rPr>
                          <m:t>𝐥𝐨𝐠</m:t>
                        </m:r>
                      </m:fName>
                      <m:e>
                        <m:r>
                          <a:rPr lang="en-US" altLang="zh-CN" sz="2000" b="1" i="1">
                            <a:latin typeface="Cambria Math" panose="02040503050406030204" pitchFamily="18" charset="0"/>
                          </a:rPr>
                          <m:t>𝒏</m:t>
                        </m:r>
                      </m:e>
                    </m:func>
                    <m:r>
                      <a:rPr lang="en-US" altLang="zh-CN" sz="2000" b="1" i="1">
                        <a:latin typeface="Cambria Math" panose="02040503050406030204" pitchFamily="18" charset="0"/>
                      </a:rPr>
                      <m:t>)</m:t>
                    </m:r>
                  </m:oMath>
                </a14:m>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time</a:t>
                </a:r>
                <a:endParaRPr lang="zh-CN" altLang="en-US" sz="2000" b="1"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F8051F12-937F-4EDB-98EA-F3315F13424E}"/>
                  </a:ext>
                </a:extLst>
              </p:cNvPr>
              <p:cNvSpPr txBox="1">
                <a:spLocks noRot="1" noChangeAspect="1" noMove="1" noResize="1" noEditPoints="1" noAdjustHandles="1" noChangeArrowheads="1" noChangeShapeType="1" noTextEdit="1"/>
              </p:cNvSpPr>
              <p:nvPr/>
            </p:nvSpPr>
            <p:spPr>
              <a:xfrm>
                <a:off x="3151026" y="5766986"/>
                <a:ext cx="6221575" cy="707886"/>
              </a:xfrm>
              <a:prstGeom prst="rect">
                <a:avLst/>
              </a:prstGeom>
              <a:blipFill>
                <a:blip r:embed="rId7"/>
                <a:stretch>
                  <a:fillRect l="-1077" t="-3448" b="-15517"/>
                </a:stretch>
              </a:blipFill>
            </p:spPr>
            <p:txBody>
              <a:bodyPr/>
              <a:lstStyle/>
              <a:p>
                <a:r>
                  <a:rPr lang="zh-CN" altLang="en-US">
                    <a:noFill/>
                  </a:rPr>
                  <a:t> </a:t>
                </a:r>
              </a:p>
            </p:txBody>
          </p:sp>
        </mc:Fallback>
      </mc:AlternateContent>
      <p:sp>
        <p:nvSpPr>
          <p:cNvPr id="7" name="Content Placeholder 6">
            <a:extLst>
              <a:ext uri="{FF2B5EF4-FFF2-40B4-BE49-F238E27FC236}">
                <a16:creationId xmlns:a16="http://schemas.microsoft.com/office/drawing/2014/main" id="{F8405EA6-89E8-4E51-98CC-116B8EAD5700}"/>
              </a:ext>
            </a:extLst>
          </p:cNvPr>
          <p:cNvSpPr>
            <a:spLocks noGrp="1"/>
          </p:cNvSpPr>
          <p:nvPr>
            <p:ph idx="1"/>
          </p:nvPr>
        </p:nvSpPr>
        <p:spPr/>
        <p:txBody>
          <a:bodyPr/>
          <a:lstStyle/>
          <a:p>
            <a:r>
              <a:rPr lang="en-US" altLang="zh-CN" dirty="0"/>
              <a:t>Each tree node store some extra information about the </a:t>
            </a:r>
            <a:r>
              <a:rPr lang="en-US" altLang="zh-CN" i="1" dirty="0">
                <a:solidFill>
                  <a:srgbClr val="FF0000"/>
                </a:solidFill>
              </a:rPr>
              <a:t>whole subtree</a:t>
            </a:r>
            <a:r>
              <a:rPr lang="en-US" altLang="zh-CN" dirty="0"/>
              <a:t> rooted at it (E.g., partial sum)</a:t>
            </a:r>
          </a:p>
          <a:p>
            <a:endParaRPr lang="zh-CN" altLang="en-US" dirty="0"/>
          </a:p>
        </p:txBody>
      </p:sp>
    </p:spTree>
    <p:extLst>
      <p:ext uri="{BB962C8B-B14F-4D97-AF65-F5344CB8AC3E}">
        <p14:creationId xmlns:p14="http://schemas.microsoft.com/office/powerpoint/2010/main" val="153377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D72AB-2B08-47E0-97B3-82E9F9DD2A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7A8FF8-969D-4C53-AD64-24729BC3C634}"/>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6CE5013-2F76-47D1-8E75-8ED45792A72F}"/>
              </a:ext>
            </a:extLst>
          </p:cNvPr>
          <p:cNvSpPr>
            <a:spLocks noGrp="1"/>
          </p:cNvSpPr>
          <p:nvPr>
            <p:ph type="sldNum" sz="quarter" idx="4"/>
          </p:nvPr>
        </p:nvSpPr>
        <p:spPr/>
        <p:txBody>
          <a:bodyPr/>
          <a:lstStyle/>
          <a:p>
            <a:fld id="{B710F26B-4563-4765-9A91-E0CC99FE32F0}" type="slidenum">
              <a:rPr lang="zh-CN" altLang="en-US" smtClean="0"/>
              <a:t>13</a:t>
            </a:fld>
            <a:endParaRPr lang="zh-CN" altLang="en-US"/>
          </a:p>
        </p:txBody>
      </p:sp>
    </p:spTree>
    <p:extLst>
      <p:ext uri="{BB962C8B-B14F-4D97-AF65-F5344CB8AC3E}">
        <p14:creationId xmlns:p14="http://schemas.microsoft.com/office/powerpoint/2010/main" val="263140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a:t>Augmented Trees for 1D Range Query</a:t>
            </a:r>
            <a:endParaRPr lang="en-US" dirty="0"/>
          </a:p>
        </p:txBody>
      </p:sp>
      <p:sp>
        <p:nvSpPr>
          <p:cNvPr id="3" name="Content Placeholder 2"/>
          <p:cNvSpPr>
            <a:spLocks noGrp="1"/>
          </p:cNvSpPr>
          <p:nvPr>
            <p:ph idx="1"/>
          </p:nvPr>
        </p:nvSpPr>
        <p:spPr>
          <a:xfrm>
            <a:off x="304800" y="1371600"/>
            <a:ext cx="11277600" cy="914400"/>
          </a:xfrm>
        </p:spPr>
        <p:txBody>
          <a:bodyPr/>
          <a:lstStyle/>
          <a:p>
            <a:r>
              <a:rPr lang="en-US" altLang="zh-CN" dirty="0"/>
              <a:t>Different functionalities are achieved by different augmentations</a:t>
            </a:r>
          </a:p>
          <a:p>
            <a:pPr lvl="1"/>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dirty="0"/>
          </a:p>
          <a:p>
            <a:endParaRPr lang="en-US" dirty="0"/>
          </a:p>
          <a:p>
            <a:endParaRPr lang="en-US" dirty="0"/>
          </a:p>
          <a:p>
            <a:endParaRPr lang="en-US" dirty="0"/>
          </a:p>
          <a:p>
            <a:endParaRPr lang="en-US" dirty="0"/>
          </a:p>
          <a:p>
            <a:endParaRPr lang="en-US" dirty="0"/>
          </a:p>
        </p:txBody>
      </p:sp>
      <p:sp>
        <p:nvSpPr>
          <p:cNvPr id="4" name="灯片编号占位符 3">
            <a:extLst>
              <a:ext uri="{FF2B5EF4-FFF2-40B4-BE49-F238E27FC236}">
                <a16:creationId xmlns:a16="http://schemas.microsoft.com/office/drawing/2014/main" id="{EA8EAE2C-8FFC-454D-8F12-D11612834EEE}"/>
              </a:ext>
            </a:extLst>
          </p:cNvPr>
          <p:cNvSpPr>
            <a:spLocks noGrp="1"/>
          </p:cNvSpPr>
          <p:nvPr>
            <p:ph type="sldNum" sz="quarter" idx="4"/>
          </p:nvPr>
        </p:nvSpPr>
        <p:spPr/>
        <p:txBody>
          <a:bodyPr/>
          <a:lstStyle/>
          <a:p>
            <a:fld id="{B710F26B-4563-4765-9A91-E0CC99FE32F0}" type="slidenum">
              <a:rPr lang="zh-CN" altLang="en-US" smtClean="0"/>
              <a:t>14</a:t>
            </a:fld>
            <a:endParaRPr lang="zh-CN" altLang="en-US"/>
          </a:p>
        </p:txBody>
      </p:sp>
      <p:cxnSp>
        <p:nvCxnSpPr>
          <p:cNvPr id="36" name="Straight Arrow Connector 35">
            <a:extLst>
              <a:ext uri="{FF2B5EF4-FFF2-40B4-BE49-F238E27FC236}">
                <a16:creationId xmlns:a16="http://schemas.microsoft.com/office/drawing/2014/main" id="{47A140D3-8260-4FEE-A443-CDB295EA8D59}"/>
              </a:ext>
            </a:extLst>
          </p:cNvPr>
          <p:cNvCxnSpPr/>
          <p:nvPr/>
        </p:nvCxnSpPr>
        <p:spPr>
          <a:xfrm>
            <a:off x="5943601" y="3200400"/>
            <a:ext cx="90868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D45D8B0-7097-4B44-85C7-D678DE487DAD}"/>
              </a:ext>
            </a:extLst>
          </p:cNvPr>
          <p:cNvSpPr txBox="1"/>
          <p:nvPr/>
        </p:nvSpPr>
        <p:spPr>
          <a:xfrm>
            <a:off x="6858001" y="2971800"/>
            <a:ext cx="3166251" cy="369332"/>
          </a:xfrm>
          <a:prstGeom prst="rect">
            <a:avLst/>
          </a:prstGeom>
          <a:noFill/>
        </p:spPr>
        <p:txBody>
          <a:bodyPr wrap="none" rtlCol="0">
            <a:spAutoFit/>
          </a:bodyPr>
          <a:lstStyle/>
          <a:p>
            <a:r>
              <a:rPr lang="en-US" altLang="zh-CN" dirty="0">
                <a:solidFill>
                  <a:srgbClr val="FF0000"/>
                </a:solidFill>
                <a:latin typeface="Comic Sans MS" panose="030F0702030302020204" pitchFamily="66" charset="0"/>
              </a:rPr>
              <a:t>max</a:t>
            </a:r>
            <a:r>
              <a:rPr lang="en-US" altLang="zh-CN" dirty="0">
                <a:latin typeface="Comic Sans MS" panose="030F0702030302020204" pitchFamily="66" charset="0"/>
              </a:rPr>
              <a:t> of values in its subtree</a:t>
            </a:r>
            <a:endParaRPr lang="zh-CN" altLang="en-US" dirty="0">
              <a:latin typeface="Comic Sans MS" panose="030F0702030302020204" pitchFamily="66" charset="0"/>
            </a:endParaRPr>
          </a:p>
        </p:txBody>
      </p:sp>
      <p:cxnSp>
        <p:nvCxnSpPr>
          <p:cNvPr id="38" name="直接连接符 15">
            <a:extLst>
              <a:ext uri="{FF2B5EF4-FFF2-40B4-BE49-F238E27FC236}">
                <a16:creationId xmlns:a16="http://schemas.microsoft.com/office/drawing/2014/main" id="{2344824F-11C5-4B89-8ED3-2AFABFB02C8E}"/>
              </a:ext>
            </a:extLst>
          </p:cNvPr>
          <p:cNvCxnSpPr>
            <a:cxnSpLocks/>
            <a:stCxn id="52" idx="2"/>
            <a:endCxn id="48" idx="0"/>
          </p:cNvCxnSpPr>
          <p:nvPr/>
        </p:nvCxnSpPr>
        <p:spPr>
          <a:xfrm flipH="1">
            <a:off x="3962400" y="33528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17">
            <a:extLst>
              <a:ext uri="{FF2B5EF4-FFF2-40B4-BE49-F238E27FC236}">
                <a16:creationId xmlns:a16="http://schemas.microsoft.com/office/drawing/2014/main" id="{6DC8E90D-E8EE-4FB5-9B15-93D79F348C4B}"/>
              </a:ext>
            </a:extLst>
          </p:cNvPr>
          <p:cNvCxnSpPr>
            <a:cxnSpLocks/>
            <a:stCxn id="46" idx="0"/>
            <a:endCxn id="56" idx="2"/>
          </p:cNvCxnSpPr>
          <p:nvPr/>
        </p:nvCxnSpPr>
        <p:spPr>
          <a:xfrm flipH="1" flipV="1">
            <a:off x="7162800" y="43434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18">
            <a:extLst>
              <a:ext uri="{FF2B5EF4-FFF2-40B4-BE49-F238E27FC236}">
                <a16:creationId xmlns:a16="http://schemas.microsoft.com/office/drawing/2014/main" id="{88BC28A2-1222-4A22-8806-EC4C7256A951}"/>
              </a:ext>
            </a:extLst>
          </p:cNvPr>
          <p:cNvCxnSpPr>
            <a:cxnSpLocks/>
            <a:endCxn id="53" idx="2"/>
          </p:cNvCxnSpPr>
          <p:nvPr/>
        </p:nvCxnSpPr>
        <p:spPr>
          <a:xfrm flipH="1" flipV="1">
            <a:off x="3962400" y="43434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19">
            <a:extLst>
              <a:ext uri="{FF2B5EF4-FFF2-40B4-BE49-F238E27FC236}">
                <a16:creationId xmlns:a16="http://schemas.microsoft.com/office/drawing/2014/main" id="{E67165F2-94D1-4A29-A385-AC432D35A006}"/>
              </a:ext>
            </a:extLst>
          </p:cNvPr>
          <p:cNvCxnSpPr>
            <a:cxnSpLocks/>
            <a:stCxn id="56" idx="2"/>
            <a:endCxn id="47" idx="0"/>
          </p:cNvCxnSpPr>
          <p:nvPr/>
        </p:nvCxnSpPr>
        <p:spPr>
          <a:xfrm flipH="1">
            <a:off x="6324600" y="43434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20">
            <a:extLst>
              <a:ext uri="{FF2B5EF4-FFF2-40B4-BE49-F238E27FC236}">
                <a16:creationId xmlns:a16="http://schemas.microsoft.com/office/drawing/2014/main" id="{31666BA1-DE74-4186-B982-8D110A68A326}"/>
              </a:ext>
            </a:extLst>
          </p:cNvPr>
          <p:cNvCxnSpPr>
            <a:cxnSpLocks/>
            <a:stCxn id="53" idx="2"/>
            <a:endCxn id="50" idx="0"/>
          </p:cNvCxnSpPr>
          <p:nvPr/>
        </p:nvCxnSpPr>
        <p:spPr>
          <a:xfrm flipH="1">
            <a:off x="3124200" y="43434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21">
            <a:extLst>
              <a:ext uri="{FF2B5EF4-FFF2-40B4-BE49-F238E27FC236}">
                <a16:creationId xmlns:a16="http://schemas.microsoft.com/office/drawing/2014/main" id="{B46CA510-AB30-4801-88EB-2FA19698F64C}"/>
              </a:ext>
            </a:extLst>
          </p:cNvPr>
          <p:cNvCxnSpPr>
            <a:cxnSpLocks/>
            <a:stCxn id="52" idx="2"/>
            <a:endCxn id="45" idx="0"/>
          </p:cNvCxnSpPr>
          <p:nvPr/>
        </p:nvCxnSpPr>
        <p:spPr>
          <a:xfrm>
            <a:off x="5562600" y="33528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A1B0D6A-7A87-4B39-B584-A0802687BADE}"/>
              </a:ext>
            </a:extLst>
          </p:cNvPr>
          <p:cNvSpPr/>
          <p:nvPr/>
        </p:nvSpPr>
        <p:spPr>
          <a:xfrm>
            <a:off x="5181600" y="2590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45" name="Rectangle 44">
            <a:extLst>
              <a:ext uri="{FF2B5EF4-FFF2-40B4-BE49-F238E27FC236}">
                <a16:creationId xmlns:a16="http://schemas.microsoft.com/office/drawing/2014/main" id="{5D7F82C7-C47C-4E21-B692-44FA3D54AAF2}"/>
              </a:ext>
            </a:extLst>
          </p:cNvPr>
          <p:cNvSpPr/>
          <p:nvPr/>
        </p:nvSpPr>
        <p:spPr>
          <a:xfrm>
            <a:off x="6781800" y="3581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46" name="Rectangle 45">
            <a:extLst>
              <a:ext uri="{FF2B5EF4-FFF2-40B4-BE49-F238E27FC236}">
                <a16:creationId xmlns:a16="http://schemas.microsoft.com/office/drawing/2014/main" id="{0830DDB7-940F-4866-BE16-0B17CA6B7FB7}"/>
              </a:ext>
            </a:extLst>
          </p:cNvPr>
          <p:cNvSpPr/>
          <p:nvPr/>
        </p:nvSpPr>
        <p:spPr>
          <a:xfrm>
            <a:off x="76200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47" name="Rectangle 46">
            <a:extLst>
              <a:ext uri="{FF2B5EF4-FFF2-40B4-BE49-F238E27FC236}">
                <a16:creationId xmlns:a16="http://schemas.microsoft.com/office/drawing/2014/main" id="{2C81A0AA-B75D-4D7B-BEA1-10B8F64B601A}"/>
              </a:ext>
            </a:extLst>
          </p:cNvPr>
          <p:cNvSpPr/>
          <p:nvPr/>
        </p:nvSpPr>
        <p:spPr>
          <a:xfrm>
            <a:off x="59436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48" name="Rectangle 47">
            <a:extLst>
              <a:ext uri="{FF2B5EF4-FFF2-40B4-BE49-F238E27FC236}">
                <a16:creationId xmlns:a16="http://schemas.microsoft.com/office/drawing/2014/main" id="{17C91890-A4D7-49F2-9F79-7E7C3489D1D6}"/>
              </a:ext>
            </a:extLst>
          </p:cNvPr>
          <p:cNvSpPr/>
          <p:nvPr/>
        </p:nvSpPr>
        <p:spPr>
          <a:xfrm>
            <a:off x="3581400" y="3581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49" name="Rectangle 48">
            <a:extLst>
              <a:ext uri="{FF2B5EF4-FFF2-40B4-BE49-F238E27FC236}">
                <a16:creationId xmlns:a16="http://schemas.microsoft.com/office/drawing/2014/main" id="{8CD4A022-3635-4D2A-A731-331CAAD76AC9}"/>
              </a:ext>
            </a:extLst>
          </p:cNvPr>
          <p:cNvSpPr/>
          <p:nvPr/>
        </p:nvSpPr>
        <p:spPr>
          <a:xfrm>
            <a:off x="42672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50" name="Rectangle 49">
            <a:extLst>
              <a:ext uri="{FF2B5EF4-FFF2-40B4-BE49-F238E27FC236}">
                <a16:creationId xmlns:a16="http://schemas.microsoft.com/office/drawing/2014/main" id="{8DE96BA0-A708-43EF-8683-54C6785AAB68}"/>
              </a:ext>
            </a:extLst>
          </p:cNvPr>
          <p:cNvSpPr/>
          <p:nvPr/>
        </p:nvSpPr>
        <p:spPr>
          <a:xfrm>
            <a:off x="2743200" y="464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52" name="Rectangle 51">
            <a:extLst>
              <a:ext uri="{FF2B5EF4-FFF2-40B4-BE49-F238E27FC236}">
                <a16:creationId xmlns:a16="http://schemas.microsoft.com/office/drawing/2014/main" id="{0468F212-D9C1-49C7-BF83-88B5BDACD66B}"/>
              </a:ext>
            </a:extLst>
          </p:cNvPr>
          <p:cNvSpPr/>
          <p:nvPr/>
        </p:nvSpPr>
        <p:spPr>
          <a:xfrm>
            <a:off x="5181600" y="2971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17</a:t>
            </a:r>
            <a:endParaRPr lang="zh-CN" altLang="en-US" b="1" dirty="0">
              <a:solidFill>
                <a:schemeClr val="tx1"/>
              </a:solidFill>
              <a:latin typeface="Comic Sans MS" panose="030F0702030302020204" pitchFamily="66" charset="0"/>
            </a:endParaRPr>
          </a:p>
        </p:txBody>
      </p:sp>
      <p:sp>
        <p:nvSpPr>
          <p:cNvPr id="53" name="Rectangle 52">
            <a:extLst>
              <a:ext uri="{FF2B5EF4-FFF2-40B4-BE49-F238E27FC236}">
                <a16:creationId xmlns:a16="http://schemas.microsoft.com/office/drawing/2014/main" id="{95E500FE-009F-4803-9812-8F0A7A3735D6}"/>
              </a:ext>
            </a:extLst>
          </p:cNvPr>
          <p:cNvSpPr/>
          <p:nvPr/>
        </p:nvSpPr>
        <p:spPr>
          <a:xfrm>
            <a:off x="3581400" y="3962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54" name="Rectangle 53">
            <a:extLst>
              <a:ext uri="{FF2B5EF4-FFF2-40B4-BE49-F238E27FC236}">
                <a16:creationId xmlns:a16="http://schemas.microsoft.com/office/drawing/2014/main" id="{B0D687F6-141A-420D-B4E0-AD3C45D51F88}"/>
              </a:ext>
            </a:extLst>
          </p:cNvPr>
          <p:cNvSpPr/>
          <p:nvPr/>
        </p:nvSpPr>
        <p:spPr>
          <a:xfrm>
            <a:off x="27432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55" name="Rectangle 54">
            <a:extLst>
              <a:ext uri="{FF2B5EF4-FFF2-40B4-BE49-F238E27FC236}">
                <a16:creationId xmlns:a16="http://schemas.microsoft.com/office/drawing/2014/main" id="{C4A3CA51-5010-4C9C-BB27-629FC37A3F0B}"/>
              </a:ext>
            </a:extLst>
          </p:cNvPr>
          <p:cNvSpPr/>
          <p:nvPr/>
        </p:nvSpPr>
        <p:spPr>
          <a:xfrm>
            <a:off x="42672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56" name="Rectangle 55">
            <a:extLst>
              <a:ext uri="{FF2B5EF4-FFF2-40B4-BE49-F238E27FC236}">
                <a16:creationId xmlns:a16="http://schemas.microsoft.com/office/drawing/2014/main" id="{0B132102-7A6E-425A-A4B6-65D366314223}"/>
              </a:ext>
            </a:extLst>
          </p:cNvPr>
          <p:cNvSpPr/>
          <p:nvPr/>
        </p:nvSpPr>
        <p:spPr>
          <a:xfrm>
            <a:off x="6781800" y="39624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17</a:t>
            </a:r>
            <a:endParaRPr lang="zh-CN" altLang="en-US" b="1" dirty="0">
              <a:solidFill>
                <a:schemeClr val="tx1"/>
              </a:solidFill>
              <a:latin typeface="Comic Sans MS" panose="030F0702030302020204" pitchFamily="66" charset="0"/>
            </a:endParaRPr>
          </a:p>
        </p:txBody>
      </p:sp>
      <p:sp>
        <p:nvSpPr>
          <p:cNvPr id="57" name="Rectangle 56">
            <a:extLst>
              <a:ext uri="{FF2B5EF4-FFF2-40B4-BE49-F238E27FC236}">
                <a16:creationId xmlns:a16="http://schemas.microsoft.com/office/drawing/2014/main" id="{D7BD322C-A9C8-40A9-A713-9F0E69085641}"/>
              </a:ext>
            </a:extLst>
          </p:cNvPr>
          <p:cNvSpPr/>
          <p:nvPr/>
        </p:nvSpPr>
        <p:spPr>
          <a:xfrm>
            <a:off x="59436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58" name="Rectangle 57">
            <a:extLst>
              <a:ext uri="{FF2B5EF4-FFF2-40B4-BE49-F238E27FC236}">
                <a16:creationId xmlns:a16="http://schemas.microsoft.com/office/drawing/2014/main" id="{564AE3D5-3F31-418E-8FA7-3FF0B22C6E44}"/>
              </a:ext>
            </a:extLst>
          </p:cNvPr>
          <p:cNvSpPr/>
          <p:nvPr/>
        </p:nvSpPr>
        <p:spPr>
          <a:xfrm>
            <a:off x="7620000" y="502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60" name="Rectangle 59">
            <a:extLst>
              <a:ext uri="{FF2B5EF4-FFF2-40B4-BE49-F238E27FC236}">
                <a16:creationId xmlns:a16="http://schemas.microsoft.com/office/drawing/2014/main" id="{365ECD82-5AF1-4090-9A54-4C4637F388BE}"/>
              </a:ext>
            </a:extLst>
          </p:cNvPr>
          <p:cNvSpPr/>
          <p:nvPr/>
        </p:nvSpPr>
        <p:spPr>
          <a:xfrm>
            <a:off x="1828800" y="26670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61" name="Rectangle 60">
            <a:extLst>
              <a:ext uri="{FF2B5EF4-FFF2-40B4-BE49-F238E27FC236}">
                <a16:creationId xmlns:a16="http://schemas.microsoft.com/office/drawing/2014/main" id="{BD0F1FAE-015A-4B1B-A8E6-C661FB28C1BC}"/>
              </a:ext>
            </a:extLst>
          </p:cNvPr>
          <p:cNvSpPr/>
          <p:nvPr/>
        </p:nvSpPr>
        <p:spPr>
          <a:xfrm>
            <a:off x="1828800" y="30480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a:t>
            </a:r>
            <a:r>
              <a:rPr lang="en-US" altLang="zh-CN" b="1" dirty="0">
                <a:solidFill>
                  <a:schemeClr val="accent4"/>
                </a:solidFill>
                <a:latin typeface="Comic Sans MS" panose="030F0702030302020204" pitchFamily="66" charset="0"/>
              </a:rPr>
              <a:t>“</a:t>
            </a:r>
            <a:r>
              <a:rPr lang="en-US" altLang="zh-CN" b="1" dirty="0">
                <a:latin typeface="Comic Sans MS" panose="030F0702030302020204" pitchFamily="66" charset="0"/>
              </a:rPr>
              <a:t>sum</a:t>
            </a:r>
            <a:r>
              <a:rPr lang="en-US" altLang="zh-CN" b="1" dirty="0">
                <a:solidFill>
                  <a:schemeClr val="accent4"/>
                </a:solidFill>
                <a:latin typeface="Comic Sans MS" panose="030F0702030302020204" pitchFamily="66" charset="0"/>
              </a:rPr>
              <a:t>”</a:t>
            </a:r>
            <a:endParaRPr lang="zh-CN" altLang="en-US" b="1" dirty="0">
              <a:solidFill>
                <a:schemeClr val="accent4"/>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9" name="Content Placeholder 2">
                <a:extLst>
                  <a:ext uri="{FF2B5EF4-FFF2-40B4-BE49-F238E27FC236}">
                    <a16:creationId xmlns:a16="http://schemas.microsoft.com/office/drawing/2014/main" id="{4C3037A3-FEAA-4967-97B8-37132A2FC90C}"/>
                  </a:ext>
                </a:extLst>
              </p:cNvPr>
              <p:cNvSpPr txBox="1">
                <a:spLocks/>
              </p:cNvSpPr>
              <p:nvPr/>
            </p:nvSpPr>
            <p:spPr>
              <a:xfrm>
                <a:off x="381000" y="5791200"/>
                <a:ext cx="11277600" cy="914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600"/>
                  </a:spcBef>
                  <a:buFont typeface="Arial" panose="020B0604020202020204" pitchFamily="34" charset="0"/>
                  <a:buChar char="•"/>
                  <a:defRPr sz="2800" b="1" kern="1200">
                    <a:solidFill>
                      <a:srgbClr val="595959"/>
                    </a:solidFill>
                    <a:latin typeface="Lucida Sans Unicode" panose="020B0602030504020204" pitchFamily="34" charset="0"/>
                    <a:ea typeface="+mn-ea"/>
                    <a:cs typeface="Lucida Sans Unicode" panose="020B0602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95959"/>
                    </a:solidFill>
                    <a:latin typeface="Lucida Sans Unicode" panose="020B0602030504020204" pitchFamily="34" charset="0"/>
                    <a:ea typeface="+mn-ea"/>
                    <a:cs typeface="Lucida Sans Unicode" panose="020B0602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Lucida Sans Unicode" panose="020B0602030504020204" pitchFamily="34" charset="0"/>
                    <a:ea typeface="+mn-ea"/>
                    <a:cs typeface="Lucida Sans Unicode" panose="020B0602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Lucida Sans Unicode" panose="020B0602030504020204" pitchFamily="34" charset="0"/>
                    <a:ea typeface="+mn-ea"/>
                    <a:cs typeface="Lucida Sans Unicode" panose="020B0602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Lucida Sans Unicode" panose="020B0602030504020204" pitchFamily="34" charset="0"/>
                    <a:ea typeface="+mn-ea"/>
                    <a:cs typeface="Lucida Sans Unicode" panose="020B0602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maximum value in a certain key range</a:t>
                </a:r>
              </a:p>
              <a:p>
                <a:r>
                  <a:rPr lang="en-US" altLang="zh-CN" dirty="0"/>
                  <a:t>Filter all entries with value </a:t>
                </a:r>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𝟎</m:t>
                        </m:r>
                      </m:sub>
                    </m:sSub>
                  </m:oMath>
                </a14:m>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a:p>
                <a:pPr marL="0" indent="0">
                  <a:buFont typeface="Arial" panose="020B0604020202020204" pitchFamily="34" charset="0"/>
                  <a:buNone/>
                </a:pPr>
                <a:endParaRPr lang="en-US" altLang="zh-CN" dirty="0"/>
              </a:p>
              <a:p>
                <a:endParaRPr lang="en-US" dirty="0"/>
              </a:p>
              <a:p>
                <a:endParaRPr lang="en-US" dirty="0"/>
              </a:p>
              <a:p>
                <a:endParaRPr lang="en-US" dirty="0"/>
              </a:p>
              <a:p>
                <a:endParaRPr lang="en-US" dirty="0"/>
              </a:p>
              <a:p>
                <a:endParaRPr lang="en-US" dirty="0"/>
              </a:p>
              <a:p>
                <a:endParaRPr lang="en-US" dirty="0"/>
              </a:p>
            </p:txBody>
          </p:sp>
        </mc:Choice>
        <mc:Fallback xmlns="">
          <p:sp>
            <p:nvSpPr>
              <p:cNvPr id="29" name="Content Placeholder 2">
                <a:extLst>
                  <a:ext uri="{FF2B5EF4-FFF2-40B4-BE49-F238E27FC236}">
                    <a16:creationId xmlns:a16="http://schemas.microsoft.com/office/drawing/2014/main" id="{4C3037A3-FEAA-4967-97B8-37132A2FC90C}"/>
                  </a:ext>
                </a:extLst>
              </p:cNvPr>
              <p:cNvSpPr txBox="1">
                <a:spLocks noRot="1" noChangeAspect="1" noMove="1" noResize="1" noEditPoints="1" noAdjustHandles="1" noChangeArrowheads="1" noChangeShapeType="1" noTextEdit="1"/>
              </p:cNvSpPr>
              <p:nvPr/>
            </p:nvSpPr>
            <p:spPr>
              <a:xfrm>
                <a:off x="381000" y="5791200"/>
                <a:ext cx="11277600" cy="914400"/>
              </a:xfrm>
              <a:prstGeom prst="rect">
                <a:avLst/>
              </a:prstGeom>
              <a:blipFill>
                <a:blip r:embed="rId3"/>
                <a:stretch>
                  <a:fillRect l="-973" t="-15333" b="-14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23C2C38-5C40-4477-AD43-CFE2C2DE716D}"/>
                  </a:ext>
                </a:extLst>
              </p:cNvPr>
              <p:cNvSpPr txBox="1"/>
              <p:nvPr/>
            </p:nvSpPr>
            <p:spPr>
              <a:xfrm>
                <a:off x="376518" y="3842076"/>
                <a:ext cx="2281394"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Filter all values </a:t>
                </a:r>
                <a14:m>
                  <m:oMath xmlns:m="http://schemas.openxmlformats.org/officeDocument/2006/math">
                    <m:r>
                      <a:rPr lang="en-US" altLang="zh-CN" b="0" i="1" smtClean="0">
                        <a:latin typeface="Cambria Math" panose="02040503050406030204" pitchFamily="18" charset="0"/>
                        <a:cs typeface="Arial" panose="020B0604020202020204" pitchFamily="34" charset="0"/>
                      </a:rPr>
                      <m:t>≥10</m:t>
                    </m:r>
                  </m:oMath>
                </a14:m>
                <a:endParaRPr lang="zh-CN" altLang="en-US" dirty="0">
                  <a:latin typeface="Arial" panose="020B0604020202020204" pitchFamily="34" charset="0"/>
                  <a:cs typeface="Arial" panose="020B0604020202020204" pitchFamily="34" charset="0"/>
                </a:endParaRPr>
              </a:p>
            </p:txBody>
          </p:sp>
        </mc:Choice>
        <mc:Fallback xmlns="">
          <p:sp>
            <p:nvSpPr>
              <p:cNvPr id="5" name="文本框 4">
                <a:extLst>
                  <a:ext uri="{FF2B5EF4-FFF2-40B4-BE49-F238E27FC236}">
                    <a16:creationId xmlns:a16="http://schemas.microsoft.com/office/drawing/2014/main" id="{723C2C38-5C40-4477-AD43-CFE2C2DE716D}"/>
                  </a:ext>
                </a:extLst>
              </p:cNvPr>
              <p:cNvSpPr txBox="1">
                <a:spLocks noRot="1" noChangeAspect="1" noMove="1" noResize="1" noEditPoints="1" noAdjustHandles="1" noChangeArrowheads="1" noChangeShapeType="1" noTextEdit="1"/>
              </p:cNvSpPr>
              <p:nvPr/>
            </p:nvSpPr>
            <p:spPr>
              <a:xfrm>
                <a:off x="376518" y="3842076"/>
                <a:ext cx="2281394" cy="369332"/>
              </a:xfrm>
              <a:prstGeom prst="rect">
                <a:avLst/>
              </a:prstGeom>
              <a:blipFill>
                <a:blip r:embed="rId4"/>
                <a:stretch>
                  <a:fillRect l="-2406" t="-8197" b="-24590"/>
                </a:stretch>
              </a:blipFill>
            </p:spPr>
            <p:txBody>
              <a:bodyPr/>
              <a:lstStyle/>
              <a:p>
                <a:r>
                  <a:rPr lang="zh-CN" altLang="en-US">
                    <a:noFill/>
                  </a:rPr>
                  <a:t> </a:t>
                </a:r>
              </a:p>
            </p:txBody>
          </p:sp>
        </mc:Fallback>
      </mc:AlternateContent>
      <p:sp>
        <p:nvSpPr>
          <p:cNvPr id="6" name="十字形 5">
            <a:extLst>
              <a:ext uri="{FF2B5EF4-FFF2-40B4-BE49-F238E27FC236}">
                <a16:creationId xmlns:a16="http://schemas.microsoft.com/office/drawing/2014/main" id="{E0315E87-0854-4F3F-B6A5-4D9207D14529}"/>
              </a:ext>
            </a:extLst>
          </p:cNvPr>
          <p:cNvSpPr>
            <a:spLocks/>
          </p:cNvSpPr>
          <p:nvPr/>
        </p:nvSpPr>
        <p:spPr>
          <a:xfrm rot="3505869">
            <a:off x="4119220" y="3775730"/>
            <a:ext cx="524559" cy="502022"/>
          </a:xfrm>
          <a:prstGeom prst="plus">
            <a:avLst>
              <a:gd name="adj" fmla="val 41471"/>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4191884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noAutofit/>
          </a:bodyPr>
          <a:lstStyle/>
          <a:p>
            <a:r>
              <a:rPr lang="en-US" altLang="zh-CN" dirty="0"/>
              <a:t>Augmentation – Formalization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11277600" cy="5638800"/>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We give a definition with respect to ordered </a:t>
                </a:r>
                <a:r>
                  <a:rPr lang="en-US" altLang="zh-CN" dirty="0">
                    <a:solidFill>
                      <a:schemeClr val="accent4"/>
                    </a:solidFill>
                  </a:rPr>
                  <a:t>key-value</a:t>
                </a:r>
                <a:r>
                  <a:rPr lang="en-US" altLang="zh-CN" dirty="0"/>
                  <a:t> pairs and a </a:t>
                </a:r>
                <a:r>
                  <a:rPr lang="en-US" altLang="zh-CN" dirty="0">
                    <a:solidFill>
                      <a:schemeClr val="accent4"/>
                    </a:solidFill>
                  </a:rPr>
                  <a:t>map-reduce</a:t>
                </a:r>
                <a:r>
                  <a:rPr lang="en-US" altLang="zh-CN" dirty="0"/>
                  <a:t> operation</a:t>
                </a:r>
              </a:p>
              <a:p>
                <a:pPr lvl="1"/>
                <a:r>
                  <a:rPr lang="en-US" altLang="zh-CN" dirty="0"/>
                  <a:t>Each tree node stores a key-value pair (</a:t>
                </a:r>
                <a14:m>
                  <m:oMath xmlns:m="http://schemas.openxmlformats.org/officeDocument/2006/math">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𝑉</m:t>
                    </m:r>
                  </m:oMath>
                </a14:m>
                <a:r>
                  <a:rPr lang="en-US" altLang="zh-CN" dirty="0"/>
                  <a:t>)</a:t>
                </a:r>
              </a:p>
              <a:p>
                <a:pPr lvl="1"/>
                <a:r>
                  <a:rPr lang="en-US" altLang="zh-CN" dirty="0"/>
                  <a:t>Each tree node also maintains some information about the whole subtree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𝐴</m:t>
                    </m:r>
                  </m:oMath>
                </a14:m>
                <a:r>
                  <a:rPr lang="en-US" altLang="zh-CN" dirty="0"/>
                  <a:t>):</a:t>
                </a:r>
              </a:p>
              <a:p>
                <a:endParaRPr lang="en-US" altLang="zh-CN" dirty="0"/>
              </a:p>
              <a:p>
                <a:endParaRPr lang="en-US" altLang="zh-CN" dirty="0"/>
              </a:p>
              <a:p>
                <a:endParaRPr lang="en-US" altLang="zh-CN" dirty="0"/>
              </a:p>
              <a:p>
                <a:pPr marL="0" indent="0">
                  <a:buNone/>
                </a:pPr>
                <a:endParaRPr lang="en-US" altLang="zh-CN" dirty="0"/>
              </a:p>
              <a:p>
                <a:endParaRPr lang="en-US" dirty="0"/>
              </a:p>
              <a:p>
                <a:endParaRPr lang="en-US" dirty="0"/>
              </a:p>
              <a:p>
                <a:endParaRPr lang="en-US" dirty="0"/>
              </a:p>
              <a:p>
                <a:endParaRPr lang="en-US" dirty="0"/>
              </a:p>
              <a:p>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11277600" cy="5638800"/>
              </a:xfrm>
              <a:blipFill>
                <a:blip r:embed="rId3"/>
                <a:stretch>
                  <a:fillRect l="-97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C29D243-489F-4466-B56F-886862939D57}"/>
              </a:ext>
            </a:extLst>
          </p:cNvPr>
          <p:cNvSpPr>
            <a:spLocks noGrp="1"/>
          </p:cNvSpPr>
          <p:nvPr>
            <p:ph type="sldNum" sz="quarter" idx="4"/>
          </p:nvPr>
        </p:nvSpPr>
        <p:spPr/>
        <p:txBody>
          <a:bodyPr/>
          <a:lstStyle/>
          <a:p>
            <a:fld id="{B710F26B-4563-4765-9A91-E0CC99FE32F0}" type="slidenum">
              <a:rPr lang="zh-CN" altLang="en-US" smtClean="0"/>
              <a:t>15</a:t>
            </a:fld>
            <a:endParaRPr lang="zh-CN" altLang="en-US"/>
          </a:p>
        </p:txBody>
      </p:sp>
      <p:cxnSp>
        <p:nvCxnSpPr>
          <p:cNvPr id="34" name="直接连接符 15">
            <a:extLst>
              <a:ext uri="{FF2B5EF4-FFF2-40B4-BE49-F238E27FC236}">
                <a16:creationId xmlns:a16="http://schemas.microsoft.com/office/drawing/2014/main" id="{46651415-AEB3-4465-93C2-A246C66F31C6}"/>
              </a:ext>
            </a:extLst>
          </p:cNvPr>
          <p:cNvCxnSpPr>
            <a:cxnSpLocks/>
            <a:stCxn id="48" idx="2"/>
            <a:endCxn id="44" idx="0"/>
          </p:cNvCxnSpPr>
          <p:nvPr/>
        </p:nvCxnSpPr>
        <p:spPr>
          <a:xfrm flipH="1">
            <a:off x="39624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17">
            <a:extLst>
              <a:ext uri="{FF2B5EF4-FFF2-40B4-BE49-F238E27FC236}">
                <a16:creationId xmlns:a16="http://schemas.microsoft.com/office/drawing/2014/main" id="{81744049-DCF1-4768-A211-36A0718B2D8C}"/>
              </a:ext>
            </a:extLst>
          </p:cNvPr>
          <p:cNvCxnSpPr>
            <a:cxnSpLocks/>
            <a:stCxn id="42" idx="0"/>
            <a:endCxn id="52" idx="2"/>
          </p:cNvCxnSpPr>
          <p:nvPr/>
        </p:nvCxnSpPr>
        <p:spPr>
          <a:xfrm flipH="1" flipV="1">
            <a:off x="71628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18">
            <a:extLst>
              <a:ext uri="{FF2B5EF4-FFF2-40B4-BE49-F238E27FC236}">
                <a16:creationId xmlns:a16="http://schemas.microsoft.com/office/drawing/2014/main" id="{AB0C420A-2E3C-43A1-B64C-8530062F36EE}"/>
              </a:ext>
            </a:extLst>
          </p:cNvPr>
          <p:cNvCxnSpPr>
            <a:cxnSpLocks/>
            <a:endCxn id="49" idx="2"/>
          </p:cNvCxnSpPr>
          <p:nvPr/>
        </p:nvCxnSpPr>
        <p:spPr>
          <a:xfrm flipH="1" flipV="1">
            <a:off x="3962400" y="25908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19">
            <a:extLst>
              <a:ext uri="{FF2B5EF4-FFF2-40B4-BE49-F238E27FC236}">
                <a16:creationId xmlns:a16="http://schemas.microsoft.com/office/drawing/2014/main" id="{B268FFC0-DA85-4DE4-A888-790653A36EF4}"/>
              </a:ext>
            </a:extLst>
          </p:cNvPr>
          <p:cNvCxnSpPr>
            <a:cxnSpLocks/>
            <a:stCxn id="52" idx="2"/>
            <a:endCxn id="43" idx="0"/>
          </p:cNvCxnSpPr>
          <p:nvPr/>
        </p:nvCxnSpPr>
        <p:spPr>
          <a:xfrm flipH="1">
            <a:off x="63246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20">
            <a:extLst>
              <a:ext uri="{FF2B5EF4-FFF2-40B4-BE49-F238E27FC236}">
                <a16:creationId xmlns:a16="http://schemas.microsoft.com/office/drawing/2014/main" id="{14C4B18D-6072-426A-A7DE-6FE45FB100A4}"/>
              </a:ext>
            </a:extLst>
          </p:cNvPr>
          <p:cNvCxnSpPr>
            <a:cxnSpLocks/>
            <a:stCxn id="49" idx="2"/>
            <a:endCxn id="46" idx="0"/>
          </p:cNvCxnSpPr>
          <p:nvPr/>
        </p:nvCxnSpPr>
        <p:spPr>
          <a:xfrm flipH="1">
            <a:off x="31242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21">
            <a:extLst>
              <a:ext uri="{FF2B5EF4-FFF2-40B4-BE49-F238E27FC236}">
                <a16:creationId xmlns:a16="http://schemas.microsoft.com/office/drawing/2014/main" id="{6F5D0240-8719-463B-BB7E-8C66A5B9C36A}"/>
              </a:ext>
            </a:extLst>
          </p:cNvPr>
          <p:cNvCxnSpPr>
            <a:cxnSpLocks/>
            <a:stCxn id="48" idx="2"/>
            <a:endCxn id="41" idx="0"/>
          </p:cNvCxnSpPr>
          <p:nvPr/>
        </p:nvCxnSpPr>
        <p:spPr>
          <a:xfrm>
            <a:off x="55626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F44E5CB-AB75-4AE2-B54B-F2E06F3659CF}"/>
              </a:ext>
            </a:extLst>
          </p:cNvPr>
          <p:cNvSpPr/>
          <p:nvPr/>
        </p:nvSpPr>
        <p:spPr>
          <a:xfrm>
            <a:off x="5181600" y="83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41" name="Rectangle 40">
            <a:extLst>
              <a:ext uri="{FF2B5EF4-FFF2-40B4-BE49-F238E27FC236}">
                <a16:creationId xmlns:a16="http://schemas.microsoft.com/office/drawing/2014/main" id="{06355350-92ED-4308-94BC-E9E9A6D2957F}"/>
              </a:ext>
            </a:extLst>
          </p:cNvPr>
          <p:cNvSpPr/>
          <p:nvPr/>
        </p:nvSpPr>
        <p:spPr>
          <a:xfrm>
            <a:off x="67818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42" name="Rectangle 41">
            <a:extLst>
              <a:ext uri="{FF2B5EF4-FFF2-40B4-BE49-F238E27FC236}">
                <a16:creationId xmlns:a16="http://schemas.microsoft.com/office/drawing/2014/main" id="{049C99A0-0457-4984-AFD7-B54AB5F2EB15}"/>
              </a:ext>
            </a:extLst>
          </p:cNvPr>
          <p:cNvSpPr/>
          <p:nvPr/>
        </p:nvSpPr>
        <p:spPr>
          <a:xfrm>
            <a:off x="76200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43" name="Rectangle 42">
            <a:extLst>
              <a:ext uri="{FF2B5EF4-FFF2-40B4-BE49-F238E27FC236}">
                <a16:creationId xmlns:a16="http://schemas.microsoft.com/office/drawing/2014/main" id="{8C86FBBD-70D0-4EF2-9518-3B463BBEC3A4}"/>
              </a:ext>
            </a:extLst>
          </p:cNvPr>
          <p:cNvSpPr/>
          <p:nvPr/>
        </p:nvSpPr>
        <p:spPr>
          <a:xfrm>
            <a:off x="59436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44" name="Rectangle 43">
            <a:extLst>
              <a:ext uri="{FF2B5EF4-FFF2-40B4-BE49-F238E27FC236}">
                <a16:creationId xmlns:a16="http://schemas.microsoft.com/office/drawing/2014/main" id="{B79992B6-34CD-4C36-8ACC-53366482BC05}"/>
              </a:ext>
            </a:extLst>
          </p:cNvPr>
          <p:cNvSpPr/>
          <p:nvPr/>
        </p:nvSpPr>
        <p:spPr>
          <a:xfrm>
            <a:off x="35814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45" name="Rectangle 44">
            <a:extLst>
              <a:ext uri="{FF2B5EF4-FFF2-40B4-BE49-F238E27FC236}">
                <a16:creationId xmlns:a16="http://schemas.microsoft.com/office/drawing/2014/main" id="{3C84A4EF-7F4B-4BBC-887A-4BC7975E45D0}"/>
              </a:ext>
            </a:extLst>
          </p:cNvPr>
          <p:cNvSpPr/>
          <p:nvPr/>
        </p:nvSpPr>
        <p:spPr>
          <a:xfrm>
            <a:off x="4267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46" name="Rectangle 45">
            <a:extLst>
              <a:ext uri="{FF2B5EF4-FFF2-40B4-BE49-F238E27FC236}">
                <a16:creationId xmlns:a16="http://schemas.microsoft.com/office/drawing/2014/main" id="{A86B7862-5A34-4C4F-A531-C7281F93555F}"/>
              </a:ext>
            </a:extLst>
          </p:cNvPr>
          <p:cNvSpPr/>
          <p:nvPr/>
        </p:nvSpPr>
        <p:spPr>
          <a:xfrm>
            <a:off x="2743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48" name="Rectangle 47">
            <a:extLst>
              <a:ext uri="{FF2B5EF4-FFF2-40B4-BE49-F238E27FC236}">
                <a16:creationId xmlns:a16="http://schemas.microsoft.com/office/drawing/2014/main" id="{B84482BE-918A-4BDD-8461-1A5C890928A8}"/>
              </a:ext>
            </a:extLst>
          </p:cNvPr>
          <p:cNvSpPr/>
          <p:nvPr/>
        </p:nvSpPr>
        <p:spPr>
          <a:xfrm>
            <a:off x="5181600" y="121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54</a:t>
            </a:r>
            <a:endParaRPr lang="zh-CN" altLang="en-US" b="1" dirty="0">
              <a:solidFill>
                <a:schemeClr val="tx1"/>
              </a:solidFill>
              <a:latin typeface="Comic Sans MS" panose="030F0702030302020204" pitchFamily="66" charset="0"/>
            </a:endParaRPr>
          </a:p>
        </p:txBody>
      </p:sp>
      <p:sp>
        <p:nvSpPr>
          <p:cNvPr id="49" name="Rectangle 48">
            <a:extLst>
              <a:ext uri="{FF2B5EF4-FFF2-40B4-BE49-F238E27FC236}">
                <a16:creationId xmlns:a16="http://schemas.microsoft.com/office/drawing/2014/main" id="{47652FC8-AA48-4E04-9DF0-A36ABE74F024}"/>
              </a:ext>
            </a:extLst>
          </p:cNvPr>
          <p:cNvSpPr/>
          <p:nvPr/>
        </p:nvSpPr>
        <p:spPr>
          <a:xfrm>
            <a:off x="35814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13</a:t>
            </a:r>
            <a:endParaRPr lang="zh-CN" altLang="en-US" b="1" dirty="0">
              <a:latin typeface="Comic Sans MS" panose="030F0702030302020204" pitchFamily="66" charset="0"/>
            </a:endParaRPr>
          </a:p>
        </p:txBody>
      </p:sp>
      <p:sp>
        <p:nvSpPr>
          <p:cNvPr id="50" name="Rectangle 49">
            <a:extLst>
              <a:ext uri="{FF2B5EF4-FFF2-40B4-BE49-F238E27FC236}">
                <a16:creationId xmlns:a16="http://schemas.microsoft.com/office/drawing/2014/main" id="{796CF623-6743-4958-B2B3-8D264981A6BE}"/>
              </a:ext>
            </a:extLst>
          </p:cNvPr>
          <p:cNvSpPr/>
          <p:nvPr/>
        </p:nvSpPr>
        <p:spPr>
          <a:xfrm>
            <a:off x="2743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51" name="Rectangle 50">
            <a:extLst>
              <a:ext uri="{FF2B5EF4-FFF2-40B4-BE49-F238E27FC236}">
                <a16:creationId xmlns:a16="http://schemas.microsoft.com/office/drawing/2014/main" id="{6F2C59BC-EE73-49A5-AB12-3CEA7FAB74B4}"/>
              </a:ext>
            </a:extLst>
          </p:cNvPr>
          <p:cNvSpPr/>
          <p:nvPr/>
        </p:nvSpPr>
        <p:spPr>
          <a:xfrm>
            <a:off x="4267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52" name="Rectangle 51">
            <a:extLst>
              <a:ext uri="{FF2B5EF4-FFF2-40B4-BE49-F238E27FC236}">
                <a16:creationId xmlns:a16="http://schemas.microsoft.com/office/drawing/2014/main" id="{A34F1BBB-5343-43A5-A340-975325F5D06D}"/>
              </a:ext>
            </a:extLst>
          </p:cNvPr>
          <p:cNvSpPr/>
          <p:nvPr/>
        </p:nvSpPr>
        <p:spPr>
          <a:xfrm>
            <a:off x="67818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30</a:t>
            </a:r>
            <a:endParaRPr lang="zh-CN" altLang="en-US" b="1" dirty="0">
              <a:solidFill>
                <a:schemeClr val="tx1"/>
              </a:solidFill>
              <a:latin typeface="Comic Sans MS" panose="030F0702030302020204" pitchFamily="66" charset="0"/>
            </a:endParaRPr>
          </a:p>
        </p:txBody>
      </p:sp>
      <p:sp>
        <p:nvSpPr>
          <p:cNvPr id="53" name="Rectangle 52">
            <a:extLst>
              <a:ext uri="{FF2B5EF4-FFF2-40B4-BE49-F238E27FC236}">
                <a16:creationId xmlns:a16="http://schemas.microsoft.com/office/drawing/2014/main" id="{C9E7B665-20E5-405B-B1FC-55D3A1087A5F}"/>
              </a:ext>
            </a:extLst>
          </p:cNvPr>
          <p:cNvSpPr/>
          <p:nvPr/>
        </p:nvSpPr>
        <p:spPr>
          <a:xfrm>
            <a:off x="59436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54" name="Rectangle 53">
            <a:extLst>
              <a:ext uri="{FF2B5EF4-FFF2-40B4-BE49-F238E27FC236}">
                <a16:creationId xmlns:a16="http://schemas.microsoft.com/office/drawing/2014/main" id="{C0554DF9-4797-4DCD-AE1E-15AA75727582}"/>
              </a:ext>
            </a:extLst>
          </p:cNvPr>
          <p:cNvSpPr/>
          <p:nvPr/>
        </p:nvSpPr>
        <p:spPr>
          <a:xfrm>
            <a:off x="76200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56" name="Rectangle 55">
            <a:extLst>
              <a:ext uri="{FF2B5EF4-FFF2-40B4-BE49-F238E27FC236}">
                <a16:creationId xmlns:a16="http://schemas.microsoft.com/office/drawing/2014/main" id="{CFCB3388-51B0-40C3-812A-CAAB1B359E6D}"/>
              </a:ext>
            </a:extLst>
          </p:cNvPr>
          <p:cNvSpPr/>
          <p:nvPr/>
        </p:nvSpPr>
        <p:spPr>
          <a:xfrm>
            <a:off x="1828800" y="10668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57" name="Rectangle 56">
            <a:extLst>
              <a:ext uri="{FF2B5EF4-FFF2-40B4-BE49-F238E27FC236}">
                <a16:creationId xmlns:a16="http://schemas.microsoft.com/office/drawing/2014/main" id="{9EBDAC1F-4196-426D-ABE7-B6ADA17AE9E7}"/>
              </a:ext>
            </a:extLst>
          </p:cNvPr>
          <p:cNvSpPr/>
          <p:nvPr/>
        </p:nvSpPr>
        <p:spPr>
          <a:xfrm>
            <a:off x="1828800" y="14478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“sum”</a:t>
            </a:r>
            <a:endParaRPr lang="zh-CN" altLang="en-US" b="1" dirty="0">
              <a:latin typeface="Comic Sans MS" panose="030F0702030302020204" pitchFamily="66" charset="0"/>
            </a:endParaRPr>
          </a:p>
        </p:txBody>
      </p:sp>
      <p:sp>
        <p:nvSpPr>
          <p:cNvPr id="26" name="文本框 8">
            <a:extLst>
              <a:ext uri="{FF2B5EF4-FFF2-40B4-BE49-F238E27FC236}">
                <a16:creationId xmlns:a16="http://schemas.microsoft.com/office/drawing/2014/main" id="{45D22B64-8348-428E-AC96-97B5EBCF7D19}"/>
              </a:ext>
            </a:extLst>
          </p:cNvPr>
          <p:cNvSpPr txBox="1"/>
          <p:nvPr/>
        </p:nvSpPr>
        <p:spPr>
          <a:xfrm>
            <a:off x="3796947" y="5788967"/>
            <a:ext cx="3329758" cy="461665"/>
          </a:xfrm>
          <a:prstGeom prst="rect">
            <a:avLst/>
          </a:prstGeom>
          <a:noFill/>
        </p:spPr>
        <p:txBody>
          <a:bodyPr wrap="none" rtlCol="0">
            <a:spAutoFit/>
          </a:bodyPr>
          <a:lstStyle/>
          <a:p>
            <a:r>
              <a:rPr lang="en-US" sz="2400" b="1" dirty="0">
                <a:solidFill>
                  <a:schemeClr val="tx2"/>
                </a:solidFill>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a:t>
            </a:r>
            <a:r>
              <a:rPr lang="en-US" sz="2400" b="1" i="1" dirty="0">
                <a:solidFill>
                  <a:schemeClr val="accent4"/>
                </a:solidFill>
                <a:latin typeface="Arial" panose="020B0604020202020204" pitchFamily="34" charset="0"/>
                <a:cs typeface="Arial" panose="020B0604020202020204" pitchFamily="34" charset="0"/>
              </a:rPr>
              <a:t>augmented value</a:t>
            </a:r>
          </a:p>
        </p:txBody>
      </p:sp>
    </p:spTree>
    <p:extLst>
      <p:ext uri="{BB962C8B-B14F-4D97-AF65-F5344CB8AC3E}">
        <p14:creationId xmlns:p14="http://schemas.microsoft.com/office/powerpoint/2010/main" val="3338168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noAutofit/>
          </a:bodyPr>
          <a:lstStyle/>
          <a:p>
            <a:r>
              <a:rPr lang="en-US" altLang="zh-CN" dirty="0"/>
              <a:t>Augmentation – Formalization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267200"/>
                <a:ext cx="11277600" cy="2362200"/>
              </a:xfrm>
            </p:spPr>
            <p:txBody>
              <a:bodyPr>
                <a:normAutofit/>
              </a:bodyPr>
              <a:lstStyle/>
              <a:p>
                <a:r>
                  <a:rPr lang="en-US" altLang="zh-CN" dirty="0" err="1"/>
                  <a:t>A</a:t>
                </a:r>
                <a:r>
                  <a:rPr lang="en-US" altLang="zh-CN" dirty="0" err="1">
                    <a:solidFill>
                      <a:schemeClr val="bg1"/>
                    </a:solidFill>
                  </a:rPr>
                  <a:t>l</a:t>
                </a:r>
                <a:r>
                  <a:rPr lang="en-US" altLang="zh-CN" dirty="0" err="1">
                    <a:solidFill>
                      <a:schemeClr val="accent4"/>
                    </a:solidFill>
                  </a:rPr>
                  <a:t>“map</a:t>
                </a:r>
                <a:r>
                  <a:rPr lang="en-US" altLang="zh-CN" dirty="0">
                    <a:solidFill>
                      <a:schemeClr val="accent4"/>
                    </a:solidFill>
                  </a:rPr>
                  <a:t>”</a:t>
                </a:r>
                <a:r>
                  <a:rPr lang="en-US" altLang="zh-CN" dirty="0"/>
                  <a:t> function </a:t>
                </a:r>
                <a14:m>
                  <m:oMath xmlns:m="http://schemas.openxmlformats.org/officeDocument/2006/math">
                    <m:r>
                      <a:rPr lang="en-US" altLang="zh-CN" b="1" i="1" smtClean="0">
                        <a:solidFill>
                          <a:schemeClr val="accent4"/>
                        </a:solidFill>
                        <a:latin typeface="Cambria Math" panose="02040503050406030204" pitchFamily="18" charset="0"/>
                      </a:rPr>
                      <m:t>𝒈</m:t>
                    </m:r>
                    <m:r>
                      <a:rPr lang="en-US" altLang="zh-CN" b="0" i="1">
                        <a:latin typeface="Cambria Math" panose="02040503050406030204" pitchFamily="18" charset="0"/>
                      </a:rPr>
                      <m:t>:</m:t>
                    </m:r>
                    <m:r>
                      <a:rPr lang="en-US" altLang="zh-CN" b="0" i="1">
                        <a:latin typeface="Cambria Math" panose="02040503050406030204" pitchFamily="18" charset="0"/>
                      </a:rPr>
                      <m:t>𝐾</m:t>
                    </m:r>
                    <m:r>
                      <a:rPr lang="en-US" altLang="zh-CN" b="0" i="1">
                        <a:latin typeface="Cambria Math" panose="02040503050406030204" pitchFamily="18" charset="0"/>
                      </a:rPr>
                      <m:t>×</m:t>
                    </m:r>
                    <m:r>
                      <a:rPr lang="en-US" altLang="zh-CN" b="0" i="1">
                        <a:latin typeface="Cambria Math" panose="02040503050406030204" pitchFamily="18" charset="0"/>
                      </a:rPr>
                      <m:t>𝑉</m:t>
                    </m:r>
                    <m:r>
                      <a:rPr lang="en-US" altLang="zh-CN" b="0" i="1">
                        <a:latin typeface="Cambria Math" panose="02040503050406030204" pitchFamily="18" charset="0"/>
                      </a:rPr>
                      <m:t>↦</m:t>
                    </m:r>
                    <m:r>
                      <a:rPr lang="en-US" altLang="zh-CN" b="0" i="1">
                        <a:latin typeface="Cambria Math" panose="02040503050406030204" pitchFamily="18" charset="0"/>
                      </a:rPr>
                      <m:t>𝐴</m:t>
                    </m:r>
                  </m:oMath>
                </a14:m>
                <a:r>
                  <a:rPr lang="en-US" altLang="zh-CN" dirty="0"/>
                  <a:t> </a:t>
                </a:r>
                <a:r>
                  <a:rPr lang="en-US" altLang="zh-CN" b="0" dirty="0"/>
                  <a:t>to </a:t>
                </a:r>
                <a:r>
                  <a:rPr lang="en-US" altLang="zh-CN" dirty="0">
                    <a:solidFill>
                      <a:schemeClr val="accent4"/>
                    </a:solidFill>
                  </a:rPr>
                  <a:t>map</a:t>
                </a:r>
                <a:r>
                  <a:rPr lang="en-US" altLang="zh-CN" b="0" dirty="0"/>
                  <a:t> an entry to an augmented value </a:t>
                </a:r>
              </a:p>
              <a:p>
                <a:r>
                  <a:rPr lang="en-US" altLang="zh-CN" dirty="0" err="1"/>
                  <a:t>A</a:t>
                </a:r>
                <a:r>
                  <a:rPr lang="en-US" altLang="zh-CN" dirty="0" err="1">
                    <a:solidFill>
                      <a:schemeClr val="bg1"/>
                    </a:solidFill>
                  </a:rPr>
                  <a:t>l</a:t>
                </a:r>
                <a:r>
                  <a:rPr lang="en-US" altLang="zh-CN" dirty="0" err="1">
                    <a:solidFill>
                      <a:schemeClr val="accent4"/>
                    </a:solidFill>
                  </a:rPr>
                  <a:t>“reduce</a:t>
                </a:r>
                <a:r>
                  <a:rPr lang="en-US" altLang="zh-CN" dirty="0">
                    <a:solidFill>
                      <a:schemeClr val="accent4"/>
                    </a:solidFill>
                  </a:rPr>
                  <a:t>”</a:t>
                </a:r>
                <a:r>
                  <a:rPr lang="en-US" altLang="zh-CN" dirty="0"/>
                  <a:t> function </a:t>
                </a:r>
                <a14:m>
                  <m:oMath xmlns:m="http://schemas.openxmlformats.org/officeDocument/2006/math">
                    <m:r>
                      <a:rPr lang="en-US" altLang="zh-CN" b="1" i="1" smtClean="0">
                        <a:solidFill>
                          <a:schemeClr val="accent4"/>
                        </a:solidFill>
                        <a:latin typeface="Cambria Math" panose="02040503050406030204" pitchFamily="18" charset="0"/>
                      </a:rPr>
                      <m:t>𝒇</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 ↦</m:t>
                    </m:r>
                    <m:r>
                      <a:rPr lang="en-US" altLang="zh-CN" b="0" i="1">
                        <a:latin typeface="Cambria Math" panose="02040503050406030204" pitchFamily="18" charset="0"/>
                      </a:rPr>
                      <m:t>𝐴</m:t>
                    </m:r>
                  </m:oMath>
                </a14:m>
                <a:r>
                  <a:rPr lang="en-US" altLang="zh-CN" dirty="0"/>
                  <a:t> </a:t>
                </a:r>
                <a:r>
                  <a:rPr lang="en-US" altLang="zh-CN" b="0" dirty="0"/>
                  <a:t>to </a:t>
                </a:r>
                <a:r>
                  <a:rPr lang="en-US" altLang="zh-CN" dirty="0">
                    <a:solidFill>
                      <a:schemeClr val="accent4"/>
                    </a:solidFill>
                  </a:rPr>
                  <a:t>reduce</a:t>
                </a:r>
                <a:r>
                  <a:rPr lang="en-US" altLang="zh-CN" b="0" dirty="0"/>
                  <a:t> augmented values (associative, with identity </a:t>
                </a:r>
                <a14:m>
                  <m:oMath xmlns:m="http://schemas.openxmlformats.org/officeDocument/2006/math">
                    <m:r>
                      <a:rPr lang="en-US" altLang="zh-CN" b="0" i="1">
                        <a:latin typeface="Cambria Math" panose="02040503050406030204" pitchFamily="18" charset="0"/>
                      </a:rPr>
                      <m:t>𝐼</m:t>
                    </m:r>
                  </m:oMath>
                </a14:m>
                <a:r>
                  <a:rPr lang="en-US" altLang="zh-CN" b="0" dirty="0"/>
                  <a:t>: </a:t>
                </a:r>
                <a14:m>
                  <m:oMath xmlns:m="http://schemas.openxmlformats.org/officeDocument/2006/math">
                    <m:d>
                      <m:dPr>
                        <m:ctrlPr>
                          <a:rPr lang="en-US" altLang="zh-CN" b="0" i="1">
                            <a:latin typeface="Cambria Math" panose="02040503050406030204" pitchFamily="18" charset="0"/>
                          </a:rPr>
                        </m:ctrlPr>
                      </m:dPr>
                      <m:e>
                        <m:r>
                          <a:rPr lang="en-US" altLang="zh-CN" b="0" i="1">
                            <a:latin typeface="Cambria Math" panose="02040503050406030204" pitchFamily="18" charset="0"/>
                          </a:rPr>
                          <m:t>𝐴</m:t>
                        </m:r>
                        <m:r>
                          <a:rPr lang="en-US" altLang="zh-CN" b="0" i="1">
                            <a:latin typeface="Cambria Math" panose="02040503050406030204" pitchFamily="18" charset="0"/>
                          </a:rPr>
                          <m:t>,</m:t>
                        </m:r>
                        <m:r>
                          <a:rPr lang="en-US" altLang="zh-CN" b="0" i="1">
                            <a:latin typeface="Cambria Math" panose="02040503050406030204" pitchFamily="18" charset="0"/>
                          </a:rPr>
                          <m:t>𝑓</m:t>
                        </m:r>
                        <m:r>
                          <a:rPr lang="en-US" altLang="zh-CN" b="0" i="1">
                            <a:latin typeface="Cambria Math" panose="02040503050406030204" pitchFamily="18" charset="0"/>
                          </a:rPr>
                          <m:t>,</m:t>
                        </m:r>
                        <m:r>
                          <a:rPr lang="en-US" altLang="zh-CN" b="0" i="1">
                            <a:latin typeface="Cambria Math" panose="02040503050406030204" pitchFamily="18" charset="0"/>
                          </a:rPr>
                          <m:t>𝐼</m:t>
                        </m:r>
                      </m:e>
                    </m:d>
                  </m:oMath>
                </a14:m>
                <a:r>
                  <a:rPr lang="en-US" altLang="zh-CN" b="0" dirty="0"/>
                  <a:t> is a monoid)</a:t>
                </a:r>
              </a:p>
              <a:p>
                <a:endParaRPr lang="en-US" dirty="0"/>
              </a:p>
              <a:p>
                <a:endParaRPr lang="en-US" dirty="0"/>
              </a:p>
              <a:p>
                <a:endParaRPr lang="en-US" dirty="0"/>
              </a:p>
              <a:p>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267200"/>
                <a:ext cx="11277600" cy="2362200"/>
              </a:xfrm>
              <a:blipFill>
                <a:blip r:embed="rId3"/>
                <a:stretch>
                  <a:fillRect l="-973" t="-412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D983FCB-0118-42AC-9603-F2AAAF4FA4E3}"/>
              </a:ext>
            </a:extLst>
          </p:cNvPr>
          <p:cNvSpPr>
            <a:spLocks noGrp="1"/>
          </p:cNvSpPr>
          <p:nvPr>
            <p:ph type="sldNum" sz="quarter" idx="4"/>
          </p:nvPr>
        </p:nvSpPr>
        <p:spPr/>
        <p:txBody>
          <a:bodyPr/>
          <a:lstStyle/>
          <a:p>
            <a:fld id="{B710F26B-4563-4765-9A91-E0CC99FE32F0}" type="slidenum">
              <a:rPr lang="zh-CN" altLang="en-US" smtClean="0"/>
              <a:t>16</a:t>
            </a:fld>
            <a:endParaRPr lang="zh-CN" altLang="en-US"/>
          </a:p>
        </p:txBody>
      </p:sp>
      <p:cxnSp>
        <p:nvCxnSpPr>
          <p:cNvPr id="34" name="直接箭头连接符 11">
            <a:extLst>
              <a:ext uri="{FF2B5EF4-FFF2-40B4-BE49-F238E27FC236}">
                <a16:creationId xmlns:a16="http://schemas.microsoft.com/office/drawing/2014/main" id="{627BD201-6F4B-4F50-BFE4-4389F1E37584}"/>
              </a:ext>
            </a:extLst>
          </p:cNvPr>
          <p:cNvCxnSpPr/>
          <p:nvPr/>
        </p:nvCxnSpPr>
        <p:spPr>
          <a:xfrm>
            <a:off x="843915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14">
            <a:extLst>
              <a:ext uri="{FF2B5EF4-FFF2-40B4-BE49-F238E27FC236}">
                <a16:creationId xmlns:a16="http://schemas.microsoft.com/office/drawing/2014/main" id="{9AD7FE7A-4E73-4D8B-AA23-0FC507225B6B}"/>
              </a:ext>
            </a:extLst>
          </p:cNvPr>
          <p:cNvSpPr txBox="1"/>
          <p:nvPr/>
        </p:nvSpPr>
        <p:spPr>
          <a:xfrm>
            <a:off x="8713495" y="2943225"/>
            <a:ext cx="325730" cy="369332"/>
          </a:xfrm>
          <a:prstGeom prst="rect">
            <a:avLst/>
          </a:prstGeom>
          <a:noFill/>
        </p:spPr>
        <p:txBody>
          <a:bodyPr wrap="none" rtlCol="0">
            <a:spAutoFit/>
          </a:bodyPr>
          <a:lstStyle/>
          <a:p>
            <a:r>
              <a:rPr lang="en-US" dirty="0">
                <a:latin typeface="Comic Sans MS" panose="030F0702030302020204" pitchFamily="66" charset="0"/>
              </a:rPr>
              <a:t>3</a:t>
            </a:r>
          </a:p>
        </p:txBody>
      </p:sp>
      <p:cxnSp>
        <p:nvCxnSpPr>
          <p:cNvPr id="37" name="直接箭头连接符 28">
            <a:extLst>
              <a:ext uri="{FF2B5EF4-FFF2-40B4-BE49-F238E27FC236}">
                <a16:creationId xmlns:a16="http://schemas.microsoft.com/office/drawing/2014/main" id="{2A0AEEF5-DDBE-47BE-ACA5-1776DB217D48}"/>
              </a:ext>
            </a:extLst>
          </p:cNvPr>
          <p:cNvCxnSpPr/>
          <p:nvPr/>
        </p:nvCxnSpPr>
        <p:spPr>
          <a:xfrm>
            <a:off x="7630761" y="208875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29">
            <a:extLst>
              <a:ext uri="{FF2B5EF4-FFF2-40B4-BE49-F238E27FC236}">
                <a16:creationId xmlns:a16="http://schemas.microsoft.com/office/drawing/2014/main" id="{7AC9F83B-FC58-4F7C-8FF9-6882E67FBB24}"/>
              </a:ext>
            </a:extLst>
          </p:cNvPr>
          <p:cNvSpPr txBox="1"/>
          <p:nvPr/>
        </p:nvSpPr>
        <p:spPr>
          <a:xfrm>
            <a:off x="7864654" y="1905000"/>
            <a:ext cx="441146" cy="369332"/>
          </a:xfrm>
          <a:prstGeom prst="rect">
            <a:avLst/>
          </a:prstGeom>
          <a:noFill/>
        </p:spPr>
        <p:txBody>
          <a:bodyPr wrap="none" rtlCol="0">
            <a:spAutoFit/>
          </a:bodyPr>
          <a:lstStyle/>
          <a:p>
            <a:r>
              <a:rPr lang="en-US" dirty="0">
                <a:latin typeface="Comic Sans MS" panose="030F0702030302020204" pitchFamily="66" charset="0"/>
              </a:rPr>
              <a:t>10</a:t>
            </a:r>
          </a:p>
        </p:txBody>
      </p:sp>
      <p:cxnSp>
        <p:nvCxnSpPr>
          <p:cNvPr id="41" name="直接箭头连接符 39">
            <a:extLst>
              <a:ext uri="{FF2B5EF4-FFF2-40B4-BE49-F238E27FC236}">
                <a16:creationId xmlns:a16="http://schemas.microsoft.com/office/drawing/2014/main" id="{04703C0B-6F98-431B-8198-576C760EA4EE}"/>
              </a:ext>
            </a:extLst>
          </p:cNvPr>
          <p:cNvCxnSpPr/>
          <p:nvPr/>
        </p:nvCxnSpPr>
        <p:spPr>
          <a:xfrm>
            <a:off x="4419600" y="2069068"/>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14">
            <a:extLst>
              <a:ext uri="{FF2B5EF4-FFF2-40B4-BE49-F238E27FC236}">
                <a16:creationId xmlns:a16="http://schemas.microsoft.com/office/drawing/2014/main" id="{C7F55415-CBC4-42B4-9C3B-2C5E23398DC1}"/>
              </a:ext>
            </a:extLst>
          </p:cNvPr>
          <p:cNvSpPr txBox="1"/>
          <p:nvPr/>
        </p:nvSpPr>
        <p:spPr>
          <a:xfrm>
            <a:off x="4705350" y="1876306"/>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7</a:t>
            </a:r>
          </a:p>
        </p:txBody>
      </p:sp>
      <p:cxnSp>
        <p:nvCxnSpPr>
          <p:cNvPr id="43" name="直接箭头连接符 41">
            <a:extLst>
              <a:ext uri="{FF2B5EF4-FFF2-40B4-BE49-F238E27FC236}">
                <a16:creationId xmlns:a16="http://schemas.microsoft.com/office/drawing/2014/main" id="{F015511F-ACFB-49CF-BC8B-479C1F873CD6}"/>
              </a:ext>
            </a:extLst>
          </p:cNvPr>
          <p:cNvCxnSpPr/>
          <p:nvPr/>
        </p:nvCxnSpPr>
        <p:spPr>
          <a:xfrm>
            <a:off x="5128746" y="31646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框 14">
            <a:extLst>
              <a:ext uri="{FF2B5EF4-FFF2-40B4-BE49-F238E27FC236}">
                <a16:creationId xmlns:a16="http://schemas.microsoft.com/office/drawing/2014/main" id="{0961E82D-7014-447F-8BFA-1202E22F4AFA}"/>
              </a:ext>
            </a:extLst>
          </p:cNvPr>
          <p:cNvSpPr txBox="1"/>
          <p:nvPr/>
        </p:nvSpPr>
        <p:spPr>
          <a:xfrm>
            <a:off x="5410200" y="2971800"/>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2</a:t>
            </a:r>
          </a:p>
        </p:txBody>
      </p:sp>
      <p:cxnSp>
        <p:nvCxnSpPr>
          <p:cNvPr id="45" name="直接箭头连接符 43">
            <a:extLst>
              <a:ext uri="{FF2B5EF4-FFF2-40B4-BE49-F238E27FC236}">
                <a16:creationId xmlns:a16="http://schemas.microsoft.com/office/drawing/2014/main" id="{AD4B8414-56E5-40E5-812A-F5BF59D1E491}"/>
              </a:ext>
            </a:extLst>
          </p:cNvPr>
          <p:cNvCxnSpPr>
            <a:cxnSpLocks/>
          </p:cNvCxnSpPr>
          <p:nvPr/>
        </p:nvCxnSpPr>
        <p:spPr>
          <a:xfrm>
            <a:off x="35814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文本框 14">
            <a:extLst>
              <a:ext uri="{FF2B5EF4-FFF2-40B4-BE49-F238E27FC236}">
                <a16:creationId xmlns:a16="http://schemas.microsoft.com/office/drawing/2014/main" id="{6A978329-9BAF-40DC-B463-AC8757D6E9B2}"/>
              </a:ext>
            </a:extLst>
          </p:cNvPr>
          <p:cNvSpPr txBox="1"/>
          <p:nvPr/>
        </p:nvSpPr>
        <p:spPr>
          <a:xfrm>
            <a:off x="3838575" y="2943225"/>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4</a:t>
            </a:r>
          </a:p>
        </p:txBody>
      </p:sp>
      <p:cxnSp>
        <p:nvCxnSpPr>
          <p:cNvPr id="50" name="直接箭头连接符 47">
            <a:extLst>
              <a:ext uri="{FF2B5EF4-FFF2-40B4-BE49-F238E27FC236}">
                <a16:creationId xmlns:a16="http://schemas.microsoft.com/office/drawing/2014/main" id="{68A3DDFA-0613-4FAF-B546-124B298C9E9E}"/>
              </a:ext>
            </a:extLst>
          </p:cNvPr>
          <p:cNvCxnSpPr/>
          <p:nvPr/>
        </p:nvCxnSpPr>
        <p:spPr>
          <a:xfrm>
            <a:off x="67818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48">
            <a:extLst>
              <a:ext uri="{FF2B5EF4-FFF2-40B4-BE49-F238E27FC236}">
                <a16:creationId xmlns:a16="http://schemas.microsoft.com/office/drawing/2014/main" id="{1A7642B5-E0C7-40FD-831B-13BDC52A94BA}"/>
              </a:ext>
            </a:extLst>
          </p:cNvPr>
          <p:cNvSpPr txBox="1"/>
          <p:nvPr/>
        </p:nvSpPr>
        <p:spPr>
          <a:xfrm>
            <a:off x="7063254" y="2931327"/>
            <a:ext cx="441146" cy="369332"/>
          </a:xfrm>
          <a:prstGeom prst="rect">
            <a:avLst/>
          </a:prstGeom>
          <a:noFill/>
        </p:spPr>
        <p:txBody>
          <a:bodyPr wrap="none" rtlCol="0">
            <a:spAutoFit/>
          </a:bodyPr>
          <a:lstStyle/>
          <a:p>
            <a:r>
              <a:rPr lang="en-US" dirty="0">
                <a:latin typeface="Comic Sans MS" panose="030F0702030302020204" pitchFamily="66" charset="0"/>
              </a:rPr>
              <a:t>17</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37FFD5-BEDC-4BC1-9C36-6816F0CB21BF}"/>
                  </a:ext>
                </a:extLst>
              </p:cNvPr>
              <p:cNvSpPr/>
              <p:nvPr/>
            </p:nvSpPr>
            <p:spPr>
              <a:xfrm>
                <a:off x="4034810" y="4603492"/>
                <a:ext cx="4469813" cy="461665"/>
              </a:xfrm>
              <a:prstGeom prst="rect">
                <a:avLst/>
              </a:prstGeom>
            </p:spPr>
            <p:txBody>
              <a:bodyPr wrap="none">
                <a:spAutoFit/>
              </a:bodyPr>
              <a:lstStyle/>
              <a:p>
                <a14:m>
                  <m:oMath xmlns:m="http://schemas.openxmlformats.org/officeDocument/2006/math">
                    <m:r>
                      <a:rPr lang="en-US" altLang="zh-CN" sz="2400" i="1" smtClean="0">
                        <a:solidFill>
                          <a:schemeClr val="accent4"/>
                        </a:solidFill>
                        <a:latin typeface="Cambria Math" panose="02040503050406030204" pitchFamily="18" charset="0"/>
                      </a:rPr>
                      <m:t>𝑔</m:t>
                    </m:r>
                  </m:oMath>
                </a14:m>
                <a:r>
                  <a:rPr lang="en-US" altLang="zh-CN" sz="2400" dirty="0">
                    <a:solidFill>
                      <a:schemeClr val="accent4"/>
                    </a:solidFill>
                    <a:latin typeface="Arial" panose="020B0604020202020204" pitchFamily="34" charset="0"/>
                    <a:cs typeface="Arial" panose="020B0604020202020204" pitchFamily="34" charset="0"/>
                  </a:rPr>
                  <a:t> is </a:t>
                </a:r>
                <a14:m>
                  <m:oMath xmlns:m="http://schemas.openxmlformats.org/officeDocument/2006/math">
                    <m:d>
                      <m:dPr>
                        <m:ctrlPr>
                          <a:rPr lang="en-US" altLang="zh-CN" sz="2400" i="1">
                            <a:solidFill>
                              <a:schemeClr val="accent4"/>
                            </a:solidFill>
                            <a:latin typeface="Cambria Math" panose="02040503050406030204" pitchFamily="18" charset="0"/>
                          </a:rPr>
                        </m:ctrlPr>
                      </m:dPr>
                      <m:e>
                        <m:r>
                          <a:rPr lang="en-US" altLang="zh-CN" sz="2400" i="1">
                            <a:solidFill>
                              <a:schemeClr val="accent4"/>
                            </a:solidFill>
                            <a:latin typeface="Cambria Math" panose="02040503050406030204" pitchFamily="18" charset="0"/>
                          </a:rPr>
                          <m:t>𝑘</m:t>
                        </m:r>
                        <m:r>
                          <a:rPr lang="en-US" altLang="zh-CN" sz="2400" i="1">
                            <a:solidFill>
                              <a:schemeClr val="accent4"/>
                            </a:solidFill>
                            <a:latin typeface="Cambria Math" panose="02040503050406030204" pitchFamily="18" charset="0"/>
                          </a:rPr>
                          <m:t>,</m:t>
                        </m:r>
                        <m:r>
                          <a:rPr lang="en-US" altLang="zh-CN" sz="2400" i="1">
                            <a:solidFill>
                              <a:schemeClr val="accent4"/>
                            </a:solidFill>
                            <a:latin typeface="Cambria Math" panose="02040503050406030204" pitchFamily="18" charset="0"/>
                          </a:rPr>
                          <m:t>𝑣</m:t>
                        </m:r>
                      </m:e>
                    </m:d>
                    <m:r>
                      <a:rPr lang="en-US" altLang="zh-CN" sz="2400" i="1">
                        <a:solidFill>
                          <a:schemeClr val="accent4"/>
                        </a:solidFill>
                        <a:latin typeface="Cambria Math" panose="02040503050406030204" pitchFamily="18" charset="0"/>
                      </a:rPr>
                      <m:t>↦</m:t>
                    </m:r>
                    <m:r>
                      <a:rPr lang="en-US" altLang="zh-CN" sz="2400" i="1">
                        <a:solidFill>
                          <a:schemeClr val="accent4"/>
                        </a:solidFill>
                        <a:latin typeface="Cambria Math" panose="02040503050406030204" pitchFamily="18" charset="0"/>
                      </a:rPr>
                      <m:t>𝑣</m:t>
                    </m:r>
                  </m:oMath>
                </a14:m>
                <a:r>
                  <a:rPr lang="en-US" altLang="zh-CN" sz="2400" dirty="0">
                    <a:solidFill>
                      <a:schemeClr val="accent4"/>
                    </a:solidFill>
                    <a:latin typeface="Arial" panose="020B0604020202020204" pitchFamily="34" charset="0"/>
                    <a:cs typeface="Arial" panose="020B0604020202020204" pitchFamily="34" charset="0"/>
                  </a:rPr>
                  <a:t> in this example </a:t>
                </a:r>
              </a:p>
            </p:txBody>
          </p:sp>
        </mc:Choice>
        <mc:Fallback xmlns="">
          <p:sp>
            <p:nvSpPr>
              <p:cNvPr id="6" name="Rectangle 5">
                <a:extLst>
                  <a:ext uri="{FF2B5EF4-FFF2-40B4-BE49-F238E27FC236}">
                    <a16:creationId xmlns:a16="http://schemas.microsoft.com/office/drawing/2014/main" id="{E037FFD5-BEDC-4BC1-9C36-6816F0CB21BF}"/>
                  </a:ext>
                </a:extLst>
              </p:cNvPr>
              <p:cNvSpPr>
                <a:spLocks noRot="1" noChangeAspect="1" noMove="1" noResize="1" noEditPoints="1" noAdjustHandles="1" noChangeArrowheads="1" noChangeShapeType="1" noTextEdit="1"/>
              </p:cNvSpPr>
              <p:nvPr/>
            </p:nvSpPr>
            <p:spPr>
              <a:xfrm>
                <a:off x="4034810" y="4603492"/>
                <a:ext cx="4469813" cy="461665"/>
              </a:xfrm>
              <a:prstGeom prst="rect">
                <a:avLst/>
              </a:prstGeom>
              <a:blipFill>
                <a:blip r:embed="rId4"/>
                <a:stretch>
                  <a:fillRect l="-409"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5D206C03-1649-4055-9CAD-E015BA23F937}"/>
                  </a:ext>
                </a:extLst>
              </p:cNvPr>
              <p:cNvSpPr/>
              <p:nvPr/>
            </p:nvSpPr>
            <p:spPr>
              <a:xfrm>
                <a:off x="3910389" y="5943600"/>
                <a:ext cx="3125599" cy="461665"/>
              </a:xfrm>
              <a:prstGeom prst="rect">
                <a:avLst/>
              </a:prstGeom>
            </p:spPr>
            <p:txBody>
              <a:bodyPr wrap="none">
                <a:spAutoFit/>
              </a:bodyPr>
              <a:lstStyle/>
              <a:p>
                <a14:m>
                  <m:oMath xmlns:m="http://schemas.openxmlformats.org/officeDocument/2006/math">
                    <m:r>
                      <a:rPr lang="en-US" altLang="zh-CN" sz="2400" i="1" smtClean="0">
                        <a:solidFill>
                          <a:schemeClr val="accent4"/>
                        </a:solidFill>
                        <a:latin typeface="Cambria Math" panose="02040503050406030204" pitchFamily="18" charset="0"/>
                      </a:rPr>
                      <m:t>𝑓</m:t>
                    </m:r>
                  </m:oMath>
                </a14:m>
                <a:r>
                  <a:rPr lang="en-US" altLang="zh-CN" sz="2400" dirty="0">
                    <a:solidFill>
                      <a:schemeClr val="accent4"/>
                    </a:solidFill>
                    <a:latin typeface="Arial" panose="020B0604020202020204" pitchFamily="34" charset="0"/>
                    <a:cs typeface="Arial" panose="020B0604020202020204" pitchFamily="34" charset="0"/>
                  </a:rPr>
                  <a:t> is </a:t>
                </a:r>
                <a14:m>
                  <m:oMath xmlns:m="http://schemas.openxmlformats.org/officeDocument/2006/math">
                    <m:r>
                      <a:rPr lang="en-US" altLang="zh-CN" sz="2400" i="1">
                        <a:solidFill>
                          <a:schemeClr val="accent4"/>
                        </a:solidFill>
                        <a:latin typeface="Cambria Math" panose="02040503050406030204" pitchFamily="18" charset="0"/>
                      </a:rPr>
                      <m:t>+</m:t>
                    </m:r>
                  </m:oMath>
                </a14:m>
                <a:r>
                  <a:rPr lang="en-US" altLang="zh-CN" sz="2400" dirty="0">
                    <a:solidFill>
                      <a:schemeClr val="accent4"/>
                    </a:solidFill>
                    <a:latin typeface="Arial" panose="020B0604020202020204" pitchFamily="34" charset="0"/>
                    <a:cs typeface="Arial" panose="020B0604020202020204" pitchFamily="34" charset="0"/>
                  </a:rPr>
                  <a:t> in this example</a:t>
                </a:r>
              </a:p>
            </p:txBody>
          </p:sp>
        </mc:Choice>
        <mc:Fallback xmlns="">
          <p:sp>
            <p:nvSpPr>
              <p:cNvPr id="56" name="Rectangle 55">
                <a:extLst>
                  <a:ext uri="{FF2B5EF4-FFF2-40B4-BE49-F238E27FC236}">
                    <a16:creationId xmlns:a16="http://schemas.microsoft.com/office/drawing/2014/main" id="{5D206C03-1649-4055-9CAD-E015BA23F937}"/>
                  </a:ext>
                </a:extLst>
              </p:cNvPr>
              <p:cNvSpPr>
                <a:spLocks noRot="1" noChangeAspect="1" noMove="1" noResize="1" noEditPoints="1" noAdjustHandles="1" noChangeArrowheads="1" noChangeShapeType="1" noTextEdit="1"/>
              </p:cNvSpPr>
              <p:nvPr/>
            </p:nvSpPr>
            <p:spPr>
              <a:xfrm>
                <a:off x="3910389" y="5943600"/>
                <a:ext cx="3125599" cy="461665"/>
              </a:xfrm>
              <a:prstGeom prst="rect">
                <a:avLst/>
              </a:prstGeom>
              <a:blipFill>
                <a:blip r:embed="rId5"/>
                <a:stretch>
                  <a:fillRect l="-1559" t="-9211" r="-1754" b="-30263"/>
                </a:stretch>
              </a:blipFill>
            </p:spPr>
            <p:txBody>
              <a:bodyPr/>
              <a:lstStyle/>
              <a:p>
                <a:r>
                  <a:rPr lang="zh-CN" altLang="en-US">
                    <a:noFill/>
                  </a:rPr>
                  <a:t> </a:t>
                </a:r>
              </a:p>
            </p:txBody>
          </p:sp>
        </mc:Fallback>
      </mc:AlternateContent>
      <p:sp>
        <p:nvSpPr>
          <p:cNvPr id="52" name="文本框 22">
            <a:extLst>
              <a:ext uri="{FF2B5EF4-FFF2-40B4-BE49-F238E27FC236}">
                <a16:creationId xmlns:a16="http://schemas.microsoft.com/office/drawing/2014/main" id="{1363542A-D5D5-471E-B348-731B5A2F5959}"/>
              </a:ext>
            </a:extLst>
          </p:cNvPr>
          <p:cNvSpPr txBox="1"/>
          <p:nvPr/>
        </p:nvSpPr>
        <p:spPr>
          <a:xfrm>
            <a:off x="3505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a:t>
            </a:r>
          </a:p>
        </p:txBody>
      </p:sp>
      <p:sp>
        <p:nvSpPr>
          <p:cNvPr id="53" name="文本框 22">
            <a:extLst>
              <a:ext uri="{FF2B5EF4-FFF2-40B4-BE49-F238E27FC236}">
                <a16:creationId xmlns:a16="http://schemas.microsoft.com/office/drawing/2014/main" id="{B64D8492-AE47-424F-AE38-9574CE010D98}"/>
              </a:ext>
            </a:extLst>
          </p:cNvPr>
          <p:cNvSpPr txBox="1"/>
          <p:nvPr/>
        </p:nvSpPr>
        <p:spPr>
          <a:xfrm>
            <a:off x="5029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2</a:t>
            </a:r>
          </a:p>
        </p:txBody>
      </p:sp>
      <p:sp>
        <p:nvSpPr>
          <p:cNvPr id="47" name="文本框 22">
            <a:extLst>
              <a:ext uri="{FF2B5EF4-FFF2-40B4-BE49-F238E27FC236}">
                <a16:creationId xmlns:a16="http://schemas.microsoft.com/office/drawing/2014/main" id="{C1489ED2-330D-4468-91F7-085E1B005DEB}"/>
              </a:ext>
            </a:extLst>
          </p:cNvPr>
          <p:cNvSpPr txBox="1"/>
          <p:nvPr/>
        </p:nvSpPr>
        <p:spPr>
          <a:xfrm>
            <a:off x="4330430" y="2221468"/>
            <a:ext cx="1308371"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 + 7 + 2</a:t>
            </a:r>
          </a:p>
        </p:txBody>
      </p:sp>
      <p:sp>
        <p:nvSpPr>
          <p:cNvPr id="48" name="文本框 45">
            <a:extLst>
              <a:ext uri="{FF2B5EF4-FFF2-40B4-BE49-F238E27FC236}">
                <a16:creationId xmlns:a16="http://schemas.microsoft.com/office/drawing/2014/main" id="{60267870-B13B-4CEA-BC58-52C75A1D1A32}"/>
              </a:ext>
            </a:extLst>
          </p:cNvPr>
          <p:cNvSpPr txBox="1"/>
          <p:nvPr/>
        </p:nvSpPr>
        <p:spPr>
          <a:xfrm>
            <a:off x="7543800" y="2238375"/>
            <a:ext cx="1499128"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 + 10 + 3</a:t>
            </a:r>
          </a:p>
        </p:txBody>
      </p:sp>
      <p:sp>
        <p:nvSpPr>
          <p:cNvPr id="55" name="文本框 22">
            <a:extLst>
              <a:ext uri="{FF2B5EF4-FFF2-40B4-BE49-F238E27FC236}">
                <a16:creationId xmlns:a16="http://schemas.microsoft.com/office/drawing/2014/main" id="{F62710F9-43C1-40F6-A586-C740EA4333AA}"/>
              </a:ext>
            </a:extLst>
          </p:cNvPr>
          <p:cNvSpPr txBox="1"/>
          <p:nvPr/>
        </p:nvSpPr>
        <p:spPr>
          <a:xfrm>
            <a:off x="8361071" y="3324225"/>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3</a:t>
            </a:r>
          </a:p>
        </p:txBody>
      </p:sp>
      <p:sp>
        <p:nvSpPr>
          <p:cNvPr id="54" name="文本框 22">
            <a:extLst>
              <a:ext uri="{FF2B5EF4-FFF2-40B4-BE49-F238E27FC236}">
                <a16:creationId xmlns:a16="http://schemas.microsoft.com/office/drawing/2014/main" id="{055AF6A6-4835-44D7-8B21-EE3DE182F47E}"/>
              </a:ext>
            </a:extLst>
          </p:cNvPr>
          <p:cNvSpPr txBox="1"/>
          <p:nvPr/>
        </p:nvSpPr>
        <p:spPr>
          <a:xfrm>
            <a:off x="6705600" y="3352800"/>
            <a:ext cx="615874"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a:t>
            </a:r>
          </a:p>
        </p:txBody>
      </p:sp>
      <p:cxnSp>
        <p:nvCxnSpPr>
          <p:cNvPr id="81" name="直接连接符 15">
            <a:extLst>
              <a:ext uri="{FF2B5EF4-FFF2-40B4-BE49-F238E27FC236}">
                <a16:creationId xmlns:a16="http://schemas.microsoft.com/office/drawing/2014/main" id="{F1DF2991-1C5F-4616-8AC3-560E313AEC2C}"/>
              </a:ext>
            </a:extLst>
          </p:cNvPr>
          <p:cNvCxnSpPr>
            <a:cxnSpLocks/>
            <a:stCxn id="95" idx="2"/>
            <a:endCxn id="91" idx="0"/>
          </p:cNvCxnSpPr>
          <p:nvPr/>
        </p:nvCxnSpPr>
        <p:spPr>
          <a:xfrm flipH="1">
            <a:off x="39624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17">
            <a:extLst>
              <a:ext uri="{FF2B5EF4-FFF2-40B4-BE49-F238E27FC236}">
                <a16:creationId xmlns:a16="http://schemas.microsoft.com/office/drawing/2014/main" id="{90C19FDA-A6A3-43E0-A711-FD88DB7939D3}"/>
              </a:ext>
            </a:extLst>
          </p:cNvPr>
          <p:cNvCxnSpPr>
            <a:cxnSpLocks/>
            <a:stCxn id="89" idx="0"/>
            <a:endCxn id="99" idx="2"/>
          </p:cNvCxnSpPr>
          <p:nvPr/>
        </p:nvCxnSpPr>
        <p:spPr>
          <a:xfrm flipH="1" flipV="1">
            <a:off x="71628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18">
            <a:extLst>
              <a:ext uri="{FF2B5EF4-FFF2-40B4-BE49-F238E27FC236}">
                <a16:creationId xmlns:a16="http://schemas.microsoft.com/office/drawing/2014/main" id="{E37EE037-8D10-45C5-AF5F-A18677E83C05}"/>
              </a:ext>
            </a:extLst>
          </p:cNvPr>
          <p:cNvCxnSpPr>
            <a:cxnSpLocks/>
            <a:endCxn id="96" idx="2"/>
          </p:cNvCxnSpPr>
          <p:nvPr/>
        </p:nvCxnSpPr>
        <p:spPr>
          <a:xfrm flipH="1" flipV="1">
            <a:off x="3962400" y="25908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19">
            <a:extLst>
              <a:ext uri="{FF2B5EF4-FFF2-40B4-BE49-F238E27FC236}">
                <a16:creationId xmlns:a16="http://schemas.microsoft.com/office/drawing/2014/main" id="{785E1D11-1A80-4E2F-BC06-F85B358B0C37}"/>
              </a:ext>
            </a:extLst>
          </p:cNvPr>
          <p:cNvCxnSpPr>
            <a:cxnSpLocks/>
            <a:stCxn id="99" idx="2"/>
            <a:endCxn id="90" idx="0"/>
          </p:cNvCxnSpPr>
          <p:nvPr/>
        </p:nvCxnSpPr>
        <p:spPr>
          <a:xfrm flipH="1">
            <a:off x="63246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20">
            <a:extLst>
              <a:ext uri="{FF2B5EF4-FFF2-40B4-BE49-F238E27FC236}">
                <a16:creationId xmlns:a16="http://schemas.microsoft.com/office/drawing/2014/main" id="{77052560-84C9-47A1-BEE6-C09BBD595119}"/>
              </a:ext>
            </a:extLst>
          </p:cNvPr>
          <p:cNvCxnSpPr>
            <a:cxnSpLocks/>
            <a:stCxn id="96" idx="2"/>
            <a:endCxn id="93" idx="0"/>
          </p:cNvCxnSpPr>
          <p:nvPr/>
        </p:nvCxnSpPr>
        <p:spPr>
          <a:xfrm flipH="1">
            <a:off x="31242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21">
            <a:extLst>
              <a:ext uri="{FF2B5EF4-FFF2-40B4-BE49-F238E27FC236}">
                <a16:creationId xmlns:a16="http://schemas.microsoft.com/office/drawing/2014/main" id="{C37269FF-1215-46F9-AED9-54BD594ACE1D}"/>
              </a:ext>
            </a:extLst>
          </p:cNvPr>
          <p:cNvCxnSpPr>
            <a:cxnSpLocks/>
            <a:stCxn id="95" idx="2"/>
            <a:endCxn id="88" idx="0"/>
          </p:cNvCxnSpPr>
          <p:nvPr/>
        </p:nvCxnSpPr>
        <p:spPr>
          <a:xfrm>
            <a:off x="55626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F718BB74-79A7-4C9A-82FF-05F60EE4FC41}"/>
              </a:ext>
            </a:extLst>
          </p:cNvPr>
          <p:cNvSpPr/>
          <p:nvPr/>
        </p:nvSpPr>
        <p:spPr>
          <a:xfrm>
            <a:off x="5181600" y="83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88" name="Rectangle 87">
            <a:extLst>
              <a:ext uri="{FF2B5EF4-FFF2-40B4-BE49-F238E27FC236}">
                <a16:creationId xmlns:a16="http://schemas.microsoft.com/office/drawing/2014/main" id="{B4C603AF-D90F-40DB-88FB-D58E53C32CEB}"/>
              </a:ext>
            </a:extLst>
          </p:cNvPr>
          <p:cNvSpPr/>
          <p:nvPr/>
        </p:nvSpPr>
        <p:spPr>
          <a:xfrm>
            <a:off x="67818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89" name="Rectangle 88">
            <a:extLst>
              <a:ext uri="{FF2B5EF4-FFF2-40B4-BE49-F238E27FC236}">
                <a16:creationId xmlns:a16="http://schemas.microsoft.com/office/drawing/2014/main" id="{953D5F93-C369-4459-AC56-F5FCDCD9C4E8}"/>
              </a:ext>
            </a:extLst>
          </p:cNvPr>
          <p:cNvSpPr/>
          <p:nvPr/>
        </p:nvSpPr>
        <p:spPr>
          <a:xfrm>
            <a:off x="76200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90" name="Rectangle 89">
            <a:extLst>
              <a:ext uri="{FF2B5EF4-FFF2-40B4-BE49-F238E27FC236}">
                <a16:creationId xmlns:a16="http://schemas.microsoft.com/office/drawing/2014/main" id="{037A2772-8FD1-4442-83C2-FB2C43BB2B4B}"/>
              </a:ext>
            </a:extLst>
          </p:cNvPr>
          <p:cNvSpPr/>
          <p:nvPr/>
        </p:nvSpPr>
        <p:spPr>
          <a:xfrm>
            <a:off x="59436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91" name="Rectangle 90">
            <a:extLst>
              <a:ext uri="{FF2B5EF4-FFF2-40B4-BE49-F238E27FC236}">
                <a16:creationId xmlns:a16="http://schemas.microsoft.com/office/drawing/2014/main" id="{5918A82D-7E0E-4964-B931-005E53475971}"/>
              </a:ext>
            </a:extLst>
          </p:cNvPr>
          <p:cNvSpPr/>
          <p:nvPr/>
        </p:nvSpPr>
        <p:spPr>
          <a:xfrm>
            <a:off x="35814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92" name="Rectangle 91">
            <a:extLst>
              <a:ext uri="{FF2B5EF4-FFF2-40B4-BE49-F238E27FC236}">
                <a16:creationId xmlns:a16="http://schemas.microsoft.com/office/drawing/2014/main" id="{1EA9F8D4-17B3-4760-AC5D-C5E16789FEA3}"/>
              </a:ext>
            </a:extLst>
          </p:cNvPr>
          <p:cNvSpPr/>
          <p:nvPr/>
        </p:nvSpPr>
        <p:spPr>
          <a:xfrm>
            <a:off x="4267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93" name="Rectangle 92">
            <a:extLst>
              <a:ext uri="{FF2B5EF4-FFF2-40B4-BE49-F238E27FC236}">
                <a16:creationId xmlns:a16="http://schemas.microsoft.com/office/drawing/2014/main" id="{E3727C80-79B3-462B-98C9-ABA9227EA78C}"/>
              </a:ext>
            </a:extLst>
          </p:cNvPr>
          <p:cNvSpPr/>
          <p:nvPr/>
        </p:nvSpPr>
        <p:spPr>
          <a:xfrm>
            <a:off x="2743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94" name="Rectangle 93">
            <a:extLst>
              <a:ext uri="{FF2B5EF4-FFF2-40B4-BE49-F238E27FC236}">
                <a16:creationId xmlns:a16="http://schemas.microsoft.com/office/drawing/2014/main" id="{5C21813B-1E6A-493E-BC02-DE5B6982FE60}"/>
              </a:ext>
            </a:extLst>
          </p:cNvPr>
          <p:cNvSpPr/>
          <p:nvPr/>
        </p:nvSpPr>
        <p:spPr>
          <a:xfrm>
            <a:off x="1828800" y="914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95" name="Rectangle 94">
            <a:extLst>
              <a:ext uri="{FF2B5EF4-FFF2-40B4-BE49-F238E27FC236}">
                <a16:creationId xmlns:a16="http://schemas.microsoft.com/office/drawing/2014/main" id="{E4D2C785-D2E1-47EE-A8D9-B4D20A0E29A7}"/>
              </a:ext>
            </a:extLst>
          </p:cNvPr>
          <p:cNvSpPr/>
          <p:nvPr/>
        </p:nvSpPr>
        <p:spPr>
          <a:xfrm>
            <a:off x="5181600" y="121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54</a:t>
            </a:r>
            <a:endParaRPr lang="zh-CN" altLang="en-US" b="1" dirty="0">
              <a:solidFill>
                <a:schemeClr val="tx1"/>
              </a:solidFill>
              <a:latin typeface="Comic Sans MS" panose="030F0702030302020204" pitchFamily="66" charset="0"/>
            </a:endParaRPr>
          </a:p>
        </p:txBody>
      </p:sp>
      <p:sp>
        <p:nvSpPr>
          <p:cNvPr id="96" name="Rectangle 95">
            <a:extLst>
              <a:ext uri="{FF2B5EF4-FFF2-40B4-BE49-F238E27FC236}">
                <a16:creationId xmlns:a16="http://schemas.microsoft.com/office/drawing/2014/main" id="{84ED06B9-E5B8-48DC-A85E-40D1A4EB767F}"/>
              </a:ext>
            </a:extLst>
          </p:cNvPr>
          <p:cNvSpPr/>
          <p:nvPr/>
        </p:nvSpPr>
        <p:spPr>
          <a:xfrm>
            <a:off x="35814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13</a:t>
            </a:r>
            <a:endParaRPr lang="zh-CN" altLang="en-US" b="1" dirty="0">
              <a:latin typeface="Comic Sans MS" panose="030F0702030302020204" pitchFamily="66" charset="0"/>
            </a:endParaRPr>
          </a:p>
        </p:txBody>
      </p:sp>
      <p:sp>
        <p:nvSpPr>
          <p:cNvPr id="97" name="Rectangle 96">
            <a:extLst>
              <a:ext uri="{FF2B5EF4-FFF2-40B4-BE49-F238E27FC236}">
                <a16:creationId xmlns:a16="http://schemas.microsoft.com/office/drawing/2014/main" id="{68566AF9-B55B-4E92-861F-6F6F5D203F88}"/>
              </a:ext>
            </a:extLst>
          </p:cNvPr>
          <p:cNvSpPr/>
          <p:nvPr/>
        </p:nvSpPr>
        <p:spPr>
          <a:xfrm>
            <a:off x="2743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98" name="Rectangle 97">
            <a:extLst>
              <a:ext uri="{FF2B5EF4-FFF2-40B4-BE49-F238E27FC236}">
                <a16:creationId xmlns:a16="http://schemas.microsoft.com/office/drawing/2014/main" id="{A762B743-096B-49B5-BEC5-BE9833862FBA}"/>
              </a:ext>
            </a:extLst>
          </p:cNvPr>
          <p:cNvSpPr/>
          <p:nvPr/>
        </p:nvSpPr>
        <p:spPr>
          <a:xfrm>
            <a:off x="4267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99" name="Rectangle 98">
            <a:extLst>
              <a:ext uri="{FF2B5EF4-FFF2-40B4-BE49-F238E27FC236}">
                <a16:creationId xmlns:a16="http://schemas.microsoft.com/office/drawing/2014/main" id="{69EDFA1C-414E-4D3A-AB4E-600A0364AF9E}"/>
              </a:ext>
            </a:extLst>
          </p:cNvPr>
          <p:cNvSpPr/>
          <p:nvPr/>
        </p:nvSpPr>
        <p:spPr>
          <a:xfrm>
            <a:off x="67818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30</a:t>
            </a:r>
            <a:endParaRPr lang="zh-CN" altLang="en-US" b="1" dirty="0">
              <a:solidFill>
                <a:schemeClr val="tx1"/>
              </a:solidFill>
              <a:latin typeface="Comic Sans MS" panose="030F0702030302020204" pitchFamily="66" charset="0"/>
            </a:endParaRPr>
          </a:p>
        </p:txBody>
      </p:sp>
      <p:sp>
        <p:nvSpPr>
          <p:cNvPr id="100" name="Rectangle 99">
            <a:extLst>
              <a:ext uri="{FF2B5EF4-FFF2-40B4-BE49-F238E27FC236}">
                <a16:creationId xmlns:a16="http://schemas.microsoft.com/office/drawing/2014/main" id="{A841F4B2-E1CE-49F2-BDA0-12964ECF5C18}"/>
              </a:ext>
            </a:extLst>
          </p:cNvPr>
          <p:cNvSpPr/>
          <p:nvPr/>
        </p:nvSpPr>
        <p:spPr>
          <a:xfrm>
            <a:off x="59436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01" name="Rectangle 100">
            <a:extLst>
              <a:ext uri="{FF2B5EF4-FFF2-40B4-BE49-F238E27FC236}">
                <a16:creationId xmlns:a16="http://schemas.microsoft.com/office/drawing/2014/main" id="{222E9209-DDC7-46E1-A234-D28C1A08C8E8}"/>
              </a:ext>
            </a:extLst>
          </p:cNvPr>
          <p:cNvSpPr/>
          <p:nvPr/>
        </p:nvSpPr>
        <p:spPr>
          <a:xfrm>
            <a:off x="76200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02" name="Rectangle 101">
            <a:extLst>
              <a:ext uri="{FF2B5EF4-FFF2-40B4-BE49-F238E27FC236}">
                <a16:creationId xmlns:a16="http://schemas.microsoft.com/office/drawing/2014/main" id="{FD899706-48BB-4537-A155-2A0942F5BA0B}"/>
              </a:ext>
            </a:extLst>
          </p:cNvPr>
          <p:cNvSpPr/>
          <p:nvPr/>
        </p:nvSpPr>
        <p:spPr>
          <a:xfrm>
            <a:off x="1828800" y="1295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“sum”</a:t>
            </a:r>
            <a:endParaRPr lang="zh-CN" altLang="en-US" b="1" dirty="0">
              <a:latin typeface="Comic Sans MS" panose="030F0702030302020204" pitchFamily="66" charset="0"/>
            </a:endParaRPr>
          </a:p>
        </p:txBody>
      </p:sp>
      <p:cxnSp>
        <p:nvCxnSpPr>
          <p:cNvPr id="39" name="直接箭头连接符 30">
            <a:extLst>
              <a:ext uri="{FF2B5EF4-FFF2-40B4-BE49-F238E27FC236}">
                <a16:creationId xmlns:a16="http://schemas.microsoft.com/office/drawing/2014/main" id="{4E908FC4-3375-4F4D-B03E-5ABD82A1C447}"/>
              </a:ext>
            </a:extLst>
          </p:cNvPr>
          <p:cNvCxnSpPr/>
          <p:nvPr/>
        </p:nvCxnSpPr>
        <p:spPr>
          <a:xfrm>
            <a:off x="6058827" y="11072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文本框 14">
            <a:extLst>
              <a:ext uri="{FF2B5EF4-FFF2-40B4-BE49-F238E27FC236}">
                <a16:creationId xmlns:a16="http://schemas.microsoft.com/office/drawing/2014/main" id="{613F502B-0C50-4B16-9D97-6DDB93CE854F}"/>
              </a:ext>
            </a:extLst>
          </p:cNvPr>
          <p:cNvSpPr txBox="1"/>
          <p:nvPr/>
        </p:nvSpPr>
        <p:spPr>
          <a:xfrm>
            <a:off x="6340281" y="914400"/>
            <a:ext cx="39305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11</a:t>
            </a:r>
          </a:p>
        </p:txBody>
      </p:sp>
      <p:sp>
        <p:nvSpPr>
          <p:cNvPr id="49" name="文本框 22">
            <a:extLst>
              <a:ext uri="{FF2B5EF4-FFF2-40B4-BE49-F238E27FC236}">
                <a16:creationId xmlns:a16="http://schemas.microsoft.com/office/drawing/2014/main" id="{A680D6FA-6F3C-43AB-85FF-19FA9B0C6537}"/>
              </a:ext>
            </a:extLst>
          </p:cNvPr>
          <p:cNvSpPr txBox="1"/>
          <p:nvPr/>
        </p:nvSpPr>
        <p:spPr>
          <a:xfrm>
            <a:off x="5943228" y="1219200"/>
            <a:ext cx="312457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latin typeface="Comic Sans MS" panose="030F0702030302020204" pitchFamily="66" charset="0"/>
              </a:rPr>
              <a:t>= 4 + 7 + 2 + 11 + 17 + 10 + 3</a:t>
            </a:r>
          </a:p>
        </p:txBody>
      </p:sp>
      <p:sp>
        <p:nvSpPr>
          <p:cNvPr id="103" name="文本框 8">
            <a:extLst>
              <a:ext uri="{FF2B5EF4-FFF2-40B4-BE49-F238E27FC236}">
                <a16:creationId xmlns:a16="http://schemas.microsoft.com/office/drawing/2014/main" id="{52809B4F-2901-4E43-AD0A-0EBAFBBFCB7C}"/>
              </a:ext>
            </a:extLst>
          </p:cNvPr>
          <p:cNvSpPr txBox="1"/>
          <p:nvPr/>
        </p:nvSpPr>
        <p:spPr>
          <a:xfrm>
            <a:off x="457200" y="3786485"/>
            <a:ext cx="3329758" cy="461665"/>
          </a:xfrm>
          <a:prstGeom prst="rect">
            <a:avLst/>
          </a:prstGeom>
          <a:noFill/>
        </p:spPr>
        <p:txBody>
          <a:bodyPr wrap="none" rtlCol="0">
            <a:spAutoFit/>
          </a:bodyPr>
          <a:lstStyle/>
          <a:p>
            <a:r>
              <a:rPr lang="en-US" sz="2400" b="1" dirty="0">
                <a:solidFill>
                  <a:schemeClr val="tx2"/>
                </a:solidFill>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a:t>
            </a:r>
            <a:r>
              <a:rPr lang="en-US" sz="2400" b="1" i="1" dirty="0">
                <a:solidFill>
                  <a:schemeClr val="accent4"/>
                </a:solidFill>
                <a:latin typeface="Arial" panose="020B0604020202020204" pitchFamily="34" charset="0"/>
                <a:cs typeface="Arial" panose="020B0604020202020204" pitchFamily="34" charset="0"/>
              </a:rPr>
              <a:t>augmented value</a:t>
            </a:r>
          </a:p>
        </p:txBody>
      </p:sp>
    </p:spTree>
    <p:extLst>
      <p:ext uri="{BB962C8B-B14F-4D97-AF65-F5344CB8AC3E}">
        <p14:creationId xmlns:p14="http://schemas.microsoft.com/office/powerpoint/2010/main" val="12695761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par>
                                <p:cTn id="12" presetID="22" presetClass="entr" presetSubtype="8"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22" presetClass="entr" presetSubtype="8"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22" presetClass="entr" presetSubtype="8"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par>
                                <p:cTn id="21" presetID="22" presetClass="entr" presetSubtype="8"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par>
                                <p:cTn id="27" presetID="22" presetClass="entr" presetSubtype="8"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500"/>
                                        <p:tgtEl>
                                          <p:spTgt spid="3">
                                            <p:txEl>
                                              <p:pRg st="1" end="1"/>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left)">
                                      <p:cBhvr>
                                        <p:cTn id="70" dur="500"/>
                                        <p:tgtEl>
                                          <p:spTgt spid="48"/>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left)">
                                      <p:cBhvr>
                                        <p:cTn id="73" dur="500"/>
                                        <p:tgtEl>
                                          <p:spTgt spid="5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left)">
                                      <p:cBhvr>
                                        <p:cTn id="76" dur="500"/>
                                        <p:tgtEl>
                                          <p:spTgt spid="5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500"/>
                                        <p:tgtEl>
                                          <p:spTgt spid="54"/>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2" grpId="0"/>
      <p:bldP spid="44" grpId="0"/>
      <p:bldP spid="46" grpId="0"/>
      <p:bldP spid="51" grpId="0"/>
      <p:bldP spid="6" grpId="0"/>
      <p:bldP spid="56" grpId="0"/>
      <p:bldP spid="52" grpId="0"/>
      <p:bldP spid="53" grpId="0"/>
      <p:bldP spid="47" grpId="0"/>
      <p:bldP spid="48" grpId="0"/>
      <p:bldP spid="55" grpId="0"/>
      <p:bldP spid="54" grpId="0"/>
      <p:bldP spid="40"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noAutofit/>
          </a:bodyPr>
          <a:lstStyle/>
          <a:p>
            <a:r>
              <a:rPr lang="en-US" altLang="zh-CN" dirty="0"/>
              <a:t>Augmentation – Formalization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A</a:t>
                </a:r>
                <a:r>
                  <a:rPr lang="en-US" altLang="zh-CN" dirty="0" err="1">
                    <a:solidFill>
                      <a:schemeClr val="bg1"/>
                    </a:solidFill>
                  </a:rPr>
                  <a:t>l</a:t>
                </a:r>
                <a:r>
                  <a:rPr lang="en-US" altLang="zh-CN" dirty="0" err="1">
                    <a:solidFill>
                      <a:schemeClr val="accent4"/>
                    </a:solidFill>
                  </a:rPr>
                  <a:t>“map</a:t>
                </a:r>
                <a:r>
                  <a:rPr lang="en-US" altLang="zh-CN" dirty="0">
                    <a:solidFill>
                      <a:schemeClr val="accent4"/>
                    </a:solidFill>
                  </a:rPr>
                  <a:t>”</a:t>
                </a:r>
                <a:r>
                  <a:rPr lang="en-US" altLang="zh-CN" dirty="0"/>
                  <a:t> function </a:t>
                </a:r>
                <a14:m>
                  <m:oMath xmlns:m="http://schemas.openxmlformats.org/officeDocument/2006/math">
                    <m:r>
                      <a:rPr lang="en-US" altLang="zh-CN" b="1" i="1" smtClean="0">
                        <a:solidFill>
                          <a:schemeClr val="accent4"/>
                        </a:solidFill>
                        <a:latin typeface="Cambria Math" panose="02040503050406030204" pitchFamily="18" charset="0"/>
                      </a:rPr>
                      <m:t>𝒈</m:t>
                    </m:r>
                    <m:r>
                      <a:rPr lang="en-US" altLang="zh-CN" b="0" i="1">
                        <a:latin typeface="Cambria Math" panose="02040503050406030204" pitchFamily="18" charset="0"/>
                      </a:rPr>
                      <m:t>:</m:t>
                    </m:r>
                    <m:r>
                      <a:rPr lang="en-US" altLang="zh-CN" b="0" i="1">
                        <a:latin typeface="Cambria Math" panose="02040503050406030204" pitchFamily="18" charset="0"/>
                      </a:rPr>
                      <m:t>𝐾</m:t>
                    </m:r>
                    <m:r>
                      <a:rPr lang="en-US" altLang="zh-CN" b="0" i="1">
                        <a:latin typeface="Cambria Math" panose="02040503050406030204" pitchFamily="18" charset="0"/>
                      </a:rPr>
                      <m:t>×</m:t>
                    </m:r>
                    <m:r>
                      <a:rPr lang="en-US" altLang="zh-CN" b="0" i="1">
                        <a:latin typeface="Cambria Math" panose="02040503050406030204" pitchFamily="18" charset="0"/>
                      </a:rPr>
                      <m:t>𝑉</m:t>
                    </m:r>
                    <m:r>
                      <a:rPr lang="en-US" altLang="zh-CN" b="0" i="1">
                        <a:latin typeface="Cambria Math" panose="02040503050406030204" pitchFamily="18" charset="0"/>
                      </a:rPr>
                      <m:t>↦</m:t>
                    </m:r>
                    <m:r>
                      <a:rPr lang="en-US" altLang="zh-CN" b="0" i="1">
                        <a:latin typeface="Cambria Math" panose="02040503050406030204" pitchFamily="18" charset="0"/>
                      </a:rPr>
                      <m:t>𝐴</m:t>
                    </m:r>
                  </m:oMath>
                </a14:m>
                <a:endParaRPr lang="en-US" altLang="zh-CN" dirty="0"/>
              </a:p>
              <a:p>
                <a:r>
                  <a:rPr lang="en-US" altLang="zh-CN" dirty="0" err="1"/>
                  <a:t>A</a:t>
                </a:r>
                <a:r>
                  <a:rPr lang="en-US" altLang="zh-CN" dirty="0" err="1">
                    <a:solidFill>
                      <a:schemeClr val="bg1"/>
                    </a:solidFill>
                  </a:rPr>
                  <a:t>l</a:t>
                </a:r>
                <a:r>
                  <a:rPr lang="en-US" altLang="zh-CN" dirty="0" err="1">
                    <a:solidFill>
                      <a:schemeClr val="accent4"/>
                    </a:solidFill>
                  </a:rPr>
                  <a:t>“reduce</a:t>
                </a:r>
                <a:r>
                  <a:rPr lang="en-US" altLang="zh-CN" dirty="0">
                    <a:solidFill>
                      <a:schemeClr val="accent4"/>
                    </a:solidFill>
                  </a:rPr>
                  <a:t>”</a:t>
                </a:r>
                <a:r>
                  <a:rPr lang="en-US" altLang="zh-CN" dirty="0"/>
                  <a:t> function </a:t>
                </a:r>
                <a14:m>
                  <m:oMath xmlns:m="http://schemas.openxmlformats.org/officeDocument/2006/math">
                    <m:r>
                      <a:rPr lang="en-US" altLang="zh-CN" b="1" i="1" smtClean="0">
                        <a:solidFill>
                          <a:schemeClr val="accent4"/>
                        </a:solidFill>
                        <a:latin typeface="Cambria Math" panose="02040503050406030204" pitchFamily="18" charset="0"/>
                      </a:rPr>
                      <m:t>𝒇</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 ↦</m:t>
                    </m:r>
                    <m:r>
                      <a:rPr lang="en-US" altLang="zh-CN" b="0" i="1">
                        <a:latin typeface="Cambria Math" panose="02040503050406030204" pitchFamily="18" charset="0"/>
                      </a:rPr>
                      <m:t>𝐴</m:t>
                    </m:r>
                  </m:oMath>
                </a14:m>
                <a:endParaRPr lang="en-US" altLang="zh-CN" b="0" dirty="0"/>
              </a:p>
              <a:p>
                <a14:m>
                  <m:oMath xmlns:m="http://schemas.openxmlformats.org/officeDocument/2006/math">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r>
                      <a:rPr lang="en-US" altLang="zh-CN" i="1">
                        <a:latin typeface="Cambria Math" panose="02040503050406030204" pitchFamily="18" charset="0"/>
                      </a:rPr>
                      <m:t>=</m:t>
                    </m:r>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𝒍𝒄</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r>
                              <a:rPr lang="en-US" altLang="zh-CN" i="1">
                                <a:latin typeface="Cambria Math" panose="02040503050406030204" pitchFamily="18" charset="0"/>
                              </a:rPr>
                              <m:t>,</m:t>
                            </m:r>
                            <m:r>
                              <a:rPr lang="en-US" altLang="zh-CN" i="1">
                                <a:latin typeface="Cambria Math" panose="02040503050406030204" pitchFamily="18" charset="0"/>
                              </a:rPr>
                              <m:t>𝒈</m:t>
                            </m:r>
                            <m:d>
                              <m:dPr>
                                <m:ctrlPr>
                                  <a:rPr lang="en-US" altLang="zh-CN" i="1">
                                    <a:latin typeface="Cambria Math" panose="02040503050406030204" pitchFamily="18" charset="0"/>
                                  </a:rPr>
                                </m:ctrlPr>
                              </m:dPr>
                              <m:e>
                                <m:r>
                                  <a:rPr lang="en-US" altLang="zh-CN" i="1">
                                    <a:latin typeface="Cambria Math" panose="02040503050406030204" pitchFamily="18" charset="0"/>
                                  </a:rPr>
                                  <m:t>𝒆𝒏𝒕𝒓𝒚</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e>
                        </m:d>
                        <m:r>
                          <a:rPr lang="en-US" altLang="zh-CN" i="1">
                            <a:latin typeface="Cambria Math" panose="02040503050406030204" pitchFamily="18" charset="0"/>
                          </a:rPr>
                          <m:t>,</m:t>
                        </m:r>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𝒓𝒄</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e>
                    </m:d>
                  </m:oMath>
                </a14:m>
                <a:endParaRPr lang="en-US" altLang="zh-CN" dirty="0"/>
              </a:p>
              <a:p>
                <a:r>
                  <a:rPr lang="en-US" altLang="zh-CN" dirty="0"/>
                  <a:t> </a:t>
                </a:r>
              </a:p>
              <a:p>
                <a:endParaRPr lang="en-US" altLang="zh-CN" dirty="0"/>
              </a:p>
              <a:p>
                <a:endParaRPr lang="en-US" dirty="0"/>
              </a:p>
              <a:p>
                <a:endParaRPr lang="en-US" dirty="0"/>
              </a:p>
              <a:p>
                <a:endParaRPr lang="en-US" dirty="0"/>
              </a:p>
              <a:p>
                <a:endParaRPr lang="en-US" dirty="0"/>
              </a:p>
              <a:p>
                <a:endParaRPr lang="en-US" dirty="0"/>
              </a:p>
              <a:p>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7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3DCD463-941C-4CD3-B9A6-64B9C1D044E5}"/>
              </a:ext>
            </a:extLst>
          </p:cNvPr>
          <p:cNvSpPr>
            <a:spLocks noGrp="1"/>
          </p:cNvSpPr>
          <p:nvPr>
            <p:ph type="sldNum" sz="quarter" idx="4"/>
          </p:nvPr>
        </p:nvSpPr>
        <p:spPr/>
        <p:txBody>
          <a:bodyPr/>
          <a:lstStyle/>
          <a:p>
            <a:fld id="{B710F26B-4563-4765-9A91-E0CC99FE32F0}" type="slidenum">
              <a:rPr lang="zh-CN" altLang="en-US" smtClean="0"/>
              <a:t>17</a:t>
            </a:fld>
            <a:endParaRPr lang="zh-CN"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2A73BE-D143-4050-A84B-A6DE39B25C2D}"/>
                  </a:ext>
                </a:extLst>
              </p:cNvPr>
              <p:cNvSpPr txBox="1"/>
              <p:nvPr/>
            </p:nvSpPr>
            <p:spPr>
              <a:xfrm>
                <a:off x="1676400" y="5867400"/>
                <a:ext cx="8674382" cy="707886"/>
              </a:xfrm>
              <a:prstGeom prst="rect">
                <a:avLst/>
              </a:prstGeom>
              <a:noFill/>
            </p:spPr>
            <p:txBody>
              <a:bodyPr wrap="square" rtlCol="0">
                <a:spAutoFit/>
              </a:bodyPr>
              <a:lstStyle/>
              <a:p>
                <a14:m>
                  <m:oMath xmlns:m="http://schemas.openxmlformats.org/officeDocument/2006/math">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the augmented value of node </a:t>
                </a:r>
                <a14:m>
                  <m:oMath xmlns:m="http://schemas.openxmlformats.org/officeDocument/2006/math">
                    <m:r>
                      <a:rPr lang="en-US" altLang="zh-CN" sz="2000" i="1">
                        <a:latin typeface="Cambria Math" panose="02040503050406030204" pitchFamily="18" charset="0"/>
                      </a:rPr>
                      <m:t>𝑢</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cs typeface="Arial" panose="020B0604020202020204" pitchFamily="34" charset="0"/>
                      </a:rPr>
                      <m:t>𝑒𝑛𝑡𝑟𝑦</m:t>
                    </m:r>
                    <m:r>
                      <a:rPr lang="en-US" altLang="zh-CN" sz="2000" i="1">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𝑢</m:t>
                    </m:r>
                    <m:r>
                      <a:rPr lang="en-US" altLang="zh-CN" sz="2000" i="1">
                        <a:latin typeface="Cambria Math" panose="02040503050406030204" pitchFamily="18" charset="0"/>
                        <a:cs typeface="Arial" panose="020B0604020202020204" pitchFamily="34" charset="0"/>
                      </a:rPr>
                      <m:t>)</m:t>
                    </m:r>
                  </m:oMath>
                </a14:m>
                <a:r>
                  <a:rPr lang="en-US" altLang="zh-CN" sz="2000" dirty="0">
                    <a:latin typeface="Arial" panose="020B0604020202020204" pitchFamily="34" charset="0"/>
                    <a:cs typeface="Arial" panose="020B0604020202020204" pitchFamily="34" charset="0"/>
                  </a:rPr>
                  <a:t>: the entry stored in node </a:t>
                </a:r>
                <a14:m>
                  <m:oMath xmlns:m="http://schemas.openxmlformats.org/officeDocument/2006/math">
                    <m:r>
                      <a:rPr lang="en-US" altLang="zh-CN" sz="2000" i="1">
                        <a:latin typeface="Cambria Math" panose="02040503050406030204" pitchFamily="18" charset="0"/>
                        <a:cs typeface="Arial" panose="020B0604020202020204" pitchFamily="34" charset="0"/>
                      </a:rPr>
                      <m:t>𝑢</m:t>
                    </m:r>
                  </m:oMath>
                </a14:m>
                <a:endParaRPr lang="en-US" altLang="zh-CN" sz="2000" dirty="0">
                  <a:latin typeface="Arial" panose="020B0604020202020204" pitchFamily="34" charset="0"/>
                  <a:cs typeface="Arial" panose="020B0604020202020204" pitchFamily="34" charset="0"/>
                </a:endParaRPr>
              </a:p>
              <a:p>
                <a14:m>
                  <m:oMath xmlns:m="http://schemas.openxmlformats.org/officeDocument/2006/math">
                    <m:r>
                      <a:rPr lang="en-US" altLang="zh-CN" sz="2000" i="1">
                        <a:latin typeface="Cambria Math" panose="02040503050406030204" pitchFamily="18" charset="0"/>
                      </a:rPr>
                      <m:t>𝑙𝑐</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and </a:t>
                </a:r>
                <a14:m>
                  <m:oMath xmlns:m="http://schemas.openxmlformats.org/officeDocument/2006/math">
                    <m:r>
                      <a:rPr lang="en-US" altLang="zh-CN" sz="2000" i="1">
                        <a:latin typeface="Cambria Math" panose="02040503050406030204" pitchFamily="18" charset="0"/>
                      </a:rPr>
                      <m:t>𝑟𝑐</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the left/right child of node u.</a:t>
                </a:r>
                <a:endParaRPr lang="zh-CN" alt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292A73BE-D143-4050-A84B-A6DE39B25C2D}"/>
                  </a:ext>
                </a:extLst>
              </p:cNvPr>
              <p:cNvSpPr txBox="1">
                <a:spLocks noRot="1" noChangeAspect="1" noMove="1" noResize="1" noEditPoints="1" noAdjustHandles="1" noChangeArrowheads="1" noChangeShapeType="1" noTextEdit="1"/>
              </p:cNvSpPr>
              <p:nvPr/>
            </p:nvSpPr>
            <p:spPr>
              <a:xfrm>
                <a:off x="1676400" y="5867400"/>
                <a:ext cx="8674382" cy="707886"/>
              </a:xfrm>
              <a:prstGeom prst="rect">
                <a:avLst/>
              </a:prstGeom>
              <a:blipFill>
                <a:blip r:embed="rId4"/>
                <a:stretch>
                  <a:fillRect t="-4310" b="-14655"/>
                </a:stretch>
              </a:blipFill>
            </p:spPr>
            <p:txBody>
              <a:bodyPr/>
              <a:lstStyle/>
              <a:p>
                <a:r>
                  <a:rPr lang="zh-CN" altLang="en-US">
                    <a:noFill/>
                  </a:rPr>
                  <a:t> </a:t>
                </a:r>
              </a:p>
            </p:txBody>
          </p:sp>
        </mc:Fallback>
      </mc:AlternateContent>
      <p:cxnSp>
        <p:nvCxnSpPr>
          <p:cNvPr id="49" name="直接箭头连接符 11">
            <a:extLst>
              <a:ext uri="{FF2B5EF4-FFF2-40B4-BE49-F238E27FC236}">
                <a16:creationId xmlns:a16="http://schemas.microsoft.com/office/drawing/2014/main" id="{1B2CB9F6-0A12-4E8D-8E21-829D61BE40A8}"/>
              </a:ext>
            </a:extLst>
          </p:cNvPr>
          <p:cNvCxnSpPr/>
          <p:nvPr/>
        </p:nvCxnSpPr>
        <p:spPr>
          <a:xfrm>
            <a:off x="843915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文本框 14">
            <a:extLst>
              <a:ext uri="{FF2B5EF4-FFF2-40B4-BE49-F238E27FC236}">
                <a16:creationId xmlns:a16="http://schemas.microsoft.com/office/drawing/2014/main" id="{AF312166-91C0-4254-BA20-EC4E98EDF816}"/>
              </a:ext>
            </a:extLst>
          </p:cNvPr>
          <p:cNvSpPr txBox="1"/>
          <p:nvPr/>
        </p:nvSpPr>
        <p:spPr>
          <a:xfrm>
            <a:off x="8713495" y="2943225"/>
            <a:ext cx="325730" cy="369332"/>
          </a:xfrm>
          <a:prstGeom prst="rect">
            <a:avLst/>
          </a:prstGeom>
          <a:noFill/>
        </p:spPr>
        <p:txBody>
          <a:bodyPr wrap="none" rtlCol="0">
            <a:spAutoFit/>
          </a:bodyPr>
          <a:lstStyle/>
          <a:p>
            <a:r>
              <a:rPr lang="en-US" dirty="0">
                <a:latin typeface="Comic Sans MS" panose="030F0702030302020204" pitchFamily="66" charset="0"/>
              </a:rPr>
              <a:t>3</a:t>
            </a:r>
          </a:p>
        </p:txBody>
      </p:sp>
      <p:cxnSp>
        <p:nvCxnSpPr>
          <p:cNvPr id="51" name="直接箭头连接符 28">
            <a:extLst>
              <a:ext uri="{FF2B5EF4-FFF2-40B4-BE49-F238E27FC236}">
                <a16:creationId xmlns:a16="http://schemas.microsoft.com/office/drawing/2014/main" id="{86FA2DEA-092D-4C9C-A52F-E2629ED57CFE}"/>
              </a:ext>
            </a:extLst>
          </p:cNvPr>
          <p:cNvCxnSpPr/>
          <p:nvPr/>
        </p:nvCxnSpPr>
        <p:spPr>
          <a:xfrm>
            <a:off x="7630761" y="208875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文本框 29">
            <a:extLst>
              <a:ext uri="{FF2B5EF4-FFF2-40B4-BE49-F238E27FC236}">
                <a16:creationId xmlns:a16="http://schemas.microsoft.com/office/drawing/2014/main" id="{4B1B8138-0407-49BB-95DB-F97D54049054}"/>
              </a:ext>
            </a:extLst>
          </p:cNvPr>
          <p:cNvSpPr txBox="1"/>
          <p:nvPr/>
        </p:nvSpPr>
        <p:spPr>
          <a:xfrm>
            <a:off x="7864654" y="1905000"/>
            <a:ext cx="441146" cy="369332"/>
          </a:xfrm>
          <a:prstGeom prst="rect">
            <a:avLst/>
          </a:prstGeom>
          <a:noFill/>
        </p:spPr>
        <p:txBody>
          <a:bodyPr wrap="none" rtlCol="0">
            <a:spAutoFit/>
          </a:bodyPr>
          <a:lstStyle/>
          <a:p>
            <a:r>
              <a:rPr lang="en-US" dirty="0">
                <a:latin typeface="Comic Sans MS" panose="030F0702030302020204" pitchFamily="66" charset="0"/>
              </a:rPr>
              <a:t>10</a:t>
            </a:r>
          </a:p>
        </p:txBody>
      </p:sp>
      <p:cxnSp>
        <p:nvCxnSpPr>
          <p:cNvPr id="97" name="直接箭头连接符 39">
            <a:extLst>
              <a:ext uri="{FF2B5EF4-FFF2-40B4-BE49-F238E27FC236}">
                <a16:creationId xmlns:a16="http://schemas.microsoft.com/office/drawing/2014/main" id="{BC750929-804F-4E0C-8CCE-204ADEDB7207}"/>
              </a:ext>
            </a:extLst>
          </p:cNvPr>
          <p:cNvCxnSpPr/>
          <p:nvPr/>
        </p:nvCxnSpPr>
        <p:spPr>
          <a:xfrm>
            <a:off x="4419600" y="2069068"/>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文本框 14">
            <a:extLst>
              <a:ext uri="{FF2B5EF4-FFF2-40B4-BE49-F238E27FC236}">
                <a16:creationId xmlns:a16="http://schemas.microsoft.com/office/drawing/2014/main" id="{709D9AF3-A249-43F9-8B26-2246D3258E8E}"/>
              </a:ext>
            </a:extLst>
          </p:cNvPr>
          <p:cNvSpPr txBox="1"/>
          <p:nvPr/>
        </p:nvSpPr>
        <p:spPr>
          <a:xfrm>
            <a:off x="4705350" y="1876306"/>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7</a:t>
            </a:r>
          </a:p>
        </p:txBody>
      </p:sp>
      <p:cxnSp>
        <p:nvCxnSpPr>
          <p:cNvPr id="99" name="直接箭头连接符 41">
            <a:extLst>
              <a:ext uri="{FF2B5EF4-FFF2-40B4-BE49-F238E27FC236}">
                <a16:creationId xmlns:a16="http://schemas.microsoft.com/office/drawing/2014/main" id="{8D7C0959-4DDF-4D75-9FBF-685B99ADCAC2}"/>
              </a:ext>
            </a:extLst>
          </p:cNvPr>
          <p:cNvCxnSpPr/>
          <p:nvPr/>
        </p:nvCxnSpPr>
        <p:spPr>
          <a:xfrm>
            <a:off x="5128746" y="31646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文本框 14">
            <a:extLst>
              <a:ext uri="{FF2B5EF4-FFF2-40B4-BE49-F238E27FC236}">
                <a16:creationId xmlns:a16="http://schemas.microsoft.com/office/drawing/2014/main" id="{2825C0D9-2FFB-42F8-823A-BEED8DB90E56}"/>
              </a:ext>
            </a:extLst>
          </p:cNvPr>
          <p:cNvSpPr txBox="1"/>
          <p:nvPr/>
        </p:nvSpPr>
        <p:spPr>
          <a:xfrm>
            <a:off x="5410200" y="2971800"/>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2</a:t>
            </a:r>
          </a:p>
        </p:txBody>
      </p:sp>
      <p:cxnSp>
        <p:nvCxnSpPr>
          <p:cNvPr id="101" name="直接箭头连接符 43">
            <a:extLst>
              <a:ext uri="{FF2B5EF4-FFF2-40B4-BE49-F238E27FC236}">
                <a16:creationId xmlns:a16="http://schemas.microsoft.com/office/drawing/2014/main" id="{7321839D-732D-4D65-BDA8-D2096BAAFAF6}"/>
              </a:ext>
            </a:extLst>
          </p:cNvPr>
          <p:cNvCxnSpPr>
            <a:cxnSpLocks/>
          </p:cNvCxnSpPr>
          <p:nvPr/>
        </p:nvCxnSpPr>
        <p:spPr>
          <a:xfrm>
            <a:off x="35814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文本框 14">
            <a:extLst>
              <a:ext uri="{FF2B5EF4-FFF2-40B4-BE49-F238E27FC236}">
                <a16:creationId xmlns:a16="http://schemas.microsoft.com/office/drawing/2014/main" id="{0C9381AE-3974-4E58-AECC-EC9C25B4344B}"/>
              </a:ext>
            </a:extLst>
          </p:cNvPr>
          <p:cNvSpPr txBox="1"/>
          <p:nvPr/>
        </p:nvSpPr>
        <p:spPr>
          <a:xfrm>
            <a:off x="3838575" y="2943225"/>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4</a:t>
            </a:r>
          </a:p>
        </p:txBody>
      </p:sp>
      <p:cxnSp>
        <p:nvCxnSpPr>
          <p:cNvPr id="103" name="直接箭头连接符 47">
            <a:extLst>
              <a:ext uri="{FF2B5EF4-FFF2-40B4-BE49-F238E27FC236}">
                <a16:creationId xmlns:a16="http://schemas.microsoft.com/office/drawing/2014/main" id="{3D769B12-5DC5-45B3-B253-74C22F460264}"/>
              </a:ext>
            </a:extLst>
          </p:cNvPr>
          <p:cNvCxnSpPr/>
          <p:nvPr/>
        </p:nvCxnSpPr>
        <p:spPr>
          <a:xfrm>
            <a:off x="67818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文本框 48">
            <a:extLst>
              <a:ext uri="{FF2B5EF4-FFF2-40B4-BE49-F238E27FC236}">
                <a16:creationId xmlns:a16="http://schemas.microsoft.com/office/drawing/2014/main" id="{19C58B42-80F5-4C24-B207-281C353BFB6E}"/>
              </a:ext>
            </a:extLst>
          </p:cNvPr>
          <p:cNvSpPr txBox="1"/>
          <p:nvPr/>
        </p:nvSpPr>
        <p:spPr>
          <a:xfrm>
            <a:off x="7063254" y="2931327"/>
            <a:ext cx="441146" cy="369332"/>
          </a:xfrm>
          <a:prstGeom prst="rect">
            <a:avLst/>
          </a:prstGeom>
          <a:noFill/>
        </p:spPr>
        <p:txBody>
          <a:bodyPr wrap="none" rtlCol="0">
            <a:spAutoFit/>
          </a:bodyPr>
          <a:lstStyle/>
          <a:p>
            <a:r>
              <a:rPr lang="en-US" dirty="0">
                <a:latin typeface="Comic Sans MS" panose="030F0702030302020204" pitchFamily="66" charset="0"/>
              </a:rPr>
              <a:t>17</a:t>
            </a:r>
          </a:p>
        </p:txBody>
      </p:sp>
      <p:sp>
        <p:nvSpPr>
          <p:cNvPr id="105" name="文本框 22">
            <a:extLst>
              <a:ext uri="{FF2B5EF4-FFF2-40B4-BE49-F238E27FC236}">
                <a16:creationId xmlns:a16="http://schemas.microsoft.com/office/drawing/2014/main" id="{D942A1E2-2834-4937-BCC5-ED8DE7BFE629}"/>
              </a:ext>
            </a:extLst>
          </p:cNvPr>
          <p:cNvSpPr txBox="1"/>
          <p:nvPr/>
        </p:nvSpPr>
        <p:spPr>
          <a:xfrm>
            <a:off x="3505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a:t>
            </a:r>
          </a:p>
        </p:txBody>
      </p:sp>
      <p:sp>
        <p:nvSpPr>
          <p:cNvPr id="106" name="文本框 22">
            <a:extLst>
              <a:ext uri="{FF2B5EF4-FFF2-40B4-BE49-F238E27FC236}">
                <a16:creationId xmlns:a16="http://schemas.microsoft.com/office/drawing/2014/main" id="{8F8E8F75-C351-4B3E-850F-74585D3572B2}"/>
              </a:ext>
            </a:extLst>
          </p:cNvPr>
          <p:cNvSpPr txBox="1"/>
          <p:nvPr/>
        </p:nvSpPr>
        <p:spPr>
          <a:xfrm>
            <a:off x="5029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2</a:t>
            </a:r>
          </a:p>
        </p:txBody>
      </p:sp>
      <p:sp>
        <p:nvSpPr>
          <p:cNvPr id="107" name="文本框 22">
            <a:extLst>
              <a:ext uri="{FF2B5EF4-FFF2-40B4-BE49-F238E27FC236}">
                <a16:creationId xmlns:a16="http://schemas.microsoft.com/office/drawing/2014/main" id="{58EB82BA-4D9C-45A1-9487-BB15F2FE0674}"/>
              </a:ext>
            </a:extLst>
          </p:cNvPr>
          <p:cNvSpPr txBox="1"/>
          <p:nvPr/>
        </p:nvSpPr>
        <p:spPr>
          <a:xfrm>
            <a:off x="4330430" y="2221468"/>
            <a:ext cx="1308371"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 + 7 + 2</a:t>
            </a:r>
          </a:p>
        </p:txBody>
      </p:sp>
      <p:sp>
        <p:nvSpPr>
          <p:cNvPr id="108" name="文本框 45">
            <a:extLst>
              <a:ext uri="{FF2B5EF4-FFF2-40B4-BE49-F238E27FC236}">
                <a16:creationId xmlns:a16="http://schemas.microsoft.com/office/drawing/2014/main" id="{D60464CD-D809-46C4-A200-5C22766F9F09}"/>
              </a:ext>
            </a:extLst>
          </p:cNvPr>
          <p:cNvSpPr txBox="1"/>
          <p:nvPr/>
        </p:nvSpPr>
        <p:spPr>
          <a:xfrm>
            <a:off x="7543800" y="2238375"/>
            <a:ext cx="1499128"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 + 10 + 3</a:t>
            </a:r>
          </a:p>
        </p:txBody>
      </p:sp>
      <p:sp>
        <p:nvSpPr>
          <p:cNvPr id="109" name="文本框 22">
            <a:extLst>
              <a:ext uri="{FF2B5EF4-FFF2-40B4-BE49-F238E27FC236}">
                <a16:creationId xmlns:a16="http://schemas.microsoft.com/office/drawing/2014/main" id="{032FD658-8FDA-43F9-89CC-F6D0DDDD6423}"/>
              </a:ext>
            </a:extLst>
          </p:cNvPr>
          <p:cNvSpPr txBox="1"/>
          <p:nvPr/>
        </p:nvSpPr>
        <p:spPr>
          <a:xfrm>
            <a:off x="8361071" y="3324225"/>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3</a:t>
            </a:r>
          </a:p>
        </p:txBody>
      </p:sp>
      <p:sp>
        <p:nvSpPr>
          <p:cNvPr id="110" name="文本框 22">
            <a:extLst>
              <a:ext uri="{FF2B5EF4-FFF2-40B4-BE49-F238E27FC236}">
                <a16:creationId xmlns:a16="http://schemas.microsoft.com/office/drawing/2014/main" id="{817D6318-1846-40DF-B1DA-48DB869CDD4A}"/>
              </a:ext>
            </a:extLst>
          </p:cNvPr>
          <p:cNvSpPr txBox="1"/>
          <p:nvPr/>
        </p:nvSpPr>
        <p:spPr>
          <a:xfrm>
            <a:off x="6705600" y="3352800"/>
            <a:ext cx="615874"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a:t>
            </a:r>
          </a:p>
        </p:txBody>
      </p:sp>
      <p:cxnSp>
        <p:nvCxnSpPr>
          <p:cNvPr id="111" name="直接连接符 15">
            <a:extLst>
              <a:ext uri="{FF2B5EF4-FFF2-40B4-BE49-F238E27FC236}">
                <a16:creationId xmlns:a16="http://schemas.microsoft.com/office/drawing/2014/main" id="{068FCFE2-166F-4639-AEF2-D6CC4553937E}"/>
              </a:ext>
            </a:extLst>
          </p:cNvPr>
          <p:cNvCxnSpPr>
            <a:cxnSpLocks/>
            <a:stCxn id="125" idx="2"/>
            <a:endCxn id="121" idx="0"/>
          </p:cNvCxnSpPr>
          <p:nvPr/>
        </p:nvCxnSpPr>
        <p:spPr>
          <a:xfrm flipH="1">
            <a:off x="39624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7">
            <a:extLst>
              <a:ext uri="{FF2B5EF4-FFF2-40B4-BE49-F238E27FC236}">
                <a16:creationId xmlns:a16="http://schemas.microsoft.com/office/drawing/2014/main" id="{0EB9DC04-D00D-4F06-909F-AB9EAA057782}"/>
              </a:ext>
            </a:extLst>
          </p:cNvPr>
          <p:cNvCxnSpPr>
            <a:cxnSpLocks/>
            <a:stCxn id="119" idx="0"/>
            <a:endCxn id="129" idx="2"/>
          </p:cNvCxnSpPr>
          <p:nvPr/>
        </p:nvCxnSpPr>
        <p:spPr>
          <a:xfrm flipH="1" flipV="1">
            <a:off x="71628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8">
            <a:extLst>
              <a:ext uri="{FF2B5EF4-FFF2-40B4-BE49-F238E27FC236}">
                <a16:creationId xmlns:a16="http://schemas.microsoft.com/office/drawing/2014/main" id="{0046181B-F797-4547-BE10-96FD5CF3EBE5}"/>
              </a:ext>
            </a:extLst>
          </p:cNvPr>
          <p:cNvCxnSpPr>
            <a:cxnSpLocks/>
            <a:endCxn id="126" idx="2"/>
          </p:cNvCxnSpPr>
          <p:nvPr/>
        </p:nvCxnSpPr>
        <p:spPr>
          <a:xfrm flipH="1" flipV="1">
            <a:off x="3962400" y="25908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9">
            <a:extLst>
              <a:ext uri="{FF2B5EF4-FFF2-40B4-BE49-F238E27FC236}">
                <a16:creationId xmlns:a16="http://schemas.microsoft.com/office/drawing/2014/main" id="{15A43B99-25A5-4231-9BA2-D2068B8456F1}"/>
              </a:ext>
            </a:extLst>
          </p:cNvPr>
          <p:cNvCxnSpPr>
            <a:cxnSpLocks/>
            <a:stCxn id="129" idx="2"/>
            <a:endCxn id="120" idx="0"/>
          </p:cNvCxnSpPr>
          <p:nvPr/>
        </p:nvCxnSpPr>
        <p:spPr>
          <a:xfrm flipH="1">
            <a:off x="63246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20">
            <a:extLst>
              <a:ext uri="{FF2B5EF4-FFF2-40B4-BE49-F238E27FC236}">
                <a16:creationId xmlns:a16="http://schemas.microsoft.com/office/drawing/2014/main" id="{FD44AC2B-8119-4B5D-A918-7493007F3CED}"/>
              </a:ext>
            </a:extLst>
          </p:cNvPr>
          <p:cNvCxnSpPr>
            <a:cxnSpLocks/>
            <a:stCxn id="126" idx="2"/>
            <a:endCxn id="123" idx="0"/>
          </p:cNvCxnSpPr>
          <p:nvPr/>
        </p:nvCxnSpPr>
        <p:spPr>
          <a:xfrm flipH="1">
            <a:off x="31242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21">
            <a:extLst>
              <a:ext uri="{FF2B5EF4-FFF2-40B4-BE49-F238E27FC236}">
                <a16:creationId xmlns:a16="http://schemas.microsoft.com/office/drawing/2014/main" id="{E55D0143-5163-4035-AEEE-68AE9F429ADB}"/>
              </a:ext>
            </a:extLst>
          </p:cNvPr>
          <p:cNvCxnSpPr>
            <a:cxnSpLocks/>
            <a:stCxn id="125" idx="2"/>
            <a:endCxn id="118" idx="0"/>
          </p:cNvCxnSpPr>
          <p:nvPr/>
        </p:nvCxnSpPr>
        <p:spPr>
          <a:xfrm>
            <a:off x="55626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A23AE0C3-A9C5-4A65-A840-7A449D7F7DC7}"/>
              </a:ext>
            </a:extLst>
          </p:cNvPr>
          <p:cNvSpPr/>
          <p:nvPr/>
        </p:nvSpPr>
        <p:spPr>
          <a:xfrm>
            <a:off x="5181600" y="83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118" name="Rectangle 117">
            <a:extLst>
              <a:ext uri="{FF2B5EF4-FFF2-40B4-BE49-F238E27FC236}">
                <a16:creationId xmlns:a16="http://schemas.microsoft.com/office/drawing/2014/main" id="{D39FD3BC-BA03-40AA-9AAA-E9CEAEAD0DDF}"/>
              </a:ext>
            </a:extLst>
          </p:cNvPr>
          <p:cNvSpPr/>
          <p:nvPr/>
        </p:nvSpPr>
        <p:spPr>
          <a:xfrm>
            <a:off x="67818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119" name="Rectangle 118">
            <a:extLst>
              <a:ext uri="{FF2B5EF4-FFF2-40B4-BE49-F238E27FC236}">
                <a16:creationId xmlns:a16="http://schemas.microsoft.com/office/drawing/2014/main" id="{48199A94-BB86-4544-99D6-A0E8CF683AA8}"/>
              </a:ext>
            </a:extLst>
          </p:cNvPr>
          <p:cNvSpPr/>
          <p:nvPr/>
        </p:nvSpPr>
        <p:spPr>
          <a:xfrm>
            <a:off x="76200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20" name="Rectangle 119">
            <a:extLst>
              <a:ext uri="{FF2B5EF4-FFF2-40B4-BE49-F238E27FC236}">
                <a16:creationId xmlns:a16="http://schemas.microsoft.com/office/drawing/2014/main" id="{0457774B-1CA8-4BB0-9E65-A2958957D07E}"/>
              </a:ext>
            </a:extLst>
          </p:cNvPr>
          <p:cNvSpPr/>
          <p:nvPr/>
        </p:nvSpPr>
        <p:spPr>
          <a:xfrm>
            <a:off x="59436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21" name="Rectangle 120">
            <a:extLst>
              <a:ext uri="{FF2B5EF4-FFF2-40B4-BE49-F238E27FC236}">
                <a16:creationId xmlns:a16="http://schemas.microsoft.com/office/drawing/2014/main" id="{29B43B17-2A0F-4C18-87CF-8E9DE32D2FAE}"/>
              </a:ext>
            </a:extLst>
          </p:cNvPr>
          <p:cNvSpPr/>
          <p:nvPr/>
        </p:nvSpPr>
        <p:spPr>
          <a:xfrm>
            <a:off x="35814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122" name="Rectangle 121">
            <a:extLst>
              <a:ext uri="{FF2B5EF4-FFF2-40B4-BE49-F238E27FC236}">
                <a16:creationId xmlns:a16="http://schemas.microsoft.com/office/drawing/2014/main" id="{DE4807CF-4BE8-4A58-9C4C-B6F1D3B3849E}"/>
              </a:ext>
            </a:extLst>
          </p:cNvPr>
          <p:cNvSpPr/>
          <p:nvPr/>
        </p:nvSpPr>
        <p:spPr>
          <a:xfrm>
            <a:off x="4267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123" name="Rectangle 122">
            <a:extLst>
              <a:ext uri="{FF2B5EF4-FFF2-40B4-BE49-F238E27FC236}">
                <a16:creationId xmlns:a16="http://schemas.microsoft.com/office/drawing/2014/main" id="{B42BFABF-9779-42FD-A922-77952ADF730F}"/>
              </a:ext>
            </a:extLst>
          </p:cNvPr>
          <p:cNvSpPr/>
          <p:nvPr/>
        </p:nvSpPr>
        <p:spPr>
          <a:xfrm>
            <a:off x="2743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124" name="Rectangle 123">
            <a:extLst>
              <a:ext uri="{FF2B5EF4-FFF2-40B4-BE49-F238E27FC236}">
                <a16:creationId xmlns:a16="http://schemas.microsoft.com/office/drawing/2014/main" id="{134519EE-988E-4C4D-9288-A77FDFDEFE97}"/>
              </a:ext>
            </a:extLst>
          </p:cNvPr>
          <p:cNvSpPr/>
          <p:nvPr/>
        </p:nvSpPr>
        <p:spPr>
          <a:xfrm>
            <a:off x="1828800" y="914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125" name="Rectangle 124">
            <a:extLst>
              <a:ext uri="{FF2B5EF4-FFF2-40B4-BE49-F238E27FC236}">
                <a16:creationId xmlns:a16="http://schemas.microsoft.com/office/drawing/2014/main" id="{B9300337-96F9-47B5-B062-92620695A00E}"/>
              </a:ext>
            </a:extLst>
          </p:cNvPr>
          <p:cNvSpPr/>
          <p:nvPr/>
        </p:nvSpPr>
        <p:spPr>
          <a:xfrm>
            <a:off x="5181600" y="121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54</a:t>
            </a:r>
            <a:endParaRPr lang="zh-CN" altLang="en-US" b="1" dirty="0">
              <a:solidFill>
                <a:schemeClr val="tx1"/>
              </a:solidFill>
              <a:latin typeface="Comic Sans MS" panose="030F0702030302020204" pitchFamily="66" charset="0"/>
            </a:endParaRPr>
          </a:p>
        </p:txBody>
      </p:sp>
      <p:sp>
        <p:nvSpPr>
          <p:cNvPr id="126" name="Rectangle 125">
            <a:extLst>
              <a:ext uri="{FF2B5EF4-FFF2-40B4-BE49-F238E27FC236}">
                <a16:creationId xmlns:a16="http://schemas.microsoft.com/office/drawing/2014/main" id="{C2615959-0886-4783-B0E3-9A84179816F8}"/>
              </a:ext>
            </a:extLst>
          </p:cNvPr>
          <p:cNvSpPr/>
          <p:nvPr/>
        </p:nvSpPr>
        <p:spPr>
          <a:xfrm>
            <a:off x="35814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13</a:t>
            </a:r>
            <a:endParaRPr lang="zh-CN" altLang="en-US" b="1" dirty="0">
              <a:latin typeface="Comic Sans MS" panose="030F0702030302020204" pitchFamily="66" charset="0"/>
            </a:endParaRPr>
          </a:p>
        </p:txBody>
      </p:sp>
      <p:sp>
        <p:nvSpPr>
          <p:cNvPr id="127" name="Rectangle 126">
            <a:extLst>
              <a:ext uri="{FF2B5EF4-FFF2-40B4-BE49-F238E27FC236}">
                <a16:creationId xmlns:a16="http://schemas.microsoft.com/office/drawing/2014/main" id="{221B5494-9E04-4E22-845A-DAF1F5732000}"/>
              </a:ext>
            </a:extLst>
          </p:cNvPr>
          <p:cNvSpPr/>
          <p:nvPr/>
        </p:nvSpPr>
        <p:spPr>
          <a:xfrm>
            <a:off x="2743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128" name="Rectangle 127">
            <a:extLst>
              <a:ext uri="{FF2B5EF4-FFF2-40B4-BE49-F238E27FC236}">
                <a16:creationId xmlns:a16="http://schemas.microsoft.com/office/drawing/2014/main" id="{687AC3DF-CB70-4F55-BB97-927164FE9967}"/>
              </a:ext>
            </a:extLst>
          </p:cNvPr>
          <p:cNvSpPr/>
          <p:nvPr/>
        </p:nvSpPr>
        <p:spPr>
          <a:xfrm>
            <a:off x="4267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129" name="Rectangle 128">
            <a:extLst>
              <a:ext uri="{FF2B5EF4-FFF2-40B4-BE49-F238E27FC236}">
                <a16:creationId xmlns:a16="http://schemas.microsoft.com/office/drawing/2014/main" id="{2B068DF0-9301-4504-A2F3-A033F4AC545A}"/>
              </a:ext>
            </a:extLst>
          </p:cNvPr>
          <p:cNvSpPr/>
          <p:nvPr/>
        </p:nvSpPr>
        <p:spPr>
          <a:xfrm>
            <a:off x="67818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30</a:t>
            </a:r>
            <a:endParaRPr lang="zh-CN" altLang="en-US" b="1" dirty="0">
              <a:solidFill>
                <a:schemeClr val="tx1"/>
              </a:solidFill>
              <a:latin typeface="Comic Sans MS" panose="030F0702030302020204" pitchFamily="66" charset="0"/>
            </a:endParaRPr>
          </a:p>
        </p:txBody>
      </p:sp>
      <p:sp>
        <p:nvSpPr>
          <p:cNvPr id="130" name="Rectangle 129">
            <a:extLst>
              <a:ext uri="{FF2B5EF4-FFF2-40B4-BE49-F238E27FC236}">
                <a16:creationId xmlns:a16="http://schemas.microsoft.com/office/drawing/2014/main" id="{A527F22F-2481-460F-A8C5-D4198DD579C8}"/>
              </a:ext>
            </a:extLst>
          </p:cNvPr>
          <p:cNvSpPr/>
          <p:nvPr/>
        </p:nvSpPr>
        <p:spPr>
          <a:xfrm>
            <a:off x="59436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31" name="Rectangle 130">
            <a:extLst>
              <a:ext uri="{FF2B5EF4-FFF2-40B4-BE49-F238E27FC236}">
                <a16:creationId xmlns:a16="http://schemas.microsoft.com/office/drawing/2014/main" id="{F5631745-5AAE-494C-BBF3-062C52DE8EA0}"/>
              </a:ext>
            </a:extLst>
          </p:cNvPr>
          <p:cNvSpPr/>
          <p:nvPr/>
        </p:nvSpPr>
        <p:spPr>
          <a:xfrm>
            <a:off x="76200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32" name="Rectangle 131">
            <a:extLst>
              <a:ext uri="{FF2B5EF4-FFF2-40B4-BE49-F238E27FC236}">
                <a16:creationId xmlns:a16="http://schemas.microsoft.com/office/drawing/2014/main" id="{F8FE8772-773A-42BB-9090-C76F1552B8D7}"/>
              </a:ext>
            </a:extLst>
          </p:cNvPr>
          <p:cNvSpPr/>
          <p:nvPr/>
        </p:nvSpPr>
        <p:spPr>
          <a:xfrm>
            <a:off x="1828800" y="1295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“sum”</a:t>
            </a:r>
            <a:endParaRPr lang="zh-CN" altLang="en-US" b="1" dirty="0">
              <a:latin typeface="Comic Sans MS" panose="030F0702030302020204" pitchFamily="66" charset="0"/>
            </a:endParaRPr>
          </a:p>
        </p:txBody>
      </p:sp>
      <p:cxnSp>
        <p:nvCxnSpPr>
          <p:cNvPr id="133" name="直接箭头连接符 30">
            <a:extLst>
              <a:ext uri="{FF2B5EF4-FFF2-40B4-BE49-F238E27FC236}">
                <a16:creationId xmlns:a16="http://schemas.microsoft.com/office/drawing/2014/main" id="{C808ECBD-AC6E-4854-BC26-B312284B0AFF}"/>
              </a:ext>
            </a:extLst>
          </p:cNvPr>
          <p:cNvCxnSpPr/>
          <p:nvPr/>
        </p:nvCxnSpPr>
        <p:spPr>
          <a:xfrm>
            <a:off x="6058827" y="11072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文本框 14">
            <a:extLst>
              <a:ext uri="{FF2B5EF4-FFF2-40B4-BE49-F238E27FC236}">
                <a16:creationId xmlns:a16="http://schemas.microsoft.com/office/drawing/2014/main" id="{3A834FB0-D7A0-4837-B733-3F9EDE7D2C76}"/>
              </a:ext>
            </a:extLst>
          </p:cNvPr>
          <p:cNvSpPr txBox="1"/>
          <p:nvPr/>
        </p:nvSpPr>
        <p:spPr>
          <a:xfrm>
            <a:off x="6340281" y="914400"/>
            <a:ext cx="39305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11</a:t>
            </a:r>
          </a:p>
        </p:txBody>
      </p:sp>
      <p:sp>
        <p:nvSpPr>
          <p:cNvPr id="135" name="文本框 22">
            <a:extLst>
              <a:ext uri="{FF2B5EF4-FFF2-40B4-BE49-F238E27FC236}">
                <a16:creationId xmlns:a16="http://schemas.microsoft.com/office/drawing/2014/main" id="{F16EF6DE-F66C-41CB-9529-17EF8B807525}"/>
              </a:ext>
            </a:extLst>
          </p:cNvPr>
          <p:cNvSpPr txBox="1"/>
          <p:nvPr/>
        </p:nvSpPr>
        <p:spPr>
          <a:xfrm>
            <a:off x="5943228" y="1219200"/>
            <a:ext cx="312457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latin typeface="Comic Sans MS" panose="030F0702030302020204" pitchFamily="66" charset="0"/>
              </a:rPr>
              <a:t>= 4 + 7 + 2 + 11 + 17 + 10 + 3</a:t>
            </a:r>
          </a:p>
        </p:txBody>
      </p:sp>
      <p:sp>
        <p:nvSpPr>
          <p:cNvPr id="53" name="文本框 8">
            <a:extLst>
              <a:ext uri="{FF2B5EF4-FFF2-40B4-BE49-F238E27FC236}">
                <a16:creationId xmlns:a16="http://schemas.microsoft.com/office/drawing/2014/main" id="{8DE81E94-4554-4099-AB68-6789A02A7AF8}"/>
              </a:ext>
            </a:extLst>
          </p:cNvPr>
          <p:cNvSpPr txBox="1"/>
          <p:nvPr/>
        </p:nvSpPr>
        <p:spPr>
          <a:xfrm>
            <a:off x="457200" y="3786485"/>
            <a:ext cx="3329758" cy="461665"/>
          </a:xfrm>
          <a:prstGeom prst="rect">
            <a:avLst/>
          </a:prstGeom>
          <a:noFill/>
        </p:spPr>
        <p:txBody>
          <a:bodyPr wrap="none" rtlCol="0">
            <a:spAutoFit/>
          </a:bodyPr>
          <a:lstStyle/>
          <a:p>
            <a:r>
              <a:rPr lang="en-US" sz="2400" b="1" dirty="0">
                <a:solidFill>
                  <a:schemeClr val="tx2"/>
                </a:solidFill>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a:t>
            </a:r>
            <a:r>
              <a:rPr lang="en-US" sz="2400" b="1" i="1" dirty="0">
                <a:solidFill>
                  <a:schemeClr val="accent4"/>
                </a:solidFill>
                <a:latin typeface="Arial" panose="020B0604020202020204" pitchFamily="34" charset="0"/>
                <a:cs typeface="Arial" panose="020B0604020202020204" pitchFamily="34" charset="0"/>
              </a:rPr>
              <a:t>augmented value</a:t>
            </a:r>
          </a:p>
        </p:txBody>
      </p:sp>
    </p:spTree>
    <p:extLst>
      <p:ext uri="{BB962C8B-B14F-4D97-AF65-F5344CB8AC3E}">
        <p14:creationId xmlns:p14="http://schemas.microsoft.com/office/powerpoint/2010/main" val="301947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noAutofit/>
          </a:bodyPr>
          <a:lstStyle/>
          <a:p>
            <a:r>
              <a:rPr lang="en-US" altLang="zh-CN" dirty="0"/>
              <a:t>Augmentation – Formalization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A</a:t>
                </a:r>
                <a:r>
                  <a:rPr lang="en-US" altLang="zh-CN" dirty="0" err="1">
                    <a:solidFill>
                      <a:schemeClr val="bg1"/>
                    </a:solidFill>
                  </a:rPr>
                  <a:t>l</a:t>
                </a:r>
                <a:r>
                  <a:rPr lang="en-US" altLang="zh-CN" dirty="0" err="1">
                    <a:solidFill>
                      <a:schemeClr val="accent4"/>
                    </a:solidFill>
                  </a:rPr>
                  <a:t>“map</a:t>
                </a:r>
                <a:r>
                  <a:rPr lang="en-US" altLang="zh-CN" dirty="0">
                    <a:solidFill>
                      <a:schemeClr val="accent4"/>
                    </a:solidFill>
                  </a:rPr>
                  <a:t>”</a:t>
                </a:r>
                <a:r>
                  <a:rPr lang="en-US" altLang="zh-CN" dirty="0"/>
                  <a:t> function </a:t>
                </a:r>
                <a14:m>
                  <m:oMath xmlns:m="http://schemas.openxmlformats.org/officeDocument/2006/math">
                    <m:r>
                      <a:rPr lang="en-US" altLang="zh-CN" b="1" i="1" smtClean="0">
                        <a:solidFill>
                          <a:schemeClr val="accent4"/>
                        </a:solidFill>
                        <a:latin typeface="Cambria Math" panose="02040503050406030204" pitchFamily="18" charset="0"/>
                      </a:rPr>
                      <m:t>𝒈</m:t>
                    </m:r>
                    <m:r>
                      <a:rPr lang="en-US" altLang="zh-CN" b="0" i="1">
                        <a:latin typeface="Cambria Math" panose="02040503050406030204" pitchFamily="18" charset="0"/>
                      </a:rPr>
                      <m:t>:</m:t>
                    </m:r>
                    <m:r>
                      <a:rPr lang="en-US" altLang="zh-CN" b="0" i="1">
                        <a:latin typeface="Cambria Math" panose="02040503050406030204" pitchFamily="18" charset="0"/>
                      </a:rPr>
                      <m:t>𝐾</m:t>
                    </m:r>
                    <m:r>
                      <a:rPr lang="en-US" altLang="zh-CN" b="0" i="1">
                        <a:latin typeface="Cambria Math" panose="02040503050406030204" pitchFamily="18" charset="0"/>
                      </a:rPr>
                      <m:t>×</m:t>
                    </m:r>
                    <m:r>
                      <a:rPr lang="en-US" altLang="zh-CN" b="0" i="1">
                        <a:latin typeface="Cambria Math" panose="02040503050406030204" pitchFamily="18" charset="0"/>
                      </a:rPr>
                      <m:t>𝑉</m:t>
                    </m:r>
                    <m:r>
                      <a:rPr lang="en-US" altLang="zh-CN" b="0" i="1">
                        <a:latin typeface="Cambria Math" panose="02040503050406030204" pitchFamily="18" charset="0"/>
                      </a:rPr>
                      <m:t>↦</m:t>
                    </m:r>
                    <m:r>
                      <a:rPr lang="en-US" altLang="zh-CN" b="0" i="1">
                        <a:latin typeface="Cambria Math" panose="02040503050406030204" pitchFamily="18" charset="0"/>
                      </a:rPr>
                      <m:t>𝐴</m:t>
                    </m:r>
                  </m:oMath>
                </a14:m>
                <a:endParaRPr lang="en-US" altLang="zh-CN" dirty="0"/>
              </a:p>
              <a:p>
                <a:r>
                  <a:rPr lang="en-US" altLang="zh-CN" dirty="0" err="1"/>
                  <a:t>A</a:t>
                </a:r>
                <a:r>
                  <a:rPr lang="en-US" altLang="zh-CN" dirty="0" err="1">
                    <a:solidFill>
                      <a:schemeClr val="bg1"/>
                    </a:solidFill>
                  </a:rPr>
                  <a:t>l</a:t>
                </a:r>
                <a:r>
                  <a:rPr lang="en-US" altLang="zh-CN" dirty="0" err="1">
                    <a:solidFill>
                      <a:schemeClr val="accent4"/>
                    </a:solidFill>
                  </a:rPr>
                  <a:t>“reduce</a:t>
                </a:r>
                <a:r>
                  <a:rPr lang="en-US" altLang="zh-CN" dirty="0">
                    <a:solidFill>
                      <a:schemeClr val="accent4"/>
                    </a:solidFill>
                  </a:rPr>
                  <a:t>”</a:t>
                </a:r>
                <a:r>
                  <a:rPr lang="en-US" altLang="zh-CN" dirty="0"/>
                  <a:t> function </a:t>
                </a:r>
                <a14:m>
                  <m:oMath xmlns:m="http://schemas.openxmlformats.org/officeDocument/2006/math">
                    <m:r>
                      <a:rPr lang="en-US" altLang="zh-CN" i="1" smtClean="0">
                        <a:solidFill>
                          <a:schemeClr val="accent4"/>
                        </a:solidFill>
                        <a:latin typeface="Cambria Math" panose="02040503050406030204" pitchFamily="18" charset="0"/>
                      </a:rPr>
                      <m:t>𝒇</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 ↦</m:t>
                    </m:r>
                    <m:r>
                      <a:rPr lang="en-US" altLang="zh-CN" b="0" i="1">
                        <a:latin typeface="Cambria Math" panose="02040503050406030204" pitchFamily="18" charset="0"/>
                      </a:rPr>
                      <m:t>𝐴</m:t>
                    </m:r>
                  </m:oMath>
                </a14:m>
                <a:endParaRPr lang="en-US" altLang="zh-CN" b="0" dirty="0"/>
              </a:p>
              <a:p>
                <a14:m>
                  <m:oMath xmlns:m="http://schemas.openxmlformats.org/officeDocument/2006/math">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r>
                      <a:rPr lang="en-US" altLang="zh-CN" i="1">
                        <a:latin typeface="Cambria Math" panose="02040503050406030204" pitchFamily="18" charset="0"/>
                      </a:rPr>
                      <m:t>=</m:t>
                    </m:r>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𝒍𝒄</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r>
                              <a:rPr lang="en-US" altLang="zh-CN" i="1">
                                <a:latin typeface="Cambria Math" panose="02040503050406030204" pitchFamily="18" charset="0"/>
                              </a:rPr>
                              <m:t>,</m:t>
                            </m:r>
                            <m:r>
                              <a:rPr lang="en-US" altLang="zh-CN" i="1">
                                <a:latin typeface="Cambria Math" panose="02040503050406030204" pitchFamily="18" charset="0"/>
                              </a:rPr>
                              <m:t>𝒈</m:t>
                            </m:r>
                            <m:d>
                              <m:dPr>
                                <m:ctrlPr>
                                  <a:rPr lang="en-US" altLang="zh-CN" i="1">
                                    <a:latin typeface="Cambria Math" panose="02040503050406030204" pitchFamily="18" charset="0"/>
                                  </a:rPr>
                                </m:ctrlPr>
                              </m:dPr>
                              <m:e>
                                <m:r>
                                  <a:rPr lang="en-US" altLang="zh-CN" i="1">
                                    <a:latin typeface="Cambria Math" panose="02040503050406030204" pitchFamily="18" charset="0"/>
                                  </a:rPr>
                                  <m:t>𝒆𝒏𝒕𝒓𝒚</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e>
                        </m:d>
                        <m:r>
                          <a:rPr lang="en-US" altLang="zh-CN" i="1">
                            <a:latin typeface="Cambria Math" panose="02040503050406030204" pitchFamily="18" charset="0"/>
                          </a:rPr>
                          <m:t>,</m:t>
                        </m:r>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𝒓𝒄</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e>
                    </m:d>
                  </m:oMath>
                </a14:m>
                <a:endParaRPr lang="en-US" altLang="zh-CN" dirty="0"/>
              </a:p>
              <a:p>
                <a:r>
                  <a:rPr lang="en-US" altLang="zh-CN" dirty="0"/>
                  <a:t> </a:t>
                </a:r>
              </a:p>
              <a:p>
                <a:endParaRPr lang="en-US" dirty="0"/>
              </a:p>
              <a:p>
                <a:endParaRPr lang="en-US" dirty="0"/>
              </a:p>
              <a:p>
                <a:endParaRPr lang="en-US" dirty="0"/>
              </a:p>
              <a:p>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7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CB4ADFA-1F48-488F-9D24-2833EDE6C500}"/>
              </a:ext>
            </a:extLst>
          </p:cNvPr>
          <p:cNvSpPr>
            <a:spLocks noGrp="1"/>
          </p:cNvSpPr>
          <p:nvPr>
            <p:ph type="sldNum" sz="quarter" idx="4"/>
          </p:nvPr>
        </p:nvSpPr>
        <p:spPr/>
        <p:txBody>
          <a:bodyPr/>
          <a:lstStyle/>
          <a:p>
            <a:fld id="{B710F26B-4563-4765-9A91-E0CC99FE32F0}"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2A73BE-D143-4050-A84B-A6DE39B25C2D}"/>
                  </a:ext>
                </a:extLst>
              </p:cNvPr>
              <p:cNvSpPr txBox="1"/>
              <p:nvPr/>
            </p:nvSpPr>
            <p:spPr>
              <a:xfrm>
                <a:off x="1676400" y="5867400"/>
                <a:ext cx="8674382" cy="707886"/>
              </a:xfrm>
              <a:prstGeom prst="rect">
                <a:avLst/>
              </a:prstGeom>
              <a:noFill/>
            </p:spPr>
            <p:txBody>
              <a:bodyPr wrap="square" rtlCol="0">
                <a:spAutoFit/>
              </a:bodyPr>
              <a:lstStyle/>
              <a:p>
                <a14:m>
                  <m:oMath xmlns:m="http://schemas.openxmlformats.org/officeDocument/2006/math">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the augmented value of node </a:t>
                </a:r>
                <a14:m>
                  <m:oMath xmlns:m="http://schemas.openxmlformats.org/officeDocument/2006/math">
                    <m:r>
                      <a:rPr lang="en-US" altLang="zh-CN" sz="2000" i="1">
                        <a:latin typeface="Cambria Math" panose="02040503050406030204" pitchFamily="18" charset="0"/>
                      </a:rPr>
                      <m:t>𝑢</m:t>
                    </m:r>
                  </m:oMath>
                </a14:m>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a:latin typeface="Cambria Math" panose="02040503050406030204" pitchFamily="18" charset="0"/>
                        <a:cs typeface="Arial" panose="020B0604020202020204" pitchFamily="34" charset="0"/>
                      </a:rPr>
                      <m:t>𝑒𝑛𝑡𝑟𝑦</m:t>
                    </m:r>
                    <m:r>
                      <a:rPr lang="en-US" altLang="zh-CN" sz="2000" i="1">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𝑢</m:t>
                    </m:r>
                    <m:r>
                      <a:rPr lang="en-US" altLang="zh-CN" sz="2000" i="1">
                        <a:latin typeface="Cambria Math" panose="02040503050406030204" pitchFamily="18" charset="0"/>
                        <a:cs typeface="Arial" panose="020B0604020202020204" pitchFamily="34" charset="0"/>
                      </a:rPr>
                      <m:t>)</m:t>
                    </m:r>
                  </m:oMath>
                </a14:m>
                <a:r>
                  <a:rPr lang="en-US" altLang="zh-CN" sz="2000" dirty="0">
                    <a:latin typeface="Arial" panose="020B0604020202020204" pitchFamily="34" charset="0"/>
                    <a:cs typeface="Arial" panose="020B0604020202020204" pitchFamily="34" charset="0"/>
                  </a:rPr>
                  <a:t>: the entry stored in node </a:t>
                </a:r>
                <a14:m>
                  <m:oMath xmlns:m="http://schemas.openxmlformats.org/officeDocument/2006/math">
                    <m:r>
                      <a:rPr lang="en-US" altLang="zh-CN" sz="2000" i="1">
                        <a:latin typeface="Cambria Math" panose="02040503050406030204" pitchFamily="18" charset="0"/>
                        <a:cs typeface="Arial" panose="020B0604020202020204" pitchFamily="34" charset="0"/>
                      </a:rPr>
                      <m:t>𝑢</m:t>
                    </m:r>
                  </m:oMath>
                </a14:m>
                <a:endParaRPr lang="en-US" altLang="zh-CN" sz="2000" dirty="0">
                  <a:latin typeface="Arial" panose="020B0604020202020204" pitchFamily="34" charset="0"/>
                  <a:cs typeface="Arial" panose="020B0604020202020204" pitchFamily="34" charset="0"/>
                </a:endParaRPr>
              </a:p>
              <a:p>
                <a14:m>
                  <m:oMath xmlns:m="http://schemas.openxmlformats.org/officeDocument/2006/math">
                    <m:r>
                      <a:rPr lang="en-US" altLang="zh-CN" sz="2000" i="1">
                        <a:latin typeface="Cambria Math" panose="02040503050406030204" pitchFamily="18" charset="0"/>
                      </a:rPr>
                      <m:t>𝑙𝑐</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and </a:t>
                </a:r>
                <a14:m>
                  <m:oMath xmlns:m="http://schemas.openxmlformats.org/officeDocument/2006/math">
                    <m:r>
                      <a:rPr lang="en-US" altLang="zh-CN" sz="2000" i="1">
                        <a:latin typeface="Cambria Math" panose="02040503050406030204" pitchFamily="18" charset="0"/>
                      </a:rPr>
                      <m:t>𝑟𝑐</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oMath>
                </a14:m>
                <a:r>
                  <a:rPr lang="en-US" altLang="zh-CN" sz="2000" dirty="0">
                    <a:latin typeface="Arial" panose="020B0604020202020204" pitchFamily="34" charset="0"/>
                    <a:cs typeface="Arial" panose="020B0604020202020204" pitchFamily="34" charset="0"/>
                  </a:rPr>
                  <a:t>: the left/right child of node u.</a:t>
                </a:r>
                <a:endParaRPr lang="zh-CN" alt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292A73BE-D143-4050-A84B-A6DE39B25C2D}"/>
                  </a:ext>
                </a:extLst>
              </p:cNvPr>
              <p:cNvSpPr txBox="1">
                <a:spLocks noRot="1" noChangeAspect="1" noMove="1" noResize="1" noEditPoints="1" noAdjustHandles="1" noChangeArrowheads="1" noChangeShapeType="1" noTextEdit="1"/>
              </p:cNvSpPr>
              <p:nvPr/>
            </p:nvSpPr>
            <p:spPr>
              <a:xfrm>
                <a:off x="1676400" y="5867400"/>
                <a:ext cx="8674382" cy="707886"/>
              </a:xfrm>
              <a:prstGeom prst="rect">
                <a:avLst/>
              </a:prstGeom>
              <a:blipFill>
                <a:blip r:embed="rId4"/>
                <a:stretch>
                  <a:fillRect t="-4310" b="-14655"/>
                </a:stretch>
              </a:blipFill>
            </p:spPr>
            <p:txBody>
              <a:bodyPr/>
              <a:lstStyle/>
              <a:p>
                <a:r>
                  <a:rPr lang="zh-CN" altLang="en-US">
                    <a:noFill/>
                  </a:rPr>
                  <a:t> </a:t>
                </a:r>
              </a:p>
            </p:txBody>
          </p:sp>
        </mc:Fallback>
      </mc:AlternateContent>
      <p:cxnSp>
        <p:nvCxnSpPr>
          <p:cNvPr id="50" name="直接箭头连接符 11">
            <a:extLst>
              <a:ext uri="{FF2B5EF4-FFF2-40B4-BE49-F238E27FC236}">
                <a16:creationId xmlns:a16="http://schemas.microsoft.com/office/drawing/2014/main" id="{78EEDC48-6F55-40EF-A0F4-02B6F9A54AAD}"/>
              </a:ext>
            </a:extLst>
          </p:cNvPr>
          <p:cNvCxnSpPr/>
          <p:nvPr/>
        </p:nvCxnSpPr>
        <p:spPr>
          <a:xfrm>
            <a:off x="843915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14">
            <a:extLst>
              <a:ext uri="{FF2B5EF4-FFF2-40B4-BE49-F238E27FC236}">
                <a16:creationId xmlns:a16="http://schemas.microsoft.com/office/drawing/2014/main" id="{5EC6D94D-4E60-4151-BF50-FC933CC5B875}"/>
              </a:ext>
            </a:extLst>
          </p:cNvPr>
          <p:cNvSpPr txBox="1"/>
          <p:nvPr/>
        </p:nvSpPr>
        <p:spPr>
          <a:xfrm>
            <a:off x="8713495" y="2943225"/>
            <a:ext cx="325730" cy="369332"/>
          </a:xfrm>
          <a:prstGeom prst="rect">
            <a:avLst/>
          </a:prstGeom>
          <a:noFill/>
        </p:spPr>
        <p:txBody>
          <a:bodyPr wrap="none" rtlCol="0">
            <a:spAutoFit/>
          </a:bodyPr>
          <a:lstStyle/>
          <a:p>
            <a:r>
              <a:rPr lang="en-US" dirty="0">
                <a:latin typeface="Comic Sans MS" panose="030F0702030302020204" pitchFamily="66" charset="0"/>
              </a:rPr>
              <a:t>3</a:t>
            </a:r>
          </a:p>
        </p:txBody>
      </p:sp>
      <p:cxnSp>
        <p:nvCxnSpPr>
          <p:cNvPr id="96" name="直接箭头连接符 28">
            <a:extLst>
              <a:ext uri="{FF2B5EF4-FFF2-40B4-BE49-F238E27FC236}">
                <a16:creationId xmlns:a16="http://schemas.microsoft.com/office/drawing/2014/main" id="{1FC8CF30-EAEB-4520-B178-E18C3689B461}"/>
              </a:ext>
            </a:extLst>
          </p:cNvPr>
          <p:cNvCxnSpPr/>
          <p:nvPr/>
        </p:nvCxnSpPr>
        <p:spPr>
          <a:xfrm>
            <a:off x="7630761" y="208875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29">
            <a:extLst>
              <a:ext uri="{FF2B5EF4-FFF2-40B4-BE49-F238E27FC236}">
                <a16:creationId xmlns:a16="http://schemas.microsoft.com/office/drawing/2014/main" id="{346BC32C-0A73-4DD1-97CB-27E9EB08BF7C}"/>
              </a:ext>
            </a:extLst>
          </p:cNvPr>
          <p:cNvSpPr txBox="1"/>
          <p:nvPr/>
        </p:nvSpPr>
        <p:spPr>
          <a:xfrm>
            <a:off x="7864654" y="1905000"/>
            <a:ext cx="441146" cy="369332"/>
          </a:xfrm>
          <a:prstGeom prst="rect">
            <a:avLst/>
          </a:prstGeom>
          <a:noFill/>
        </p:spPr>
        <p:txBody>
          <a:bodyPr wrap="none" rtlCol="0">
            <a:spAutoFit/>
          </a:bodyPr>
          <a:lstStyle/>
          <a:p>
            <a:r>
              <a:rPr lang="en-US" dirty="0">
                <a:latin typeface="Comic Sans MS" panose="030F0702030302020204" pitchFamily="66" charset="0"/>
              </a:rPr>
              <a:t>10</a:t>
            </a:r>
          </a:p>
        </p:txBody>
      </p:sp>
      <p:cxnSp>
        <p:nvCxnSpPr>
          <p:cNvPr id="98" name="直接箭头连接符 39">
            <a:extLst>
              <a:ext uri="{FF2B5EF4-FFF2-40B4-BE49-F238E27FC236}">
                <a16:creationId xmlns:a16="http://schemas.microsoft.com/office/drawing/2014/main" id="{936F9C2C-BB93-495A-9264-BB609769511A}"/>
              </a:ext>
            </a:extLst>
          </p:cNvPr>
          <p:cNvCxnSpPr/>
          <p:nvPr/>
        </p:nvCxnSpPr>
        <p:spPr>
          <a:xfrm>
            <a:off x="4419600" y="2069068"/>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文本框 14">
            <a:extLst>
              <a:ext uri="{FF2B5EF4-FFF2-40B4-BE49-F238E27FC236}">
                <a16:creationId xmlns:a16="http://schemas.microsoft.com/office/drawing/2014/main" id="{509476E2-0F04-4DE2-9641-FD9212D043DE}"/>
              </a:ext>
            </a:extLst>
          </p:cNvPr>
          <p:cNvSpPr txBox="1"/>
          <p:nvPr/>
        </p:nvSpPr>
        <p:spPr>
          <a:xfrm>
            <a:off x="4705350" y="1876306"/>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7</a:t>
            </a:r>
          </a:p>
        </p:txBody>
      </p:sp>
      <p:cxnSp>
        <p:nvCxnSpPr>
          <p:cNvPr id="100" name="直接箭头连接符 41">
            <a:extLst>
              <a:ext uri="{FF2B5EF4-FFF2-40B4-BE49-F238E27FC236}">
                <a16:creationId xmlns:a16="http://schemas.microsoft.com/office/drawing/2014/main" id="{0B57DDE0-0C0E-439A-B139-F9126E995B00}"/>
              </a:ext>
            </a:extLst>
          </p:cNvPr>
          <p:cNvCxnSpPr/>
          <p:nvPr/>
        </p:nvCxnSpPr>
        <p:spPr>
          <a:xfrm>
            <a:off x="5128746" y="31646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4">
            <a:extLst>
              <a:ext uri="{FF2B5EF4-FFF2-40B4-BE49-F238E27FC236}">
                <a16:creationId xmlns:a16="http://schemas.microsoft.com/office/drawing/2014/main" id="{357330AF-1A51-4933-A9B1-34A90DDB8103}"/>
              </a:ext>
            </a:extLst>
          </p:cNvPr>
          <p:cNvSpPr txBox="1"/>
          <p:nvPr/>
        </p:nvSpPr>
        <p:spPr>
          <a:xfrm>
            <a:off x="5410200" y="2971800"/>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2</a:t>
            </a:r>
          </a:p>
        </p:txBody>
      </p:sp>
      <p:cxnSp>
        <p:nvCxnSpPr>
          <p:cNvPr id="102" name="直接箭头连接符 43">
            <a:extLst>
              <a:ext uri="{FF2B5EF4-FFF2-40B4-BE49-F238E27FC236}">
                <a16:creationId xmlns:a16="http://schemas.microsoft.com/office/drawing/2014/main" id="{0E45DFDB-2111-475B-8523-DA08FC914512}"/>
              </a:ext>
            </a:extLst>
          </p:cNvPr>
          <p:cNvCxnSpPr>
            <a:cxnSpLocks/>
          </p:cNvCxnSpPr>
          <p:nvPr/>
        </p:nvCxnSpPr>
        <p:spPr>
          <a:xfrm>
            <a:off x="35814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文本框 14">
            <a:extLst>
              <a:ext uri="{FF2B5EF4-FFF2-40B4-BE49-F238E27FC236}">
                <a16:creationId xmlns:a16="http://schemas.microsoft.com/office/drawing/2014/main" id="{B6A4D67C-DA33-4C55-8B1A-168D69A8107C}"/>
              </a:ext>
            </a:extLst>
          </p:cNvPr>
          <p:cNvSpPr txBox="1"/>
          <p:nvPr/>
        </p:nvSpPr>
        <p:spPr>
          <a:xfrm>
            <a:off x="3838575" y="2943225"/>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4</a:t>
            </a:r>
          </a:p>
        </p:txBody>
      </p:sp>
      <p:cxnSp>
        <p:nvCxnSpPr>
          <p:cNvPr id="104" name="直接箭头连接符 47">
            <a:extLst>
              <a:ext uri="{FF2B5EF4-FFF2-40B4-BE49-F238E27FC236}">
                <a16:creationId xmlns:a16="http://schemas.microsoft.com/office/drawing/2014/main" id="{0EA32A27-83A9-4DB9-B844-8FDEAB92B7C9}"/>
              </a:ext>
            </a:extLst>
          </p:cNvPr>
          <p:cNvCxnSpPr/>
          <p:nvPr/>
        </p:nvCxnSpPr>
        <p:spPr>
          <a:xfrm>
            <a:off x="67818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文本框 48">
            <a:extLst>
              <a:ext uri="{FF2B5EF4-FFF2-40B4-BE49-F238E27FC236}">
                <a16:creationId xmlns:a16="http://schemas.microsoft.com/office/drawing/2014/main" id="{1A52D7A6-5E70-4045-ABB7-D246483F06D9}"/>
              </a:ext>
            </a:extLst>
          </p:cNvPr>
          <p:cNvSpPr txBox="1"/>
          <p:nvPr/>
        </p:nvSpPr>
        <p:spPr>
          <a:xfrm>
            <a:off x="7063254" y="2931327"/>
            <a:ext cx="441146" cy="369332"/>
          </a:xfrm>
          <a:prstGeom prst="rect">
            <a:avLst/>
          </a:prstGeom>
          <a:noFill/>
        </p:spPr>
        <p:txBody>
          <a:bodyPr wrap="none" rtlCol="0">
            <a:spAutoFit/>
          </a:bodyPr>
          <a:lstStyle/>
          <a:p>
            <a:r>
              <a:rPr lang="en-US" dirty="0">
                <a:latin typeface="Comic Sans MS" panose="030F0702030302020204" pitchFamily="66" charset="0"/>
              </a:rPr>
              <a:t>17</a:t>
            </a:r>
          </a:p>
        </p:txBody>
      </p:sp>
      <p:sp>
        <p:nvSpPr>
          <p:cNvPr id="106" name="文本框 22">
            <a:extLst>
              <a:ext uri="{FF2B5EF4-FFF2-40B4-BE49-F238E27FC236}">
                <a16:creationId xmlns:a16="http://schemas.microsoft.com/office/drawing/2014/main" id="{4F8BF2FD-F87D-480E-ABED-230A04CC67FF}"/>
              </a:ext>
            </a:extLst>
          </p:cNvPr>
          <p:cNvSpPr txBox="1"/>
          <p:nvPr/>
        </p:nvSpPr>
        <p:spPr>
          <a:xfrm>
            <a:off x="3505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a:t>
            </a:r>
          </a:p>
        </p:txBody>
      </p:sp>
      <p:sp>
        <p:nvSpPr>
          <p:cNvPr id="107" name="文本框 22">
            <a:extLst>
              <a:ext uri="{FF2B5EF4-FFF2-40B4-BE49-F238E27FC236}">
                <a16:creationId xmlns:a16="http://schemas.microsoft.com/office/drawing/2014/main" id="{7E5CD68E-194F-4C07-8859-FCDF82270037}"/>
              </a:ext>
            </a:extLst>
          </p:cNvPr>
          <p:cNvSpPr txBox="1"/>
          <p:nvPr/>
        </p:nvSpPr>
        <p:spPr>
          <a:xfrm>
            <a:off x="5029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2</a:t>
            </a:r>
          </a:p>
        </p:txBody>
      </p:sp>
      <p:sp>
        <p:nvSpPr>
          <p:cNvPr id="108" name="文本框 22">
            <a:extLst>
              <a:ext uri="{FF2B5EF4-FFF2-40B4-BE49-F238E27FC236}">
                <a16:creationId xmlns:a16="http://schemas.microsoft.com/office/drawing/2014/main" id="{434C9DE4-B667-4541-9317-6006692D343C}"/>
              </a:ext>
            </a:extLst>
          </p:cNvPr>
          <p:cNvSpPr txBox="1"/>
          <p:nvPr/>
        </p:nvSpPr>
        <p:spPr>
          <a:xfrm>
            <a:off x="4330430" y="2221468"/>
            <a:ext cx="1308371"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 + 7 + 2</a:t>
            </a:r>
          </a:p>
        </p:txBody>
      </p:sp>
      <p:sp>
        <p:nvSpPr>
          <p:cNvPr id="109" name="文本框 45">
            <a:extLst>
              <a:ext uri="{FF2B5EF4-FFF2-40B4-BE49-F238E27FC236}">
                <a16:creationId xmlns:a16="http://schemas.microsoft.com/office/drawing/2014/main" id="{8CDB6CF8-EAD2-41FA-9554-353B5810982F}"/>
              </a:ext>
            </a:extLst>
          </p:cNvPr>
          <p:cNvSpPr txBox="1"/>
          <p:nvPr/>
        </p:nvSpPr>
        <p:spPr>
          <a:xfrm>
            <a:off x="7543800" y="2238375"/>
            <a:ext cx="1499128"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 + 10 + 3</a:t>
            </a:r>
          </a:p>
        </p:txBody>
      </p:sp>
      <p:sp>
        <p:nvSpPr>
          <p:cNvPr id="110" name="文本框 22">
            <a:extLst>
              <a:ext uri="{FF2B5EF4-FFF2-40B4-BE49-F238E27FC236}">
                <a16:creationId xmlns:a16="http://schemas.microsoft.com/office/drawing/2014/main" id="{7B963B90-BD93-4AEE-968B-296B8A1AE899}"/>
              </a:ext>
            </a:extLst>
          </p:cNvPr>
          <p:cNvSpPr txBox="1"/>
          <p:nvPr/>
        </p:nvSpPr>
        <p:spPr>
          <a:xfrm>
            <a:off x="8361071" y="3324225"/>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3</a:t>
            </a:r>
          </a:p>
        </p:txBody>
      </p:sp>
      <p:sp>
        <p:nvSpPr>
          <p:cNvPr id="111" name="文本框 22">
            <a:extLst>
              <a:ext uri="{FF2B5EF4-FFF2-40B4-BE49-F238E27FC236}">
                <a16:creationId xmlns:a16="http://schemas.microsoft.com/office/drawing/2014/main" id="{2F7249FD-CAB8-45BD-BD11-11EA60BE69E3}"/>
              </a:ext>
            </a:extLst>
          </p:cNvPr>
          <p:cNvSpPr txBox="1"/>
          <p:nvPr/>
        </p:nvSpPr>
        <p:spPr>
          <a:xfrm>
            <a:off x="6705600" y="3352800"/>
            <a:ext cx="615874"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a:t>
            </a:r>
          </a:p>
        </p:txBody>
      </p:sp>
      <p:cxnSp>
        <p:nvCxnSpPr>
          <p:cNvPr id="112" name="直接连接符 15">
            <a:extLst>
              <a:ext uri="{FF2B5EF4-FFF2-40B4-BE49-F238E27FC236}">
                <a16:creationId xmlns:a16="http://schemas.microsoft.com/office/drawing/2014/main" id="{0406DEA8-7497-4D2C-B18F-666C0D1BC034}"/>
              </a:ext>
            </a:extLst>
          </p:cNvPr>
          <p:cNvCxnSpPr>
            <a:cxnSpLocks/>
            <a:stCxn id="126" idx="2"/>
            <a:endCxn id="122" idx="0"/>
          </p:cNvCxnSpPr>
          <p:nvPr/>
        </p:nvCxnSpPr>
        <p:spPr>
          <a:xfrm flipH="1">
            <a:off x="39624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7">
            <a:extLst>
              <a:ext uri="{FF2B5EF4-FFF2-40B4-BE49-F238E27FC236}">
                <a16:creationId xmlns:a16="http://schemas.microsoft.com/office/drawing/2014/main" id="{713D45A3-0D51-45A3-A78E-0D941F1A5A7B}"/>
              </a:ext>
            </a:extLst>
          </p:cNvPr>
          <p:cNvCxnSpPr>
            <a:cxnSpLocks/>
            <a:stCxn id="120" idx="0"/>
            <a:endCxn id="130" idx="2"/>
          </p:cNvCxnSpPr>
          <p:nvPr/>
        </p:nvCxnSpPr>
        <p:spPr>
          <a:xfrm flipH="1" flipV="1">
            <a:off x="71628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8">
            <a:extLst>
              <a:ext uri="{FF2B5EF4-FFF2-40B4-BE49-F238E27FC236}">
                <a16:creationId xmlns:a16="http://schemas.microsoft.com/office/drawing/2014/main" id="{33E9899B-0342-4EB4-90F7-38C5F49619E0}"/>
              </a:ext>
            </a:extLst>
          </p:cNvPr>
          <p:cNvCxnSpPr>
            <a:cxnSpLocks/>
            <a:endCxn id="127" idx="2"/>
          </p:cNvCxnSpPr>
          <p:nvPr/>
        </p:nvCxnSpPr>
        <p:spPr>
          <a:xfrm flipH="1" flipV="1">
            <a:off x="3962400" y="25908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9">
            <a:extLst>
              <a:ext uri="{FF2B5EF4-FFF2-40B4-BE49-F238E27FC236}">
                <a16:creationId xmlns:a16="http://schemas.microsoft.com/office/drawing/2014/main" id="{842D6EF1-7326-4275-912C-1BE0EDF2785E}"/>
              </a:ext>
            </a:extLst>
          </p:cNvPr>
          <p:cNvCxnSpPr>
            <a:cxnSpLocks/>
            <a:stCxn id="130" idx="2"/>
            <a:endCxn id="121" idx="0"/>
          </p:cNvCxnSpPr>
          <p:nvPr/>
        </p:nvCxnSpPr>
        <p:spPr>
          <a:xfrm flipH="1">
            <a:off x="63246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20">
            <a:extLst>
              <a:ext uri="{FF2B5EF4-FFF2-40B4-BE49-F238E27FC236}">
                <a16:creationId xmlns:a16="http://schemas.microsoft.com/office/drawing/2014/main" id="{FBBDC02B-CE3C-4445-A967-6D832B064007}"/>
              </a:ext>
            </a:extLst>
          </p:cNvPr>
          <p:cNvCxnSpPr>
            <a:cxnSpLocks/>
            <a:stCxn id="127" idx="2"/>
            <a:endCxn id="124" idx="0"/>
          </p:cNvCxnSpPr>
          <p:nvPr/>
        </p:nvCxnSpPr>
        <p:spPr>
          <a:xfrm flipH="1">
            <a:off x="31242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21">
            <a:extLst>
              <a:ext uri="{FF2B5EF4-FFF2-40B4-BE49-F238E27FC236}">
                <a16:creationId xmlns:a16="http://schemas.microsoft.com/office/drawing/2014/main" id="{3CEFECD1-0D22-44B9-A266-17C41A47B6E8}"/>
              </a:ext>
            </a:extLst>
          </p:cNvPr>
          <p:cNvCxnSpPr>
            <a:cxnSpLocks/>
            <a:stCxn id="126" idx="2"/>
            <a:endCxn id="119" idx="0"/>
          </p:cNvCxnSpPr>
          <p:nvPr/>
        </p:nvCxnSpPr>
        <p:spPr>
          <a:xfrm>
            <a:off x="55626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44877C94-D32F-4595-93C5-7F4745CCD280}"/>
              </a:ext>
            </a:extLst>
          </p:cNvPr>
          <p:cNvSpPr/>
          <p:nvPr/>
        </p:nvSpPr>
        <p:spPr>
          <a:xfrm>
            <a:off x="5181600" y="83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119" name="Rectangle 118">
            <a:extLst>
              <a:ext uri="{FF2B5EF4-FFF2-40B4-BE49-F238E27FC236}">
                <a16:creationId xmlns:a16="http://schemas.microsoft.com/office/drawing/2014/main" id="{C088451B-6825-4FA1-AE21-354A97809A3B}"/>
              </a:ext>
            </a:extLst>
          </p:cNvPr>
          <p:cNvSpPr/>
          <p:nvPr/>
        </p:nvSpPr>
        <p:spPr>
          <a:xfrm>
            <a:off x="67818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120" name="Rectangle 119">
            <a:extLst>
              <a:ext uri="{FF2B5EF4-FFF2-40B4-BE49-F238E27FC236}">
                <a16:creationId xmlns:a16="http://schemas.microsoft.com/office/drawing/2014/main" id="{7B39A813-B32E-4329-83DF-9FA0823438B2}"/>
              </a:ext>
            </a:extLst>
          </p:cNvPr>
          <p:cNvSpPr/>
          <p:nvPr/>
        </p:nvSpPr>
        <p:spPr>
          <a:xfrm>
            <a:off x="76200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21" name="Rectangle 120">
            <a:extLst>
              <a:ext uri="{FF2B5EF4-FFF2-40B4-BE49-F238E27FC236}">
                <a16:creationId xmlns:a16="http://schemas.microsoft.com/office/drawing/2014/main" id="{9BDE2D2E-37CA-4878-94F7-4E73AA6C3433}"/>
              </a:ext>
            </a:extLst>
          </p:cNvPr>
          <p:cNvSpPr/>
          <p:nvPr/>
        </p:nvSpPr>
        <p:spPr>
          <a:xfrm>
            <a:off x="59436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22" name="Rectangle 121">
            <a:extLst>
              <a:ext uri="{FF2B5EF4-FFF2-40B4-BE49-F238E27FC236}">
                <a16:creationId xmlns:a16="http://schemas.microsoft.com/office/drawing/2014/main" id="{1B3C6233-4E05-4ED3-844D-D3029F68160B}"/>
              </a:ext>
            </a:extLst>
          </p:cNvPr>
          <p:cNvSpPr/>
          <p:nvPr/>
        </p:nvSpPr>
        <p:spPr>
          <a:xfrm>
            <a:off x="35814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123" name="Rectangle 122">
            <a:extLst>
              <a:ext uri="{FF2B5EF4-FFF2-40B4-BE49-F238E27FC236}">
                <a16:creationId xmlns:a16="http://schemas.microsoft.com/office/drawing/2014/main" id="{BDCE756F-6409-405B-A99D-FCE5727DB920}"/>
              </a:ext>
            </a:extLst>
          </p:cNvPr>
          <p:cNvSpPr/>
          <p:nvPr/>
        </p:nvSpPr>
        <p:spPr>
          <a:xfrm>
            <a:off x="4267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124" name="Rectangle 123">
            <a:extLst>
              <a:ext uri="{FF2B5EF4-FFF2-40B4-BE49-F238E27FC236}">
                <a16:creationId xmlns:a16="http://schemas.microsoft.com/office/drawing/2014/main" id="{D9DC8154-AD58-4CBB-AB53-2A9A1F168DD3}"/>
              </a:ext>
            </a:extLst>
          </p:cNvPr>
          <p:cNvSpPr/>
          <p:nvPr/>
        </p:nvSpPr>
        <p:spPr>
          <a:xfrm>
            <a:off x="2743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125" name="Rectangle 124">
            <a:extLst>
              <a:ext uri="{FF2B5EF4-FFF2-40B4-BE49-F238E27FC236}">
                <a16:creationId xmlns:a16="http://schemas.microsoft.com/office/drawing/2014/main" id="{41F8F996-5822-4CE0-840C-570A08DF7D2B}"/>
              </a:ext>
            </a:extLst>
          </p:cNvPr>
          <p:cNvSpPr/>
          <p:nvPr/>
        </p:nvSpPr>
        <p:spPr>
          <a:xfrm>
            <a:off x="1828800" y="914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126" name="Rectangle 125">
            <a:extLst>
              <a:ext uri="{FF2B5EF4-FFF2-40B4-BE49-F238E27FC236}">
                <a16:creationId xmlns:a16="http://schemas.microsoft.com/office/drawing/2014/main" id="{DE4DDC1B-6155-4073-B151-14225FB927AC}"/>
              </a:ext>
            </a:extLst>
          </p:cNvPr>
          <p:cNvSpPr/>
          <p:nvPr/>
        </p:nvSpPr>
        <p:spPr>
          <a:xfrm>
            <a:off x="5181600" y="121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54</a:t>
            </a:r>
            <a:endParaRPr lang="zh-CN" altLang="en-US" b="1" dirty="0">
              <a:solidFill>
                <a:schemeClr val="tx1"/>
              </a:solidFill>
              <a:latin typeface="Comic Sans MS" panose="030F0702030302020204" pitchFamily="66" charset="0"/>
            </a:endParaRPr>
          </a:p>
        </p:txBody>
      </p:sp>
      <p:sp>
        <p:nvSpPr>
          <p:cNvPr id="127" name="Rectangle 126">
            <a:extLst>
              <a:ext uri="{FF2B5EF4-FFF2-40B4-BE49-F238E27FC236}">
                <a16:creationId xmlns:a16="http://schemas.microsoft.com/office/drawing/2014/main" id="{43DB358D-25DA-469E-B77C-0A58F8E851D1}"/>
              </a:ext>
            </a:extLst>
          </p:cNvPr>
          <p:cNvSpPr/>
          <p:nvPr/>
        </p:nvSpPr>
        <p:spPr>
          <a:xfrm>
            <a:off x="35814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13</a:t>
            </a:r>
            <a:endParaRPr lang="zh-CN" altLang="en-US" b="1" dirty="0">
              <a:latin typeface="Comic Sans MS" panose="030F0702030302020204" pitchFamily="66" charset="0"/>
            </a:endParaRPr>
          </a:p>
        </p:txBody>
      </p:sp>
      <p:sp>
        <p:nvSpPr>
          <p:cNvPr id="128" name="Rectangle 127">
            <a:extLst>
              <a:ext uri="{FF2B5EF4-FFF2-40B4-BE49-F238E27FC236}">
                <a16:creationId xmlns:a16="http://schemas.microsoft.com/office/drawing/2014/main" id="{9DAE9271-044B-4EE9-8E05-B7351FF6083A}"/>
              </a:ext>
            </a:extLst>
          </p:cNvPr>
          <p:cNvSpPr/>
          <p:nvPr/>
        </p:nvSpPr>
        <p:spPr>
          <a:xfrm>
            <a:off x="2743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129" name="Rectangle 128">
            <a:extLst>
              <a:ext uri="{FF2B5EF4-FFF2-40B4-BE49-F238E27FC236}">
                <a16:creationId xmlns:a16="http://schemas.microsoft.com/office/drawing/2014/main" id="{7B661CE0-2878-4591-977A-8EAA9848110A}"/>
              </a:ext>
            </a:extLst>
          </p:cNvPr>
          <p:cNvSpPr/>
          <p:nvPr/>
        </p:nvSpPr>
        <p:spPr>
          <a:xfrm>
            <a:off x="4267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130" name="Rectangle 129">
            <a:extLst>
              <a:ext uri="{FF2B5EF4-FFF2-40B4-BE49-F238E27FC236}">
                <a16:creationId xmlns:a16="http://schemas.microsoft.com/office/drawing/2014/main" id="{9D60BAF9-9AD8-4DC7-A17D-D350D3EACB26}"/>
              </a:ext>
            </a:extLst>
          </p:cNvPr>
          <p:cNvSpPr/>
          <p:nvPr/>
        </p:nvSpPr>
        <p:spPr>
          <a:xfrm>
            <a:off x="67818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30</a:t>
            </a:r>
            <a:endParaRPr lang="zh-CN" altLang="en-US" b="1" dirty="0">
              <a:solidFill>
                <a:schemeClr val="tx1"/>
              </a:solidFill>
              <a:latin typeface="Comic Sans MS" panose="030F0702030302020204" pitchFamily="66" charset="0"/>
            </a:endParaRPr>
          </a:p>
        </p:txBody>
      </p:sp>
      <p:sp>
        <p:nvSpPr>
          <p:cNvPr id="131" name="Rectangle 130">
            <a:extLst>
              <a:ext uri="{FF2B5EF4-FFF2-40B4-BE49-F238E27FC236}">
                <a16:creationId xmlns:a16="http://schemas.microsoft.com/office/drawing/2014/main" id="{40D8AA07-066A-4941-BDCE-D0A915059518}"/>
              </a:ext>
            </a:extLst>
          </p:cNvPr>
          <p:cNvSpPr/>
          <p:nvPr/>
        </p:nvSpPr>
        <p:spPr>
          <a:xfrm>
            <a:off x="59436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32" name="Rectangle 131">
            <a:extLst>
              <a:ext uri="{FF2B5EF4-FFF2-40B4-BE49-F238E27FC236}">
                <a16:creationId xmlns:a16="http://schemas.microsoft.com/office/drawing/2014/main" id="{7FF9E5A2-E9E4-400E-BA94-0ED4FB530ABD}"/>
              </a:ext>
            </a:extLst>
          </p:cNvPr>
          <p:cNvSpPr/>
          <p:nvPr/>
        </p:nvSpPr>
        <p:spPr>
          <a:xfrm>
            <a:off x="76200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33" name="Rectangle 132">
            <a:extLst>
              <a:ext uri="{FF2B5EF4-FFF2-40B4-BE49-F238E27FC236}">
                <a16:creationId xmlns:a16="http://schemas.microsoft.com/office/drawing/2014/main" id="{11FEDCAC-7283-4973-BAF9-0F649A1F0E5A}"/>
              </a:ext>
            </a:extLst>
          </p:cNvPr>
          <p:cNvSpPr/>
          <p:nvPr/>
        </p:nvSpPr>
        <p:spPr>
          <a:xfrm>
            <a:off x="1828800" y="1295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“sum”</a:t>
            </a:r>
            <a:endParaRPr lang="zh-CN" altLang="en-US" b="1" dirty="0">
              <a:latin typeface="Comic Sans MS" panose="030F0702030302020204" pitchFamily="66" charset="0"/>
            </a:endParaRPr>
          </a:p>
        </p:txBody>
      </p:sp>
      <p:cxnSp>
        <p:nvCxnSpPr>
          <p:cNvPr id="134" name="直接箭头连接符 30">
            <a:extLst>
              <a:ext uri="{FF2B5EF4-FFF2-40B4-BE49-F238E27FC236}">
                <a16:creationId xmlns:a16="http://schemas.microsoft.com/office/drawing/2014/main" id="{1CCB0445-9267-40CE-A1BC-3EF3C53226C8}"/>
              </a:ext>
            </a:extLst>
          </p:cNvPr>
          <p:cNvCxnSpPr/>
          <p:nvPr/>
        </p:nvCxnSpPr>
        <p:spPr>
          <a:xfrm>
            <a:off x="6058827" y="11072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文本框 14">
            <a:extLst>
              <a:ext uri="{FF2B5EF4-FFF2-40B4-BE49-F238E27FC236}">
                <a16:creationId xmlns:a16="http://schemas.microsoft.com/office/drawing/2014/main" id="{2D3E5244-EDAA-44DD-8616-123D20A0DE43}"/>
              </a:ext>
            </a:extLst>
          </p:cNvPr>
          <p:cNvSpPr txBox="1"/>
          <p:nvPr/>
        </p:nvSpPr>
        <p:spPr>
          <a:xfrm>
            <a:off x="6340281" y="914400"/>
            <a:ext cx="39305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11</a:t>
            </a:r>
          </a:p>
        </p:txBody>
      </p:sp>
      <p:sp>
        <p:nvSpPr>
          <p:cNvPr id="136" name="文本框 22">
            <a:extLst>
              <a:ext uri="{FF2B5EF4-FFF2-40B4-BE49-F238E27FC236}">
                <a16:creationId xmlns:a16="http://schemas.microsoft.com/office/drawing/2014/main" id="{C5EB852C-20A5-4B99-8F57-FDAE42218235}"/>
              </a:ext>
            </a:extLst>
          </p:cNvPr>
          <p:cNvSpPr txBox="1"/>
          <p:nvPr/>
        </p:nvSpPr>
        <p:spPr>
          <a:xfrm>
            <a:off x="5943228" y="1219200"/>
            <a:ext cx="39613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latin typeface="Comic Sans MS" panose="030F0702030302020204" pitchFamily="66" charset="0"/>
              </a:rPr>
              <a:t>= (4 + 7 + 2) + g(4,11) + (17 + 10 + 3)</a:t>
            </a:r>
          </a:p>
        </p:txBody>
      </p:sp>
      <p:sp>
        <p:nvSpPr>
          <p:cNvPr id="7" name="Arrow: Up-Down 6">
            <a:extLst>
              <a:ext uri="{FF2B5EF4-FFF2-40B4-BE49-F238E27FC236}">
                <a16:creationId xmlns:a16="http://schemas.microsoft.com/office/drawing/2014/main" id="{A719DFF9-7B97-4CAF-B14F-F530018CB80B}"/>
              </a:ext>
            </a:extLst>
          </p:cNvPr>
          <p:cNvSpPr/>
          <p:nvPr/>
        </p:nvSpPr>
        <p:spPr>
          <a:xfrm rot="3536824">
            <a:off x="5738325" y="1352402"/>
            <a:ext cx="290230" cy="1108588"/>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Arrow: Up-Down 53">
            <a:extLst>
              <a:ext uri="{FF2B5EF4-FFF2-40B4-BE49-F238E27FC236}">
                <a16:creationId xmlns:a16="http://schemas.microsoft.com/office/drawing/2014/main" id="{D37B2B52-0D29-4815-B882-CF7B30DB0AEF}"/>
              </a:ext>
            </a:extLst>
          </p:cNvPr>
          <p:cNvSpPr/>
          <p:nvPr/>
        </p:nvSpPr>
        <p:spPr>
          <a:xfrm rot="1524413">
            <a:off x="8726885" y="1492532"/>
            <a:ext cx="267907" cy="819162"/>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Curved Down 7">
            <a:extLst>
              <a:ext uri="{FF2B5EF4-FFF2-40B4-BE49-F238E27FC236}">
                <a16:creationId xmlns:a16="http://schemas.microsoft.com/office/drawing/2014/main" id="{78021C72-9FA2-47EC-B830-329A395176B8}"/>
              </a:ext>
            </a:extLst>
          </p:cNvPr>
          <p:cNvSpPr/>
          <p:nvPr/>
        </p:nvSpPr>
        <p:spPr>
          <a:xfrm rot="746269">
            <a:off x="5711895" y="341640"/>
            <a:ext cx="2469220" cy="694435"/>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文本框 8">
            <a:extLst>
              <a:ext uri="{FF2B5EF4-FFF2-40B4-BE49-F238E27FC236}">
                <a16:creationId xmlns:a16="http://schemas.microsoft.com/office/drawing/2014/main" id="{1537D728-564B-45D0-AB1C-708E803B64C2}"/>
              </a:ext>
            </a:extLst>
          </p:cNvPr>
          <p:cNvSpPr txBox="1"/>
          <p:nvPr/>
        </p:nvSpPr>
        <p:spPr>
          <a:xfrm>
            <a:off x="457200" y="3786485"/>
            <a:ext cx="3329758" cy="461665"/>
          </a:xfrm>
          <a:prstGeom prst="rect">
            <a:avLst/>
          </a:prstGeom>
          <a:noFill/>
        </p:spPr>
        <p:txBody>
          <a:bodyPr wrap="none" rtlCol="0">
            <a:spAutoFit/>
          </a:bodyPr>
          <a:lstStyle/>
          <a:p>
            <a:r>
              <a:rPr lang="en-US" sz="2400" b="1" dirty="0">
                <a:solidFill>
                  <a:schemeClr val="tx2"/>
                </a:solidFill>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a:t>
            </a:r>
            <a:r>
              <a:rPr lang="en-US" sz="2400" b="1" i="1" dirty="0">
                <a:solidFill>
                  <a:schemeClr val="accent4"/>
                </a:solidFill>
                <a:latin typeface="Arial" panose="020B0604020202020204" pitchFamily="34" charset="0"/>
                <a:cs typeface="Arial" panose="020B0604020202020204" pitchFamily="34" charset="0"/>
              </a:rPr>
              <a:t>augmented value</a:t>
            </a:r>
          </a:p>
        </p:txBody>
      </p:sp>
    </p:spTree>
    <p:extLst>
      <p:ext uri="{BB962C8B-B14F-4D97-AF65-F5344CB8AC3E}">
        <p14:creationId xmlns:p14="http://schemas.microsoft.com/office/powerpoint/2010/main" val="344085421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277600" cy="1143000"/>
          </a:xfrm>
        </p:spPr>
        <p:txBody>
          <a:bodyPr>
            <a:noAutofit/>
          </a:bodyPr>
          <a:lstStyle/>
          <a:p>
            <a:r>
              <a:rPr lang="en-US" altLang="zh-CN" dirty="0"/>
              <a:t>Augmentation – Formalization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A</a:t>
                </a:r>
                <a:r>
                  <a:rPr lang="en-US" altLang="zh-CN" dirty="0" err="1">
                    <a:solidFill>
                      <a:schemeClr val="bg1"/>
                    </a:solidFill>
                  </a:rPr>
                  <a:t>l</a:t>
                </a:r>
                <a:r>
                  <a:rPr lang="en-US" altLang="zh-CN" dirty="0" err="1">
                    <a:solidFill>
                      <a:schemeClr val="accent4"/>
                    </a:solidFill>
                  </a:rPr>
                  <a:t>“map</a:t>
                </a:r>
                <a:r>
                  <a:rPr lang="en-US" altLang="zh-CN" dirty="0">
                    <a:solidFill>
                      <a:schemeClr val="accent4"/>
                    </a:solidFill>
                  </a:rPr>
                  <a:t>”</a:t>
                </a:r>
                <a:r>
                  <a:rPr lang="en-US" altLang="zh-CN" dirty="0"/>
                  <a:t> function </a:t>
                </a:r>
                <a14:m>
                  <m:oMath xmlns:m="http://schemas.openxmlformats.org/officeDocument/2006/math">
                    <m:r>
                      <a:rPr lang="en-US" altLang="zh-CN" b="1" i="1" smtClean="0">
                        <a:solidFill>
                          <a:schemeClr val="accent4"/>
                        </a:solidFill>
                        <a:latin typeface="Cambria Math" panose="02040503050406030204" pitchFamily="18" charset="0"/>
                      </a:rPr>
                      <m:t>𝒈</m:t>
                    </m:r>
                    <m:r>
                      <a:rPr lang="en-US" altLang="zh-CN" b="0" i="1">
                        <a:latin typeface="Cambria Math" panose="02040503050406030204" pitchFamily="18" charset="0"/>
                      </a:rPr>
                      <m:t>:</m:t>
                    </m:r>
                    <m:r>
                      <a:rPr lang="en-US" altLang="zh-CN" b="0" i="1">
                        <a:latin typeface="Cambria Math" panose="02040503050406030204" pitchFamily="18" charset="0"/>
                      </a:rPr>
                      <m:t>𝐾</m:t>
                    </m:r>
                    <m:r>
                      <a:rPr lang="en-US" altLang="zh-CN" b="0" i="1">
                        <a:latin typeface="Cambria Math" panose="02040503050406030204" pitchFamily="18" charset="0"/>
                      </a:rPr>
                      <m:t>×</m:t>
                    </m:r>
                    <m:r>
                      <a:rPr lang="en-US" altLang="zh-CN" b="0" i="1">
                        <a:latin typeface="Cambria Math" panose="02040503050406030204" pitchFamily="18" charset="0"/>
                      </a:rPr>
                      <m:t>𝑉</m:t>
                    </m:r>
                    <m:r>
                      <a:rPr lang="en-US" altLang="zh-CN" b="0" i="1">
                        <a:latin typeface="Cambria Math" panose="02040503050406030204" pitchFamily="18" charset="0"/>
                      </a:rPr>
                      <m:t>↦</m:t>
                    </m:r>
                    <m:r>
                      <a:rPr lang="en-US" altLang="zh-CN" b="0" i="1">
                        <a:latin typeface="Cambria Math" panose="02040503050406030204" pitchFamily="18" charset="0"/>
                      </a:rPr>
                      <m:t>𝐴</m:t>
                    </m:r>
                  </m:oMath>
                </a14:m>
                <a:endParaRPr lang="en-US" altLang="zh-CN" dirty="0"/>
              </a:p>
              <a:p>
                <a:r>
                  <a:rPr lang="en-US" altLang="zh-CN" dirty="0" err="1"/>
                  <a:t>A</a:t>
                </a:r>
                <a:r>
                  <a:rPr lang="en-US" altLang="zh-CN" dirty="0" err="1">
                    <a:solidFill>
                      <a:schemeClr val="bg1"/>
                    </a:solidFill>
                  </a:rPr>
                  <a:t>l</a:t>
                </a:r>
                <a:r>
                  <a:rPr lang="en-US" altLang="zh-CN" dirty="0" err="1">
                    <a:solidFill>
                      <a:schemeClr val="accent4"/>
                    </a:solidFill>
                  </a:rPr>
                  <a:t>“reduce</a:t>
                </a:r>
                <a:r>
                  <a:rPr lang="en-US" altLang="zh-CN" dirty="0">
                    <a:solidFill>
                      <a:schemeClr val="accent4"/>
                    </a:solidFill>
                  </a:rPr>
                  <a:t>”</a:t>
                </a:r>
                <a:r>
                  <a:rPr lang="en-US" altLang="zh-CN" dirty="0"/>
                  <a:t> function </a:t>
                </a:r>
                <a14:m>
                  <m:oMath xmlns:m="http://schemas.openxmlformats.org/officeDocument/2006/math">
                    <m:r>
                      <a:rPr lang="en-US" altLang="zh-CN" i="1" smtClean="0">
                        <a:solidFill>
                          <a:schemeClr val="accent4"/>
                        </a:solidFill>
                        <a:latin typeface="Cambria Math" panose="02040503050406030204" pitchFamily="18" charset="0"/>
                      </a:rPr>
                      <m:t>𝒇</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m:t>
                    </m:r>
                    <m:r>
                      <a:rPr lang="en-US" altLang="zh-CN" b="0" i="1">
                        <a:latin typeface="Cambria Math" panose="02040503050406030204" pitchFamily="18" charset="0"/>
                      </a:rPr>
                      <m:t>𝐴</m:t>
                    </m:r>
                    <m:r>
                      <a:rPr lang="en-US" altLang="zh-CN" b="0" i="1">
                        <a:latin typeface="Cambria Math" panose="02040503050406030204" pitchFamily="18" charset="0"/>
                      </a:rPr>
                      <m:t> ↦</m:t>
                    </m:r>
                    <m:r>
                      <a:rPr lang="en-US" altLang="zh-CN" b="0" i="1">
                        <a:latin typeface="Cambria Math" panose="02040503050406030204" pitchFamily="18" charset="0"/>
                      </a:rPr>
                      <m:t>𝐴</m:t>
                    </m:r>
                  </m:oMath>
                </a14:m>
                <a:endParaRPr lang="en-US" altLang="zh-CN" b="0" dirty="0"/>
              </a:p>
              <a:p>
                <a14:m>
                  <m:oMath xmlns:m="http://schemas.openxmlformats.org/officeDocument/2006/math">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r>
                      <a:rPr lang="en-US" altLang="zh-CN" i="1">
                        <a:latin typeface="Cambria Math" panose="02040503050406030204" pitchFamily="18" charset="0"/>
                      </a:rPr>
                      <m:t>=</m:t>
                    </m:r>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𝒇</m:t>
                        </m:r>
                        <m:d>
                          <m:dPr>
                            <m:ctrlPr>
                              <a:rPr lang="en-US" altLang="zh-CN" i="1">
                                <a:latin typeface="Cambria Math" panose="02040503050406030204" pitchFamily="18" charset="0"/>
                              </a:rPr>
                            </m:ctrlPr>
                          </m:dPr>
                          <m:e>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𝒍𝒄</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r>
                              <a:rPr lang="en-US" altLang="zh-CN" i="1">
                                <a:latin typeface="Cambria Math" panose="02040503050406030204" pitchFamily="18" charset="0"/>
                              </a:rPr>
                              <m:t>,</m:t>
                            </m:r>
                            <m:r>
                              <a:rPr lang="en-US" altLang="zh-CN" i="1">
                                <a:latin typeface="Cambria Math" panose="02040503050406030204" pitchFamily="18" charset="0"/>
                              </a:rPr>
                              <m:t>𝒈</m:t>
                            </m:r>
                            <m:d>
                              <m:dPr>
                                <m:ctrlPr>
                                  <a:rPr lang="en-US" altLang="zh-CN" i="1">
                                    <a:latin typeface="Cambria Math" panose="02040503050406030204" pitchFamily="18" charset="0"/>
                                  </a:rPr>
                                </m:ctrlPr>
                              </m:dPr>
                              <m:e>
                                <m:r>
                                  <a:rPr lang="en-US" altLang="zh-CN" i="1">
                                    <a:latin typeface="Cambria Math" panose="02040503050406030204" pitchFamily="18" charset="0"/>
                                  </a:rPr>
                                  <m:t>𝒆𝒏𝒕𝒓𝒚</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e>
                        </m:d>
                        <m:r>
                          <a:rPr lang="en-US" altLang="zh-CN" i="1">
                            <a:latin typeface="Cambria Math" panose="02040503050406030204" pitchFamily="18" charset="0"/>
                          </a:rPr>
                          <m:t>,</m:t>
                        </m:r>
                        <m:r>
                          <a:rPr lang="en-US" altLang="zh-CN" i="1">
                            <a:latin typeface="Cambria Math" panose="02040503050406030204" pitchFamily="18" charset="0"/>
                          </a:rPr>
                          <m:t>𝒂</m:t>
                        </m:r>
                        <m:d>
                          <m:dPr>
                            <m:ctrlPr>
                              <a:rPr lang="en-US" altLang="zh-CN" i="1">
                                <a:latin typeface="Cambria Math" panose="02040503050406030204" pitchFamily="18" charset="0"/>
                              </a:rPr>
                            </m:ctrlPr>
                          </m:dPr>
                          <m:e>
                            <m:r>
                              <a:rPr lang="en-US" altLang="zh-CN" i="1">
                                <a:latin typeface="Cambria Math" panose="02040503050406030204" pitchFamily="18" charset="0"/>
                              </a:rPr>
                              <m:t>𝒓𝒄</m:t>
                            </m:r>
                            <m:d>
                              <m:dPr>
                                <m:ctrlPr>
                                  <a:rPr lang="en-US" altLang="zh-CN" i="1">
                                    <a:latin typeface="Cambria Math" panose="02040503050406030204" pitchFamily="18" charset="0"/>
                                  </a:rPr>
                                </m:ctrlPr>
                              </m:dPr>
                              <m:e>
                                <m:r>
                                  <a:rPr lang="en-US" altLang="zh-CN" i="1">
                                    <a:latin typeface="Cambria Math" panose="02040503050406030204" pitchFamily="18" charset="0"/>
                                  </a:rPr>
                                  <m:t>𝒖</m:t>
                                </m:r>
                              </m:e>
                            </m:d>
                          </m:e>
                        </m:d>
                      </m:e>
                    </m:d>
                  </m:oMath>
                </a14:m>
                <a:endParaRPr lang="en-US" altLang="zh-CN" dirty="0"/>
              </a:p>
              <a:p>
                <a:r>
                  <a:rPr lang="en-US" dirty="0"/>
                  <a:t>Update the augmented value </a:t>
                </a:r>
                <a:r>
                  <a:rPr lang="en-US" dirty="0">
                    <a:solidFill>
                      <a:schemeClr val="accent4"/>
                    </a:solidFill>
                  </a:rPr>
                  <a:t>only in Join</a:t>
                </a:r>
              </a:p>
              <a:p>
                <a:r>
                  <a:rPr lang="en-US" altLang="zh-CN" dirty="0">
                    <a:solidFill>
                      <a:schemeClr val="accent4"/>
                    </a:solidFill>
                  </a:rPr>
                  <a:t>Does not affect</a:t>
                </a:r>
                <a:r>
                  <a:rPr lang="en-US" altLang="zh-CN" dirty="0">
                    <a:solidFill>
                      <a:schemeClr val="tx2"/>
                    </a:solidFill>
                  </a:rPr>
                  <a:t> the asymptotical cost if </a:t>
                </a:r>
                <a14:m>
                  <m:oMath xmlns:m="http://schemas.openxmlformats.org/officeDocument/2006/math">
                    <m:r>
                      <a:rPr lang="en-US" altLang="zh-CN" b="1" i="1" smtClean="0">
                        <a:solidFill>
                          <a:schemeClr val="tx2"/>
                        </a:solidFill>
                        <a:latin typeface="Cambria Math" panose="02040503050406030204" pitchFamily="18" charset="0"/>
                      </a:rPr>
                      <m:t>𝒈</m:t>
                    </m:r>
                  </m:oMath>
                </a14:m>
                <a:r>
                  <a:rPr lang="en-US" dirty="0">
                    <a:solidFill>
                      <a:schemeClr val="tx2"/>
                    </a:solidFill>
                  </a:rPr>
                  <a:t> and </a:t>
                </a:r>
                <a14:m>
                  <m:oMath xmlns:m="http://schemas.openxmlformats.org/officeDocument/2006/math">
                    <m:r>
                      <a:rPr lang="en-US" b="1" i="1" smtClean="0">
                        <a:solidFill>
                          <a:schemeClr val="tx2"/>
                        </a:solidFill>
                        <a:latin typeface="Cambria Math" panose="02040503050406030204" pitchFamily="18" charset="0"/>
                      </a:rPr>
                      <m:t>𝒇</m:t>
                    </m:r>
                  </m:oMath>
                </a14:m>
                <a:r>
                  <a:rPr lang="en-US" dirty="0">
                    <a:solidFill>
                      <a:schemeClr val="tx2"/>
                    </a:solidFill>
                  </a:rPr>
                  <a:t> are simple</a:t>
                </a:r>
              </a:p>
              <a:p>
                <a:endParaRPr lang="en-US" dirty="0"/>
              </a:p>
              <a:p>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859E824-C12A-4045-ADE4-5D66E1ACF0C8}"/>
              </a:ext>
            </a:extLst>
          </p:cNvPr>
          <p:cNvSpPr>
            <a:spLocks noGrp="1"/>
          </p:cNvSpPr>
          <p:nvPr>
            <p:ph type="sldNum" sz="quarter" idx="4"/>
          </p:nvPr>
        </p:nvSpPr>
        <p:spPr/>
        <p:txBody>
          <a:bodyPr/>
          <a:lstStyle/>
          <a:p>
            <a:fld id="{B710F26B-4563-4765-9A91-E0CC99FE32F0}" type="slidenum">
              <a:rPr lang="zh-CN" altLang="en-US" smtClean="0"/>
              <a:t>19</a:t>
            </a:fld>
            <a:endParaRPr lang="zh-CN" altLang="en-US"/>
          </a:p>
        </p:txBody>
      </p:sp>
      <p:cxnSp>
        <p:nvCxnSpPr>
          <p:cNvPr id="50" name="直接箭头连接符 11">
            <a:extLst>
              <a:ext uri="{FF2B5EF4-FFF2-40B4-BE49-F238E27FC236}">
                <a16:creationId xmlns:a16="http://schemas.microsoft.com/office/drawing/2014/main" id="{78EEDC48-6F55-40EF-A0F4-02B6F9A54AAD}"/>
              </a:ext>
            </a:extLst>
          </p:cNvPr>
          <p:cNvCxnSpPr/>
          <p:nvPr/>
        </p:nvCxnSpPr>
        <p:spPr>
          <a:xfrm>
            <a:off x="843915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文本框 14">
            <a:extLst>
              <a:ext uri="{FF2B5EF4-FFF2-40B4-BE49-F238E27FC236}">
                <a16:creationId xmlns:a16="http://schemas.microsoft.com/office/drawing/2014/main" id="{5EC6D94D-4E60-4151-BF50-FC933CC5B875}"/>
              </a:ext>
            </a:extLst>
          </p:cNvPr>
          <p:cNvSpPr txBox="1"/>
          <p:nvPr/>
        </p:nvSpPr>
        <p:spPr>
          <a:xfrm>
            <a:off x="8713495" y="2943225"/>
            <a:ext cx="325730" cy="369332"/>
          </a:xfrm>
          <a:prstGeom prst="rect">
            <a:avLst/>
          </a:prstGeom>
          <a:noFill/>
        </p:spPr>
        <p:txBody>
          <a:bodyPr wrap="none" rtlCol="0">
            <a:spAutoFit/>
          </a:bodyPr>
          <a:lstStyle/>
          <a:p>
            <a:r>
              <a:rPr lang="en-US" dirty="0">
                <a:latin typeface="Comic Sans MS" panose="030F0702030302020204" pitchFamily="66" charset="0"/>
              </a:rPr>
              <a:t>3</a:t>
            </a:r>
          </a:p>
        </p:txBody>
      </p:sp>
      <p:cxnSp>
        <p:nvCxnSpPr>
          <p:cNvPr id="96" name="直接箭头连接符 28">
            <a:extLst>
              <a:ext uri="{FF2B5EF4-FFF2-40B4-BE49-F238E27FC236}">
                <a16:creationId xmlns:a16="http://schemas.microsoft.com/office/drawing/2014/main" id="{1FC8CF30-EAEB-4520-B178-E18C3689B461}"/>
              </a:ext>
            </a:extLst>
          </p:cNvPr>
          <p:cNvCxnSpPr/>
          <p:nvPr/>
        </p:nvCxnSpPr>
        <p:spPr>
          <a:xfrm>
            <a:off x="7630761" y="208875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文本框 29">
            <a:extLst>
              <a:ext uri="{FF2B5EF4-FFF2-40B4-BE49-F238E27FC236}">
                <a16:creationId xmlns:a16="http://schemas.microsoft.com/office/drawing/2014/main" id="{346BC32C-0A73-4DD1-97CB-27E9EB08BF7C}"/>
              </a:ext>
            </a:extLst>
          </p:cNvPr>
          <p:cNvSpPr txBox="1"/>
          <p:nvPr/>
        </p:nvSpPr>
        <p:spPr>
          <a:xfrm>
            <a:off x="7864654" y="1905000"/>
            <a:ext cx="441146" cy="369332"/>
          </a:xfrm>
          <a:prstGeom prst="rect">
            <a:avLst/>
          </a:prstGeom>
          <a:noFill/>
        </p:spPr>
        <p:txBody>
          <a:bodyPr wrap="none" rtlCol="0">
            <a:spAutoFit/>
          </a:bodyPr>
          <a:lstStyle/>
          <a:p>
            <a:r>
              <a:rPr lang="en-US" dirty="0">
                <a:latin typeface="Comic Sans MS" panose="030F0702030302020204" pitchFamily="66" charset="0"/>
              </a:rPr>
              <a:t>10</a:t>
            </a:r>
          </a:p>
        </p:txBody>
      </p:sp>
      <p:cxnSp>
        <p:nvCxnSpPr>
          <p:cNvPr id="98" name="直接箭头连接符 39">
            <a:extLst>
              <a:ext uri="{FF2B5EF4-FFF2-40B4-BE49-F238E27FC236}">
                <a16:creationId xmlns:a16="http://schemas.microsoft.com/office/drawing/2014/main" id="{936F9C2C-BB93-495A-9264-BB609769511A}"/>
              </a:ext>
            </a:extLst>
          </p:cNvPr>
          <p:cNvCxnSpPr/>
          <p:nvPr/>
        </p:nvCxnSpPr>
        <p:spPr>
          <a:xfrm>
            <a:off x="4419600" y="2069068"/>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文本框 14">
            <a:extLst>
              <a:ext uri="{FF2B5EF4-FFF2-40B4-BE49-F238E27FC236}">
                <a16:creationId xmlns:a16="http://schemas.microsoft.com/office/drawing/2014/main" id="{509476E2-0F04-4DE2-9641-FD9212D043DE}"/>
              </a:ext>
            </a:extLst>
          </p:cNvPr>
          <p:cNvSpPr txBox="1"/>
          <p:nvPr/>
        </p:nvSpPr>
        <p:spPr>
          <a:xfrm>
            <a:off x="4705350" y="1876306"/>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7</a:t>
            </a:r>
          </a:p>
        </p:txBody>
      </p:sp>
      <p:cxnSp>
        <p:nvCxnSpPr>
          <p:cNvPr id="100" name="直接箭头连接符 41">
            <a:extLst>
              <a:ext uri="{FF2B5EF4-FFF2-40B4-BE49-F238E27FC236}">
                <a16:creationId xmlns:a16="http://schemas.microsoft.com/office/drawing/2014/main" id="{0B57DDE0-0C0E-439A-B139-F9126E995B00}"/>
              </a:ext>
            </a:extLst>
          </p:cNvPr>
          <p:cNvCxnSpPr/>
          <p:nvPr/>
        </p:nvCxnSpPr>
        <p:spPr>
          <a:xfrm>
            <a:off x="5128746" y="31646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文本框 14">
            <a:extLst>
              <a:ext uri="{FF2B5EF4-FFF2-40B4-BE49-F238E27FC236}">
                <a16:creationId xmlns:a16="http://schemas.microsoft.com/office/drawing/2014/main" id="{357330AF-1A51-4933-A9B1-34A90DDB8103}"/>
              </a:ext>
            </a:extLst>
          </p:cNvPr>
          <p:cNvSpPr txBox="1"/>
          <p:nvPr/>
        </p:nvSpPr>
        <p:spPr>
          <a:xfrm>
            <a:off x="5410200" y="2971800"/>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2</a:t>
            </a:r>
          </a:p>
        </p:txBody>
      </p:sp>
      <p:cxnSp>
        <p:nvCxnSpPr>
          <p:cNvPr id="102" name="直接箭头连接符 43">
            <a:extLst>
              <a:ext uri="{FF2B5EF4-FFF2-40B4-BE49-F238E27FC236}">
                <a16:creationId xmlns:a16="http://schemas.microsoft.com/office/drawing/2014/main" id="{0E45DFDB-2111-475B-8523-DA08FC914512}"/>
              </a:ext>
            </a:extLst>
          </p:cNvPr>
          <p:cNvCxnSpPr>
            <a:cxnSpLocks/>
          </p:cNvCxnSpPr>
          <p:nvPr/>
        </p:nvCxnSpPr>
        <p:spPr>
          <a:xfrm>
            <a:off x="35814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文本框 14">
            <a:extLst>
              <a:ext uri="{FF2B5EF4-FFF2-40B4-BE49-F238E27FC236}">
                <a16:creationId xmlns:a16="http://schemas.microsoft.com/office/drawing/2014/main" id="{B6A4D67C-DA33-4C55-8B1A-168D69A8107C}"/>
              </a:ext>
            </a:extLst>
          </p:cNvPr>
          <p:cNvSpPr txBox="1"/>
          <p:nvPr/>
        </p:nvSpPr>
        <p:spPr>
          <a:xfrm>
            <a:off x="3838575" y="2943225"/>
            <a:ext cx="32573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4</a:t>
            </a:r>
          </a:p>
        </p:txBody>
      </p:sp>
      <p:cxnSp>
        <p:nvCxnSpPr>
          <p:cNvPr id="104" name="直接箭头连接符 47">
            <a:extLst>
              <a:ext uri="{FF2B5EF4-FFF2-40B4-BE49-F238E27FC236}">
                <a16:creationId xmlns:a16="http://schemas.microsoft.com/office/drawing/2014/main" id="{0EA32A27-83A9-4DB9-B844-8FDEAB92B7C9}"/>
              </a:ext>
            </a:extLst>
          </p:cNvPr>
          <p:cNvCxnSpPr/>
          <p:nvPr/>
        </p:nvCxnSpPr>
        <p:spPr>
          <a:xfrm>
            <a:off x="6781800" y="3124200"/>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文本框 48">
            <a:extLst>
              <a:ext uri="{FF2B5EF4-FFF2-40B4-BE49-F238E27FC236}">
                <a16:creationId xmlns:a16="http://schemas.microsoft.com/office/drawing/2014/main" id="{1A52D7A6-5E70-4045-ABB7-D246483F06D9}"/>
              </a:ext>
            </a:extLst>
          </p:cNvPr>
          <p:cNvSpPr txBox="1"/>
          <p:nvPr/>
        </p:nvSpPr>
        <p:spPr>
          <a:xfrm>
            <a:off x="7063254" y="2931327"/>
            <a:ext cx="441146" cy="369332"/>
          </a:xfrm>
          <a:prstGeom prst="rect">
            <a:avLst/>
          </a:prstGeom>
          <a:noFill/>
        </p:spPr>
        <p:txBody>
          <a:bodyPr wrap="none" rtlCol="0">
            <a:spAutoFit/>
          </a:bodyPr>
          <a:lstStyle/>
          <a:p>
            <a:r>
              <a:rPr lang="en-US" dirty="0">
                <a:latin typeface="Comic Sans MS" panose="030F0702030302020204" pitchFamily="66" charset="0"/>
              </a:rPr>
              <a:t>17</a:t>
            </a:r>
          </a:p>
        </p:txBody>
      </p:sp>
      <p:sp>
        <p:nvSpPr>
          <p:cNvPr id="106" name="文本框 22">
            <a:extLst>
              <a:ext uri="{FF2B5EF4-FFF2-40B4-BE49-F238E27FC236}">
                <a16:creationId xmlns:a16="http://schemas.microsoft.com/office/drawing/2014/main" id="{4F8BF2FD-F87D-480E-ABED-230A04CC67FF}"/>
              </a:ext>
            </a:extLst>
          </p:cNvPr>
          <p:cNvSpPr txBox="1"/>
          <p:nvPr/>
        </p:nvSpPr>
        <p:spPr>
          <a:xfrm>
            <a:off x="3505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a:t>
            </a:r>
          </a:p>
        </p:txBody>
      </p:sp>
      <p:sp>
        <p:nvSpPr>
          <p:cNvPr id="107" name="文本框 22">
            <a:extLst>
              <a:ext uri="{FF2B5EF4-FFF2-40B4-BE49-F238E27FC236}">
                <a16:creationId xmlns:a16="http://schemas.microsoft.com/office/drawing/2014/main" id="{7E5CD68E-194F-4C07-8859-FCDF82270037}"/>
              </a:ext>
            </a:extLst>
          </p:cNvPr>
          <p:cNvSpPr txBox="1"/>
          <p:nvPr/>
        </p:nvSpPr>
        <p:spPr>
          <a:xfrm>
            <a:off x="5029201" y="3352800"/>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2</a:t>
            </a:r>
          </a:p>
        </p:txBody>
      </p:sp>
      <p:sp>
        <p:nvSpPr>
          <p:cNvPr id="108" name="文本框 22">
            <a:extLst>
              <a:ext uri="{FF2B5EF4-FFF2-40B4-BE49-F238E27FC236}">
                <a16:creationId xmlns:a16="http://schemas.microsoft.com/office/drawing/2014/main" id="{434C9DE4-B667-4541-9317-6006692D343C}"/>
              </a:ext>
            </a:extLst>
          </p:cNvPr>
          <p:cNvSpPr txBox="1"/>
          <p:nvPr/>
        </p:nvSpPr>
        <p:spPr>
          <a:xfrm>
            <a:off x="4330430" y="2221468"/>
            <a:ext cx="1308371"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4 + 7 + 2</a:t>
            </a:r>
          </a:p>
        </p:txBody>
      </p:sp>
      <p:sp>
        <p:nvSpPr>
          <p:cNvPr id="109" name="文本框 45">
            <a:extLst>
              <a:ext uri="{FF2B5EF4-FFF2-40B4-BE49-F238E27FC236}">
                <a16:creationId xmlns:a16="http://schemas.microsoft.com/office/drawing/2014/main" id="{8CDB6CF8-EAD2-41FA-9554-353B5810982F}"/>
              </a:ext>
            </a:extLst>
          </p:cNvPr>
          <p:cNvSpPr txBox="1"/>
          <p:nvPr/>
        </p:nvSpPr>
        <p:spPr>
          <a:xfrm>
            <a:off x="7543800" y="2238375"/>
            <a:ext cx="1499128"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 + 10 + 3</a:t>
            </a:r>
          </a:p>
        </p:txBody>
      </p:sp>
      <p:sp>
        <p:nvSpPr>
          <p:cNvPr id="110" name="文本框 22">
            <a:extLst>
              <a:ext uri="{FF2B5EF4-FFF2-40B4-BE49-F238E27FC236}">
                <a16:creationId xmlns:a16="http://schemas.microsoft.com/office/drawing/2014/main" id="{7B963B90-BD93-4AEE-968B-296B8A1AE899}"/>
              </a:ext>
            </a:extLst>
          </p:cNvPr>
          <p:cNvSpPr txBox="1"/>
          <p:nvPr/>
        </p:nvSpPr>
        <p:spPr>
          <a:xfrm>
            <a:off x="8361071" y="3324225"/>
            <a:ext cx="511679"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3</a:t>
            </a:r>
          </a:p>
        </p:txBody>
      </p:sp>
      <p:sp>
        <p:nvSpPr>
          <p:cNvPr id="111" name="文本框 22">
            <a:extLst>
              <a:ext uri="{FF2B5EF4-FFF2-40B4-BE49-F238E27FC236}">
                <a16:creationId xmlns:a16="http://schemas.microsoft.com/office/drawing/2014/main" id="{2F7249FD-CAB8-45BD-BD11-11EA60BE69E3}"/>
              </a:ext>
            </a:extLst>
          </p:cNvPr>
          <p:cNvSpPr txBox="1"/>
          <p:nvPr/>
        </p:nvSpPr>
        <p:spPr>
          <a:xfrm>
            <a:off x="6705600" y="3352800"/>
            <a:ext cx="615874" cy="369332"/>
          </a:xfrm>
          <a:prstGeom prst="rect">
            <a:avLst/>
          </a:prstGeom>
          <a:noFill/>
        </p:spPr>
        <p:txBody>
          <a:bodyPr wrap="none" rtlCol="0">
            <a:spAutoFit/>
          </a:bodyPr>
          <a:lstStyle/>
          <a:p>
            <a:r>
              <a:rPr lang="en-US" dirty="0">
                <a:solidFill>
                  <a:srgbClr val="FF0000"/>
                </a:solidFill>
                <a:latin typeface="Comic Sans MS" panose="030F0702030302020204" pitchFamily="66" charset="0"/>
              </a:rPr>
              <a:t>= 17</a:t>
            </a:r>
          </a:p>
        </p:txBody>
      </p:sp>
      <p:cxnSp>
        <p:nvCxnSpPr>
          <p:cNvPr id="112" name="直接连接符 15">
            <a:extLst>
              <a:ext uri="{FF2B5EF4-FFF2-40B4-BE49-F238E27FC236}">
                <a16:creationId xmlns:a16="http://schemas.microsoft.com/office/drawing/2014/main" id="{0406DEA8-7497-4D2C-B18F-666C0D1BC034}"/>
              </a:ext>
            </a:extLst>
          </p:cNvPr>
          <p:cNvCxnSpPr>
            <a:cxnSpLocks/>
            <a:stCxn id="126" idx="2"/>
            <a:endCxn id="122" idx="0"/>
          </p:cNvCxnSpPr>
          <p:nvPr/>
        </p:nvCxnSpPr>
        <p:spPr>
          <a:xfrm flipH="1">
            <a:off x="39624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7">
            <a:extLst>
              <a:ext uri="{FF2B5EF4-FFF2-40B4-BE49-F238E27FC236}">
                <a16:creationId xmlns:a16="http://schemas.microsoft.com/office/drawing/2014/main" id="{713D45A3-0D51-45A3-A78E-0D941F1A5A7B}"/>
              </a:ext>
            </a:extLst>
          </p:cNvPr>
          <p:cNvCxnSpPr>
            <a:cxnSpLocks/>
            <a:stCxn id="120" idx="0"/>
            <a:endCxn id="130" idx="2"/>
          </p:cNvCxnSpPr>
          <p:nvPr/>
        </p:nvCxnSpPr>
        <p:spPr>
          <a:xfrm flipH="1" flipV="1">
            <a:off x="71628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8">
            <a:extLst>
              <a:ext uri="{FF2B5EF4-FFF2-40B4-BE49-F238E27FC236}">
                <a16:creationId xmlns:a16="http://schemas.microsoft.com/office/drawing/2014/main" id="{33E9899B-0342-4EB4-90F7-38C5F49619E0}"/>
              </a:ext>
            </a:extLst>
          </p:cNvPr>
          <p:cNvCxnSpPr>
            <a:cxnSpLocks/>
            <a:endCxn id="127" idx="2"/>
          </p:cNvCxnSpPr>
          <p:nvPr/>
        </p:nvCxnSpPr>
        <p:spPr>
          <a:xfrm flipH="1" flipV="1">
            <a:off x="3962400" y="2590800"/>
            <a:ext cx="754380" cy="284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9">
            <a:extLst>
              <a:ext uri="{FF2B5EF4-FFF2-40B4-BE49-F238E27FC236}">
                <a16:creationId xmlns:a16="http://schemas.microsoft.com/office/drawing/2014/main" id="{842D6EF1-7326-4275-912C-1BE0EDF2785E}"/>
              </a:ext>
            </a:extLst>
          </p:cNvPr>
          <p:cNvCxnSpPr>
            <a:cxnSpLocks/>
            <a:stCxn id="130" idx="2"/>
            <a:endCxn id="121" idx="0"/>
          </p:cNvCxnSpPr>
          <p:nvPr/>
        </p:nvCxnSpPr>
        <p:spPr>
          <a:xfrm flipH="1">
            <a:off x="63246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20">
            <a:extLst>
              <a:ext uri="{FF2B5EF4-FFF2-40B4-BE49-F238E27FC236}">
                <a16:creationId xmlns:a16="http://schemas.microsoft.com/office/drawing/2014/main" id="{FBBDC02B-CE3C-4445-A967-6D832B064007}"/>
              </a:ext>
            </a:extLst>
          </p:cNvPr>
          <p:cNvCxnSpPr>
            <a:cxnSpLocks/>
            <a:stCxn id="127" idx="2"/>
            <a:endCxn id="124" idx="0"/>
          </p:cNvCxnSpPr>
          <p:nvPr/>
        </p:nvCxnSpPr>
        <p:spPr>
          <a:xfrm flipH="1">
            <a:off x="3124200" y="25908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连接符 21">
            <a:extLst>
              <a:ext uri="{FF2B5EF4-FFF2-40B4-BE49-F238E27FC236}">
                <a16:creationId xmlns:a16="http://schemas.microsoft.com/office/drawing/2014/main" id="{3CEFECD1-0D22-44B9-A266-17C41A47B6E8}"/>
              </a:ext>
            </a:extLst>
          </p:cNvPr>
          <p:cNvCxnSpPr>
            <a:cxnSpLocks/>
            <a:stCxn id="126" idx="2"/>
            <a:endCxn id="119" idx="0"/>
          </p:cNvCxnSpPr>
          <p:nvPr/>
        </p:nvCxnSpPr>
        <p:spPr>
          <a:xfrm>
            <a:off x="5562600" y="1600200"/>
            <a:ext cx="1600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44877C94-D32F-4595-93C5-7F4745CCD280}"/>
              </a:ext>
            </a:extLst>
          </p:cNvPr>
          <p:cNvSpPr/>
          <p:nvPr/>
        </p:nvSpPr>
        <p:spPr>
          <a:xfrm>
            <a:off x="5181600" y="838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4</a:t>
            </a:r>
            <a:r>
              <a:rPr lang="en-US" altLang="zh-CN" b="1" dirty="0">
                <a:latin typeface="Comic Sans MS" panose="030F0702030302020204" pitchFamily="66" charset="0"/>
              </a:rPr>
              <a:t>,11</a:t>
            </a:r>
            <a:endParaRPr lang="zh-CN" altLang="en-US" b="1" dirty="0">
              <a:latin typeface="Comic Sans MS" panose="030F0702030302020204" pitchFamily="66" charset="0"/>
            </a:endParaRPr>
          </a:p>
        </p:txBody>
      </p:sp>
      <p:sp>
        <p:nvSpPr>
          <p:cNvPr id="119" name="Rectangle 118">
            <a:extLst>
              <a:ext uri="{FF2B5EF4-FFF2-40B4-BE49-F238E27FC236}">
                <a16:creationId xmlns:a16="http://schemas.microsoft.com/office/drawing/2014/main" id="{C088451B-6825-4FA1-AE21-354A97809A3B}"/>
              </a:ext>
            </a:extLst>
          </p:cNvPr>
          <p:cNvSpPr/>
          <p:nvPr/>
        </p:nvSpPr>
        <p:spPr>
          <a:xfrm>
            <a:off x="67818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6</a:t>
            </a:r>
            <a:r>
              <a:rPr lang="en-US" altLang="zh-CN" b="1" dirty="0">
                <a:latin typeface="Comic Sans MS" panose="030F0702030302020204" pitchFamily="66" charset="0"/>
              </a:rPr>
              <a:t>,10</a:t>
            </a:r>
            <a:endParaRPr lang="zh-CN" altLang="en-US" b="1" dirty="0">
              <a:latin typeface="Comic Sans MS" panose="030F0702030302020204" pitchFamily="66" charset="0"/>
            </a:endParaRPr>
          </a:p>
        </p:txBody>
      </p:sp>
      <p:sp>
        <p:nvSpPr>
          <p:cNvPr id="120" name="Rectangle 119">
            <a:extLst>
              <a:ext uri="{FF2B5EF4-FFF2-40B4-BE49-F238E27FC236}">
                <a16:creationId xmlns:a16="http://schemas.microsoft.com/office/drawing/2014/main" id="{7B39A813-B32E-4329-83DF-9FA0823438B2}"/>
              </a:ext>
            </a:extLst>
          </p:cNvPr>
          <p:cNvSpPr/>
          <p:nvPr/>
        </p:nvSpPr>
        <p:spPr>
          <a:xfrm>
            <a:off x="76200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7</a:t>
            </a: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21" name="Rectangle 120">
            <a:extLst>
              <a:ext uri="{FF2B5EF4-FFF2-40B4-BE49-F238E27FC236}">
                <a16:creationId xmlns:a16="http://schemas.microsoft.com/office/drawing/2014/main" id="{9BDE2D2E-37CA-4878-94F7-4E73AA6C3433}"/>
              </a:ext>
            </a:extLst>
          </p:cNvPr>
          <p:cNvSpPr/>
          <p:nvPr/>
        </p:nvSpPr>
        <p:spPr>
          <a:xfrm>
            <a:off x="59436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5</a:t>
            </a: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22" name="Rectangle 121">
            <a:extLst>
              <a:ext uri="{FF2B5EF4-FFF2-40B4-BE49-F238E27FC236}">
                <a16:creationId xmlns:a16="http://schemas.microsoft.com/office/drawing/2014/main" id="{1B3C6233-4E05-4ED3-844D-D3029F68160B}"/>
              </a:ext>
            </a:extLst>
          </p:cNvPr>
          <p:cNvSpPr/>
          <p:nvPr/>
        </p:nvSpPr>
        <p:spPr>
          <a:xfrm>
            <a:off x="3581400" y="1828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2</a:t>
            </a:r>
            <a:r>
              <a:rPr lang="en-US" altLang="zh-CN" b="1" dirty="0">
                <a:latin typeface="Comic Sans MS" panose="030F0702030302020204" pitchFamily="66" charset="0"/>
              </a:rPr>
              <a:t>,7</a:t>
            </a:r>
            <a:endParaRPr lang="zh-CN" altLang="en-US" b="1" dirty="0">
              <a:latin typeface="Comic Sans MS" panose="030F0702030302020204" pitchFamily="66" charset="0"/>
            </a:endParaRPr>
          </a:p>
        </p:txBody>
      </p:sp>
      <p:sp>
        <p:nvSpPr>
          <p:cNvPr id="123" name="Rectangle 122">
            <a:extLst>
              <a:ext uri="{FF2B5EF4-FFF2-40B4-BE49-F238E27FC236}">
                <a16:creationId xmlns:a16="http://schemas.microsoft.com/office/drawing/2014/main" id="{BDCE756F-6409-405B-A99D-FCE5727DB920}"/>
              </a:ext>
            </a:extLst>
          </p:cNvPr>
          <p:cNvSpPr/>
          <p:nvPr/>
        </p:nvSpPr>
        <p:spPr>
          <a:xfrm>
            <a:off x="4267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3</a:t>
            </a:r>
            <a:r>
              <a:rPr lang="en-US" altLang="zh-CN" b="1" dirty="0">
                <a:latin typeface="Comic Sans MS" panose="030F0702030302020204" pitchFamily="66" charset="0"/>
              </a:rPr>
              <a:t>,2</a:t>
            </a:r>
            <a:endParaRPr lang="zh-CN" altLang="en-US" b="1" dirty="0">
              <a:latin typeface="Comic Sans MS" panose="030F0702030302020204" pitchFamily="66" charset="0"/>
            </a:endParaRPr>
          </a:p>
        </p:txBody>
      </p:sp>
      <p:sp>
        <p:nvSpPr>
          <p:cNvPr id="124" name="Rectangle 123">
            <a:extLst>
              <a:ext uri="{FF2B5EF4-FFF2-40B4-BE49-F238E27FC236}">
                <a16:creationId xmlns:a16="http://schemas.microsoft.com/office/drawing/2014/main" id="{D9DC8154-AD58-4CBB-AB53-2A9A1F168DD3}"/>
              </a:ext>
            </a:extLst>
          </p:cNvPr>
          <p:cNvSpPr/>
          <p:nvPr/>
        </p:nvSpPr>
        <p:spPr>
          <a:xfrm>
            <a:off x="2743200" y="2895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omic Sans MS" panose="030F0702030302020204" pitchFamily="66" charset="0"/>
              </a:rPr>
              <a:t>1</a:t>
            </a:r>
            <a:r>
              <a:rPr lang="en-US" altLang="zh-CN" b="1" dirty="0">
                <a:latin typeface="Comic Sans MS" panose="030F0702030302020204" pitchFamily="66" charset="0"/>
              </a:rPr>
              <a:t>,4</a:t>
            </a:r>
            <a:endParaRPr lang="zh-CN" altLang="en-US" b="1" dirty="0">
              <a:latin typeface="Comic Sans MS" panose="030F0702030302020204" pitchFamily="66" charset="0"/>
            </a:endParaRPr>
          </a:p>
        </p:txBody>
      </p:sp>
      <p:sp>
        <p:nvSpPr>
          <p:cNvPr id="125" name="Rectangle 124">
            <a:extLst>
              <a:ext uri="{FF2B5EF4-FFF2-40B4-BE49-F238E27FC236}">
                <a16:creationId xmlns:a16="http://schemas.microsoft.com/office/drawing/2014/main" id="{41F8F996-5822-4CE0-840C-570A08DF7D2B}"/>
              </a:ext>
            </a:extLst>
          </p:cNvPr>
          <p:cNvSpPr/>
          <p:nvPr/>
        </p:nvSpPr>
        <p:spPr>
          <a:xfrm>
            <a:off x="1828800" y="914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err="1">
                <a:solidFill>
                  <a:srgbClr val="FF0000"/>
                </a:solidFill>
                <a:latin typeface="Comic Sans MS" panose="030F0702030302020204" pitchFamily="66" charset="0"/>
              </a:rPr>
              <a:t>key</a:t>
            </a:r>
            <a:r>
              <a:rPr lang="en-US" altLang="zh-CN" b="1" dirty="0" err="1">
                <a:latin typeface="Comic Sans MS" panose="030F0702030302020204" pitchFamily="66" charset="0"/>
              </a:rPr>
              <a:t>,value</a:t>
            </a:r>
            <a:endParaRPr lang="zh-CN" altLang="en-US" b="1" dirty="0">
              <a:latin typeface="Comic Sans MS" panose="030F0702030302020204" pitchFamily="66" charset="0"/>
            </a:endParaRPr>
          </a:p>
        </p:txBody>
      </p:sp>
      <p:sp>
        <p:nvSpPr>
          <p:cNvPr id="126" name="Rectangle 125">
            <a:extLst>
              <a:ext uri="{FF2B5EF4-FFF2-40B4-BE49-F238E27FC236}">
                <a16:creationId xmlns:a16="http://schemas.microsoft.com/office/drawing/2014/main" id="{DE4DDC1B-6155-4073-B151-14225FB927AC}"/>
              </a:ext>
            </a:extLst>
          </p:cNvPr>
          <p:cNvSpPr/>
          <p:nvPr/>
        </p:nvSpPr>
        <p:spPr>
          <a:xfrm>
            <a:off x="5181600" y="12192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54</a:t>
            </a:r>
            <a:endParaRPr lang="zh-CN" altLang="en-US" b="1" dirty="0">
              <a:solidFill>
                <a:schemeClr val="tx1"/>
              </a:solidFill>
              <a:latin typeface="Comic Sans MS" panose="030F0702030302020204" pitchFamily="66" charset="0"/>
            </a:endParaRPr>
          </a:p>
        </p:txBody>
      </p:sp>
      <p:sp>
        <p:nvSpPr>
          <p:cNvPr id="127" name="Rectangle 126">
            <a:extLst>
              <a:ext uri="{FF2B5EF4-FFF2-40B4-BE49-F238E27FC236}">
                <a16:creationId xmlns:a16="http://schemas.microsoft.com/office/drawing/2014/main" id="{43DB358D-25DA-469E-B77C-0A58F8E851D1}"/>
              </a:ext>
            </a:extLst>
          </p:cNvPr>
          <p:cNvSpPr/>
          <p:nvPr/>
        </p:nvSpPr>
        <p:spPr>
          <a:xfrm>
            <a:off x="35814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13</a:t>
            </a:r>
            <a:endParaRPr lang="zh-CN" altLang="en-US" b="1" dirty="0">
              <a:latin typeface="Comic Sans MS" panose="030F0702030302020204" pitchFamily="66" charset="0"/>
            </a:endParaRPr>
          </a:p>
        </p:txBody>
      </p:sp>
      <p:sp>
        <p:nvSpPr>
          <p:cNvPr id="128" name="Rectangle 127">
            <a:extLst>
              <a:ext uri="{FF2B5EF4-FFF2-40B4-BE49-F238E27FC236}">
                <a16:creationId xmlns:a16="http://schemas.microsoft.com/office/drawing/2014/main" id="{9DAE9271-044B-4EE9-8E05-B7351FF6083A}"/>
              </a:ext>
            </a:extLst>
          </p:cNvPr>
          <p:cNvSpPr/>
          <p:nvPr/>
        </p:nvSpPr>
        <p:spPr>
          <a:xfrm>
            <a:off x="2743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4</a:t>
            </a:r>
            <a:endParaRPr lang="zh-CN" altLang="en-US" b="1" dirty="0">
              <a:solidFill>
                <a:schemeClr val="tx1"/>
              </a:solidFill>
              <a:latin typeface="Comic Sans MS" panose="030F0702030302020204" pitchFamily="66" charset="0"/>
            </a:endParaRPr>
          </a:p>
        </p:txBody>
      </p:sp>
      <p:sp>
        <p:nvSpPr>
          <p:cNvPr id="129" name="Rectangle 128">
            <a:extLst>
              <a:ext uri="{FF2B5EF4-FFF2-40B4-BE49-F238E27FC236}">
                <a16:creationId xmlns:a16="http://schemas.microsoft.com/office/drawing/2014/main" id="{7B661CE0-2878-4591-977A-8EAA9848110A}"/>
              </a:ext>
            </a:extLst>
          </p:cNvPr>
          <p:cNvSpPr/>
          <p:nvPr/>
        </p:nvSpPr>
        <p:spPr>
          <a:xfrm>
            <a:off x="42672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2</a:t>
            </a:r>
            <a:endParaRPr lang="zh-CN" altLang="en-US" b="1" dirty="0">
              <a:solidFill>
                <a:schemeClr val="tx1"/>
              </a:solidFill>
              <a:latin typeface="Comic Sans MS" panose="030F0702030302020204" pitchFamily="66" charset="0"/>
            </a:endParaRPr>
          </a:p>
        </p:txBody>
      </p:sp>
      <p:sp>
        <p:nvSpPr>
          <p:cNvPr id="130" name="Rectangle 129">
            <a:extLst>
              <a:ext uri="{FF2B5EF4-FFF2-40B4-BE49-F238E27FC236}">
                <a16:creationId xmlns:a16="http://schemas.microsoft.com/office/drawing/2014/main" id="{9D60BAF9-9AD8-4DC7-A17D-D350D3EACB26}"/>
              </a:ext>
            </a:extLst>
          </p:cNvPr>
          <p:cNvSpPr/>
          <p:nvPr/>
        </p:nvSpPr>
        <p:spPr>
          <a:xfrm>
            <a:off x="6781800" y="22098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omic Sans MS" panose="030F0702030302020204" pitchFamily="66" charset="0"/>
              </a:rPr>
              <a:t>30</a:t>
            </a:r>
            <a:endParaRPr lang="zh-CN" altLang="en-US" b="1" dirty="0">
              <a:solidFill>
                <a:schemeClr val="tx1"/>
              </a:solidFill>
              <a:latin typeface="Comic Sans MS" panose="030F0702030302020204" pitchFamily="66" charset="0"/>
            </a:endParaRPr>
          </a:p>
        </p:txBody>
      </p:sp>
      <p:sp>
        <p:nvSpPr>
          <p:cNvPr id="131" name="Rectangle 130">
            <a:extLst>
              <a:ext uri="{FF2B5EF4-FFF2-40B4-BE49-F238E27FC236}">
                <a16:creationId xmlns:a16="http://schemas.microsoft.com/office/drawing/2014/main" id="{40D8AA07-066A-4941-BDCE-D0A915059518}"/>
              </a:ext>
            </a:extLst>
          </p:cNvPr>
          <p:cNvSpPr/>
          <p:nvPr/>
        </p:nvSpPr>
        <p:spPr>
          <a:xfrm>
            <a:off x="59436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17</a:t>
            </a:r>
            <a:endParaRPr lang="zh-CN" altLang="en-US" b="1" dirty="0">
              <a:latin typeface="Comic Sans MS" panose="030F0702030302020204" pitchFamily="66" charset="0"/>
            </a:endParaRPr>
          </a:p>
        </p:txBody>
      </p:sp>
      <p:sp>
        <p:nvSpPr>
          <p:cNvPr id="132" name="Rectangle 131">
            <a:extLst>
              <a:ext uri="{FF2B5EF4-FFF2-40B4-BE49-F238E27FC236}">
                <a16:creationId xmlns:a16="http://schemas.microsoft.com/office/drawing/2014/main" id="{7FF9E5A2-E9E4-400E-BA94-0ED4FB530ABD}"/>
              </a:ext>
            </a:extLst>
          </p:cNvPr>
          <p:cNvSpPr/>
          <p:nvPr/>
        </p:nvSpPr>
        <p:spPr>
          <a:xfrm>
            <a:off x="7620000" y="3276600"/>
            <a:ext cx="762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3</a:t>
            </a:r>
            <a:endParaRPr lang="zh-CN" altLang="en-US" b="1" dirty="0">
              <a:latin typeface="Comic Sans MS" panose="030F0702030302020204" pitchFamily="66" charset="0"/>
            </a:endParaRPr>
          </a:p>
        </p:txBody>
      </p:sp>
      <p:sp>
        <p:nvSpPr>
          <p:cNvPr id="133" name="Rectangle 132">
            <a:extLst>
              <a:ext uri="{FF2B5EF4-FFF2-40B4-BE49-F238E27FC236}">
                <a16:creationId xmlns:a16="http://schemas.microsoft.com/office/drawing/2014/main" id="{11FEDCAC-7283-4973-BAF9-0F649A1F0E5A}"/>
              </a:ext>
            </a:extLst>
          </p:cNvPr>
          <p:cNvSpPr/>
          <p:nvPr/>
        </p:nvSpPr>
        <p:spPr>
          <a:xfrm>
            <a:off x="1828800" y="1295400"/>
            <a:ext cx="1524000" cy="381000"/>
          </a:xfrm>
          <a:prstGeom prst="rect">
            <a:avLst/>
          </a:prstGeom>
          <a:ln w="28575"/>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latin typeface="Comic Sans MS" panose="030F0702030302020204" pitchFamily="66" charset="0"/>
              </a:rPr>
              <a:t>Partial “sum”</a:t>
            </a:r>
            <a:endParaRPr lang="zh-CN" altLang="en-US" b="1" dirty="0">
              <a:latin typeface="Comic Sans MS" panose="030F0702030302020204" pitchFamily="66" charset="0"/>
            </a:endParaRPr>
          </a:p>
        </p:txBody>
      </p:sp>
      <p:cxnSp>
        <p:nvCxnSpPr>
          <p:cNvPr id="134" name="直接箭头连接符 30">
            <a:extLst>
              <a:ext uri="{FF2B5EF4-FFF2-40B4-BE49-F238E27FC236}">
                <a16:creationId xmlns:a16="http://schemas.microsoft.com/office/drawing/2014/main" id="{1CCB0445-9267-40CE-A1BC-3EF3C53226C8}"/>
              </a:ext>
            </a:extLst>
          </p:cNvPr>
          <p:cNvCxnSpPr/>
          <p:nvPr/>
        </p:nvCxnSpPr>
        <p:spPr>
          <a:xfrm>
            <a:off x="6058827" y="1107273"/>
            <a:ext cx="32385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文本框 14">
            <a:extLst>
              <a:ext uri="{FF2B5EF4-FFF2-40B4-BE49-F238E27FC236}">
                <a16:creationId xmlns:a16="http://schemas.microsoft.com/office/drawing/2014/main" id="{2D3E5244-EDAA-44DD-8616-123D20A0DE43}"/>
              </a:ext>
            </a:extLst>
          </p:cNvPr>
          <p:cNvSpPr txBox="1"/>
          <p:nvPr/>
        </p:nvSpPr>
        <p:spPr>
          <a:xfrm>
            <a:off x="6340281" y="914400"/>
            <a:ext cx="39305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omic Sans MS" panose="030F0702030302020204" pitchFamily="66" charset="0"/>
              </a:rPr>
              <a:t>11</a:t>
            </a:r>
          </a:p>
        </p:txBody>
      </p:sp>
      <p:sp>
        <p:nvSpPr>
          <p:cNvPr id="136" name="文本框 22">
            <a:extLst>
              <a:ext uri="{FF2B5EF4-FFF2-40B4-BE49-F238E27FC236}">
                <a16:creationId xmlns:a16="http://schemas.microsoft.com/office/drawing/2014/main" id="{C5EB852C-20A5-4B99-8F57-FDAE42218235}"/>
              </a:ext>
            </a:extLst>
          </p:cNvPr>
          <p:cNvSpPr txBox="1"/>
          <p:nvPr/>
        </p:nvSpPr>
        <p:spPr>
          <a:xfrm>
            <a:off x="5943227" y="1219200"/>
            <a:ext cx="160332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0000"/>
                </a:solidFill>
                <a:latin typeface="Comic Sans MS" panose="030F0702030302020204" pitchFamily="66" charset="0"/>
              </a:rPr>
              <a:t>= 13 + 11 + 30</a:t>
            </a:r>
          </a:p>
        </p:txBody>
      </p:sp>
      <p:sp>
        <p:nvSpPr>
          <p:cNvPr id="49" name="文本框 8">
            <a:extLst>
              <a:ext uri="{FF2B5EF4-FFF2-40B4-BE49-F238E27FC236}">
                <a16:creationId xmlns:a16="http://schemas.microsoft.com/office/drawing/2014/main" id="{AB111AE1-96C0-465D-9E25-F8200FA3BF75}"/>
              </a:ext>
            </a:extLst>
          </p:cNvPr>
          <p:cNvSpPr txBox="1"/>
          <p:nvPr/>
        </p:nvSpPr>
        <p:spPr>
          <a:xfrm>
            <a:off x="457200" y="3786485"/>
            <a:ext cx="3329758" cy="461665"/>
          </a:xfrm>
          <a:prstGeom prst="rect">
            <a:avLst/>
          </a:prstGeom>
          <a:noFill/>
        </p:spPr>
        <p:txBody>
          <a:bodyPr wrap="none" rtlCol="0">
            <a:spAutoFit/>
          </a:bodyPr>
          <a:lstStyle/>
          <a:p>
            <a:r>
              <a:rPr lang="en-US" sz="2400" b="1" dirty="0">
                <a:solidFill>
                  <a:schemeClr val="tx2"/>
                </a:solidFill>
                <a:latin typeface="Arial" panose="020B0604020202020204" pitchFamily="34" charset="0"/>
                <a:cs typeface="Arial" panose="020B0604020202020204" pitchFamily="34" charset="0"/>
              </a:rPr>
              <a:t>The</a:t>
            </a:r>
            <a:r>
              <a:rPr lang="en-US" sz="2400" b="1" dirty="0">
                <a:latin typeface="Arial" panose="020B0604020202020204" pitchFamily="34" charset="0"/>
                <a:cs typeface="Arial" panose="020B0604020202020204" pitchFamily="34" charset="0"/>
              </a:rPr>
              <a:t> </a:t>
            </a:r>
            <a:r>
              <a:rPr lang="en-US" sz="2400" b="1" i="1" dirty="0">
                <a:solidFill>
                  <a:schemeClr val="accent4"/>
                </a:solidFill>
                <a:latin typeface="Arial" panose="020B0604020202020204" pitchFamily="34" charset="0"/>
                <a:cs typeface="Arial" panose="020B0604020202020204" pitchFamily="34" charset="0"/>
              </a:rPr>
              <a:t>augmented value</a:t>
            </a:r>
          </a:p>
        </p:txBody>
      </p:sp>
    </p:spTree>
    <p:extLst>
      <p:ext uri="{BB962C8B-B14F-4D97-AF65-F5344CB8AC3E}">
        <p14:creationId xmlns:p14="http://schemas.microsoft.com/office/powerpoint/2010/main" val="16745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1E7E-C4AF-486A-9D89-D269C85288B2}"/>
              </a:ext>
            </a:extLst>
          </p:cNvPr>
          <p:cNvSpPr>
            <a:spLocks noGrp="1"/>
          </p:cNvSpPr>
          <p:nvPr>
            <p:ph type="title"/>
          </p:nvPr>
        </p:nvSpPr>
        <p:spPr/>
        <p:txBody>
          <a:bodyPr/>
          <a:lstStyle/>
          <a:p>
            <a:r>
              <a:rPr lang="en-US" altLang="zh-CN" dirty="0"/>
              <a:t>Last lecture: parallel trees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9A07BC-547A-41A9-BBFD-E54ECD5F8F34}"/>
                  </a:ext>
                </a:extLst>
              </p:cNvPr>
              <p:cNvSpPr>
                <a:spLocks noGrp="1"/>
              </p:cNvSpPr>
              <p:nvPr>
                <p:ph idx="1"/>
              </p:nvPr>
            </p:nvSpPr>
            <p:spPr>
              <a:xfrm>
                <a:off x="304800" y="1371600"/>
                <a:ext cx="11277600" cy="2209800"/>
              </a:xfrm>
            </p:spPr>
            <p:txBody>
              <a:bodyPr>
                <a:normAutofit lnSpcReduction="10000"/>
              </a:bodyPr>
              <a:lstStyle/>
              <a:p>
                <a:r>
                  <a:rPr lang="en-US" altLang="zh-CN" dirty="0"/>
                  <a:t>Join-based tree algorithms</a:t>
                </a:r>
              </a:p>
              <a:p>
                <a14:m>
                  <m:oMath xmlns:m="http://schemas.openxmlformats.org/officeDocument/2006/math">
                    <m:r>
                      <a:rPr lang="en-US" altLang="zh-CN" b="0" i="1">
                        <a:latin typeface="Cambria Math" panose="02040503050406030204" pitchFamily="18" charset="0"/>
                        <a:cs typeface="Courier New" panose="02070309020205020404" pitchFamily="49" charset="0"/>
                      </a:rPr>
                      <m:t>𝑇</m:t>
                    </m:r>
                    <m:r>
                      <a:rPr lang="en-US" altLang="zh-CN" b="0" i="1">
                        <a:latin typeface="Cambria Math" panose="02040503050406030204" pitchFamily="18" charset="0"/>
                        <a:cs typeface="Courier New" panose="02070309020205020404" pitchFamily="49" charset="0"/>
                      </a:rPr>
                      <m:t>=</m:t>
                    </m:r>
                  </m:oMath>
                </a14:m>
                <a:r>
                  <a:rPr lang="en-US" altLang="zh-CN" dirty="0">
                    <a:solidFill>
                      <a:srgbClr val="FF0000"/>
                    </a:solidFill>
                    <a:latin typeface="Courier New" panose="02070309020205020404" pitchFamily="49" charset="0"/>
                    <a:cs typeface="Courier New" panose="02070309020205020404" pitchFamily="49" charset="0"/>
                  </a:rPr>
                  <a:t>Join</a:t>
                </a:r>
                <a14:m>
                  <m:oMath xmlns:m="http://schemas.openxmlformats.org/officeDocument/2006/math">
                    <m:r>
                      <a:rPr lang="en-US" altLang="zh-CN" i="1" dirty="0">
                        <a:latin typeface="Cambria Math" panose="02040503050406030204" pitchFamily="18" charset="0"/>
                      </a:rPr>
                      <m:t>(</m:t>
                    </m:r>
                    <m:sSub>
                      <m:sSubPr>
                        <m:ctrlPr>
                          <a:rPr lang="en-US" altLang="zh-CN" b="0" i="1" dirty="0">
                            <a:latin typeface="Cambria Math" panose="02040503050406030204" pitchFamily="18" charset="0"/>
                          </a:rPr>
                        </m:ctrlPr>
                      </m:sSubPr>
                      <m:e>
                        <m:r>
                          <a:rPr lang="en-US" altLang="zh-CN" b="0" i="1" dirty="0">
                            <a:latin typeface="Cambria Math" panose="02040503050406030204" pitchFamily="18" charset="0"/>
                          </a:rPr>
                          <m:t>𝑇</m:t>
                        </m:r>
                      </m:e>
                      <m:sub>
                        <m:r>
                          <a:rPr lang="en-US" altLang="zh-CN" b="0" i="1" dirty="0">
                            <a:latin typeface="Cambria Math" panose="02040503050406030204" pitchFamily="18" charset="0"/>
                          </a:rPr>
                          <m:t>𝐿</m:t>
                        </m:r>
                      </m:sub>
                    </m:sSub>
                    <m:r>
                      <a:rPr lang="en-US" altLang="zh-CN" b="0" i="1" dirty="0">
                        <a:latin typeface="Cambria Math" panose="02040503050406030204" pitchFamily="18" charset="0"/>
                      </a:rPr>
                      <m:t>,</m:t>
                    </m:r>
                    <m:r>
                      <a:rPr lang="en-US" altLang="zh-CN" b="0" i="1" dirty="0">
                        <a:latin typeface="Cambria Math" panose="02040503050406030204" pitchFamily="18" charset="0"/>
                      </a:rPr>
                      <m:t>𝑒</m:t>
                    </m:r>
                    <m:r>
                      <a:rPr lang="en-US" altLang="zh-CN" b="0" i="1" dirty="0">
                        <a:latin typeface="Cambria Math" panose="02040503050406030204" pitchFamily="18" charset="0"/>
                      </a:rPr>
                      <m:t>,</m:t>
                    </m:r>
                    <m:sSub>
                      <m:sSubPr>
                        <m:ctrlPr>
                          <a:rPr lang="en-US" altLang="zh-CN" b="0" i="1" dirty="0">
                            <a:latin typeface="Cambria Math" panose="02040503050406030204" pitchFamily="18" charset="0"/>
                          </a:rPr>
                        </m:ctrlPr>
                      </m:sSubPr>
                      <m:e>
                        <m:r>
                          <a:rPr lang="en-US" altLang="zh-CN" b="0" i="1" dirty="0">
                            <a:latin typeface="Cambria Math" panose="02040503050406030204" pitchFamily="18" charset="0"/>
                          </a:rPr>
                          <m:t>𝑇</m:t>
                        </m:r>
                      </m:e>
                      <m:sub>
                        <m:r>
                          <a:rPr lang="en-US" altLang="zh-CN" b="0" i="1" dirty="0">
                            <a:latin typeface="Cambria Math" panose="02040503050406030204" pitchFamily="18" charset="0"/>
                          </a:rPr>
                          <m:t>𝑅</m:t>
                        </m:r>
                      </m:sub>
                    </m:sSub>
                    <m:r>
                      <a:rPr lang="en-US" altLang="zh-CN" i="1" dirty="0">
                        <a:latin typeface="Cambria Math" panose="02040503050406030204" pitchFamily="18" charset="0"/>
                      </a:rPr>
                      <m:t>)</m:t>
                    </m:r>
                  </m:oMath>
                </a14:m>
                <a:r>
                  <a:rPr lang="zh-CN" altLang="en-US" dirty="0"/>
                  <a:t> </a:t>
                </a:r>
                <a:r>
                  <a:rPr lang="en-US" altLang="zh-CN" dirty="0"/>
                  <a:t>: </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𝐿</m:t>
                        </m:r>
                      </m:sub>
                    </m:sSub>
                  </m:oMath>
                </a14:m>
                <a:r>
                  <a:rPr lang="zh-CN" altLang="en-US" b="0" dirty="0"/>
                  <a:t> </a:t>
                </a:r>
                <a:r>
                  <a:rPr lang="en-US" altLang="zh-CN" b="0" dirty="0"/>
                  <a:t>and </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𝑅</m:t>
                        </m:r>
                      </m:sub>
                    </m:sSub>
                  </m:oMath>
                </a14:m>
                <a:r>
                  <a:rPr lang="zh-CN" altLang="en-US" b="0" dirty="0"/>
                  <a:t> </a:t>
                </a:r>
                <a:r>
                  <a:rPr lang="en-US" altLang="zh-CN" b="0" dirty="0"/>
                  <a:t>are two trees of a certain balancing scheme, </a:t>
                </a:r>
                <a14:m>
                  <m:oMath xmlns:m="http://schemas.openxmlformats.org/officeDocument/2006/math">
                    <m:r>
                      <a:rPr lang="en-US" altLang="zh-CN" b="0" i="1">
                        <a:latin typeface="Cambria Math" panose="02040503050406030204" pitchFamily="18" charset="0"/>
                      </a:rPr>
                      <m:t>𝑒</m:t>
                    </m:r>
                  </m:oMath>
                </a14:m>
                <a:r>
                  <a:rPr lang="zh-CN" altLang="en-US" b="0" dirty="0"/>
                  <a:t> </a:t>
                </a:r>
                <a:r>
                  <a:rPr lang="en-US" altLang="zh-CN" b="0" dirty="0"/>
                  <a:t>is an entry/node (the </a:t>
                </a:r>
                <a:r>
                  <a:rPr lang="en-US" altLang="zh-CN" b="0" dirty="0">
                    <a:solidFill>
                      <a:srgbClr val="FF0000"/>
                    </a:solidFill>
                  </a:rPr>
                  <a:t>pivot</a:t>
                </a:r>
                <a:r>
                  <a:rPr lang="en-US" altLang="zh-CN" b="0" dirty="0"/>
                  <a:t>)</a:t>
                </a:r>
                <a:r>
                  <a:rPr lang="en-US" altLang="zh-CN" dirty="0"/>
                  <a:t>.  </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𝑻</m:t>
                        </m:r>
                      </m:e>
                      <m:sub>
                        <m:r>
                          <a:rPr lang="en-US" altLang="zh-CN" i="1">
                            <a:latin typeface="Cambria Math" panose="02040503050406030204" pitchFamily="18" charset="0"/>
                          </a:rPr>
                          <m:t>𝑳</m:t>
                        </m:r>
                      </m:sub>
                    </m:sSub>
                    <m:r>
                      <a:rPr lang="en-US" altLang="zh-CN" i="1">
                        <a:latin typeface="Cambria Math" panose="02040503050406030204" pitchFamily="18" charset="0"/>
                      </a:rPr>
                      <m:t>&lt;</m:t>
                    </m:r>
                    <m:r>
                      <a:rPr lang="en-US" altLang="zh-CN" i="1">
                        <a:latin typeface="Cambria Math" panose="02040503050406030204" pitchFamily="18" charset="0"/>
                      </a:rPr>
                      <m:t>𝒆</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𝑻</m:t>
                        </m:r>
                      </m:e>
                      <m:sub>
                        <m:r>
                          <a:rPr lang="en-US" altLang="zh-CN" i="1">
                            <a:latin typeface="Cambria Math" panose="02040503050406030204" pitchFamily="18" charset="0"/>
                          </a:rPr>
                          <m:t>𝑹</m:t>
                        </m:r>
                      </m:sub>
                    </m:sSub>
                  </m:oMath>
                </a14:m>
                <a:endParaRPr lang="en-US" altLang="zh-CN" b="0" dirty="0"/>
              </a:p>
              <a:p>
                <a:r>
                  <a:rPr lang="en-US" altLang="zh-CN" b="0" dirty="0"/>
                  <a:t>It returns a valid tree </a:t>
                </a:r>
                <a14:m>
                  <m:oMath xmlns:m="http://schemas.openxmlformats.org/officeDocument/2006/math">
                    <m:r>
                      <a:rPr lang="en-US" altLang="zh-CN" b="0" i="1">
                        <a:latin typeface="Cambria Math" panose="02040503050406030204" pitchFamily="18" charset="0"/>
                      </a:rPr>
                      <m:t>𝑇</m:t>
                    </m:r>
                  </m:oMath>
                </a14:m>
                <a:r>
                  <a:rPr lang="en-US" altLang="zh-CN" b="0" dirty="0"/>
                  <a:t>, which is </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𝐿</m:t>
                        </m:r>
                      </m:sub>
                    </m:sSub>
                    <m:r>
                      <a:rPr lang="en-US" altLang="zh-CN" b="0" i="1">
                        <a:latin typeface="Cambria Math" panose="02040503050406030204" pitchFamily="18" charset="0"/>
                      </a:rPr>
                      <m:t>∪</m:t>
                    </m:r>
                    <m:d>
                      <m:dPr>
                        <m:begChr m:val="{"/>
                        <m:endChr m:val="}"/>
                        <m:ctrlPr>
                          <a:rPr lang="en-US" altLang="zh-CN" b="0" i="1">
                            <a:latin typeface="Cambria Math" panose="02040503050406030204" pitchFamily="18" charset="0"/>
                          </a:rPr>
                        </m:ctrlPr>
                      </m:dPr>
                      <m:e>
                        <m:r>
                          <a:rPr lang="en-US" altLang="zh-CN" b="0" i="1">
                            <a:latin typeface="Cambria Math" panose="02040503050406030204" pitchFamily="18" charset="0"/>
                          </a:rPr>
                          <m:t>𝑒</m:t>
                        </m:r>
                      </m:e>
                    </m:d>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𝑅</m:t>
                        </m:r>
                      </m:sub>
                    </m:sSub>
                  </m:oMath>
                </a14:m>
                <a:endParaRPr lang="en-US" altLang="zh-CN" b="0" dirty="0"/>
              </a:p>
              <a:p>
                <a:endParaRPr lang="zh-CN" altLang="en-US" dirty="0"/>
              </a:p>
            </p:txBody>
          </p:sp>
        </mc:Choice>
        <mc:Fallback xmlns="">
          <p:sp>
            <p:nvSpPr>
              <p:cNvPr id="3" name="Content Placeholder 2">
                <a:extLst>
                  <a:ext uri="{FF2B5EF4-FFF2-40B4-BE49-F238E27FC236}">
                    <a16:creationId xmlns:a16="http://schemas.microsoft.com/office/drawing/2014/main" id="{A99A07BC-547A-41A9-BBFD-E54ECD5F8F34}"/>
                  </a:ext>
                </a:extLst>
              </p:cNvPr>
              <p:cNvSpPr>
                <a:spLocks noGrp="1" noRot="1" noChangeAspect="1" noMove="1" noResize="1" noEditPoints="1" noAdjustHandles="1" noChangeArrowheads="1" noChangeShapeType="1" noTextEdit="1"/>
              </p:cNvSpPr>
              <p:nvPr>
                <p:ph idx="1"/>
              </p:nvPr>
            </p:nvSpPr>
            <p:spPr>
              <a:xfrm>
                <a:off x="304800" y="1371600"/>
                <a:ext cx="11277600" cy="2209800"/>
              </a:xfrm>
              <a:blipFill>
                <a:blip r:embed="rId2"/>
                <a:stretch>
                  <a:fillRect l="-973" t="-6336" b="-2479"/>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24BCF972-3428-44A2-AD45-F4A5C68AEC57}"/>
              </a:ext>
            </a:extLst>
          </p:cNvPr>
          <p:cNvSpPr>
            <a:spLocks noGrp="1"/>
          </p:cNvSpPr>
          <p:nvPr>
            <p:ph type="sldNum" sz="quarter" idx="4"/>
          </p:nvPr>
        </p:nvSpPr>
        <p:spPr/>
        <p:txBody>
          <a:bodyPr/>
          <a:lstStyle/>
          <a:p>
            <a:fld id="{B710F26B-4563-4765-9A91-E0CC99FE32F0}" type="slidenum">
              <a:rPr lang="zh-CN" altLang="en-US" smtClean="0"/>
              <a:t>2</a:t>
            </a:fld>
            <a:endParaRPr lang="zh-CN" altLang="en-US"/>
          </a:p>
        </p:txBody>
      </p:sp>
      <p:sp>
        <p:nvSpPr>
          <p:cNvPr id="5" name="等腰三角形 37">
            <a:extLst>
              <a:ext uri="{FF2B5EF4-FFF2-40B4-BE49-F238E27FC236}">
                <a16:creationId xmlns:a16="http://schemas.microsoft.com/office/drawing/2014/main" id="{8E4B5515-8918-4505-9A42-0B62F56984C5}"/>
              </a:ext>
            </a:extLst>
          </p:cNvPr>
          <p:cNvSpPr/>
          <p:nvPr/>
        </p:nvSpPr>
        <p:spPr>
          <a:xfrm>
            <a:off x="4397184" y="4541030"/>
            <a:ext cx="546219" cy="817001"/>
          </a:xfrm>
          <a:prstGeom prst="triangl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6">
            <a:extLst>
              <a:ext uri="{FF2B5EF4-FFF2-40B4-BE49-F238E27FC236}">
                <a16:creationId xmlns:a16="http://schemas.microsoft.com/office/drawing/2014/main" id="{E67F9CD4-0BD6-4F69-879E-827160418C0E}"/>
              </a:ext>
            </a:extLst>
          </p:cNvPr>
          <p:cNvSpPr/>
          <p:nvPr/>
        </p:nvSpPr>
        <p:spPr>
          <a:xfrm>
            <a:off x="3546165" y="4585666"/>
            <a:ext cx="546219" cy="1178805"/>
          </a:xfrm>
          <a:prstGeom prst="triangl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Connector 94">
            <a:extLst>
              <a:ext uri="{FF2B5EF4-FFF2-40B4-BE49-F238E27FC236}">
                <a16:creationId xmlns:a16="http://schemas.microsoft.com/office/drawing/2014/main" id="{8C6771FB-5EFC-4C0B-8237-424D1B6DB818}"/>
              </a:ext>
            </a:extLst>
          </p:cNvPr>
          <p:cNvCxnSpPr>
            <a:stCxn id="8" idx="5"/>
            <a:endCxn id="11" idx="1"/>
          </p:cNvCxnSpPr>
          <p:nvPr/>
        </p:nvCxnSpPr>
        <p:spPr>
          <a:xfrm>
            <a:off x="4349746" y="4296141"/>
            <a:ext cx="212784" cy="14068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8" name="Oval 65">
            <a:extLst>
              <a:ext uri="{FF2B5EF4-FFF2-40B4-BE49-F238E27FC236}">
                <a16:creationId xmlns:a16="http://schemas.microsoft.com/office/drawing/2014/main" id="{F2D0216A-7F53-4103-9003-8455EE39BCBD}"/>
              </a:ext>
            </a:extLst>
          </p:cNvPr>
          <p:cNvSpPr/>
          <p:nvPr/>
        </p:nvSpPr>
        <p:spPr>
          <a:xfrm>
            <a:off x="4089583" y="4035978"/>
            <a:ext cx="304800" cy="304800"/>
          </a:xfrm>
          <a:prstGeom prst="ellipse">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rgbClr val="FF0000"/>
                </a:solidFill>
                <a:latin typeface="Comic Sans MS" panose="030F0702030302020204" pitchFamily="66" charset="0"/>
                <a:cs typeface="Arial" panose="020B0604020202020204" pitchFamily="34" charset="0"/>
              </a:rPr>
              <a:t>4</a:t>
            </a:r>
          </a:p>
        </p:txBody>
      </p:sp>
      <p:sp>
        <p:nvSpPr>
          <p:cNvPr id="9" name="Oval 85">
            <a:extLst>
              <a:ext uri="{FF2B5EF4-FFF2-40B4-BE49-F238E27FC236}">
                <a16:creationId xmlns:a16="http://schemas.microsoft.com/office/drawing/2014/main" id="{AF5B256F-95B6-431B-AD21-F794D06E6568}"/>
              </a:ext>
            </a:extLst>
          </p:cNvPr>
          <p:cNvSpPr/>
          <p:nvPr/>
        </p:nvSpPr>
        <p:spPr>
          <a:xfrm>
            <a:off x="3666874" y="4416978"/>
            <a:ext cx="304800" cy="304800"/>
          </a:xfrm>
          <a:prstGeom prst="ellips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omic Sans MS" panose="030F0702030302020204" pitchFamily="66" charset="0"/>
              </a:rPr>
              <a:t>2</a:t>
            </a:r>
          </a:p>
        </p:txBody>
      </p:sp>
      <p:cxnSp>
        <p:nvCxnSpPr>
          <p:cNvPr id="10" name="Straight Connector 90">
            <a:extLst>
              <a:ext uri="{FF2B5EF4-FFF2-40B4-BE49-F238E27FC236}">
                <a16:creationId xmlns:a16="http://schemas.microsoft.com/office/drawing/2014/main" id="{5FD3378F-37B9-4098-ABE2-EAFDA369C541}"/>
              </a:ext>
            </a:extLst>
          </p:cNvPr>
          <p:cNvCxnSpPr>
            <a:stCxn id="8" idx="3"/>
            <a:endCxn id="9" idx="0"/>
          </p:cNvCxnSpPr>
          <p:nvPr/>
        </p:nvCxnSpPr>
        <p:spPr>
          <a:xfrm flipH="1">
            <a:off x="3819274" y="4296142"/>
            <a:ext cx="314946" cy="120837"/>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85">
            <a:extLst>
              <a:ext uri="{FF2B5EF4-FFF2-40B4-BE49-F238E27FC236}">
                <a16:creationId xmlns:a16="http://schemas.microsoft.com/office/drawing/2014/main" id="{83F4FFBA-A261-430B-98E9-C0C1677ECAAF}"/>
              </a:ext>
            </a:extLst>
          </p:cNvPr>
          <p:cNvSpPr/>
          <p:nvPr/>
        </p:nvSpPr>
        <p:spPr>
          <a:xfrm>
            <a:off x="4517893" y="4392188"/>
            <a:ext cx="304800" cy="304800"/>
          </a:xfrm>
          <a:prstGeom prst="ellips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dirty="0">
                <a:solidFill>
                  <a:schemeClr val="accent1"/>
                </a:solidFill>
                <a:latin typeface="Comic Sans MS" panose="030F0702030302020204" pitchFamily="66" charset="0"/>
                <a:cs typeface="Arial" panose="020B0604020202020204" pitchFamily="34" charset="0"/>
              </a:rPr>
              <a:t>10</a:t>
            </a:r>
          </a:p>
        </p:txBody>
      </p:sp>
      <mc:AlternateContent xmlns:mc="http://schemas.openxmlformats.org/markup-compatibility/2006" xmlns:a14="http://schemas.microsoft.com/office/drawing/2010/main">
        <mc:Choice Requires="a14">
          <p:sp>
            <p:nvSpPr>
              <p:cNvPr id="12" name="文本框 47">
                <a:extLst>
                  <a:ext uri="{FF2B5EF4-FFF2-40B4-BE49-F238E27FC236}">
                    <a16:creationId xmlns:a16="http://schemas.microsoft.com/office/drawing/2014/main" id="{E2F37204-9DCE-473C-B7B0-F03874F93D0A}"/>
                  </a:ext>
                </a:extLst>
              </p:cNvPr>
              <p:cNvSpPr txBox="1"/>
              <p:nvPr/>
            </p:nvSpPr>
            <p:spPr>
              <a:xfrm>
                <a:off x="3604803" y="5175067"/>
                <a:ext cx="4672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𝐿</m:t>
                          </m:r>
                        </m:sub>
                      </m:sSub>
                    </m:oMath>
                  </m:oMathPara>
                </a14:m>
                <a:endParaRPr lang="zh-CN" altLang="en-US" dirty="0">
                  <a:solidFill>
                    <a:schemeClr val="bg1"/>
                  </a:solidFill>
                </a:endParaRPr>
              </a:p>
            </p:txBody>
          </p:sp>
        </mc:Choice>
        <mc:Fallback xmlns="">
          <p:sp>
            <p:nvSpPr>
              <p:cNvPr id="12" name="文本框 47">
                <a:extLst>
                  <a:ext uri="{FF2B5EF4-FFF2-40B4-BE49-F238E27FC236}">
                    <a16:creationId xmlns:a16="http://schemas.microsoft.com/office/drawing/2014/main" id="{E2F37204-9DCE-473C-B7B0-F03874F93D0A}"/>
                  </a:ext>
                </a:extLst>
              </p:cNvPr>
              <p:cNvSpPr txBox="1">
                <a:spLocks noRot="1" noChangeAspect="1" noMove="1" noResize="1" noEditPoints="1" noAdjustHandles="1" noChangeArrowheads="1" noChangeShapeType="1" noTextEdit="1"/>
              </p:cNvSpPr>
              <p:nvPr/>
            </p:nvSpPr>
            <p:spPr>
              <a:xfrm>
                <a:off x="3604803" y="5175067"/>
                <a:ext cx="467244"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49">
                <a:extLst>
                  <a:ext uri="{FF2B5EF4-FFF2-40B4-BE49-F238E27FC236}">
                    <a16:creationId xmlns:a16="http://schemas.microsoft.com/office/drawing/2014/main" id="{8AB6BFC8-BE16-426E-BCDA-1503345EA220}"/>
                  </a:ext>
                </a:extLst>
              </p:cNvPr>
              <p:cNvSpPr txBox="1"/>
              <p:nvPr/>
            </p:nvSpPr>
            <p:spPr>
              <a:xfrm>
                <a:off x="4508740" y="4775635"/>
                <a:ext cx="384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𝑅</m:t>
                          </m:r>
                        </m:sub>
                      </m:sSub>
                    </m:oMath>
                  </m:oMathPara>
                </a14:m>
                <a:endParaRPr lang="zh-CN" altLang="en-US" dirty="0">
                  <a:solidFill>
                    <a:schemeClr val="bg1"/>
                  </a:solidFill>
                </a:endParaRPr>
              </a:p>
            </p:txBody>
          </p:sp>
        </mc:Choice>
        <mc:Fallback xmlns="">
          <p:sp>
            <p:nvSpPr>
              <p:cNvPr id="13" name="文本框 49">
                <a:extLst>
                  <a:ext uri="{FF2B5EF4-FFF2-40B4-BE49-F238E27FC236}">
                    <a16:creationId xmlns:a16="http://schemas.microsoft.com/office/drawing/2014/main" id="{8AB6BFC8-BE16-426E-BCDA-1503345EA220}"/>
                  </a:ext>
                </a:extLst>
              </p:cNvPr>
              <p:cNvSpPr txBox="1">
                <a:spLocks noRot="1" noChangeAspect="1" noMove="1" noResize="1" noEditPoints="1" noAdjustHandles="1" noChangeArrowheads="1" noChangeShapeType="1" noTextEdit="1"/>
              </p:cNvSpPr>
              <p:nvPr/>
            </p:nvSpPr>
            <p:spPr>
              <a:xfrm>
                <a:off x="4508740" y="4775635"/>
                <a:ext cx="384874" cy="369332"/>
              </a:xfrm>
              <a:prstGeom prst="rect">
                <a:avLst/>
              </a:prstGeom>
              <a:blipFill>
                <a:blip r:embed="rId4"/>
                <a:stretch>
                  <a:fillRect/>
                </a:stretch>
              </a:blipFill>
            </p:spPr>
            <p:txBody>
              <a:bodyPr/>
              <a:lstStyle/>
              <a:p>
                <a:r>
                  <a:rPr lang="zh-CN" altLang="en-US">
                    <a:noFill/>
                  </a:rPr>
                  <a:t> </a:t>
                </a:r>
              </a:p>
            </p:txBody>
          </p:sp>
        </mc:Fallback>
      </mc:AlternateContent>
      <p:sp>
        <p:nvSpPr>
          <p:cNvPr id="14" name="TextBox 13">
            <a:extLst>
              <a:ext uri="{FF2B5EF4-FFF2-40B4-BE49-F238E27FC236}">
                <a16:creationId xmlns:a16="http://schemas.microsoft.com/office/drawing/2014/main" id="{17C1992C-2F4F-4322-84AB-BC89A15CF07D}"/>
              </a:ext>
            </a:extLst>
          </p:cNvPr>
          <p:cNvSpPr txBox="1"/>
          <p:nvPr/>
        </p:nvSpPr>
        <p:spPr>
          <a:xfrm>
            <a:off x="4221141" y="6172200"/>
            <a:ext cx="3505200"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(Rebalance if necessary)</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816CC92-1725-4A98-9A15-A02864E91807}"/>
                  </a:ext>
                </a:extLst>
              </p:cNvPr>
              <p:cNvSpPr txBox="1"/>
              <p:nvPr/>
            </p:nvSpPr>
            <p:spPr>
              <a:xfrm>
                <a:off x="2704133" y="4121749"/>
                <a:ext cx="841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𝑇</m:t>
                      </m:r>
                      <m:r>
                        <a:rPr lang="en-US" altLang="zh-CN" sz="2400" i="1">
                          <a:latin typeface="Cambria Math" panose="02040503050406030204" pitchFamily="18" charset="0"/>
                        </a:rPr>
                        <m:t>= </m:t>
                      </m:r>
                    </m:oMath>
                  </m:oMathPara>
                </a14:m>
                <a:endParaRPr lang="zh-CN" altLang="en-US" sz="2400" dirty="0"/>
              </a:p>
            </p:txBody>
          </p:sp>
        </mc:Choice>
        <mc:Fallback xmlns="">
          <p:sp>
            <p:nvSpPr>
              <p:cNvPr id="15" name="TextBox 14">
                <a:extLst>
                  <a:ext uri="{FF2B5EF4-FFF2-40B4-BE49-F238E27FC236}">
                    <a16:creationId xmlns:a16="http://schemas.microsoft.com/office/drawing/2014/main" id="{3816CC92-1725-4A98-9A15-A02864E91807}"/>
                  </a:ext>
                </a:extLst>
              </p:cNvPr>
              <p:cNvSpPr txBox="1">
                <a:spLocks noRot="1" noChangeAspect="1" noMove="1" noResize="1" noEditPoints="1" noAdjustHandles="1" noChangeArrowheads="1" noChangeShapeType="1" noTextEdit="1"/>
              </p:cNvSpPr>
              <p:nvPr/>
            </p:nvSpPr>
            <p:spPr>
              <a:xfrm>
                <a:off x="2704133" y="4121749"/>
                <a:ext cx="841128" cy="461665"/>
              </a:xfrm>
              <a:prstGeom prst="rect">
                <a:avLst/>
              </a:prstGeom>
              <a:blipFill>
                <a:blip r:embed="rId5"/>
                <a:stretch>
                  <a:fillRect/>
                </a:stretch>
              </a:blipFill>
            </p:spPr>
            <p:txBody>
              <a:bodyPr/>
              <a:lstStyle/>
              <a:p>
                <a:r>
                  <a:rPr lang="zh-CN" altLang="en-US">
                    <a:noFill/>
                  </a:rPr>
                  <a:t> </a:t>
                </a:r>
              </a:p>
            </p:txBody>
          </p:sp>
        </mc:Fallback>
      </mc:AlternateContent>
      <p:sp>
        <p:nvSpPr>
          <p:cNvPr id="16" name="Rectangle 15">
            <a:extLst>
              <a:ext uri="{FF2B5EF4-FFF2-40B4-BE49-F238E27FC236}">
                <a16:creationId xmlns:a16="http://schemas.microsoft.com/office/drawing/2014/main" id="{34E98EBB-94B4-44BF-B80A-89B72B7FF43E}"/>
              </a:ext>
            </a:extLst>
          </p:cNvPr>
          <p:cNvSpPr/>
          <p:nvPr/>
        </p:nvSpPr>
        <p:spPr>
          <a:xfrm>
            <a:off x="3429000" y="3962400"/>
            <a:ext cx="1625966" cy="1850627"/>
          </a:xfrm>
          <a:prstGeom prst="rect">
            <a:avLst/>
          </a:prstGeom>
          <a:noFill/>
          <a:ln w="38100" cap="flat" cmpd="sng" algn="ctr">
            <a:solidFill>
              <a:schemeClr val="accent1">
                <a:lumMod val="50000"/>
              </a:schemeClr>
            </a:solidFill>
            <a:prstDash val="sysDash"/>
            <a:round/>
            <a:headEnd type="none" w="med" len="med"/>
            <a:tailEnd type="none" w="med" len="med"/>
          </a:ln>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pic>
        <p:nvPicPr>
          <p:cNvPr id="17" name="Picture 16">
            <a:extLst>
              <a:ext uri="{FF2B5EF4-FFF2-40B4-BE49-F238E27FC236}">
                <a16:creationId xmlns:a16="http://schemas.microsoft.com/office/drawing/2014/main" id="{9B73E460-10CC-4621-AAB4-E6D5C91BA2A8}"/>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04311" y="4282996"/>
            <a:ext cx="1505424" cy="1371678"/>
          </a:xfrm>
          <a:prstGeom prst="rect">
            <a:avLst/>
          </a:prstGeom>
        </p:spPr>
      </p:pic>
      <p:pic>
        <p:nvPicPr>
          <p:cNvPr id="18" name="图片 5">
            <a:extLst>
              <a:ext uri="{FF2B5EF4-FFF2-40B4-BE49-F238E27FC236}">
                <a16:creationId xmlns:a16="http://schemas.microsoft.com/office/drawing/2014/main" id="{71BA04A7-79A4-4812-A994-2876F6F434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922708">
            <a:off x="5290723" y="3961593"/>
            <a:ext cx="1298000" cy="1310265"/>
          </a:xfrm>
          <a:prstGeom prst="rect">
            <a:avLst/>
          </a:prstGeom>
        </p:spPr>
      </p:pic>
      <p:pic>
        <p:nvPicPr>
          <p:cNvPr id="19" name="图片 5">
            <a:extLst>
              <a:ext uri="{FF2B5EF4-FFF2-40B4-BE49-F238E27FC236}">
                <a16:creationId xmlns:a16="http://schemas.microsoft.com/office/drawing/2014/main" id="{5FE52029-D06A-4D17-A468-75654602AC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002042">
            <a:off x="7216185" y="3750610"/>
            <a:ext cx="1210781" cy="1222222"/>
          </a:xfrm>
          <a:prstGeom prst="rect">
            <a:avLst/>
          </a:prstGeom>
        </p:spPr>
      </p:pic>
      <mc:AlternateContent xmlns:mc="http://schemas.openxmlformats.org/markup-compatibility/2006" xmlns:a14="http://schemas.microsoft.com/office/drawing/2010/main">
        <mc:Choice Requires="a14">
          <p:sp>
            <p:nvSpPr>
              <p:cNvPr id="20" name="文本框 47">
                <a:extLst>
                  <a:ext uri="{FF2B5EF4-FFF2-40B4-BE49-F238E27FC236}">
                    <a16:creationId xmlns:a16="http://schemas.microsoft.com/office/drawing/2014/main" id="{EC85C575-6670-46FA-83E3-0431E6C5409B}"/>
                  </a:ext>
                </a:extLst>
              </p:cNvPr>
              <p:cNvSpPr txBox="1"/>
              <p:nvPr/>
            </p:nvSpPr>
            <p:spPr>
              <a:xfrm>
                <a:off x="5364141" y="3809999"/>
                <a:ext cx="4672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oMath>
                  </m:oMathPara>
                </a14:m>
                <a:endParaRPr lang="zh-CN" altLang="en-US" dirty="0"/>
              </a:p>
            </p:txBody>
          </p:sp>
        </mc:Choice>
        <mc:Fallback xmlns="">
          <p:sp>
            <p:nvSpPr>
              <p:cNvPr id="20" name="文本框 47">
                <a:extLst>
                  <a:ext uri="{FF2B5EF4-FFF2-40B4-BE49-F238E27FC236}">
                    <a16:creationId xmlns:a16="http://schemas.microsoft.com/office/drawing/2014/main" id="{EC85C575-6670-46FA-83E3-0431E6C5409B}"/>
                  </a:ext>
                </a:extLst>
              </p:cNvPr>
              <p:cNvSpPr txBox="1">
                <a:spLocks noRot="1" noChangeAspect="1" noMove="1" noResize="1" noEditPoints="1" noAdjustHandles="1" noChangeArrowheads="1" noChangeShapeType="1" noTextEdit="1"/>
              </p:cNvSpPr>
              <p:nvPr/>
            </p:nvSpPr>
            <p:spPr>
              <a:xfrm>
                <a:off x="5364141" y="3809999"/>
                <a:ext cx="467244"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49">
                <a:extLst>
                  <a:ext uri="{FF2B5EF4-FFF2-40B4-BE49-F238E27FC236}">
                    <a16:creationId xmlns:a16="http://schemas.microsoft.com/office/drawing/2014/main" id="{9EDE0F63-F9FC-48CD-8812-5E8C1FEBA630}"/>
                  </a:ext>
                </a:extLst>
              </p:cNvPr>
              <p:cNvSpPr txBox="1"/>
              <p:nvPr/>
            </p:nvSpPr>
            <p:spPr>
              <a:xfrm>
                <a:off x="8259741" y="3886199"/>
                <a:ext cx="384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r>
                            <a:rPr lang="en-US" altLang="zh-CN" i="1">
                              <a:solidFill>
                                <a:schemeClr val="bg1"/>
                              </a:solidFill>
                              <a:latin typeface="Cambria Math" panose="02040503050406030204" pitchFamily="18" charset="0"/>
                            </a:rPr>
                            <m:t>2</m:t>
                          </m:r>
                        </m:sub>
                      </m:sSub>
                    </m:oMath>
                  </m:oMathPara>
                </a14:m>
                <a:endParaRPr lang="zh-CN" altLang="en-US" dirty="0"/>
              </a:p>
            </p:txBody>
          </p:sp>
        </mc:Choice>
        <mc:Fallback xmlns="">
          <p:sp>
            <p:nvSpPr>
              <p:cNvPr id="21" name="文本框 49">
                <a:extLst>
                  <a:ext uri="{FF2B5EF4-FFF2-40B4-BE49-F238E27FC236}">
                    <a16:creationId xmlns:a16="http://schemas.microsoft.com/office/drawing/2014/main" id="{9EDE0F63-F9FC-48CD-8812-5E8C1FEBA630}"/>
                  </a:ext>
                </a:extLst>
              </p:cNvPr>
              <p:cNvSpPr txBox="1">
                <a:spLocks noRot="1" noChangeAspect="1" noMove="1" noResize="1" noEditPoints="1" noAdjustHandles="1" noChangeArrowheads="1" noChangeShapeType="1" noTextEdit="1"/>
              </p:cNvSpPr>
              <p:nvPr/>
            </p:nvSpPr>
            <p:spPr>
              <a:xfrm>
                <a:off x="8259741" y="3886199"/>
                <a:ext cx="384874" cy="369332"/>
              </a:xfrm>
              <a:prstGeom prst="rect">
                <a:avLst/>
              </a:prstGeom>
              <a:blipFill>
                <a:blip r:embed="rId10"/>
                <a:stretch>
                  <a:fillRect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val 65">
                <a:extLst>
                  <a:ext uri="{FF2B5EF4-FFF2-40B4-BE49-F238E27FC236}">
                    <a16:creationId xmlns:a16="http://schemas.microsoft.com/office/drawing/2014/main" id="{13749635-F092-48C3-A6BC-2982E3FA559D}"/>
                  </a:ext>
                </a:extLst>
              </p:cNvPr>
              <p:cNvSpPr/>
              <p:nvPr/>
            </p:nvSpPr>
            <p:spPr>
              <a:xfrm>
                <a:off x="6659541" y="4724399"/>
                <a:ext cx="304800" cy="304800"/>
              </a:xfrm>
              <a:prstGeom prst="ellipse">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r>
                        <a:rPr lang="en-US" b="1">
                          <a:latin typeface="Cambria Math" panose="02040503050406030204" pitchFamily="18" charset="0"/>
                        </a:rPr>
                        <m:t>𝑒</m:t>
                      </m:r>
                    </m:oMath>
                  </m:oMathPara>
                </a14:m>
                <a:endParaRPr lang="en-US" b="1" dirty="0"/>
              </a:p>
            </p:txBody>
          </p:sp>
        </mc:Choice>
        <mc:Fallback xmlns="">
          <p:sp>
            <p:nvSpPr>
              <p:cNvPr id="22" name="Oval 65">
                <a:extLst>
                  <a:ext uri="{FF2B5EF4-FFF2-40B4-BE49-F238E27FC236}">
                    <a16:creationId xmlns:a16="http://schemas.microsoft.com/office/drawing/2014/main" id="{13749635-F092-48C3-A6BC-2982E3FA559D}"/>
                  </a:ext>
                </a:extLst>
              </p:cNvPr>
              <p:cNvSpPr>
                <a:spLocks noRot="1" noChangeAspect="1" noMove="1" noResize="1" noEditPoints="1" noAdjustHandles="1" noChangeArrowheads="1" noChangeShapeType="1" noTextEdit="1"/>
              </p:cNvSpPr>
              <p:nvPr/>
            </p:nvSpPr>
            <p:spPr>
              <a:xfrm>
                <a:off x="6659541" y="4724399"/>
                <a:ext cx="304800" cy="304800"/>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3">
                <a:extLst>
                  <a:ext uri="{FF2B5EF4-FFF2-40B4-BE49-F238E27FC236}">
                    <a16:creationId xmlns:a16="http://schemas.microsoft.com/office/drawing/2014/main" id="{4B05CED9-B057-4E10-8C30-8228DE67C9A8}"/>
                  </a:ext>
                </a:extLst>
              </p:cNvPr>
              <p:cNvSpPr/>
              <p:nvPr/>
            </p:nvSpPr>
            <p:spPr>
              <a:xfrm>
                <a:off x="4030798" y="4003712"/>
                <a:ext cx="454227" cy="369332"/>
              </a:xfrm>
              <a:prstGeom prst="rect">
                <a:avLst/>
              </a:prstGeom>
              <a:ln>
                <a:no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a:solidFill>
                            <a:schemeClr val="bg1"/>
                          </a:solidFill>
                          <a:latin typeface="Cambria Math" panose="02040503050406030204" pitchFamily="18" charset="0"/>
                        </a:rPr>
                        <m:t> </m:t>
                      </m:r>
                      <m:r>
                        <a:rPr lang="en-US" b="1">
                          <a:solidFill>
                            <a:schemeClr val="bg1"/>
                          </a:solidFill>
                          <a:latin typeface="Cambria Math" panose="02040503050406030204" pitchFamily="18" charset="0"/>
                        </a:rPr>
                        <m:t>𝑒</m:t>
                      </m:r>
                    </m:oMath>
                  </m:oMathPara>
                </a14:m>
                <a:endParaRPr lang="en-US" b="1" dirty="0">
                  <a:solidFill>
                    <a:schemeClr val="bg1"/>
                  </a:solidFill>
                  <a:latin typeface="Comic Sans MS" panose="030F0702030302020204" pitchFamily="66" charset="0"/>
                  <a:cs typeface="Arial" panose="020B0604020202020204" pitchFamily="34" charset="0"/>
                </a:endParaRPr>
              </a:p>
            </p:txBody>
          </p:sp>
        </mc:Choice>
        <mc:Fallback xmlns="">
          <p:sp>
            <p:nvSpPr>
              <p:cNvPr id="23" name="矩形 3">
                <a:extLst>
                  <a:ext uri="{FF2B5EF4-FFF2-40B4-BE49-F238E27FC236}">
                    <a16:creationId xmlns:a16="http://schemas.microsoft.com/office/drawing/2014/main" id="{4B05CED9-B057-4E10-8C30-8228DE67C9A8}"/>
                  </a:ext>
                </a:extLst>
              </p:cNvPr>
              <p:cNvSpPr>
                <a:spLocks noRot="1" noChangeAspect="1" noMove="1" noResize="1" noEditPoints="1" noAdjustHandles="1" noChangeArrowheads="1" noChangeShapeType="1" noTextEdit="1"/>
              </p:cNvSpPr>
              <p:nvPr/>
            </p:nvSpPr>
            <p:spPr>
              <a:xfrm>
                <a:off x="4030798" y="4003712"/>
                <a:ext cx="454227" cy="369332"/>
              </a:xfrm>
              <a:prstGeom prst="rect">
                <a:avLst/>
              </a:prstGeom>
              <a:blipFill>
                <a:blip r:embed="rId1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55720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26" presetClass="emph" presetSubtype="0" fill="hold" nodeType="withEffect">
                                  <p:stCondLst>
                                    <p:cond delay="0"/>
                                  </p:stCondLst>
                                  <p:childTnLst>
                                    <p:animEffect transition="out" filter="fade">
                                      <p:cBhvr>
                                        <p:cTn id="17" dur="500" tmFilter="0, 0; .2, .5; .8, .5; 1, 0"/>
                                        <p:tgtEl>
                                          <p:spTgt spid="18"/>
                                        </p:tgtEl>
                                      </p:cBhvr>
                                    </p:animEffect>
                                    <p:animScale>
                                      <p:cBhvr>
                                        <p:cTn id="18" dur="250" autoRev="1" fill="hold"/>
                                        <p:tgtEl>
                                          <p:spTgt spid="18"/>
                                        </p:tgtEl>
                                      </p:cBhvr>
                                      <p:by x="105000" y="105000"/>
                                    </p:animScale>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26" presetClass="emph" presetSubtype="0" fill="hold" nodeType="withEffect">
                                  <p:stCondLst>
                                    <p:cond delay="0"/>
                                  </p:stCondLst>
                                  <p:childTnLst>
                                    <p:animEffect transition="out" filter="fade">
                                      <p:cBhvr>
                                        <p:cTn id="32" dur="500" tmFilter="0, 0; .2, .5; .8, .5; 1, 0"/>
                                        <p:tgtEl>
                                          <p:spTgt spid="19"/>
                                        </p:tgtEl>
                                      </p:cBhvr>
                                    </p:animEffect>
                                    <p:animScale>
                                      <p:cBhvr>
                                        <p:cTn id="33" dur="250" autoRev="1" fill="hold"/>
                                        <p:tgtEl>
                                          <p:spTgt spid="19"/>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heel(1)">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42" presetClass="path" presetSubtype="0" accel="50000" decel="50000" fill="hold" nodeType="withEffect">
                                  <p:stCondLst>
                                    <p:cond delay="0"/>
                                  </p:stCondLst>
                                  <p:childTnLst>
                                    <p:animMotion origin="layout" path="M 6.25E-7 1.85185E-6 L 0.03411 -0.01111 " pathEditMode="relative" rAng="0" ptsTypes="AA">
                                      <p:cBhvr>
                                        <p:cTn id="58" dur="500" fill="hold"/>
                                        <p:tgtEl>
                                          <p:spTgt spid="18"/>
                                        </p:tgtEl>
                                        <p:attrNameLst>
                                          <p:attrName>ppt_x</p:attrName>
                                          <p:attrName>ppt_y</p:attrName>
                                        </p:attrNameLst>
                                      </p:cBhvr>
                                      <p:rCtr x="1706" y="-556"/>
                                    </p:animMotion>
                                  </p:childTnLst>
                                </p:cTn>
                              </p:par>
                              <p:par>
                                <p:cTn id="59" presetID="42" presetClass="path" presetSubtype="0" accel="50000" decel="50000" fill="hold" nodeType="withEffect">
                                  <p:stCondLst>
                                    <p:cond delay="0"/>
                                  </p:stCondLst>
                                  <p:childTnLst>
                                    <p:animMotion origin="layout" path="M 3.54167E-6 3.7037E-7 L -0.05157 0.01111 " pathEditMode="relative" rAng="0" ptsTypes="AA">
                                      <p:cBhvr>
                                        <p:cTn id="60" dur="500" fill="hold"/>
                                        <p:tgtEl>
                                          <p:spTgt spid="19"/>
                                        </p:tgtEl>
                                        <p:attrNameLst>
                                          <p:attrName>ppt_x</p:attrName>
                                          <p:attrName>ppt_y</p:attrName>
                                        </p:attrNameLst>
                                      </p:cBhvr>
                                      <p:rCtr x="-2578" y="556"/>
                                    </p:animMotion>
                                  </p:childTnLst>
                                </p:cTn>
                              </p:par>
                              <p:par>
                                <p:cTn id="61" presetID="10" presetClass="exit" presetSubtype="0" fill="hold"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p:bldP spid="13" grpId="0"/>
      <p:bldP spid="14" grpId="0"/>
      <p:bldP spid="15" grpId="0"/>
      <p:bldP spid="16" grpId="0" animBg="1"/>
      <p:bldP spid="20" grpId="0"/>
      <p:bldP spid="21" grpId="0"/>
      <p:bldP spid="22" grpId="0" animBg="1"/>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1D17-E861-44A8-8D41-5303FE95B772}"/>
              </a:ext>
            </a:extLst>
          </p:cNvPr>
          <p:cNvSpPr>
            <a:spLocks noGrp="1"/>
          </p:cNvSpPr>
          <p:nvPr>
            <p:ph type="title"/>
          </p:nvPr>
        </p:nvSpPr>
        <p:spPr/>
        <p:txBody>
          <a:bodyPr/>
          <a:lstStyle/>
          <a:p>
            <a:r>
              <a:rPr lang="en-US" altLang="zh-CN" dirty="0"/>
              <a:t>Augmented trees</a:t>
            </a:r>
            <a:endParaRPr lang="zh-CN" altLang="en-US" dirty="0"/>
          </a:p>
        </p:txBody>
      </p:sp>
      <p:sp>
        <p:nvSpPr>
          <p:cNvPr id="3" name="Content Placeholder 2">
            <a:extLst>
              <a:ext uri="{FF2B5EF4-FFF2-40B4-BE49-F238E27FC236}">
                <a16:creationId xmlns:a16="http://schemas.microsoft.com/office/drawing/2014/main" id="{1667A959-F746-47DD-AEAE-B5F21954218E}"/>
              </a:ext>
            </a:extLst>
          </p:cNvPr>
          <p:cNvSpPr>
            <a:spLocks noGrp="1"/>
          </p:cNvSpPr>
          <p:nvPr>
            <p:ph idx="1"/>
          </p:nvPr>
        </p:nvSpPr>
        <p:spPr/>
        <p:txBody>
          <a:bodyPr/>
          <a:lstStyle/>
          <a:p>
            <a:r>
              <a:rPr lang="en-US" altLang="zh-CN" dirty="0"/>
              <a:t>Define keys and values</a:t>
            </a:r>
          </a:p>
          <a:p>
            <a:r>
              <a:rPr lang="en-US" altLang="zh-CN" dirty="0"/>
              <a:t>Define what is the augmented value</a:t>
            </a:r>
          </a:p>
          <a:p>
            <a:r>
              <a:rPr lang="en-US" altLang="zh-CN" dirty="0"/>
              <a:t>Define what is the map function</a:t>
            </a:r>
          </a:p>
          <a:p>
            <a:r>
              <a:rPr lang="en-US" altLang="zh-CN" dirty="0"/>
              <a:t>Define what is the reduce function (and identity)</a:t>
            </a:r>
            <a:endParaRPr lang="zh-CN" altLang="en-US" dirty="0"/>
          </a:p>
        </p:txBody>
      </p:sp>
      <p:sp>
        <p:nvSpPr>
          <p:cNvPr id="4" name="Slide Number Placeholder 3">
            <a:extLst>
              <a:ext uri="{FF2B5EF4-FFF2-40B4-BE49-F238E27FC236}">
                <a16:creationId xmlns:a16="http://schemas.microsoft.com/office/drawing/2014/main" id="{AFAEEE7B-E6CD-40C0-A004-51725AB59D81}"/>
              </a:ext>
            </a:extLst>
          </p:cNvPr>
          <p:cNvSpPr>
            <a:spLocks noGrp="1"/>
          </p:cNvSpPr>
          <p:nvPr>
            <p:ph type="sldNum" sz="quarter" idx="4"/>
          </p:nvPr>
        </p:nvSpPr>
        <p:spPr/>
        <p:txBody>
          <a:bodyPr/>
          <a:lstStyle/>
          <a:p>
            <a:fld id="{B710F26B-4563-4765-9A91-E0CC99FE32F0}" type="slidenum">
              <a:rPr lang="zh-CN" altLang="en-US" smtClean="0"/>
              <a:t>20</a:t>
            </a:fld>
            <a:endParaRPr lang="zh-CN" altLang="en-US"/>
          </a:p>
        </p:txBody>
      </p:sp>
    </p:spTree>
    <p:extLst>
      <p:ext uri="{BB962C8B-B14F-4D97-AF65-F5344CB8AC3E}">
        <p14:creationId xmlns:p14="http://schemas.microsoft.com/office/powerpoint/2010/main" val="853565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55A-9B3C-454C-BDAF-B20DBEBF8810}"/>
              </a:ext>
            </a:extLst>
          </p:cNvPr>
          <p:cNvSpPr>
            <a:spLocks noGrp="1"/>
          </p:cNvSpPr>
          <p:nvPr>
            <p:ph type="title"/>
          </p:nvPr>
        </p:nvSpPr>
        <p:spPr/>
        <p:txBody>
          <a:bodyPr/>
          <a:lstStyle/>
          <a:p>
            <a:r>
              <a:rPr lang="en-US" altLang="zh-CN" dirty="0"/>
              <a:t>Useful interface for range queries</a:t>
            </a:r>
            <a:endParaRPr lang="zh-CN" altLang="en-US" dirty="0"/>
          </a:p>
        </p:txBody>
      </p:sp>
      <p:sp>
        <p:nvSpPr>
          <p:cNvPr id="3" name="Content Placeholder 2">
            <a:extLst>
              <a:ext uri="{FF2B5EF4-FFF2-40B4-BE49-F238E27FC236}">
                <a16:creationId xmlns:a16="http://schemas.microsoft.com/office/drawing/2014/main" id="{52FABBF9-F331-49B8-8452-71F99F4A295B}"/>
              </a:ext>
            </a:extLst>
          </p:cNvPr>
          <p:cNvSpPr>
            <a:spLocks noGrp="1"/>
          </p:cNvSpPr>
          <p:nvPr>
            <p:ph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50B38B5-8EC2-41DF-B838-B49DB9124EA6}"/>
              </a:ext>
            </a:extLst>
          </p:cNvPr>
          <p:cNvSpPr>
            <a:spLocks noGrp="1"/>
          </p:cNvSpPr>
          <p:nvPr>
            <p:ph type="sldNum" sz="quarter" idx="4"/>
          </p:nvPr>
        </p:nvSpPr>
        <p:spPr/>
        <p:txBody>
          <a:bodyPr/>
          <a:lstStyle/>
          <a:p>
            <a:fld id="{B710F26B-4563-4765-9A91-E0CC99FE32F0}" type="slidenum">
              <a:rPr lang="zh-CN" altLang="en-US" smtClean="0"/>
              <a:t>21</a:t>
            </a:fld>
            <a:endParaRPr lang="zh-CN" altLang="en-US"/>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31499A2E-C5B5-4F77-9EB0-5A66A8E440DD}"/>
                  </a:ext>
                </a:extLst>
              </p:cNvPr>
              <p:cNvGraphicFramePr>
                <a:graphicFrameLocks noGrp="1"/>
              </p:cNvGraphicFramePr>
              <p:nvPr>
                <p:extLst>
                  <p:ext uri="{D42A27DB-BD31-4B8C-83A1-F6EECF244321}">
                    <p14:modId xmlns:p14="http://schemas.microsoft.com/office/powerpoint/2010/main" val="4149128139"/>
                  </p:ext>
                </p:extLst>
              </p:nvPr>
            </p:nvGraphicFramePr>
            <p:xfrm>
              <a:off x="533400" y="1524000"/>
              <a:ext cx="8763000" cy="3383280"/>
            </p:xfrm>
            <a:graphic>
              <a:graphicData uri="http://schemas.openxmlformats.org/drawingml/2006/table">
                <a:tbl>
                  <a:tblPr bandRow="1">
                    <a:tableStyleId>{5C22544A-7EE6-4342-B048-85BDC9FD1C3A}</a:tableStyleId>
                  </a:tblPr>
                  <a:tblGrid>
                    <a:gridCol w="3581400">
                      <a:extLst>
                        <a:ext uri="{9D8B030D-6E8A-4147-A177-3AD203B41FA5}">
                          <a16:colId xmlns:a16="http://schemas.microsoft.com/office/drawing/2014/main" val="100463667"/>
                        </a:ext>
                      </a:extLst>
                    </a:gridCol>
                    <a:gridCol w="5181600">
                      <a:extLst>
                        <a:ext uri="{9D8B030D-6E8A-4147-A177-3AD203B41FA5}">
                          <a16:colId xmlns:a16="http://schemas.microsoft.com/office/drawing/2014/main" val="658568980"/>
                        </a:ext>
                      </a:extLst>
                    </a:gridCol>
                  </a:tblGrid>
                  <a:tr h="428247">
                    <a:tc>
                      <a:txBody>
                        <a:bodyPr/>
                        <a:lstStyle/>
                        <a:p>
                          <a14:m>
                            <m:oMath xmlns:m="http://schemas.openxmlformats.org/officeDocument/2006/math">
                              <m:r>
                                <a:rPr lang="en-US" sz="2400" b="1" i="1" smtClean="0">
                                  <a:latin typeface="Cambria Math" panose="02040503050406030204" pitchFamily="18" charset="0"/>
                                </a:rPr>
                                <m:t>𝒂</m:t>
                              </m:r>
                              <m:r>
                                <a:rPr lang="en-US" sz="2400" b="1" i="1" smtClean="0">
                                  <a:latin typeface="Cambria Math" panose="02040503050406030204" pitchFamily="18" charset="0"/>
                                </a:rPr>
                                <m:t>=</m:t>
                              </m:r>
                            </m:oMath>
                          </a14:m>
                          <a:r>
                            <a:rPr lang="en-US" sz="2400" b="1" dirty="0" err="1">
                              <a:latin typeface="Comic Sans MS" panose="030F0702030302020204" pitchFamily="66" charset="0"/>
                            </a:rPr>
                            <a:t>augVal</a:t>
                          </a:r>
                          <a14:m>
                            <m:oMath xmlns:m="http://schemas.openxmlformats.org/officeDocument/2006/math">
                              <m:r>
                                <a:rPr lang="en-US" sz="2400" b="1" i="1" dirty="0" smtClean="0">
                                  <a:latin typeface="Cambria Math" panose="02040503050406030204" pitchFamily="18" charset="0"/>
                                </a:rPr>
                                <m:t>(</m:t>
                              </m:r>
                              <m:r>
                                <a:rPr lang="en-US" sz="2400" b="1" i="1" dirty="0" smtClean="0">
                                  <a:latin typeface="Cambria Math" panose="02040503050406030204" pitchFamily="18" charset="0"/>
                                </a:rPr>
                                <m:t>𝑻</m:t>
                              </m:r>
                              <m:r>
                                <a:rPr lang="en-US" sz="2400" b="1" i="1" dirty="0" smtClean="0">
                                  <a:latin typeface="Cambria Math" panose="02040503050406030204" pitchFamily="18" charset="0"/>
                                </a:rPr>
                                <m:t>)</m:t>
                              </m:r>
                            </m:oMath>
                          </a14:m>
                          <a:endParaRPr lang="en-US" sz="2400" b="1" dirty="0">
                            <a:latin typeface="Comic Sans MS" panose="030F0702030302020204" pitchFamily="66" charset="0"/>
                          </a:endParaRPr>
                        </a:p>
                      </a:txBody>
                      <a:tcPr/>
                    </a:tc>
                    <a:tc>
                      <a:txBody>
                        <a:bodyPr/>
                        <a:lstStyle/>
                        <a:p>
                          <a:r>
                            <a:rPr lang="en-US" sz="2400" dirty="0">
                              <a:latin typeface="Comic Sans MS" panose="030F0702030302020204" pitchFamily="66" charset="0"/>
                            </a:rPr>
                            <a:t>The augmented value of the tree</a:t>
                          </a:r>
                        </a:p>
                      </a:txBody>
                      <a:tcPr/>
                    </a:tc>
                    <a:extLst>
                      <a:ext uri="{0D108BD9-81ED-4DB2-BD59-A6C34878D82A}">
                        <a16:rowId xmlns:a16="http://schemas.microsoft.com/office/drawing/2014/main" val="2255274560"/>
                      </a:ext>
                    </a:extLst>
                  </a:tr>
                  <a:tr h="248111">
                    <a:tc>
                      <a:txBody>
                        <a:bodyPr/>
                        <a:lstStyle/>
                        <a:p>
                          <a14:m>
                            <m:oMath xmlns:m="http://schemas.openxmlformats.org/officeDocument/2006/math">
                              <m:r>
                                <a:rPr lang="en-US" sz="2400" b="1" i="1" smtClean="0">
                                  <a:solidFill>
                                    <a:schemeClr val="tx1"/>
                                  </a:solidFill>
                                  <a:latin typeface="Cambria Math" panose="02040503050406030204" pitchFamily="18" charset="0"/>
                                </a:rPr>
                                <m:t>𝒂</m:t>
                              </m:r>
                              <m:r>
                                <a:rPr lang="en-US" sz="2400" b="1" i="1" smtClean="0">
                                  <a:solidFill>
                                    <a:schemeClr val="tx1"/>
                                  </a:solidFill>
                                  <a:latin typeface="Cambria Math" panose="02040503050406030204" pitchFamily="18" charset="0"/>
                                </a:rPr>
                                <m:t>=</m:t>
                              </m:r>
                            </m:oMath>
                          </a14:m>
                          <a:r>
                            <a:rPr lang="en-US" sz="2400" b="1" dirty="0" err="1">
                              <a:solidFill>
                                <a:schemeClr val="tx1"/>
                              </a:solidFill>
                              <a:latin typeface="Comic Sans MS" panose="030F0702030302020204" pitchFamily="66" charset="0"/>
                            </a:rPr>
                            <a:t>augLeft</a:t>
                          </a:r>
                          <a14:m>
                            <m:oMath xmlns:m="http://schemas.openxmlformats.org/officeDocument/2006/math">
                              <m:r>
                                <a:rPr lang="en-US" sz="2400" b="1" i="1" dirty="0" smtClean="0">
                                  <a:solidFill>
                                    <a:schemeClr val="tx1"/>
                                  </a:solidFill>
                                  <a:latin typeface="Cambria Math" panose="02040503050406030204" pitchFamily="18" charset="0"/>
                                </a:rPr>
                                <m:t>(</m:t>
                              </m:r>
                              <m:r>
                                <a:rPr lang="en-US" sz="2400" b="1" i="1" dirty="0" smtClean="0">
                                  <a:solidFill>
                                    <a:schemeClr val="tx1"/>
                                  </a:solidFill>
                                  <a:latin typeface="Cambria Math" panose="02040503050406030204" pitchFamily="18" charset="0"/>
                                </a:rPr>
                                <m:t>𝑻</m:t>
                              </m:r>
                              <m:r>
                                <a:rPr lang="en-US" sz="2400" b="1" i="1" dirty="0" err="1" smtClean="0">
                                  <a:solidFill>
                                    <a:schemeClr val="tx1"/>
                                  </a:solidFill>
                                  <a:latin typeface="Cambria Math" panose="02040503050406030204" pitchFamily="18" charset="0"/>
                                </a:rPr>
                                <m:t>,</m:t>
                              </m:r>
                              <m:r>
                                <a:rPr lang="en-US" sz="2400" b="1" i="1" dirty="0" err="1" smtClean="0">
                                  <a:solidFill>
                                    <a:schemeClr val="tx1"/>
                                  </a:solidFill>
                                  <a:latin typeface="Cambria Math" panose="02040503050406030204" pitchFamily="18" charset="0"/>
                                </a:rPr>
                                <m:t>𝒌</m:t>
                              </m:r>
                              <m:r>
                                <a:rPr lang="en-US" sz="2400" b="1" i="1" dirty="0" smtClean="0">
                                  <a:solidFill>
                                    <a:schemeClr val="tx1"/>
                                  </a:solidFill>
                                  <a:latin typeface="Cambria Math" panose="02040503050406030204" pitchFamily="18" charset="0"/>
                                </a:rPr>
                                <m:t>)</m:t>
                              </m:r>
                            </m:oMath>
                          </a14:m>
                          <a:endParaRPr lang="en-US" sz="2400" b="1" dirty="0">
                            <a:solidFill>
                              <a:schemeClr val="tx1"/>
                            </a:solidFill>
                            <a:latin typeface="Comic Sans MS" panose="030F0702030302020204" pitchFamily="66" charset="0"/>
                          </a:endParaRPr>
                        </a:p>
                      </a:txBody>
                      <a:tcPr/>
                    </a:tc>
                    <a:tc>
                      <a:txBody>
                        <a:bodyPr/>
                        <a:lstStyle/>
                        <a:p>
                          <a:r>
                            <a:rPr lang="en-US" sz="2400" b="0" dirty="0">
                              <a:solidFill>
                                <a:schemeClr val="tx1"/>
                              </a:solidFill>
                              <a:latin typeface="Comic Sans MS" panose="030F0702030302020204" pitchFamily="66" charset="0"/>
                            </a:rPr>
                            <a:t>The augmented value of all entries with keys no larger than </a:t>
                          </a:r>
                          <a14:m>
                            <m:oMath xmlns:m="http://schemas.openxmlformats.org/officeDocument/2006/math">
                              <m:r>
                                <a:rPr lang="en-US" sz="2400" b="0" i="1" smtClean="0">
                                  <a:solidFill>
                                    <a:schemeClr val="tx1"/>
                                  </a:solidFill>
                                  <a:latin typeface="Cambria Math" panose="02040503050406030204" pitchFamily="18" charset="0"/>
                                </a:rPr>
                                <m:t>𝑘</m:t>
                              </m:r>
                            </m:oMath>
                          </a14:m>
                          <a:endParaRPr lang="en-US" sz="2400" b="0" dirty="0">
                            <a:solidFill>
                              <a:schemeClr val="tx1"/>
                            </a:solidFill>
                            <a:latin typeface="Comic Sans MS" panose="030F0702030302020204" pitchFamily="66" charset="0"/>
                          </a:endParaRPr>
                        </a:p>
                      </a:txBody>
                      <a:tcPr/>
                    </a:tc>
                    <a:extLst>
                      <a:ext uri="{0D108BD9-81ED-4DB2-BD59-A6C34878D82A}">
                        <a16:rowId xmlns:a16="http://schemas.microsoft.com/office/drawing/2014/main" val="3542391090"/>
                      </a:ext>
                    </a:extLst>
                  </a:tr>
                  <a:tr h="248111">
                    <a:tc>
                      <a:txBody>
                        <a:bodyPr/>
                        <a:lstStyle/>
                        <a:p>
                          <a14:m>
                            <m:oMath xmlns:m="http://schemas.openxmlformats.org/officeDocument/2006/math">
                              <m:r>
                                <a:rPr lang="en-US" sz="2400" b="1" i="1" smtClean="0">
                                  <a:solidFill>
                                    <a:schemeClr val="tx1"/>
                                  </a:solidFill>
                                  <a:latin typeface="Cambria Math" panose="02040503050406030204" pitchFamily="18" charset="0"/>
                                </a:rPr>
                                <m:t>𝒂</m:t>
                              </m:r>
                              <m:r>
                                <a:rPr lang="en-US" sz="2400" b="1" i="1" smtClean="0">
                                  <a:solidFill>
                                    <a:schemeClr val="tx1"/>
                                  </a:solidFill>
                                  <a:latin typeface="Cambria Math" panose="02040503050406030204" pitchFamily="18" charset="0"/>
                                </a:rPr>
                                <m:t>=</m:t>
                              </m:r>
                            </m:oMath>
                          </a14:m>
                          <a:r>
                            <a:rPr lang="en-US" sz="2400" b="1" dirty="0">
                              <a:solidFill>
                                <a:schemeClr val="tx1"/>
                              </a:solidFill>
                              <a:latin typeface="Comic Sans MS" panose="030F0702030302020204" pitchFamily="66" charset="0"/>
                            </a:rPr>
                            <a:t>augRight</a:t>
                          </a:r>
                          <a14:m>
                            <m:oMath xmlns:m="http://schemas.openxmlformats.org/officeDocument/2006/math">
                              <m:r>
                                <a:rPr lang="en-US" sz="2400" b="1" i="1" dirty="0" smtClean="0">
                                  <a:solidFill>
                                    <a:schemeClr val="tx1"/>
                                  </a:solidFill>
                                  <a:latin typeface="Cambria Math" panose="02040503050406030204" pitchFamily="18" charset="0"/>
                                </a:rPr>
                                <m:t>(</m:t>
                              </m:r>
                              <m:r>
                                <a:rPr lang="en-US" sz="2400" b="1" i="1" dirty="0" smtClean="0">
                                  <a:solidFill>
                                    <a:schemeClr val="tx1"/>
                                  </a:solidFill>
                                  <a:latin typeface="Cambria Math" panose="02040503050406030204" pitchFamily="18" charset="0"/>
                                </a:rPr>
                                <m:t>𝑻</m:t>
                              </m:r>
                              <m:r>
                                <a:rPr lang="en-US" sz="2400" b="1" i="1" dirty="0" err="1" smtClean="0">
                                  <a:solidFill>
                                    <a:schemeClr val="tx1"/>
                                  </a:solidFill>
                                  <a:latin typeface="Cambria Math" panose="02040503050406030204" pitchFamily="18" charset="0"/>
                                </a:rPr>
                                <m:t>,</m:t>
                              </m:r>
                              <m:r>
                                <a:rPr lang="en-US" sz="2400" b="1" i="1" dirty="0" err="1" smtClean="0">
                                  <a:solidFill>
                                    <a:schemeClr val="tx1"/>
                                  </a:solidFill>
                                  <a:latin typeface="Cambria Math" panose="02040503050406030204" pitchFamily="18" charset="0"/>
                                </a:rPr>
                                <m:t>𝒌</m:t>
                              </m:r>
                              <m:r>
                                <a:rPr lang="en-US" sz="2400" b="1" i="1" dirty="0" smtClean="0">
                                  <a:solidFill>
                                    <a:schemeClr val="tx1"/>
                                  </a:solidFill>
                                  <a:latin typeface="Cambria Math" panose="02040503050406030204" pitchFamily="18" charset="0"/>
                                </a:rPr>
                                <m:t>)</m:t>
                              </m:r>
                            </m:oMath>
                          </a14:m>
                          <a:endParaRPr lang="en-US" sz="2400" b="1" dirty="0">
                            <a:solidFill>
                              <a:schemeClr val="tx1"/>
                            </a:solidFill>
                            <a:latin typeface="Comic Sans MS" panose="030F0702030302020204" pitchFamily="66" charset="0"/>
                          </a:endParaRPr>
                        </a:p>
                      </a:txBody>
                      <a:tcPr/>
                    </a:tc>
                    <a:tc>
                      <a:txBody>
                        <a:bodyPr/>
                        <a:lstStyle/>
                        <a:p>
                          <a:r>
                            <a:rPr lang="en-US" sz="2400" b="0" dirty="0">
                              <a:solidFill>
                                <a:schemeClr val="tx1"/>
                              </a:solidFill>
                              <a:latin typeface="Comic Sans MS" panose="030F0702030302020204" pitchFamily="66" charset="0"/>
                            </a:rPr>
                            <a:t>The augmented value of all entries with keys no less than </a:t>
                          </a:r>
                          <a14:m>
                            <m:oMath xmlns:m="http://schemas.openxmlformats.org/officeDocument/2006/math">
                              <m:r>
                                <a:rPr lang="en-US" sz="2400" b="0" i="1" smtClean="0">
                                  <a:solidFill>
                                    <a:schemeClr val="tx1"/>
                                  </a:solidFill>
                                  <a:latin typeface="Cambria Math" panose="02040503050406030204" pitchFamily="18" charset="0"/>
                                </a:rPr>
                                <m:t>𝑘</m:t>
                              </m:r>
                            </m:oMath>
                          </a14:m>
                          <a:endParaRPr lang="en-US" sz="2400" b="0" dirty="0">
                            <a:solidFill>
                              <a:schemeClr val="tx1"/>
                            </a:solidFill>
                            <a:latin typeface="Comic Sans MS" panose="030F0702030302020204" pitchFamily="66" charset="0"/>
                          </a:endParaRPr>
                        </a:p>
                      </a:txBody>
                      <a:tcPr/>
                    </a:tc>
                    <a:extLst>
                      <a:ext uri="{0D108BD9-81ED-4DB2-BD59-A6C34878D82A}">
                        <a16:rowId xmlns:a16="http://schemas.microsoft.com/office/drawing/2014/main" val="2105568353"/>
                      </a:ext>
                    </a:extLst>
                  </a:tr>
                  <a:tr h="248111">
                    <a:tc>
                      <a:txBody>
                        <a:bodyPr/>
                        <a:lstStyle/>
                        <a:p>
                          <a14:m>
                            <m:oMath xmlns:m="http://schemas.openxmlformats.org/officeDocument/2006/math">
                              <m:r>
                                <a:rPr lang="en-US" sz="2400" b="1" i="1" smtClean="0">
                                  <a:latin typeface="Cambria Math" panose="02040503050406030204" pitchFamily="18" charset="0"/>
                                </a:rPr>
                                <m:t>𝒂</m:t>
                              </m:r>
                              <m:r>
                                <a:rPr lang="en-US" sz="2400" b="1" i="1" smtClean="0">
                                  <a:latin typeface="Cambria Math" panose="02040503050406030204" pitchFamily="18" charset="0"/>
                                </a:rPr>
                                <m:t>=</m:t>
                              </m:r>
                            </m:oMath>
                          </a14:m>
                          <a:r>
                            <a:rPr lang="en-US" sz="2400" b="1" dirty="0" err="1">
                              <a:latin typeface="Comic Sans MS" panose="030F0702030302020204" pitchFamily="66" charset="0"/>
                            </a:rPr>
                            <a:t>augRange</a:t>
                          </a:r>
                          <a14:m>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𝑻</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𝑳</m:t>
                                  </m:r>
                                </m:sub>
                              </m:sSub>
                              <m:r>
                                <a:rPr lang="en-US" sz="2400" b="1" i="1"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𝑹</m:t>
                                  </m:r>
                                </m:sub>
                              </m:sSub>
                              <m:r>
                                <a:rPr lang="en-US" sz="2400" b="1" i="1" smtClean="0">
                                  <a:latin typeface="Cambria Math" panose="02040503050406030204" pitchFamily="18" charset="0"/>
                                </a:rPr>
                                <m:t>)</m:t>
                              </m:r>
                            </m:oMath>
                          </a14:m>
                          <a:endParaRPr lang="en-US" sz="2400" b="1"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dirty="0">
                              <a:latin typeface="Comic Sans MS" panose="030F0702030302020204" pitchFamily="66" charset="0"/>
                            </a:rPr>
                            <a:t>The augmented value of all entries in key range </a:t>
                          </a:r>
                          <a14:m>
                            <m:oMath xmlns:m="http://schemas.openxmlformats.org/officeDocument/2006/math">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𝐿</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𝑅</m:t>
                                  </m:r>
                                </m:sub>
                              </m:sSub>
                              <m:r>
                                <a:rPr lang="en-US" altLang="zh-CN" sz="2400" b="0" i="1" smtClean="0">
                                  <a:latin typeface="Cambria Math" panose="02040503050406030204" pitchFamily="18" charset="0"/>
                                </a:rPr>
                                <m:t>]</m:t>
                              </m:r>
                            </m:oMath>
                          </a14:m>
                          <a:endParaRPr lang="en-US" altLang="zh-CN" sz="2400" b="0" dirty="0">
                            <a:latin typeface="Comic Sans MS" panose="030F0702030302020204" pitchFamily="66" charset="0"/>
                          </a:endParaRPr>
                        </a:p>
                      </a:txBody>
                      <a:tcPr/>
                    </a:tc>
                    <a:extLst>
                      <a:ext uri="{0D108BD9-81ED-4DB2-BD59-A6C34878D82A}">
                        <a16:rowId xmlns:a16="http://schemas.microsoft.com/office/drawing/2014/main" val="2660659772"/>
                      </a:ext>
                    </a:extLst>
                  </a:tr>
                  <a:tr h="248111">
                    <a:tc>
                      <a:txBody>
                        <a:bodyPr/>
                        <a:lstStyle/>
                        <a:p>
                          <a:r>
                            <a:rPr lang="en-US" sz="2400" b="1" dirty="0">
                              <a:latin typeface="Comic Sans MS" panose="030F0702030302020204" pitchFamily="66"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dirty="0">
                              <a:latin typeface="Comic Sans MS" panose="030F0702030302020204" pitchFamily="66" charset="0"/>
                            </a:rPr>
                            <a:t>……</a:t>
                          </a:r>
                        </a:p>
                      </a:txBody>
                      <a:tcPr/>
                    </a:tc>
                    <a:extLst>
                      <a:ext uri="{0D108BD9-81ED-4DB2-BD59-A6C34878D82A}">
                        <a16:rowId xmlns:a16="http://schemas.microsoft.com/office/drawing/2014/main" val="2215527252"/>
                      </a:ext>
                    </a:extLst>
                  </a:tr>
                </a:tbl>
              </a:graphicData>
            </a:graphic>
          </p:graphicFrame>
        </mc:Choice>
        <mc:Fallback xmlns="">
          <p:graphicFrame>
            <p:nvGraphicFramePr>
              <p:cNvPr id="5" name="表格 5">
                <a:extLst>
                  <a:ext uri="{FF2B5EF4-FFF2-40B4-BE49-F238E27FC236}">
                    <a16:creationId xmlns:a16="http://schemas.microsoft.com/office/drawing/2014/main" id="{31499A2E-C5B5-4F77-9EB0-5A66A8E440DD}"/>
                  </a:ext>
                </a:extLst>
              </p:cNvPr>
              <p:cNvGraphicFramePr>
                <a:graphicFrameLocks noGrp="1"/>
              </p:cNvGraphicFramePr>
              <p:nvPr>
                <p:extLst>
                  <p:ext uri="{D42A27DB-BD31-4B8C-83A1-F6EECF244321}">
                    <p14:modId xmlns:p14="http://schemas.microsoft.com/office/powerpoint/2010/main" val="4149128139"/>
                  </p:ext>
                </p:extLst>
              </p:nvPr>
            </p:nvGraphicFramePr>
            <p:xfrm>
              <a:off x="533400" y="1524000"/>
              <a:ext cx="8763000" cy="3383280"/>
            </p:xfrm>
            <a:graphic>
              <a:graphicData uri="http://schemas.openxmlformats.org/drawingml/2006/table">
                <a:tbl>
                  <a:tblPr bandRow="1">
                    <a:tableStyleId>{5C22544A-7EE6-4342-B048-85BDC9FD1C3A}</a:tableStyleId>
                  </a:tblPr>
                  <a:tblGrid>
                    <a:gridCol w="3581400">
                      <a:extLst>
                        <a:ext uri="{9D8B030D-6E8A-4147-A177-3AD203B41FA5}">
                          <a16:colId xmlns:a16="http://schemas.microsoft.com/office/drawing/2014/main" val="100463667"/>
                        </a:ext>
                      </a:extLst>
                    </a:gridCol>
                    <a:gridCol w="5181600">
                      <a:extLst>
                        <a:ext uri="{9D8B030D-6E8A-4147-A177-3AD203B41FA5}">
                          <a16:colId xmlns:a16="http://schemas.microsoft.com/office/drawing/2014/main" val="658568980"/>
                        </a:ext>
                      </a:extLst>
                    </a:gridCol>
                  </a:tblGrid>
                  <a:tr h="457200">
                    <a:tc>
                      <a:txBody>
                        <a:bodyPr/>
                        <a:lstStyle/>
                        <a:p>
                          <a:endParaRPr lang="zh-CN"/>
                        </a:p>
                      </a:txBody>
                      <a:tcPr>
                        <a:blipFill>
                          <a:blip r:embed="rId2"/>
                          <a:stretch>
                            <a:fillRect l="-170" t="-10667" r="-145068" b="-670667"/>
                          </a:stretch>
                        </a:blipFill>
                      </a:tcPr>
                    </a:tc>
                    <a:tc>
                      <a:txBody>
                        <a:bodyPr/>
                        <a:lstStyle/>
                        <a:p>
                          <a:r>
                            <a:rPr lang="en-US" sz="2400" dirty="0">
                              <a:latin typeface="Comic Sans MS" panose="030F0702030302020204" pitchFamily="66" charset="0"/>
                            </a:rPr>
                            <a:t>The augmented value of the tree</a:t>
                          </a:r>
                        </a:p>
                      </a:txBody>
                      <a:tcPr/>
                    </a:tc>
                    <a:extLst>
                      <a:ext uri="{0D108BD9-81ED-4DB2-BD59-A6C34878D82A}">
                        <a16:rowId xmlns:a16="http://schemas.microsoft.com/office/drawing/2014/main" val="2255274560"/>
                      </a:ext>
                    </a:extLst>
                  </a:tr>
                  <a:tr h="822960">
                    <a:tc>
                      <a:txBody>
                        <a:bodyPr/>
                        <a:lstStyle/>
                        <a:p>
                          <a:endParaRPr lang="zh-CN"/>
                        </a:p>
                      </a:txBody>
                      <a:tcPr>
                        <a:blipFill>
                          <a:blip r:embed="rId2"/>
                          <a:stretch>
                            <a:fillRect l="-170" t="-61481" r="-145068" b="-272593"/>
                          </a:stretch>
                        </a:blipFill>
                      </a:tcPr>
                    </a:tc>
                    <a:tc>
                      <a:txBody>
                        <a:bodyPr/>
                        <a:lstStyle/>
                        <a:p>
                          <a:endParaRPr lang="zh-CN"/>
                        </a:p>
                      </a:txBody>
                      <a:tcPr>
                        <a:blipFill>
                          <a:blip r:embed="rId2"/>
                          <a:stretch>
                            <a:fillRect l="-69294" t="-61481" r="-353" b="-272593"/>
                          </a:stretch>
                        </a:blipFill>
                      </a:tcPr>
                    </a:tc>
                    <a:extLst>
                      <a:ext uri="{0D108BD9-81ED-4DB2-BD59-A6C34878D82A}">
                        <a16:rowId xmlns:a16="http://schemas.microsoft.com/office/drawing/2014/main" val="3542391090"/>
                      </a:ext>
                    </a:extLst>
                  </a:tr>
                  <a:tr h="822960">
                    <a:tc>
                      <a:txBody>
                        <a:bodyPr/>
                        <a:lstStyle/>
                        <a:p>
                          <a:endParaRPr lang="zh-CN"/>
                        </a:p>
                      </a:txBody>
                      <a:tcPr>
                        <a:blipFill>
                          <a:blip r:embed="rId2"/>
                          <a:stretch>
                            <a:fillRect l="-170" t="-161481" r="-145068" b="-172593"/>
                          </a:stretch>
                        </a:blipFill>
                      </a:tcPr>
                    </a:tc>
                    <a:tc>
                      <a:txBody>
                        <a:bodyPr/>
                        <a:lstStyle/>
                        <a:p>
                          <a:endParaRPr lang="zh-CN"/>
                        </a:p>
                      </a:txBody>
                      <a:tcPr>
                        <a:blipFill>
                          <a:blip r:embed="rId2"/>
                          <a:stretch>
                            <a:fillRect l="-69294" t="-161481" r="-353" b="-172593"/>
                          </a:stretch>
                        </a:blipFill>
                      </a:tcPr>
                    </a:tc>
                    <a:extLst>
                      <a:ext uri="{0D108BD9-81ED-4DB2-BD59-A6C34878D82A}">
                        <a16:rowId xmlns:a16="http://schemas.microsoft.com/office/drawing/2014/main" val="2105568353"/>
                      </a:ext>
                    </a:extLst>
                  </a:tr>
                  <a:tr h="822960">
                    <a:tc>
                      <a:txBody>
                        <a:bodyPr/>
                        <a:lstStyle/>
                        <a:p>
                          <a:endParaRPr lang="zh-CN"/>
                        </a:p>
                      </a:txBody>
                      <a:tcPr>
                        <a:blipFill>
                          <a:blip r:embed="rId2"/>
                          <a:stretch>
                            <a:fillRect l="-170" t="-261481" r="-145068" b="-72593"/>
                          </a:stretch>
                        </a:blipFill>
                      </a:tcPr>
                    </a:tc>
                    <a:tc>
                      <a:txBody>
                        <a:bodyPr/>
                        <a:lstStyle/>
                        <a:p>
                          <a:endParaRPr lang="zh-CN"/>
                        </a:p>
                      </a:txBody>
                      <a:tcPr>
                        <a:blipFill>
                          <a:blip r:embed="rId2"/>
                          <a:stretch>
                            <a:fillRect l="-69294" t="-261481" r="-353" b="-72593"/>
                          </a:stretch>
                        </a:blipFill>
                      </a:tcPr>
                    </a:tc>
                    <a:extLst>
                      <a:ext uri="{0D108BD9-81ED-4DB2-BD59-A6C34878D82A}">
                        <a16:rowId xmlns:a16="http://schemas.microsoft.com/office/drawing/2014/main" val="2660659772"/>
                      </a:ext>
                    </a:extLst>
                  </a:tr>
                  <a:tr h="457200">
                    <a:tc>
                      <a:txBody>
                        <a:bodyPr/>
                        <a:lstStyle/>
                        <a:p>
                          <a:r>
                            <a:rPr lang="en-US" sz="2400" b="1" dirty="0">
                              <a:latin typeface="Comic Sans MS" panose="030F0702030302020204" pitchFamily="66"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dirty="0">
                              <a:latin typeface="Comic Sans MS" panose="030F0702030302020204" pitchFamily="66" charset="0"/>
                            </a:rPr>
                            <a:t>……</a:t>
                          </a:r>
                        </a:p>
                      </a:txBody>
                      <a:tcPr/>
                    </a:tc>
                    <a:extLst>
                      <a:ext uri="{0D108BD9-81ED-4DB2-BD59-A6C34878D82A}">
                        <a16:rowId xmlns:a16="http://schemas.microsoft.com/office/drawing/2014/main" val="2215527252"/>
                      </a:ext>
                    </a:extLst>
                  </a:tr>
                </a:tbl>
              </a:graphicData>
            </a:graphic>
          </p:graphicFrame>
        </mc:Fallback>
      </mc:AlternateContent>
      <p:sp>
        <p:nvSpPr>
          <p:cNvPr id="6" name="左大括号 5">
            <a:extLst>
              <a:ext uri="{FF2B5EF4-FFF2-40B4-BE49-F238E27FC236}">
                <a16:creationId xmlns:a16="http://schemas.microsoft.com/office/drawing/2014/main" id="{DFCDC6F8-A331-431D-9237-160C85B67A05}"/>
              </a:ext>
            </a:extLst>
          </p:cNvPr>
          <p:cNvSpPr/>
          <p:nvPr/>
        </p:nvSpPr>
        <p:spPr>
          <a:xfrm flipH="1">
            <a:off x="9300882" y="2286000"/>
            <a:ext cx="681318" cy="2438400"/>
          </a:xfrm>
          <a:prstGeom prst="leftBrac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B417160-6901-4CE4-81DC-D45FE3FE487C}"/>
                  </a:ext>
                </a:extLst>
              </p:cNvPr>
              <p:cNvSpPr txBox="1"/>
              <p:nvPr/>
            </p:nvSpPr>
            <p:spPr>
              <a:xfrm>
                <a:off x="10134600" y="3274367"/>
                <a:ext cx="137403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Arial" panose="020B0604020202020204" pitchFamily="34" charset="0"/>
                        </a:rPr>
                        <m:t>𝑂</m:t>
                      </m:r>
                      <m:r>
                        <a:rPr lang="en-US" altLang="zh-CN" sz="2400" b="0" i="1" smtClean="0">
                          <a:latin typeface="Cambria Math" panose="02040503050406030204" pitchFamily="18" charset="0"/>
                          <a:cs typeface="Arial" panose="020B0604020202020204" pitchFamily="34" charset="0"/>
                        </a:rPr>
                        <m:t>(</m:t>
                      </m:r>
                      <m:func>
                        <m:funcPr>
                          <m:ctrlPr>
                            <a:rPr lang="en-US" altLang="zh-CN" sz="2400" b="0" i="1" smtClean="0">
                              <a:latin typeface="Cambria Math" panose="02040503050406030204" pitchFamily="18" charset="0"/>
                              <a:cs typeface="Arial" panose="020B0604020202020204" pitchFamily="34" charset="0"/>
                            </a:rPr>
                          </m:ctrlPr>
                        </m:funcPr>
                        <m:fName>
                          <m:r>
                            <m:rPr>
                              <m:sty m:val="p"/>
                            </m:rPr>
                            <a:rPr lang="en-US" altLang="zh-CN" sz="2400" b="0" i="0" smtClean="0">
                              <a:latin typeface="Cambria Math" panose="02040503050406030204" pitchFamily="18" charset="0"/>
                              <a:cs typeface="Arial" panose="020B0604020202020204" pitchFamily="34" charset="0"/>
                            </a:rPr>
                            <m:t>log</m:t>
                          </m:r>
                        </m:fName>
                        <m:e>
                          <m:r>
                            <a:rPr lang="en-US" altLang="zh-CN" sz="2400" b="0" i="1" smtClean="0">
                              <a:latin typeface="Cambria Math" panose="02040503050406030204" pitchFamily="18" charset="0"/>
                              <a:cs typeface="Arial" panose="020B0604020202020204" pitchFamily="34" charset="0"/>
                            </a:rPr>
                            <m:t>𝑛</m:t>
                          </m:r>
                        </m:e>
                      </m:func>
                      <m:r>
                        <a:rPr lang="en-US" altLang="zh-CN" sz="2400" b="0" i="1" smtClean="0">
                          <a:latin typeface="Cambria Math" panose="02040503050406030204" pitchFamily="18" charset="0"/>
                          <a:cs typeface="Arial" panose="020B0604020202020204" pitchFamily="34" charset="0"/>
                        </a:rPr>
                        <m:t>)</m:t>
                      </m:r>
                    </m:oMath>
                  </m:oMathPara>
                </a14:m>
                <a:endParaRPr lang="zh-CN" altLang="en-US" sz="2400" dirty="0">
                  <a:latin typeface="Arial" panose="020B0604020202020204" pitchFamily="34" charset="0"/>
                  <a:cs typeface="Arial" panose="020B0604020202020204" pitchFamily="34" charset="0"/>
                </a:endParaRPr>
              </a:p>
            </p:txBody>
          </p:sp>
        </mc:Choice>
        <mc:Fallback xmlns="">
          <p:sp>
            <p:nvSpPr>
              <p:cNvPr id="7" name="文本框 6">
                <a:extLst>
                  <a:ext uri="{FF2B5EF4-FFF2-40B4-BE49-F238E27FC236}">
                    <a16:creationId xmlns:a16="http://schemas.microsoft.com/office/drawing/2014/main" id="{1B417160-6901-4CE4-81DC-D45FE3FE487C}"/>
                  </a:ext>
                </a:extLst>
              </p:cNvPr>
              <p:cNvSpPr txBox="1">
                <a:spLocks noRot="1" noChangeAspect="1" noMove="1" noResize="1" noEditPoints="1" noAdjustHandles="1" noChangeArrowheads="1" noChangeShapeType="1" noTextEdit="1"/>
              </p:cNvSpPr>
              <p:nvPr/>
            </p:nvSpPr>
            <p:spPr>
              <a:xfrm>
                <a:off x="10134600" y="3274367"/>
                <a:ext cx="1374030" cy="461665"/>
              </a:xfrm>
              <a:prstGeom prst="rect">
                <a:avLst/>
              </a:prstGeom>
              <a:blipFill>
                <a:blip r:embed="rId3"/>
                <a:stretch>
                  <a:fillRect r="-444" b="-19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9295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Case study:</a:t>
            </a:r>
            <a:br>
              <a:rPr lang="en-US" altLang="zh-CN" dirty="0"/>
            </a:br>
            <a:r>
              <a:rPr lang="en-US" altLang="zh-CN" dirty="0"/>
              <a:t>Interval trees</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22</a:t>
            </a:fld>
            <a:endParaRPr lang="zh-CN" altLang="en-US"/>
          </a:p>
        </p:txBody>
      </p:sp>
    </p:spTree>
    <p:extLst>
      <p:ext uri="{BB962C8B-B14F-4D97-AF65-F5344CB8AC3E}">
        <p14:creationId xmlns:p14="http://schemas.microsoft.com/office/powerpoint/2010/main" val="216861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BF022D-8852-4BBD-91E5-107D1A9481CF}"/>
                  </a:ext>
                </a:extLst>
              </p:cNvPr>
              <p:cNvSpPr>
                <a:spLocks noGrp="1"/>
              </p:cNvSpPr>
              <p:nvPr>
                <p:ph sz="quarter" idx="1"/>
              </p:nvPr>
            </p:nvSpPr>
            <p:spPr>
              <a:xfrm>
                <a:off x="228600" y="1371600"/>
                <a:ext cx="11430000" cy="5486400"/>
              </a:xfrm>
            </p:spPr>
            <p:txBody>
              <a:bodyPr>
                <a:normAutofit/>
              </a:bodyPr>
              <a:lstStyle/>
              <a:p>
                <a:r>
                  <a:rPr lang="en-US" dirty="0"/>
                  <a:t>A set of intervals on number line defined by end points (left, right) sorted by their left endpoints</a:t>
                </a:r>
              </a:p>
              <a:p>
                <a:pPr lvl="1"/>
                <a:r>
                  <a:rPr lang="en-US" dirty="0"/>
                  <a:t>Augment the tree with the maximum right endpoint in its subtree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Stabbing query: is point </a:t>
                </a:r>
                <a14:m>
                  <m:oMath xmlns:m="http://schemas.openxmlformats.org/officeDocument/2006/math">
                    <m:r>
                      <a:rPr lang="en-US" b="0" i="1" smtClean="0">
                        <a:latin typeface="Cambria Math" panose="02040503050406030204" pitchFamily="18" charset="0"/>
                      </a:rPr>
                      <m:t>𝑝</m:t>
                    </m:r>
                  </m:oMath>
                </a14:m>
                <a:r>
                  <a:rPr lang="en-US" dirty="0"/>
                  <a:t> covered by any interval?</a:t>
                </a:r>
              </a:p>
            </p:txBody>
          </p:sp>
        </mc:Choice>
        <mc:Fallback xmlns="">
          <p:sp>
            <p:nvSpPr>
              <p:cNvPr id="3" name="内容占位符 2">
                <a:extLst>
                  <a:ext uri="{FF2B5EF4-FFF2-40B4-BE49-F238E27FC236}">
                    <a16:creationId xmlns:a16="http://schemas.microsoft.com/office/drawing/2014/main" id="{B9BF022D-8852-4BBD-91E5-107D1A9481CF}"/>
                  </a:ext>
                </a:extLst>
              </p:cNvPr>
              <p:cNvSpPr>
                <a:spLocks noGrp="1" noRot="1" noChangeAspect="1" noMove="1" noResize="1" noEditPoints="1" noAdjustHandles="1" noChangeArrowheads="1" noChangeShapeType="1" noTextEdit="1"/>
              </p:cNvSpPr>
              <p:nvPr>
                <p:ph sz="quarter" idx="1"/>
              </p:nvPr>
            </p:nvSpPr>
            <p:spPr>
              <a:xfrm>
                <a:off x="228600" y="1371600"/>
                <a:ext cx="11430000" cy="5486400"/>
              </a:xfrm>
              <a:blipFill>
                <a:blip r:embed="rId3"/>
                <a:stretch>
                  <a:fillRect l="-960" t="-1889" b="-1778"/>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78A1C793-FE24-43FD-B231-81677B71A384}"/>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35924" y="2782354"/>
            <a:ext cx="1114004" cy="741927"/>
          </a:xfrm>
          <a:prstGeom prst="rect">
            <a:avLst/>
          </a:prstGeom>
        </p:spPr>
      </p:pic>
      <p:sp>
        <p:nvSpPr>
          <p:cNvPr id="2" name="标题 1">
            <a:extLst>
              <a:ext uri="{FF2B5EF4-FFF2-40B4-BE49-F238E27FC236}">
                <a16:creationId xmlns:a16="http://schemas.microsoft.com/office/drawing/2014/main" id="{C730E352-F42A-4225-8E45-5C63F57F08E8}"/>
              </a:ext>
            </a:extLst>
          </p:cNvPr>
          <p:cNvSpPr>
            <a:spLocks noGrp="1"/>
          </p:cNvSpPr>
          <p:nvPr>
            <p:ph type="title"/>
          </p:nvPr>
        </p:nvSpPr>
        <p:spPr/>
        <p:txBody>
          <a:bodyPr/>
          <a:lstStyle/>
          <a:p>
            <a:r>
              <a:rPr lang="en-US" altLang="zh-CN" dirty="0"/>
              <a:t>Interval Trees</a:t>
            </a:r>
            <a:endParaRPr lang="en-US" dirty="0"/>
          </a:p>
        </p:txBody>
      </p:sp>
      <p:cxnSp>
        <p:nvCxnSpPr>
          <p:cNvPr id="218" name="Straight Connector 4">
            <a:extLst>
              <a:ext uri="{FF2B5EF4-FFF2-40B4-BE49-F238E27FC236}">
                <a16:creationId xmlns:a16="http://schemas.microsoft.com/office/drawing/2014/main" id="{4F3C75AF-4252-4BDC-B73C-BB491FF55872}"/>
              </a:ext>
            </a:extLst>
          </p:cNvPr>
          <p:cNvCxnSpPr>
            <a:cxnSpLocks/>
          </p:cNvCxnSpPr>
          <p:nvPr/>
        </p:nvCxnSpPr>
        <p:spPr>
          <a:xfrm>
            <a:off x="2504487" y="3443349"/>
            <a:ext cx="6484388" cy="0"/>
          </a:xfrm>
          <a:prstGeom prst="line">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19" name="Straight Connector 7">
            <a:extLst>
              <a:ext uri="{FF2B5EF4-FFF2-40B4-BE49-F238E27FC236}">
                <a16:creationId xmlns:a16="http://schemas.microsoft.com/office/drawing/2014/main" id="{F42EC3B5-4391-4B4C-ACB3-DECCEB4D3C17}"/>
              </a:ext>
            </a:extLst>
          </p:cNvPr>
          <p:cNvCxnSpPr/>
          <p:nvPr/>
        </p:nvCxnSpPr>
        <p:spPr>
          <a:xfrm>
            <a:off x="2739322" y="3312054"/>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0" name="Straight Connector 8">
            <a:extLst>
              <a:ext uri="{FF2B5EF4-FFF2-40B4-BE49-F238E27FC236}">
                <a16:creationId xmlns:a16="http://schemas.microsoft.com/office/drawing/2014/main" id="{AF8C8173-AB5B-48F7-B3EF-509EB3F0B048}"/>
              </a:ext>
            </a:extLst>
          </p:cNvPr>
          <p:cNvCxnSpPr/>
          <p:nvPr/>
        </p:nvCxnSpPr>
        <p:spPr>
          <a:xfrm>
            <a:off x="3418425" y="3313074"/>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1" name="Straight Connector 9">
            <a:extLst>
              <a:ext uri="{FF2B5EF4-FFF2-40B4-BE49-F238E27FC236}">
                <a16:creationId xmlns:a16="http://schemas.microsoft.com/office/drawing/2014/main" id="{BB449639-E061-4186-A64C-AADFE9EAB5AE}"/>
              </a:ext>
            </a:extLst>
          </p:cNvPr>
          <p:cNvCxnSpPr/>
          <p:nvPr/>
        </p:nvCxnSpPr>
        <p:spPr>
          <a:xfrm>
            <a:off x="4107457" y="3316751"/>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2" name="Straight Connector 10">
            <a:extLst>
              <a:ext uri="{FF2B5EF4-FFF2-40B4-BE49-F238E27FC236}">
                <a16:creationId xmlns:a16="http://schemas.microsoft.com/office/drawing/2014/main" id="{DF44B408-478E-495D-BAAD-1DFBFE125970}"/>
              </a:ext>
            </a:extLst>
          </p:cNvPr>
          <p:cNvCxnSpPr/>
          <p:nvPr/>
        </p:nvCxnSpPr>
        <p:spPr>
          <a:xfrm>
            <a:off x="4784944" y="331174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3" name="Straight Connector 11">
            <a:extLst>
              <a:ext uri="{FF2B5EF4-FFF2-40B4-BE49-F238E27FC236}">
                <a16:creationId xmlns:a16="http://schemas.microsoft.com/office/drawing/2014/main" id="{0C9E69B5-12B2-4604-90AA-80F852318C7B}"/>
              </a:ext>
            </a:extLst>
          </p:cNvPr>
          <p:cNvCxnSpPr/>
          <p:nvPr/>
        </p:nvCxnSpPr>
        <p:spPr>
          <a:xfrm>
            <a:off x="5476285" y="3311743"/>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4" name="Straight Connector 12">
            <a:extLst>
              <a:ext uri="{FF2B5EF4-FFF2-40B4-BE49-F238E27FC236}">
                <a16:creationId xmlns:a16="http://schemas.microsoft.com/office/drawing/2014/main" id="{9DBEF954-B455-4C54-B100-07D06CE59C58}"/>
              </a:ext>
            </a:extLst>
          </p:cNvPr>
          <p:cNvCxnSpPr/>
          <p:nvPr/>
        </p:nvCxnSpPr>
        <p:spPr>
          <a:xfrm>
            <a:off x="6175939" y="331174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5" name="Straight Connector 13">
            <a:extLst>
              <a:ext uri="{FF2B5EF4-FFF2-40B4-BE49-F238E27FC236}">
                <a16:creationId xmlns:a16="http://schemas.microsoft.com/office/drawing/2014/main" id="{82A11311-3A5C-4AE2-9BD2-3CEADCF019CF}"/>
              </a:ext>
            </a:extLst>
          </p:cNvPr>
          <p:cNvCxnSpPr/>
          <p:nvPr/>
        </p:nvCxnSpPr>
        <p:spPr>
          <a:xfrm>
            <a:off x="6876519" y="331261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6" name="Straight Connector 14">
            <a:extLst>
              <a:ext uri="{FF2B5EF4-FFF2-40B4-BE49-F238E27FC236}">
                <a16:creationId xmlns:a16="http://schemas.microsoft.com/office/drawing/2014/main" id="{D8244524-E791-4204-A135-01B294420849}"/>
              </a:ext>
            </a:extLst>
          </p:cNvPr>
          <p:cNvCxnSpPr/>
          <p:nvPr/>
        </p:nvCxnSpPr>
        <p:spPr>
          <a:xfrm>
            <a:off x="7561395" y="331174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7" name="Straight Connector 15">
            <a:extLst>
              <a:ext uri="{FF2B5EF4-FFF2-40B4-BE49-F238E27FC236}">
                <a16:creationId xmlns:a16="http://schemas.microsoft.com/office/drawing/2014/main" id="{18E4A1AA-7CD6-4C9E-9176-64C63C655C6E}"/>
              </a:ext>
            </a:extLst>
          </p:cNvPr>
          <p:cNvCxnSpPr/>
          <p:nvPr/>
        </p:nvCxnSpPr>
        <p:spPr>
          <a:xfrm>
            <a:off x="8261973" y="3310747"/>
            <a:ext cx="0" cy="138545"/>
          </a:xfrm>
          <a:prstGeom prst="line">
            <a:avLst/>
          </a:prstGeom>
        </p:spPr>
        <p:style>
          <a:lnRef idx="3">
            <a:schemeClr val="accent1"/>
          </a:lnRef>
          <a:fillRef idx="0">
            <a:schemeClr val="accent1"/>
          </a:fillRef>
          <a:effectRef idx="2">
            <a:schemeClr val="accent1"/>
          </a:effectRef>
          <a:fontRef idx="minor">
            <a:schemeClr val="tx1"/>
          </a:fontRef>
        </p:style>
      </p:cxnSp>
      <p:sp>
        <p:nvSpPr>
          <p:cNvPr id="228" name="TextBox 16">
            <a:extLst>
              <a:ext uri="{FF2B5EF4-FFF2-40B4-BE49-F238E27FC236}">
                <a16:creationId xmlns:a16="http://schemas.microsoft.com/office/drawing/2014/main" id="{8DD6EDDB-B2F6-4654-ABF8-0B7A75AE9C24}"/>
              </a:ext>
            </a:extLst>
          </p:cNvPr>
          <p:cNvSpPr txBox="1"/>
          <p:nvPr/>
        </p:nvSpPr>
        <p:spPr>
          <a:xfrm>
            <a:off x="2589803" y="3020355"/>
            <a:ext cx="249382" cy="369332"/>
          </a:xfrm>
          <a:prstGeom prst="rect">
            <a:avLst/>
          </a:prstGeom>
          <a:noFill/>
        </p:spPr>
        <p:txBody>
          <a:bodyPr wrap="square" rtlCol="0">
            <a:spAutoFit/>
          </a:bodyPr>
          <a:lstStyle/>
          <a:p>
            <a:r>
              <a:rPr lang="en-US" dirty="0"/>
              <a:t>1</a:t>
            </a:r>
          </a:p>
        </p:txBody>
      </p:sp>
      <p:sp>
        <p:nvSpPr>
          <p:cNvPr id="229" name="TextBox 17">
            <a:extLst>
              <a:ext uri="{FF2B5EF4-FFF2-40B4-BE49-F238E27FC236}">
                <a16:creationId xmlns:a16="http://schemas.microsoft.com/office/drawing/2014/main" id="{10D87C66-ADD8-4505-AE33-2CC476EC4B2C}"/>
              </a:ext>
            </a:extLst>
          </p:cNvPr>
          <p:cNvSpPr txBox="1"/>
          <p:nvPr/>
        </p:nvSpPr>
        <p:spPr>
          <a:xfrm>
            <a:off x="3268509" y="3019681"/>
            <a:ext cx="249382" cy="369332"/>
          </a:xfrm>
          <a:prstGeom prst="rect">
            <a:avLst/>
          </a:prstGeom>
          <a:noFill/>
        </p:spPr>
        <p:txBody>
          <a:bodyPr wrap="square" rtlCol="0">
            <a:spAutoFit/>
          </a:bodyPr>
          <a:lstStyle/>
          <a:p>
            <a:r>
              <a:rPr lang="en-US" dirty="0"/>
              <a:t>2</a:t>
            </a:r>
          </a:p>
        </p:txBody>
      </p:sp>
      <p:sp>
        <p:nvSpPr>
          <p:cNvPr id="230" name="TextBox 18">
            <a:extLst>
              <a:ext uri="{FF2B5EF4-FFF2-40B4-BE49-F238E27FC236}">
                <a16:creationId xmlns:a16="http://schemas.microsoft.com/office/drawing/2014/main" id="{BCCD18EF-3F2D-4F7B-A2E6-C9ED0FF453EB}"/>
              </a:ext>
            </a:extLst>
          </p:cNvPr>
          <p:cNvSpPr txBox="1"/>
          <p:nvPr/>
        </p:nvSpPr>
        <p:spPr>
          <a:xfrm>
            <a:off x="4619976" y="3019100"/>
            <a:ext cx="249382" cy="369332"/>
          </a:xfrm>
          <a:prstGeom prst="rect">
            <a:avLst/>
          </a:prstGeom>
          <a:noFill/>
        </p:spPr>
        <p:txBody>
          <a:bodyPr wrap="square" rtlCol="0">
            <a:spAutoFit/>
          </a:bodyPr>
          <a:lstStyle/>
          <a:p>
            <a:r>
              <a:rPr lang="en-US" dirty="0"/>
              <a:t>4</a:t>
            </a:r>
          </a:p>
        </p:txBody>
      </p:sp>
      <p:sp>
        <p:nvSpPr>
          <p:cNvPr id="231" name="TextBox 19">
            <a:extLst>
              <a:ext uri="{FF2B5EF4-FFF2-40B4-BE49-F238E27FC236}">
                <a16:creationId xmlns:a16="http://schemas.microsoft.com/office/drawing/2014/main" id="{5756FCBE-8893-49CA-AA0F-F4B204308B12}"/>
              </a:ext>
            </a:extLst>
          </p:cNvPr>
          <p:cNvSpPr txBox="1"/>
          <p:nvPr/>
        </p:nvSpPr>
        <p:spPr>
          <a:xfrm>
            <a:off x="3958034" y="3015744"/>
            <a:ext cx="210589" cy="369332"/>
          </a:xfrm>
          <a:prstGeom prst="rect">
            <a:avLst/>
          </a:prstGeom>
          <a:noFill/>
        </p:spPr>
        <p:txBody>
          <a:bodyPr wrap="square" rtlCol="0">
            <a:spAutoFit/>
          </a:bodyPr>
          <a:lstStyle/>
          <a:p>
            <a:r>
              <a:rPr lang="en-US" dirty="0"/>
              <a:t>3</a:t>
            </a:r>
          </a:p>
        </p:txBody>
      </p:sp>
      <p:sp>
        <p:nvSpPr>
          <p:cNvPr id="232" name="TextBox 20">
            <a:extLst>
              <a:ext uri="{FF2B5EF4-FFF2-40B4-BE49-F238E27FC236}">
                <a16:creationId xmlns:a16="http://schemas.microsoft.com/office/drawing/2014/main" id="{766EAED3-3402-4038-9DC9-2487A615FEBA}"/>
              </a:ext>
            </a:extLst>
          </p:cNvPr>
          <p:cNvSpPr txBox="1"/>
          <p:nvPr/>
        </p:nvSpPr>
        <p:spPr>
          <a:xfrm>
            <a:off x="5337274" y="3014962"/>
            <a:ext cx="249382" cy="369332"/>
          </a:xfrm>
          <a:prstGeom prst="rect">
            <a:avLst/>
          </a:prstGeom>
          <a:noFill/>
        </p:spPr>
        <p:txBody>
          <a:bodyPr wrap="square" rtlCol="0">
            <a:spAutoFit/>
          </a:bodyPr>
          <a:lstStyle/>
          <a:p>
            <a:r>
              <a:rPr lang="en-US" dirty="0"/>
              <a:t>5</a:t>
            </a:r>
          </a:p>
        </p:txBody>
      </p:sp>
      <p:sp>
        <p:nvSpPr>
          <p:cNvPr id="233" name="TextBox 21">
            <a:extLst>
              <a:ext uri="{FF2B5EF4-FFF2-40B4-BE49-F238E27FC236}">
                <a16:creationId xmlns:a16="http://schemas.microsoft.com/office/drawing/2014/main" id="{3158DB40-CE0E-4F2F-BF83-589112B62A5C}"/>
              </a:ext>
            </a:extLst>
          </p:cNvPr>
          <p:cNvSpPr txBox="1"/>
          <p:nvPr/>
        </p:nvSpPr>
        <p:spPr>
          <a:xfrm>
            <a:off x="6025237" y="3016606"/>
            <a:ext cx="249382" cy="369332"/>
          </a:xfrm>
          <a:prstGeom prst="rect">
            <a:avLst/>
          </a:prstGeom>
          <a:noFill/>
        </p:spPr>
        <p:txBody>
          <a:bodyPr wrap="square" rtlCol="0">
            <a:spAutoFit/>
          </a:bodyPr>
          <a:lstStyle/>
          <a:p>
            <a:r>
              <a:rPr lang="en-US" dirty="0"/>
              <a:t>6</a:t>
            </a:r>
          </a:p>
        </p:txBody>
      </p:sp>
      <p:sp>
        <p:nvSpPr>
          <p:cNvPr id="234" name="TextBox 22">
            <a:extLst>
              <a:ext uri="{FF2B5EF4-FFF2-40B4-BE49-F238E27FC236}">
                <a16:creationId xmlns:a16="http://schemas.microsoft.com/office/drawing/2014/main" id="{39C5B2EB-3603-483F-A85F-1AE02CBDE059}"/>
              </a:ext>
            </a:extLst>
          </p:cNvPr>
          <p:cNvSpPr txBox="1"/>
          <p:nvPr/>
        </p:nvSpPr>
        <p:spPr>
          <a:xfrm>
            <a:off x="8098255" y="3017383"/>
            <a:ext cx="249382" cy="369332"/>
          </a:xfrm>
          <a:prstGeom prst="rect">
            <a:avLst/>
          </a:prstGeom>
          <a:noFill/>
        </p:spPr>
        <p:txBody>
          <a:bodyPr wrap="square" rtlCol="0">
            <a:spAutoFit/>
          </a:bodyPr>
          <a:lstStyle/>
          <a:p>
            <a:r>
              <a:rPr lang="en-US" dirty="0"/>
              <a:t>9</a:t>
            </a:r>
          </a:p>
        </p:txBody>
      </p:sp>
      <p:sp>
        <p:nvSpPr>
          <p:cNvPr id="235" name="TextBox 23">
            <a:extLst>
              <a:ext uri="{FF2B5EF4-FFF2-40B4-BE49-F238E27FC236}">
                <a16:creationId xmlns:a16="http://schemas.microsoft.com/office/drawing/2014/main" id="{42DF187D-286A-49E1-863F-1187D6348F55}"/>
              </a:ext>
            </a:extLst>
          </p:cNvPr>
          <p:cNvSpPr txBox="1"/>
          <p:nvPr/>
        </p:nvSpPr>
        <p:spPr>
          <a:xfrm>
            <a:off x="7401546" y="3012080"/>
            <a:ext cx="249382" cy="369332"/>
          </a:xfrm>
          <a:prstGeom prst="rect">
            <a:avLst/>
          </a:prstGeom>
          <a:noFill/>
        </p:spPr>
        <p:txBody>
          <a:bodyPr wrap="square" rtlCol="0">
            <a:spAutoFit/>
          </a:bodyPr>
          <a:lstStyle/>
          <a:p>
            <a:r>
              <a:rPr lang="en-US" dirty="0"/>
              <a:t>8</a:t>
            </a:r>
          </a:p>
        </p:txBody>
      </p:sp>
      <p:sp>
        <p:nvSpPr>
          <p:cNvPr id="236" name="TextBox 24">
            <a:extLst>
              <a:ext uri="{FF2B5EF4-FFF2-40B4-BE49-F238E27FC236}">
                <a16:creationId xmlns:a16="http://schemas.microsoft.com/office/drawing/2014/main" id="{04ED884A-6E6B-43F0-9EDC-E21894573F09}"/>
              </a:ext>
            </a:extLst>
          </p:cNvPr>
          <p:cNvSpPr txBox="1"/>
          <p:nvPr/>
        </p:nvSpPr>
        <p:spPr>
          <a:xfrm>
            <a:off x="6754134" y="3018658"/>
            <a:ext cx="249382" cy="369332"/>
          </a:xfrm>
          <a:prstGeom prst="rect">
            <a:avLst/>
          </a:prstGeom>
          <a:noFill/>
        </p:spPr>
        <p:txBody>
          <a:bodyPr wrap="square" rtlCol="0">
            <a:spAutoFit/>
          </a:bodyPr>
          <a:lstStyle/>
          <a:p>
            <a:r>
              <a:rPr lang="en-US" dirty="0"/>
              <a:t>7</a:t>
            </a:r>
          </a:p>
        </p:txBody>
      </p:sp>
      <p:cxnSp>
        <p:nvCxnSpPr>
          <p:cNvPr id="237" name="Straight Connector 26">
            <a:extLst>
              <a:ext uri="{FF2B5EF4-FFF2-40B4-BE49-F238E27FC236}">
                <a16:creationId xmlns:a16="http://schemas.microsoft.com/office/drawing/2014/main" id="{567F2A3E-D98B-42AC-862D-F1E941161271}"/>
              </a:ext>
            </a:extLst>
          </p:cNvPr>
          <p:cNvCxnSpPr>
            <a:cxnSpLocks/>
          </p:cNvCxnSpPr>
          <p:nvPr/>
        </p:nvCxnSpPr>
        <p:spPr>
          <a:xfrm>
            <a:off x="4107457" y="3693771"/>
            <a:ext cx="136882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8" name="Straight Connector 27">
            <a:extLst>
              <a:ext uri="{FF2B5EF4-FFF2-40B4-BE49-F238E27FC236}">
                <a16:creationId xmlns:a16="http://schemas.microsoft.com/office/drawing/2014/main" id="{B7904F81-D43D-430B-A614-8558C9396251}"/>
              </a:ext>
            </a:extLst>
          </p:cNvPr>
          <p:cNvCxnSpPr>
            <a:cxnSpLocks/>
          </p:cNvCxnSpPr>
          <p:nvPr/>
        </p:nvCxnSpPr>
        <p:spPr>
          <a:xfrm flipV="1">
            <a:off x="2739327" y="3863200"/>
            <a:ext cx="4137193" cy="310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9" name="Straight Connector 32">
            <a:extLst>
              <a:ext uri="{FF2B5EF4-FFF2-40B4-BE49-F238E27FC236}">
                <a16:creationId xmlns:a16="http://schemas.microsoft.com/office/drawing/2014/main" id="{976CF76E-429F-40AC-8565-D6013E35169C}"/>
              </a:ext>
            </a:extLst>
          </p:cNvPr>
          <p:cNvCxnSpPr>
            <a:cxnSpLocks/>
          </p:cNvCxnSpPr>
          <p:nvPr/>
        </p:nvCxnSpPr>
        <p:spPr>
          <a:xfrm>
            <a:off x="3420503" y="4032243"/>
            <a:ext cx="27554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0" name="Straight Connector 33">
            <a:extLst>
              <a:ext uri="{FF2B5EF4-FFF2-40B4-BE49-F238E27FC236}">
                <a16:creationId xmlns:a16="http://schemas.microsoft.com/office/drawing/2014/main" id="{FF76009B-C601-4E70-BAF9-13F373DD03FE}"/>
              </a:ext>
            </a:extLst>
          </p:cNvPr>
          <p:cNvCxnSpPr>
            <a:cxnSpLocks/>
          </p:cNvCxnSpPr>
          <p:nvPr/>
        </p:nvCxnSpPr>
        <p:spPr>
          <a:xfrm>
            <a:off x="4791871" y="4167515"/>
            <a:ext cx="71593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1" name="Straight Connector 34">
            <a:extLst>
              <a:ext uri="{FF2B5EF4-FFF2-40B4-BE49-F238E27FC236}">
                <a16:creationId xmlns:a16="http://schemas.microsoft.com/office/drawing/2014/main" id="{FA9A7487-5DC3-45A3-BAB2-2C68591B4360}"/>
              </a:ext>
            </a:extLst>
          </p:cNvPr>
          <p:cNvCxnSpPr>
            <a:cxnSpLocks/>
          </p:cNvCxnSpPr>
          <p:nvPr/>
        </p:nvCxnSpPr>
        <p:spPr>
          <a:xfrm>
            <a:off x="6156813" y="4467829"/>
            <a:ext cx="719717" cy="0"/>
          </a:xfrm>
          <a:prstGeom prst="line">
            <a:avLst/>
          </a:prstGeom>
        </p:spPr>
        <p:style>
          <a:lnRef idx="3">
            <a:schemeClr val="accent2"/>
          </a:lnRef>
          <a:fillRef idx="0">
            <a:schemeClr val="accent2"/>
          </a:fillRef>
          <a:effectRef idx="2">
            <a:schemeClr val="accent2"/>
          </a:effectRef>
          <a:fontRef idx="minor">
            <a:schemeClr val="tx1"/>
          </a:fontRef>
        </p:style>
      </p:cxnSp>
      <p:sp>
        <p:nvSpPr>
          <p:cNvPr id="243" name="TextBox 41">
            <a:extLst>
              <a:ext uri="{FF2B5EF4-FFF2-40B4-BE49-F238E27FC236}">
                <a16:creationId xmlns:a16="http://schemas.microsoft.com/office/drawing/2014/main" id="{FB1C7425-3747-47E2-B147-28FDC41691A2}"/>
              </a:ext>
            </a:extLst>
          </p:cNvPr>
          <p:cNvSpPr txBox="1"/>
          <p:nvPr/>
        </p:nvSpPr>
        <p:spPr>
          <a:xfrm>
            <a:off x="5497785" y="3458470"/>
            <a:ext cx="617477" cy="369332"/>
          </a:xfrm>
          <a:prstGeom prst="rect">
            <a:avLst/>
          </a:prstGeom>
          <a:noFill/>
        </p:spPr>
        <p:txBody>
          <a:bodyPr wrap="none" rtlCol="0">
            <a:spAutoFit/>
          </a:bodyPr>
          <a:lstStyle/>
          <a:p>
            <a:r>
              <a:rPr lang="en-US" dirty="0"/>
              <a:t>(3,5)</a:t>
            </a:r>
          </a:p>
        </p:txBody>
      </p:sp>
      <p:sp>
        <p:nvSpPr>
          <p:cNvPr id="244" name="TextBox 42">
            <a:extLst>
              <a:ext uri="{FF2B5EF4-FFF2-40B4-BE49-F238E27FC236}">
                <a16:creationId xmlns:a16="http://schemas.microsoft.com/office/drawing/2014/main" id="{379064B1-C9C9-46DE-8000-64B73D4867CD}"/>
              </a:ext>
            </a:extLst>
          </p:cNvPr>
          <p:cNvSpPr txBox="1"/>
          <p:nvPr/>
        </p:nvSpPr>
        <p:spPr>
          <a:xfrm>
            <a:off x="6943919" y="3689303"/>
            <a:ext cx="617477" cy="369332"/>
          </a:xfrm>
          <a:prstGeom prst="rect">
            <a:avLst/>
          </a:prstGeom>
          <a:noFill/>
        </p:spPr>
        <p:txBody>
          <a:bodyPr wrap="none" rtlCol="0">
            <a:spAutoFit/>
          </a:bodyPr>
          <a:lstStyle/>
          <a:p>
            <a:r>
              <a:rPr lang="en-US" dirty="0"/>
              <a:t>(1,7)</a:t>
            </a:r>
          </a:p>
        </p:txBody>
      </p:sp>
      <p:sp>
        <p:nvSpPr>
          <p:cNvPr id="245" name="TextBox 43">
            <a:extLst>
              <a:ext uri="{FF2B5EF4-FFF2-40B4-BE49-F238E27FC236}">
                <a16:creationId xmlns:a16="http://schemas.microsoft.com/office/drawing/2014/main" id="{4606BD60-510B-4586-8E7A-7A56BE424EE2}"/>
              </a:ext>
            </a:extLst>
          </p:cNvPr>
          <p:cNvSpPr txBox="1"/>
          <p:nvPr/>
        </p:nvSpPr>
        <p:spPr>
          <a:xfrm>
            <a:off x="6156813" y="3822857"/>
            <a:ext cx="617477" cy="369332"/>
          </a:xfrm>
          <a:prstGeom prst="rect">
            <a:avLst/>
          </a:prstGeom>
          <a:noFill/>
        </p:spPr>
        <p:txBody>
          <a:bodyPr wrap="none" rtlCol="0">
            <a:spAutoFit/>
          </a:bodyPr>
          <a:lstStyle/>
          <a:p>
            <a:r>
              <a:rPr lang="en-US" dirty="0"/>
              <a:t>(2,6)</a:t>
            </a:r>
          </a:p>
        </p:txBody>
      </p:sp>
      <p:sp>
        <p:nvSpPr>
          <p:cNvPr id="246" name="TextBox 44">
            <a:extLst>
              <a:ext uri="{FF2B5EF4-FFF2-40B4-BE49-F238E27FC236}">
                <a16:creationId xmlns:a16="http://schemas.microsoft.com/office/drawing/2014/main" id="{B4013401-EADE-4D4C-B8FF-C3F11AD9A01B}"/>
              </a:ext>
            </a:extLst>
          </p:cNvPr>
          <p:cNvSpPr txBox="1"/>
          <p:nvPr/>
        </p:nvSpPr>
        <p:spPr>
          <a:xfrm>
            <a:off x="5507816" y="3964995"/>
            <a:ext cx="617477" cy="369332"/>
          </a:xfrm>
          <a:prstGeom prst="rect">
            <a:avLst/>
          </a:prstGeom>
          <a:noFill/>
        </p:spPr>
        <p:txBody>
          <a:bodyPr wrap="none" rtlCol="0">
            <a:spAutoFit/>
          </a:bodyPr>
          <a:lstStyle/>
          <a:p>
            <a:r>
              <a:rPr lang="en-US" dirty="0"/>
              <a:t>(4,5)</a:t>
            </a:r>
          </a:p>
        </p:txBody>
      </p:sp>
      <p:sp>
        <p:nvSpPr>
          <p:cNvPr id="248" name="TextBox 46">
            <a:extLst>
              <a:ext uri="{FF2B5EF4-FFF2-40B4-BE49-F238E27FC236}">
                <a16:creationId xmlns:a16="http://schemas.microsoft.com/office/drawing/2014/main" id="{17F29A69-A52D-489A-8634-C8BF553356E0}"/>
              </a:ext>
            </a:extLst>
          </p:cNvPr>
          <p:cNvSpPr txBox="1"/>
          <p:nvPr/>
        </p:nvSpPr>
        <p:spPr>
          <a:xfrm>
            <a:off x="6826914" y="4263793"/>
            <a:ext cx="617477" cy="369332"/>
          </a:xfrm>
          <a:prstGeom prst="rect">
            <a:avLst/>
          </a:prstGeom>
          <a:noFill/>
        </p:spPr>
        <p:txBody>
          <a:bodyPr wrap="none" rtlCol="0">
            <a:spAutoFit/>
          </a:bodyPr>
          <a:lstStyle/>
          <a:p>
            <a:r>
              <a:rPr lang="en-US" dirty="0"/>
              <a:t>(6,7)</a:t>
            </a:r>
          </a:p>
        </p:txBody>
      </p:sp>
      <p:cxnSp>
        <p:nvCxnSpPr>
          <p:cNvPr id="249" name="Straight Connector 47">
            <a:extLst>
              <a:ext uri="{FF2B5EF4-FFF2-40B4-BE49-F238E27FC236}">
                <a16:creationId xmlns:a16="http://schemas.microsoft.com/office/drawing/2014/main" id="{0D2ADACA-C1DF-4B9A-8E13-A1F32F66B69D}"/>
              </a:ext>
            </a:extLst>
          </p:cNvPr>
          <p:cNvCxnSpPr>
            <a:cxnSpLocks/>
          </p:cNvCxnSpPr>
          <p:nvPr/>
        </p:nvCxnSpPr>
        <p:spPr>
          <a:xfrm>
            <a:off x="6887439" y="4615529"/>
            <a:ext cx="1367446" cy="0"/>
          </a:xfrm>
          <a:prstGeom prst="line">
            <a:avLst/>
          </a:prstGeom>
        </p:spPr>
        <p:style>
          <a:lnRef idx="3">
            <a:schemeClr val="accent2"/>
          </a:lnRef>
          <a:fillRef idx="0">
            <a:schemeClr val="accent2"/>
          </a:fillRef>
          <a:effectRef idx="2">
            <a:schemeClr val="accent2"/>
          </a:effectRef>
          <a:fontRef idx="minor">
            <a:schemeClr val="tx1"/>
          </a:fontRef>
        </p:style>
      </p:cxnSp>
      <p:sp>
        <p:nvSpPr>
          <p:cNvPr id="250" name="TextBox 50">
            <a:extLst>
              <a:ext uri="{FF2B5EF4-FFF2-40B4-BE49-F238E27FC236}">
                <a16:creationId xmlns:a16="http://schemas.microsoft.com/office/drawing/2014/main" id="{0BEA446B-7715-4FFD-8C6F-072AE26D3184}"/>
              </a:ext>
            </a:extLst>
          </p:cNvPr>
          <p:cNvSpPr txBox="1"/>
          <p:nvPr/>
        </p:nvSpPr>
        <p:spPr>
          <a:xfrm>
            <a:off x="8374124" y="4431268"/>
            <a:ext cx="617477" cy="369332"/>
          </a:xfrm>
          <a:prstGeom prst="rect">
            <a:avLst/>
          </a:prstGeom>
          <a:noFill/>
        </p:spPr>
        <p:txBody>
          <a:bodyPr wrap="none" rtlCol="0">
            <a:spAutoFit/>
          </a:bodyPr>
          <a:lstStyle/>
          <a:p>
            <a:r>
              <a:rPr lang="en-US" dirty="0"/>
              <a:t>(7,9)</a:t>
            </a:r>
          </a:p>
        </p:txBody>
      </p:sp>
      <p:graphicFrame>
        <p:nvGraphicFramePr>
          <p:cNvPr id="251" name="Table 52">
            <a:extLst>
              <a:ext uri="{FF2B5EF4-FFF2-40B4-BE49-F238E27FC236}">
                <a16:creationId xmlns:a16="http://schemas.microsoft.com/office/drawing/2014/main" id="{4AA0217D-2026-48E8-9747-8A93AFD07690}"/>
              </a:ext>
            </a:extLst>
          </p:cNvPr>
          <p:cNvGraphicFramePr>
            <a:graphicFrameLocks noGrp="1"/>
          </p:cNvGraphicFramePr>
          <p:nvPr/>
        </p:nvGraphicFramePr>
        <p:xfrm>
          <a:off x="4410298" y="472440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4</a:t>
                      </a:r>
                      <a:r>
                        <a:rPr lang="en-US" sz="1800" b="0" dirty="0"/>
                        <a:t>,5)</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p:cxnSp>
        <p:nvCxnSpPr>
          <p:cNvPr id="252" name="Straight Connector 61">
            <a:extLst>
              <a:ext uri="{FF2B5EF4-FFF2-40B4-BE49-F238E27FC236}">
                <a16:creationId xmlns:a16="http://schemas.microsoft.com/office/drawing/2014/main" id="{F5D9142C-AB34-4D12-949C-F98DC5E5B3B3}"/>
              </a:ext>
            </a:extLst>
          </p:cNvPr>
          <p:cNvCxnSpPr>
            <a:cxnSpLocks/>
            <a:stCxn id="251" idx="2"/>
            <a:endCxn id="269" idx="0"/>
          </p:cNvCxnSpPr>
          <p:nvPr/>
        </p:nvCxnSpPr>
        <p:spPr>
          <a:xfrm flipH="1">
            <a:off x="3422563" y="4998720"/>
            <a:ext cx="1376665" cy="25908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3" name="Straight Connector 62">
            <a:extLst>
              <a:ext uri="{FF2B5EF4-FFF2-40B4-BE49-F238E27FC236}">
                <a16:creationId xmlns:a16="http://schemas.microsoft.com/office/drawing/2014/main" id="{76E90549-1152-4191-B8C0-D19C6A0B769B}"/>
              </a:ext>
            </a:extLst>
          </p:cNvPr>
          <p:cNvCxnSpPr>
            <a:cxnSpLocks/>
            <a:stCxn id="251" idx="2"/>
            <a:endCxn id="267" idx="0"/>
          </p:cNvCxnSpPr>
          <p:nvPr/>
        </p:nvCxnSpPr>
        <p:spPr>
          <a:xfrm>
            <a:off x="4799228" y="4998721"/>
            <a:ext cx="1367805" cy="261439"/>
          </a:xfrm>
          <a:prstGeom prst="line">
            <a:avLst/>
          </a:prstGeom>
        </p:spPr>
        <p:style>
          <a:lnRef idx="3">
            <a:schemeClr val="accent1"/>
          </a:lnRef>
          <a:fillRef idx="0">
            <a:schemeClr val="accent1"/>
          </a:fillRef>
          <a:effectRef idx="2">
            <a:schemeClr val="accent1"/>
          </a:effectRef>
          <a:fontRef idx="minor">
            <a:schemeClr val="tx1"/>
          </a:fontRef>
        </p:style>
      </p:cxnSp>
      <p:cxnSp>
        <p:nvCxnSpPr>
          <p:cNvPr id="254" name="Straight Connector 67">
            <a:extLst>
              <a:ext uri="{FF2B5EF4-FFF2-40B4-BE49-F238E27FC236}">
                <a16:creationId xmlns:a16="http://schemas.microsoft.com/office/drawing/2014/main" id="{2907A1D5-C029-46DA-BB1A-B28BBA69E071}"/>
              </a:ext>
            </a:extLst>
          </p:cNvPr>
          <p:cNvCxnSpPr>
            <a:cxnSpLocks/>
            <a:stCxn id="269" idx="2"/>
            <a:endCxn id="270" idx="0"/>
          </p:cNvCxnSpPr>
          <p:nvPr/>
        </p:nvCxnSpPr>
        <p:spPr>
          <a:xfrm flipH="1">
            <a:off x="2739326" y="5532120"/>
            <a:ext cx="683237" cy="288928"/>
          </a:xfrm>
          <a:prstGeom prst="line">
            <a:avLst/>
          </a:prstGeom>
        </p:spPr>
        <p:style>
          <a:lnRef idx="3">
            <a:schemeClr val="accent1"/>
          </a:lnRef>
          <a:fillRef idx="0">
            <a:schemeClr val="accent1"/>
          </a:fillRef>
          <a:effectRef idx="2">
            <a:schemeClr val="accent1"/>
          </a:effectRef>
          <a:fontRef idx="minor">
            <a:schemeClr val="tx1"/>
          </a:fontRef>
        </p:style>
      </p:cxnSp>
      <p:cxnSp>
        <p:nvCxnSpPr>
          <p:cNvPr id="255" name="Straight Connector 70">
            <a:extLst>
              <a:ext uri="{FF2B5EF4-FFF2-40B4-BE49-F238E27FC236}">
                <a16:creationId xmlns:a16="http://schemas.microsoft.com/office/drawing/2014/main" id="{7B2F1C23-80AE-4101-9C8F-0E1994164BE2}"/>
              </a:ext>
            </a:extLst>
          </p:cNvPr>
          <p:cNvCxnSpPr>
            <a:cxnSpLocks/>
            <a:stCxn id="271" idx="0"/>
            <a:endCxn id="269" idx="2"/>
          </p:cNvCxnSpPr>
          <p:nvPr/>
        </p:nvCxnSpPr>
        <p:spPr>
          <a:xfrm flipH="1" flipV="1">
            <a:off x="3422562" y="5532120"/>
            <a:ext cx="684894" cy="289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6" name="Straight Connector 73">
            <a:extLst>
              <a:ext uri="{FF2B5EF4-FFF2-40B4-BE49-F238E27FC236}">
                <a16:creationId xmlns:a16="http://schemas.microsoft.com/office/drawing/2014/main" id="{63BC8ACE-A7DC-4A78-83A3-88A65731F530}"/>
              </a:ext>
            </a:extLst>
          </p:cNvPr>
          <p:cNvCxnSpPr>
            <a:cxnSpLocks/>
            <a:stCxn id="267" idx="2"/>
            <a:endCxn id="272" idx="0"/>
          </p:cNvCxnSpPr>
          <p:nvPr/>
        </p:nvCxnSpPr>
        <p:spPr>
          <a:xfrm flipH="1">
            <a:off x="5466102" y="5534480"/>
            <a:ext cx="700930" cy="28720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7" name="Straight Connector 76">
            <a:extLst>
              <a:ext uri="{FF2B5EF4-FFF2-40B4-BE49-F238E27FC236}">
                <a16:creationId xmlns:a16="http://schemas.microsoft.com/office/drawing/2014/main" id="{B6581120-8B57-4270-90F1-245469E73699}"/>
              </a:ext>
            </a:extLst>
          </p:cNvPr>
          <p:cNvCxnSpPr>
            <a:cxnSpLocks/>
            <a:stCxn id="267" idx="2"/>
            <a:endCxn id="273" idx="0"/>
          </p:cNvCxnSpPr>
          <p:nvPr/>
        </p:nvCxnSpPr>
        <p:spPr>
          <a:xfrm>
            <a:off x="6167032" y="5534479"/>
            <a:ext cx="720406" cy="28102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8" name="Straight Connector 80">
            <a:extLst>
              <a:ext uri="{FF2B5EF4-FFF2-40B4-BE49-F238E27FC236}">
                <a16:creationId xmlns:a16="http://schemas.microsoft.com/office/drawing/2014/main" id="{B6E90D78-A22B-4A1F-8001-1EBBCDB84410}"/>
              </a:ext>
            </a:extLst>
          </p:cNvPr>
          <p:cNvCxnSpPr>
            <a:cxnSpLocks/>
            <a:endCxn id="270" idx="0"/>
          </p:cNvCxnSpPr>
          <p:nvPr/>
        </p:nvCxnSpPr>
        <p:spPr>
          <a:xfrm flipH="1">
            <a:off x="2739325" y="3904732"/>
            <a:ext cx="16362" cy="1916316"/>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59" name="Straight Connector 83">
            <a:extLst>
              <a:ext uri="{FF2B5EF4-FFF2-40B4-BE49-F238E27FC236}">
                <a16:creationId xmlns:a16="http://schemas.microsoft.com/office/drawing/2014/main" id="{DD453665-BC1F-4610-82D2-2DB02DC57225}"/>
              </a:ext>
            </a:extLst>
          </p:cNvPr>
          <p:cNvCxnSpPr>
            <a:cxnSpLocks/>
            <a:endCxn id="269" idx="0"/>
          </p:cNvCxnSpPr>
          <p:nvPr/>
        </p:nvCxnSpPr>
        <p:spPr>
          <a:xfrm flipH="1">
            <a:off x="3422562" y="4038600"/>
            <a:ext cx="3226" cy="1219200"/>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0" name="Straight Connector 86">
            <a:extLst>
              <a:ext uri="{FF2B5EF4-FFF2-40B4-BE49-F238E27FC236}">
                <a16:creationId xmlns:a16="http://schemas.microsoft.com/office/drawing/2014/main" id="{B7F156E7-9DC6-4C74-9106-586121688F8B}"/>
              </a:ext>
            </a:extLst>
          </p:cNvPr>
          <p:cNvCxnSpPr>
            <a:cxnSpLocks/>
            <a:endCxn id="271" idx="0"/>
          </p:cNvCxnSpPr>
          <p:nvPr/>
        </p:nvCxnSpPr>
        <p:spPr>
          <a:xfrm>
            <a:off x="4095890" y="3698780"/>
            <a:ext cx="11567" cy="2122901"/>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1" name="Straight Connector 89">
            <a:extLst>
              <a:ext uri="{FF2B5EF4-FFF2-40B4-BE49-F238E27FC236}">
                <a16:creationId xmlns:a16="http://schemas.microsoft.com/office/drawing/2014/main" id="{AA1F2E36-59EC-4318-9519-03A27BBA78A7}"/>
              </a:ext>
            </a:extLst>
          </p:cNvPr>
          <p:cNvCxnSpPr>
            <a:cxnSpLocks/>
            <a:endCxn id="251" idx="0"/>
          </p:cNvCxnSpPr>
          <p:nvPr/>
        </p:nvCxnSpPr>
        <p:spPr>
          <a:xfrm>
            <a:off x="4799227" y="4175178"/>
            <a:ext cx="0" cy="549222"/>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2" name="Straight Connector 92">
            <a:extLst>
              <a:ext uri="{FF2B5EF4-FFF2-40B4-BE49-F238E27FC236}">
                <a16:creationId xmlns:a16="http://schemas.microsoft.com/office/drawing/2014/main" id="{DBD71614-CC0A-41D8-97D1-89088B2CABD4}"/>
              </a:ext>
            </a:extLst>
          </p:cNvPr>
          <p:cNvCxnSpPr>
            <a:cxnSpLocks/>
            <a:endCxn id="272" idx="0"/>
          </p:cNvCxnSpPr>
          <p:nvPr/>
        </p:nvCxnSpPr>
        <p:spPr>
          <a:xfrm flipH="1">
            <a:off x="5466102" y="4320882"/>
            <a:ext cx="9902" cy="150079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3" name="Straight Connector 95">
            <a:extLst>
              <a:ext uri="{FF2B5EF4-FFF2-40B4-BE49-F238E27FC236}">
                <a16:creationId xmlns:a16="http://schemas.microsoft.com/office/drawing/2014/main" id="{00366B55-73EF-4954-BC1D-0CFBD4950A35}"/>
              </a:ext>
            </a:extLst>
          </p:cNvPr>
          <p:cNvCxnSpPr>
            <a:cxnSpLocks/>
            <a:endCxn id="267" idx="0"/>
          </p:cNvCxnSpPr>
          <p:nvPr/>
        </p:nvCxnSpPr>
        <p:spPr>
          <a:xfrm flipH="1">
            <a:off x="6167033" y="4467829"/>
            <a:ext cx="8907" cy="792330"/>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4" name="Straight Connector 101">
            <a:extLst>
              <a:ext uri="{FF2B5EF4-FFF2-40B4-BE49-F238E27FC236}">
                <a16:creationId xmlns:a16="http://schemas.microsoft.com/office/drawing/2014/main" id="{85CD523C-2CFE-430A-A1BC-3FE285BDA9F2}"/>
              </a:ext>
            </a:extLst>
          </p:cNvPr>
          <p:cNvCxnSpPr>
            <a:cxnSpLocks/>
            <a:endCxn id="273" idx="0"/>
          </p:cNvCxnSpPr>
          <p:nvPr/>
        </p:nvCxnSpPr>
        <p:spPr>
          <a:xfrm>
            <a:off x="6887438" y="4615529"/>
            <a:ext cx="0" cy="1199976"/>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266" name="TextBox 112">
            <a:extLst>
              <a:ext uri="{FF2B5EF4-FFF2-40B4-BE49-F238E27FC236}">
                <a16:creationId xmlns:a16="http://schemas.microsoft.com/office/drawing/2014/main" id="{4F67042A-A373-43EE-B67D-8225E8CC6519}"/>
              </a:ext>
            </a:extLst>
          </p:cNvPr>
          <p:cNvSpPr txBox="1"/>
          <p:nvPr/>
        </p:nvSpPr>
        <p:spPr>
          <a:xfrm>
            <a:off x="7489412" y="3439204"/>
            <a:ext cx="1507144" cy="369332"/>
          </a:xfrm>
          <a:prstGeom prst="rect">
            <a:avLst/>
          </a:prstGeom>
          <a:noFill/>
        </p:spPr>
        <p:txBody>
          <a:bodyPr wrap="none" rtlCol="0">
            <a:spAutoFit/>
          </a:bodyPr>
          <a:lstStyle/>
          <a:p>
            <a:r>
              <a:rPr lang="en-US" dirty="0"/>
              <a:t>(number line)</a:t>
            </a:r>
          </a:p>
        </p:txBody>
      </p:sp>
      <p:graphicFrame>
        <p:nvGraphicFramePr>
          <p:cNvPr id="267" name="Table 52">
            <a:extLst>
              <a:ext uri="{FF2B5EF4-FFF2-40B4-BE49-F238E27FC236}">
                <a16:creationId xmlns:a16="http://schemas.microsoft.com/office/drawing/2014/main" id="{45B4CF6B-D351-40AC-8D3A-1531C1F503BD}"/>
              </a:ext>
            </a:extLst>
          </p:cNvPr>
          <p:cNvGraphicFramePr>
            <a:graphicFrameLocks noGrp="1"/>
          </p:cNvGraphicFramePr>
          <p:nvPr/>
        </p:nvGraphicFramePr>
        <p:xfrm>
          <a:off x="5778103" y="5260159"/>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6</a:t>
                      </a:r>
                      <a:r>
                        <a:rPr lang="en-US" sz="1800" b="0" dirty="0"/>
                        <a:t>,7)</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68" name="Table 52">
            <a:extLst>
              <a:ext uri="{FF2B5EF4-FFF2-40B4-BE49-F238E27FC236}">
                <a16:creationId xmlns:a16="http://schemas.microsoft.com/office/drawing/2014/main" id="{0B078C40-D429-4D9E-BCFC-323C67759573}"/>
              </a:ext>
            </a:extLst>
          </p:cNvPr>
          <p:cNvGraphicFramePr>
            <a:graphicFrameLocks noGrp="1"/>
          </p:cNvGraphicFramePr>
          <p:nvPr/>
        </p:nvGraphicFramePr>
        <p:xfrm>
          <a:off x="7730075" y="5815505"/>
          <a:ext cx="2362200" cy="274320"/>
        </p:xfrm>
        <a:graphic>
          <a:graphicData uri="http://schemas.openxmlformats.org/drawingml/2006/table">
            <a:tbl>
              <a:tblPr firstCol="1">
                <a:tableStyleId>{22838BEF-8BB2-4498-84A7-C5851F593DF1}</a:tableStyleId>
              </a:tblPr>
              <a:tblGrid>
                <a:gridCol w="1337972">
                  <a:extLst>
                    <a:ext uri="{9D8B030D-6E8A-4147-A177-3AD203B41FA5}">
                      <a16:colId xmlns:a16="http://schemas.microsoft.com/office/drawing/2014/main" val="176687403"/>
                    </a:ext>
                  </a:extLst>
                </a:gridCol>
                <a:gridCol w="1024228">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err="1">
                          <a:solidFill>
                            <a:srgbClr val="FF0000"/>
                          </a:solidFill>
                        </a:rPr>
                        <a:t>key</a:t>
                      </a:r>
                      <a:r>
                        <a:rPr lang="en-US" sz="1800" b="0" dirty="0" err="1"/>
                        <a:t>,val</a:t>
                      </a:r>
                      <a:r>
                        <a:rPr lang="en-US" sz="1800" b="0" dirty="0"/>
                        <a:t>)</a:t>
                      </a:r>
                    </a:p>
                  </a:txBody>
                  <a:tcPr marL="0" marR="0" marT="0" marB="0"/>
                </a:tc>
                <a:tc>
                  <a:txBody>
                    <a:bodyPr/>
                    <a:lstStyle/>
                    <a:p>
                      <a:pPr algn="ctr"/>
                      <a:r>
                        <a:rPr lang="en-US" sz="1800" dirty="0" err="1"/>
                        <a:t>aug_val</a:t>
                      </a: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69" name="Table 52">
            <a:extLst>
              <a:ext uri="{FF2B5EF4-FFF2-40B4-BE49-F238E27FC236}">
                <a16:creationId xmlns:a16="http://schemas.microsoft.com/office/drawing/2014/main" id="{ADC463DD-160A-48A4-9128-FDE9976D4B63}"/>
              </a:ext>
            </a:extLst>
          </p:cNvPr>
          <p:cNvGraphicFramePr>
            <a:graphicFrameLocks noGrp="1"/>
          </p:cNvGraphicFramePr>
          <p:nvPr/>
        </p:nvGraphicFramePr>
        <p:xfrm>
          <a:off x="3033633" y="525780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2</a:t>
                      </a:r>
                      <a:r>
                        <a:rPr lang="en-US" sz="1800" b="0" dirty="0"/>
                        <a:t>,6)</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70" name="Table 52">
            <a:extLst>
              <a:ext uri="{FF2B5EF4-FFF2-40B4-BE49-F238E27FC236}">
                <a16:creationId xmlns:a16="http://schemas.microsoft.com/office/drawing/2014/main" id="{61D2CA8F-AC8E-4229-B6C8-9442DF468B04}"/>
              </a:ext>
            </a:extLst>
          </p:cNvPr>
          <p:cNvGraphicFramePr>
            <a:graphicFrameLocks noGrp="1"/>
          </p:cNvGraphicFramePr>
          <p:nvPr/>
        </p:nvGraphicFramePr>
        <p:xfrm>
          <a:off x="2350396" y="5821048"/>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1</a:t>
                      </a:r>
                      <a:r>
                        <a:rPr lang="en-US" sz="1800" b="0" dirty="0"/>
                        <a:t>,7)</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71" name="Table 52">
            <a:extLst>
              <a:ext uri="{FF2B5EF4-FFF2-40B4-BE49-F238E27FC236}">
                <a16:creationId xmlns:a16="http://schemas.microsoft.com/office/drawing/2014/main" id="{6FC73341-B7DC-4601-9A88-7A701CF6C2F8}"/>
              </a:ext>
            </a:extLst>
          </p:cNvPr>
          <p:cNvGraphicFramePr>
            <a:graphicFrameLocks noGrp="1"/>
          </p:cNvGraphicFramePr>
          <p:nvPr/>
        </p:nvGraphicFramePr>
        <p:xfrm>
          <a:off x="3718527" y="582168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3</a:t>
                      </a:r>
                      <a:r>
                        <a:rPr lang="en-US" sz="1800" b="0" dirty="0"/>
                        <a:t>,5)</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72" name="Table 52">
            <a:extLst>
              <a:ext uri="{FF2B5EF4-FFF2-40B4-BE49-F238E27FC236}">
                <a16:creationId xmlns:a16="http://schemas.microsoft.com/office/drawing/2014/main" id="{71EBCA9E-A135-4BC9-A7C3-BA90458190A1}"/>
              </a:ext>
            </a:extLst>
          </p:cNvPr>
          <p:cNvGraphicFramePr>
            <a:graphicFrameLocks noGrp="1"/>
          </p:cNvGraphicFramePr>
          <p:nvPr/>
        </p:nvGraphicFramePr>
        <p:xfrm>
          <a:off x="5077173" y="582168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5</a:t>
                      </a:r>
                      <a:r>
                        <a:rPr lang="en-US" sz="1800" b="0" dirty="0"/>
                        <a:t>,6)</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73" name="Table 52">
            <a:extLst>
              <a:ext uri="{FF2B5EF4-FFF2-40B4-BE49-F238E27FC236}">
                <a16:creationId xmlns:a16="http://schemas.microsoft.com/office/drawing/2014/main" id="{37F86936-5B6E-4C08-87B8-1CC91D39A0E3}"/>
              </a:ext>
            </a:extLst>
          </p:cNvPr>
          <p:cNvGraphicFramePr>
            <a:graphicFrameLocks noGrp="1"/>
          </p:cNvGraphicFramePr>
          <p:nvPr/>
        </p:nvGraphicFramePr>
        <p:xfrm>
          <a:off x="6498509" y="5815505"/>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7</a:t>
                      </a:r>
                      <a:r>
                        <a:rPr lang="en-US" sz="1800" b="0" dirty="0"/>
                        <a:t>,9)</a:t>
                      </a:r>
                    </a:p>
                  </a:txBody>
                  <a:tcPr marL="0" marR="0" marT="0" marB="0"/>
                </a:tc>
                <a:tc>
                  <a:txBody>
                    <a:bodyPr/>
                    <a:lstStyle/>
                    <a:p>
                      <a:pPr algn="ctr"/>
                      <a:endParaRPr lang="en-US" sz="1800" dirty="0"/>
                    </a:p>
                  </a:txBody>
                  <a:tcPr marL="0" marR="0" marT="0" marB="0"/>
                </a:tc>
                <a:extLst>
                  <a:ext uri="{0D108BD9-81ED-4DB2-BD59-A6C34878D82A}">
                    <a16:rowId xmlns:a16="http://schemas.microsoft.com/office/drawing/2014/main" val="1190831154"/>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0497297-6C7C-49B0-BE63-A6DE35C0CD16}"/>
                  </a:ext>
                </a:extLst>
              </p:cNvPr>
              <p:cNvSpPr txBox="1"/>
              <p:nvPr/>
            </p:nvSpPr>
            <p:spPr>
              <a:xfrm>
                <a:off x="5794386" y="2783034"/>
                <a:ext cx="2617640"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Stabbing query at </a:t>
                </a:r>
                <a14:m>
                  <m:oMath xmlns:m="http://schemas.openxmlformats.org/officeDocument/2006/math">
                    <m:r>
                      <a:rPr lang="en-US" altLang="zh-CN" i="1">
                        <a:solidFill>
                          <a:srgbClr val="FF0000"/>
                        </a:solidFill>
                        <a:latin typeface="Cambria Math" panose="02040503050406030204" pitchFamily="18" charset="0"/>
                      </a:rPr>
                      <m:t>𝑝</m:t>
                    </m:r>
                    <m:r>
                      <a:rPr lang="en-US" altLang="zh-CN" i="1">
                        <a:solidFill>
                          <a:srgbClr val="FF0000"/>
                        </a:solidFill>
                        <a:latin typeface="Cambria Math" panose="02040503050406030204" pitchFamily="18" charset="0"/>
                      </a:rPr>
                      <m:t>=5</m:t>
                    </m:r>
                  </m:oMath>
                </a14:m>
                <a:endParaRPr lang="zh-CN" altLang="en-US" dirty="0">
                  <a:solidFill>
                    <a:srgbClr val="FF0000"/>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0497297-6C7C-49B0-BE63-A6DE35C0CD16}"/>
                  </a:ext>
                </a:extLst>
              </p:cNvPr>
              <p:cNvSpPr txBox="1">
                <a:spLocks noRot="1" noChangeAspect="1" noMove="1" noResize="1" noEditPoints="1" noAdjustHandles="1" noChangeArrowheads="1" noChangeShapeType="1" noTextEdit="1"/>
              </p:cNvSpPr>
              <p:nvPr/>
            </p:nvSpPr>
            <p:spPr>
              <a:xfrm>
                <a:off x="5794386" y="2783034"/>
                <a:ext cx="2617640" cy="369332"/>
              </a:xfrm>
              <a:prstGeom prst="rect">
                <a:avLst/>
              </a:prstGeom>
              <a:blipFill>
                <a:blip r:embed="rId6"/>
                <a:stretch>
                  <a:fillRect l="-2098" t="-10000" b="-26667"/>
                </a:stretch>
              </a:blipFill>
            </p:spPr>
            <p:txBody>
              <a:bodyPr/>
              <a:lstStyle/>
              <a:p>
                <a:r>
                  <a:rPr lang="zh-CN" altLang="en-US">
                    <a:noFill/>
                  </a:rPr>
                  <a:t> </a:t>
                </a:r>
              </a:p>
            </p:txBody>
          </p:sp>
        </mc:Fallback>
      </mc:AlternateContent>
      <p:graphicFrame>
        <p:nvGraphicFramePr>
          <p:cNvPr id="63" name="Table 52">
            <a:extLst>
              <a:ext uri="{FF2B5EF4-FFF2-40B4-BE49-F238E27FC236}">
                <a16:creationId xmlns:a16="http://schemas.microsoft.com/office/drawing/2014/main" id="{0B97D424-83A3-4043-B652-0B46E878CB9D}"/>
              </a:ext>
            </a:extLst>
          </p:cNvPr>
          <p:cNvGraphicFramePr>
            <a:graphicFrameLocks noGrp="1"/>
          </p:cNvGraphicFramePr>
          <p:nvPr/>
        </p:nvGraphicFramePr>
        <p:xfrm>
          <a:off x="7671903" y="5481779"/>
          <a:ext cx="2478544" cy="274320"/>
        </p:xfrm>
        <a:graphic>
          <a:graphicData uri="http://schemas.openxmlformats.org/drawingml/2006/table">
            <a:tbl>
              <a:tblPr firstCol="1">
                <a:tableStyleId>{22838BEF-8BB2-4498-84A7-C5851F593DF1}</a:tableStyleId>
              </a:tblPr>
              <a:tblGrid>
                <a:gridCol w="1403870">
                  <a:extLst>
                    <a:ext uri="{9D8B030D-6E8A-4147-A177-3AD203B41FA5}">
                      <a16:colId xmlns:a16="http://schemas.microsoft.com/office/drawing/2014/main" val="176687403"/>
                    </a:ext>
                  </a:extLst>
                </a:gridCol>
                <a:gridCol w="1074674">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err="1">
                          <a:solidFill>
                            <a:srgbClr val="FF0000"/>
                          </a:solidFill>
                        </a:rPr>
                        <a:t>left</a:t>
                      </a:r>
                      <a:r>
                        <a:rPr lang="en-US" sz="1800" b="0" dirty="0" err="1"/>
                        <a:t>,right</a:t>
                      </a:r>
                      <a:r>
                        <a:rPr lang="en-US" sz="1800" b="0" dirty="0"/>
                        <a:t>)</a:t>
                      </a:r>
                    </a:p>
                  </a:txBody>
                  <a:tcPr marL="0" marR="0" marT="0" marB="0"/>
                </a:tc>
                <a:tc>
                  <a:txBody>
                    <a:bodyPr/>
                    <a:lstStyle/>
                    <a:p>
                      <a:pPr algn="ctr"/>
                      <a:r>
                        <a:rPr lang="en-US" altLang="zh-CN" sz="1800" dirty="0"/>
                        <a:t>Max right</a:t>
                      </a:r>
                      <a:endParaRPr lang="en-US" sz="1800" dirty="0"/>
                    </a:p>
                  </a:txBody>
                  <a:tcPr marL="0" marR="0" marT="0" marB="0"/>
                </a:tc>
                <a:extLst>
                  <a:ext uri="{0D108BD9-81ED-4DB2-BD59-A6C34878D82A}">
                    <a16:rowId xmlns:a16="http://schemas.microsoft.com/office/drawing/2014/main" val="1190831154"/>
                  </a:ext>
                </a:extLst>
              </a:tr>
            </a:tbl>
          </a:graphicData>
        </a:graphic>
      </p:graphicFrame>
      <p:cxnSp>
        <p:nvCxnSpPr>
          <p:cNvPr id="62" name="Straight Connector 35">
            <a:extLst>
              <a:ext uri="{FF2B5EF4-FFF2-40B4-BE49-F238E27FC236}">
                <a16:creationId xmlns:a16="http://schemas.microsoft.com/office/drawing/2014/main" id="{EC4B1716-B4A3-489C-BF9F-F2367B9FA273}"/>
              </a:ext>
            </a:extLst>
          </p:cNvPr>
          <p:cNvCxnSpPr>
            <a:cxnSpLocks/>
          </p:cNvCxnSpPr>
          <p:nvPr/>
        </p:nvCxnSpPr>
        <p:spPr>
          <a:xfrm>
            <a:off x="5477831" y="4282691"/>
            <a:ext cx="713974" cy="1"/>
          </a:xfrm>
          <a:prstGeom prst="line">
            <a:avLst/>
          </a:prstGeom>
        </p:spPr>
        <p:style>
          <a:lnRef idx="3">
            <a:schemeClr val="accent2"/>
          </a:lnRef>
          <a:fillRef idx="0">
            <a:schemeClr val="accent2"/>
          </a:fillRef>
          <a:effectRef idx="2">
            <a:schemeClr val="accent2"/>
          </a:effectRef>
          <a:fontRef idx="minor">
            <a:schemeClr val="tx1"/>
          </a:fontRef>
        </p:style>
      </p:cxnSp>
      <p:sp>
        <p:nvSpPr>
          <p:cNvPr id="64" name="TextBox 45">
            <a:extLst>
              <a:ext uri="{FF2B5EF4-FFF2-40B4-BE49-F238E27FC236}">
                <a16:creationId xmlns:a16="http://schemas.microsoft.com/office/drawing/2014/main" id="{989AFD4E-45E1-4A55-9DC5-4AC74B5EABB3}"/>
              </a:ext>
            </a:extLst>
          </p:cNvPr>
          <p:cNvSpPr txBox="1"/>
          <p:nvPr/>
        </p:nvSpPr>
        <p:spPr>
          <a:xfrm>
            <a:off x="6189745" y="4050268"/>
            <a:ext cx="614271" cy="369332"/>
          </a:xfrm>
          <a:prstGeom prst="rect">
            <a:avLst/>
          </a:prstGeom>
          <a:noFill/>
        </p:spPr>
        <p:txBody>
          <a:bodyPr wrap="none" rtlCol="0">
            <a:spAutoFit/>
          </a:bodyPr>
          <a:lstStyle/>
          <a:p>
            <a:r>
              <a:rPr lang="en-US" dirty="0"/>
              <a:t>(5,6)</a:t>
            </a:r>
          </a:p>
        </p:txBody>
      </p:sp>
      <p:sp>
        <p:nvSpPr>
          <p:cNvPr id="4" name="矩形 3">
            <a:extLst>
              <a:ext uri="{FF2B5EF4-FFF2-40B4-BE49-F238E27FC236}">
                <a16:creationId xmlns:a16="http://schemas.microsoft.com/office/drawing/2014/main" id="{35675B99-E04B-4A8C-9CAB-7486F9B63539}"/>
              </a:ext>
            </a:extLst>
          </p:cNvPr>
          <p:cNvSpPr/>
          <p:nvPr/>
        </p:nvSpPr>
        <p:spPr>
          <a:xfrm>
            <a:off x="6982425" y="5787049"/>
            <a:ext cx="312906" cy="369332"/>
          </a:xfrm>
          <a:prstGeom prst="rect">
            <a:avLst/>
          </a:prstGeom>
        </p:spPr>
        <p:txBody>
          <a:bodyPr wrap="square">
            <a:spAutoFit/>
          </a:bodyPr>
          <a:lstStyle/>
          <a:p>
            <a:pPr algn="ctr"/>
            <a:r>
              <a:rPr lang="en-US" dirty="0"/>
              <a:t>9</a:t>
            </a:r>
          </a:p>
        </p:txBody>
      </p:sp>
      <p:sp>
        <p:nvSpPr>
          <p:cNvPr id="6" name="矩形 5">
            <a:extLst>
              <a:ext uri="{FF2B5EF4-FFF2-40B4-BE49-F238E27FC236}">
                <a16:creationId xmlns:a16="http://schemas.microsoft.com/office/drawing/2014/main" id="{1A1A6B6D-58CB-4028-92EF-3D50D36DE1B5}"/>
              </a:ext>
            </a:extLst>
          </p:cNvPr>
          <p:cNvSpPr/>
          <p:nvPr/>
        </p:nvSpPr>
        <p:spPr>
          <a:xfrm>
            <a:off x="5569247" y="5775338"/>
            <a:ext cx="312906" cy="369332"/>
          </a:xfrm>
          <a:prstGeom prst="rect">
            <a:avLst/>
          </a:prstGeom>
        </p:spPr>
        <p:txBody>
          <a:bodyPr wrap="none">
            <a:spAutoFit/>
          </a:bodyPr>
          <a:lstStyle/>
          <a:p>
            <a:pPr algn="ctr"/>
            <a:r>
              <a:rPr lang="en-US" dirty="0"/>
              <a:t>6</a:t>
            </a:r>
          </a:p>
        </p:txBody>
      </p:sp>
      <p:sp>
        <p:nvSpPr>
          <p:cNvPr id="8" name="矩形 7">
            <a:extLst>
              <a:ext uri="{FF2B5EF4-FFF2-40B4-BE49-F238E27FC236}">
                <a16:creationId xmlns:a16="http://schemas.microsoft.com/office/drawing/2014/main" id="{8C5EBAF1-1F7E-40BB-A6A3-8C0B4011A983}"/>
              </a:ext>
            </a:extLst>
          </p:cNvPr>
          <p:cNvSpPr/>
          <p:nvPr/>
        </p:nvSpPr>
        <p:spPr>
          <a:xfrm>
            <a:off x="4178077" y="5775338"/>
            <a:ext cx="312906" cy="369332"/>
          </a:xfrm>
          <a:prstGeom prst="rect">
            <a:avLst/>
          </a:prstGeom>
        </p:spPr>
        <p:txBody>
          <a:bodyPr wrap="none">
            <a:spAutoFit/>
          </a:bodyPr>
          <a:lstStyle/>
          <a:p>
            <a:pPr algn="ctr"/>
            <a:r>
              <a:rPr lang="en-US" dirty="0"/>
              <a:t>5</a:t>
            </a:r>
          </a:p>
        </p:txBody>
      </p:sp>
      <p:sp>
        <p:nvSpPr>
          <p:cNvPr id="9" name="矩形 8">
            <a:extLst>
              <a:ext uri="{FF2B5EF4-FFF2-40B4-BE49-F238E27FC236}">
                <a16:creationId xmlns:a16="http://schemas.microsoft.com/office/drawing/2014/main" id="{1D45872C-D993-4005-9B8C-1FFE4BAB7DCA}"/>
              </a:ext>
            </a:extLst>
          </p:cNvPr>
          <p:cNvSpPr/>
          <p:nvPr/>
        </p:nvSpPr>
        <p:spPr>
          <a:xfrm>
            <a:off x="2806207" y="5787426"/>
            <a:ext cx="312906" cy="369332"/>
          </a:xfrm>
          <a:prstGeom prst="rect">
            <a:avLst/>
          </a:prstGeom>
        </p:spPr>
        <p:txBody>
          <a:bodyPr wrap="none">
            <a:spAutoFit/>
          </a:bodyPr>
          <a:lstStyle/>
          <a:p>
            <a:pPr algn="ctr"/>
            <a:r>
              <a:rPr lang="en-US" dirty="0"/>
              <a:t>7</a:t>
            </a:r>
          </a:p>
        </p:txBody>
      </p:sp>
      <p:sp>
        <p:nvSpPr>
          <p:cNvPr id="10" name="矩形 9">
            <a:extLst>
              <a:ext uri="{FF2B5EF4-FFF2-40B4-BE49-F238E27FC236}">
                <a16:creationId xmlns:a16="http://schemas.microsoft.com/office/drawing/2014/main" id="{F9091FAE-6808-432C-9D0F-7F12F6D132C7}"/>
              </a:ext>
            </a:extLst>
          </p:cNvPr>
          <p:cNvSpPr/>
          <p:nvPr/>
        </p:nvSpPr>
        <p:spPr>
          <a:xfrm>
            <a:off x="3501812" y="5230254"/>
            <a:ext cx="312906" cy="369332"/>
          </a:xfrm>
          <a:prstGeom prst="rect">
            <a:avLst/>
          </a:prstGeom>
        </p:spPr>
        <p:txBody>
          <a:bodyPr wrap="none">
            <a:spAutoFit/>
          </a:bodyPr>
          <a:lstStyle/>
          <a:p>
            <a:pPr algn="ctr"/>
            <a:r>
              <a:rPr lang="en-US" dirty="0"/>
              <a:t>7</a:t>
            </a:r>
          </a:p>
        </p:txBody>
      </p:sp>
      <p:sp>
        <p:nvSpPr>
          <p:cNvPr id="11" name="矩形 10">
            <a:extLst>
              <a:ext uri="{FF2B5EF4-FFF2-40B4-BE49-F238E27FC236}">
                <a16:creationId xmlns:a16="http://schemas.microsoft.com/office/drawing/2014/main" id="{141C7452-17CA-4ED1-81F4-086A2435D357}"/>
              </a:ext>
            </a:extLst>
          </p:cNvPr>
          <p:cNvSpPr/>
          <p:nvPr/>
        </p:nvSpPr>
        <p:spPr>
          <a:xfrm>
            <a:off x="6262301" y="5209300"/>
            <a:ext cx="312906" cy="369332"/>
          </a:xfrm>
          <a:prstGeom prst="rect">
            <a:avLst/>
          </a:prstGeom>
        </p:spPr>
        <p:txBody>
          <a:bodyPr wrap="none">
            <a:spAutoFit/>
          </a:bodyPr>
          <a:lstStyle/>
          <a:p>
            <a:pPr algn="ctr"/>
            <a:r>
              <a:rPr lang="en-US" dirty="0"/>
              <a:t>9</a:t>
            </a:r>
          </a:p>
        </p:txBody>
      </p:sp>
      <p:sp>
        <p:nvSpPr>
          <p:cNvPr id="12" name="矩形 11">
            <a:extLst>
              <a:ext uri="{FF2B5EF4-FFF2-40B4-BE49-F238E27FC236}">
                <a16:creationId xmlns:a16="http://schemas.microsoft.com/office/drawing/2014/main" id="{2EC64051-60A8-436C-8D07-BA05B506D8A6}"/>
              </a:ext>
            </a:extLst>
          </p:cNvPr>
          <p:cNvSpPr/>
          <p:nvPr/>
        </p:nvSpPr>
        <p:spPr>
          <a:xfrm>
            <a:off x="4883522" y="4673017"/>
            <a:ext cx="312906" cy="369332"/>
          </a:xfrm>
          <a:prstGeom prst="rect">
            <a:avLst/>
          </a:prstGeom>
        </p:spPr>
        <p:txBody>
          <a:bodyPr wrap="none">
            <a:spAutoFit/>
          </a:bodyPr>
          <a:lstStyle/>
          <a:p>
            <a:pPr algn="ctr"/>
            <a:r>
              <a:rPr lang="en-US" dirty="0"/>
              <a:t>9</a:t>
            </a:r>
          </a:p>
        </p:txBody>
      </p:sp>
      <p:sp>
        <p:nvSpPr>
          <p:cNvPr id="70" name="矩形 69">
            <a:extLst>
              <a:ext uri="{FF2B5EF4-FFF2-40B4-BE49-F238E27FC236}">
                <a16:creationId xmlns:a16="http://schemas.microsoft.com/office/drawing/2014/main" id="{4739DD77-3FAB-4538-8199-658973DC7C3A}"/>
              </a:ext>
            </a:extLst>
          </p:cNvPr>
          <p:cNvSpPr/>
          <p:nvPr/>
        </p:nvSpPr>
        <p:spPr>
          <a:xfrm>
            <a:off x="2800350" y="5786438"/>
            <a:ext cx="312906" cy="369332"/>
          </a:xfrm>
          <a:prstGeom prst="rect">
            <a:avLst/>
          </a:prstGeom>
        </p:spPr>
        <p:txBody>
          <a:bodyPr wrap="none">
            <a:spAutoFit/>
          </a:bodyPr>
          <a:lstStyle/>
          <a:p>
            <a:pPr algn="ctr"/>
            <a:r>
              <a:rPr lang="en-US" dirty="0"/>
              <a:t>7</a:t>
            </a:r>
          </a:p>
        </p:txBody>
      </p:sp>
      <p:sp>
        <p:nvSpPr>
          <p:cNvPr id="71" name="矩形 70">
            <a:extLst>
              <a:ext uri="{FF2B5EF4-FFF2-40B4-BE49-F238E27FC236}">
                <a16:creationId xmlns:a16="http://schemas.microsoft.com/office/drawing/2014/main" id="{0060BEEC-2500-4B4C-AE44-B183231CFBA7}"/>
              </a:ext>
            </a:extLst>
          </p:cNvPr>
          <p:cNvSpPr/>
          <p:nvPr/>
        </p:nvSpPr>
        <p:spPr>
          <a:xfrm>
            <a:off x="6985698" y="5786438"/>
            <a:ext cx="312906" cy="369332"/>
          </a:xfrm>
          <a:prstGeom prst="rect">
            <a:avLst/>
          </a:prstGeom>
        </p:spPr>
        <p:txBody>
          <a:bodyPr wrap="square">
            <a:spAutoFit/>
          </a:bodyPr>
          <a:lstStyle/>
          <a:p>
            <a:pPr algn="ctr"/>
            <a:r>
              <a:rPr lang="en-US" dirty="0"/>
              <a:t>9</a:t>
            </a:r>
          </a:p>
        </p:txBody>
      </p:sp>
      <p:cxnSp>
        <p:nvCxnSpPr>
          <p:cNvPr id="72" name="Straight Connector 62">
            <a:extLst>
              <a:ext uri="{FF2B5EF4-FFF2-40B4-BE49-F238E27FC236}">
                <a16:creationId xmlns:a16="http://schemas.microsoft.com/office/drawing/2014/main" id="{E8E37B41-9B85-4E3E-9A77-F22A353CE47C}"/>
              </a:ext>
            </a:extLst>
          </p:cNvPr>
          <p:cNvCxnSpPr>
            <a:cxnSpLocks/>
          </p:cNvCxnSpPr>
          <p:nvPr/>
        </p:nvCxnSpPr>
        <p:spPr>
          <a:xfrm flipH="1">
            <a:off x="6866613" y="3488224"/>
            <a:ext cx="10370" cy="416434"/>
          </a:xfrm>
          <a:prstGeom prst="line">
            <a:avLst/>
          </a:prstGeom>
          <a:ln w="76200">
            <a:prstDash val="sysDot"/>
          </a:ln>
        </p:spPr>
        <p:style>
          <a:lnRef idx="3">
            <a:schemeClr val="accent3"/>
          </a:lnRef>
          <a:fillRef idx="0">
            <a:schemeClr val="accent3"/>
          </a:fillRef>
          <a:effectRef idx="2">
            <a:schemeClr val="accent3"/>
          </a:effectRef>
          <a:fontRef idx="minor">
            <a:schemeClr val="tx1"/>
          </a:fontRef>
        </p:style>
      </p:cxnSp>
      <p:cxnSp>
        <p:nvCxnSpPr>
          <p:cNvPr id="74" name="Straight Connector 62">
            <a:extLst>
              <a:ext uri="{FF2B5EF4-FFF2-40B4-BE49-F238E27FC236}">
                <a16:creationId xmlns:a16="http://schemas.microsoft.com/office/drawing/2014/main" id="{98E821E3-D457-42A0-8484-9C882808AF14}"/>
              </a:ext>
            </a:extLst>
          </p:cNvPr>
          <p:cNvCxnSpPr>
            <a:cxnSpLocks/>
          </p:cNvCxnSpPr>
          <p:nvPr/>
        </p:nvCxnSpPr>
        <p:spPr>
          <a:xfrm flipH="1">
            <a:off x="8241162" y="3457977"/>
            <a:ext cx="7461" cy="1157553"/>
          </a:xfrm>
          <a:prstGeom prst="line">
            <a:avLst/>
          </a:prstGeom>
          <a:ln w="76200">
            <a:prstDash val="sysDot"/>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7038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500"/>
                                        <p:tgtEl>
                                          <p:spTgt spid="218"/>
                                        </p:tgtEl>
                                      </p:cBhvr>
                                    </p:animEffect>
                                  </p:childTnLst>
                                </p:cTn>
                              </p:par>
                              <p:par>
                                <p:cTn id="11" presetID="10"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animEffect transition="in" filter="fade">
                                      <p:cBhvr>
                                        <p:cTn id="13" dur="500"/>
                                        <p:tgtEl>
                                          <p:spTgt spid="219"/>
                                        </p:tgtEl>
                                      </p:cBhvr>
                                    </p:animEffect>
                                  </p:childTnLst>
                                </p:cTn>
                              </p:par>
                              <p:par>
                                <p:cTn id="14" presetID="10" presetClass="entr" presetSubtype="0" fill="hold" nodeType="with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fade">
                                      <p:cBhvr>
                                        <p:cTn id="16" dur="500"/>
                                        <p:tgtEl>
                                          <p:spTgt spid="220"/>
                                        </p:tgtEl>
                                      </p:cBhvr>
                                    </p:animEffect>
                                  </p:childTnLst>
                                </p:cTn>
                              </p:par>
                              <p:par>
                                <p:cTn id="17" presetID="10" presetClass="entr" presetSubtype="0" fill="hold" nodeType="withEffect">
                                  <p:stCondLst>
                                    <p:cond delay="0"/>
                                  </p:stCondLst>
                                  <p:childTnLst>
                                    <p:set>
                                      <p:cBhvr>
                                        <p:cTn id="18" dur="1" fill="hold">
                                          <p:stCondLst>
                                            <p:cond delay="0"/>
                                          </p:stCondLst>
                                        </p:cTn>
                                        <p:tgtEl>
                                          <p:spTgt spid="221"/>
                                        </p:tgtEl>
                                        <p:attrNameLst>
                                          <p:attrName>style.visibility</p:attrName>
                                        </p:attrNameLst>
                                      </p:cBhvr>
                                      <p:to>
                                        <p:strVal val="visible"/>
                                      </p:to>
                                    </p:set>
                                    <p:animEffect transition="in" filter="fade">
                                      <p:cBhvr>
                                        <p:cTn id="19" dur="500"/>
                                        <p:tgtEl>
                                          <p:spTgt spid="221"/>
                                        </p:tgtEl>
                                      </p:cBhvr>
                                    </p:animEffect>
                                  </p:childTnLst>
                                </p:cTn>
                              </p:par>
                              <p:par>
                                <p:cTn id="20" presetID="10" presetClass="entr" presetSubtype="0" fill="hold" nodeType="withEffect">
                                  <p:stCondLst>
                                    <p:cond delay="0"/>
                                  </p:stCondLst>
                                  <p:childTnLst>
                                    <p:set>
                                      <p:cBhvr>
                                        <p:cTn id="21" dur="1" fill="hold">
                                          <p:stCondLst>
                                            <p:cond delay="0"/>
                                          </p:stCondLst>
                                        </p:cTn>
                                        <p:tgtEl>
                                          <p:spTgt spid="222"/>
                                        </p:tgtEl>
                                        <p:attrNameLst>
                                          <p:attrName>style.visibility</p:attrName>
                                        </p:attrNameLst>
                                      </p:cBhvr>
                                      <p:to>
                                        <p:strVal val="visible"/>
                                      </p:to>
                                    </p:set>
                                    <p:animEffect transition="in" filter="fade">
                                      <p:cBhvr>
                                        <p:cTn id="22" dur="500"/>
                                        <p:tgtEl>
                                          <p:spTgt spid="222"/>
                                        </p:tgtEl>
                                      </p:cBhvr>
                                    </p:animEffect>
                                  </p:childTnLst>
                                </p:cTn>
                              </p:par>
                              <p:par>
                                <p:cTn id="23" presetID="10" presetClass="entr" presetSubtype="0" fill="hold" nodeType="withEffect">
                                  <p:stCondLst>
                                    <p:cond delay="0"/>
                                  </p:stCondLst>
                                  <p:childTnLst>
                                    <p:set>
                                      <p:cBhvr>
                                        <p:cTn id="24" dur="1" fill="hold">
                                          <p:stCondLst>
                                            <p:cond delay="0"/>
                                          </p:stCondLst>
                                        </p:cTn>
                                        <p:tgtEl>
                                          <p:spTgt spid="223"/>
                                        </p:tgtEl>
                                        <p:attrNameLst>
                                          <p:attrName>style.visibility</p:attrName>
                                        </p:attrNameLst>
                                      </p:cBhvr>
                                      <p:to>
                                        <p:strVal val="visible"/>
                                      </p:to>
                                    </p:set>
                                    <p:animEffect transition="in" filter="fade">
                                      <p:cBhvr>
                                        <p:cTn id="25" dur="500"/>
                                        <p:tgtEl>
                                          <p:spTgt spid="223"/>
                                        </p:tgtEl>
                                      </p:cBhvr>
                                    </p:animEffect>
                                  </p:childTnLst>
                                </p:cTn>
                              </p:par>
                              <p:par>
                                <p:cTn id="26" presetID="10" presetClass="entr" presetSubtype="0" fill="hold" nodeType="withEffect">
                                  <p:stCondLst>
                                    <p:cond delay="0"/>
                                  </p:stCondLst>
                                  <p:childTnLst>
                                    <p:set>
                                      <p:cBhvr>
                                        <p:cTn id="27" dur="1" fill="hold">
                                          <p:stCondLst>
                                            <p:cond delay="0"/>
                                          </p:stCondLst>
                                        </p:cTn>
                                        <p:tgtEl>
                                          <p:spTgt spid="224"/>
                                        </p:tgtEl>
                                        <p:attrNameLst>
                                          <p:attrName>style.visibility</p:attrName>
                                        </p:attrNameLst>
                                      </p:cBhvr>
                                      <p:to>
                                        <p:strVal val="visible"/>
                                      </p:to>
                                    </p:set>
                                    <p:animEffect transition="in" filter="fade">
                                      <p:cBhvr>
                                        <p:cTn id="28" dur="500"/>
                                        <p:tgtEl>
                                          <p:spTgt spid="224"/>
                                        </p:tgtEl>
                                      </p:cBhvr>
                                    </p:animEffect>
                                  </p:childTnLst>
                                </p:cTn>
                              </p:par>
                              <p:par>
                                <p:cTn id="29" presetID="10" presetClass="entr" presetSubtype="0" fill="hold" nodeType="withEffect">
                                  <p:stCondLst>
                                    <p:cond delay="0"/>
                                  </p:stCondLst>
                                  <p:childTnLst>
                                    <p:set>
                                      <p:cBhvr>
                                        <p:cTn id="30" dur="1" fill="hold">
                                          <p:stCondLst>
                                            <p:cond delay="0"/>
                                          </p:stCondLst>
                                        </p:cTn>
                                        <p:tgtEl>
                                          <p:spTgt spid="225"/>
                                        </p:tgtEl>
                                        <p:attrNameLst>
                                          <p:attrName>style.visibility</p:attrName>
                                        </p:attrNameLst>
                                      </p:cBhvr>
                                      <p:to>
                                        <p:strVal val="visible"/>
                                      </p:to>
                                    </p:set>
                                    <p:animEffect transition="in" filter="fade">
                                      <p:cBhvr>
                                        <p:cTn id="31" dur="500"/>
                                        <p:tgtEl>
                                          <p:spTgt spid="225"/>
                                        </p:tgtEl>
                                      </p:cBhvr>
                                    </p:animEffect>
                                  </p:childTnLst>
                                </p:cTn>
                              </p:par>
                              <p:par>
                                <p:cTn id="32" presetID="10" presetClass="entr" presetSubtype="0" fill="hold" nodeType="withEffect">
                                  <p:stCondLst>
                                    <p:cond delay="0"/>
                                  </p:stCondLst>
                                  <p:childTnLst>
                                    <p:set>
                                      <p:cBhvr>
                                        <p:cTn id="33" dur="1" fill="hold">
                                          <p:stCondLst>
                                            <p:cond delay="0"/>
                                          </p:stCondLst>
                                        </p:cTn>
                                        <p:tgtEl>
                                          <p:spTgt spid="226"/>
                                        </p:tgtEl>
                                        <p:attrNameLst>
                                          <p:attrName>style.visibility</p:attrName>
                                        </p:attrNameLst>
                                      </p:cBhvr>
                                      <p:to>
                                        <p:strVal val="visible"/>
                                      </p:to>
                                    </p:set>
                                    <p:animEffect transition="in" filter="fade">
                                      <p:cBhvr>
                                        <p:cTn id="34" dur="500"/>
                                        <p:tgtEl>
                                          <p:spTgt spid="226"/>
                                        </p:tgtEl>
                                      </p:cBhvr>
                                    </p:animEffect>
                                  </p:childTnLst>
                                </p:cTn>
                              </p:par>
                              <p:par>
                                <p:cTn id="35" presetID="10" presetClass="entr" presetSubtype="0"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8"/>
                                        </p:tgtEl>
                                        <p:attrNameLst>
                                          <p:attrName>style.visibility</p:attrName>
                                        </p:attrNameLst>
                                      </p:cBhvr>
                                      <p:to>
                                        <p:strVal val="visible"/>
                                      </p:to>
                                    </p:set>
                                    <p:animEffect transition="in" filter="fade">
                                      <p:cBhvr>
                                        <p:cTn id="40" dur="500"/>
                                        <p:tgtEl>
                                          <p:spTgt spid="2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9"/>
                                        </p:tgtEl>
                                        <p:attrNameLst>
                                          <p:attrName>style.visibility</p:attrName>
                                        </p:attrNameLst>
                                      </p:cBhvr>
                                      <p:to>
                                        <p:strVal val="visible"/>
                                      </p:to>
                                    </p:set>
                                    <p:animEffect transition="in" filter="fade">
                                      <p:cBhvr>
                                        <p:cTn id="43" dur="500"/>
                                        <p:tgtEl>
                                          <p:spTgt spid="2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0"/>
                                        </p:tgtEl>
                                        <p:attrNameLst>
                                          <p:attrName>style.visibility</p:attrName>
                                        </p:attrNameLst>
                                      </p:cBhvr>
                                      <p:to>
                                        <p:strVal val="visible"/>
                                      </p:to>
                                    </p:set>
                                    <p:animEffect transition="in" filter="fade">
                                      <p:cBhvr>
                                        <p:cTn id="46" dur="500"/>
                                        <p:tgtEl>
                                          <p:spTgt spid="2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1"/>
                                        </p:tgtEl>
                                        <p:attrNameLst>
                                          <p:attrName>style.visibility</p:attrName>
                                        </p:attrNameLst>
                                      </p:cBhvr>
                                      <p:to>
                                        <p:strVal val="visible"/>
                                      </p:to>
                                    </p:set>
                                    <p:animEffect transition="in" filter="fade">
                                      <p:cBhvr>
                                        <p:cTn id="49" dur="500"/>
                                        <p:tgtEl>
                                          <p:spTgt spid="2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fade">
                                      <p:cBhvr>
                                        <p:cTn id="52" dur="500"/>
                                        <p:tgtEl>
                                          <p:spTgt spid="2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3"/>
                                        </p:tgtEl>
                                        <p:attrNameLst>
                                          <p:attrName>style.visibility</p:attrName>
                                        </p:attrNameLst>
                                      </p:cBhvr>
                                      <p:to>
                                        <p:strVal val="visible"/>
                                      </p:to>
                                    </p:set>
                                    <p:animEffect transition="in" filter="fade">
                                      <p:cBhvr>
                                        <p:cTn id="55" dur="500"/>
                                        <p:tgtEl>
                                          <p:spTgt spid="2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4"/>
                                        </p:tgtEl>
                                        <p:attrNameLst>
                                          <p:attrName>style.visibility</p:attrName>
                                        </p:attrNameLst>
                                      </p:cBhvr>
                                      <p:to>
                                        <p:strVal val="visible"/>
                                      </p:to>
                                    </p:set>
                                    <p:animEffect transition="in" filter="fade">
                                      <p:cBhvr>
                                        <p:cTn id="58" dur="500"/>
                                        <p:tgtEl>
                                          <p:spTgt spid="2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5"/>
                                        </p:tgtEl>
                                        <p:attrNameLst>
                                          <p:attrName>style.visibility</p:attrName>
                                        </p:attrNameLst>
                                      </p:cBhvr>
                                      <p:to>
                                        <p:strVal val="visible"/>
                                      </p:to>
                                    </p:set>
                                    <p:animEffect transition="in" filter="fade">
                                      <p:cBhvr>
                                        <p:cTn id="61" dur="500"/>
                                        <p:tgtEl>
                                          <p:spTgt spid="2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6"/>
                                        </p:tgtEl>
                                        <p:attrNameLst>
                                          <p:attrName>style.visibility</p:attrName>
                                        </p:attrNameLst>
                                      </p:cBhvr>
                                      <p:to>
                                        <p:strVal val="visible"/>
                                      </p:to>
                                    </p:set>
                                    <p:animEffect transition="in" filter="fade">
                                      <p:cBhvr>
                                        <p:cTn id="64" dur="500"/>
                                        <p:tgtEl>
                                          <p:spTgt spid="2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6"/>
                                        </p:tgtEl>
                                        <p:attrNameLst>
                                          <p:attrName>style.visibility</p:attrName>
                                        </p:attrNameLst>
                                      </p:cBhvr>
                                      <p:to>
                                        <p:strVal val="visible"/>
                                      </p:to>
                                    </p:set>
                                    <p:animEffect transition="in" filter="fade">
                                      <p:cBhvr>
                                        <p:cTn id="67" dur="500"/>
                                        <p:tgtEl>
                                          <p:spTgt spid="26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37"/>
                                        </p:tgtEl>
                                        <p:attrNameLst>
                                          <p:attrName>style.visibility</p:attrName>
                                        </p:attrNameLst>
                                      </p:cBhvr>
                                      <p:to>
                                        <p:strVal val="visible"/>
                                      </p:to>
                                    </p:set>
                                    <p:animEffect transition="in" filter="wipe(left)">
                                      <p:cBhvr>
                                        <p:cTn id="72" dur="250"/>
                                        <p:tgtEl>
                                          <p:spTgt spid="237"/>
                                        </p:tgtEl>
                                      </p:cBhvr>
                                    </p:animEffect>
                                  </p:childTnLst>
                                </p:cTn>
                              </p:par>
                              <p:par>
                                <p:cTn id="73" presetID="1" presetClass="entr" presetSubtype="0" fill="hold" grpId="0" nodeType="withEffect">
                                  <p:stCondLst>
                                    <p:cond delay="0"/>
                                  </p:stCondLst>
                                  <p:childTnLst>
                                    <p:set>
                                      <p:cBhvr>
                                        <p:cTn id="74" dur="1" fill="hold">
                                          <p:stCondLst>
                                            <p:cond delay="249"/>
                                          </p:stCondLst>
                                        </p:cTn>
                                        <p:tgtEl>
                                          <p:spTgt spid="243"/>
                                        </p:tgtEl>
                                        <p:attrNameLst>
                                          <p:attrName>style.visibility</p:attrName>
                                        </p:attrNameLst>
                                      </p:cBhvr>
                                      <p:to>
                                        <p:strVal val="visible"/>
                                      </p:to>
                                    </p:set>
                                  </p:childTnLst>
                                </p:cTn>
                              </p:par>
                              <p:par>
                                <p:cTn id="75" presetID="22" presetClass="entr" presetSubtype="8" fill="hold" nodeType="withEffect">
                                  <p:stCondLst>
                                    <p:cond delay="0"/>
                                  </p:stCondLst>
                                  <p:childTnLst>
                                    <p:set>
                                      <p:cBhvr>
                                        <p:cTn id="76" dur="1" fill="hold">
                                          <p:stCondLst>
                                            <p:cond delay="0"/>
                                          </p:stCondLst>
                                        </p:cTn>
                                        <p:tgtEl>
                                          <p:spTgt spid="238"/>
                                        </p:tgtEl>
                                        <p:attrNameLst>
                                          <p:attrName>style.visibility</p:attrName>
                                        </p:attrNameLst>
                                      </p:cBhvr>
                                      <p:to>
                                        <p:strVal val="visible"/>
                                      </p:to>
                                    </p:set>
                                    <p:animEffect transition="in" filter="wipe(left)">
                                      <p:cBhvr>
                                        <p:cTn id="77" dur="250"/>
                                        <p:tgtEl>
                                          <p:spTgt spid="238"/>
                                        </p:tgtEl>
                                      </p:cBhvr>
                                    </p:animEffect>
                                  </p:childTnLst>
                                </p:cTn>
                              </p:par>
                              <p:par>
                                <p:cTn id="78" presetID="1" presetClass="entr" presetSubtype="0" fill="hold" grpId="0" nodeType="withEffect">
                                  <p:stCondLst>
                                    <p:cond delay="0"/>
                                  </p:stCondLst>
                                  <p:childTnLst>
                                    <p:set>
                                      <p:cBhvr>
                                        <p:cTn id="79" dur="1" fill="hold">
                                          <p:stCondLst>
                                            <p:cond delay="249"/>
                                          </p:stCondLst>
                                        </p:cTn>
                                        <p:tgtEl>
                                          <p:spTgt spid="244"/>
                                        </p:tgtEl>
                                        <p:attrNameLst>
                                          <p:attrName>style.visibility</p:attrName>
                                        </p:attrNameLst>
                                      </p:cBhvr>
                                      <p:to>
                                        <p:strVal val="visible"/>
                                      </p:to>
                                    </p:set>
                                  </p:childTnLst>
                                </p:cTn>
                              </p:par>
                              <p:par>
                                <p:cTn id="80" presetID="22" presetClass="entr" presetSubtype="8" fill="hold" nodeType="withEffect">
                                  <p:stCondLst>
                                    <p:cond delay="0"/>
                                  </p:stCondLst>
                                  <p:childTnLst>
                                    <p:set>
                                      <p:cBhvr>
                                        <p:cTn id="81" dur="1" fill="hold">
                                          <p:stCondLst>
                                            <p:cond delay="0"/>
                                          </p:stCondLst>
                                        </p:cTn>
                                        <p:tgtEl>
                                          <p:spTgt spid="239"/>
                                        </p:tgtEl>
                                        <p:attrNameLst>
                                          <p:attrName>style.visibility</p:attrName>
                                        </p:attrNameLst>
                                      </p:cBhvr>
                                      <p:to>
                                        <p:strVal val="visible"/>
                                      </p:to>
                                    </p:set>
                                    <p:animEffect transition="in" filter="wipe(left)">
                                      <p:cBhvr>
                                        <p:cTn id="82" dur="250"/>
                                        <p:tgtEl>
                                          <p:spTgt spid="239"/>
                                        </p:tgtEl>
                                      </p:cBhvr>
                                    </p:animEffect>
                                  </p:childTnLst>
                                </p:cTn>
                              </p:par>
                              <p:par>
                                <p:cTn id="83" presetID="1" presetClass="entr" presetSubtype="0" fill="hold" grpId="0" nodeType="withEffect">
                                  <p:stCondLst>
                                    <p:cond delay="0"/>
                                  </p:stCondLst>
                                  <p:childTnLst>
                                    <p:set>
                                      <p:cBhvr>
                                        <p:cTn id="84" dur="1" fill="hold">
                                          <p:stCondLst>
                                            <p:cond delay="249"/>
                                          </p:stCondLst>
                                        </p:cTn>
                                        <p:tgtEl>
                                          <p:spTgt spid="245"/>
                                        </p:tgtEl>
                                        <p:attrNameLst>
                                          <p:attrName>style.visibility</p:attrName>
                                        </p:attrNameLst>
                                      </p:cBhvr>
                                      <p:to>
                                        <p:strVal val="visible"/>
                                      </p:to>
                                    </p:set>
                                  </p:childTnLst>
                                </p:cTn>
                              </p:par>
                              <p:par>
                                <p:cTn id="85" presetID="22" presetClass="entr" presetSubtype="8" fill="hold" nodeType="withEffect">
                                  <p:stCondLst>
                                    <p:cond delay="0"/>
                                  </p:stCondLst>
                                  <p:childTnLst>
                                    <p:set>
                                      <p:cBhvr>
                                        <p:cTn id="86" dur="1" fill="hold">
                                          <p:stCondLst>
                                            <p:cond delay="0"/>
                                          </p:stCondLst>
                                        </p:cTn>
                                        <p:tgtEl>
                                          <p:spTgt spid="240"/>
                                        </p:tgtEl>
                                        <p:attrNameLst>
                                          <p:attrName>style.visibility</p:attrName>
                                        </p:attrNameLst>
                                      </p:cBhvr>
                                      <p:to>
                                        <p:strVal val="visible"/>
                                      </p:to>
                                    </p:set>
                                    <p:animEffect transition="in" filter="wipe(left)">
                                      <p:cBhvr>
                                        <p:cTn id="87" dur="250"/>
                                        <p:tgtEl>
                                          <p:spTgt spid="240"/>
                                        </p:tgtEl>
                                      </p:cBhvr>
                                    </p:animEffect>
                                  </p:childTnLst>
                                </p:cTn>
                              </p:par>
                              <p:par>
                                <p:cTn id="88" presetID="1" presetClass="entr" presetSubtype="0" fill="hold" grpId="0" nodeType="withEffect">
                                  <p:stCondLst>
                                    <p:cond delay="0"/>
                                  </p:stCondLst>
                                  <p:childTnLst>
                                    <p:set>
                                      <p:cBhvr>
                                        <p:cTn id="89" dur="1" fill="hold">
                                          <p:stCondLst>
                                            <p:cond delay="249"/>
                                          </p:stCondLst>
                                        </p:cTn>
                                        <p:tgtEl>
                                          <p:spTgt spid="246"/>
                                        </p:tgtEl>
                                        <p:attrNameLst>
                                          <p:attrName>style.visibility</p:attrName>
                                        </p:attrNameLst>
                                      </p:cBhvr>
                                      <p:to>
                                        <p:strVal val="visible"/>
                                      </p:to>
                                    </p:set>
                                  </p:childTnLst>
                                </p:cTn>
                              </p:par>
                              <p:par>
                                <p:cTn id="90" presetID="22" presetClass="entr" presetSubtype="8" fill="hold" nodeType="withEffect">
                                  <p:stCondLst>
                                    <p:cond delay="0"/>
                                  </p:stCondLst>
                                  <p:childTnLst>
                                    <p:set>
                                      <p:cBhvr>
                                        <p:cTn id="91" dur="1" fill="hold">
                                          <p:stCondLst>
                                            <p:cond delay="0"/>
                                          </p:stCondLst>
                                        </p:cTn>
                                        <p:tgtEl>
                                          <p:spTgt spid="241"/>
                                        </p:tgtEl>
                                        <p:attrNameLst>
                                          <p:attrName>style.visibility</p:attrName>
                                        </p:attrNameLst>
                                      </p:cBhvr>
                                      <p:to>
                                        <p:strVal val="visible"/>
                                      </p:to>
                                    </p:set>
                                    <p:animEffect transition="in" filter="wipe(left)">
                                      <p:cBhvr>
                                        <p:cTn id="92" dur="250"/>
                                        <p:tgtEl>
                                          <p:spTgt spid="241"/>
                                        </p:tgtEl>
                                      </p:cBhvr>
                                    </p:animEffect>
                                  </p:childTnLst>
                                </p:cTn>
                              </p:par>
                              <p:par>
                                <p:cTn id="93" presetID="1" presetClass="entr" presetSubtype="0" fill="hold" grpId="0" nodeType="withEffect">
                                  <p:stCondLst>
                                    <p:cond delay="0"/>
                                  </p:stCondLst>
                                  <p:childTnLst>
                                    <p:set>
                                      <p:cBhvr>
                                        <p:cTn id="94" dur="1" fill="hold">
                                          <p:stCondLst>
                                            <p:cond delay="249"/>
                                          </p:stCondLst>
                                        </p:cTn>
                                        <p:tgtEl>
                                          <p:spTgt spid="248"/>
                                        </p:tgtEl>
                                        <p:attrNameLst>
                                          <p:attrName>style.visibility</p:attrName>
                                        </p:attrNameLst>
                                      </p:cBhvr>
                                      <p:to>
                                        <p:strVal val="visible"/>
                                      </p:to>
                                    </p:set>
                                  </p:childTnLst>
                                </p:cTn>
                              </p:par>
                              <p:par>
                                <p:cTn id="95" presetID="22" presetClass="entr" presetSubtype="8" fill="hold" nodeType="withEffect">
                                  <p:stCondLst>
                                    <p:cond delay="0"/>
                                  </p:stCondLst>
                                  <p:childTnLst>
                                    <p:set>
                                      <p:cBhvr>
                                        <p:cTn id="96" dur="1" fill="hold">
                                          <p:stCondLst>
                                            <p:cond delay="0"/>
                                          </p:stCondLst>
                                        </p:cTn>
                                        <p:tgtEl>
                                          <p:spTgt spid="249"/>
                                        </p:tgtEl>
                                        <p:attrNameLst>
                                          <p:attrName>style.visibility</p:attrName>
                                        </p:attrNameLst>
                                      </p:cBhvr>
                                      <p:to>
                                        <p:strVal val="visible"/>
                                      </p:to>
                                    </p:set>
                                    <p:animEffect transition="in" filter="wipe(left)">
                                      <p:cBhvr>
                                        <p:cTn id="97" dur="250"/>
                                        <p:tgtEl>
                                          <p:spTgt spid="249"/>
                                        </p:tgtEl>
                                      </p:cBhvr>
                                    </p:animEffect>
                                  </p:childTnLst>
                                </p:cTn>
                              </p:par>
                              <p:par>
                                <p:cTn id="98" presetID="1" presetClass="entr" presetSubtype="0" fill="hold" grpId="0" nodeType="withEffect">
                                  <p:stCondLst>
                                    <p:cond delay="0"/>
                                  </p:stCondLst>
                                  <p:childTnLst>
                                    <p:set>
                                      <p:cBhvr>
                                        <p:cTn id="99" dur="1" fill="hold">
                                          <p:stCondLst>
                                            <p:cond delay="249"/>
                                          </p:stCondLst>
                                        </p:cTn>
                                        <p:tgtEl>
                                          <p:spTgt spid="250"/>
                                        </p:tgtEl>
                                        <p:attrNameLst>
                                          <p:attrName>style.visibility</p:attrName>
                                        </p:attrNameLst>
                                      </p:cBhvr>
                                      <p:to>
                                        <p:strVal val="visible"/>
                                      </p:to>
                                    </p:set>
                                  </p:childTnLst>
                                </p:cTn>
                              </p:par>
                              <p:par>
                                <p:cTn id="100" presetID="22" presetClass="entr" presetSubtype="8" fill="hold"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wipe(left)">
                                      <p:cBhvr>
                                        <p:cTn id="102" dur="500"/>
                                        <p:tgtEl>
                                          <p:spTgt spid="62"/>
                                        </p:tgtEl>
                                      </p:cBhvr>
                                    </p:animEffec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6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par>
                                <p:cTn id="111" presetID="22" presetClass="entr" presetSubtype="1" fill="hold" nodeType="withEffect">
                                  <p:stCondLst>
                                    <p:cond delay="0"/>
                                  </p:stCondLst>
                                  <p:childTnLst>
                                    <p:set>
                                      <p:cBhvr>
                                        <p:cTn id="112" dur="1" fill="hold">
                                          <p:stCondLst>
                                            <p:cond delay="0"/>
                                          </p:stCondLst>
                                        </p:cTn>
                                        <p:tgtEl>
                                          <p:spTgt spid="258"/>
                                        </p:tgtEl>
                                        <p:attrNameLst>
                                          <p:attrName>style.visibility</p:attrName>
                                        </p:attrNameLst>
                                      </p:cBhvr>
                                      <p:to>
                                        <p:strVal val="visible"/>
                                      </p:to>
                                    </p:set>
                                    <p:animEffect transition="in" filter="wipe(up)">
                                      <p:cBhvr>
                                        <p:cTn id="113" dur="500"/>
                                        <p:tgtEl>
                                          <p:spTgt spid="258"/>
                                        </p:tgtEl>
                                      </p:cBhvr>
                                    </p:animEffect>
                                  </p:childTnLst>
                                </p:cTn>
                              </p:par>
                            </p:childTnLst>
                          </p:cTn>
                        </p:par>
                        <p:par>
                          <p:cTn id="114" fill="hold">
                            <p:stCondLst>
                              <p:cond delay="500"/>
                            </p:stCondLst>
                            <p:childTnLst>
                              <p:par>
                                <p:cTn id="115" presetID="1" presetClass="entr" presetSubtype="0" fill="hold" nodeType="afterEffect">
                                  <p:stCondLst>
                                    <p:cond delay="0"/>
                                  </p:stCondLst>
                                  <p:childTnLst>
                                    <p:set>
                                      <p:cBhvr>
                                        <p:cTn id="116" dur="1" fill="hold">
                                          <p:stCondLst>
                                            <p:cond delay="0"/>
                                          </p:stCondLst>
                                        </p:cTn>
                                        <p:tgtEl>
                                          <p:spTgt spid="270"/>
                                        </p:tgtEl>
                                        <p:attrNameLst>
                                          <p:attrName>style.visibility</p:attrName>
                                        </p:attrNameLst>
                                      </p:cBhvr>
                                      <p:to>
                                        <p:strVal val="visible"/>
                                      </p:to>
                                    </p:set>
                                  </p:childTnLst>
                                </p:cTn>
                              </p:par>
                            </p:childTnLst>
                          </p:cTn>
                        </p:par>
                        <p:par>
                          <p:cTn id="117" fill="hold">
                            <p:stCondLst>
                              <p:cond delay="500"/>
                            </p:stCondLst>
                            <p:childTnLst>
                              <p:par>
                                <p:cTn id="118" presetID="22" presetClass="entr" presetSubtype="1" fill="hold" nodeType="afterEffect">
                                  <p:stCondLst>
                                    <p:cond delay="0"/>
                                  </p:stCondLst>
                                  <p:childTnLst>
                                    <p:set>
                                      <p:cBhvr>
                                        <p:cTn id="119" dur="1" fill="hold">
                                          <p:stCondLst>
                                            <p:cond delay="0"/>
                                          </p:stCondLst>
                                        </p:cTn>
                                        <p:tgtEl>
                                          <p:spTgt spid="259"/>
                                        </p:tgtEl>
                                        <p:attrNameLst>
                                          <p:attrName>style.visibility</p:attrName>
                                        </p:attrNameLst>
                                      </p:cBhvr>
                                      <p:to>
                                        <p:strVal val="visible"/>
                                      </p:to>
                                    </p:set>
                                    <p:animEffect transition="in" filter="wipe(up)">
                                      <p:cBhvr>
                                        <p:cTn id="120" dur="500"/>
                                        <p:tgtEl>
                                          <p:spTgt spid="259"/>
                                        </p:tgtEl>
                                      </p:cBhvr>
                                    </p:animEffect>
                                  </p:childTnLst>
                                </p:cTn>
                              </p:par>
                            </p:childTnLst>
                          </p:cTn>
                        </p:par>
                        <p:par>
                          <p:cTn id="121" fill="hold">
                            <p:stCondLst>
                              <p:cond delay="1000"/>
                            </p:stCondLst>
                            <p:childTnLst>
                              <p:par>
                                <p:cTn id="122" presetID="1" presetClass="entr" presetSubtype="0" fill="hold" nodeType="afterEffect">
                                  <p:stCondLst>
                                    <p:cond delay="0"/>
                                  </p:stCondLst>
                                  <p:childTnLst>
                                    <p:set>
                                      <p:cBhvr>
                                        <p:cTn id="123" dur="1" fill="hold">
                                          <p:stCondLst>
                                            <p:cond delay="0"/>
                                          </p:stCondLst>
                                        </p:cTn>
                                        <p:tgtEl>
                                          <p:spTgt spid="269"/>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1" fill="hold" nodeType="afterEffect">
                                  <p:stCondLst>
                                    <p:cond delay="0"/>
                                  </p:stCondLst>
                                  <p:childTnLst>
                                    <p:set>
                                      <p:cBhvr>
                                        <p:cTn id="126" dur="1" fill="hold">
                                          <p:stCondLst>
                                            <p:cond delay="0"/>
                                          </p:stCondLst>
                                        </p:cTn>
                                        <p:tgtEl>
                                          <p:spTgt spid="260"/>
                                        </p:tgtEl>
                                        <p:attrNameLst>
                                          <p:attrName>style.visibility</p:attrName>
                                        </p:attrNameLst>
                                      </p:cBhvr>
                                      <p:to>
                                        <p:strVal val="visible"/>
                                      </p:to>
                                    </p:set>
                                    <p:animEffect transition="in" filter="wipe(up)">
                                      <p:cBhvr>
                                        <p:cTn id="127" dur="500"/>
                                        <p:tgtEl>
                                          <p:spTgt spid="260"/>
                                        </p:tgtEl>
                                      </p:cBhvr>
                                    </p:animEffect>
                                  </p:childTnLst>
                                </p:cTn>
                              </p:par>
                            </p:childTnLst>
                          </p:cTn>
                        </p:par>
                        <p:par>
                          <p:cTn id="128" fill="hold">
                            <p:stCondLst>
                              <p:cond delay="1500"/>
                            </p:stCondLst>
                            <p:childTnLst>
                              <p:par>
                                <p:cTn id="129" presetID="1" presetClass="entr" presetSubtype="0" fill="hold" nodeType="afterEffect">
                                  <p:stCondLst>
                                    <p:cond delay="0"/>
                                  </p:stCondLst>
                                  <p:childTnLst>
                                    <p:set>
                                      <p:cBhvr>
                                        <p:cTn id="130" dur="1" fill="hold">
                                          <p:stCondLst>
                                            <p:cond delay="0"/>
                                          </p:stCondLst>
                                        </p:cTn>
                                        <p:tgtEl>
                                          <p:spTgt spid="271"/>
                                        </p:tgtEl>
                                        <p:attrNameLst>
                                          <p:attrName>style.visibility</p:attrName>
                                        </p:attrNameLst>
                                      </p:cBhvr>
                                      <p:to>
                                        <p:strVal val="visible"/>
                                      </p:to>
                                    </p:set>
                                  </p:childTnLst>
                                </p:cTn>
                              </p:par>
                            </p:childTnLst>
                          </p:cTn>
                        </p:par>
                        <p:par>
                          <p:cTn id="131" fill="hold">
                            <p:stCondLst>
                              <p:cond delay="2000"/>
                            </p:stCondLst>
                            <p:childTnLst>
                              <p:par>
                                <p:cTn id="132" presetID="22" presetClass="entr" presetSubtype="1" fill="hold" nodeType="afterEffect">
                                  <p:stCondLst>
                                    <p:cond delay="0"/>
                                  </p:stCondLst>
                                  <p:childTnLst>
                                    <p:set>
                                      <p:cBhvr>
                                        <p:cTn id="133" dur="1" fill="hold">
                                          <p:stCondLst>
                                            <p:cond delay="0"/>
                                          </p:stCondLst>
                                        </p:cTn>
                                        <p:tgtEl>
                                          <p:spTgt spid="261"/>
                                        </p:tgtEl>
                                        <p:attrNameLst>
                                          <p:attrName>style.visibility</p:attrName>
                                        </p:attrNameLst>
                                      </p:cBhvr>
                                      <p:to>
                                        <p:strVal val="visible"/>
                                      </p:to>
                                    </p:set>
                                    <p:animEffect transition="in" filter="wipe(up)">
                                      <p:cBhvr>
                                        <p:cTn id="134" dur="500"/>
                                        <p:tgtEl>
                                          <p:spTgt spid="261"/>
                                        </p:tgtEl>
                                      </p:cBhvr>
                                    </p:animEffect>
                                  </p:childTnLst>
                                </p:cTn>
                              </p:par>
                            </p:childTnLst>
                          </p:cTn>
                        </p:par>
                        <p:par>
                          <p:cTn id="135" fill="hold">
                            <p:stCondLst>
                              <p:cond delay="2500"/>
                            </p:stCondLst>
                            <p:childTnLst>
                              <p:par>
                                <p:cTn id="136" presetID="1" presetClass="entr" presetSubtype="0" fill="hold" nodeType="afterEffect">
                                  <p:stCondLst>
                                    <p:cond delay="0"/>
                                  </p:stCondLst>
                                  <p:childTnLst>
                                    <p:set>
                                      <p:cBhvr>
                                        <p:cTn id="137" dur="1" fill="hold">
                                          <p:stCondLst>
                                            <p:cond delay="0"/>
                                          </p:stCondLst>
                                        </p:cTn>
                                        <p:tgtEl>
                                          <p:spTgt spid="251"/>
                                        </p:tgtEl>
                                        <p:attrNameLst>
                                          <p:attrName>style.visibility</p:attrName>
                                        </p:attrNameLst>
                                      </p:cBhvr>
                                      <p:to>
                                        <p:strVal val="visible"/>
                                      </p:to>
                                    </p:set>
                                  </p:childTnLst>
                                </p:cTn>
                              </p:par>
                            </p:childTnLst>
                          </p:cTn>
                        </p:par>
                        <p:par>
                          <p:cTn id="138" fill="hold">
                            <p:stCondLst>
                              <p:cond delay="3000"/>
                            </p:stCondLst>
                            <p:childTnLst>
                              <p:par>
                                <p:cTn id="139" presetID="22" presetClass="entr" presetSubtype="1" fill="hold" nodeType="afterEffect">
                                  <p:stCondLst>
                                    <p:cond delay="0"/>
                                  </p:stCondLst>
                                  <p:childTnLst>
                                    <p:set>
                                      <p:cBhvr>
                                        <p:cTn id="140" dur="1" fill="hold">
                                          <p:stCondLst>
                                            <p:cond delay="0"/>
                                          </p:stCondLst>
                                        </p:cTn>
                                        <p:tgtEl>
                                          <p:spTgt spid="262"/>
                                        </p:tgtEl>
                                        <p:attrNameLst>
                                          <p:attrName>style.visibility</p:attrName>
                                        </p:attrNameLst>
                                      </p:cBhvr>
                                      <p:to>
                                        <p:strVal val="visible"/>
                                      </p:to>
                                    </p:set>
                                    <p:animEffect transition="in" filter="wipe(up)">
                                      <p:cBhvr>
                                        <p:cTn id="141" dur="500"/>
                                        <p:tgtEl>
                                          <p:spTgt spid="262"/>
                                        </p:tgtEl>
                                      </p:cBhvr>
                                    </p:animEffect>
                                  </p:childTnLst>
                                </p:cTn>
                              </p:par>
                            </p:childTnLst>
                          </p:cTn>
                        </p:par>
                        <p:par>
                          <p:cTn id="142" fill="hold">
                            <p:stCondLst>
                              <p:cond delay="3500"/>
                            </p:stCondLst>
                            <p:childTnLst>
                              <p:par>
                                <p:cTn id="143" presetID="1" presetClass="entr" presetSubtype="0" fill="hold" nodeType="afterEffect">
                                  <p:stCondLst>
                                    <p:cond delay="0"/>
                                  </p:stCondLst>
                                  <p:childTnLst>
                                    <p:set>
                                      <p:cBhvr>
                                        <p:cTn id="144" dur="1" fill="hold">
                                          <p:stCondLst>
                                            <p:cond delay="0"/>
                                          </p:stCondLst>
                                        </p:cTn>
                                        <p:tgtEl>
                                          <p:spTgt spid="272"/>
                                        </p:tgtEl>
                                        <p:attrNameLst>
                                          <p:attrName>style.visibility</p:attrName>
                                        </p:attrNameLst>
                                      </p:cBhvr>
                                      <p:to>
                                        <p:strVal val="visible"/>
                                      </p:to>
                                    </p:set>
                                  </p:childTnLst>
                                </p:cTn>
                              </p:par>
                              <p:par>
                                <p:cTn id="145" presetID="22" presetClass="entr" presetSubtype="1" fill="hold" nodeType="withEffect">
                                  <p:stCondLst>
                                    <p:cond delay="0"/>
                                  </p:stCondLst>
                                  <p:childTnLst>
                                    <p:set>
                                      <p:cBhvr>
                                        <p:cTn id="146" dur="1" fill="hold">
                                          <p:stCondLst>
                                            <p:cond delay="0"/>
                                          </p:stCondLst>
                                        </p:cTn>
                                        <p:tgtEl>
                                          <p:spTgt spid="263"/>
                                        </p:tgtEl>
                                        <p:attrNameLst>
                                          <p:attrName>style.visibility</p:attrName>
                                        </p:attrNameLst>
                                      </p:cBhvr>
                                      <p:to>
                                        <p:strVal val="visible"/>
                                      </p:to>
                                    </p:set>
                                    <p:animEffect transition="in" filter="wipe(up)">
                                      <p:cBhvr>
                                        <p:cTn id="147" dur="500"/>
                                        <p:tgtEl>
                                          <p:spTgt spid="263"/>
                                        </p:tgtEl>
                                      </p:cBhvr>
                                    </p:animEffect>
                                  </p:childTnLst>
                                </p:cTn>
                              </p:par>
                            </p:childTnLst>
                          </p:cTn>
                        </p:par>
                        <p:par>
                          <p:cTn id="148" fill="hold">
                            <p:stCondLst>
                              <p:cond delay="4000"/>
                            </p:stCondLst>
                            <p:childTnLst>
                              <p:par>
                                <p:cTn id="149" presetID="1" presetClass="entr" presetSubtype="0" fill="hold" nodeType="afterEffect">
                                  <p:stCondLst>
                                    <p:cond delay="0"/>
                                  </p:stCondLst>
                                  <p:childTnLst>
                                    <p:set>
                                      <p:cBhvr>
                                        <p:cTn id="150" dur="1" fill="hold">
                                          <p:stCondLst>
                                            <p:cond delay="0"/>
                                          </p:stCondLst>
                                        </p:cTn>
                                        <p:tgtEl>
                                          <p:spTgt spid="267"/>
                                        </p:tgtEl>
                                        <p:attrNameLst>
                                          <p:attrName>style.visibility</p:attrName>
                                        </p:attrNameLst>
                                      </p:cBhvr>
                                      <p:to>
                                        <p:strVal val="visible"/>
                                      </p:to>
                                    </p:set>
                                  </p:childTnLst>
                                </p:cTn>
                              </p:par>
                            </p:childTnLst>
                          </p:cTn>
                        </p:par>
                        <p:par>
                          <p:cTn id="151" fill="hold">
                            <p:stCondLst>
                              <p:cond delay="4500"/>
                            </p:stCondLst>
                            <p:childTnLst>
                              <p:par>
                                <p:cTn id="152" presetID="22" presetClass="entr" presetSubtype="1" fill="hold" nodeType="afterEffect">
                                  <p:stCondLst>
                                    <p:cond delay="0"/>
                                  </p:stCondLst>
                                  <p:childTnLst>
                                    <p:set>
                                      <p:cBhvr>
                                        <p:cTn id="153" dur="1" fill="hold">
                                          <p:stCondLst>
                                            <p:cond delay="0"/>
                                          </p:stCondLst>
                                        </p:cTn>
                                        <p:tgtEl>
                                          <p:spTgt spid="264"/>
                                        </p:tgtEl>
                                        <p:attrNameLst>
                                          <p:attrName>style.visibility</p:attrName>
                                        </p:attrNameLst>
                                      </p:cBhvr>
                                      <p:to>
                                        <p:strVal val="visible"/>
                                      </p:to>
                                    </p:set>
                                    <p:animEffect transition="in" filter="wipe(up)">
                                      <p:cBhvr>
                                        <p:cTn id="154" dur="500"/>
                                        <p:tgtEl>
                                          <p:spTgt spid="264"/>
                                        </p:tgtEl>
                                      </p:cBhvr>
                                    </p:animEffect>
                                  </p:childTnLst>
                                </p:cTn>
                              </p:par>
                            </p:childTnLst>
                          </p:cTn>
                        </p:par>
                        <p:par>
                          <p:cTn id="155" fill="hold">
                            <p:stCondLst>
                              <p:cond delay="5000"/>
                            </p:stCondLst>
                            <p:childTnLst>
                              <p:par>
                                <p:cTn id="156" presetID="1" presetClass="entr" presetSubtype="0" fill="hold" nodeType="afterEffect">
                                  <p:stCondLst>
                                    <p:cond delay="0"/>
                                  </p:stCondLst>
                                  <p:childTnLst>
                                    <p:set>
                                      <p:cBhvr>
                                        <p:cTn id="157" dur="1" fill="hold">
                                          <p:stCondLst>
                                            <p:cond delay="0"/>
                                          </p:stCondLst>
                                        </p:cTn>
                                        <p:tgtEl>
                                          <p:spTgt spid="273"/>
                                        </p:tgtEl>
                                        <p:attrNameLst>
                                          <p:attrName>style.visibility</p:attrName>
                                        </p:attrNameLst>
                                      </p:cBhvr>
                                      <p:to>
                                        <p:strVal val="visible"/>
                                      </p:to>
                                    </p:set>
                                  </p:childTnLst>
                                </p:cTn>
                              </p:par>
                            </p:childTnLst>
                          </p:cTn>
                        </p:par>
                        <p:par>
                          <p:cTn id="158" fill="hold">
                            <p:stCondLst>
                              <p:cond delay="5000"/>
                            </p:stCondLst>
                            <p:childTnLst>
                              <p:par>
                                <p:cTn id="159" presetID="22" presetClass="entr" presetSubtype="1" fill="hold" nodeType="afterEffect">
                                  <p:stCondLst>
                                    <p:cond delay="0"/>
                                  </p:stCondLst>
                                  <p:childTnLst>
                                    <p:set>
                                      <p:cBhvr>
                                        <p:cTn id="160" dur="1" fill="hold">
                                          <p:stCondLst>
                                            <p:cond delay="0"/>
                                          </p:stCondLst>
                                        </p:cTn>
                                        <p:tgtEl>
                                          <p:spTgt spid="257"/>
                                        </p:tgtEl>
                                        <p:attrNameLst>
                                          <p:attrName>style.visibility</p:attrName>
                                        </p:attrNameLst>
                                      </p:cBhvr>
                                      <p:to>
                                        <p:strVal val="visible"/>
                                      </p:to>
                                    </p:set>
                                    <p:animEffect transition="in" filter="wipe(up)">
                                      <p:cBhvr>
                                        <p:cTn id="161" dur="500"/>
                                        <p:tgtEl>
                                          <p:spTgt spid="257"/>
                                        </p:tgtEl>
                                      </p:cBhvr>
                                    </p:animEffect>
                                  </p:childTnLst>
                                </p:cTn>
                              </p:par>
                              <p:par>
                                <p:cTn id="162" presetID="22" presetClass="entr" presetSubtype="1" fill="hold" nodeType="withEffect">
                                  <p:stCondLst>
                                    <p:cond delay="0"/>
                                  </p:stCondLst>
                                  <p:childTnLst>
                                    <p:set>
                                      <p:cBhvr>
                                        <p:cTn id="163" dur="1" fill="hold">
                                          <p:stCondLst>
                                            <p:cond delay="0"/>
                                          </p:stCondLst>
                                        </p:cTn>
                                        <p:tgtEl>
                                          <p:spTgt spid="252"/>
                                        </p:tgtEl>
                                        <p:attrNameLst>
                                          <p:attrName>style.visibility</p:attrName>
                                        </p:attrNameLst>
                                      </p:cBhvr>
                                      <p:to>
                                        <p:strVal val="visible"/>
                                      </p:to>
                                    </p:set>
                                    <p:animEffect transition="in" filter="wipe(up)">
                                      <p:cBhvr>
                                        <p:cTn id="164" dur="500"/>
                                        <p:tgtEl>
                                          <p:spTgt spid="252"/>
                                        </p:tgtEl>
                                      </p:cBhvr>
                                    </p:animEffect>
                                  </p:childTnLst>
                                </p:cTn>
                              </p:par>
                              <p:par>
                                <p:cTn id="165" presetID="22" presetClass="entr" presetSubtype="1" fill="hold" nodeType="withEffect">
                                  <p:stCondLst>
                                    <p:cond delay="0"/>
                                  </p:stCondLst>
                                  <p:childTnLst>
                                    <p:set>
                                      <p:cBhvr>
                                        <p:cTn id="166" dur="1" fill="hold">
                                          <p:stCondLst>
                                            <p:cond delay="0"/>
                                          </p:stCondLst>
                                        </p:cTn>
                                        <p:tgtEl>
                                          <p:spTgt spid="253"/>
                                        </p:tgtEl>
                                        <p:attrNameLst>
                                          <p:attrName>style.visibility</p:attrName>
                                        </p:attrNameLst>
                                      </p:cBhvr>
                                      <p:to>
                                        <p:strVal val="visible"/>
                                      </p:to>
                                    </p:set>
                                    <p:animEffect transition="in" filter="wipe(up)">
                                      <p:cBhvr>
                                        <p:cTn id="167" dur="500"/>
                                        <p:tgtEl>
                                          <p:spTgt spid="253"/>
                                        </p:tgtEl>
                                      </p:cBhvr>
                                    </p:animEffect>
                                  </p:childTnLst>
                                </p:cTn>
                              </p:par>
                              <p:par>
                                <p:cTn id="168" presetID="22" presetClass="entr" presetSubtype="1" fill="hold" nodeType="withEffect">
                                  <p:stCondLst>
                                    <p:cond delay="0"/>
                                  </p:stCondLst>
                                  <p:childTnLst>
                                    <p:set>
                                      <p:cBhvr>
                                        <p:cTn id="169" dur="1" fill="hold">
                                          <p:stCondLst>
                                            <p:cond delay="0"/>
                                          </p:stCondLst>
                                        </p:cTn>
                                        <p:tgtEl>
                                          <p:spTgt spid="255"/>
                                        </p:tgtEl>
                                        <p:attrNameLst>
                                          <p:attrName>style.visibility</p:attrName>
                                        </p:attrNameLst>
                                      </p:cBhvr>
                                      <p:to>
                                        <p:strVal val="visible"/>
                                      </p:to>
                                    </p:set>
                                    <p:animEffect transition="in" filter="wipe(up)">
                                      <p:cBhvr>
                                        <p:cTn id="170" dur="500"/>
                                        <p:tgtEl>
                                          <p:spTgt spid="255"/>
                                        </p:tgtEl>
                                      </p:cBhvr>
                                    </p:animEffect>
                                  </p:childTnLst>
                                </p:cTn>
                              </p:par>
                              <p:par>
                                <p:cTn id="171" presetID="22" presetClass="entr" presetSubtype="1" fill="hold" nodeType="withEffect">
                                  <p:stCondLst>
                                    <p:cond delay="0"/>
                                  </p:stCondLst>
                                  <p:childTnLst>
                                    <p:set>
                                      <p:cBhvr>
                                        <p:cTn id="172" dur="1" fill="hold">
                                          <p:stCondLst>
                                            <p:cond delay="0"/>
                                          </p:stCondLst>
                                        </p:cTn>
                                        <p:tgtEl>
                                          <p:spTgt spid="254"/>
                                        </p:tgtEl>
                                        <p:attrNameLst>
                                          <p:attrName>style.visibility</p:attrName>
                                        </p:attrNameLst>
                                      </p:cBhvr>
                                      <p:to>
                                        <p:strVal val="visible"/>
                                      </p:to>
                                    </p:set>
                                    <p:animEffect transition="in" filter="wipe(up)">
                                      <p:cBhvr>
                                        <p:cTn id="173" dur="500"/>
                                        <p:tgtEl>
                                          <p:spTgt spid="254"/>
                                        </p:tgtEl>
                                      </p:cBhvr>
                                    </p:animEffect>
                                  </p:childTnLst>
                                </p:cTn>
                              </p:par>
                              <p:par>
                                <p:cTn id="174" presetID="22" presetClass="entr" presetSubtype="1" fill="hold" nodeType="withEffect">
                                  <p:stCondLst>
                                    <p:cond delay="0"/>
                                  </p:stCondLst>
                                  <p:childTnLst>
                                    <p:set>
                                      <p:cBhvr>
                                        <p:cTn id="175" dur="1" fill="hold">
                                          <p:stCondLst>
                                            <p:cond delay="0"/>
                                          </p:stCondLst>
                                        </p:cTn>
                                        <p:tgtEl>
                                          <p:spTgt spid="256"/>
                                        </p:tgtEl>
                                        <p:attrNameLst>
                                          <p:attrName>style.visibility</p:attrName>
                                        </p:attrNameLst>
                                      </p:cBhvr>
                                      <p:to>
                                        <p:strVal val="visible"/>
                                      </p:to>
                                    </p:set>
                                    <p:animEffect transition="in" filter="wipe(up)">
                                      <p:cBhvr>
                                        <p:cTn id="176" dur="500"/>
                                        <p:tgtEl>
                                          <p:spTgt spid="256"/>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1" nodeType="clickEffect">
                                  <p:stCondLst>
                                    <p:cond delay="0"/>
                                  </p:stCondLst>
                                  <p:childTnLst>
                                    <p:set>
                                      <p:cBhvr>
                                        <p:cTn id="180" dur="1" fill="hold">
                                          <p:stCondLst>
                                            <p:cond delay="0"/>
                                          </p:stCondLst>
                                        </p:cTn>
                                        <p:tgtEl>
                                          <p:spTgt spid="70"/>
                                        </p:tgtEl>
                                        <p:attrNameLst>
                                          <p:attrName>style.visibility</p:attrName>
                                        </p:attrNameLst>
                                      </p:cBhvr>
                                      <p:to>
                                        <p:strVal val="visible"/>
                                      </p:to>
                                    </p:set>
                                    <p:animEffect transition="in" filter="fade">
                                      <p:cBhvr>
                                        <p:cTn id="181" dur="500"/>
                                        <p:tgtEl>
                                          <p:spTgt spid="7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fade">
                                      <p:cBhvr>
                                        <p:cTn id="184" dur="500"/>
                                        <p:tgtEl>
                                          <p:spTgt spid="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8"/>
                                        </p:tgtEl>
                                        <p:attrNameLst>
                                          <p:attrName>style.visibility</p:attrName>
                                        </p:attrNameLst>
                                      </p:cBhvr>
                                      <p:to>
                                        <p:strVal val="visible"/>
                                      </p:to>
                                    </p:set>
                                    <p:animEffect transition="in" filter="fade">
                                      <p:cBhvr>
                                        <p:cTn id="187" dur="500"/>
                                        <p:tgtEl>
                                          <p:spTgt spid="8"/>
                                        </p:tgtEl>
                                      </p:cBhvr>
                                    </p:animEffect>
                                  </p:childTnLst>
                                </p:cTn>
                              </p:par>
                              <p:par>
                                <p:cTn id="188" presetID="7" presetClass="emph" presetSubtype="2" fill="hold" nodeType="withEffect">
                                  <p:stCondLst>
                                    <p:cond delay="0"/>
                                  </p:stCondLst>
                                  <p:childTnLst>
                                    <p:animClr clrSpc="rgb" dir="cw">
                                      <p:cBhvr>
                                        <p:cTn id="189" dur="500" fill="hold"/>
                                        <p:tgtEl>
                                          <p:spTgt spid="237"/>
                                        </p:tgtEl>
                                        <p:attrNameLst>
                                          <p:attrName>stroke.color</p:attrName>
                                        </p:attrNameLst>
                                      </p:cBhvr>
                                      <p:to>
                                        <a:srgbClr val="FF0000"/>
                                      </p:to>
                                    </p:animClr>
                                    <p:set>
                                      <p:cBhvr>
                                        <p:cTn id="190" dur="500" fill="hold"/>
                                        <p:tgtEl>
                                          <p:spTgt spid="237"/>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238"/>
                                        </p:tgtEl>
                                        <p:attrNameLst>
                                          <p:attrName>stroke.color</p:attrName>
                                        </p:attrNameLst>
                                      </p:cBhvr>
                                      <p:to>
                                        <a:srgbClr val="FF0000"/>
                                      </p:to>
                                    </p:animClr>
                                    <p:set>
                                      <p:cBhvr>
                                        <p:cTn id="193" dur="500" fill="hold"/>
                                        <p:tgtEl>
                                          <p:spTgt spid="238"/>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239"/>
                                        </p:tgtEl>
                                        <p:attrNameLst>
                                          <p:attrName>stroke.color</p:attrName>
                                        </p:attrNameLst>
                                      </p:cBhvr>
                                      <p:to>
                                        <a:srgbClr val="FF0000"/>
                                      </p:to>
                                    </p:animClr>
                                    <p:set>
                                      <p:cBhvr>
                                        <p:cTn id="196" dur="500" fill="hold"/>
                                        <p:tgtEl>
                                          <p:spTgt spid="239"/>
                                        </p:tgtEl>
                                        <p:attrNameLst>
                                          <p:attrName>stroke.on</p:attrName>
                                        </p:attrNameLst>
                                      </p:cBhvr>
                                      <p:to>
                                        <p:strVal val="true"/>
                                      </p:to>
                                    </p:set>
                                  </p:childTnLst>
                                </p:cTn>
                              </p:par>
                            </p:childTnLst>
                          </p:cTn>
                        </p:par>
                        <p:par>
                          <p:cTn id="197" fill="hold">
                            <p:stCondLst>
                              <p:cond delay="500"/>
                            </p:stCondLst>
                            <p:childTnLst>
                              <p:par>
                                <p:cTn id="198" presetID="3" presetClass="emph" presetSubtype="2" fill="hold" grpId="2" nodeType="afterEffect">
                                  <p:stCondLst>
                                    <p:cond delay="0"/>
                                  </p:stCondLst>
                                  <p:childTnLst>
                                    <p:animClr clrSpc="rgb" dir="cw">
                                      <p:cBhvr override="childStyle">
                                        <p:cTn id="199" dur="500" fill="hold"/>
                                        <p:tgtEl>
                                          <p:spTgt spid="70"/>
                                        </p:tgtEl>
                                        <p:attrNameLst>
                                          <p:attrName>style.color</p:attrName>
                                        </p:attrNameLst>
                                      </p:cBhvr>
                                      <p:to>
                                        <a:srgbClr val="FF0000"/>
                                      </p:to>
                                    </p:animClr>
                                  </p:childTnLst>
                                </p:cTn>
                              </p:par>
                              <p:par>
                                <p:cTn id="200" presetID="3" presetClass="emph" presetSubtype="2" fill="hold" grpId="1" nodeType="withEffect">
                                  <p:stCondLst>
                                    <p:cond delay="0"/>
                                  </p:stCondLst>
                                  <p:childTnLst>
                                    <p:animClr clrSpc="rgb" dir="cw">
                                      <p:cBhvr override="childStyle">
                                        <p:cTn id="201" dur="500" fill="hold"/>
                                        <p:tgtEl>
                                          <p:spTgt spid="9"/>
                                        </p:tgtEl>
                                        <p:attrNameLst>
                                          <p:attrName>style.color</p:attrName>
                                        </p:attrNameLst>
                                      </p:cBhvr>
                                      <p:to>
                                        <a:srgbClr val="FF0000"/>
                                      </p:to>
                                    </p:animClr>
                                  </p:childTnLst>
                                </p:cTn>
                              </p:par>
                              <p:par>
                                <p:cTn id="202" presetID="3" presetClass="emph" presetSubtype="2" fill="hold" grpId="1" nodeType="withEffect">
                                  <p:stCondLst>
                                    <p:cond delay="0"/>
                                  </p:stCondLst>
                                  <p:childTnLst>
                                    <p:animClr clrSpc="rgb" dir="cw">
                                      <p:cBhvr override="childStyle">
                                        <p:cTn id="203" dur="500" fill="hold"/>
                                        <p:tgtEl>
                                          <p:spTgt spid="8"/>
                                        </p:tgtEl>
                                        <p:attrNameLst>
                                          <p:attrName>style.color</p:attrName>
                                        </p:attrNameLst>
                                      </p:cBhvr>
                                      <p:to>
                                        <a:srgbClr val="FF0000"/>
                                      </p:to>
                                    </p:animClr>
                                  </p:childTnLst>
                                </p:cTn>
                              </p:par>
                            </p:childTnLst>
                          </p:cTn>
                        </p:par>
                        <p:par>
                          <p:cTn id="204" fill="hold">
                            <p:stCondLst>
                              <p:cond delay="1000"/>
                            </p:stCondLst>
                            <p:childTnLst>
                              <p:par>
                                <p:cTn id="205" presetID="42" presetClass="path" presetSubtype="0" accel="50000" decel="50000" fill="hold" grpId="0" nodeType="afterEffect">
                                  <p:stCondLst>
                                    <p:cond delay="0"/>
                                  </p:stCondLst>
                                  <p:childTnLst>
                                    <p:animMotion origin="layout" path="M 2.08333E-6 -1.85185E-6 L 0.05807 -0.08171 " pathEditMode="relative" rAng="0" ptsTypes="AA">
                                      <p:cBhvr>
                                        <p:cTn id="206" dur="500" fill="hold"/>
                                        <p:tgtEl>
                                          <p:spTgt spid="70"/>
                                        </p:tgtEl>
                                        <p:attrNameLst>
                                          <p:attrName>ppt_x</p:attrName>
                                          <p:attrName>ppt_y</p:attrName>
                                        </p:attrNameLst>
                                      </p:cBhvr>
                                      <p:rCtr x="2904" y="-4097"/>
                                    </p:animMotion>
                                  </p:childTnLst>
                                </p:cTn>
                              </p:par>
                              <p:par>
                                <p:cTn id="207" presetID="22" presetClass="entr" presetSubtype="4" fill="hold" nodeType="withEffect">
                                  <p:stCondLst>
                                    <p:cond delay="0"/>
                                  </p:stCondLst>
                                  <p:childTnLst>
                                    <p:set>
                                      <p:cBhvr>
                                        <p:cTn id="208" dur="1" fill="hold">
                                          <p:stCondLst>
                                            <p:cond delay="0"/>
                                          </p:stCondLst>
                                        </p:cTn>
                                        <p:tgtEl>
                                          <p:spTgt spid="72"/>
                                        </p:tgtEl>
                                        <p:attrNameLst>
                                          <p:attrName>style.visibility</p:attrName>
                                        </p:attrNameLst>
                                      </p:cBhvr>
                                      <p:to>
                                        <p:strVal val="visible"/>
                                      </p:to>
                                    </p:set>
                                    <p:animEffect transition="in" filter="wipe(down)">
                                      <p:cBhvr>
                                        <p:cTn id="209" dur="1000"/>
                                        <p:tgtEl>
                                          <p:spTgt spid="72"/>
                                        </p:tgtEl>
                                      </p:cBhvr>
                                    </p:animEffect>
                                  </p:childTnLst>
                                </p:cTn>
                              </p:par>
                            </p:childTnLst>
                          </p:cTn>
                        </p:par>
                        <p:par>
                          <p:cTn id="210" fill="hold">
                            <p:stCondLst>
                              <p:cond delay="2000"/>
                            </p:stCondLst>
                            <p:childTnLst>
                              <p:par>
                                <p:cTn id="211" presetID="10" presetClass="entr" presetSubtype="0" fill="hold" grpId="0" nodeType="afterEffect">
                                  <p:stCondLst>
                                    <p:cond delay="0"/>
                                  </p:stCondLst>
                                  <p:childTnLst>
                                    <p:set>
                                      <p:cBhvr>
                                        <p:cTn id="212" dur="1" fill="hold">
                                          <p:stCondLst>
                                            <p:cond delay="0"/>
                                          </p:stCondLst>
                                        </p:cTn>
                                        <p:tgtEl>
                                          <p:spTgt spid="10"/>
                                        </p:tgtEl>
                                        <p:attrNameLst>
                                          <p:attrName>style.visibility</p:attrName>
                                        </p:attrNameLst>
                                      </p:cBhvr>
                                      <p:to>
                                        <p:strVal val="visible"/>
                                      </p:to>
                                    </p:set>
                                    <p:animEffect transition="in" filter="fade">
                                      <p:cBhvr>
                                        <p:cTn id="213" dur="500"/>
                                        <p:tgtEl>
                                          <p:spTgt spid="10"/>
                                        </p:tgtEl>
                                      </p:cBhvr>
                                    </p:animEffect>
                                  </p:childTnLst>
                                </p:cTn>
                              </p:par>
                              <p:par>
                                <p:cTn id="214" presetID="10" presetClass="exit" presetSubtype="0" fill="hold" grpId="3" nodeType="withEffect">
                                  <p:stCondLst>
                                    <p:cond delay="0"/>
                                  </p:stCondLst>
                                  <p:childTnLst>
                                    <p:animEffect transition="out" filter="fade">
                                      <p:cBhvr>
                                        <p:cTn id="215" dur="500"/>
                                        <p:tgtEl>
                                          <p:spTgt spid="70"/>
                                        </p:tgtEl>
                                      </p:cBhvr>
                                    </p:animEffect>
                                    <p:set>
                                      <p:cBhvr>
                                        <p:cTn id="216" dur="1" fill="hold">
                                          <p:stCondLst>
                                            <p:cond delay="499"/>
                                          </p:stCondLst>
                                        </p:cTn>
                                        <p:tgtEl>
                                          <p:spTgt spid="70"/>
                                        </p:tgtEl>
                                        <p:attrNameLst>
                                          <p:attrName>style.visibility</p:attrName>
                                        </p:attrNameLst>
                                      </p:cBhvr>
                                      <p:to>
                                        <p:strVal val="hidden"/>
                                      </p:to>
                                    </p:set>
                                  </p:childTnLst>
                                </p:cTn>
                              </p:par>
                              <p:par>
                                <p:cTn id="217" presetID="3" presetClass="emph" presetSubtype="2" fill="hold" grpId="4" nodeType="withEffect">
                                  <p:stCondLst>
                                    <p:cond delay="0"/>
                                  </p:stCondLst>
                                  <p:childTnLst>
                                    <p:animClr clrSpc="rgb" dir="cw">
                                      <p:cBhvr override="childStyle">
                                        <p:cTn id="218" dur="500" fill="hold"/>
                                        <p:tgtEl>
                                          <p:spTgt spid="70"/>
                                        </p:tgtEl>
                                        <p:attrNameLst>
                                          <p:attrName>style.color</p:attrName>
                                        </p:attrNameLst>
                                      </p:cBhvr>
                                      <p:to>
                                        <a:srgbClr val="000000"/>
                                      </p:to>
                                    </p:animClr>
                                  </p:childTnLst>
                                </p:cTn>
                              </p:par>
                              <p:par>
                                <p:cTn id="219" presetID="3" presetClass="emph" presetSubtype="2" fill="hold" grpId="2" nodeType="withEffect">
                                  <p:stCondLst>
                                    <p:cond delay="0"/>
                                  </p:stCondLst>
                                  <p:childTnLst>
                                    <p:animClr clrSpc="rgb" dir="cw">
                                      <p:cBhvr override="childStyle">
                                        <p:cTn id="220" dur="500" fill="hold"/>
                                        <p:tgtEl>
                                          <p:spTgt spid="8"/>
                                        </p:tgtEl>
                                        <p:attrNameLst>
                                          <p:attrName>style.color</p:attrName>
                                        </p:attrNameLst>
                                      </p:cBhvr>
                                      <p:to>
                                        <a:srgbClr val="000000"/>
                                      </p:to>
                                    </p:animClr>
                                  </p:childTnLst>
                                </p:cTn>
                              </p:par>
                              <p:par>
                                <p:cTn id="221" presetID="3" presetClass="emph" presetSubtype="2" fill="hold" grpId="2" nodeType="withEffect">
                                  <p:stCondLst>
                                    <p:cond delay="0"/>
                                  </p:stCondLst>
                                  <p:childTnLst>
                                    <p:animClr clrSpc="rgb" dir="cw">
                                      <p:cBhvr override="childStyle">
                                        <p:cTn id="222" dur="500" fill="hold"/>
                                        <p:tgtEl>
                                          <p:spTgt spid="9"/>
                                        </p:tgtEl>
                                        <p:attrNameLst>
                                          <p:attrName>style.color</p:attrName>
                                        </p:attrNameLst>
                                      </p:cBhvr>
                                      <p:to>
                                        <a:srgbClr val="000000"/>
                                      </p:to>
                                    </p:animClr>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6"/>
                                        </p:tgtEl>
                                        <p:attrNameLst>
                                          <p:attrName>style.visibility</p:attrName>
                                        </p:attrNameLst>
                                      </p:cBhvr>
                                      <p:to>
                                        <p:strVal val="visible"/>
                                      </p:to>
                                    </p:set>
                                    <p:animEffect transition="in" filter="fade">
                                      <p:cBhvr>
                                        <p:cTn id="227" dur="500"/>
                                        <p:tgtEl>
                                          <p:spTgt spid="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
                                        </p:tgtEl>
                                        <p:attrNameLst>
                                          <p:attrName>style.visibility</p:attrName>
                                        </p:attrNameLst>
                                      </p:cBhvr>
                                      <p:to>
                                        <p:strVal val="visible"/>
                                      </p:to>
                                    </p:set>
                                    <p:animEffect transition="in" filter="fade">
                                      <p:cBhvr>
                                        <p:cTn id="230" dur="500"/>
                                        <p:tgtEl>
                                          <p:spTgt spid="4"/>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Effect transition="in" filter="fade">
                                      <p:cBhvr>
                                        <p:cTn id="233" dur="500"/>
                                        <p:tgtEl>
                                          <p:spTgt spid="71"/>
                                        </p:tgtEl>
                                      </p:cBhvr>
                                    </p:animEffect>
                                  </p:childTnLst>
                                </p:cTn>
                              </p:par>
                              <p:par>
                                <p:cTn id="234" presetID="7" presetClass="emph" presetSubtype="2" fill="hold" nodeType="withEffect">
                                  <p:stCondLst>
                                    <p:cond delay="0"/>
                                  </p:stCondLst>
                                  <p:childTnLst>
                                    <p:animClr clrSpc="rgb" dir="cw">
                                      <p:cBhvr>
                                        <p:cTn id="235" dur="500" fill="hold"/>
                                        <p:tgtEl>
                                          <p:spTgt spid="237"/>
                                        </p:tgtEl>
                                        <p:attrNameLst>
                                          <p:attrName>stroke.color</p:attrName>
                                        </p:attrNameLst>
                                      </p:cBhvr>
                                      <p:to>
                                        <a:schemeClr val="accent2"/>
                                      </p:to>
                                    </p:animClr>
                                    <p:set>
                                      <p:cBhvr>
                                        <p:cTn id="236" dur="500" fill="hold"/>
                                        <p:tgtEl>
                                          <p:spTgt spid="237"/>
                                        </p:tgtEl>
                                        <p:attrNameLst>
                                          <p:attrName>stroke.on</p:attrName>
                                        </p:attrNameLst>
                                      </p:cBhvr>
                                      <p:to>
                                        <p:strVal val="true"/>
                                      </p:to>
                                    </p:set>
                                  </p:childTnLst>
                                </p:cTn>
                              </p:par>
                              <p:par>
                                <p:cTn id="237" presetID="7" presetClass="emph" presetSubtype="2" fill="hold" nodeType="withEffect">
                                  <p:stCondLst>
                                    <p:cond delay="0"/>
                                  </p:stCondLst>
                                  <p:childTnLst>
                                    <p:animClr clrSpc="rgb" dir="cw">
                                      <p:cBhvr>
                                        <p:cTn id="238" dur="500" fill="hold"/>
                                        <p:tgtEl>
                                          <p:spTgt spid="238"/>
                                        </p:tgtEl>
                                        <p:attrNameLst>
                                          <p:attrName>stroke.color</p:attrName>
                                        </p:attrNameLst>
                                      </p:cBhvr>
                                      <p:to>
                                        <a:schemeClr val="accent2"/>
                                      </p:to>
                                    </p:animClr>
                                    <p:set>
                                      <p:cBhvr>
                                        <p:cTn id="239" dur="500" fill="hold"/>
                                        <p:tgtEl>
                                          <p:spTgt spid="238"/>
                                        </p:tgtEl>
                                        <p:attrNameLst>
                                          <p:attrName>stroke.on</p:attrName>
                                        </p:attrNameLst>
                                      </p:cBhvr>
                                      <p:to>
                                        <p:strVal val="true"/>
                                      </p:to>
                                    </p:set>
                                  </p:childTnLst>
                                </p:cTn>
                              </p:par>
                              <p:par>
                                <p:cTn id="240" presetID="7" presetClass="emph" presetSubtype="2" fill="hold" nodeType="withEffect">
                                  <p:stCondLst>
                                    <p:cond delay="0"/>
                                  </p:stCondLst>
                                  <p:childTnLst>
                                    <p:animClr clrSpc="rgb" dir="cw">
                                      <p:cBhvr>
                                        <p:cTn id="241" dur="500" fill="hold"/>
                                        <p:tgtEl>
                                          <p:spTgt spid="239"/>
                                        </p:tgtEl>
                                        <p:attrNameLst>
                                          <p:attrName>stroke.color</p:attrName>
                                        </p:attrNameLst>
                                      </p:cBhvr>
                                      <p:to>
                                        <a:schemeClr val="accent2"/>
                                      </p:to>
                                    </p:animClr>
                                    <p:set>
                                      <p:cBhvr>
                                        <p:cTn id="242" dur="500" fill="hold"/>
                                        <p:tgtEl>
                                          <p:spTgt spid="239"/>
                                        </p:tgtEl>
                                        <p:attrNameLst>
                                          <p:attrName>stroke.on</p:attrName>
                                        </p:attrNameLst>
                                      </p:cBhvr>
                                      <p:to>
                                        <p:strVal val="true"/>
                                      </p:to>
                                    </p:set>
                                  </p:childTnLst>
                                </p:cTn>
                              </p:par>
                              <p:par>
                                <p:cTn id="243" presetID="10" presetClass="exit" presetSubtype="0" fill="hold" nodeType="withEffect">
                                  <p:stCondLst>
                                    <p:cond delay="0"/>
                                  </p:stCondLst>
                                  <p:childTnLst>
                                    <p:animEffect transition="out" filter="fade">
                                      <p:cBhvr>
                                        <p:cTn id="244" dur="500"/>
                                        <p:tgtEl>
                                          <p:spTgt spid="72"/>
                                        </p:tgtEl>
                                      </p:cBhvr>
                                    </p:animEffect>
                                    <p:set>
                                      <p:cBhvr>
                                        <p:cTn id="245" dur="1" fill="hold">
                                          <p:stCondLst>
                                            <p:cond delay="499"/>
                                          </p:stCondLst>
                                        </p:cTn>
                                        <p:tgtEl>
                                          <p:spTgt spid="72"/>
                                        </p:tgtEl>
                                        <p:attrNameLst>
                                          <p:attrName>style.visibility</p:attrName>
                                        </p:attrNameLst>
                                      </p:cBhvr>
                                      <p:to>
                                        <p:strVal val="hidden"/>
                                      </p:to>
                                    </p:set>
                                  </p:childTnLst>
                                </p:cTn>
                              </p:par>
                            </p:childTnLst>
                          </p:cTn>
                        </p:par>
                        <p:par>
                          <p:cTn id="246" fill="hold">
                            <p:stCondLst>
                              <p:cond delay="500"/>
                            </p:stCondLst>
                            <p:childTnLst>
                              <p:par>
                                <p:cTn id="247" presetID="3" presetClass="emph" presetSubtype="2" fill="hold" grpId="1" nodeType="afterEffect">
                                  <p:stCondLst>
                                    <p:cond delay="0"/>
                                  </p:stCondLst>
                                  <p:childTnLst>
                                    <p:animClr clrSpc="rgb" dir="cw">
                                      <p:cBhvr override="childStyle">
                                        <p:cTn id="248" dur="500" fill="hold"/>
                                        <p:tgtEl>
                                          <p:spTgt spid="6"/>
                                        </p:tgtEl>
                                        <p:attrNameLst>
                                          <p:attrName>style.color</p:attrName>
                                        </p:attrNameLst>
                                      </p:cBhvr>
                                      <p:to>
                                        <a:srgbClr val="FF0000"/>
                                      </p:to>
                                    </p:animClr>
                                  </p:childTnLst>
                                </p:cTn>
                              </p:par>
                              <p:par>
                                <p:cTn id="249" presetID="3" presetClass="emph" presetSubtype="2" fill="hold" grpId="2" nodeType="withEffect">
                                  <p:stCondLst>
                                    <p:cond delay="0"/>
                                  </p:stCondLst>
                                  <p:childTnLst>
                                    <p:animClr clrSpc="rgb" dir="cw">
                                      <p:cBhvr override="childStyle">
                                        <p:cTn id="250" dur="500" fill="hold"/>
                                        <p:tgtEl>
                                          <p:spTgt spid="4"/>
                                        </p:tgtEl>
                                        <p:attrNameLst>
                                          <p:attrName>style.color</p:attrName>
                                        </p:attrNameLst>
                                      </p:cBhvr>
                                      <p:to>
                                        <a:srgbClr val="FF0000"/>
                                      </p:to>
                                    </p:animClr>
                                  </p:childTnLst>
                                </p:cTn>
                              </p:par>
                              <p:par>
                                <p:cTn id="251" presetID="3" presetClass="emph" presetSubtype="2" fill="hold" grpId="1" nodeType="withEffect">
                                  <p:stCondLst>
                                    <p:cond delay="0"/>
                                  </p:stCondLst>
                                  <p:childTnLst>
                                    <p:animClr clrSpc="rgb" dir="cw">
                                      <p:cBhvr override="childStyle">
                                        <p:cTn id="252" dur="500" fill="hold"/>
                                        <p:tgtEl>
                                          <p:spTgt spid="71"/>
                                        </p:tgtEl>
                                        <p:attrNameLst>
                                          <p:attrName>style.color</p:attrName>
                                        </p:attrNameLst>
                                      </p:cBhvr>
                                      <p:to>
                                        <a:srgbClr val="FF0000"/>
                                      </p:to>
                                    </p:animClr>
                                  </p:childTnLst>
                                </p:cTn>
                              </p:par>
                              <p:par>
                                <p:cTn id="253" presetID="7" presetClass="emph" presetSubtype="2" fill="hold" nodeType="withEffect">
                                  <p:stCondLst>
                                    <p:cond delay="0"/>
                                  </p:stCondLst>
                                  <p:childTnLst>
                                    <p:animClr clrSpc="rgb" dir="cw">
                                      <p:cBhvr>
                                        <p:cTn id="254" dur="500" fill="hold"/>
                                        <p:tgtEl>
                                          <p:spTgt spid="241"/>
                                        </p:tgtEl>
                                        <p:attrNameLst>
                                          <p:attrName>stroke.color</p:attrName>
                                        </p:attrNameLst>
                                      </p:cBhvr>
                                      <p:to>
                                        <a:srgbClr val="FF0000"/>
                                      </p:to>
                                    </p:animClr>
                                    <p:set>
                                      <p:cBhvr>
                                        <p:cTn id="255" dur="500" fill="hold"/>
                                        <p:tgtEl>
                                          <p:spTgt spid="241"/>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500" fill="hold"/>
                                        <p:tgtEl>
                                          <p:spTgt spid="249"/>
                                        </p:tgtEl>
                                        <p:attrNameLst>
                                          <p:attrName>stroke.color</p:attrName>
                                        </p:attrNameLst>
                                      </p:cBhvr>
                                      <p:to>
                                        <a:srgbClr val="FF0000"/>
                                      </p:to>
                                    </p:animClr>
                                    <p:set>
                                      <p:cBhvr>
                                        <p:cTn id="258" dur="500" fill="hold"/>
                                        <p:tgtEl>
                                          <p:spTgt spid="249"/>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62"/>
                                        </p:tgtEl>
                                        <p:attrNameLst>
                                          <p:attrName>stroke.color</p:attrName>
                                        </p:attrNameLst>
                                      </p:cBhvr>
                                      <p:to>
                                        <a:srgbClr val="FF0000"/>
                                      </p:to>
                                    </p:animClr>
                                    <p:set>
                                      <p:cBhvr>
                                        <p:cTn id="261" dur="500" fill="hold"/>
                                        <p:tgtEl>
                                          <p:spTgt spid="62"/>
                                        </p:tgtEl>
                                        <p:attrNameLst>
                                          <p:attrName>stroke.on</p:attrName>
                                        </p:attrNameLst>
                                      </p:cBhvr>
                                      <p:to>
                                        <p:strVal val="true"/>
                                      </p:to>
                                    </p:set>
                                  </p:childTnLst>
                                </p:cTn>
                              </p:par>
                            </p:childTnLst>
                          </p:cTn>
                        </p:par>
                        <p:par>
                          <p:cTn id="262" fill="hold">
                            <p:stCondLst>
                              <p:cond delay="1000"/>
                            </p:stCondLst>
                            <p:childTnLst>
                              <p:par>
                                <p:cTn id="263" presetID="42" presetClass="path" presetSubtype="0" accel="50000" decel="50000" fill="hold" grpId="1" nodeType="afterEffect">
                                  <p:stCondLst>
                                    <p:cond delay="0"/>
                                  </p:stCondLst>
                                  <p:childTnLst>
                                    <p:animMotion origin="layout" path="M 3.33333E-6 -1.85185E-6 L -0.05899 -0.08426 " pathEditMode="relative" rAng="0" ptsTypes="AA">
                                      <p:cBhvr>
                                        <p:cTn id="264" dur="500" fill="hold"/>
                                        <p:tgtEl>
                                          <p:spTgt spid="4"/>
                                        </p:tgtEl>
                                        <p:attrNameLst>
                                          <p:attrName>ppt_x</p:attrName>
                                          <p:attrName>ppt_y</p:attrName>
                                        </p:attrNameLst>
                                      </p:cBhvr>
                                      <p:rCtr x="-2956" y="-4097"/>
                                    </p:animMotion>
                                  </p:childTnLst>
                                </p:cTn>
                              </p:par>
                              <p:par>
                                <p:cTn id="265" presetID="22" presetClass="entr" presetSubtype="4" fill="hold" nodeType="withEffect">
                                  <p:stCondLst>
                                    <p:cond delay="0"/>
                                  </p:stCondLst>
                                  <p:childTnLst>
                                    <p:set>
                                      <p:cBhvr>
                                        <p:cTn id="266" dur="1" fill="hold">
                                          <p:stCondLst>
                                            <p:cond delay="0"/>
                                          </p:stCondLst>
                                        </p:cTn>
                                        <p:tgtEl>
                                          <p:spTgt spid="74"/>
                                        </p:tgtEl>
                                        <p:attrNameLst>
                                          <p:attrName>style.visibility</p:attrName>
                                        </p:attrNameLst>
                                      </p:cBhvr>
                                      <p:to>
                                        <p:strVal val="visible"/>
                                      </p:to>
                                    </p:set>
                                    <p:animEffect transition="in" filter="wipe(down)">
                                      <p:cBhvr>
                                        <p:cTn id="267" dur="1000"/>
                                        <p:tgtEl>
                                          <p:spTgt spid="74"/>
                                        </p:tgtEl>
                                      </p:cBhvr>
                                    </p:animEffect>
                                  </p:childTnLst>
                                </p:cTn>
                              </p:par>
                            </p:childTnLst>
                          </p:cTn>
                        </p:par>
                        <p:par>
                          <p:cTn id="268" fill="hold">
                            <p:stCondLst>
                              <p:cond delay="2000"/>
                            </p:stCondLst>
                            <p:childTnLst>
                              <p:par>
                                <p:cTn id="269" presetID="10" presetClass="entr" presetSubtype="0" fill="hold" grpId="0" nodeType="afterEffect">
                                  <p:stCondLst>
                                    <p:cond delay="0"/>
                                  </p:stCondLst>
                                  <p:childTnLst>
                                    <p:set>
                                      <p:cBhvr>
                                        <p:cTn id="270" dur="1" fill="hold">
                                          <p:stCondLst>
                                            <p:cond delay="0"/>
                                          </p:stCondLst>
                                        </p:cTn>
                                        <p:tgtEl>
                                          <p:spTgt spid="11"/>
                                        </p:tgtEl>
                                        <p:attrNameLst>
                                          <p:attrName>style.visibility</p:attrName>
                                        </p:attrNameLst>
                                      </p:cBhvr>
                                      <p:to>
                                        <p:strVal val="visible"/>
                                      </p:to>
                                    </p:set>
                                    <p:animEffect transition="in" filter="fade">
                                      <p:cBhvr>
                                        <p:cTn id="271" dur="500"/>
                                        <p:tgtEl>
                                          <p:spTgt spid="11"/>
                                        </p:tgtEl>
                                      </p:cBhvr>
                                    </p:animEffect>
                                  </p:childTnLst>
                                </p:cTn>
                              </p:par>
                              <p:par>
                                <p:cTn id="272" presetID="3" presetClass="emph" presetSubtype="2" fill="hold" grpId="3" nodeType="withEffect">
                                  <p:stCondLst>
                                    <p:cond delay="0"/>
                                  </p:stCondLst>
                                  <p:childTnLst>
                                    <p:animClr clrSpc="rgb" dir="cw">
                                      <p:cBhvr override="childStyle">
                                        <p:cTn id="273" dur="500" fill="hold"/>
                                        <p:tgtEl>
                                          <p:spTgt spid="4"/>
                                        </p:tgtEl>
                                        <p:attrNameLst>
                                          <p:attrName>style.color</p:attrName>
                                        </p:attrNameLst>
                                      </p:cBhvr>
                                      <p:to>
                                        <a:srgbClr val="000000"/>
                                      </p:to>
                                    </p:animClr>
                                  </p:childTnLst>
                                </p:cTn>
                              </p:par>
                              <p:par>
                                <p:cTn id="274" presetID="3" presetClass="emph" presetSubtype="2" fill="hold" grpId="2" nodeType="withEffect">
                                  <p:stCondLst>
                                    <p:cond delay="0"/>
                                  </p:stCondLst>
                                  <p:childTnLst>
                                    <p:animClr clrSpc="rgb" dir="cw">
                                      <p:cBhvr override="childStyle">
                                        <p:cTn id="275" dur="500" fill="hold"/>
                                        <p:tgtEl>
                                          <p:spTgt spid="6"/>
                                        </p:tgtEl>
                                        <p:attrNameLst>
                                          <p:attrName>style.color</p:attrName>
                                        </p:attrNameLst>
                                      </p:cBhvr>
                                      <p:to>
                                        <a:srgbClr val="000000"/>
                                      </p:to>
                                    </p:animClr>
                                  </p:childTnLst>
                                </p:cTn>
                              </p:par>
                              <p:par>
                                <p:cTn id="276" presetID="3" presetClass="emph" presetSubtype="2" fill="hold" grpId="2" nodeType="withEffect">
                                  <p:stCondLst>
                                    <p:cond delay="0"/>
                                  </p:stCondLst>
                                  <p:childTnLst>
                                    <p:animClr clrSpc="rgb" dir="cw">
                                      <p:cBhvr override="childStyle">
                                        <p:cTn id="277" dur="500" fill="hold"/>
                                        <p:tgtEl>
                                          <p:spTgt spid="71"/>
                                        </p:tgtEl>
                                        <p:attrNameLst>
                                          <p:attrName>style.color</p:attrName>
                                        </p:attrNameLst>
                                      </p:cBhvr>
                                      <p:to>
                                        <a:srgbClr val="000000"/>
                                      </p:to>
                                    </p:animClr>
                                  </p:childTnLst>
                                </p:cTn>
                              </p:par>
                            </p:childTnLst>
                          </p:cTn>
                        </p:par>
                      </p:childTnLst>
                    </p:cTn>
                  </p:par>
                  <p:par>
                    <p:cTn id="278" fill="hold">
                      <p:stCondLst>
                        <p:cond delay="indefinite"/>
                      </p:stCondLst>
                      <p:childTnLst>
                        <p:par>
                          <p:cTn id="279" fill="hold">
                            <p:stCondLst>
                              <p:cond delay="0"/>
                            </p:stCondLst>
                            <p:childTnLst>
                              <p:par>
                                <p:cTn id="280" presetID="3" presetClass="emph" presetSubtype="2" fill="hold" grpId="1" nodeType="clickEffect">
                                  <p:stCondLst>
                                    <p:cond delay="0"/>
                                  </p:stCondLst>
                                  <p:childTnLst>
                                    <p:animClr clrSpc="rgb" dir="cw">
                                      <p:cBhvr override="childStyle">
                                        <p:cTn id="281" dur="500" fill="hold"/>
                                        <p:tgtEl>
                                          <p:spTgt spid="10"/>
                                        </p:tgtEl>
                                        <p:attrNameLst>
                                          <p:attrName>style.color</p:attrName>
                                        </p:attrNameLst>
                                      </p:cBhvr>
                                      <p:to>
                                        <a:srgbClr val="FF0000"/>
                                      </p:to>
                                    </p:animClr>
                                  </p:childTnLst>
                                </p:cTn>
                              </p:par>
                              <p:par>
                                <p:cTn id="282" presetID="3" presetClass="emph" presetSubtype="2" fill="hold" grpId="2" nodeType="withEffect">
                                  <p:stCondLst>
                                    <p:cond delay="0"/>
                                  </p:stCondLst>
                                  <p:childTnLst>
                                    <p:animClr clrSpc="rgb" dir="cw">
                                      <p:cBhvr override="childStyle">
                                        <p:cTn id="283" dur="500" fill="hold"/>
                                        <p:tgtEl>
                                          <p:spTgt spid="11"/>
                                        </p:tgtEl>
                                        <p:attrNameLst>
                                          <p:attrName>style.color</p:attrName>
                                        </p:attrNameLst>
                                      </p:cBhvr>
                                      <p:to>
                                        <a:srgbClr val="FF0000"/>
                                      </p:to>
                                    </p:animClr>
                                  </p:childTnLst>
                                </p:cTn>
                              </p:par>
                              <p:par>
                                <p:cTn id="284" presetID="7" presetClass="emph" presetSubtype="2" fill="hold" nodeType="withEffect">
                                  <p:stCondLst>
                                    <p:cond delay="0"/>
                                  </p:stCondLst>
                                  <p:childTnLst>
                                    <p:animClr clrSpc="rgb" dir="cw">
                                      <p:cBhvr>
                                        <p:cTn id="285" dur="500" fill="hold"/>
                                        <p:tgtEl>
                                          <p:spTgt spid="237"/>
                                        </p:tgtEl>
                                        <p:attrNameLst>
                                          <p:attrName>stroke.color</p:attrName>
                                        </p:attrNameLst>
                                      </p:cBhvr>
                                      <p:to>
                                        <a:srgbClr val="FF0000"/>
                                      </p:to>
                                    </p:animClr>
                                    <p:set>
                                      <p:cBhvr>
                                        <p:cTn id="286" dur="500" fill="hold"/>
                                        <p:tgtEl>
                                          <p:spTgt spid="237"/>
                                        </p:tgtEl>
                                        <p:attrNameLst>
                                          <p:attrName>stroke.on</p:attrName>
                                        </p:attrNameLst>
                                      </p:cBhvr>
                                      <p:to>
                                        <p:strVal val="true"/>
                                      </p:to>
                                    </p:set>
                                  </p:childTnLst>
                                </p:cTn>
                              </p:par>
                              <p:par>
                                <p:cTn id="287" presetID="7" presetClass="emph" presetSubtype="2" fill="hold" nodeType="withEffect">
                                  <p:stCondLst>
                                    <p:cond delay="0"/>
                                  </p:stCondLst>
                                  <p:childTnLst>
                                    <p:animClr clrSpc="rgb" dir="cw">
                                      <p:cBhvr>
                                        <p:cTn id="288" dur="500" fill="hold"/>
                                        <p:tgtEl>
                                          <p:spTgt spid="238"/>
                                        </p:tgtEl>
                                        <p:attrNameLst>
                                          <p:attrName>stroke.color</p:attrName>
                                        </p:attrNameLst>
                                      </p:cBhvr>
                                      <p:to>
                                        <a:srgbClr val="FF0000"/>
                                      </p:to>
                                    </p:animClr>
                                    <p:set>
                                      <p:cBhvr>
                                        <p:cTn id="289" dur="500" fill="hold"/>
                                        <p:tgtEl>
                                          <p:spTgt spid="238"/>
                                        </p:tgtEl>
                                        <p:attrNameLst>
                                          <p:attrName>stroke.on</p:attrName>
                                        </p:attrNameLst>
                                      </p:cBhvr>
                                      <p:to>
                                        <p:strVal val="true"/>
                                      </p:to>
                                    </p:set>
                                  </p:childTnLst>
                                </p:cTn>
                              </p:par>
                              <p:par>
                                <p:cTn id="290" presetID="7" presetClass="emph" presetSubtype="2" fill="hold" nodeType="withEffect">
                                  <p:stCondLst>
                                    <p:cond delay="0"/>
                                  </p:stCondLst>
                                  <p:childTnLst>
                                    <p:animClr clrSpc="rgb" dir="cw">
                                      <p:cBhvr>
                                        <p:cTn id="291" dur="500" fill="hold"/>
                                        <p:tgtEl>
                                          <p:spTgt spid="239"/>
                                        </p:tgtEl>
                                        <p:attrNameLst>
                                          <p:attrName>stroke.color</p:attrName>
                                        </p:attrNameLst>
                                      </p:cBhvr>
                                      <p:to>
                                        <a:srgbClr val="FF0000"/>
                                      </p:to>
                                    </p:animClr>
                                    <p:set>
                                      <p:cBhvr>
                                        <p:cTn id="292" dur="500" fill="hold"/>
                                        <p:tgtEl>
                                          <p:spTgt spid="239"/>
                                        </p:tgtEl>
                                        <p:attrNameLst>
                                          <p:attrName>stroke.on</p:attrName>
                                        </p:attrNameLst>
                                      </p:cBhvr>
                                      <p:to>
                                        <p:strVal val="true"/>
                                      </p:to>
                                    </p:set>
                                  </p:childTnLst>
                                </p:cTn>
                              </p:par>
                              <p:par>
                                <p:cTn id="293" presetID="7" presetClass="emph" presetSubtype="2" fill="hold" nodeType="withEffect">
                                  <p:stCondLst>
                                    <p:cond delay="0"/>
                                  </p:stCondLst>
                                  <p:childTnLst>
                                    <p:animClr clrSpc="rgb" dir="cw">
                                      <p:cBhvr>
                                        <p:cTn id="294" dur="500" fill="hold"/>
                                        <p:tgtEl>
                                          <p:spTgt spid="240"/>
                                        </p:tgtEl>
                                        <p:attrNameLst>
                                          <p:attrName>stroke.color</p:attrName>
                                        </p:attrNameLst>
                                      </p:cBhvr>
                                      <p:to>
                                        <a:srgbClr val="FF0000"/>
                                      </p:to>
                                    </p:animClr>
                                    <p:set>
                                      <p:cBhvr>
                                        <p:cTn id="295" dur="500" fill="hold"/>
                                        <p:tgtEl>
                                          <p:spTgt spid="240"/>
                                        </p:tgtEl>
                                        <p:attrNameLst>
                                          <p:attrName>stroke.on</p:attrName>
                                        </p:attrNameLst>
                                      </p:cBhvr>
                                      <p:to>
                                        <p:strVal val="true"/>
                                      </p:to>
                                    </p:set>
                                  </p:childTnLst>
                                </p:cTn>
                              </p:par>
                              <p:par>
                                <p:cTn id="296" presetID="7" presetClass="emph" presetSubtype="2" fill="hold" nodeType="withEffect">
                                  <p:stCondLst>
                                    <p:cond delay="0"/>
                                  </p:stCondLst>
                                  <p:childTnLst>
                                    <p:animClr clrSpc="rgb" dir="cw">
                                      <p:cBhvr>
                                        <p:cTn id="297" dur="500" fill="hold"/>
                                        <p:tgtEl>
                                          <p:spTgt spid="241"/>
                                        </p:tgtEl>
                                        <p:attrNameLst>
                                          <p:attrName>stroke.color</p:attrName>
                                        </p:attrNameLst>
                                      </p:cBhvr>
                                      <p:to>
                                        <a:srgbClr val="FF0000"/>
                                      </p:to>
                                    </p:animClr>
                                    <p:set>
                                      <p:cBhvr>
                                        <p:cTn id="298" dur="500" fill="hold"/>
                                        <p:tgtEl>
                                          <p:spTgt spid="241"/>
                                        </p:tgtEl>
                                        <p:attrNameLst>
                                          <p:attrName>stroke.on</p:attrName>
                                        </p:attrNameLst>
                                      </p:cBhvr>
                                      <p:to>
                                        <p:strVal val="true"/>
                                      </p:to>
                                    </p:set>
                                  </p:childTnLst>
                                </p:cTn>
                              </p:par>
                              <p:par>
                                <p:cTn id="299" presetID="7" presetClass="emph" presetSubtype="2" fill="hold" nodeType="withEffect">
                                  <p:stCondLst>
                                    <p:cond delay="0"/>
                                  </p:stCondLst>
                                  <p:childTnLst>
                                    <p:animClr clrSpc="rgb" dir="cw">
                                      <p:cBhvr>
                                        <p:cTn id="300" dur="500" fill="hold"/>
                                        <p:tgtEl>
                                          <p:spTgt spid="249"/>
                                        </p:tgtEl>
                                        <p:attrNameLst>
                                          <p:attrName>stroke.color</p:attrName>
                                        </p:attrNameLst>
                                      </p:cBhvr>
                                      <p:to>
                                        <a:srgbClr val="FF0000"/>
                                      </p:to>
                                    </p:animClr>
                                    <p:set>
                                      <p:cBhvr>
                                        <p:cTn id="301" dur="500" fill="hold"/>
                                        <p:tgtEl>
                                          <p:spTgt spid="249"/>
                                        </p:tgtEl>
                                        <p:attrNameLst>
                                          <p:attrName>stroke.on</p:attrName>
                                        </p:attrNameLst>
                                      </p:cBhvr>
                                      <p:to>
                                        <p:strVal val="true"/>
                                      </p:to>
                                    </p:set>
                                  </p:childTnLst>
                                </p:cTn>
                              </p:par>
                              <p:par>
                                <p:cTn id="302" presetID="7" presetClass="emph" presetSubtype="2" fill="hold" nodeType="withEffect">
                                  <p:stCondLst>
                                    <p:cond delay="0"/>
                                  </p:stCondLst>
                                  <p:childTnLst>
                                    <p:animClr clrSpc="rgb" dir="cw">
                                      <p:cBhvr>
                                        <p:cTn id="303" dur="500" fill="hold"/>
                                        <p:tgtEl>
                                          <p:spTgt spid="62"/>
                                        </p:tgtEl>
                                        <p:attrNameLst>
                                          <p:attrName>stroke.color</p:attrName>
                                        </p:attrNameLst>
                                      </p:cBhvr>
                                      <p:to>
                                        <a:srgbClr val="FF0000"/>
                                      </p:to>
                                    </p:animClr>
                                    <p:set>
                                      <p:cBhvr>
                                        <p:cTn id="304" dur="500" fill="hold"/>
                                        <p:tgtEl>
                                          <p:spTgt spid="62"/>
                                        </p:tgtEl>
                                        <p:attrNameLst>
                                          <p:attrName>stroke.on</p:attrName>
                                        </p:attrNameLst>
                                      </p:cBhvr>
                                      <p:to>
                                        <p:strVal val="true"/>
                                      </p:to>
                                    </p:set>
                                  </p:childTnLst>
                                </p:cTn>
                              </p:par>
                              <p:par>
                                <p:cTn id="305" presetID="10" presetClass="exit" presetSubtype="0" fill="hold" nodeType="withEffect">
                                  <p:stCondLst>
                                    <p:cond delay="0"/>
                                  </p:stCondLst>
                                  <p:childTnLst>
                                    <p:animEffect transition="out" filter="fade">
                                      <p:cBhvr>
                                        <p:cTn id="306" dur="500"/>
                                        <p:tgtEl>
                                          <p:spTgt spid="74"/>
                                        </p:tgtEl>
                                      </p:cBhvr>
                                    </p:animEffect>
                                    <p:set>
                                      <p:cBhvr>
                                        <p:cTn id="307" dur="1" fill="hold">
                                          <p:stCondLst>
                                            <p:cond delay="499"/>
                                          </p:stCondLst>
                                        </p:cTn>
                                        <p:tgtEl>
                                          <p:spTgt spid="74"/>
                                        </p:tgtEl>
                                        <p:attrNameLst>
                                          <p:attrName>style.visibility</p:attrName>
                                        </p:attrNameLst>
                                      </p:cBhvr>
                                      <p:to>
                                        <p:strVal val="hidden"/>
                                      </p:to>
                                    </p:set>
                                  </p:childTnLst>
                                </p:cTn>
                              </p:par>
                            </p:childTnLst>
                          </p:cTn>
                        </p:par>
                        <p:par>
                          <p:cTn id="308" fill="hold">
                            <p:stCondLst>
                              <p:cond delay="500"/>
                            </p:stCondLst>
                            <p:childTnLst>
                              <p:par>
                                <p:cTn id="309" presetID="42" presetClass="path" presetSubtype="0" accel="50000" decel="50000" fill="hold" grpId="1" nodeType="afterEffect">
                                  <p:stCondLst>
                                    <p:cond delay="0"/>
                                  </p:stCondLst>
                                  <p:childTnLst>
                                    <p:animMotion origin="layout" path="M -2.29167E-6 -2.59259E-6 L -0.11341 -0.07824 " pathEditMode="relative" rAng="0" ptsTypes="AA">
                                      <p:cBhvr>
                                        <p:cTn id="310" dur="500" fill="hold"/>
                                        <p:tgtEl>
                                          <p:spTgt spid="11"/>
                                        </p:tgtEl>
                                        <p:attrNameLst>
                                          <p:attrName>ppt_x</p:attrName>
                                          <p:attrName>ppt_y</p:attrName>
                                        </p:attrNameLst>
                                      </p:cBhvr>
                                      <p:rCtr x="-5677" y="-3912"/>
                                    </p:animMotion>
                                  </p:childTnLst>
                                </p:cTn>
                              </p:par>
                              <p:par>
                                <p:cTn id="311" presetID="22" presetClass="entr" presetSubtype="4" fill="hold" nodeType="withEffect">
                                  <p:stCondLst>
                                    <p:cond delay="0"/>
                                  </p:stCondLst>
                                  <p:childTnLst>
                                    <p:set>
                                      <p:cBhvr>
                                        <p:cTn id="312" dur="1" fill="hold">
                                          <p:stCondLst>
                                            <p:cond delay="0"/>
                                          </p:stCondLst>
                                        </p:cTn>
                                        <p:tgtEl>
                                          <p:spTgt spid="74"/>
                                        </p:tgtEl>
                                        <p:attrNameLst>
                                          <p:attrName>style.visibility</p:attrName>
                                        </p:attrNameLst>
                                      </p:cBhvr>
                                      <p:to>
                                        <p:strVal val="visible"/>
                                      </p:to>
                                    </p:set>
                                    <p:animEffect transition="in" filter="wipe(down)">
                                      <p:cBhvr>
                                        <p:cTn id="313" dur="500"/>
                                        <p:tgtEl>
                                          <p:spTgt spid="74"/>
                                        </p:tgtEl>
                                      </p:cBhvr>
                                    </p:animEffect>
                                  </p:childTnLst>
                                </p:cTn>
                              </p:par>
                            </p:childTnLst>
                          </p:cTn>
                        </p:par>
                        <p:par>
                          <p:cTn id="314" fill="hold">
                            <p:stCondLst>
                              <p:cond delay="1000"/>
                            </p:stCondLst>
                            <p:childTnLst>
                              <p:par>
                                <p:cTn id="315" presetID="10" presetClass="entr" presetSubtype="0" fill="hold" grpId="0" nodeType="afterEffect">
                                  <p:stCondLst>
                                    <p:cond delay="0"/>
                                  </p:stCondLst>
                                  <p:childTnLst>
                                    <p:set>
                                      <p:cBhvr>
                                        <p:cTn id="316" dur="1" fill="hold">
                                          <p:stCondLst>
                                            <p:cond delay="0"/>
                                          </p:stCondLst>
                                        </p:cTn>
                                        <p:tgtEl>
                                          <p:spTgt spid="12"/>
                                        </p:tgtEl>
                                        <p:attrNameLst>
                                          <p:attrName>style.visibility</p:attrName>
                                        </p:attrNameLst>
                                      </p:cBhvr>
                                      <p:to>
                                        <p:strVal val="visible"/>
                                      </p:to>
                                    </p:set>
                                    <p:animEffect transition="in" filter="fade">
                                      <p:cBhvr>
                                        <p:cTn id="317" dur="500"/>
                                        <p:tgtEl>
                                          <p:spTgt spid="12"/>
                                        </p:tgtEl>
                                      </p:cBhvr>
                                    </p:animEffect>
                                  </p:childTnLst>
                                </p:cTn>
                              </p:par>
                              <p:par>
                                <p:cTn id="318" presetID="10" presetClass="exit" presetSubtype="0" fill="hold" grpId="3" nodeType="withEffect">
                                  <p:stCondLst>
                                    <p:cond delay="0"/>
                                  </p:stCondLst>
                                  <p:childTnLst>
                                    <p:animEffect transition="out" filter="fade">
                                      <p:cBhvr>
                                        <p:cTn id="319" dur="500"/>
                                        <p:tgtEl>
                                          <p:spTgt spid="11"/>
                                        </p:tgtEl>
                                      </p:cBhvr>
                                    </p:animEffect>
                                    <p:set>
                                      <p:cBhvr>
                                        <p:cTn id="320" dur="1" fill="hold">
                                          <p:stCondLst>
                                            <p:cond delay="499"/>
                                          </p:stCondLst>
                                        </p:cTn>
                                        <p:tgtEl>
                                          <p:spTgt spid="11"/>
                                        </p:tgtEl>
                                        <p:attrNameLst>
                                          <p:attrName>style.visibility</p:attrName>
                                        </p:attrNameLst>
                                      </p:cBhvr>
                                      <p:to>
                                        <p:strVal val="hidden"/>
                                      </p:to>
                                    </p:set>
                                  </p:childTnLst>
                                </p:cTn>
                              </p:par>
                              <p:par>
                                <p:cTn id="321" presetID="3" presetClass="emph" presetSubtype="2" fill="hold" grpId="2" nodeType="withEffect">
                                  <p:stCondLst>
                                    <p:cond delay="0"/>
                                  </p:stCondLst>
                                  <p:childTnLst>
                                    <p:animClr clrSpc="rgb" dir="cw">
                                      <p:cBhvr override="childStyle">
                                        <p:cTn id="322" dur="500" fill="hold"/>
                                        <p:tgtEl>
                                          <p:spTgt spid="10"/>
                                        </p:tgtEl>
                                        <p:attrNameLst>
                                          <p:attrName>style.color</p:attrName>
                                        </p:attrNameLst>
                                      </p:cBhvr>
                                      <p:to>
                                        <a:srgbClr val="000000"/>
                                      </p:to>
                                    </p:animClr>
                                  </p:childTnLst>
                                </p:cTn>
                              </p:par>
                            </p:childTnLst>
                          </p:cTn>
                        </p:par>
                      </p:childTnLst>
                    </p:cTn>
                  </p:par>
                  <p:par>
                    <p:cTn id="323" fill="hold">
                      <p:stCondLst>
                        <p:cond delay="indefinite"/>
                      </p:stCondLst>
                      <p:childTnLst>
                        <p:par>
                          <p:cTn id="324" fill="hold">
                            <p:stCondLst>
                              <p:cond delay="0"/>
                            </p:stCondLst>
                            <p:childTnLst>
                              <p:par>
                                <p:cTn id="325" presetID="10" presetClass="entr" presetSubtype="0" fill="hold" nodeType="clickEffect">
                                  <p:stCondLst>
                                    <p:cond delay="0"/>
                                  </p:stCondLst>
                                  <p:childTnLst>
                                    <p:set>
                                      <p:cBhvr>
                                        <p:cTn id="326" dur="1" fill="hold">
                                          <p:stCondLst>
                                            <p:cond delay="0"/>
                                          </p:stCondLst>
                                        </p:cTn>
                                        <p:tgtEl>
                                          <p:spTgt spid="3">
                                            <p:txEl>
                                              <p:pRg st="10" end="10"/>
                                            </p:txEl>
                                          </p:spTgt>
                                        </p:tgtEl>
                                        <p:attrNameLst>
                                          <p:attrName>style.visibility</p:attrName>
                                        </p:attrNameLst>
                                      </p:cBhvr>
                                      <p:to>
                                        <p:strVal val="visible"/>
                                      </p:to>
                                    </p:set>
                                    <p:animEffect transition="in" filter="fade">
                                      <p:cBhvr>
                                        <p:cTn id="327" dur="500"/>
                                        <p:tgtEl>
                                          <p:spTgt spid="3">
                                            <p:txEl>
                                              <p:pRg st="10" end="10"/>
                                            </p:txEl>
                                          </p:spTgt>
                                        </p:tgtEl>
                                      </p:cBhvr>
                                    </p:animEffect>
                                  </p:childTnLst>
                                </p:cTn>
                              </p:par>
                              <p:par>
                                <p:cTn id="328" presetID="12" presetClass="entr" presetSubtype="1" fill="hold" nodeType="withEffect">
                                  <p:stCondLst>
                                    <p:cond delay="0"/>
                                  </p:stCondLst>
                                  <p:childTnLst>
                                    <p:set>
                                      <p:cBhvr>
                                        <p:cTn id="329" dur="1" fill="hold">
                                          <p:stCondLst>
                                            <p:cond delay="0"/>
                                          </p:stCondLst>
                                        </p:cTn>
                                        <p:tgtEl>
                                          <p:spTgt spid="5"/>
                                        </p:tgtEl>
                                        <p:attrNameLst>
                                          <p:attrName>style.visibility</p:attrName>
                                        </p:attrNameLst>
                                      </p:cBhvr>
                                      <p:to>
                                        <p:strVal val="visible"/>
                                      </p:to>
                                    </p:set>
                                    <p:anim calcmode="lin" valueType="num">
                                      <p:cBhvr additive="base">
                                        <p:cTn id="330" dur="500"/>
                                        <p:tgtEl>
                                          <p:spTgt spid="5"/>
                                        </p:tgtEl>
                                        <p:attrNameLst>
                                          <p:attrName>ppt_y</p:attrName>
                                        </p:attrNameLst>
                                      </p:cBhvr>
                                      <p:tavLst>
                                        <p:tav tm="0">
                                          <p:val>
                                            <p:strVal val="#ppt_y-#ppt_h*1.125000"/>
                                          </p:val>
                                        </p:tav>
                                        <p:tav tm="100000">
                                          <p:val>
                                            <p:strVal val="#ppt_y"/>
                                          </p:val>
                                        </p:tav>
                                      </p:tavLst>
                                    </p:anim>
                                    <p:animEffect transition="in" filter="wipe(down)">
                                      <p:cBhvr>
                                        <p:cTn id="331" dur="500"/>
                                        <p:tgtEl>
                                          <p:spTgt spid="5"/>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7"/>
                                        </p:tgtEl>
                                        <p:attrNameLst>
                                          <p:attrName>style.visibility</p:attrName>
                                        </p:attrNameLst>
                                      </p:cBhvr>
                                      <p:to>
                                        <p:strVal val="visible"/>
                                      </p:to>
                                    </p:set>
                                    <p:animEffect transition="in" filter="fade">
                                      <p:cBhvr>
                                        <p:cTn id="3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229" grpId="0"/>
      <p:bldP spid="230" grpId="0"/>
      <p:bldP spid="231" grpId="0"/>
      <p:bldP spid="232" grpId="0"/>
      <p:bldP spid="233" grpId="0"/>
      <p:bldP spid="234" grpId="0"/>
      <p:bldP spid="235" grpId="0"/>
      <p:bldP spid="236" grpId="0"/>
      <p:bldP spid="243" grpId="0"/>
      <p:bldP spid="244" grpId="0"/>
      <p:bldP spid="245" grpId="0"/>
      <p:bldP spid="246" grpId="0"/>
      <p:bldP spid="248" grpId="0"/>
      <p:bldP spid="250" grpId="0"/>
      <p:bldP spid="266" grpId="0"/>
      <p:bldP spid="7" grpId="0"/>
      <p:bldP spid="64" grpId="0"/>
      <p:bldP spid="4" grpId="0"/>
      <p:bldP spid="4" grpId="1"/>
      <p:bldP spid="4" grpId="2"/>
      <p:bldP spid="4" grpId="3"/>
      <p:bldP spid="6" grpId="0"/>
      <p:bldP spid="6" grpId="1"/>
      <p:bldP spid="6" grpId="2"/>
      <p:bldP spid="8" grpId="0"/>
      <p:bldP spid="8" grpId="1"/>
      <p:bldP spid="8" grpId="2"/>
      <p:bldP spid="9" grpId="0"/>
      <p:bldP spid="9" grpId="1"/>
      <p:bldP spid="9" grpId="2"/>
      <p:bldP spid="10" grpId="0"/>
      <p:bldP spid="10" grpId="1"/>
      <p:bldP spid="10" grpId="2"/>
      <p:bldP spid="11" grpId="0"/>
      <p:bldP spid="11" grpId="1"/>
      <p:bldP spid="11" grpId="2"/>
      <p:bldP spid="11" grpId="3"/>
      <p:bldP spid="12" grpId="0"/>
      <p:bldP spid="70" grpId="0"/>
      <p:bldP spid="70" grpId="1"/>
      <p:bldP spid="70" grpId="2"/>
      <p:bldP spid="70" grpId="3"/>
      <p:bldP spid="70" grpId="4"/>
      <p:bldP spid="71" grpId="0"/>
      <p:bldP spid="71" grpId="1"/>
      <p:bldP spid="71"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0E352-F42A-4225-8E45-5C63F57F08E8}"/>
              </a:ext>
            </a:extLst>
          </p:cNvPr>
          <p:cNvSpPr>
            <a:spLocks noGrp="1"/>
          </p:cNvSpPr>
          <p:nvPr>
            <p:ph type="title"/>
          </p:nvPr>
        </p:nvSpPr>
        <p:spPr/>
        <p:txBody>
          <a:bodyPr/>
          <a:lstStyle/>
          <a:p>
            <a:r>
              <a:rPr lang="en-US" altLang="zh-CN" dirty="0"/>
              <a:t>Interval Trees</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BF022D-8852-4BBD-91E5-107D1A9481CF}"/>
                  </a:ext>
                </a:extLst>
              </p:cNvPr>
              <p:cNvSpPr>
                <a:spLocks noGrp="1"/>
              </p:cNvSpPr>
              <p:nvPr>
                <p:ph sz="quarter" idx="1"/>
              </p:nvPr>
            </p:nvSpPr>
            <p:spPr>
              <a:xfrm>
                <a:off x="304800" y="1600200"/>
                <a:ext cx="11658600" cy="5257800"/>
              </a:xfrm>
            </p:spPr>
            <p:txBody>
              <a:bodyPr>
                <a:normAutofit lnSpcReduction="10000"/>
              </a:bodyPr>
              <a:lstStyle/>
              <a:p>
                <a:r>
                  <a:rPr lang="en-US" b="1" dirty="0"/>
                  <a:t>Key: </a:t>
                </a:r>
                <a:r>
                  <a:rPr lang="en-US" dirty="0"/>
                  <a:t>the left endpoint, </a:t>
                </a:r>
                <a:r>
                  <a:rPr lang="en-US" b="1" dirty="0"/>
                  <a:t>value: </a:t>
                </a:r>
                <a:r>
                  <a:rPr lang="en-US" dirty="0"/>
                  <a:t>the right endpoint.</a:t>
                </a:r>
              </a:p>
              <a:p>
                <a:pPr marL="0" indent="0">
                  <a:buNone/>
                </a:pPr>
                <a:r>
                  <a:rPr lang="en-US" dirty="0"/>
                  <a:t>    </a:t>
                </a:r>
                <a:r>
                  <a:rPr lang="en-US" b="1" dirty="0"/>
                  <a:t>Augmented value:</a:t>
                </a:r>
                <a:r>
                  <a:rPr lang="en-US" dirty="0"/>
                  <a:t> maximum right endpoint</a:t>
                </a:r>
              </a:p>
              <a:p>
                <a:r>
                  <a:rPr lang="en-US" b="0" dirty="0"/>
                  <a:t>Map: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b="0" dirty="0"/>
                  <a:t> Reduce: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e>
                    </m:func>
                    <m:r>
                      <a:rPr lang="en-US" b="0" i="1" smtClean="0">
                        <a:latin typeface="Cambria Math" panose="02040503050406030204" pitchFamily="18" charset="0"/>
                      </a:rPr>
                      <m:t> </m:t>
                    </m:r>
                  </m:oMath>
                </a14:m>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Construct from a list of intervals </a:t>
                </a:r>
                <a14:m>
                  <m:oMath xmlns:m="http://schemas.openxmlformats.org/officeDocument/2006/math">
                    <m:r>
                      <a:rPr lang="en-US" b="1" i="1" smtClean="0">
                        <a:latin typeface="Cambria Math" panose="02040503050406030204" pitchFamily="18" charset="0"/>
                      </a:rPr>
                      <m:t>𝒍</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𝐼</m:t>
                        </m:r>
                      </m:sub>
                    </m:sSub>
                    <m:r>
                      <a:rPr lang="en-US" b="0" i="1" smtClean="0">
                        <a:latin typeface="Cambria Math" panose="02040503050406030204" pitchFamily="18" charset="0"/>
                      </a:rPr>
                      <m:t>=</m:t>
                    </m:r>
                  </m:oMath>
                </a14:m>
                <a:r>
                  <a:rPr lang="en-US" b="1" dirty="0">
                    <a:latin typeface="Courier New" panose="02070309020205020404" pitchFamily="49" charset="0"/>
                    <a:cs typeface="Courier New" panose="02070309020205020404" pitchFamily="49" charset="0"/>
                  </a:rPr>
                  <a:t> build</a:t>
                </a:r>
                <a14:m>
                  <m:oMath xmlns:m="http://schemas.openxmlformats.org/officeDocument/2006/math">
                    <m:r>
                      <a:rPr lang="en-US" b="1" i="0" dirty="0" smtClean="0">
                        <a:latin typeface="Cambria Math" panose="02040503050406030204" pitchFamily="18" charset="0"/>
                        <a:cs typeface="Courier New" panose="02070309020205020404" pitchFamily="49" charset="0"/>
                      </a:rPr>
                      <m:t>(</m:t>
                    </m:r>
                    <m:r>
                      <a:rPr lang="en-US" b="1" i="1" dirty="0" smtClean="0">
                        <a:latin typeface="Cambria Math" panose="02040503050406030204" pitchFamily="18" charset="0"/>
                        <a:cs typeface="Courier New" panose="02070309020205020404" pitchFamily="49" charset="0"/>
                      </a:rPr>
                      <m:t>𝒍</m:t>
                    </m:r>
                    <m:r>
                      <a:rPr lang="en-US" b="1" i="1" dirty="0" smtClean="0">
                        <a:latin typeface="Cambria Math" panose="02040503050406030204" pitchFamily="18" charset="0"/>
                        <a:cs typeface="Courier New" panose="02070309020205020404" pitchFamily="49" charset="0"/>
                      </a:rPr>
                      <m:t>)</m:t>
                    </m:r>
                  </m:oMath>
                </a14:m>
                <a:endParaRPr lang="en-US" dirty="0"/>
              </a:p>
            </p:txBody>
          </p:sp>
        </mc:Choice>
        <mc:Fallback xmlns="">
          <p:sp>
            <p:nvSpPr>
              <p:cNvPr id="3" name="内容占位符 2">
                <a:extLst>
                  <a:ext uri="{FF2B5EF4-FFF2-40B4-BE49-F238E27FC236}">
                    <a16:creationId xmlns:a16="http://schemas.microsoft.com/office/drawing/2014/main" id="{B9BF022D-8852-4BBD-91E5-107D1A9481CF}"/>
                  </a:ext>
                </a:extLst>
              </p:cNvPr>
              <p:cNvSpPr>
                <a:spLocks noGrp="1" noRot="1" noChangeAspect="1" noMove="1" noResize="1" noEditPoints="1" noAdjustHandles="1" noChangeArrowheads="1" noChangeShapeType="1" noTextEdit="1"/>
              </p:cNvSpPr>
              <p:nvPr>
                <p:ph sz="quarter" idx="1"/>
              </p:nvPr>
            </p:nvSpPr>
            <p:spPr>
              <a:xfrm>
                <a:off x="304800" y="1600200"/>
                <a:ext cx="11658600" cy="5257800"/>
              </a:xfrm>
              <a:blipFill>
                <a:blip r:embed="rId3"/>
                <a:stretch>
                  <a:fillRect l="-941" t="-2784"/>
                </a:stretch>
              </a:blipFill>
            </p:spPr>
            <p:txBody>
              <a:bodyPr/>
              <a:lstStyle/>
              <a:p>
                <a:r>
                  <a:rPr lang="zh-CN" altLang="en-US">
                    <a:noFill/>
                  </a:rPr>
                  <a:t> </a:t>
                </a:r>
              </a:p>
            </p:txBody>
          </p:sp>
        </mc:Fallback>
      </mc:AlternateContent>
      <p:cxnSp>
        <p:nvCxnSpPr>
          <p:cNvPr id="218" name="Straight Connector 4">
            <a:extLst>
              <a:ext uri="{FF2B5EF4-FFF2-40B4-BE49-F238E27FC236}">
                <a16:creationId xmlns:a16="http://schemas.microsoft.com/office/drawing/2014/main" id="{4F3C75AF-4252-4BDC-B73C-BB491FF55872}"/>
              </a:ext>
            </a:extLst>
          </p:cNvPr>
          <p:cNvCxnSpPr>
            <a:cxnSpLocks/>
          </p:cNvCxnSpPr>
          <p:nvPr/>
        </p:nvCxnSpPr>
        <p:spPr>
          <a:xfrm>
            <a:off x="2504487" y="3326869"/>
            <a:ext cx="6484388" cy="0"/>
          </a:xfrm>
          <a:prstGeom prst="line">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19" name="Straight Connector 7">
            <a:extLst>
              <a:ext uri="{FF2B5EF4-FFF2-40B4-BE49-F238E27FC236}">
                <a16:creationId xmlns:a16="http://schemas.microsoft.com/office/drawing/2014/main" id="{F42EC3B5-4391-4B4C-ACB3-DECCEB4D3C17}"/>
              </a:ext>
            </a:extLst>
          </p:cNvPr>
          <p:cNvCxnSpPr/>
          <p:nvPr/>
        </p:nvCxnSpPr>
        <p:spPr>
          <a:xfrm>
            <a:off x="2739322" y="3195574"/>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0" name="Straight Connector 8">
            <a:extLst>
              <a:ext uri="{FF2B5EF4-FFF2-40B4-BE49-F238E27FC236}">
                <a16:creationId xmlns:a16="http://schemas.microsoft.com/office/drawing/2014/main" id="{AF8C8173-AB5B-48F7-B3EF-509EB3F0B048}"/>
              </a:ext>
            </a:extLst>
          </p:cNvPr>
          <p:cNvCxnSpPr/>
          <p:nvPr/>
        </p:nvCxnSpPr>
        <p:spPr>
          <a:xfrm>
            <a:off x="3418425" y="3196594"/>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1" name="Straight Connector 9">
            <a:extLst>
              <a:ext uri="{FF2B5EF4-FFF2-40B4-BE49-F238E27FC236}">
                <a16:creationId xmlns:a16="http://schemas.microsoft.com/office/drawing/2014/main" id="{BB449639-E061-4186-A64C-AADFE9EAB5AE}"/>
              </a:ext>
            </a:extLst>
          </p:cNvPr>
          <p:cNvCxnSpPr/>
          <p:nvPr/>
        </p:nvCxnSpPr>
        <p:spPr>
          <a:xfrm>
            <a:off x="4107457" y="3200271"/>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2" name="Straight Connector 10">
            <a:extLst>
              <a:ext uri="{FF2B5EF4-FFF2-40B4-BE49-F238E27FC236}">
                <a16:creationId xmlns:a16="http://schemas.microsoft.com/office/drawing/2014/main" id="{DF44B408-478E-495D-BAAD-1DFBFE125970}"/>
              </a:ext>
            </a:extLst>
          </p:cNvPr>
          <p:cNvCxnSpPr/>
          <p:nvPr/>
        </p:nvCxnSpPr>
        <p:spPr>
          <a:xfrm>
            <a:off x="4784944" y="319526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3" name="Straight Connector 11">
            <a:extLst>
              <a:ext uri="{FF2B5EF4-FFF2-40B4-BE49-F238E27FC236}">
                <a16:creationId xmlns:a16="http://schemas.microsoft.com/office/drawing/2014/main" id="{0C9E69B5-12B2-4604-90AA-80F852318C7B}"/>
              </a:ext>
            </a:extLst>
          </p:cNvPr>
          <p:cNvCxnSpPr/>
          <p:nvPr/>
        </p:nvCxnSpPr>
        <p:spPr>
          <a:xfrm>
            <a:off x="5476285" y="3195263"/>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4" name="Straight Connector 12">
            <a:extLst>
              <a:ext uri="{FF2B5EF4-FFF2-40B4-BE49-F238E27FC236}">
                <a16:creationId xmlns:a16="http://schemas.microsoft.com/office/drawing/2014/main" id="{9DBEF954-B455-4C54-B100-07D06CE59C58}"/>
              </a:ext>
            </a:extLst>
          </p:cNvPr>
          <p:cNvCxnSpPr/>
          <p:nvPr/>
        </p:nvCxnSpPr>
        <p:spPr>
          <a:xfrm>
            <a:off x="6175939" y="319526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5" name="Straight Connector 13">
            <a:extLst>
              <a:ext uri="{FF2B5EF4-FFF2-40B4-BE49-F238E27FC236}">
                <a16:creationId xmlns:a16="http://schemas.microsoft.com/office/drawing/2014/main" id="{82A11311-3A5C-4AE2-9BD2-3CEADCF019CF}"/>
              </a:ext>
            </a:extLst>
          </p:cNvPr>
          <p:cNvCxnSpPr/>
          <p:nvPr/>
        </p:nvCxnSpPr>
        <p:spPr>
          <a:xfrm>
            <a:off x="6876519" y="319613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6" name="Straight Connector 14">
            <a:extLst>
              <a:ext uri="{FF2B5EF4-FFF2-40B4-BE49-F238E27FC236}">
                <a16:creationId xmlns:a16="http://schemas.microsoft.com/office/drawing/2014/main" id="{D8244524-E791-4204-A135-01B294420849}"/>
              </a:ext>
            </a:extLst>
          </p:cNvPr>
          <p:cNvCxnSpPr/>
          <p:nvPr/>
        </p:nvCxnSpPr>
        <p:spPr>
          <a:xfrm>
            <a:off x="7561395" y="319526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7" name="Straight Connector 15">
            <a:extLst>
              <a:ext uri="{FF2B5EF4-FFF2-40B4-BE49-F238E27FC236}">
                <a16:creationId xmlns:a16="http://schemas.microsoft.com/office/drawing/2014/main" id="{18E4A1AA-7CD6-4C9E-9176-64C63C655C6E}"/>
              </a:ext>
            </a:extLst>
          </p:cNvPr>
          <p:cNvCxnSpPr/>
          <p:nvPr/>
        </p:nvCxnSpPr>
        <p:spPr>
          <a:xfrm>
            <a:off x="8261973" y="3194267"/>
            <a:ext cx="0" cy="138545"/>
          </a:xfrm>
          <a:prstGeom prst="line">
            <a:avLst/>
          </a:prstGeom>
        </p:spPr>
        <p:style>
          <a:lnRef idx="3">
            <a:schemeClr val="accent1"/>
          </a:lnRef>
          <a:fillRef idx="0">
            <a:schemeClr val="accent1"/>
          </a:fillRef>
          <a:effectRef idx="2">
            <a:schemeClr val="accent1"/>
          </a:effectRef>
          <a:fontRef idx="minor">
            <a:schemeClr val="tx1"/>
          </a:fontRef>
        </p:style>
      </p:cxnSp>
      <p:sp>
        <p:nvSpPr>
          <p:cNvPr id="228" name="TextBox 16">
            <a:extLst>
              <a:ext uri="{FF2B5EF4-FFF2-40B4-BE49-F238E27FC236}">
                <a16:creationId xmlns:a16="http://schemas.microsoft.com/office/drawing/2014/main" id="{8DD6EDDB-B2F6-4654-ABF8-0B7A75AE9C24}"/>
              </a:ext>
            </a:extLst>
          </p:cNvPr>
          <p:cNvSpPr txBox="1"/>
          <p:nvPr/>
        </p:nvSpPr>
        <p:spPr>
          <a:xfrm>
            <a:off x="2589803" y="2903875"/>
            <a:ext cx="249382" cy="369332"/>
          </a:xfrm>
          <a:prstGeom prst="rect">
            <a:avLst/>
          </a:prstGeom>
          <a:noFill/>
        </p:spPr>
        <p:txBody>
          <a:bodyPr wrap="square" rtlCol="0">
            <a:spAutoFit/>
          </a:bodyPr>
          <a:lstStyle/>
          <a:p>
            <a:r>
              <a:rPr lang="en-US" dirty="0"/>
              <a:t>1</a:t>
            </a:r>
          </a:p>
        </p:txBody>
      </p:sp>
      <p:sp>
        <p:nvSpPr>
          <p:cNvPr id="229" name="TextBox 17">
            <a:extLst>
              <a:ext uri="{FF2B5EF4-FFF2-40B4-BE49-F238E27FC236}">
                <a16:creationId xmlns:a16="http://schemas.microsoft.com/office/drawing/2014/main" id="{10D87C66-ADD8-4505-AE33-2CC476EC4B2C}"/>
              </a:ext>
            </a:extLst>
          </p:cNvPr>
          <p:cNvSpPr txBox="1"/>
          <p:nvPr/>
        </p:nvSpPr>
        <p:spPr>
          <a:xfrm>
            <a:off x="3268509" y="2903201"/>
            <a:ext cx="249382" cy="369332"/>
          </a:xfrm>
          <a:prstGeom prst="rect">
            <a:avLst/>
          </a:prstGeom>
          <a:noFill/>
        </p:spPr>
        <p:txBody>
          <a:bodyPr wrap="square" rtlCol="0">
            <a:spAutoFit/>
          </a:bodyPr>
          <a:lstStyle/>
          <a:p>
            <a:r>
              <a:rPr lang="en-US" dirty="0"/>
              <a:t>2</a:t>
            </a:r>
          </a:p>
        </p:txBody>
      </p:sp>
      <p:sp>
        <p:nvSpPr>
          <p:cNvPr id="230" name="TextBox 18">
            <a:extLst>
              <a:ext uri="{FF2B5EF4-FFF2-40B4-BE49-F238E27FC236}">
                <a16:creationId xmlns:a16="http://schemas.microsoft.com/office/drawing/2014/main" id="{BCCD18EF-3F2D-4F7B-A2E6-C9ED0FF453EB}"/>
              </a:ext>
            </a:extLst>
          </p:cNvPr>
          <p:cNvSpPr txBox="1"/>
          <p:nvPr/>
        </p:nvSpPr>
        <p:spPr>
          <a:xfrm>
            <a:off x="4619976" y="2902620"/>
            <a:ext cx="249382" cy="369332"/>
          </a:xfrm>
          <a:prstGeom prst="rect">
            <a:avLst/>
          </a:prstGeom>
          <a:noFill/>
        </p:spPr>
        <p:txBody>
          <a:bodyPr wrap="square" rtlCol="0">
            <a:spAutoFit/>
          </a:bodyPr>
          <a:lstStyle/>
          <a:p>
            <a:r>
              <a:rPr lang="en-US" dirty="0"/>
              <a:t>4</a:t>
            </a:r>
          </a:p>
        </p:txBody>
      </p:sp>
      <p:sp>
        <p:nvSpPr>
          <p:cNvPr id="231" name="TextBox 19">
            <a:extLst>
              <a:ext uri="{FF2B5EF4-FFF2-40B4-BE49-F238E27FC236}">
                <a16:creationId xmlns:a16="http://schemas.microsoft.com/office/drawing/2014/main" id="{5756FCBE-8893-49CA-AA0F-F4B204308B12}"/>
              </a:ext>
            </a:extLst>
          </p:cNvPr>
          <p:cNvSpPr txBox="1"/>
          <p:nvPr/>
        </p:nvSpPr>
        <p:spPr>
          <a:xfrm>
            <a:off x="3958034" y="2899264"/>
            <a:ext cx="210589" cy="369332"/>
          </a:xfrm>
          <a:prstGeom prst="rect">
            <a:avLst/>
          </a:prstGeom>
          <a:noFill/>
        </p:spPr>
        <p:txBody>
          <a:bodyPr wrap="square" rtlCol="0">
            <a:spAutoFit/>
          </a:bodyPr>
          <a:lstStyle/>
          <a:p>
            <a:r>
              <a:rPr lang="en-US" dirty="0"/>
              <a:t>3</a:t>
            </a:r>
          </a:p>
        </p:txBody>
      </p:sp>
      <p:sp>
        <p:nvSpPr>
          <p:cNvPr id="232" name="TextBox 20">
            <a:extLst>
              <a:ext uri="{FF2B5EF4-FFF2-40B4-BE49-F238E27FC236}">
                <a16:creationId xmlns:a16="http://schemas.microsoft.com/office/drawing/2014/main" id="{766EAED3-3402-4038-9DC9-2487A615FEBA}"/>
              </a:ext>
            </a:extLst>
          </p:cNvPr>
          <p:cNvSpPr txBox="1"/>
          <p:nvPr/>
        </p:nvSpPr>
        <p:spPr>
          <a:xfrm>
            <a:off x="5337274" y="2898482"/>
            <a:ext cx="249382" cy="369332"/>
          </a:xfrm>
          <a:prstGeom prst="rect">
            <a:avLst/>
          </a:prstGeom>
          <a:noFill/>
        </p:spPr>
        <p:txBody>
          <a:bodyPr wrap="square" rtlCol="0">
            <a:spAutoFit/>
          </a:bodyPr>
          <a:lstStyle/>
          <a:p>
            <a:r>
              <a:rPr lang="en-US" dirty="0"/>
              <a:t>5</a:t>
            </a:r>
          </a:p>
        </p:txBody>
      </p:sp>
      <p:sp>
        <p:nvSpPr>
          <p:cNvPr id="233" name="TextBox 21">
            <a:extLst>
              <a:ext uri="{FF2B5EF4-FFF2-40B4-BE49-F238E27FC236}">
                <a16:creationId xmlns:a16="http://schemas.microsoft.com/office/drawing/2014/main" id="{3158DB40-CE0E-4F2F-BF83-589112B62A5C}"/>
              </a:ext>
            </a:extLst>
          </p:cNvPr>
          <p:cNvSpPr txBox="1"/>
          <p:nvPr/>
        </p:nvSpPr>
        <p:spPr>
          <a:xfrm>
            <a:off x="6025237" y="2900126"/>
            <a:ext cx="249382" cy="369332"/>
          </a:xfrm>
          <a:prstGeom prst="rect">
            <a:avLst/>
          </a:prstGeom>
          <a:noFill/>
        </p:spPr>
        <p:txBody>
          <a:bodyPr wrap="square" rtlCol="0">
            <a:spAutoFit/>
          </a:bodyPr>
          <a:lstStyle/>
          <a:p>
            <a:r>
              <a:rPr lang="en-US" dirty="0"/>
              <a:t>6</a:t>
            </a:r>
          </a:p>
        </p:txBody>
      </p:sp>
      <p:sp>
        <p:nvSpPr>
          <p:cNvPr id="234" name="TextBox 22">
            <a:extLst>
              <a:ext uri="{FF2B5EF4-FFF2-40B4-BE49-F238E27FC236}">
                <a16:creationId xmlns:a16="http://schemas.microsoft.com/office/drawing/2014/main" id="{39C5B2EB-3603-483F-A85F-1AE02CBDE059}"/>
              </a:ext>
            </a:extLst>
          </p:cNvPr>
          <p:cNvSpPr txBox="1"/>
          <p:nvPr/>
        </p:nvSpPr>
        <p:spPr>
          <a:xfrm>
            <a:off x="8098255" y="2900903"/>
            <a:ext cx="249382" cy="369332"/>
          </a:xfrm>
          <a:prstGeom prst="rect">
            <a:avLst/>
          </a:prstGeom>
          <a:noFill/>
        </p:spPr>
        <p:txBody>
          <a:bodyPr wrap="square" rtlCol="0">
            <a:spAutoFit/>
          </a:bodyPr>
          <a:lstStyle/>
          <a:p>
            <a:r>
              <a:rPr lang="en-US" dirty="0"/>
              <a:t>9</a:t>
            </a:r>
          </a:p>
        </p:txBody>
      </p:sp>
      <p:sp>
        <p:nvSpPr>
          <p:cNvPr id="235" name="TextBox 23">
            <a:extLst>
              <a:ext uri="{FF2B5EF4-FFF2-40B4-BE49-F238E27FC236}">
                <a16:creationId xmlns:a16="http://schemas.microsoft.com/office/drawing/2014/main" id="{42DF187D-286A-49E1-863F-1187D6348F55}"/>
              </a:ext>
            </a:extLst>
          </p:cNvPr>
          <p:cNvSpPr txBox="1"/>
          <p:nvPr/>
        </p:nvSpPr>
        <p:spPr>
          <a:xfrm>
            <a:off x="7401546" y="2895600"/>
            <a:ext cx="249382" cy="369332"/>
          </a:xfrm>
          <a:prstGeom prst="rect">
            <a:avLst/>
          </a:prstGeom>
          <a:noFill/>
        </p:spPr>
        <p:txBody>
          <a:bodyPr wrap="square" rtlCol="0">
            <a:spAutoFit/>
          </a:bodyPr>
          <a:lstStyle/>
          <a:p>
            <a:r>
              <a:rPr lang="en-US" dirty="0"/>
              <a:t>8</a:t>
            </a:r>
          </a:p>
        </p:txBody>
      </p:sp>
      <p:sp>
        <p:nvSpPr>
          <p:cNvPr id="236" name="TextBox 24">
            <a:extLst>
              <a:ext uri="{FF2B5EF4-FFF2-40B4-BE49-F238E27FC236}">
                <a16:creationId xmlns:a16="http://schemas.microsoft.com/office/drawing/2014/main" id="{04ED884A-6E6B-43F0-9EDC-E21894573F09}"/>
              </a:ext>
            </a:extLst>
          </p:cNvPr>
          <p:cNvSpPr txBox="1"/>
          <p:nvPr/>
        </p:nvSpPr>
        <p:spPr>
          <a:xfrm>
            <a:off x="6754134" y="2902178"/>
            <a:ext cx="249382" cy="369332"/>
          </a:xfrm>
          <a:prstGeom prst="rect">
            <a:avLst/>
          </a:prstGeom>
          <a:noFill/>
        </p:spPr>
        <p:txBody>
          <a:bodyPr wrap="square" rtlCol="0">
            <a:spAutoFit/>
          </a:bodyPr>
          <a:lstStyle/>
          <a:p>
            <a:r>
              <a:rPr lang="en-US" dirty="0"/>
              <a:t>7</a:t>
            </a:r>
          </a:p>
        </p:txBody>
      </p:sp>
      <p:cxnSp>
        <p:nvCxnSpPr>
          <p:cNvPr id="237" name="Straight Connector 26">
            <a:extLst>
              <a:ext uri="{FF2B5EF4-FFF2-40B4-BE49-F238E27FC236}">
                <a16:creationId xmlns:a16="http://schemas.microsoft.com/office/drawing/2014/main" id="{567F2A3E-D98B-42AC-862D-F1E941161271}"/>
              </a:ext>
            </a:extLst>
          </p:cNvPr>
          <p:cNvCxnSpPr>
            <a:cxnSpLocks/>
          </p:cNvCxnSpPr>
          <p:nvPr/>
        </p:nvCxnSpPr>
        <p:spPr>
          <a:xfrm>
            <a:off x="4107457" y="3577291"/>
            <a:ext cx="136882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8" name="Straight Connector 27">
            <a:extLst>
              <a:ext uri="{FF2B5EF4-FFF2-40B4-BE49-F238E27FC236}">
                <a16:creationId xmlns:a16="http://schemas.microsoft.com/office/drawing/2014/main" id="{B7904F81-D43D-430B-A614-8558C9396251}"/>
              </a:ext>
            </a:extLst>
          </p:cNvPr>
          <p:cNvCxnSpPr>
            <a:cxnSpLocks/>
          </p:cNvCxnSpPr>
          <p:nvPr/>
        </p:nvCxnSpPr>
        <p:spPr>
          <a:xfrm flipV="1">
            <a:off x="2739327" y="3746720"/>
            <a:ext cx="4137193" cy="310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9" name="Straight Connector 32">
            <a:extLst>
              <a:ext uri="{FF2B5EF4-FFF2-40B4-BE49-F238E27FC236}">
                <a16:creationId xmlns:a16="http://schemas.microsoft.com/office/drawing/2014/main" id="{976CF76E-429F-40AC-8565-D6013E35169C}"/>
              </a:ext>
            </a:extLst>
          </p:cNvPr>
          <p:cNvCxnSpPr>
            <a:cxnSpLocks/>
          </p:cNvCxnSpPr>
          <p:nvPr/>
        </p:nvCxnSpPr>
        <p:spPr>
          <a:xfrm>
            <a:off x="3420503" y="3915763"/>
            <a:ext cx="27554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0" name="Straight Connector 33">
            <a:extLst>
              <a:ext uri="{FF2B5EF4-FFF2-40B4-BE49-F238E27FC236}">
                <a16:creationId xmlns:a16="http://schemas.microsoft.com/office/drawing/2014/main" id="{FF76009B-C601-4E70-BAF9-13F373DD03FE}"/>
              </a:ext>
            </a:extLst>
          </p:cNvPr>
          <p:cNvCxnSpPr>
            <a:cxnSpLocks/>
          </p:cNvCxnSpPr>
          <p:nvPr/>
        </p:nvCxnSpPr>
        <p:spPr>
          <a:xfrm>
            <a:off x="4791871" y="4051035"/>
            <a:ext cx="71593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1" name="Straight Connector 34">
            <a:extLst>
              <a:ext uri="{FF2B5EF4-FFF2-40B4-BE49-F238E27FC236}">
                <a16:creationId xmlns:a16="http://schemas.microsoft.com/office/drawing/2014/main" id="{FA9A7487-5DC3-45A3-BAB2-2C68591B4360}"/>
              </a:ext>
            </a:extLst>
          </p:cNvPr>
          <p:cNvCxnSpPr>
            <a:cxnSpLocks/>
          </p:cNvCxnSpPr>
          <p:nvPr/>
        </p:nvCxnSpPr>
        <p:spPr>
          <a:xfrm>
            <a:off x="6156813" y="4351349"/>
            <a:ext cx="719717" cy="0"/>
          </a:xfrm>
          <a:prstGeom prst="line">
            <a:avLst/>
          </a:prstGeom>
        </p:spPr>
        <p:style>
          <a:lnRef idx="3">
            <a:schemeClr val="accent2"/>
          </a:lnRef>
          <a:fillRef idx="0">
            <a:schemeClr val="accent2"/>
          </a:fillRef>
          <a:effectRef idx="2">
            <a:schemeClr val="accent2"/>
          </a:effectRef>
          <a:fontRef idx="minor">
            <a:schemeClr val="tx1"/>
          </a:fontRef>
        </p:style>
      </p:cxnSp>
      <p:sp>
        <p:nvSpPr>
          <p:cNvPr id="243" name="TextBox 41">
            <a:extLst>
              <a:ext uri="{FF2B5EF4-FFF2-40B4-BE49-F238E27FC236}">
                <a16:creationId xmlns:a16="http://schemas.microsoft.com/office/drawing/2014/main" id="{FB1C7425-3747-47E2-B147-28FDC41691A2}"/>
              </a:ext>
            </a:extLst>
          </p:cNvPr>
          <p:cNvSpPr txBox="1"/>
          <p:nvPr/>
        </p:nvSpPr>
        <p:spPr>
          <a:xfrm>
            <a:off x="5497785" y="3341990"/>
            <a:ext cx="617477" cy="369332"/>
          </a:xfrm>
          <a:prstGeom prst="rect">
            <a:avLst/>
          </a:prstGeom>
          <a:noFill/>
        </p:spPr>
        <p:txBody>
          <a:bodyPr wrap="none" rtlCol="0">
            <a:spAutoFit/>
          </a:bodyPr>
          <a:lstStyle/>
          <a:p>
            <a:r>
              <a:rPr lang="en-US" dirty="0"/>
              <a:t>(3,5)</a:t>
            </a:r>
          </a:p>
        </p:txBody>
      </p:sp>
      <p:sp>
        <p:nvSpPr>
          <p:cNvPr id="244" name="TextBox 42">
            <a:extLst>
              <a:ext uri="{FF2B5EF4-FFF2-40B4-BE49-F238E27FC236}">
                <a16:creationId xmlns:a16="http://schemas.microsoft.com/office/drawing/2014/main" id="{379064B1-C9C9-46DE-8000-64B73D4867CD}"/>
              </a:ext>
            </a:extLst>
          </p:cNvPr>
          <p:cNvSpPr txBox="1"/>
          <p:nvPr/>
        </p:nvSpPr>
        <p:spPr>
          <a:xfrm>
            <a:off x="6943919" y="3572823"/>
            <a:ext cx="617477" cy="369332"/>
          </a:xfrm>
          <a:prstGeom prst="rect">
            <a:avLst/>
          </a:prstGeom>
          <a:noFill/>
        </p:spPr>
        <p:txBody>
          <a:bodyPr wrap="none" rtlCol="0">
            <a:spAutoFit/>
          </a:bodyPr>
          <a:lstStyle/>
          <a:p>
            <a:r>
              <a:rPr lang="en-US" dirty="0"/>
              <a:t>(1,7)</a:t>
            </a:r>
          </a:p>
        </p:txBody>
      </p:sp>
      <p:sp>
        <p:nvSpPr>
          <p:cNvPr id="245" name="TextBox 43">
            <a:extLst>
              <a:ext uri="{FF2B5EF4-FFF2-40B4-BE49-F238E27FC236}">
                <a16:creationId xmlns:a16="http://schemas.microsoft.com/office/drawing/2014/main" id="{4606BD60-510B-4586-8E7A-7A56BE424EE2}"/>
              </a:ext>
            </a:extLst>
          </p:cNvPr>
          <p:cNvSpPr txBox="1"/>
          <p:nvPr/>
        </p:nvSpPr>
        <p:spPr>
          <a:xfrm>
            <a:off x="6156813" y="3706377"/>
            <a:ext cx="617477" cy="369332"/>
          </a:xfrm>
          <a:prstGeom prst="rect">
            <a:avLst/>
          </a:prstGeom>
          <a:noFill/>
        </p:spPr>
        <p:txBody>
          <a:bodyPr wrap="none" rtlCol="0">
            <a:spAutoFit/>
          </a:bodyPr>
          <a:lstStyle/>
          <a:p>
            <a:r>
              <a:rPr lang="en-US" dirty="0"/>
              <a:t>(2,6)</a:t>
            </a:r>
          </a:p>
        </p:txBody>
      </p:sp>
      <p:sp>
        <p:nvSpPr>
          <p:cNvPr id="246" name="TextBox 44">
            <a:extLst>
              <a:ext uri="{FF2B5EF4-FFF2-40B4-BE49-F238E27FC236}">
                <a16:creationId xmlns:a16="http://schemas.microsoft.com/office/drawing/2014/main" id="{B4013401-EADE-4D4C-B8FF-C3F11AD9A01B}"/>
              </a:ext>
            </a:extLst>
          </p:cNvPr>
          <p:cNvSpPr txBox="1"/>
          <p:nvPr/>
        </p:nvSpPr>
        <p:spPr>
          <a:xfrm>
            <a:off x="5507816" y="3848515"/>
            <a:ext cx="617477" cy="369332"/>
          </a:xfrm>
          <a:prstGeom prst="rect">
            <a:avLst/>
          </a:prstGeom>
          <a:noFill/>
        </p:spPr>
        <p:txBody>
          <a:bodyPr wrap="none" rtlCol="0">
            <a:spAutoFit/>
          </a:bodyPr>
          <a:lstStyle/>
          <a:p>
            <a:r>
              <a:rPr lang="en-US" dirty="0"/>
              <a:t>(4,5)</a:t>
            </a:r>
          </a:p>
        </p:txBody>
      </p:sp>
      <p:sp>
        <p:nvSpPr>
          <p:cNvPr id="248" name="TextBox 46">
            <a:extLst>
              <a:ext uri="{FF2B5EF4-FFF2-40B4-BE49-F238E27FC236}">
                <a16:creationId xmlns:a16="http://schemas.microsoft.com/office/drawing/2014/main" id="{17F29A69-A52D-489A-8634-C8BF553356E0}"/>
              </a:ext>
            </a:extLst>
          </p:cNvPr>
          <p:cNvSpPr txBox="1"/>
          <p:nvPr/>
        </p:nvSpPr>
        <p:spPr>
          <a:xfrm>
            <a:off x="6826914" y="4147313"/>
            <a:ext cx="617477" cy="369332"/>
          </a:xfrm>
          <a:prstGeom prst="rect">
            <a:avLst/>
          </a:prstGeom>
          <a:noFill/>
        </p:spPr>
        <p:txBody>
          <a:bodyPr wrap="none" rtlCol="0">
            <a:spAutoFit/>
          </a:bodyPr>
          <a:lstStyle/>
          <a:p>
            <a:r>
              <a:rPr lang="en-US" dirty="0"/>
              <a:t>(6,7)</a:t>
            </a:r>
          </a:p>
        </p:txBody>
      </p:sp>
      <p:cxnSp>
        <p:nvCxnSpPr>
          <p:cNvPr id="249" name="Straight Connector 47">
            <a:extLst>
              <a:ext uri="{FF2B5EF4-FFF2-40B4-BE49-F238E27FC236}">
                <a16:creationId xmlns:a16="http://schemas.microsoft.com/office/drawing/2014/main" id="{0D2ADACA-C1DF-4B9A-8E13-A1F32F66B69D}"/>
              </a:ext>
            </a:extLst>
          </p:cNvPr>
          <p:cNvCxnSpPr>
            <a:cxnSpLocks/>
          </p:cNvCxnSpPr>
          <p:nvPr/>
        </p:nvCxnSpPr>
        <p:spPr>
          <a:xfrm>
            <a:off x="6887439" y="4499049"/>
            <a:ext cx="1367446" cy="0"/>
          </a:xfrm>
          <a:prstGeom prst="line">
            <a:avLst/>
          </a:prstGeom>
        </p:spPr>
        <p:style>
          <a:lnRef idx="3">
            <a:schemeClr val="accent2"/>
          </a:lnRef>
          <a:fillRef idx="0">
            <a:schemeClr val="accent2"/>
          </a:fillRef>
          <a:effectRef idx="2">
            <a:schemeClr val="accent2"/>
          </a:effectRef>
          <a:fontRef idx="minor">
            <a:schemeClr val="tx1"/>
          </a:fontRef>
        </p:style>
      </p:cxnSp>
      <p:sp>
        <p:nvSpPr>
          <p:cNvPr id="250" name="TextBox 50">
            <a:extLst>
              <a:ext uri="{FF2B5EF4-FFF2-40B4-BE49-F238E27FC236}">
                <a16:creationId xmlns:a16="http://schemas.microsoft.com/office/drawing/2014/main" id="{0BEA446B-7715-4FFD-8C6F-072AE26D3184}"/>
              </a:ext>
            </a:extLst>
          </p:cNvPr>
          <p:cNvSpPr txBox="1"/>
          <p:nvPr/>
        </p:nvSpPr>
        <p:spPr>
          <a:xfrm>
            <a:off x="8212595" y="4314788"/>
            <a:ext cx="617477" cy="369332"/>
          </a:xfrm>
          <a:prstGeom prst="rect">
            <a:avLst/>
          </a:prstGeom>
          <a:noFill/>
        </p:spPr>
        <p:txBody>
          <a:bodyPr wrap="none" rtlCol="0">
            <a:spAutoFit/>
          </a:bodyPr>
          <a:lstStyle/>
          <a:p>
            <a:r>
              <a:rPr lang="en-US" dirty="0"/>
              <a:t>(7,9)</a:t>
            </a:r>
          </a:p>
        </p:txBody>
      </p:sp>
      <p:graphicFrame>
        <p:nvGraphicFramePr>
          <p:cNvPr id="251" name="Table 52">
            <a:extLst>
              <a:ext uri="{FF2B5EF4-FFF2-40B4-BE49-F238E27FC236}">
                <a16:creationId xmlns:a16="http://schemas.microsoft.com/office/drawing/2014/main" id="{4AA0217D-2026-48E8-9747-8A93AFD07690}"/>
              </a:ext>
            </a:extLst>
          </p:cNvPr>
          <p:cNvGraphicFramePr>
            <a:graphicFrameLocks noGrp="1"/>
          </p:cNvGraphicFramePr>
          <p:nvPr/>
        </p:nvGraphicFramePr>
        <p:xfrm>
          <a:off x="4410298" y="460792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4</a:t>
                      </a:r>
                      <a:r>
                        <a:rPr lang="en-US" sz="1800" b="0" dirty="0"/>
                        <a:t>,5)</a:t>
                      </a:r>
                    </a:p>
                  </a:txBody>
                  <a:tcPr marL="0" marR="0" marT="0" marB="0"/>
                </a:tc>
                <a:tc>
                  <a:txBody>
                    <a:bodyPr/>
                    <a:lstStyle/>
                    <a:p>
                      <a:pPr algn="ctr"/>
                      <a:r>
                        <a:rPr lang="en-US" sz="1800" dirty="0"/>
                        <a:t>9</a:t>
                      </a:r>
                    </a:p>
                  </a:txBody>
                  <a:tcPr marL="0" marR="0" marT="0" marB="0"/>
                </a:tc>
                <a:extLst>
                  <a:ext uri="{0D108BD9-81ED-4DB2-BD59-A6C34878D82A}">
                    <a16:rowId xmlns:a16="http://schemas.microsoft.com/office/drawing/2014/main" val="1190831154"/>
                  </a:ext>
                </a:extLst>
              </a:tr>
            </a:tbl>
          </a:graphicData>
        </a:graphic>
      </p:graphicFrame>
      <p:cxnSp>
        <p:nvCxnSpPr>
          <p:cNvPr id="252" name="Straight Connector 61">
            <a:extLst>
              <a:ext uri="{FF2B5EF4-FFF2-40B4-BE49-F238E27FC236}">
                <a16:creationId xmlns:a16="http://schemas.microsoft.com/office/drawing/2014/main" id="{F5D9142C-AB34-4D12-949C-F98DC5E5B3B3}"/>
              </a:ext>
            </a:extLst>
          </p:cNvPr>
          <p:cNvCxnSpPr>
            <a:cxnSpLocks/>
            <a:stCxn id="251" idx="2"/>
            <a:endCxn id="269" idx="0"/>
          </p:cNvCxnSpPr>
          <p:nvPr/>
        </p:nvCxnSpPr>
        <p:spPr>
          <a:xfrm flipH="1">
            <a:off x="3422563" y="4882240"/>
            <a:ext cx="1376665" cy="25908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3" name="Straight Connector 62">
            <a:extLst>
              <a:ext uri="{FF2B5EF4-FFF2-40B4-BE49-F238E27FC236}">
                <a16:creationId xmlns:a16="http://schemas.microsoft.com/office/drawing/2014/main" id="{76E90549-1152-4191-B8C0-D19C6A0B769B}"/>
              </a:ext>
            </a:extLst>
          </p:cNvPr>
          <p:cNvCxnSpPr>
            <a:cxnSpLocks/>
            <a:stCxn id="251" idx="2"/>
            <a:endCxn id="267" idx="0"/>
          </p:cNvCxnSpPr>
          <p:nvPr/>
        </p:nvCxnSpPr>
        <p:spPr>
          <a:xfrm>
            <a:off x="4799228" y="4882241"/>
            <a:ext cx="1367805" cy="261439"/>
          </a:xfrm>
          <a:prstGeom prst="line">
            <a:avLst/>
          </a:prstGeom>
        </p:spPr>
        <p:style>
          <a:lnRef idx="3">
            <a:schemeClr val="accent1"/>
          </a:lnRef>
          <a:fillRef idx="0">
            <a:schemeClr val="accent1"/>
          </a:fillRef>
          <a:effectRef idx="2">
            <a:schemeClr val="accent1"/>
          </a:effectRef>
          <a:fontRef idx="minor">
            <a:schemeClr val="tx1"/>
          </a:fontRef>
        </p:style>
      </p:cxnSp>
      <p:cxnSp>
        <p:nvCxnSpPr>
          <p:cNvPr id="254" name="Straight Connector 67">
            <a:extLst>
              <a:ext uri="{FF2B5EF4-FFF2-40B4-BE49-F238E27FC236}">
                <a16:creationId xmlns:a16="http://schemas.microsoft.com/office/drawing/2014/main" id="{2907A1D5-C029-46DA-BB1A-B28BBA69E071}"/>
              </a:ext>
            </a:extLst>
          </p:cNvPr>
          <p:cNvCxnSpPr>
            <a:cxnSpLocks/>
            <a:stCxn id="269" idx="2"/>
            <a:endCxn id="270" idx="0"/>
          </p:cNvCxnSpPr>
          <p:nvPr/>
        </p:nvCxnSpPr>
        <p:spPr>
          <a:xfrm flipH="1">
            <a:off x="2739326" y="5415640"/>
            <a:ext cx="683237" cy="288928"/>
          </a:xfrm>
          <a:prstGeom prst="line">
            <a:avLst/>
          </a:prstGeom>
        </p:spPr>
        <p:style>
          <a:lnRef idx="3">
            <a:schemeClr val="accent1"/>
          </a:lnRef>
          <a:fillRef idx="0">
            <a:schemeClr val="accent1"/>
          </a:fillRef>
          <a:effectRef idx="2">
            <a:schemeClr val="accent1"/>
          </a:effectRef>
          <a:fontRef idx="minor">
            <a:schemeClr val="tx1"/>
          </a:fontRef>
        </p:style>
      </p:cxnSp>
      <p:cxnSp>
        <p:nvCxnSpPr>
          <p:cNvPr id="255" name="Straight Connector 70">
            <a:extLst>
              <a:ext uri="{FF2B5EF4-FFF2-40B4-BE49-F238E27FC236}">
                <a16:creationId xmlns:a16="http://schemas.microsoft.com/office/drawing/2014/main" id="{7B2F1C23-80AE-4101-9C8F-0E1994164BE2}"/>
              </a:ext>
            </a:extLst>
          </p:cNvPr>
          <p:cNvCxnSpPr>
            <a:cxnSpLocks/>
            <a:stCxn id="271" idx="0"/>
            <a:endCxn id="269" idx="2"/>
          </p:cNvCxnSpPr>
          <p:nvPr/>
        </p:nvCxnSpPr>
        <p:spPr>
          <a:xfrm flipH="1" flipV="1">
            <a:off x="3422562" y="5415640"/>
            <a:ext cx="684894" cy="289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6" name="Straight Connector 73">
            <a:extLst>
              <a:ext uri="{FF2B5EF4-FFF2-40B4-BE49-F238E27FC236}">
                <a16:creationId xmlns:a16="http://schemas.microsoft.com/office/drawing/2014/main" id="{63BC8ACE-A7DC-4A78-83A3-88A65731F530}"/>
              </a:ext>
            </a:extLst>
          </p:cNvPr>
          <p:cNvCxnSpPr>
            <a:cxnSpLocks/>
            <a:stCxn id="267" idx="2"/>
            <a:endCxn id="272" idx="0"/>
          </p:cNvCxnSpPr>
          <p:nvPr/>
        </p:nvCxnSpPr>
        <p:spPr>
          <a:xfrm flipH="1">
            <a:off x="5466102" y="5418000"/>
            <a:ext cx="700930" cy="28720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7" name="Straight Connector 76">
            <a:extLst>
              <a:ext uri="{FF2B5EF4-FFF2-40B4-BE49-F238E27FC236}">
                <a16:creationId xmlns:a16="http://schemas.microsoft.com/office/drawing/2014/main" id="{B6581120-8B57-4270-90F1-245469E73699}"/>
              </a:ext>
            </a:extLst>
          </p:cNvPr>
          <p:cNvCxnSpPr>
            <a:cxnSpLocks/>
            <a:stCxn id="267" idx="2"/>
            <a:endCxn id="273" idx="0"/>
          </p:cNvCxnSpPr>
          <p:nvPr/>
        </p:nvCxnSpPr>
        <p:spPr>
          <a:xfrm>
            <a:off x="6167032" y="5417999"/>
            <a:ext cx="720406" cy="28102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8" name="Straight Connector 80">
            <a:extLst>
              <a:ext uri="{FF2B5EF4-FFF2-40B4-BE49-F238E27FC236}">
                <a16:creationId xmlns:a16="http://schemas.microsoft.com/office/drawing/2014/main" id="{B6E90D78-A22B-4A1F-8001-1EBBCDB84410}"/>
              </a:ext>
            </a:extLst>
          </p:cNvPr>
          <p:cNvCxnSpPr>
            <a:cxnSpLocks/>
            <a:endCxn id="270" idx="0"/>
          </p:cNvCxnSpPr>
          <p:nvPr/>
        </p:nvCxnSpPr>
        <p:spPr>
          <a:xfrm flipH="1">
            <a:off x="2739325" y="3788252"/>
            <a:ext cx="16362" cy="1916316"/>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59" name="Straight Connector 83">
            <a:extLst>
              <a:ext uri="{FF2B5EF4-FFF2-40B4-BE49-F238E27FC236}">
                <a16:creationId xmlns:a16="http://schemas.microsoft.com/office/drawing/2014/main" id="{DD453665-BC1F-4610-82D2-2DB02DC57225}"/>
              </a:ext>
            </a:extLst>
          </p:cNvPr>
          <p:cNvCxnSpPr>
            <a:cxnSpLocks/>
            <a:endCxn id="269" idx="0"/>
          </p:cNvCxnSpPr>
          <p:nvPr/>
        </p:nvCxnSpPr>
        <p:spPr>
          <a:xfrm flipH="1">
            <a:off x="3422562" y="3922120"/>
            <a:ext cx="3226" cy="1219200"/>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0" name="Straight Connector 86">
            <a:extLst>
              <a:ext uri="{FF2B5EF4-FFF2-40B4-BE49-F238E27FC236}">
                <a16:creationId xmlns:a16="http://schemas.microsoft.com/office/drawing/2014/main" id="{B7F156E7-9DC6-4C74-9106-586121688F8B}"/>
              </a:ext>
            </a:extLst>
          </p:cNvPr>
          <p:cNvCxnSpPr>
            <a:cxnSpLocks/>
            <a:endCxn id="271" idx="0"/>
          </p:cNvCxnSpPr>
          <p:nvPr/>
        </p:nvCxnSpPr>
        <p:spPr>
          <a:xfrm>
            <a:off x="4095890" y="3582300"/>
            <a:ext cx="11567" cy="2122901"/>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1" name="Straight Connector 89">
            <a:extLst>
              <a:ext uri="{FF2B5EF4-FFF2-40B4-BE49-F238E27FC236}">
                <a16:creationId xmlns:a16="http://schemas.microsoft.com/office/drawing/2014/main" id="{AA1F2E36-59EC-4318-9519-03A27BBA78A7}"/>
              </a:ext>
            </a:extLst>
          </p:cNvPr>
          <p:cNvCxnSpPr>
            <a:cxnSpLocks/>
            <a:endCxn id="251" idx="0"/>
          </p:cNvCxnSpPr>
          <p:nvPr/>
        </p:nvCxnSpPr>
        <p:spPr>
          <a:xfrm>
            <a:off x="4799227" y="4058698"/>
            <a:ext cx="0" cy="549222"/>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2" name="Straight Connector 92">
            <a:extLst>
              <a:ext uri="{FF2B5EF4-FFF2-40B4-BE49-F238E27FC236}">
                <a16:creationId xmlns:a16="http://schemas.microsoft.com/office/drawing/2014/main" id="{DBD71614-CC0A-41D8-97D1-89088B2CABD4}"/>
              </a:ext>
            </a:extLst>
          </p:cNvPr>
          <p:cNvCxnSpPr>
            <a:cxnSpLocks/>
            <a:endCxn id="272" idx="0"/>
          </p:cNvCxnSpPr>
          <p:nvPr/>
        </p:nvCxnSpPr>
        <p:spPr>
          <a:xfrm flipH="1">
            <a:off x="5466102" y="4204402"/>
            <a:ext cx="9902" cy="150079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3" name="Straight Connector 95">
            <a:extLst>
              <a:ext uri="{FF2B5EF4-FFF2-40B4-BE49-F238E27FC236}">
                <a16:creationId xmlns:a16="http://schemas.microsoft.com/office/drawing/2014/main" id="{00366B55-73EF-4954-BC1D-0CFBD4950A35}"/>
              </a:ext>
            </a:extLst>
          </p:cNvPr>
          <p:cNvCxnSpPr>
            <a:cxnSpLocks/>
            <a:endCxn id="267" idx="0"/>
          </p:cNvCxnSpPr>
          <p:nvPr/>
        </p:nvCxnSpPr>
        <p:spPr>
          <a:xfrm flipH="1">
            <a:off x="6167033" y="4351349"/>
            <a:ext cx="8907" cy="792330"/>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4" name="Straight Connector 101">
            <a:extLst>
              <a:ext uri="{FF2B5EF4-FFF2-40B4-BE49-F238E27FC236}">
                <a16:creationId xmlns:a16="http://schemas.microsoft.com/office/drawing/2014/main" id="{85CD523C-2CFE-430A-A1BC-3FE285BDA9F2}"/>
              </a:ext>
            </a:extLst>
          </p:cNvPr>
          <p:cNvCxnSpPr>
            <a:cxnSpLocks/>
            <a:endCxn id="273" idx="0"/>
          </p:cNvCxnSpPr>
          <p:nvPr/>
        </p:nvCxnSpPr>
        <p:spPr>
          <a:xfrm>
            <a:off x="6887438" y="4499049"/>
            <a:ext cx="0" cy="1199976"/>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266" name="TextBox 112">
            <a:extLst>
              <a:ext uri="{FF2B5EF4-FFF2-40B4-BE49-F238E27FC236}">
                <a16:creationId xmlns:a16="http://schemas.microsoft.com/office/drawing/2014/main" id="{4F67042A-A373-43EE-B67D-8225E8CC6519}"/>
              </a:ext>
            </a:extLst>
          </p:cNvPr>
          <p:cNvSpPr txBox="1"/>
          <p:nvPr/>
        </p:nvSpPr>
        <p:spPr>
          <a:xfrm>
            <a:off x="7489412" y="3322724"/>
            <a:ext cx="1507144" cy="369332"/>
          </a:xfrm>
          <a:prstGeom prst="rect">
            <a:avLst/>
          </a:prstGeom>
          <a:noFill/>
        </p:spPr>
        <p:txBody>
          <a:bodyPr wrap="none" rtlCol="0">
            <a:spAutoFit/>
          </a:bodyPr>
          <a:lstStyle/>
          <a:p>
            <a:r>
              <a:rPr lang="en-US" dirty="0"/>
              <a:t>(number line)</a:t>
            </a:r>
          </a:p>
        </p:txBody>
      </p:sp>
      <p:graphicFrame>
        <p:nvGraphicFramePr>
          <p:cNvPr id="267" name="Table 52">
            <a:extLst>
              <a:ext uri="{FF2B5EF4-FFF2-40B4-BE49-F238E27FC236}">
                <a16:creationId xmlns:a16="http://schemas.microsoft.com/office/drawing/2014/main" id="{45B4CF6B-D351-40AC-8D3A-1531C1F503BD}"/>
              </a:ext>
            </a:extLst>
          </p:cNvPr>
          <p:cNvGraphicFramePr>
            <a:graphicFrameLocks noGrp="1"/>
          </p:cNvGraphicFramePr>
          <p:nvPr/>
        </p:nvGraphicFramePr>
        <p:xfrm>
          <a:off x="5778103" y="5143679"/>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6</a:t>
                      </a:r>
                      <a:r>
                        <a:rPr lang="en-US" sz="1800" b="0" dirty="0"/>
                        <a:t>,7)</a:t>
                      </a:r>
                    </a:p>
                  </a:txBody>
                  <a:tcPr marL="0" marR="0" marT="0" marB="0"/>
                </a:tc>
                <a:tc>
                  <a:txBody>
                    <a:bodyPr/>
                    <a:lstStyle/>
                    <a:p>
                      <a:pPr algn="ctr"/>
                      <a:r>
                        <a:rPr lang="en-US" sz="1800" dirty="0"/>
                        <a:t>9</a:t>
                      </a:r>
                    </a:p>
                  </a:txBody>
                  <a:tcPr marL="0" marR="0" marT="0" marB="0"/>
                </a:tc>
                <a:extLst>
                  <a:ext uri="{0D108BD9-81ED-4DB2-BD59-A6C34878D82A}">
                    <a16:rowId xmlns:a16="http://schemas.microsoft.com/office/drawing/2014/main" val="1190831154"/>
                  </a:ext>
                </a:extLst>
              </a:tr>
            </a:tbl>
          </a:graphicData>
        </a:graphic>
      </p:graphicFrame>
      <p:graphicFrame>
        <p:nvGraphicFramePr>
          <p:cNvPr id="268" name="Table 52">
            <a:extLst>
              <a:ext uri="{FF2B5EF4-FFF2-40B4-BE49-F238E27FC236}">
                <a16:creationId xmlns:a16="http://schemas.microsoft.com/office/drawing/2014/main" id="{0B078C40-D429-4D9E-BCFC-323C67759573}"/>
              </a:ext>
            </a:extLst>
          </p:cNvPr>
          <p:cNvGraphicFramePr>
            <a:graphicFrameLocks noGrp="1"/>
          </p:cNvGraphicFramePr>
          <p:nvPr/>
        </p:nvGraphicFramePr>
        <p:xfrm>
          <a:off x="7730075" y="5699025"/>
          <a:ext cx="2362200" cy="274320"/>
        </p:xfrm>
        <a:graphic>
          <a:graphicData uri="http://schemas.openxmlformats.org/drawingml/2006/table">
            <a:tbl>
              <a:tblPr firstCol="1">
                <a:tableStyleId>{22838BEF-8BB2-4498-84A7-C5851F593DF1}</a:tableStyleId>
              </a:tblPr>
              <a:tblGrid>
                <a:gridCol w="1337972">
                  <a:extLst>
                    <a:ext uri="{9D8B030D-6E8A-4147-A177-3AD203B41FA5}">
                      <a16:colId xmlns:a16="http://schemas.microsoft.com/office/drawing/2014/main" val="176687403"/>
                    </a:ext>
                  </a:extLst>
                </a:gridCol>
                <a:gridCol w="1024228">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err="1">
                          <a:solidFill>
                            <a:srgbClr val="FF0000"/>
                          </a:solidFill>
                        </a:rPr>
                        <a:t>key</a:t>
                      </a:r>
                      <a:r>
                        <a:rPr lang="en-US" sz="1800" b="0" dirty="0" err="1"/>
                        <a:t>,val</a:t>
                      </a:r>
                      <a:r>
                        <a:rPr lang="en-US" sz="1800" b="0" dirty="0"/>
                        <a:t>)</a:t>
                      </a:r>
                    </a:p>
                  </a:txBody>
                  <a:tcPr marL="0" marR="0" marT="0" marB="0"/>
                </a:tc>
                <a:tc>
                  <a:txBody>
                    <a:bodyPr/>
                    <a:lstStyle/>
                    <a:p>
                      <a:pPr algn="ctr"/>
                      <a:r>
                        <a:rPr lang="en-US" sz="1800" dirty="0" err="1"/>
                        <a:t>aug_val</a:t>
                      </a: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69" name="Table 52">
            <a:extLst>
              <a:ext uri="{FF2B5EF4-FFF2-40B4-BE49-F238E27FC236}">
                <a16:creationId xmlns:a16="http://schemas.microsoft.com/office/drawing/2014/main" id="{ADC463DD-160A-48A4-9128-FDE9976D4B63}"/>
              </a:ext>
            </a:extLst>
          </p:cNvPr>
          <p:cNvGraphicFramePr>
            <a:graphicFrameLocks noGrp="1"/>
          </p:cNvGraphicFramePr>
          <p:nvPr/>
        </p:nvGraphicFramePr>
        <p:xfrm>
          <a:off x="3033633" y="514132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2</a:t>
                      </a:r>
                      <a:r>
                        <a:rPr lang="en-US" sz="1800" b="0" dirty="0"/>
                        <a:t>,6)</a:t>
                      </a:r>
                    </a:p>
                  </a:txBody>
                  <a:tcPr marL="0" marR="0" marT="0" marB="0"/>
                </a:tc>
                <a:tc>
                  <a:txBody>
                    <a:bodyPr/>
                    <a:lstStyle/>
                    <a:p>
                      <a:pPr algn="ctr"/>
                      <a:r>
                        <a:rPr lang="en-US" sz="1800" dirty="0"/>
                        <a:t>7</a:t>
                      </a:r>
                    </a:p>
                  </a:txBody>
                  <a:tcPr marL="0" marR="0" marT="0" marB="0"/>
                </a:tc>
                <a:extLst>
                  <a:ext uri="{0D108BD9-81ED-4DB2-BD59-A6C34878D82A}">
                    <a16:rowId xmlns:a16="http://schemas.microsoft.com/office/drawing/2014/main" val="1190831154"/>
                  </a:ext>
                </a:extLst>
              </a:tr>
            </a:tbl>
          </a:graphicData>
        </a:graphic>
      </p:graphicFrame>
      <p:graphicFrame>
        <p:nvGraphicFramePr>
          <p:cNvPr id="270" name="Table 52">
            <a:extLst>
              <a:ext uri="{FF2B5EF4-FFF2-40B4-BE49-F238E27FC236}">
                <a16:creationId xmlns:a16="http://schemas.microsoft.com/office/drawing/2014/main" id="{61D2CA8F-AC8E-4229-B6C8-9442DF468B04}"/>
              </a:ext>
            </a:extLst>
          </p:cNvPr>
          <p:cNvGraphicFramePr>
            <a:graphicFrameLocks noGrp="1"/>
          </p:cNvGraphicFramePr>
          <p:nvPr/>
        </p:nvGraphicFramePr>
        <p:xfrm>
          <a:off x="2350396" y="5704568"/>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1</a:t>
                      </a:r>
                      <a:r>
                        <a:rPr lang="en-US" sz="1800" b="0" dirty="0"/>
                        <a:t>,7)</a:t>
                      </a:r>
                    </a:p>
                  </a:txBody>
                  <a:tcPr marL="0" marR="0" marT="0" marB="0"/>
                </a:tc>
                <a:tc>
                  <a:txBody>
                    <a:bodyPr/>
                    <a:lstStyle/>
                    <a:p>
                      <a:pPr algn="ctr"/>
                      <a:r>
                        <a:rPr lang="en-US" sz="1800" dirty="0"/>
                        <a:t>7</a:t>
                      </a:r>
                    </a:p>
                  </a:txBody>
                  <a:tcPr marL="0" marR="0" marT="0" marB="0"/>
                </a:tc>
                <a:extLst>
                  <a:ext uri="{0D108BD9-81ED-4DB2-BD59-A6C34878D82A}">
                    <a16:rowId xmlns:a16="http://schemas.microsoft.com/office/drawing/2014/main" val="1190831154"/>
                  </a:ext>
                </a:extLst>
              </a:tr>
            </a:tbl>
          </a:graphicData>
        </a:graphic>
      </p:graphicFrame>
      <p:graphicFrame>
        <p:nvGraphicFramePr>
          <p:cNvPr id="271" name="Table 52">
            <a:extLst>
              <a:ext uri="{FF2B5EF4-FFF2-40B4-BE49-F238E27FC236}">
                <a16:creationId xmlns:a16="http://schemas.microsoft.com/office/drawing/2014/main" id="{6FC73341-B7DC-4601-9A88-7A701CF6C2F8}"/>
              </a:ext>
            </a:extLst>
          </p:cNvPr>
          <p:cNvGraphicFramePr>
            <a:graphicFrameLocks noGrp="1"/>
          </p:cNvGraphicFramePr>
          <p:nvPr/>
        </p:nvGraphicFramePr>
        <p:xfrm>
          <a:off x="3718527" y="570520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3</a:t>
                      </a:r>
                      <a:r>
                        <a:rPr lang="en-US" sz="1800" b="0" dirty="0"/>
                        <a:t>,5)</a:t>
                      </a:r>
                    </a:p>
                  </a:txBody>
                  <a:tcPr marL="0" marR="0" marT="0" marB="0"/>
                </a:tc>
                <a:tc>
                  <a:txBody>
                    <a:bodyPr/>
                    <a:lstStyle/>
                    <a:p>
                      <a:pPr algn="ctr"/>
                      <a:r>
                        <a:rPr lang="en-US" sz="1800" dirty="0"/>
                        <a:t>5</a:t>
                      </a:r>
                    </a:p>
                  </a:txBody>
                  <a:tcPr marL="0" marR="0" marT="0" marB="0"/>
                </a:tc>
                <a:extLst>
                  <a:ext uri="{0D108BD9-81ED-4DB2-BD59-A6C34878D82A}">
                    <a16:rowId xmlns:a16="http://schemas.microsoft.com/office/drawing/2014/main" val="1190831154"/>
                  </a:ext>
                </a:extLst>
              </a:tr>
            </a:tbl>
          </a:graphicData>
        </a:graphic>
      </p:graphicFrame>
      <p:graphicFrame>
        <p:nvGraphicFramePr>
          <p:cNvPr id="272" name="Table 52">
            <a:extLst>
              <a:ext uri="{FF2B5EF4-FFF2-40B4-BE49-F238E27FC236}">
                <a16:creationId xmlns:a16="http://schemas.microsoft.com/office/drawing/2014/main" id="{71EBCA9E-A135-4BC9-A7C3-BA90458190A1}"/>
              </a:ext>
            </a:extLst>
          </p:cNvPr>
          <p:cNvGraphicFramePr>
            <a:graphicFrameLocks noGrp="1"/>
          </p:cNvGraphicFramePr>
          <p:nvPr/>
        </p:nvGraphicFramePr>
        <p:xfrm>
          <a:off x="5077173" y="570520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5</a:t>
                      </a:r>
                      <a:r>
                        <a:rPr lang="en-US" sz="1800" b="0" dirty="0"/>
                        <a:t>,6)</a:t>
                      </a:r>
                    </a:p>
                  </a:txBody>
                  <a:tcPr marL="0" marR="0" marT="0" marB="0"/>
                </a:tc>
                <a:tc>
                  <a:txBody>
                    <a:bodyPr/>
                    <a:lstStyle/>
                    <a:p>
                      <a:pPr algn="ctr"/>
                      <a:r>
                        <a:rPr lang="en-US" sz="1800" dirty="0"/>
                        <a:t>6</a:t>
                      </a:r>
                    </a:p>
                  </a:txBody>
                  <a:tcPr marL="0" marR="0" marT="0" marB="0"/>
                </a:tc>
                <a:extLst>
                  <a:ext uri="{0D108BD9-81ED-4DB2-BD59-A6C34878D82A}">
                    <a16:rowId xmlns:a16="http://schemas.microsoft.com/office/drawing/2014/main" val="1190831154"/>
                  </a:ext>
                </a:extLst>
              </a:tr>
            </a:tbl>
          </a:graphicData>
        </a:graphic>
      </p:graphicFrame>
      <p:graphicFrame>
        <p:nvGraphicFramePr>
          <p:cNvPr id="273" name="Table 52">
            <a:extLst>
              <a:ext uri="{FF2B5EF4-FFF2-40B4-BE49-F238E27FC236}">
                <a16:creationId xmlns:a16="http://schemas.microsoft.com/office/drawing/2014/main" id="{37F86936-5B6E-4C08-87B8-1CC91D39A0E3}"/>
              </a:ext>
            </a:extLst>
          </p:cNvPr>
          <p:cNvGraphicFramePr>
            <a:graphicFrameLocks noGrp="1"/>
          </p:cNvGraphicFramePr>
          <p:nvPr/>
        </p:nvGraphicFramePr>
        <p:xfrm>
          <a:off x="6498509" y="5699025"/>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7</a:t>
                      </a:r>
                      <a:r>
                        <a:rPr lang="en-US" sz="1800" b="0" dirty="0"/>
                        <a:t>,9)</a:t>
                      </a:r>
                    </a:p>
                  </a:txBody>
                  <a:tcPr marL="0" marR="0" marT="0" marB="0"/>
                </a:tc>
                <a:tc>
                  <a:txBody>
                    <a:bodyPr/>
                    <a:lstStyle/>
                    <a:p>
                      <a:pPr algn="ctr"/>
                      <a:r>
                        <a:rPr lang="en-US" sz="1800" dirty="0"/>
                        <a:t>9</a:t>
                      </a:r>
                    </a:p>
                  </a:txBody>
                  <a:tcPr marL="0" marR="0" marT="0" marB="0"/>
                </a:tc>
                <a:extLst>
                  <a:ext uri="{0D108BD9-81ED-4DB2-BD59-A6C34878D82A}">
                    <a16:rowId xmlns:a16="http://schemas.microsoft.com/office/drawing/2014/main" val="1190831154"/>
                  </a:ext>
                </a:extLst>
              </a:tr>
            </a:tbl>
          </a:graphicData>
        </a:graphic>
      </p:graphicFrame>
      <p:cxnSp>
        <p:nvCxnSpPr>
          <p:cNvPr id="59" name="Straight Connector 35">
            <a:extLst>
              <a:ext uri="{FF2B5EF4-FFF2-40B4-BE49-F238E27FC236}">
                <a16:creationId xmlns:a16="http://schemas.microsoft.com/office/drawing/2014/main" id="{010E45CB-17EC-4E39-ABEA-DF38CBCCF044}"/>
              </a:ext>
            </a:extLst>
          </p:cNvPr>
          <p:cNvCxnSpPr>
            <a:cxnSpLocks/>
          </p:cNvCxnSpPr>
          <p:nvPr/>
        </p:nvCxnSpPr>
        <p:spPr>
          <a:xfrm>
            <a:off x="5477831" y="4229393"/>
            <a:ext cx="713974" cy="1"/>
          </a:xfrm>
          <a:prstGeom prst="line">
            <a:avLst/>
          </a:prstGeom>
        </p:spPr>
        <p:style>
          <a:lnRef idx="3">
            <a:schemeClr val="accent2"/>
          </a:lnRef>
          <a:fillRef idx="0">
            <a:schemeClr val="accent2"/>
          </a:fillRef>
          <a:effectRef idx="2">
            <a:schemeClr val="accent2"/>
          </a:effectRef>
          <a:fontRef idx="minor">
            <a:schemeClr val="tx1"/>
          </a:fontRef>
        </p:style>
      </p:cxnSp>
      <p:sp>
        <p:nvSpPr>
          <p:cNvPr id="60" name="TextBox 45">
            <a:extLst>
              <a:ext uri="{FF2B5EF4-FFF2-40B4-BE49-F238E27FC236}">
                <a16:creationId xmlns:a16="http://schemas.microsoft.com/office/drawing/2014/main" id="{178BCC13-4D48-4AE5-B8EC-C96E77C7B0F9}"/>
              </a:ext>
            </a:extLst>
          </p:cNvPr>
          <p:cNvSpPr txBox="1"/>
          <p:nvPr/>
        </p:nvSpPr>
        <p:spPr>
          <a:xfrm>
            <a:off x="6189745" y="3996970"/>
            <a:ext cx="614271" cy="369332"/>
          </a:xfrm>
          <a:prstGeom prst="rect">
            <a:avLst/>
          </a:prstGeom>
          <a:noFill/>
        </p:spPr>
        <p:txBody>
          <a:bodyPr wrap="none" rtlCol="0">
            <a:spAutoFit/>
          </a:bodyPr>
          <a:lstStyle/>
          <a:p>
            <a:r>
              <a:rPr lang="en-US" dirty="0"/>
              <a:t>(5,6)</a:t>
            </a:r>
          </a:p>
        </p:txBody>
      </p:sp>
    </p:spTree>
    <p:extLst>
      <p:ext uri="{BB962C8B-B14F-4D97-AF65-F5344CB8AC3E}">
        <p14:creationId xmlns:p14="http://schemas.microsoft.com/office/powerpoint/2010/main" val="800247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086221E1-4212-4211-8999-C7150ACB14A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99227" y="1394436"/>
            <a:ext cx="1622860" cy="1080825"/>
          </a:xfrm>
          <a:prstGeom prst="rect">
            <a:avLst/>
          </a:prstGeom>
        </p:spPr>
      </p:pic>
      <p:sp>
        <p:nvSpPr>
          <p:cNvPr id="2" name="标题 1">
            <a:extLst>
              <a:ext uri="{FF2B5EF4-FFF2-40B4-BE49-F238E27FC236}">
                <a16:creationId xmlns:a16="http://schemas.microsoft.com/office/drawing/2014/main" id="{C730E352-F42A-4225-8E45-5C63F57F08E8}"/>
              </a:ext>
            </a:extLst>
          </p:cNvPr>
          <p:cNvSpPr>
            <a:spLocks noGrp="1"/>
          </p:cNvSpPr>
          <p:nvPr>
            <p:ph type="title"/>
          </p:nvPr>
        </p:nvSpPr>
        <p:spPr/>
        <p:txBody>
          <a:bodyPr/>
          <a:lstStyle/>
          <a:p>
            <a:r>
              <a:rPr lang="en-US" altLang="zh-CN" dirty="0"/>
              <a:t>Interval Trees</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BF022D-8852-4BBD-91E5-107D1A9481CF}"/>
                  </a:ext>
                </a:extLst>
              </p:cNvPr>
              <p:cNvSpPr>
                <a:spLocks noGrp="1"/>
              </p:cNvSpPr>
              <p:nvPr>
                <p:ph sz="quarter" idx="1"/>
              </p:nvPr>
            </p:nvSpPr>
            <p:spPr>
              <a:xfrm>
                <a:off x="457200" y="1143000"/>
                <a:ext cx="10210800" cy="5715000"/>
              </a:xfrm>
            </p:spPr>
            <p:txBody>
              <a:bodyPr>
                <a:normAutofit/>
              </a:bodyPr>
              <a:lstStyle/>
              <a:p>
                <a:r>
                  <a:rPr lang="en-US" dirty="0"/>
                  <a:t>Stabbing query on </a:t>
                </a:r>
                <a14:m>
                  <m:oMath xmlns:m="http://schemas.openxmlformats.org/officeDocument/2006/math">
                    <m:r>
                      <a:rPr lang="en-US" b="0" i="1" smtClean="0">
                        <a:latin typeface="Cambria Math" panose="02040503050406030204" pitchFamily="18" charset="0"/>
                      </a:rPr>
                      <m:t>𝑝</m:t>
                    </m:r>
                  </m:oMath>
                </a14:m>
                <a:r>
                  <a:rPr lang="en-US" dirty="0"/>
                  <a:t>: </a:t>
                </a:r>
              </a:p>
            </p:txBody>
          </p:sp>
        </mc:Choice>
        <mc:Fallback xmlns="">
          <p:sp>
            <p:nvSpPr>
              <p:cNvPr id="3" name="内容占位符 2">
                <a:extLst>
                  <a:ext uri="{FF2B5EF4-FFF2-40B4-BE49-F238E27FC236}">
                    <a16:creationId xmlns:a16="http://schemas.microsoft.com/office/drawing/2014/main" id="{B9BF022D-8852-4BBD-91E5-107D1A9481CF}"/>
                  </a:ext>
                </a:extLst>
              </p:cNvPr>
              <p:cNvSpPr>
                <a:spLocks noGrp="1" noRot="1" noChangeAspect="1" noMove="1" noResize="1" noEditPoints="1" noAdjustHandles="1" noChangeArrowheads="1" noChangeShapeType="1" noTextEdit="1"/>
              </p:cNvSpPr>
              <p:nvPr>
                <p:ph sz="quarter" idx="1"/>
              </p:nvPr>
            </p:nvSpPr>
            <p:spPr>
              <a:xfrm>
                <a:off x="457200" y="1143000"/>
                <a:ext cx="10210800" cy="5715000"/>
              </a:xfrm>
              <a:blipFill>
                <a:blip r:embed="rId5"/>
                <a:stretch>
                  <a:fillRect l="-1075" t="-1814"/>
                </a:stretch>
              </a:blipFill>
            </p:spPr>
            <p:txBody>
              <a:bodyPr/>
              <a:lstStyle/>
              <a:p>
                <a:r>
                  <a:rPr lang="zh-CN" altLang="en-US">
                    <a:noFill/>
                  </a:rPr>
                  <a:t> </a:t>
                </a:r>
              </a:p>
            </p:txBody>
          </p:sp>
        </mc:Fallback>
      </mc:AlternateContent>
      <p:cxnSp>
        <p:nvCxnSpPr>
          <p:cNvPr id="218" name="Straight Connector 4">
            <a:extLst>
              <a:ext uri="{FF2B5EF4-FFF2-40B4-BE49-F238E27FC236}">
                <a16:creationId xmlns:a16="http://schemas.microsoft.com/office/drawing/2014/main" id="{4F3C75AF-4252-4BDC-B73C-BB491FF55872}"/>
              </a:ext>
            </a:extLst>
          </p:cNvPr>
          <p:cNvCxnSpPr>
            <a:cxnSpLocks/>
          </p:cNvCxnSpPr>
          <p:nvPr/>
        </p:nvCxnSpPr>
        <p:spPr>
          <a:xfrm>
            <a:off x="2504487" y="2412469"/>
            <a:ext cx="6484388" cy="0"/>
          </a:xfrm>
          <a:prstGeom prst="line">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19" name="Straight Connector 7">
            <a:extLst>
              <a:ext uri="{FF2B5EF4-FFF2-40B4-BE49-F238E27FC236}">
                <a16:creationId xmlns:a16="http://schemas.microsoft.com/office/drawing/2014/main" id="{F42EC3B5-4391-4B4C-ACB3-DECCEB4D3C17}"/>
              </a:ext>
            </a:extLst>
          </p:cNvPr>
          <p:cNvCxnSpPr/>
          <p:nvPr/>
        </p:nvCxnSpPr>
        <p:spPr>
          <a:xfrm>
            <a:off x="2739322" y="2281174"/>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0" name="Straight Connector 8">
            <a:extLst>
              <a:ext uri="{FF2B5EF4-FFF2-40B4-BE49-F238E27FC236}">
                <a16:creationId xmlns:a16="http://schemas.microsoft.com/office/drawing/2014/main" id="{AF8C8173-AB5B-48F7-B3EF-509EB3F0B048}"/>
              </a:ext>
            </a:extLst>
          </p:cNvPr>
          <p:cNvCxnSpPr/>
          <p:nvPr/>
        </p:nvCxnSpPr>
        <p:spPr>
          <a:xfrm>
            <a:off x="3418425" y="2282194"/>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1" name="Straight Connector 9">
            <a:extLst>
              <a:ext uri="{FF2B5EF4-FFF2-40B4-BE49-F238E27FC236}">
                <a16:creationId xmlns:a16="http://schemas.microsoft.com/office/drawing/2014/main" id="{BB449639-E061-4186-A64C-AADFE9EAB5AE}"/>
              </a:ext>
            </a:extLst>
          </p:cNvPr>
          <p:cNvCxnSpPr/>
          <p:nvPr/>
        </p:nvCxnSpPr>
        <p:spPr>
          <a:xfrm>
            <a:off x="4107457" y="2285871"/>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2" name="Straight Connector 10">
            <a:extLst>
              <a:ext uri="{FF2B5EF4-FFF2-40B4-BE49-F238E27FC236}">
                <a16:creationId xmlns:a16="http://schemas.microsoft.com/office/drawing/2014/main" id="{DF44B408-478E-495D-BAAD-1DFBFE125970}"/>
              </a:ext>
            </a:extLst>
          </p:cNvPr>
          <p:cNvCxnSpPr/>
          <p:nvPr/>
        </p:nvCxnSpPr>
        <p:spPr>
          <a:xfrm>
            <a:off x="4784944" y="228086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3" name="Straight Connector 11">
            <a:extLst>
              <a:ext uri="{FF2B5EF4-FFF2-40B4-BE49-F238E27FC236}">
                <a16:creationId xmlns:a16="http://schemas.microsoft.com/office/drawing/2014/main" id="{0C9E69B5-12B2-4604-90AA-80F852318C7B}"/>
              </a:ext>
            </a:extLst>
          </p:cNvPr>
          <p:cNvCxnSpPr/>
          <p:nvPr/>
        </p:nvCxnSpPr>
        <p:spPr>
          <a:xfrm>
            <a:off x="5476285" y="2280863"/>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4" name="Straight Connector 12">
            <a:extLst>
              <a:ext uri="{FF2B5EF4-FFF2-40B4-BE49-F238E27FC236}">
                <a16:creationId xmlns:a16="http://schemas.microsoft.com/office/drawing/2014/main" id="{9DBEF954-B455-4C54-B100-07D06CE59C58}"/>
              </a:ext>
            </a:extLst>
          </p:cNvPr>
          <p:cNvCxnSpPr/>
          <p:nvPr/>
        </p:nvCxnSpPr>
        <p:spPr>
          <a:xfrm>
            <a:off x="6175939" y="228086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5" name="Straight Connector 13">
            <a:extLst>
              <a:ext uri="{FF2B5EF4-FFF2-40B4-BE49-F238E27FC236}">
                <a16:creationId xmlns:a16="http://schemas.microsoft.com/office/drawing/2014/main" id="{82A11311-3A5C-4AE2-9BD2-3CEADCF019CF}"/>
              </a:ext>
            </a:extLst>
          </p:cNvPr>
          <p:cNvCxnSpPr/>
          <p:nvPr/>
        </p:nvCxnSpPr>
        <p:spPr>
          <a:xfrm>
            <a:off x="6876519" y="228173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6" name="Straight Connector 14">
            <a:extLst>
              <a:ext uri="{FF2B5EF4-FFF2-40B4-BE49-F238E27FC236}">
                <a16:creationId xmlns:a16="http://schemas.microsoft.com/office/drawing/2014/main" id="{D8244524-E791-4204-A135-01B294420849}"/>
              </a:ext>
            </a:extLst>
          </p:cNvPr>
          <p:cNvCxnSpPr/>
          <p:nvPr/>
        </p:nvCxnSpPr>
        <p:spPr>
          <a:xfrm>
            <a:off x="7561395" y="2280862"/>
            <a:ext cx="0" cy="1385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7" name="Straight Connector 15">
            <a:extLst>
              <a:ext uri="{FF2B5EF4-FFF2-40B4-BE49-F238E27FC236}">
                <a16:creationId xmlns:a16="http://schemas.microsoft.com/office/drawing/2014/main" id="{18E4A1AA-7CD6-4C9E-9176-64C63C655C6E}"/>
              </a:ext>
            </a:extLst>
          </p:cNvPr>
          <p:cNvCxnSpPr/>
          <p:nvPr/>
        </p:nvCxnSpPr>
        <p:spPr>
          <a:xfrm>
            <a:off x="8261973" y="2279867"/>
            <a:ext cx="0" cy="138545"/>
          </a:xfrm>
          <a:prstGeom prst="line">
            <a:avLst/>
          </a:prstGeom>
        </p:spPr>
        <p:style>
          <a:lnRef idx="3">
            <a:schemeClr val="accent1"/>
          </a:lnRef>
          <a:fillRef idx="0">
            <a:schemeClr val="accent1"/>
          </a:fillRef>
          <a:effectRef idx="2">
            <a:schemeClr val="accent1"/>
          </a:effectRef>
          <a:fontRef idx="minor">
            <a:schemeClr val="tx1"/>
          </a:fontRef>
        </p:style>
      </p:cxnSp>
      <p:sp>
        <p:nvSpPr>
          <p:cNvPr id="228" name="TextBox 16">
            <a:extLst>
              <a:ext uri="{FF2B5EF4-FFF2-40B4-BE49-F238E27FC236}">
                <a16:creationId xmlns:a16="http://schemas.microsoft.com/office/drawing/2014/main" id="{8DD6EDDB-B2F6-4654-ABF8-0B7A75AE9C24}"/>
              </a:ext>
            </a:extLst>
          </p:cNvPr>
          <p:cNvSpPr txBox="1"/>
          <p:nvPr/>
        </p:nvSpPr>
        <p:spPr>
          <a:xfrm>
            <a:off x="2589803" y="1989475"/>
            <a:ext cx="249382" cy="369332"/>
          </a:xfrm>
          <a:prstGeom prst="rect">
            <a:avLst/>
          </a:prstGeom>
          <a:noFill/>
        </p:spPr>
        <p:txBody>
          <a:bodyPr wrap="square" rtlCol="0">
            <a:spAutoFit/>
          </a:bodyPr>
          <a:lstStyle/>
          <a:p>
            <a:r>
              <a:rPr lang="en-US" dirty="0"/>
              <a:t>1</a:t>
            </a:r>
          </a:p>
        </p:txBody>
      </p:sp>
      <p:sp>
        <p:nvSpPr>
          <p:cNvPr id="229" name="TextBox 17">
            <a:extLst>
              <a:ext uri="{FF2B5EF4-FFF2-40B4-BE49-F238E27FC236}">
                <a16:creationId xmlns:a16="http://schemas.microsoft.com/office/drawing/2014/main" id="{10D87C66-ADD8-4505-AE33-2CC476EC4B2C}"/>
              </a:ext>
            </a:extLst>
          </p:cNvPr>
          <p:cNvSpPr txBox="1"/>
          <p:nvPr/>
        </p:nvSpPr>
        <p:spPr>
          <a:xfrm>
            <a:off x="3268509" y="1988801"/>
            <a:ext cx="249382" cy="369332"/>
          </a:xfrm>
          <a:prstGeom prst="rect">
            <a:avLst/>
          </a:prstGeom>
          <a:noFill/>
        </p:spPr>
        <p:txBody>
          <a:bodyPr wrap="square" rtlCol="0">
            <a:spAutoFit/>
          </a:bodyPr>
          <a:lstStyle/>
          <a:p>
            <a:r>
              <a:rPr lang="en-US" dirty="0"/>
              <a:t>2</a:t>
            </a:r>
          </a:p>
        </p:txBody>
      </p:sp>
      <p:sp>
        <p:nvSpPr>
          <p:cNvPr id="230" name="TextBox 18">
            <a:extLst>
              <a:ext uri="{FF2B5EF4-FFF2-40B4-BE49-F238E27FC236}">
                <a16:creationId xmlns:a16="http://schemas.microsoft.com/office/drawing/2014/main" id="{BCCD18EF-3F2D-4F7B-A2E6-C9ED0FF453EB}"/>
              </a:ext>
            </a:extLst>
          </p:cNvPr>
          <p:cNvSpPr txBox="1"/>
          <p:nvPr/>
        </p:nvSpPr>
        <p:spPr>
          <a:xfrm>
            <a:off x="4619976" y="1988220"/>
            <a:ext cx="249382" cy="369332"/>
          </a:xfrm>
          <a:prstGeom prst="rect">
            <a:avLst/>
          </a:prstGeom>
          <a:noFill/>
        </p:spPr>
        <p:txBody>
          <a:bodyPr wrap="square" rtlCol="0">
            <a:spAutoFit/>
          </a:bodyPr>
          <a:lstStyle/>
          <a:p>
            <a:r>
              <a:rPr lang="en-US" dirty="0"/>
              <a:t>4</a:t>
            </a:r>
          </a:p>
        </p:txBody>
      </p:sp>
      <p:sp>
        <p:nvSpPr>
          <p:cNvPr id="231" name="TextBox 19">
            <a:extLst>
              <a:ext uri="{FF2B5EF4-FFF2-40B4-BE49-F238E27FC236}">
                <a16:creationId xmlns:a16="http://schemas.microsoft.com/office/drawing/2014/main" id="{5756FCBE-8893-49CA-AA0F-F4B204308B12}"/>
              </a:ext>
            </a:extLst>
          </p:cNvPr>
          <p:cNvSpPr txBox="1"/>
          <p:nvPr/>
        </p:nvSpPr>
        <p:spPr>
          <a:xfrm>
            <a:off x="3958034" y="1984864"/>
            <a:ext cx="210589" cy="369332"/>
          </a:xfrm>
          <a:prstGeom prst="rect">
            <a:avLst/>
          </a:prstGeom>
          <a:noFill/>
        </p:spPr>
        <p:txBody>
          <a:bodyPr wrap="square" rtlCol="0">
            <a:spAutoFit/>
          </a:bodyPr>
          <a:lstStyle/>
          <a:p>
            <a:r>
              <a:rPr lang="en-US" dirty="0"/>
              <a:t>3</a:t>
            </a:r>
          </a:p>
        </p:txBody>
      </p:sp>
      <p:sp>
        <p:nvSpPr>
          <p:cNvPr id="232" name="TextBox 20">
            <a:extLst>
              <a:ext uri="{FF2B5EF4-FFF2-40B4-BE49-F238E27FC236}">
                <a16:creationId xmlns:a16="http://schemas.microsoft.com/office/drawing/2014/main" id="{766EAED3-3402-4038-9DC9-2487A615FEBA}"/>
              </a:ext>
            </a:extLst>
          </p:cNvPr>
          <p:cNvSpPr txBox="1"/>
          <p:nvPr/>
        </p:nvSpPr>
        <p:spPr>
          <a:xfrm>
            <a:off x="5337274" y="1984082"/>
            <a:ext cx="249382" cy="369332"/>
          </a:xfrm>
          <a:prstGeom prst="rect">
            <a:avLst/>
          </a:prstGeom>
          <a:noFill/>
        </p:spPr>
        <p:txBody>
          <a:bodyPr wrap="square" rtlCol="0">
            <a:spAutoFit/>
          </a:bodyPr>
          <a:lstStyle/>
          <a:p>
            <a:r>
              <a:rPr lang="en-US" dirty="0"/>
              <a:t>5</a:t>
            </a:r>
          </a:p>
        </p:txBody>
      </p:sp>
      <p:sp>
        <p:nvSpPr>
          <p:cNvPr id="233" name="TextBox 21">
            <a:extLst>
              <a:ext uri="{FF2B5EF4-FFF2-40B4-BE49-F238E27FC236}">
                <a16:creationId xmlns:a16="http://schemas.microsoft.com/office/drawing/2014/main" id="{3158DB40-CE0E-4F2F-BF83-589112B62A5C}"/>
              </a:ext>
            </a:extLst>
          </p:cNvPr>
          <p:cNvSpPr txBox="1"/>
          <p:nvPr/>
        </p:nvSpPr>
        <p:spPr>
          <a:xfrm>
            <a:off x="6025237" y="1985726"/>
            <a:ext cx="249382" cy="369332"/>
          </a:xfrm>
          <a:prstGeom prst="rect">
            <a:avLst/>
          </a:prstGeom>
          <a:noFill/>
        </p:spPr>
        <p:txBody>
          <a:bodyPr wrap="square" rtlCol="0">
            <a:spAutoFit/>
          </a:bodyPr>
          <a:lstStyle/>
          <a:p>
            <a:r>
              <a:rPr lang="en-US" dirty="0"/>
              <a:t>6</a:t>
            </a:r>
          </a:p>
        </p:txBody>
      </p:sp>
      <p:sp>
        <p:nvSpPr>
          <p:cNvPr id="234" name="TextBox 22">
            <a:extLst>
              <a:ext uri="{FF2B5EF4-FFF2-40B4-BE49-F238E27FC236}">
                <a16:creationId xmlns:a16="http://schemas.microsoft.com/office/drawing/2014/main" id="{39C5B2EB-3603-483F-A85F-1AE02CBDE059}"/>
              </a:ext>
            </a:extLst>
          </p:cNvPr>
          <p:cNvSpPr txBox="1"/>
          <p:nvPr/>
        </p:nvSpPr>
        <p:spPr>
          <a:xfrm>
            <a:off x="8098255" y="1986503"/>
            <a:ext cx="249382" cy="369332"/>
          </a:xfrm>
          <a:prstGeom prst="rect">
            <a:avLst/>
          </a:prstGeom>
          <a:noFill/>
        </p:spPr>
        <p:txBody>
          <a:bodyPr wrap="square" rtlCol="0">
            <a:spAutoFit/>
          </a:bodyPr>
          <a:lstStyle/>
          <a:p>
            <a:r>
              <a:rPr lang="en-US" dirty="0"/>
              <a:t>9</a:t>
            </a:r>
          </a:p>
        </p:txBody>
      </p:sp>
      <p:sp>
        <p:nvSpPr>
          <p:cNvPr id="235" name="TextBox 23">
            <a:extLst>
              <a:ext uri="{FF2B5EF4-FFF2-40B4-BE49-F238E27FC236}">
                <a16:creationId xmlns:a16="http://schemas.microsoft.com/office/drawing/2014/main" id="{42DF187D-286A-49E1-863F-1187D6348F55}"/>
              </a:ext>
            </a:extLst>
          </p:cNvPr>
          <p:cNvSpPr txBox="1"/>
          <p:nvPr/>
        </p:nvSpPr>
        <p:spPr>
          <a:xfrm>
            <a:off x="7401546" y="1981200"/>
            <a:ext cx="249382" cy="369332"/>
          </a:xfrm>
          <a:prstGeom prst="rect">
            <a:avLst/>
          </a:prstGeom>
          <a:noFill/>
        </p:spPr>
        <p:txBody>
          <a:bodyPr wrap="square" rtlCol="0">
            <a:spAutoFit/>
          </a:bodyPr>
          <a:lstStyle/>
          <a:p>
            <a:r>
              <a:rPr lang="en-US" dirty="0"/>
              <a:t>8</a:t>
            </a:r>
          </a:p>
        </p:txBody>
      </p:sp>
      <p:sp>
        <p:nvSpPr>
          <p:cNvPr id="236" name="TextBox 24">
            <a:extLst>
              <a:ext uri="{FF2B5EF4-FFF2-40B4-BE49-F238E27FC236}">
                <a16:creationId xmlns:a16="http://schemas.microsoft.com/office/drawing/2014/main" id="{04ED884A-6E6B-43F0-9EDC-E21894573F09}"/>
              </a:ext>
            </a:extLst>
          </p:cNvPr>
          <p:cNvSpPr txBox="1"/>
          <p:nvPr/>
        </p:nvSpPr>
        <p:spPr>
          <a:xfrm>
            <a:off x="6754134" y="1987778"/>
            <a:ext cx="249382" cy="369332"/>
          </a:xfrm>
          <a:prstGeom prst="rect">
            <a:avLst/>
          </a:prstGeom>
          <a:noFill/>
        </p:spPr>
        <p:txBody>
          <a:bodyPr wrap="square" rtlCol="0">
            <a:spAutoFit/>
          </a:bodyPr>
          <a:lstStyle/>
          <a:p>
            <a:r>
              <a:rPr lang="en-US" dirty="0"/>
              <a:t>7</a:t>
            </a:r>
          </a:p>
        </p:txBody>
      </p:sp>
      <p:cxnSp>
        <p:nvCxnSpPr>
          <p:cNvPr id="237" name="Straight Connector 26">
            <a:extLst>
              <a:ext uri="{FF2B5EF4-FFF2-40B4-BE49-F238E27FC236}">
                <a16:creationId xmlns:a16="http://schemas.microsoft.com/office/drawing/2014/main" id="{567F2A3E-D98B-42AC-862D-F1E941161271}"/>
              </a:ext>
            </a:extLst>
          </p:cNvPr>
          <p:cNvCxnSpPr>
            <a:cxnSpLocks/>
          </p:cNvCxnSpPr>
          <p:nvPr/>
        </p:nvCxnSpPr>
        <p:spPr>
          <a:xfrm>
            <a:off x="4107457" y="2662891"/>
            <a:ext cx="136882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8" name="Straight Connector 27">
            <a:extLst>
              <a:ext uri="{FF2B5EF4-FFF2-40B4-BE49-F238E27FC236}">
                <a16:creationId xmlns:a16="http://schemas.microsoft.com/office/drawing/2014/main" id="{B7904F81-D43D-430B-A614-8558C9396251}"/>
              </a:ext>
            </a:extLst>
          </p:cNvPr>
          <p:cNvCxnSpPr>
            <a:cxnSpLocks/>
          </p:cNvCxnSpPr>
          <p:nvPr/>
        </p:nvCxnSpPr>
        <p:spPr>
          <a:xfrm flipV="1">
            <a:off x="2739327" y="2832320"/>
            <a:ext cx="4137193" cy="310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9" name="Straight Connector 32">
            <a:extLst>
              <a:ext uri="{FF2B5EF4-FFF2-40B4-BE49-F238E27FC236}">
                <a16:creationId xmlns:a16="http://schemas.microsoft.com/office/drawing/2014/main" id="{976CF76E-429F-40AC-8565-D6013E35169C}"/>
              </a:ext>
            </a:extLst>
          </p:cNvPr>
          <p:cNvCxnSpPr>
            <a:cxnSpLocks/>
          </p:cNvCxnSpPr>
          <p:nvPr/>
        </p:nvCxnSpPr>
        <p:spPr>
          <a:xfrm>
            <a:off x="3420503" y="3001363"/>
            <a:ext cx="27554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0" name="Straight Connector 33">
            <a:extLst>
              <a:ext uri="{FF2B5EF4-FFF2-40B4-BE49-F238E27FC236}">
                <a16:creationId xmlns:a16="http://schemas.microsoft.com/office/drawing/2014/main" id="{FF76009B-C601-4E70-BAF9-13F373DD03FE}"/>
              </a:ext>
            </a:extLst>
          </p:cNvPr>
          <p:cNvCxnSpPr>
            <a:cxnSpLocks/>
          </p:cNvCxnSpPr>
          <p:nvPr/>
        </p:nvCxnSpPr>
        <p:spPr>
          <a:xfrm>
            <a:off x="4791871" y="3136635"/>
            <a:ext cx="71593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1" name="Straight Connector 34">
            <a:extLst>
              <a:ext uri="{FF2B5EF4-FFF2-40B4-BE49-F238E27FC236}">
                <a16:creationId xmlns:a16="http://schemas.microsoft.com/office/drawing/2014/main" id="{FA9A7487-5DC3-45A3-BAB2-2C68591B4360}"/>
              </a:ext>
            </a:extLst>
          </p:cNvPr>
          <p:cNvCxnSpPr>
            <a:cxnSpLocks/>
          </p:cNvCxnSpPr>
          <p:nvPr/>
        </p:nvCxnSpPr>
        <p:spPr>
          <a:xfrm>
            <a:off x="6156813" y="3436949"/>
            <a:ext cx="71971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2" name="Straight Connector 35">
            <a:extLst>
              <a:ext uri="{FF2B5EF4-FFF2-40B4-BE49-F238E27FC236}">
                <a16:creationId xmlns:a16="http://schemas.microsoft.com/office/drawing/2014/main" id="{15BB51EF-5942-4142-96F0-1C0FB532A59A}"/>
              </a:ext>
            </a:extLst>
          </p:cNvPr>
          <p:cNvCxnSpPr>
            <a:cxnSpLocks/>
          </p:cNvCxnSpPr>
          <p:nvPr/>
        </p:nvCxnSpPr>
        <p:spPr>
          <a:xfrm>
            <a:off x="5461965" y="3298367"/>
            <a:ext cx="713974" cy="1"/>
          </a:xfrm>
          <a:prstGeom prst="line">
            <a:avLst/>
          </a:prstGeom>
        </p:spPr>
        <p:style>
          <a:lnRef idx="3">
            <a:schemeClr val="accent2"/>
          </a:lnRef>
          <a:fillRef idx="0">
            <a:schemeClr val="accent2"/>
          </a:fillRef>
          <a:effectRef idx="2">
            <a:schemeClr val="accent2"/>
          </a:effectRef>
          <a:fontRef idx="minor">
            <a:schemeClr val="tx1"/>
          </a:fontRef>
        </p:style>
      </p:cxnSp>
      <p:sp>
        <p:nvSpPr>
          <p:cNvPr id="243" name="TextBox 41">
            <a:extLst>
              <a:ext uri="{FF2B5EF4-FFF2-40B4-BE49-F238E27FC236}">
                <a16:creationId xmlns:a16="http://schemas.microsoft.com/office/drawing/2014/main" id="{FB1C7425-3747-47E2-B147-28FDC41691A2}"/>
              </a:ext>
            </a:extLst>
          </p:cNvPr>
          <p:cNvSpPr txBox="1"/>
          <p:nvPr/>
        </p:nvSpPr>
        <p:spPr>
          <a:xfrm>
            <a:off x="5497785" y="2427590"/>
            <a:ext cx="617477" cy="369332"/>
          </a:xfrm>
          <a:prstGeom prst="rect">
            <a:avLst/>
          </a:prstGeom>
          <a:noFill/>
        </p:spPr>
        <p:txBody>
          <a:bodyPr wrap="none" rtlCol="0">
            <a:spAutoFit/>
          </a:bodyPr>
          <a:lstStyle/>
          <a:p>
            <a:r>
              <a:rPr lang="en-US" dirty="0"/>
              <a:t>(3,5)</a:t>
            </a:r>
          </a:p>
        </p:txBody>
      </p:sp>
      <p:sp>
        <p:nvSpPr>
          <p:cNvPr id="244" name="TextBox 42">
            <a:extLst>
              <a:ext uri="{FF2B5EF4-FFF2-40B4-BE49-F238E27FC236}">
                <a16:creationId xmlns:a16="http://schemas.microsoft.com/office/drawing/2014/main" id="{379064B1-C9C9-46DE-8000-64B73D4867CD}"/>
              </a:ext>
            </a:extLst>
          </p:cNvPr>
          <p:cNvSpPr txBox="1"/>
          <p:nvPr/>
        </p:nvSpPr>
        <p:spPr>
          <a:xfrm>
            <a:off x="6943919" y="2658423"/>
            <a:ext cx="617477" cy="369332"/>
          </a:xfrm>
          <a:prstGeom prst="rect">
            <a:avLst/>
          </a:prstGeom>
          <a:noFill/>
        </p:spPr>
        <p:txBody>
          <a:bodyPr wrap="none" rtlCol="0">
            <a:spAutoFit/>
          </a:bodyPr>
          <a:lstStyle/>
          <a:p>
            <a:r>
              <a:rPr lang="en-US" dirty="0"/>
              <a:t>(1,7)</a:t>
            </a:r>
          </a:p>
        </p:txBody>
      </p:sp>
      <p:sp>
        <p:nvSpPr>
          <p:cNvPr id="245" name="TextBox 43">
            <a:extLst>
              <a:ext uri="{FF2B5EF4-FFF2-40B4-BE49-F238E27FC236}">
                <a16:creationId xmlns:a16="http://schemas.microsoft.com/office/drawing/2014/main" id="{4606BD60-510B-4586-8E7A-7A56BE424EE2}"/>
              </a:ext>
            </a:extLst>
          </p:cNvPr>
          <p:cNvSpPr txBox="1"/>
          <p:nvPr/>
        </p:nvSpPr>
        <p:spPr>
          <a:xfrm>
            <a:off x="6156813" y="2791977"/>
            <a:ext cx="617477" cy="369332"/>
          </a:xfrm>
          <a:prstGeom prst="rect">
            <a:avLst/>
          </a:prstGeom>
          <a:noFill/>
        </p:spPr>
        <p:txBody>
          <a:bodyPr wrap="none" rtlCol="0">
            <a:spAutoFit/>
          </a:bodyPr>
          <a:lstStyle/>
          <a:p>
            <a:r>
              <a:rPr lang="en-US" dirty="0"/>
              <a:t>(2,6)</a:t>
            </a:r>
          </a:p>
        </p:txBody>
      </p:sp>
      <p:sp>
        <p:nvSpPr>
          <p:cNvPr id="246" name="TextBox 44">
            <a:extLst>
              <a:ext uri="{FF2B5EF4-FFF2-40B4-BE49-F238E27FC236}">
                <a16:creationId xmlns:a16="http://schemas.microsoft.com/office/drawing/2014/main" id="{B4013401-EADE-4D4C-B8FF-C3F11AD9A01B}"/>
              </a:ext>
            </a:extLst>
          </p:cNvPr>
          <p:cNvSpPr txBox="1"/>
          <p:nvPr/>
        </p:nvSpPr>
        <p:spPr>
          <a:xfrm>
            <a:off x="5507816" y="2934115"/>
            <a:ext cx="617477" cy="369332"/>
          </a:xfrm>
          <a:prstGeom prst="rect">
            <a:avLst/>
          </a:prstGeom>
          <a:noFill/>
        </p:spPr>
        <p:txBody>
          <a:bodyPr wrap="none" rtlCol="0">
            <a:spAutoFit/>
          </a:bodyPr>
          <a:lstStyle/>
          <a:p>
            <a:r>
              <a:rPr lang="en-US" dirty="0"/>
              <a:t>(4,5)</a:t>
            </a:r>
          </a:p>
        </p:txBody>
      </p:sp>
      <p:sp>
        <p:nvSpPr>
          <p:cNvPr id="247" name="TextBox 45">
            <a:extLst>
              <a:ext uri="{FF2B5EF4-FFF2-40B4-BE49-F238E27FC236}">
                <a16:creationId xmlns:a16="http://schemas.microsoft.com/office/drawing/2014/main" id="{85F596C3-ABD4-4872-A5A1-E08EC4649D0E}"/>
              </a:ext>
            </a:extLst>
          </p:cNvPr>
          <p:cNvSpPr txBox="1"/>
          <p:nvPr/>
        </p:nvSpPr>
        <p:spPr>
          <a:xfrm>
            <a:off x="6173879" y="3065944"/>
            <a:ext cx="614271" cy="369332"/>
          </a:xfrm>
          <a:prstGeom prst="rect">
            <a:avLst/>
          </a:prstGeom>
          <a:noFill/>
        </p:spPr>
        <p:txBody>
          <a:bodyPr wrap="none" rtlCol="0">
            <a:spAutoFit/>
          </a:bodyPr>
          <a:lstStyle/>
          <a:p>
            <a:r>
              <a:rPr lang="en-US" dirty="0"/>
              <a:t>(5,6)</a:t>
            </a:r>
          </a:p>
        </p:txBody>
      </p:sp>
      <p:sp>
        <p:nvSpPr>
          <p:cNvPr id="248" name="TextBox 46">
            <a:extLst>
              <a:ext uri="{FF2B5EF4-FFF2-40B4-BE49-F238E27FC236}">
                <a16:creationId xmlns:a16="http://schemas.microsoft.com/office/drawing/2014/main" id="{17F29A69-A52D-489A-8634-C8BF553356E0}"/>
              </a:ext>
            </a:extLst>
          </p:cNvPr>
          <p:cNvSpPr txBox="1"/>
          <p:nvPr/>
        </p:nvSpPr>
        <p:spPr>
          <a:xfrm>
            <a:off x="6826914" y="3232913"/>
            <a:ext cx="617477" cy="369332"/>
          </a:xfrm>
          <a:prstGeom prst="rect">
            <a:avLst/>
          </a:prstGeom>
          <a:noFill/>
        </p:spPr>
        <p:txBody>
          <a:bodyPr wrap="none" rtlCol="0">
            <a:spAutoFit/>
          </a:bodyPr>
          <a:lstStyle/>
          <a:p>
            <a:r>
              <a:rPr lang="en-US" dirty="0"/>
              <a:t>(6,7)</a:t>
            </a:r>
          </a:p>
        </p:txBody>
      </p:sp>
      <p:cxnSp>
        <p:nvCxnSpPr>
          <p:cNvPr id="249" name="Straight Connector 47">
            <a:extLst>
              <a:ext uri="{FF2B5EF4-FFF2-40B4-BE49-F238E27FC236}">
                <a16:creationId xmlns:a16="http://schemas.microsoft.com/office/drawing/2014/main" id="{0D2ADACA-C1DF-4B9A-8E13-A1F32F66B69D}"/>
              </a:ext>
            </a:extLst>
          </p:cNvPr>
          <p:cNvCxnSpPr>
            <a:cxnSpLocks/>
          </p:cNvCxnSpPr>
          <p:nvPr/>
        </p:nvCxnSpPr>
        <p:spPr>
          <a:xfrm>
            <a:off x="6887439" y="3584649"/>
            <a:ext cx="1367446" cy="0"/>
          </a:xfrm>
          <a:prstGeom prst="line">
            <a:avLst/>
          </a:prstGeom>
        </p:spPr>
        <p:style>
          <a:lnRef idx="3">
            <a:schemeClr val="accent2"/>
          </a:lnRef>
          <a:fillRef idx="0">
            <a:schemeClr val="accent2"/>
          </a:fillRef>
          <a:effectRef idx="2">
            <a:schemeClr val="accent2"/>
          </a:effectRef>
          <a:fontRef idx="minor">
            <a:schemeClr val="tx1"/>
          </a:fontRef>
        </p:style>
      </p:cxnSp>
      <p:sp>
        <p:nvSpPr>
          <p:cNvPr id="250" name="TextBox 50">
            <a:extLst>
              <a:ext uri="{FF2B5EF4-FFF2-40B4-BE49-F238E27FC236}">
                <a16:creationId xmlns:a16="http://schemas.microsoft.com/office/drawing/2014/main" id="{0BEA446B-7715-4FFD-8C6F-072AE26D3184}"/>
              </a:ext>
            </a:extLst>
          </p:cNvPr>
          <p:cNvSpPr txBox="1"/>
          <p:nvPr/>
        </p:nvSpPr>
        <p:spPr>
          <a:xfrm>
            <a:off x="8212595" y="3400388"/>
            <a:ext cx="617477" cy="369332"/>
          </a:xfrm>
          <a:prstGeom prst="rect">
            <a:avLst/>
          </a:prstGeom>
          <a:noFill/>
        </p:spPr>
        <p:txBody>
          <a:bodyPr wrap="none" rtlCol="0">
            <a:spAutoFit/>
          </a:bodyPr>
          <a:lstStyle/>
          <a:p>
            <a:r>
              <a:rPr lang="en-US" dirty="0"/>
              <a:t>(7,9)</a:t>
            </a:r>
          </a:p>
        </p:txBody>
      </p:sp>
      <p:graphicFrame>
        <p:nvGraphicFramePr>
          <p:cNvPr id="251" name="Table 52">
            <a:extLst>
              <a:ext uri="{FF2B5EF4-FFF2-40B4-BE49-F238E27FC236}">
                <a16:creationId xmlns:a16="http://schemas.microsoft.com/office/drawing/2014/main" id="{4AA0217D-2026-48E8-9747-8A93AFD07690}"/>
              </a:ext>
            </a:extLst>
          </p:cNvPr>
          <p:cNvGraphicFramePr>
            <a:graphicFrameLocks noGrp="1"/>
          </p:cNvGraphicFramePr>
          <p:nvPr/>
        </p:nvGraphicFramePr>
        <p:xfrm>
          <a:off x="4410298" y="369352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4</a:t>
                      </a:r>
                      <a:r>
                        <a:rPr lang="en-US" sz="1800" b="0" dirty="0"/>
                        <a:t>,5)</a:t>
                      </a:r>
                    </a:p>
                  </a:txBody>
                  <a:tcPr marL="0" marR="0" marT="0" marB="0"/>
                </a:tc>
                <a:tc>
                  <a:txBody>
                    <a:bodyPr/>
                    <a:lstStyle/>
                    <a:p>
                      <a:pPr algn="ctr"/>
                      <a:r>
                        <a:rPr lang="en-US" sz="1800" dirty="0"/>
                        <a:t>9</a:t>
                      </a:r>
                    </a:p>
                  </a:txBody>
                  <a:tcPr marL="0" marR="0" marT="0" marB="0"/>
                </a:tc>
                <a:extLst>
                  <a:ext uri="{0D108BD9-81ED-4DB2-BD59-A6C34878D82A}">
                    <a16:rowId xmlns:a16="http://schemas.microsoft.com/office/drawing/2014/main" val="1190831154"/>
                  </a:ext>
                </a:extLst>
              </a:tr>
            </a:tbl>
          </a:graphicData>
        </a:graphic>
      </p:graphicFrame>
      <p:cxnSp>
        <p:nvCxnSpPr>
          <p:cNvPr id="252" name="Straight Connector 61">
            <a:extLst>
              <a:ext uri="{FF2B5EF4-FFF2-40B4-BE49-F238E27FC236}">
                <a16:creationId xmlns:a16="http://schemas.microsoft.com/office/drawing/2014/main" id="{F5D9142C-AB34-4D12-949C-F98DC5E5B3B3}"/>
              </a:ext>
            </a:extLst>
          </p:cNvPr>
          <p:cNvCxnSpPr>
            <a:cxnSpLocks/>
            <a:stCxn id="251" idx="2"/>
            <a:endCxn id="269" idx="0"/>
          </p:cNvCxnSpPr>
          <p:nvPr/>
        </p:nvCxnSpPr>
        <p:spPr>
          <a:xfrm flipH="1">
            <a:off x="3422563" y="3967840"/>
            <a:ext cx="1376665" cy="25908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3" name="Straight Connector 62">
            <a:extLst>
              <a:ext uri="{FF2B5EF4-FFF2-40B4-BE49-F238E27FC236}">
                <a16:creationId xmlns:a16="http://schemas.microsoft.com/office/drawing/2014/main" id="{76E90549-1152-4191-B8C0-D19C6A0B769B}"/>
              </a:ext>
            </a:extLst>
          </p:cNvPr>
          <p:cNvCxnSpPr>
            <a:cxnSpLocks/>
            <a:stCxn id="251" idx="2"/>
            <a:endCxn id="267" idx="0"/>
          </p:cNvCxnSpPr>
          <p:nvPr/>
        </p:nvCxnSpPr>
        <p:spPr>
          <a:xfrm>
            <a:off x="4799228" y="3967841"/>
            <a:ext cx="1367805" cy="261439"/>
          </a:xfrm>
          <a:prstGeom prst="line">
            <a:avLst/>
          </a:prstGeom>
        </p:spPr>
        <p:style>
          <a:lnRef idx="3">
            <a:schemeClr val="accent1"/>
          </a:lnRef>
          <a:fillRef idx="0">
            <a:schemeClr val="accent1"/>
          </a:fillRef>
          <a:effectRef idx="2">
            <a:schemeClr val="accent1"/>
          </a:effectRef>
          <a:fontRef idx="minor">
            <a:schemeClr val="tx1"/>
          </a:fontRef>
        </p:style>
      </p:cxnSp>
      <p:cxnSp>
        <p:nvCxnSpPr>
          <p:cNvPr id="254" name="Straight Connector 67">
            <a:extLst>
              <a:ext uri="{FF2B5EF4-FFF2-40B4-BE49-F238E27FC236}">
                <a16:creationId xmlns:a16="http://schemas.microsoft.com/office/drawing/2014/main" id="{2907A1D5-C029-46DA-BB1A-B28BBA69E071}"/>
              </a:ext>
            </a:extLst>
          </p:cNvPr>
          <p:cNvCxnSpPr>
            <a:cxnSpLocks/>
            <a:stCxn id="269" idx="2"/>
            <a:endCxn id="270" idx="0"/>
          </p:cNvCxnSpPr>
          <p:nvPr/>
        </p:nvCxnSpPr>
        <p:spPr>
          <a:xfrm flipH="1">
            <a:off x="2739326" y="4501240"/>
            <a:ext cx="683237" cy="288928"/>
          </a:xfrm>
          <a:prstGeom prst="line">
            <a:avLst/>
          </a:prstGeom>
        </p:spPr>
        <p:style>
          <a:lnRef idx="3">
            <a:schemeClr val="accent1"/>
          </a:lnRef>
          <a:fillRef idx="0">
            <a:schemeClr val="accent1"/>
          </a:fillRef>
          <a:effectRef idx="2">
            <a:schemeClr val="accent1"/>
          </a:effectRef>
          <a:fontRef idx="minor">
            <a:schemeClr val="tx1"/>
          </a:fontRef>
        </p:style>
      </p:cxnSp>
      <p:cxnSp>
        <p:nvCxnSpPr>
          <p:cNvPr id="255" name="Straight Connector 70">
            <a:extLst>
              <a:ext uri="{FF2B5EF4-FFF2-40B4-BE49-F238E27FC236}">
                <a16:creationId xmlns:a16="http://schemas.microsoft.com/office/drawing/2014/main" id="{7B2F1C23-80AE-4101-9C8F-0E1994164BE2}"/>
              </a:ext>
            </a:extLst>
          </p:cNvPr>
          <p:cNvCxnSpPr>
            <a:cxnSpLocks/>
            <a:stCxn id="271" idx="0"/>
            <a:endCxn id="269" idx="2"/>
          </p:cNvCxnSpPr>
          <p:nvPr/>
        </p:nvCxnSpPr>
        <p:spPr>
          <a:xfrm flipH="1" flipV="1">
            <a:off x="3422562" y="4501240"/>
            <a:ext cx="684894" cy="2895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6" name="Straight Connector 73">
            <a:extLst>
              <a:ext uri="{FF2B5EF4-FFF2-40B4-BE49-F238E27FC236}">
                <a16:creationId xmlns:a16="http://schemas.microsoft.com/office/drawing/2014/main" id="{63BC8ACE-A7DC-4A78-83A3-88A65731F530}"/>
              </a:ext>
            </a:extLst>
          </p:cNvPr>
          <p:cNvCxnSpPr>
            <a:cxnSpLocks/>
            <a:stCxn id="267" idx="2"/>
            <a:endCxn id="272" idx="0"/>
          </p:cNvCxnSpPr>
          <p:nvPr/>
        </p:nvCxnSpPr>
        <p:spPr>
          <a:xfrm flipH="1">
            <a:off x="5466102" y="4503600"/>
            <a:ext cx="700930" cy="28720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7" name="Straight Connector 76">
            <a:extLst>
              <a:ext uri="{FF2B5EF4-FFF2-40B4-BE49-F238E27FC236}">
                <a16:creationId xmlns:a16="http://schemas.microsoft.com/office/drawing/2014/main" id="{B6581120-8B57-4270-90F1-245469E73699}"/>
              </a:ext>
            </a:extLst>
          </p:cNvPr>
          <p:cNvCxnSpPr>
            <a:cxnSpLocks/>
            <a:stCxn id="267" idx="2"/>
            <a:endCxn id="273" idx="0"/>
          </p:cNvCxnSpPr>
          <p:nvPr/>
        </p:nvCxnSpPr>
        <p:spPr>
          <a:xfrm>
            <a:off x="6167032" y="4503599"/>
            <a:ext cx="720406" cy="28102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8" name="Straight Connector 80">
            <a:extLst>
              <a:ext uri="{FF2B5EF4-FFF2-40B4-BE49-F238E27FC236}">
                <a16:creationId xmlns:a16="http://schemas.microsoft.com/office/drawing/2014/main" id="{B6E90D78-A22B-4A1F-8001-1EBBCDB84410}"/>
              </a:ext>
            </a:extLst>
          </p:cNvPr>
          <p:cNvCxnSpPr>
            <a:cxnSpLocks/>
            <a:endCxn id="270" idx="0"/>
          </p:cNvCxnSpPr>
          <p:nvPr/>
        </p:nvCxnSpPr>
        <p:spPr>
          <a:xfrm flipH="1">
            <a:off x="2739325" y="2873852"/>
            <a:ext cx="16362" cy="1916316"/>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59" name="Straight Connector 83">
            <a:extLst>
              <a:ext uri="{FF2B5EF4-FFF2-40B4-BE49-F238E27FC236}">
                <a16:creationId xmlns:a16="http://schemas.microsoft.com/office/drawing/2014/main" id="{DD453665-BC1F-4610-82D2-2DB02DC57225}"/>
              </a:ext>
            </a:extLst>
          </p:cNvPr>
          <p:cNvCxnSpPr>
            <a:cxnSpLocks/>
            <a:endCxn id="269" idx="0"/>
          </p:cNvCxnSpPr>
          <p:nvPr/>
        </p:nvCxnSpPr>
        <p:spPr>
          <a:xfrm flipH="1">
            <a:off x="3422562" y="3007720"/>
            <a:ext cx="3226" cy="1219200"/>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0" name="Straight Connector 86">
            <a:extLst>
              <a:ext uri="{FF2B5EF4-FFF2-40B4-BE49-F238E27FC236}">
                <a16:creationId xmlns:a16="http://schemas.microsoft.com/office/drawing/2014/main" id="{B7F156E7-9DC6-4C74-9106-586121688F8B}"/>
              </a:ext>
            </a:extLst>
          </p:cNvPr>
          <p:cNvCxnSpPr>
            <a:cxnSpLocks/>
            <a:endCxn id="271" idx="0"/>
          </p:cNvCxnSpPr>
          <p:nvPr/>
        </p:nvCxnSpPr>
        <p:spPr>
          <a:xfrm>
            <a:off x="4095890" y="2667900"/>
            <a:ext cx="11567" cy="2122901"/>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1" name="Straight Connector 89">
            <a:extLst>
              <a:ext uri="{FF2B5EF4-FFF2-40B4-BE49-F238E27FC236}">
                <a16:creationId xmlns:a16="http://schemas.microsoft.com/office/drawing/2014/main" id="{AA1F2E36-59EC-4318-9519-03A27BBA78A7}"/>
              </a:ext>
            </a:extLst>
          </p:cNvPr>
          <p:cNvCxnSpPr>
            <a:cxnSpLocks/>
            <a:endCxn id="251" idx="0"/>
          </p:cNvCxnSpPr>
          <p:nvPr/>
        </p:nvCxnSpPr>
        <p:spPr>
          <a:xfrm>
            <a:off x="4799227" y="3144298"/>
            <a:ext cx="0" cy="549222"/>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2" name="Straight Connector 92">
            <a:extLst>
              <a:ext uri="{FF2B5EF4-FFF2-40B4-BE49-F238E27FC236}">
                <a16:creationId xmlns:a16="http://schemas.microsoft.com/office/drawing/2014/main" id="{DBD71614-CC0A-41D8-97D1-89088B2CABD4}"/>
              </a:ext>
            </a:extLst>
          </p:cNvPr>
          <p:cNvCxnSpPr>
            <a:cxnSpLocks/>
            <a:endCxn id="272" idx="0"/>
          </p:cNvCxnSpPr>
          <p:nvPr/>
        </p:nvCxnSpPr>
        <p:spPr>
          <a:xfrm flipH="1">
            <a:off x="5466102" y="3290002"/>
            <a:ext cx="9902" cy="150079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3" name="Straight Connector 95">
            <a:extLst>
              <a:ext uri="{FF2B5EF4-FFF2-40B4-BE49-F238E27FC236}">
                <a16:creationId xmlns:a16="http://schemas.microsoft.com/office/drawing/2014/main" id="{00366B55-73EF-4954-BC1D-0CFBD4950A35}"/>
              </a:ext>
            </a:extLst>
          </p:cNvPr>
          <p:cNvCxnSpPr>
            <a:cxnSpLocks/>
            <a:endCxn id="267" idx="0"/>
          </p:cNvCxnSpPr>
          <p:nvPr/>
        </p:nvCxnSpPr>
        <p:spPr>
          <a:xfrm flipH="1">
            <a:off x="6167033" y="3436949"/>
            <a:ext cx="8907" cy="792330"/>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264" name="Straight Connector 101">
            <a:extLst>
              <a:ext uri="{FF2B5EF4-FFF2-40B4-BE49-F238E27FC236}">
                <a16:creationId xmlns:a16="http://schemas.microsoft.com/office/drawing/2014/main" id="{85CD523C-2CFE-430A-A1BC-3FE285BDA9F2}"/>
              </a:ext>
            </a:extLst>
          </p:cNvPr>
          <p:cNvCxnSpPr>
            <a:cxnSpLocks/>
            <a:endCxn id="273" idx="0"/>
          </p:cNvCxnSpPr>
          <p:nvPr/>
        </p:nvCxnSpPr>
        <p:spPr>
          <a:xfrm>
            <a:off x="6887438" y="3584649"/>
            <a:ext cx="0" cy="1199976"/>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266" name="TextBox 112">
            <a:extLst>
              <a:ext uri="{FF2B5EF4-FFF2-40B4-BE49-F238E27FC236}">
                <a16:creationId xmlns:a16="http://schemas.microsoft.com/office/drawing/2014/main" id="{4F67042A-A373-43EE-B67D-8225E8CC6519}"/>
              </a:ext>
            </a:extLst>
          </p:cNvPr>
          <p:cNvSpPr txBox="1"/>
          <p:nvPr/>
        </p:nvSpPr>
        <p:spPr>
          <a:xfrm>
            <a:off x="7489412" y="2408324"/>
            <a:ext cx="1507144" cy="369332"/>
          </a:xfrm>
          <a:prstGeom prst="rect">
            <a:avLst/>
          </a:prstGeom>
          <a:noFill/>
        </p:spPr>
        <p:txBody>
          <a:bodyPr wrap="none" rtlCol="0">
            <a:spAutoFit/>
          </a:bodyPr>
          <a:lstStyle/>
          <a:p>
            <a:r>
              <a:rPr lang="en-US" dirty="0"/>
              <a:t>(number line)</a:t>
            </a:r>
          </a:p>
        </p:txBody>
      </p:sp>
      <p:graphicFrame>
        <p:nvGraphicFramePr>
          <p:cNvPr id="267" name="Table 52">
            <a:extLst>
              <a:ext uri="{FF2B5EF4-FFF2-40B4-BE49-F238E27FC236}">
                <a16:creationId xmlns:a16="http://schemas.microsoft.com/office/drawing/2014/main" id="{45B4CF6B-D351-40AC-8D3A-1531C1F503BD}"/>
              </a:ext>
            </a:extLst>
          </p:cNvPr>
          <p:cNvGraphicFramePr>
            <a:graphicFrameLocks noGrp="1"/>
          </p:cNvGraphicFramePr>
          <p:nvPr/>
        </p:nvGraphicFramePr>
        <p:xfrm>
          <a:off x="5778103" y="4229279"/>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6</a:t>
                      </a:r>
                      <a:r>
                        <a:rPr lang="en-US" sz="1800" b="0" dirty="0"/>
                        <a:t>,7)</a:t>
                      </a:r>
                    </a:p>
                  </a:txBody>
                  <a:tcPr marL="0" marR="0" marT="0" marB="0"/>
                </a:tc>
                <a:tc>
                  <a:txBody>
                    <a:bodyPr/>
                    <a:lstStyle/>
                    <a:p>
                      <a:pPr algn="ctr"/>
                      <a:r>
                        <a:rPr lang="en-US" sz="1800" dirty="0"/>
                        <a:t>9</a:t>
                      </a:r>
                    </a:p>
                  </a:txBody>
                  <a:tcPr marL="0" marR="0" marT="0" marB="0"/>
                </a:tc>
                <a:extLst>
                  <a:ext uri="{0D108BD9-81ED-4DB2-BD59-A6C34878D82A}">
                    <a16:rowId xmlns:a16="http://schemas.microsoft.com/office/drawing/2014/main" val="1190831154"/>
                  </a:ext>
                </a:extLst>
              </a:tr>
            </a:tbl>
          </a:graphicData>
        </a:graphic>
      </p:graphicFrame>
      <p:graphicFrame>
        <p:nvGraphicFramePr>
          <p:cNvPr id="268" name="Table 52">
            <a:extLst>
              <a:ext uri="{FF2B5EF4-FFF2-40B4-BE49-F238E27FC236}">
                <a16:creationId xmlns:a16="http://schemas.microsoft.com/office/drawing/2014/main" id="{0B078C40-D429-4D9E-BCFC-323C67759573}"/>
              </a:ext>
            </a:extLst>
          </p:cNvPr>
          <p:cNvGraphicFramePr>
            <a:graphicFrameLocks noGrp="1"/>
          </p:cNvGraphicFramePr>
          <p:nvPr/>
        </p:nvGraphicFramePr>
        <p:xfrm>
          <a:off x="7730075" y="4784625"/>
          <a:ext cx="2362200" cy="274320"/>
        </p:xfrm>
        <a:graphic>
          <a:graphicData uri="http://schemas.openxmlformats.org/drawingml/2006/table">
            <a:tbl>
              <a:tblPr firstCol="1">
                <a:tableStyleId>{22838BEF-8BB2-4498-84A7-C5851F593DF1}</a:tableStyleId>
              </a:tblPr>
              <a:tblGrid>
                <a:gridCol w="1337972">
                  <a:extLst>
                    <a:ext uri="{9D8B030D-6E8A-4147-A177-3AD203B41FA5}">
                      <a16:colId xmlns:a16="http://schemas.microsoft.com/office/drawing/2014/main" val="176687403"/>
                    </a:ext>
                  </a:extLst>
                </a:gridCol>
                <a:gridCol w="1024228">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err="1">
                          <a:solidFill>
                            <a:srgbClr val="FF0000"/>
                          </a:solidFill>
                        </a:rPr>
                        <a:t>key</a:t>
                      </a:r>
                      <a:r>
                        <a:rPr lang="en-US" sz="1800" b="0" dirty="0" err="1"/>
                        <a:t>,val</a:t>
                      </a:r>
                      <a:r>
                        <a:rPr lang="en-US" sz="1800" b="0" dirty="0"/>
                        <a:t>)</a:t>
                      </a:r>
                    </a:p>
                  </a:txBody>
                  <a:tcPr marL="0" marR="0" marT="0" marB="0"/>
                </a:tc>
                <a:tc>
                  <a:txBody>
                    <a:bodyPr/>
                    <a:lstStyle/>
                    <a:p>
                      <a:pPr algn="ctr"/>
                      <a:r>
                        <a:rPr lang="en-US" sz="1800" dirty="0" err="1"/>
                        <a:t>aug_val</a:t>
                      </a:r>
                      <a:endParaRPr lang="en-US" sz="1800" dirty="0"/>
                    </a:p>
                  </a:txBody>
                  <a:tcPr marL="0" marR="0" marT="0" marB="0"/>
                </a:tc>
                <a:extLst>
                  <a:ext uri="{0D108BD9-81ED-4DB2-BD59-A6C34878D82A}">
                    <a16:rowId xmlns:a16="http://schemas.microsoft.com/office/drawing/2014/main" val="1190831154"/>
                  </a:ext>
                </a:extLst>
              </a:tr>
            </a:tbl>
          </a:graphicData>
        </a:graphic>
      </p:graphicFrame>
      <p:graphicFrame>
        <p:nvGraphicFramePr>
          <p:cNvPr id="269" name="Table 52">
            <a:extLst>
              <a:ext uri="{FF2B5EF4-FFF2-40B4-BE49-F238E27FC236}">
                <a16:creationId xmlns:a16="http://schemas.microsoft.com/office/drawing/2014/main" id="{ADC463DD-160A-48A4-9128-FDE9976D4B63}"/>
              </a:ext>
            </a:extLst>
          </p:cNvPr>
          <p:cNvGraphicFramePr>
            <a:graphicFrameLocks noGrp="1"/>
          </p:cNvGraphicFramePr>
          <p:nvPr/>
        </p:nvGraphicFramePr>
        <p:xfrm>
          <a:off x="3033633" y="422692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2</a:t>
                      </a:r>
                      <a:r>
                        <a:rPr lang="en-US" sz="1800" b="0" dirty="0"/>
                        <a:t>,6)</a:t>
                      </a:r>
                    </a:p>
                  </a:txBody>
                  <a:tcPr marL="0" marR="0" marT="0" marB="0"/>
                </a:tc>
                <a:tc>
                  <a:txBody>
                    <a:bodyPr/>
                    <a:lstStyle/>
                    <a:p>
                      <a:pPr algn="ctr"/>
                      <a:r>
                        <a:rPr lang="en-US" sz="1800" dirty="0"/>
                        <a:t>7</a:t>
                      </a:r>
                    </a:p>
                  </a:txBody>
                  <a:tcPr marL="0" marR="0" marT="0" marB="0"/>
                </a:tc>
                <a:extLst>
                  <a:ext uri="{0D108BD9-81ED-4DB2-BD59-A6C34878D82A}">
                    <a16:rowId xmlns:a16="http://schemas.microsoft.com/office/drawing/2014/main" val="1190831154"/>
                  </a:ext>
                </a:extLst>
              </a:tr>
            </a:tbl>
          </a:graphicData>
        </a:graphic>
      </p:graphicFrame>
      <p:graphicFrame>
        <p:nvGraphicFramePr>
          <p:cNvPr id="270" name="Table 52">
            <a:extLst>
              <a:ext uri="{FF2B5EF4-FFF2-40B4-BE49-F238E27FC236}">
                <a16:creationId xmlns:a16="http://schemas.microsoft.com/office/drawing/2014/main" id="{61D2CA8F-AC8E-4229-B6C8-9442DF468B04}"/>
              </a:ext>
            </a:extLst>
          </p:cNvPr>
          <p:cNvGraphicFramePr>
            <a:graphicFrameLocks noGrp="1"/>
          </p:cNvGraphicFramePr>
          <p:nvPr/>
        </p:nvGraphicFramePr>
        <p:xfrm>
          <a:off x="2350396" y="4790168"/>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1</a:t>
                      </a:r>
                      <a:r>
                        <a:rPr lang="en-US" sz="1800" b="0" dirty="0"/>
                        <a:t>,7)</a:t>
                      </a:r>
                    </a:p>
                  </a:txBody>
                  <a:tcPr marL="0" marR="0" marT="0" marB="0"/>
                </a:tc>
                <a:tc>
                  <a:txBody>
                    <a:bodyPr/>
                    <a:lstStyle/>
                    <a:p>
                      <a:pPr algn="ctr"/>
                      <a:r>
                        <a:rPr lang="en-US" sz="1800" dirty="0"/>
                        <a:t>7</a:t>
                      </a:r>
                    </a:p>
                  </a:txBody>
                  <a:tcPr marL="0" marR="0" marT="0" marB="0"/>
                </a:tc>
                <a:extLst>
                  <a:ext uri="{0D108BD9-81ED-4DB2-BD59-A6C34878D82A}">
                    <a16:rowId xmlns:a16="http://schemas.microsoft.com/office/drawing/2014/main" val="1190831154"/>
                  </a:ext>
                </a:extLst>
              </a:tr>
            </a:tbl>
          </a:graphicData>
        </a:graphic>
      </p:graphicFrame>
      <p:graphicFrame>
        <p:nvGraphicFramePr>
          <p:cNvPr id="271" name="Table 52">
            <a:extLst>
              <a:ext uri="{FF2B5EF4-FFF2-40B4-BE49-F238E27FC236}">
                <a16:creationId xmlns:a16="http://schemas.microsoft.com/office/drawing/2014/main" id="{6FC73341-B7DC-4601-9A88-7A701CF6C2F8}"/>
              </a:ext>
            </a:extLst>
          </p:cNvPr>
          <p:cNvGraphicFramePr>
            <a:graphicFrameLocks noGrp="1"/>
          </p:cNvGraphicFramePr>
          <p:nvPr/>
        </p:nvGraphicFramePr>
        <p:xfrm>
          <a:off x="3718527" y="479080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3</a:t>
                      </a:r>
                      <a:r>
                        <a:rPr lang="en-US" sz="1800" b="0" dirty="0"/>
                        <a:t>,5)</a:t>
                      </a:r>
                    </a:p>
                  </a:txBody>
                  <a:tcPr marL="0" marR="0" marT="0" marB="0"/>
                </a:tc>
                <a:tc>
                  <a:txBody>
                    <a:bodyPr/>
                    <a:lstStyle/>
                    <a:p>
                      <a:pPr algn="ctr"/>
                      <a:r>
                        <a:rPr lang="en-US" sz="1800" dirty="0"/>
                        <a:t>5</a:t>
                      </a:r>
                    </a:p>
                  </a:txBody>
                  <a:tcPr marL="0" marR="0" marT="0" marB="0"/>
                </a:tc>
                <a:extLst>
                  <a:ext uri="{0D108BD9-81ED-4DB2-BD59-A6C34878D82A}">
                    <a16:rowId xmlns:a16="http://schemas.microsoft.com/office/drawing/2014/main" val="1190831154"/>
                  </a:ext>
                </a:extLst>
              </a:tr>
            </a:tbl>
          </a:graphicData>
        </a:graphic>
      </p:graphicFrame>
      <p:graphicFrame>
        <p:nvGraphicFramePr>
          <p:cNvPr id="272" name="Table 52">
            <a:extLst>
              <a:ext uri="{FF2B5EF4-FFF2-40B4-BE49-F238E27FC236}">
                <a16:creationId xmlns:a16="http://schemas.microsoft.com/office/drawing/2014/main" id="{71EBCA9E-A135-4BC9-A7C3-BA90458190A1}"/>
              </a:ext>
            </a:extLst>
          </p:cNvPr>
          <p:cNvGraphicFramePr>
            <a:graphicFrameLocks noGrp="1"/>
          </p:cNvGraphicFramePr>
          <p:nvPr/>
        </p:nvGraphicFramePr>
        <p:xfrm>
          <a:off x="5077173" y="4790800"/>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5</a:t>
                      </a:r>
                      <a:r>
                        <a:rPr lang="en-US" sz="1800" b="0" dirty="0"/>
                        <a:t>,6)</a:t>
                      </a:r>
                    </a:p>
                  </a:txBody>
                  <a:tcPr marL="0" marR="0" marT="0" marB="0"/>
                </a:tc>
                <a:tc>
                  <a:txBody>
                    <a:bodyPr/>
                    <a:lstStyle/>
                    <a:p>
                      <a:pPr algn="ctr"/>
                      <a:r>
                        <a:rPr lang="en-US" sz="1800" dirty="0"/>
                        <a:t>6</a:t>
                      </a:r>
                    </a:p>
                  </a:txBody>
                  <a:tcPr marL="0" marR="0" marT="0" marB="0"/>
                </a:tc>
                <a:extLst>
                  <a:ext uri="{0D108BD9-81ED-4DB2-BD59-A6C34878D82A}">
                    <a16:rowId xmlns:a16="http://schemas.microsoft.com/office/drawing/2014/main" val="1190831154"/>
                  </a:ext>
                </a:extLst>
              </a:tr>
            </a:tbl>
          </a:graphicData>
        </a:graphic>
      </p:graphicFrame>
      <p:graphicFrame>
        <p:nvGraphicFramePr>
          <p:cNvPr id="273" name="Table 52">
            <a:extLst>
              <a:ext uri="{FF2B5EF4-FFF2-40B4-BE49-F238E27FC236}">
                <a16:creationId xmlns:a16="http://schemas.microsoft.com/office/drawing/2014/main" id="{37F86936-5B6E-4C08-87B8-1CC91D39A0E3}"/>
              </a:ext>
            </a:extLst>
          </p:cNvPr>
          <p:cNvGraphicFramePr>
            <a:graphicFrameLocks noGrp="1"/>
          </p:cNvGraphicFramePr>
          <p:nvPr/>
        </p:nvGraphicFramePr>
        <p:xfrm>
          <a:off x="6498509" y="4784625"/>
          <a:ext cx="777861" cy="274320"/>
        </p:xfrm>
        <a:graphic>
          <a:graphicData uri="http://schemas.openxmlformats.org/drawingml/2006/table">
            <a:tbl>
              <a:tblPr firstCol="1">
                <a:tableStyleId>{22838BEF-8BB2-4498-84A7-C5851F593DF1}</a:tableStyleId>
              </a:tblPr>
              <a:tblGrid>
                <a:gridCol w="496508">
                  <a:extLst>
                    <a:ext uri="{9D8B030D-6E8A-4147-A177-3AD203B41FA5}">
                      <a16:colId xmlns:a16="http://schemas.microsoft.com/office/drawing/2014/main" val="176687403"/>
                    </a:ext>
                  </a:extLst>
                </a:gridCol>
                <a:gridCol w="281353">
                  <a:extLst>
                    <a:ext uri="{9D8B030D-6E8A-4147-A177-3AD203B41FA5}">
                      <a16:colId xmlns:a16="http://schemas.microsoft.com/office/drawing/2014/main" val="20001"/>
                    </a:ext>
                  </a:extLst>
                </a:gridCol>
              </a:tblGrid>
              <a:tr h="89489">
                <a:tc>
                  <a:txBody>
                    <a:bodyPr/>
                    <a:lstStyle/>
                    <a:p>
                      <a:pPr algn="ctr"/>
                      <a:r>
                        <a:rPr lang="en-US" sz="1800" b="0" dirty="0"/>
                        <a:t>(</a:t>
                      </a:r>
                      <a:r>
                        <a:rPr lang="en-US" sz="1800" b="1" dirty="0">
                          <a:solidFill>
                            <a:srgbClr val="FF0000"/>
                          </a:solidFill>
                        </a:rPr>
                        <a:t>7</a:t>
                      </a:r>
                      <a:r>
                        <a:rPr lang="en-US" sz="1800" b="0" dirty="0"/>
                        <a:t>,9)</a:t>
                      </a:r>
                    </a:p>
                  </a:txBody>
                  <a:tcPr marL="0" marR="0" marT="0" marB="0"/>
                </a:tc>
                <a:tc>
                  <a:txBody>
                    <a:bodyPr/>
                    <a:lstStyle/>
                    <a:p>
                      <a:pPr algn="ctr"/>
                      <a:r>
                        <a:rPr lang="en-US" sz="1800" dirty="0"/>
                        <a:t>9</a:t>
                      </a:r>
                    </a:p>
                  </a:txBody>
                  <a:tcPr marL="0" marR="0" marT="0" marB="0"/>
                </a:tc>
                <a:extLst>
                  <a:ext uri="{0D108BD9-81ED-4DB2-BD59-A6C34878D82A}">
                    <a16:rowId xmlns:a16="http://schemas.microsoft.com/office/drawing/2014/main" val="1190831154"/>
                  </a:ext>
                </a:extLst>
              </a:tr>
            </a:tbl>
          </a:graphicData>
        </a:graphic>
      </p:graphicFrame>
      <p:cxnSp>
        <p:nvCxnSpPr>
          <p:cNvPr id="5" name="Straight Connector 4">
            <a:extLst>
              <a:ext uri="{FF2B5EF4-FFF2-40B4-BE49-F238E27FC236}">
                <a16:creationId xmlns:a16="http://schemas.microsoft.com/office/drawing/2014/main" id="{DB042A10-CE63-4E97-B9C6-A13053F6D180}"/>
              </a:ext>
            </a:extLst>
          </p:cNvPr>
          <p:cNvCxnSpPr>
            <a:cxnSpLocks/>
            <a:stCxn id="232" idx="0"/>
          </p:cNvCxnSpPr>
          <p:nvPr/>
        </p:nvCxnSpPr>
        <p:spPr>
          <a:xfrm>
            <a:off x="5461966" y="1984082"/>
            <a:ext cx="14039" cy="1785638"/>
          </a:xfrm>
          <a:prstGeom prst="line">
            <a:avLst/>
          </a:prstGeom>
          <a:ln w="76200">
            <a:prstDash val="sysDash"/>
          </a:ln>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C862B692-2FC5-479D-B677-D14640D7BD5F}"/>
              </a:ext>
            </a:extLst>
          </p:cNvPr>
          <p:cNvCxnSpPr>
            <a:cxnSpLocks/>
          </p:cNvCxnSpPr>
          <p:nvPr/>
        </p:nvCxnSpPr>
        <p:spPr>
          <a:xfrm>
            <a:off x="6860818" y="2438400"/>
            <a:ext cx="0" cy="424920"/>
          </a:xfrm>
          <a:prstGeom prst="line">
            <a:avLst/>
          </a:prstGeom>
          <a:ln w="76200">
            <a:prstDash val="sysDot"/>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63604A2-1528-42D8-BFEA-54C9B61B5253}"/>
                  </a:ext>
                </a:extLst>
              </p:cNvPr>
              <p:cNvSpPr txBox="1"/>
              <p:nvPr/>
            </p:nvSpPr>
            <p:spPr>
              <a:xfrm>
                <a:off x="228600" y="5638801"/>
                <a:ext cx="10515600"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among all intervals starting before </a:t>
                </a:r>
                <a14:m>
                  <m:oMath xmlns:m="http://schemas.openxmlformats.org/officeDocument/2006/math">
                    <m:r>
                      <a:rPr lang="en-US" altLang="zh-CN" sz="2400" i="1">
                        <a:latin typeface="Cambria Math" panose="02040503050406030204" pitchFamily="18" charset="0"/>
                      </a:rPr>
                      <m:t>𝑝</m:t>
                    </m:r>
                  </m:oMath>
                </a14:m>
                <a:r>
                  <a:rPr lang="en-US" altLang="zh-CN" sz="2400" dirty="0">
                    <a:latin typeface="Arial" panose="020B0604020202020204" pitchFamily="34" charset="0"/>
                    <a:cs typeface="Arial" panose="020B0604020202020204" pitchFamily="34" charset="0"/>
                  </a:rPr>
                  <a:t>, the maximum right end point </a:t>
                </a:r>
                <a14:m>
                  <m:oMath xmlns:m="http://schemas.openxmlformats.org/officeDocument/2006/math">
                    <m:r>
                      <a:rPr lang="en-US" altLang="zh-CN" sz="2400" i="1">
                        <a:latin typeface="Cambria Math" panose="02040503050406030204" pitchFamily="18" charset="0"/>
                      </a:rPr>
                      <m:t>≥</m:t>
                    </m:r>
                    <m:r>
                      <a:rPr lang="en-US" altLang="zh-CN" sz="2400" i="1">
                        <a:latin typeface="Cambria Math" panose="02040503050406030204" pitchFamily="18" charset="0"/>
                      </a:rPr>
                      <m:t>𝑝</m:t>
                    </m:r>
                  </m:oMath>
                </a14:m>
                <a:r>
                  <a:rPr lang="zh-CN" altLang="en-US" sz="2400" dirty="0">
                    <a:latin typeface="Arial" panose="020B0604020202020204" pitchFamily="34" charset="0"/>
                    <a:cs typeface="Arial" panose="020B0604020202020204" pitchFamily="34" charset="0"/>
                  </a:rPr>
                  <a:t> </a:t>
                </a:r>
              </a:p>
            </p:txBody>
          </p:sp>
        </mc:Choice>
        <mc:Fallback xmlns="">
          <p:sp>
            <p:nvSpPr>
              <p:cNvPr id="9" name="TextBox 8">
                <a:extLst>
                  <a:ext uri="{FF2B5EF4-FFF2-40B4-BE49-F238E27FC236}">
                    <a16:creationId xmlns:a16="http://schemas.microsoft.com/office/drawing/2014/main" id="{863604A2-1528-42D8-BFEA-54C9B61B5253}"/>
                  </a:ext>
                </a:extLst>
              </p:cNvPr>
              <p:cNvSpPr txBox="1">
                <a:spLocks noRot="1" noChangeAspect="1" noMove="1" noResize="1" noEditPoints="1" noAdjustHandles="1" noChangeArrowheads="1" noChangeShapeType="1" noTextEdit="1"/>
              </p:cNvSpPr>
              <p:nvPr/>
            </p:nvSpPr>
            <p:spPr>
              <a:xfrm>
                <a:off x="228600" y="5638801"/>
                <a:ext cx="10515600" cy="461665"/>
              </a:xfrm>
              <a:prstGeom prst="rect">
                <a:avLst/>
              </a:prstGeom>
              <a:blipFill>
                <a:blip r:embed="rId6"/>
                <a:stretch>
                  <a:fillRect l="-928" t="-9211" b="-30263"/>
                </a:stretch>
              </a:blipFill>
            </p:spPr>
            <p:txBody>
              <a:bodyPr/>
              <a:lstStyle/>
              <a:p>
                <a:r>
                  <a:rPr lang="zh-CN" altLang="en-US">
                    <a:noFill/>
                  </a:rPr>
                  <a:t> </a:t>
                </a:r>
              </a:p>
            </p:txBody>
          </p:sp>
        </mc:Fallback>
      </mc:AlternateContent>
      <p:cxnSp>
        <p:nvCxnSpPr>
          <p:cNvPr id="11" name="Straight Connector 10">
            <a:extLst>
              <a:ext uri="{FF2B5EF4-FFF2-40B4-BE49-F238E27FC236}">
                <a16:creationId xmlns:a16="http://schemas.microsoft.com/office/drawing/2014/main" id="{57DE0ED2-62A7-4AF4-9DCD-F2CD6DE25E51}"/>
              </a:ext>
            </a:extLst>
          </p:cNvPr>
          <p:cNvCxnSpPr>
            <a:cxnSpLocks/>
          </p:cNvCxnSpPr>
          <p:nvPr/>
        </p:nvCxnSpPr>
        <p:spPr>
          <a:xfrm>
            <a:off x="304800" y="6019800"/>
            <a:ext cx="4709322" cy="26779"/>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Connector: Elbow 14">
            <a:extLst>
              <a:ext uri="{FF2B5EF4-FFF2-40B4-BE49-F238E27FC236}">
                <a16:creationId xmlns:a16="http://schemas.microsoft.com/office/drawing/2014/main" id="{EDEA249B-F454-426D-8FAE-11545122F2E5}"/>
              </a:ext>
            </a:extLst>
          </p:cNvPr>
          <p:cNvCxnSpPr>
            <a:cxnSpLocks/>
          </p:cNvCxnSpPr>
          <p:nvPr/>
        </p:nvCxnSpPr>
        <p:spPr>
          <a:xfrm rot="10800000" flipV="1">
            <a:off x="5944444" y="6048827"/>
            <a:ext cx="1446957" cy="38323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B08330C-7F77-4403-B1FF-B61E906B9154}"/>
                  </a:ext>
                </a:extLst>
              </p:cNvPr>
              <p:cNvSpPr/>
              <p:nvPr/>
            </p:nvSpPr>
            <p:spPr>
              <a:xfrm>
                <a:off x="8229600" y="1600200"/>
                <a:ext cx="7612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𝑝</m:t>
                      </m:r>
                    </m:oMath>
                  </m:oMathPara>
                </a14:m>
                <a:endParaRPr lang="zh-CN" altLang="en-US" sz="2400" dirty="0">
                  <a:solidFill>
                    <a:srgbClr val="FF0000"/>
                  </a:solidFill>
                </a:endParaRPr>
              </a:p>
            </p:txBody>
          </p:sp>
        </mc:Choice>
        <mc:Fallback xmlns="">
          <p:sp>
            <p:nvSpPr>
              <p:cNvPr id="19" name="Rectangle 18">
                <a:extLst>
                  <a:ext uri="{FF2B5EF4-FFF2-40B4-BE49-F238E27FC236}">
                    <a16:creationId xmlns:a16="http://schemas.microsoft.com/office/drawing/2014/main" id="{1B08330C-7F77-4403-B1FF-B61E906B9154}"/>
                  </a:ext>
                </a:extLst>
              </p:cNvPr>
              <p:cNvSpPr>
                <a:spLocks noRot="1" noChangeAspect="1" noMove="1" noResize="1" noEditPoints="1" noAdjustHandles="1" noChangeArrowheads="1" noChangeShapeType="1" noTextEdit="1"/>
              </p:cNvSpPr>
              <p:nvPr/>
            </p:nvSpPr>
            <p:spPr>
              <a:xfrm>
                <a:off x="8229600" y="1600200"/>
                <a:ext cx="761234" cy="461665"/>
              </a:xfrm>
              <a:prstGeom prst="rect">
                <a:avLst/>
              </a:prstGeom>
              <a:blipFill>
                <a:blip r:embed="rId7"/>
                <a:stretch>
                  <a:fillRect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9BA5E8A-F57D-42E7-9591-B3C8CE860F08}"/>
                  </a:ext>
                </a:extLst>
              </p:cNvPr>
              <p:cNvSpPr/>
              <p:nvPr/>
            </p:nvSpPr>
            <p:spPr>
              <a:xfrm>
                <a:off x="4038600" y="6172200"/>
                <a:ext cx="1905843" cy="461665"/>
              </a:xfrm>
              <a:prstGeom prst="rect">
                <a:avLst/>
              </a:prstGeom>
            </p:spPr>
            <p:txBody>
              <a:bodyPr wrap="none">
                <a:spAutoFit/>
              </a:bodyPr>
              <a:lstStyle/>
              <a:p>
                <a:r>
                  <a:rPr lang="en-US" altLang="zh-CN" sz="2400" b="1" dirty="0">
                    <a:solidFill>
                      <a:srgbClr val="FF0000"/>
                    </a:solidFill>
                    <a:latin typeface="Courier New" panose="02070309020205020404" pitchFamily="49" charset="0"/>
                    <a:cs typeface="Courier New" panose="02070309020205020404" pitchFamily="49" charset="0"/>
                  </a:rPr>
                  <a:t>augLeft</a:t>
                </a:r>
                <a14:m>
                  <m:oMath xmlns:m="http://schemas.openxmlformats.org/officeDocument/2006/math">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𝑝</m:t>
                        </m:r>
                      </m:e>
                    </m:d>
                  </m:oMath>
                </a14:m>
                <a:endParaRPr lang="zh-CN" altLang="en-US" sz="2400" dirty="0"/>
              </a:p>
            </p:txBody>
          </p:sp>
        </mc:Choice>
        <mc:Fallback xmlns="">
          <p:sp>
            <p:nvSpPr>
              <p:cNvPr id="20" name="Rectangle 19">
                <a:extLst>
                  <a:ext uri="{FF2B5EF4-FFF2-40B4-BE49-F238E27FC236}">
                    <a16:creationId xmlns:a16="http://schemas.microsoft.com/office/drawing/2014/main" id="{09BA5E8A-F57D-42E7-9591-B3C8CE860F08}"/>
                  </a:ext>
                </a:extLst>
              </p:cNvPr>
              <p:cNvSpPr>
                <a:spLocks noRot="1" noChangeAspect="1" noMove="1" noResize="1" noEditPoints="1" noAdjustHandles="1" noChangeArrowheads="1" noChangeShapeType="1" noTextEdit="1"/>
              </p:cNvSpPr>
              <p:nvPr/>
            </p:nvSpPr>
            <p:spPr>
              <a:xfrm>
                <a:off x="4038600" y="6172200"/>
                <a:ext cx="1905843" cy="461665"/>
              </a:xfrm>
              <a:prstGeom prst="rect">
                <a:avLst/>
              </a:prstGeom>
              <a:blipFill>
                <a:blip r:embed="rId8"/>
                <a:stretch>
                  <a:fillRect l="-5128" t="-9333"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538F3FF9-FC8C-4BEB-89E7-335FB4BBAEFC}"/>
                  </a:ext>
                </a:extLst>
              </p:cNvPr>
              <p:cNvSpPr/>
              <p:nvPr/>
            </p:nvSpPr>
            <p:spPr>
              <a:xfrm>
                <a:off x="4038600" y="6172200"/>
                <a:ext cx="1905843" cy="461665"/>
              </a:xfrm>
              <a:prstGeom prst="rect">
                <a:avLst/>
              </a:prstGeom>
            </p:spPr>
            <p:txBody>
              <a:bodyPr wrap="none">
                <a:spAutoFit/>
              </a:bodyPr>
              <a:lstStyle/>
              <a:p>
                <a:r>
                  <a:rPr lang="en-US" altLang="zh-CN" sz="2400" b="1" dirty="0">
                    <a:solidFill>
                      <a:srgbClr val="FF0000"/>
                    </a:solidFill>
                    <a:latin typeface="Courier New" panose="02070309020205020404" pitchFamily="49" charset="0"/>
                    <a:cs typeface="Courier New" panose="02070309020205020404" pitchFamily="49" charset="0"/>
                  </a:rPr>
                  <a:t>augLeft</a:t>
                </a:r>
                <a14:m>
                  <m:oMath xmlns:m="http://schemas.openxmlformats.org/officeDocument/2006/math">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𝑝</m:t>
                        </m:r>
                      </m:e>
                    </m:d>
                  </m:oMath>
                </a14:m>
                <a:endParaRPr lang="zh-CN" altLang="en-US" sz="2400" dirty="0"/>
              </a:p>
            </p:txBody>
          </p:sp>
        </mc:Choice>
        <mc:Fallback xmlns="">
          <p:sp>
            <p:nvSpPr>
              <p:cNvPr id="79" name="Rectangle 78">
                <a:extLst>
                  <a:ext uri="{FF2B5EF4-FFF2-40B4-BE49-F238E27FC236}">
                    <a16:creationId xmlns:a16="http://schemas.microsoft.com/office/drawing/2014/main" id="{538F3FF9-FC8C-4BEB-89E7-335FB4BBAEFC}"/>
                  </a:ext>
                </a:extLst>
              </p:cNvPr>
              <p:cNvSpPr>
                <a:spLocks noRot="1" noChangeAspect="1" noMove="1" noResize="1" noEditPoints="1" noAdjustHandles="1" noChangeArrowheads="1" noChangeShapeType="1" noTextEdit="1"/>
              </p:cNvSpPr>
              <p:nvPr/>
            </p:nvSpPr>
            <p:spPr>
              <a:xfrm>
                <a:off x="4038600" y="6172200"/>
                <a:ext cx="1905843" cy="461665"/>
              </a:xfrm>
              <a:prstGeom prst="rect">
                <a:avLst/>
              </a:prstGeom>
              <a:blipFill>
                <a:blip r:embed="rId8"/>
                <a:stretch>
                  <a:fillRect l="-5128" t="-9333"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7786F9C-657A-4D9C-9FB8-3DED178B4E88}"/>
                  </a:ext>
                </a:extLst>
              </p:cNvPr>
              <p:cNvSpPr/>
              <p:nvPr/>
            </p:nvSpPr>
            <p:spPr>
              <a:xfrm>
                <a:off x="228600" y="5257800"/>
                <a:ext cx="2338076" cy="461665"/>
              </a:xfrm>
              <a:prstGeom prst="rect">
                <a:avLst/>
              </a:prstGeom>
            </p:spPr>
            <p:txBody>
              <a:bodyPr wrap="none">
                <a:spAutoFit/>
              </a:bodyPr>
              <a:lstStyle/>
              <a:p>
                <a:pPr lvl="0"/>
                <a14:m>
                  <m:oMath xmlns:m="http://schemas.openxmlformats.org/officeDocument/2006/math">
                    <m:r>
                      <a:rPr lang="en-US" altLang="zh-CN" sz="2400" i="1">
                        <a:solidFill>
                          <a:prstClr val="black"/>
                        </a:solidFill>
                        <a:latin typeface="Cambria Math" panose="02040503050406030204" pitchFamily="18" charset="0"/>
                      </a:rPr>
                      <m:t>𝑝</m:t>
                    </m:r>
                  </m:oMath>
                </a14:m>
                <a:r>
                  <a:rPr lang="zh-CN" altLang="en-US" sz="2400" dirty="0">
                    <a:solidFill>
                      <a:prstClr val="black"/>
                    </a:solidFill>
                    <a:latin typeface="Arial" panose="020B0604020202020204" pitchFamily="34" charset="0"/>
                    <a:cs typeface="Arial" panose="020B0604020202020204" pitchFamily="34" charset="0"/>
                  </a:rPr>
                  <a:t> </a:t>
                </a:r>
                <a:r>
                  <a:rPr lang="en-US" altLang="zh-CN" sz="2400" dirty="0">
                    <a:solidFill>
                      <a:prstClr val="black"/>
                    </a:solidFill>
                    <a:latin typeface="Arial" panose="020B0604020202020204" pitchFamily="34" charset="0"/>
                    <a:cs typeface="Arial" panose="020B0604020202020204" pitchFamily="34" charset="0"/>
                  </a:rPr>
                  <a:t>is covered </a:t>
                </a:r>
                <a14:m>
                  <m:oMath xmlns:m="http://schemas.openxmlformats.org/officeDocument/2006/math">
                    <m:r>
                      <a:rPr lang="en-US" altLang="zh-CN" sz="2400" i="1">
                        <a:solidFill>
                          <a:prstClr val="black"/>
                        </a:solidFill>
                        <a:latin typeface="Cambria Math" panose="02040503050406030204" pitchFamily="18" charset="0"/>
                      </a:rPr>
                      <m:t>⇔</m:t>
                    </m:r>
                  </m:oMath>
                </a14:m>
                <a:r>
                  <a:rPr lang="en-US" altLang="zh-CN" sz="2400" dirty="0">
                    <a:solidFill>
                      <a:prstClr val="black"/>
                    </a:solidFill>
                    <a:latin typeface="Arial" panose="020B0604020202020204" pitchFamily="34" charset="0"/>
                    <a:cs typeface="Arial" panose="020B0604020202020204" pitchFamily="34" charset="0"/>
                  </a:rPr>
                  <a:t> </a:t>
                </a:r>
              </a:p>
            </p:txBody>
          </p:sp>
        </mc:Choice>
        <mc:Fallback xmlns="">
          <p:sp>
            <p:nvSpPr>
              <p:cNvPr id="23" name="Rectangle 22">
                <a:extLst>
                  <a:ext uri="{FF2B5EF4-FFF2-40B4-BE49-F238E27FC236}">
                    <a16:creationId xmlns:a16="http://schemas.microsoft.com/office/drawing/2014/main" id="{A7786F9C-657A-4D9C-9FB8-3DED178B4E88}"/>
                  </a:ext>
                </a:extLst>
              </p:cNvPr>
              <p:cNvSpPr>
                <a:spLocks noRot="1" noChangeAspect="1" noMove="1" noResize="1" noEditPoints="1" noAdjustHandles="1" noChangeArrowheads="1" noChangeShapeType="1" noTextEdit="1"/>
              </p:cNvSpPr>
              <p:nvPr/>
            </p:nvSpPr>
            <p:spPr>
              <a:xfrm>
                <a:off x="228600" y="5257800"/>
                <a:ext cx="2338076" cy="461665"/>
              </a:xfrm>
              <a:prstGeom prst="rect">
                <a:avLst/>
              </a:prstGeom>
              <a:blipFill>
                <a:blip r:embed="rId9"/>
                <a:stretch>
                  <a:fillRect l="-783" t="-9333"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BF8892B-74A2-4BF6-8AF1-9335DA7755DD}"/>
                  </a:ext>
                </a:extLst>
              </p:cNvPr>
              <p:cNvSpPr txBox="1"/>
              <p:nvPr/>
            </p:nvSpPr>
            <p:spPr>
              <a:xfrm>
                <a:off x="7401546" y="3993380"/>
                <a:ext cx="2810128" cy="400110"/>
              </a:xfrm>
              <a:prstGeom prst="rect">
                <a:avLst/>
              </a:prstGeom>
              <a:noFill/>
            </p:spPr>
            <p:txBody>
              <a:bodyPr wrap="none" rtlCol="0">
                <a:spAutoFit/>
              </a:bodyPr>
              <a:lstStyle/>
              <a:p>
                <a:r>
                  <a:rPr lang="en-US" altLang="zh-CN" sz="2000" dirty="0">
                    <a:latin typeface="Comic Sans MS" panose="030F0702030302020204" pitchFamily="66" charset="0"/>
                  </a:rPr>
                  <a:t>(Example when </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=5</m:t>
                    </m:r>
                  </m:oMath>
                </a14:m>
                <a:r>
                  <a:rPr lang="en-US" altLang="zh-CN" sz="2000" dirty="0">
                    <a:latin typeface="Comic Sans MS" panose="030F0702030302020204" pitchFamily="66" charset="0"/>
                  </a:rPr>
                  <a:t>)</a:t>
                </a:r>
                <a:endParaRPr lang="zh-CN" altLang="en-US" sz="2000" dirty="0">
                  <a:latin typeface="Comic Sans MS" panose="030F0702030302020204" pitchFamily="66" charset="0"/>
                </a:endParaRPr>
              </a:p>
            </p:txBody>
          </p:sp>
        </mc:Choice>
        <mc:Fallback xmlns="">
          <p:sp>
            <p:nvSpPr>
              <p:cNvPr id="27" name="TextBox 26">
                <a:extLst>
                  <a:ext uri="{FF2B5EF4-FFF2-40B4-BE49-F238E27FC236}">
                    <a16:creationId xmlns:a16="http://schemas.microsoft.com/office/drawing/2014/main" id="{6BF8892B-74A2-4BF6-8AF1-9335DA7755DD}"/>
                  </a:ext>
                </a:extLst>
              </p:cNvPr>
              <p:cNvSpPr txBox="1">
                <a:spLocks noRot="1" noChangeAspect="1" noMove="1" noResize="1" noEditPoints="1" noAdjustHandles="1" noChangeArrowheads="1" noChangeShapeType="1" noTextEdit="1"/>
              </p:cNvSpPr>
              <p:nvPr/>
            </p:nvSpPr>
            <p:spPr>
              <a:xfrm>
                <a:off x="7401546" y="3993380"/>
                <a:ext cx="2810128" cy="400110"/>
              </a:xfrm>
              <a:prstGeom prst="rect">
                <a:avLst/>
              </a:prstGeom>
              <a:blipFill>
                <a:blip r:embed="rId10"/>
                <a:stretch>
                  <a:fillRect l="-2169" t="-7576" b="-25758"/>
                </a:stretch>
              </a:blipFill>
            </p:spPr>
            <p:txBody>
              <a:bodyPr/>
              <a:lstStyle/>
              <a:p>
                <a:r>
                  <a:rPr lang="zh-CN" altLang="en-US">
                    <a:noFill/>
                  </a:rPr>
                  <a:t> </a:t>
                </a:r>
              </a:p>
            </p:txBody>
          </p:sp>
        </mc:Fallback>
      </mc:AlternateContent>
      <p:cxnSp>
        <p:nvCxnSpPr>
          <p:cNvPr id="73" name="Straight Connector 72">
            <a:extLst>
              <a:ext uri="{FF2B5EF4-FFF2-40B4-BE49-F238E27FC236}">
                <a16:creationId xmlns:a16="http://schemas.microsoft.com/office/drawing/2014/main" id="{F6057546-AE40-4E41-B865-A34C125D9FA9}"/>
              </a:ext>
            </a:extLst>
          </p:cNvPr>
          <p:cNvCxnSpPr>
            <a:cxnSpLocks/>
          </p:cNvCxnSpPr>
          <p:nvPr/>
        </p:nvCxnSpPr>
        <p:spPr>
          <a:xfrm flipV="1">
            <a:off x="5257800" y="6047694"/>
            <a:ext cx="38862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Connector: Elbow 74">
            <a:extLst>
              <a:ext uri="{FF2B5EF4-FFF2-40B4-BE49-F238E27FC236}">
                <a16:creationId xmlns:a16="http://schemas.microsoft.com/office/drawing/2014/main" id="{4A931B55-8FA4-4357-8CF3-45222F3F3C9B}"/>
              </a:ext>
            </a:extLst>
          </p:cNvPr>
          <p:cNvCxnSpPr>
            <a:cxnSpLocks/>
          </p:cNvCxnSpPr>
          <p:nvPr/>
        </p:nvCxnSpPr>
        <p:spPr>
          <a:xfrm flipV="1">
            <a:off x="4038600" y="5487099"/>
            <a:ext cx="911723" cy="517044"/>
          </a:xfrm>
          <a:prstGeom prst="bentConnector3">
            <a:avLst>
              <a:gd name="adj1" fmla="val -2004"/>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9DD09AFD-8EFD-429A-B0E1-6623EFCEF7BB}"/>
                  </a:ext>
                </a:extLst>
              </p:cNvPr>
              <p:cNvSpPr/>
              <p:nvPr/>
            </p:nvSpPr>
            <p:spPr>
              <a:xfrm>
                <a:off x="4929305" y="5082621"/>
                <a:ext cx="2792752" cy="707886"/>
              </a:xfrm>
              <a:prstGeom prst="rect">
                <a:avLst/>
              </a:prstGeom>
            </p:spPr>
            <p:txBody>
              <a:bodyPr wrap="none">
                <a:spAutoFit/>
              </a:bodyPr>
              <a:lstStyle/>
              <a:p>
                <a:r>
                  <a:rPr lang="en-US" altLang="zh-CN" sz="2000" b="1" dirty="0">
                    <a:solidFill>
                      <a:srgbClr val="FF0000"/>
                    </a:solidFill>
                    <a:latin typeface="Arial" panose="020B0604020202020204" pitchFamily="34" charset="0"/>
                    <a:cs typeface="Arial" panose="020B0604020202020204" pitchFamily="34" charset="0"/>
                  </a:rPr>
                  <a:t>Keys no more than </a:t>
                </a:r>
                <a14:m>
                  <m:oMath xmlns:m="http://schemas.openxmlformats.org/officeDocument/2006/math">
                    <m:r>
                      <a:rPr lang="en-US" altLang="zh-CN" sz="2000" b="1" i="1" dirty="0">
                        <a:solidFill>
                          <a:srgbClr val="FF0000"/>
                        </a:solidFill>
                        <a:latin typeface="Cambria Math" panose="02040503050406030204" pitchFamily="18" charset="0"/>
                        <a:cs typeface="Arial" panose="020B0604020202020204" pitchFamily="34" charset="0"/>
                      </a:rPr>
                      <m:t>𝒑</m:t>
                    </m:r>
                  </m:oMath>
                </a14:m>
                <a:r>
                  <a:rPr lang="zh-CN" altLang="en-US" sz="2000" dirty="0">
                    <a:solidFill>
                      <a:srgbClr val="FF0000"/>
                    </a:solidFill>
                    <a:latin typeface="Arial" panose="020B0604020202020204" pitchFamily="34" charset="0"/>
                    <a:cs typeface="Arial" panose="020B0604020202020204" pitchFamily="34" charset="0"/>
                  </a:rPr>
                  <a:t> </a:t>
                </a:r>
                <a:endParaRPr lang="en-US" altLang="zh-CN" sz="2000" dirty="0">
                  <a:solidFill>
                    <a:srgbClr val="FF0000"/>
                  </a:solidFill>
                  <a:latin typeface="Arial" panose="020B0604020202020204" pitchFamily="34" charset="0"/>
                  <a:cs typeface="Arial" panose="020B0604020202020204" pitchFamily="34" charset="0"/>
                </a:endParaRPr>
              </a:p>
              <a:p>
                <a:r>
                  <a:rPr lang="en-US" altLang="zh-CN" sz="2000" dirty="0">
                    <a:solidFill>
                      <a:srgbClr val="FF0000"/>
                    </a:solidFill>
                    <a:latin typeface="Arial" panose="020B0604020202020204" pitchFamily="34" charset="0"/>
                    <a:cs typeface="Arial" panose="020B0604020202020204" pitchFamily="34" charset="0"/>
                  </a:rPr>
                  <a:t>(the red intervals)</a:t>
                </a:r>
                <a:endParaRPr lang="zh-CN" altLang="en-US" sz="2000" dirty="0">
                  <a:solidFill>
                    <a:srgbClr val="FF0000"/>
                  </a:solidFill>
                  <a:latin typeface="Arial" panose="020B0604020202020204" pitchFamily="34" charset="0"/>
                  <a:cs typeface="Arial" panose="020B0604020202020204" pitchFamily="34" charset="0"/>
                </a:endParaRPr>
              </a:p>
            </p:txBody>
          </p:sp>
        </mc:Choice>
        <mc:Fallback xmlns="">
          <p:sp>
            <p:nvSpPr>
              <p:cNvPr id="76" name="Rectangle 75">
                <a:extLst>
                  <a:ext uri="{FF2B5EF4-FFF2-40B4-BE49-F238E27FC236}">
                    <a16:creationId xmlns:a16="http://schemas.microsoft.com/office/drawing/2014/main" id="{9DD09AFD-8EFD-429A-B0E1-6623EFCEF7BB}"/>
                  </a:ext>
                </a:extLst>
              </p:cNvPr>
              <p:cNvSpPr>
                <a:spLocks noRot="1" noChangeAspect="1" noMove="1" noResize="1" noEditPoints="1" noAdjustHandles="1" noChangeArrowheads="1" noChangeShapeType="1" noTextEdit="1"/>
              </p:cNvSpPr>
              <p:nvPr/>
            </p:nvSpPr>
            <p:spPr>
              <a:xfrm>
                <a:off x="4929305" y="5082621"/>
                <a:ext cx="2792752" cy="707886"/>
              </a:xfrm>
              <a:prstGeom prst="rect">
                <a:avLst/>
              </a:prstGeom>
              <a:blipFill>
                <a:blip r:embed="rId11"/>
                <a:stretch>
                  <a:fillRect l="-2402" t="-4310" b="-1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50C07C-9A07-41C7-A1BC-025268AD7AD8}"/>
                  </a:ext>
                </a:extLst>
              </p:cNvPr>
              <p:cNvSpPr txBox="1"/>
              <p:nvPr/>
            </p:nvSpPr>
            <p:spPr>
              <a:xfrm>
                <a:off x="6781800" y="6150114"/>
                <a:ext cx="4457493" cy="707886"/>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augmented value </a:t>
                </a:r>
              </a:p>
              <a:p>
                <a:r>
                  <a:rPr lang="en-US" altLang="zh-CN" sz="2000" dirty="0">
                    <a:latin typeface="Arial" panose="020B0604020202020204" pitchFamily="34" charset="0"/>
                    <a:cs typeface="Arial" panose="020B0604020202020204" pitchFamily="34" charset="0"/>
                  </a:rPr>
                  <a:t>of all entries with key no more than </a:t>
                </a:r>
                <a14:m>
                  <m:oMath xmlns:m="http://schemas.openxmlformats.org/officeDocument/2006/math">
                    <m:r>
                      <a:rPr lang="en-US" altLang="zh-CN" sz="2000" i="1">
                        <a:latin typeface="Cambria Math" panose="02040503050406030204" pitchFamily="18" charset="0"/>
                      </a:rPr>
                      <m:t>𝑝</m:t>
                    </m:r>
                  </m:oMath>
                </a14:m>
                <a:endParaRPr lang="zh-CN" alt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2950C07C-9A07-41C7-A1BC-025268AD7AD8}"/>
                  </a:ext>
                </a:extLst>
              </p:cNvPr>
              <p:cNvSpPr txBox="1">
                <a:spLocks noRot="1" noChangeAspect="1" noMove="1" noResize="1" noEditPoints="1" noAdjustHandles="1" noChangeArrowheads="1" noChangeShapeType="1" noTextEdit="1"/>
              </p:cNvSpPr>
              <p:nvPr/>
            </p:nvSpPr>
            <p:spPr>
              <a:xfrm>
                <a:off x="6781800" y="6150114"/>
                <a:ext cx="4457493" cy="707886"/>
              </a:xfrm>
              <a:prstGeom prst="rect">
                <a:avLst/>
              </a:prstGeom>
              <a:blipFill>
                <a:blip r:embed="rId12"/>
                <a:stretch>
                  <a:fillRect l="-1505" t="-4310" b="-15517"/>
                </a:stretch>
              </a:blipFill>
            </p:spPr>
            <p:txBody>
              <a:bodyPr/>
              <a:lstStyle/>
              <a:p>
                <a:r>
                  <a:rPr lang="zh-CN" altLang="en-US">
                    <a:noFill/>
                  </a:rPr>
                  <a:t> </a:t>
                </a:r>
              </a:p>
            </p:txBody>
          </p:sp>
        </mc:Fallback>
      </mc:AlternateContent>
      <p:sp>
        <p:nvSpPr>
          <p:cNvPr id="16" name="TextBox 15">
            <a:extLst>
              <a:ext uri="{FF2B5EF4-FFF2-40B4-BE49-F238E27FC236}">
                <a16:creationId xmlns:a16="http://schemas.microsoft.com/office/drawing/2014/main" id="{00CA6C82-47C2-430A-B860-40DC73E269F8}"/>
              </a:ext>
            </a:extLst>
          </p:cNvPr>
          <p:cNvSpPr txBox="1"/>
          <p:nvPr/>
        </p:nvSpPr>
        <p:spPr>
          <a:xfrm>
            <a:off x="8915400" y="6172200"/>
            <a:ext cx="226215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(Calculated by </a:t>
            </a:r>
            <a:r>
              <a:rPr lang="en-US" altLang="zh-CN" b="1" dirty="0">
                <a:latin typeface="Arial" panose="020B0604020202020204" pitchFamily="34" charset="0"/>
                <a:cs typeface="Arial" panose="020B0604020202020204" pitchFamily="34" charset="0"/>
              </a:rPr>
              <a:t>max</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32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2" presetClass="entr" presetSubtype="1"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p:tgtEl>
                                          <p:spTgt spid="70"/>
                                        </p:tgtEl>
                                        <p:attrNameLst>
                                          <p:attrName>ppt_y</p:attrName>
                                        </p:attrNameLst>
                                      </p:cBhvr>
                                      <p:tavLst>
                                        <p:tav tm="0">
                                          <p:val>
                                            <p:strVal val="#ppt_y-#ppt_h*1.125000"/>
                                          </p:val>
                                        </p:tav>
                                        <p:tav tm="100000">
                                          <p:val>
                                            <p:strVal val="#ppt_y"/>
                                          </p:val>
                                        </p:tav>
                                      </p:tavLst>
                                    </p:anim>
                                    <p:animEffect transition="in" filter="wipe(down)">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par>
                          <p:cTn id="27" fill="hold">
                            <p:stCondLst>
                              <p:cond delay="500"/>
                            </p:stCondLst>
                            <p:childTnLst>
                              <p:par>
                                <p:cTn id="28" presetID="7" presetClass="emph" presetSubtype="2" fill="hold" nodeType="afterEffect">
                                  <p:stCondLst>
                                    <p:cond delay="0"/>
                                  </p:stCondLst>
                                  <p:childTnLst>
                                    <p:animClr clrSpc="rgb" dir="cw">
                                      <p:cBhvr>
                                        <p:cTn id="29" dur="1000" fill="hold"/>
                                        <p:tgtEl>
                                          <p:spTgt spid="238"/>
                                        </p:tgtEl>
                                        <p:attrNameLst>
                                          <p:attrName>stroke.color</p:attrName>
                                        </p:attrNameLst>
                                      </p:cBhvr>
                                      <p:to>
                                        <a:srgbClr val="FF0000"/>
                                      </p:to>
                                    </p:animClr>
                                    <p:set>
                                      <p:cBhvr>
                                        <p:cTn id="30" dur="1000" fill="hold"/>
                                        <p:tgtEl>
                                          <p:spTgt spid="238"/>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1000" fill="hold"/>
                                        <p:tgtEl>
                                          <p:spTgt spid="237"/>
                                        </p:tgtEl>
                                        <p:attrNameLst>
                                          <p:attrName>stroke.color</p:attrName>
                                        </p:attrNameLst>
                                      </p:cBhvr>
                                      <p:to>
                                        <a:srgbClr val="FF0000"/>
                                      </p:to>
                                    </p:animClr>
                                    <p:set>
                                      <p:cBhvr>
                                        <p:cTn id="33" dur="1000" fill="hold"/>
                                        <p:tgtEl>
                                          <p:spTgt spid="237"/>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1000" fill="hold"/>
                                        <p:tgtEl>
                                          <p:spTgt spid="239"/>
                                        </p:tgtEl>
                                        <p:attrNameLst>
                                          <p:attrName>stroke.color</p:attrName>
                                        </p:attrNameLst>
                                      </p:cBhvr>
                                      <p:to>
                                        <a:srgbClr val="FF0000"/>
                                      </p:to>
                                    </p:animClr>
                                    <p:set>
                                      <p:cBhvr>
                                        <p:cTn id="36" dur="1000" fill="hold"/>
                                        <p:tgtEl>
                                          <p:spTgt spid="239"/>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1000" fill="hold"/>
                                        <p:tgtEl>
                                          <p:spTgt spid="240"/>
                                        </p:tgtEl>
                                        <p:attrNameLst>
                                          <p:attrName>stroke.color</p:attrName>
                                        </p:attrNameLst>
                                      </p:cBhvr>
                                      <p:to>
                                        <a:srgbClr val="FF0000"/>
                                      </p:to>
                                    </p:animClr>
                                    <p:set>
                                      <p:cBhvr>
                                        <p:cTn id="39" dur="1000" fill="hold"/>
                                        <p:tgtEl>
                                          <p:spTgt spid="240"/>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1000" fill="hold"/>
                                        <p:tgtEl>
                                          <p:spTgt spid="242"/>
                                        </p:tgtEl>
                                        <p:attrNameLst>
                                          <p:attrName>stroke.color</p:attrName>
                                        </p:attrNameLst>
                                      </p:cBhvr>
                                      <p:to>
                                        <a:srgbClr val="FF0000"/>
                                      </p:to>
                                    </p:animClr>
                                    <p:set>
                                      <p:cBhvr>
                                        <p:cTn id="42" dur="1000" fill="hold"/>
                                        <p:tgtEl>
                                          <p:spTgt spid="242"/>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left)">
                                      <p:cBhvr>
                                        <p:cTn id="52" dur="500"/>
                                        <p:tgtEl>
                                          <p:spTgt spid="75"/>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fade">
                                      <p:cBhvr>
                                        <p:cTn id="56" dur="500"/>
                                        <p:tgtEl>
                                          <p:spTgt spid="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wipe(down)">
                                      <p:cBhvr>
                                        <p:cTn id="61" dur="1000"/>
                                        <p:tgtEl>
                                          <p:spTgt spid="6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wipe(left)">
                                      <p:cBhvr>
                                        <p:cTn id="66" dur="500"/>
                                        <p:tgtEl>
                                          <p:spTgt spid="73"/>
                                        </p:tgtEl>
                                      </p:cBhvr>
                                    </p:animEffect>
                                  </p:childTnLst>
                                </p:cTn>
                              </p:par>
                              <p:par>
                                <p:cTn id="67" presetID="22" presetClass="entr" presetSubtype="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fade">
                                      <p:cBhvr>
                                        <p:cTn id="75" dur="500"/>
                                        <p:tgtEl>
                                          <p:spTgt spid="7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0" nodeType="clickEffect">
                                  <p:stCondLst>
                                    <p:cond delay="0"/>
                                  </p:stCondLst>
                                  <p:childTnLst>
                                    <p:animMotion origin="layout" path="M 4.375E-6 -3.33333E-6 L 0.19688 -0.66689 " pathEditMode="relative" rAng="0" ptsTypes="AA">
                                      <p:cBhvr>
                                        <p:cTn id="87" dur="2000" fill="hold"/>
                                        <p:tgtEl>
                                          <p:spTgt spid="20"/>
                                        </p:tgtEl>
                                        <p:attrNameLst>
                                          <p:attrName>ppt_x</p:attrName>
                                          <p:attrName>ppt_y</p:attrName>
                                        </p:attrNameLst>
                                      </p:cBhvr>
                                      <p:rCtr x="9818" y="-33333"/>
                                    </p:animMotion>
                                  </p:childTnLst>
                                </p:cTn>
                              </p:par>
                            </p:childTnLst>
                          </p:cTn>
                        </p:par>
                        <p:par>
                          <p:cTn id="88" fill="hold">
                            <p:stCondLst>
                              <p:cond delay="2000"/>
                            </p:stCondLst>
                            <p:childTnLst>
                              <p:par>
                                <p:cTn id="89" presetID="22" presetClass="entr" presetSubtype="8"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P spid="20" grpId="1"/>
      <p:bldP spid="79" grpId="0"/>
      <p:bldP spid="23" grpId="0"/>
      <p:bldP spid="27" grpId="0"/>
      <p:bldP spid="76" grpId="0"/>
      <p:bldP spid="6"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Case study:</a:t>
            </a:r>
            <a:br>
              <a:rPr lang="en-US" altLang="zh-CN" dirty="0"/>
            </a:br>
            <a:r>
              <a:rPr lang="en-US" altLang="zh-CN" dirty="0"/>
              <a:t>Range Tree</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26</a:t>
            </a:fld>
            <a:endParaRPr lang="zh-CN" altLang="en-US"/>
          </a:p>
        </p:txBody>
      </p:sp>
    </p:spTree>
    <p:extLst>
      <p:ext uri="{BB962C8B-B14F-4D97-AF65-F5344CB8AC3E}">
        <p14:creationId xmlns:p14="http://schemas.microsoft.com/office/powerpoint/2010/main" val="997238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74694-619F-47A0-9A7E-E540D1D969DA}"/>
              </a:ext>
            </a:extLst>
          </p:cNvPr>
          <p:cNvSpPr>
            <a:spLocks noGrp="1"/>
          </p:cNvSpPr>
          <p:nvPr>
            <p:ph type="title"/>
          </p:nvPr>
        </p:nvSpPr>
        <p:spPr/>
        <p:txBody>
          <a:bodyPr/>
          <a:lstStyle/>
          <a:p>
            <a:r>
              <a:rPr lang="en-US" dirty="0"/>
              <a:t>2D Range Tree</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86D381-38B0-41C7-AAB8-C668977B4204}"/>
                  </a:ext>
                </a:extLst>
              </p:cNvPr>
              <p:cNvSpPr>
                <a:spLocks noGrp="1"/>
              </p:cNvSpPr>
              <p:nvPr>
                <p:ph sz="quarter" idx="1"/>
              </p:nvPr>
            </p:nvSpPr>
            <p:spPr>
              <a:xfrm>
                <a:off x="381000" y="1600200"/>
                <a:ext cx="9829800" cy="4873752"/>
              </a:xfrm>
            </p:spPr>
            <p:txBody>
              <a:bodyPr/>
              <a:lstStyle/>
              <a:p>
                <a:r>
                  <a:rPr lang="en-US" dirty="0"/>
                  <a:t>2D range query</a:t>
                </a:r>
              </a:p>
              <a:p>
                <a:pPr lvl="1"/>
                <a:r>
                  <a:rPr lang="en-US" dirty="0"/>
                  <a:t>Given a set of points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on 2D plane, return all points in a rectangle</a:t>
                </a:r>
              </a:p>
              <a:p>
                <a:endParaRPr lang="en-US" dirty="0"/>
              </a:p>
              <a:p>
                <a:r>
                  <a:rPr lang="en-US" dirty="0"/>
                  <a:t>2D Range tree: a two-level tree structure</a:t>
                </a:r>
              </a:p>
              <a:p>
                <a:pPr lvl="1"/>
                <a:r>
                  <a:rPr lang="en-US" dirty="0"/>
                  <a:t>each outer tree node also stores a search tree (inner tree) structure</a:t>
                </a:r>
              </a:p>
              <a:p>
                <a:pPr lvl="1"/>
                <a:r>
                  <a:rPr lang="en-US" dirty="0"/>
                  <a:t>Outer level: all points sorted by x-coordinate</a:t>
                </a:r>
              </a:p>
              <a:p>
                <a:pPr lvl="1"/>
                <a:r>
                  <a:rPr lang="en-US" dirty="0"/>
                  <a:t>Inner level (in each tree node): all points in its subtree sorted by y-coordinate</a:t>
                </a:r>
              </a:p>
              <a:p>
                <a:endParaRPr lang="en-US" dirty="0"/>
              </a:p>
            </p:txBody>
          </p:sp>
        </mc:Choice>
        <mc:Fallback xmlns="">
          <p:sp>
            <p:nvSpPr>
              <p:cNvPr id="3" name="内容占位符 2">
                <a:extLst>
                  <a:ext uri="{FF2B5EF4-FFF2-40B4-BE49-F238E27FC236}">
                    <a16:creationId xmlns:a16="http://schemas.microsoft.com/office/drawing/2014/main" id="{0386D381-38B0-41C7-AAB8-C668977B4204}"/>
                  </a:ext>
                </a:extLst>
              </p:cNvPr>
              <p:cNvSpPr>
                <a:spLocks noGrp="1" noRot="1" noChangeAspect="1" noMove="1" noResize="1" noEditPoints="1" noAdjustHandles="1" noChangeArrowheads="1" noChangeShapeType="1" noTextEdit="1"/>
              </p:cNvSpPr>
              <p:nvPr>
                <p:ph sz="quarter" idx="1"/>
              </p:nvPr>
            </p:nvSpPr>
            <p:spPr>
              <a:xfrm>
                <a:off x="381000" y="1600200"/>
                <a:ext cx="9829800" cy="4873752"/>
              </a:xfrm>
              <a:blipFill>
                <a:blip r:embed="rId3"/>
                <a:stretch>
                  <a:fillRect l="-1117" t="-2253"/>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08D52728-926B-4942-BD25-1C9C3E246E2A}"/>
              </a:ext>
            </a:extLst>
          </p:cNvPr>
          <p:cNvGrpSpPr/>
          <p:nvPr/>
        </p:nvGrpSpPr>
        <p:grpSpPr>
          <a:xfrm>
            <a:off x="7744321" y="313635"/>
            <a:ext cx="2286000" cy="1600200"/>
            <a:chOff x="457201" y="2866464"/>
            <a:chExt cx="2448372" cy="1614664"/>
          </a:xfrm>
        </p:grpSpPr>
        <p:sp>
          <p:nvSpPr>
            <p:cNvPr id="5" name="矩形 4">
              <a:extLst>
                <a:ext uri="{FF2B5EF4-FFF2-40B4-BE49-F238E27FC236}">
                  <a16:creationId xmlns:a16="http://schemas.microsoft.com/office/drawing/2014/main" id="{BEEFCA80-69BA-4371-9CDA-8849E72F64AE}"/>
                </a:ext>
              </a:extLst>
            </p:cNvPr>
            <p:cNvSpPr/>
            <p:nvPr/>
          </p:nvSpPr>
          <p:spPr>
            <a:xfrm>
              <a:off x="457201" y="2866464"/>
              <a:ext cx="2448372" cy="1614664"/>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椭圆 5">
              <a:extLst>
                <a:ext uri="{FF2B5EF4-FFF2-40B4-BE49-F238E27FC236}">
                  <a16:creationId xmlns:a16="http://schemas.microsoft.com/office/drawing/2014/main" id="{82270551-DCEA-46C6-8EF1-6122399E41B7}"/>
                </a:ext>
              </a:extLst>
            </p:cNvPr>
            <p:cNvSpPr/>
            <p:nvPr/>
          </p:nvSpPr>
          <p:spPr>
            <a:xfrm>
              <a:off x="905435" y="3048000"/>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47FB7A22-92F9-429D-91E6-C63AFE2B68EF}"/>
                </a:ext>
              </a:extLst>
            </p:cNvPr>
            <p:cNvSpPr/>
            <p:nvPr/>
          </p:nvSpPr>
          <p:spPr>
            <a:xfrm>
              <a:off x="1202537" y="4191000"/>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AA72A778-A603-4D16-A8FE-DDD5F9425F1E}"/>
                </a:ext>
              </a:extLst>
            </p:cNvPr>
            <p:cNvSpPr/>
            <p:nvPr/>
          </p:nvSpPr>
          <p:spPr>
            <a:xfrm>
              <a:off x="1647236" y="2957152"/>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8D5EC26F-6D40-482E-A3A3-BDE81C7BD17F}"/>
                </a:ext>
              </a:extLst>
            </p:cNvPr>
            <p:cNvSpPr/>
            <p:nvPr/>
          </p:nvSpPr>
          <p:spPr>
            <a:xfrm>
              <a:off x="730623" y="379879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820546B0-6204-402D-B34B-E1BF4C540B6C}"/>
                </a:ext>
              </a:extLst>
            </p:cNvPr>
            <p:cNvSpPr/>
            <p:nvPr/>
          </p:nvSpPr>
          <p:spPr>
            <a:xfrm>
              <a:off x="2638136" y="3108686"/>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EBDD053-21DC-4288-9D87-96BB08F4CF72}"/>
                </a:ext>
              </a:extLst>
            </p:cNvPr>
            <p:cNvSpPr/>
            <p:nvPr/>
          </p:nvSpPr>
          <p:spPr>
            <a:xfrm>
              <a:off x="1380018" y="331521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710DFBE-E845-4390-A461-290E57FBA3CE}"/>
                </a:ext>
              </a:extLst>
            </p:cNvPr>
            <p:cNvSpPr/>
            <p:nvPr/>
          </p:nvSpPr>
          <p:spPr>
            <a:xfrm>
              <a:off x="1609164" y="372259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7B85D3CA-5A44-45DD-B5AA-B08EAE94C351}"/>
                </a:ext>
              </a:extLst>
            </p:cNvPr>
            <p:cNvSpPr/>
            <p:nvPr/>
          </p:nvSpPr>
          <p:spPr>
            <a:xfrm>
              <a:off x="1862690" y="3452439"/>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AEFAAE01-BCC4-4D5A-8207-697B730692BD}"/>
                </a:ext>
              </a:extLst>
            </p:cNvPr>
            <p:cNvSpPr/>
            <p:nvPr/>
          </p:nvSpPr>
          <p:spPr>
            <a:xfrm>
              <a:off x="2566527" y="3702423"/>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椭圆 14">
              <a:extLst>
                <a:ext uri="{FF2B5EF4-FFF2-40B4-BE49-F238E27FC236}">
                  <a16:creationId xmlns:a16="http://schemas.microsoft.com/office/drawing/2014/main" id="{10603AE1-AE8D-4B1B-942C-49F60C783A04}"/>
                </a:ext>
              </a:extLst>
            </p:cNvPr>
            <p:cNvSpPr/>
            <p:nvPr/>
          </p:nvSpPr>
          <p:spPr>
            <a:xfrm>
              <a:off x="1956518" y="4293675"/>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6D775C79-81C4-4997-90EB-3ED018520048}"/>
                </a:ext>
              </a:extLst>
            </p:cNvPr>
            <p:cNvSpPr/>
            <p:nvPr/>
          </p:nvSpPr>
          <p:spPr>
            <a:xfrm>
              <a:off x="1149995" y="3261086"/>
              <a:ext cx="1210235" cy="838632"/>
            </a:xfrm>
            <a:prstGeom prst="rect">
              <a:avLst/>
            </a:prstGeom>
            <a:noFill/>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Tree>
    <p:extLst>
      <p:ext uri="{BB962C8B-B14F-4D97-AF65-F5344CB8AC3E}">
        <p14:creationId xmlns:p14="http://schemas.microsoft.com/office/powerpoint/2010/main" val="392722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65995-8658-4C08-AFA8-46B2D3074A91}"/>
              </a:ext>
            </a:extLst>
          </p:cNvPr>
          <p:cNvSpPr>
            <a:spLocks noGrp="1"/>
          </p:cNvSpPr>
          <p:nvPr>
            <p:ph type="title"/>
          </p:nvPr>
        </p:nvSpPr>
        <p:spPr>
          <a:xfrm>
            <a:off x="228600" y="274638"/>
            <a:ext cx="9220200" cy="1143000"/>
          </a:xfrm>
        </p:spPr>
        <p:txBody>
          <a:bodyPr/>
          <a:lstStyle/>
          <a:p>
            <a:r>
              <a:rPr lang="en-US" dirty="0"/>
              <a:t>2D Range Tree</a:t>
            </a:r>
          </a:p>
        </p:txBody>
      </p:sp>
      <p:graphicFrame>
        <p:nvGraphicFramePr>
          <p:cNvPr id="4" name="内容占位符 3">
            <a:extLst>
              <a:ext uri="{FF2B5EF4-FFF2-40B4-BE49-F238E27FC236}">
                <a16:creationId xmlns:a16="http://schemas.microsoft.com/office/drawing/2014/main" id="{6502C6DB-C0F7-499E-AFBF-A4DD5B15A81D}"/>
              </a:ext>
            </a:extLst>
          </p:cNvPr>
          <p:cNvGraphicFramePr>
            <a:graphicFrameLocks noGrp="1"/>
          </p:cNvGraphicFramePr>
          <p:nvPr>
            <p:ph sz="quarter" idx="1"/>
          </p:nvPr>
        </p:nvGraphicFramePr>
        <p:xfrm>
          <a:off x="2320102" y="1478280"/>
          <a:ext cx="5833296" cy="1995488"/>
        </p:xfrm>
        <a:graphic>
          <a:graphicData uri="http://schemas.openxmlformats.org/drawingml/2006/table">
            <a:tbl>
              <a:tblPr firstRow="1" bandRow="1">
                <a:tableStyleId>{5940675A-B579-460E-94D1-54222C63F5DA}</a:tableStyleId>
              </a:tblPr>
              <a:tblGrid>
                <a:gridCol w="729162">
                  <a:extLst>
                    <a:ext uri="{9D8B030D-6E8A-4147-A177-3AD203B41FA5}">
                      <a16:colId xmlns:a16="http://schemas.microsoft.com/office/drawing/2014/main" val="4276905129"/>
                    </a:ext>
                  </a:extLst>
                </a:gridCol>
                <a:gridCol w="729162">
                  <a:extLst>
                    <a:ext uri="{9D8B030D-6E8A-4147-A177-3AD203B41FA5}">
                      <a16:colId xmlns:a16="http://schemas.microsoft.com/office/drawing/2014/main" val="4134476702"/>
                    </a:ext>
                  </a:extLst>
                </a:gridCol>
                <a:gridCol w="729162">
                  <a:extLst>
                    <a:ext uri="{9D8B030D-6E8A-4147-A177-3AD203B41FA5}">
                      <a16:colId xmlns:a16="http://schemas.microsoft.com/office/drawing/2014/main" val="357117774"/>
                    </a:ext>
                  </a:extLst>
                </a:gridCol>
                <a:gridCol w="729162">
                  <a:extLst>
                    <a:ext uri="{9D8B030D-6E8A-4147-A177-3AD203B41FA5}">
                      <a16:colId xmlns:a16="http://schemas.microsoft.com/office/drawing/2014/main" val="2946399970"/>
                    </a:ext>
                  </a:extLst>
                </a:gridCol>
                <a:gridCol w="729162">
                  <a:extLst>
                    <a:ext uri="{9D8B030D-6E8A-4147-A177-3AD203B41FA5}">
                      <a16:colId xmlns:a16="http://schemas.microsoft.com/office/drawing/2014/main" val="453950678"/>
                    </a:ext>
                  </a:extLst>
                </a:gridCol>
                <a:gridCol w="729162">
                  <a:extLst>
                    <a:ext uri="{9D8B030D-6E8A-4147-A177-3AD203B41FA5}">
                      <a16:colId xmlns:a16="http://schemas.microsoft.com/office/drawing/2014/main" val="3712028122"/>
                    </a:ext>
                  </a:extLst>
                </a:gridCol>
                <a:gridCol w="729162">
                  <a:extLst>
                    <a:ext uri="{9D8B030D-6E8A-4147-A177-3AD203B41FA5}">
                      <a16:colId xmlns:a16="http://schemas.microsoft.com/office/drawing/2014/main" val="2354854430"/>
                    </a:ext>
                  </a:extLst>
                </a:gridCol>
                <a:gridCol w="729162">
                  <a:extLst>
                    <a:ext uri="{9D8B030D-6E8A-4147-A177-3AD203B41FA5}">
                      <a16:colId xmlns:a16="http://schemas.microsoft.com/office/drawing/2014/main" val="523322643"/>
                    </a:ext>
                  </a:extLst>
                </a:gridCol>
              </a:tblGrid>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8210129"/>
                  </a:ext>
                </a:extLst>
              </a:tr>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5012608"/>
                  </a:ext>
                </a:extLst>
              </a:tr>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66754915"/>
                  </a:ext>
                </a:extLst>
              </a:tr>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63948995"/>
                  </a:ext>
                </a:extLst>
              </a:tr>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58649205"/>
                  </a:ext>
                </a:extLst>
              </a:tr>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8248156"/>
                  </a:ext>
                </a:extLst>
              </a:tr>
              <a:tr h="249436">
                <a:tc>
                  <a:txBody>
                    <a:bodyPr/>
                    <a:lstStyle/>
                    <a:p>
                      <a:endParaRPr lang="en-US" sz="10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07995007"/>
                  </a:ext>
                </a:extLst>
              </a:tr>
              <a:tr h="249436">
                <a:tc>
                  <a:txBody>
                    <a:bodyPr/>
                    <a:lstStyle/>
                    <a:p>
                      <a:endParaRPr lang="en-US" sz="100" dirty="0"/>
                    </a:p>
                  </a:txBody>
                  <a:tcPr>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tcPr>
                </a:tc>
                <a:tc>
                  <a:txBody>
                    <a:bodyPr/>
                    <a:lstStyle/>
                    <a:p>
                      <a:endParaRPr lang="en-US" sz="100" dirty="0"/>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233418312"/>
                  </a:ext>
                </a:extLst>
              </a:tr>
            </a:tbl>
          </a:graphicData>
        </a:graphic>
      </p:graphicFrame>
      <p:sp>
        <p:nvSpPr>
          <p:cNvPr id="18" name="椭圆 17">
            <a:extLst>
              <a:ext uri="{FF2B5EF4-FFF2-40B4-BE49-F238E27FC236}">
                <a16:creationId xmlns:a16="http://schemas.microsoft.com/office/drawing/2014/main" id="{45A2741E-6B3F-4D33-A2C0-103B0EB2EB9D}"/>
              </a:ext>
            </a:extLst>
          </p:cNvPr>
          <p:cNvSpPr/>
          <p:nvPr/>
        </p:nvSpPr>
        <p:spPr>
          <a:xfrm>
            <a:off x="2971800" y="1700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CE7C1E43-7978-4374-9050-F2F74C4EF728}"/>
              </a:ext>
            </a:extLst>
          </p:cNvPr>
          <p:cNvSpPr/>
          <p:nvPr/>
        </p:nvSpPr>
        <p:spPr>
          <a:xfrm>
            <a:off x="5181600" y="21907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20" name="椭圆 19">
            <a:extLst>
              <a:ext uri="{FF2B5EF4-FFF2-40B4-BE49-F238E27FC236}">
                <a16:creationId xmlns:a16="http://schemas.microsoft.com/office/drawing/2014/main" id="{45A2741E-6B3F-4D33-A2C0-103B0EB2EB9D}"/>
              </a:ext>
            </a:extLst>
          </p:cNvPr>
          <p:cNvSpPr/>
          <p:nvPr/>
        </p:nvSpPr>
        <p:spPr>
          <a:xfrm>
            <a:off x="3733800" y="19265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omic Sans MS" panose="030F0702030302020204" pitchFamily="66" charset="0"/>
            </a:endParaRPr>
          </a:p>
        </p:txBody>
      </p:sp>
      <p:sp>
        <p:nvSpPr>
          <p:cNvPr id="21" name="椭圆 20">
            <a:extLst>
              <a:ext uri="{FF2B5EF4-FFF2-40B4-BE49-F238E27FC236}">
                <a16:creationId xmlns:a16="http://schemas.microsoft.com/office/drawing/2014/main" id="{45A2741E-6B3F-4D33-A2C0-103B0EB2EB9D}"/>
              </a:ext>
            </a:extLst>
          </p:cNvPr>
          <p:cNvSpPr/>
          <p:nvPr/>
        </p:nvSpPr>
        <p:spPr>
          <a:xfrm>
            <a:off x="6629400" y="24316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omic Sans MS" panose="030F0702030302020204" pitchFamily="66" charset="0"/>
            </a:endParaRPr>
          </a:p>
        </p:txBody>
      </p:sp>
      <p:sp>
        <p:nvSpPr>
          <p:cNvPr id="22" name="椭圆 21">
            <a:extLst>
              <a:ext uri="{FF2B5EF4-FFF2-40B4-BE49-F238E27FC236}">
                <a16:creationId xmlns:a16="http://schemas.microsoft.com/office/drawing/2014/main" id="{45A2741E-6B3F-4D33-A2C0-103B0EB2EB9D}"/>
              </a:ext>
            </a:extLst>
          </p:cNvPr>
          <p:cNvSpPr/>
          <p:nvPr/>
        </p:nvSpPr>
        <p:spPr>
          <a:xfrm>
            <a:off x="4419600" y="27068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omic Sans MS" panose="030F0702030302020204" pitchFamily="66" charset="0"/>
            </a:endParaRPr>
          </a:p>
        </p:txBody>
      </p:sp>
      <p:sp>
        <p:nvSpPr>
          <p:cNvPr id="23" name="椭圆 22">
            <a:extLst>
              <a:ext uri="{FF2B5EF4-FFF2-40B4-BE49-F238E27FC236}">
                <a16:creationId xmlns:a16="http://schemas.microsoft.com/office/drawing/2014/main" id="{45A2741E-6B3F-4D33-A2C0-103B0EB2EB9D}"/>
              </a:ext>
            </a:extLst>
          </p:cNvPr>
          <p:cNvSpPr/>
          <p:nvPr/>
        </p:nvSpPr>
        <p:spPr>
          <a:xfrm>
            <a:off x="7391400" y="294219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omic Sans MS" panose="030F0702030302020204" pitchFamily="66" charset="0"/>
            </a:endParaRPr>
          </a:p>
        </p:txBody>
      </p:sp>
      <p:graphicFrame>
        <p:nvGraphicFramePr>
          <p:cNvPr id="25" name="表格 24">
            <a:extLst>
              <a:ext uri="{FF2B5EF4-FFF2-40B4-BE49-F238E27FC236}">
                <a16:creationId xmlns:a16="http://schemas.microsoft.com/office/drawing/2014/main" id="{0298E303-4C02-4886-9A42-2FC9B68CC16C}"/>
              </a:ext>
            </a:extLst>
          </p:cNvPr>
          <p:cNvGraphicFramePr>
            <a:graphicFrameLocks noGrp="1"/>
          </p:cNvGraphicFramePr>
          <p:nvPr/>
        </p:nvGraphicFramePr>
        <p:xfrm>
          <a:off x="2667000" y="3591560"/>
          <a:ext cx="5105401" cy="370840"/>
        </p:xfrm>
        <a:graphic>
          <a:graphicData uri="http://schemas.openxmlformats.org/drawingml/2006/table">
            <a:tbl>
              <a:tblPr firstRow="1" bandRow="1">
                <a:tableStyleId>{2D5ABB26-0587-4C30-8999-92F81FD0307C}</a:tableStyleId>
              </a:tblPr>
              <a:tblGrid>
                <a:gridCol w="729343">
                  <a:extLst>
                    <a:ext uri="{9D8B030D-6E8A-4147-A177-3AD203B41FA5}">
                      <a16:colId xmlns:a16="http://schemas.microsoft.com/office/drawing/2014/main" val="3748552961"/>
                    </a:ext>
                  </a:extLst>
                </a:gridCol>
                <a:gridCol w="729343">
                  <a:extLst>
                    <a:ext uri="{9D8B030D-6E8A-4147-A177-3AD203B41FA5}">
                      <a16:colId xmlns:a16="http://schemas.microsoft.com/office/drawing/2014/main" val="3766031929"/>
                    </a:ext>
                  </a:extLst>
                </a:gridCol>
                <a:gridCol w="729343">
                  <a:extLst>
                    <a:ext uri="{9D8B030D-6E8A-4147-A177-3AD203B41FA5}">
                      <a16:colId xmlns:a16="http://schemas.microsoft.com/office/drawing/2014/main" val="1667600780"/>
                    </a:ext>
                  </a:extLst>
                </a:gridCol>
                <a:gridCol w="729343">
                  <a:extLst>
                    <a:ext uri="{9D8B030D-6E8A-4147-A177-3AD203B41FA5}">
                      <a16:colId xmlns:a16="http://schemas.microsoft.com/office/drawing/2014/main" val="3194717606"/>
                    </a:ext>
                  </a:extLst>
                </a:gridCol>
                <a:gridCol w="729343">
                  <a:extLst>
                    <a:ext uri="{9D8B030D-6E8A-4147-A177-3AD203B41FA5}">
                      <a16:colId xmlns:a16="http://schemas.microsoft.com/office/drawing/2014/main" val="1769375241"/>
                    </a:ext>
                  </a:extLst>
                </a:gridCol>
                <a:gridCol w="729343">
                  <a:extLst>
                    <a:ext uri="{9D8B030D-6E8A-4147-A177-3AD203B41FA5}">
                      <a16:colId xmlns:a16="http://schemas.microsoft.com/office/drawing/2014/main" val="2061327590"/>
                    </a:ext>
                  </a:extLst>
                </a:gridCol>
                <a:gridCol w="729343">
                  <a:extLst>
                    <a:ext uri="{9D8B030D-6E8A-4147-A177-3AD203B41FA5}">
                      <a16:colId xmlns:a16="http://schemas.microsoft.com/office/drawing/2014/main" val="3686773311"/>
                    </a:ext>
                  </a:extLst>
                </a:gridCol>
              </a:tblGrid>
              <a:tr h="370840">
                <a:tc>
                  <a:txBody>
                    <a:bodyPr/>
                    <a:lstStyle/>
                    <a:p>
                      <a:pPr algn="ctr"/>
                      <a:r>
                        <a:rPr lang="en-US" sz="1200" dirty="0"/>
                        <a:t>1</a:t>
                      </a:r>
                    </a:p>
                  </a:txBody>
                  <a:tcPr/>
                </a:tc>
                <a:tc>
                  <a:txBody>
                    <a:bodyPr/>
                    <a:lstStyle/>
                    <a:p>
                      <a:pPr algn="ctr"/>
                      <a:r>
                        <a:rPr lang="en-US" sz="1200" dirty="0"/>
                        <a:t>2</a:t>
                      </a:r>
                    </a:p>
                  </a:txBody>
                  <a:tcPr/>
                </a:tc>
                <a:tc>
                  <a:txBody>
                    <a:bodyPr/>
                    <a:lstStyle/>
                    <a:p>
                      <a:pPr algn="ctr"/>
                      <a:r>
                        <a:rPr lang="en-US" sz="1200" dirty="0"/>
                        <a:t>3</a:t>
                      </a:r>
                    </a:p>
                  </a:txBody>
                  <a:tcPr/>
                </a:tc>
                <a:tc>
                  <a:txBody>
                    <a:bodyPr/>
                    <a:lstStyle/>
                    <a:p>
                      <a:pPr algn="ctr"/>
                      <a:r>
                        <a:rPr lang="en-US" sz="1200" dirty="0"/>
                        <a:t>4</a:t>
                      </a:r>
                    </a:p>
                  </a:txBody>
                  <a:tcPr/>
                </a:tc>
                <a:tc>
                  <a:txBody>
                    <a:bodyPr/>
                    <a:lstStyle/>
                    <a:p>
                      <a:pPr algn="ctr"/>
                      <a:r>
                        <a:rPr lang="en-US" sz="1200" dirty="0"/>
                        <a:t>5</a:t>
                      </a:r>
                    </a:p>
                  </a:txBody>
                  <a:tcPr/>
                </a:tc>
                <a:tc>
                  <a:txBody>
                    <a:bodyPr/>
                    <a:lstStyle/>
                    <a:p>
                      <a:pPr algn="ctr"/>
                      <a:r>
                        <a:rPr lang="en-US" sz="1200" dirty="0"/>
                        <a:t>6</a:t>
                      </a:r>
                    </a:p>
                  </a:txBody>
                  <a:tcPr/>
                </a:tc>
                <a:tc>
                  <a:txBody>
                    <a:bodyPr/>
                    <a:lstStyle/>
                    <a:p>
                      <a:pPr algn="ctr"/>
                      <a:r>
                        <a:rPr lang="en-US" sz="1200" dirty="0"/>
                        <a:t>7</a:t>
                      </a:r>
                    </a:p>
                  </a:txBody>
                  <a:tcPr/>
                </a:tc>
                <a:extLst>
                  <a:ext uri="{0D108BD9-81ED-4DB2-BD59-A6C34878D82A}">
                    <a16:rowId xmlns:a16="http://schemas.microsoft.com/office/drawing/2014/main" val="365398391"/>
                  </a:ext>
                </a:extLst>
              </a:tr>
            </a:tbl>
          </a:graphicData>
        </a:graphic>
      </p:graphicFrame>
      <p:sp>
        <p:nvSpPr>
          <p:cNvPr id="26" name="矩形 25">
            <a:extLst>
              <a:ext uri="{FF2B5EF4-FFF2-40B4-BE49-F238E27FC236}">
                <a16:creationId xmlns:a16="http://schemas.microsoft.com/office/drawing/2014/main" id="{82F75B79-AEA0-4ADC-A7FB-67620D5002B7}"/>
              </a:ext>
            </a:extLst>
          </p:cNvPr>
          <p:cNvSpPr/>
          <p:nvPr/>
        </p:nvSpPr>
        <p:spPr>
          <a:xfrm>
            <a:off x="1931240" y="3523423"/>
            <a:ext cx="269626" cy="276999"/>
          </a:xfrm>
          <a:prstGeom prst="rect">
            <a:avLst/>
          </a:prstGeom>
        </p:spPr>
        <p:txBody>
          <a:bodyPr wrap="none">
            <a:spAutoFit/>
          </a:bodyPr>
          <a:lstStyle/>
          <a:p>
            <a:pPr algn="ctr"/>
            <a:r>
              <a:rPr lang="en-US" sz="1200" dirty="0"/>
              <a:t>0</a:t>
            </a:r>
          </a:p>
        </p:txBody>
      </p:sp>
      <p:graphicFrame>
        <p:nvGraphicFramePr>
          <p:cNvPr id="28" name="表格 27">
            <a:extLst>
              <a:ext uri="{FF2B5EF4-FFF2-40B4-BE49-F238E27FC236}">
                <a16:creationId xmlns:a16="http://schemas.microsoft.com/office/drawing/2014/main" id="{716A3FA0-EF65-408E-93F6-FE69DDCAE574}"/>
              </a:ext>
            </a:extLst>
          </p:cNvPr>
          <p:cNvGraphicFramePr>
            <a:graphicFrameLocks noGrp="1"/>
          </p:cNvGraphicFramePr>
          <p:nvPr/>
        </p:nvGraphicFramePr>
        <p:xfrm>
          <a:off x="2019308" y="1630684"/>
          <a:ext cx="266692" cy="1722119"/>
        </p:xfrm>
        <a:graphic>
          <a:graphicData uri="http://schemas.openxmlformats.org/drawingml/2006/table">
            <a:tbl>
              <a:tblPr firstRow="1" bandRow="1">
                <a:tableStyleId>{2D5ABB26-0587-4C30-8999-92F81FD0307C}</a:tableStyleId>
              </a:tblPr>
              <a:tblGrid>
                <a:gridCol w="266692">
                  <a:extLst>
                    <a:ext uri="{9D8B030D-6E8A-4147-A177-3AD203B41FA5}">
                      <a16:colId xmlns:a16="http://schemas.microsoft.com/office/drawing/2014/main" val="3288063077"/>
                    </a:ext>
                  </a:extLst>
                </a:gridCol>
              </a:tblGrid>
              <a:tr h="246017">
                <a:tc>
                  <a:txBody>
                    <a:bodyPr/>
                    <a:lstStyle/>
                    <a:p>
                      <a:r>
                        <a:rPr lang="en-US" sz="1200" dirty="0"/>
                        <a:t>7</a:t>
                      </a:r>
                    </a:p>
                  </a:txBody>
                  <a:tcPr marL="0" marR="0" marT="0" marB="0"/>
                </a:tc>
                <a:extLst>
                  <a:ext uri="{0D108BD9-81ED-4DB2-BD59-A6C34878D82A}">
                    <a16:rowId xmlns:a16="http://schemas.microsoft.com/office/drawing/2014/main" val="2275799554"/>
                  </a:ext>
                </a:extLst>
              </a:tr>
              <a:tr h="246017">
                <a:tc>
                  <a:txBody>
                    <a:bodyPr/>
                    <a:lstStyle/>
                    <a:p>
                      <a:r>
                        <a:rPr lang="en-US" sz="1200" dirty="0"/>
                        <a:t>6</a:t>
                      </a:r>
                    </a:p>
                  </a:txBody>
                  <a:tcPr marL="0" marR="0" marT="0" marB="0"/>
                </a:tc>
                <a:extLst>
                  <a:ext uri="{0D108BD9-81ED-4DB2-BD59-A6C34878D82A}">
                    <a16:rowId xmlns:a16="http://schemas.microsoft.com/office/drawing/2014/main" val="3710990936"/>
                  </a:ext>
                </a:extLst>
              </a:tr>
              <a:tr h="246017">
                <a:tc>
                  <a:txBody>
                    <a:bodyPr/>
                    <a:lstStyle/>
                    <a:p>
                      <a:r>
                        <a:rPr lang="en-US" sz="1200" dirty="0"/>
                        <a:t>5</a:t>
                      </a:r>
                    </a:p>
                  </a:txBody>
                  <a:tcPr marL="0" marR="0" marT="0" marB="0"/>
                </a:tc>
                <a:extLst>
                  <a:ext uri="{0D108BD9-81ED-4DB2-BD59-A6C34878D82A}">
                    <a16:rowId xmlns:a16="http://schemas.microsoft.com/office/drawing/2014/main" val="704898383"/>
                  </a:ext>
                </a:extLst>
              </a:tr>
              <a:tr h="246017">
                <a:tc>
                  <a:txBody>
                    <a:bodyPr/>
                    <a:lstStyle/>
                    <a:p>
                      <a:r>
                        <a:rPr lang="en-US" sz="1200" dirty="0"/>
                        <a:t>4</a:t>
                      </a:r>
                    </a:p>
                  </a:txBody>
                  <a:tcPr marL="0" marR="0" marT="0" marB="0"/>
                </a:tc>
                <a:extLst>
                  <a:ext uri="{0D108BD9-81ED-4DB2-BD59-A6C34878D82A}">
                    <a16:rowId xmlns:a16="http://schemas.microsoft.com/office/drawing/2014/main" val="3758539580"/>
                  </a:ext>
                </a:extLst>
              </a:tr>
              <a:tr h="246017">
                <a:tc>
                  <a:txBody>
                    <a:bodyPr/>
                    <a:lstStyle/>
                    <a:p>
                      <a:r>
                        <a:rPr lang="en-US" sz="1200" dirty="0"/>
                        <a:t>3</a:t>
                      </a:r>
                    </a:p>
                  </a:txBody>
                  <a:tcPr marL="0" marR="0" marT="0" marB="0"/>
                </a:tc>
                <a:extLst>
                  <a:ext uri="{0D108BD9-81ED-4DB2-BD59-A6C34878D82A}">
                    <a16:rowId xmlns:a16="http://schemas.microsoft.com/office/drawing/2014/main" val="3760933508"/>
                  </a:ext>
                </a:extLst>
              </a:tr>
              <a:tr h="246017">
                <a:tc>
                  <a:txBody>
                    <a:bodyPr/>
                    <a:lstStyle/>
                    <a:p>
                      <a:r>
                        <a:rPr lang="en-US" sz="1200" dirty="0"/>
                        <a:t>2</a:t>
                      </a:r>
                    </a:p>
                  </a:txBody>
                  <a:tcPr marL="0" marR="0" marT="0" marB="0"/>
                </a:tc>
                <a:extLst>
                  <a:ext uri="{0D108BD9-81ED-4DB2-BD59-A6C34878D82A}">
                    <a16:rowId xmlns:a16="http://schemas.microsoft.com/office/drawing/2014/main" val="3851888763"/>
                  </a:ext>
                </a:extLst>
              </a:tr>
              <a:tr h="246017">
                <a:tc>
                  <a:txBody>
                    <a:bodyPr/>
                    <a:lstStyle/>
                    <a:p>
                      <a:r>
                        <a:rPr lang="en-US" sz="1200" dirty="0"/>
                        <a:t>1</a:t>
                      </a:r>
                    </a:p>
                  </a:txBody>
                  <a:tcPr marL="0" marR="0" marT="0" marB="0"/>
                </a:tc>
                <a:extLst>
                  <a:ext uri="{0D108BD9-81ED-4DB2-BD59-A6C34878D82A}">
                    <a16:rowId xmlns:a16="http://schemas.microsoft.com/office/drawing/2014/main" val="2747087218"/>
                  </a:ext>
                </a:extLst>
              </a:tr>
            </a:tbl>
          </a:graphicData>
        </a:graphic>
      </p:graphicFrame>
      <p:sp>
        <p:nvSpPr>
          <p:cNvPr id="32" name="椭圆 31">
            <a:extLst>
              <a:ext uri="{FF2B5EF4-FFF2-40B4-BE49-F238E27FC236}">
                <a16:creationId xmlns:a16="http://schemas.microsoft.com/office/drawing/2014/main" id="{17256EF7-B630-44FA-92BC-6C7C2E266D10}"/>
              </a:ext>
            </a:extLst>
          </p:cNvPr>
          <p:cNvSpPr/>
          <p:nvPr/>
        </p:nvSpPr>
        <p:spPr>
          <a:xfrm>
            <a:off x="5943600" y="31884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omic Sans MS" panose="030F0702030302020204" pitchFamily="66" charset="0"/>
            </a:endParaRPr>
          </a:p>
        </p:txBody>
      </p:sp>
      <p:sp>
        <p:nvSpPr>
          <p:cNvPr id="34" name="文本框 33">
            <a:extLst>
              <a:ext uri="{FF2B5EF4-FFF2-40B4-BE49-F238E27FC236}">
                <a16:creationId xmlns:a16="http://schemas.microsoft.com/office/drawing/2014/main" id="{CFE8F476-B0B2-467C-80E1-B7E78D7A31A3}"/>
              </a:ext>
            </a:extLst>
          </p:cNvPr>
          <p:cNvSpPr txBox="1"/>
          <p:nvPr/>
        </p:nvSpPr>
        <p:spPr>
          <a:xfrm>
            <a:off x="2320104" y="1828740"/>
            <a:ext cx="710451" cy="400110"/>
          </a:xfrm>
          <a:prstGeom prst="rect">
            <a:avLst/>
          </a:prstGeom>
          <a:noFill/>
        </p:spPr>
        <p:txBody>
          <a:bodyPr wrap="none" rtlCol="0">
            <a:spAutoFit/>
          </a:bodyPr>
          <a:lstStyle/>
          <a:p>
            <a:r>
              <a:rPr lang="en-US" sz="2000" dirty="0">
                <a:latin typeface="Comic Sans MS" panose="030F0702030302020204" pitchFamily="66" charset="0"/>
              </a:rPr>
              <a:t>(1,7)</a:t>
            </a:r>
          </a:p>
        </p:txBody>
      </p:sp>
      <p:sp>
        <p:nvSpPr>
          <p:cNvPr id="36" name="文本框 35">
            <a:extLst>
              <a:ext uri="{FF2B5EF4-FFF2-40B4-BE49-F238E27FC236}">
                <a16:creationId xmlns:a16="http://schemas.microsoft.com/office/drawing/2014/main" id="{339DCCC0-0897-4A5F-A79C-BB3A6607B938}"/>
              </a:ext>
            </a:extLst>
          </p:cNvPr>
          <p:cNvSpPr txBox="1"/>
          <p:nvPr/>
        </p:nvSpPr>
        <p:spPr>
          <a:xfrm>
            <a:off x="3352438" y="2046388"/>
            <a:ext cx="758541" cy="400110"/>
          </a:xfrm>
          <a:prstGeom prst="rect">
            <a:avLst/>
          </a:prstGeom>
          <a:noFill/>
        </p:spPr>
        <p:txBody>
          <a:bodyPr wrap="none" rtlCol="0">
            <a:spAutoFit/>
          </a:bodyPr>
          <a:lstStyle/>
          <a:p>
            <a:r>
              <a:rPr lang="en-US" sz="2000" dirty="0">
                <a:latin typeface="Comic Sans MS" panose="030F0702030302020204" pitchFamily="66" charset="0"/>
              </a:rPr>
              <a:t>(2,6)</a:t>
            </a:r>
          </a:p>
        </p:txBody>
      </p:sp>
      <p:sp>
        <p:nvSpPr>
          <p:cNvPr id="37" name="文本框 33">
            <a:extLst>
              <a:ext uri="{FF2B5EF4-FFF2-40B4-BE49-F238E27FC236}">
                <a16:creationId xmlns:a16="http://schemas.microsoft.com/office/drawing/2014/main" id="{CFE8F476-B0B2-467C-80E1-B7E78D7A31A3}"/>
              </a:ext>
            </a:extLst>
          </p:cNvPr>
          <p:cNvSpPr txBox="1"/>
          <p:nvPr/>
        </p:nvSpPr>
        <p:spPr>
          <a:xfrm>
            <a:off x="4814911" y="1787540"/>
            <a:ext cx="75854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mic Sans MS" panose="030F0702030302020204" pitchFamily="66" charset="0"/>
              </a:rPr>
              <a:t>(4,5)</a:t>
            </a:r>
          </a:p>
        </p:txBody>
      </p:sp>
      <p:sp>
        <p:nvSpPr>
          <p:cNvPr id="38" name="文本框 33">
            <a:extLst>
              <a:ext uri="{FF2B5EF4-FFF2-40B4-BE49-F238E27FC236}">
                <a16:creationId xmlns:a16="http://schemas.microsoft.com/office/drawing/2014/main" id="{CFE8F476-B0B2-467C-80E1-B7E78D7A31A3}"/>
              </a:ext>
            </a:extLst>
          </p:cNvPr>
          <p:cNvSpPr txBox="1"/>
          <p:nvPr/>
        </p:nvSpPr>
        <p:spPr>
          <a:xfrm>
            <a:off x="3760966" y="2877380"/>
            <a:ext cx="75854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mic Sans MS" panose="030F0702030302020204" pitchFamily="66" charset="0"/>
              </a:rPr>
              <a:t>(3,3)</a:t>
            </a:r>
          </a:p>
        </p:txBody>
      </p:sp>
      <p:sp>
        <p:nvSpPr>
          <p:cNvPr id="39" name="文本框 33">
            <a:extLst>
              <a:ext uri="{FF2B5EF4-FFF2-40B4-BE49-F238E27FC236}">
                <a16:creationId xmlns:a16="http://schemas.microsoft.com/office/drawing/2014/main" id="{CFE8F476-B0B2-467C-80E1-B7E78D7A31A3}"/>
              </a:ext>
            </a:extLst>
          </p:cNvPr>
          <p:cNvSpPr txBox="1"/>
          <p:nvPr/>
        </p:nvSpPr>
        <p:spPr>
          <a:xfrm>
            <a:off x="5988684" y="1939091"/>
            <a:ext cx="75854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mic Sans MS" panose="030F0702030302020204" pitchFamily="66" charset="0"/>
              </a:rPr>
              <a:t>(6,4)</a:t>
            </a:r>
          </a:p>
        </p:txBody>
      </p:sp>
      <p:sp>
        <p:nvSpPr>
          <p:cNvPr id="40" name="文本框 33">
            <a:extLst>
              <a:ext uri="{FF2B5EF4-FFF2-40B4-BE49-F238E27FC236}">
                <a16:creationId xmlns:a16="http://schemas.microsoft.com/office/drawing/2014/main" id="{CFE8F476-B0B2-467C-80E1-B7E78D7A31A3}"/>
              </a:ext>
            </a:extLst>
          </p:cNvPr>
          <p:cNvSpPr txBox="1"/>
          <p:nvPr/>
        </p:nvSpPr>
        <p:spPr>
          <a:xfrm>
            <a:off x="6867981" y="3095314"/>
            <a:ext cx="75854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mic Sans MS" panose="030F0702030302020204" pitchFamily="66" charset="0"/>
              </a:rPr>
              <a:t>(7,2)</a:t>
            </a:r>
          </a:p>
        </p:txBody>
      </p:sp>
      <p:sp>
        <p:nvSpPr>
          <p:cNvPr id="41" name="文本框 33">
            <a:extLst>
              <a:ext uri="{FF2B5EF4-FFF2-40B4-BE49-F238E27FC236}">
                <a16:creationId xmlns:a16="http://schemas.microsoft.com/office/drawing/2014/main" id="{CFE8F476-B0B2-467C-80E1-B7E78D7A31A3}"/>
              </a:ext>
            </a:extLst>
          </p:cNvPr>
          <p:cNvSpPr txBox="1"/>
          <p:nvPr/>
        </p:nvSpPr>
        <p:spPr>
          <a:xfrm>
            <a:off x="5257680" y="2681020"/>
            <a:ext cx="71045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mic Sans MS" panose="030F0702030302020204" pitchFamily="66" charset="0"/>
              </a:rPr>
              <a:t>(5,1)</a:t>
            </a:r>
          </a:p>
        </p:txBody>
      </p:sp>
      <p:graphicFrame>
        <p:nvGraphicFramePr>
          <p:cNvPr id="43" name="表格 42">
            <a:extLst>
              <a:ext uri="{FF2B5EF4-FFF2-40B4-BE49-F238E27FC236}">
                <a16:creationId xmlns:a16="http://schemas.microsoft.com/office/drawing/2014/main" id="{6B5620DE-9F5B-443E-9E01-576C073DF6AE}"/>
              </a:ext>
            </a:extLst>
          </p:cNvPr>
          <p:cNvGraphicFramePr>
            <a:graphicFrameLocks noGrp="1"/>
          </p:cNvGraphicFramePr>
          <p:nvPr/>
        </p:nvGraphicFramePr>
        <p:xfrm>
          <a:off x="4643831" y="3881438"/>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4</a:t>
                      </a:r>
                      <a:r>
                        <a:rPr lang="en-US" sz="1800" dirty="0">
                          <a:latin typeface="Comic Sans MS" panose="030F0702030302020204" pitchFamily="66" charset="0"/>
                        </a:rPr>
                        <a:t>,5</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graphicFrame>
        <p:nvGraphicFramePr>
          <p:cNvPr id="44" name="表格 43">
            <a:extLst>
              <a:ext uri="{FF2B5EF4-FFF2-40B4-BE49-F238E27FC236}">
                <a16:creationId xmlns:a16="http://schemas.microsoft.com/office/drawing/2014/main" id="{6AAA4EB0-7EE1-4F03-A070-21E34C530145}"/>
              </a:ext>
            </a:extLst>
          </p:cNvPr>
          <p:cNvGraphicFramePr>
            <a:graphicFrameLocks noGrp="1"/>
          </p:cNvGraphicFramePr>
          <p:nvPr/>
        </p:nvGraphicFramePr>
        <p:xfrm>
          <a:off x="3854974" y="6085265"/>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3</a:t>
                      </a:r>
                      <a:r>
                        <a:rPr lang="en-US" sz="1800" dirty="0">
                          <a:latin typeface="Comic Sans MS" panose="030F0702030302020204" pitchFamily="66" charset="0"/>
                        </a:rPr>
                        <a:t>,3</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graphicFrame>
        <p:nvGraphicFramePr>
          <p:cNvPr id="45" name="表格 44">
            <a:extLst>
              <a:ext uri="{FF2B5EF4-FFF2-40B4-BE49-F238E27FC236}">
                <a16:creationId xmlns:a16="http://schemas.microsoft.com/office/drawing/2014/main" id="{D479DBAC-A14D-462E-AB68-5906D80BA84C}"/>
              </a:ext>
            </a:extLst>
          </p:cNvPr>
          <p:cNvGraphicFramePr>
            <a:graphicFrameLocks noGrp="1"/>
          </p:cNvGraphicFramePr>
          <p:nvPr/>
        </p:nvGraphicFramePr>
        <p:xfrm>
          <a:off x="3066117" y="4805362"/>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2</a:t>
                      </a:r>
                      <a:r>
                        <a:rPr lang="en-US" sz="1800" dirty="0">
                          <a:latin typeface="Comic Sans MS" panose="030F0702030302020204" pitchFamily="66" charset="0"/>
                        </a:rPr>
                        <a:t>,6</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graphicFrame>
        <p:nvGraphicFramePr>
          <p:cNvPr id="46" name="表格 45">
            <a:extLst>
              <a:ext uri="{FF2B5EF4-FFF2-40B4-BE49-F238E27FC236}">
                <a16:creationId xmlns:a16="http://schemas.microsoft.com/office/drawing/2014/main" id="{5FFCB97F-9374-410B-88DD-8398CF3E498D}"/>
              </a:ext>
            </a:extLst>
          </p:cNvPr>
          <p:cNvGraphicFramePr>
            <a:graphicFrameLocks noGrp="1"/>
          </p:cNvGraphicFramePr>
          <p:nvPr/>
        </p:nvGraphicFramePr>
        <p:xfrm>
          <a:off x="2277260" y="6091238"/>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1</a:t>
                      </a:r>
                      <a:r>
                        <a:rPr lang="en-US" sz="1800" dirty="0">
                          <a:latin typeface="Comic Sans MS" panose="030F0702030302020204" pitchFamily="66" charset="0"/>
                        </a:rPr>
                        <a:t>,7</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graphicFrame>
        <p:nvGraphicFramePr>
          <p:cNvPr id="47" name="表格 46">
            <a:extLst>
              <a:ext uri="{FF2B5EF4-FFF2-40B4-BE49-F238E27FC236}">
                <a16:creationId xmlns:a16="http://schemas.microsoft.com/office/drawing/2014/main" id="{F6306042-4BFF-478B-B712-A8CF29FD6A2E}"/>
              </a:ext>
            </a:extLst>
          </p:cNvPr>
          <p:cNvGraphicFramePr>
            <a:graphicFrameLocks noGrp="1"/>
          </p:cNvGraphicFramePr>
          <p:nvPr/>
        </p:nvGraphicFramePr>
        <p:xfrm>
          <a:off x="6221545" y="4800600"/>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6</a:t>
                      </a:r>
                      <a:r>
                        <a:rPr lang="en-US" sz="1800" dirty="0">
                          <a:latin typeface="Comic Sans MS" panose="030F0702030302020204" pitchFamily="66" charset="0"/>
                        </a:rPr>
                        <a:t>,4</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graphicFrame>
        <p:nvGraphicFramePr>
          <p:cNvPr id="48" name="表格 47">
            <a:extLst>
              <a:ext uri="{FF2B5EF4-FFF2-40B4-BE49-F238E27FC236}">
                <a16:creationId xmlns:a16="http://schemas.microsoft.com/office/drawing/2014/main" id="{13BB87EB-F2DE-4A8C-BEDF-D26B32666635}"/>
              </a:ext>
            </a:extLst>
          </p:cNvPr>
          <p:cNvGraphicFramePr>
            <a:graphicFrameLocks noGrp="1"/>
          </p:cNvGraphicFramePr>
          <p:nvPr/>
        </p:nvGraphicFramePr>
        <p:xfrm>
          <a:off x="5432688" y="6096000"/>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5</a:t>
                      </a:r>
                      <a:r>
                        <a:rPr lang="en-US" sz="1800" dirty="0">
                          <a:latin typeface="Comic Sans MS" panose="030F0702030302020204" pitchFamily="66" charset="0"/>
                        </a:rPr>
                        <a:t>,1</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graphicFrame>
        <p:nvGraphicFramePr>
          <p:cNvPr id="49" name="表格 48">
            <a:extLst>
              <a:ext uri="{FF2B5EF4-FFF2-40B4-BE49-F238E27FC236}">
                <a16:creationId xmlns:a16="http://schemas.microsoft.com/office/drawing/2014/main" id="{9E175275-B51E-4953-9DF3-061F35B64C22}"/>
              </a:ext>
            </a:extLst>
          </p:cNvPr>
          <p:cNvGraphicFramePr>
            <a:graphicFrameLocks noGrp="1"/>
          </p:cNvGraphicFramePr>
          <p:nvPr/>
        </p:nvGraphicFramePr>
        <p:xfrm>
          <a:off x="7010400" y="6085265"/>
          <a:ext cx="902726" cy="365760"/>
        </p:xfrm>
        <a:graphic>
          <a:graphicData uri="http://schemas.openxmlformats.org/drawingml/2006/table">
            <a:tbl>
              <a:tblPr bandRow="1">
                <a:tableStyleId>{5C22544A-7EE6-4342-B048-85BDC9FD1C3A}</a:tableStyleId>
              </a:tblPr>
              <a:tblGrid>
                <a:gridCol w="685799">
                  <a:extLst>
                    <a:ext uri="{9D8B030D-6E8A-4147-A177-3AD203B41FA5}">
                      <a16:colId xmlns:a16="http://schemas.microsoft.com/office/drawing/2014/main" val="1411106693"/>
                    </a:ext>
                  </a:extLst>
                </a:gridCol>
                <a:gridCol w="216927">
                  <a:extLst>
                    <a:ext uri="{9D8B030D-6E8A-4147-A177-3AD203B41FA5}">
                      <a16:colId xmlns:a16="http://schemas.microsoft.com/office/drawing/2014/main" val="2615797517"/>
                    </a:ext>
                  </a:extLst>
                </a:gridCol>
              </a:tblGrid>
              <a:tr h="159553">
                <a:tc>
                  <a:txBody>
                    <a:bodyPr/>
                    <a:lstStyle/>
                    <a:p>
                      <a:pPr algn="ctr"/>
                      <a:r>
                        <a:rPr lang="en-US" sz="1800" b="1" dirty="0">
                          <a:solidFill>
                            <a:srgbClr val="FF0000"/>
                          </a:solidFill>
                          <a:latin typeface="Comic Sans MS" panose="030F0702030302020204" pitchFamily="66" charset="0"/>
                        </a:rPr>
                        <a:t>7</a:t>
                      </a:r>
                      <a:r>
                        <a:rPr lang="en-US" sz="1800" dirty="0">
                          <a:latin typeface="Comic Sans MS" panose="030F0702030302020204" pitchFamily="66" charset="0"/>
                        </a:rPr>
                        <a:t>,2</a:t>
                      </a:r>
                    </a:p>
                  </a:txBody>
                  <a:tcPr/>
                </a:tc>
                <a:tc>
                  <a:txBody>
                    <a:bodyPr/>
                    <a:lstStyle/>
                    <a:p>
                      <a:pPr algn="ctr"/>
                      <a:endParaRPr lang="en-US" sz="1800" dirty="0">
                        <a:latin typeface="Comic Sans MS" panose="030F0702030302020204" pitchFamily="66" charset="0"/>
                      </a:endParaRPr>
                    </a:p>
                  </a:txBody>
                  <a:tcPr/>
                </a:tc>
                <a:extLst>
                  <a:ext uri="{0D108BD9-81ED-4DB2-BD59-A6C34878D82A}">
                    <a16:rowId xmlns:a16="http://schemas.microsoft.com/office/drawing/2014/main" val="1424622086"/>
                  </a:ext>
                </a:extLst>
              </a:tr>
            </a:tbl>
          </a:graphicData>
        </a:graphic>
      </p:graphicFrame>
      <p:cxnSp>
        <p:nvCxnSpPr>
          <p:cNvPr id="50" name="直接连接符 49">
            <a:extLst>
              <a:ext uri="{FF2B5EF4-FFF2-40B4-BE49-F238E27FC236}">
                <a16:creationId xmlns:a16="http://schemas.microsoft.com/office/drawing/2014/main" id="{81DDBE77-6F86-4417-8157-AB3919FA9DF7}"/>
              </a:ext>
            </a:extLst>
          </p:cNvPr>
          <p:cNvCxnSpPr>
            <a:cxnSpLocks/>
            <a:stCxn id="43" idx="2"/>
            <a:endCxn id="45" idx="0"/>
          </p:cNvCxnSpPr>
          <p:nvPr/>
        </p:nvCxnSpPr>
        <p:spPr>
          <a:xfrm flipH="1">
            <a:off x="3517480" y="4247198"/>
            <a:ext cx="1577714" cy="558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1562197-F491-4459-A656-5A794DDFF37A}"/>
              </a:ext>
            </a:extLst>
          </p:cNvPr>
          <p:cNvCxnSpPr>
            <a:cxnSpLocks/>
            <a:stCxn id="47" idx="0"/>
            <a:endCxn id="43" idx="2"/>
          </p:cNvCxnSpPr>
          <p:nvPr/>
        </p:nvCxnSpPr>
        <p:spPr>
          <a:xfrm flipH="1" flipV="1">
            <a:off x="5095194" y="4247198"/>
            <a:ext cx="1577714" cy="553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1562197-F491-4459-A656-5A794DDFF37A}"/>
              </a:ext>
            </a:extLst>
          </p:cNvPr>
          <p:cNvCxnSpPr>
            <a:cxnSpLocks/>
            <a:stCxn id="45" idx="2"/>
            <a:endCxn id="46" idx="0"/>
          </p:cNvCxnSpPr>
          <p:nvPr/>
        </p:nvCxnSpPr>
        <p:spPr>
          <a:xfrm flipH="1">
            <a:off x="2728624" y="5171122"/>
            <a:ext cx="788857" cy="920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1562197-F491-4459-A656-5A794DDFF37A}"/>
              </a:ext>
            </a:extLst>
          </p:cNvPr>
          <p:cNvCxnSpPr>
            <a:cxnSpLocks/>
            <a:stCxn id="44" idx="0"/>
            <a:endCxn id="45" idx="2"/>
          </p:cNvCxnSpPr>
          <p:nvPr/>
        </p:nvCxnSpPr>
        <p:spPr>
          <a:xfrm flipH="1" flipV="1">
            <a:off x="3517481" y="5171123"/>
            <a:ext cx="788857" cy="914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51562197-F491-4459-A656-5A794DDFF37A}"/>
              </a:ext>
            </a:extLst>
          </p:cNvPr>
          <p:cNvCxnSpPr>
            <a:cxnSpLocks/>
            <a:stCxn id="47" idx="2"/>
            <a:endCxn id="48" idx="0"/>
          </p:cNvCxnSpPr>
          <p:nvPr/>
        </p:nvCxnSpPr>
        <p:spPr>
          <a:xfrm flipH="1">
            <a:off x="5884052" y="5166360"/>
            <a:ext cx="788857" cy="929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51562197-F491-4459-A656-5A794DDFF37A}"/>
              </a:ext>
            </a:extLst>
          </p:cNvPr>
          <p:cNvCxnSpPr>
            <a:cxnSpLocks/>
            <a:stCxn id="47" idx="2"/>
            <a:endCxn id="49" idx="0"/>
          </p:cNvCxnSpPr>
          <p:nvPr/>
        </p:nvCxnSpPr>
        <p:spPr>
          <a:xfrm>
            <a:off x="6672909" y="5166361"/>
            <a:ext cx="788855" cy="918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71B5EC3E-F19E-4206-9982-178B8B75BCD3}"/>
              </a:ext>
            </a:extLst>
          </p:cNvPr>
          <p:cNvCxnSpPr>
            <a:cxnSpLocks/>
            <a:endCxn id="84" idx="1"/>
          </p:cNvCxnSpPr>
          <p:nvPr/>
        </p:nvCxnSpPr>
        <p:spPr>
          <a:xfrm>
            <a:off x="5391548" y="4064318"/>
            <a:ext cx="3344952" cy="44126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8" name="表格 77">
            <a:extLst>
              <a:ext uri="{FF2B5EF4-FFF2-40B4-BE49-F238E27FC236}">
                <a16:creationId xmlns:a16="http://schemas.microsoft.com/office/drawing/2014/main" id="{A2427219-B29B-4D97-82AB-8E8BAC826648}"/>
              </a:ext>
            </a:extLst>
          </p:cNvPr>
          <p:cNvGraphicFramePr>
            <a:graphicFrameLocks noGrp="1"/>
          </p:cNvGraphicFramePr>
          <p:nvPr>
            <p:extLst>
              <p:ext uri="{D42A27DB-BD31-4B8C-83A1-F6EECF244321}">
                <p14:modId xmlns:p14="http://schemas.microsoft.com/office/powerpoint/2010/main" val="539077859"/>
              </p:ext>
            </p:extLst>
          </p:nvPr>
        </p:nvGraphicFramePr>
        <p:xfrm>
          <a:off x="1901332" y="3952819"/>
          <a:ext cx="2256662" cy="640080"/>
        </p:xfrm>
        <a:graphic>
          <a:graphicData uri="http://schemas.openxmlformats.org/drawingml/2006/table">
            <a:tbl>
              <a:tblPr bandRow="1">
                <a:tableStyleId>{5C22544A-7EE6-4342-B048-85BDC9FD1C3A}</a:tableStyleId>
              </a:tblPr>
              <a:tblGrid>
                <a:gridCol w="687431">
                  <a:extLst>
                    <a:ext uri="{9D8B030D-6E8A-4147-A177-3AD203B41FA5}">
                      <a16:colId xmlns:a16="http://schemas.microsoft.com/office/drawing/2014/main" val="1411106693"/>
                    </a:ext>
                  </a:extLst>
                </a:gridCol>
                <a:gridCol w="1569231">
                  <a:extLst>
                    <a:ext uri="{9D8B030D-6E8A-4147-A177-3AD203B41FA5}">
                      <a16:colId xmlns:a16="http://schemas.microsoft.com/office/drawing/2014/main" val="2615797517"/>
                    </a:ext>
                  </a:extLst>
                </a:gridCol>
              </a:tblGrid>
              <a:tr h="358243">
                <a:tc>
                  <a:txBody>
                    <a:bodyPr/>
                    <a:lstStyle/>
                    <a:p>
                      <a:pPr algn="ctr"/>
                      <a:r>
                        <a:rPr lang="en-US" sz="1800" dirty="0">
                          <a:latin typeface="Comic Sans MS" panose="030F0702030302020204" pitchFamily="66" charset="0"/>
                        </a:rPr>
                        <a:t>key</a:t>
                      </a:r>
                    </a:p>
                    <a:p>
                      <a:pPr algn="ctr"/>
                      <a:r>
                        <a:rPr lang="en-US" sz="1800" dirty="0">
                          <a:latin typeface="Comic Sans MS" panose="030F0702030302020204" pitchFamily="66" charset="0"/>
                        </a:rPr>
                        <a:t>(</a:t>
                      </a:r>
                      <a:r>
                        <a:rPr lang="en-US" sz="1800" dirty="0" err="1">
                          <a:solidFill>
                            <a:srgbClr val="FF0000"/>
                          </a:solidFill>
                          <a:latin typeface="Comic Sans MS" panose="030F0702030302020204" pitchFamily="66" charset="0"/>
                        </a:rPr>
                        <a:t>x</a:t>
                      </a:r>
                      <a:r>
                        <a:rPr lang="en-US" sz="1800" dirty="0" err="1">
                          <a:latin typeface="Comic Sans MS" panose="030F0702030302020204" pitchFamily="66" charset="0"/>
                        </a:rPr>
                        <a:t>,y</a:t>
                      </a:r>
                      <a:r>
                        <a:rPr lang="en-US" sz="1800" dirty="0">
                          <a:latin typeface="Comic Sans MS" panose="030F0702030302020204" pitchFamily="66" charset="0"/>
                        </a:rPr>
                        <a:t>)</a:t>
                      </a:r>
                    </a:p>
                  </a:txBody>
                  <a:tcPr/>
                </a:tc>
                <a:tc>
                  <a:txBody>
                    <a:bodyPr/>
                    <a:lstStyle/>
                    <a:p>
                      <a:pPr algn="ctr"/>
                      <a:r>
                        <a:rPr lang="en-US" sz="1800" dirty="0">
                          <a:latin typeface="Comic Sans MS" panose="030F0702030302020204" pitchFamily="66" charset="0"/>
                        </a:rPr>
                        <a:t>inner tree</a:t>
                      </a:r>
                    </a:p>
                  </a:txBody>
                  <a:tcPr/>
                </a:tc>
                <a:extLst>
                  <a:ext uri="{0D108BD9-81ED-4DB2-BD59-A6C34878D82A}">
                    <a16:rowId xmlns:a16="http://schemas.microsoft.com/office/drawing/2014/main" val="1424622086"/>
                  </a:ext>
                </a:extLst>
              </a:tr>
            </a:tbl>
          </a:graphicData>
        </a:graphic>
      </p:graphicFrame>
      <p:sp>
        <p:nvSpPr>
          <p:cNvPr id="3" name="TextBox 2">
            <a:extLst>
              <a:ext uri="{FF2B5EF4-FFF2-40B4-BE49-F238E27FC236}">
                <a16:creationId xmlns:a16="http://schemas.microsoft.com/office/drawing/2014/main" id="{B5348BA5-DAFE-49B1-8520-6C39CF9CC1A9}"/>
              </a:ext>
            </a:extLst>
          </p:cNvPr>
          <p:cNvSpPr txBox="1"/>
          <p:nvPr/>
        </p:nvSpPr>
        <p:spPr>
          <a:xfrm>
            <a:off x="8195592" y="3589146"/>
            <a:ext cx="325730" cy="369332"/>
          </a:xfrm>
          <a:prstGeom prst="rect">
            <a:avLst/>
          </a:prstGeom>
          <a:noFill/>
        </p:spPr>
        <p:txBody>
          <a:bodyPr wrap="none" rtlCol="0">
            <a:spAutoFit/>
          </a:bodyPr>
          <a:lstStyle/>
          <a:p>
            <a:r>
              <a:rPr lang="en-US" altLang="zh-CN" b="1" dirty="0">
                <a:latin typeface="Comic Sans MS" panose="030F0702030302020204" pitchFamily="66" charset="0"/>
              </a:rPr>
              <a:t>x</a:t>
            </a:r>
            <a:endParaRPr lang="zh-CN" altLang="en-US" b="1" dirty="0">
              <a:latin typeface="Comic Sans MS" panose="030F0702030302020204" pitchFamily="66" charset="0"/>
            </a:endParaRPr>
          </a:p>
        </p:txBody>
      </p:sp>
      <p:sp>
        <p:nvSpPr>
          <p:cNvPr id="42" name="TextBox 41">
            <a:extLst>
              <a:ext uri="{FF2B5EF4-FFF2-40B4-BE49-F238E27FC236}">
                <a16:creationId xmlns:a16="http://schemas.microsoft.com/office/drawing/2014/main" id="{F535FE8E-1B50-47B2-A253-30DBE432ABBB}"/>
              </a:ext>
            </a:extLst>
          </p:cNvPr>
          <p:cNvSpPr txBox="1"/>
          <p:nvPr/>
        </p:nvSpPr>
        <p:spPr>
          <a:xfrm>
            <a:off x="1875260" y="1224398"/>
            <a:ext cx="312906" cy="369332"/>
          </a:xfrm>
          <a:prstGeom prst="rect">
            <a:avLst/>
          </a:prstGeom>
          <a:noFill/>
        </p:spPr>
        <p:txBody>
          <a:bodyPr wrap="none" rtlCol="0">
            <a:spAutoFit/>
          </a:bodyPr>
          <a:lstStyle/>
          <a:p>
            <a:r>
              <a:rPr lang="en-US" altLang="zh-CN" b="1" dirty="0">
                <a:latin typeface="Comic Sans MS" panose="030F0702030302020204" pitchFamily="66" charset="0"/>
              </a:rPr>
              <a:t>y</a:t>
            </a:r>
            <a:endParaRPr lang="zh-CN" altLang="en-US" b="1" dirty="0">
              <a:latin typeface="Comic Sans MS" panose="030F0702030302020204" pitchFamily="66" charset="0"/>
            </a:endParaRPr>
          </a:p>
        </p:txBody>
      </p:sp>
      <p:sp>
        <p:nvSpPr>
          <p:cNvPr id="6" name="矩形 5">
            <a:extLst>
              <a:ext uri="{FF2B5EF4-FFF2-40B4-BE49-F238E27FC236}">
                <a16:creationId xmlns:a16="http://schemas.microsoft.com/office/drawing/2014/main" id="{050A40BB-EE34-4AF9-8D94-5672EF9DE8F6}"/>
              </a:ext>
            </a:extLst>
          </p:cNvPr>
          <p:cNvSpPr/>
          <p:nvPr/>
        </p:nvSpPr>
        <p:spPr>
          <a:xfrm>
            <a:off x="4946627" y="5114621"/>
            <a:ext cx="569421" cy="3240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Comic Sans MS" panose="030F0702030302020204" pitchFamily="66" charset="0"/>
              </a:rPr>
              <a:t>2,</a:t>
            </a:r>
            <a:r>
              <a:rPr lang="en-US" dirty="0">
                <a:solidFill>
                  <a:srgbClr val="FF0000"/>
                </a:solidFill>
                <a:latin typeface="Comic Sans MS" panose="030F0702030302020204" pitchFamily="66" charset="0"/>
              </a:rPr>
              <a:t>6</a:t>
            </a:r>
          </a:p>
        </p:txBody>
      </p:sp>
      <p:sp>
        <p:nvSpPr>
          <p:cNvPr id="51" name="矩形 50">
            <a:extLst>
              <a:ext uri="{FF2B5EF4-FFF2-40B4-BE49-F238E27FC236}">
                <a16:creationId xmlns:a16="http://schemas.microsoft.com/office/drawing/2014/main" id="{02FC51BD-5755-4237-AD1B-4824C1B5BD18}"/>
              </a:ext>
            </a:extLst>
          </p:cNvPr>
          <p:cNvSpPr/>
          <p:nvPr/>
        </p:nvSpPr>
        <p:spPr>
          <a:xfrm>
            <a:off x="4388249" y="5543316"/>
            <a:ext cx="569421" cy="3240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Comic Sans MS" panose="030F0702030302020204" pitchFamily="66" charset="0"/>
              </a:rPr>
              <a:t>3,</a:t>
            </a:r>
            <a:r>
              <a:rPr lang="en-US" dirty="0">
                <a:solidFill>
                  <a:srgbClr val="FF0000"/>
                </a:solidFill>
                <a:latin typeface="Comic Sans MS" panose="030F0702030302020204" pitchFamily="66" charset="0"/>
              </a:rPr>
              <a:t>3</a:t>
            </a:r>
          </a:p>
        </p:txBody>
      </p:sp>
      <p:sp>
        <p:nvSpPr>
          <p:cNvPr id="52" name="矩形 51">
            <a:extLst>
              <a:ext uri="{FF2B5EF4-FFF2-40B4-BE49-F238E27FC236}">
                <a16:creationId xmlns:a16="http://schemas.microsoft.com/office/drawing/2014/main" id="{050A40BB-EE34-4AF9-8D94-5672EF9DE8F6}"/>
              </a:ext>
            </a:extLst>
          </p:cNvPr>
          <p:cNvSpPr/>
          <p:nvPr/>
        </p:nvSpPr>
        <p:spPr>
          <a:xfrm>
            <a:off x="5419189" y="5542617"/>
            <a:ext cx="569421" cy="32408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Comic Sans MS" panose="030F0702030302020204" pitchFamily="66" charset="0"/>
              </a:rPr>
              <a:t>1,</a:t>
            </a:r>
            <a:r>
              <a:rPr lang="en-US" dirty="0">
                <a:solidFill>
                  <a:srgbClr val="FF0000"/>
                </a:solidFill>
                <a:latin typeface="Comic Sans MS" panose="030F0702030302020204" pitchFamily="66" charset="0"/>
              </a:rPr>
              <a:t>7</a:t>
            </a:r>
          </a:p>
        </p:txBody>
      </p:sp>
      <p:cxnSp>
        <p:nvCxnSpPr>
          <p:cNvPr id="54" name="直接连接符 53">
            <a:extLst>
              <a:ext uri="{FF2B5EF4-FFF2-40B4-BE49-F238E27FC236}">
                <a16:creationId xmlns:a16="http://schemas.microsoft.com/office/drawing/2014/main" id="{5948A6DB-92F2-419B-A142-90745EF2BB20}"/>
              </a:ext>
            </a:extLst>
          </p:cNvPr>
          <p:cNvCxnSpPr>
            <a:cxnSpLocks/>
            <a:stCxn id="6" idx="2"/>
            <a:endCxn id="51" idx="0"/>
          </p:cNvCxnSpPr>
          <p:nvPr/>
        </p:nvCxnSpPr>
        <p:spPr>
          <a:xfrm flipH="1">
            <a:off x="4672959" y="5438706"/>
            <a:ext cx="558378" cy="10461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5" name="直接连接符 54">
            <a:extLst>
              <a:ext uri="{FF2B5EF4-FFF2-40B4-BE49-F238E27FC236}">
                <a16:creationId xmlns:a16="http://schemas.microsoft.com/office/drawing/2014/main" id="{3EB5A4C1-0AF1-40F4-9520-F4E98B9EAD3F}"/>
              </a:ext>
            </a:extLst>
          </p:cNvPr>
          <p:cNvCxnSpPr>
            <a:cxnSpLocks/>
            <a:stCxn id="6" idx="2"/>
            <a:endCxn id="52" idx="0"/>
          </p:cNvCxnSpPr>
          <p:nvPr/>
        </p:nvCxnSpPr>
        <p:spPr>
          <a:xfrm>
            <a:off x="5231337" y="5438705"/>
            <a:ext cx="472562" cy="10391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7" name="连接符: 曲线 26">
            <a:extLst>
              <a:ext uri="{FF2B5EF4-FFF2-40B4-BE49-F238E27FC236}">
                <a16:creationId xmlns:a16="http://schemas.microsoft.com/office/drawing/2014/main" id="{27C6CF7D-AFBC-4AB5-9001-676680A8BA63}"/>
              </a:ext>
            </a:extLst>
          </p:cNvPr>
          <p:cNvCxnSpPr>
            <a:cxnSpLocks/>
            <a:endCxn id="6" idx="1"/>
          </p:cNvCxnSpPr>
          <p:nvPr/>
        </p:nvCxnSpPr>
        <p:spPr>
          <a:xfrm>
            <a:off x="3824180" y="5045117"/>
            <a:ext cx="1122446" cy="231546"/>
          </a:xfrm>
          <a:prstGeom prst="curvedConnector3">
            <a:avLst>
              <a:gd name="adj1" fmla="val 50000"/>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4" name="矩形 83">
            <a:extLst>
              <a:ext uri="{FF2B5EF4-FFF2-40B4-BE49-F238E27FC236}">
                <a16:creationId xmlns:a16="http://schemas.microsoft.com/office/drawing/2014/main" id="{490215FF-885E-4EDD-8C14-332A32157F37}"/>
              </a:ext>
            </a:extLst>
          </p:cNvPr>
          <p:cNvSpPr/>
          <p:nvPr/>
        </p:nvSpPr>
        <p:spPr>
          <a:xfrm>
            <a:off x="8736501" y="4343536"/>
            <a:ext cx="569421" cy="3240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Comic Sans MS" panose="030F0702030302020204" pitchFamily="66" charset="0"/>
              </a:rPr>
              <a:t>6,</a:t>
            </a:r>
            <a:r>
              <a:rPr lang="en-US" dirty="0">
                <a:solidFill>
                  <a:srgbClr val="FF0000"/>
                </a:solidFill>
                <a:latin typeface="Comic Sans MS" panose="030F0702030302020204" pitchFamily="66" charset="0"/>
              </a:rPr>
              <a:t>4</a:t>
            </a:r>
          </a:p>
        </p:txBody>
      </p:sp>
      <p:sp>
        <p:nvSpPr>
          <p:cNvPr id="85" name="矩形 84">
            <a:extLst>
              <a:ext uri="{FF2B5EF4-FFF2-40B4-BE49-F238E27FC236}">
                <a16:creationId xmlns:a16="http://schemas.microsoft.com/office/drawing/2014/main" id="{A01006A8-5EAD-4140-A465-253409493117}"/>
              </a:ext>
            </a:extLst>
          </p:cNvPr>
          <p:cNvSpPr/>
          <p:nvPr/>
        </p:nvSpPr>
        <p:spPr>
          <a:xfrm>
            <a:off x="7978361" y="4883075"/>
            <a:ext cx="569421" cy="3240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Comic Sans MS" panose="030F0702030302020204" pitchFamily="66" charset="0"/>
              </a:rPr>
              <a:t>7,</a:t>
            </a:r>
            <a:r>
              <a:rPr lang="en-US" dirty="0">
                <a:solidFill>
                  <a:srgbClr val="FF0000"/>
                </a:solidFill>
                <a:latin typeface="Comic Sans MS" panose="030F0702030302020204" pitchFamily="66" charset="0"/>
              </a:rPr>
              <a:t>2</a:t>
            </a:r>
          </a:p>
        </p:txBody>
      </p:sp>
      <p:sp>
        <p:nvSpPr>
          <p:cNvPr id="86" name="矩形 85">
            <a:extLst>
              <a:ext uri="{FF2B5EF4-FFF2-40B4-BE49-F238E27FC236}">
                <a16:creationId xmlns:a16="http://schemas.microsoft.com/office/drawing/2014/main" id="{490215FF-885E-4EDD-8C14-332A32157F37}"/>
              </a:ext>
            </a:extLst>
          </p:cNvPr>
          <p:cNvSpPr/>
          <p:nvPr/>
        </p:nvSpPr>
        <p:spPr>
          <a:xfrm>
            <a:off x="9494641" y="4883075"/>
            <a:ext cx="569421" cy="32408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Comic Sans MS" panose="030F0702030302020204" pitchFamily="66" charset="0"/>
              </a:rPr>
              <a:t>2,</a:t>
            </a:r>
            <a:r>
              <a:rPr lang="en-US" dirty="0">
                <a:solidFill>
                  <a:srgbClr val="FF0000"/>
                </a:solidFill>
                <a:latin typeface="Comic Sans MS" panose="030F0702030302020204" pitchFamily="66" charset="0"/>
              </a:rPr>
              <a:t>6</a:t>
            </a:r>
          </a:p>
        </p:txBody>
      </p:sp>
      <p:sp>
        <p:nvSpPr>
          <p:cNvPr id="87" name="矩形 86">
            <a:extLst>
              <a:ext uri="{FF2B5EF4-FFF2-40B4-BE49-F238E27FC236}">
                <a16:creationId xmlns:a16="http://schemas.microsoft.com/office/drawing/2014/main" id="{490215FF-885E-4EDD-8C14-332A32157F37}"/>
              </a:ext>
            </a:extLst>
          </p:cNvPr>
          <p:cNvSpPr/>
          <p:nvPr/>
        </p:nvSpPr>
        <p:spPr>
          <a:xfrm>
            <a:off x="7599291" y="5513513"/>
            <a:ext cx="569421" cy="32408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Comic Sans MS" panose="030F0702030302020204" pitchFamily="66" charset="0"/>
              </a:rPr>
              <a:t>5,</a:t>
            </a:r>
            <a:r>
              <a:rPr lang="en-US" dirty="0">
                <a:solidFill>
                  <a:srgbClr val="FF0000"/>
                </a:solidFill>
                <a:latin typeface="Comic Sans MS" panose="030F0702030302020204" pitchFamily="66" charset="0"/>
              </a:rPr>
              <a:t>1</a:t>
            </a:r>
          </a:p>
        </p:txBody>
      </p:sp>
      <p:sp>
        <p:nvSpPr>
          <p:cNvPr id="88" name="矩形 87">
            <a:extLst>
              <a:ext uri="{FF2B5EF4-FFF2-40B4-BE49-F238E27FC236}">
                <a16:creationId xmlns:a16="http://schemas.microsoft.com/office/drawing/2014/main" id="{490215FF-885E-4EDD-8C14-332A32157F37}"/>
              </a:ext>
            </a:extLst>
          </p:cNvPr>
          <p:cNvSpPr/>
          <p:nvPr/>
        </p:nvSpPr>
        <p:spPr>
          <a:xfrm>
            <a:off x="8357431" y="5513513"/>
            <a:ext cx="569421" cy="32408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Comic Sans MS" panose="030F0702030302020204" pitchFamily="66" charset="0"/>
              </a:rPr>
              <a:t>3,</a:t>
            </a:r>
            <a:r>
              <a:rPr lang="en-US" dirty="0">
                <a:solidFill>
                  <a:srgbClr val="FF0000"/>
                </a:solidFill>
                <a:latin typeface="Comic Sans MS" panose="030F0702030302020204" pitchFamily="66" charset="0"/>
              </a:rPr>
              <a:t>3</a:t>
            </a:r>
          </a:p>
        </p:txBody>
      </p:sp>
      <p:sp>
        <p:nvSpPr>
          <p:cNvPr id="89" name="矩形 88">
            <a:extLst>
              <a:ext uri="{FF2B5EF4-FFF2-40B4-BE49-F238E27FC236}">
                <a16:creationId xmlns:a16="http://schemas.microsoft.com/office/drawing/2014/main" id="{490215FF-885E-4EDD-8C14-332A32157F37}"/>
              </a:ext>
            </a:extLst>
          </p:cNvPr>
          <p:cNvSpPr/>
          <p:nvPr/>
        </p:nvSpPr>
        <p:spPr>
          <a:xfrm>
            <a:off x="9115571" y="5513513"/>
            <a:ext cx="569421" cy="32408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Comic Sans MS" panose="030F0702030302020204" pitchFamily="66" charset="0"/>
              </a:rPr>
              <a:t>4,</a:t>
            </a:r>
            <a:r>
              <a:rPr lang="en-US" dirty="0">
                <a:solidFill>
                  <a:srgbClr val="FF0000"/>
                </a:solidFill>
                <a:latin typeface="Comic Sans MS" panose="030F0702030302020204" pitchFamily="66" charset="0"/>
              </a:rPr>
              <a:t>5</a:t>
            </a:r>
          </a:p>
        </p:txBody>
      </p:sp>
      <p:sp>
        <p:nvSpPr>
          <p:cNvPr id="90" name="矩形 89">
            <a:extLst>
              <a:ext uri="{FF2B5EF4-FFF2-40B4-BE49-F238E27FC236}">
                <a16:creationId xmlns:a16="http://schemas.microsoft.com/office/drawing/2014/main" id="{490215FF-885E-4EDD-8C14-332A32157F37}"/>
              </a:ext>
            </a:extLst>
          </p:cNvPr>
          <p:cNvSpPr/>
          <p:nvPr/>
        </p:nvSpPr>
        <p:spPr>
          <a:xfrm>
            <a:off x="9873711" y="5513513"/>
            <a:ext cx="569421" cy="324084"/>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Comic Sans MS" panose="030F0702030302020204" pitchFamily="66" charset="0"/>
              </a:rPr>
              <a:t>1,</a:t>
            </a:r>
            <a:r>
              <a:rPr lang="en-US" dirty="0">
                <a:solidFill>
                  <a:srgbClr val="FF0000"/>
                </a:solidFill>
                <a:latin typeface="Comic Sans MS" panose="030F0702030302020204" pitchFamily="66" charset="0"/>
              </a:rPr>
              <a:t>7</a:t>
            </a:r>
          </a:p>
        </p:txBody>
      </p:sp>
      <p:cxnSp>
        <p:nvCxnSpPr>
          <p:cNvPr id="91" name="直接连接符 90">
            <a:extLst>
              <a:ext uri="{FF2B5EF4-FFF2-40B4-BE49-F238E27FC236}">
                <a16:creationId xmlns:a16="http://schemas.microsoft.com/office/drawing/2014/main" id="{C0659C3A-6500-44E4-BD46-C9C326CDDEC2}"/>
              </a:ext>
            </a:extLst>
          </p:cNvPr>
          <p:cNvCxnSpPr>
            <a:cxnSpLocks/>
            <a:stCxn id="84" idx="2"/>
            <a:endCxn id="85" idx="0"/>
          </p:cNvCxnSpPr>
          <p:nvPr/>
        </p:nvCxnSpPr>
        <p:spPr>
          <a:xfrm flipH="1">
            <a:off x="8263071" y="4667621"/>
            <a:ext cx="758140" cy="2154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4" name="直接连接符 93">
            <a:extLst>
              <a:ext uri="{FF2B5EF4-FFF2-40B4-BE49-F238E27FC236}">
                <a16:creationId xmlns:a16="http://schemas.microsoft.com/office/drawing/2014/main" id="{5948A6DB-92F2-419B-A142-90745EF2BB20}"/>
              </a:ext>
            </a:extLst>
          </p:cNvPr>
          <p:cNvCxnSpPr>
            <a:cxnSpLocks/>
            <a:stCxn id="84" idx="2"/>
            <a:endCxn id="86" idx="0"/>
          </p:cNvCxnSpPr>
          <p:nvPr/>
        </p:nvCxnSpPr>
        <p:spPr>
          <a:xfrm>
            <a:off x="9021211" y="4667621"/>
            <a:ext cx="758140" cy="2154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7" name="直接连接符 96">
            <a:extLst>
              <a:ext uri="{FF2B5EF4-FFF2-40B4-BE49-F238E27FC236}">
                <a16:creationId xmlns:a16="http://schemas.microsoft.com/office/drawing/2014/main" id="{5948A6DB-92F2-419B-A142-90745EF2BB20}"/>
              </a:ext>
            </a:extLst>
          </p:cNvPr>
          <p:cNvCxnSpPr>
            <a:cxnSpLocks/>
            <a:stCxn id="88" idx="0"/>
            <a:endCxn id="85" idx="2"/>
          </p:cNvCxnSpPr>
          <p:nvPr/>
        </p:nvCxnSpPr>
        <p:spPr>
          <a:xfrm flipH="1" flipV="1">
            <a:off x="8263071" y="5207159"/>
            <a:ext cx="379070" cy="30635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0" name="直接连接符 99">
            <a:extLst>
              <a:ext uri="{FF2B5EF4-FFF2-40B4-BE49-F238E27FC236}">
                <a16:creationId xmlns:a16="http://schemas.microsoft.com/office/drawing/2014/main" id="{5948A6DB-92F2-419B-A142-90745EF2BB20}"/>
              </a:ext>
            </a:extLst>
          </p:cNvPr>
          <p:cNvCxnSpPr>
            <a:cxnSpLocks/>
            <a:stCxn id="85" idx="2"/>
            <a:endCxn id="87" idx="0"/>
          </p:cNvCxnSpPr>
          <p:nvPr/>
        </p:nvCxnSpPr>
        <p:spPr>
          <a:xfrm flipH="1">
            <a:off x="7884001" y="5207159"/>
            <a:ext cx="379070" cy="30635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3" name="直接连接符 102">
            <a:extLst>
              <a:ext uri="{FF2B5EF4-FFF2-40B4-BE49-F238E27FC236}">
                <a16:creationId xmlns:a16="http://schemas.microsoft.com/office/drawing/2014/main" id="{5948A6DB-92F2-419B-A142-90745EF2BB20}"/>
              </a:ext>
            </a:extLst>
          </p:cNvPr>
          <p:cNvCxnSpPr>
            <a:cxnSpLocks/>
            <a:stCxn id="90" idx="0"/>
            <a:endCxn id="86" idx="2"/>
          </p:cNvCxnSpPr>
          <p:nvPr/>
        </p:nvCxnSpPr>
        <p:spPr>
          <a:xfrm flipH="1" flipV="1">
            <a:off x="9779351" y="5207159"/>
            <a:ext cx="379070" cy="306354"/>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06" name="直接连接符 105">
            <a:extLst>
              <a:ext uri="{FF2B5EF4-FFF2-40B4-BE49-F238E27FC236}">
                <a16:creationId xmlns:a16="http://schemas.microsoft.com/office/drawing/2014/main" id="{5948A6DB-92F2-419B-A142-90745EF2BB20}"/>
              </a:ext>
            </a:extLst>
          </p:cNvPr>
          <p:cNvCxnSpPr>
            <a:cxnSpLocks/>
            <a:stCxn id="86" idx="2"/>
            <a:endCxn id="89" idx="0"/>
          </p:cNvCxnSpPr>
          <p:nvPr/>
        </p:nvCxnSpPr>
        <p:spPr>
          <a:xfrm flipH="1">
            <a:off x="9400281" y="5207159"/>
            <a:ext cx="379070" cy="306354"/>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676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74694-619F-47A0-9A7E-E540D1D969DA}"/>
              </a:ext>
            </a:extLst>
          </p:cNvPr>
          <p:cNvSpPr>
            <a:spLocks noGrp="1"/>
          </p:cNvSpPr>
          <p:nvPr>
            <p:ph type="title"/>
          </p:nvPr>
        </p:nvSpPr>
        <p:spPr/>
        <p:txBody>
          <a:bodyPr/>
          <a:lstStyle/>
          <a:p>
            <a:r>
              <a:rPr lang="en-US" dirty="0"/>
              <a:t>2D Range Tree</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386D381-38B0-41C7-AAB8-C668977B4204}"/>
                  </a:ext>
                </a:extLst>
              </p:cNvPr>
              <p:cNvSpPr>
                <a:spLocks noGrp="1"/>
              </p:cNvSpPr>
              <p:nvPr>
                <p:ph sz="quarter" idx="1"/>
              </p:nvPr>
            </p:nvSpPr>
            <p:spPr>
              <a:xfrm>
                <a:off x="304800" y="1600200"/>
                <a:ext cx="11049000" cy="4873752"/>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altLang="zh-CN" dirty="0"/>
                  <a:t>A range query can be done by two nested range query on outer and inner level respectively</a:t>
                </a:r>
              </a:p>
              <a:p>
                <a:r>
                  <a:rPr lang="en-US" altLang="zh-CN" dirty="0"/>
                  <a:t>Report all points in the search range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i="1">
                                <a:latin typeface="Cambria Math" panose="02040503050406030204" pitchFamily="18" charset="0"/>
                              </a:rPr>
                              <m:t>2</m:t>
                            </m:r>
                          </m:sup>
                        </m:sSup>
                      </m:fName>
                      <m:e>
                        <m:r>
                          <a:rPr lang="en-US" altLang="zh-CN" i="1">
                            <a:latin typeface="Cambria Math" panose="02040503050406030204" pitchFamily="18" charset="0"/>
                          </a:rPr>
                          <m:t>𝑛</m:t>
                        </m:r>
                      </m:e>
                    </m:func>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𝑘</m:t>
                    </m:r>
                  </m:oMath>
                </a14:m>
                <a:r>
                  <a:rPr lang="en-US" dirty="0"/>
                  <a:t> is the output size</a:t>
                </a:r>
              </a:p>
              <a:p>
                <a:r>
                  <a:rPr lang="en-US" dirty="0"/>
                  <a:t>Report the count in the search range: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log</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a:p>
                <a:endParaRPr lang="en-US" dirty="0"/>
              </a:p>
            </p:txBody>
          </p:sp>
        </mc:Choice>
        <mc:Fallback xmlns="">
          <p:sp>
            <p:nvSpPr>
              <p:cNvPr id="3" name="内容占位符 2">
                <a:extLst>
                  <a:ext uri="{FF2B5EF4-FFF2-40B4-BE49-F238E27FC236}">
                    <a16:creationId xmlns:a16="http://schemas.microsoft.com/office/drawing/2014/main" id="{0386D381-38B0-41C7-AAB8-C668977B4204}"/>
                  </a:ext>
                </a:extLst>
              </p:cNvPr>
              <p:cNvSpPr>
                <a:spLocks noGrp="1" noRot="1" noChangeAspect="1" noMove="1" noResize="1" noEditPoints="1" noAdjustHandles="1" noChangeArrowheads="1" noChangeShapeType="1" noTextEdit="1"/>
              </p:cNvSpPr>
              <p:nvPr>
                <p:ph sz="quarter" idx="1"/>
              </p:nvPr>
            </p:nvSpPr>
            <p:spPr>
              <a:xfrm>
                <a:off x="304800" y="1600200"/>
                <a:ext cx="11049000" cy="4873752"/>
              </a:xfrm>
              <a:blipFill>
                <a:blip r:embed="rId3"/>
                <a:stretch>
                  <a:fillRect l="-827"/>
                </a:stretch>
              </a:blipFill>
            </p:spPr>
            <p:txBody>
              <a:bodyPr/>
              <a:lstStyle/>
              <a:p>
                <a:r>
                  <a:rPr lang="zh-CN" altLang="en-US">
                    <a:noFill/>
                  </a:rPr>
                  <a:t> </a:t>
                </a:r>
              </a:p>
            </p:txBody>
          </p:sp>
        </mc:Fallback>
      </mc:AlternateContent>
      <p:pic>
        <p:nvPicPr>
          <p:cNvPr id="2050" name="Picture 2" descr="A 1-dimensional range query.">
            <a:extLst>
              <a:ext uri="{FF2B5EF4-FFF2-40B4-BE49-F238E27FC236}">
                <a16:creationId xmlns:a16="http://schemas.microsoft.com/office/drawing/2014/main" id="{ACC28003-E163-4F8B-84B5-AC49706E7E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347"/>
          <a:stretch/>
        </p:blipFill>
        <p:spPr bwMode="auto">
          <a:xfrm>
            <a:off x="4048209" y="1684357"/>
            <a:ext cx="3341204" cy="24037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56D80E1-833A-4532-BE61-C3DA77438E2E}"/>
                  </a:ext>
                </a:extLst>
              </p:cNvPr>
              <p:cNvSpPr txBox="1"/>
              <p:nvPr/>
            </p:nvSpPr>
            <p:spPr>
              <a:xfrm>
                <a:off x="4429210" y="4025765"/>
                <a:ext cx="475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𝐿</m:t>
                          </m:r>
                        </m:sub>
                      </m:sSub>
                    </m:oMath>
                  </m:oMathPara>
                </a14:m>
                <a:endParaRPr lang="zh-CN" altLang="en-US" dirty="0"/>
              </a:p>
            </p:txBody>
          </p:sp>
        </mc:Choice>
        <mc:Fallback xmlns="">
          <p:sp>
            <p:nvSpPr>
              <p:cNvPr id="8" name="TextBox 7">
                <a:extLst>
                  <a:ext uri="{FF2B5EF4-FFF2-40B4-BE49-F238E27FC236}">
                    <a16:creationId xmlns:a16="http://schemas.microsoft.com/office/drawing/2014/main" id="{956D80E1-833A-4532-BE61-C3DA77438E2E}"/>
                  </a:ext>
                </a:extLst>
              </p:cNvPr>
              <p:cNvSpPr txBox="1">
                <a:spLocks noRot="1" noChangeAspect="1" noMove="1" noResize="1" noEditPoints="1" noAdjustHandles="1" noChangeArrowheads="1" noChangeShapeType="1" noTextEdit="1"/>
              </p:cNvSpPr>
              <p:nvPr/>
            </p:nvSpPr>
            <p:spPr>
              <a:xfrm>
                <a:off x="4429210" y="4025765"/>
                <a:ext cx="475387"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ECDE58-9F12-477B-8E0A-63A8CCBD1D5D}"/>
                  </a:ext>
                </a:extLst>
              </p:cNvPr>
              <p:cNvSpPr txBox="1"/>
              <p:nvPr/>
            </p:nvSpPr>
            <p:spPr>
              <a:xfrm>
                <a:off x="6593514" y="4025765"/>
                <a:ext cx="4952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𝑅</m:t>
                          </m:r>
                        </m:sub>
                      </m:sSub>
                    </m:oMath>
                  </m:oMathPara>
                </a14:m>
                <a:endParaRPr lang="zh-CN" altLang="en-US" dirty="0"/>
              </a:p>
            </p:txBody>
          </p:sp>
        </mc:Choice>
        <mc:Fallback xmlns="">
          <p:sp>
            <p:nvSpPr>
              <p:cNvPr id="12" name="TextBox 11">
                <a:extLst>
                  <a:ext uri="{FF2B5EF4-FFF2-40B4-BE49-F238E27FC236}">
                    <a16:creationId xmlns:a16="http://schemas.microsoft.com/office/drawing/2014/main" id="{4CECDE58-9F12-477B-8E0A-63A8CCBD1D5D}"/>
                  </a:ext>
                </a:extLst>
              </p:cNvPr>
              <p:cNvSpPr txBox="1">
                <a:spLocks noRot="1" noChangeAspect="1" noMove="1" noResize="1" noEditPoints="1" noAdjustHandles="1" noChangeArrowheads="1" noChangeShapeType="1" noTextEdit="1"/>
              </p:cNvSpPr>
              <p:nvPr/>
            </p:nvSpPr>
            <p:spPr>
              <a:xfrm>
                <a:off x="6593514" y="4025765"/>
                <a:ext cx="49520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F0B0EC-F897-4354-9D5C-C886FE3DF993}"/>
                  </a:ext>
                </a:extLst>
              </p:cNvPr>
              <p:cNvSpPr txBox="1"/>
              <p:nvPr/>
            </p:nvSpPr>
            <p:spPr>
              <a:xfrm>
                <a:off x="6835274" y="2212887"/>
                <a:ext cx="475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𝐿</m:t>
                          </m:r>
                        </m:sub>
                      </m:sSub>
                    </m:oMath>
                  </m:oMathPara>
                </a14:m>
                <a:endParaRPr lang="zh-CN" altLang="en-US" dirty="0"/>
              </a:p>
            </p:txBody>
          </p:sp>
        </mc:Choice>
        <mc:Fallback xmlns="">
          <p:sp>
            <p:nvSpPr>
              <p:cNvPr id="13" name="TextBox 12">
                <a:extLst>
                  <a:ext uri="{FF2B5EF4-FFF2-40B4-BE49-F238E27FC236}">
                    <a16:creationId xmlns:a16="http://schemas.microsoft.com/office/drawing/2014/main" id="{D6F0B0EC-F897-4354-9D5C-C886FE3DF993}"/>
                  </a:ext>
                </a:extLst>
              </p:cNvPr>
              <p:cNvSpPr txBox="1">
                <a:spLocks noRot="1" noChangeAspect="1" noMove="1" noResize="1" noEditPoints="1" noAdjustHandles="1" noChangeArrowheads="1" noChangeShapeType="1" noTextEdit="1"/>
              </p:cNvSpPr>
              <p:nvPr/>
            </p:nvSpPr>
            <p:spPr>
              <a:xfrm>
                <a:off x="6835274" y="2212887"/>
                <a:ext cx="475387"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366C9A1-5668-4EC3-9CE3-7DEF54E06B01}"/>
                  </a:ext>
                </a:extLst>
              </p:cNvPr>
              <p:cNvSpPr txBox="1"/>
              <p:nvPr/>
            </p:nvSpPr>
            <p:spPr>
              <a:xfrm>
                <a:off x="8111836" y="2223501"/>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𝑅</m:t>
                          </m:r>
                        </m:sub>
                      </m:sSub>
                    </m:oMath>
                  </m:oMathPara>
                </a14:m>
                <a:endParaRPr lang="zh-CN" altLang="en-US" dirty="0"/>
              </a:p>
            </p:txBody>
          </p:sp>
        </mc:Choice>
        <mc:Fallback xmlns="">
          <p:sp>
            <p:nvSpPr>
              <p:cNvPr id="14" name="TextBox 13">
                <a:extLst>
                  <a:ext uri="{FF2B5EF4-FFF2-40B4-BE49-F238E27FC236}">
                    <a16:creationId xmlns:a16="http://schemas.microsoft.com/office/drawing/2014/main" id="{0366C9A1-5668-4EC3-9CE3-7DEF54E06B01}"/>
                  </a:ext>
                </a:extLst>
              </p:cNvPr>
              <p:cNvSpPr txBox="1">
                <a:spLocks noRot="1" noChangeAspect="1" noMove="1" noResize="1" noEditPoints="1" noAdjustHandles="1" noChangeArrowheads="1" noChangeShapeType="1" noTextEdit="1"/>
              </p:cNvSpPr>
              <p:nvPr/>
            </p:nvSpPr>
            <p:spPr>
              <a:xfrm>
                <a:off x="8111836" y="2223501"/>
                <a:ext cx="496867" cy="369332"/>
              </a:xfrm>
              <a:prstGeom prst="rect">
                <a:avLst/>
              </a:prstGeom>
              <a:blipFill>
                <a:blip r:embed="rId8"/>
                <a:stretch>
                  <a:fillRect b="-6667"/>
                </a:stretch>
              </a:blipFill>
            </p:spPr>
            <p:txBody>
              <a:bodyPr/>
              <a:lstStyle/>
              <a:p>
                <a:r>
                  <a:rPr lang="zh-CN" altLang="en-US">
                    <a:noFill/>
                  </a:rPr>
                  <a:t> </a:t>
                </a:r>
              </a:p>
            </p:txBody>
          </p:sp>
        </mc:Fallback>
      </mc:AlternateContent>
      <p:pic>
        <p:nvPicPr>
          <p:cNvPr id="17" name="Picture 2" descr="A 1-dimensional range query.">
            <a:extLst>
              <a:ext uri="{FF2B5EF4-FFF2-40B4-BE49-F238E27FC236}">
                <a16:creationId xmlns:a16="http://schemas.microsoft.com/office/drawing/2014/main" id="{1366404C-A3FC-406D-BB84-6B5958942E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347"/>
          <a:stretch/>
        </p:blipFill>
        <p:spPr bwMode="auto">
          <a:xfrm>
            <a:off x="6627543" y="1219201"/>
            <a:ext cx="2134054" cy="11243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C607312-15A5-4D87-908F-63B6CE8FF004}"/>
                  </a:ext>
                </a:extLst>
              </p:cNvPr>
              <p:cNvSpPr txBox="1"/>
              <p:nvPr/>
            </p:nvSpPr>
            <p:spPr>
              <a:xfrm>
                <a:off x="7299047" y="3085896"/>
                <a:ext cx="331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𝐿</m:t>
                          </m:r>
                        </m:sub>
                      </m:sSub>
                    </m:oMath>
                  </m:oMathPara>
                </a14:m>
                <a:endParaRPr lang="zh-CN" altLang="en-US" dirty="0"/>
              </a:p>
            </p:txBody>
          </p:sp>
        </mc:Choice>
        <mc:Fallback xmlns="">
          <p:sp>
            <p:nvSpPr>
              <p:cNvPr id="18" name="TextBox 17">
                <a:extLst>
                  <a:ext uri="{FF2B5EF4-FFF2-40B4-BE49-F238E27FC236}">
                    <a16:creationId xmlns:a16="http://schemas.microsoft.com/office/drawing/2014/main" id="{FC607312-15A5-4D87-908F-63B6CE8FF004}"/>
                  </a:ext>
                </a:extLst>
              </p:cNvPr>
              <p:cNvSpPr txBox="1">
                <a:spLocks noRot="1" noChangeAspect="1" noMove="1" noResize="1" noEditPoints="1" noAdjustHandles="1" noChangeArrowheads="1" noChangeShapeType="1" noTextEdit="1"/>
              </p:cNvSpPr>
              <p:nvPr/>
            </p:nvSpPr>
            <p:spPr>
              <a:xfrm>
                <a:off x="7299047" y="3085896"/>
                <a:ext cx="331931" cy="369332"/>
              </a:xfrm>
              <a:prstGeom prst="rect">
                <a:avLst/>
              </a:prstGeom>
              <a:blipFill>
                <a:blip r:embed="rId9"/>
                <a:stretch>
                  <a:fillRect r="-9091"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40F7A7-8B16-4107-8ABA-146928D00DC9}"/>
                  </a:ext>
                </a:extLst>
              </p:cNvPr>
              <p:cNvSpPr txBox="1"/>
              <p:nvPr/>
            </p:nvSpPr>
            <p:spPr>
              <a:xfrm>
                <a:off x="7955688" y="3093303"/>
                <a:ext cx="3873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𝑅</m:t>
                          </m:r>
                        </m:sub>
                      </m:sSub>
                    </m:oMath>
                  </m:oMathPara>
                </a14:m>
                <a:endParaRPr lang="zh-CN" altLang="en-US" dirty="0"/>
              </a:p>
            </p:txBody>
          </p:sp>
        </mc:Choice>
        <mc:Fallback xmlns="">
          <p:sp>
            <p:nvSpPr>
              <p:cNvPr id="19" name="TextBox 18">
                <a:extLst>
                  <a:ext uri="{FF2B5EF4-FFF2-40B4-BE49-F238E27FC236}">
                    <a16:creationId xmlns:a16="http://schemas.microsoft.com/office/drawing/2014/main" id="{0240F7A7-8B16-4107-8ABA-146928D00DC9}"/>
                  </a:ext>
                </a:extLst>
              </p:cNvPr>
              <p:cNvSpPr txBox="1">
                <a:spLocks noRot="1" noChangeAspect="1" noMove="1" noResize="1" noEditPoints="1" noAdjustHandles="1" noChangeArrowheads="1" noChangeShapeType="1" noTextEdit="1"/>
              </p:cNvSpPr>
              <p:nvPr/>
            </p:nvSpPr>
            <p:spPr>
              <a:xfrm>
                <a:off x="7955688" y="3093303"/>
                <a:ext cx="387315" cy="369332"/>
              </a:xfrm>
              <a:prstGeom prst="rect">
                <a:avLst/>
              </a:prstGeom>
              <a:blipFill>
                <a:blip r:embed="rId10"/>
                <a:stretch>
                  <a:fillRect b="-6557"/>
                </a:stretch>
              </a:blipFill>
            </p:spPr>
            <p:txBody>
              <a:bodyPr/>
              <a:lstStyle/>
              <a:p>
                <a:r>
                  <a:rPr lang="zh-CN" altLang="en-US">
                    <a:noFill/>
                  </a:rPr>
                  <a:t> </a:t>
                </a:r>
              </a:p>
            </p:txBody>
          </p:sp>
        </mc:Fallback>
      </mc:AlternateContent>
      <p:pic>
        <p:nvPicPr>
          <p:cNvPr id="20" name="Picture 2" descr="A 1-dimensional range query.">
            <a:extLst>
              <a:ext uri="{FF2B5EF4-FFF2-40B4-BE49-F238E27FC236}">
                <a16:creationId xmlns:a16="http://schemas.microsoft.com/office/drawing/2014/main" id="{CA1E8915-B041-4BF3-88AA-7E6DEBECFB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347"/>
          <a:stretch/>
        </p:blipFill>
        <p:spPr bwMode="auto">
          <a:xfrm>
            <a:off x="7313411" y="2520787"/>
            <a:ext cx="1067027" cy="62576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箭头连接符 18">
            <a:extLst>
              <a:ext uri="{FF2B5EF4-FFF2-40B4-BE49-F238E27FC236}">
                <a16:creationId xmlns:a16="http://schemas.microsoft.com/office/drawing/2014/main" id="{7F8FEBE6-5F05-4930-8524-58A7ED327689}"/>
              </a:ext>
            </a:extLst>
          </p:cNvPr>
          <p:cNvCxnSpPr>
            <a:cxnSpLocks/>
            <a:endCxn id="26" idx="1"/>
          </p:cNvCxnSpPr>
          <p:nvPr/>
        </p:nvCxnSpPr>
        <p:spPr>
          <a:xfrm flipV="1">
            <a:off x="6593514" y="3744911"/>
            <a:ext cx="1485060" cy="121202"/>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6" name="Picture 2" descr="A 1-dimensional range query.">
            <a:extLst>
              <a:ext uri="{FF2B5EF4-FFF2-40B4-BE49-F238E27FC236}">
                <a16:creationId xmlns:a16="http://schemas.microsoft.com/office/drawing/2014/main" id="{3F614226-BAA9-4F4E-B83A-4C84F14F4B1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347"/>
          <a:stretch/>
        </p:blipFill>
        <p:spPr bwMode="auto">
          <a:xfrm>
            <a:off x="8078574" y="3487755"/>
            <a:ext cx="876990" cy="5143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9900C33-5DAC-4EA9-9107-B3A814403507}"/>
                  </a:ext>
                </a:extLst>
              </p:cNvPr>
              <p:cNvSpPr txBox="1"/>
              <p:nvPr/>
            </p:nvSpPr>
            <p:spPr>
              <a:xfrm>
                <a:off x="8023845" y="3966991"/>
                <a:ext cx="331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𝐿</m:t>
                          </m:r>
                        </m:sub>
                      </m:sSub>
                    </m:oMath>
                  </m:oMathPara>
                </a14:m>
                <a:endParaRPr lang="zh-CN" altLang="en-US" dirty="0"/>
              </a:p>
            </p:txBody>
          </p:sp>
        </mc:Choice>
        <mc:Fallback xmlns="">
          <p:sp>
            <p:nvSpPr>
              <p:cNvPr id="30" name="TextBox 29">
                <a:extLst>
                  <a:ext uri="{FF2B5EF4-FFF2-40B4-BE49-F238E27FC236}">
                    <a16:creationId xmlns:a16="http://schemas.microsoft.com/office/drawing/2014/main" id="{89900C33-5DAC-4EA9-9107-B3A814403507}"/>
                  </a:ext>
                </a:extLst>
              </p:cNvPr>
              <p:cNvSpPr txBox="1">
                <a:spLocks noRot="1" noChangeAspect="1" noMove="1" noResize="1" noEditPoints="1" noAdjustHandles="1" noChangeArrowheads="1" noChangeShapeType="1" noTextEdit="1"/>
              </p:cNvSpPr>
              <p:nvPr/>
            </p:nvSpPr>
            <p:spPr>
              <a:xfrm>
                <a:off x="8023845" y="3966991"/>
                <a:ext cx="331931" cy="369332"/>
              </a:xfrm>
              <a:prstGeom prst="rect">
                <a:avLst/>
              </a:prstGeom>
              <a:blipFill>
                <a:blip r:embed="rId11"/>
                <a:stretch>
                  <a:fillRect r="-909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D0B1858-86EB-4F91-91BD-4F8178A7D0F6}"/>
                  </a:ext>
                </a:extLst>
              </p:cNvPr>
              <p:cNvSpPr txBox="1"/>
              <p:nvPr/>
            </p:nvSpPr>
            <p:spPr>
              <a:xfrm>
                <a:off x="8680486" y="3974398"/>
                <a:ext cx="3873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𝑅</m:t>
                          </m:r>
                        </m:sub>
                      </m:sSub>
                    </m:oMath>
                  </m:oMathPara>
                </a14:m>
                <a:endParaRPr lang="zh-CN" altLang="en-US" dirty="0"/>
              </a:p>
            </p:txBody>
          </p:sp>
        </mc:Choice>
        <mc:Fallback xmlns="">
          <p:sp>
            <p:nvSpPr>
              <p:cNvPr id="31" name="TextBox 30">
                <a:extLst>
                  <a:ext uri="{FF2B5EF4-FFF2-40B4-BE49-F238E27FC236}">
                    <a16:creationId xmlns:a16="http://schemas.microsoft.com/office/drawing/2014/main" id="{2D0B1858-86EB-4F91-91BD-4F8178A7D0F6}"/>
                  </a:ext>
                </a:extLst>
              </p:cNvPr>
              <p:cNvSpPr txBox="1">
                <a:spLocks noRot="1" noChangeAspect="1" noMove="1" noResize="1" noEditPoints="1" noAdjustHandles="1" noChangeArrowheads="1" noChangeShapeType="1" noTextEdit="1"/>
              </p:cNvSpPr>
              <p:nvPr/>
            </p:nvSpPr>
            <p:spPr>
              <a:xfrm>
                <a:off x="8680486" y="3974398"/>
                <a:ext cx="387315" cy="369332"/>
              </a:xfrm>
              <a:prstGeom prst="rect">
                <a:avLst/>
              </a:prstGeom>
              <a:blipFill>
                <a:blip r:embed="rId12"/>
                <a:stretch>
                  <a:fillRect b="-4918"/>
                </a:stretch>
              </a:blipFill>
            </p:spPr>
            <p:txBody>
              <a:bodyPr/>
              <a:lstStyle/>
              <a:p>
                <a:r>
                  <a:rPr lang="zh-CN" altLang="en-US">
                    <a:noFill/>
                  </a:rPr>
                  <a:t> </a:t>
                </a:r>
              </a:p>
            </p:txBody>
          </p:sp>
        </mc:Fallback>
      </mc:AlternateContent>
      <p:cxnSp>
        <p:nvCxnSpPr>
          <p:cNvPr id="32" name="直接箭头连接符 18">
            <a:extLst>
              <a:ext uri="{FF2B5EF4-FFF2-40B4-BE49-F238E27FC236}">
                <a16:creationId xmlns:a16="http://schemas.microsoft.com/office/drawing/2014/main" id="{CF41B749-D583-488C-88C7-3FF0A3156341}"/>
              </a:ext>
            </a:extLst>
          </p:cNvPr>
          <p:cNvCxnSpPr>
            <a:cxnSpLocks/>
          </p:cNvCxnSpPr>
          <p:nvPr/>
        </p:nvCxnSpPr>
        <p:spPr>
          <a:xfrm flipH="1" flipV="1">
            <a:off x="3821897" y="2592834"/>
            <a:ext cx="1609160" cy="669883"/>
          </a:xfrm>
          <a:prstGeom prst="straightConnector1">
            <a:avLst/>
          </a:prstGeom>
          <a:ln w="3810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2" descr="A 1-dimensional range query.">
            <a:extLst>
              <a:ext uri="{FF2B5EF4-FFF2-40B4-BE49-F238E27FC236}">
                <a16:creationId xmlns:a16="http://schemas.microsoft.com/office/drawing/2014/main" id="{4E8CFDBC-B643-4BCF-9919-E935FE21AA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347"/>
          <a:stretch/>
        </p:blipFill>
        <p:spPr bwMode="auto">
          <a:xfrm>
            <a:off x="2138066" y="1459733"/>
            <a:ext cx="2134054" cy="112436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 1-dimensional range query.">
            <a:extLst>
              <a:ext uri="{FF2B5EF4-FFF2-40B4-BE49-F238E27FC236}">
                <a16:creationId xmlns:a16="http://schemas.microsoft.com/office/drawing/2014/main" id="{684FCBEC-8D46-43A9-89A4-18532F4E01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347"/>
          <a:stretch/>
        </p:blipFill>
        <p:spPr bwMode="auto">
          <a:xfrm>
            <a:off x="2510451" y="2736350"/>
            <a:ext cx="1067027" cy="62576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箭头连接符 18">
            <a:extLst>
              <a:ext uri="{FF2B5EF4-FFF2-40B4-BE49-F238E27FC236}">
                <a16:creationId xmlns:a16="http://schemas.microsoft.com/office/drawing/2014/main" id="{B223B305-3199-40C6-AB30-12D8CE9CA317}"/>
              </a:ext>
            </a:extLst>
          </p:cNvPr>
          <p:cNvCxnSpPr>
            <a:cxnSpLocks/>
          </p:cNvCxnSpPr>
          <p:nvPr/>
        </p:nvCxnSpPr>
        <p:spPr>
          <a:xfrm flipH="1" flipV="1">
            <a:off x="3623935" y="3362110"/>
            <a:ext cx="1349922" cy="125644"/>
          </a:xfrm>
          <a:prstGeom prst="straightConnector1">
            <a:avLst/>
          </a:prstGeom>
          <a:ln w="3810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18">
            <a:extLst>
              <a:ext uri="{FF2B5EF4-FFF2-40B4-BE49-F238E27FC236}">
                <a16:creationId xmlns:a16="http://schemas.microsoft.com/office/drawing/2014/main" id="{0E618D7D-2810-4F68-BD21-E9E774EEE1D7}"/>
              </a:ext>
            </a:extLst>
          </p:cNvPr>
          <p:cNvCxnSpPr>
            <a:cxnSpLocks/>
            <a:endCxn id="37" idx="3"/>
          </p:cNvCxnSpPr>
          <p:nvPr/>
        </p:nvCxnSpPr>
        <p:spPr>
          <a:xfrm flipH="1">
            <a:off x="3811765" y="3866113"/>
            <a:ext cx="1009693" cy="0"/>
          </a:xfrm>
          <a:prstGeom prst="straightConnector1">
            <a:avLst/>
          </a:prstGeom>
          <a:ln w="3810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7" name="Picture 2" descr="A 1-dimensional range query.">
            <a:extLst>
              <a:ext uri="{FF2B5EF4-FFF2-40B4-BE49-F238E27FC236}">
                <a16:creationId xmlns:a16="http://schemas.microsoft.com/office/drawing/2014/main" id="{D94FC6D2-57DB-4195-870F-B28E3B3DBA2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347"/>
          <a:stretch/>
        </p:blipFill>
        <p:spPr bwMode="auto">
          <a:xfrm>
            <a:off x="2934774" y="3608957"/>
            <a:ext cx="876990" cy="5143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29B44E7-B865-4C63-B162-A39A4BCBD801}"/>
                  </a:ext>
                </a:extLst>
              </p:cNvPr>
              <p:cNvSpPr txBox="1"/>
              <p:nvPr/>
            </p:nvSpPr>
            <p:spPr>
              <a:xfrm>
                <a:off x="2285440" y="2486204"/>
                <a:ext cx="475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𝐿</m:t>
                          </m:r>
                        </m:sub>
                      </m:sSub>
                    </m:oMath>
                  </m:oMathPara>
                </a14:m>
                <a:endParaRPr lang="zh-CN" altLang="en-US" dirty="0"/>
              </a:p>
            </p:txBody>
          </p:sp>
        </mc:Choice>
        <mc:Fallback xmlns="">
          <p:sp>
            <p:nvSpPr>
              <p:cNvPr id="47" name="TextBox 46">
                <a:extLst>
                  <a:ext uri="{FF2B5EF4-FFF2-40B4-BE49-F238E27FC236}">
                    <a16:creationId xmlns:a16="http://schemas.microsoft.com/office/drawing/2014/main" id="{529B44E7-B865-4C63-B162-A39A4BCBD801}"/>
                  </a:ext>
                </a:extLst>
              </p:cNvPr>
              <p:cNvSpPr txBox="1">
                <a:spLocks noRot="1" noChangeAspect="1" noMove="1" noResize="1" noEditPoints="1" noAdjustHandles="1" noChangeArrowheads="1" noChangeShapeType="1" noTextEdit="1"/>
              </p:cNvSpPr>
              <p:nvPr/>
            </p:nvSpPr>
            <p:spPr>
              <a:xfrm>
                <a:off x="2285440" y="2486204"/>
                <a:ext cx="475387" cy="369332"/>
              </a:xfrm>
              <a:prstGeom prst="rect">
                <a:avLst/>
              </a:prstGeom>
              <a:blipFill>
                <a:blip r:embed="rId1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C92DBD2-D8CD-4B2E-8926-A58BBAF93B82}"/>
                  </a:ext>
                </a:extLst>
              </p:cNvPr>
              <p:cNvSpPr txBox="1"/>
              <p:nvPr/>
            </p:nvSpPr>
            <p:spPr>
              <a:xfrm>
                <a:off x="3562002" y="2496818"/>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𝑅</m:t>
                          </m:r>
                        </m:sub>
                      </m:sSub>
                    </m:oMath>
                  </m:oMathPara>
                </a14:m>
                <a:endParaRPr lang="zh-CN" altLang="en-US" dirty="0"/>
              </a:p>
            </p:txBody>
          </p:sp>
        </mc:Choice>
        <mc:Fallback xmlns="">
          <p:sp>
            <p:nvSpPr>
              <p:cNvPr id="48" name="TextBox 47">
                <a:extLst>
                  <a:ext uri="{FF2B5EF4-FFF2-40B4-BE49-F238E27FC236}">
                    <a16:creationId xmlns:a16="http://schemas.microsoft.com/office/drawing/2014/main" id="{1C92DBD2-D8CD-4B2E-8926-A58BBAF93B82}"/>
                  </a:ext>
                </a:extLst>
              </p:cNvPr>
              <p:cNvSpPr txBox="1">
                <a:spLocks noRot="1" noChangeAspect="1" noMove="1" noResize="1" noEditPoints="1" noAdjustHandles="1" noChangeArrowheads="1" noChangeShapeType="1" noTextEdit="1"/>
              </p:cNvSpPr>
              <p:nvPr/>
            </p:nvSpPr>
            <p:spPr>
              <a:xfrm>
                <a:off x="3562002" y="2496818"/>
                <a:ext cx="496867" cy="369332"/>
              </a:xfrm>
              <a:prstGeom prst="rect">
                <a:avLst/>
              </a:prstGeom>
              <a:blipFill>
                <a:blip r:embed="rId1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9CC8B8F-70C9-4EFA-827D-39C305A6CC1D}"/>
                  </a:ext>
                </a:extLst>
              </p:cNvPr>
              <p:cNvSpPr txBox="1"/>
              <p:nvPr/>
            </p:nvSpPr>
            <p:spPr>
              <a:xfrm>
                <a:off x="2483542" y="3265714"/>
                <a:ext cx="475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𝐿</m:t>
                          </m:r>
                        </m:sub>
                      </m:sSub>
                    </m:oMath>
                  </m:oMathPara>
                </a14:m>
                <a:endParaRPr lang="zh-CN" altLang="en-US" dirty="0"/>
              </a:p>
            </p:txBody>
          </p:sp>
        </mc:Choice>
        <mc:Fallback xmlns="">
          <p:sp>
            <p:nvSpPr>
              <p:cNvPr id="50" name="TextBox 49">
                <a:extLst>
                  <a:ext uri="{FF2B5EF4-FFF2-40B4-BE49-F238E27FC236}">
                    <a16:creationId xmlns:a16="http://schemas.microsoft.com/office/drawing/2014/main" id="{B9CC8B8F-70C9-4EFA-827D-39C305A6CC1D}"/>
                  </a:ext>
                </a:extLst>
              </p:cNvPr>
              <p:cNvSpPr txBox="1">
                <a:spLocks noRot="1" noChangeAspect="1" noMove="1" noResize="1" noEditPoints="1" noAdjustHandles="1" noChangeArrowheads="1" noChangeShapeType="1" noTextEdit="1"/>
              </p:cNvSpPr>
              <p:nvPr/>
            </p:nvSpPr>
            <p:spPr>
              <a:xfrm>
                <a:off x="2483542" y="3265714"/>
                <a:ext cx="475387" cy="369332"/>
              </a:xfrm>
              <a:prstGeom prst="rect">
                <a:avLst/>
              </a:prstGeom>
              <a:blipFill>
                <a:blip r:embed="rId1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7C772E7-07B8-42BB-B3AB-729CAEAE7E29}"/>
                  </a:ext>
                </a:extLst>
              </p:cNvPr>
              <p:cNvSpPr txBox="1"/>
              <p:nvPr/>
            </p:nvSpPr>
            <p:spPr>
              <a:xfrm>
                <a:off x="3111661" y="3262716"/>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𝑅</m:t>
                          </m:r>
                        </m:sub>
                      </m:sSub>
                    </m:oMath>
                  </m:oMathPara>
                </a14:m>
                <a:endParaRPr lang="zh-CN" altLang="en-US" dirty="0"/>
              </a:p>
            </p:txBody>
          </p:sp>
        </mc:Choice>
        <mc:Fallback xmlns="">
          <p:sp>
            <p:nvSpPr>
              <p:cNvPr id="51" name="TextBox 50">
                <a:extLst>
                  <a:ext uri="{FF2B5EF4-FFF2-40B4-BE49-F238E27FC236}">
                    <a16:creationId xmlns:a16="http://schemas.microsoft.com/office/drawing/2014/main" id="{87C772E7-07B8-42BB-B3AB-729CAEAE7E29}"/>
                  </a:ext>
                </a:extLst>
              </p:cNvPr>
              <p:cNvSpPr txBox="1">
                <a:spLocks noRot="1" noChangeAspect="1" noMove="1" noResize="1" noEditPoints="1" noAdjustHandles="1" noChangeArrowheads="1" noChangeShapeType="1" noTextEdit="1"/>
              </p:cNvSpPr>
              <p:nvPr/>
            </p:nvSpPr>
            <p:spPr>
              <a:xfrm>
                <a:off x="3111661" y="3262716"/>
                <a:ext cx="496867" cy="369332"/>
              </a:xfrm>
              <a:prstGeom prst="rect">
                <a:avLst/>
              </a:prstGeom>
              <a:blipFill>
                <a:blip r:embed="rId1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6634FF7-8A0E-4959-852A-4809F36BBD76}"/>
                  </a:ext>
                </a:extLst>
              </p:cNvPr>
              <p:cNvSpPr txBox="1"/>
              <p:nvPr/>
            </p:nvSpPr>
            <p:spPr>
              <a:xfrm>
                <a:off x="2891670" y="4020920"/>
                <a:ext cx="475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𝐿</m:t>
                          </m:r>
                        </m:sub>
                      </m:sSub>
                    </m:oMath>
                  </m:oMathPara>
                </a14:m>
                <a:endParaRPr lang="zh-CN" altLang="en-US" dirty="0"/>
              </a:p>
            </p:txBody>
          </p:sp>
        </mc:Choice>
        <mc:Fallback xmlns="">
          <p:sp>
            <p:nvSpPr>
              <p:cNvPr id="53" name="TextBox 52">
                <a:extLst>
                  <a:ext uri="{FF2B5EF4-FFF2-40B4-BE49-F238E27FC236}">
                    <a16:creationId xmlns:a16="http://schemas.microsoft.com/office/drawing/2014/main" id="{A6634FF7-8A0E-4959-852A-4809F36BBD76}"/>
                  </a:ext>
                </a:extLst>
              </p:cNvPr>
              <p:cNvSpPr txBox="1">
                <a:spLocks noRot="1" noChangeAspect="1" noMove="1" noResize="1" noEditPoints="1" noAdjustHandles="1" noChangeArrowheads="1" noChangeShapeType="1" noTextEdit="1"/>
              </p:cNvSpPr>
              <p:nvPr/>
            </p:nvSpPr>
            <p:spPr>
              <a:xfrm>
                <a:off x="2891670" y="4020920"/>
                <a:ext cx="475387" cy="369332"/>
              </a:xfrm>
              <a:prstGeom prst="rect">
                <a:avLst/>
              </a:prstGeom>
              <a:blipFill>
                <a:blip r:embed="rId1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4275A13-2FBE-46B2-8A80-21B9306E58DC}"/>
                  </a:ext>
                </a:extLst>
              </p:cNvPr>
              <p:cNvSpPr txBox="1"/>
              <p:nvPr/>
            </p:nvSpPr>
            <p:spPr>
              <a:xfrm>
                <a:off x="3386159" y="4031337"/>
                <a:ext cx="4968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𝑅</m:t>
                          </m:r>
                        </m:sub>
                      </m:sSub>
                    </m:oMath>
                  </m:oMathPara>
                </a14:m>
                <a:endParaRPr lang="zh-CN" altLang="en-US" dirty="0"/>
              </a:p>
            </p:txBody>
          </p:sp>
        </mc:Choice>
        <mc:Fallback xmlns="">
          <p:sp>
            <p:nvSpPr>
              <p:cNvPr id="54" name="TextBox 53">
                <a:extLst>
                  <a:ext uri="{FF2B5EF4-FFF2-40B4-BE49-F238E27FC236}">
                    <a16:creationId xmlns:a16="http://schemas.microsoft.com/office/drawing/2014/main" id="{04275A13-2FBE-46B2-8A80-21B9306E58DC}"/>
                  </a:ext>
                </a:extLst>
              </p:cNvPr>
              <p:cNvSpPr txBox="1">
                <a:spLocks noRot="1" noChangeAspect="1" noMove="1" noResize="1" noEditPoints="1" noAdjustHandles="1" noChangeArrowheads="1" noChangeShapeType="1" noTextEdit="1"/>
              </p:cNvSpPr>
              <p:nvPr/>
            </p:nvSpPr>
            <p:spPr>
              <a:xfrm>
                <a:off x="3386159" y="4031337"/>
                <a:ext cx="496867" cy="369332"/>
              </a:xfrm>
              <a:prstGeom prst="rect">
                <a:avLst/>
              </a:prstGeom>
              <a:blipFill>
                <a:blip r:embed="rId18"/>
                <a:stretch>
                  <a:fillRect b="-6557"/>
                </a:stretch>
              </a:blipFill>
            </p:spPr>
            <p:txBody>
              <a:bodyPr/>
              <a:lstStyle/>
              <a:p>
                <a:r>
                  <a:rPr lang="zh-CN" altLang="en-US">
                    <a:noFill/>
                  </a:rPr>
                  <a:t> </a:t>
                </a:r>
              </a:p>
            </p:txBody>
          </p:sp>
        </mc:Fallback>
      </mc:AlternateContent>
      <p:cxnSp>
        <p:nvCxnSpPr>
          <p:cNvPr id="2058" name="Connector: Curved 2057">
            <a:extLst>
              <a:ext uri="{FF2B5EF4-FFF2-40B4-BE49-F238E27FC236}">
                <a16:creationId xmlns:a16="http://schemas.microsoft.com/office/drawing/2014/main" id="{C8D45FB5-FE54-41F5-91EB-FC0C2A4523A9}"/>
              </a:ext>
            </a:extLst>
          </p:cNvPr>
          <p:cNvCxnSpPr>
            <a:cxnSpLocks/>
          </p:cNvCxnSpPr>
          <p:nvPr/>
        </p:nvCxnSpPr>
        <p:spPr>
          <a:xfrm rot="5400000" flipH="1" flipV="1">
            <a:off x="5827472" y="1885305"/>
            <a:ext cx="1398231" cy="1124254"/>
          </a:xfrm>
          <a:prstGeom prst="curvedConnector3">
            <a:avLst>
              <a:gd name="adj1" fmla="val 101180"/>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E01D51E3-68F4-406A-8125-8A807A2C3D7B}"/>
              </a:ext>
            </a:extLst>
          </p:cNvPr>
          <p:cNvCxnSpPr>
            <a:cxnSpLocks/>
          </p:cNvCxnSpPr>
          <p:nvPr/>
        </p:nvCxnSpPr>
        <p:spPr>
          <a:xfrm flipV="1">
            <a:off x="6345457" y="2866061"/>
            <a:ext cx="1148040" cy="730721"/>
          </a:xfrm>
          <a:prstGeom prst="curvedConnector3">
            <a:avLst>
              <a:gd name="adj1" fmla="val 36148"/>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B81AE6-CD0C-4967-B985-AA932B4CDE4F}"/>
                  </a:ext>
                </a:extLst>
              </p:cNvPr>
              <p:cNvSpPr txBox="1"/>
              <p:nvPr/>
            </p:nvSpPr>
            <p:spPr>
              <a:xfrm>
                <a:off x="4572000" y="381000"/>
                <a:ext cx="2305824" cy="369332"/>
              </a:xfrm>
              <a:prstGeom prst="rect">
                <a:avLst/>
              </a:prstGeom>
              <a:noFill/>
            </p:spPr>
            <p:txBody>
              <a:bodyPr wrap="none" rtlCol="0">
                <a:spAutoFit/>
              </a:bodyPr>
              <a:lstStyle/>
              <a:p>
                <a:pPr algn="l"/>
                <a:r>
                  <a:rPr lang="en-US" altLang="zh-CN" b="0" dirty="0">
                    <a:cs typeface="Arial" panose="020B0604020202020204" pitchFamily="34" charset="0"/>
                  </a:rPr>
                  <a:t>Query: </a:t>
                </a:r>
                <a14:m>
                  <m:oMath xmlns:m="http://schemas.openxmlformats.org/officeDocument/2006/math">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𝑥</m:t>
                        </m:r>
                      </m:e>
                      <m:sub>
                        <m:r>
                          <a:rPr lang="en-US" altLang="zh-CN" b="0" i="1" smtClean="0">
                            <a:latin typeface="Cambria Math" panose="02040503050406030204" pitchFamily="18" charset="0"/>
                            <a:cs typeface="Arial" panose="020B0604020202020204" pitchFamily="34" charset="0"/>
                          </a:rPr>
                          <m:t>𝐿</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𝑥</m:t>
                        </m:r>
                      </m:e>
                      <m:sub>
                        <m:r>
                          <a:rPr lang="en-US" altLang="zh-CN" b="0" i="1" smtClean="0">
                            <a:latin typeface="Cambria Math" panose="02040503050406030204" pitchFamily="18" charset="0"/>
                            <a:cs typeface="Arial" panose="020B0604020202020204" pitchFamily="34" charset="0"/>
                          </a:rPr>
                          <m:t>𝑅</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𝐿</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𝑅</m:t>
                        </m:r>
                      </m:sub>
                    </m:sSub>
                    <m:r>
                      <a:rPr lang="en-US" altLang="zh-CN" b="0" i="1" smtClean="0">
                        <a:latin typeface="Cambria Math" panose="02040503050406030204" pitchFamily="18" charset="0"/>
                        <a:cs typeface="Arial" panose="020B0604020202020204" pitchFamily="34" charset="0"/>
                      </a:rPr>
                      <m:t>)</m:t>
                    </m:r>
                  </m:oMath>
                </a14:m>
                <a:endParaRPr lang="zh-CN" altLang="en-US"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2B81AE6-CD0C-4967-B985-AA932B4CDE4F}"/>
                  </a:ext>
                </a:extLst>
              </p:cNvPr>
              <p:cNvSpPr txBox="1">
                <a:spLocks noRot="1" noChangeAspect="1" noMove="1" noResize="1" noEditPoints="1" noAdjustHandles="1" noChangeArrowheads="1" noChangeShapeType="1" noTextEdit="1"/>
              </p:cNvSpPr>
              <p:nvPr/>
            </p:nvSpPr>
            <p:spPr>
              <a:xfrm>
                <a:off x="4572000" y="381000"/>
                <a:ext cx="2305824" cy="369332"/>
              </a:xfrm>
              <a:prstGeom prst="rect">
                <a:avLst/>
              </a:prstGeom>
              <a:blipFill>
                <a:blip r:embed="rId19"/>
                <a:stretch>
                  <a:fillRect l="-2116" t="-10000" r="-265" b="-25000"/>
                </a:stretch>
              </a:blipFill>
            </p:spPr>
            <p:txBody>
              <a:bodyPr/>
              <a:lstStyle/>
              <a:p>
                <a:r>
                  <a:rPr lang="zh-CN" altLang="en-US">
                    <a:noFill/>
                  </a:rPr>
                  <a:t> </a:t>
                </a:r>
              </a:p>
            </p:txBody>
          </p:sp>
        </mc:Fallback>
      </mc:AlternateContent>
      <p:grpSp>
        <p:nvGrpSpPr>
          <p:cNvPr id="38" name="组合 3">
            <a:extLst>
              <a:ext uri="{FF2B5EF4-FFF2-40B4-BE49-F238E27FC236}">
                <a16:creationId xmlns:a16="http://schemas.microsoft.com/office/drawing/2014/main" id="{22BD8C7F-4FC6-4BF7-AE10-A9BBB07B72E9}"/>
              </a:ext>
            </a:extLst>
          </p:cNvPr>
          <p:cNvGrpSpPr/>
          <p:nvPr/>
        </p:nvGrpSpPr>
        <p:grpSpPr>
          <a:xfrm>
            <a:off x="9296400" y="304800"/>
            <a:ext cx="2286000" cy="1600200"/>
            <a:chOff x="457201" y="2866464"/>
            <a:chExt cx="2448372" cy="1614664"/>
          </a:xfrm>
        </p:grpSpPr>
        <p:sp>
          <p:nvSpPr>
            <p:cNvPr id="39" name="矩形 4">
              <a:extLst>
                <a:ext uri="{FF2B5EF4-FFF2-40B4-BE49-F238E27FC236}">
                  <a16:creationId xmlns:a16="http://schemas.microsoft.com/office/drawing/2014/main" id="{D05E6D5A-3781-4511-BE53-A6116FF574C4}"/>
                </a:ext>
              </a:extLst>
            </p:cNvPr>
            <p:cNvSpPr/>
            <p:nvPr/>
          </p:nvSpPr>
          <p:spPr>
            <a:xfrm>
              <a:off x="457201" y="2866464"/>
              <a:ext cx="2448372" cy="1614664"/>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0" name="椭圆 5">
              <a:extLst>
                <a:ext uri="{FF2B5EF4-FFF2-40B4-BE49-F238E27FC236}">
                  <a16:creationId xmlns:a16="http://schemas.microsoft.com/office/drawing/2014/main" id="{100984C6-FED2-448F-A92C-EBFB869E5614}"/>
                </a:ext>
              </a:extLst>
            </p:cNvPr>
            <p:cNvSpPr/>
            <p:nvPr/>
          </p:nvSpPr>
          <p:spPr>
            <a:xfrm>
              <a:off x="905435" y="3048000"/>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椭圆 6">
              <a:extLst>
                <a:ext uri="{FF2B5EF4-FFF2-40B4-BE49-F238E27FC236}">
                  <a16:creationId xmlns:a16="http://schemas.microsoft.com/office/drawing/2014/main" id="{AB573FA4-6381-4256-9DA5-F24947B956DA}"/>
                </a:ext>
              </a:extLst>
            </p:cNvPr>
            <p:cNvSpPr/>
            <p:nvPr/>
          </p:nvSpPr>
          <p:spPr>
            <a:xfrm>
              <a:off x="1202537" y="4191000"/>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椭圆 7">
              <a:extLst>
                <a:ext uri="{FF2B5EF4-FFF2-40B4-BE49-F238E27FC236}">
                  <a16:creationId xmlns:a16="http://schemas.microsoft.com/office/drawing/2014/main" id="{7269057A-7D81-4E4D-BF1B-9445C3BF825C}"/>
                </a:ext>
              </a:extLst>
            </p:cNvPr>
            <p:cNvSpPr/>
            <p:nvPr/>
          </p:nvSpPr>
          <p:spPr>
            <a:xfrm>
              <a:off x="1647236" y="2957152"/>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椭圆 8">
              <a:extLst>
                <a:ext uri="{FF2B5EF4-FFF2-40B4-BE49-F238E27FC236}">
                  <a16:creationId xmlns:a16="http://schemas.microsoft.com/office/drawing/2014/main" id="{328E98C6-5B84-4961-8008-CD025A0E2D4F}"/>
                </a:ext>
              </a:extLst>
            </p:cNvPr>
            <p:cNvSpPr/>
            <p:nvPr/>
          </p:nvSpPr>
          <p:spPr>
            <a:xfrm>
              <a:off x="730623" y="379879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椭圆 9">
              <a:extLst>
                <a:ext uri="{FF2B5EF4-FFF2-40B4-BE49-F238E27FC236}">
                  <a16:creationId xmlns:a16="http://schemas.microsoft.com/office/drawing/2014/main" id="{7837B71B-F5A6-4DD1-81DB-07AD2E8ADDF0}"/>
                </a:ext>
              </a:extLst>
            </p:cNvPr>
            <p:cNvSpPr/>
            <p:nvPr/>
          </p:nvSpPr>
          <p:spPr>
            <a:xfrm>
              <a:off x="2638136" y="3108686"/>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椭圆 10">
              <a:extLst>
                <a:ext uri="{FF2B5EF4-FFF2-40B4-BE49-F238E27FC236}">
                  <a16:creationId xmlns:a16="http://schemas.microsoft.com/office/drawing/2014/main" id="{96818377-565E-4352-A6DB-F700B05154CD}"/>
                </a:ext>
              </a:extLst>
            </p:cNvPr>
            <p:cNvSpPr/>
            <p:nvPr/>
          </p:nvSpPr>
          <p:spPr>
            <a:xfrm>
              <a:off x="1380018" y="331521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椭圆 11">
              <a:extLst>
                <a:ext uri="{FF2B5EF4-FFF2-40B4-BE49-F238E27FC236}">
                  <a16:creationId xmlns:a16="http://schemas.microsoft.com/office/drawing/2014/main" id="{D90C0106-C774-44EA-BE8D-CE770077FD02}"/>
                </a:ext>
              </a:extLst>
            </p:cNvPr>
            <p:cNvSpPr/>
            <p:nvPr/>
          </p:nvSpPr>
          <p:spPr>
            <a:xfrm>
              <a:off x="1609164" y="372259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椭圆 12">
              <a:extLst>
                <a:ext uri="{FF2B5EF4-FFF2-40B4-BE49-F238E27FC236}">
                  <a16:creationId xmlns:a16="http://schemas.microsoft.com/office/drawing/2014/main" id="{DEE200EF-7F2B-4D6B-A6A2-DE18D6111093}"/>
                </a:ext>
              </a:extLst>
            </p:cNvPr>
            <p:cNvSpPr/>
            <p:nvPr/>
          </p:nvSpPr>
          <p:spPr>
            <a:xfrm>
              <a:off x="1862690" y="3452439"/>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椭圆 13">
              <a:extLst>
                <a:ext uri="{FF2B5EF4-FFF2-40B4-BE49-F238E27FC236}">
                  <a16:creationId xmlns:a16="http://schemas.microsoft.com/office/drawing/2014/main" id="{27E53249-AA42-4C96-903D-C2811C5A1728}"/>
                </a:ext>
              </a:extLst>
            </p:cNvPr>
            <p:cNvSpPr/>
            <p:nvPr/>
          </p:nvSpPr>
          <p:spPr>
            <a:xfrm>
              <a:off x="2566527" y="3702423"/>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椭圆 14">
              <a:extLst>
                <a:ext uri="{FF2B5EF4-FFF2-40B4-BE49-F238E27FC236}">
                  <a16:creationId xmlns:a16="http://schemas.microsoft.com/office/drawing/2014/main" id="{6BF51BD1-4891-44D6-A9E2-53F91C02902B}"/>
                </a:ext>
              </a:extLst>
            </p:cNvPr>
            <p:cNvSpPr/>
            <p:nvPr/>
          </p:nvSpPr>
          <p:spPr>
            <a:xfrm>
              <a:off x="1956518" y="4293675"/>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矩形 15">
              <a:extLst>
                <a:ext uri="{FF2B5EF4-FFF2-40B4-BE49-F238E27FC236}">
                  <a16:creationId xmlns:a16="http://schemas.microsoft.com/office/drawing/2014/main" id="{19E4ACFF-B038-4541-93F1-9AC9D5543221}"/>
                </a:ext>
              </a:extLst>
            </p:cNvPr>
            <p:cNvSpPr/>
            <p:nvPr/>
          </p:nvSpPr>
          <p:spPr>
            <a:xfrm>
              <a:off x="1149995" y="3261086"/>
              <a:ext cx="1210235" cy="838632"/>
            </a:xfrm>
            <a:prstGeom prst="rect">
              <a:avLst/>
            </a:prstGeom>
            <a:noFill/>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6CCE23-02E9-46B6-9AEA-D77B98F98CF1}"/>
                  </a:ext>
                </a:extLst>
              </p:cNvPr>
              <p:cNvSpPr txBox="1"/>
              <p:nvPr/>
            </p:nvSpPr>
            <p:spPr>
              <a:xfrm>
                <a:off x="9448800" y="609600"/>
                <a:ext cx="790216"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𝑥</m:t>
                          </m:r>
                        </m:e>
                        <m:sub>
                          <m:r>
                            <a:rPr lang="en-US" altLang="zh-CN" b="0" i="1" smtClean="0">
                              <a:latin typeface="Cambria Math" panose="02040503050406030204" pitchFamily="18" charset="0"/>
                              <a:cs typeface="Arial" panose="020B0604020202020204" pitchFamily="34" charset="0"/>
                            </a:rPr>
                            <m:t>𝐿</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𝐿</m:t>
                          </m:r>
                        </m:sub>
                      </m:sSub>
                    </m:oMath>
                  </m:oMathPara>
                </a14:m>
                <a:endParaRPr lang="zh-CN" altLang="en-US"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726CCE23-02E9-46B6-9AEA-D77B98F98CF1}"/>
                  </a:ext>
                </a:extLst>
              </p:cNvPr>
              <p:cNvSpPr txBox="1">
                <a:spLocks noRot="1" noChangeAspect="1" noMove="1" noResize="1" noEditPoints="1" noAdjustHandles="1" noChangeArrowheads="1" noChangeShapeType="1" noTextEdit="1"/>
              </p:cNvSpPr>
              <p:nvPr/>
            </p:nvSpPr>
            <p:spPr>
              <a:xfrm>
                <a:off x="9448800" y="609600"/>
                <a:ext cx="790216" cy="369332"/>
              </a:xfrm>
              <a:prstGeom prst="rect">
                <a:avLst/>
              </a:prstGeom>
              <a:blipFill>
                <a:blip r:embed="rId20"/>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8065E79-1BC7-4160-9C2D-4DCF866ABDE6}"/>
                  </a:ext>
                </a:extLst>
              </p:cNvPr>
              <p:cNvSpPr txBox="1"/>
              <p:nvPr/>
            </p:nvSpPr>
            <p:spPr>
              <a:xfrm>
                <a:off x="10820400" y="1447800"/>
                <a:ext cx="829843"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𝑥</m:t>
                          </m:r>
                        </m:e>
                        <m:sub>
                          <m:r>
                            <a:rPr lang="en-US" altLang="zh-CN" b="0" i="1" smtClean="0">
                              <a:latin typeface="Cambria Math" panose="02040503050406030204" pitchFamily="18" charset="0"/>
                              <a:cs typeface="Arial" panose="020B0604020202020204" pitchFamily="34" charset="0"/>
                            </a:rPr>
                            <m:t>𝑅</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𝑅</m:t>
                          </m:r>
                        </m:sub>
                      </m:sSub>
                    </m:oMath>
                  </m:oMathPara>
                </a14:m>
                <a:endParaRPr lang="zh-CN" altLang="en-US" dirty="0">
                  <a:latin typeface="Arial" panose="020B0604020202020204" pitchFamily="34" charset="0"/>
                  <a:cs typeface="Arial" panose="020B0604020202020204" pitchFamily="34" charset="0"/>
                </a:endParaRPr>
              </a:p>
            </p:txBody>
          </p:sp>
        </mc:Choice>
        <mc:Fallback xmlns="">
          <p:sp>
            <p:nvSpPr>
              <p:cNvPr id="57" name="TextBox 56">
                <a:extLst>
                  <a:ext uri="{FF2B5EF4-FFF2-40B4-BE49-F238E27FC236}">
                    <a16:creationId xmlns:a16="http://schemas.microsoft.com/office/drawing/2014/main" id="{88065E79-1BC7-4160-9C2D-4DCF866ABDE6}"/>
                  </a:ext>
                </a:extLst>
              </p:cNvPr>
              <p:cNvSpPr txBox="1">
                <a:spLocks noRot="1" noChangeAspect="1" noMove="1" noResize="1" noEditPoints="1" noAdjustHandles="1" noChangeArrowheads="1" noChangeShapeType="1" noTextEdit="1"/>
              </p:cNvSpPr>
              <p:nvPr/>
            </p:nvSpPr>
            <p:spPr>
              <a:xfrm>
                <a:off x="10820400" y="1447800"/>
                <a:ext cx="829843" cy="369332"/>
              </a:xfrm>
              <a:prstGeom prst="rect">
                <a:avLst/>
              </a:prstGeom>
              <a:blipFill>
                <a:blip r:embed="rId21"/>
                <a:stretch>
                  <a:fillRect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185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up)">
                                      <p:cBhvr>
                                        <p:cTn id="10" dur="500"/>
                                        <p:tgtEl>
                                          <p:spTgt spid="32"/>
                                        </p:tgtEl>
                                      </p:cBhvr>
                                    </p:animEffect>
                                  </p:childTnLst>
                                </p:cTn>
                              </p:par>
                              <p:par>
                                <p:cTn id="11" presetID="22" presetClass="entr" presetSubtype="1"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par>
                                <p:cTn id="14" presetID="22" presetClass="entr" presetSubtype="1"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up)">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6CAB-D66E-4119-8C4C-A12F0D145676}"/>
              </a:ext>
            </a:extLst>
          </p:cNvPr>
          <p:cNvSpPr>
            <a:spLocks noGrp="1"/>
          </p:cNvSpPr>
          <p:nvPr>
            <p:ph type="title"/>
          </p:nvPr>
        </p:nvSpPr>
        <p:spPr/>
        <p:txBody>
          <a:bodyPr/>
          <a:lstStyle/>
          <a:p>
            <a:r>
              <a:rPr lang="en-US" altLang="zh-CN" dirty="0"/>
              <a:t>Parallel trees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C5461-B7B7-4EC0-8380-0B45024F628C}"/>
                  </a:ext>
                </a:extLst>
              </p:cNvPr>
              <p:cNvSpPr>
                <a:spLocks noGrp="1"/>
              </p:cNvSpPr>
              <p:nvPr>
                <p:ph idx="1"/>
              </p:nvPr>
            </p:nvSpPr>
            <p:spPr/>
            <p:txBody>
              <a:bodyPr/>
              <a:lstStyle/>
              <a:p>
                <a:r>
                  <a:rPr lang="en-US" altLang="zh-CN" dirty="0"/>
                  <a:t>Join-based parallel algorithms</a:t>
                </a:r>
              </a:p>
              <a:p>
                <a:pPr lvl="1"/>
                <a:r>
                  <a:rPr lang="en-US" altLang="zh-CN" dirty="0"/>
                  <a:t>Map-reduce, filter, construction, output to array</a:t>
                </a:r>
              </a:p>
              <a:p>
                <a:pPr lvl="1"/>
                <a:endParaRPr lang="en-US" altLang="zh-CN" dirty="0"/>
              </a:p>
              <a:p>
                <a:r>
                  <a:rPr lang="en-US" altLang="zh-CN" dirty="0"/>
                  <a:t>Join-based union</a:t>
                </a:r>
              </a:p>
              <a:p>
                <a:pPr lvl="1"/>
                <a:r>
                  <a:rPr lang="en-US" altLang="zh-CN" dirty="0"/>
                  <a:t>Merging two trees</a:t>
                </a:r>
              </a:p>
              <a:p>
                <a:pPr lvl="1"/>
                <a:r>
                  <a:rPr lang="en-US" altLang="zh-CN" dirty="0"/>
                  <a:t>Lower bound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r>
                                  <a:rPr lang="en-US" altLang="zh-CN" b="0" i="1" smtClean="0">
                                    <a:latin typeface="Cambria Math" panose="02040503050406030204" pitchFamily="18" charset="0"/>
                                  </a:rPr>
                                  <m:t>+1</m:t>
                                </m:r>
                              </m:e>
                            </m:d>
                          </m:e>
                        </m:func>
                      </m:e>
                    </m:d>
                  </m:oMath>
                </a14:m>
                <a:r>
                  <a:rPr lang="zh-CN" altLang="en-US" dirty="0"/>
                  <a:t> </a:t>
                </a:r>
                <a:r>
                  <a:rPr lang="en-US" altLang="zh-CN" dirty="0"/>
                  <a:t>for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endParaRPr lang="en-US" altLang="zh-CN" dirty="0"/>
              </a:p>
              <a:p>
                <a:pPr lvl="1"/>
                <a:r>
                  <a:rPr lang="en-US" altLang="zh-CN" dirty="0"/>
                  <a:t>Join-based algorithm matches the bound and has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 </a:t>
                </a:r>
                <a:r>
                  <a:rPr lang="en-US" altLang="zh-CN" dirty="0"/>
                  <a:t>depth</a:t>
                </a:r>
              </a:p>
              <a:p>
                <a:pPr lvl="1"/>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F43C5461-B7B7-4EC0-8380-0B45024F628C}"/>
                  </a:ext>
                </a:extLst>
              </p:cNvPr>
              <p:cNvSpPr>
                <a:spLocks noGrp="1" noRot="1" noChangeAspect="1" noMove="1" noResize="1" noEditPoints="1" noAdjustHandles="1" noChangeArrowheads="1" noChangeShapeType="1" noTextEdit="1"/>
              </p:cNvSpPr>
              <p:nvPr>
                <p:ph idx="1"/>
              </p:nvPr>
            </p:nvSpPr>
            <p:spPr>
              <a:blipFill>
                <a:blip r:embed="rId2"/>
                <a:stretch>
                  <a:fillRect l="-973" t="-1970"/>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FE48ED5-D615-44A3-93EB-2BB8608A63D9}"/>
              </a:ext>
            </a:extLst>
          </p:cNvPr>
          <p:cNvSpPr>
            <a:spLocks noGrp="1"/>
          </p:cNvSpPr>
          <p:nvPr>
            <p:ph type="sldNum" sz="quarter" idx="4"/>
          </p:nvPr>
        </p:nvSpPr>
        <p:spPr/>
        <p:txBody>
          <a:bodyPr/>
          <a:lstStyle/>
          <a:p>
            <a:fld id="{B710F26B-4563-4765-9A91-E0CC99FE32F0}" type="slidenum">
              <a:rPr lang="zh-CN" altLang="en-US" smtClean="0"/>
              <a:t>3</a:t>
            </a:fld>
            <a:endParaRPr lang="zh-CN" altLang="en-US"/>
          </a:p>
        </p:txBody>
      </p:sp>
    </p:spTree>
    <p:extLst>
      <p:ext uri="{BB962C8B-B14F-4D97-AF65-F5344CB8AC3E}">
        <p14:creationId xmlns:p14="http://schemas.microsoft.com/office/powerpoint/2010/main" val="273933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7DA2E-FBEE-4298-BA8B-48C845549629}"/>
              </a:ext>
            </a:extLst>
          </p:cNvPr>
          <p:cNvSpPr>
            <a:spLocks noGrp="1"/>
          </p:cNvSpPr>
          <p:nvPr>
            <p:ph type="title"/>
          </p:nvPr>
        </p:nvSpPr>
        <p:spPr>
          <a:xfrm>
            <a:off x="228600" y="152400"/>
            <a:ext cx="10591800" cy="445662"/>
          </a:xfrm>
        </p:spPr>
        <p:txBody>
          <a:bodyPr/>
          <a:lstStyle/>
          <a:p>
            <a:r>
              <a:rPr lang="en-US" altLang="zh-CN" dirty="0"/>
              <a:t>Model </a:t>
            </a:r>
            <a:r>
              <a:rPr lang="en-US" altLang="zh-CN" dirty="0">
                <a:solidFill>
                  <a:srgbClr val="FF0000"/>
                </a:solidFill>
              </a:rPr>
              <a:t>Range Query </a:t>
            </a:r>
            <a:r>
              <a:rPr lang="en-US" altLang="zh-CN" dirty="0"/>
              <a:t>Using Augmented Trees</a:t>
            </a:r>
            <a:endParaRPr lang="zh-CN" altLang="en-US" dirty="0"/>
          </a:p>
        </p:txBody>
      </p:sp>
      <mc:AlternateContent xmlns:mc="http://schemas.openxmlformats.org/markup-compatibility/2006" xmlns:a14="http://schemas.microsoft.com/office/drawing/2010/main">
        <mc:Choice Requires="a14">
          <p:graphicFrame>
            <p:nvGraphicFramePr>
              <p:cNvPr id="17" name="内容占位符 16">
                <a:extLst>
                  <a:ext uri="{FF2B5EF4-FFF2-40B4-BE49-F238E27FC236}">
                    <a16:creationId xmlns:a16="http://schemas.microsoft.com/office/drawing/2014/main" id="{568883A9-CAE1-45F6-A8D3-6BB843034C1A}"/>
                  </a:ext>
                </a:extLst>
              </p:cNvPr>
              <p:cNvGraphicFramePr>
                <a:graphicFrameLocks noGrp="1"/>
              </p:cNvGraphicFramePr>
              <p:nvPr>
                <p:ph idx="1"/>
                <p:extLst>
                  <p:ext uri="{D42A27DB-BD31-4B8C-83A1-F6EECF244321}">
                    <p14:modId xmlns:p14="http://schemas.microsoft.com/office/powerpoint/2010/main" val="2180439459"/>
                  </p:ext>
                </p:extLst>
              </p:nvPr>
            </p:nvGraphicFramePr>
            <p:xfrm>
              <a:off x="304800" y="3200400"/>
              <a:ext cx="10744200" cy="1112520"/>
            </p:xfrm>
            <a:graphic>
              <a:graphicData uri="http://schemas.openxmlformats.org/drawingml/2006/table">
                <a:tbl>
                  <a:tblPr>
                    <a:tableStyleId>{9D7B26C5-4107-4FEC-AEDC-1716B250A1EF}</a:tableStyleId>
                  </a:tblPr>
                  <a:tblGrid>
                    <a:gridCol w="1513077">
                      <a:extLst>
                        <a:ext uri="{9D8B030D-6E8A-4147-A177-3AD203B41FA5}">
                          <a16:colId xmlns:a16="http://schemas.microsoft.com/office/drawing/2014/main" val="230994460"/>
                        </a:ext>
                      </a:extLst>
                    </a:gridCol>
                    <a:gridCol w="1382523">
                      <a:extLst>
                        <a:ext uri="{9D8B030D-6E8A-4147-A177-3AD203B41FA5}">
                          <a16:colId xmlns:a16="http://schemas.microsoft.com/office/drawing/2014/main" val="3454271209"/>
                        </a:ext>
                      </a:extLst>
                    </a:gridCol>
                    <a:gridCol w="1447800">
                      <a:extLst>
                        <a:ext uri="{9D8B030D-6E8A-4147-A177-3AD203B41FA5}">
                          <a16:colId xmlns:a16="http://schemas.microsoft.com/office/drawing/2014/main" val="2264661186"/>
                        </a:ext>
                      </a:extLst>
                    </a:gridCol>
                    <a:gridCol w="2057400">
                      <a:extLst>
                        <a:ext uri="{9D8B030D-6E8A-4147-A177-3AD203B41FA5}">
                          <a16:colId xmlns:a16="http://schemas.microsoft.com/office/drawing/2014/main" val="1339395558"/>
                        </a:ext>
                      </a:extLst>
                    </a:gridCol>
                    <a:gridCol w="1752600">
                      <a:extLst>
                        <a:ext uri="{9D8B030D-6E8A-4147-A177-3AD203B41FA5}">
                          <a16:colId xmlns:a16="http://schemas.microsoft.com/office/drawing/2014/main" val="149467679"/>
                        </a:ext>
                      </a:extLst>
                    </a:gridCol>
                    <a:gridCol w="2590800">
                      <a:extLst>
                        <a:ext uri="{9D8B030D-6E8A-4147-A177-3AD203B41FA5}">
                          <a16:colId xmlns:a16="http://schemas.microsoft.com/office/drawing/2014/main" val="3790193272"/>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tx1"/>
                            </a:solidFill>
                            <a:latin typeface="Cambria Math" panose="02040503050406030204" pitchFamily="18" charset="0"/>
                            <a:ea typeface="+mn-ea"/>
                            <a:cs typeface="+mn-cs"/>
                          </a:endParaRP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a:t>
                          </a: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Value</a:t>
                          </a: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Augmented value</a:t>
                          </a: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𝒈</m:t>
                                </m:r>
                              </m:oMath>
                            </m:oMathPara>
                          </a14:m>
                          <a:endParaRPr lang="en-US" b="1" dirty="0"/>
                        </a:p>
                      </a:txBody>
                      <a:tcPr marL="0" marR="0" marT="0" marB="0"/>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𝒇</m:t>
                                </m:r>
                              </m:oMath>
                            </m:oMathPara>
                          </a14:m>
                          <a:endParaRPr lang="en-US" b="1" dirty="0"/>
                        </a:p>
                      </a:txBody>
                      <a:tcPr marL="0" marR="0" marT="0" marB="0"/>
                    </a:tc>
                    <a:extLst>
                      <a:ext uri="{0D108BD9-81ED-4DB2-BD59-A6C34878D82A}">
                        <a16:rowId xmlns:a16="http://schemas.microsoft.com/office/drawing/2014/main" val="1664140121"/>
                      </a:ext>
                    </a:extLst>
                  </a:tr>
                  <a:tr h="370840">
                    <a:tc>
                      <a:txBody>
                        <a:bodyPr/>
                        <a:lstStyle/>
                        <a:p>
                          <a:pPr algn="r"/>
                          <a:r>
                            <a:rPr lang="en-US" b="1" dirty="0">
                              <a:solidFill>
                                <a:srgbClr val="FF0000"/>
                              </a:solidFill>
                              <a:latin typeface="Arial" panose="020B0604020202020204" pitchFamily="34" charset="0"/>
                              <a:cs typeface="Arial" panose="020B0604020202020204" pitchFamily="34" charset="0"/>
                            </a:rPr>
                            <a:t>Inner </a:t>
                          </a:r>
                          <a14:m>
                            <m:oMath xmlns:m="http://schemas.openxmlformats.org/officeDocument/2006/math">
                              <m:sSub>
                                <m:sSubPr>
                                  <m:ctrlPr>
                                    <a:rPr lang="en-US" b="1" i="1" smtClean="0">
                                      <a:solidFill>
                                        <a:srgbClr val="FF0000"/>
                                      </a:solidFill>
                                      <a:latin typeface="Cambria Math" panose="02040503050406030204" pitchFamily="18" charset="0"/>
                                      <a:cs typeface="Arial" panose="020B0604020202020204" pitchFamily="34" charset="0"/>
                                    </a:rPr>
                                  </m:ctrlPr>
                                </m:sSubPr>
                                <m:e>
                                  <m:r>
                                    <a:rPr lang="en-US" b="1" i="1" smtClean="0">
                                      <a:solidFill>
                                        <a:srgbClr val="FF0000"/>
                                      </a:solidFill>
                                      <a:latin typeface="Cambria Math" panose="02040503050406030204" pitchFamily="18" charset="0"/>
                                      <a:cs typeface="Arial" panose="020B0604020202020204" pitchFamily="34" charset="0"/>
                                    </a:rPr>
                                    <m:t>𝑹</m:t>
                                  </m:r>
                                </m:e>
                                <m:sub>
                                  <m:r>
                                    <a:rPr lang="en-US" b="1" i="1" smtClean="0">
                                      <a:solidFill>
                                        <a:srgbClr val="FF0000"/>
                                      </a:solidFill>
                                      <a:latin typeface="Cambria Math" panose="02040503050406030204" pitchFamily="18" charset="0"/>
                                      <a:cs typeface="Arial" panose="020B0604020202020204" pitchFamily="34" charset="0"/>
                                    </a:rPr>
                                    <m:t>𝑰</m:t>
                                  </m:r>
                                </m:sub>
                              </m:sSub>
                            </m:oMath>
                          </a14:m>
                          <a:endParaRPr lang="en-US" b="1" dirty="0">
                            <a:solidFill>
                              <a:srgbClr val="FF0000"/>
                            </a:solidFill>
                            <a:latin typeface="Arial" panose="020B0604020202020204" pitchFamily="34" charset="0"/>
                            <a:cs typeface="Arial" panose="020B0604020202020204" pitchFamily="34" charset="0"/>
                          </a:endParaRPr>
                        </a:p>
                      </a:txBody>
                      <a:tcPr marL="0" marR="144000" marT="0" marB="0"/>
                    </a:tc>
                    <a:tc>
                      <a:txBody>
                        <a:bodyPr/>
                        <a:lstStyle/>
                        <a:p>
                          <a:r>
                            <a:rPr lang="en-US" dirty="0"/>
                            <a:t>Y coordinate</a:t>
                          </a:r>
                        </a:p>
                      </a:txBody>
                      <a:tcPr marL="0" marR="0" marT="0" marB="0"/>
                    </a:tc>
                    <a:tc>
                      <a:txBody>
                        <a:bodyPr/>
                        <a:lstStyle/>
                        <a:p>
                          <a:r>
                            <a:rPr lang="en-US" dirty="0"/>
                            <a:t>X coordinate</a:t>
                          </a:r>
                        </a:p>
                      </a:txBody>
                      <a:tcPr marL="0" marR="0" marT="0" marB="0"/>
                    </a:tc>
                    <a:tc>
                      <a:txBody>
                        <a:bodyPr/>
                        <a:lstStyle/>
                        <a:p>
                          <a:r>
                            <a:rPr lang="en-US" dirty="0"/>
                            <a:t>Total weight</a:t>
                          </a:r>
                        </a:p>
                      </a:txBody>
                      <a:tcPr marL="0" marR="0" marT="0" marB="0"/>
                    </a:tc>
                    <a:tc>
                      <a:txBody>
                        <a:bodyPr/>
                        <a:lstStyle/>
                        <a:p>
                          <a14:m>
                            <m:oMath xmlns:m="http://schemas.openxmlformats.org/officeDocument/2006/math">
                              <m:d>
                                <m:dPr>
                                  <m:ctrlPr>
                                    <a:rPr lang="en-US" i="1" smtClean="0">
                                      <a:latin typeface="Cambria Math" panose="02040503050406030204" pitchFamily="18" charset="0"/>
                                    </a:rPr>
                                  </m:ctrlPr>
                                </m:dPr>
                                <m:e>
                                  <m:r>
                                    <a:rPr lang="en-US" smtClean="0">
                                      <a:latin typeface="Cambria Math" panose="02040503050406030204" pitchFamily="18" charset="0"/>
                                    </a:rPr>
                                    <m:t>𝑘</m:t>
                                  </m:r>
                                  <m:r>
                                    <a:rPr lang="en-US" smtClean="0">
                                      <a:latin typeface="Cambria Math" panose="02040503050406030204" pitchFamily="18" charset="0"/>
                                    </a:rPr>
                                    <m:t>,</m:t>
                                  </m:r>
                                  <m:r>
                                    <a:rPr lang="en-US" smtClean="0">
                                      <a:latin typeface="Cambria Math" panose="02040503050406030204" pitchFamily="18" charset="0"/>
                                    </a:rPr>
                                    <m:t>𝑣</m:t>
                                  </m:r>
                                </m:e>
                              </m:d>
                              <m:r>
                                <a:rPr lang="en-US" smtClean="0">
                                  <a:latin typeface="Cambria Math" panose="02040503050406030204" pitchFamily="18" charset="0"/>
                                </a:rPr>
                                <m:t>↦</m:t>
                              </m:r>
                              <m:r>
                                <a:rPr lang="en-US" b="0" i="0" smtClean="0">
                                  <a:latin typeface="Cambria Math" panose="02040503050406030204" pitchFamily="18" charset="0"/>
                                </a:rPr>
                                <m:t>1</m:t>
                              </m:r>
                            </m:oMath>
                          </a14:m>
                          <a:r>
                            <a:rPr lang="en-US" dirty="0"/>
                            <a:t>,</a:t>
                          </a:r>
                        </a:p>
                      </a:txBody>
                      <a:tcPr marL="0" marR="0" marT="0" marB="0"/>
                    </a:tc>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a:txBody>
                      <a:tcPr marL="0" marR="0" marT="0" marB="0"/>
                    </a:tc>
                    <a:extLst>
                      <a:ext uri="{0D108BD9-81ED-4DB2-BD59-A6C34878D82A}">
                        <a16:rowId xmlns:a16="http://schemas.microsoft.com/office/drawing/2014/main" val="634377718"/>
                      </a:ext>
                    </a:extLst>
                  </a:tr>
                  <a:tr h="370840">
                    <a:tc>
                      <a:txBody>
                        <a:bodyPr/>
                        <a:lstStyle/>
                        <a:p>
                          <a:pPr algn="r"/>
                          <a:r>
                            <a:rPr lang="en-US" b="1" dirty="0">
                              <a:solidFill>
                                <a:srgbClr val="FF0000"/>
                              </a:solidFill>
                              <a:latin typeface="Arial" panose="020B0604020202020204" pitchFamily="34" charset="0"/>
                              <a:cs typeface="Arial" panose="020B0604020202020204" pitchFamily="34" charset="0"/>
                            </a:rPr>
                            <a:t>Outer </a:t>
                          </a:r>
                          <a14:m>
                            <m:oMath xmlns:m="http://schemas.openxmlformats.org/officeDocument/2006/math">
                              <m:sSub>
                                <m:sSubPr>
                                  <m:ctrlPr>
                                    <a:rPr lang="en-US" b="1" i="1" smtClean="0">
                                      <a:solidFill>
                                        <a:srgbClr val="FF0000"/>
                                      </a:solidFill>
                                      <a:latin typeface="Cambria Math" panose="02040503050406030204" pitchFamily="18" charset="0"/>
                                      <a:cs typeface="Arial" panose="020B0604020202020204" pitchFamily="34" charset="0"/>
                                    </a:rPr>
                                  </m:ctrlPr>
                                </m:sSubPr>
                                <m:e>
                                  <m:r>
                                    <a:rPr lang="en-US" b="1" i="1" smtClean="0">
                                      <a:solidFill>
                                        <a:srgbClr val="FF0000"/>
                                      </a:solidFill>
                                      <a:latin typeface="Cambria Math" panose="02040503050406030204" pitchFamily="18" charset="0"/>
                                      <a:cs typeface="Arial" panose="020B0604020202020204" pitchFamily="34" charset="0"/>
                                    </a:rPr>
                                    <m:t>𝑹</m:t>
                                  </m:r>
                                </m:e>
                                <m:sub>
                                  <m:r>
                                    <a:rPr lang="en-US" b="1" i="1" smtClean="0">
                                      <a:solidFill>
                                        <a:srgbClr val="FF0000"/>
                                      </a:solidFill>
                                      <a:latin typeface="Cambria Math" panose="02040503050406030204" pitchFamily="18" charset="0"/>
                                      <a:cs typeface="Arial" panose="020B0604020202020204" pitchFamily="34" charset="0"/>
                                    </a:rPr>
                                    <m:t>𝑶</m:t>
                                  </m:r>
                                </m:sub>
                              </m:sSub>
                            </m:oMath>
                          </a14:m>
                          <a:endParaRPr lang="en-US" b="1" dirty="0">
                            <a:solidFill>
                              <a:srgbClr val="FF0000"/>
                            </a:solidFill>
                            <a:latin typeface="Arial" panose="020B0604020202020204" pitchFamily="34" charset="0"/>
                            <a:cs typeface="Arial" panose="020B0604020202020204" pitchFamily="34" charset="0"/>
                          </a:endParaRPr>
                        </a:p>
                      </a:txBody>
                      <a:tcPr marL="0" marR="144000" marT="0" marB="0"/>
                    </a:tc>
                    <a:tc>
                      <a:txBody>
                        <a:bodyPr/>
                        <a:lstStyle/>
                        <a:p>
                          <a:r>
                            <a:rPr lang="en-US" dirty="0"/>
                            <a:t>X coordinate</a:t>
                          </a:r>
                        </a:p>
                      </a:txBody>
                      <a:tcPr marL="0" marR="0" marT="0" marB="0"/>
                    </a:tc>
                    <a:tc>
                      <a:txBody>
                        <a:bodyPr/>
                        <a:lstStyle/>
                        <a:p>
                          <a:r>
                            <a:rPr lang="en-US" dirty="0"/>
                            <a:t>Y coordinate</a:t>
                          </a:r>
                        </a:p>
                      </a:txBody>
                      <a:tcPr marL="0" marR="0" marT="0" marB="0"/>
                    </a:tc>
                    <a:tc>
                      <a:txBody>
                        <a:bodyPr/>
                        <a:lstStyle/>
                        <a:p>
                          <a:r>
                            <a:rPr lang="en-US" dirty="0"/>
                            <a:t>Inner tree</a:t>
                          </a:r>
                        </a:p>
                      </a:txBody>
                      <a:tcPr marL="0" marR="0" marT="0" marB="0"/>
                    </a:tc>
                    <a:tc>
                      <a:txBody>
                        <a:bodyPr/>
                        <a:lstStyle/>
                        <a:p>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𝑅</m:t>
                                  </m:r>
                                </m:e>
                                <m:sub>
                                  <m:r>
                                    <a:rPr lang="en-US" smtClean="0">
                                      <a:latin typeface="Cambria Math" panose="02040503050406030204" pitchFamily="18" charset="0"/>
                                    </a:rPr>
                                    <m:t>𝐼</m:t>
                                  </m:r>
                                </m:sub>
                              </m:sSub>
                            </m:oMath>
                          </a14:m>
                          <a:r>
                            <a:rPr lang="en-US" dirty="0"/>
                            <a:t>.singleton(</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endParaRPr lang="en-US" dirty="0"/>
                        </a:p>
                      </a:txBody>
                      <a:tcPr marL="0" marR="0" marT="0" marB="0"/>
                    </a:tc>
                    <a:tc>
                      <a:txBody>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dirty="0"/>
                        </a:p>
                      </a:txBody>
                      <a:tcPr marL="0" marR="0" marT="0" marB="0"/>
                    </a:tc>
                    <a:extLst>
                      <a:ext uri="{0D108BD9-81ED-4DB2-BD59-A6C34878D82A}">
                        <a16:rowId xmlns:a16="http://schemas.microsoft.com/office/drawing/2014/main" val="3890515322"/>
                      </a:ext>
                    </a:extLst>
                  </a:tr>
                </a:tbl>
              </a:graphicData>
            </a:graphic>
          </p:graphicFrame>
        </mc:Choice>
        <mc:Fallback xmlns="">
          <p:graphicFrame>
            <p:nvGraphicFramePr>
              <p:cNvPr id="17" name="内容占位符 16">
                <a:extLst>
                  <a:ext uri="{FF2B5EF4-FFF2-40B4-BE49-F238E27FC236}">
                    <a16:creationId xmlns:a16="http://schemas.microsoft.com/office/drawing/2014/main" id="{568883A9-CAE1-45F6-A8D3-6BB843034C1A}"/>
                  </a:ext>
                </a:extLst>
              </p:cNvPr>
              <p:cNvGraphicFramePr>
                <a:graphicFrameLocks noGrp="1"/>
              </p:cNvGraphicFramePr>
              <p:nvPr>
                <p:ph idx="1"/>
                <p:extLst>
                  <p:ext uri="{D42A27DB-BD31-4B8C-83A1-F6EECF244321}">
                    <p14:modId xmlns:p14="http://schemas.microsoft.com/office/powerpoint/2010/main" val="2180439459"/>
                  </p:ext>
                </p:extLst>
              </p:nvPr>
            </p:nvGraphicFramePr>
            <p:xfrm>
              <a:off x="304800" y="3200400"/>
              <a:ext cx="10744200" cy="1112520"/>
            </p:xfrm>
            <a:graphic>
              <a:graphicData uri="http://schemas.openxmlformats.org/drawingml/2006/table">
                <a:tbl>
                  <a:tblPr>
                    <a:tableStyleId>{9D7B26C5-4107-4FEC-AEDC-1716B250A1EF}</a:tableStyleId>
                  </a:tblPr>
                  <a:tblGrid>
                    <a:gridCol w="1513077">
                      <a:extLst>
                        <a:ext uri="{9D8B030D-6E8A-4147-A177-3AD203B41FA5}">
                          <a16:colId xmlns:a16="http://schemas.microsoft.com/office/drawing/2014/main" val="230994460"/>
                        </a:ext>
                      </a:extLst>
                    </a:gridCol>
                    <a:gridCol w="1382523">
                      <a:extLst>
                        <a:ext uri="{9D8B030D-6E8A-4147-A177-3AD203B41FA5}">
                          <a16:colId xmlns:a16="http://schemas.microsoft.com/office/drawing/2014/main" val="3454271209"/>
                        </a:ext>
                      </a:extLst>
                    </a:gridCol>
                    <a:gridCol w="1447800">
                      <a:extLst>
                        <a:ext uri="{9D8B030D-6E8A-4147-A177-3AD203B41FA5}">
                          <a16:colId xmlns:a16="http://schemas.microsoft.com/office/drawing/2014/main" val="2264661186"/>
                        </a:ext>
                      </a:extLst>
                    </a:gridCol>
                    <a:gridCol w="2057400">
                      <a:extLst>
                        <a:ext uri="{9D8B030D-6E8A-4147-A177-3AD203B41FA5}">
                          <a16:colId xmlns:a16="http://schemas.microsoft.com/office/drawing/2014/main" val="1339395558"/>
                        </a:ext>
                      </a:extLst>
                    </a:gridCol>
                    <a:gridCol w="1752600">
                      <a:extLst>
                        <a:ext uri="{9D8B030D-6E8A-4147-A177-3AD203B41FA5}">
                          <a16:colId xmlns:a16="http://schemas.microsoft.com/office/drawing/2014/main" val="149467679"/>
                        </a:ext>
                      </a:extLst>
                    </a:gridCol>
                    <a:gridCol w="2590800">
                      <a:extLst>
                        <a:ext uri="{9D8B030D-6E8A-4147-A177-3AD203B41FA5}">
                          <a16:colId xmlns:a16="http://schemas.microsoft.com/office/drawing/2014/main" val="3790193272"/>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tx1"/>
                            </a:solidFill>
                            <a:latin typeface="Cambria Math" panose="02040503050406030204" pitchFamily="18" charset="0"/>
                            <a:ea typeface="+mn-ea"/>
                            <a:cs typeface="+mn-cs"/>
                          </a:endParaRP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a:t>
                          </a: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Value</a:t>
                          </a:r>
                        </a:p>
                      </a:txBody>
                      <a:tcPr marL="0" marR="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Augmented value</a:t>
                          </a:r>
                        </a:p>
                      </a:txBody>
                      <a:tcPr marL="0" marR="0" marT="0" marB="0"/>
                    </a:tc>
                    <a:tc>
                      <a:txBody>
                        <a:bodyPr/>
                        <a:lstStyle/>
                        <a:p>
                          <a:endParaRPr lang="zh-CN"/>
                        </a:p>
                      </a:txBody>
                      <a:tcPr marL="0" marR="0" marT="0" marB="0">
                        <a:blipFill>
                          <a:blip r:embed="rId3"/>
                          <a:stretch>
                            <a:fillRect l="-364583" t="-21311" r="-147917" b="-211475"/>
                          </a:stretch>
                        </a:blipFill>
                      </a:tcPr>
                    </a:tc>
                    <a:tc>
                      <a:txBody>
                        <a:bodyPr/>
                        <a:lstStyle/>
                        <a:p>
                          <a:endParaRPr lang="zh-CN"/>
                        </a:p>
                      </a:txBody>
                      <a:tcPr marL="0" marR="0" marT="0" marB="0">
                        <a:blipFill>
                          <a:blip r:embed="rId3"/>
                          <a:stretch>
                            <a:fillRect l="-314824" t="-21311" r="-235" b="-211475"/>
                          </a:stretch>
                        </a:blipFill>
                      </a:tcPr>
                    </a:tc>
                    <a:extLst>
                      <a:ext uri="{0D108BD9-81ED-4DB2-BD59-A6C34878D82A}">
                        <a16:rowId xmlns:a16="http://schemas.microsoft.com/office/drawing/2014/main" val="1664140121"/>
                      </a:ext>
                    </a:extLst>
                  </a:tr>
                  <a:tr h="370840">
                    <a:tc>
                      <a:txBody>
                        <a:bodyPr/>
                        <a:lstStyle/>
                        <a:p>
                          <a:endParaRPr lang="zh-CN"/>
                        </a:p>
                      </a:txBody>
                      <a:tcPr marL="0" marR="144000" marT="0" marB="0">
                        <a:blipFill>
                          <a:blip r:embed="rId3"/>
                          <a:stretch>
                            <a:fillRect t="-121311" r="-611290" b="-111475"/>
                          </a:stretch>
                        </a:blipFill>
                      </a:tcPr>
                    </a:tc>
                    <a:tc>
                      <a:txBody>
                        <a:bodyPr/>
                        <a:lstStyle/>
                        <a:p>
                          <a:r>
                            <a:rPr lang="en-US" dirty="0"/>
                            <a:t>Y coordinate</a:t>
                          </a:r>
                        </a:p>
                      </a:txBody>
                      <a:tcPr marL="0" marR="0" marT="0" marB="0"/>
                    </a:tc>
                    <a:tc>
                      <a:txBody>
                        <a:bodyPr/>
                        <a:lstStyle/>
                        <a:p>
                          <a:r>
                            <a:rPr lang="en-US" dirty="0"/>
                            <a:t>X coordinate</a:t>
                          </a:r>
                        </a:p>
                      </a:txBody>
                      <a:tcPr marL="0" marR="0" marT="0" marB="0"/>
                    </a:tc>
                    <a:tc>
                      <a:txBody>
                        <a:bodyPr/>
                        <a:lstStyle/>
                        <a:p>
                          <a:r>
                            <a:rPr lang="en-US" dirty="0"/>
                            <a:t>Total weight</a:t>
                          </a:r>
                        </a:p>
                      </a:txBody>
                      <a:tcPr marL="0" marR="0" marT="0" marB="0"/>
                    </a:tc>
                    <a:tc>
                      <a:txBody>
                        <a:bodyPr/>
                        <a:lstStyle/>
                        <a:p>
                          <a:endParaRPr lang="zh-CN"/>
                        </a:p>
                      </a:txBody>
                      <a:tcPr marL="0" marR="0" marT="0" marB="0">
                        <a:blipFill>
                          <a:blip r:embed="rId3"/>
                          <a:stretch>
                            <a:fillRect l="-364583" t="-121311" r="-147917" b="-111475"/>
                          </a:stretch>
                        </a:blipFill>
                      </a:tcPr>
                    </a:tc>
                    <a:tc>
                      <a:txBody>
                        <a:bodyPr/>
                        <a:lstStyle/>
                        <a:p>
                          <a:endParaRPr lang="zh-CN"/>
                        </a:p>
                      </a:txBody>
                      <a:tcPr marL="0" marR="0" marT="0" marB="0">
                        <a:blipFill>
                          <a:blip r:embed="rId3"/>
                          <a:stretch>
                            <a:fillRect l="-314824" t="-121311" r="-235" b="-111475"/>
                          </a:stretch>
                        </a:blipFill>
                      </a:tcPr>
                    </a:tc>
                    <a:extLst>
                      <a:ext uri="{0D108BD9-81ED-4DB2-BD59-A6C34878D82A}">
                        <a16:rowId xmlns:a16="http://schemas.microsoft.com/office/drawing/2014/main" val="634377718"/>
                      </a:ext>
                    </a:extLst>
                  </a:tr>
                  <a:tr h="370840">
                    <a:tc>
                      <a:txBody>
                        <a:bodyPr/>
                        <a:lstStyle/>
                        <a:p>
                          <a:endParaRPr lang="zh-CN"/>
                        </a:p>
                      </a:txBody>
                      <a:tcPr marL="0" marR="144000" marT="0" marB="0">
                        <a:blipFill>
                          <a:blip r:embed="rId3"/>
                          <a:stretch>
                            <a:fillRect t="-221311" r="-611290" b="-11475"/>
                          </a:stretch>
                        </a:blipFill>
                      </a:tcPr>
                    </a:tc>
                    <a:tc>
                      <a:txBody>
                        <a:bodyPr/>
                        <a:lstStyle/>
                        <a:p>
                          <a:r>
                            <a:rPr lang="en-US" dirty="0"/>
                            <a:t>X coordinate</a:t>
                          </a:r>
                        </a:p>
                      </a:txBody>
                      <a:tcPr marL="0" marR="0" marT="0" marB="0"/>
                    </a:tc>
                    <a:tc>
                      <a:txBody>
                        <a:bodyPr/>
                        <a:lstStyle/>
                        <a:p>
                          <a:r>
                            <a:rPr lang="en-US" dirty="0"/>
                            <a:t>Y coordinate</a:t>
                          </a:r>
                        </a:p>
                      </a:txBody>
                      <a:tcPr marL="0" marR="0" marT="0" marB="0"/>
                    </a:tc>
                    <a:tc>
                      <a:txBody>
                        <a:bodyPr/>
                        <a:lstStyle/>
                        <a:p>
                          <a:r>
                            <a:rPr lang="en-US" dirty="0"/>
                            <a:t>Inner tree</a:t>
                          </a:r>
                        </a:p>
                      </a:txBody>
                      <a:tcPr marL="0" marR="0" marT="0" marB="0"/>
                    </a:tc>
                    <a:tc>
                      <a:txBody>
                        <a:bodyPr/>
                        <a:lstStyle/>
                        <a:p>
                          <a:endParaRPr lang="zh-CN"/>
                        </a:p>
                      </a:txBody>
                      <a:tcPr marL="0" marR="0" marT="0" marB="0">
                        <a:blipFill>
                          <a:blip r:embed="rId3"/>
                          <a:stretch>
                            <a:fillRect l="-364583" t="-221311" r="-147917" b="-11475"/>
                          </a:stretch>
                        </a:blipFill>
                      </a:tcPr>
                    </a:tc>
                    <a:tc>
                      <a:txBody>
                        <a:bodyPr/>
                        <a:lstStyle/>
                        <a:p>
                          <a:endParaRPr lang="zh-CN"/>
                        </a:p>
                      </a:txBody>
                      <a:tcPr marL="0" marR="0" marT="0" marB="0">
                        <a:blipFill>
                          <a:blip r:embed="rId3"/>
                          <a:stretch>
                            <a:fillRect l="-314824" t="-221311" r="-235" b="-11475"/>
                          </a:stretch>
                        </a:blipFill>
                      </a:tcPr>
                    </a:tc>
                    <a:extLst>
                      <a:ext uri="{0D108BD9-81ED-4DB2-BD59-A6C34878D82A}">
                        <a16:rowId xmlns:a16="http://schemas.microsoft.com/office/drawing/2014/main" val="3890515322"/>
                      </a:ext>
                    </a:extLst>
                  </a:tr>
                </a:tbl>
              </a:graphicData>
            </a:graphic>
          </p:graphicFrame>
        </mc:Fallback>
      </mc:AlternateContent>
      <p:grpSp>
        <p:nvGrpSpPr>
          <p:cNvPr id="4" name="组合 3">
            <a:extLst>
              <a:ext uri="{FF2B5EF4-FFF2-40B4-BE49-F238E27FC236}">
                <a16:creationId xmlns:a16="http://schemas.microsoft.com/office/drawing/2014/main" id="{C86994EE-43F9-4ECA-AC1C-7CFA86771399}"/>
              </a:ext>
            </a:extLst>
          </p:cNvPr>
          <p:cNvGrpSpPr/>
          <p:nvPr/>
        </p:nvGrpSpPr>
        <p:grpSpPr>
          <a:xfrm>
            <a:off x="1981200" y="990601"/>
            <a:ext cx="2286000" cy="1600200"/>
            <a:chOff x="457201" y="2866464"/>
            <a:chExt cx="2448372" cy="1614664"/>
          </a:xfrm>
        </p:grpSpPr>
        <p:sp>
          <p:nvSpPr>
            <p:cNvPr id="5" name="矩形 4">
              <a:extLst>
                <a:ext uri="{FF2B5EF4-FFF2-40B4-BE49-F238E27FC236}">
                  <a16:creationId xmlns:a16="http://schemas.microsoft.com/office/drawing/2014/main" id="{1512A057-FFC1-4F2A-B6BA-99545B7AE18F}"/>
                </a:ext>
              </a:extLst>
            </p:cNvPr>
            <p:cNvSpPr/>
            <p:nvPr/>
          </p:nvSpPr>
          <p:spPr>
            <a:xfrm>
              <a:off x="457201" y="2866464"/>
              <a:ext cx="2448372" cy="1614664"/>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椭圆 5">
              <a:extLst>
                <a:ext uri="{FF2B5EF4-FFF2-40B4-BE49-F238E27FC236}">
                  <a16:creationId xmlns:a16="http://schemas.microsoft.com/office/drawing/2014/main" id="{FB4A2124-9C85-4ECB-B044-3A41BCC1F474}"/>
                </a:ext>
              </a:extLst>
            </p:cNvPr>
            <p:cNvSpPr/>
            <p:nvPr/>
          </p:nvSpPr>
          <p:spPr>
            <a:xfrm>
              <a:off x="905435" y="3048000"/>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665A3BEF-C2D5-46D6-8F43-A225ACD0AC7F}"/>
                </a:ext>
              </a:extLst>
            </p:cNvPr>
            <p:cNvSpPr/>
            <p:nvPr/>
          </p:nvSpPr>
          <p:spPr>
            <a:xfrm>
              <a:off x="1202537" y="4191000"/>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9A730454-C125-4891-B2FB-187D28B1503B}"/>
                </a:ext>
              </a:extLst>
            </p:cNvPr>
            <p:cNvSpPr/>
            <p:nvPr/>
          </p:nvSpPr>
          <p:spPr>
            <a:xfrm>
              <a:off x="1647236" y="2957152"/>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476420A0-6C3A-49E5-A2F4-34117F3B14A1}"/>
                </a:ext>
              </a:extLst>
            </p:cNvPr>
            <p:cNvSpPr/>
            <p:nvPr/>
          </p:nvSpPr>
          <p:spPr>
            <a:xfrm>
              <a:off x="730623" y="379879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B0950195-3BDF-4E39-9467-2E63890A1FE7}"/>
                </a:ext>
              </a:extLst>
            </p:cNvPr>
            <p:cNvSpPr/>
            <p:nvPr/>
          </p:nvSpPr>
          <p:spPr>
            <a:xfrm>
              <a:off x="2638136" y="3108686"/>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5561A6E5-843D-4CAA-A48C-182E335A805F}"/>
                </a:ext>
              </a:extLst>
            </p:cNvPr>
            <p:cNvSpPr/>
            <p:nvPr/>
          </p:nvSpPr>
          <p:spPr>
            <a:xfrm>
              <a:off x="1380018" y="331521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B894EA9F-B2B0-409A-8FEB-5687DF2126C1}"/>
                </a:ext>
              </a:extLst>
            </p:cNvPr>
            <p:cNvSpPr/>
            <p:nvPr/>
          </p:nvSpPr>
          <p:spPr>
            <a:xfrm>
              <a:off x="1609164" y="3722594"/>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5ABB32F0-8257-4890-B3EE-8AD0F6C6C964}"/>
                </a:ext>
              </a:extLst>
            </p:cNvPr>
            <p:cNvSpPr/>
            <p:nvPr/>
          </p:nvSpPr>
          <p:spPr>
            <a:xfrm>
              <a:off x="1862690" y="3452439"/>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5825B48B-A9BA-47BB-97D3-D2CE1D6DAD36}"/>
                </a:ext>
              </a:extLst>
            </p:cNvPr>
            <p:cNvSpPr/>
            <p:nvPr/>
          </p:nvSpPr>
          <p:spPr>
            <a:xfrm>
              <a:off x="2566527" y="3702423"/>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椭圆 14">
              <a:extLst>
                <a:ext uri="{FF2B5EF4-FFF2-40B4-BE49-F238E27FC236}">
                  <a16:creationId xmlns:a16="http://schemas.microsoft.com/office/drawing/2014/main" id="{4468F539-CB5D-48C8-9DD3-8D7BD41DDB49}"/>
                </a:ext>
              </a:extLst>
            </p:cNvPr>
            <p:cNvSpPr/>
            <p:nvPr/>
          </p:nvSpPr>
          <p:spPr>
            <a:xfrm>
              <a:off x="1956518" y="4293675"/>
              <a:ext cx="152400" cy="1524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2968C9D7-CC83-4804-8913-329334BBC337}"/>
                </a:ext>
              </a:extLst>
            </p:cNvPr>
            <p:cNvSpPr/>
            <p:nvPr/>
          </p:nvSpPr>
          <p:spPr>
            <a:xfrm>
              <a:off x="1149995" y="3261086"/>
              <a:ext cx="1210235" cy="838632"/>
            </a:xfrm>
            <a:prstGeom prst="rect">
              <a:avLst/>
            </a:prstGeom>
            <a:noFill/>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D1DDE90-DF7F-41BB-9AAF-9015D5D02850}"/>
                  </a:ext>
                </a:extLst>
              </p:cNvPr>
              <p:cNvSpPr txBox="1"/>
              <p:nvPr/>
            </p:nvSpPr>
            <p:spPr>
              <a:xfrm>
                <a:off x="4724400" y="838200"/>
                <a:ext cx="5505033" cy="1938992"/>
              </a:xfrm>
              <a:prstGeom prst="rect">
                <a:avLst/>
              </a:prstGeom>
              <a:noFill/>
            </p:spPr>
            <p:txBody>
              <a:bodyPr wrap="none" rtlCol="0">
                <a:spAutoFit/>
              </a:bodyPr>
              <a:lstStyle/>
              <a:p>
                <a:pPr algn="l"/>
                <a:r>
                  <a:rPr lang="en-US" altLang="zh-CN" sz="2000" b="1" dirty="0">
                    <a:solidFill>
                      <a:schemeClr val="accent1"/>
                    </a:solidFill>
                    <a:latin typeface="Arial" panose="020B0604020202020204" pitchFamily="34" charset="0"/>
                    <a:cs typeface="Arial" panose="020B0604020202020204" pitchFamily="34" charset="0"/>
                  </a:rPr>
                  <a:t>Outer tree: </a:t>
                </a:r>
              </a:p>
              <a:p>
                <a:pPr algn="l"/>
                <a:r>
                  <a:rPr lang="en-US" altLang="zh-CN" sz="2000" dirty="0">
                    <a:latin typeface="Arial" panose="020B0604020202020204" pitchFamily="34" charset="0"/>
                    <a:cs typeface="Arial" panose="020B0604020202020204" pitchFamily="34" charset="0"/>
                  </a:rPr>
                  <a:t>All points </a:t>
                </a:r>
                <a:r>
                  <a:rPr lang="en-US" altLang="zh-CN" sz="2000" dirty="0">
                    <a:solidFill>
                      <a:srgbClr val="FF0000"/>
                    </a:solidFill>
                    <a:latin typeface="Arial" panose="020B0604020202020204" pitchFamily="34" charset="0"/>
                    <a:cs typeface="Arial" panose="020B0604020202020204" pitchFamily="34" charset="0"/>
                  </a:rPr>
                  <a:t>sorted by </a:t>
                </a:r>
                <a14:m>
                  <m:oMath xmlns:m="http://schemas.openxmlformats.org/officeDocument/2006/math">
                    <m:r>
                      <a:rPr lang="en-US" altLang="zh-CN" sz="2000" i="1">
                        <a:solidFill>
                          <a:srgbClr val="FF0000"/>
                        </a:solidFill>
                        <a:latin typeface="Cambria Math" panose="02040503050406030204" pitchFamily="18" charset="0"/>
                        <a:cs typeface="Arial" panose="020B0604020202020204" pitchFamily="34" charset="0"/>
                      </a:rPr>
                      <m:t>𝑋</m:t>
                    </m:r>
                  </m:oMath>
                </a14:m>
                <a:r>
                  <a:rPr lang="en-US" altLang="zh-CN" sz="2000" dirty="0">
                    <a:latin typeface="Arial" panose="020B0604020202020204" pitchFamily="34" charset="0"/>
                    <a:cs typeface="Arial" panose="020B0604020202020204" pitchFamily="34" charset="0"/>
                  </a:rPr>
                  <a:t>, </a:t>
                </a:r>
              </a:p>
              <a:p>
                <a:pPr algn="l"/>
                <a:r>
                  <a:rPr lang="en-US" altLang="zh-CN" sz="2000" dirty="0">
                    <a:latin typeface="Arial" panose="020B0604020202020204" pitchFamily="34" charset="0"/>
                    <a:cs typeface="Arial" panose="020B0604020202020204" pitchFamily="34" charset="0"/>
                  </a:rPr>
                  <a:t>augmented by the </a:t>
                </a:r>
                <a:r>
                  <a:rPr lang="en-US" altLang="zh-CN" sz="2000" dirty="0">
                    <a:solidFill>
                      <a:srgbClr val="FF0000"/>
                    </a:solidFill>
                    <a:latin typeface="Arial" panose="020B0604020202020204" pitchFamily="34" charset="0"/>
                    <a:cs typeface="Arial" panose="020B0604020202020204" pitchFamily="34" charset="0"/>
                  </a:rPr>
                  <a:t>inner trees</a:t>
                </a:r>
              </a:p>
              <a:p>
                <a:pPr algn="l"/>
                <a:r>
                  <a:rPr lang="en-US" altLang="zh-CN" sz="2000" b="1" dirty="0">
                    <a:solidFill>
                      <a:schemeClr val="accent1"/>
                    </a:solidFill>
                    <a:latin typeface="Arial" panose="020B0604020202020204" pitchFamily="34" charset="0"/>
                    <a:cs typeface="Arial" panose="020B0604020202020204" pitchFamily="34" charset="0"/>
                  </a:rPr>
                  <a:t>Inner tree </a:t>
                </a:r>
                <a:r>
                  <a:rPr lang="en-US" altLang="zh-CN" sz="2000" dirty="0">
                    <a:latin typeface="Arial" panose="020B0604020202020204" pitchFamily="34" charset="0"/>
                    <a:cs typeface="Arial" panose="020B0604020202020204" pitchFamily="34" charset="0"/>
                  </a:rPr>
                  <a:t>(augmented value of the outer tree):</a:t>
                </a:r>
              </a:p>
              <a:p>
                <a:pPr algn="l"/>
                <a:r>
                  <a:rPr lang="en-US" altLang="zh-CN" sz="2000" dirty="0">
                    <a:latin typeface="Arial" panose="020B0604020202020204" pitchFamily="34" charset="0"/>
                    <a:cs typeface="Arial" panose="020B0604020202020204" pitchFamily="34" charset="0"/>
                  </a:rPr>
                  <a:t>All points in the outer tree but </a:t>
                </a:r>
                <a:r>
                  <a:rPr lang="en-US" altLang="zh-CN" sz="2000" dirty="0">
                    <a:solidFill>
                      <a:srgbClr val="FF0000"/>
                    </a:solidFill>
                    <a:latin typeface="Arial" panose="020B0604020202020204" pitchFamily="34" charset="0"/>
                    <a:cs typeface="Arial" panose="020B0604020202020204" pitchFamily="34" charset="0"/>
                  </a:rPr>
                  <a:t>sorted by </a:t>
                </a:r>
                <a14:m>
                  <m:oMath xmlns:m="http://schemas.openxmlformats.org/officeDocument/2006/math">
                    <m:r>
                      <a:rPr lang="en-US" altLang="zh-CN" sz="2000" i="1">
                        <a:solidFill>
                          <a:srgbClr val="FF0000"/>
                        </a:solidFill>
                        <a:latin typeface="Cambria Math" panose="02040503050406030204" pitchFamily="18" charset="0"/>
                        <a:cs typeface="Arial" panose="020B0604020202020204" pitchFamily="34" charset="0"/>
                      </a:rPr>
                      <m:t>𝑌</m:t>
                    </m:r>
                  </m:oMath>
                </a14:m>
                <a:endParaRPr lang="en-US" altLang="zh-CN" sz="2000" dirty="0">
                  <a:solidFill>
                    <a:srgbClr val="FF0000"/>
                  </a:solidFill>
                  <a:latin typeface="Arial" panose="020B0604020202020204" pitchFamily="34" charset="0"/>
                  <a:cs typeface="Arial" panose="020B0604020202020204" pitchFamily="34" charset="0"/>
                </a:endParaRPr>
              </a:p>
              <a:p>
                <a:pPr algn="l"/>
                <a:r>
                  <a:rPr lang="en-US" altLang="zh-CN" sz="2000" dirty="0">
                    <a:latin typeface="Arial" panose="020B0604020202020204" pitchFamily="34" charset="0"/>
                    <a:cs typeface="Arial" panose="020B0604020202020204" pitchFamily="34" charset="0"/>
                  </a:rPr>
                  <a:t>Augmented by </a:t>
                </a:r>
                <a:r>
                  <a:rPr lang="en-US" altLang="zh-CN" sz="2000" dirty="0">
                    <a:solidFill>
                      <a:srgbClr val="FF0000"/>
                    </a:solidFill>
                    <a:latin typeface="Arial" panose="020B0604020202020204" pitchFamily="34" charset="0"/>
                    <a:cs typeface="Arial" panose="020B0604020202020204" pitchFamily="34" charset="0"/>
                  </a:rPr>
                  <a:t>counts</a:t>
                </a:r>
                <a:endParaRPr lang="zh-CN" altLang="en-US" sz="2000" dirty="0">
                  <a:solidFill>
                    <a:srgbClr val="FF0000"/>
                  </a:solidFill>
                  <a:latin typeface="Arial" panose="020B0604020202020204" pitchFamily="34" charset="0"/>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8D1DDE90-DF7F-41BB-9AAF-9015D5D02850}"/>
                  </a:ext>
                </a:extLst>
              </p:cNvPr>
              <p:cNvSpPr txBox="1">
                <a:spLocks noRot="1" noChangeAspect="1" noMove="1" noResize="1" noEditPoints="1" noAdjustHandles="1" noChangeArrowheads="1" noChangeShapeType="1" noTextEdit="1"/>
              </p:cNvSpPr>
              <p:nvPr/>
            </p:nvSpPr>
            <p:spPr>
              <a:xfrm>
                <a:off x="4724400" y="838200"/>
                <a:ext cx="5505033" cy="1938992"/>
              </a:xfrm>
              <a:prstGeom prst="rect">
                <a:avLst/>
              </a:prstGeom>
              <a:blipFill>
                <a:blip r:embed="rId4"/>
                <a:stretch>
                  <a:fillRect l="-1107" t="-1572" r="-221" b="-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内容占位符 2">
                <a:extLst>
                  <a:ext uri="{FF2B5EF4-FFF2-40B4-BE49-F238E27FC236}">
                    <a16:creationId xmlns:a16="http://schemas.microsoft.com/office/drawing/2014/main" id="{78E96247-55C7-4677-8BBE-E926D00A3726}"/>
                  </a:ext>
                </a:extLst>
              </p:cNvPr>
              <p:cNvSpPr txBox="1">
                <a:spLocks/>
              </p:cNvSpPr>
              <p:nvPr/>
            </p:nvSpPr>
            <p:spPr>
              <a:xfrm>
                <a:off x="1752600" y="4315385"/>
                <a:ext cx="8458200" cy="2282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600"/>
                  </a:spcBef>
                  <a:buFont typeface="Arial" panose="020B0604020202020204" pitchFamily="34" charset="0"/>
                  <a:buChar char="•"/>
                  <a:defRPr sz="24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Counting query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𝒙</m:t>
                        </m:r>
                      </m:e>
                      <m:sub>
                        <m:r>
                          <a:rPr lang="en-US" altLang="zh-CN" sz="2800" i="1">
                            <a:latin typeface="Cambria Math" panose="02040503050406030204" pitchFamily="18" charset="0"/>
                          </a:rPr>
                          <m:t>𝑳</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𝒙</m:t>
                        </m:r>
                      </m:e>
                      <m:sub>
                        <m:r>
                          <a:rPr lang="en-US" altLang="zh-CN" sz="2800" i="1">
                            <a:latin typeface="Cambria Math" panose="02040503050406030204" pitchFamily="18" charset="0"/>
                          </a:rPr>
                          <m:t>𝑹</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𝒚</m:t>
                        </m:r>
                      </m:e>
                      <m:sub>
                        <m:r>
                          <a:rPr lang="en-US" altLang="zh-CN" sz="2800" i="1">
                            <a:latin typeface="Cambria Math" panose="02040503050406030204" pitchFamily="18" charset="0"/>
                          </a:rPr>
                          <m:t>𝑳</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𝒚</m:t>
                        </m:r>
                      </m:e>
                      <m:sub>
                        <m:r>
                          <a:rPr lang="en-US" altLang="zh-CN" sz="2800" i="1">
                            <a:latin typeface="Cambria Math" panose="02040503050406030204" pitchFamily="18" charset="0"/>
                          </a:rPr>
                          <m:t>𝑹</m:t>
                        </m:r>
                      </m:sub>
                    </m:sSub>
                  </m:oMath>
                </a14:m>
                <a:r>
                  <a:rPr lang="en-US" altLang="zh-CN" sz="2800" dirty="0"/>
                  <a:t>):</a:t>
                </a:r>
              </a:p>
              <a:p>
                <a:pPr lvl="1"/>
                <a:r>
                  <a:rPr lang="en-US" altLang="zh-CN" sz="2400" dirty="0"/>
                  <a:t>Let </a:t>
                </a:r>
                <a14:m>
                  <m:oMath xmlns:m="http://schemas.openxmlformats.org/officeDocument/2006/math">
                    <m:r>
                      <a:rPr lang="en-US" altLang="zh-CN" sz="2400" b="0" i="1" smtClean="0">
                        <a:latin typeface="Cambria Math" panose="02040503050406030204" pitchFamily="18" charset="0"/>
                      </a:rPr>
                      <m:t>𝑇</m:t>
                    </m:r>
                    <m:r>
                      <a:rPr lang="en-US" altLang="zh-CN" sz="2400" i="1">
                        <a:latin typeface="Cambria Math" panose="02040503050406030204" pitchFamily="18" charset="0"/>
                      </a:rPr>
                      <m:t>′</m:t>
                    </m:r>
                  </m:oMath>
                </a14:m>
                <a:r>
                  <a:rPr lang="en-US" altLang="zh-CN" sz="2400" dirty="0"/>
                  <a:t> be the subset in </a:t>
                </a:r>
                <a14:m>
                  <m:oMath xmlns:m="http://schemas.openxmlformats.org/officeDocument/2006/math">
                    <m:r>
                      <a:rPr lang="en-US" altLang="zh-CN" sz="2400" b="0" i="1" smtClean="0">
                        <a:latin typeface="Cambria Math" panose="02040503050406030204" pitchFamily="18" charset="0"/>
                      </a:rPr>
                      <m:t>𝑇</m:t>
                    </m:r>
                  </m:oMath>
                </a14:m>
                <a:r>
                  <a:rPr lang="en-US" altLang="zh-CN" sz="2400" dirty="0"/>
                  <a:t> within range </a:t>
                </a:r>
                <a14:m>
                  <m:oMath xmlns:m="http://schemas.openxmlformats.org/officeDocument/2006/math">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𝑅</m:t>
                        </m:r>
                      </m:sub>
                    </m:sSub>
                    <m:r>
                      <a:rPr lang="en-US" altLang="zh-CN" sz="2400" i="1">
                        <a:latin typeface="Cambria Math" panose="02040503050406030204" pitchFamily="18" charset="0"/>
                      </a:rPr>
                      <m:t>]</m:t>
                    </m:r>
                  </m:oMath>
                </a14:m>
                <a:endParaRPr lang="en-US" altLang="zh-CN" sz="2400" dirty="0"/>
              </a:p>
              <a:p>
                <a:pPr lvl="1"/>
                <a:r>
                  <a:rPr lang="en-US" altLang="zh-CN" sz="2400" dirty="0"/>
                  <a:t>Get the augmented value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i="1">
                            <a:latin typeface="Cambria Math" panose="02040503050406030204" pitchFamily="18" charset="0"/>
                          </a:rPr>
                          <m:t>𝐼</m:t>
                        </m:r>
                      </m:sub>
                    </m:sSub>
                  </m:oMath>
                </a14:m>
                <a:r>
                  <a:rPr lang="en-US" altLang="zh-CN" sz="2400" dirty="0"/>
                  <a:t> of </a:t>
                </a:r>
                <a14:m>
                  <m:oMath xmlns:m="http://schemas.openxmlformats.org/officeDocument/2006/math">
                    <m:r>
                      <a:rPr lang="en-US" altLang="zh-CN" sz="2400" b="0" i="1" smtClean="0">
                        <a:latin typeface="Cambria Math" panose="02040503050406030204" pitchFamily="18" charset="0"/>
                      </a:rPr>
                      <m:t>𝑇</m:t>
                    </m:r>
                    <m:r>
                      <a:rPr lang="en-US" altLang="zh-CN" sz="2400" i="1">
                        <a:latin typeface="Cambria Math" panose="02040503050406030204" pitchFamily="18" charset="0"/>
                      </a:rPr>
                      <m:t>′</m:t>
                    </m:r>
                  </m:oMath>
                </a14:m>
                <a:endParaRPr lang="en-US" altLang="zh-CN" sz="2400" dirty="0"/>
              </a:p>
              <a:p>
                <a:pPr lvl="1"/>
                <a:r>
                  <a:rPr lang="en-US" altLang="zh-CN" sz="2400" dirty="0"/>
                  <a:t>Let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i="1">
                            <a:latin typeface="Cambria Math" panose="02040503050406030204" pitchFamily="18" charset="0"/>
                          </a:rPr>
                          <m:t>𝐼</m:t>
                        </m:r>
                      </m:sub>
                    </m:sSub>
                    <m:r>
                      <a:rPr lang="en-US" altLang="zh-CN" sz="2400" i="1">
                        <a:latin typeface="Cambria Math" panose="02040503050406030204" pitchFamily="18" charset="0"/>
                      </a:rPr>
                      <m:t>′</m:t>
                    </m:r>
                  </m:oMath>
                </a14:m>
                <a:r>
                  <a:rPr lang="en-US" altLang="zh-CN" sz="2400" dirty="0"/>
                  <a:t> be the submap in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i="1">
                            <a:latin typeface="Cambria Math" panose="02040503050406030204" pitchFamily="18" charset="0"/>
                          </a:rPr>
                          <m:t>𝐼</m:t>
                        </m:r>
                      </m:sub>
                    </m:sSub>
                  </m:oMath>
                </a14:m>
                <a:r>
                  <a:rPr lang="en-US" altLang="zh-CN" sz="2400" dirty="0"/>
                  <a:t> within range </a:t>
                </a:r>
                <a14:m>
                  <m:oMath xmlns:m="http://schemas.openxmlformats.org/officeDocument/2006/math">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𝑅</m:t>
                        </m:r>
                      </m:sub>
                    </m:sSub>
                    <m:r>
                      <a:rPr lang="en-US" altLang="zh-CN" sz="2400" i="1">
                        <a:latin typeface="Cambria Math" panose="02040503050406030204" pitchFamily="18" charset="0"/>
                      </a:rPr>
                      <m:t>]</m:t>
                    </m:r>
                  </m:oMath>
                </a14:m>
                <a:endParaRPr lang="en-US" altLang="zh-CN" sz="2400" dirty="0"/>
              </a:p>
              <a:p>
                <a:pPr lvl="1"/>
                <a:r>
                  <a:rPr lang="en-US" altLang="zh-CN" sz="2400" dirty="0"/>
                  <a:t>Output the augmented value of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i="1">
                            <a:latin typeface="Cambria Math" panose="02040503050406030204" pitchFamily="18" charset="0"/>
                          </a:rPr>
                          <m:t>𝐼</m:t>
                        </m:r>
                      </m:sub>
                    </m:sSub>
                    <m:r>
                      <a:rPr lang="en-US" altLang="zh-CN" sz="2400" i="1">
                        <a:latin typeface="Cambria Math" panose="02040503050406030204" pitchFamily="18" charset="0"/>
                      </a:rPr>
                      <m:t>′</m:t>
                    </m:r>
                  </m:oMath>
                </a14:m>
                <a:endParaRPr lang="en-US" altLang="zh-CN" sz="2400" dirty="0"/>
              </a:p>
            </p:txBody>
          </p:sp>
        </mc:Choice>
        <mc:Fallback xmlns="">
          <p:sp>
            <p:nvSpPr>
              <p:cNvPr id="19" name="内容占位符 2">
                <a:extLst>
                  <a:ext uri="{FF2B5EF4-FFF2-40B4-BE49-F238E27FC236}">
                    <a16:creationId xmlns:a16="http://schemas.microsoft.com/office/drawing/2014/main" id="{78E96247-55C7-4677-8BBE-E926D00A3726}"/>
                  </a:ext>
                </a:extLst>
              </p:cNvPr>
              <p:cNvSpPr txBox="1">
                <a:spLocks noRot="1" noChangeAspect="1" noMove="1" noResize="1" noEditPoints="1" noAdjustHandles="1" noChangeArrowheads="1" noChangeShapeType="1" noTextEdit="1"/>
              </p:cNvSpPr>
              <p:nvPr/>
            </p:nvSpPr>
            <p:spPr>
              <a:xfrm>
                <a:off x="1752600" y="4315385"/>
                <a:ext cx="8458200" cy="2282673"/>
              </a:xfrm>
              <a:prstGeom prst="rect">
                <a:avLst/>
              </a:prstGeom>
              <a:blipFill>
                <a:blip r:embed="rId5"/>
                <a:stretch>
                  <a:fillRect l="-1298" t="-4813"/>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5A2651ED-4D92-4CF7-ADB1-AD3588789DEF}"/>
              </a:ext>
            </a:extLst>
          </p:cNvPr>
          <p:cNvSpPr/>
          <p:nvPr/>
        </p:nvSpPr>
        <p:spPr>
          <a:xfrm>
            <a:off x="1856879" y="813345"/>
            <a:ext cx="771170" cy="1990907"/>
          </a:xfrm>
          <a:prstGeom prst="rect">
            <a:avLst/>
          </a:prstGeom>
          <a:solidFill>
            <a:schemeClr val="accent3">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7E24D75-1BDD-4895-9638-676B061535C5}"/>
              </a:ext>
            </a:extLst>
          </p:cNvPr>
          <p:cNvSpPr/>
          <p:nvPr/>
        </p:nvSpPr>
        <p:spPr>
          <a:xfrm>
            <a:off x="3763553" y="795248"/>
            <a:ext cx="736549" cy="1990906"/>
          </a:xfrm>
          <a:prstGeom prst="rect">
            <a:avLst/>
          </a:prstGeom>
          <a:solidFill>
            <a:schemeClr val="accent3">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306D7781-4EB5-4F84-BB6E-89910904CEB4}"/>
              </a:ext>
            </a:extLst>
          </p:cNvPr>
          <p:cNvCxnSpPr>
            <a:cxnSpLocks/>
          </p:cNvCxnSpPr>
          <p:nvPr/>
        </p:nvCxnSpPr>
        <p:spPr>
          <a:xfrm>
            <a:off x="2628049" y="701675"/>
            <a:ext cx="10209" cy="23802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CC30E7B-B918-4008-8581-EB68A51097F0}"/>
              </a:ext>
            </a:extLst>
          </p:cNvPr>
          <p:cNvCxnSpPr>
            <a:cxnSpLocks/>
          </p:cNvCxnSpPr>
          <p:nvPr/>
        </p:nvCxnSpPr>
        <p:spPr>
          <a:xfrm>
            <a:off x="3756281" y="697286"/>
            <a:ext cx="10209" cy="23802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A4059988-13D4-4062-9C0F-9D9076B6FDCF}"/>
              </a:ext>
            </a:extLst>
          </p:cNvPr>
          <p:cNvSpPr/>
          <p:nvPr/>
        </p:nvSpPr>
        <p:spPr>
          <a:xfrm>
            <a:off x="1856879" y="697286"/>
            <a:ext cx="2643222" cy="678688"/>
          </a:xfrm>
          <a:prstGeom prst="rect">
            <a:avLst/>
          </a:prstGeom>
          <a:solidFill>
            <a:schemeClr val="accent3">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38910E1F-4286-4142-999C-D7BE331FB4DB}"/>
              </a:ext>
            </a:extLst>
          </p:cNvPr>
          <p:cNvCxnSpPr>
            <a:cxnSpLocks/>
          </p:cNvCxnSpPr>
          <p:nvPr/>
        </p:nvCxnSpPr>
        <p:spPr>
          <a:xfrm>
            <a:off x="1752600" y="1393294"/>
            <a:ext cx="27740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6D89B58F-B4E0-4770-A68E-8B3ECBDE9E10}"/>
              </a:ext>
            </a:extLst>
          </p:cNvPr>
          <p:cNvSpPr/>
          <p:nvPr/>
        </p:nvSpPr>
        <p:spPr>
          <a:xfrm>
            <a:off x="1855434" y="2197342"/>
            <a:ext cx="2643222" cy="678688"/>
          </a:xfrm>
          <a:prstGeom prst="rect">
            <a:avLst/>
          </a:prstGeom>
          <a:solidFill>
            <a:schemeClr val="accent3">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9835DA18-3A5F-4760-BEFB-630F890454A5}"/>
              </a:ext>
            </a:extLst>
          </p:cNvPr>
          <p:cNvCxnSpPr>
            <a:cxnSpLocks/>
          </p:cNvCxnSpPr>
          <p:nvPr/>
        </p:nvCxnSpPr>
        <p:spPr>
          <a:xfrm>
            <a:off x="1752600" y="2209800"/>
            <a:ext cx="27740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EAAFB87-95BF-4A01-8E08-2375EB128220}"/>
                  </a:ext>
                </a:extLst>
              </p:cNvPr>
              <p:cNvSpPr txBox="1"/>
              <p:nvPr/>
            </p:nvSpPr>
            <p:spPr>
              <a:xfrm>
                <a:off x="7696200" y="5181600"/>
                <a:ext cx="3099375" cy="400110"/>
              </a:xfrm>
              <a:prstGeom prst="rect">
                <a:avLst/>
              </a:prstGeom>
              <a:noFill/>
            </p:spPr>
            <p:txBody>
              <a:bodyPr wrap="none" rtlCol="0">
                <a:spAutoFit/>
              </a:bodyPr>
              <a:lstStyle/>
              <a:p>
                <a:pPr algn="l"/>
                <a14:m>
                  <m:oMath xmlns:m="http://schemas.openxmlformats.org/officeDocument/2006/math">
                    <m:sSub>
                      <m:sSubPr>
                        <m:ctrlPr>
                          <a:rPr lang="en-US" altLang="zh-CN" sz="2000" b="1" i="1" smtClean="0">
                            <a:solidFill>
                              <a:srgbClr val="FF0000"/>
                            </a:solidFill>
                            <a:latin typeface="Cambria Math" panose="02040503050406030204" pitchFamily="18" charset="0"/>
                            <a:cs typeface="Arial" panose="020B0604020202020204" pitchFamily="34" charset="0"/>
                          </a:rPr>
                        </m:ctrlPr>
                      </m:sSubPr>
                      <m:e>
                        <m:r>
                          <a:rPr lang="en-US" altLang="zh-CN" sz="2000" b="1" i="1" smtClean="0">
                            <a:solidFill>
                              <a:srgbClr val="FF0000"/>
                            </a:solidFill>
                            <a:latin typeface="Cambria Math" panose="02040503050406030204" pitchFamily="18" charset="0"/>
                            <a:cs typeface="Arial" panose="020B0604020202020204" pitchFamily="34" charset="0"/>
                          </a:rPr>
                          <m:t>𝑻</m:t>
                        </m:r>
                      </m:e>
                      <m:sub>
                        <m:r>
                          <a:rPr lang="en-US" altLang="zh-CN" sz="2000" b="1" i="1">
                            <a:solidFill>
                              <a:srgbClr val="FF0000"/>
                            </a:solidFill>
                            <a:latin typeface="Cambria Math" panose="02040503050406030204" pitchFamily="18" charset="0"/>
                            <a:cs typeface="Arial" panose="020B0604020202020204" pitchFamily="34" charset="0"/>
                          </a:rPr>
                          <m:t>𝑰</m:t>
                        </m:r>
                      </m:sub>
                    </m:sSub>
                  </m:oMath>
                </a14:m>
                <a:r>
                  <a:rPr lang="en-US" altLang="zh-CN" sz="2000" b="1" dirty="0">
                    <a:solidFill>
                      <a:srgbClr val="FF0000"/>
                    </a:solidFill>
                    <a:latin typeface="Arial" panose="020B0604020202020204" pitchFamily="34" charset="0"/>
                    <a:cs typeface="Arial" panose="020B0604020202020204" pitchFamily="34" charset="0"/>
                  </a:rPr>
                  <a:t> = aug</a:t>
                </a:r>
                <a:r>
                  <a:rPr lang="en-US" altLang="zh-CN" sz="2000" b="1" dirty="0" err="1">
                    <a:solidFill>
                      <a:srgbClr val="FF0000"/>
                    </a:solidFill>
                    <a:latin typeface="Arial" panose="020B0604020202020204" pitchFamily="34" charset="0"/>
                    <a:cs typeface="Arial" panose="020B0604020202020204" pitchFamily="34" charset="0"/>
                  </a:rPr>
                  <a:t>_range</a:t>
                </a:r>
                <a:r>
                  <a:rPr lang="en-US" altLang="zh-CN" sz="2000" b="1" dirty="0">
                    <a:solidFill>
                      <a:srgbClr val="FF0000"/>
                    </a:solidFill>
                    <a:latin typeface="Arial" panose="020B0604020202020204" pitchFamily="34" charset="0"/>
                    <a:cs typeface="Arial" panose="020B0604020202020204" pitchFamily="34" charset="0"/>
                  </a:rPr>
                  <a:t>(</a:t>
                </a:r>
                <a14:m>
                  <m:oMath xmlns:m="http://schemas.openxmlformats.org/officeDocument/2006/math">
                    <m:r>
                      <a:rPr lang="en-US" altLang="zh-CN" sz="2000" b="1" i="1" smtClean="0">
                        <a:solidFill>
                          <a:srgbClr val="FF0000"/>
                        </a:solidFill>
                        <a:latin typeface="Cambria Math" panose="02040503050406030204" pitchFamily="18" charset="0"/>
                        <a:cs typeface="Arial" panose="020B0604020202020204" pitchFamily="34" charset="0"/>
                      </a:rPr>
                      <m:t>𝑻</m:t>
                    </m:r>
                    <m:r>
                      <a:rPr lang="en-US" altLang="zh-CN" sz="2000" b="1" i="1">
                        <a:solidFill>
                          <a:srgbClr val="FF0000"/>
                        </a:solidFill>
                        <a:latin typeface="Cambria Math" panose="02040503050406030204" pitchFamily="18" charset="0"/>
                        <a:cs typeface="Arial" panose="020B0604020202020204" pitchFamily="34" charset="0"/>
                      </a:rPr>
                      <m:t>,</m:t>
                    </m:r>
                    <m:sSub>
                      <m:sSubPr>
                        <m:ctrlPr>
                          <a:rPr lang="en-US" altLang="zh-CN" sz="2000" b="1" i="1">
                            <a:solidFill>
                              <a:srgbClr val="FF0000"/>
                            </a:solidFill>
                            <a:latin typeface="Cambria Math" panose="02040503050406030204" pitchFamily="18" charset="0"/>
                            <a:cs typeface="Arial" panose="020B0604020202020204" pitchFamily="34" charset="0"/>
                          </a:rPr>
                        </m:ctrlPr>
                      </m:sSubPr>
                      <m:e>
                        <m:r>
                          <a:rPr lang="en-US" altLang="zh-CN" sz="2000" b="1" i="1">
                            <a:solidFill>
                              <a:srgbClr val="FF0000"/>
                            </a:solidFill>
                            <a:latin typeface="Cambria Math" panose="02040503050406030204" pitchFamily="18" charset="0"/>
                            <a:cs typeface="Arial" panose="020B0604020202020204" pitchFamily="34" charset="0"/>
                          </a:rPr>
                          <m:t>𝒙</m:t>
                        </m:r>
                      </m:e>
                      <m:sub>
                        <m:r>
                          <a:rPr lang="en-US" altLang="zh-CN" sz="2000" b="1" i="1">
                            <a:solidFill>
                              <a:srgbClr val="FF0000"/>
                            </a:solidFill>
                            <a:latin typeface="Cambria Math" panose="02040503050406030204" pitchFamily="18" charset="0"/>
                            <a:cs typeface="Arial" panose="020B0604020202020204" pitchFamily="34" charset="0"/>
                          </a:rPr>
                          <m:t>𝑳</m:t>
                        </m:r>
                      </m:sub>
                    </m:sSub>
                    <m:r>
                      <a:rPr lang="en-US" altLang="zh-CN" sz="2000" b="1" i="1">
                        <a:solidFill>
                          <a:srgbClr val="FF0000"/>
                        </a:solidFill>
                        <a:latin typeface="Cambria Math" panose="02040503050406030204" pitchFamily="18" charset="0"/>
                        <a:cs typeface="Arial" panose="020B0604020202020204" pitchFamily="34" charset="0"/>
                      </a:rPr>
                      <m:t>,</m:t>
                    </m:r>
                    <m:sSub>
                      <m:sSubPr>
                        <m:ctrlPr>
                          <a:rPr lang="en-US" altLang="zh-CN" sz="2000" b="1" i="1">
                            <a:solidFill>
                              <a:srgbClr val="FF0000"/>
                            </a:solidFill>
                            <a:latin typeface="Cambria Math" panose="02040503050406030204" pitchFamily="18" charset="0"/>
                            <a:cs typeface="Arial" panose="020B0604020202020204" pitchFamily="34" charset="0"/>
                          </a:rPr>
                        </m:ctrlPr>
                      </m:sSubPr>
                      <m:e>
                        <m:r>
                          <a:rPr lang="en-US" altLang="zh-CN" sz="2000" b="1" i="1">
                            <a:solidFill>
                              <a:srgbClr val="FF0000"/>
                            </a:solidFill>
                            <a:latin typeface="Cambria Math" panose="02040503050406030204" pitchFamily="18" charset="0"/>
                            <a:cs typeface="Arial" panose="020B0604020202020204" pitchFamily="34" charset="0"/>
                          </a:rPr>
                          <m:t>𝒙</m:t>
                        </m:r>
                      </m:e>
                      <m:sub>
                        <m:r>
                          <a:rPr lang="en-US" altLang="zh-CN" sz="2000" b="1" i="1">
                            <a:solidFill>
                              <a:srgbClr val="FF0000"/>
                            </a:solidFill>
                            <a:latin typeface="Cambria Math" panose="02040503050406030204" pitchFamily="18" charset="0"/>
                            <a:cs typeface="Arial" panose="020B0604020202020204" pitchFamily="34" charset="0"/>
                          </a:rPr>
                          <m:t>𝑹</m:t>
                        </m:r>
                      </m:sub>
                    </m:sSub>
                  </m:oMath>
                </a14:m>
                <a:r>
                  <a:rPr lang="en-US" altLang="zh-CN" sz="2000" b="1" dirty="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p:txBody>
          </p:sp>
        </mc:Choice>
        <mc:Fallback xmlns="">
          <p:sp>
            <p:nvSpPr>
              <p:cNvPr id="3" name="文本框 2">
                <a:extLst>
                  <a:ext uri="{FF2B5EF4-FFF2-40B4-BE49-F238E27FC236}">
                    <a16:creationId xmlns:a16="http://schemas.microsoft.com/office/drawing/2014/main" id="{5EAAFB87-95BF-4A01-8E08-2375EB128220}"/>
                  </a:ext>
                </a:extLst>
              </p:cNvPr>
              <p:cNvSpPr txBox="1">
                <a:spLocks noRot="1" noChangeAspect="1" noMove="1" noResize="1" noEditPoints="1" noAdjustHandles="1" noChangeArrowheads="1" noChangeShapeType="1" noTextEdit="1"/>
              </p:cNvSpPr>
              <p:nvPr/>
            </p:nvSpPr>
            <p:spPr>
              <a:xfrm>
                <a:off x="7696200" y="5181600"/>
                <a:ext cx="3099375" cy="400110"/>
              </a:xfrm>
              <a:prstGeom prst="rect">
                <a:avLst/>
              </a:prstGeom>
              <a:blipFill>
                <a:blip r:embed="rId6"/>
                <a:stretch>
                  <a:fillRect t="-6061" r="-1378"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AA93A0-DC1A-4344-ABDF-348709ED85DA}"/>
                  </a:ext>
                </a:extLst>
              </p:cNvPr>
              <p:cNvSpPr txBox="1"/>
              <p:nvPr/>
            </p:nvSpPr>
            <p:spPr>
              <a:xfrm>
                <a:off x="7391400" y="6019800"/>
                <a:ext cx="3645998" cy="400110"/>
              </a:xfrm>
              <a:prstGeom prst="rect">
                <a:avLst/>
              </a:prstGeom>
              <a:noFill/>
            </p:spPr>
            <p:txBody>
              <a:bodyPr wrap="none" rtlCol="0">
                <a:spAutoFit/>
              </a:bodyPr>
              <a:lstStyle/>
              <a:p>
                <a:pPr algn="l"/>
                <a:r>
                  <a:rPr lang="en-US" altLang="zh-CN" sz="2000" b="1" dirty="0">
                    <a:solidFill>
                      <a:srgbClr val="FF0000"/>
                    </a:solidFill>
                    <a:latin typeface="Arial" panose="020B0604020202020204" pitchFamily="34" charset="0"/>
                    <a:cs typeface="Arial" panose="020B0604020202020204" pitchFamily="34" charset="0"/>
                  </a:rPr>
                  <a:t>Output </a:t>
                </a:r>
                <a:r>
                  <a:rPr lang="en-US" altLang="zh-CN" sz="2000" b="1" dirty="0" err="1">
                    <a:solidFill>
                      <a:srgbClr val="FF0000"/>
                    </a:solidFill>
                    <a:latin typeface="Arial" panose="020B0604020202020204" pitchFamily="34" charset="0"/>
                    <a:cs typeface="Arial" panose="020B0604020202020204" pitchFamily="34" charset="0"/>
                  </a:rPr>
                  <a:t>aug_range</a:t>
                </a:r>
                <a:r>
                  <a:rPr lang="en-US" altLang="zh-CN" sz="2000" b="1" dirty="0">
                    <a:solidFill>
                      <a:srgbClr val="FF0000"/>
                    </a:solidFill>
                    <a:latin typeface="Arial" panose="020B0604020202020204" pitchFamily="34" charset="0"/>
                    <a:cs typeface="Arial" panose="020B0604020202020204" pitchFamily="34" charset="0"/>
                  </a:rPr>
                  <a:t>(</a:t>
                </a:r>
                <a14:m>
                  <m:oMath xmlns:m="http://schemas.openxmlformats.org/officeDocument/2006/math">
                    <m:sSub>
                      <m:sSubPr>
                        <m:ctrlPr>
                          <a:rPr lang="en-US" altLang="zh-CN" sz="2000" b="1" i="1">
                            <a:solidFill>
                              <a:srgbClr val="FF0000"/>
                            </a:solidFill>
                            <a:latin typeface="Cambria Math" panose="02040503050406030204" pitchFamily="18" charset="0"/>
                            <a:cs typeface="Arial" panose="020B0604020202020204" pitchFamily="34" charset="0"/>
                          </a:rPr>
                        </m:ctrlPr>
                      </m:sSubPr>
                      <m:e>
                        <m:r>
                          <a:rPr lang="en-US" altLang="zh-CN" sz="2000" b="1" i="1" smtClean="0">
                            <a:solidFill>
                              <a:srgbClr val="FF0000"/>
                            </a:solidFill>
                            <a:latin typeface="Cambria Math" panose="02040503050406030204" pitchFamily="18" charset="0"/>
                            <a:cs typeface="Arial" panose="020B0604020202020204" pitchFamily="34" charset="0"/>
                          </a:rPr>
                          <m:t>𝑻</m:t>
                        </m:r>
                      </m:e>
                      <m:sub>
                        <m:r>
                          <a:rPr lang="en-US" altLang="zh-CN" sz="2000" b="1" i="1">
                            <a:solidFill>
                              <a:srgbClr val="FF0000"/>
                            </a:solidFill>
                            <a:latin typeface="Cambria Math" panose="02040503050406030204" pitchFamily="18" charset="0"/>
                            <a:cs typeface="Arial" panose="020B0604020202020204" pitchFamily="34" charset="0"/>
                          </a:rPr>
                          <m:t>𝑰</m:t>
                        </m:r>
                      </m:sub>
                    </m:sSub>
                    <m:r>
                      <a:rPr lang="en-US" altLang="zh-CN" sz="2000" b="1" i="1">
                        <a:solidFill>
                          <a:srgbClr val="FF0000"/>
                        </a:solidFill>
                        <a:latin typeface="Cambria Math" panose="02040503050406030204" pitchFamily="18" charset="0"/>
                        <a:cs typeface="Arial" panose="020B0604020202020204" pitchFamily="34" charset="0"/>
                      </a:rPr>
                      <m:t>,</m:t>
                    </m:r>
                    <m:sSub>
                      <m:sSubPr>
                        <m:ctrlPr>
                          <a:rPr lang="en-US" altLang="zh-CN" sz="2000" b="1" i="1">
                            <a:solidFill>
                              <a:srgbClr val="FF0000"/>
                            </a:solidFill>
                            <a:latin typeface="Cambria Math" panose="02040503050406030204" pitchFamily="18" charset="0"/>
                            <a:cs typeface="Arial" panose="020B0604020202020204" pitchFamily="34" charset="0"/>
                          </a:rPr>
                        </m:ctrlPr>
                      </m:sSubPr>
                      <m:e>
                        <m:r>
                          <a:rPr lang="en-US" altLang="zh-CN" sz="2000" b="1" i="1">
                            <a:solidFill>
                              <a:srgbClr val="FF0000"/>
                            </a:solidFill>
                            <a:latin typeface="Cambria Math" panose="02040503050406030204" pitchFamily="18" charset="0"/>
                            <a:cs typeface="Arial" panose="020B0604020202020204" pitchFamily="34" charset="0"/>
                          </a:rPr>
                          <m:t>𝒚</m:t>
                        </m:r>
                      </m:e>
                      <m:sub>
                        <m:r>
                          <a:rPr lang="en-US" altLang="zh-CN" sz="2000" b="1" i="1">
                            <a:solidFill>
                              <a:srgbClr val="FF0000"/>
                            </a:solidFill>
                            <a:latin typeface="Cambria Math" panose="02040503050406030204" pitchFamily="18" charset="0"/>
                            <a:cs typeface="Arial" panose="020B0604020202020204" pitchFamily="34" charset="0"/>
                          </a:rPr>
                          <m:t>𝑳</m:t>
                        </m:r>
                      </m:sub>
                    </m:sSub>
                    <m:r>
                      <a:rPr lang="en-US" altLang="zh-CN" sz="2000" b="1" i="1">
                        <a:solidFill>
                          <a:srgbClr val="FF0000"/>
                        </a:solidFill>
                        <a:latin typeface="Cambria Math" panose="02040503050406030204" pitchFamily="18" charset="0"/>
                        <a:cs typeface="Arial" panose="020B0604020202020204" pitchFamily="34" charset="0"/>
                      </a:rPr>
                      <m:t>,</m:t>
                    </m:r>
                    <m:sSub>
                      <m:sSubPr>
                        <m:ctrlPr>
                          <a:rPr lang="en-US" altLang="zh-CN" sz="2000" b="1" i="1">
                            <a:solidFill>
                              <a:srgbClr val="FF0000"/>
                            </a:solidFill>
                            <a:latin typeface="Cambria Math" panose="02040503050406030204" pitchFamily="18" charset="0"/>
                            <a:cs typeface="Arial" panose="020B0604020202020204" pitchFamily="34" charset="0"/>
                          </a:rPr>
                        </m:ctrlPr>
                      </m:sSubPr>
                      <m:e>
                        <m:r>
                          <a:rPr lang="en-US" altLang="zh-CN" sz="2000" b="1" i="1">
                            <a:solidFill>
                              <a:srgbClr val="FF0000"/>
                            </a:solidFill>
                            <a:latin typeface="Cambria Math" panose="02040503050406030204" pitchFamily="18" charset="0"/>
                            <a:cs typeface="Arial" panose="020B0604020202020204" pitchFamily="34" charset="0"/>
                          </a:rPr>
                          <m:t>𝒚</m:t>
                        </m:r>
                      </m:e>
                      <m:sub>
                        <m:r>
                          <a:rPr lang="en-US" altLang="zh-CN" sz="2000" b="1" i="1">
                            <a:solidFill>
                              <a:srgbClr val="FF0000"/>
                            </a:solidFill>
                            <a:latin typeface="Cambria Math" panose="02040503050406030204" pitchFamily="18" charset="0"/>
                            <a:cs typeface="Arial" panose="020B0604020202020204" pitchFamily="34" charset="0"/>
                          </a:rPr>
                          <m:t>𝑹</m:t>
                        </m:r>
                      </m:sub>
                    </m:sSub>
                  </m:oMath>
                </a14:m>
                <a:r>
                  <a:rPr lang="en-US" altLang="zh-CN" sz="2000" b="1" dirty="0">
                    <a:solidFill>
                      <a:srgbClr val="FF0000"/>
                    </a:solidFill>
                    <a:latin typeface="Arial" panose="020B0604020202020204" pitchFamily="34" charset="0"/>
                    <a:cs typeface="Arial" panose="020B0604020202020204" pitchFamily="34" charset="0"/>
                  </a:rPr>
                  <a:t>)</a:t>
                </a:r>
                <a:endParaRPr lang="zh-CN" altLang="en-US" sz="2000" b="1" dirty="0">
                  <a:solidFill>
                    <a:srgbClr val="FF0000"/>
                  </a:solidFill>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37AA93A0-DC1A-4344-ABDF-348709ED85DA}"/>
                  </a:ext>
                </a:extLst>
              </p:cNvPr>
              <p:cNvSpPr txBox="1">
                <a:spLocks noRot="1" noChangeAspect="1" noMove="1" noResize="1" noEditPoints="1" noAdjustHandles="1" noChangeArrowheads="1" noChangeShapeType="1" noTextEdit="1"/>
              </p:cNvSpPr>
              <p:nvPr/>
            </p:nvSpPr>
            <p:spPr>
              <a:xfrm>
                <a:off x="7391400" y="6019800"/>
                <a:ext cx="3645998" cy="400110"/>
              </a:xfrm>
              <a:prstGeom prst="rect">
                <a:avLst/>
              </a:prstGeom>
              <a:blipFill>
                <a:blip r:embed="rId7"/>
                <a:stretch>
                  <a:fillRect l="-1839" t="-7692" b="-27692"/>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CB115D1F-6787-45D6-B202-ED1D20E546B5}"/>
              </a:ext>
            </a:extLst>
          </p:cNvPr>
          <p:cNvSpPr/>
          <p:nvPr/>
        </p:nvSpPr>
        <p:spPr>
          <a:xfrm>
            <a:off x="6629400" y="3581400"/>
            <a:ext cx="1142999" cy="304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BA706528-1C81-4608-AF09-28F591248447}"/>
              </a:ext>
            </a:extLst>
          </p:cNvPr>
          <p:cNvSpPr/>
          <p:nvPr/>
        </p:nvSpPr>
        <p:spPr>
          <a:xfrm>
            <a:off x="8839200" y="3581400"/>
            <a:ext cx="19050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0FD61B11-A839-43F4-9CDC-37D8DAFFAF77}"/>
              </a:ext>
            </a:extLst>
          </p:cNvPr>
          <p:cNvSpPr/>
          <p:nvPr/>
        </p:nvSpPr>
        <p:spPr>
          <a:xfrm>
            <a:off x="6629400" y="3962400"/>
            <a:ext cx="1828800" cy="304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8870910A-A96C-428D-AA93-C472CFB33EBD}"/>
              </a:ext>
            </a:extLst>
          </p:cNvPr>
          <p:cNvSpPr/>
          <p:nvPr/>
        </p:nvSpPr>
        <p:spPr>
          <a:xfrm>
            <a:off x="8915400" y="3962400"/>
            <a:ext cx="1828800" cy="2807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02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1"/>
                                        </p:tgtEl>
                                      </p:cBhvr>
                                    </p:animEffect>
                                    <p:set>
                                      <p:cBhvr>
                                        <p:cTn id="20" dur="1" fill="hold">
                                          <p:stCondLst>
                                            <p:cond delay="499"/>
                                          </p:stCondLst>
                                        </p:cTn>
                                        <p:tgtEl>
                                          <p:spTgt spid="31"/>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animEffect transition="in" filter="fade">
                                      <p:cBhvr>
                                        <p:cTn id="41" dur="500"/>
                                        <p:tgtEl>
                                          <p:spTgt spid="1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xEl>
                                              <p:pRg st="1" end="1"/>
                                            </p:txEl>
                                          </p:spTgt>
                                        </p:tgtEl>
                                        <p:attrNameLst>
                                          <p:attrName>style.visibility</p:attrName>
                                        </p:attrNameLst>
                                      </p:cBhvr>
                                      <p:to>
                                        <p:strVal val="visible"/>
                                      </p:to>
                                    </p:set>
                                    <p:animEffect transition="in" filter="fade">
                                      <p:cBhvr>
                                        <p:cTn id="46" dur="500"/>
                                        <p:tgtEl>
                                          <p:spTgt spid="1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xEl>
                                              <p:pRg st="2" end="2"/>
                                            </p:txEl>
                                          </p:spTgt>
                                        </p:tgtEl>
                                        <p:attrNameLst>
                                          <p:attrName>style.visibility</p:attrName>
                                        </p:attrNameLst>
                                      </p:cBhvr>
                                      <p:to>
                                        <p:strVal val="visible"/>
                                      </p:to>
                                    </p:set>
                                    <p:animEffect transition="in" filter="fade">
                                      <p:cBhvr>
                                        <p:cTn id="51" dur="500"/>
                                        <p:tgtEl>
                                          <p:spTgt spid="19">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right)">
                                      <p:cBhvr>
                                        <p:cTn id="59" dur="500"/>
                                        <p:tgtEl>
                                          <p:spTgt spid="21"/>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9">
                                            <p:txEl>
                                              <p:pRg st="3" end="3"/>
                                            </p:txEl>
                                          </p:spTgt>
                                        </p:tgtEl>
                                        <p:attrNameLst>
                                          <p:attrName>style.visibility</p:attrName>
                                        </p:attrNameLst>
                                      </p:cBhvr>
                                      <p:to>
                                        <p:strVal val="visible"/>
                                      </p:to>
                                    </p:set>
                                    <p:animEffect transition="in" filter="fade">
                                      <p:cBhvr>
                                        <p:cTn id="76" dur="500"/>
                                        <p:tgtEl>
                                          <p:spTgt spid="19">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9">
                                            <p:txEl>
                                              <p:pRg st="4" end="4"/>
                                            </p:txEl>
                                          </p:spTgt>
                                        </p:tgtEl>
                                        <p:attrNameLst>
                                          <p:attrName>style.visibility</p:attrName>
                                        </p:attrNameLst>
                                      </p:cBhvr>
                                      <p:to>
                                        <p:strVal val="visible"/>
                                      </p:to>
                                    </p:set>
                                    <p:animEffect transition="in" filter="fade">
                                      <p:cBhvr>
                                        <p:cTn id="81" dur="500"/>
                                        <p:tgtEl>
                                          <p:spTgt spid="19">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up)">
                                      <p:cBhvr>
                                        <p:cTn id="86" dur="500"/>
                                        <p:tgtEl>
                                          <p:spTgt spid="2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500"/>
                            </p:stCondLst>
                            <p:childTnLst>
                              <p:par>
                                <p:cTn id="91" presetID="10" presetClass="entr" presetSubtype="0"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P spid="29" grpId="0" animBg="1"/>
      <p:bldP spid="3" grpId="0"/>
      <p:bldP spid="28" grpId="0"/>
      <p:bldP spid="22" grpId="0" animBg="1"/>
      <p:bldP spid="22" grpId="1" animBg="1"/>
      <p:bldP spid="31" grpId="0" animBg="1"/>
      <p:bldP spid="31" grpId="1" animBg="1"/>
      <p:bldP spid="32" grpId="0" animBg="1"/>
      <p:bldP spid="32" grpId="1" animBg="1"/>
      <p:bldP spid="33" grpId="0" animBg="1"/>
      <p:bldP spid="3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FA0C02-99EE-4A50-AE30-EFA04B824FB5}"/>
              </a:ext>
            </a:extLst>
          </p:cNvPr>
          <p:cNvSpPr>
            <a:spLocks noGrp="1"/>
          </p:cNvSpPr>
          <p:nvPr>
            <p:ph idx="1"/>
          </p:nvPr>
        </p:nvSpPr>
        <p:spPr>
          <a:xfrm>
            <a:off x="457200" y="1143000"/>
            <a:ext cx="11201400" cy="5486400"/>
          </a:xfrm>
        </p:spPr>
        <p:txBody>
          <a:bodyPr>
            <a:normAutofit/>
          </a:bodyPr>
          <a:lstStyle/>
          <a:p>
            <a:r>
              <a:rPr lang="en-US" altLang="zh-CN" dirty="0"/>
              <a:t>Range Tree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The outer </a:t>
            </a:r>
            <a:r>
              <a:rPr lang="en-US" altLang="zh-CN" dirty="0" err="1"/>
              <a:t>aug_range</a:t>
            </a:r>
            <a:r>
              <a:rPr lang="en-US" altLang="zh-CN" dirty="0"/>
              <a:t> involves several inner trees</a:t>
            </a:r>
          </a:p>
          <a:p>
            <a:pPr lvl="1"/>
            <a:r>
              <a:rPr lang="en-US" altLang="zh-CN" dirty="0"/>
              <a:t>Call </a:t>
            </a:r>
            <a:r>
              <a:rPr lang="en-US" altLang="zh-CN" dirty="0" err="1"/>
              <a:t>aug_range</a:t>
            </a:r>
            <a:r>
              <a:rPr lang="en-US" altLang="zh-CN" dirty="0"/>
              <a:t> on each of them respectively</a:t>
            </a:r>
          </a:p>
          <a:p>
            <a:endParaRPr lang="zh-CN" altLang="en-US" dirty="0"/>
          </a:p>
        </p:txBody>
      </p:sp>
      <p:sp>
        <p:nvSpPr>
          <p:cNvPr id="66" name="矩形 65">
            <a:extLst>
              <a:ext uri="{FF2B5EF4-FFF2-40B4-BE49-F238E27FC236}">
                <a16:creationId xmlns:a16="http://schemas.microsoft.com/office/drawing/2014/main" id="{428285B4-3FEB-404F-849E-C6DFBEFD3212}"/>
              </a:ext>
            </a:extLst>
          </p:cNvPr>
          <p:cNvSpPr/>
          <p:nvPr/>
        </p:nvSpPr>
        <p:spPr>
          <a:xfrm>
            <a:off x="4319389" y="3429001"/>
            <a:ext cx="3927551" cy="1711877"/>
          </a:xfrm>
          <a:prstGeom prst="rect">
            <a:avLst/>
          </a:prstGeom>
          <a:pattFill prst="ltUpDiag">
            <a:fgClr>
              <a:srgbClr val="FF0000"/>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2" name="标题 1">
            <a:extLst>
              <a:ext uri="{FF2B5EF4-FFF2-40B4-BE49-F238E27FC236}">
                <a16:creationId xmlns:a16="http://schemas.microsoft.com/office/drawing/2014/main" id="{7A69205E-5236-4549-A4FB-0B2F375C3E76}"/>
              </a:ext>
            </a:extLst>
          </p:cNvPr>
          <p:cNvSpPr>
            <a:spLocks noGrp="1"/>
          </p:cNvSpPr>
          <p:nvPr>
            <p:ph type="title"/>
          </p:nvPr>
        </p:nvSpPr>
        <p:spPr/>
        <p:txBody>
          <a:bodyPr/>
          <a:lstStyle/>
          <a:p>
            <a:r>
              <a:rPr lang="en-US" altLang="zh-CN" dirty="0"/>
              <a:t>Range Query</a:t>
            </a:r>
            <a:endParaRPr lang="zh-CN" altLang="en-US" dirty="0"/>
          </a:p>
        </p:txBody>
      </p:sp>
      <p:sp>
        <p:nvSpPr>
          <p:cNvPr id="5" name="矩形 4">
            <a:extLst>
              <a:ext uri="{FF2B5EF4-FFF2-40B4-BE49-F238E27FC236}">
                <a16:creationId xmlns:a16="http://schemas.microsoft.com/office/drawing/2014/main" id="{A3B8E13B-5229-44A2-B611-ACF1BCDBA2DC}"/>
              </a:ext>
            </a:extLst>
          </p:cNvPr>
          <p:cNvSpPr/>
          <p:nvPr/>
        </p:nvSpPr>
        <p:spPr>
          <a:xfrm>
            <a:off x="5895132" y="3410499"/>
            <a:ext cx="1568794" cy="1711877"/>
          </a:xfrm>
          <a:prstGeom prst="rect">
            <a:avLst/>
          </a:prstGeom>
          <a:pattFill prst="ltUpDiag">
            <a:fgClr>
              <a:srgbClr val="4F81BD"/>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7" name="矩形 6">
            <a:extLst>
              <a:ext uri="{FF2B5EF4-FFF2-40B4-BE49-F238E27FC236}">
                <a16:creationId xmlns:a16="http://schemas.microsoft.com/office/drawing/2014/main" id="{0FED34AE-AEDC-4A3B-8F2A-852BC6E0E99C}"/>
              </a:ext>
            </a:extLst>
          </p:cNvPr>
          <p:cNvSpPr/>
          <p:nvPr/>
        </p:nvSpPr>
        <p:spPr>
          <a:xfrm>
            <a:off x="3085262" y="3415071"/>
            <a:ext cx="5621224" cy="1711877"/>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8" name="椭圆 7">
            <a:extLst>
              <a:ext uri="{FF2B5EF4-FFF2-40B4-BE49-F238E27FC236}">
                <a16:creationId xmlns:a16="http://schemas.microsoft.com/office/drawing/2014/main" id="{BDD6989F-2F20-4FC9-A833-798443B53BCD}"/>
              </a:ext>
            </a:extLst>
          </p:cNvPr>
          <p:cNvSpPr/>
          <p:nvPr/>
        </p:nvSpPr>
        <p:spPr>
          <a:xfrm>
            <a:off x="5744976" y="1915275"/>
            <a:ext cx="305871" cy="30209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Arial Black" panose="020B0A04020102020204" pitchFamily="34" charset="0"/>
              </a:rPr>
              <a:t>F</a:t>
            </a:r>
          </a:p>
        </p:txBody>
      </p:sp>
      <p:sp>
        <p:nvSpPr>
          <p:cNvPr id="9" name="椭圆 8">
            <a:extLst>
              <a:ext uri="{FF2B5EF4-FFF2-40B4-BE49-F238E27FC236}">
                <a16:creationId xmlns:a16="http://schemas.microsoft.com/office/drawing/2014/main" id="{5BE2B58C-1206-4853-854C-3B6409DC4798}"/>
              </a:ext>
            </a:extLst>
          </p:cNvPr>
          <p:cNvSpPr/>
          <p:nvPr/>
        </p:nvSpPr>
        <p:spPr>
          <a:xfrm>
            <a:off x="4178959" y="2281452"/>
            <a:ext cx="305871" cy="30209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Arial Black" panose="020B0A04020102020204" pitchFamily="34" charset="0"/>
              </a:rPr>
              <a:t>C</a:t>
            </a:r>
            <a:endParaRPr lang="en-US" dirty="0">
              <a:latin typeface="Arial Black" panose="020B0A04020102020204" pitchFamily="34" charset="0"/>
            </a:endParaRPr>
          </a:p>
        </p:txBody>
      </p:sp>
      <p:sp>
        <p:nvSpPr>
          <p:cNvPr id="10" name="椭圆 9">
            <a:extLst>
              <a:ext uri="{FF2B5EF4-FFF2-40B4-BE49-F238E27FC236}">
                <a16:creationId xmlns:a16="http://schemas.microsoft.com/office/drawing/2014/main" id="{022AB426-D0BE-411A-A04F-FF22422487F6}"/>
              </a:ext>
            </a:extLst>
          </p:cNvPr>
          <p:cNvSpPr/>
          <p:nvPr/>
        </p:nvSpPr>
        <p:spPr>
          <a:xfrm>
            <a:off x="7310995" y="2281452"/>
            <a:ext cx="305871" cy="30209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Black" panose="020B0A04020102020204" pitchFamily="34" charset="0"/>
              </a:rPr>
              <a:t>J</a:t>
            </a:r>
          </a:p>
        </p:txBody>
      </p:sp>
      <p:sp>
        <p:nvSpPr>
          <p:cNvPr id="11" name="椭圆 10">
            <a:extLst>
              <a:ext uri="{FF2B5EF4-FFF2-40B4-BE49-F238E27FC236}">
                <a16:creationId xmlns:a16="http://schemas.microsoft.com/office/drawing/2014/main" id="{16E2E5EC-2D9C-4319-A630-CAE6CAF06DCD}"/>
              </a:ext>
            </a:extLst>
          </p:cNvPr>
          <p:cNvSpPr/>
          <p:nvPr/>
        </p:nvSpPr>
        <p:spPr>
          <a:xfrm>
            <a:off x="3395950" y="2533199"/>
            <a:ext cx="305871" cy="30209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Arial Black" panose="020B0A04020102020204" pitchFamily="34" charset="0"/>
              </a:rPr>
              <a:t>A</a:t>
            </a:r>
          </a:p>
        </p:txBody>
      </p:sp>
      <p:sp>
        <p:nvSpPr>
          <p:cNvPr id="12" name="椭圆 11">
            <a:extLst>
              <a:ext uri="{FF2B5EF4-FFF2-40B4-BE49-F238E27FC236}">
                <a16:creationId xmlns:a16="http://schemas.microsoft.com/office/drawing/2014/main" id="{624627C2-4EB5-49E4-9041-6418EA41DF6D}"/>
              </a:ext>
            </a:extLst>
          </p:cNvPr>
          <p:cNvSpPr/>
          <p:nvPr/>
        </p:nvSpPr>
        <p:spPr>
          <a:xfrm>
            <a:off x="4961968" y="2533199"/>
            <a:ext cx="305871" cy="30209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latin typeface="Arial Black" panose="020B0A04020102020204" pitchFamily="34" charset="0"/>
              </a:rPr>
              <a:t>D</a:t>
            </a:r>
            <a:endParaRPr lang="en-US" dirty="0">
              <a:latin typeface="Arial Black" panose="020B0A04020102020204" pitchFamily="34" charset="0"/>
            </a:endParaRPr>
          </a:p>
        </p:txBody>
      </p:sp>
      <p:sp>
        <p:nvSpPr>
          <p:cNvPr id="13" name="椭圆 12">
            <a:extLst>
              <a:ext uri="{FF2B5EF4-FFF2-40B4-BE49-F238E27FC236}">
                <a16:creationId xmlns:a16="http://schemas.microsoft.com/office/drawing/2014/main" id="{BF345196-48E0-4C74-BA79-73A109B92629}"/>
              </a:ext>
            </a:extLst>
          </p:cNvPr>
          <p:cNvSpPr/>
          <p:nvPr/>
        </p:nvSpPr>
        <p:spPr>
          <a:xfrm>
            <a:off x="6527986" y="2533199"/>
            <a:ext cx="305871" cy="302096"/>
          </a:xfrm>
          <a:prstGeom prst="ellipse">
            <a:avLst/>
          </a:prstGeom>
          <a:pattFill prst="wdDnDiag">
            <a:fgClr>
              <a:srgbClr val="9BB7D9"/>
            </a:fgClr>
            <a:bgClr>
              <a:schemeClr val="bg1"/>
            </a:bgClr>
          </a:patt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a:latin typeface="Arial Black" panose="020B0A04020102020204" pitchFamily="34" charset="0"/>
              </a:rPr>
              <a:t>H</a:t>
            </a:r>
            <a:endParaRPr lang="en-US" b="1" dirty="0">
              <a:latin typeface="Arial Black" panose="020B0A04020102020204" pitchFamily="34" charset="0"/>
            </a:endParaRPr>
          </a:p>
        </p:txBody>
      </p:sp>
      <p:sp>
        <p:nvSpPr>
          <p:cNvPr id="14" name="椭圆 13">
            <a:extLst>
              <a:ext uri="{FF2B5EF4-FFF2-40B4-BE49-F238E27FC236}">
                <a16:creationId xmlns:a16="http://schemas.microsoft.com/office/drawing/2014/main" id="{3FEC96DA-EE30-4D2F-B802-4D8EE8F0E87F}"/>
              </a:ext>
            </a:extLst>
          </p:cNvPr>
          <p:cNvSpPr/>
          <p:nvPr/>
        </p:nvSpPr>
        <p:spPr>
          <a:xfrm>
            <a:off x="8094005" y="2533199"/>
            <a:ext cx="305871" cy="302096"/>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Black" panose="020B0A04020102020204" pitchFamily="34" charset="0"/>
              </a:rPr>
              <a:t>L</a:t>
            </a:r>
          </a:p>
        </p:txBody>
      </p:sp>
      <p:cxnSp>
        <p:nvCxnSpPr>
          <p:cNvPr id="15" name="直接连接符 14">
            <a:extLst>
              <a:ext uri="{FF2B5EF4-FFF2-40B4-BE49-F238E27FC236}">
                <a16:creationId xmlns:a16="http://schemas.microsoft.com/office/drawing/2014/main" id="{180FD4D8-5258-4814-858C-DC86DF390FBE}"/>
              </a:ext>
            </a:extLst>
          </p:cNvPr>
          <p:cNvCxnSpPr>
            <a:cxnSpLocks/>
            <a:stCxn id="8" idx="3"/>
            <a:endCxn id="9" idx="7"/>
          </p:cNvCxnSpPr>
          <p:nvPr/>
        </p:nvCxnSpPr>
        <p:spPr>
          <a:xfrm flipH="1">
            <a:off x="4440036" y="2173131"/>
            <a:ext cx="1349735" cy="15256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0B248424-0EBE-48A6-BC3C-C5FC60FB1D7C}"/>
              </a:ext>
            </a:extLst>
          </p:cNvPr>
          <p:cNvCxnSpPr>
            <a:cxnSpLocks/>
            <a:stCxn id="10" idx="1"/>
            <a:endCxn id="8" idx="5"/>
          </p:cNvCxnSpPr>
          <p:nvPr/>
        </p:nvCxnSpPr>
        <p:spPr>
          <a:xfrm flipH="1" flipV="1">
            <a:off x="6006054" y="2173131"/>
            <a:ext cx="1349735" cy="15256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150C9E48-4EAE-4654-A638-8759EFFBD89F}"/>
              </a:ext>
            </a:extLst>
          </p:cNvPr>
          <p:cNvCxnSpPr>
            <a:cxnSpLocks/>
            <a:stCxn id="9" idx="2"/>
            <a:endCxn id="11" idx="7"/>
          </p:cNvCxnSpPr>
          <p:nvPr/>
        </p:nvCxnSpPr>
        <p:spPr>
          <a:xfrm flipH="1">
            <a:off x="3657023" y="2432505"/>
            <a:ext cx="521932" cy="1449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76FBA61F-1944-4E93-A137-49CB5EC460B4}"/>
              </a:ext>
            </a:extLst>
          </p:cNvPr>
          <p:cNvCxnSpPr>
            <a:cxnSpLocks/>
            <a:stCxn id="9" idx="6"/>
            <a:endCxn id="12" idx="1"/>
          </p:cNvCxnSpPr>
          <p:nvPr/>
        </p:nvCxnSpPr>
        <p:spPr>
          <a:xfrm>
            <a:off x="4484826" y="2432505"/>
            <a:ext cx="521932" cy="1449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A94F54B6-9871-4C93-B31E-84138AFC6C1A}"/>
              </a:ext>
            </a:extLst>
          </p:cNvPr>
          <p:cNvCxnSpPr>
            <a:cxnSpLocks/>
            <a:stCxn id="10" idx="2"/>
            <a:endCxn id="13" idx="7"/>
          </p:cNvCxnSpPr>
          <p:nvPr/>
        </p:nvCxnSpPr>
        <p:spPr>
          <a:xfrm flipH="1">
            <a:off x="6789059" y="2432505"/>
            <a:ext cx="521932" cy="1449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317F01B4-5041-47C9-80C1-4AAC99B9264C}"/>
              </a:ext>
            </a:extLst>
          </p:cNvPr>
          <p:cNvCxnSpPr>
            <a:cxnSpLocks/>
            <a:stCxn id="10" idx="6"/>
            <a:endCxn id="14" idx="1"/>
          </p:cNvCxnSpPr>
          <p:nvPr/>
        </p:nvCxnSpPr>
        <p:spPr>
          <a:xfrm>
            <a:off x="7616863" y="2432505"/>
            <a:ext cx="521933" cy="1449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599402BB-DA6A-4120-AC65-E059F3CF5199}"/>
              </a:ext>
            </a:extLst>
          </p:cNvPr>
          <p:cNvCxnSpPr>
            <a:cxnSpLocks/>
            <a:stCxn id="8" idx="4"/>
            <a:endCxn id="7" idx="2"/>
          </p:cNvCxnSpPr>
          <p:nvPr/>
        </p:nvCxnSpPr>
        <p:spPr>
          <a:xfrm flipH="1">
            <a:off x="5895875" y="2217371"/>
            <a:ext cx="2035" cy="29095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F9561A1E-1DD4-458F-867A-88387BA2BC4B}"/>
              </a:ext>
            </a:extLst>
          </p:cNvPr>
          <p:cNvCxnSpPr>
            <a:cxnSpLocks/>
            <a:stCxn id="9" idx="4"/>
          </p:cNvCxnSpPr>
          <p:nvPr/>
        </p:nvCxnSpPr>
        <p:spPr>
          <a:xfrm flipH="1">
            <a:off x="4324408" y="2583552"/>
            <a:ext cx="7483" cy="253741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3" name="椭圆 22">
            <a:extLst>
              <a:ext uri="{FF2B5EF4-FFF2-40B4-BE49-F238E27FC236}">
                <a16:creationId xmlns:a16="http://schemas.microsoft.com/office/drawing/2014/main" id="{E13028BD-6FF2-4AB8-AF08-357ACDD9CBA8}"/>
              </a:ext>
            </a:extLst>
          </p:cNvPr>
          <p:cNvSpPr/>
          <p:nvPr/>
        </p:nvSpPr>
        <p:spPr>
          <a:xfrm>
            <a:off x="5821078" y="4370192"/>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4" name="椭圆 23">
            <a:extLst>
              <a:ext uri="{FF2B5EF4-FFF2-40B4-BE49-F238E27FC236}">
                <a16:creationId xmlns:a16="http://schemas.microsoft.com/office/drawing/2014/main" id="{967AA5CC-4B06-4B5B-8F35-281E6F279CCC}"/>
              </a:ext>
            </a:extLst>
          </p:cNvPr>
          <p:cNvSpPr/>
          <p:nvPr/>
        </p:nvSpPr>
        <p:spPr>
          <a:xfrm>
            <a:off x="4254502" y="3918563"/>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5" name="椭圆 24">
            <a:extLst>
              <a:ext uri="{FF2B5EF4-FFF2-40B4-BE49-F238E27FC236}">
                <a16:creationId xmlns:a16="http://schemas.microsoft.com/office/drawing/2014/main" id="{26F955C4-F97D-4DD2-B824-A14B4F602DBE}"/>
              </a:ext>
            </a:extLst>
          </p:cNvPr>
          <p:cNvSpPr/>
          <p:nvPr/>
        </p:nvSpPr>
        <p:spPr>
          <a:xfrm>
            <a:off x="5377262" y="4194727"/>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6" name="椭圆 25">
            <a:extLst>
              <a:ext uri="{FF2B5EF4-FFF2-40B4-BE49-F238E27FC236}">
                <a16:creationId xmlns:a16="http://schemas.microsoft.com/office/drawing/2014/main" id="{50B21309-8716-41F3-9D98-5C87811A5E55}"/>
              </a:ext>
            </a:extLst>
          </p:cNvPr>
          <p:cNvSpPr/>
          <p:nvPr/>
        </p:nvSpPr>
        <p:spPr>
          <a:xfrm>
            <a:off x="3984506" y="3505094"/>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cxnSp>
        <p:nvCxnSpPr>
          <p:cNvPr id="27" name="直接连接符 26">
            <a:extLst>
              <a:ext uri="{FF2B5EF4-FFF2-40B4-BE49-F238E27FC236}">
                <a16:creationId xmlns:a16="http://schemas.microsoft.com/office/drawing/2014/main" id="{49F6E756-4A4C-46C6-BEA9-93935AD8B85F}"/>
              </a:ext>
            </a:extLst>
          </p:cNvPr>
          <p:cNvCxnSpPr>
            <a:cxnSpLocks/>
            <a:stCxn id="10" idx="4"/>
          </p:cNvCxnSpPr>
          <p:nvPr/>
        </p:nvCxnSpPr>
        <p:spPr>
          <a:xfrm>
            <a:off x="7463927" y="2583549"/>
            <a:ext cx="0" cy="254339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8" name="椭圆 27">
            <a:extLst>
              <a:ext uri="{FF2B5EF4-FFF2-40B4-BE49-F238E27FC236}">
                <a16:creationId xmlns:a16="http://schemas.microsoft.com/office/drawing/2014/main" id="{635D1E08-675B-49E1-AC18-E8B9C907A04F}"/>
              </a:ext>
            </a:extLst>
          </p:cNvPr>
          <p:cNvSpPr/>
          <p:nvPr/>
        </p:nvSpPr>
        <p:spPr>
          <a:xfrm>
            <a:off x="7391171" y="3520362"/>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9" name="椭圆 28">
            <a:extLst>
              <a:ext uri="{FF2B5EF4-FFF2-40B4-BE49-F238E27FC236}">
                <a16:creationId xmlns:a16="http://schemas.microsoft.com/office/drawing/2014/main" id="{B2F56730-FEEC-4B01-9B34-4DD1EB30134C}"/>
              </a:ext>
            </a:extLst>
          </p:cNvPr>
          <p:cNvSpPr/>
          <p:nvPr/>
        </p:nvSpPr>
        <p:spPr>
          <a:xfrm>
            <a:off x="7712876" y="4522755"/>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1" name="椭圆 30">
            <a:extLst>
              <a:ext uri="{FF2B5EF4-FFF2-40B4-BE49-F238E27FC236}">
                <a16:creationId xmlns:a16="http://schemas.microsoft.com/office/drawing/2014/main" id="{F133409A-A602-4193-A2C9-87CCD5A30692}"/>
              </a:ext>
            </a:extLst>
          </p:cNvPr>
          <p:cNvSpPr/>
          <p:nvPr/>
        </p:nvSpPr>
        <p:spPr>
          <a:xfrm>
            <a:off x="6203223" y="3970599"/>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2" name="椭圆 31">
            <a:extLst>
              <a:ext uri="{FF2B5EF4-FFF2-40B4-BE49-F238E27FC236}">
                <a16:creationId xmlns:a16="http://schemas.microsoft.com/office/drawing/2014/main" id="{A8384990-31B2-4C31-96F7-618680024235}"/>
              </a:ext>
            </a:extLst>
          </p:cNvPr>
          <p:cNvSpPr/>
          <p:nvPr/>
        </p:nvSpPr>
        <p:spPr>
          <a:xfrm>
            <a:off x="6975971" y="4401467"/>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7" name="文本框 36">
            <a:extLst>
              <a:ext uri="{FF2B5EF4-FFF2-40B4-BE49-F238E27FC236}">
                <a16:creationId xmlns:a16="http://schemas.microsoft.com/office/drawing/2014/main" id="{E9858B4A-4A25-4CCE-8157-308BB8DBAE90}"/>
              </a:ext>
            </a:extLst>
          </p:cNvPr>
          <p:cNvSpPr txBox="1"/>
          <p:nvPr/>
        </p:nvSpPr>
        <p:spPr>
          <a:xfrm>
            <a:off x="3761666" y="3576807"/>
            <a:ext cx="344966" cy="338554"/>
          </a:xfrm>
          <a:prstGeom prst="rect">
            <a:avLst/>
          </a:prstGeom>
          <a:noFill/>
        </p:spPr>
        <p:txBody>
          <a:bodyPr wrap="none" rtlCol="0">
            <a:spAutoFit/>
          </a:bodyPr>
          <a:lstStyle/>
          <a:p>
            <a:r>
              <a:rPr lang="en-US" sz="1600" b="1" dirty="0">
                <a:latin typeface="Arial Black" panose="020B0A04020102020204" pitchFamily="34" charset="0"/>
              </a:rPr>
              <a:t>B</a:t>
            </a:r>
          </a:p>
        </p:txBody>
      </p:sp>
      <p:sp>
        <p:nvSpPr>
          <p:cNvPr id="38" name="文本框 107">
            <a:extLst>
              <a:ext uri="{FF2B5EF4-FFF2-40B4-BE49-F238E27FC236}">
                <a16:creationId xmlns:a16="http://schemas.microsoft.com/office/drawing/2014/main" id="{5B8101E0-D845-44A0-BC50-6788CF494279}"/>
              </a:ext>
            </a:extLst>
          </p:cNvPr>
          <p:cNvSpPr txBox="1"/>
          <p:nvPr/>
        </p:nvSpPr>
        <p:spPr>
          <a:xfrm>
            <a:off x="4379846" y="3801909"/>
            <a:ext cx="34496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C</a:t>
            </a:r>
          </a:p>
        </p:txBody>
      </p:sp>
      <p:sp>
        <p:nvSpPr>
          <p:cNvPr id="39" name="文本框 107">
            <a:extLst>
              <a:ext uri="{FF2B5EF4-FFF2-40B4-BE49-F238E27FC236}">
                <a16:creationId xmlns:a16="http://schemas.microsoft.com/office/drawing/2014/main" id="{DBD8168E-138E-4388-A57F-AB217E61A8BB}"/>
              </a:ext>
            </a:extLst>
          </p:cNvPr>
          <p:cNvSpPr txBox="1"/>
          <p:nvPr/>
        </p:nvSpPr>
        <p:spPr>
          <a:xfrm>
            <a:off x="4724400" y="4334667"/>
            <a:ext cx="34496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D</a:t>
            </a:r>
          </a:p>
        </p:txBody>
      </p:sp>
      <p:sp>
        <p:nvSpPr>
          <p:cNvPr id="40" name="文本框 107">
            <a:extLst>
              <a:ext uri="{FF2B5EF4-FFF2-40B4-BE49-F238E27FC236}">
                <a16:creationId xmlns:a16="http://schemas.microsoft.com/office/drawing/2014/main" id="{9F443F74-1A39-4823-A8E2-EFA90172F555}"/>
              </a:ext>
            </a:extLst>
          </p:cNvPr>
          <p:cNvSpPr txBox="1"/>
          <p:nvPr/>
        </p:nvSpPr>
        <p:spPr>
          <a:xfrm>
            <a:off x="5428177" y="3942984"/>
            <a:ext cx="33214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E</a:t>
            </a:r>
          </a:p>
        </p:txBody>
      </p:sp>
      <p:sp>
        <p:nvSpPr>
          <p:cNvPr id="41" name="文本框 107">
            <a:extLst>
              <a:ext uri="{FF2B5EF4-FFF2-40B4-BE49-F238E27FC236}">
                <a16:creationId xmlns:a16="http://schemas.microsoft.com/office/drawing/2014/main" id="{21B88690-7C9E-4191-B8A3-21766F177E1B}"/>
              </a:ext>
            </a:extLst>
          </p:cNvPr>
          <p:cNvSpPr txBox="1"/>
          <p:nvPr/>
        </p:nvSpPr>
        <p:spPr>
          <a:xfrm>
            <a:off x="5926020" y="4432745"/>
            <a:ext cx="3209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F</a:t>
            </a:r>
          </a:p>
        </p:txBody>
      </p:sp>
      <p:sp>
        <p:nvSpPr>
          <p:cNvPr id="42" name="文本框 107">
            <a:extLst>
              <a:ext uri="{FF2B5EF4-FFF2-40B4-BE49-F238E27FC236}">
                <a16:creationId xmlns:a16="http://schemas.microsoft.com/office/drawing/2014/main" id="{ED125F35-0D2E-41E9-895C-9BB898B30E02}"/>
              </a:ext>
            </a:extLst>
          </p:cNvPr>
          <p:cNvSpPr txBox="1"/>
          <p:nvPr/>
        </p:nvSpPr>
        <p:spPr>
          <a:xfrm>
            <a:off x="6257700" y="4064435"/>
            <a:ext cx="35618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G</a:t>
            </a:r>
          </a:p>
        </p:txBody>
      </p:sp>
      <p:sp>
        <p:nvSpPr>
          <p:cNvPr id="43" name="文本框 107">
            <a:extLst>
              <a:ext uri="{FF2B5EF4-FFF2-40B4-BE49-F238E27FC236}">
                <a16:creationId xmlns:a16="http://schemas.microsoft.com/office/drawing/2014/main" id="{B1A85C6D-86D1-4AF5-BA4D-1FA92BEB768F}"/>
              </a:ext>
            </a:extLst>
          </p:cNvPr>
          <p:cNvSpPr txBox="1"/>
          <p:nvPr/>
        </p:nvSpPr>
        <p:spPr>
          <a:xfrm>
            <a:off x="6726097" y="3778205"/>
            <a:ext cx="35618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H</a:t>
            </a:r>
          </a:p>
        </p:txBody>
      </p:sp>
      <p:sp>
        <p:nvSpPr>
          <p:cNvPr id="44" name="文本框 107">
            <a:extLst>
              <a:ext uri="{FF2B5EF4-FFF2-40B4-BE49-F238E27FC236}">
                <a16:creationId xmlns:a16="http://schemas.microsoft.com/office/drawing/2014/main" id="{8AEEA612-0554-44E0-862A-269A7DE36F28}"/>
              </a:ext>
            </a:extLst>
          </p:cNvPr>
          <p:cNvSpPr txBox="1"/>
          <p:nvPr/>
        </p:nvSpPr>
        <p:spPr>
          <a:xfrm>
            <a:off x="7081782" y="4432745"/>
            <a:ext cx="264816"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I</a:t>
            </a:r>
          </a:p>
        </p:txBody>
      </p:sp>
      <p:sp>
        <p:nvSpPr>
          <p:cNvPr id="45" name="文本框 107">
            <a:extLst>
              <a:ext uri="{FF2B5EF4-FFF2-40B4-BE49-F238E27FC236}">
                <a16:creationId xmlns:a16="http://schemas.microsoft.com/office/drawing/2014/main" id="{327500E4-52C5-4779-AFE8-94BA34DFBDB7}"/>
              </a:ext>
            </a:extLst>
          </p:cNvPr>
          <p:cNvSpPr txBox="1"/>
          <p:nvPr/>
        </p:nvSpPr>
        <p:spPr>
          <a:xfrm>
            <a:off x="7484170" y="3526457"/>
            <a:ext cx="3209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J</a:t>
            </a:r>
          </a:p>
        </p:txBody>
      </p:sp>
      <p:sp>
        <p:nvSpPr>
          <p:cNvPr id="46" name="文本框 107">
            <a:extLst>
              <a:ext uri="{FF2B5EF4-FFF2-40B4-BE49-F238E27FC236}">
                <a16:creationId xmlns:a16="http://schemas.microsoft.com/office/drawing/2014/main" id="{1503B352-6EE6-402E-9D26-F976D2F1831B}"/>
              </a:ext>
            </a:extLst>
          </p:cNvPr>
          <p:cNvSpPr txBox="1"/>
          <p:nvPr/>
        </p:nvSpPr>
        <p:spPr>
          <a:xfrm>
            <a:off x="7752581" y="4634144"/>
            <a:ext cx="35618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K</a:t>
            </a:r>
          </a:p>
        </p:txBody>
      </p:sp>
      <p:sp>
        <p:nvSpPr>
          <p:cNvPr id="47" name="文本框 107">
            <a:extLst>
              <a:ext uri="{FF2B5EF4-FFF2-40B4-BE49-F238E27FC236}">
                <a16:creationId xmlns:a16="http://schemas.microsoft.com/office/drawing/2014/main" id="{4E486818-2F57-4800-9956-E21B33737687}"/>
              </a:ext>
            </a:extLst>
          </p:cNvPr>
          <p:cNvSpPr txBox="1"/>
          <p:nvPr/>
        </p:nvSpPr>
        <p:spPr>
          <a:xfrm>
            <a:off x="8305800" y="3352800"/>
            <a:ext cx="3209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Arial Black" panose="020B0A04020102020204" pitchFamily="34" charset="0"/>
              </a:rPr>
              <a:t>L</a:t>
            </a:r>
          </a:p>
        </p:txBody>
      </p:sp>
      <p:cxnSp>
        <p:nvCxnSpPr>
          <p:cNvPr id="48" name="直接连接符 47">
            <a:extLst>
              <a:ext uri="{FF2B5EF4-FFF2-40B4-BE49-F238E27FC236}">
                <a16:creationId xmlns:a16="http://schemas.microsoft.com/office/drawing/2014/main" id="{E9C942EA-FEBC-423F-826F-B1C263A79E38}"/>
              </a:ext>
            </a:extLst>
          </p:cNvPr>
          <p:cNvCxnSpPr>
            <a:cxnSpLocks/>
            <a:stCxn id="14" idx="4"/>
          </p:cNvCxnSpPr>
          <p:nvPr/>
        </p:nvCxnSpPr>
        <p:spPr>
          <a:xfrm>
            <a:off x="8246940" y="2835295"/>
            <a:ext cx="9074" cy="229165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49" name="椭圆 48">
            <a:extLst>
              <a:ext uri="{FF2B5EF4-FFF2-40B4-BE49-F238E27FC236}">
                <a16:creationId xmlns:a16="http://schemas.microsoft.com/office/drawing/2014/main" id="{D89A988A-DBA7-4B0A-B5C7-26F90867AD14}"/>
              </a:ext>
            </a:extLst>
          </p:cNvPr>
          <p:cNvSpPr/>
          <p:nvPr/>
        </p:nvSpPr>
        <p:spPr>
          <a:xfrm>
            <a:off x="8179184" y="3593592"/>
            <a:ext cx="148111" cy="15256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cxnSp>
        <p:nvCxnSpPr>
          <p:cNvPr id="50" name="直接连接符 49">
            <a:extLst>
              <a:ext uri="{FF2B5EF4-FFF2-40B4-BE49-F238E27FC236}">
                <a16:creationId xmlns:a16="http://schemas.microsoft.com/office/drawing/2014/main" id="{B24F72D7-E428-4A47-9781-BFE217E53AD2}"/>
              </a:ext>
            </a:extLst>
          </p:cNvPr>
          <p:cNvCxnSpPr>
            <a:cxnSpLocks/>
          </p:cNvCxnSpPr>
          <p:nvPr/>
        </p:nvCxnSpPr>
        <p:spPr>
          <a:xfrm flipH="1">
            <a:off x="6666373" y="2830724"/>
            <a:ext cx="7605" cy="229023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51" name="椭圆 50">
            <a:extLst>
              <a:ext uri="{FF2B5EF4-FFF2-40B4-BE49-F238E27FC236}">
                <a16:creationId xmlns:a16="http://schemas.microsoft.com/office/drawing/2014/main" id="{2D7E225B-84F3-4108-B032-92DADAEE05BE}"/>
              </a:ext>
            </a:extLst>
          </p:cNvPr>
          <p:cNvSpPr/>
          <p:nvPr/>
        </p:nvSpPr>
        <p:spPr>
          <a:xfrm>
            <a:off x="6616020" y="3740046"/>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cxnSp>
        <p:nvCxnSpPr>
          <p:cNvPr id="52" name="直接连接符 51">
            <a:extLst>
              <a:ext uri="{FF2B5EF4-FFF2-40B4-BE49-F238E27FC236}">
                <a16:creationId xmlns:a16="http://schemas.microsoft.com/office/drawing/2014/main" id="{F5C51B9D-4723-48EB-9063-F02767832EDB}"/>
              </a:ext>
            </a:extLst>
          </p:cNvPr>
          <p:cNvCxnSpPr>
            <a:cxnSpLocks/>
            <a:stCxn id="11" idx="4"/>
          </p:cNvCxnSpPr>
          <p:nvPr/>
        </p:nvCxnSpPr>
        <p:spPr>
          <a:xfrm flipH="1">
            <a:off x="3541399" y="2835295"/>
            <a:ext cx="7483" cy="229165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53" name="椭圆 52">
            <a:extLst>
              <a:ext uri="{FF2B5EF4-FFF2-40B4-BE49-F238E27FC236}">
                <a16:creationId xmlns:a16="http://schemas.microsoft.com/office/drawing/2014/main" id="{52DA3EE0-7C23-4535-9688-47BB3199B93E}"/>
              </a:ext>
            </a:extLst>
          </p:cNvPr>
          <p:cNvSpPr/>
          <p:nvPr/>
        </p:nvSpPr>
        <p:spPr>
          <a:xfrm>
            <a:off x="3462977" y="4824851"/>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cxnSp>
        <p:nvCxnSpPr>
          <p:cNvPr id="54" name="直接连接符 53">
            <a:extLst>
              <a:ext uri="{FF2B5EF4-FFF2-40B4-BE49-F238E27FC236}">
                <a16:creationId xmlns:a16="http://schemas.microsoft.com/office/drawing/2014/main" id="{31216F49-BEAE-4B99-ABA8-14F8D84D31F9}"/>
              </a:ext>
            </a:extLst>
          </p:cNvPr>
          <p:cNvCxnSpPr>
            <a:cxnSpLocks/>
            <a:stCxn id="12" idx="4"/>
          </p:cNvCxnSpPr>
          <p:nvPr/>
        </p:nvCxnSpPr>
        <p:spPr>
          <a:xfrm flipH="1">
            <a:off x="5107417" y="2835295"/>
            <a:ext cx="7483" cy="229165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55" name="椭圆 54">
            <a:extLst>
              <a:ext uri="{FF2B5EF4-FFF2-40B4-BE49-F238E27FC236}">
                <a16:creationId xmlns:a16="http://schemas.microsoft.com/office/drawing/2014/main" id="{653DC07E-F49B-42C7-954C-6E601EA63193}"/>
              </a:ext>
            </a:extLst>
          </p:cNvPr>
          <p:cNvSpPr/>
          <p:nvPr/>
        </p:nvSpPr>
        <p:spPr>
          <a:xfrm>
            <a:off x="5029526" y="4425114"/>
            <a:ext cx="148111" cy="15256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D32675FB-DFAB-45D3-881A-5E977E429D69}"/>
                  </a:ext>
                </a:extLst>
              </p:cNvPr>
              <p:cNvSpPr txBox="1"/>
              <p:nvPr/>
            </p:nvSpPr>
            <p:spPr>
              <a:xfrm>
                <a:off x="5724252" y="2819401"/>
                <a:ext cx="1948118" cy="615553"/>
              </a:xfrm>
              <a:prstGeom prst="rect">
                <a:avLst/>
              </a:prstGeom>
              <a:noFill/>
            </p:spPr>
            <p:txBody>
              <a:bodyPr wrap="square" lIns="0" tIns="0" rIns="0" bIns="0" rtlCol="0">
                <a:spAutoFit/>
              </a:bodyPr>
              <a:lstStyle/>
              <a:p>
                <a:pPr algn="ctr">
                  <a:lnSpc>
                    <a:spcPts val="2400"/>
                  </a:lnSpc>
                </a:pPr>
                <a:r>
                  <a:rPr lang="en-US" altLang="zh-CN" b="1" dirty="0"/>
                  <a:t>Aug value</a:t>
                </a:r>
                <a:r>
                  <a:rPr lang="en-US" b="1" dirty="0"/>
                  <a:t> here:</a:t>
                </a:r>
              </a:p>
              <a:p>
                <a:pPr algn="ctr">
                  <a:lnSpc>
                    <a:spcPts val="2400"/>
                  </a:lnSpc>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r>
                        <a:rPr lang="en-US" b="1" i="1">
                          <a:latin typeface="Cambria Math" panose="02040503050406030204" pitchFamily="18" charset="0"/>
                        </a:rPr>
                        <m:t>{</m:t>
                      </m:r>
                      <m:r>
                        <a:rPr lang="en-US" b="1" i="1">
                          <a:latin typeface="Cambria Math" panose="02040503050406030204" pitchFamily="18" charset="0"/>
                        </a:rPr>
                        <m:t>𝑰</m:t>
                      </m:r>
                      <m:r>
                        <a:rPr lang="en-US" b="1" i="1">
                          <a:latin typeface="Cambria Math" panose="02040503050406030204" pitchFamily="18" charset="0"/>
                        </a:rPr>
                        <m:t>,</m:t>
                      </m:r>
                      <m:r>
                        <a:rPr lang="en-US" b="1" i="1">
                          <a:latin typeface="Cambria Math" panose="02040503050406030204" pitchFamily="18" charset="0"/>
                        </a:rPr>
                        <m:t>𝑮</m:t>
                      </m:r>
                      <m:r>
                        <a:rPr lang="en-US" b="1"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oMath>
                  </m:oMathPara>
                </a14:m>
                <a:endParaRPr lang="en-US" b="1" dirty="0"/>
              </a:p>
            </p:txBody>
          </p:sp>
        </mc:Choice>
        <mc:Fallback xmlns="">
          <p:sp>
            <p:nvSpPr>
              <p:cNvPr id="56" name="文本框 55">
                <a:extLst>
                  <a:ext uri="{FF2B5EF4-FFF2-40B4-BE49-F238E27FC236}">
                    <a16:creationId xmlns:a16="http://schemas.microsoft.com/office/drawing/2014/main" id="{D32675FB-DFAB-45D3-881A-5E977E429D69}"/>
                  </a:ext>
                </a:extLst>
              </p:cNvPr>
              <p:cNvSpPr txBox="1">
                <a:spLocks noRot="1" noChangeAspect="1" noMove="1" noResize="1" noEditPoints="1" noAdjustHandles="1" noChangeArrowheads="1" noChangeShapeType="1" noTextEdit="1"/>
              </p:cNvSpPr>
              <p:nvPr/>
            </p:nvSpPr>
            <p:spPr>
              <a:xfrm>
                <a:off x="5724252" y="2819401"/>
                <a:ext cx="1948118" cy="615553"/>
              </a:xfrm>
              <a:prstGeom prst="rect">
                <a:avLst/>
              </a:prstGeom>
              <a:blipFill>
                <a:blip r:embed="rId3"/>
                <a:stretch>
                  <a:fillRect t="-10000" b="-15000"/>
                </a:stretch>
              </a:blipFill>
            </p:spPr>
            <p:txBody>
              <a:bodyPr/>
              <a:lstStyle/>
              <a:p>
                <a:r>
                  <a:rPr lang="zh-CN" altLang="en-US">
                    <a:noFill/>
                  </a:rPr>
                  <a:t> </a:t>
                </a:r>
              </a:p>
            </p:txBody>
          </p:sp>
        </mc:Fallback>
      </mc:AlternateContent>
      <p:cxnSp>
        <p:nvCxnSpPr>
          <p:cNvPr id="58" name="Straight Arrow Connector 2">
            <a:extLst>
              <a:ext uri="{FF2B5EF4-FFF2-40B4-BE49-F238E27FC236}">
                <a16:creationId xmlns:a16="http://schemas.microsoft.com/office/drawing/2014/main" id="{D1A68CB6-B039-4EA1-BB5C-177531279DD2}"/>
              </a:ext>
            </a:extLst>
          </p:cNvPr>
          <p:cNvCxnSpPr>
            <a:cxnSpLocks/>
          </p:cNvCxnSpPr>
          <p:nvPr/>
        </p:nvCxnSpPr>
        <p:spPr>
          <a:xfrm>
            <a:off x="3085263" y="5120963"/>
            <a:ext cx="5816745" cy="67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0" name="TextBox 9">
            <a:extLst>
              <a:ext uri="{FF2B5EF4-FFF2-40B4-BE49-F238E27FC236}">
                <a16:creationId xmlns:a16="http://schemas.microsoft.com/office/drawing/2014/main" id="{071BCB34-2F3E-4E8C-9043-E3CD3BC28A4B}"/>
              </a:ext>
            </a:extLst>
          </p:cNvPr>
          <p:cNvSpPr txBox="1"/>
          <p:nvPr/>
        </p:nvSpPr>
        <p:spPr>
          <a:xfrm>
            <a:off x="8653256" y="5092432"/>
            <a:ext cx="312906" cy="400110"/>
          </a:xfrm>
          <a:prstGeom prst="rect">
            <a:avLst/>
          </a:prstGeom>
          <a:noFill/>
        </p:spPr>
        <p:txBody>
          <a:bodyPr wrap="none" rtlCol="0">
            <a:spAutoFit/>
          </a:bodyPr>
          <a:lstStyle/>
          <a:p>
            <a:r>
              <a:rPr lang="en-US" altLang="zh-CN" sz="2000" b="1" dirty="0">
                <a:solidFill>
                  <a:srgbClr val="FF0000"/>
                </a:solidFill>
              </a:rPr>
              <a:t>x</a:t>
            </a:r>
            <a:endParaRPr lang="zh-CN" altLang="en-US" sz="2000" b="1" dirty="0">
              <a:solidFill>
                <a:srgbClr val="FF0000"/>
              </a:solidFill>
            </a:endParaRPr>
          </a:p>
        </p:txBody>
      </p:sp>
      <p:sp>
        <p:nvSpPr>
          <p:cNvPr id="61" name="TextBox 63">
            <a:extLst>
              <a:ext uri="{FF2B5EF4-FFF2-40B4-BE49-F238E27FC236}">
                <a16:creationId xmlns:a16="http://schemas.microsoft.com/office/drawing/2014/main" id="{19293E9B-DDF5-49DF-81FD-EC1728F437BD}"/>
              </a:ext>
            </a:extLst>
          </p:cNvPr>
          <p:cNvSpPr txBox="1"/>
          <p:nvPr/>
        </p:nvSpPr>
        <p:spPr>
          <a:xfrm>
            <a:off x="3088557" y="2990532"/>
            <a:ext cx="314510" cy="400110"/>
          </a:xfrm>
          <a:prstGeom prst="rect">
            <a:avLst/>
          </a:prstGeom>
          <a:noFill/>
        </p:spPr>
        <p:txBody>
          <a:bodyPr wrap="none" rtlCol="0">
            <a:spAutoFit/>
          </a:bodyPr>
          <a:lstStyle/>
          <a:p>
            <a:r>
              <a:rPr lang="en-US" altLang="zh-CN" sz="2000" b="1" dirty="0">
                <a:solidFill>
                  <a:srgbClr val="FF0000"/>
                </a:solidFill>
              </a:rPr>
              <a:t>y</a:t>
            </a:r>
            <a:endParaRPr lang="zh-CN" altLang="en-US" sz="2000" b="1" dirty="0">
              <a:solidFill>
                <a:srgbClr val="FF0000"/>
              </a:solidFill>
            </a:endParaRPr>
          </a:p>
        </p:txBody>
      </p:sp>
      <p:cxnSp>
        <p:nvCxnSpPr>
          <p:cNvPr id="74" name="Straight Arrow Connector 2">
            <a:extLst>
              <a:ext uri="{FF2B5EF4-FFF2-40B4-BE49-F238E27FC236}">
                <a16:creationId xmlns:a16="http://schemas.microsoft.com/office/drawing/2014/main" id="{4B0A4B47-740A-4A26-9C1F-C3166868DDF3}"/>
              </a:ext>
            </a:extLst>
          </p:cNvPr>
          <p:cNvCxnSpPr>
            <a:cxnSpLocks/>
          </p:cNvCxnSpPr>
          <p:nvPr/>
        </p:nvCxnSpPr>
        <p:spPr>
          <a:xfrm flipV="1">
            <a:off x="3083512" y="3191523"/>
            <a:ext cx="0" cy="196019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22BF02DE-70C3-4850-95EF-63A2E82BC580}"/>
                  </a:ext>
                </a:extLst>
              </p:cNvPr>
              <p:cNvSpPr txBox="1"/>
              <p:nvPr/>
            </p:nvSpPr>
            <p:spPr>
              <a:xfrm>
                <a:off x="6400800" y="1295400"/>
                <a:ext cx="3276600" cy="923330"/>
              </a:xfrm>
              <a:prstGeom prst="rect">
                <a:avLst/>
              </a:prstGeom>
              <a:noFill/>
            </p:spPr>
            <p:txBody>
              <a:bodyPr wrap="square" lIns="0" tIns="0" rIns="0" bIns="0" rtlCol="0">
                <a:spAutoFit/>
              </a:bodyPr>
              <a:lstStyle/>
              <a:p>
                <a:pPr algn="ctr">
                  <a:lnSpc>
                    <a:spcPts val="2400"/>
                  </a:lnSpc>
                </a:pPr>
                <a:r>
                  <a:rPr lang="en-US" altLang="zh-CN" b="1" dirty="0"/>
                  <a:t>Aug value here:</a:t>
                </a:r>
              </a:p>
              <a:p>
                <a:pPr algn="ctr">
                  <a:lnSpc>
                    <a:spcPts val="2400"/>
                  </a:lnSpc>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r>
                        <a:rPr lang="en-US" b="1" i="1">
                          <a:latin typeface="Cambria Math" panose="02040503050406030204" pitchFamily="18" charset="0"/>
                        </a:rPr>
                        <m:t>{</m:t>
                      </m:r>
                      <m:r>
                        <a:rPr lang="en-US" b="1" i="1">
                          <a:latin typeface="Cambria Math" panose="02040503050406030204" pitchFamily="18" charset="0"/>
                        </a:rPr>
                        <m:t>𝑲</m:t>
                      </m:r>
                      <m:r>
                        <a:rPr lang="en-US" b="1" i="1">
                          <a:latin typeface="Cambria Math" panose="02040503050406030204" pitchFamily="18" charset="0"/>
                        </a:rPr>
                        <m:t>,</m:t>
                      </m:r>
                      <m:r>
                        <a:rPr lang="en-US" b="1" i="1">
                          <a:latin typeface="Cambria Math" panose="02040503050406030204" pitchFamily="18" charset="0"/>
                        </a:rPr>
                        <m:t>𝑰</m:t>
                      </m:r>
                      <m:r>
                        <a:rPr lang="en-US" b="1" i="1">
                          <a:latin typeface="Cambria Math" panose="02040503050406030204" pitchFamily="18" charset="0"/>
                        </a:rPr>
                        <m:t>,</m:t>
                      </m:r>
                      <m:r>
                        <a:rPr lang="en-US" b="1" i="1">
                          <a:latin typeface="Cambria Math" panose="02040503050406030204" pitchFamily="18" charset="0"/>
                        </a:rPr>
                        <m:t>𝑮</m:t>
                      </m:r>
                      <m:r>
                        <a:rPr lang="en-US" b="1"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𝑳</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oMath>
                  </m:oMathPara>
                </a14:m>
                <a:endParaRPr lang="en-US" b="1" dirty="0"/>
              </a:p>
              <a:p>
                <a:pPr algn="ctr">
                  <a:lnSpc>
                    <a:spcPts val="24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latin typeface="Cambria Math" panose="02040503050406030204" pitchFamily="18" charset="0"/>
                            </a:rPr>
                            <m:t>𝑯</m:t>
                          </m:r>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𝑱</m:t>
                          </m:r>
                        </m:e>
                      </m:d>
                      <m:r>
                        <a:rPr lang="en-US" b="1" i="1" smtClean="0">
                          <a:latin typeface="Cambria Math" panose="02040503050406030204" pitchFamily="18" charset="0"/>
                        </a:rPr>
                        <m:t>∪{</m:t>
                      </m:r>
                      <m:r>
                        <a:rPr lang="en-US" b="1" i="1" smtClean="0">
                          <a:latin typeface="Cambria Math" panose="02040503050406030204" pitchFamily="18" charset="0"/>
                        </a:rPr>
                        <m:t>𝑲</m:t>
                      </m:r>
                      <m:r>
                        <a:rPr lang="en-US" b="1" i="1" smtClean="0">
                          <a:latin typeface="Cambria Math" panose="02040503050406030204" pitchFamily="18" charset="0"/>
                        </a:rPr>
                        <m:t>,</m:t>
                      </m:r>
                      <m:r>
                        <a:rPr lang="en-US" b="1" i="1" smtClean="0">
                          <a:latin typeface="Cambria Math" panose="02040503050406030204" pitchFamily="18" charset="0"/>
                        </a:rPr>
                        <m:t>𝑳</m:t>
                      </m:r>
                      <m:r>
                        <a:rPr lang="en-US" b="1" i="1" smtClean="0">
                          <a:latin typeface="Cambria Math" panose="02040503050406030204" pitchFamily="18" charset="0"/>
                        </a:rPr>
                        <m:t>}</m:t>
                      </m:r>
                    </m:oMath>
                  </m:oMathPara>
                </a14:m>
                <a:endParaRPr lang="en-US" b="1" dirty="0"/>
              </a:p>
            </p:txBody>
          </p:sp>
        </mc:Choice>
        <mc:Fallback xmlns="">
          <p:sp>
            <p:nvSpPr>
              <p:cNvPr id="62" name="文本框 61">
                <a:extLst>
                  <a:ext uri="{FF2B5EF4-FFF2-40B4-BE49-F238E27FC236}">
                    <a16:creationId xmlns:a16="http://schemas.microsoft.com/office/drawing/2014/main" id="{22BF02DE-70C3-4850-95EF-63A2E82BC580}"/>
                  </a:ext>
                </a:extLst>
              </p:cNvPr>
              <p:cNvSpPr txBox="1">
                <a:spLocks noRot="1" noChangeAspect="1" noMove="1" noResize="1" noEditPoints="1" noAdjustHandles="1" noChangeArrowheads="1" noChangeShapeType="1" noTextEdit="1"/>
              </p:cNvSpPr>
              <p:nvPr/>
            </p:nvSpPr>
            <p:spPr>
              <a:xfrm>
                <a:off x="6400800" y="1295400"/>
                <a:ext cx="3276600" cy="923330"/>
              </a:xfrm>
              <a:prstGeom prst="rect">
                <a:avLst/>
              </a:prstGeom>
              <a:blipFill>
                <a:blip r:embed="rId4"/>
                <a:stretch>
                  <a:fillRect t="-6623" b="-9272"/>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CC03177E-119A-45BC-846B-5E20E18A22F8}"/>
              </a:ext>
            </a:extLst>
          </p:cNvPr>
          <p:cNvSpPr txBox="1"/>
          <p:nvPr/>
        </p:nvSpPr>
        <p:spPr>
          <a:xfrm>
            <a:off x="3579756" y="4483305"/>
            <a:ext cx="344966" cy="338554"/>
          </a:xfrm>
          <a:prstGeom prst="rect">
            <a:avLst/>
          </a:prstGeom>
          <a:noFill/>
        </p:spPr>
        <p:txBody>
          <a:bodyPr wrap="none" rtlCol="0">
            <a:spAutoFit/>
          </a:bodyPr>
          <a:lstStyle/>
          <a:p>
            <a:r>
              <a:rPr lang="en-US" sz="1600" b="1" dirty="0">
                <a:latin typeface="Arial Black" panose="020B0A04020102020204" pitchFamily="34" charset="0"/>
              </a:rPr>
              <a:t>A</a:t>
            </a:r>
          </a:p>
        </p:txBody>
      </p:sp>
      <p:sp>
        <p:nvSpPr>
          <p:cNvPr id="68" name="椭圆 67">
            <a:extLst>
              <a:ext uri="{FF2B5EF4-FFF2-40B4-BE49-F238E27FC236}">
                <a16:creationId xmlns:a16="http://schemas.microsoft.com/office/drawing/2014/main" id="{2ECDF70D-6ACC-4B4C-AAF6-1E3B4BCEA55B}"/>
              </a:ext>
            </a:extLst>
          </p:cNvPr>
          <p:cNvSpPr/>
          <p:nvPr/>
        </p:nvSpPr>
        <p:spPr>
          <a:xfrm>
            <a:off x="6528540" y="2538865"/>
            <a:ext cx="305871" cy="302096"/>
          </a:xfrm>
          <a:prstGeom prst="ellipse">
            <a:avLst/>
          </a:prstGeom>
          <a:no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a:latin typeface="Arial Black" panose="020B0A04020102020204" pitchFamily="34" charset="0"/>
              </a:rPr>
              <a:t>H</a:t>
            </a:r>
            <a:endParaRPr lang="en-US" b="1" dirty="0">
              <a:latin typeface="Arial Black" panose="020B0A04020102020204" pitchFamily="34" charset="0"/>
            </a:endParaRPr>
          </a:p>
        </p:txBody>
      </p:sp>
      <p:sp>
        <p:nvSpPr>
          <p:cNvPr id="69" name="椭圆 68">
            <a:extLst>
              <a:ext uri="{FF2B5EF4-FFF2-40B4-BE49-F238E27FC236}">
                <a16:creationId xmlns:a16="http://schemas.microsoft.com/office/drawing/2014/main" id="{4502843B-2BA5-478F-97BF-85D23C0F5C41}"/>
              </a:ext>
            </a:extLst>
          </p:cNvPr>
          <p:cNvSpPr/>
          <p:nvPr/>
        </p:nvSpPr>
        <p:spPr>
          <a:xfrm>
            <a:off x="7310989" y="2281786"/>
            <a:ext cx="305871" cy="302096"/>
          </a:xfrm>
          <a:prstGeom prst="ellipse">
            <a:avLst/>
          </a:prstGeom>
          <a:pattFill prst="ltUpDiag">
            <a:fgClr>
              <a:srgbClr val="FF0000"/>
            </a:fgClr>
            <a:bgClr>
              <a:schemeClr val="bg1"/>
            </a:bgClr>
          </a:patt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Black" panose="020B0A04020102020204" pitchFamily="34" charset="0"/>
              </a:rPr>
              <a:t>J</a:t>
            </a:r>
          </a:p>
        </p:txBody>
      </p:sp>
      <p:sp>
        <p:nvSpPr>
          <p:cNvPr id="70" name="椭圆 69">
            <a:extLst>
              <a:ext uri="{FF2B5EF4-FFF2-40B4-BE49-F238E27FC236}">
                <a16:creationId xmlns:a16="http://schemas.microsoft.com/office/drawing/2014/main" id="{08787C1E-3152-4798-9D91-7DD6D49D3C03}"/>
              </a:ext>
            </a:extLst>
          </p:cNvPr>
          <p:cNvSpPr/>
          <p:nvPr/>
        </p:nvSpPr>
        <p:spPr>
          <a:xfrm>
            <a:off x="4958133" y="2533200"/>
            <a:ext cx="305871" cy="302096"/>
          </a:xfrm>
          <a:prstGeom prst="ellipse">
            <a:avLst/>
          </a:prstGeom>
          <a:pattFill prst="ltUpDiag">
            <a:fgClr>
              <a:srgbClr val="FF0000"/>
            </a:fgClr>
            <a:bgClr>
              <a:schemeClr val="bg1"/>
            </a:bgClr>
          </a:patt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Arial Black" panose="020B0A04020102020204" pitchFamily="34" charset="0"/>
              </a:rPr>
              <a:t>D</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7B821FF1-A9B0-4767-9051-50B6BAEA89F3}"/>
                  </a:ext>
                </a:extLst>
              </p:cNvPr>
              <p:cNvSpPr txBox="1"/>
              <p:nvPr/>
            </p:nvSpPr>
            <p:spPr>
              <a:xfrm>
                <a:off x="5412166" y="2311370"/>
                <a:ext cx="346635" cy="307777"/>
              </a:xfrm>
              <a:prstGeom prst="rect">
                <a:avLst/>
              </a:prstGeom>
              <a:noFill/>
            </p:spPr>
            <p:txBody>
              <a:bodyPr wrap="square" lIns="0" tIns="0" rIns="0" bIns="0" rtlCol="0">
                <a:spAutoFit/>
              </a:bodyPr>
              <a:lstStyle/>
              <a:p>
                <a:pPr algn="ctr">
                  <a:lnSpc>
                    <a:spcPts val="2400"/>
                  </a:lnSpc>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r>
                        <a:rPr lang="en-US" b="1" i="1">
                          <a:latin typeface="Cambria Math" panose="02040503050406030204" pitchFamily="18" charset="0"/>
                        </a:rPr>
                        <m:t>{</m:t>
                      </m:r>
                      <m:r>
                        <a:rPr lang="en-US" b="1" i="1">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oMath>
                  </m:oMathPara>
                </a14:m>
                <a:endParaRPr lang="en-US" b="1" dirty="0"/>
              </a:p>
            </p:txBody>
          </p:sp>
        </mc:Choice>
        <mc:Fallback xmlns="">
          <p:sp>
            <p:nvSpPr>
              <p:cNvPr id="71" name="文本框 70">
                <a:extLst>
                  <a:ext uri="{FF2B5EF4-FFF2-40B4-BE49-F238E27FC236}">
                    <a16:creationId xmlns:a16="http://schemas.microsoft.com/office/drawing/2014/main" id="{7B821FF1-A9B0-4767-9051-50B6BAEA89F3}"/>
                  </a:ext>
                </a:extLst>
              </p:cNvPr>
              <p:cNvSpPr txBox="1">
                <a:spLocks noRot="1" noChangeAspect="1" noMove="1" noResize="1" noEditPoints="1" noAdjustHandles="1" noChangeArrowheads="1" noChangeShapeType="1" noTextEdit="1"/>
              </p:cNvSpPr>
              <p:nvPr/>
            </p:nvSpPr>
            <p:spPr>
              <a:xfrm>
                <a:off x="5412166" y="2311370"/>
                <a:ext cx="346635" cy="307777"/>
              </a:xfrm>
              <a:prstGeom prst="rect">
                <a:avLst/>
              </a:prstGeom>
              <a:blipFill>
                <a:blip r:embed="rId5"/>
                <a:stretch>
                  <a:fillRect l="-70175" r="-64912" b="-29412"/>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5E03C5B4-65B8-4899-881C-16080C6ACEC5}"/>
              </a:ext>
            </a:extLst>
          </p:cNvPr>
          <p:cNvSpPr/>
          <p:nvPr/>
        </p:nvSpPr>
        <p:spPr>
          <a:xfrm>
            <a:off x="4648200" y="3733801"/>
            <a:ext cx="3962400" cy="619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63" name="矩形 62">
            <a:extLst>
              <a:ext uri="{FF2B5EF4-FFF2-40B4-BE49-F238E27FC236}">
                <a16:creationId xmlns:a16="http://schemas.microsoft.com/office/drawing/2014/main" id="{0BD51064-D84E-43A8-A5AD-F50C42C2B005}"/>
              </a:ext>
            </a:extLst>
          </p:cNvPr>
          <p:cNvSpPr/>
          <p:nvPr/>
        </p:nvSpPr>
        <p:spPr>
          <a:xfrm>
            <a:off x="5562600" y="2362201"/>
            <a:ext cx="228600" cy="238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6F17A00D-42F9-4387-A5E6-068604F28CB2}"/>
              </a:ext>
            </a:extLst>
          </p:cNvPr>
          <p:cNvSpPr/>
          <p:nvPr/>
        </p:nvSpPr>
        <p:spPr>
          <a:xfrm>
            <a:off x="7848600" y="1676400"/>
            <a:ext cx="457200" cy="238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文本框 64">
            <a:extLst>
              <a:ext uri="{FF2B5EF4-FFF2-40B4-BE49-F238E27FC236}">
                <a16:creationId xmlns:a16="http://schemas.microsoft.com/office/drawing/2014/main" id="{88B2355D-EC1E-4DF4-872B-53317FA8BDEA}"/>
              </a:ext>
            </a:extLst>
          </p:cNvPr>
          <p:cNvSpPr txBox="1"/>
          <p:nvPr/>
        </p:nvSpPr>
        <p:spPr>
          <a:xfrm>
            <a:off x="8991600" y="3733800"/>
            <a:ext cx="1295400" cy="923330"/>
          </a:xfrm>
          <a:prstGeom prst="rect">
            <a:avLst/>
          </a:prstGeom>
          <a:noFill/>
        </p:spPr>
        <p:txBody>
          <a:bodyPr wrap="square" rtlCol="0">
            <a:spAutoFit/>
          </a:bodyPr>
          <a:lstStyle/>
          <a:p>
            <a:pPr algn="l"/>
            <a:r>
              <a:rPr lang="en-US" altLang="zh-CN" b="1" dirty="0">
                <a:latin typeface="Arial" panose="020B0604020202020204" pitchFamily="34" charset="0"/>
                <a:cs typeface="Arial" panose="020B0604020202020204" pitchFamily="34" charset="0"/>
              </a:rPr>
              <a:t>Counting query: </a:t>
            </a:r>
          </a:p>
          <a:p>
            <a:pPr algn="l"/>
            <a:r>
              <a:rPr lang="en-US" altLang="zh-CN" b="1" dirty="0">
                <a:latin typeface="Arial" panose="020B0604020202020204" pitchFamily="34" charset="0"/>
                <a:cs typeface="Arial" panose="020B0604020202020204" pitchFamily="34" charset="0"/>
              </a:rPr>
              <a:t>2 + 1 = 3</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2" name="文本框 55">
                <a:extLst>
                  <a:ext uri="{FF2B5EF4-FFF2-40B4-BE49-F238E27FC236}">
                    <a16:creationId xmlns:a16="http://schemas.microsoft.com/office/drawing/2014/main" id="{686C706D-3ADB-4D6E-987A-D9AF1B916CFA}"/>
                  </a:ext>
                </a:extLst>
              </p:cNvPr>
              <p:cNvSpPr txBox="1"/>
              <p:nvPr/>
            </p:nvSpPr>
            <p:spPr>
              <a:xfrm>
                <a:off x="8229600" y="2743200"/>
                <a:ext cx="1948118" cy="615553"/>
              </a:xfrm>
              <a:prstGeom prst="rect">
                <a:avLst/>
              </a:prstGeom>
              <a:noFill/>
            </p:spPr>
            <p:txBody>
              <a:bodyPr wrap="square" lIns="0" tIns="0" rIns="0" bIns="0" rtlCol="0">
                <a:spAutoFit/>
              </a:bodyPr>
              <a:lstStyle/>
              <a:p>
                <a:pPr algn="ctr">
                  <a:lnSpc>
                    <a:spcPts val="2400"/>
                  </a:lnSpc>
                </a:pPr>
                <a:r>
                  <a:rPr lang="en-US" altLang="zh-CN" b="1" dirty="0"/>
                  <a:t>Aug value</a:t>
                </a:r>
                <a:r>
                  <a:rPr lang="en-US" b="1" dirty="0"/>
                  <a:t> here:</a:t>
                </a:r>
              </a:p>
              <a:p>
                <a:pPr algn="ctr">
                  <a:lnSpc>
                    <a:spcPts val="2400"/>
                  </a:lnSpc>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r>
                        <a:rPr lang="en-US" b="1" i="1">
                          <a:latin typeface="Cambria Math" panose="02040503050406030204" pitchFamily="18" charset="0"/>
                        </a:rPr>
                        <m:t>{</m:t>
                      </m:r>
                      <m:r>
                        <a:rPr lang="en-US" b="1" i="1" smtClean="0">
                          <a:latin typeface="Cambria Math" panose="02040503050406030204" pitchFamily="18" charset="0"/>
                        </a:rPr>
                        <m:t>𝑲</m:t>
                      </m:r>
                      <m:r>
                        <a:rPr lang="en-US" b="1" i="1" smtClean="0">
                          <a:latin typeface="Cambria Math" panose="02040503050406030204" pitchFamily="18" charset="0"/>
                        </a:rPr>
                        <m:t>,</m:t>
                      </m:r>
                      <m:r>
                        <a:rPr lang="en-US" b="1" i="1" smtClean="0">
                          <a:latin typeface="Cambria Math" panose="02040503050406030204" pitchFamily="18" charset="0"/>
                        </a:rPr>
                        <m:t>𝑳</m:t>
                      </m:r>
                      <m:r>
                        <a:rPr lang="en-US" b="1" i="1">
                          <a:latin typeface="Cambria Math" panose="02040503050406030204" pitchFamily="18" charset="0"/>
                        </a:rPr>
                        <m:t>}</m:t>
                      </m:r>
                    </m:oMath>
                  </m:oMathPara>
                </a14:m>
                <a:endParaRPr lang="en-US" b="1" dirty="0"/>
              </a:p>
            </p:txBody>
          </p:sp>
        </mc:Choice>
        <mc:Fallback xmlns="">
          <p:sp>
            <p:nvSpPr>
              <p:cNvPr id="72" name="文本框 55">
                <a:extLst>
                  <a:ext uri="{FF2B5EF4-FFF2-40B4-BE49-F238E27FC236}">
                    <a16:creationId xmlns:a16="http://schemas.microsoft.com/office/drawing/2014/main" id="{686C706D-3ADB-4D6E-987A-D9AF1B916CFA}"/>
                  </a:ext>
                </a:extLst>
              </p:cNvPr>
              <p:cNvSpPr txBox="1">
                <a:spLocks noRot="1" noChangeAspect="1" noMove="1" noResize="1" noEditPoints="1" noAdjustHandles="1" noChangeArrowheads="1" noChangeShapeType="1" noTextEdit="1"/>
              </p:cNvSpPr>
              <p:nvPr/>
            </p:nvSpPr>
            <p:spPr>
              <a:xfrm>
                <a:off x="8229600" y="2743200"/>
                <a:ext cx="1948118" cy="615553"/>
              </a:xfrm>
              <a:prstGeom prst="rect">
                <a:avLst/>
              </a:prstGeom>
              <a:blipFill>
                <a:blip r:embed="rId6"/>
                <a:stretch>
                  <a:fillRect t="-9901" b="-13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93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par>
                                <p:cTn id="13" presetID="2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down)">
                                      <p:cBhvr>
                                        <p:cTn id="18" dur="500"/>
                                        <p:tgtEl>
                                          <p:spTgt spid="54"/>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down)">
                                      <p:cBhvr>
                                        <p:cTn id="24" dur="500"/>
                                        <p:tgtEl>
                                          <p:spTgt spid="50"/>
                                        </p:tgtEl>
                                      </p:cBhvr>
                                    </p:animEffect>
                                  </p:childTnLst>
                                </p:cTn>
                              </p:par>
                              <p:par>
                                <p:cTn id="25" presetID="2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4"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5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fade">
                                      <p:cBhvr>
                                        <p:cTn id="85" dur="500"/>
                                        <p:tgtEl>
                                          <p:spTgt spid="7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50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
                                            <p:txEl>
                                              <p:pRg st="10" end="10"/>
                                            </p:txEl>
                                          </p:spTgt>
                                        </p:tgtEl>
                                        <p:attrNameLst>
                                          <p:attrName>style.visibility</p:attrName>
                                        </p:attrNameLst>
                                      </p:cBhvr>
                                      <p:to>
                                        <p:strVal val="visible"/>
                                      </p:to>
                                    </p:set>
                                    <p:animEffect transition="in" filter="fade">
                                      <p:cBhvr>
                                        <p:cTn id="98" dur="500"/>
                                        <p:tgtEl>
                                          <p:spTgt spid="3">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1" presetClass="entr" presetSubtype="1"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heel(1)">
                                      <p:cBhvr>
                                        <p:cTn id="103" dur="500"/>
                                        <p:tgtEl>
                                          <p:spTgt spid="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fade">
                                      <p:cBhvr>
                                        <p:cTn id="108" dur="500"/>
                                        <p:tgtEl>
                                          <p:spTgt spid="66"/>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5"/>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9"/>
                                        </p:tgtEl>
                                        <p:attrNameLst>
                                          <p:attrName>style.visibility</p:attrName>
                                        </p:attrNameLst>
                                      </p:cBhvr>
                                      <p:to>
                                        <p:strVal val="visible"/>
                                      </p:to>
                                    </p:set>
                                    <p:animEffect transition="in" filter="fade">
                                      <p:cBhvr>
                                        <p:cTn id="117" dur="500"/>
                                        <p:tgtEl>
                                          <p:spTgt spid="6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fade">
                                      <p:cBhvr>
                                        <p:cTn id="120" dur="500"/>
                                        <p:tgtEl>
                                          <p:spTgt spid="7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11" end="11"/>
                                            </p:txEl>
                                          </p:spTgt>
                                        </p:tgtEl>
                                        <p:attrNameLst>
                                          <p:attrName>style.visibility</p:attrName>
                                        </p:attrNameLst>
                                      </p:cBhvr>
                                      <p:to>
                                        <p:strVal val="visible"/>
                                      </p:to>
                                    </p:set>
                                    <p:animEffect transition="in" filter="fade">
                                      <p:cBhvr>
                                        <p:cTn id="128" dur="500"/>
                                        <p:tgtEl>
                                          <p:spTgt spid="3">
                                            <p:txEl>
                                              <p:pRg st="11" end="11"/>
                                            </p:txEl>
                                          </p:spTgt>
                                        </p:tgtEl>
                                      </p:cBhvr>
                                    </p:animEffect>
                                  </p:childTnLst>
                                </p:cTn>
                              </p:par>
                              <p:par>
                                <p:cTn id="129" presetID="1" presetClass="entr" presetSubtype="0"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5" grpId="0" animBg="1"/>
      <p:bldP spid="5" grpId="1" animBg="1"/>
      <p:bldP spid="8" grpId="0" animBg="1"/>
      <p:bldP spid="9" grpId="0" animBg="1"/>
      <p:bldP spid="10" grpId="0" animBg="1"/>
      <p:bldP spid="11" grpId="0" animBg="1"/>
      <p:bldP spid="12" grpId="0" animBg="1"/>
      <p:bldP spid="13" grpId="0" animBg="1"/>
      <p:bldP spid="13" grpId="1" animBg="1"/>
      <p:bldP spid="14" grpId="0" animBg="1"/>
      <p:bldP spid="56" grpId="0"/>
      <p:bldP spid="62" grpId="0"/>
      <p:bldP spid="68" grpId="0" animBg="1"/>
      <p:bldP spid="69" grpId="0" animBg="1"/>
      <p:bldP spid="70" grpId="0" animBg="1"/>
      <p:bldP spid="71" grpId="0"/>
      <p:bldP spid="4" grpId="0" animBg="1"/>
      <p:bldP spid="63" grpId="0" animBg="1"/>
      <p:bldP spid="64" grpId="0" animBg="1"/>
      <p:bldP spid="65" grpId="0"/>
      <p:bldP spid="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A1CA-6E78-49F8-B6FF-7ABDAF989B6A}"/>
              </a:ext>
            </a:extLst>
          </p:cNvPr>
          <p:cNvSpPr>
            <a:spLocks noGrp="1"/>
          </p:cNvSpPr>
          <p:nvPr>
            <p:ph type="title"/>
          </p:nvPr>
        </p:nvSpPr>
        <p:spPr/>
        <p:txBody>
          <a:bodyPr/>
          <a:lstStyle/>
          <a:p>
            <a:r>
              <a:rPr lang="en-US" altLang="zh-CN" dirty="0"/>
              <a:t>Augmented trees for 2D range tree</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A40036-6EE8-4205-8264-9195236E12AC}"/>
                  </a:ext>
                </a:extLst>
              </p:cNvPr>
              <p:cNvSpPr>
                <a:spLocks noGrp="1"/>
              </p:cNvSpPr>
              <p:nvPr>
                <p:ph idx="1"/>
              </p:nvPr>
            </p:nvSpPr>
            <p:spPr/>
            <p:txBody>
              <a:bodyPr/>
              <a:lstStyle/>
              <a:p>
                <a:r>
                  <a:rPr lang="en-US" altLang="zh-CN" dirty="0"/>
                  <a:t>Construct the tree in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b="0" dirty="0"/>
                  <a:t> </a:t>
                </a:r>
                <a:r>
                  <a:rPr lang="en-US" altLang="zh-CN" b="0" dirty="0"/>
                  <a:t>work and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3</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b="0" dirty="0"/>
                  <a:t> </a:t>
                </a:r>
                <a:r>
                  <a:rPr lang="en-US" altLang="zh-CN" b="0" dirty="0"/>
                  <a:t>depth</a:t>
                </a:r>
              </a:p>
              <a:p>
                <a:r>
                  <a:rPr lang="en-US" altLang="zh-CN" b="0" dirty="0"/>
                  <a:t>Query of reporting the count of elements in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b="0" dirty="0"/>
                  <a:t> </a:t>
                </a:r>
                <a:r>
                  <a:rPr lang="en-US" altLang="zh-CN" b="0" dirty="0"/>
                  <a:t>work</a:t>
                </a:r>
              </a:p>
              <a:p>
                <a:r>
                  <a:rPr lang="en-US" altLang="zh-CN" b="0" dirty="0"/>
                  <a:t>Query of reporting all points in the rectangle in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0"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b="0" dirty="0"/>
                  <a:t> </a:t>
                </a:r>
                <a:r>
                  <a:rPr lang="en-US" altLang="zh-CN" b="0" dirty="0"/>
                  <a:t>work and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𝑘</m:t>
                        </m:r>
                      </m:e>
                    </m:func>
                    <m:r>
                      <a:rPr lang="en-US" altLang="zh-CN" b="0" i="1" smtClean="0">
                        <a:latin typeface="Cambria Math" panose="02040503050406030204" pitchFamily="18" charset="0"/>
                      </a:rPr>
                      <m:t>)</m:t>
                    </m:r>
                  </m:oMath>
                </a14:m>
                <a:r>
                  <a:rPr lang="zh-CN" altLang="en-US" b="0" dirty="0"/>
                  <a:t> </a:t>
                </a:r>
                <a:r>
                  <a:rPr lang="en-US" altLang="zh-CN" b="0" dirty="0"/>
                  <a:t>depth</a:t>
                </a:r>
              </a:p>
              <a:p>
                <a:pPr lvl="1"/>
                <a14:m>
                  <m:oMath xmlns:m="http://schemas.openxmlformats.org/officeDocument/2006/math">
                    <m:r>
                      <a:rPr lang="en-US" altLang="zh-CN" b="0" i="1" smtClean="0">
                        <a:latin typeface="Cambria Math" panose="02040503050406030204" pitchFamily="18" charset="0"/>
                      </a:rPr>
                      <m:t>𝑘</m:t>
                    </m:r>
                  </m:oMath>
                </a14:m>
                <a:r>
                  <a:rPr lang="zh-CN" altLang="en-US" b="0" dirty="0"/>
                  <a:t> </a:t>
                </a:r>
                <a:r>
                  <a:rPr lang="en-US" altLang="zh-CN" b="0" dirty="0"/>
                  <a:t>is the output size</a:t>
                </a:r>
                <a:endParaRPr lang="zh-CN" altLang="en-US" b="0" dirty="0"/>
              </a:p>
            </p:txBody>
          </p:sp>
        </mc:Choice>
        <mc:Fallback xmlns="">
          <p:sp>
            <p:nvSpPr>
              <p:cNvPr id="3" name="Content Placeholder 2">
                <a:extLst>
                  <a:ext uri="{FF2B5EF4-FFF2-40B4-BE49-F238E27FC236}">
                    <a16:creationId xmlns:a16="http://schemas.microsoft.com/office/drawing/2014/main" id="{C2A40036-6EE8-4205-8264-9195236E12AC}"/>
                  </a:ext>
                </a:extLst>
              </p:cNvPr>
              <p:cNvSpPr>
                <a:spLocks noGrp="1" noRot="1" noChangeAspect="1" noMove="1" noResize="1" noEditPoints="1" noAdjustHandles="1" noChangeArrowheads="1" noChangeShapeType="1" noTextEdit="1"/>
              </p:cNvSpPr>
              <p:nvPr>
                <p:ph idx="1"/>
              </p:nvPr>
            </p:nvSpPr>
            <p:spPr>
              <a:blipFill>
                <a:blip r:embed="rId2"/>
                <a:stretch>
                  <a:fillRect l="-973" t="-1738"/>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FE609F0-53E4-4A95-85F0-95BA6D0CE1CC}"/>
              </a:ext>
            </a:extLst>
          </p:cNvPr>
          <p:cNvSpPr>
            <a:spLocks noGrp="1"/>
          </p:cNvSpPr>
          <p:nvPr>
            <p:ph type="sldNum" sz="quarter" idx="4"/>
          </p:nvPr>
        </p:nvSpPr>
        <p:spPr/>
        <p:txBody>
          <a:bodyPr/>
          <a:lstStyle/>
          <a:p>
            <a:fld id="{B710F26B-4563-4765-9A91-E0CC99FE32F0}" type="slidenum">
              <a:rPr lang="zh-CN" altLang="en-US" smtClean="0"/>
              <a:t>32</a:t>
            </a:fld>
            <a:endParaRPr lang="zh-CN" altLang="en-US"/>
          </a:p>
        </p:txBody>
      </p:sp>
    </p:spTree>
    <p:extLst>
      <p:ext uri="{BB962C8B-B14F-4D97-AF65-F5344CB8AC3E}">
        <p14:creationId xmlns:p14="http://schemas.microsoft.com/office/powerpoint/2010/main" val="141710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Case study:</a:t>
            </a:r>
            <a:br>
              <a:rPr lang="en-US" altLang="zh-CN" dirty="0"/>
            </a:br>
            <a:r>
              <a:rPr lang="en-US" altLang="zh-CN" dirty="0"/>
              <a:t>Index searching</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33</a:t>
            </a:fld>
            <a:endParaRPr lang="zh-CN" altLang="en-US"/>
          </a:p>
        </p:txBody>
      </p:sp>
    </p:spTree>
    <p:extLst>
      <p:ext uri="{BB962C8B-B14F-4D97-AF65-F5344CB8AC3E}">
        <p14:creationId xmlns:p14="http://schemas.microsoft.com/office/powerpoint/2010/main" val="1034837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3A5E-FE9D-460D-8F9C-7080E5246D3E}"/>
              </a:ext>
            </a:extLst>
          </p:cNvPr>
          <p:cNvSpPr>
            <a:spLocks noGrp="1"/>
          </p:cNvSpPr>
          <p:nvPr>
            <p:ph type="title"/>
          </p:nvPr>
        </p:nvSpPr>
        <p:spPr/>
        <p:txBody>
          <a:bodyPr/>
          <a:lstStyle/>
          <a:p>
            <a:r>
              <a:rPr lang="en-US" altLang="zh-CN" dirty="0"/>
              <a:t>Document Searching</a:t>
            </a:r>
            <a:endParaRPr lang="zh-CN" altLang="en-US" dirty="0"/>
          </a:p>
        </p:txBody>
      </p:sp>
      <p:sp>
        <p:nvSpPr>
          <p:cNvPr id="8" name="灯片编号占位符 7">
            <a:extLst>
              <a:ext uri="{FF2B5EF4-FFF2-40B4-BE49-F238E27FC236}">
                <a16:creationId xmlns:a16="http://schemas.microsoft.com/office/drawing/2014/main" id="{8500ABD6-4254-4CEE-8EB6-0D497DBE2E67}"/>
              </a:ext>
            </a:extLst>
          </p:cNvPr>
          <p:cNvSpPr>
            <a:spLocks noGrp="1"/>
          </p:cNvSpPr>
          <p:nvPr>
            <p:ph type="sldNum" sz="quarter" idx="4"/>
          </p:nvPr>
        </p:nvSpPr>
        <p:spPr/>
        <p:txBody>
          <a:bodyPr/>
          <a:lstStyle/>
          <a:p>
            <a:fld id="{B710F26B-4563-4765-9A91-E0CC99FE32F0}" type="slidenum">
              <a:rPr lang="zh-CN" altLang="en-US" smtClean="0"/>
              <a:t>34</a:t>
            </a:fld>
            <a:endParaRPr lang="zh-CN" altLang="en-US"/>
          </a:p>
        </p:txBody>
      </p:sp>
      <p:sp>
        <p:nvSpPr>
          <p:cNvPr id="4" name="Rectangle 3">
            <a:extLst>
              <a:ext uri="{FF2B5EF4-FFF2-40B4-BE49-F238E27FC236}">
                <a16:creationId xmlns:a16="http://schemas.microsoft.com/office/drawing/2014/main" id="{0E731CB4-029C-4513-9049-6506C33C1A4E}"/>
              </a:ext>
            </a:extLst>
          </p:cNvPr>
          <p:cNvSpPr/>
          <p:nvPr/>
        </p:nvSpPr>
        <p:spPr>
          <a:xfrm>
            <a:off x="7632700" y="2135046"/>
            <a:ext cx="5554758" cy="677108"/>
          </a:xfrm>
          <a:prstGeom prst="rect">
            <a:avLst/>
          </a:prstGeom>
        </p:spPr>
        <p:txBody>
          <a:bodyPr wrap="square">
            <a:spAutoFit/>
          </a:bodyPr>
          <a:lstStyle/>
          <a:p>
            <a:pPr marL="0" lvl="1"/>
            <a:r>
              <a:rPr lang="en-US" altLang="zh-CN" sz="2000" b="1" dirty="0">
                <a:solidFill>
                  <a:schemeClr val="accent1"/>
                </a:solidFill>
                <a:latin typeface="Arial" panose="020B0604020202020204" pitchFamily="34" charset="0"/>
                <a:cs typeface="Arial" panose="020B0604020202020204" pitchFamily="34" charset="0"/>
              </a:rPr>
              <a:t>Add a new document: </a:t>
            </a:r>
          </a:p>
          <a:p>
            <a:pPr marL="0" lvl="1"/>
            <a:r>
              <a:rPr lang="en-US" altLang="zh-CN" dirty="0">
                <a:latin typeface="Arial" panose="020B0604020202020204" pitchFamily="34" charset="0"/>
                <a:cs typeface="Arial" panose="020B0604020202020204" pitchFamily="34" charset="0"/>
              </a:rPr>
              <a:t>All updates need to be done </a:t>
            </a:r>
            <a:r>
              <a:rPr lang="en-US" altLang="zh-CN" dirty="0">
                <a:solidFill>
                  <a:srgbClr val="FF0000"/>
                </a:solidFill>
                <a:latin typeface="Arial" panose="020B0604020202020204" pitchFamily="34" charset="0"/>
                <a:cs typeface="Arial" panose="020B0604020202020204" pitchFamily="34" charset="0"/>
              </a:rPr>
              <a:t>atomically</a:t>
            </a:r>
          </a:p>
        </p:txBody>
      </p:sp>
      <p:grpSp>
        <p:nvGrpSpPr>
          <p:cNvPr id="14" name="Group 13">
            <a:extLst>
              <a:ext uri="{FF2B5EF4-FFF2-40B4-BE49-F238E27FC236}">
                <a16:creationId xmlns:a16="http://schemas.microsoft.com/office/drawing/2014/main" id="{E524A994-C44B-4E8B-976E-5549C429A1DC}"/>
              </a:ext>
            </a:extLst>
          </p:cNvPr>
          <p:cNvGrpSpPr/>
          <p:nvPr/>
        </p:nvGrpSpPr>
        <p:grpSpPr>
          <a:xfrm>
            <a:off x="340786" y="1594094"/>
            <a:ext cx="3189814" cy="1200329"/>
            <a:chOff x="228600" y="1649080"/>
            <a:chExt cx="3189814" cy="1489245"/>
          </a:xfrm>
        </p:grpSpPr>
        <p:sp>
          <p:nvSpPr>
            <p:cNvPr id="5" name="Rectangle: Folded Corner 4">
              <a:extLst>
                <a:ext uri="{FF2B5EF4-FFF2-40B4-BE49-F238E27FC236}">
                  <a16:creationId xmlns:a16="http://schemas.microsoft.com/office/drawing/2014/main" id="{80C92097-19BD-405C-9F4B-920AC0B23D55}"/>
                </a:ext>
              </a:extLst>
            </p:cNvPr>
            <p:cNvSpPr/>
            <p:nvPr/>
          </p:nvSpPr>
          <p:spPr>
            <a:xfrm>
              <a:off x="228600" y="1662946"/>
              <a:ext cx="3164414" cy="147537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noAutofit/>
            </a:bodyP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E720927-5888-4A72-8440-EE4C78EF5720}"/>
                </a:ext>
              </a:extLst>
            </p:cNvPr>
            <p:cNvSpPr/>
            <p:nvPr/>
          </p:nvSpPr>
          <p:spPr>
            <a:xfrm>
              <a:off x="254000" y="1649080"/>
              <a:ext cx="3164414" cy="1489245"/>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1:</a:t>
              </a:r>
            </a:p>
            <a:p>
              <a:r>
                <a:rPr lang="en-US" altLang="zh-CN" dirty="0">
                  <a:latin typeface="Arial" panose="020B0604020202020204" pitchFamily="34" charset="0"/>
                  <a:cs typeface="Arial" panose="020B0604020202020204" pitchFamily="34" charset="0"/>
                </a:rPr>
                <a:t>Blue whales are the largest animals ever known to have lived on Earth.</a:t>
              </a:r>
              <a:endParaRPr lang="zh-CN" altLang="en-US" dirty="0">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D8C0D96C-EF3D-4E18-9DD4-1E10C905C6D8}"/>
              </a:ext>
            </a:extLst>
          </p:cNvPr>
          <p:cNvGrpSpPr/>
          <p:nvPr/>
        </p:nvGrpSpPr>
        <p:grpSpPr>
          <a:xfrm>
            <a:off x="340786" y="5561408"/>
            <a:ext cx="3164414" cy="923331"/>
            <a:chOff x="228600" y="3176946"/>
            <a:chExt cx="2970574" cy="923331"/>
          </a:xfrm>
        </p:grpSpPr>
        <p:sp>
          <p:nvSpPr>
            <p:cNvPr id="6" name="Rectangle: Folded Corner 5">
              <a:extLst>
                <a:ext uri="{FF2B5EF4-FFF2-40B4-BE49-F238E27FC236}">
                  <a16:creationId xmlns:a16="http://schemas.microsoft.com/office/drawing/2014/main" id="{8F70DC86-0EED-43C1-BB21-3D08A3AF3FAB}"/>
                </a:ext>
              </a:extLst>
            </p:cNvPr>
            <p:cNvSpPr/>
            <p:nvPr/>
          </p:nvSpPr>
          <p:spPr>
            <a:xfrm>
              <a:off x="228600" y="3180211"/>
              <a:ext cx="2970574" cy="92006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C8D2CD6-F909-4374-94FF-E2A9351570A1}"/>
                </a:ext>
              </a:extLst>
            </p:cNvPr>
            <p:cNvSpPr/>
            <p:nvPr/>
          </p:nvSpPr>
          <p:spPr>
            <a:xfrm>
              <a:off x="228600" y="3176946"/>
              <a:ext cx="2970574" cy="923330"/>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4:</a:t>
              </a:r>
            </a:p>
            <a:p>
              <a:r>
                <a:rPr lang="en-US" altLang="zh-CN" dirty="0">
                  <a:latin typeface="Arial" panose="020B0604020202020204" pitchFamily="34" charset="0"/>
                  <a:cs typeface="Arial" panose="020B0604020202020204" pitchFamily="34" charset="0"/>
                </a:rPr>
                <a:t>Blue whales eat half a million calories in one mouthful.</a:t>
              </a:r>
              <a:endParaRPr lang="zh-CN" altLang="en-US" dirty="0">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4BF5E046-D408-4118-B575-AB4DAF281E37}"/>
              </a:ext>
            </a:extLst>
          </p:cNvPr>
          <p:cNvGrpSpPr/>
          <p:nvPr/>
        </p:nvGrpSpPr>
        <p:grpSpPr>
          <a:xfrm>
            <a:off x="340786" y="2999147"/>
            <a:ext cx="3164414" cy="928328"/>
            <a:chOff x="254000" y="4694105"/>
            <a:chExt cx="3164414" cy="1126465"/>
          </a:xfrm>
        </p:grpSpPr>
        <p:sp>
          <p:nvSpPr>
            <p:cNvPr id="7" name="Rectangle: Folded Corner 6">
              <a:extLst>
                <a:ext uri="{FF2B5EF4-FFF2-40B4-BE49-F238E27FC236}">
                  <a16:creationId xmlns:a16="http://schemas.microsoft.com/office/drawing/2014/main" id="{03422132-B8FE-4228-BD7B-773B709574E7}"/>
                </a:ext>
              </a:extLst>
            </p:cNvPr>
            <p:cNvSpPr/>
            <p:nvPr/>
          </p:nvSpPr>
          <p:spPr>
            <a:xfrm>
              <a:off x="254000" y="4694105"/>
              <a:ext cx="3164414" cy="1120398"/>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D1136496-5602-4E46-8336-A427B7E0F20E}"/>
                </a:ext>
              </a:extLst>
            </p:cNvPr>
            <p:cNvSpPr/>
            <p:nvPr/>
          </p:nvSpPr>
          <p:spPr>
            <a:xfrm>
              <a:off x="254000" y="4700172"/>
              <a:ext cx="3164414" cy="1120398"/>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2:</a:t>
              </a:r>
            </a:p>
            <a:p>
              <a:r>
                <a:rPr lang="en-US" altLang="zh-CN" dirty="0">
                  <a:latin typeface="Arial" panose="020B0604020202020204" pitchFamily="34" charset="0"/>
                  <a:cs typeface="Arial" panose="020B0604020202020204" pitchFamily="34" charset="0"/>
                </a:rPr>
                <a:t>Elephants are the largest land mammals.</a:t>
              </a:r>
              <a:endParaRPr lang="zh-CN" altLang="en-US" dirty="0">
                <a:latin typeface="Arial" panose="020B0604020202020204" pitchFamily="34" charset="0"/>
                <a:cs typeface="Arial" panose="020B0604020202020204" pitchFamily="34" charset="0"/>
              </a:endParaRPr>
            </a:p>
          </p:txBody>
        </p:sp>
      </p:grpSp>
      <p:sp>
        <p:nvSpPr>
          <p:cNvPr id="15" name="Arrow: Right 14">
            <a:extLst>
              <a:ext uri="{FF2B5EF4-FFF2-40B4-BE49-F238E27FC236}">
                <a16:creationId xmlns:a16="http://schemas.microsoft.com/office/drawing/2014/main" id="{1D841FAE-8516-4007-AAE4-0C8DC7AE3226}"/>
              </a:ext>
            </a:extLst>
          </p:cNvPr>
          <p:cNvSpPr/>
          <p:nvPr/>
        </p:nvSpPr>
        <p:spPr>
          <a:xfrm rot="1074920">
            <a:off x="3565635" y="2192312"/>
            <a:ext cx="582489" cy="402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rrow: Right 15">
            <a:extLst>
              <a:ext uri="{FF2B5EF4-FFF2-40B4-BE49-F238E27FC236}">
                <a16:creationId xmlns:a16="http://schemas.microsoft.com/office/drawing/2014/main" id="{1CD80415-F440-4234-BE0D-F4EDD22638A2}"/>
              </a:ext>
            </a:extLst>
          </p:cNvPr>
          <p:cNvSpPr/>
          <p:nvPr/>
        </p:nvSpPr>
        <p:spPr>
          <a:xfrm rot="20038265">
            <a:off x="3595653" y="3105783"/>
            <a:ext cx="569063" cy="36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rrow: Right 16">
            <a:extLst>
              <a:ext uri="{FF2B5EF4-FFF2-40B4-BE49-F238E27FC236}">
                <a16:creationId xmlns:a16="http://schemas.microsoft.com/office/drawing/2014/main" id="{77EE7B62-C52E-4A1C-AA19-F764D336A249}"/>
              </a:ext>
            </a:extLst>
          </p:cNvPr>
          <p:cNvSpPr/>
          <p:nvPr/>
        </p:nvSpPr>
        <p:spPr>
          <a:xfrm rot="18930193">
            <a:off x="3508845" y="4227761"/>
            <a:ext cx="729948" cy="36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Table 17">
            <a:extLst>
              <a:ext uri="{FF2B5EF4-FFF2-40B4-BE49-F238E27FC236}">
                <a16:creationId xmlns:a16="http://schemas.microsoft.com/office/drawing/2014/main" id="{59A2BE83-D953-4382-A1C2-BD0D08E99AB7}"/>
              </a:ext>
            </a:extLst>
          </p:cNvPr>
          <p:cNvGraphicFramePr>
            <a:graphicFrameLocks noGrp="1"/>
          </p:cNvGraphicFramePr>
          <p:nvPr/>
        </p:nvGraphicFramePr>
        <p:xfrm>
          <a:off x="4245878" y="1648896"/>
          <a:ext cx="3147058" cy="482092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3604868762"/>
                    </a:ext>
                  </a:extLst>
                </a:gridCol>
                <a:gridCol w="1851658">
                  <a:extLst>
                    <a:ext uri="{9D8B030D-6E8A-4147-A177-3AD203B41FA5}">
                      <a16:colId xmlns:a16="http://schemas.microsoft.com/office/drawing/2014/main" val="3714064589"/>
                    </a:ext>
                  </a:extLst>
                </a:gridCol>
              </a:tblGrid>
              <a:tr h="370840">
                <a:tc>
                  <a:txBody>
                    <a:bodyPr/>
                    <a:lstStyle/>
                    <a:p>
                      <a:pPr algn="ctr"/>
                      <a:r>
                        <a:rPr lang="en-US" altLang="zh-CN" dirty="0">
                          <a:latin typeface="Arial" panose="020B0604020202020204" pitchFamily="34" charset="0"/>
                          <a:cs typeface="Arial" panose="020B0604020202020204" pitchFamily="34" charset="0"/>
                        </a:rPr>
                        <a:t>Word</a:t>
                      </a:r>
                      <a:endParaRPr lang="zh-CN" altLang="en-US" dirty="0">
                        <a:latin typeface="Arial" panose="020B0604020202020204" pitchFamily="34" charset="0"/>
                        <a:cs typeface="Arial" panose="020B0604020202020204" pitchFamily="34" charset="0"/>
                      </a:endParaRPr>
                    </a:p>
                  </a:txBody>
                  <a:tcPr>
                    <a:lnT w="12700" cap="flat" cmpd="sng" algn="ctr">
                      <a:noFill/>
                      <a:prstDash val="solid"/>
                      <a:round/>
                      <a:headEnd type="none" w="med" len="med"/>
                      <a:tailEnd type="none" w="med" len="med"/>
                    </a:lnT>
                  </a:tcPr>
                </a:tc>
                <a:tc>
                  <a:txBody>
                    <a:bodyPr/>
                    <a:lstStyle/>
                    <a:p>
                      <a:pPr algn="l"/>
                      <a:r>
                        <a:rPr lang="en-US" altLang="zh-CN" dirty="0">
                          <a:latin typeface="Arial" panose="020B0604020202020204" pitchFamily="34" charset="0"/>
                          <a:cs typeface="Arial" panose="020B0604020202020204" pitchFamily="34" charset="0"/>
                        </a:rPr>
                        <a:t>Document list</a:t>
                      </a:r>
                    </a:p>
                  </a:txBody>
                  <a:tcPr>
                    <a:lnT w="12700" cap="flat" cmpd="sng" algn="ctr">
                      <a:noFill/>
                      <a:prstDash val="solid"/>
                      <a:round/>
                      <a:headEnd type="none" w="med" len="med"/>
                      <a:tailEnd type="none" w="med" len="med"/>
                    </a:lnT>
                  </a:tcPr>
                </a:tc>
                <a:extLst>
                  <a:ext uri="{0D108BD9-81ED-4DB2-BD59-A6C34878D82A}">
                    <a16:rowId xmlns:a16="http://schemas.microsoft.com/office/drawing/2014/main" val="2101857509"/>
                  </a:ext>
                </a:extLst>
              </a:tr>
              <a:tr h="370840">
                <a:tc>
                  <a:txBody>
                    <a:bodyPr/>
                    <a:lstStyle/>
                    <a:p>
                      <a:r>
                        <a:rPr lang="en-US" altLang="zh-CN" b="1" dirty="0">
                          <a:latin typeface="Arial" panose="020B0604020202020204" pitchFamily="34" charset="0"/>
                          <a:cs typeface="Arial" panose="020B0604020202020204" pitchFamily="34" charset="0"/>
                        </a:rPr>
                        <a:t>…</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5931070"/>
                  </a:ext>
                </a:extLst>
              </a:tr>
              <a:tr h="370840">
                <a:tc>
                  <a:txBody>
                    <a:bodyPr/>
                    <a:lstStyle/>
                    <a:p>
                      <a:r>
                        <a:rPr lang="en-US" altLang="zh-CN" b="1" dirty="0">
                          <a:latin typeface="Arial" panose="020B0604020202020204" pitchFamily="34" charset="0"/>
                          <a:cs typeface="Arial" panose="020B0604020202020204" pitchFamily="34" charset="0"/>
                        </a:rPr>
                        <a:t>blue</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1</a:t>
                      </a:r>
                      <a:r>
                        <a:rPr lang="en-US" altLang="zh-CN" dirty="0">
                          <a:solidFill>
                            <a:schemeClr val="accent4"/>
                          </a:solidFill>
                          <a:latin typeface="Arial" panose="020B0604020202020204" pitchFamily="34" charset="0"/>
                          <a:cs typeface="Arial" panose="020B0604020202020204" pitchFamily="34" charset="0"/>
                        </a:rPr>
                        <a:t>, 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6361377"/>
                  </a:ext>
                </a:extLst>
              </a:tr>
              <a:tr h="370840">
                <a:tc>
                  <a:txBody>
                    <a:bodyPr/>
                    <a:lstStyle/>
                    <a:p>
                      <a:r>
                        <a:rPr lang="en-US" altLang="zh-CN" b="1" dirty="0">
                          <a:latin typeface="Arial" panose="020B0604020202020204" pitchFamily="34" charset="0"/>
                          <a:cs typeface="Arial" panose="020B0604020202020204" pitchFamily="34" charset="0"/>
                        </a:rPr>
                        <a:t>whale</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1</a:t>
                      </a:r>
                      <a:r>
                        <a:rPr lang="en-US" altLang="zh-CN" dirty="0">
                          <a:solidFill>
                            <a:schemeClr val="accent4"/>
                          </a:solidFill>
                          <a:latin typeface="Arial" panose="020B0604020202020204" pitchFamily="34" charset="0"/>
                          <a:cs typeface="Arial" panose="020B0604020202020204" pitchFamily="34" charset="0"/>
                        </a:rPr>
                        <a:t>, 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34304419"/>
                  </a:ext>
                </a:extLst>
              </a:tr>
              <a:tr h="370840">
                <a:tc>
                  <a:txBody>
                    <a:bodyPr/>
                    <a:lstStyle/>
                    <a:p>
                      <a:r>
                        <a:rPr lang="en-US" altLang="zh-CN" b="1" dirty="0">
                          <a:latin typeface="Arial" panose="020B0604020202020204" pitchFamily="34" charset="0"/>
                          <a:cs typeface="Arial" panose="020B0604020202020204" pitchFamily="34" charset="0"/>
                        </a:rPr>
                        <a:t>earth</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0765125"/>
                  </a:ext>
                </a:extLst>
              </a:tr>
              <a:tr h="370840">
                <a:tc>
                  <a:txBody>
                    <a:bodyPr/>
                    <a:lstStyle/>
                    <a:p>
                      <a:r>
                        <a:rPr lang="en-US" altLang="zh-CN" b="1" dirty="0">
                          <a:latin typeface="Arial" panose="020B0604020202020204" pitchFamily="34" charset="0"/>
                          <a:cs typeface="Arial" panose="020B0604020202020204" pitchFamily="34" charset="0"/>
                        </a:rPr>
                        <a:t>largest</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1, 2</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76440403"/>
                  </a:ext>
                </a:extLst>
              </a:tr>
              <a:tr h="370840">
                <a:tc>
                  <a:txBody>
                    <a:bodyPr/>
                    <a:lstStyle/>
                    <a:p>
                      <a:r>
                        <a:rPr lang="en-US" altLang="zh-CN" b="1" dirty="0">
                          <a:latin typeface="Arial" panose="020B0604020202020204" pitchFamily="34" charset="0"/>
                          <a:cs typeface="Arial" panose="020B0604020202020204" pitchFamily="34" charset="0"/>
                        </a:rPr>
                        <a:t>calories</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3</a:t>
                      </a:r>
                      <a:r>
                        <a:rPr lang="en-US" altLang="zh-CN" dirty="0">
                          <a:solidFill>
                            <a:schemeClr val="accent4"/>
                          </a:solidFill>
                          <a:latin typeface="Arial" panose="020B0604020202020204" pitchFamily="34" charset="0"/>
                          <a:cs typeface="Arial" panose="020B0604020202020204" pitchFamily="34" charset="0"/>
                        </a:rPr>
                        <a:t>, 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6063034"/>
                  </a:ext>
                </a:extLst>
              </a:tr>
              <a:tr h="370840">
                <a:tc>
                  <a:txBody>
                    <a:bodyPr/>
                    <a:lstStyle/>
                    <a:p>
                      <a:r>
                        <a:rPr lang="en-US" altLang="zh-CN" b="1" dirty="0">
                          <a:latin typeface="Arial" panose="020B0604020202020204" pitchFamily="34" charset="0"/>
                          <a:cs typeface="Arial" panose="020B0604020202020204" pitchFamily="34" charset="0"/>
                        </a:rPr>
                        <a:t>mammals</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522897"/>
                  </a:ext>
                </a:extLst>
              </a:tr>
              <a:tr h="370840">
                <a:tc>
                  <a:txBody>
                    <a:bodyPr/>
                    <a:lstStyle/>
                    <a:p>
                      <a:r>
                        <a:rPr lang="en-US" altLang="zh-CN" b="1" dirty="0">
                          <a:latin typeface="Arial" panose="020B0604020202020204" pitchFamily="34" charset="0"/>
                          <a:cs typeface="Arial" panose="020B0604020202020204" pitchFamily="34" charset="0"/>
                        </a:rPr>
                        <a:t>head</a:t>
                      </a:r>
                      <a:endParaRPr lang="zh-CN" altLang="en-US" b="1"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91055667"/>
                  </a:ext>
                </a:extLst>
              </a:tr>
              <a:tr h="370840">
                <a:tc>
                  <a:txBody>
                    <a:bodyPr/>
                    <a:lstStyle/>
                    <a:p>
                      <a:r>
                        <a:rPr lang="en-US" altLang="zh-CN" b="1" dirty="0">
                          <a:solidFill>
                            <a:schemeClr val="accent4"/>
                          </a:solidFill>
                          <a:latin typeface="Arial" panose="020B0604020202020204" pitchFamily="34" charset="0"/>
                          <a:cs typeface="Arial" panose="020B0604020202020204" pitchFamily="34" charset="0"/>
                        </a:rPr>
                        <a:t>Eat</a:t>
                      </a:r>
                      <a:endParaRPr lang="zh-CN" altLang="en-US" b="1" dirty="0">
                        <a:solidFill>
                          <a:schemeClr val="accent4"/>
                        </a:solidFill>
                        <a:latin typeface="Arial" panose="020B0604020202020204" pitchFamily="34" charset="0"/>
                        <a:cs typeface="Arial" panose="020B0604020202020204" pitchFamily="34" charset="0"/>
                      </a:endParaRPr>
                    </a:p>
                  </a:txBody>
                  <a:tcPr/>
                </a:tc>
                <a:tc>
                  <a:txBody>
                    <a:bodyPr/>
                    <a:lstStyle/>
                    <a:p>
                      <a:r>
                        <a:rPr lang="en-US" altLang="zh-CN" dirty="0">
                          <a:solidFill>
                            <a:schemeClr val="accent4"/>
                          </a:solidFill>
                          <a:latin typeface="Arial" panose="020B0604020202020204" pitchFamily="34" charset="0"/>
                          <a:cs typeface="Arial" panose="020B0604020202020204" pitchFamily="34" charset="0"/>
                        </a:rPr>
                        <a:t>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41097019"/>
                  </a:ext>
                </a:extLst>
              </a:tr>
              <a:tr h="370840">
                <a:tc>
                  <a:txBody>
                    <a:bodyPr/>
                    <a:lstStyle/>
                    <a:p>
                      <a:r>
                        <a:rPr lang="en-US" altLang="zh-CN" b="1" dirty="0">
                          <a:solidFill>
                            <a:schemeClr val="accent4"/>
                          </a:solidFill>
                          <a:latin typeface="Arial" panose="020B0604020202020204" pitchFamily="34" charset="0"/>
                          <a:cs typeface="Arial" panose="020B0604020202020204" pitchFamily="34" charset="0"/>
                        </a:rPr>
                        <a:t>half</a:t>
                      </a:r>
                      <a:endParaRPr lang="zh-CN" altLang="en-US" b="1" dirty="0">
                        <a:solidFill>
                          <a:schemeClr val="accent4"/>
                        </a:solidFill>
                        <a:latin typeface="Arial" panose="020B0604020202020204" pitchFamily="34" charset="0"/>
                        <a:cs typeface="Arial" panose="020B0604020202020204" pitchFamily="34" charset="0"/>
                      </a:endParaRPr>
                    </a:p>
                  </a:txBody>
                  <a:tcPr/>
                </a:tc>
                <a:tc>
                  <a:txBody>
                    <a:bodyPr/>
                    <a:lstStyle/>
                    <a:p>
                      <a:r>
                        <a:rPr lang="en-US" altLang="zh-CN" dirty="0">
                          <a:solidFill>
                            <a:schemeClr val="accent4"/>
                          </a:solidFill>
                          <a:latin typeface="Arial" panose="020B0604020202020204" pitchFamily="34" charset="0"/>
                          <a:cs typeface="Arial" panose="020B0604020202020204" pitchFamily="34" charset="0"/>
                        </a:rPr>
                        <a:t>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4379923"/>
                  </a:ext>
                </a:extLst>
              </a:tr>
              <a:tr h="370840">
                <a:tc>
                  <a:txBody>
                    <a:bodyPr/>
                    <a:lstStyle/>
                    <a:p>
                      <a:r>
                        <a:rPr lang="en-US" altLang="zh-CN" b="1" dirty="0">
                          <a:solidFill>
                            <a:schemeClr val="accent4"/>
                          </a:solidFill>
                          <a:latin typeface="Arial" panose="020B0604020202020204" pitchFamily="34" charset="0"/>
                          <a:cs typeface="Arial" panose="020B0604020202020204" pitchFamily="34" charset="0"/>
                        </a:rPr>
                        <a:t>million</a:t>
                      </a:r>
                      <a:endParaRPr lang="zh-CN" altLang="en-US" b="1" dirty="0">
                        <a:solidFill>
                          <a:schemeClr val="accent4"/>
                        </a:solidFill>
                        <a:latin typeface="Arial" panose="020B0604020202020204" pitchFamily="34" charset="0"/>
                        <a:cs typeface="Arial" panose="020B0604020202020204" pitchFamily="34" charset="0"/>
                      </a:endParaRPr>
                    </a:p>
                  </a:txBody>
                  <a:tcPr/>
                </a:tc>
                <a:tc>
                  <a:txBody>
                    <a:bodyPr/>
                    <a:lstStyle/>
                    <a:p>
                      <a:r>
                        <a:rPr lang="en-US" altLang="zh-CN" dirty="0">
                          <a:solidFill>
                            <a:schemeClr val="accent4"/>
                          </a:solidFill>
                          <a:latin typeface="Arial" panose="020B0604020202020204" pitchFamily="34" charset="0"/>
                          <a:cs typeface="Arial" panose="020B0604020202020204" pitchFamily="34" charset="0"/>
                        </a:rPr>
                        <a:t>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9618766"/>
                  </a:ext>
                </a:extLst>
              </a:tr>
              <a:tr h="370840">
                <a:tc>
                  <a:txBody>
                    <a:bodyPr/>
                    <a:lstStyle/>
                    <a:p>
                      <a:r>
                        <a:rPr lang="en-US" altLang="zh-CN" b="1" dirty="0">
                          <a:solidFill>
                            <a:schemeClr val="accent4"/>
                          </a:solidFill>
                          <a:latin typeface="Arial" panose="020B0604020202020204" pitchFamily="34" charset="0"/>
                          <a:cs typeface="Arial" panose="020B0604020202020204" pitchFamily="34" charset="0"/>
                        </a:rPr>
                        <a:t>mouthful</a:t>
                      </a:r>
                      <a:endParaRPr lang="zh-CN" altLang="en-US" b="1" dirty="0">
                        <a:solidFill>
                          <a:schemeClr val="accent4"/>
                        </a:solidFill>
                        <a:latin typeface="Arial" panose="020B0604020202020204" pitchFamily="34" charset="0"/>
                        <a:cs typeface="Arial" panose="020B0604020202020204" pitchFamily="34" charset="0"/>
                      </a:endParaRPr>
                    </a:p>
                  </a:txBody>
                  <a:tcPr/>
                </a:tc>
                <a:tc>
                  <a:txBody>
                    <a:bodyPr/>
                    <a:lstStyle/>
                    <a:p>
                      <a:r>
                        <a:rPr lang="en-US" altLang="zh-CN" dirty="0">
                          <a:solidFill>
                            <a:schemeClr val="accent4"/>
                          </a:solidFill>
                          <a:latin typeface="Arial" panose="020B0604020202020204" pitchFamily="34" charset="0"/>
                          <a:cs typeface="Arial" panose="020B0604020202020204" pitchFamily="34" charset="0"/>
                        </a:rPr>
                        <a:t>4</a:t>
                      </a:r>
                      <a:endParaRPr lang="zh-CN" altLang="en-US" dirty="0">
                        <a:solidFill>
                          <a:schemeClr val="accent4"/>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5636516"/>
                  </a:ext>
                </a:extLst>
              </a:tr>
            </a:tbl>
          </a:graphicData>
        </a:graphic>
      </p:graphicFrame>
      <p:sp>
        <p:nvSpPr>
          <p:cNvPr id="31" name="TextBox 30">
            <a:extLst>
              <a:ext uri="{FF2B5EF4-FFF2-40B4-BE49-F238E27FC236}">
                <a16:creationId xmlns:a16="http://schemas.microsoft.com/office/drawing/2014/main" id="{C689B5BD-70E2-417B-B091-2F55F6127C52}"/>
              </a:ext>
            </a:extLst>
          </p:cNvPr>
          <p:cNvSpPr txBox="1"/>
          <p:nvPr/>
        </p:nvSpPr>
        <p:spPr>
          <a:xfrm>
            <a:off x="8289024" y="3146398"/>
            <a:ext cx="2050561"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Add document 4</a:t>
            </a:r>
            <a:endParaRPr lang="zh-CN" altLang="en-US" sz="2000" dirty="0">
              <a:latin typeface="Arial" panose="020B060402020202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8D9DDAE9-F3E9-42B2-887C-B92E406B137E}"/>
              </a:ext>
            </a:extLst>
          </p:cNvPr>
          <p:cNvCxnSpPr>
            <a:cxnSpLocks/>
            <a:stCxn id="31" idx="2"/>
            <a:endCxn id="35" idx="0"/>
          </p:cNvCxnSpPr>
          <p:nvPr/>
        </p:nvCxnSpPr>
        <p:spPr>
          <a:xfrm>
            <a:off x="9314305" y="3546508"/>
            <a:ext cx="1" cy="93229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A8B5C1B-B1C1-45C2-81D8-969C9467BC63}"/>
              </a:ext>
            </a:extLst>
          </p:cNvPr>
          <p:cNvSpPr txBox="1"/>
          <p:nvPr/>
        </p:nvSpPr>
        <p:spPr>
          <a:xfrm>
            <a:off x="7909931" y="4478798"/>
            <a:ext cx="2808749" cy="1323439"/>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Add “4” to the lists of {Blue, whales, eat, half, million, calories, mouthful}</a:t>
            </a:r>
            <a:endParaRPr lang="zh-CN" altLang="en-US" sz="2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F44200A-B66B-4375-BC1B-4A9009B0FC25}"/>
              </a:ext>
            </a:extLst>
          </p:cNvPr>
          <p:cNvSpPr/>
          <p:nvPr/>
        </p:nvSpPr>
        <p:spPr>
          <a:xfrm>
            <a:off x="7620000" y="1310342"/>
            <a:ext cx="5554758" cy="677108"/>
          </a:xfrm>
          <a:prstGeom prst="rect">
            <a:avLst/>
          </a:prstGeom>
        </p:spPr>
        <p:txBody>
          <a:bodyPr wrap="square">
            <a:spAutoFit/>
          </a:bodyPr>
          <a:lstStyle/>
          <a:p>
            <a:pPr marL="0" lvl="1"/>
            <a:r>
              <a:rPr lang="en-US" altLang="zh-CN" sz="2000" b="1" dirty="0">
                <a:solidFill>
                  <a:schemeClr val="accent1"/>
                </a:solidFill>
                <a:latin typeface="Arial" panose="020B0604020202020204" pitchFamily="34" charset="0"/>
                <a:cs typeface="Arial" panose="020B0604020202020204" pitchFamily="34" charset="0"/>
              </a:rPr>
              <a:t>Searching queries: </a:t>
            </a:r>
          </a:p>
          <a:p>
            <a:pPr marL="0" lvl="1"/>
            <a:r>
              <a:rPr lang="en-US" altLang="zh-CN" dirty="0">
                <a:latin typeface="Arial" panose="020B0604020202020204" pitchFamily="34" charset="0"/>
                <a:cs typeface="Arial" panose="020B0604020202020204" pitchFamily="34" charset="0"/>
              </a:rPr>
              <a:t>Find corresponding document lists</a:t>
            </a:r>
            <a:endParaRPr lang="en-US" altLang="zh-CN" dirty="0">
              <a:solidFill>
                <a:srgbClr val="FF0000"/>
              </a:solidFill>
              <a:latin typeface="Arial" panose="020B0604020202020204" pitchFamily="34" charset="0"/>
              <a:cs typeface="Arial" panose="020B0604020202020204" pitchFamily="34" charset="0"/>
            </a:endParaRPr>
          </a:p>
        </p:txBody>
      </p:sp>
      <p:sp>
        <p:nvSpPr>
          <p:cNvPr id="20" name="Content Placeholder 19">
            <a:extLst>
              <a:ext uri="{FF2B5EF4-FFF2-40B4-BE49-F238E27FC236}">
                <a16:creationId xmlns:a16="http://schemas.microsoft.com/office/drawing/2014/main" id="{F605B443-A73B-4DD3-BC75-5D5DAB0B3D92}"/>
              </a:ext>
            </a:extLst>
          </p:cNvPr>
          <p:cNvSpPr>
            <a:spLocks noGrp="1"/>
          </p:cNvSpPr>
          <p:nvPr>
            <p:ph idx="1"/>
          </p:nvPr>
        </p:nvSpPr>
        <p:spPr>
          <a:xfrm>
            <a:off x="304800" y="990600"/>
            <a:ext cx="11277600" cy="550575"/>
          </a:xfrm>
        </p:spPr>
        <p:txBody>
          <a:bodyPr/>
          <a:lstStyle/>
          <a:p>
            <a:r>
              <a:rPr lang="en-US" altLang="zh-CN" dirty="0"/>
              <a:t>Inverted index</a:t>
            </a:r>
            <a:endParaRPr lang="zh-CN" altLang="en-US" dirty="0">
              <a:solidFill>
                <a:srgbClr val="FF0000"/>
              </a:solidFill>
            </a:endParaRPr>
          </a:p>
          <a:p>
            <a:endParaRPr lang="zh-CN" altLang="en-US" dirty="0"/>
          </a:p>
        </p:txBody>
      </p:sp>
      <p:grpSp>
        <p:nvGrpSpPr>
          <p:cNvPr id="25" name="Group 24">
            <a:extLst>
              <a:ext uri="{FF2B5EF4-FFF2-40B4-BE49-F238E27FC236}">
                <a16:creationId xmlns:a16="http://schemas.microsoft.com/office/drawing/2014/main" id="{E0798F00-D7E1-4A68-B907-23811B3F495F}"/>
              </a:ext>
            </a:extLst>
          </p:cNvPr>
          <p:cNvGrpSpPr/>
          <p:nvPr/>
        </p:nvGrpSpPr>
        <p:grpSpPr>
          <a:xfrm>
            <a:off x="340786" y="4141400"/>
            <a:ext cx="3316813" cy="1204430"/>
            <a:chOff x="-172463" y="4694098"/>
            <a:chExt cx="4157505" cy="1784001"/>
          </a:xfrm>
        </p:grpSpPr>
        <p:sp>
          <p:nvSpPr>
            <p:cNvPr id="26" name="Rectangle: Folded Corner 25">
              <a:extLst>
                <a:ext uri="{FF2B5EF4-FFF2-40B4-BE49-F238E27FC236}">
                  <a16:creationId xmlns:a16="http://schemas.microsoft.com/office/drawing/2014/main" id="{FD2161FF-74A1-4FB6-81DE-92EE0DF31393}"/>
                </a:ext>
              </a:extLst>
            </p:cNvPr>
            <p:cNvSpPr/>
            <p:nvPr/>
          </p:nvSpPr>
          <p:spPr>
            <a:xfrm>
              <a:off x="-172463" y="4694098"/>
              <a:ext cx="3966478" cy="177792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0958E605-2126-45E3-9DEC-3F07EB45A8A5}"/>
                </a:ext>
              </a:extLst>
            </p:cNvPr>
            <p:cNvSpPr/>
            <p:nvPr/>
          </p:nvSpPr>
          <p:spPr>
            <a:xfrm>
              <a:off x="-140028" y="4700172"/>
              <a:ext cx="4125070" cy="1777927"/>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3:</a:t>
              </a:r>
            </a:p>
            <a:p>
              <a:r>
                <a:rPr lang="en-US" altLang="zh-CN" dirty="0">
                  <a:latin typeface="Arial" panose="020B0604020202020204" pitchFamily="34" charset="0"/>
                  <a:cs typeface="Arial" panose="020B0604020202020204" pitchFamily="34" charset="0"/>
                </a:rPr>
                <a:t>Banging your head against a wall for one hour burns 150 calories.</a:t>
              </a:r>
            </a:p>
          </p:txBody>
        </p:sp>
      </p:grpSp>
      <p:sp>
        <p:nvSpPr>
          <p:cNvPr id="33" name="Arrow: Right 32">
            <a:extLst>
              <a:ext uri="{FF2B5EF4-FFF2-40B4-BE49-F238E27FC236}">
                <a16:creationId xmlns:a16="http://schemas.microsoft.com/office/drawing/2014/main" id="{F1E5F803-D223-4A88-9B5C-112EF2C00128}"/>
              </a:ext>
            </a:extLst>
          </p:cNvPr>
          <p:cNvSpPr/>
          <p:nvPr/>
        </p:nvSpPr>
        <p:spPr>
          <a:xfrm rot="18393402">
            <a:off x="3409747" y="5160028"/>
            <a:ext cx="953545" cy="361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a:extLst>
              <a:ext uri="{FF2B5EF4-FFF2-40B4-BE49-F238E27FC236}">
                <a16:creationId xmlns:a16="http://schemas.microsoft.com/office/drawing/2014/main" id="{7484D22B-920B-4840-962B-0DE36D3E21FD}"/>
              </a:ext>
            </a:extLst>
          </p:cNvPr>
          <p:cNvSpPr/>
          <p:nvPr/>
        </p:nvSpPr>
        <p:spPr>
          <a:xfrm>
            <a:off x="5720244" y="2430862"/>
            <a:ext cx="375756" cy="280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28">
            <a:extLst>
              <a:ext uri="{FF2B5EF4-FFF2-40B4-BE49-F238E27FC236}">
                <a16:creationId xmlns:a16="http://schemas.microsoft.com/office/drawing/2014/main" id="{BE1159E3-AC64-466F-9807-81083A780120}"/>
              </a:ext>
            </a:extLst>
          </p:cNvPr>
          <p:cNvSpPr/>
          <p:nvPr/>
        </p:nvSpPr>
        <p:spPr>
          <a:xfrm>
            <a:off x="5750846" y="2822584"/>
            <a:ext cx="375756" cy="280930"/>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29">
            <a:extLst>
              <a:ext uri="{FF2B5EF4-FFF2-40B4-BE49-F238E27FC236}">
                <a16:creationId xmlns:a16="http://schemas.microsoft.com/office/drawing/2014/main" id="{D7FF83E1-FC04-4BB0-A8E1-9FE907C194EC}"/>
              </a:ext>
            </a:extLst>
          </p:cNvPr>
          <p:cNvSpPr/>
          <p:nvPr/>
        </p:nvSpPr>
        <p:spPr>
          <a:xfrm>
            <a:off x="5750846" y="3922475"/>
            <a:ext cx="375756" cy="280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33">
            <a:extLst>
              <a:ext uri="{FF2B5EF4-FFF2-40B4-BE49-F238E27FC236}">
                <a16:creationId xmlns:a16="http://schemas.microsoft.com/office/drawing/2014/main" id="{9A9C7A63-B2FF-4EDB-8B0D-7A042917F53E}"/>
              </a:ext>
            </a:extLst>
          </p:cNvPr>
          <p:cNvSpPr/>
          <p:nvPr/>
        </p:nvSpPr>
        <p:spPr>
          <a:xfrm>
            <a:off x="4215276" y="4964788"/>
            <a:ext cx="3216977" cy="1612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19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animEffect transition="in" filter="fade">
                                      <p:cBhvr>
                                        <p:cTn id="23" dur="500"/>
                                        <p:tgtEl>
                                          <p:spTgt spid="21">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xEl>
                                              <p:pRg st="1" end="1"/>
                                            </p:txEl>
                                          </p:spTgt>
                                        </p:tgtEl>
                                        <p:attrNameLst>
                                          <p:attrName>style.visibility</p:attrName>
                                        </p:attrNameLst>
                                      </p:cBhvr>
                                      <p:to>
                                        <p:strVal val="visible"/>
                                      </p:to>
                                    </p:set>
                                    <p:animEffect transition="in" filter="fade">
                                      <p:cBhvr>
                                        <p:cTn id="26" dur="500"/>
                                        <p:tgtEl>
                                          <p:spTgt spid="2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25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250"/>
                                        <p:tgtEl>
                                          <p:spTgt spid="3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250"/>
                                        <p:tgtEl>
                                          <p:spTgt spid="33"/>
                                        </p:tgtEl>
                                      </p:cBhvr>
                                    </p:animEffect>
                                  </p:childTnLst>
                                </p:cTn>
                              </p:par>
                            </p:childTnLst>
                          </p:cTn>
                        </p:par>
                        <p:par>
                          <p:cTn id="50" fill="hold">
                            <p:stCondLst>
                              <p:cond delay="750"/>
                            </p:stCondLst>
                            <p:childTnLst>
                              <p:par>
                                <p:cTn id="51" presetID="10"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250"/>
                                        <p:tgtEl>
                                          <p:spTgt spid="35"/>
                                        </p:tgtEl>
                                      </p:cBhvr>
                                    </p:animEffect>
                                  </p:childTnLst>
                                </p:cTn>
                              </p:par>
                              <p:par>
                                <p:cTn id="54" presetID="10" presetClass="exit" presetSubtype="0" fill="hold" grpId="0" nodeType="withEffect">
                                  <p:stCondLst>
                                    <p:cond delay="0"/>
                                  </p:stCondLst>
                                  <p:childTnLst>
                                    <p:animEffect transition="out" filter="fade">
                                      <p:cBhvr>
                                        <p:cTn id="55" dur="250"/>
                                        <p:tgtEl>
                                          <p:spTgt spid="19"/>
                                        </p:tgtEl>
                                      </p:cBhvr>
                                    </p:animEffect>
                                    <p:set>
                                      <p:cBhvr>
                                        <p:cTn id="56" dur="1" fill="hold">
                                          <p:stCondLst>
                                            <p:cond delay="249"/>
                                          </p:stCondLst>
                                        </p:cTn>
                                        <p:tgtEl>
                                          <p:spTgt spid="1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250"/>
                                        <p:tgtEl>
                                          <p:spTgt spid="29"/>
                                        </p:tgtEl>
                                      </p:cBhvr>
                                    </p:animEffect>
                                    <p:set>
                                      <p:cBhvr>
                                        <p:cTn id="59" dur="1" fill="hold">
                                          <p:stCondLst>
                                            <p:cond delay="249"/>
                                          </p:stCondLst>
                                        </p:cTn>
                                        <p:tgtEl>
                                          <p:spTgt spid="29"/>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250"/>
                                        <p:tgtEl>
                                          <p:spTgt spid="30"/>
                                        </p:tgtEl>
                                      </p:cBhvr>
                                    </p:animEffect>
                                    <p:set>
                                      <p:cBhvr>
                                        <p:cTn id="62" dur="1" fill="hold">
                                          <p:stCondLst>
                                            <p:cond delay="249"/>
                                          </p:stCondLst>
                                        </p:cTn>
                                        <p:tgtEl>
                                          <p:spTgt spid="30"/>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250"/>
                                        <p:tgtEl>
                                          <p:spTgt spid="34"/>
                                        </p:tgtEl>
                                      </p:cBhvr>
                                    </p:animEffect>
                                    <p:set>
                                      <p:cBhvr>
                                        <p:cTn id="65" dur="1" fill="hold">
                                          <p:stCondLst>
                                            <p:cond delay="24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31" grpId="0"/>
      <p:bldP spid="35" grpId="0"/>
      <p:bldP spid="33" grpId="0" animBg="1"/>
      <p:bldP spid="19" grpId="0" animBg="1"/>
      <p:bldP spid="29" grpId="0" animBg="1"/>
      <p:bldP spid="29" grpId="1" animBg="1"/>
      <p:bldP spid="30"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FD22-84F0-4566-805D-31748C703A74}"/>
              </a:ext>
            </a:extLst>
          </p:cNvPr>
          <p:cNvSpPr>
            <a:spLocks noGrp="1"/>
          </p:cNvSpPr>
          <p:nvPr>
            <p:ph type="title"/>
          </p:nvPr>
        </p:nvSpPr>
        <p:spPr/>
        <p:txBody>
          <a:bodyPr/>
          <a:lstStyle/>
          <a:p>
            <a:r>
              <a:rPr lang="en-US" altLang="zh-CN" dirty="0"/>
              <a:t>Inverted Indexes</a:t>
            </a:r>
            <a:endParaRPr lang="zh-CN" altLang="en-US" dirty="0"/>
          </a:p>
        </p:txBody>
      </p:sp>
      <p:sp>
        <p:nvSpPr>
          <p:cNvPr id="5" name="灯片编号占位符 4">
            <a:extLst>
              <a:ext uri="{FF2B5EF4-FFF2-40B4-BE49-F238E27FC236}">
                <a16:creationId xmlns:a16="http://schemas.microsoft.com/office/drawing/2014/main" id="{7C3C1941-C364-4540-A748-6C5ED2DDA507}"/>
              </a:ext>
            </a:extLst>
          </p:cNvPr>
          <p:cNvSpPr>
            <a:spLocks noGrp="1"/>
          </p:cNvSpPr>
          <p:nvPr>
            <p:ph type="sldNum" sz="quarter" idx="4"/>
          </p:nvPr>
        </p:nvSpPr>
        <p:spPr/>
        <p:txBody>
          <a:bodyPr/>
          <a:lstStyle/>
          <a:p>
            <a:fld id="{B710F26B-4563-4765-9A91-E0CC99FE32F0}" type="slidenum">
              <a:rPr lang="zh-CN" altLang="en-US" smtClean="0"/>
              <a:t>35</a:t>
            </a:fld>
            <a:endParaRPr lang="zh-CN" altLang="en-US"/>
          </a:p>
        </p:txBody>
      </p:sp>
      <p:sp>
        <p:nvSpPr>
          <p:cNvPr id="274" name="椭圆 533">
            <a:extLst>
              <a:ext uri="{FF2B5EF4-FFF2-40B4-BE49-F238E27FC236}">
                <a16:creationId xmlns:a16="http://schemas.microsoft.com/office/drawing/2014/main" id="{43499660-62D7-4474-9F5A-8A377F3C8130}"/>
              </a:ext>
            </a:extLst>
          </p:cNvPr>
          <p:cNvSpPr/>
          <p:nvPr/>
        </p:nvSpPr>
        <p:spPr>
          <a:xfrm>
            <a:off x="4162372" y="2785710"/>
            <a:ext cx="890648" cy="324085"/>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parallel</a:t>
            </a:r>
          </a:p>
        </p:txBody>
      </p:sp>
      <p:cxnSp>
        <p:nvCxnSpPr>
          <p:cNvPr id="275" name="直接连接符 534">
            <a:extLst>
              <a:ext uri="{FF2B5EF4-FFF2-40B4-BE49-F238E27FC236}">
                <a16:creationId xmlns:a16="http://schemas.microsoft.com/office/drawing/2014/main" id="{A69759D3-C316-4C8C-BE57-36726A5FA60F}"/>
              </a:ext>
            </a:extLst>
          </p:cNvPr>
          <p:cNvCxnSpPr>
            <a:cxnSpLocks/>
            <a:stCxn id="274" idx="1"/>
            <a:endCxn id="277" idx="0"/>
          </p:cNvCxnSpPr>
          <p:nvPr/>
        </p:nvCxnSpPr>
        <p:spPr>
          <a:xfrm flipH="1">
            <a:off x="2280804" y="2947753"/>
            <a:ext cx="1881568" cy="57484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76" name="直接连接符 535">
            <a:extLst>
              <a:ext uri="{FF2B5EF4-FFF2-40B4-BE49-F238E27FC236}">
                <a16:creationId xmlns:a16="http://schemas.microsoft.com/office/drawing/2014/main" id="{93958644-E8ED-40A0-9302-FB997E7ED10F}"/>
              </a:ext>
            </a:extLst>
          </p:cNvPr>
          <p:cNvCxnSpPr>
            <a:cxnSpLocks/>
            <a:stCxn id="274" idx="3"/>
            <a:endCxn id="278" idx="0"/>
          </p:cNvCxnSpPr>
          <p:nvPr/>
        </p:nvCxnSpPr>
        <p:spPr>
          <a:xfrm>
            <a:off x="5053020" y="2947753"/>
            <a:ext cx="1440350" cy="39441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77" name="椭圆 536">
            <a:extLst>
              <a:ext uri="{FF2B5EF4-FFF2-40B4-BE49-F238E27FC236}">
                <a16:creationId xmlns:a16="http://schemas.microsoft.com/office/drawing/2014/main" id="{49BDBA24-9CEF-4DE2-BAA9-5B1B5E17843D}"/>
              </a:ext>
            </a:extLst>
          </p:cNvPr>
          <p:cNvSpPr/>
          <p:nvPr/>
        </p:nvSpPr>
        <p:spPr>
          <a:xfrm>
            <a:off x="1940485" y="3522599"/>
            <a:ext cx="680638" cy="340110"/>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join</a:t>
            </a:r>
          </a:p>
        </p:txBody>
      </p:sp>
      <p:sp>
        <p:nvSpPr>
          <p:cNvPr id="278" name="椭圆 537">
            <a:extLst>
              <a:ext uri="{FF2B5EF4-FFF2-40B4-BE49-F238E27FC236}">
                <a16:creationId xmlns:a16="http://schemas.microsoft.com/office/drawing/2014/main" id="{FBE0B416-3994-4043-B272-87FBEA8798AA}"/>
              </a:ext>
            </a:extLst>
          </p:cNvPr>
          <p:cNvSpPr/>
          <p:nvPr/>
        </p:nvSpPr>
        <p:spPr>
          <a:xfrm>
            <a:off x="6052736" y="3342169"/>
            <a:ext cx="881267"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tree</a:t>
            </a:r>
          </a:p>
        </p:txBody>
      </p:sp>
      <p:sp>
        <p:nvSpPr>
          <p:cNvPr id="279" name="椭圆 538">
            <a:extLst>
              <a:ext uri="{FF2B5EF4-FFF2-40B4-BE49-F238E27FC236}">
                <a16:creationId xmlns:a16="http://schemas.microsoft.com/office/drawing/2014/main" id="{6A4E3836-CCD5-408F-8DF1-2560B4DE0B72}"/>
              </a:ext>
            </a:extLst>
          </p:cNvPr>
          <p:cNvSpPr/>
          <p:nvPr/>
        </p:nvSpPr>
        <p:spPr>
          <a:xfrm>
            <a:off x="956645" y="4521477"/>
            <a:ext cx="1174696"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algorithm</a:t>
            </a:r>
          </a:p>
        </p:txBody>
      </p:sp>
      <p:sp>
        <p:nvSpPr>
          <p:cNvPr id="280" name="椭圆 539">
            <a:extLst>
              <a:ext uri="{FF2B5EF4-FFF2-40B4-BE49-F238E27FC236}">
                <a16:creationId xmlns:a16="http://schemas.microsoft.com/office/drawing/2014/main" id="{10AF5DAF-26F1-4D4D-830D-6086812B6CB4}"/>
              </a:ext>
            </a:extLst>
          </p:cNvPr>
          <p:cNvSpPr/>
          <p:nvPr/>
        </p:nvSpPr>
        <p:spPr>
          <a:xfrm>
            <a:off x="7943560" y="4156312"/>
            <a:ext cx="699976"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union</a:t>
            </a:r>
          </a:p>
        </p:txBody>
      </p:sp>
      <p:cxnSp>
        <p:nvCxnSpPr>
          <p:cNvPr id="281" name="直接连接符 540">
            <a:extLst>
              <a:ext uri="{FF2B5EF4-FFF2-40B4-BE49-F238E27FC236}">
                <a16:creationId xmlns:a16="http://schemas.microsoft.com/office/drawing/2014/main" id="{9C4468DE-7005-444D-ABB1-A306418B264E}"/>
              </a:ext>
            </a:extLst>
          </p:cNvPr>
          <p:cNvCxnSpPr>
            <a:cxnSpLocks/>
            <a:stCxn id="277" idx="1"/>
            <a:endCxn id="279" idx="0"/>
          </p:cNvCxnSpPr>
          <p:nvPr/>
        </p:nvCxnSpPr>
        <p:spPr>
          <a:xfrm flipH="1">
            <a:off x="1543993" y="3692654"/>
            <a:ext cx="396492" cy="828823"/>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82" name="直接连接符 541">
            <a:extLst>
              <a:ext uri="{FF2B5EF4-FFF2-40B4-BE49-F238E27FC236}">
                <a16:creationId xmlns:a16="http://schemas.microsoft.com/office/drawing/2014/main" id="{4154DEF4-9D9F-45D4-A1B0-6FE2145ABA43}"/>
              </a:ext>
            </a:extLst>
          </p:cNvPr>
          <p:cNvCxnSpPr>
            <a:cxnSpLocks/>
            <a:stCxn id="278" idx="3"/>
            <a:endCxn id="280" idx="0"/>
          </p:cNvCxnSpPr>
          <p:nvPr/>
        </p:nvCxnSpPr>
        <p:spPr>
          <a:xfrm>
            <a:off x="6934003" y="3512225"/>
            <a:ext cx="1359545" cy="644087"/>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83" name="椭圆 533">
            <a:extLst>
              <a:ext uri="{FF2B5EF4-FFF2-40B4-BE49-F238E27FC236}">
                <a16:creationId xmlns:a16="http://schemas.microsoft.com/office/drawing/2014/main" id="{D1BB3573-03A5-4FBA-99FA-1BD4A78EDEE8}"/>
              </a:ext>
            </a:extLst>
          </p:cNvPr>
          <p:cNvSpPr/>
          <p:nvPr/>
        </p:nvSpPr>
        <p:spPr>
          <a:xfrm>
            <a:off x="6150752" y="4307048"/>
            <a:ext cx="423894"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D2</a:t>
            </a:r>
          </a:p>
        </p:txBody>
      </p:sp>
      <p:sp>
        <p:nvSpPr>
          <p:cNvPr id="284" name="椭圆 533">
            <a:extLst>
              <a:ext uri="{FF2B5EF4-FFF2-40B4-BE49-F238E27FC236}">
                <a16:creationId xmlns:a16="http://schemas.microsoft.com/office/drawing/2014/main" id="{039DD4A0-C4F6-4E34-A378-19C9E5198E46}"/>
              </a:ext>
            </a:extLst>
          </p:cNvPr>
          <p:cNvSpPr/>
          <p:nvPr/>
        </p:nvSpPr>
        <p:spPr>
          <a:xfrm>
            <a:off x="5607971" y="4980174"/>
            <a:ext cx="437332"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D1</a:t>
            </a:r>
          </a:p>
        </p:txBody>
      </p:sp>
      <p:cxnSp>
        <p:nvCxnSpPr>
          <p:cNvPr id="285" name="直接连接符 535">
            <a:extLst>
              <a:ext uri="{FF2B5EF4-FFF2-40B4-BE49-F238E27FC236}">
                <a16:creationId xmlns:a16="http://schemas.microsoft.com/office/drawing/2014/main" id="{9C763E57-2A17-4C45-83D8-6C4BF180C2EF}"/>
              </a:ext>
            </a:extLst>
          </p:cNvPr>
          <p:cNvCxnSpPr>
            <a:cxnSpLocks/>
            <a:stCxn id="283" idx="1"/>
            <a:endCxn id="284" idx="0"/>
          </p:cNvCxnSpPr>
          <p:nvPr/>
        </p:nvCxnSpPr>
        <p:spPr>
          <a:xfrm flipH="1">
            <a:off x="5826638" y="4477104"/>
            <a:ext cx="324115" cy="503071"/>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86" name="直接连接符 535">
            <a:extLst>
              <a:ext uri="{FF2B5EF4-FFF2-40B4-BE49-F238E27FC236}">
                <a16:creationId xmlns:a16="http://schemas.microsoft.com/office/drawing/2014/main" id="{F4675E9E-9126-43A1-8A52-24EDE98FF7CC}"/>
              </a:ext>
            </a:extLst>
          </p:cNvPr>
          <p:cNvCxnSpPr>
            <a:cxnSpLocks/>
            <a:stCxn id="278" idx="2"/>
            <a:endCxn id="283" idx="0"/>
          </p:cNvCxnSpPr>
          <p:nvPr/>
        </p:nvCxnSpPr>
        <p:spPr>
          <a:xfrm flipH="1">
            <a:off x="6362699" y="3682280"/>
            <a:ext cx="130671" cy="624768"/>
          </a:xfrm>
          <a:prstGeom prst="line">
            <a:avLst/>
          </a:prstGeom>
          <a:ln w="76200">
            <a:solidFill>
              <a:schemeClr val="bg1">
                <a:lumMod val="65000"/>
              </a:schemeClr>
            </a:solidFill>
            <a:prstDash val="solid"/>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87" name="椭圆 533">
            <a:extLst>
              <a:ext uri="{FF2B5EF4-FFF2-40B4-BE49-F238E27FC236}">
                <a16:creationId xmlns:a16="http://schemas.microsoft.com/office/drawing/2014/main" id="{AF6AA932-F550-421C-BC7F-1AFE1D076FCD}"/>
              </a:ext>
            </a:extLst>
          </p:cNvPr>
          <p:cNvSpPr/>
          <p:nvPr/>
        </p:nvSpPr>
        <p:spPr>
          <a:xfrm>
            <a:off x="4151234" y="3893615"/>
            <a:ext cx="449784"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D3</a:t>
            </a:r>
          </a:p>
        </p:txBody>
      </p:sp>
      <p:sp>
        <p:nvSpPr>
          <p:cNvPr id="288" name="椭圆 533">
            <a:extLst>
              <a:ext uri="{FF2B5EF4-FFF2-40B4-BE49-F238E27FC236}">
                <a16:creationId xmlns:a16="http://schemas.microsoft.com/office/drawing/2014/main" id="{EEE703B2-6A04-499E-B123-CE7F16BD8E66}"/>
              </a:ext>
            </a:extLst>
          </p:cNvPr>
          <p:cNvSpPr/>
          <p:nvPr/>
        </p:nvSpPr>
        <p:spPr>
          <a:xfrm>
            <a:off x="3595730" y="4680794"/>
            <a:ext cx="56664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D2</a:t>
            </a:r>
          </a:p>
        </p:txBody>
      </p:sp>
      <p:sp>
        <p:nvSpPr>
          <p:cNvPr id="289" name="椭圆 533">
            <a:extLst>
              <a:ext uri="{FF2B5EF4-FFF2-40B4-BE49-F238E27FC236}">
                <a16:creationId xmlns:a16="http://schemas.microsoft.com/office/drawing/2014/main" id="{1B769C4E-EA4A-415A-ACD5-5873C553693A}"/>
              </a:ext>
            </a:extLst>
          </p:cNvPr>
          <p:cNvSpPr/>
          <p:nvPr/>
        </p:nvSpPr>
        <p:spPr>
          <a:xfrm>
            <a:off x="4511988" y="4486848"/>
            <a:ext cx="56664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D5</a:t>
            </a:r>
          </a:p>
        </p:txBody>
      </p:sp>
      <p:cxnSp>
        <p:nvCxnSpPr>
          <p:cNvPr id="290" name="直接连接符 535">
            <a:extLst>
              <a:ext uri="{FF2B5EF4-FFF2-40B4-BE49-F238E27FC236}">
                <a16:creationId xmlns:a16="http://schemas.microsoft.com/office/drawing/2014/main" id="{0C09203E-B366-4AC2-A222-F5B5A1C60E2A}"/>
              </a:ext>
            </a:extLst>
          </p:cNvPr>
          <p:cNvCxnSpPr>
            <a:cxnSpLocks/>
            <a:stCxn id="287" idx="3"/>
            <a:endCxn id="289" idx="0"/>
          </p:cNvCxnSpPr>
          <p:nvPr/>
        </p:nvCxnSpPr>
        <p:spPr>
          <a:xfrm>
            <a:off x="4601018" y="4063670"/>
            <a:ext cx="194290" cy="423178"/>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91" name="直接连接符 535">
            <a:extLst>
              <a:ext uri="{FF2B5EF4-FFF2-40B4-BE49-F238E27FC236}">
                <a16:creationId xmlns:a16="http://schemas.microsoft.com/office/drawing/2014/main" id="{0B3A1F22-4C95-404D-9364-4C8D1D1E64F7}"/>
              </a:ext>
            </a:extLst>
          </p:cNvPr>
          <p:cNvCxnSpPr>
            <a:cxnSpLocks/>
            <a:stCxn id="287" idx="1"/>
            <a:endCxn id="288" idx="0"/>
          </p:cNvCxnSpPr>
          <p:nvPr/>
        </p:nvCxnSpPr>
        <p:spPr>
          <a:xfrm flipH="1">
            <a:off x="3879050" y="4063670"/>
            <a:ext cx="272184" cy="617124"/>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92" name="直接连接符 535">
            <a:extLst>
              <a:ext uri="{FF2B5EF4-FFF2-40B4-BE49-F238E27FC236}">
                <a16:creationId xmlns:a16="http://schemas.microsoft.com/office/drawing/2014/main" id="{699E9137-326D-451D-83FE-8060430BA23A}"/>
              </a:ext>
            </a:extLst>
          </p:cNvPr>
          <p:cNvCxnSpPr>
            <a:cxnSpLocks/>
            <a:stCxn id="274" idx="2"/>
            <a:endCxn id="287" idx="0"/>
          </p:cNvCxnSpPr>
          <p:nvPr/>
        </p:nvCxnSpPr>
        <p:spPr>
          <a:xfrm flipH="1">
            <a:off x="4376126" y="3109795"/>
            <a:ext cx="231570" cy="783820"/>
          </a:xfrm>
          <a:prstGeom prst="line">
            <a:avLst/>
          </a:prstGeom>
          <a:ln w="76200">
            <a:solidFill>
              <a:schemeClr val="bg1">
                <a:lumMod val="65000"/>
              </a:schemeClr>
            </a:solidFill>
            <a:prstDash val="solid"/>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303" name="椭圆 533">
            <a:extLst>
              <a:ext uri="{FF2B5EF4-FFF2-40B4-BE49-F238E27FC236}">
                <a16:creationId xmlns:a16="http://schemas.microsoft.com/office/drawing/2014/main" id="{9FB328F4-98D2-487C-9C3D-A580C2065ADE}"/>
              </a:ext>
            </a:extLst>
          </p:cNvPr>
          <p:cNvSpPr/>
          <p:nvPr/>
        </p:nvSpPr>
        <p:spPr>
          <a:xfrm>
            <a:off x="6705600" y="5024592"/>
            <a:ext cx="56664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D4</a:t>
            </a:r>
          </a:p>
        </p:txBody>
      </p:sp>
      <p:cxnSp>
        <p:nvCxnSpPr>
          <p:cNvPr id="304" name="直接连接符 535">
            <a:extLst>
              <a:ext uri="{FF2B5EF4-FFF2-40B4-BE49-F238E27FC236}">
                <a16:creationId xmlns:a16="http://schemas.microsoft.com/office/drawing/2014/main" id="{2C7F5E62-5098-497E-8B15-BEF101DB008E}"/>
              </a:ext>
            </a:extLst>
          </p:cNvPr>
          <p:cNvCxnSpPr>
            <a:cxnSpLocks/>
            <a:stCxn id="283" idx="3"/>
            <a:endCxn id="303" idx="0"/>
          </p:cNvCxnSpPr>
          <p:nvPr/>
        </p:nvCxnSpPr>
        <p:spPr>
          <a:xfrm>
            <a:off x="6574646" y="4477104"/>
            <a:ext cx="414274" cy="547489"/>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4" name="TextBox 3">
            <a:extLst>
              <a:ext uri="{FF2B5EF4-FFF2-40B4-BE49-F238E27FC236}">
                <a16:creationId xmlns:a16="http://schemas.microsoft.com/office/drawing/2014/main" id="{75D5A580-BEF7-4AEE-9F71-C2170118DC75}"/>
              </a:ext>
            </a:extLst>
          </p:cNvPr>
          <p:cNvSpPr txBox="1"/>
          <p:nvPr/>
        </p:nvSpPr>
        <p:spPr>
          <a:xfrm>
            <a:off x="6705600" y="2286000"/>
            <a:ext cx="2929007" cy="646331"/>
          </a:xfrm>
          <a:prstGeom prst="rect">
            <a:avLst/>
          </a:prstGeom>
          <a:noFill/>
        </p:spPr>
        <p:txBody>
          <a:bodyPr wrap="none" rtlCol="0">
            <a:spAutoFit/>
          </a:bodyPr>
          <a:lstStyle/>
          <a:p>
            <a:r>
              <a:rPr lang="en-US" altLang="zh-CN" b="1" dirty="0">
                <a:solidFill>
                  <a:schemeClr val="accent2"/>
                </a:solidFill>
                <a:latin typeface="Arial" panose="020B0604020202020204" pitchFamily="34" charset="0"/>
                <a:cs typeface="Arial" panose="020B0604020202020204" pitchFamily="34" charset="0"/>
              </a:rPr>
              <a:t>Orange objects: words</a:t>
            </a:r>
          </a:p>
          <a:p>
            <a:r>
              <a:rPr lang="en-US" altLang="zh-CN" b="1" dirty="0">
                <a:solidFill>
                  <a:schemeClr val="accent1"/>
                </a:solidFill>
                <a:latin typeface="Arial" panose="020B0604020202020204" pitchFamily="34" charset="0"/>
                <a:cs typeface="Arial" panose="020B0604020202020204" pitchFamily="34" charset="0"/>
              </a:rPr>
              <a:t>Blue objects: documents</a:t>
            </a:r>
            <a:endParaRPr lang="zh-CN" altLang="en-US" b="1" dirty="0">
              <a:solidFill>
                <a:schemeClr val="accent1"/>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6D9D5E40-F9B9-41EA-9486-D037512232F2}"/>
              </a:ext>
            </a:extLst>
          </p:cNvPr>
          <p:cNvSpPr>
            <a:spLocks noGrp="1"/>
          </p:cNvSpPr>
          <p:nvPr>
            <p:ph idx="1"/>
          </p:nvPr>
        </p:nvSpPr>
        <p:spPr>
          <a:xfrm>
            <a:off x="304800" y="990600"/>
            <a:ext cx="11277600" cy="1541987"/>
          </a:xfrm>
        </p:spPr>
        <p:txBody>
          <a:bodyPr>
            <a:normAutofit fontScale="85000" lnSpcReduction="10000"/>
          </a:bodyPr>
          <a:lstStyle/>
          <a:p>
            <a:r>
              <a:rPr lang="en-US" altLang="zh-CN" dirty="0"/>
              <a:t>Stores each word in the outer tree with its </a:t>
            </a:r>
            <a:r>
              <a:rPr lang="en-US" altLang="zh-CN" dirty="0">
                <a:solidFill>
                  <a:srgbClr val="FF0000"/>
                </a:solidFill>
              </a:rPr>
              <a:t>document list </a:t>
            </a:r>
            <a:r>
              <a:rPr lang="en-US" altLang="zh-CN" dirty="0"/>
              <a:t>as</a:t>
            </a:r>
            <a:r>
              <a:rPr lang="en-US" altLang="zh-CN" dirty="0">
                <a:solidFill>
                  <a:srgbClr val="FF0000"/>
                </a:solidFill>
              </a:rPr>
              <a:t> </a:t>
            </a:r>
            <a:r>
              <a:rPr lang="en-US" altLang="zh-CN" dirty="0"/>
              <a:t>an </a:t>
            </a:r>
            <a:r>
              <a:rPr lang="en-US" altLang="zh-CN" dirty="0">
                <a:solidFill>
                  <a:srgbClr val="FF0000"/>
                </a:solidFill>
              </a:rPr>
              <a:t>inner tree</a:t>
            </a:r>
          </a:p>
          <a:p>
            <a:r>
              <a:rPr lang="en-US" altLang="zh-CN" dirty="0">
                <a:solidFill>
                  <a:schemeClr val="accent4"/>
                </a:solidFill>
              </a:rPr>
              <a:t>Queries:</a:t>
            </a:r>
            <a:r>
              <a:rPr lang="en-US" altLang="zh-CN" dirty="0"/>
              <a:t> concurrent analytical queries are done on the current version</a:t>
            </a:r>
          </a:p>
          <a:p>
            <a:pPr lvl="1"/>
            <a:r>
              <a:rPr lang="en-US" altLang="zh-CN" dirty="0"/>
              <a:t>OR/AND query: union/intersection on the two document lists</a:t>
            </a:r>
          </a:p>
          <a:p>
            <a:pPr lvl="1"/>
            <a:r>
              <a:rPr lang="en-US" altLang="zh-CN" dirty="0"/>
              <a:t>Nested trees: represent the affiliation relation</a:t>
            </a:r>
            <a:endParaRPr lang="zh-CN" altLang="en-US" dirty="0"/>
          </a:p>
        </p:txBody>
      </p:sp>
      <p:cxnSp>
        <p:nvCxnSpPr>
          <p:cNvPr id="30" name="直接连接符 540">
            <a:extLst>
              <a:ext uri="{FF2B5EF4-FFF2-40B4-BE49-F238E27FC236}">
                <a16:creationId xmlns:a16="http://schemas.microsoft.com/office/drawing/2014/main" id="{3572D4DE-C75C-496C-BBEC-2B8DDE1D7E0B}"/>
              </a:ext>
            </a:extLst>
          </p:cNvPr>
          <p:cNvCxnSpPr>
            <a:cxnSpLocks/>
            <a:stCxn id="277" idx="3"/>
            <a:endCxn id="32" idx="0"/>
          </p:cNvCxnSpPr>
          <p:nvPr/>
        </p:nvCxnSpPr>
        <p:spPr>
          <a:xfrm>
            <a:off x="2621123" y="3692654"/>
            <a:ext cx="226598" cy="830492"/>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32" name="椭圆 538">
            <a:extLst>
              <a:ext uri="{FF2B5EF4-FFF2-40B4-BE49-F238E27FC236}">
                <a16:creationId xmlns:a16="http://schemas.microsoft.com/office/drawing/2014/main" id="{50EC5AA7-77A8-44E8-A37D-AD64D1F4D0BA}"/>
              </a:ext>
            </a:extLst>
          </p:cNvPr>
          <p:cNvSpPr/>
          <p:nvPr/>
        </p:nvSpPr>
        <p:spPr>
          <a:xfrm>
            <a:off x="2260373" y="4523146"/>
            <a:ext cx="1174696"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optimal</a:t>
            </a:r>
          </a:p>
        </p:txBody>
      </p:sp>
    </p:spTree>
    <p:extLst>
      <p:ext uri="{BB962C8B-B14F-4D97-AF65-F5344CB8AC3E}">
        <p14:creationId xmlns:p14="http://schemas.microsoft.com/office/powerpoint/2010/main" val="24322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wipe(up)">
                                      <p:cBhvr>
                                        <p:cTn id="7" dur="500"/>
                                        <p:tgtEl>
                                          <p:spTgt spid="292"/>
                                        </p:tgtEl>
                                      </p:cBhvr>
                                    </p:animEffect>
                                  </p:childTnLst>
                                </p:cTn>
                              </p:par>
                              <p:par>
                                <p:cTn id="8" presetID="22" presetClass="entr" presetSubtype="1" fill="hold" nodeType="withEffect">
                                  <p:stCondLst>
                                    <p:cond delay="0"/>
                                  </p:stCondLst>
                                  <p:childTnLst>
                                    <p:set>
                                      <p:cBhvr>
                                        <p:cTn id="9" dur="1" fill="hold">
                                          <p:stCondLst>
                                            <p:cond delay="0"/>
                                          </p:stCondLst>
                                        </p:cTn>
                                        <p:tgtEl>
                                          <p:spTgt spid="286"/>
                                        </p:tgtEl>
                                        <p:attrNameLst>
                                          <p:attrName>style.visibility</p:attrName>
                                        </p:attrNameLst>
                                      </p:cBhvr>
                                      <p:to>
                                        <p:strVal val="visible"/>
                                      </p:to>
                                    </p:set>
                                    <p:animEffect transition="in" filter="wipe(up)">
                                      <p:cBhvr>
                                        <p:cTn id="10" dur="500"/>
                                        <p:tgtEl>
                                          <p:spTgt spid="28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3"/>
                                        </p:tgtEl>
                                        <p:attrNameLst>
                                          <p:attrName>style.visibility</p:attrName>
                                        </p:attrNameLst>
                                      </p:cBhvr>
                                      <p:to>
                                        <p:strVal val="visible"/>
                                      </p:to>
                                    </p:set>
                                    <p:animEffect transition="in" filter="fade">
                                      <p:cBhvr>
                                        <p:cTn id="14" dur="500"/>
                                        <p:tgtEl>
                                          <p:spTgt spid="28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4"/>
                                        </p:tgtEl>
                                        <p:attrNameLst>
                                          <p:attrName>style.visibility</p:attrName>
                                        </p:attrNameLst>
                                      </p:cBhvr>
                                      <p:to>
                                        <p:strVal val="visible"/>
                                      </p:to>
                                    </p:set>
                                    <p:animEffect transition="in" filter="fade">
                                      <p:cBhvr>
                                        <p:cTn id="17" dur="500"/>
                                        <p:tgtEl>
                                          <p:spTgt spid="284"/>
                                        </p:tgtEl>
                                      </p:cBhvr>
                                    </p:animEffect>
                                  </p:childTnLst>
                                </p:cTn>
                              </p:par>
                              <p:par>
                                <p:cTn id="18" presetID="10" presetClass="entr" presetSubtype="0" fill="hold" nodeType="withEffect">
                                  <p:stCondLst>
                                    <p:cond delay="0"/>
                                  </p:stCondLst>
                                  <p:childTnLst>
                                    <p:set>
                                      <p:cBhvr>
                                        <p:cTn id="19" dur="1" fill="hold">
                                          <p:stCondLst>
                                            <p:cond delay="0"/>
                                          </p:stCondLst>
                                        </p:cTn>
                                        <p:tgtEl>
                                          <p:spTgt spid="285"/>
                                        </p:tgtEl>
                                        <p:attrNameLst>
                                          <p:attrName>style.visibility</p:attrName>
                                        </p:attrNameLst>
                                      </p:cBhvr>
                                      <p:to>
                                        <p:strVal val="visible"/>
                                      </p:to>
                                    </p:set>
                                    <p:animEffect transition="in" filter="fade">
                                      <p:cBhvr>
                                        <p:cTn id="20" dur="500"/>
                                        <p:tgtEl>
                                          <p:spTgt spid="28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7"/>
                                        </p:tgtEl>
                                        <p:attrNameLst>
                                          <p:attrName>style.visibility</p:attrName>
                                        </p:attrNameLst>
                                      </p:cBhvr>
                                      <p:to>
                                        <p:strVal val="visible"/>
                                      </p:to>
                                    </p:set>
                                    <p:animEffect transition="in" filter="fade">
                                      <p:cBhvr>
                                        <p:cTn id="23" dur="500"/>
                                        <p:tgtEl>
                                          <p:spTgt spid="28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8"/>
                                        </p:tgtEl>
                                        <p:attrNameLst>
                                          <p:attrName>style.visibility</p:attrName>
                                        </p:attrNameLst>
                                      </p:cBhvr>
                                      <p:to>
                                        <p:strVal val="visible"/>
                                      </p:to>
                                    </p:set>
                                    <p:animEffect transition="in" filter="fade">
                                      <p:cBhvr>
                                        <p:cTn id="26" dur="500"/>
                                        <p:tgtEl>
                                          <p:spTgt spid="28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9"/>
                                        </p:tgtEl>
                                        <p:attrNameLst>
                                          <p:attrName>style.visibility</p:attrName>
                                        </p:attrNameLst>
                                      </p:cBhvr>
                                      <p:to>
                                        <p:strVal val="visible"/>
                                      </p:to>
                                    </p:set>
                                    <p:animEffect transition="in" filter="fade">
                                      <p:cBhvr>
                                        <p:cTn id="29" dur="500"/>
                                        <p:tgtEl>
                                          <p:spTgt spid="289"/>
                                        </p:tgtEl>
                                      </p:cBhvr>
                                    </p:animEffect>
                                  </p:childTnLst>
                                </p:cTn>
                              </p:par>
                              <p:par>
                                <p:cTn id="30" presetID="10" presetClass="entr" presetSubtype="0"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Effect transition="in" filter="fade">
                                      <p:cBhvr>
                                        <p:cTn id="32" dur="500"/>
                                        <p:tgtEl>
                                          <p:spTgt spid="290"/>
                                        </p:tgtEl>
                                      </p:cBhvr>
                                    </p:animEffect>
                                  </p:childTnLst>
                                </p:cTn>
                              </p:par>
                              <p:par>
                                <p:cTn id="33" presetID="10"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animEffect transition="in" filter="fade">
                                      <p:cBhvr>
                                        <p:cTn id="35" dur="500"/>
                                        <p:tgtEl>
                                          <p:spTgt spid="29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3"/>
                                        </p:tgtEl>
                                        <p:attrNameLst>
                                          <p:attrName>style.visibility</p:attrName>
                                        </p:attrNameLst>
                                      </p:cBhvr>
                                      <p:to>
                                        <p:strVal val="visible"/>
                                      </p:to>
                                    </p:set>
                                    <p:animEffect transition="in" filter="fade">
                                      <p:cBhvr>
                                        <p:cTn id="38" dur="500"/>
                                        <p:tgtEl>
                                          <p:spTgt spid="303"/>
                                        </p:tgtEl>
                                      </p:cBhvr>
                                    </p:animEffect>
                                  </p:childTnLst>
                                </p:cTn>
                              </p:par>
                              <p:par>
                                <p:cTn id="39" presetID="10" presetClass="entr" presetSubtype="0" fill="hold" nodeType="withEffect">
                                  <p:stCondLst>
                                    <p:cond delay="0"/>
                                  </p:stCondLst>
                                  <p:childTnLst>
                                    <p:set>
                                      <p:cBhvr>
                                        <p:cTn id="40" dur="1" fill="hold">
                                          <p:stCondLst>
                                            <p:cond delay="0"/>
                                          </p:stCondLst>
                                        </p:cTn>
                                        <p:tgtEl>
                                          <p:spTgt spid="304"/>
                                        </p:tgtEl>
                                        <p:attrNameLst>
                                          <p:attrName>style.visibility</p:attrName>
                                        </p:attrNameLst>
                                      </p:cBhvr>
                                      <p:to>
                                        <p:strVal val="visible"/>
                                      </p:to>
                                    </p:set>
                                    <p:animEffect transition="in" filter="fade">
                                      <p:cBhvr>
                                        <p:cTn id="41"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287" grpId="0" animBg="1"/>
      <p:bldP spid="288" grpId="0" animBg="1"/>
      <p:bldP spid="289" grpId="0" animBg="1"/>
      <p:bldP spid="30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FD22-84F0-4566-805D-31748C703A74}"/>
              </a:ext>
            </a:extLst>
          </p:cNvPr>
          <p:cNvSpPr>
            <a:spLocks noGrp="1"/>
          </p:cNvSpPr>
          <p:nvPr>
            <p:ph type="title"/>
          </p:nvPr>
        </p:nvSpPr>
        <p:spPr/>
        <p:txBody>
          <a:bodyPr/>
          <a:lstStyle/>
          <a:p>
            <a:r>
              <a:rPr lang="en-US" altLang="zh-CN" dirty="0"/>
              <a:t>Inverted Indexes</a:t>
            </a:r>
            <a:endParaRPr lang="zh-CN" altLang="en-US" dirty="0"/>
          </a:p>
        </p:txBody>
      </p:sp>
      <p:sp>
        <p:nvSpPr>
          <p:cNvPr id="4" name="灯片编号占位符 3">
            <a:extLst>
              <a:ext uri="{FF2B5EF4-FFF2-40B4-BE49-F238E27FC236}">
                <a16:creationId xmlns:a16="http://schemas.microsoft.com/office/drawing/2014/main" id="{463691FC-5A6C-425D-B5BD-4C1FE35541B4}"/>
              </a:ext>
            </a:extLst>
          </p:cNvPr>
          <p:cNvSpPr>
            <a:spLocks noGrp="1"/>
          </p:cNvSpPr>
          <p:nvPr>
            <p:ph type="sldNum" sz="quarter" idx="4"/>
          </p:nvPr>
        </p:nvSpPr>
        <p:spPr>
          <a:xfrm>
            <a:off x="11313304" y="6492876"/>
            <a:ext cx="787400" cy="365125"/>
          </a:xfrm>
        </p:spPr>
        <p:txBody>
          <a:bodyPr/>
          <a:lstStyle/>
          <a:p>
            <a:fld id="{B710F26B-4563-4765-9A91-E0CC99FE32F0}" type="slidenum">
              <a:rPr lang="zh-CN" altLang="en-US" smtClean="0"/>
              <a:t>36</a:t>
            </a:fld>
            <a:endParaRPr lang="zh-CN" altLang="en-US"/>
          </a:p>
        </p:txBody>
      </p:sp>
      <p:sp>
        <p:nvSpPr>
          <p:cNvPr id="5" name="椭圆 533">
            <a:extLst>
              <a:ext uri="{FF2B5EF4-FFF2-40B4-BE49-F238E27FC236}">
                <a16:creationId xmlns:a16="http://schemas.microsoft.com/office/drawing/2014/main" id="{8613829D-0DE1-4D4C-9E11-68F11ABE407F}"/>
              </a:ext>
            </a:extLst>
          </p:cNvPr>
          <p:cNvSpPr/>
          <p:nvPr/>
        </p:nvSpPr>
        <p:spPr>
          <a:xfrm>
            <a:off x="3418244" y="2976568"/>
            <a:ext cx="881268" cy="274806"/>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parallel</a:t>
            </a:r>
          </a:p>
        </p:txBody>
      </p:sp>
      <p:cxnSp>
        <p:nvCxnSpPr>
          <p:cNvPr id="6" name="直接连接符 534">
            <a:extLst>
              <a:ext uri="{FF2B5EF4-FFF2-40B4-BE49-F238E27FC236}">
                <a16:creationId xmlns:a16="http://schemas.microsoft.com/office/drawing/2014/main" id="{091B8537-70CA-43DB-9819-FEDF4FA1E73E}"/>
              </a:ext>
            </a:extLst>
          </p:cNvPr>
          <p:cNvCxnSpPr>
            <a:cxnSpLocks/>
            <a:stCxn id="5" idx="1"/>
            <a:endCxn id="8" idx="0"/>
          </p:cNvCxnSpPr>
          <p:nvPr/>
        </p:nvCxnSpPr>
        <p:spPr>
          <a:xfrm flipH="1">
            <a:off x="2144236" y="3113971"/>
            <a:ext cx="1274008" cy="587017"/>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7" name="直接连接符 535">
            <a:extLst>
              <a:ext uri="{FF2B5EF4-FFF2-40B4-BE49-F238E27FC236}">
                <a16:creationId xmlns:a16="http://schemas.microsoft.com/office/drawing/2014/main" id="{8476884A-7770-4B70-8523-1B54CF6EFC14}"/>
              </a:ext>
            </a:extLst>
          </p:cNvPr>
          <p:cNvCxnSpPr>
            <a:cxnSpLocks/>
            <a:stCxn id="5" idx="3"/>
            <a:endCxn id="9" idx="0"/>
          </p:cNvCxnSpPr>
          <p:nvPr/>
        </p:nvCxnSpPr>
        <p:spPr>
          <a:xfrm>
            <a:off x="4299512" y="3113971"/>
            <a:ext cx="1546435" cy="609858"/>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8" name="椭圆 536">
            <a:extLst>
              <a:ext uri="{FF2B5EF4-FFF2-40B4-BE49-F238E27FC236}">
                <a16:creationId xmlns:a16="http://schemas.microsoft.com/office/drawing/2014/main" id="{D5DBEC9F-844B-45BB-8158-76D83592D5D4}"/>
              </a:ext>
            </a:extLst>
          </p:cNvPr>
          <p:cNvSpPr/>
          <p:nvPr/>
        </p:nvSpPr>
        <p:spPr>
          <a:xfrm>
            <a:off x="1803917" y="3700988"/>
            <a:ext cx="680638" cy="340110"/>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join</a:t>
            </a:r>
          </a:p>
        </p:txBody>
      </p:sp>
      <p:sp>
        <p:nvSpPr>
          <p:cNvPr id="9" name="椭圆 537">
            <a:extLst>
              <a:ext uri="{FF2B5EF4-FFF2-40B4-BE49-F238E27FC236}">
                <a16:creationId xmlns:a16="http://schemas.microsoft.com/office/drawing/2014/main" id="{FF84BDAE-1505-4014-9F70-1B4C237BE0E0}"/>
              </a:ext>
            </a:extLst>
          </p:cNvPr>
          <p:cNvSpPr/>
          <p:nvPr/>
        </p:nvSpPr>
        <p:spPr>
          <a:xfrm>
            <a:off x="5405313" y="3723829"/>
            <a:ext cx="881267"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tree</a:t>
            </a:r>
          </a:p>
        </p:txBody>
      </p:sp>
      <p:sp>
        <p:nvSpPr>
          <p:cNvPr id="10" name="椭圆 538">
            <a:extLst>
              <a:ext uri="{FF2B5EF4-FFF2-40B4-BE49-F238E27FC236}">
                <a16:creationId xmlns:a16="http://schemas.microsoft.com/office/drawing/2014/main" id="{39B5E6FB-F043-4D24-982B-4841121C6A18}"/>
              </a:ext>
            </a:extLst>
          </p:cNvPr>
          <p:cNvSpPr/>
          <p:nvPr/>
        </p:nvSpPr>
        <p:spPr>
          <a:xfrm>
            <a:off x="381000" y="4340224"/>
            <a:ext cx="1174696"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algorithm</a:t>
            </a:r>
          </a:p>
        </p:txBody>
      </p:sp>
      <p:sp>
        <p:nvSpPr>
          <p:cNvPr id="11" name="椭圆 539">
            <a:extLst>
              <a:ext uri="{FF2B5EF4-FFF2-40B4-BE49-F238E27FC236}">
                <a16:creationId xmlns:a16="http://schemas.microsoft.com/office/drawing/2014/main" id="{EECDD5C0-BB27-4B7B-B733-62328FD4DFEA}"/>
              </a:ext>
            </a:extLst>
          </p:cNvPr>
          <p:cNvSpPr/>
          <p:nvPr/>
        </p:nvSpPr>
        <p:spPr>
          <a:xfrm>
            <a:off x="7416723" y="4380617"/>
            <a:ext cx="699976"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union</a:t>
            </a:r>
          </a:p>
        </p:txBody>
      </p:sp>
      <p:cxnSp>
        <p:nvCxnSpPr>
          <p:cNvPr id="12" name="直接连接符 540">
            <a:extLst>
              <a:ext uri="{FF2B5EF4-FFF2-40B4-BE49-F238E27FC236}">
                <a16:creationId xmlns:a16="http://schemas.microsoft.com/office/drawing/2014/main" id="{E5009F24-878A-4388-9FEC-D1FF756E8EF5}"/>
              </a:ext>
            </a:extLst>
          </p:cNvPr>
          <p:cNvCxnSpPr>
            <a:cxnSpLocks/>
            <a:stCxn id="8" idx="1"/>
            <a:endCxn id="10" idx="0"/>
          </p:cNvCxnSpPr>
          <p:nvPr/>
        </p:nvCxnSpPr>
        <p:spPr>
          <a:xfrm flipH="1">
            <a:off x="968348" y="3871043"/>
            <a:ext cx="835569" cy="46918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3" name="直接连接符 541">
            <a:extLst>
              <a:ext uri="{FF2B5EF4-FFF2-40B4-BE49-F238E27FC236}">
                <a16:creationId xmlns:a16="http://schemas.microsoft.com/office/drawing/2014/main" id="{5ECAA572-9A24-4B75-B071-9022484679AD}"/>
              </a:ext>
            </a:extLst>
          </p:cNvPr>
          <p:cNvCxnSpPr>
            <a:cxnSpLocks/>
            <a:stCxn id="9" idx="3"/>
            <a:endCxn id="11" idx="0"/>
          </p:cNvCxnSpPr>
          <p:nvPr/>
        </p:nvCxnSpPr>
        <p:spPr>
          <a:xfrm>
            <a:off x="6286580" y="3893885"/>
            <a:ext cx="1480131" cy="486732"/>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64" name="椭圆 533">
            <a:extLst>
              <a:ext uri="{FF2B5EF4-FFF2-40B4-BE49-F238E27FC236}">
                <a16:creationId xmlns:a16="http://schemas.microsoft.com/office/drawing/2014/main" id="{8DF53E3C-9866-4843-B32A-6F8130A58A49}"/>
              </a:ext>
            </a:extLst>
          </p:cNvPr>
          <p:cNvSpPr/>
          <p:nvPr/>
        </p:nvSpPr>
        <p:spPr>
          <a:xfrm>
            <a:off x="6083777" y="4574355"/>
            <a:ext cx="423894"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D2</a:t>
            </a:r>
          </a:p>
        </p:txBody>
      </p:sp>
      <p:sp>
        <p:nvSpPr>
          <p:cNvPr id="65" name="椭圆 533">
            <a:extLst>
              <a:ext uri="{FF2B5EF4-FFF2-40B4-BE49-F238E27FC236}">
                <a16:creationId xmlns:a16="http://schemas.microsoft.com/office/drawing/2014/main" id="{3D10981A-2A0E-4757-A226-3B5A79165AAB}"/>
              </a:ext>
            </a:extLst>
          </p:cNvPr>
          <p:cNvSpPr/>
          <p:nvPr/>
        </p:nvSpPr>
        <p:spPr>
          <a:xfrm>
            <a:off x="5638800" y="5258206"/>
            <a:ext cx="437332"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D1</a:t>
            </a:r>
          </a:p>
        </p:txBody>
      </p:sp>
      <p:cxnSp>
        <p:nvCxnSpPr>
          <p:cNvPr id="70" name="直接连接符 535">
            <a:extLst>
              <a:ext uri="{FF2B5EF4-FFF2-40B4-BE49-F238E27FC236}">
                <a16:creationId xmlns:a16="http://schemas.microsoft.com/office/drawing/2014/main" id="{A7507E20-3F9E-418B-B70C-6CB2AD6BEE42}"/>
              </a:ext>
            </a:extLst>
          </p:cNvPr>
          <p:cNvCxnSpPr>
            <a:cxnSpLocks/>
            <a:stCxn id="64" idx="1"/>
            <a:endCxn id="65" idx="0"/>
          </p:cNvCxnSpPr>
          <p:nvPr/>
        </p:nvCxnSpPr>
        <p:spPr>
          <a:xfrm flipH="1">
            <a:off x="5857467" y="4744410"/>
            <a:ext cx="226311" cy="513796"/>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75" name="直接连接符 535">
            <a:extLst>
              <a:ext uri="{FF2B5EF4-FFF2-40B4-BE49-F238E27FC236}">
                <a16:creationId xmlns:a16="http://schemas.microsoft.com/office/drawing/2014/main" id="{B93B9F95-24FE-4CC6-B47F-C55EB66B0365}"/>
              </a:ext>
            </a:extLst>
          </p:cNvPr>
          <p:cNvCxnSpPr>
            <a:cxnSpLocks/>
            <a:stCxn id="9" idx="2"/>
            <a:endCxn id="64" idx="0"/>
          </p:cNvCxnSpPr>
          <p:nvPr/>
        </p:nvCxnSpPr>
        <p:spPr>
          <a:xfrm>
            <a:off x="5845947" y="4063940"/>
            <a:ext cx="449777" cy="510415"/>
          </a:xfrm>
          <a:prstGeom prst="line">
            <a:avLst/>
          </a:prstGeom>
          <a:ln w="76200">
            <a:solidFill>
              <a:schemeClr val="bg1">
                <a:lumMod val="65000"/>
              </a:schemeClr>
            </a:solidFill>
            <a:prstDash val="solid"/>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88" name="椭圆 533">
            <a:extLst>
              <a:ext uri="{FF2B5EF4-FFF2-40B4-BE49-F238E27FC236}">
                <a16:creationId xmlns:a16="http://schemas.microsoft.com/office/drawing/2014/main" id="{485968B5-8718-456E-BDD5-8D8CB244F2E8}"/>
              </a:ext>
            </a:extLst>
          </p:cNvPr>
          <p:cNvSpPr/>
          <p:nvPr/>
        </p:nvSpPr>
        <p:spPr>
          <a:xfrm>
            <a:off x="3419612" y="4026908"/>
            <a:ext cx="449784"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D3</a:t>
            </a:r>
          </a:p>
        </p:txBody>
      </p:sp>
      <p:sp>
        <p:nvSpPr>
          <p:cNvPr id="89" name="椭圆 533">
            <a:extLst>
              <a:ext uri="{FF2B5EF4-FFF2-40B4-BE49-F238E27FC236}">
                <a16:creationId xmlns:a16="http://schemas.microsoft.com/office/drawing/2014/main" id="{C4F96700-6AB6-44D5-8D6F-B33A4F3DED7A}"/>
              </a:ext>
            </a:extLst>
          </p:cNvPr>
          <p:cNvSpPr/>
          <p:nvPr/>
        </p:nvSpPr>
        <p:spPr>
          <a:xfrm>
            <a:off x="3068893" y="4905099"/>
            <a:ext cx="56664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D2</a:t>
            </a:r>
          </a:p>
        </p:txBody>
      </p:sp>
      <p:sp>
        <p:nvSpPr>
          <p:cNvPr id="90" name="椭圆 533">
            <a:extLst>
              <a:ext uri="{FF2B5EF4-FFF2-40B4-BE49-F238E27FC236}">
                <a16:creationId xmlns:a16="http://schemas.microsoft.com/office/drawing/2014/main" id="{A6A224A6-9349-4946-8B80-4D9D1F65CF84}"/>
              </a:ext>
            </a:extLst>
          </p:cNvPr>
          <p:cNvSpPr/>
          <p:nvPr/>
        </p:nvSpPr>
        <p:spPr>
          <a:xfrm>
            <a:off x="3985151" y="4711153"/>
            <a:ext cx="56664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D5</a:t>
            </a:r>
          </a:p>
        </p:txBody>
      </p:sp>
      <p:cxnSp>
        <p:nvCxnSpPr>
          <p:cNvPr id="91" name="直接连接符 535">
            <a:extLst>
              <a:ext uri="{FF2B5EF4-FFF2-40B4-BE49-F238E27FC236}">
                <a16:creationId xmlns:a16="http://schemas.microsoft.com/office/drawing/2014/main" id="{C29A5679-8E7E-4F0C-812B-BD989DF9BED8}"/>
              </a:ext>
            </a:extLst>
          </p:cNvPr>
          <p:cNvCxnSpPr>
            <a:cxnSpLocks/>
            <a:stCxn id="88" idx="3"/>
            <a:endCxn id="90" idx="0"/>
          </p:cNvCxnSpPr>
          <p:nvPr/>
        </p:nvCxnSpPr>
        <p:spPr>
          <a:xfrm>
            <a:off x="3869397" y="4196963"/>
            <a:ext cx="399075" cy="514190"/>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2" name="直接连接符 535">
            <a:extLst>
              <a:ext uri="{FF2B5EF4-FFF2-40B4-BE49-F238E27FC236}">
                <a16:creationId xmlns:a16="http://schemas.microsoft.com/office/drawing/2014/main" id="{0D406309-CA3F-47B4-83F1-05A55ADD3930}"/>
              </a:ext>
            </a:extLst>
          </p:cNvPr>
          <p:cNvCxnSpPr>
            <a:cxnSpLocks/>
            <a:stCxn id="88" idx="1"/>
            <a:endCxn id="89" idx="0"/>
          </p:cNvCxnSpPr>
          <p:nvPr/>
        </p:nvCxnSpPr>
        <p:spPr>
          <a:xfrm flipH="1">
            <a:off x="3352214" y="4196963"/>
            <a:ext cx="67399" cy="708136"/>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3" name="直接连接符 535">
            <a:extLst>
              <a:ext uri="{FF2B5EF4-FFF2-40B4-BE49-F238E27FC236}">
                <a16:creationId xmlns:a16="http://schemas.microsoft.com/office/drawing/2014/main" id="{9F238D46-64ED-4820-AB42-B7491CA91D9A}"/>
              </a:ext>
            </a:extLst>
          </p:cNvPr>
          <p:cNvCxnSpPr>
            <a:cxnSpLocks/>
            <a:stCxn id="5" idx="2"/>
            <a:endCxn id="88" idx="0"/>
          </p:cNvCxnSpPr>
          <p:nvPr/>
        </p:nvCxnSpPr>
        <p:spPr>
          <a:xfrm flipH="1">
            <a:off x="3644504" y="3251374"/>
            <a:ext cx="214374" cy="775534"/>
          </a:xfrm>
          <a:prstGeom prst="line">
            <a:avLst/>
          </a:prstGeom>
          <a:ln w="76200">
            <a:solidFill>
              <a:schemeClr val="bg1">
                <a:lumMod val="65000"/>
              </a:schemeClr>
            </a:solidFill>
            <a:prstDash val="solid"/>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97" name="椭圆 533">
            <a:extLst>
              <a:ext uri="{FF2B5EF4-FFF2-40B4-BE49-F238E27FC236}">
                <a16:creationId xmlns:a16="http://schemas.microsoft.com/office/drawing/2014/main" id="{6EC81E04-0A8B-4529-B813-90CEE7E02F1F}"/>
              </a:ext>
            </a:extLst>
          </p:cNvPr>
          <p:cNvSpPr/>
          <p:nvPr/>
        </p:nvSpPr>
        <p:spPr>
          <a:xfrm>
            <a:off x="4222234" y="4012783"/>
            <a:ext cx="423893" cy="330395"/>
          </a:xfrm>
          <a:prstGeom prst="roundRect">
            <a:avLst/>
          </a:prstGeom>
          <a:solidFill>
            <a:schemeClr val="accent1">
              <a:lumMod val="20000"/>
              <a:lumOff val="80000"/>
            </a:schemeClr>
          </a:solidFill>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D3’</a:t>
            </a:r>
          </a:p>
        </p:txBody>
      </p:sp>
      <p:sp>
        <p:nvSpPr>
          <p:cNvPr id="98" name="椭圆 533">
            <a:extLst>
              <a:ext uri="{FF2B5EF4-FFF2-40B4-BE49-F238E27FC236}">
                <a16:creationId xmlns:a16="http://schemas.microsoft.com/office/drawing/2014/main" id="{91D9AD38-019C-462C-A932-87A693B116A0}"/>
              </a:ext>
            </a:extLst>
          </p:cNvPr>
          <p:cNvSpPr/>
          <p:nvPr/>
        </p:nvSpPr>
        <p:spPr>
          <a:xfrm>
            <a:off x="4722962" y="4418443"/>
            <a:ext cx="490969" cy="340110"/>
          </a:xfrm>
          <a:prstGeom prst="roundRect">
            <a:avLst/>
          </a:prstGeom>
          <a:solidFill>
            <a:schemeClr val="accent1">
              <a:lumMod val="20000"/>
              <a:lumOff val="80000"/>
            </a:schemeClr>
          </a:solidFill>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D5’</a:t>
            </a:r>
          </a:p>
        </p:txBody>
      </p:sp>
      <p:sp>
        <p:nvSpPr>
          <p:cNvPr id="106" name="椭圆 533">
            <a:extLst>
              <a:ext uri="{FF2B5EF4-FFF2-40B4-BE49-F238E27FC236}">
                <a16:creationId xmlns:a16="http://schemas.microsoft.com/office/drawing/2014/main" id="{90BFB9A3-C53E-4B63-9426-CBBE98B24CCB}"/>
              </a:ext>
            </a:extLst>
          </p:cNvPr>
          <p:cNvSpPr/>
          <p:nvPr/>
        </p:nvSpPr>
        <p:spPr>
          <a:xfrm>
            <a:off x="5154661" y="4918096"/>
            <a:ext cx="454322" cy="340110"/>
          </a:xfrm>
          <a:prstGeom prst="roundRect">
            <a:avLst/>
          </a:prstGeom>
          <a:solidFill>
            <a:schemeClr val="accent1">
              <a:lumMod val="20000"/>
              <a:lumOff val="80000"/>
            </a:schemeClr>
          </a:solidFill>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D7</a:t>
            </a:r>
          </a:p>
        </p:txBody>
      </p:sp>
      <p:cxnSp>
        <p:nvCxnSpPr>
          <p:cNvPr id="107" name="直接连接符 535">
            <a:extLst>
              <a:ext uri="{FF2B5EF4-FFF2-40B4-BE49-F238E27FC236}">
                <a16:creationId xmlns:a16="http://schemas.microsoft.com/office/drawing/2014/main" id="{E2E3EB6D-FC34-4AE9-8723-D93287C9470F}"/>
              </a:ext>
            </a:extLst>
          </p:cNvPr>
          <p:cNvCxnSpPr>
            <a:cxnSpLocks/>
            <a:stCxn id="97" idx="1"/>
            <a:endCxn id="89" idx="0"/>
          </p:cNvCxnSpPr>
          <p:nvPr/>
        </p:nvCxnSpPr>
        <p:spPr>
          <a:xfrm flipH="1">
            <a:off x="3352213" y="4177981"/>
            <a:ext cx="870020" cy="727119"/>
          </a:xfrm>
          <a:prstGeom prst="line">
            <a:avLst/>
          </a:prstGeom>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26" name="直接连接符 535">
            <a:extLst>
              <a:ext uri="{FF2B5EF4-FFF2-40B4-BE49-F238E27FC236}">
                <a16:creationId xmlns:a16="http://schemas.microsoft.com/office/drawing/2014/main" id="{9010E5EF-AC96-4267-8291-69DD3B5790E8}"/>
              </a:ext>
            </a:extLst>
          </p:cNvPr>
          <p:cNvCxnSpPr>
            <a:cxnSpLocks/>
            <a:stCxn id="97" idx="3"/>
            <a:endCxn id="98" idx="0"/>
          </p:cNvCxnSpPr>
          <p:nvPr/>
        </p:nvCxnSpPr>
        <p:spPr>
          <a:xfrm>
            <a:off x="4646126" y="4177981"/>
            <a:ext cx="322320" cy="240463"/>
          </a:xfrm>
          <a:prstGeom prst="line">
            <a:avLst/>
          </a:prstGeom>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29" name="直接连接符 535">
            <a:extLst>
              <a:ext uri="{FF2B5EF4-FFF2-40B4-BE49-F238E27FC236}">
                <a16:creationId xmlns:a16="http://schemas.microsoft.com/office/drawing/2014/main" id="{9C1A8B8B-B068-42B7-84B3-BD66EAA1B6E6}"/>
              </a:ext>
            </a:extLst>
          </p:cNvPr>
          <p:cNvCxnSpPr>
            <a:cxnSpLocks/>
            <a:stCxn id="98" idx="3"/>
            <a:endCxn id="106" idx="0"/>
          </p:cNvCxnSpPr>
          <p:nvPr/>
        </p:nvCxnSpPr>
        <p:spPr>
          <a:xfrm>
            <a:off x="5213930" y="4588498"/>
            <a:ext cx="167892" cy="329598"/>
          </a:xfrm>
          <a:prstGeom prst="line">
            <a:avLst/>
          </a:prstGeom>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79" name="椭圆 533">
            <a:extLst>
              <a:ext uri="{FF2B5EF4-FFF2-40B4-BE49-F238E27FC236}">
                <a16:creationId xmlns:a16="http://schemas.microsoft.com/office/drawing/2014/main" id="{40E44C32-6F1B-4EF2-ABCC-2DFDA92F645D}"/>
              </a:ext>
            </a:extLst>
          </p:cNvPr>
          <p:cNvSpPr/>
          <p:nvPr/>
        </p:nvSpPr>
        <p:spPr>
          <a:xfrm>
            <a:off x="6815108" y="4623012"/>
            <a:ext cx="423893" cy="330395"/>
          </a:xfrm>
          <a:prstGeom prst="roundRect">
            <a:avLst/>
          </a:prstGeom>
          <a:solidFill>
            <a:schemeClr val="accent1">
              <a:lumMod val="20000"/>
              <a:lumOff val="80000"/>
            </a:schemeClr>
          </a:solidFill>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D2’</a:t>
            </a:r>
          </a:p>
        </p:txBody>
      </p:sp>
      <p:sp>
        <p:nvSpPr>
          <p:cNvPr id="185" name="椭圆 533">
            <a:extLst>
              <a:ext uri="{FF2B5EF4-FFF2-40B4-BE49-F238E27FC236}">
                <a16:creationId xmlns:a16="http://schemas.microsoft.com/office/drawing/2014/main" id="{65B134C6-A02B-4937-9B9F-66BE00CB6CA3}"/>
              </a:ext>
            </a:extLst>
          </p:cNvPr>
          <p:cNvSpPr/>
          <p:nvPr/>
        </p:nvSpPr>
        <p:spPr>
          <a:xfrm>
            <a:off x="7300577" y="4957075"/>
            <a:ext cx="423893" cy="330395"/>
          </a:xfrm>
          <a:prstGeom prst="roundRect">
            <a:avLst/>
          </a:prstGeom>
          <a:solidFill>
            <a:schemeClr val="accent1">
              <a:lumMod val="20000"/>
              <a:lumOff val="80000"/>
            </a:schemeClr>
          </a:solidFill>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D4’</a:t>
            </a:r>
          </a:p>
        </p:txBody>
      </p:sp>
      <p:cxnSp>
        <p:nvCxnSpPr>
          <p:cNvPr id="186" name="直接连接符 535">
            <a:extLst>
              <a:ext uri="{FF2B5EF4-FFF2-40B4-BE49-F238E27FC236}">
                <a16:creationId xmlns:a16="http://schemas.microsoft.com/office/drawing/2014/main" id="{07D4EA37-C650-468F-8B2A-F1808A00CE0F}"/>
              </a:ext>
            </a:extLst>
          </p:cNvPr>
          <p:cNvCxnSpPr>
            <a:cxnSpLocks/>
            <a:stCxn id="179" idx="1"/>
            <a:endCxn id="65" idx="0"/>
          </p:cNvCxnSpPr>
          <p:nvPr/>
        </p:nvCxnSpPr>
        <p:spPr>
          <a:xfrm flipH="1">
            <a:off x="5857467" y="4788210"/>
            <a:ext cx="957641" cy="469997"/>
          </a:xfrm>
          <a:prstGeom prst="line">
            <a:avLst/>
          </a:prstGeom>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94" name="直接连接符 535">
            <a:extLst>
              <a:ext uri="{FF2B5EF4-FFF2-40B4-BE49-F238E27FC236}">
                <a16:creationId xmlns:a16="http://schemas.microsoft.com/office/drawing/2014/main" id="{49ED6D4C-2478-45BB-9BFE-4150D4936023}"/>
              </a:ext>
            </a:extLst>
          </p:cNvPr>
          <p:cNvCxnSpPr>
            <a:cxnSpLocks/>
            <a:stCxn id="179" idx="3"/>
            <a:endCxn id="185" idx="0"/>
          </p:cNvCxnSpPr>
          <p:nvPr/>
        </p:nvCxnSpPr>
        <p:spPr>
          <a:xfrm>
            <a:off x="7239001" y="4788210"/>
            <a:ext cx="273523" cy="168865"/>
          </a:xfrm>
          <a:prstGeom prst="line">
            <a:avLst/>
          </a:prstGeom>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03" name="椭圆 533">
            <a:extLst>
              <a:ext uri="{FF2B5EF4-FFF2-40B4-BE49-F238E27FC236}">
                <a16:creationId xmlns:a16="http://schemas.microsoft.com/office/drawing/2014/main" id="{53CAD637-5A5B-4B74-A014-645B4D81AB1B}"/>
              </a:ext>
            </a:extLst>
          </p:cNvPr>
          <p:cNvSpPr/>
          <p:nvPr/>
        </p:nvSpPr>
        <p:spPr>
          <a:xfrm>
            <a:off x="6517457" y="5292166"/>
            <a:ext cx="56664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D4</a:t>
            </a:r>
          </a:p>
        </p:txBody>
      </p:sp>
      <p:cxnSp>
        <p:nvCxnSpPr>
          <p:cNvPr id="222" name="直接连接符 535">
            <a:extLst>
              <a:ext uri="{FF2B5EF4-FFF2-40B4-BE49-F238E27FC236}">
                <a16:creationId xmlns:a16="http://schemas.microsoft.com/office/drawing/2014/main" id="{3A129857-29F9-4A58-AB23-B51FA61EA3E8}"/>
              </a:ext>
            </a:extLst>
          </p:cNvPr>
          <p:cNvCxnSpPr>
            <a:cxnSpLocks/>
            <a:stCxn id="64" idx="3"/>
            <a:endCxn id="203" idx="0"/>
          </p:cNvCxnSpPr>
          <p:nvPr/>
        </p:nvCxnSpPr>
        <p:spPr>
          <a:xfrm>
            <a:off x="6507671" y="4744410"/>
            <a:ext cx="293106" cy="547756"/>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28" name="椭圆 533">
            <a:extLst>
              <a:ext uri="{FF2B5EF4-FFF2-40B4-BE49-F238E27FC236}">
                <a16:creationId xmlns:a16="http://schemas.microsoft.com/office/drawing/2014/main" id="{FB222108-66E4-41F2-8468-8F76D6655035}"/>
              </a:ext>
            </a:extLst>
          </p:cNvPr>
          <p:cNvSpPr/>
          <p:nvPr/>
        </p:nvSpPr>
        <p:spPr>
          <a:xfrm>
            <a:off x="7861016" y="5301882"/>
            <a:ext cx="423893" cy="330395"/>
          </a:xfrm>
          <a:prstGeom prst="roundRect">
            <a:avLst/>
          </a:prstGeom>
          <a:solidFill>
            <a:schemeClr val="accent1">
              <a:lumMod val="20000"/>
              <a:lumOff val="80000"/>
            </a:schemeClr>
          </a:solidFill>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D7</a:t>
            </a:r>
          </a:p>
        </p:txBody>
      </p:sp>
      <p:cxnSp>
        <p:nvCxnSpPr>
          <p:cNvPr id="229" name="直接连接符 535">
            <a:extLst>
              <a:ext uri="{FF2B5EF4-FFF2-40B4-BE49-F238E27FC236}">
                <a16:creationId xmlns:a16="http://schemas.microsoft.com/office/drawing/2014/main" id="{324FA511-B028-4212-8326-A02B598BD242}"/>
              </a:ext>
            </a:extLst>
          </p:cNvPr>
          <p:cNvCxnSpPr>
            <a:cxnSpLocks/>
            <a:stCxn id="185" idx="3"/>
            <a:endCxn id="228" idx="0"/>
          </p:cNvCxnSpPr>
          <p:nvPr/>
        </p:nvCxnSpPr>
        <p:spPr>
          <a:xfrm>
            <a:off x="7724470" y="5122273"/>
            <a:ext cx="348493" cy="179609"/>
          </a:xfrm>
          <a:prstGeom prst="line">
            <a:avLst/>
          </a:prstGeom>
          <a:ln w="28575">
            <a:solidFill>
              <a:srgbClr val="4472C4"/>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38" name="椭圆 533">
            <a:extLst>
              <a:ext uri="{FF2B5EF4-FFF2-40B4-BE49-F238E27FC236}">
                <a16:creationId xmlns:a16="http://schemas.microsoft.com/office/drawing/2014/main" id="{4B131572-1B0F-48B1-892A-A4D5705C389F}"/>
              </a:ext>
            </a:extLst>
          </p:cNvPr>
          <p:cNvSpPr/>
          <p:nvPr/>
        </p:nvSpPr>
        <p:spPr>
          <a:xfrm>
            <a:off x="5063745" y="2976568"/>
            <a:ext cx="881268" cy="324085"/>
          </a:xfrm>
          <a:prstGeom prst="roundRect">
            <a:avLst/>
          </a:prstGeom>
          <a:solidFill>
            <a:schemeClr val="accent2">
              <a:lumMod val="20000"/>
              <a:lumOff val="80000"/>
            </a:schemeClr>
          </a:solidFill>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parallel’</a:t>
            </a:r>
          </a:p>
        </p:txBody>
      </p:sp>
      <p:sp>
        <p:nvSpPr>
          <p:cNvPr id="239" name="椭圆 537">
            <a:extLst>
              <a:ext uri="{FF2B5EF4-FFF2-40B4-BE49-F238E27FC236}">
                <a16:creationId xmlns:a16="http://schemas.microsoft.com/office/drawing/2014/main" id="{BD87AF3D-49D4-4B1A-A6E1-09D6FE1A517D}"/>
              </a:ext>
            </a:extLst>
          </p:cNvPr>
          <p:cNvSpPr/>
          <p:nvPr/>
        </p:nvSpPr>
        <p:spPr>
          <a:xfrm>
            <a:off x="6386469" y="3484142"/>
            <a:ext cx="912914" cy="340111"/>
          </a:xfrm>
          <a:prstGeom prst="roundRect">
            <a:avLst/>
          </a:prstGeom>
          <a:solidFill>
            <a:schemeClr val="accent2">
              <a:lumMod val="20000"/>
              <a:lumOff val="80000"/>
            </a:schemeClr>
          </a:solidFill>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tree’</a:t>
            </a:r>
          </a:p>
        </p:txBody>
      </p:sp>
      <p:cxnSp>
        <p:nvCxnSpPr>
          <p:cNvPr id="240" name="直接连接符 535">
            <a:extLst>
              <a:ext uri="{FF2B5EF4-FFF2-40B4-BE49-F238E27FC236}">
                <a16:creationId xmlns:a16="http://schemas.microsoft.com/office/drawing/2014/main" id="{5187C3EA-03BA-4D35-A1A8-68295FA603AD}"/>
              </a:ext>
            </a:extLst>
          </p:cNvPr>
          <p:cNvCxnSpPr>
            <a:cxnSpLocks/>
            <a:stCxn id="238" idx="2"/>
            <a:endCxn id="97" idx="0"/>
          </p:cNvCxnSpPr>
          <p:nvPr/>
        </p:nvCxnSpPr>
        <p:spPr>
          <a:xfrm flipH="1">
            <a:off x="4434181" y="3300652"/>
            <a:ext cx="1070199" cy="712130"/>
          </a:xfrm>
          <a:prstGeom prst="line">
            <a:avLst/>
          </a:prstGeom>
          <a:ln w="28575">
            <a:solidFill>
              <a:schemeClr val="bg1">
                <a:lumMod val="65000"/>
              </a:schemeClr>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43" name="直接连接符 535">
            <a:extLst>
              <a:ext uri="{FF2B5EF4-FFF2-40B4-BE49-F238E27FC236}">
                <a16:creationId xmlns:a16="http://schemas.microsoft.com/office/drawing/2014/main" id="{BC9A35B1-DFC8-4A61-AAFC-3E124B2CB513}"/>
              </a:ext>
            </a:extLst>
          </p:cNvPr>
          <p:cNvCxnSpPr>
            <a:cxnSpLocks/>
            <a:stCxn id="239" idx="2"/>
            <a:endCxn id="179" idx="0"/>
          </p:cNvCxnSpPr>
          <p:nvPr/>
        </p:nvCxnSpPr>
        <p:spPr>
          <a:xfrm>
            <a:off x="6842926" y="3824253"/>
            <a:ext cx="184128" cy="798759"/>
          </a:xfrm>
          <a:prstGeom prst="line">
            <a:avLst/>
          </a:prstGeom>
          <a:ln w="28575">
            <a:solidFill>
              <a:schemeClr val="bg1">
                <a:lumMod val="65000"/>
              </a:schemeClr>
            </a:solidFill>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46" name="直接连接符 535">
            <a:extLst>
              <a:ext uri="{FF2B5EF4-FFF2-40B4-BE49-F238E27FC236}">
                <a16:creationId xmlns:a16="http://schemas.microsoft.com/office/drawing/2014/main" id="{FB97CA82-3376-4C6A-AFE3-4E0E53164018}"/>
              </a:ext>
            </a:extLst>
          </p:cNvPr>
          <p:cNvCxnSpPr>
            <a:cxnSpLocks/>
            <a:stCxn id="238" idx="3"/>
            <a:endCxn id="239" idx="0"/>
          </p:cNvCxnSpPr>
          <p:nvPr/>
        </p:nvCxnSpPr>
        <p:spPr>
          <a:xfrm>
            <a:off x="5945014" y="3138611"/>
            <a:ext cx="897913" cy="345531"/>
          </a:xfrm>
          <a:prstGeom prst="line">
            <a:avLst/>
          </a:prstGeom>
          <a:ln w="28575">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64" name="直接连接符 535">
            <a:extLst>
              <a:ext uri="{FF2B5EF4-FFF2-40B4-BE49-F238E27FC236}">
                <a16:creationId xmlns:a16="http://schemas.microsoft.com/office/drawing/2014/main" id="{49710BFD-8696-4EFE-A2DC-CE2ABC185853}"/>
              </a:ext>
            </a:extLst>
          </p:cNvPr>
          <p:cNvCxnSpPr>
            <a:cxnSpLocks/>
            <a:stCxn id="238" idx="1"/>
            <a:endCxn id="8" idx="0"/>
          </p:cNvCxnSpPr>
          <p:nvPr/>
        </p:nvCxnSpPr>
        <p:spPr>
          <a:xfrm flipH="1">
            <a:off x="2144236" y="3138611"/>
            <a:ext cx="2919509" cy="562377"/>
          </a:xfrm>
          <a:prstGeom prst="line">
            <a:avLst/>
          </a:prstGeom>
          <a:ln w="28575">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252" name="Connector: Curved 251">
            <a:extLst>
              <a:ext uri="{FF2B5EF4-FFF2-40B4-BE49-F238E27FC236}">
                <a16:creationId xmlns:a16="http://schemas.microsoft.com/office/drawing/2014/main" id="{5A723BFB-4575-4AF5-B7DD-7A59E2BBAC7C}"/>
              </a:ext>
            </a:extLst>
          </p:cNvPr>
          <p:cNvCxnSpPr>
            <a:cxnSpLocks/>
            <a:stCxn id="239" idx="3"/>
            <a:endCxn id="11" idx="0"/>
          </p:cNvCxnSpPr>
          <p:nvPr/>
        </p:nvCxnSpPr>
        <p:spPr>
          <a:xfrm>
            <a:off x="7299383" y="3654198"/>
            <a:ext cx="467328" cy="726419"/>
          </a:xfrm>
          <a:prstGeom prst="curvedConnector2">
            <a:avLst/>
          </a:prstGeom>
          <a:ln w="28575">
            <a:prstDash val="sysDash"/>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253" name="Rectangle: Folded Corner 252">
            <a:extLst>
              <a:ext uri="{FF2B5EF4-FFF2-40B4-BE49-F238E27FC236}">
                <a16:creationId xmlns:a16="http://schemas.microsoft.com/office/drawing/2014/main" id="{0FCB561B-F678-431A-A06A-318664F47579}"/>
              </a:ext>
            </a:extLst>
          </p:cNvPr>
          <p:cNvSpPr/>
          <p:nvPr/>
        </p:nvSpPr>
        <p:spPr>
          <a:xfrm>
            <a:off x="8497264" y="4316067"/>
            <a:ext cx="1676400" cy="806204"/>
          </a:xfrm>
          <a:prstGeom prst="foldedCorner">
            <a:avLst>
              <a:gd name="adj" fmla="val 30916"/>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lIns="36000" tIns="180000" rIns="36000" bIns="0" rtlCol="0" anchor="ctr"/>
          <a:lstStyle/>
          <a:p>
            <a:pPr algn="ctr"/>
            <a:r>
              <a:rPr lang="en-US" altLang="zh-CN" dirty="0">
                <a:latin typeface="Arial" panose="020B0604020202020204" pitchFamily="34" charset="0"/>
                <a:cs typeface="Arial" panose="020B0604020202020204" pitchFamily="34" charset="0"/>
              </a:rPr>
              <a:t>D7:</a:t>
            </a:r>
          </a:p>
          <a:p>
            <a:pPr algn="ctr"/>
            <a:r>
              <a:rPr lang="en-US" altLang="zh-CN" dirty="0">
                <a:latin typeface="Arial" panose="020B0604020202020204" pitchFamily="34" charset="0"/>
                <a:cs typeface="Arial" panose="020B0604020202020204" pitchFamily="34" charset="0"/>
              </a:rPr>
              <a:t>parallel tree</a:t>
            </a:r>
            <a:endParaRPr lang="zh-CN" altLang="en-US"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ED0A0D8A-B978-4655-95E3-23C0A575B35B}"/>
              </a:ext>
            </a:extLst>
          </p:cNvPr>
          <p:cNvSpPr txBox="1"/>
          <p:nvPr/>
        </p:nvSpPr>
        <p:spPr>
          <a:xfrm>
            <a:off x="1662718" y="2494473"/>
            <a:ext cx="1710725"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current version</a:t>
            </a:r>
            <a:endParaRPr lang="zh-CN" altLang="en-US" dirty="0">
              <a:latin typeface="Arial" panose="020B0604020202020204" pitchFamily="34" charset="0"/>
              <a:cs typeface="Arial" panose="020B0604020202020204" pitchFamily="34" charset="0"/>
            </a:endParaRPr>
          </a:p>
        </p:txBody>
      </p:sp>
      <p:cxnSp>
        <p:nvCxnSpPr>
          <p:cNvPr id="84" name="Connector: Curved 83">
            <a:extLst>
              <a:ext uri="{FF2B5EF4-FFF2-40B4-BE49-F238E27FC236}">
                <a16:creationId xmlns:a16="http://schemas.microsoft.com/office/drawing/2014/main" id="{790C76BE-0432-49C9-82BB-16BEEBE07960}"/>
              </a:ext>
            </a:extLst>
          </p:cNvPr>
          <p:cNvCxnSpPr>
            <a:cxnSpLocks/>
            <a:stCxn id="82" idx="3"/>
            <a:endCxn id="5" idx="0"/>
          </p:cNvCxnSpPr>
          <p:nvPr/>
        </p:nvCxnSpPr>
        <p:spPr>
          <a:xfrm>
            <a:off x="3373443" y="2679139"/>
            <a:ext cx="485435" cy="29742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37" name="Connector: Curved 136">
            <a:extLst>
              <a:ext uri="{FF2B5EF4-FFF2-40B4-BE49-F238E27FC236}">
                <a16:creationId xmlns:a16="http://schemas.microsoft.com/office/drawing/2014/main" id="{9F3A5786-0E95-4DE8-AFC9-105D25C24191}"/>
              </a:ext>
            </a:extLst>
          </p:cNvPr>
          <p:cNvCxnSpPr>
            <a:cxnSpLocks/>
            <a:stCxn id="82" idx="3"/>
            <a:endCxn id="238" idx="0"/>
          </p:cNvCxnSpPr>
          <p:nvPr/>
        </p:nvCxnSpPr>
        <p:spPr>
          <a:xfrm>
            <a:off x="3373443" y="2679139"/>
            <a:ext cx="2130936" cy="29742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3">
            <a:extLst>
              <a:ext uri="{FF2B5EF4-FFF2-40B4-BE49-F238E27FC236}">
                <a16:creationId xmlns:a16="http://schemas.microsoft.com/office/drawing/2014/main" id="{35B85776-A2D9-4461-B4F3-08583E5739B7}"/>
              </a:ext>
            </a:extLst>
          </p:cNvPr>
          <p:cNvSpPr txBox="1"/>
          <p:nvPr/>
        </p:nvSpPr>
        <p:spPr>
          <a:xfrm>
            <a:off x="2286000" y="5722651"/>
            <a:ext cx="6744154" cy="646331"/>
          </a:xfrm>
          <a:prstGeom prst="rect">
            <a:avLst/>
          </a:prstGeom>
          <a:noFill/>
        </p:spPr>
        <p:txBody>
          <a:bodyPr wrap="none" rtlCol="0">
            <a:spAutoFit/>
          </a:bodyPr>
          <a:lstStyle/>
          <a:p>
            <a:r>
              <a:rPr lang="en-US" altLang="zh-CN" dirty="0" err="1">
                <a:latin typeface="Arial" panose="020B0604020202020204" pitchFamily="34" charset="0"/>
                <a:cs typeface="Arial" panose="020B0604020202020204" pitchFamily="34" charset="0"/>
              </a:rPr>
              <a:t>new_version</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current_version.add</a:t>
            </a:r>
            <a:r>
              <a:rPr lang="en-US" altLang="zh-CN" dirty="0">
                <a:latin typeface="Arial" panose="020B0604020202020204" pitchFamily="34" charset="0"/>
                <a:cs typeface="Arial" panose="020B0604020202020204" pitchFamily="34" charset="0"/>
              </a:rPr>
              <a:t>({(parallel, D7), (tree, D7)}, </a:t>
            </a:r>
            <a:r>
              <a:rPr lang="en-US" altLang="zh-CN" dirty="0">
                <a:solidFill>
                  <a:srgbClr val="FF0000"/>
                </a:solidFill>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a:t>
            </a:r>
          </a:p>
          <a:p>
            <a:r>
              <a:rPr lang="en-US" altLang="zh-CN" dirty="0" err="1">
                <a:latin typeface="Arial" panose="020B0604020202020204" pitchFamily="34" charset="0"/>
                <a:cs typeface="Arial" panose="020B0604020202020204" pitchFamily="34" charset="0"/>
              </a:rPr>
              <a:t>current_version</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new_version</a:t>
            </a:r>
            <a:endParaRPr lang="zh-CN" altLang="en-US" dirty="0">
              <a:latin typeface="Arial" panose="020B0604020202020204" pitchFamily="34" charset="0"/>
              <a:cs typeface="Arial" panose="020B0604020202020204" pitchFamily="34" charset="0"/>
            </a:endParaRPr>
          </a:p>
        </p:txBody>
      </p:sp>
      <p:cxnSp>
        <p:nvCxnSpPr>
          <p:cNvPr id="141" name="Connector: Curved 140">
            <a:extLst>
              <a:ext uri="{FF2B5EF4-FFF2-40B4-BE49-F238E27FC236}">
                <a16:creationId xmlns:a16="http://schemas.microsoft.com/office/drawing/2014/main" id="{68EFCE81-C853-4CF9-9504-D571A04B3082}"/>
              </a:ext>
            </a:extLst>
          </p:cNvPr>
          <p:cNvCxnSpPr>
            <a:cxnSpLocks/>
            <a:stCxn id="143" idx="1"/>
            <a:endCxn id="238" idx="0"/>
          </p:cNvCxnSpPr>
          <p:nvPr/>
        </p:nvCxnSpPr>
        <p:spPr>
          <a:xfrm rot="10800000" flipV="1">
            <a:off x="5504379" y="2532965"/>
            <a:ext cx="622214" cy="443602"/>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143" name="TextBox 142">
            <a:extLst>
              <a:ext uri="{FF2B5EF4-FFF2-40B4-BE49-F238E27FC236}">
                <a16:creationId xmlns:a16="http://schemas.microsoft.com/office/drawing/2014/main" id="{339B73F5-4051-4C94-BBF8-0FB94C913DBF}"/>
              </a:ext>
            </a:extLst>
          </p:cNvPr>
          <p:cNvSpPr txBox="1"/>
          <p:nvPr/>
        </p:nvSpPr>
        <p:spPr>
          <a:xfrm>
            <a:off x="6126594" y="2209800"/>
            <a:ext cx="1017507"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new version</a:t>
            </a:r>
            <a:endParaRPr lang="zh-CN" altLang="en-US"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1E253CDC-F32B-4625-A397-F30BC36B5E4B}"/>
              </a:ext>
            </a:extLst>
          </p:cNvPr>
          <p:cNvSpPr txBox="1"/>
          <p:nvPr/>
        </p:nvSpPr>
        <p:spPr>
          <a:xfrm>
            <a:off x="7523045" y="2690720"/>
            <a:ext cx="2929007" cy="646331"/>
          </a:xfrm>
          <a:prstGeom prst="rect">
            <a:avLst/>
          </a:prstGeom>
          <a:noFill/>
        </p:spPr>
        <p:txBody>
          <a:bodyPr wrap="none" rtlCol="0">
            <a:spAutoFit/>
          </a:bodyPr>
          <a:lstStyle/>
          <a:p>
            <a:r>
              <a:rPr lang="en-US" altLang="zh-CN" b="1" dirty="0">
                <a:solidFill>
                  <a:schemeClr val="accent2"/>
                </a:solidFill>
                <a:latin typeface="Arial" panose="020B0604020202020204" pitchFamily="34" charset="0"/>
                <a:cs typeface="Arial" panose="020B0604020202020204" pitchFamily="34" charset="0"/>
              </a:rPr>
              <a:t>Orange objects: words</a:t>
            </a:r>
          </a:p>
          <a:p>
            <a:r>
              <a:rPr lang="en-US" altLang="zh-CN" b="1" dirty="0">
                <a:solidFill>
                  <a:schemeClr val="accent1"/>
                </a:solidFill>
                <a:latin typeface="Arial" panose="020B0604020202020204" pitchFamily="34" charset="0"/>
                <a:cs typeface="Arial" panose="020B0604020202020204" pitchFamily="34" charset="0"/>
              </a:rPr>
              <a:t>Blue objects: documents</a:t>
            </a:r>
            <a:endParaRPr lang="zh-CN" altLang="en-US" b="1" dirty="0">
              <a:solidFill>
                <a:schemeClr val="accent1"/>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2B90098C-0734-458F-88E3-CD1239B4804F}"/>
              </a:ext>
            </a:extLst>
          </p:cNvPr>
          <p:cNvSpPr>
            <a:spLocks noGrp="1"/>
          </p:cNvSpPr>
          <p:nvPr>
            <p:ph idx="1"/>
          </p:nvPr>
        </p:nvSpPr>
        <p:spPr>
          <a:xfrm>
            <a:off x="304800" y="990600"/>
            <a:ext cx="11506200" cy="1235675"/>
          </a:xfrm>
        </p:spPr>
        <p:txBody>
          <a:bodyPr>
            <a:normAutofit fontScale="85000" lnSpcReduction="10000"/>
          </a:bodyPr>
          <a:lstStyle/>
          <a:p>
            <a:r>
              <a:rPr lang="en-US" altLang="zh-CN" dirty="0">
                <a:solidFill>
                  <a:schemeClr val="accent4"/>
                </a:solidFill>
              </a:rPr>
              <a:t>Updates: </a:t>
            </a:r>
            <a:r>
              <a:rPr lang="en-US" altLang="zh-CN" dirty="0"/>
              <a:t>take a</a:t>
            </a:r>
            <a:r>
              <a:rPr lang="en-US" altLang="zh-CN" dirty="0">
                <a:solidFill>
                  <a:schemeClr val="accent4"/>
                </a:solidFill>
                <a:latin typeface="Consolas" panose="020B0609020204030204" pitchFamily="49" charset="0"/>
              </a:rPr>
              <a:t> Union </a:t>
            </a:r>
            <a:r>
              <a:rPr lang="en-US" altLang="zh-CN" dirty="0"/>
              <a:t>with path-copying (update inner tree for duplicates)</a:t>
            </a:r>
          </a:p>
          <a:p>
            <a:pPr lvl="1"/>
            <a:r>
              <a:rPr lang="en-US" altLang="zh-CN" b="1" dirty="0">
                <a:solidFill>
                  <a:schemeClr val="accent4"/>
                </a:solidFill>
              </a:rPr>
              <a:t>Atomic</a:t>
            </a:r>
            <a:r>
              <a:rPr lang="en-US" altLang="zh-CN" dirty="0"/>
              <a:t>: make multiple word-doc pairs visible at once</a:t>
            </a:r>
          </a:p>
          <a:p>
            <a:pPr lvl="1"/>
            <a:r>
              <a:rPr lang="en-US" altLang="zh-CN" b="1" dirty="0">
                <a:solidFill>
                  <a:schemeClr val="accent4"/>
                </a:solidFill>
              </a:rPr>
              <a:t>Non-destructive</a:t>
            </a:r>
            <a:r>
              <a:rPr lang="en-US" altLang="zh-CN" dirty="0"/>
              <a:t>: old versions for ongoing queries </a:t>
            </a:r>
          </a:p>
          <a:p>
            <a:endParaRPr lang="zh-CN" altLang="en-US" dirty="0"/>
          </a:p>
          <a:p>
            <a:endParaRPr lang="zh-CN" altLang="en-US" dirty="0"/>
          </a:p>
        </p:txBody>
      </p:sp>
      <p:cxnSp>
        <p:nvCxnSpPr>
          <p:cNvPr id="61" name="直接连接符 540">
            <a:extLst>
              <a:ext uri="{FF2B5EF4-FFF2-40B4-BE49-F238E27FC236}">
                <a16:creationId xmlns:a16="http://schemas.microsoft.com/office/drawing/2014/main" id="{48EBEF8A-5572-4F91-84F9-896A90A6BFDE}"/>
              </a:ext>
            </a:extLst>
          </p:cNvPr>
          <p:cNvCxnSpPr>
            <a:cxnSpLocks/>
            <a:stCxn id="8" idx="3"/>
            <a:endCxn id="62" idx="0"/>
          </p:cNvCxnSpPr>
          <p:nvPr/>
        </p:nvCxnSpPr>
        <p:spPr>
          <a:xfrm>
            <a:off x="2484555" y="3871043"/>
            <a:ext cx="201696" cy="499999"/>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62" name="椭圆 538">
            <a:extLst>
              <a:ext uri="{FF2B5EF4-FFF2-40B4-BE49-F238E27FC236}">
                <a16:creationId xmlns:a16="http://schemas.microsoft.com/office/drawing/2014/main" id="{FFDF51BC-54AE-4CF1-AF6E-1F4879682C43}"/>
              </a:ext>
            </a:extLst>
          </p:cNvPr>
          <p:cNvSpPr/>
          <p:nvPr/>
        </p:nvSpPr>
        <p:spPr>
          <a:xfrm>
            <a:off x="2098903" y="4371042"/>
            <a:ext cx="1174696"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Arial" panose="020B0604020202020204" pitchFamily="34" charset="0"/>
                <a:cs typeface="Arial" panose="020B0604020202020204" pitchFamily="34" charset="0"/>
              </a:rPr>
              <a:t>optimal</a:t>
            </a:r>
          </a:p>
        </p:txBody>
      </p:sp>
      <p:sp>
        <p:nvSpPr>
          <p:cNvPr id="3" name="文本框 2">
            <a:extLst>
              <a:ext uri="{FF2B5EF4-FFF2-40B4-BE49-F238E27FC236}">
                <a16:creationId xmlns:a16="http://schemas.microsoft.com/office/drawing/2014/main" id="{9454B4B2-9A0F-4FAC-B9E1-C917B1D57AB8}"/>
              </a:ext>
            </a:extLst>
          </p:cNvPr>
          <p:cNvSpPr txBox="1"/>
          <p:nvPr/>
        </p:nvSpPr>
        <p:spPr>
          <a:xfrm>
            <a:off x="9144000" y="5676484"/>
            <a:ext cx="2217274"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f(t1,t2)= union(t1,t2)</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86385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53"/>
                                        </p:tgtEl>
                                        <p:attrNameLst>
                                          <p:attrName>style.visibility</p:attrName>
                                        </p:attrNameLst>
                                      </p:cBhvr>
                                      <p:to>
                                        <p:strVal val="visible"/>
                                      </p:to>
                                    </p:set>
                                    <p:animEffect transition="in" filter="fade">
                                      <p:cBhvr>
                                        <p:cTn id="16" dur="500"/>
                                        <p:tgtEl>
                                          <p:spTgt spid="253"/>
                                        </p:tgtEl>
                                      </p:cBhvr>
                                    </p:animEffect>
                                    <p:anim calcmode="lin" valueType="num">
                                      <p:cBhvr>
                                        <p:cTn id="17" dur="500" fill="hold"/>
                                        <p:tgtEl>
                                          <p:spTgt spid="253"/>
                                        </p:tgtEl>
                                        <p:attrNameLst>
                                          <p:attrName>ppt_x</p:attrName>
                                        </p:attrNameLst>
                                      </p:cBhvr>
                                      <p:tavLst>
                                        <p:tav tm="0">
                                          <p:val>
                                            <p:strVal val="#ppt_x"/>
                                          </p:val>
                                        </p:tav>
                                        <p:tav tm="100000">
                                          <p:val>
                                            <p:strVal val="#ppt_x"/>
                                          </p:val>
                                        </p:tav>
                                      </p:tavLst>
                                    </p:anim>
                                    <p:anim calcmode="lin" valueType="num">
                                      <p:cBhvr>
                                        <p:cTn id="18" dur="500" fill="hold"/>
                                        <p:tgtEl>
                                          <p:spTgt spid="253"/>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childTnLst>
                                </p:cTn>
                              </p:par>
                              <p:par>
                                <p:cTn id="22" presetID="10" presetClass="entr" presetSubtype="0" fill="hold" nodeType="withEffect">
                                  <p:stCondLst>
                                    <p:cond delay="0"/>
                                  </p:stCondLst>
                                  <p:childTnLst>
                                    <p:set>
                                      <p:cBhvr>
                                        <p:cTn id="23" dur="1" fill="hold">
                                          <p:stCondLst>
                                            <p:cond delay="0"/>
                                          </p:stCondLst>
                                        </p:cTn>
                                        <p:tgtEl>
                                          <p:spTgt spid="126"/>
                                        </p:tgtEl>
                                        <p:attrNameLst>
                                          <p:attrName>style.visibility</p:attrName>
                                        </p:attrNameLst>
                                      </p:cBhvr>
                                      <p:to>
                                        <p:strVal val="visible"/>
                                      </p:to>
                                    </p:set>
                                    <p:animEffect transition="in" filter="fade">
                                      <p:cBhvr>
                                        <p:cTn id="24" dur="500"/>
                                        <p:tgtEl>
                                          <p:spTgt spid="1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10" presetClass="entr" presetSubtype="0"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9"/>
                                        </p:tgtEl>
                                        <p:attrNameLst>
                                          <p:attrName>style.visibility</p:attrName>
                                        </p:attrNameLst>
                                      </p:cBhvr>
                                      <p:to>
                                        <p:strVal val="visible"/>
                                      </p:to>
                                    </p:set>
                                    <p:animEffect transition="in" filter="fade">
                                      <p:cBhvr>
                                        <p:cTn id="39" dur="500"/>
                                        <p:tgtEl>
                                          <p:spTgt spid="179"/>
                                        </p:tgtEl>
                                      </p:cBhvr>
                                    </p:animEffect>
                                  </p:childTnLst>
                                </p:cTn>
                              </p:par>
                              <p:par>
                                <p:cTn id="40" presetID="10" presetClass="entr" presetSubtype="0" fill="hold" nodeType="withEffect">
                                  <p:stCondLst>
                                    <p:cond delay="0"/>
                                  </p:stCondLst>
                                  <p:childTnLst>
                                    <p:set>
                                      <p:cBhvr>
                                        <p:cTn id="41" dur="1" fill="hold">
                                          <p:stCondLst>
                                            <p:cond delay="0"/>
                                          </p:stCondLst>
                                        </p:cTn>
                                        <p:tgtEl>
                                          <p:spTgt spid="194"/>
                                        </p:tgtEl>
                                        <p:attrNameLst>
                                          <p:attrName>style.visibility</p:attrName>
                                        </p:attrNameLst>
                                      </p:cBhvr>
                                      <p:to>
                                        <p:strVal val="visible"/>
                                      </p:to>
                                    </p:set>
                                    <p:animEffect transition="in" filter="fade">
                                      <p:cBhvr>
                                        <p:cTn id="42" dur="500"/>
                                        <p:tgtEl>
                                          <p:spTgt spid="19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5"/>
                                        </p:tgtEl>
                                        <p:attrNameLst>
                                          <p:attrName>style.visibility</p:attrName>
                                        </p:attrNameLst>
                                      </p:cBhvr>
                                      <p:to>
                                        <p:strVal val="visible"/>
                                      </p:to>
                                    </p:set>
                                    <p:animEffect transition="in" filter="fade">
                                      <p:cBhvr>
                                        <p:cTn id="45" dur="500"/>
                                        <p:tgtEl>
                                          <p:spTgt spid="185"/>
                                        </p:tgtEl>
                                      </p:cBhvr>
                                    </p:animEffect>
                                  </p:childTnLst>
                                </p:cTn>
                              </p:par>
                              <p:par>
                                <p:cTn id="46" presetID="10" presetClass="entr" presetSubtype="0" fill="hold" nodeType="withEffect">
                                  <p:stCondLst>
                                    <p:cond delay="0"/>
                                  </p:stCondLst>
                                  <p:childTnLst>
                                    <p:set>
                                      <p:cBhvr>
                                        <p:cTn id="47" dur="1" fill="hold">
                                          <p:stCondLst>
                                            <p:cond delay="0"/>
                                          </p:stCondLst>
                                        </p:cTn>
                                        <p:tgtEl>
                                          <p:spTgt spid="229"/>
                                        </p:tgtEl>
                                        <p:attrNameLst>
                                          <p:attrName>style.visibility</p:attrName>
                                        </p:attrNameLst>
                                      </p:cBhvr>
                                      <p:to>
                                        <p:strVal val="visible"/>
                                      </p:to>
                                    </p:set>
                                    <p:animEffect transition="in" filter="fade">
                                      <p:cBhvr>
                                        <p:cTn id="48" dur="500"/>
                                        <p:tgtEl>
                                          <p:spTgt spid="22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animEffect transition="in" filter="fade">
                                      <p:cBhvr>
                                        <p:cTn id="51" dur="500"/>
                                        <p:tgtEl>
                                          <p:spTgt spid="228"/>
                                        </p:tgtEl>
                                      </p:cBhvr>
                                    </p:animEffect>
                                  </p:childTnLst>
                                </p:cTn>
                              </p:par>
                              <p:par>
                                <p:cTn id="52" presetID="10" presetClass="entr" presetSubtype="0" fill="hold" nodeType="withEffect">
                                  <p:stCondLst>
                                    <p:cond delay="0"/>
                                  </p:stCondLst>
                                  <p:childTnLst>
                                    <p:set>
                                      <p:cBhvr>
                                        <p:cTn id="53" dur="1" fill="hold">
                                          <p:stCondLst>
                                            <p:cond delay="0"/>
                                          </p:stCondLst>
                                        </p:cTn>
                                        <p:tgtEl>
                                          <p:spTgt spid="186"/>
                                        </p:tgtEl>
                                        <p:attrNameLst>
                                          <p:attrName>style.visibility</p:attrName>
                                        </p:attrNameLst>
                                      </p:cBhvr>
                                      <p:to>
                                        <p:strVal val="visible"/>
                                      </p:to>
                                    </p:set>
                                    <p:animEffect transition="in" filter="fade">
                                      <p:cBhvr>
                                        <p:cTn id="54" dur="500"/>
                                        <p:tgtEl>
                                          <p:spTgt spid="18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8"/>
                                        </p:tgtEl>
                                        <p:attrNameLst>
                                          <p:attrName>style.visibility</p:attrName>
                                        </p:attrNameLst>
                                      </p:cBhvr>
                                      <p:to>
                                        <p:strVal val="visible"/>
                                      </p:to>
                                    </p:set>
                                    <p:animEffect transition="in" filter="fade">
                                      <p:cBhvr>
                                        <p:cTn id="57" dur="500"/>
                                        <p:tgtEl>
                                          <p:spTgt spid="238"/>
                                        </p:tgtEl>
                                      </p:cBhvr>
                                    </p:animEffect>
                                  </p:childTnLst>
                                </p:cTn>
                              </p:par>
                              <p:par>
                                <p:cTn id="58" presetID="10" presetClass="entr" presetSubtype="0" fill="hold" nodeType="withEffect">
                                  <p:stCondLst>
                                    <p:cond delay="0"/>
                                  </p:stCondLst>
                                  <p:childTnLst>
                                    <p:set>
                                      <p:cBhvr>
                                        <p:cTn id="59" dur="1" fill="hold">
                                          <p:stCondLst>
                                            <p:cond delay="0"/>
                                          </p:stCondLst>
                                        </p:cTn>
                                        <p:tgtEl>
                                          <p:spTgt spid="264"/>
                                        </p:tgtEl>
                                        <p:attrNameLst>
                                          <p:attrName>style.visibility</p:attrName>
                                        </p:attrNameLst>
                                      </p:cBhvr>
                                      <p:to>
                                        <p:strVal val="visible"/>
                                      </p:to>
                                    </p:set>
                                    <p:animEffect transition="in" filter="fade">
                                      <p:cBhvr>
                                        <p:cTn id="60" dur="500"/>
                                        <p:tgtEl>
                                          <p:spTgt spid="264"/>
                                        </p:tgtEl>
                                      </p:cBhvr>
                                    </p:animEffect>
                                  </p:childTnLst>
                                </p:cTn>
                              </p:par>
                              <p:par>
                                <p:cTn id="61" presetID="10"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animEffect transition="in" filter="fade">
                                      <p:cBhvr>
                                        <p:cTn id="63" dur="500"/>
                                        <p:tgtEl>
                                          <p:spTgt spid="2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9"/>
                                        </p:tgtEl>
                                        <p:attrNameLst>
                                          <p:attrName>style.visibility</p:attrName>
                                        </p:attrNameLst>
                                      </p:cBhvr>
                                      <p:to>
                                        <p:strVal val="visible"/>
                                      </p:to>
                                    </p:set>
                                    <p:animEffect transition="in" filter="fade">
                                      <p:cBhvr>
                                        <p:cTn id="66" dur="500"/>
                                        <p:tgtEl>
                                          <p:spTgt spid="239"/>
                                        </p:tgtEl>
                                      </p:cBhvr>
                                    </p:animEffect>
                                  </p:childTnLst>
                                </p:cTn>
                              </p:par>
                              <p:par>
                                <p:cTn id="67" presetID="10" presetClass="entr" presetSubtype="0" fill="hold" nodeType="withEffect">
                                  <p:stCondLst>
                                    <p:cond delay="0"/>
                                  </p:stCondLst>
                                  <p:childTnLst>
                                    <p:set>
                                      <p:cBhvr>
                                        <p:cTn id="68" dur="1" fill="hold">
                                          <p:stCondLst>
                                            <p:cond delay="0"/>
                                          </p:stCondLst>
                                        </p:cTn>
                                        <p:tgtEl>
                                          <p:spTgt spid="252"/>
                                        </p:tgtEl>
                                        <p:attrNameLst>
                                          <p:attrName>style.visibility</p:attrName>
                                        </p:attrNameLst>
                                      </p:cBhvr>
                                      <p:to>
                                        <p:strVal val="visible"/>
                                      </p:to>
                                    </p:set>
                                    <p:animEffect transition="in" filter="fade">
                                      <p:cBhvr>
                                        <p:cTn id="69" dur="500"/>
                                        <p:tgtEl>
                                          <p:spTgt spid="252"/>
                                        </p:tgtEl>
                                      </p:cBhvr>
                                    </p:animEffect>
                                  </p:childTnLst>
                                </p:cTn>
                              </p:par>
                              <p:par>
                                <p:cTn id="70" presetID="22" presetClass="entr" presetSubtype="1" fill="hold" nodeType="withEffect">
                                  <p:stCondLst>
                                    <p:cond delay="0"/>
                                  </p:stCondLst>
                                  <p:childTnLst>
                                    <p:set>
                                      <p:cBhvr>
                                        <p:cTn id="71" dur="1" fill="hold">
                                          <p:stCondLst>
                                            <p:cond delay="0"/>
                                          </p:stCondLst>
                                        </p:cTn>
                                        <p:tgtEl>
                                          <p:spTgt spid="240"/>
                                        </p:tgtEl>
                                        <p:attrNameLst>
                                          <p:attrName>style.visibility</p:attrName>
                                        </p:attrNameLst>
                                      </p:cBhvr>
                                      <p:to>
                                        <p:strVal val="visible"/>
                                      </p:to>
                                    </p:set>
                                    <p:animEffect transition="in" filter="wipe(up)">
                                      <p:cBhvr>
                                        <p:cTn id="72" dur="500"/>
                                        <p:tgtEl>
                                          <p:spTgt spid="240"/>
                                        </p:tgtEl>
                                      </p:cBhvr>
                                    </p:animEffect>
                                  </p:childTnLst>
                                </p:cTn>
                              </p:par>
                              <p:par>
                                <p:cTn id="73" presetID="22" presetClass="entr" presetSubtype="1" fill="hold" nodeType="withEffect">
                                  <p:stCondLst>
                                    <p:cond delay="0"/>
                                  </p:stCondLst>
                                  <p:childTnLst>
                                    <p:set>
                                      <p:cBhvr>
                                        <p:cTn id="74" dur="1" fill="hold">
                                          <p:stCondLst>
                                            <p:cond delay="0"/>
                                          </p:stCondLst>
                                        </p:cTn>
                                        <p:tgtEl>
                                          <p:spTgt spid="243"/>
                                        </p:tgtEl>
                                        <p:attrNameLst>
                                          <p:attrName>style.visibility</p:attrName>
                                        </p:attrNameLst>
                                      </p:cBhvr>
                                      <p:to>
                                        <p:strVal val="visible"/>
                                      </p:to>
                                    </p:set>
                                    <p:animEffect transition="in" filter="wipe(up)">
                                      <p:cBhvr>
                                        <p:cTn id="75" dur="500"/>
                                        <p:tgtEl>
                                          <p:spTgt spid="24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41"/>
                                        </p:tgtEl>
                                        <p:attrNameLst>
                                          <p:attrName>style.visibility</p:attrName>
                                        </p:attrNameLst>
                                      </p:cBhvr>
                                      <p:to>
                                        <p:strVal val="visible"/>
                                      </p:to>
                                    </p:set>
                                    <p:animEffect transition="in" filter="wipe(up)">
                                      <p:cBhvr>
                                        <p:cTn id="80" dur="500"/>
                                        <p:tgtEl>
                                          <p:spTgt spid="1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animEffect transition="in" filter="fade">
                                      <p:cBhvr>
                                        <p:cTn id="83" dur="500"/>
                                        <p:tgtEl>
                                          <p:spTgt spid="14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4">
                                            <p:txEl>
                                              <p:pRg st="0" end="0"/>
                                            </p:txEl>
                                          </p:spTgt>
                                        </p:tgtEl>
                                        <p:attrNameLst>
                                          <p:attrName>style.visibility</p:attrName>
                                        </p:attrNameLst>
                                      </p:cBhvr>
                                      <p:to>
                                        <p:strVal val="visible"/>
                                      </p:to>
                                    </p:set>
                                    <p:animEffect transition="in" filter="fade">
                                      <p:cBhvr>
                                        <p:cTn id="88" dur="500"/>
                                        <p:tgtEl>
                                          <p:spTgt spid="94">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4">
                                            <p:txEl>
                                              <p:pRg st="1" end="1"/>
                                            </p:txEl>
                                          </p:spTgt>
                                        </p:tgtEl>
                                        <p:attrNameLst>
                                          <p:attrName>style.visibility</p:attrName>
                                        </p:attrNameLst>
                                      </p:cBhvr>
                                      <p:to>
                                        <p:strVal val="visible"/>
                                      </p:to>
                                    </p:set>
                                    <p:animEffect transition="in" filter="fade">
                                      <p:cBhvr>
                                        <p:cTn id="97" dur="500"/>
                                        <p:tgtEl>
                                          <p:spTgt spid="94">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84"/>
                                        </p:tgtEl>
                                      </p:cBhvr>
                                    </p:animEffect>
                                    <p:set>
                                      <p:cBhvr>
                                        <p:cTn id="102" dur="1" fill="hold">
                                          <p:stCondLst>
                                            <p:cond delay="499"/>
                                          </p:stCondLst>
                                        </p:cTn>
                                        <p:tgtEl>
                                          <p:spTgt spid="84"/>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137"/>
                                        </p:tgtEl>
                                        <p:attrNameLst>
                                          <p:attrName>style.visibility</p:attrName>
                                        </p:attrNameLst>
                                      </p:cBhvr>
                                      <p:to>
                                        <p:strVal val="visible"/>
                                      </p:to>
                                    </p:set>
                                    <p:animEffect transition="in" filter="fade">
                                      <p:cBhvr>
                                        <p:cTn id="105"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106" grpId="0" animBg="1"/>
      <p:bldP spid="179" grpId="0" animBg="1"/>
      <p:bldP spid="185" grpId="0" animBg="1"/>
      <p:bldP spid="228" grpId="0" animBg="1"/>
      <p:bldP spid="238" grpId="0" animBg="1"/>
      <p:bldP spid="239" grpId="0" animBg="1"/>
      <p:bldP spid="253" grpId="0" animBg="1"/>
      <p:bldP spid="143"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C713-69A0-4681-B91D-9BB9B72A7541}"/>
              </a:ext>
            </a:extLst>
          </p:cNvPr>
          <p:cNvSpPr>
            <a:spLocks noGrp="1"/>
          </p:cNvSpPr>
          <p:nvPr>
            <p:ph type="title"/>
          </p:nvPr>
        </p:nvSpPr>
        <p:spPr/>
        <p:txBody>
          <a:bodyPr/>
          <a:lstStyle/>
          <a:p>
            <a:r>
              <a:rPr lang="en-US" altLang="zh-CN" dirty="0"/>
              <a:t>Inverted index</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BA6EF3-C9AE-480A-B024-4765B536EAEA}"/>
                  </a:ext>
                </a:extLst>
              </p:cNvPr>
              <p:cNvSpPr>
                <a:spLocks noGrp="1"/>
              </p:cNvSpPr>
              <p:nvPr>
                <p:ph idx="1"/>
              </p:nvPr>
            </p:nvSpPr>
            <p:spPr/>
            <p:txBody>
              <a:bodyPr/>
              <a:lstStyle/>
              <a:p>
                <a:r>
                  <a:rPr lang="en-US" altLang="zh-CN" dirty="0"/>
                  <a:t>For an array of  word-doc pairs </a:t>
                </a:r>
                <a14:m>
                  <m:oMath xmlns:m="http://schemas.openxmlformats.org/officeDocument/2006/math">
                    <m:r>
                      <a:rPr lang="en-US" altLang="zh-CN" b="1" i="1" smtClean="0">
                        <a:latin typeface="Cambria Math" panose="02040503050406030204" pitchFamily="18" charset="0"/>
                      </a:rPr>
                      <m:t>𝑨</m:t>
                    </m:r>
                  </m:oMath>
                </a14:m>
                <a:endParaRPr lang="en-US" altLang="zh-CN" dirty="0"/>
              </a:p>
              <a:p>
                <a:pPr lvl="1"/>
                <a:r>
                  <a:rPr lang="en-US" altLang="zh-CN" dirty="0"/>
                  <a:t> </a:t>
                </a:r>
                <a14:m>
                  <m:oMath xmlns:m="http://schemas.openxmlformats.org/officeDocument/2006/math">
                    <m:r>
                      <a:rPr lang="en-US" altLang="zh-CN" i="1">
                        <a:latin typeface="Cambria Math" panose="02040503050406030204" pitchFamily="18" charset="0"/>
                      </a:rPr>
                      <m:t>𝐴</m:t>
                    </m:r>
                    <m:r>
                      <a:rPr lang="en-US" altLang="zh-CN" b="0" i="1" smtClean="0">
                        <a:latin typeface="Cambria Math" panose="02040503050406030204" pitchFamily="18" charset="0"/>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𝒅</m:t>
                            </m:r>
                          </m:e>
                          <m:sub>
                            <m:r>
                              <a:rPr lang="en-US" altLang="zh-CN" b="1" i="1" smtClean="0">
                                <a:latin typeface="Cambria Math" panose="02040503050406030204" pitchFamily="18" charset="0"/>
                              </a:rPr>
                              <m:t>𝟏</m:t>
                            </m:r>
                          </m:sub>
                        </m:sSub>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𝒅</m:t>
                            </m:r>
                          </m:e>
                          <m:sub>
                            <m:r>
                              <a:rPr lang="en-US" altLang="zh-CN" b="1" i="1" smtClean="0">
                                <a:latin typeface="Cambria Math" panose="02040503050406030204" pitchFamily="18" charset="0"/>
                              </a:rPr>
                              <m:t>𝟐</m:t>
                            </m:r>
                          </m:sub>
                        </m:sSub>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𝒅</m:t>
                            </m:r>
                          </m:e>
                          <m:sub>
                            <m:r>
                              <a:rPr lang="en-US" altLang="zh-CN" b="1" i="1" smtClean="0">
                                <a:latin typeface="Cambria Math" panose="02040503050406030204" pitchFamily="18" charset="0"/>
                              </a:rPr>
                              <m:t>𝟑</m:t>
                            </m:r>
                          </m:sub>
                        </m:sSub>
                      </m:e>
                    </m:d>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𝒅</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oMath>
                </a14:m>
                <a:endParaRPr lang="en-US" altLang="zh-CN" dirty="0"/>
              </a:p>
              <a:p>
                <a:pPr lvl="1"/>
                <a:r>
                  <a:rPr lang="en-US" altLang="zh-CN" dirty="0"/>
                  <a:t>Construct an index: build(A,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oMath>
                </a14:m>
                <a:r>
                  <a:rPr lang="zh-CN" altLang="en-US" dirty="0"/>
                  <a:t> </a:t>
                </a:r>
                <a:r>
                  <a:rPr lang="en-US" altLang="zh-CN" dirty="0"/>
                  <a:t>constructs an inner tree from all documents from the same key (word)</a:t>
                </a:r>
              </a:p>
              <a:p>
                <a:pPr lvl="1"/>
                <a:r>
                  <a:rPr lang="en-US" altLang="zh-CN" dirty="0"/>
                  <a:t>Add a new array to existing index </a:t>
                </a:r>
                <a14:m>
                  <m:oMath xmlns:m="http://schemas.openxmlformats.org/officeDocument/2006/math">
                    <m:r>
                      <a:rPr lang="en-US" altLang="zh-CN" b="0" i="1" smtClean="0">
                        <a:latin typeface="Cambria Math" panose="02040503050406030204" pitchFamily="18" charset="0"/>
                      </a:rPr>
                      <m:t>𝑇</m:t>
                    </m:r>
                  </m:oMath>
                </a14:m>
                <a:r>
                  <a:rPr lang="en-US" altLang="zh-CN" dirty="0"/>
                  <a:t>:</a:t>
                </a:r>
              </a:p>
              <a:p>
                <a:pPr lvl="2"/>
                <a:r>
                  <a:rPr lang="en-US" altLang="zh-CN" dirty="0"/>
                  <a:t>First construct an index tree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zh-CN" altLang="en-US" dirty="0"/>
                  <a:t> </a:t>
                </a:r>
                <a:r>
                  <a:rPr lang="en-US" altLang="zh-CN" dirty="0"/>
                  <a:t>on </a:t>
                </a:r>
                <a14:m>
                  <m:oMath xmlns:m="http://schemas.openxmlformats.org/officeDocument/2006/math">
                    <m:r>
                      <a:rPr lang="en-US" altLang="zh-CN" b="0" i="1" smtClean="0">
                        <a:latin typeface="Cambria Math" panose="02040503050406030204" pitchFamily="18" charset="0"/>
                      </a:rPr>
                      <m:t>𝐴</m:t>
                    </m:r>
                  </m:oMath>
                </a14:m>
                <a:r>
                  <a:rPr lang="en-US" altLang="zh-CN" dirty="0"/>
                  <a:t> as above</a:t>
                </a:r>
              </a:p>
              <a:p>
                <a:pPr lvl="2"/>
                <a:r>
                  <a:rPr lang="en-US" altLang="zh-CN" dirty="0"/>
                  <a:t>Return Union</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1</m:t>
                        </m:r>
                      </m:sub>
                    </m:sSub>
                  </m:oMath>
                </a14:m>
                <a:r>
                  <a:rPr lang="zh-CN" altLang="en-US" dirty="0"/>
                  <a:t> </a:t>
                </a:r>
                <a:r>
                  <a:rPr lang="en-US" altLang="zh-CN" dirty="0"/>
                  <a:t>unions/combines two inner (document) trees</a:t>
                </a:r>
              </a:p>
              <a:p>
                <a:pPr lvl="2"/>
                <a:endParaRPr lang="en-US" altLang="zh-CN" dirty="0"/>
              </a:p>
              <a:p>
                <a:pPr lvl="1"/>
                <a:r>
                  <a:rPr lang="en-US" altLang="zh-CN" dirty="0"/>
                  <a:t>Can also add weight to the documents</a:t>
                </a:r>
                <a:endParaRPr lang="zh-CN" altLang="en-US" dirty="0"/>
              </a:p>
            </p:txBody>
          </p:sp>
        </mc:Choice>
        <mc:Fallback xmlns="">
          <p:sp>
            <p:nvSpPr>
              <p:cNvPr id="3" name="Content Placeholder 2">
                <a:extLst>
                  <a:ext uri="{FF2B5EF4-FFF2-40B4-BE49-F238E27FC236}">
                    <a16:creationId xmlns:a16="http://schemas.microsoft.com/office/drawing/2014/main" id="{80BA6EF3-C9AE-480A-B024-4765B536EAEA}"/>
                  </a:ext>
                </a:extLst>
              </p:cNvPr>
              <p:cNvSpPr>
                <a:spLocks noGrp="1" noRot="1" noChangeAspect="1" noMove="1" noResize="1" noEditPoints="1" noAdjustHandles="1" noChangeArrowheads="1" noChangeShapeType="1" noTextEdit="1"/>
              </p:cNvSpPr>
              <p:nvPr>
                <p:ph idx="1"/>
              </p:nvPr>
            </p:nvSpPr>
            <p:spPr>
              <a:blipFill>
                <a:blip r:embed="rId2"/>
                <a:stretch>
                  <a:fillRect l="-973" t="-1854"/>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C021EDA3-38DA-48E7-AFD4-6398C59705B2}"/>
              </a:ext>
            </a:extLst>
          </p:cNvPr>
          <p:cNvSpPr>
            <a:spLocks noGrp="1"/>
          </p:cNvSpPr>
          <p:nvPr>
            <p:ph type="sldNum" sz="quarter" idx="4"/>
          </p:nvPr>
        </p:nvSpPr>
        <p:spPr/>
        <p:txBody>
          <a:bodyPr/>
          <a:lstStyle/>
          <a:p>
            <a:fld id="{B710F26B-4563-4765-9A91-E0CC99FE32F0}" type="slidenum">
              <a:rPr lang="zh-CN" altLang="en-US" smtClean="0"/>
              <a:t>37</a:t>
            </a:fld>
            <a:endParaRPr lang="zh-CN" altLang="en-US"/>
          </a:p>
        </p:txBody>
      </p:sp>
    </p:spTree>
    <p:extLst>
      <p:ext uri="{BB962C8B-B14F-4D97-AF65-F5344CB8AC3E}">
        <p14:creationId xmlns:p14="http://schemas.microsoft.com/office/powerpoint/2010/main" val="1314538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Case study:</a:t>
            </a:r>
            <a:br>
              <a:rPr lang="en-US" altLang="zh-CN" dirty="0"/>
            </a:br>
            <a:r>
              <a:rPr lang="en-US" altLang="zh-CN" dirty="0"/>
              <a:t>Dynamic graphs</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38</a:t>
            </a:fld>
            <a:endParaRPr lang="zh-CN" altLang="en-US"/>
          </a:p>
        </p:txBody>
      </p:sp>
    </p:spTree>
    <p:extLst>
      <p:ext uri="{BB962C8B-B14F-4D97-AF65-F5344CB8AC3E}">
        <p14:creationId xmlns:p14="http://schemas.microsoft.com/office/powerpoint/2010/main" val="212116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2D5153A7-944B-4683-A4C0-68655880A3A8}"/>
              </a:ext>
            </a:extLst>
          </p:cNvPr>
          <p:cNvSpPr>
            <a:spLocks noGrp="1"/>
          </p:cNvSpPr>
          <p:nvPr>
            <p:ph idx="1"/>
          </p:nvPr>
        </p:nvSpPr>
        <p:spPr>
          <a:xfrm>
            <a:off x="304800" y="1371600"/>
            <a:ext cx="11277600" cy="5562600"/>
          </a:xfrm>
        </p:spPr>
        <p:txBody>
          <a:bodyPr>
            <a:normAutofit/>
          </a:bodyPr>
          <a:lstStyle/>
          <a:p>
            <a:r>
              <a:rPr lang="en-US" altLang="zh-CN" dirty="0"/>
              <a:t>Stores each vertex in the outer tree with its </a:t>
            </a:r>
            <a:r>
              <a:rPr lang="en-US" altLang="zh-CN" dirty="0">
                <a:solidFill>
                  <a:srgbClr val="FF0000"/>
                </a:solidFill>
              </a:rPr>
              <a:t>edge list</a:t>
            </a:r>
          </a:p>
          <a:p>
            <a:r>
              <a:rPr lang="en-US" altLang="zh-CN" dirty="0"/>
              <a:t>Concurrent analytical queries see a </a:t>
            </a:r>
            <a:r>
              <a:rPr lang="en-US" altLang="zh-CN" dirty="0">
                <a:solidFill>
                  <a:schemeClr val="accent4"/>
                </a:solidFill>
              </a:rPr>
              <a:t>snapshot</a:t>
            </a:r>
            <a:r>
              <a:rPr lang="en-US" altLang="zh-CN" dirty="0"/>
              <a:t> on the current version</a:t>
            </a:r>
          </a:p>
          <a:p>
            <a:r>
              <a:rPr lang="en-US" altLang="zh-CN" dirty="0"/>
              <a:t>At the same time, new vertices can be </a:t>
            </a:r>
            <a:r>
              <a:rPr lang="en-US" altLang="zh-CN" dirty="0">
                <a:solidFill>
                  <a:schemeClr val="tx2"/>
                </a:solidFill>
              </a:rPr>
              <a:t>added to the database </a:t>
            </a:r>
            <a:r>
              <a:rPr lang="en-US" altLang="zh-CN" dirty="0">
                <a:solidFill>
                  <a:schemeClr val="accent4"/>
                </a:solidFill>
              </a:rPr>
              <a:t>atomically</a:t>
            </a:r>
            <a:endParaRPr lang="en-US" altLang="zh-CN" dirty="0"/>
          </a:p>
        </p:txBody>
      </p:sp>
      <p:sp>
        <p:nvSpPr>
          <p:cNvPr id="4" name="灯片编号占位符 3">
            <a:extLst>
              <a:ext uri="{FF2B5EF4-FFF2-40B4-BE49-F238E27FC236}">
                <a16:creationId xmlns:a16="http://schemas.microsoft.com/office/drawing/2014/main" id="{06AB2E6E-931F-466F-8B70-E9A148818ABB}"/>
              </a:ext>
            </a:extLst>
          </p:cNvPr>
          <p:cNvSpPr>
            <a:spLocks noGrp="1"/>
          </p:cNvSpPr>
          <p:nvPr>
            <p:ph type="sldNum" sz="quarter" idx="4"/>
          </p:nvPr>
        </p:nvSpPr>
        <p:spPr/>
        <p:txBody>
          <a:bodyPr/>
          <a:lstStyle/>
          <a:p>
            <a:fld id="{B710F26B-4563-4765-9A91-E0CC99FE32F0}" type="slidenum">
              <a:rPr lang="zh-CN" altLang="en-US" smtClean="0"/>
              <a:t>39</a:t>
            </a:fld>
            <a:endParaRPr lang="zh-CN" altLang="en-US"/>
          </a:p>
        </p:txBody>
      </p:sp>
      <p:sp>
        <p:nvSpPr>
          <p:cNvPr id="5" name="椭圆 533">
            <a:extLst>
              <a:ext uri="{FF2B5EF4-FFF2-40B4-BE49-F238E27FC236}">
                <a16:creationId xmlns:a16="http://schemas.microsoft.com/office/drawing/2014/main" id="{8613829D-0DE1-4D4C-9E11-68F11ABE407F}"/>
              </a:ext>
            </a:extLst>
          </p:cNvPr>
          <p:cNvSpPr/>
          <p:nvPr/>
        </p:nvSpPr>
        <p:spPr>
          <a:xfrm>
            <a:off x="3025352" y="4371273"/>
            <a:ext cx="449784" cy="324085"/>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cxnSp>
        <p:nvCxnSpPr>
          <p:cNvPr id="6" name="直接连接符 534">
            <a:extLst>
              <a:ext uri="{FF2B5EF4-FFF2-40B4-BE49-F238E27FC236}">
                <a16:creationId xmlns:a16="http://schemas.microsoft.com/office/drawing/2014/main" id="{091B8537-70CA-43DB-9819-FEDF4FA1E73E}"/>
              </a:ext>
            </a:extLst>
          </p:cNvPr>
          <p:cNvCxnSpPr>
            <a:cxnSpLocks/>
            <a:stCxn id="5" idx="1"/>
            <a:endCxn id="8" idx="0"/>
          </p:cNvCxnSpPr>
          <p:nvPr/>
        </p:nvCxnSpPr>
        <p:spPr>
          <a:xfrm flipH="1">
            <a:off x="2432540" y="4533316"/>
            <a:ext cx="592812" cy="645693"/>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7" name="直接连接符 535">
            <a:extLst>
              <a:ext uri="{FF2B5EF4-FFF2-40B4-BE49-F238E27FC236}">
                <a16:creationId xmlns:a16="http://schemas.microsoft.com/office/drawing/2014/main" id="{8476884A-7770-4B70-8523-1B54CF6EFC14}"/>
              </a:ext>
            </a:extLst>
          </p:cNvPr>
          <p:cNvCxnSpPr>
            <a:cxnSpLocks/>
            <a:stCxn id="5" idx="3"/>
            <a:endCxn id="9" idx="0"/>
          </p:cNvCxnSpPr>
          <p:nvPr/>
        </p:nvCxnSpPr>
        <p:spPr>
          <a:xfrm>
            <a:off x="3475137" y="4533316"/>
            <a:ext cx="632713" cy="327239"/>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8" name="椭圆 536">
            <a:extLst>
              <a:ext uri="{FF2B5EF4-FFF2-40B4-BE49-F238E27FC236}">
                <a16:creationId xmlns:a16="http://schemas.microsoft.com/office/drawing/2014/main" id="{D5DBEC9F-844B-45BB-8158-76D83592D5D4}"/>
              </a:ext>
            </a:extLst>
          </p:cNvPr>
          <p:cNvSpPr/>
          <p:nvPr/>
        </p:nvSpPr>
        <p:spPr>
          <a:xfrm>
            <a:off x="2207648" y="5179008"/>
            <a:ext cx="449784" cy="340110"/>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2</a:t>
            </a:r>
          </a:p>
        </p:txBody>
      </p:sp>
      <p:sp>
        <p:nvSpPr>
          <p:cNvPr id="9" name="椭圆 537">
            <a:extLst>
              <a:ext uri="{FF2B5EF4-FFF2-40B4-BE49-F238E27FC236}">
                <a16:creationId xmlns:a16="http://schemas.microsoft.com/office/drawing/2014/main" id="{FF84BDAE-1505-4014-9F70-1B4C237BE0E0}"/>
              </a:ext>
            </a:extLst>
          </p:cNvPr>
          <p:cNvSpPr/>
          <p:nvPr/>
        </p:nvSpPr>
        <p:spPr>
          <a:xfrm>
            <a:off x="3919909" y="4860555"/>
            <a:ext cx="375880"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sp>
        <p:nvSpPr>
          <p:cNvPr id="10" name="椭圆 538">
            <a:extLst>
              <a:ext uri="{FF2B5EF4-FFF2-40B4-BE49-F238E27FC236}">
                <a16:creationId xmlns:a16="http://schemas.microsoft.com/office/drawing/2014/main" id="{39B5E6FB-F043-4D24-982B-4841121C6A18}"/>
              </a:ext>
            </a:extLst>
          </p:cNvPr>
          <p:cNvSpPr/>
          <p:nvPr/>
        </p:nvSpPr>
        <p:spPr>
          <a:xfrm>
            <a:off x="1899785" y="6194922"/>
            <a:ext cx="396069"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11" name="椭圆 539">
            <a:extLst>
              <a:ext uri="{FF2B5EF4-FFF2-40B4-BE49-F238E27FC236}">
                <a16:creationId xmlns:a16="http://schemas.microsoft.com/office/drawing/2014/main" id="{EECDD5C0-BB27-4B7B-B733-62328FD4DFEA}"/>
              </a:ext>
            </a:extLst>
          </p:cNvPr>
          <p:cNvSpPr/>
          <p:nvPr/>
        </p:nvSpPr>
        <p:spPr>
          <a:xfrm>
            <a:off x="4731816" y="5495881"/>
            <a:ext cx="449784" cy="340111"/>
          </a:xfrm>
          <a:prstGeom prst="roundRect">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12" name="直接连接符 540">
            <a:extLst>
              <a:ext uri="{FF2B5EF4-FFF2-40B4-BE49-F238E27FC236}">
                <a16:creationId xmlns:a16="http://schemas.microsoft.com/office/drawing/2014/main" id="{E5009F24-878A-4388-9FEC-D1FF756E8EF5}"/>
              </a:ext>
            </a:extLst>
          </p:cNvPr>
          <p:cNvCxnSpPr>
            <a:cxnSpLocks/>
            <a:stCxn id="8" idx="1"/>
            <a:endCxn id="10" idx="0"/>
          </p:cNvCxnSpPr>
          <p:nvPr/>
        </p:nvCxnSpPr>
        <p:spPr>
          <a:xfrm flipH="1">
            <a:off x="2097820" y="5349063"/>
            <a:ext cx="109829" cy="845858"/>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3" name="直接连接符 541">
            <a:extLst>
              <a:ext uri="{FF2B5EF4-FFF2-40B4-BE49-F238E27FC236}">
                <a16:creationId xmlns:a16="http://schemas.microsoft.com/office/drawing/2014/main" id="{5ECAA572-9A24-4B75-B071-9022484679AD}"/>
              </a:ext>
            </a:extLst>
          </p:cNvPr>
          <p:cNvCxnSpPr>
            <a:cxnSpLocks/>
            <a:stCxn id="9" idx="3"/>
            <a:endCxn id="11" idx="0"/>
          </p:cNvCxnSpPr>
          <p:nvPr/>
        </p:nvCxnSpPr>
        <p:spPr>
          <a:xfrm>
            <a:off x="4295790" y="5030610"/>
            <a:ext cx="660919" cy="465270"/>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88" name="椭圆 533">
            <a:extLst>
              <a:ext uri="{FF2B5EF4-FFF2-40B4-BE49-F238E27FC236}">
                <a16:creationId xmlns:a16="http://schemas.microsoft.com/office/drawing/2014/main" id="{485968B5-8718-456E-BDD5-8D8CB244F2E8}"/>
              </a:ext>
            </a:extLst>
          </p:cNvPr>
          <p:cNvSpPr/>
          <p:nvPr/>
        </p:nvSpPr>
        <p:spPr>
          <a:xfrm>
            <a:off x="3284892" y="5491876"/>
            <a:ext cx="449784"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2</a:t>
            </a:r>
          </a:p>
        </p:txBody>
      </p:sp>
      <p:sp>
        <p:nvSpPr>
          <p:cNvPr id="89" name="椭圆 533">
            <a:extLst>
              <a:ext uri="{FF2B5EF4-FFF2-40B4-BE49-F238E27FC236}">
                <a16:creationId xmlns:a16="http://schemas.microsoft.com/office/drawing/2014/main" id="{C4F96700-6AB6-44D5-8D6F-B33A4F3DED7A}"/>
              </a:ext>
            </a:extLst>
          </p:cNvPr>
          <p:cNvSpPr/>
          <p:nvPr/>
        </p:nvSpPr>
        <p:spPr>
          <a:xfrm>
            <a:off x="2657433" y="6157346"/>
            <a:ext cx="375881"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90" name="椭圆 533">
            <a:extLst>
              <a:ext uri="{FF2B5EF4-FFF2-40B4-BE49-F238E27FC236}">
                <a16:creationId xmlns:a16="http://schemas.microsoft.com/office/drawing/2014/main" id="{A6A224A6-9349-4946-8B80-4D9D1F65CF84}"/>
              </a:ext>
            </a:extLst>
          </p:cNvPr>
          <p:cNvSpPr/>
          <p:nvPr/>
        </p:nvSpPr>
        <p:spPr>
          <a:xfrm>
            <a:off x="4223604" y="6085374"/>
            <a:ext cx="375880" cy="340110"/>
          </a:xfrm>
          <a:prstGeom prst="roundRect">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91" name="直接连接符 535">
            <a:extLst>
              <a:ext uri="{FF2B5EF4-FFF2-40B4-BE49-F238E27FC236}">
                <a16:creationId xmlns:a16="http://schemas.microsoft.com/office/drawing/2014/main" id="{C29A5679-8E7E-4F0C-812B-BD989DF9BED8}"/>
              </a:ext>
            </a:extLst>
          </p:cNvPr>
          <p:cNvCxnSpPr>
            <a:cxnSpLocks/>
            <a:stCxn id="88" idx="3"/>
            <a:endCxn id="90" idx="0"/>
          </p:cNvCxnSpPr>
          <p:nvPr/>
        </p:nvCxnSpPr>
        <p:spPr>
          <a:xfrm>
            <a:off x="3734676" y="5661932"/>
            <a:ext cx="676868" cy="423443"/>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2" name="直接连接符 535">
            <a:extLst>
              <a:ext uri="{FF2B5EF4-FFF2-40B4-BE49-F238E27FC236}">
                <a16:creationId xmlns:a16="http://schemas.microsoft.com/office/drawing/2014/main" id="{0D406309-CA3F-47B4-83F1-05A55ADD3930}"/>
              </a:ext>
            </a:extLst>
          </p:cNvPr>
          <p:cNvCxnSpPr>
            <a:cxnSpLocks/>
            <a:stCxn id="88" idx="1"/>
            <a:endCxn id="89" idx="0"/>
          </p:cNvCxnSpPr>
          <p:nvPr/>
        </p:nvCxnSpPr>
        <p:spPr>
          <a:xfrm flipH="1">
            <a:off x="2845374" y="5661932"/>
            <a:ext cx="439519" cy="495415"/>
          </a:xfrm>
          <a:prstGeom prst="line">
            <a:avLst/>
          </a:prstGeom>
          <a:ln w="28575">
            <a:solidFill>
              <a:srgbClr val="4472C4"/>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3" name="直接连接符 535">
            <a:extLst>
              <a:ext uri="{FF2B5EF4-FFF2-40B4-BE49-F238E27FC236}">
                <a16:creationId xmlns:a16="http://schemas.microsoft.com/office/drawing/2014/main" id="{9F238D46-64ED-4820-AB42-B7491CA91D9A}"/>
              </a:ext>
            </a:extLst>
          </p:cNvPr>
          <p:cNvCxnSpPr>
            <a:cxnSpLocks/>
            <a:stCxn id="5" idx="2"/>
            <a:endCxn id="88" idx="0"/>
          </p:cNvCxnSpPr>
          <p:nvPr/>
        </p:nvCxnSpPr>
        <p:spPr>
          <a:xfrm>
            <a:off x="3250244" y="4695358"/>
            <a:ext cx="259540" cy="796519"/>
          </a:xfrm>
          <a:prstGeom prst="line">
            <a:avLst/>
          </a:prstGeom>
          <a:ln w="28575">
            <a:solidFill>
              <a:schemeClr val="bg1">
                <a:lumMod val="65000"/>
              </a:schemeClr>
            </a:solidFill>
            <a:prstDash val="solid"/>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94" name="TextBox 93">
            <a:extLst>
              <a:ext uri="{FF2B5EF4-FFF2-40B4-BE49-F238E27FC236}">
                <a16:creationId xmlns:a16="http://schemas.microsoft.com/office/drawing/2014/main" id="{35B85776-A2D9-4461-B4F3-08583E5739B7}"/>
              </a:ext>
            </a:extLst>
          </p:cNvPr>
          <p:cNvSpPr txBox="1"/>
          <p:nvPr/>
        </p:nvSpPr>
        <p:spPr>
          <a:xfrm>
            <a:off x="2243160" y="3581400"/>
            <a:ext cx="6769802" cy="646331"/>
          </a:xfrm>
          <a:prstGeom prst="rect">
            <a:avLst/>
          </a:prstGeom>
          <a:noFill/>
        </p:spPr>
        <p:txBody>
          <a:bodyPr wrap="none" rtlCol="0">
            <a:spAutoFit/>
          </a:bodyPr>
          <a:lstStyle/>
          <a:p>
            <a:r>
              <a:rPr lang="en-US" altLang="zh-CN" dirty="0" err="1">
                <a:latin typeface="Comic Sans MS" panose="030F0702030302020204" pitchFamily="66" charset="0"/>
              </a:rPr>
              <a:t>new_version</a:t>
            </a:r>
            <a:r>
              <a:rPr lang="en-US" altLang="zh-CN" dirty="0">
                <a:latin typeface="Comic Sans MS" panose="030F0702030302020204" pitchFamily="66" charset="0"/>
              </a:rPr>
              <a:t> = </a:t>
            </a:r>
            <a:r>
              <a:rPr lang="en-US" altLang="zh-CN" dirty="0" err="1">
                <a:latin typeface="Comic Sans MS" panose="030F0702030302020204" pitchFamily="66" charset="0"/>
              </a:rPr>
              <a:t>current_version.add</a:t>
            </a:r>
            <a:r>
              <a:rPr lang="en-US" altLang="zh-CN" dirty="0">
                <a:latin typeface="Comic Sans MS" panose="030F0702030302020204" pitchFamily="66" charset="0"/>
              </a:rPr>
              <a:t>((6, 1), (1, 6), (4, 6), (6, 4))</a:t>
            </a:r>
          </a:p>
          <a:p>
            <a:r>
              <a:rPr lang="en-US" altLang="zh-CN" dirty="0" err="1">
                <a:latin typeface="Comic Sans MS" panose="030F0702030302020204" pitchFamily="66" charset="0"/>
              </a:rPr>
              <a:t>current_version</a:t>
            </a:r>
            <a:r>
              <a:rPr lang="en-US" altLang="zh-CN" dirty="0">
                <a:latin typeface="Comic Sans MS" panose="030F0702030302020204" pitchFamily="66" charset="0"/>
              </a:rPr>
              <a:t> = </a:t>
            </a:r>
            <a:r>
              <a:rPr lang="en-US" altLang="zh-CN" dirty="0" err="1">
                <a:latin typeface="Comic Sans MS" panose="030F0702030302020204" pitchFamily="66" charset="0"/>
              </a:rPr>
              <a:t>new_version</a:t>
            </a:r>
            <a:endParaRPr lang="zh-CN" altLang="en-US" dirty="0">
              <a:latin typeface="Comic Sans MS" panose="030F0702030302020204" pitchFamily="66" charset="0"/>
            </a:endParaRPr>
          </a:p>
        </p:txBody>
      </p:sp>
      <p:sp>
        <p:nvSpPr>
          <p:cNvPr id="234" name="Oval 233">
            <a:extLst>
              <a:ext uri="{FF2B5EF4-FFF2-40B4-BE49-F238E27FC236}">
                <a16:creationId xmlns:a16="http://schemas.microsoft.com/office/drawing/2014/main" id="{0D8DF14F-8FD7-4EC4-94F1-01F5D5762820}"/>
              </a:ext>
            </a:extLst>
          </p:cNvPr>
          <p:cNvSpPr/>
          <p:nvPr/>
        </p:nvSpPr>
        <p:spPr>
          <a:xfrm>
            <a:off x="7124649" y="4653080"/>
            <a:ext cx="381000" cy="32408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80" name="Oval 79">
            <a:extLst>
              <a:ext uri="{FF2B5EF4-FFF2-40B4-BE49-F238E27FC236}">
                <a16:creationId xmlns:a16="http://schemas.microsoft.com/office/drawing/2014/main" id="{7DB896CD-21BD-4C05-9E9E-3BF134C9D941}"/>
              </a:ext>
            </a:extLst>
          </p:cNvPr>
          <p:cNvSpPr/>
          <p:nvPr/>
        </p:nvSpPr>
        <p:spPr>
          <a:xfrm>
            <a:off x="7755544" y="5288116"/>
            <a:ext cx="381000" cy="32408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omic Sans MS" panose="030F0702030302020204" pitchFamily="66" charset="0"/>
              </a:rPr>
              <a:t>2</a:t>
            </a:r>
            <a:endParaRPr lang="zh-CN" altLang="en-US" dirty="0">
              <a:latin typeface="Comic Sans MS" panose="030F0702030302020204" pitchFamily="66" charset="0"/>
            </a:endParaRPr>
          </a:p>
        </p:txBody>
      </p:sp>
      <p:sp>
        <p:nvSpPr>
          <p:cNvPr id="81" name="Oval 80">
            <a:extLst>
              <a:ext uri="{FF2B5EF4-FFF2-40B4-BE49-F238E27FC236}">
                <a16:creationId xmlns:a16="http://schemas.microsoft.com/office/drawing/2014/main" id="{7273AEB3-DC22-4134-8871-52ADBA4CB49C}"/>
              </a:ext>
            </a:extLst>
          </p:cNvPr>
          <p:cNvSpPr/>
          <p:nvPr/>
        </p:nvSpPr>
        <p:spPr>
          <a:xfrm>
            <a:off x="6633805" y="5678426"/>
            <a:ext cx="381000" cy="32408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omic Sans MS" panose="030F0702030302020204" pitchFamily="66" charset="0"/>
              </a:rPr>
              <a:t>4</a:t>
            </a:r>
            <a:endParaRPr lang="zh-CN" altLang="en-US" dirty="0">
              <a:latin typeface="Comic Sans MS" panose="030F0702030302020204" pitchFamily="66" charset="0"/>
            </a:endParaRPr>
          </a:p>
        </p:txBody>
      </p:sp>
      <p:sp>
        <p:nvSpPr>
          <p:cNvPr id="83" name="Oval 82">
            <a:extLst>
              <a:ext uri="{FF2B5EF4-FFF2-40B4-BE49-F238E27FC236}">
                <a16:creationId xmlns:a16="http://schemas.microsoft.com/office/drawing/2014/main" id="{F0A294DB-10B5-48A6-9940-9B21338446E6}"/>
              </a:ext>
            </a:extLst>
          </p:cNvPr>
          <p:cNvSpPr/>
          <p:nvPr/>
        </p:nvSpPr>
        <p:spPr>
          <a:xfrm>
            <a:off x="8295946" y="6044579"/>
            <a:ext cx="381000" cy="32408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omic Sans MS" panose="030F0702030302020204" pitchFamily="66" charset="0"/>
              </a:rPr>
              <a:t>5</a:t>
            </a:r>
            <a:endParaRPr lang="zh-CN" altLang="en-US" dirty="0">
              <a:latin typeface="Comic Sans MS" panose="030F0702030302020204" pitchFamily="66" charset="0"/>
            </a:endParaRPr>
          </a:p>
        </p:txBody>
      </p:sp>
      <p:sp>
        <p:nvSpPr>
          <p:cNvPr id="85" name="Oval 84">
            <a:extLst>
              <a:ext uri="{FF2B5EF4-FFF2-40B4-BE49-F238E27FC236}">
                <a16:creationId xmlns:a16="http://schemas.microsoft.com/office/drawing/2014/main" id="{9EDA83FD-E609-4916-B21D-0AC4722AB892}"/>
              </a:ext>
            </a:extLst>
          </p:cNvPr>
          <p:cNvSpPr/>
          <p:nvPr/>
        </p:nvSpPr>
        <p:spPr>
          <a:xfrm>
            <a:off x="8784244" y="4653081"/>
            <a:ext cx="381000" cy="324085"/>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omic Sans MS" panose="030F0702030302020204" pitchFamily="66" charset="0"/>
              </a:rPr>
              <a:t>3</a:t>
            </a:r>
            <a:endParaRPr lang="zh-CN" altLang="en-US" dirty="0">
              <a:latin typeface="Comic Sans MS" panose="030F0702030302020204" pitchFamily="66" charset="0"/>
            </a:endParaRPr>
          </a:p>
        </p:txBody>
      </p:sp>
      <p:cxnSp>
        <p:nvCxnSpPr>
          <p:cNvPr id="236" name="Straight Connector 235">
            <a:extLst>
              <a:ext uri="{FF2B5EF4-FFF2-40B4-BE49-F238E27FC236}">
                <a16:creationId xmlns:a16="http://schemas.microsoft.com/office/drawing/2014/main" id="{51BE9FC9-3768-4B1E-A726-5299BF220A68}"/>
              </a:ext>
            </a:extLst>
          </p:cNvPr>
          <p:cNvCxnSpPr>
            <a:cxnSpLocks/>
            <a:stCxn id="234" idx="6"/>
            <a:endCxn id="85" idx="2"/>
          </p:cNvCxnSpPr>
          <p:nvPr/>
        </p:nvCxnSpPr>
        <p:spPr>
          <a:xfrm>
            <a:off x="7505650" y="4815123"/>
            <a:ext cx="1278595" cy="1"/>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87" name="Straight Connector 86">
            <a:extLst>
              <a:ext uri="{FF2B5EF4-FFF2-40B4-BE49-F238E27FC236}">
                <a16:creationId xmlns:a16="http://schemas.microsoft.com/office/drawing/2014/main" id="{F798FC6D-DD11-48E4-8951-55BA2B6967C3}"/>
              </a:ext>
            </a:extLst>
          </p:cNvPr>
          <p:cNvCxnSpPr>
            <a:cxnSpLocks/>
            <a:stCxn id="80" idx="7"/>
            <a:endCxn id="85" idx="4"/>
          </p:cNvCxnSpPr>
          <p:nvPr/>
        </p:nvCxnSpPr>
        <p:spPr>
          <a:xfrm flipV="1">
            <a:off x="8080748" y="4977166"/>
            <a:ext cx="893996" cy="358411"/>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95" name="Straight Connector 94">
            <a:extLst>
              <a:ext uri="{FF2B5EF4-FFF2-40B4-BE49-F238E27FC236}">
                <a16:creationId xmlns:a16="http://schemas.microsoft.com/office/drawing/2014/main" id="{51ACF343-7639-4C41-829B-976346EE5D33}"/>
              </a:ext>
            </a:extLst>
          </p:cNvPr>
          <p:cNvCxnSpPr>
            <a:cxnSpLocks/>
            <a:stCxn id="234" idx="4"/>
            <a:endCxn id="80" idx="1"/>
          </p:cNvCxnSpPr>
          <p:nvPr/>
        </p:nvCxnSpPr>
        <p:spPr>
          <a:xfrm>
            <a:off x="7315150" y="4977164"/>
            <a:ext cx="496191" cy="358412"/>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96" name="Straight Connector 95">
            <a:extLst>
              <a:ext uri="{FF2B5EF4-FFF2-40B4-BE49-F238E27FC236}">
                <a16:creationId xmlns:a16="http://schemas.microsoft.com/office/drawing/2014/main" id="{724ADF4C-DAA1-4678-A17B-7E32F9EE03E1}"/>
              </a:ext>
            </a:extLst>
          </p:cNvPr>
          <p:cNvCxnSpPr>
            <a:cxnSpLocks/>
            <a:stCxn id="83" idx="7"/>
            <a:endCxn id="85" idx="5"/>
          </p:cNvCxnSpPr>
          <p:nvPr/>
        </p:nvCxnSpPr>
        <p:spPr>
          <a:xfrm flipV="1">
            <a:off x="8621150" y="4929705"/>
            <a:ext cx="488298" cy="1162335"/>
          </a:xfrm>
          <a:prstGeom prst="line">
            <a:avLst/>
          </a:prstGeom>
          <a:ln w="28575"/>
        </p:spPr>
        <p:style>
          <a:lnRef idx="2">
            <a:schemeClr val="accent6"/>
          </a:lnRef>
          <a:fillRef idx="1">
            <a:schemeClr val="lt1"/>
          </a:fillRef>
          <a:effectRef idx="0">
            <a:schemeClr val="accent6"/>
          </a:effectRef>
          <a:fontRef idx="minor">
            <a:schemeClr val="dk1"/>
          </a:fontRef>
        </p:style>
      </p:cxnSp>
      <p:cxnSp>
        <p:nvCxnSpPr>
          <p:cNvPr id="99" name="Straight Connector 98">
            <a:extLst>
              <a:ext uri="{FF2B5EF4-FFF2-40B4-BE49-F238E27FC236}">
                <a16:creationId xmlns:a16="http://schemas.microsoft.com/office/drawing/2014/main" id="{64FB0C92-551C-4ED6-B260-C36793803256}"/>
              </a:ext>
            </a:extLst>
          </p:cNvPr>
          <p:cNvCxnSpPr>
            <a:cxnSpLocks/>
            <a:stCxn id="81" idx="6"/>
            <a:endCxn id="83" idx="1"/>
          </p:cNvCxnSpPr>
          <p:nvPr/>
        </p:nvCxnSpPr>
        <p:spPr>
          <a:xfrm>
            <a:off x="7014806" y="5840469"/>
            <a:ext cx="1336937" cy="251571"/>
          </a:xfrm>
          <a:prstGeom prst="line">
            <a:avLst/>
          </a:prstGeom>
          <a:ln w="28575"/>
        </p:spPr>
        <p:style>
          <a:lnRef idx="2">
            <a:schemeClr val="accent6"/>
          </a:lnRef>
          <a:fillRef idx="1">
            <a:schemeClr val="lt1"/>
          </a:fillRef>
          <a:effectRef idx="0">
            <a:schemeClr val="accent6"/>
          </a:effectRef>
          <a:fontRef idx="minor">
            <a:schemeClr val="dk1"/>
          </a:fontRef>
        </p:style>
      </p:cxnSp>
      <p:sp>
        <p:nvSpPr>
          <p:cNvPr id="254" name="Rectangle 253">
            <a:extLst>
              <a:ext uri="{FF2B5EF4-FFF2-40B4-BE49-F238E27FC236}">
                <a16:creationId xmlns:a16="http://schemas.microsoft.com/office/drawing/2014/main" id="{85056B1B-AEE6-4AC3-9C70-544CE40C72B7}"/>
              </a:ext>
            </a:extLst>
          </p:cNvPr>
          <p:cNvSpPr/>
          <p:nvPr/>
        </p:nvSpPr>
        <p:spPr>
          <a:xfrm>
            <a:off x="6324600" y="4523673"/>
            <a:ext cx="3165100" cy="200782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Oval 118">
            <a:extLst>
              <a:ext uri="{FF2B5EF4-FFF2-40B4-BE49-F238E27FC236}">
                <a16:creationId xmlns:a16="http://schemas.microsoft.com/office/drawing/2014/main" id="{8EAA085E-58DF-44F4-8AF6-F39DA633145E}"/>
              </a:ext>
            </a:extLst>
          </p:cNvPr>
          <p:cNvSpPr/>
          <p:nvPr/>
        </p:nvSpPr>
        <p:spPr>
          <a:xfrm>
            <a:off x="6501346" y="4811414"/>
            <a:ext cx="381000" cy="324085"/>
          </a:xfrm>
          <a:prstGeom prst="ellipse">
            <a:avLst/>
          </a:prstGeom>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Comic Sans MS" panose="030F0702030302020204" pitchFamily="66" charset="0"/>
              </a:rPr>
              <a:t>6</a:t>
            </a:r>
            <a:endParaRPr lang="zh-CN" altLang="en-US" dirty="0">
              <a:latin typeface="Comic Sans MS" panose="030F0702030302020204" pitchFamily="66" charset="0"/>
            </a:endParaRPr>
          </a:p>
        </p:txBody>
      </p:sp>
      <p:cxnSp>
        <p:nvCxnSpPr>
          <p:cNvPr id="120" name="Straight Connector 119">
            <a:extLst>
              <a:ext uri="{FF2B5EF4-FFF2-40B4-BE49-F238E27FC236}">
                <a16:creationId xmlns:a16="http://schemas.microsoft.com/office/drawing/2014/main" id="{42076456-847F-4101-8A37-A321DCCB3D48}"/>
              </a:ext>
            </a:extLst>
          </p:cNvPr>
          <p:cNvCxnSpPr>
            <a:cxnSpLocks/>
            <a:stCxn id="234" idx="2"/>
            <a:endCxn id="119" idx="7"/>
          </p:cNvCxnSpPr>
          <p:nvPr/>
        </p:nvCxnSpPr>
        <p:spPr>
          <a:xfrm flipH="1">
            <a:off x="6826551" y="4815122"/>
            <a:ext cx="298099" cy="43752"/>
          </a:xfrm>
          <a:prstGeom prst="line">
            <a:avLst/>
          </a:prstGeom>
          <a:ln w="28575">
            <a:solidFill>
              <a:srgbClr val="7030A0"/>
            </a:solidFill>
          </a:ln>
        </p:spPr>
        <p:style>
          <a:lnRef idx="2">
            <a:schemeClr val="accent6"/>
          </a:lnRef>
          <a:fillRef idx="1">
            <a:schemeClr val="lt1"/>
          </a:fillRef>
          <a:effectRef idx="0">
            <a:schemeClr val="accent6"/>
          </a:effectRef>
          <a:fontRef idx="minor">
            <a:schemeClr val="dk1"/>
          </a:fontRef>
        </p:style>
      </p:cxnSp>
      <p:cxnSp>
        <p:nvCxnSpPr>
          <p:cNvPr id="123" name="Straight Connector 122">
            <a:extLst>
              <a:ext uri="{FF2B5EF4-FFF2-40B4-BE49-F238E27FC236}">
                <a16:creationId xmlns:a16="http://schemas.microsoft.com/office/drawing/2014/main" id="{8C4BD61C-B4E1-407F-AB88-EA5501CE6F2B}"/>
              </a:ext>
            </a:extLst>
          </p:cNvPr>
          <p:cNvCxnSpPr>
            <a:cxnSpLocks/>
            <a:stCxn id="81" idx="0"/>
            <a:endCxn id="119" idx="4"/>
          </p:cNvCxnSpPr>
          <p:nvPr/>
        </p:nvCxnSpPr>
        <p:spPr>
          <a:xfrm flipH="1" flipV="1">
            <a:off x="6691847" y="5135499"/>
            <a:ext cx="132459" cy="542927"/>
          </a:xfrm>
          <a:prstGeom prst="line">
            <a:avLst/>
          </a:prstGeom>
          <a:ln w="28575">
            <a:solidFill>
              <a:srgbClr val="7030A0"/>
            </a:solidFill>
          </a:ln>
        </p:spPr>
        <p:style>
          <a:lnRef idx="2">
            <a:schemeClr val="accent6"/>
          </a:lnRef>
          <a:fillRef idx="1">
            <a:schemeClr val="lt1"/>
          </a:fillRef>
          <a:effectRef idx="0">
            <a:schemeClr val="accent6"/>
          </a:effectRef>
          <a:fontRef idx="minor">
            <a:schemeClr val="dk1"/>
          </a:fontRef>
        </p:style>
      </p:cxnSp>
      <p:sp>
        <p:nvSpPr>
          <p:cNvPr id="15" name="Title 14">
            <a:extLst>
              <a:ext uri="{FF2B5EF4-FFF2-40B4-BE49-F238E27FC236}">
                <a16:creationId xmlns:a16="http://schemas.microsoft.com/office/drawing/2014/main" id="{EBB188B8-5823-40A9-8849-9D032713F8E9}"/>
              </a:ext>
            </a:extLst>
          </p:cNvPr>
          <p:cNvSpPr>
            <a:spLocks noGrp="1"/>
          </p:cNvSpPr>
          <p:nvPr>
            <p:ph type="title"/>
          </p:nvPr>
        </p:nvSpPr>
        <p:spPr/>
        <p:txBody>
          <a:bodyPr/>
          <a:lstStyle/>
          <a:p>
            <a:r>
              <a:rPr lang="en-US" altLang="zh-CN" dirty="0"/>
              <a:t>Application: Online Graph Processing</a:t>
            </a:r>
            <a:endParaRPr lang="zh-CN" altLang="en-US" dirty="0"/>
          </a:p>
        </p:txBody>
      </p:sp>
    </p:spTree>
    <p:extLst>
      <p:ext uri="{BB962C8B-B14F-4D97-AF65-F5344CB8AC3E}">
        <p14:creationId xmlns:p14="http://schemas.microsoft.com/office/powerpoint/2010/main" val="383683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par>
                                <p:cTn id="8" presetID="10"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500"/>
                                        <p:tgtEl>
                                          <p:spTgt spid="120"/>
                                        </p:tgtEl>
                                      </p:cBhvr>
                                    </p:animEffect>
                                  </p:childTnLst>
                                </p:cTn>
                              </p:par>
                              <p:par>
                                <p:cTn id="11" presetID="10"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fade">
                                      <p:cBhvr>
                                        <p:cTn id="13" dur="500"/>
                                        <p:tgtEl>
                                          <p:spTgt spid="1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4">
                                            <p:txEl>
                                              <p:pRg st="0" end="0"/>
                                            </p:txEl>
                                          </p:spTgt>
                                        </p:tgtEl>
                                        <p:attrNameLst>
                                          <p:attrName>style.visibility</p:attrName>
                                        </p:attrNameLst>
                                      </p:cBhvr>
                                      <p:to>
                                        <p:strVal val="visible"/>
                                      </p:to>
                                    </p:set>
                                    <p:animEffect transition="in" filter="fade">
                                      <p:cBhvr>
                                        <p:cTn id="18" dur="500"/>
                                        <p:tgtEl>
                                          <p:spTgt spid="9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4">
                                            <p:txEl>
                                              <p:pRg st="1" end="1"/>
                                            </p:txEl>
                                          </p:spTgt>
                                        </p:tgtEl>
                                        <p:attrNameLst>
                                          <p:attrName>style.visibility</p:attrName>
                                        </p:attrNameLst>
                                      </p:cBhvr>
                                      <p:to>
                                        <p:strVal val="visible"/>
                                      </p:to>
                                    </p:set>
                                    <p:animEffect transition="in" filter="fade">
                                      <p:cBhvr>
                                        <p:cTn id="21" dur="500"/>
                                        <p:tgtEl>
                                          <p:spTgt spid="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527">
            <a:extLst>
              <a:ext uri="{FF2B5EF4-FFF2-40B4-BE49-F238E27FC236}">
                <a16:creationId xmlns:a16="http://schemas.microsoft.com/office/drawing/2014/main" id="{F16440B8-8CCE-4EB8-8550-5283C2340DF7}"/>
              </a:ext>
            </a:extLst>
          </p:cNvPr>
          <p:cNvSpPr/>
          <p:nvPr/>
        </p:nvSpPr>
        <p:spPr>
          <a:xfrm>
            <a:off x="3238501" y="4505325"/>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2" name="Title 1">
            <a:extLst>
              <a:ext uri="{FF2B5EF4-FFF2-40B4-BE49-F238E27FC236}">
                <a16:creationId xmlns:a16="http://schemas.microsoft.com/office/drawing/2014/main" id="{285E57CA-E6E2-4946-B3EA-7ECD6F67E99A}"/>
              </a:ext>
            </a:extLst>
          </p:cNvPr>
          <p:cNvSpPr>
            <a:spLocks noGrp="1"/>
          </p:cNvSpPr>
          <p:nvPr>
            <p:ph type="title"/>
          </p:nvPr>
        </p:nvSpPr>
        <p:spPr/>
        <p:txBody>
          <a:bodyPr>
            <a:normAutofit/>
          </a:bodyPr>
          <a:lstStyle/>
          <a:p>
            <a:r>
              <a:rPr lang="en-US" altLang="zh-CN" dirty="0"/>
              <a:t>Persistence Using Join</a:t>
            </a:r>
            <a:endParaRPr lang="zh-CN" altLang="en-US" dirty="0"/>
          </a:p>
        </p:txBody>
      </p:sp>
      <p:sp>
        <p:nvSpPr>
          <p:cNvPr id="3" name="Content Placeholder 2">
            <a:extLst>
              <a:ext uri="{FF2B5EF4-FFF2-40B4-BE49-F238E27FC236}">
                <a16:creationId xmlns:a16="http://schemas.microsoft.com/office/drawing/2014/main" id="{EF74E621-B7B6-42E6-846A-6853F330F87B}"/>
              </a:ext>
            </a:extLst>
          </p:cNvPr>
          <p:cNvSpPr>
            <a:spLocks noGrp="1"/>
          </p:cNvSpPr>
          <p:nvPr>
            <p:ph idx="1"/>
          </p:nvPr>
        </p:nvSpPr>
        <p:spPr/>
        <p:txBody>
          <a:bodyPr>
            <a:normAutofit/>
          </a:bodyPr>
          <a:lstStyle/>
          <a:p>
            <a:r>
              <a:rPr lang="en-US" altLang="zh-CN" dirty="0"/>
              <a:t>Path-copying: </a:t>
            </a:r>
            <a:r>
              <a:rPr lang="en-US" altLang="zh-CN" b="0" dirty="0"/>
              <a:t>copy the affected path on trees</a:t>
            </a:r>
          </a:p>
          <a:p>
            <a:r>
              <a:rPr lang="en-US" altLang="zh-CN" dirty="0"/>
              <a:t>Copying occur </a:t>
            </a:r>
            <a:r>
              <a:rPr lang="en-US" altLang="zh-CN" dirty="0">
                <a:solidFill>
                  <a:srgbClr val="FF0000"/>
                </a:solidFill>
              </a:rPr>
              <a:t>only in Join</a:t>
            </a:r>
            <a:r>
              <a:rPr lang="en-US" altLang="zh-CN" dirty="0"/>
              <a:t>! </a:t>
            </a:r>
          </a:p>
          <a:p>
            <a:r>
              <a:rPr lang="en-US" altLang="zh-CN" dirty="0">
                <a:solidFill>
                  <a:schemeClr val="tx2"/>
                </a:solidFill>
              </a:rPr>
              <a:t>All the other parts in the algorithm remain </a:t>
            </a:r>
            <a:r>
              <a:rPr lang="en-US" altLang="zh-CN" dirty="0">
                <a:solidFill>
                  <a:srgbClr val="FF0000"/>
                </a:solidFill>
              </a:rPr>
              <a:t>unchanged</a:t>
            </a:r>
            <a:endParaRPr lang="zh-CN" altLang="en-US" dirty="0">
              <a:solidFill>
                <a:schemeClr val="tx2"/>
              </a:solidFill>
            </a:endParaRPr>
          </a:p>
          <a:p>
            <a:r>
              <a:rPr lang="en-US" altLang="zh-CN" dirty="0">
                <a:solidFill>
                  <a:schemeClr val="accent4"/>
                </a:solidFill>
              </a:rPr>
              <a:t>No extra cost </a:t>
            </a:r>
            <a:r>
              <a:rPr lang="en-US" altLang="zh-CN" dirty="0">
                <a:solidFill>
                  <a:schemeClr val="tx2"/>
                </a:solidFill>
              </a:rPr>
              <a:t>in time asymptotically, small overhead in space</a:t>
            </a:r>
          </a:p>
          <a:p>
            <a:r>
              <a:rPr lang="en-US" altLang="zh-CN" dirty="0">
                <a:solidFill>
                  <a:schemeClr val="tx2"/>
                </a:solidFill>
              </a:rPr>
              <a:t>Safe for </a:t>
            </a:r>
            <a:r>
              <a:rPr lang="en-US" altLang="zh-CN" dirty="0">
                <a:solidFill>
                  <a:schemeClr val="accent4"/>
                </a:solidFill>
              </a:rPr>
              <a:t>concurrency </a:t>
            </a:r>
            <a:r>
              <a:rPr lang="en-US" altLang="zh-CN" dirty="0">
                <a:solidFill>
                  <a:schemeClr val="tx2"/>
                </a:solidFill>
              </a:rPr>
              <a:t>– multi-version concurrency control (MVCC)</a:t>
            </a:r>
            <a:endParaRPr lang="zh-CN" altLang="en-US" dirty="0">
              <a:solidFill>
                <a:schemeClr val="tx2"/>
              </a:solidFill>
            </a:endParaRPr>
          </a:p>
          <a:p>
            <a:endParaRPr lang="zh-CN" altLang="en-US" dirty="0">
              <a:solidFill>
                <a:schemeClr val="tx2"/>
              </a:solidFill>
            </a:endParaRPr>
          </a:p>
          <a:p>
            <a:endParaRPr lang="en-US" altLang="zh-CN" dirty="0"/>
          </a:p>
        </p:txBody>
      </p:sp>
      <p:sp>
        <p:nvSpPr>
          <p:cNvPr id="25" name="灯片编号占位符 24">
            <a:extLst>
              <a:ext uri="{FF2B5EF4-FFF2-40B4-BE49-F238E27FC236}">
                <a16:creationId xmlns:a16="http://schemas.microsoft.com/office/drawing/2014/main" id="{05F27F53-6C9E-418B-AE02-6EAA939AB8D3}"/>
              </a:ext>
            </a:extLst>
          </p:cNvPr>
          <p:cNvSpPr>
            <a:spLocks noGrp="1"/>
          </p:cNvSpPr>
          <p:nvPr>
            <p:ph type="sldNum" sz="quarter" idx="4"/>
          </p:nvPr>
        </p:nvSpPr>
        <p:spPr/>
        <p:txBody>
          <a:bodyPr/>
          <a:lstStyle/>
          <a:p>
            <a:fld id="{B710F26B-4563-4765-9A91-E0CC99FE32F0}" type="slidenum">
              <a:rPr lang="zh-CN" altLang="en-US" smtClean="0"/>
              <a:t>4</a:t>
            </a:fld>
            <a:endParaRPr lang="zh-CN" altLang="en-US"/>
          </a:p>
        </p:txBody>
      </p:sp>
      <p:sp>
        <p:nvSpPr>
          <p:cNvPr id="4" name="椭圆 527">
            <a:extLst>
              <a:ext uri="{FF2B5EF4-FFF2-40B4-BE49-F238E27FC236}">
                <a16:creationId xmlns:a16="http://schemas.microsoft.com/office/drawing/2014/main" id="{54C8A054-5EB2-4E04-A930-5F38946EEBEA}"/>
              </a:ext>
            </a:extLst>
          </p:cNvPr>
          <p:cNvSpPr/>
          <p:nvPr/>
        </p:nvSpPr>
        <p:spPr>
          <a:xfrm>
            <a:off x="4092354" y="4604064"/>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5" name="椭圆 528">
            <a:extLst>
              <a:ext uri="{FF2B5EF4-FFF2-40B4-BE49-F238E27FC236}">
                <a16:creationId xmlns:a16="http://schemas.microsoft.com/office/drawing/2014/main" id="{C585B8FE-1980-4166-A197-6E8A65643D28}"/>
              </a:ext>
            </a:extLst>
          </p:cNvPr>
          <p:cNvSpPr/>
          <p:nvPr/>
        </p:nvSpPr>
        <p:spPr>
          <a:xfrm>
            <a:off x="2752726" y="5286375"/>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7" name="椭圆 533">
            <a:extLst>
              <a:ext uri="{FF2B5EF4-FFF2-40B4-BE49-F238E27FC236}">
                <a16:creationId xmlns:a16="http://schemas.microsoft.com/office/drawing/2014/main" id="{8B3469E6-3EF1-4AFD-BD35-303C516047EA}"/>
              </a:ext>
            </a:extLst>
          </p:cNvPr>
          <p:cNvSpPr/>
          <p:nvPr/>
        </p:nvSpPr>
        <p:spPr>
          <a:xfrm>
            <a:off x="3244515" y="44958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8" name="直接连接符 534">
            <a:extLst>
              <a:ext uri="{FF2B5EF4-FFF2-40B4-BE49-F238E27FC236}">
                <a16:creationId xmlns:a16="http://schemas.microsoft.com/office/drawing/2014/main" id="{DB4581F5-A8E8-499E-9B8F-EFACE82EC69C}"/>
              </a:ext>
            </a:extLst>
          </p:cNvPr>
          <p:cNvCxnSpPr>
            <a:cxnSpLocks/>
            <a:stCxn id="7" idx="3"/>
            <a:endCxn id="10" idx="0"/>
          </p:cNvCxnSpPr>
          <p:nvPr/>
        </p:nvCxnSpPr>
        <p:spPr>
          <a:xfrm flipH="1">
            <a:off x="2981167"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13179625-9211-4956-99DB-3406763039DA}"/>
              </a:ext>
            </a:extLst>
          </p:cNvPr>
          <p:cNvCxnSpPr>
            <a:cxnSpLocks/>
            <a:stCxn id="7" idx="5"/>
            <a:endCxn id="11" idx="0"/>
          </p:cNvCxnSpPr>
          <p:nvPr/>
        </p:nvCxnSpPr>
        <p:spPr>
          <a:xfrm>
            <a:off x="3613096"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C98A3E97-84BB-42F5-B5EA-FC59DB35F2F5}"/>
              </a:ext>
            </a:extLst>
          </p:cNvPr>
          <p:cNvSpPr/>
          <p:nvPr/>
        </p:nvSpPr>
        <p:spPr>
          <a:xfrm>
            <a:off x="2765258"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11" name="椭圆 537">
            <a:extLst>
              <a:ext uri="{FF2B5EF4-FFF2-40B4-BE49-F238E27FC236}">
                <a16:creationId xmlns:a16="http://schemas.microsoft.com/office/drawing/2014/main" id="{DC380B4C-35F4-4711-A044-1D6E235FCD90}"/>
              </a:ext>
            </a:extLst>
          </p:cNvPr>
          <p:cNvSpPr/>
          <p:nvPr/>
        </p:nvSpPr>
        <p:spPr>
          <a:xfrm>
            <a:off x="3723773"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12" name="椭圆 538">
            <a:extLst>
              <a:ext uri="{FF2B5EF4-FFF2-40B4-BE49-F238E27FC236}">
                <a16:creationId xmlns:a16="http://schemas.microsoft.com/office/drawing/2014/main" id="{768DA628-C837-4CFC-AEA6-06D2FA8EA400}"/>
              </a:ext>
            </a:extLst>
          </p:cNvPr>
          <p:cNvSpPr/>
          <p:nvPr/>
        </p:nvSpPr>
        <p:spPr>
          <a:xfrm>
            <a:off x="228600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13" name="椭圆 539">
            <a:extLst>
              <a:ext uri="{FF2B5EF4-FFF2-40B4-BE49-F238E27FC236}">
                <a16:creationId xmlns:a16="http://schemas.microsoft.com/office/drawing/2014/main" id="{9BF9AEAE-C955-48D1-9D84-C9A03C5DFFC5}"/>
              </a:ext>
            </a:extLst>
          </p:cNvPr>
          <p:cNvSpPr/>
          <p:nvPr/>
        </p:nvSpPr>
        <p:spPr>
          <a:xfrm>
            <a:off x="420303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14" name="直接连接符 540">
            <a:extLst>
              <a:ext uri="{FF2B5EF4-FFF2-40B4-BE49-F238E27FC236}">
                <a16:creationId xmlns:a16="http://schemas.microsoft.com/office/drawing/2014/main" id="{BF6CFCE7-B524-4149-BD4F-B8A7179A6873}"/>
              </a:ext>
            </a:extLst>
          </p:cNvPr>
          <p:cNvCxnSpPr>
            <a:cxnSpLocks/>
            <a:stCxn id="10" idx="3"/>
            <a:endCxn id="12" idx="0"/>
          </p:cNvCxnSpPr>
          <p:nvPr/>
        </p:nvCxnSpPr>
        <p:spPr>
          <a:xfrm flipH="1">
            <a:off x="2501910" y="56734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F30BEC5F-3B90-4CD2-A78D-7E9BF2A9A790}"/>
              </a:ext>
            </a:extLst>
          </p:cNvPr>
          <p:cNvCxnSpPr>
            <a:cxnSpLocks/>
            <a:stCxn id="11" idx="5"/>
            <a:endCxn id="13" idx="0"/>
          </p:cNvCxnSpPr>
          <p:nvPr/>
        </p:nvCxnSpPr>
        <p:spPr>
          <a:xfrm>
            <a:off x="4092354" y="56734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6" name="连接符: 曲线 531">
            <a:extLst>
              <a:ext uri="{FF2B5EF4-FFF2-40B4-BE49-F238E27FC236}">
                <a16:creationId xmlns:a16="http://schemas.microsoft.com/office/drawing/2014/main" id="{9E1E2C20-D700-4B41-88F6-618AF08D2434}"/>
              </a:ext>
            </a:extLst>
          </p:cNvPr>
          <p:cNvCxnSpPr>
            <a:cxnSpLocks/>
            <a:stCxn id="17" idx="3"/>
            <a:endCxn id="7" idx="0"/>
          </p:cNvCxnSpPr>
          <p:nvPr/>
        </p:nvCxnSpPr>
        <p:spPr>
          <a:xfrm>
            <a:off x="3066084" y="41470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17" name="文本框 98">
                <a:extLst>
                  <a:ext uri="{FF2B5EF4-FFF2-40B4-BE49-F238E27FC236}">
                    <a16:creationId xmlns:a16="http://schemas.microsoft.com/office/drawing/2014/main" id="{44412D31-C88D-44CC-BA1B-8D285FC5B68A}"/>
                  </a:ext>
                </a:extLst>
              </p:cNvPr>
              <p:cNvSpPr txBox="1"/>
              <p:nvPr/>
            </p:nvSpPr>
            <p:spPr>
              <a:xfrm>
                <a:off x="2667000" y="3962400"/>
                <a:ext cx="399084"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17" name="文本框 98">
                <a:extLst>
                  <a:ext uri="{FF2B5EF4-FFF2-40B4-BE49-F238E27FC236}">
                    <a16:creationId xmlns:a16="http://schemas.microsoft.com/office/drawing/2014/main" id="{44412D31-C88D-44CC-BA1B-8D285FC5B68A}"/>
                  </a:ext>
                </a:extLst>
              </p:cNvPr>
              <p:cNvSpPr txBox="1">
                <a:spLocks noRot="1" noChangeAspect="1" noMove="1" noResize="1" noEditPoints="1" noAdjustHandles="1" noChangeArrowheads="1" noChangeShapeType="1" noTextEdit="1"/>
              </p:cNvSpPr>
              <p:nvPr/>
            </p:nvSpPr>
            <p:spPr>
              <a:xfrm>
                <a:off x="2667000" y="3962400"/>
                <a:ext cx="399084" cy="369332"/>
              </a:xfrm>
              <a:prstGeom prst="rect">
                <a:avLst/>
              </a:prstGeom>
              <a:blipFill>
                <a:blip r:embed="rId3"/>
                <a:stretch>
                  <a:fillRect/>
                </a:stretch>
              </a:blipFill>
            </p:spPr>
            <p:txBody>
              <a:bodyPr/>
              <a:lstStyle/>
              <a:p>
                <a:r>
                  <a:rPr lang="zh-CN" altLang="en-US">
                    <a:noFill/>
                  </a:rPr>
                  <a:t> </a:t>
                </a:r>
              </a:p>
            </p:txBody>
          </p:sp>
        </mc:Fallback>
      </mc:AlternateContent>
      <p:cxnSp>
        <p:nvCxnSpPr>
          <p:cNvPr id="18" name="连接符: 曲线 542">
            <a:extLst>
              <a:ext uri="{FF2B5EF4-FFF2-40B4-BE49-F238E27FC236}">
                <a16:creationId xmlns:a16="http://schemas.microsoft.com/office/drawing/2014/main" id="{F3DA29CE-3668-4465-876A-5395498DAD78}"/>
              </a:ext>
            </a:extLst>
          </p:cNvPr>
          <p:cNvCxnSpPr>
            <a:cxnSpLocks/>
            <a:stCxn id="24" idx="1"/>
            <a:endCxn id="4" idx="0"/>
          </p:cNvCxnSpPr>
          <p:nvPr/>
        </p:nvCxnSpPr>
        <p:spPr>
          <a:xfrm rot="10800000" flipV="1">
            <a:off x="4320955" y="4147066"/>
            <a:ext cx="555847" cy="456998"/>
          </a:xfrm>
          <a:prstGeom prst="curvedConnector2">
            <a:avLst/>
          </a:prstGeom>
          <a:ln w="28575">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9" name="直接箭头连接符 543">
            <a:extLst>
              <a:ext uri="{FF2B5EF4-FFF2-40B4-BE49-F238E27FC236}">
                <a16:creationId xmlns:a16="http://schemas.microsoft.com/office/drawing/2014/main" id="{BAD14597-9560-4C1B-9E15-D58FEB580281}"/>
              </a:ext>
            </a:extLst>
          </p:cNvPr>
          <p:cNvCxnSpPr>
            <a:cxnSpLocks/>
            <a:stCxn id="4" idx="3"/>
            <a:endCxn id="37" idx="0"/>
          </p:cNvCxnSpPr>
          <p:nvPr/>
        </p:nvCxnSpPr>
        <p:spPr>
          <a:xfrm flipH="1">
            <a:off x="3422906" y="4923312"/>
            <a:ext cx="736403" cy="620876"/>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直接箭头连接符 544">
            <a:extLst>
              <a:ext uri="{FF2B5EF4-FFF2-40B4-BE49-F238E27FC236}">
                <a16:creationId xmlns:a16="http://schemas.microsoft.com/office/drawing/2014/main" id="{9E2521A6-1EA7-483A-B7B1-329A729EB5A3}"/>
              </a:ext>
            </a:extLst>
          </p:cNvPr>
          <p:cNvCxnSpPr>
            <a:cxnSpLocks/>
            <a:stCxn id="4" idx="5"/>
            <a:endCxn id="11" idx="7"/>
          </p:cNvCxnSpPr>
          <p:nvPr/>
        </p:nvCxnSpPr>
        <p:spPr>
          <a:xfrm flipH="1">
            <a:off x="4092353" y="4923313"/>
            <a:ext cx="390244" cy="440193"/>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 name="直接箭头连接符 545">
            <a:extLst>
              <a:ext uri="{FF2B5EF4-FFF2-40B4-BE49-F238E27FC236}">
                <a16:creationId xmlns:a16="http://schemas.microsoft.com/office/drawing/2014/main" id="{7CF1ECD0-68B0-47F7-A59F-F620071A360D}"/>
              </a:ext>
            </a:extLst>
          </p:cNvPr>
          <p:cNvCxnSpPr>
            <a:cxnSpLocks/>
            <a:stCxn id="37" idx="2"/>
            <a:endCxn id="12" idx="7"/>
          </p:cNvCxnSpPr>
          <p:nvPr/>
        </p:nvCxnSpPr>
        <p:spPr>
          <a:xfrm flipH="1">
            <a:off x="2654582" y="5773034"/>
            <a:ext cx="545819" cy="247896"/>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22" name="椭圆 546">
            <a:extLst>
              <a:ext uri="{FF2B5EF4-FFF2-40B4-BE49-F238E27FC236}">
                <a16:creationId xmlns:a16="http://schemas.microsoft.com/office/drawing/2014/main" id="{226EA061-BEDA-4942-A126-E923DC830216}"/>
              </a:ext>
            </a:extLst>
          </p:cNvPr>
          <p:cNvSpPr/>
          <p:nvPr/>
        </p:nvSpPr>
        <p:spPr>
          <a:xfrm>
            <a:off x="3733801" y="6019800"/>
            <a:ext cx="429769" cy="381000"/>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cxnSp>
        <p:nvCxnSpPr>
          <p:cNvPr id="23" name="直接箭头连接符 547">
            <a:extLst>
              <a:ext uri="{FF2B5EF4-FFF2-40B4-BE49-F238E27FC236}">
                <a16:creationId xmlns:a16="http://schemas.microsoft.com/office/drawing/2014/main" id="{356FC1AA-2CE4-4017-9161-0083ED5F206B}"/>
              </a:ext>
            </a:extLst>
          </p:cNvPr>
          <p:cNvCxnSpPr>
            <a:cxnSpLocks/>
            <a:stCxn id="37" idx="6"/>
            <a:endCxn id="22" idx="0"/>
          </p:cNvCxnSpPr>
          <p:nvPr/>
        </p:nvCxnSpPr>
        <p:spPr>
          <a:xfrm>
            <a:off x="3645409" y="5773034"/>
            <a:ext cx="303276" cy="246766"/>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125">
                <a:extLst>
                  <a:ext uri="{FF2B5EF4-FFF2-40B4-BE49-F238E27FC236}">
                    <a16:creationId xmlns:a16="http://schemas.microsoft.com/office/drawing/2014/main" id="{235C0645-648B-48E9-BC86-4B6555DC42A0}"/>
                  </a:ext>
                </a:extLst>
              </p:cNvPr>
              <p:cNvSpPr txBox="1"/>
              <p:nvPr/>
            </p:nvSpPr>
            <p:spPr>
              <a:xfrm>
                <a:off x="4876801" y="3962400"/>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oMath>
                  </m:oMathPara>
                </a14:m>
                <a:endParaRPr lang="en-US" sz="1800" dirty="0">
                  <a:latin typeface="Comic Sans MS" panose="030F0702030302020204" pitchFamily="66" charset="0"/>
                </a:endParaRPr>
              </a:p>
            </p:txBody>
          </p:sp>
        </mc:Choice>
        <mc:Fallback xmlns="">
          <p:sp>
            <p:nvSpPr>
              <p:cNvPr id="24" name="文本框 125">
                <a:extLst>
                  <a:ext uri="{FF2B5EF4-FFF2-40B4-BE49-F238E27FC236}">
                    <a16:creationId xmlns:a16="http://schemas.microsoft.com/office/drawing/2014/main" id="{235C0645-648B-48E9-BC86-4B6555DC42A0}"/>
                  </a:ext>
                </a:extLst>
              </p:cNvPr>
              <p:cNvSpPr txBox="1">
                <a:spLocks noRot="1" noChangeAspect="1" noMove="1" noResize="1" noEditPoints="1" noAdjustHandles="1" noChangeArrowheads="1" noChangeShapeType="1" noTextEdit="1"/>
              </p:cNvSpPr>
              <p:nvPr/>
            </p:nvSpPr>
            <p:spPr>
              <a:xfrm>
                <a:off x="4876801" y="3962400"/>
                <a:ext cx="403379" cy="369332"/>
              </a:xfrm>
              <a:prstGeom prst="rect">
                <a:avLst/>
              </a:prstGeom>
              <a:blipFill>
                <a:blip r:embed="rId4"/>
                <a:stretch>
                  <a:fillRect/>
                </a:stretch>
              </a:blipFill>
            </p:spPr>
            <p:txBody>
              <a:bodyPr/>
              <a:lstStyle/>
              <a:p>
                <a:r>
                  <a:rPr lang="zh-CN" altLang="en-US">
                    <a:noFill/>
                  </a:rPr>
                  <a:t> </a:t>
                </a:r>
              </a:p>
            </p:txBody>
          </p:sp>
        </mc:Fallback>
      </mc:AlternateContent>
      <p:sp>
        <p:nvSpPr>
          <p:cNvPr id="37" name="椭圆 528">
            <a:extLst>
              <a:ext uri="{FF2B5EF4-FFF2-40B4-BE49-F238E27FC236}">
                <a16:creationId xmlns:a16="http://schemas.microsoft.com/office/drawing/2014/main" id="{3AD4FE19-9CAF-4446-9DB1-A4F64996E610}"/>
              </a:ext>
            </a:extLst>
          </p:cNvPr>
          <p:cNvSpPr/>
          <p:nvPr/>
        </p:nvSpPr>
        <p:spPr>
          <a:xfrm>
            <a:off x="3200401" y="5544188"/>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Tree>
    <p:extLst>
      <p:ext uri="{BB962C8B-B14F-4D97-AF65-F5344CB8AC3E}">
        <p14:creationId xmlns:p14="http://schemas.microsoft.com/office/powerpoint/2010/main" val="168847229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42" presetClass="path" presetSubtype="0" accel="50000" decel="50000" fill="hold" grpId="1" nodeType="afterEffect">
                                  <p:stCondLst>
                                    <p:cond delay="0"/>
                                  </p:stCondLst>
                                  <p:childTnLst>
                                    <p:animMotion origin="layout" path="M -4.16667E-7 3.33333E-6 L 0.03724 0.03773 " pathEditMode="relative" rAng="0" ptsTypes="AA">
                                      <p:cBhvr>
                                        <p:cTn id="10" dur="500" fill="hold"/>
                                        <p:tgtEl>
                                          <p:spTgt spid="5"/>
                                        </p:tgtEl>
                                        <p:attrNameLst>
                                          <p:attrName>ppt_x</p:attrName>
                                          <p:attrName>ppt_y</p:attrName>
                                        </p:attrNameLst>
                                      </p:cBhvr>
                                      <p:rCtr x="1862" y="1875"/>
                                    </p:animMotion>
                                  </p:childTnLst>
                                </p:cTn>
                              </p:par>
                            </p:childTnLst>
                          </p:cTn>
                        </p:par>
                        <p:par>
                          <p:cTn id="11" fill="hold">
                            <p:stCondLst>
                              <p:cond delay="600"/>
                            </p:stCondLst>
                            <p:childTnLst>
                              <p:par>
                                <p:cTn id="12" presetID="10" presetClass="exit" presetSubtype="0" fill="hold" grpId="2" nodeType="afterEffect">
                                  <p:stCondLst>
                                    <p:cond delay="0"/>
                                  </p:stCondLst>
                                  <p:childTnLst>
                                    <p:animEffect transition="out" filter="fade">
                                      <p:cBhvr>
                                        <p:cTn id="13" dur="100"/>
                                        <p:tgtEl>
                                          <p:spTgt spid="5"/>
                                        </p:tgtEl>
                                      </p:cBhvr>
                                    </p:animEffect>
                                    <p:set>
                                      <p:cBhvr>
                                        <p:cTn id="14" dur="1" fill="hold">
                                          <p:stCondLst>
                                            <p:cond delay="99"/>
                                          </p:stCondLst>
                                        </p:cTn>
                                        <p:tgtEl>
                                          <p:spTgt spid="5"/>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
                                        <p:tgtEl>
                                          <p:spTgt spid="37"/>
                                        </p:tgtEl>
                                      </p:cBhvr>
                                    </p:animEffect>
                                  </p:childTnLst>
                                </p:cTn>
                              </p:par>
                            </p:childTnLst>
                          </p:cTn>
                        </p:par>
                        <p:par>
                          <p:cTn id="18" fill="hold">
                            <p:stCondLst>
                              <p:cond delay="700"/>
                            </p:stCondLst>
                            <p:childTnLst>
                              <p:par>
                                <p:cTn id="19" presetID="22" presetClass="entr" presetSubtype="1"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100"/>
                                        <p:tgtEl>
                                          <p:spTgt spid="21"/>
                                        </p:tgtEl>
                                      </p:cBhvr>
                                    </p:animEffect>
                                  </p:childTnLst>
                                </p:cTn>
                              </p:par>
                            </p:childTnLst>
                          </p:cTn>
                        </p:par>
                        <p:par>
                          <p:cTn id="22" fill="hold">
                            <p:stCondLst>
                              <p:cond delay="800"/>
                            </p:stCondLst>
                            <p:childTnLst>
                              <p:par>
                                <p:cTn id="23" presetID="22" presetClass="entr" presetSubtype="1"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1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100"/>
                                        <p:tgtEl>
                                          <p:spTgt spid="42"/>
                                        </p:tgtEl>
                                      </p:cBhvr>
                                    </p:animEffect>
                                  </p:childTnLst>
                                </p:cTn>
                              </p:par>
                            </p:childTnLst>
                          </p:cTn>
                        </p:par>
                        <p:par>
                          <p:cTn id="31" fill="hold">
                            <p:stCondLst>
                              <p:cond delay="100"/>
                            </p:stCondLst>
                            <p:childTnLst>
                              <p:par>
                                <p:cTn id="32" presetID="42" presetClass="path" presetSubtype="0" accel="50000" decel="50000" fill="hold" grpId="1" nodeType="afterEffect">
                                  <p:stCondLst>
                                    <p:cond delay="0"/>
                                  </p:stCondLst>
                                  <p:childTnLst>
                                    <p:animMotion origin="layout" path="M 5E-6 7.40741E-7 L 0.07006 0.01412 " pathEditMode="relative" rAng="0" ptsTypes="AA">
                                      <p:cBhvr>
                                        <p:cTn id="33" dur="500" fill="hold"/>
                                        <p:tgtEl>
                                          <p:spTgt spid="42"/>
                                        </p:tgtEl>
                                        <p:attrNameLst>
                                          <p:attrName>ppt_x</p:attrName>
                                          <p:attrName>ppt_y</p:attrName>
                                        </p:attrNameLst>
                                      </p:cBhvr>
                                      <p:rCtr x="3503" y="694"/>
                                    </p:animMotion>
                                  </p:childTnLst>
                                </p:cTn>
                              </p:par>
                            </p:childTnLst>
                          </p:cTn>
                        </p:par>
                        <p:par>
                          <p:cTn id="34" fill="hold">
                            <p:stCondLst>
                              <p:cond delay="600"/>
                            </p:stCondLst>
                            <p:childTnLst>
                              <p:par>
                                <p:cTn id="35" presetID="10" presetClass="exit" presetSubtype="0" fill="hold" grpId="2" nodeType="afterEffect">
                                  <p:stCondLst>
                                    <p:cond delay="0"/>
                                  </p:stCondLst>
                                  <p:childTnLst>
                                    <p:animEffect transition="out" filter="fade">
                                      <p:cBhvr>
                                        <p:cTn id="36" dur="100"/>
                                        <p:tgtEl>
                                          <p:spTgt spid="42"/>
                                        </p:tgtEl>
                                      </p:cBhvr>
                                    </p:animEffect>
                                    <p:set>
                                      <p:cBhvr>
                                        <p:cTn id="37" dur="1" fill="hold">
                                          <p:stCondLst>
                                            <p:cond delay="99"/>
                                          </p:stCondLst>
                                        </p:cTn>
                                        <p:tgtEl>
                                          <p:spTgt spid="42"/>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up)">
                                      <p:cBhvr>
                                        <p:cTn id="45" dur="100"/>
                                        <p:tgtEl>
                                          <p:spTgt spid="19"/>
                                        </p:tgtEl>
                                      </p:cBhvr>
                                    </p:animEffect>
                                  </p:childTnLst>
                                </p:cTn>
                              </p:par>
                              <p:par>
                                <p:cTn id="46" presetID="22" presetClass="entr" presetSubtype="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up)">
                                      <p:cBhvr>
                                        <p:cTn id="48" dur="1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
                                        <p:tgtEl>
                                          <p:spTgt spid="24"/>
                                        </p:tgtEl>
                                      </p:cBhvr>
                                    </p:animEffect>
                                  </p:childTnLst>
                                </p:cTn>
                              </p:par>
                            </p:childTnLst>
                          </p:cTn>
                        </p:par>
                        <p:par>
                          <p:cTn id="54" fill="hold">
                            <p:stCondLst>
                              <p:cond delay="100"/>
                            </p:stCondLst>
                            <p:childTnLst>
                              <p:par>
                                <p:cTn id="55" presetID="22" presetClass="entr" presetSubtype="1"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1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 end="2"/>
                                            </p:txEl>
                                          </p:spTgt>
                                        </p:tgtEl>
                                        <p:attrNameLst>
                                          <p:attrName>style.visibility</p:attrName>
                                        </p:attrNameLst>
                                      </p:cBhvr>
                                      <p:to>
                                        <p:strVal val="visible"/>
                                      </p:to>
                                    </p:set>
                                    <p:animEffect transition="in" filter="fade">
                                      <p:cBhvr>
                                        <p:cTn id="62" dur="500"/>
                                        <p:tgtEl>
                                          <p:spTgt spid="3">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fade">
                                      <p:cBhvr>
                                        <p:cTn id="67" dur="500"/>
                                        <p:tgtEl>
                                          <p:spTgt spid="3">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Effect transition="in" filter="fade">
                                      <p:cBhvr>
                                        <p:cTn id="7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4" grpId="0" animBg="1"/>
      <p:bldP spid="5" grpId="0" animBg="1"/>
      <p:bldP spid="5" grpId="1" animBg="1"/>
      <p:bldP spid="5" grpId="2" animBg="1"/>
      <p:bldP spid="24" grpId="0"/>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39E4-EE9A-421D-99E2-4722C69A8A65}"/>
              </a:ext>
            </a:extLst>
          </p:cNvPr>
          <p:cNvSpPr>
            <a:spLocks noGrp="1"/>
          </p:cNvSpPr>
          <p:nvPr>
            <p:ph type="title"/>
          </p:nvPr>
        </p:nvSpPr>
        <p:spPr/>
        <p:txBody>
          <a:bodyPr/>
          <a:lstStyle/>
          <a:p>
            <a:r>
              <a:rPr lang="en-US" altLang="zh-CN" dirty="0"/>
              <a:t>Useful library</a:t>
            </a:r>
            <a:endParaRPr lang="zh-CN" altLang="en-US" dirty="0"/>
          </a:p>
        </p:txBody>
      </p:sp>
      <p:sp>
        <p:nvSpPr>
          <p:cNvPr id="3" name="Content Placeholder 2">
            <a:extLst>
              <a:ext uri="{FF2B5EF4-FFF2-40B4-BE49-F238E27FC236}">
                <a16:creationId xmlns:a16="http://schemas.microsoft.com/office/drawing/2014/main" id="{33F0BEF4-32AC-4A4E-86F7-3328C23EE9CF}"/>
              </a:ext>
            </a:extLst>
          </p:cNvPr>
          <p:cNvSpPr>
            <a:spLocks noGrp="1"/>
          </p:cNvSpPr>
          <p:nvPr>
            <p:ph idx="1"/>
          </p:nvPr>
        </p:nvSpPr>
        <p:spPr/>
        <p:txBody>
          <a:bodyPr/>
          <a:lstStyle/>
          <a:p>
            <a:r>
              <a:rPr lang="en-US" altLang="zh-CN" dirty="0"/>
              <a:t>All join-based algorithms are implemented in library PAM</a:t>
            </a:r>
          </a:p>
          <a:p>
            <a:pPr lvl="1"/>
            <a:r>
              <a:rPr lang="en-US" altLang="zh-CN" dirty="0">
                <a:hlinkClick r:id="rId2"/>
              </a:rPr>
              <a:t>https://github.com/cmuparlay/PAM</a:t>
            </a:r>
            <a:endParaRPr lang="en-US" altLang="zh-CN" dirty="0"/>
          </a:p>
          <a:p>
            <a:pPr lvl="1"/>
            <a:endParaRPr lang="en-US" altLang="zh-CN" dirty="0"/>
          </a:p>
          <a:p>
            <a:r>
              <a:rPr lang="en-US" altLang="zh-CN" dirty="0"/>
              <a:t>Join-based trees for dynamic graph processing available in library ASPEN</a:t>
            </a:r>
          </a:p>
          <a:p>
            <a:pPr lvl="1"/>
            <a:r>
              <a:rPr lang="en-US" altLang="zh-CN" dirty="0">
                <a:hlinkClick r:id="rId3"/>
              </a:rPr>
              <a:t>https://github.com/ldhulipala/aspen</a:t>
            </a:r>
            <a:endParaRPr lang="zh-CN" altLang="en-US" dirty="0"/>
          </a:p>
          <a:p>
            <a:pPr lvl="1"/>
            <a:r>
              <a:rPr lang="en-US" altLang="zh-CN" dirty="0"/>
              <a:t>Also with compression</a:t>
            </a:r>
            <a:endParaRPr lang="zh-CN" altLang="en-US" dirty="0"/>
          </a:p>
        </p:txBody>
      </p:sp>
      <p:sp>
        <p:nvSpPr>
          <p:cNvPr id="4" name="Slide Number Placeholder 3">
            <a:extLst>
              <a:ext uri="{FF2B5EF4-FFF2-40B4-BE49-F238E27FC236}">
                <a16:creationId xmlns:a16="http://schemas.microsoft.com/office/drawing/2014/main" id="{9A4084E7-9BA4-490B-8310-3F53AED957E9}"/>
              </a:ext>
            </a:extLst>
          </p:cNvPr>
          <p:cNvSpPr>
            <a:spLocks noGrp="1"/>
          </p:cNvSpPr>
          <p:nvPr>
            <p:ph type="sldNum" sz="quarter" idx="4"/>
          </p:nvPr>
        </p:nvSpPr>
        <p:spPr/>
        <p:txBody>
          <a:bodyPr/>
          <a:lstStyle/>
          <a:p>
            <a:fld id="{B710F26B-4563-4765-9A91-E0CC99FE32F0}" type="slidenum">
              <a:rPr lang="zh-CN" altLang="en-US" smtClean="0"/>
              <a:t>40</a:t>
            </a:fld>
            <a:endParaRPr lang="zh-CN" altLang="en-US"/>
          </a:p>
        </p:txBody>
      </p:sp>
    </p:spTree>
    <p:extLst>
      <p:ext uri="{BB962C8B-B14F-4D97-AF65-F5344CB8AC3E}">
        <p14:creationId xmlns:p14="http://schemas.microsoft.com/office/powerpoint/2010/main" val="333791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8BDD-0540-4340-BEF7-C015C315CE5E}"/>
              </a:ext>
            </a:extLst>
          </p:cNvPr>
          <p:cNvSpPr>
            <a:spLocks noGrp="1"/>
          </p:cNvSpPr>
          <p:nvPr>
            <p:ph type="title"/>
          </p:nvPr>
        </p:nvSpPr>
        <p:spPr/>
        <p:txBody>
          <a:bodyPr/>
          <a:lstStyle/>
          <a:p>
            <a:r>
              <a:rPr lang="en-US" altLang="zh-CN" dirty="0"/>
              <a:t>Batching</a:t>
            </a:r>
            <a:endParaRPr lang="zh-CN" altLang="en-US" dirty="0"/>
          </a:p>
        </p:txBody>
      </p:sp>
      <p:sp>
        <p:nvSpPr>
          <p:cNvPr id="6" name="灯片编号占位符 5">
            <a:extLst>
              <a:ext uri="{FF2B5EF4-FFF2-40B4-BE49-F238E27FC236}">
                <a16:creationId xmlns:a16="http://schemas.microsoft.com/office/drawing/2014/main" id="{8018B6CF-D584-47D4-9247-4C631783C294}"/>
              </a:ext>
            </a:extLst>
          </p:cNvPr>
          <p:cNvSpPr>
            <a:spLocks noGrp="1"/>
          </p:cNvSpPr>
          <p:nvPr>
            <p:ph type="sldNum" sz="quarter" idx="4"/>
          </p:nvPr>
        </p:nvSpPr>
        <p:spPr/>
        <p:txBody>
          <a:bodyPr/>
          <a:lstStyle/>
          <a:p>
            <a:fld id="{B710F26B-4563-4765-9A91-E0CC99FE32F0}" type="slidenum">
              <a:rPr lang="zh-CN" altLang="en-US" smtClean="0"/>
              <a:t>5</a:t>
            </a:fld>
            <a:endParaRPr lang="zh-CN" altLang="en-US"/>
          </a:p>
        </p:txBody>
      </p:sp>
      <p:sp>
        <p:nvSpPr>
          <p:cNvPr id="4" name="Rectangle 3">
            <a:extLst>
              <a:ext uri="{FF2B5EF4-FFF2-40B4-BE49-F238E27FC236}">
                <a16:creationId xmlns:a16="http://schemas.microsoft.com/office/drawing/2014/main" id="{FDA0B3CF-F6B8-47E7-8219-F36C0B1A445E}"/>
              </a:ext>
            </a:extLst>
          </p:cNvPr>
          <p:cNvSpPr/>
          <p:nvPr/>
        </p:nvSpPr>
        <p:spPr>
          <a:xfrm>
            <a:off x="3200401" y="3722044"/>
            <a:ext cx="5257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Comic Sans MS" panose="030F0702030302020204" pitchFamily="66" charset="0"/>
              </a:rPr>
              <a:t>Batching layer</a:t>
            </a:r>
            <a:endParaRPr lang="zh-CN" altLang="en-US" dirty="0">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78C9B0B0-28BE-4DE1-8CE9-2BA6AD757369}"/>
              </a:ext>
            </a:extLst>
          </p:cNvPr>
          <p:cNvCxnSpPr>
            <a:cxnSpLocks/>
            <a:stCxn id="33" idx="2"/>
          </p:cNvCxnSpPr>
          <p:nvPr/>
        </p:nvCxnSpPr>
        <p:spPr>
          <a:xfrm flipH="1">
            <a:off x="6738733" y="3452294"/>
            <a:ext cx="573210" cy="228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834BB0-08D9-49DF-8DDA-1269CAF0E98C}"/>
              </a:ext>
            </a:extLst>
          </p:cNvPr>
          <p:cNvCxnSpPr>
            <a:cxnSpLocks/>
            <a:stCxn id="40" idx="2"/>
          </p:cNvCxnSpPr>
          <p:nvPr/>
        </p:nvCxnSpPr>
        <p:spPr>
          <a:xfrm flipH="1">
            <a:off x="5660119" y="3097043"/>
            <a:ext cx="259216" cy="596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CC2CEA-2224-4865-BFA1-4753890CDAC5}"/>
              </a:ext>
            </a:extLst>
          </p:cNvPr>
          <p:cNvCxnSpPr>
            <a:cxnSpLocks/>
            <a:stCxn id="27" idx="2"/>
          </p:cNvCxnSpPr>
          <p:nvPr/>
        </p:nvCxnSpPr>
        <p:spPr>
          <a:xfrm>
            <a:off x="3230595" y="3417201"/>
            <a:ext cx="717802" cy="2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32542E-0AF0-4F8D-AD0D-3F68362ECEA9}"/>
              </a:ext>
            </a:extLst>
          </p:cNvPr>
          <p:cNvCxnSpPr>
            <a:cxnSpLocks/>
            <a:stCxn id="31" idx="2"/>
          </p:cNvCxnSpPr>
          <p:nvPr/>
        </p:nvCxnSpPr>
        <p:spPr>
          <a:xfrm>
            <a:off x="4963850" y="3401658"/>
            <a:ext cx="217751" cy="30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886176-EDA3-4ECC-B394-A54A37EA5F80}"/>
              </a:ext>
            </a:extLst>
          </p:cNvPr>
          <p:cNvCxnSpPr>
            <a:cxnSpLocks/>
            <a:stCxn id="37" idx="2"/>
          </p:cNvCxnSpPr>
          <p:nvPr/>
        </p:nvCxnSpPr>
        <p:spPr>
          <a:xfrm flipH="1">
            <a:off x="6223477" y="2807732"/>
            <a:ext cx="638453" cy="8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2F45B9-3487-408D-B7A1-2EA626A85EFB}"/>
              </a:ext>
            </a:extLst>
          </p:cNvPr>
          <p:cNvCxnSpPr>
            <a:cxnSpLocks/>
            <a:stCxn id="35" idx="2"/>
          </p:cNvCxnSpPr>
          <p:nvPr/>
        </p:nvCxnSpPr>
        <p:spPr>
          <a:xfrm>
            <a:off x="4108136" y="3041358"/>
            <a:ext cx="452940" cy="68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D567D1-EBBB-480C-BFA4-B5963390DF54}"/>
              </a:ext>
            </a:extLst>
          </p:cNvPr>
          <p:cNvCxnSpPr>
            <a:cxnSpLocks/>
            <a:stCxn id="43" idx="2"/>
          </p:cNvCxnSpPr>
          <p:nvPr/>
        </p:nvCxnSpPr>
        <p:spPr>
          <a:xfrm flipH="1">
            <a:off x="7526365" y="3142897"/>
            <a:ext cx="878638" cy="50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rrow: Down 24">
            <a:extLst>
              <a:ext uri="{FF2B5EF4-FFF2-40B4-BE49-F238E27FC236}">
                <a16:creationId xmlns:a16="http://schemas.microsoft.com/office/drawing/2014/main" id="{7643576C-0C51-4C6D-BBA9-309147C4AE37}"/>
              </a:ext>
            </a:extLst>
          </p:cNvPr>
          <p:cNvSpPr/>
          <p:nvPr/>
        </p:nvSpPr>
        <p:spPr>
          <a:xfrm>
            <a:off x="5355773" y="4288103"/>
            <a:ext cx="729343" cy="542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25">
            <a:extLst>
              <a:ext uri="{FF2B5EF4-FFF2-40B4-BE49-F238E27FC236}">
                <a16:creationId xmlns:a16="http://schemas.microsoft.com/office/drawing/2014/main" id="{865CDA90-3888-4EEA-8F0E-9D8ABD3B17E2}"/>
              </a:ext>
            </a:extLst>
          </p:cNvPr>
          <p:cNvSpPr/>
          <p:nvPr/>
        </p:nvSpPr>
        <p:spPr>
          <a:xfrm>
            <a:off x="4539343" y="4885908"/>
            <a:ext cx="2362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Comic Sans MS" panose="030F0702030302020204" pitchFamily="66" charset="0"/>
              </a:rPr>
              <a:t>Database</a:t>
            </a:r>
            <a:endParaRPr lang="zh-CN" altLang="en-US" dirty="0">
              <a:latin typeface="Comic Sans MS" panose="030F0702030302020204" pitchFamily="66" charset="0"/>
            </a:endParaRPr>
          </a:p>
        </p:txBody>
      </p:sp>
      <p:sp>
        <p:nvSpPr>
          <p:cNvPr id="27" name="TextBox 26">
            <a:extLst>
              <a:ext uri="{FF2B5EF4-FFF2-40B4-BE49-F238E27FC236}">
                <a16:creationId xmlns:a16="http://schemas.microsoft.com/office/drawing/2014/main" id="{0DD64B17-03E5-4A73-B827-81A4B276DB3A}"/>
              </a:ext>
            </a:extLst>
          </p:cNvPr>
          <p:cNvSpPr txBox="1"/>
          <p:nvPr/>
        </p:nvSpPr>
        <p:spPr>
          <a:xfrm>
            <a:off x="2680605" y="3047869"/>
            <a:ext cx="1099981" cy="369332"/>
          </a:xfrm>
          <a:prstGeom prst="rect">
            <a:avLst/>
          </a:prstGeom>
          <a:noFill/>
        </p:spPr>
        <p:txBody>
          <a:bodyPr wrap="none" rtlCol="0">
            <a:spAutoFit/>
          </a:bodyPr>
          <a:lstStyle/>
          <a:p>
            <a:r>
              <a:rPr lang="en-US" altLang="zh-CN" dirty="0">
                <a:latin typeface="Comic Sans MS" panose="030F0702030302020204" pitchFamily="66" charset="0"/>
              </a:rPr>
              <a:t>Insert 5</a:t>
            </a:r>
            <a:endParaRPr lang="zh-CN" altLang="en-US" dirty="0">
              <a:latin typeface="Comic Sans MS" panose="030F0702030302020204" pitchFamily="66" charset="0"/>
            </a:endParaRPr>
          </a:p>
        </p:txBody>
      </p:sp>
      <p:sp>
        <p:nvSpPr>
          <p:cNvPr id="31" name="TextBox 30">
            <a:extLst>
              <a:ext uri="{FF2B5EF4-FFF2-40B4-BE49-F238E27FC236}">
                <a16:creationId xmlns:a16="http://schemas.microsoft.com/office/drawing/2014/main" id="{3699D065-AB9A-4DBD-BC43-C2EF976B38EE}"/>
              </a:ext>
            </a:extLst>
          </p:cNvPr>
          <p:cNvSpPr txBox="1"/>
          <p:nvPr/>
        </p:nvSpPr>
        <p:spPr>
          <a:xfrm>
            <a:off x="4413859" y="3032325"/>
            <a:ext cx="1099981" cy="369332"/>
          </a:xfrm>
          <a:prstGeom prst="rect">
            <a:avLst/>
          </a:prstGeom>
          <a:noFill/>
        </p:spPr>
        <p:txBody>
          <a:bodyPr wrap="none" rtlCol="0">
            <a:spAutoFit/>
          </a:bodyPr>
          <a:lstStyle/>
          <a:p>
            <a:r>
              <a:rPr lang="en-US" altLang="zh-CN" dirty="0">
                <a:latin typeface="Comic Sans MS" panose="030F0702030302020204" pitchFamily="66" charset="0"/>
              </a:rPr>
              <a:t>Insert 9</a:t>
            </a:r>
            <a:endParaRPr lang="zh-CN" altLang="en-US" dirty="0">
              <a:latin typeface="Comic Sans MS" panose="030F0702030302020204" pitchFamily="66" charset="0"/>
            </a:endParaRPr>
          </a:p>
        </p:txBody>
      </p:sp>
      <p:sp>
        <p:nvSpPr>
          <p:cNvPr id="33" name="TextBox 32">
            <a:extLst>
              <a:ext uri="{FF2B5EF4-FFF2-40B4-BE49-F238E27FC236}">
                <a16:creationId xmlns:a16="http://schemas.microsoft.com/office/drawing/2014/main" id="{D6553EF6-44E5-405F-8B7C-65503193A48F}"/>
              </a:ext>
            </a:extLst>
          </p:cNvPr>
          <p:cNvSpPr txBox="1"/>
          <p:nvPr/>
        </p:nvSpPr>
        <p:spPr>
          <a:xfrm>
            <a:off x="6755541" y="3082961"/>
            <a:ext cx="1112805" cy="369332"/>
          </a:xfrm>
          <a:prstGeom prst="rect">
            <a:avLst/>
          </a:prstGeom>
          <a:noFill/>
        </p:spPr>
        <p:txBody>
          <a:bodyPr wrap="none" rtlCol="0">
            <a:spAutoFit/>
          </a:bodyPr>
          <a:lstStyle/>
          <a:p>
            <a:r>
              <a:rPr lang="en-US" altLang="zh-CN" dirty="0">
                <a:latin typeface="Comic Sans MS" panose="030F0702030302020204" pitchFamily="66" charset="0"/>
              </a:rPr>
              <a:t>Delete 3</a:t>
            </a:r>
            <a:endParaRPr lang="zh-CN" altLang="en-US" dirty="0">
              <a:latin typeface="Comic Sans MS" panose="030F0702030302020204" pitchFamily="66" charset="0"/>
            </a:endParaRPr>
          </a:p>
        </p:txBody>
      </p:sp>
      <p:sp>
        <p:nvSpPr>
          <p:cNvPr id="35" name="TextBox 34">
            <a:extLst>
              <a:ext uri="{FF2B5EF4-FFF2-40B4-BE49-F238E27FC236}">
                <a16:creationId xmlns:a16="http://schemas.microsoft.com/office/drawing/2014/main" id="{287A8241-3E2E-4698-B4FD-62A91533E06A}"/>
              </a:ext>
            </a:extLst>
          </p:cNvPr>
          <p:cNvSpPr txBox="1"/>
          <p:nvPr/>
        </p:nvSpPr>
        <p:spPr>
          <a:xfrm>
            <a:off x="3514865" y="2672025"/>
            <a:ext cx="1186543" cy="369332"/>
          </a:xfrm>
          <a:prstGeom prst="rect">
            <a:avLst/>
          </a:prstGeom>
          <a:noFill/>
        </p:spPr>
        <p:txBody>
          <a:bodyPr wrap="none" rtlCol="0">
            <a:spAutoFit/>
          </a:bodyPr>
          <a:lstStyle/>
          <a:p>
            <a:r>
              <a:rPr lang="en-US" altLang="zh-CN" dirty="0">
                <a:latin typeface="Comic Sans MS" panose="030F0702030302020204" pitchFamily="66" charset="0"/>
              </a:rPr>
              <a:t>delete 16</a:t>
            </a:r>
            <a:endParaRPr lang="zh-CN" altLang="en-US" dirty="0">
              <a:latin typeface="Comic Sans MS" panose="030F0702030302020204" pitchFamily="66" charset="0"/>
            </a:endParaRPr>
          </a:p>
        </p:txBody>
      </p:sp>
      <p:sp>
        <p:nvSpPr>
          <p:cNvPr id="37" name="TextBox 36">
            <a:extLst>
              <a:ext uri="{FF2B5EF4-FFF2-40B4-BE49-F238E27FC236}">
                <a16:creationId xmlns:a16="http://schemas.microsoft.com/office/drawing/2014/main" id="{7FBDD845-DAE4-4651-A259-9E3427925C48}"/>
              </a:ext>
            </a:extLst>
          </p:cNvPr>
          <p:cNvSpPr txBox="1"/>
          <p:nvPr/>
        </p:nvSpPr>
        <p:spPr>
          <a:xfrm>
            <a:off x="6259841" y="2438400"/>
            <a:ext cx="1204176" cy="369332"/>
          </a:xfrm>
          <a:prstGeom prst="rect">
            <a:avLst/>
          </a:prstGeom>
          <a:noFill/>
        </p:spPr>
        <p:txBody>
          <a:bodyPr wrap="none" rtlCol="0">
            <a:spAutoFit/>
          </a:bodyPr>
          <a:lstStyle/>
          <a:p>
            <a:r>
              <a:rPr lang="en-US" altLang="zh-CN" dirty="0">
                <a:latin typeface="Comic Sans MS" panose="030F0702030302020204" pitchFamily="66" charset="0"/>
              </a:rPr>
              <a:t>Insert 15</a:t>
            </a:r>
            <a:endParaRPr lang="zh-CN" altLang="en-US" dirty="0">
              <a:latin typeface="Comic Sans MS" panose="030F0702030302020204" pitchFamily="66" charset="0"/>
            </a:endParaRPr>
          </a:p>
        </p:txBody>
      </p:sp>
      <p:sp>
        <p:nvSpPr>
          <p:cNvPr id="40" name="TextBox 39">
            <a:extLst>
              <a:ext uri="{FF2B5EF4-FFF2-40B4-BE49-F238E27FC236}">
                <a16:creationId xmlns:a16="http://schemas.microsoft.com/office/drawing/2014/main" id="{669575EB-DC12-4469-88E1-F3C6ED3C6B42}"/>
              </a:ext>
            </a:extLst>
          </p:cNvPr>
          <p:cNvSpPr txBox="1"/>
          <p:nvPr/>
        </p:nvSpPr>
        <p:spPr>
          <a:xfrm>
            <a:off x="5369345" y="2727710"/>
            <a:ext cx="1099981" cy="369332"/>
          </a:xfrm>
          <a:prstGeom prst="rect">
            <a:avLst/>
          </a:prstGeom>
          <a:noFill/>
        </p:spPr>
        <p:txBody>
          <a:bodyPr wrap="none" rtlCol="0">
            <a:spAutoFit/>
          </a:bodyPr>
          <a:lstStyle/>
          <a:p>
            <a:r>
              <a:rPr lang="en-US" altLang="zh-CN" dirty="0">
                <a:latin typeface="Comic Sans MS" panose="030F0702030302020204" pitchFamily="66" charset="0"/>
              </a:rPr>
              <a:t>Insert 8</a:t>
            </a:r>
            <a:endParaRPr lang="zh-CN" altLang="en-US" dirty="0">
              <a:latin typeface="Comic Sans MS" panose="030F0702030302020204" pitchFamily="66" charset="0"/>
            </a:endParaRPr>
          </a:p>
        </p:txBody>
      </p:sp>
      <p:sp>
        <p:nvSpPr>
          <p:cNvPr id="43" name="TextBox 36">
            <a:extLst>
              <a:ext uri="{FF2B5EF4-FFF2-40B4-BE49-F238E27FC236}">
                <a16:creationId xmlns:a16="http://schemas.microsoft.com/office/drawing/2014/main" id="{7FBDD845-DAE4-4651-A259-9E3427925C48}"/>
              </a:ext>
            </a:extLst>
          </p:cNvPr>
          <p:cNvSpPr txBox="1"/>
          <p:nvPr/>
        </p:nvSpPr>
        <p:spPr>
          <a:xfrm>
            <a:off x="7848601" y="2773564"/>
            <a:ext cx="1112805" cy="369332"/>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dirty="0">
                <a:latin typeface="Comic Sans MS" panose="030F0702030302020204" pitchFamily="66" charset="0"/>
              </a:rPr>
              <a:t>Delete 6</a:t>
            </a:r>
            <a:endParaRPr lang="zh-CN" altLang="en-US" dirty="0">
              <a:latin typeface="Comic Sans MS" panose="030F0702030302020204" pitchFamily="66" charset="0"/>
            </a:endParaRPr>
          </a:p>
        </p:txBody>
      </p:sp>
      <p:sp>
        <p:nvSpPr>
          <p:cNvPr id="45" name="TextBox 44">
            <a:extLst>
              <a:ext uri="{FF2B5EF4-FFF2-40B4-BE49-F238E27FC236}">
                <a16:creationId xmlns:a16="http://schemas.microsoft.com/office/drawing/2014/main" id="{802B06EC-F6D0-410D-B014-EE74F59B1EED}"/>
              </a:ext>
            </a:extLst>
          </p:cNvPr>
          <p:cNvSpPr txBox="1"/>
          <p:nvPr/>
        </p:nvSpPr>
        <p:spPr>
          <a:xfrm>
            <a:off x="6358635" y="4253032"/>
            <a:ext cx="2584362" cy="646331"/>
          </a:xfrm>
          <a:prstGeom prst="rect">
            <a:avLst/>
          </a:prstGeom>
          <a:noFill/>
        </p:spPr>
        <p:txBody>
          <a:bodyPr wrap="none" rtlCol="0">
            <a:spAutoFit/>
          </a:bodyPr>
          <a:lstStyle/>
          <a:p>
            <a:r>
              <a:rPr lang="en-US" altLang="zh-CN" dirty="0">
                <a:latin typeface="Comic Sans MS" panose="030F0702030302020204" pitchFamily="66" charset="0"/>
              </a:rPr>
              <a:t>Union of [5,8,9,15]</a:t>
            </a:r>
          </a:p>
          <a:p>
            <a:r>
              <a:rPr lang="en-US" altLang="zh-CN" dirty="0">
                <a:latin typeface="Comic Sans MS" panose="030F0702030302020204" pitchFamily="66" charset="0"/>
              </a:rPr>
              <a:t>Difference of [3,6,16]</a:t>
            </a:r>
            <a:endParaRPr lang="zh-CN" altLang="en-US" dirty="0">
              <a:latin typeface="Comic Sans MS" panose="030F0702030302020204" pitchFamily="66" charset="0"/>
            </a:endParaRPr>
          </a:p>
        </p:txBody>
      </p:sp>
      <p:sp>
        <p:nvSpPr>
          <p:cNvPr id="15" name="Content Placeholder 14">
            <a:extLst>
              <a:ext uri="{FF2B5EF4-FFF2-40B4-BE49-F238E27FC236}">
                <a16:creationId xmlns:a16="http://schemas.microsoft.com/office/drawing/2014/main" id="{82956EA0-00A7-4161-B34A-C1A00A436DBD}"/>
              </a:ext>
            </a:extLst>
          </p:cNvPr>
          <p:cNvSpPr>
            <a:spLocks noGrp="1"/>
          </p:cNvSpPr>
          <p:nvPr>
            <p:ph idx="1"/>
          </p:nvPr>
        </p:nvSpPr>
        <p:spPr>
          <a:xfrm>
            <a:off x="304800" y="1371600"/>
            <a:ext cx="11277600" cy="2590800"/>
          </a:xfrm>
        </p:spPr>
        <p:txBody>
          <a:bodyPr/>
          <a:lstStyle/>
          <a:p>
            <a:r>
              <a:rPr lang="en-US" altLang="zh-CN" dirty="0"/>
              <a:t>Collect all concurrent writes can commit using a single writer once a while</a:t>
            </a:r>
          </a:p>
          <a:p>
            <a:pPr lvl="0"/>
            <a:endParaRPr lang="zh-CN" altLang="en-US" dirty="0"/>
          </a:p>
          <a:p>
            <a:endParaRPr lang="zh-CN" altLang="en-US" dirty="0"/>
          </a:p>
        </p:txBody>
      </p:sp>
    </p:spTree>
    <p:extLst>
      <p:ext uri="{BB962C8B-B14F-4D97-AF65-F5344CB8AC3E}">
        <p14:creationId xmlns:p14="http://schemas.microsoft.com/office/powerpoint/2010/main" val="3391826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1B01-E104-44AD-A95C-2D49163B8AD5}"/>
              </a:ext>
            </a:extLst>
          </p:cNvPr>
          <p:cNvSpPr>
            <a:spLocks noGrp="1"/>
          </p:cNvSpPr>
          <p:nvPr>
            <p:ph type="title"/>
          </p:nvPr>
        </p:nvSpPr>
        <p:spPr/>
        <p:txBody>
          <a:bodyPr>
            <a:normAutofit/>
          </a:bodyPr>
          <a:lstStyle/>
          <a:p>
            <a:r>
              <a:rPr lang="en-US" altLang="zh-CN" dirty="0">
                <a:solidFill>
                  <a:srgbClr val="4472C4"/>
                </a:solidFill>
              </a:rPr>
              <a:t>Garbage Collection</a:t>
            </a:r>
            <a:endParaRPr lang="zh-CN" altLang="en-US" dirty="0"/>
          </a:p>
        </p:txBody>
      </p:sp>
      <p:sp>
        <p:nvSpPr>
          <p:cNvPr id="3" name="Content Placeholder 2">
            <a:extLst>
              <a:ext uri="{FF2B5EF4-FFF2-40B4-BE49-F238E27FC236}">
                <a16:creationId xmlns:a16="http://schemas.microsoft.com/office/drawing/2014/main" id="{EFD4EEE3-410A-44CA-AA4F-DF7B6CF4E79C}"/>
              </a:ext>
            </a:extLst>
          </p:cNvPr>
          <p:cNvSpPr>
            <a:spLocks noGrp="1"/>
          </p:cNvSpPr>
          <p:nvPr>
            <p:ph idx="1"/>
          </p:nvPr>
        </p:nvSpPr>
        <p:spPr/>
        <p:txBody>
          <a:bodyPr/>
          <a:lstStyle/>
          <a:p>
            <a:pPr>
              <a:buClr>
                <a:srgbClr val="FE8637"/>
              </a:buClr>
            </a:pPr>
            <a:r>
              <a:rPr lang="en-US" altLang="zh-CN" sz="2200" dirty="0"/>
              <a:t>Each tree node records the number of other tree nodes/pointers refers to it</a:t>
            </a:r>
          </a:p>
          <a:p>
            <a:pPr>
              <a:buClr>
                <a:srgbClr val="FE8637"/>
              </a:buClr>
            </a:pPr>
            <a:r>
              <a:rPr lang="en-US" altLang="zh-CN" sz="2200" dirty="0"/>
              <a:t>Node 8 and 1 in the example have reference counter 2</a:t>
            </a:r>
          </a:p>
          <a:p>
            <a:r>
              <a:rPr lang="en-US" altLang="zh-CN" dirty="0"/>
              <a:t>Collect a node if and only if its reference count is 1</a:t>
            </a:r>
            <a:endParaRPr lang="zh-CN" altLang="en-US" dirty="0"/>
          </a:p>
        </p:txBody>
      </p:sp>
      <p:sp>
        <p:nvSpPr>
          <p:cNvPr id="4" name="椭圆 527">
            <a:extLst>
              <a:ext uri="{FF2B5EF4-FFF2-40B4-BE49-F238E27FC236}">
                <a16:creationId xmlns:a16="http://schemas.microsoft.com/office/drawing/2014/main" id="{1A47F1C0-0C12-4573-9986-EC13FA74B9E9}"/>
              </a:ext>
            </a:extLst>
          </p:cNvPr>
          <p:cNvSpPr/>
          <p:nvPr/>
        </p:nvSpPr>
        <p:spPr>
          <a:xfrm>
            <a:off x="4092354" y="3232464"/>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5" name="椭圆 528">
            <a:extLst>
              <a:ext uri="{FF2B5EF4-FFF2-40B4-BE49-F238E27FC236}">
                <a16:creationId xmlns:a16="http://schemas.microsoft.com/office/drawing/2014/main" id="{74EAB6E4-C08B-40CF-A119-5C7C172CA223}"/>
              </a:ext>
            </a:extLst>
          </p:cNvPr>
          <p:cNvSpPr/>
          <p:nvPr/>
        </p:nvSpPr>
        <p:spPr>
          <a:xfrm>
            <a:off x="3200401" y="4114800"/>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7" name="椭圆 533">
            <a:extLst>
              <a:ext uri="{FF2B5EF4-FFF2-40B4-BE49-F238E27FC236}">
                <a16:creationId xmlns:a16="http://schemas.microsoft.com/office/drawing/2014/main" id="{1BC17FF1-EF56-4623-86C2-3164CC02A5CE}"/>
              </a:ext>
            </a:extLst>
          </p:cNvPr>
          <p:cNvSpPr/>
          <p:nvPr/>
        </p:nvSpPr>
        <p:spPr>
          <a:xfrm>
            <a:off x="3244515" y="31242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8" name="直接连接符 534">
            <a:extLst>
              <a:ext uri="{FF2B5EF4-FFF2-40B4-BE49-F238E27FC236}">
                <a16:creationId xmlns:a16="http://schemas.microsoft.com/office/drawing/2014/main" id="{72594AAE-FB32-4FD8-8D8C-BF72D6B05666}"/>
              </a:ext>
            </a:extLst>
          </p:cNvPr>
          <p:cNvCxnSpPr>
            <a:cxnSpLocks/>
            <a:stCxn id="7" idx="3"/>
            <a:endCxn id="10" idx="0"/>
          </p:cNvCxnSpPr>
          <p:nvPr/>
        </p:nvCxnSpPr>
        <p:spPr>
          <a:xfrm flipH="1">
            <a:off x="2981167" y="34983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B72F2C03-454D-458F-99E3-9B2DD27FE062}"/>
              </a:ext>
            </a:extLst>
          </p:cNvPr>
          <p:cNvCxnSpPr>
            <a:cxnSpLocks/>
            <a:stCxn id="7" idx="5"/>
            <a:endCxn id="11" idx="0"/>
          </p:cNvCxnSpPr>
          <p:nvPr/>
        </p:nvCxnSpPr>
        <p:spPr>
          <a:xfrm>
            <a:off x="3613096" y="34983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314F46C0-EC69-45BB-8947-51C87F14FE98}"/>
              </a:ext>
            </a:extLst>
          </p:cNvPr>
          <p:cNvSpPr/>
          <p:nvPr/>
        </p:nvSpPr>
        <p:spPr>
          <a:xfrm>
            <a:off x="2765258" y="39277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11" name="椭圆 537">
            <a:extLst>
              <a:ext uri="{FF2B5EF4-FFF2-40B4-BE49-F238E27FC236}">
                <a16:creationId xmlns:a16="http://schemas.microsoft.com/office/drawing/2014/main" id="{48DF42F2-1091-49F0-9282-DFF6C5E42DD3}"/>
              </a:ext>
            </a:extLst>
          </p:cNvPr>
          <p:cNvSpPr/>
          <p:nvPr/>
        </p:nvSpPr>
        <p:spPr>
          <a:xfrm>
            <a:off x="3723773" y="39277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12" name="椭圆 538">
            <a:extLst>
              <a:ext uri="{FF2B5EF4-FFF2-40B4-BE49-F238E27FC236}">
                <a16:creationId xmlns:a16="http://schemas.microsoft.com/office/drawing/2014/main" id="{617029BD-0CBB-46CF-93F8-2042F06DFDAA}"/>
              </a:ext>
            </a:extLst>
          </p:cNvPr>
          <p:cNvSpPr/>
          <p:nvPr/>
        </p:nvSpPr>
        <p:spPr>
          <a:xfrm>
            <a:off x="2286001" y="45851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13" name="椭圆 539">
            <a:extLst>
              <a:ext uri="{FF2B5EF4-FFF2-40B4-BE49-F238E27FC236}">
                <a16:creationId xmlns:a16="http://schemas.microsoft.com/office/drawing/2014/main" id="{6DDFFEE4-CE24-43DC-AF32-78D34FC2D542}"/>
              </a:ext>
            </a:extLst>
          </p:cNvPr>
          <p:cNvSpPr/>
          <p:nvPr/>
        </p:nvSpPr>
        <p:spPr>
          <a:xfrm>
            <a:off x="4203031" y="45851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14" name="直接连接符 540">
            <a:extLst>
              <a:ext uri="{FF2B5EF4-FFF2-40B4-BE49-F238E27FC236}">
                <a16:creationId xmlns:a16="http://schemas.microsoft.com/office/drawing/2014/main" id="{3FF8BCD5-E971-405F-B245-C27C440055D5}"/>
              </a:ext>
            </a:extLst>
          </p:cNvPr>
          <p:cNvCxnSpPr>
            <a:cxnSpLocks/>
            <a:stCxn id="10" idx="3"/>
            <a:endCxn id="12" idx="0"/>
          </p:cNvCxnSpPr>
          <p:nvPr/>
        </p:nvCxnSpPr>
        <p:spPr>
          <a:xfrm flipH="1">
            <a:off x="2501910" y="43018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5D1030BA-76B3-4848-A687-94B983F17D60}"/>
              </a:ext>
            </a:extLst>
          </p:cNvPr>
          <p:cNvCxnSpPr>
            <a:cxnSpLocks/>
            <a:stCxn id="11" idx="5"/>
            <a:endCxn id="13" idx="0"/>
          </p:cNvCxnSpPr>
          <p:nvPr/>
        </p:nvCxnSpPr>
        <p:spPr>
          <a:xfrm>
            <a:off x="4092354" y="43018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6" name="连接符: 曲线 531">
            <a:extLst>
              <a:ext uri="{FF2B5EF4-FFF2-40B4-BE49-F238E27FC236}">
                <a16:creationId xmlns:a16="http://schemas.microsoft.com/office/drawing/2014/main" id="{4FE35A3F-C922-4731-86E6-7C54E7256D93}"/>
              </a:ext>
            </a:extLst>
          </p:cNvPr>
          <p:cNvCxnSpPr>
            <a:cxnSpLocks/>
            <a:stCxn id="17" idx="3"/>
            <a:endCxn id="7" idx="0"/>
          </p:cNvCxnSpPr>
          <p:nvPr/>
        </p:nvCxnSpPr>
        <p:spPr>
          <a:xfrm>
            <a:off x="3066084" y="27754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17" name="文本框 98">
                <a:extLst>
                  <a:ext uri="{FF2B5EF4-FFF2-40B4-BE49-F238E27FC236}">
                    <a16:creationId xmlns:a16="http://schemas.microsoft.com/office/drawing/2014/main" id="{A0D8F2BD-3571-4DBC-9572-F23184425239}"/>
                  </a:ext>
                </a:extLst>
              </p:cNvPr>
              <p:cNvSpPr txBox="1"/>
              <p:nvPr/>
            </p:nvSpPr>
            <p:spPr>
              <a:xfrm>
                <a:off x="2667000" y="2590800"/>
                <a:ext cx="399084"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17" name="文本框 98">
                <a:extLst>
                  <a:ext uri="{FF2B5EF4-FFF2-40B4-BE49-F238E27FC236}">
                    <a16:creationId xmlns:a16="http://schemas.microsoft.com/office/drawing/2014/main" id="{A0D8F2BD-3571-4DBC-9572-F23184425239}"/>
                  </a:ext>
                </a:extLst>
              </p:cNvPr>
              <p:cNvSpPr txBox="1">
                <a:spLocks noRot="1" noChangeAspect="1" noMove="1" noResize="1" noEditPoints="1" noAdjustHandles="1" noChangeArrowheads="1" noChangeShapeType="1" noTextEdit="1"/>
              </p:cNvSpPr>
              <p:nvPr/>
            </p:nvSpPr>
            <p:spPr>
              <a:xfrm>
                <a:off x="2667000" y="2590800"/>
                <a:ext cx="399084" cy="369332"/>
              </a:xfrm>
              <a:prstGeom prst="rect">
                <a:avLst/>
              </a:prstGeom>
              <a:blipFill>
                <a:blip r:embed="rId2"/>
                <a:stretch>
                  <a:fillRect/>
                </a:stretch>
              </a:blipFill>
            </p:spPr>
            <p:txBody>
              <a:bodyPr/>
              <a:lstStyle/>
              <a:p>
                <a:r>
                  <a:rPr lang="zh-CN" altLang="en-US">
                    <a:noFill/>
                  </a:rPr>
                  <a:t> </a:t>
                </a:r>
              </a:p>
            </p:txBody>
          </p:sp>
        </mc:Fallback>
      </mc:AlternateContent>
      <p:cxnSp>
        <p:nvCxnSpPr>
          <p:cNvPr id="18" name="连接符: 曲线 542">
            <a:extLst>
              <a:ext uri="{FF2B5EF4-FFF2-40B4-BE49-F238E27FC236}">
                <a16:creationId xmlns:a16="http://schemas.microsoft.com/office/drawing/2014/main" id="{3E35099A-98CB-471F-AF0C-63AF23BB0025}"/>
              </a:ext>
            </a:extLst>
          </p:cNvPr>
          <p:cNvCxnSpPr>
            <a:cxnSpLocks/>
            <a:stCxn id="24" idx="1"/>
            <a:endCxn id="4" idx="0"/>
          </p:cNvCxnSpPr>
          <p:nvPr/>
        </p:nvCxnSpPr>
        <p:spPr>
          <a:xfrm rot="10800000" flipV="1">
            <a:off x="4320955" y="2775466"/>
            <a:ext cx="555847" cy="456998"/>
          </a:xfrm>
          <a:prstGeom prst="curvedConnector2">
            <a:avLst/>
          </a:prstGeom>
          <a:ln w="28575">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9" name="直接箭头连接符 543">
            <a:extLst>
              <a:ext uri="{FF2B5EF4-FFF2-40B4-BE49-F238E27FC236}">
                <a16:creationId xmlns:a16="http://schemas.microsoft.com/office/drawing/2014/main" id="{6AD4D328-BF8A-4E21-A800-1AABCD0D1F6B}"/>
              </a:ext>
            </a:extLst>
          </p:cNvPr>
          <p:cNvCxnSpPr>
            <a:cxnSpLocks/>
            <a:stCxn id="4" idx="3"/>
            <a:endCxn id="5" idx="0"/>
          </p:cNvCxnSpPr>
          <p:nvPr/>
        </p:nvCxnSpPr>
        <p:spPr>
          <a:xfrm flipH="1">
            <a:off x="3422906" y="3551712"/>
            <a:ext cx="736403" cy="563088"/>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直接箭头连接符 544">
            <a:extLst>
              <a:ext uri="{FF2B5EF4-FFF2-40B4-BE49-F238E27FC236}">
                <a16:creationId xmlns:a16="http://schemas.microsoft.com/office/drawing/2014/main" id="{FE7E5A2D-A35B-4F91-9500-4ED52B19CE48}"/>
              </a:ext>
            </a:extLst>
          </p:cNvPr>
          <p:cNvCxnSpPr>
            <a:cxnSpLocks/>
            <a:stCxn id="4" idx="5"/>
            <a:endCxn id="11" idx="7"/>
          </p:cNvCxnSpPr>
          <p:nvPr/>
        </p:nvCxnSpPr>
        <p:spPr>
          <a:xfrm flipH="1">
            <a:off x="4092353" y="3551713"/>
            <a:ext cx="390244" cy="440193"/>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 name="直接箭头连接符 545">
            <a:extLst>
              <a:ext uri="{FF2B5EF4-FFF2-40B4-BE49-F238E27FC236}">
                <a16:creationId xmlns:a16="http://schemas.microsoft.com/office/drawing/2014/main" id="{3C021530-7E28-40EA-A6A9-CE2220EC2739}"/>
              </a:ext>
            </a:extLst>
          </p:cNvPr>
          <p:cNvCxnSpPr>
            <a:cxnSpLocks/>
            <a:stCxn id="5" idx="2"/>
            <a:endCxn id="12" idx="7"/>
          </p:cNvCxnSpPr>
          <p:nvPr/>
        </p:nvCxnSpPr>
        <p:spPr>
          <a:xfrm flipH="1">
            <a:off x="2654582" y="4343646"/>
            <a:ext cx="545819" cy="305684"/>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22" name="椭圆 546">
            <a:extLst>
              <a:ext uri="{FF2B5EF4-FFF2-40B4-BE49-F238E27FC236}">
                <a16:creationId xmlns:a16="http://schemas.microsoft.com/office/drawing/2014/main" id="{E42A19B1-D0A4-4ABC-A1D4-DEB942DA00CC}"/>
              </a:ext>
            </a:extLst>
          </p:cNvPr>
          <p:cNvSpPr/>
          <p:nvPr/>
        </p:nvSpPr>
        <p:spPr>
          <a:xfrm>
            <a:off x="3733801" y="4648200"/>
            <a:ext cx="429769" cy="381000"/>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cxnSp>
        <p:nvCxnSpPr>
          <p:cNvPr id="23" name="直接箭头连接符 547">
            <a:extLst>
              <a:ext uri="{FF2B5EF4-FFF2-40B4-BE49-F238E27FC236}">
                <a16:creationId xmlns:a16="http://schemas.microsoft.com/office/drawing/2014/main" id="{4EFA563E-3529-4A12-8E72-6DDEB6107BA2}"/>
              </a:ext>
            </a:extLst>
          </p:cNvPr>
          <p:cNvCxnSpPr>
            <a:cxnSpLocks/>
            <a:stCxn id="5" idx="6"/>
            <a:endCxn id="22" idx="0"/>
          </p:cNvCxnSpPr>
          <p:nvPr/>
        </p:nvCxnSpPr>
        <p:spPr>
          <a:xfrm>
            <a:off x="3645409" y="4343646"/>
            <a:ext cx="303276" cy="304554"/>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125">
                <a:extLst>
                  <a:ext uri="{FF2B5EF4-FFF2-40B4-BE49-F238E27FC236}">
                    <a16:creationId xmlns:a16="http://schemas.microsoft.com/office/drawing/2014/main" id="{A3DAB191-ECA5-4FEB-864D-F35D7D93F3BA}"/>
                  </a:ext>
                </a:extLst>
              </p:cNvPr>
              <p:cNvSpPr txBox="1"/>
              <p:nvPr/>
            </p:nvSpPr>
            <p:spPr>
              <a:xfrm>
                <a:off x="4876801" y="2590800"/>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oMath>
                  </m:oMathPara>
                </a14:m>
                <a:endParaRPr lang="en-US" sz="1800" dirty="0">
                  <a:latin typeface="Comic Sans MS" panose="030F0702030302020204" pitchFamily="66" charset="0"/>
                </a:endParaRPr>
              </a:p>
            </p:txBody>
          </p:sp>
        </mc:Choice>
        <mc:Fallback xmlns="">
          <p:sp>
            <p:nvSpPr>
              <p:cNvPr id="24" name="文本框 125">
                <a:extLst>
                  <a:ext uri="{FF2B5EF4-FFF2-40B4-BE49-F238E27FC236}">
                    <a16:creationId xmlns:a16="http://schemas.microsoft.com/office/drawing/2014/main" id="{A3DAB191-ECA5-4FEB-864D-F35D7D93F3BA}"/>
                  </a:ext>
                </a:extLst>
              </p:cNvPr>
              <p:cNvSpPr txBox="1">
                <a:spLocks noRot="1" noChangeAspect="1" noMove="1" noResize="1" noEditPoints="1" noAdjustHandles="1" noChangeArrowheads="1" noChangeShapeType="1" noTextEdit="1"/>
              </p:cNvSpPr>
              <p:nvPr/>
            </p:nvSpPr>
            <p:spPr>
              <a:xfrm>
                <a:off x="4876801" y="2590800"/>
                <a:ext cx="403379" cy="369332"/>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26" name="Table 25">
            <a:extLst>
              <a:ext uri="{FF2B5EF4-FFF2-40B4-BE49-F238E27FC236}">
                <a16:creationId xmlns:a16="http://schemas.microsoft.com/office/drawing/2014/main" id="{4F31B47A-7994-423F-A598-C319480C03B0}"/>
              </a:ext>
            </a:extLst>
          </p:cNvPr>
          <p:cNvGraphicFramePr>
            <a:graphicFrameLocks noGrp="1"/>
          </p:cNvGraphicFramePr>
          <p:nvPr/>
        </p:nvGraphicFramePr>
        <p:xfrm>
          <a:off x="5181601" y="5588000"/>
          <a:ext cx="4953007" cy="736600"/>
        </p:xfrm>
        <a:graphic>
          <a:graphicData uri="http://schemas.openxmlformats.org/drawingml/2006/table">
            <a:tbl>
              <a:tblPr bandRow="1">
                <a:tableStyleId>{8EC20E35-A176-4012-BC5E-935CFFF8708E}</a:tableStyleId>
              </a:tblPr>
              <a:tblGrid>
                <a:gridCol w="917223">
                  <a:extLst>
                    <a:ext uri="{9D8B030D-6E8A-4147-A177-3AD203B41FA5}">
                      <a16:colId xmlns:a16="http://schemas.microsoft.com/office/drawing/2014/main" val="1537163208"/>
                    </a:ext>
                  </a:extLst>
                </a:gridCol>
                <a:gridCol w="504473">
                  <a:extLst>
                    <a:ext uri="{9D8B030D-6E8A-4147-A177-3AD203B41FA5}">
                      <a16:colId xmlns:a16="http://schemas.microsoft.com/office/drawing/2014/main" val="3397116362"/>
                    </a:ext>
                  </a:extLst>
                </a:gridCol>
                <a:gridCol w="504473">
                  <a:extLst>
                    <a:ext uri="{9D8B030D-6E8A-4147-A177-3AD203B41FA5}">
                      <a16:colId xmlns:a16="http://schemas.microsoft.com/office/drawing/2014/main" val="2342387708"/>
                    </a:ext>
                  </a:extLst>
                </a:gridCol>
                <a:gridCol w="504473">
                  <a:extLst>
                    <a:ext uri="{9D8B030D-6E8A-4147-A177-3AD203B41FA5}">
                      <a16:colId xmlns:a16="http://schemas.microsoft.com/office/drawing/2014/main" val="645916601"/>
                    </a:ext>
                  </a:extLst>
                </a:gridCol>
                <a:gridCol w="504473">
                  <a:extLst>
                    <a:ext uri="{9D8B030D-6E8A-4147-A177-3AD203B41FA5}">
                      <a16:colId xmlns:a16="http://schemas.microsoft.com/office/drawing/2014/main" val="2745975288"/>
                    </a:ext>
                  </a:extLst>
                </a:gridCol>
                <a:gridCol w="504473">
                  <a:extLst>
                    <a:ext uri="{9D8B030D-6E8A-4147-A177-3AD203B41FA5}">
                      <a16:colId xmlns:a16="http://schemas.microsoft.com/office/drawing/2014/main" val="1229178438"/>
                    </a:ext>
                  </a:extLst>
                </a:gridCol>
                <a:gridCol w="504473">
                  <a:extLst>
                    <a:ext uri="{9D8B030D-6E8A-4147-A177-3AD203B41FA5}">
                      <a16:colId xmlns:a16="http://schemas.microsoft.com/office/drawing/2014/main" val="2453870348"/>
                    </a:ext>
                  </a:extLst>
                </a:gridCol>
                <a:gridCol w="504473">
                  <a:extLst>
                    <a:ext uri="{9D8B030D-6E8A-4147-A177-3AD203B41FA5}">
                      <a16:colId xmlns:a16="http://schemas.microsoft.com/office/drawing/2014/main" val="172328939"/>
                    </a:ext>
                  </a:extLst>
                </a:gridCol>
                <a:gridCol w="504473">
                  <a:extLst>
                    <a:ext uri="{9D8B030D-6E8A-4147-A177-3AD203B41FA5}">
                      <a16:colId xmlns:a16="http://schemas.microsoft.com/office/drawing/2014/main" val="1439650936"/>
                    </a:ext>
                  </a:extLst>
                </a:gridCol>
              </a:tblGrid>
              <a:tr h="142240">
                <a:tc>
                  <a:txBody>
                    <a:bodyPr/>
                    <a:lstStyle/>
                    <a:p>
                      <a:r>
                        <a:rPr lang="en-US" altLang="zh-CN" b="1" dirty="0">
                          <a:latin typeface="Comic Sans MS" panose="030F0702030302020204" pitchFamily="66" charset="0"/>
                        </a:rPr>
                        <a:t>Node</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8</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9</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4</a:t>
                      </a:r>
                      <a:endParaRPr lang="zh-CN" altLang="en-US" dirty="0">
                        <a:latin typeface="Comic Sans MS" panose="030F0702030302020204" pitchFamily="66" charset="0"/>
                      </a:endParaRPr>
                    </a:p>
                  </a:txBody>
                  <a:tcPr/>
                </a:tc>
                <a:extLst>
                  <a:ext uri="{0D108BD9-81ED-4DB2-BD59-A6C34878D82A}">
                    <a16:rowId xmlns:a16="http://schemas.microsoft.com/office/drawing/2014/main" val="1158358155"/>
                  </a:ext>
                </a:extLst>
              </a:tr>
              <a:tr h="370840">
                <a:tc>
                  <a:txBody>
                    <a:bodyPr/>
                    <a:lstStyle/>
                    <a:p>
                      <a:r>
                        <a:rPr lang="en-US" altLang="zh-CN" b="1" dirty="0">
                          <a:latin typeface="Comic Sans MS" panose="030F0702030302020204" pitchFamily="66" charset="0"/>
                        </a:rPr>
                        <a:t>Count</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extLst>
                  <a:ext uri="{0D108BD9-81ED-4DB2-BD59-A6C34878D82A}">
                    <a16:rowId xmlns:a16="http://schemas.microsoft.com/office/drawing/2014/main" val="273807722"/>
                  </a:ext>
                </a:extLst>
              </a:tr>
            </a:tbl>
          </a:graphicData>
        </a:graphic>
      </p:graphicFrame>
      <p:sp>
        <p:nvSpPr>
          <p:cNvPr id="27" name="Rectangle 26">
            <a:extLst>
              <a:ext uri="{FF2B5EF4-FFF2-40B4-BE49-F238E27FC236}">
                <a16:creationId xmlns:a16="http://schemas.microsoft.com/office/drawing/2014/main" id="{53D7B527-55AA-46EC-AEA4-F97484223869}"/>
              </a:ext>
            </a:extLst>
          </p:cNvPr>
          <p:cNvSpPr/>
          <p:nvPr/>
        </p:nvSpPr>
        <p:spPr>
          <a:xfrm>
            <a:off x="6096000" y="5984515"/>
            <a:ext cx="288862" cy="298810"/>
          </a:xfrm>
          <a:prstGeom prst="rect">
            <a:avLst/>
          </a:prstGeom>
          <a:solidFill>
            <a:schemeClr val="bg1"/>
          </a:solidFill>
        </p:spPr>
        <p:txBody>
          <a:bodyPr wrap="none" tIns="10800" bIns="1080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29" name="Rectangle 28">
            <a:extLst>
              <a:ext uri="{FF2B5EF4-FFF2-40B4-BE49-F238E27FC236}">
                <a16:creationId xmlns:a16="http://schemas.microsoft.com/office/drawing/2014/main" id="{AD7D178C-765C-4428-9FE8-E696FDC2F9B6}"/>
              </a:ext>
            </a:extLst>
          </p:cNvPr>
          <p:cNvSpPr/>
          <p:nvPr/>
        </p:nvSpPr>
        <p:spPr>
          <a:xfrm>
            <a:off x="7645463" y="5997575"/>
            <a:ext cx="288862" cy="298810"/>
          </a:xfrm>
          <a:prstGeom prst="rect">
            <a:avLst/>
          </a:prstGeom>
          <a:solidFill>
            <a:schemeClr val="bg1"/>
          </a:solidFill>
        </p:spPr>
        <p:txBody>
          <a:bodyPr wrap="none" tIns="10800" bIns="1080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17792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7"/>
                                        </p:tgtEl>
                                      </p:cBhvr>
                                    </p:animEffect>
                                    <p:animScale>
                                      <p:cBhvr>
                                        <p:cTn id="20" dur="250" autoRev="1" fill="hold"/>
                                        <p:tgtEl>
                                          <p:spTgt spid="7"/>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6" presetClass="emph" presetSubtype="0" fill="hold" grpId="0" nodeType="withEffect">
                                  <p:stCondLst>
                                    <p:cond delay="0"/>
                                  </p:stCondLst>
                                  <p:childTnLst>
                                    <p:animEffect transition="out" filter="fade">
                                      <p:cBhvr>
                                        <p:cTn id="32" dur="500" tmFilter="0, 0; .2, .5; .8, .5; 1, 0"/>
                                        <p:tgtEl>
                                          <p:spTgt spid="10"/>
                                        </p:tgtEl>
                                      </p:cBhvr>
                                    </p:animEffect>
                                    <p:animScale>
                                      <p:cBhvr>
                                        <p:cTn id="33" dur="250" autoRev="1" fill="hold"/>
                                        <p:tgtEl>
                                          <p:spTgt spid="10"/>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26" presetClass="emph" presetSubtype="0" fill="hold" grpId="0" nodeType="withEffect">
                                  <p:stCondLst>
                                    <p:cond delay="0"/>
                                  </p:stCondLst>
                                  <p:childTnLst>
                                    <p:animEffect transition="out" filter="fade">
                                      <p:cBhvr>
                                        <p:cTn id="45" dur="500" tmFilter="0, 0; .2, .5; .8, .5; 1, 0"/>
                                        <p:tgtEl>
                                          <p:spTgt spid="12"/>
                                        </p:tgtEl>
                                      </p:cBhvr>
                                    </p:animEffect>
                                    <p:animScale>
                                      <p:cBhvr>
                                        <p:cTn id="46" dur="250" autoRev="1" fill="hold"/>
                                        <p:tgtEl>
                                          <p:spTgt spid="12"/>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par>
                                <p:cTn id="57" presetID="26" presetClass="emph" presetSubtype="0" fill="hold" grpId="0" nodeType="withEffect">
                                  <p:stCondLst>
                                    <p:cond delay="0"/>
                                  </p:stCondLst>
                                  <p:childTnLst>
                                    <p:animEffect transition="out" filter="fade">
                                      <p:cBhvr>
                                        <p:cTn id="58" dur="500" tmFilter="0, 0; .2, .5; .8, .5; 1, 0"/>
                                        <p:tgtEl>
                                          <p:spTgt spid="11"/>
                                        </p:tgtEl>
                                      </p:cBhvr>
                                    </p:animEffect>
                                    <p:animScale>
                                      <p:cBhvr>
                                        <p:cTn id="59" dur="250" autoRev="1" fill="hold"/>
                                        <p:tgtEl>
                                          <p:spTgt spid="11"/>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2" grpId="0" animBg="1"/>
      <p:bldP spid="17" grpId="0"/>
      <p:bldP spid="27"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2C57-2B9C-4E21-9A06-F9996DC24CC5}"/>
              </a:ext>
            </a:extLst>
          </p:cNvPr>
          <p:cNvSpPr>
            <a:spLocks noGrp="1"/>
          </p:cNvSpPr>
          <p:nvPr>
            <p:ph type="title"/>
          </p:nvPr>
        </p:nvSpPr>
        <p:spPr/>
        <p:txBody>
          <a:bodyPr/>
          <a:lstStyle/>
          <a:p>
            <a:r>
              <a:rPr lang="en-US" altLang="zh-CN" dirty="0"/>
              <a:t>Range query (1D)</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1F0E0-B621-48A6-821E-95F5F9B530D8}"/>
                  </a:ext>
                </a:extLst>
              </p:cNvPr>
              <p:cNvSpPr>
                <a:spLocks noGrp="1"/>
              </p:cNvSpPr>
              <p:nvPr>
                <p:ph sz="quarter" idx="1"/>
              </p:nvPr>
            </p:nvSpPr>
            <p:spPr/>
            <p:txBody>
              <a:bodyPr/>
              <a:lstStyle/>
              <a:p>
                <a:r>
                  <a:rPr lang="en-US" altLang="zh-CN" dirty="0"/>
                  <a:t>Report all entries in key range </a:t>
                </a:r>
                <a14:m>
                  <m:oMath xmlns:m="http://schemas.openxmlformats.org/officeDocument/2006/math">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oMath>
                </a14:m>
                <a:r>
                  <a:rPr lang="en-US" altLang="zh-CN" dirty="0"/>
                  <a:t>.</a:t>
                </a:r>
              </a:p>
              <a:p>
                <a:r>
                  <a:rPr lang="en-US" altLang="zh-CN" dirty="0"/>
                  <a:t>Get a tree of them: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en-US" altLang="zh-CN" dirty="0"/>
                  <a:t> work and depth</a:t>
                </a:r>
              </a:p>
              <a:p>
                <a:r>
                  <a:rPr lang="en-US" altLang="zh-CN" dirty="0"/>
                  <a:t>Flatten them in an array: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a:t>
                </a:r>
                <a:r>
                  <a:rPr lang="en-US" altLang="zh-CN" dirty="0"/>
                  <a:t>work,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a:t>
                </a:r>
                <a:r>
                  <a:rPr lang="en-US" altLang="zh-CN" dirty="0"/>
                  <a:t>depth</a:t>
                </a:r>
                <a:endParaRPr lang="zh-CN" altLang="en-US" dirty="0"/>
              </a:p>
            </p:txBody>
          </p:sp>
        </mc:Choice>
        <mc:Fallback xmlns="">
          <p:sp>
            <p:nvSpPr>
              <p:cNvPr id="3" name="Content Placeholder 2">
                <a:extLst>
                  <a:ext uri="{FF2B5EF4-FFF2-40B4-BE49-F238E27FC236}">
                    <a16:creationId xmlns:a16="http://schemas.microsoft.com/office/drawing/2014/main" id="{F451F0E0-B621-48A6-821E-95F5F9B530D8}"/>
                  </a:ext>
                </a:extLst>
              </p:cNvPr>
              <p:cNvSpPr>
                <a:spLocks noGrp="1" noRot="1" noChangeAspect="1" noMove="1" noResize="1" noEditPoints="1" noAdjustHandles="1" noChangeArrowheads="1" noChangeShapeType="1" noTextEdit="1"/>
              </p:cNvSpPr>
              <p:nvPr>
                <p:ph sz="quarter" idx="1"/>
              </p:nvPr>
            </p:nvSpPr>
            <p:spPr>
              <a:blipFill>
                <a:blip r:embed="rId2"/>
                <a:stretch>
                  <a:fillRect l="-327" t="-876"/>
                </a:stretch>
              </a:blipFill>
            </p:spPr>
            <p:txBody>
              <a:bodyPr/>
              <a:lstStyle/>
              <a:p>
                <a:r>
                  <a:rPr lang="zh-CN" altLang="en-US">
                    <a:noFill/>
                  </a:rPr>
                  <a:t> </a:t>
                </a:r>
              </a:p>
            </p:txBody>
          </p:sp>
        </mc:Fallback>
      </mc:AlternateContent>
      <p:grpSp>
        <p:nvGrpSpPr>
          <p:cNvPr id="4" name="Group 3">
            <a:extLst>
              <a:ext uri="{FF2B5EF4-FFF2-40B4-BE49-F238E27FC236}">
                <a16:creationId xmlns:a16="http://schemas.microsoft.com/office/drawing/2014/main" id="{28D8B729-F684-4609-A903-49562CEEF6F7}"/>
              </a:ext>
            </a:extLst>
          </p:cNvPr>
          <p:cNvGrpSpPr/>
          <p:nvPr/>
        </p:nvGrpSpPr>
        <p:grpSpPr>
          <a:xfrm>
            <a:off x="762000" y="3276600"/>
            <a:ext cx="5133974" cy="2820254"/>
            <a:chOff x="1241090" y="3195601"/>
            <a:chExt cx="5133974" cy="2820254"/>
          </a:xfrm>
        </p:grpSpPr>
        <p:sp>
          <p:nvSpPr>
            <p:cNvPr id="5" name="Rectangle 4">
              <a:extLst>
                <a:ext uri="{FF2B5EF4-FFF2-40B4-BE49-F238E27FC236}">
                  <a16:creationId xmlns:a16="http://schemas.microsoft.com/office/drawing/2014/main" id="{DC736242-1AC4-4CC4-AF6B-DC949DDC32BC}"/>
                </a:ext>
              </a:extLst>
            </p:cNvPr>
            <p:cNvSpPr/>
            <p:nvPr/>
          </p:nvSpPr>
          <p:spPr>
            <a:xfrm>
              <a:off x="1241090" y="3195601"/>
              <a:ext cx="5103498" cy="28118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pic>
          <p:nvPicPr>
            <p:cNvPr id="6" name="Picture 2" descr="A 1-dimensional range query.">
              <a:extLst>
                <a:ext uri="{FF2B5EF4-FFF2-40B4-BE49-F238E27FC236}">
                  <a16:creationId xmlns:a16="http://schemas.microsoft.com/office/drawing/2014/main" id="{4E271DED-402A-4672-9A77-83577BD4F8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47"/>
            <a:stretch/>
          </p:blipFill>
          <p:spPr bwMode="auto">
            <a:xfrm>
              <a:off x="1429681" y="3291325"/>
              <a:ext cx="3341204" cy="24037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B1F847-C1C2-4A13-B4B6-5C28D1F19D9A}"/>
                    </a:ext>
                  </a:extLst>
                </p:cNvPr>
                <p:cNvSpPr txBox="1"/>
                <p:nvPr/>
              </p:nvSpPr>
              <p:spPr>
                <a:xfrm>
                  <a:off x="1840476" y="5646523"/>
                  <a:ext cx="4808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𝐿</m:t>
                            </m:r>
                          </m:sub>
                        </m:sSub>
                      </m:oMath>
                    </m:oMathPara>
                  </a14:m>
                  <a:endParaRPr lang="zh-CN" altLang="en-US" dirty="0"/>
                </a:p>
              </p:txBody>
            </p:sp>
          </mc:Choice>
          <mc:Fallback xmlns="">
            <p:sp>
              <p:nvSpPr>
                <p:cNvPr id="36" name="TextBox 35">
                  <a:extLst>
                    <a:ext uri="{FF2B5EF4-FFF2-40B4-BE49-F238E27FC236}">
                      <a16:creationId xmlns:a16="http://schemas.microsoft.com/office/drawing/2014/main" id="{0733F589-49E1-459F-AAB8-1E5668759EC1}"/>
                    </a:ext>
                  </a:extLst>
                </p:cNvPr>
                <p:cNvSpPr txBox="1">
                  <a:spLocks noRot="1" noChangeAspect="1" noMove="1" noResize="1" noEditPoints="1" noAdjustHandles="1" noChangeArrowheads="1" noChangeShapeType="1" noTextEdit="1"/>
                </p:cNvSpPr>
                <p:nvPr/>
              </p:nvSpPr>
              <p:spPr>
                <a:xfrm>
                  <a:off x="1840476" y="5646523"/>
                  <a:ext cx="480837" cy="369332"/>
                </a:xfrm>
                <a:prstGeom prst="rect">
                  <a:avLst/>
                </a:prstGeom>
                <a:blipFill>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C906C2-FE1F-456B-9EB5-36E417F83426}"/>
                    </a:ext>
                  </a:extLst>
                </p:cNvPr>
                <p:cNvSpPr txBox="1"/>
                <p:nvPr/>
              </p:nvSpPr>
              <p:spPr>
                <a:xfrm flipH="1">
                  <a:off x="3898647" y="5634000"/>
                  <a:ext cx="4314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𝑅</m:t>
                            </m:r>
                          </m:sub>
                        </m:sSub>
                      </m:oMath>
                    </m:oMathPara>
                  </a14:m>
                  <a:endParaRPr lang="zh-CN" altLang="en-US" dirty="0"/>
                </a:p>
              </p:txBody>
            </p:sp>
          </mc:Choice>
          <mc:Fallback xmlns="">
            <p:sp>
              <p:nvSpPr>
                <p:cNvPr id="37" name="TextBox 36">
                  <a:extLst>
                    <a:ext uri="{FF2B5EF4-FFF2-40B4-BE49-F238E27FC236}">
                      <a16:creationId xmlns:a16="http://schemas.microsoft.com/office/drawing/2014/main" id="{912AD7F1-2BB7-4F61-8919-1545FAF9432A}"/>
                    </a:ext>
                  </a:extLst>
                </p:cNvPr>
                <p:cNvSpPr txBox="1">
                  <a:spLocks noRot="1" noChangeAspect="1" noMove="1" noResize="1" noEditPoints="1" noAdjustHandles="1" noChangeArrowheads="1" noChangeShapeType="1" noTextEdit="1"/>
                </p:cNvSpPr>
                <p:nvPr/>
              </p:nvSpPr>
              <p:spPr>
                <a:xfrm flipH="1">
                  <a:off x="3898647" y="5634000"/>
                  <a:ext cx="431412" cy="369332"/>
                </a:xfrm>
                <a:prstGeom prst="rect">
                  <a:avLst/>
                </a:prstGeom>
                <a:blipFill>
                  <a:blip r:embed="rId5"/>
                  <a:stretch>
                    <a:fillRect b="-1639"/>
                  </a:stretch>
                </a:blipFill>
              </p:spPr>
              <p:txBody>
                <a:bodyPr/>
                <a:lstStyle/>
                <a:p>
                  <a:r>
                    <a:rPr lang="zh-CN" altLang="en-US">
                      <a:noFill/>
                    </a:rPr>
                    <a:t> </a:t>
                  </a:r>
                </a:p>
              </p:txBody>
            </p:sp>
          </mc:Fallback>
        </mc:AlternateContent>
        <p:sp>
          <p:nvSpPr>
            <p:cNvPr id="9" name="Left Brace 8">
              <a:extLst>
                <a:ext uri="{FF2B5EF4-FFF2-40B4-BE49-F238E27FC236}">
                  <a16:creationId xmlns:a16="http://schemas.microsoft.com/office/drawing/2014/main" id="{F55C6D51-5277-4462-8276-DEA16C8A6DFD}"/>
                </a:ext>
              </a:extLst>
            </p:cNvPr>
            <p:cNvSpPr/>
            <p:nvPr/>
          </p:nvSpPr>
          <p:spPr>
            <a:xfrm flipH="1">
              <a:off x="4879845" y="3360453"/>
              <a:ext cx="374234" cy="2249334"/>
            </a:xfrm>
            <a:prstGeom prst="leftBrace">
              <a:avLst>
                <a:gd name="adj1" fmla="val 304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5DD0BE9-08DE-4457-8161-AB58864A91ED}"/>
                    </a:ext>
                  </a:extLst>
                </p:cNvPr>
                <p:cNvSpPr txBox="1"/>
                <p:nvPr/>
              </p:nvSpPr>
              <p:spPr>
                <a:xfrm>
                  <a:off x="5186498" y="3865733"/>
                  <a:ext cx="1188566" cy="1200329"/>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oMath>
                  </a14:m>
                  <a:r>
                    <a:rPr lang="zh-CN" altLang="en-US" dirty="0">
                      <a:latin typeface="Comic Sans MS" panose="030F0702030302020204" pitchFamily="66" charset="0"/>
                    </a:rPr>
                    <a:t> </a:t>
                  </a:r>
                  <a:r>
                    <a:rPr lang="en-US" altLang="zh-CN" dirty="0">
                      <a:latin typeface="Comic Sans MS" panose="030F0702030302020204" pitchFamily="66" charset="0"/>
                    </a:rPr>
                    <a:t>related nodes / subtrees</a:t>
                  </a:r>
                  <a:endParaRPr lang="zh-CN" altLang="en-US" dirty="0">
                    <a:latin typeface="Comic Sans MS" panose="030F0702030302020204" pitchFamily="66" charset="0"/>
                  </a:endParaRPr>
                </a:p>
              </p:txBody>
            </p:sp>
          </mc:Choice>
          <mc:Fallback xmlns="">
            <p:sp>
              <p:nvSpPr>
                <p:cNvPr id="8" name="TextBox 7">
                  <a:extLst>
                    <a:ext uri="{FF2B5EF4-FFF2-40B4-BE49-F238E27FC236}">
                      <a16:creationId xmlns:a16="http://schemas.microsoft.com/office/drawing/2014/main" id="{8892ABA7-814D-4F11-9C5C-BFC05300463A}"/>
                    </a:ext>
                  </a:extLst>
                </p:cNvPr>
                <p:cNvSpPr txBox="1">
                  <a:spLocks noRot="1" noChangeAspect="1" noMove="1" noResize="1" noEditPoints="1" noAdjustHandles="1" noChangeArrowheads="1" noChangeShapeType="1" noTextEdit="1"/>
                </p:cNvSpPr>
                <p:nvPr/>
              </p:nvSpPr>
              <p:spPr>
                <a:xfrm>
                  <a:off x="5186498" y="3865733"/>
                  <a:ext cx="1188566" cy="1200329"/>
                </a:xfrm>
                <a:prstGeom prst="rect">
                  <a:avLst/>
                </a:prstGeom>
                <a:blipFill>
                  <a:blip r:embed="rId6"/>
                  <a:stretch>
                    <a:fillRect l="-4103" r="-1026" b="-7614"/>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A8B94977-5869-4AE9-9B03-1AC3B6295570}"/>
              </a:ext>
            </a:extLst>
          </p:cNvPr>
          <p:cNvSpPr txBox="1"/>
          <p:nvPr/>
        </p:nvSpPr>
        <p:spPr>
          <a:xfrm>
            <a:off x="6477001" y="3124200"/>
            <a:ext cx="4114800" cy="1077218"/>
          </a:xfrm>
          <a:prstGeom prst="rect">
            <a:avLst/>
          </a:prstGeom>
          <a:noFill/>
        </p:spPr>
        <p:txBody>
          <a:bodyPr wrap="square" rtlCol="0">
            <a:spAutoFit/>
          </a:bodyPr>
          <a:lstStyle/>
          <a:p>
            <a:pPr algn="l"/>
            <a:r>
              <a:rPr lang="en-US" altLang="zh-CN" sz="3200" dirty="0">
                <a:latin typeface="Arial" panose="020B0604020202020204" pitchFamily="34" charset="0"/>
                <a:cs typeface="Arial" panose="020B0604020202020204" pitchFamily="34" charset="0"/>
              </a:rPr>
              <a:t>Equivalent to using two </a:t>
            </a:r>
            <a:r>
              <a:rPr lang="en-US" altLang="zh-CN" sz="3200" dirty="0">
                <a:solidFill>
                  <a:schemeClr val="accent4"/>
                </a:solidFill>
                <a:latin typeface="Arial" panose="020B0604020202020204" pitchFamily="34" charset="0"/>
                <a:cs typeface="Arial" panose="020B0604020202020204" pitchFamily="34" charset="0"/>
              </a:rPr>
              <a:t>split</a:t>
            </a:r>
            <a:r>
              <a:rPr lang="en-US" altLang="zh-CN" sz="3200" dirty="0">
                <a:latin typeface="Arial" panose="020B0604020202020204" pitchFamily="34" charset="0"/>
                <a:cs typeface="Arial" panose="020B0604020202020204" pitchFamily="34" charset="0"/>
              </a:rPr>
              <a:t> algorithms</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62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0C70-3156-43DE-B7D7-D60605C39565}"/>
              </a:ext>
            </a:extLst>
          </p:cNvPr>
          <p:cNvSpPr>
            <a:spLocks noGrp="1"/>
          </p:cNvSpPr>
          <p:nvPr>
            <p:ph type="title"/>
          </p:nvPr>
        </p:nvSpPr>
        <p:spPr/>
        <p:txBody>
          <a:bodyPr/>
          <a:lstStyle/>
          <a:p>
            <a:r>
              <a:rPr lang="en-US" altLang="zh-CN" dirty="0"/>
              <a:t>Extend union/insertion to support combine functions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152897-97E2-4E1C-9862-8EA89B15FD5F}"/>
                  </a:ext>
                </a:extLst>
              </p:cNvPr>
              <p:cNvSpPr>
                <a:spLocks noGrp="1"/>
              </p:cNvSpPr>
              <p:nvPr>
                <p:ph idx="1"/>
              </p:nvPr>
            </p:nvSpPr>
            <p:spPr>
              <a:xfrm>
                <a:off x="304800" y="1371600"/>
                <a:ext cx="11277600" cy="2514600"/>
              </a:xfrm>
            </p:spPr>
            <p:txBody>
              <a:bodyPr>
                <a:normAutofit/>
              </a:bodyPr>
              <a:lstStyle/>
              <a:p>
                <a:r>
                  <a:rPr lang="en-US" altLang="zh-CN" dirty="0"/>
                  <a:t>BST for key-value pairs:</a:t>
                </a:r>
              </a:p>
              <a:p>
                <a:pPr lvl="1"/>
                <a:r>
                  <a:rPr lang="en-US" altLang="zh-CN" dirty="0"/>
                  <a:t>No duplicate in keys</a:t>
                </a:r>
              </a:p>
              <a:p>
                <a:pPr lvl="1"/>
                <a:r>
                  <a:rPr lang="en-US" altLang="zh-CN" dirty="0"/>
                  <a:t>When insert(</a:t>
                </a:r>
                <a:r>
                  <a:rPr lang="en-US" altLang="zh-CN" dirty="0" err="1"/>
                  <a:t>k,v</a:t>
                </a:r>
                <a:r>
                  <a:rPr lang="en-US" altLang="zh-CN" dirty="0"/>
                  <a:t>) and k exists in the tree, combine their values using function </a:t>
                </a:r>
                <a14:m>
                  <m:oMath xmlns:m="http://schemas.openxmlformats.org/officeDocument/2006/math">
                    <m:r>
                      <a:rPr lang="en-US" altLang="zh-CN" b="0" i="1" smtClean="0">
                        <a:latin typeface="Cambria Math" panose="02040503050406030204" pitchFamily="18" charset="0"/>
                      </a:rPr>
                      <m:t>𝑓</m:t>
                    </m:r>
                  </m:oMath>
                </a14:m>
                <a:endParaRPr lang="en-US" altLang="zh-CN" dirty="0"/>
              </a:p>
              <a:p>
                <a:pPr lvl="1"/>
                <a:r>
                  <a:rPr lang="en-US" altLang="zh-CN" dirty="0"/>
                  <a:t>E.g., let the value be the frequency/weight sum of keys in the input, adding a key-value pair combines their values</a:t>
                </a:r>
              </a:p>
            </p:txBody>
          </p:sp>
        </mc:Choice>
        <mc:Fallback xmlns="">
          <p:sp>
            <p:nvSpPr>
              <p:cNvPr id="3" name="Content Placeholder 2">
                <a:extLst>
                  <a:ext uri="{FF2B5EF4-FFF2-40B4-BE49-F238E27FC236}">
                    <a16:creationId xmlns:a16="http://schemas.microsoft.com/office/drawing/2014/main" id="{64152897-97E2-4E1C-9862-8EA89B15FD5F}"/>
                  </a:ext>
                </a:extLst>
              </p:cNvPr>
              <p:cNvSpPr>
                <a:spLocks noGrp="1" noRot="1" noChangeAspect="1" noMove="1" noResize="1" noEditPoints="1" noAdjustHandles="1" noChangeArrowheads="1" noChangeShapeType="1" noTextEdit="1"/>
              </p:cNvSpPr>
              <p:nvPr>
                <p:ph idx="1"/>
              </p:nvPr>
            </p:nvSpPr>
            <p:spPr>
              <a:xfrm>
                <a:off x="304800" y="1371600"/>
                <a:ext cx="11277600" cy="2514600"/>
              </a:xfrm>
              <a:blipFill>
                <a:blip r:embed="rId2"/>
                <a:stretch>
                  <a:fillRect l="-973" t="-4116"/>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BA28C6A2-FE68-4512-97A1-378CEE34AF26}"/>
              </a:ext>
            </a:extLst>
          </p:cNvPr>
          <p:cNvSpPr>
            <a:spLocks noGrp="1"/>
          </p:cNvSpPr>
          <p:nvPr>
            <p:ph type="sldNum" sz="quarter" idx="4"/>
          </p:nvPr>
        </p:nvSpPr>
        <p:spPr/>
        <p:txBody>
          <a:bodyPr/>
          <a:lstStyle/>
          <a:p>
            <a:fld id="{B710F26B-4563-4765-9A91-E0CC99FE32F0}" type="slidenum">
              <a:rPr lang="zh-CN" altLang="en-US" smtClean="0"/>
              <a:t>8</a:t>
            </a:fld>
            <a:endParaRPr lang="zh-CN" altLang="en-US"/>
          </a:p>
        </p:txBody>
      </p:sp>
      <p:sp>
        <p:nvSpPr>
          <p:cNvPr id="9" name="矩形 8">
            <a:extLst>
              <a:ext uri="{FF2B5EF4-FFF2-40B4-BE49-F238E27FC236}">
                <a16:creationId xmlns:a16="http://schemas.microsoft.com/office/drawing/2014/main" id="{8E83E126-C680-46BB-89F2-37DAD206B2AC}"/>
              </a:ext>
            </a:extLst>
          </p:cNvPr>
          <p:cNvSpPr/>
          <p:nvPr/>
        </p:nvSpPr>
        <p:spPr>
          <a:xfrm>
            <a:off x="5676900" y="4030662"/>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5, 10</a:t>
            </a:r>
            <a:endParaRPr lang="zh-CN" altLang="en-US" dirty="0"/>
          </a:p>
        </p:txBody>
      </p:sp>
      <p:sp>
        <p:nvSpPr>
          <p:cNvPr id="10" name="矩形 9">
            <a:extLst>
              <a:ext uri="{FF2B5EF4-FFF2-40B4-BE49-F238E27FC236}">
                <a16:creationId xmlns:a16="http://schemas.microsoft.com/office/drawing/2014/main" id="{B820B9E9-1E58-4F34-8A27-750817671C07}"/>
              </a:ext>
            </a:extLst>
          </p:cNvPr>
          <p:cNvSpPr/>
          <p:nvPr/>
        </p:nvSpPr>
        <p:spPr>
          <a:xfrm>
            <a:off x="4572000" y="4732338"/>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2, 7</a:t>
            </a:r>
            <a:endParaRPr lang="zh-CN" altLang="en-US" dirty="0"/>
          </a:p>
        </p:txBody>
      </p:sp>
      <p:sp>
        <p:nvSpPr>
          <p:cNvPr id="11" name="矩形 10">
            <a:extLst>
              <a:ext uri="{FF2B5EF4-FFF2-40B4-BE49-F238E27FC236}">
                <a16:creationId xmlns:a16="http://schemas.microsoft.com/office/drawing/2014/main" id="{D281EDEC-64CA-4A77-ACB8-E58FD2704D59}"/>
              </a:ext>
            </a:extLst>
          </p:cNvPr>
          <p:cNvSpPr/>
          <p:nvPr/>
        </p:nvSpPr>
        <p:spPr>
          <a:xfrm>
            <a:off x="3886200" y="5486400"/>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1, 13</a:t>
            </a:r>
            <a:endParaRPr lang="zh-CN" altLang="en-US" dirty="0"/>
          </a:p>
        </p:txBody>
      </p:sp>
      <p:sp>
        <p:nvSpPr>
          <p:cNvPr id="12" name="矩形 11">
            <a:extLst>
              <a:ext uri="{FF2B5EF4-FFF2-40B4-BE49-F238E27FC236}">
                <a16:creationId xmlns:a16="http://schemas.microsoft.com/office/drawing/2014/main" id="{E8A64888-B717-4E9D-B1AA-9976F0E1DD1A}"/>
              </a:ext>
            </a:extLst>
          </p:cNvPr>
          <p:cNvSpPr/>
          <p:nvPr/>
        </p:nvSpPr>
        <p:spPr>
          <a:xfrm>
            <a:off x="5334000" y="5486400"/>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4, 4</a:t>
            </a:r>
            <a:endParaRPr lang="zh-CN" altLang="en-US" dirty="0"/>
          </a:p>
        </p:txBody>
      </p:sp>
      <p:sp>
        <p:nvSpPr>
          <p:cNvPr id="13" name="矩形 12">
            <a:extLst>
              <a:ext uri="{FF2B5EF4-FFF2-40B4-BE49-F238E27FC236}">
                <a16:creationId xmlns:a16="http://schemas.microsoft.com/office/drawing/2014/main" id="{699D49AD-C790-408C-8432-63CF3CED4226}"/>
              </a:ext>
            </a:extLst>
          </p:cNvPr>
          <p:cNvSpPr/>
          <p:nvPr/>
        </p:nvSpPr>
        <p:spPr>
          <a:xfrm>
            <a:off x="6781802" y="4579938"/>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8, 9</a:t>
            </a:r>
            <a:endParaRPr lang="zh-CN" altLang="en-US" dirty="0"/>
          </a:p>
        </p:txBody>
      </p:sp>
      <p:cxnSp>
        <p:nvCxnSpPr>
          <p:cNvPr id="15" name="直接连接符 14">
            <a:extLst>
              <a:ext uri="{FF2B5EF4-FFF2-40B4-BE49-F238E27FC236}">
                <a16:creationId xmlns:a16="http://schemas.microsoft.com/office/drawing/2014/main" id="{65656298-3F43-4DEA-8B98-5FEB984BB5E3}"/>
              </a:ext>
            </a:extLst>
          </p:cNvPr>
          <p:cNvCxnSpPr>
            <a:stCxn id="9" idx="2"/>
            <a:endCxn id="10" idx="0"/>
          </p:cNvCxnSpPr>
          <p:nvPr/>
        </p:nvCxnSpPr>
        <p:spPr>
          <a:xfrm flipH="1">
            <a:off x="4991100" y="4335462"/>
            <a:ext cx="1104900" cy="396876"/>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EE0F7DE-528B-4374-8FBA-4E80856ECB51}"/>
              </a:ext>
            </a:extLst>
          </p:cNvPr>
          <p:cNvCxnSpPr>
            <a:cxnSpLocks/>
            <a:stCxn id="13" idx="0"/>
            <a:endCxn id="9" idx="2"/>
          </p:cNvCxnSpPr>
          <p:nvPr/>
        </p:nvCxnSpPr>
        <p:spPr>
          <a:xfrm flipH="1" flipV="1">
            <a:off x="6096000" y="4335462"/>
            <a:ext cx="1104902" cy="244476"/>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AC5C2B5-9404-4567-A3FB-9239E6B3E5CA}"/>
              </a:ext>
            </a:extLst>
          </p:cNvPr>
          <p:cNvCxnSpPr>
            <a:cxnSpLocks/>
            <a:stCxn id="10" idx="2"/>
            <a:endCxn id="11" idx="0"/>
          </p:cNvCxnSpPr>
          <p:nvPr/>
        </p:nvCxnSpPr>
        <p:spPr>
          <a:xfrm flipH="1">
            <a:off x="4305300" y="5037138"/>
            <a:ext cx="685800" cy="449262"/>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53F51F8-6C3D-4E19-98CA-75880AB236C7}"/>
              </a:ext>
            </a:extLst>
          </p:cNvPr>
          <p:cNvCxnSpPr>
            <a:cxnSpLocks/>
            <a:stCxn id="12" idx="0"/>
            <a:endCxn id="10" idx="2"/>
          </p:cNvCxnSpPr>
          <p:nvPr/>
        </p:nvCxnSpPr>
        <p:spPr>
          <a:xfrm flipH="1" flipV="1">
            <a:off x="4991100" y="5037138"/>
            <a:ext cx="762000" cy="449262"/>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9A15EDE1-9B56-4F43-9824-D3B4C910E2D0}"/>
              </a:ext>
            </a:extLst>
          </p:cNvPr>
          <p:cNvSpPr/>
          <p:nvPr/>
        </p:nvSpPr>
        <p:spPr>
          <a:xfrm>
            <a:off x="9067800" y="3733800"/>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11, 1</a:t>
            </a:r>
            <a:endParaRPr lang="zh-CN" altLang="en-US" dirty="0"/>
          </a:p>
        </p:txBody>
      </p:sp>
      <p:sp>
        <p:nvSpPr>
          <p:cNvPr id="26" name="文本框 25">
            <a:extLst>
              <a:ext uri="{FF2B5EF4-FFF2-40B4-BE49-F238E27FC236}">
                <a16:creationId xmlns:a16="http://schemas.microsoft.com/office/drawing/2014/main" id="{EB921CA3-B86F-42AB-9E6E-2F62FFA5AA08}"/>
              </a:ext>
            </a:extLst>
          </p:cNvPr>
          <p:cNvSpPr txBox="1"/>
          <p:nvPr/>
        </p:nvSpPr>
        <p:spPr>
          <a:xfrm>
            <a:off x="8229600" y="3701534"/>
            <a:ext cx="748923"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insert</a:t>
            </a:r>
            <a:endParaRPr lang="zh-CN" altLang="en-US" dirty="0">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9CE13CEE-6A10-4EE9-8AD5-522666F59638}"/>
              </a:ext>
            </a:extLst>
          </p:cNvPr>
          <p:cNvSpPr/>
          <p:nvPr/>
        </p:nvSpPr>
        <p:spPr>
          <a:xfrm>
            <a:off x="7548282" y="5486400"/>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11, 1</a:t>
            </a:r>
            <a:endParaRPr lang="zh-CN" altLang="en-US" dirty="0"/>
          </a:p>
        </p:txBody>
      </p:sp>
      <p:cxnSp>
        <p:nvCxnSpPr>
          <p:cNvPr id="28" name="直接连接符 27">
            <a:extLst>
              <a:ext uri="{FF2B5EF4-FFF2-40B4-BE49-F238E27FC236}">
                <a16:creationId xmlns:a16="http://schemas.microsoft.com/office/drawing/2014/main" id="{3C47C438-1FBF-450B-BC91-411C82041FE0}"/>
              </a:ext>
            </a:extLst>
          </p:cNvPr>
          <p:cNvCxnSpPr>
            <a:cxnSpLocks/>
            <a:stCxn id="27" idx="0"/>
            <a:endCxn id="13" idx="2"/>
          </p:cNvCxnSpPr>
          <p:nvPr/>
        </p:nvCxnSpPr>
        <p:spPr>
          <a:xfrm flipH="1" flipV="1">
            <a:off x="7200902" y="4884738"/>
            <a:ext cx="766480" cy="601662"/>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0184E1C-928C-4CB0-BEE4-17E0D3A18A6C}"/>
              </a:ext>
            </a:extLst>
          </p:cNvPr>
          <p:cNvSpPr/>
          <p:nvPr/>
        </p:nvSpPr>
        <p:spPr>
          <a:xfrm>
            <a:off x="9099176" y="4265866"/>
            <a:ext cx="838200" cy="30480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dirty="0"/>
              <a:t>4, 2</a:t>
            </a:r>
            <a:endParaRPr lang="zh-CN" altLang="en-US" dirty="0"/>
          </a:p>
        </p:txBody>
      </p:sp>
      <p:sp>
        <p:nvSpPr>
          <p:cNvPr id="32" name="文本框 31">
            <a:extLst>
              <a:ext uri="{FF2B5EF4-FFF2-40B4-BE49-F238E27FC236}">
                <a16:creationId xmlns:a16="http://schemas.microsoft.com/office/drawing/2014/main" id="{520FF275-B116-4F37-8445-8B40CFE405E0}"/>
              </a:ext>
            </a:extLst>
          </p:cNvPr>
          <p:cNvSpPr txBox="1"/>
          <p:nvPr/>
        </p:nvSpPr>
        <p:spPr>
          <a:xfrm>
            <a:off x="8260976" y="4233600"/>
            <a:ext cx="748923"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insert</a:t>
            </a:r>
            <a:endParaRPr lang="zh-CN" altLang="en-US" dirty="0">
              <a:latin typeface="Arial" panose="020B0604020202020204" pitchFamily="34" charset="0"/>
              <a:cs typeface="Arial" panose="020B0604020202020204" pitchFamily="34" charset="0"/>
            </a:endParaRPr>
          </a:p>
        </p:txBody>
      </p:sp>
      <p:sp>
        <p:nvSpPr>
          <p:cNvPr id="33" name="矩形 32">
            <a:extLst>
              <a:ext uri="{FF2B5EF4-FFF2-40B4-BE49-F238E27FC236}">
                <a16:creationId xmlns:a16="http://schemas.microsoft.com/office/drawing/2014/main" id="{9ED8AC70-E73A-426D-8EF6-AB08FDE7306B}"/>
              </a:ext>
            </a:extLst>
          </p:cNvPr>
          <p:cNvSpPr/>
          <p:nvPr/>
        </p:nvSpPr>
        <p:spPr>
          <a:xfrm>
            <a:off x="5347447" y="5486400"/>
            <a:ext cx="838200" cy="304800"/>
          </a:xfrm>
          <a:prstGeom prst="rect">
            <a:avLst/>
          </a:prstGeom>
          <a:solidFill>
            <a:schemeClr val="bg1"/>
          </a:solid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b="1" dirty="0">
                <a:solidFill>
                  <a:srgbClr val="FF0000"/>
                </a:solidFill>
              </a:rPr>
              <a:t>4, 6</a:t>
            </a:r>
            <a:endParaRPr lang="zh-CN" altLang="en-US" b="1" dirty="0">
              <a:solidFill>
                <a:srgbClr val="FF0000"/>
              </a:solidFill>
            </a:endParaRPr>
          </a:p>
        </p:txBody>
      </p:sp>
    </p:spTree>
    <p:extLst>
      <p:ext uri="{BB962C8B-B14F-4D97-AF65-F5344CB8AC3E}">
        <p14:creationId xmlns:p14="http://schemas.microsoft.com/office/powerpoint/2010/main" val="7164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31" grpId="0" animBg="1"/>
      <p:bldP spid="32" grpId="0"/>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0C70-3156-43DE-B7D7-D60605C39565}"/>
              </a:ext>
            </a:extLst>
          </p:cNvPr>
          <p:cNvSpPr>
            <a:spLocks noGrp="1"/>
          </p:cNvSpPr>
          <p:nvPr>
            <p:ph type="title"/>
          </p:nvPr>
        </p:nvSpPr>
        <p:spPr/>
        <p:txBody>
          <a:bodyPr/>
          <a:lstStyle/>
          <a:p>
            <a:r>
              <a:rPr lang="en-US" altLang="zh-CN" dirty="0"/>
              <a:t>Extend union/insertion to support combine functions</a:t>
            </a:r>
            <a:endParaRPr lang="zh-CN" altLang="en-US" dirty="0"/>
          </a:p>
        </p:txBody>
      </p:sp>
      <p:sp>
        <p:nvSpPr>
          <p:cNvPr id="4" name="Slide Number Placeholder 3">
            <a:extLst>
              <a:ext uri="{FF2B5EF4-FFF2-40B4-BE49-F238E27FC236}">
                <a16:creationId xmlns:a16="http://schemas.microsoft.com/office/drawing/2014/main" id="{BA28C6A2-FE68-4512-97A1-378CEE34AF26}"/>
              </a:ext>
            </a:extLst>
          </p:cNvPr>
          <p:cNvSpPr>
            <a:spLocks noGrp="1"/>
          </p:cNvSpPr>
          <p:nvPr>
            <p:ph type="sldNum" sz="quarter" idx="4"/>
          </p:nvPr>
        </p:nvSpPr>
        <p:spPr/>
        <p:txBody>
          <a:bodyPr/>
          <a:lstStyle/>
          <a:p>
            <a:fld id="{B710F26B-4563-4765-9A91-E0CC99FE32F0}" type="slidenum">
              <a:rPr lang="zh-CN" altLang="en-US" smtClean="0"/>
              <a:t>9</a:t>
            </a:fld>
            <a:endParaRPr lang="zh-CN"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B95228-2E9F-4F67-A8E2-C15260F608A0}"/>
                  </a:ext>
                </a:extLst>
              </p:cNvPr>
              <p:cNvSpPr txBox="1"/>
              <p:nvPr/>
            </p:nvSpPr>
            <p:spPr>
              <a:xfrm>
                <a:off x="685800" y="1845876"/>
                <a:ext cx="4391715" cy="2308324"/>
              </a:xfrm>
              <a:prstGeom prst="rect">
                <a:avLst/>
              </a:prstGeom>
              <a:noFill/>
            </p:spPr>
            <p:txBody>
              <a:bodyPr wrap="none" rtlCol="0">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r>
                  <a:rPr lang="en-US" altLang="zh-CN" b="1" dirty="0">
                    <a:latin typeface="Courier New" panose="02070309020205020404" pitchFamily="49" charset="0"/>
                    <a:cs typeface="Courier New" panose="02070309020205020404" pitchFamily="49" charset="0"/>
                  </a:rPr>
                  <a:t>Singleton</a:t>
                </a:r>
                <a:r>
                  <a:rPr lang="en-US" altLang="zh-CN" dirty="0">
                    <a:latin typeface="Arial" panose="020B0604020202020204" pitchFamily="34" charset="0"/>
                    <a:cs typeface="Arial" panose="020B0604020202020204" pitchFamily="34" charset="0"/>
                  </a:rPr>
                  <a:t>(</a:t>
                </a:r>
                <a14:m>
                  <m:oMath xmlns:m="http://schemas.openxmlformats.org/officeDocument/2006/math">
                    <m:r>
                      <a:rPr lang="en-US" altLang="zh-CN" i="1">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𝑣</m:t>
                    </m:r>
                  </m:oMath>
                </a14:m>
                <a:r>
                  <a:rPr lang="en-US" altLang="zh-CN" dirty="0">
                    <a:latin typeface="Arial" panose="020B0604020202020204" pitchFamily="34" charset="0"/>
                    <a:cs typeface="Arial" panose="020B0604020202020204" pitchFamily="34" charset="0"/>
                  </a:rPr>
                  <a:t>) </a:t>
                </a:r>
              </a:p>
              <a:p>
                <a:pPr lvl="0"/>
                <a:r>
                  <a:rPr lang="en-US" altLang="zh-CN" b="1" dirty="0">
                    <a:latin typeface="Arial" panose="020B0604020202020204" pitchFamily="34" charset="0"/>
                    <a:cs typeface="Arial" panose="020B0604020202020204" pitchFamily="34" charset="0"/>
                  </a:rPr>
                  <a:t>else let </a:t>
                </a:r>
                <a14:m>
                  <m:oMath xmlns:m="http://schemas.openxmlformats.org/officeDocument/2006/math">
                    <m:d>
                      <m:dPr>
                        <m:ctrlPr>
                          <a:rPr lang="en-US" altLang="zh-CN" i="1">
                            <a:latin typeface="Cambria Math" panose="02040503050406030204" pitchFamily="18" charset="0"/>
                            <a:cs typeface="Arial" panose="020B0604020202020204" pitchFamily="34" charset="0"/>
                          </a:rPr>
                        </m:ctrlPr>
                      </m:dPr>
                      <m:e>
                        <m:r>
                          <a:rPr lang="en-US" altLang="zh-CN" i="1">
                            <a:latin typeface="Cambria Math" panose="02040503050406030204" pitchFamily="18" charset="0"/>
                            <a:cs typeface="Arial" panose="020B0604020202020204" pitchFamily="34" charset="0"/>
                          </a:rPr>
                          <m:t>𝐿</m:t>
                        </m:r>
                        <m:r>
                          <a:rPr lang="en-US" altLang="zh-CN" i="1" smtClean="0">
                            <a:solidFill>
                              <a:schemeClr val="tx1"/>
                            </a:solidFill>
                            <a:latin typeface="Cambria Math" panose="02040503050406030204" pitchFamily="18" charset="0"/>
                            <a:cs typeface="Arial" panose="020B0604020202020204" pitchFamily="34" charset="0"/>
                          </a:rPr>
                          <m:t>,</m:t>
                        </m:r>
                        <m:r>
                          <a:rPr lang="en-US" altLang="zh-CN" b="0" i="1" smtClean="0">
                            <a:solidFill>
                              <a:srgbClr val="FF0000"/>
                            </a:solidFill>
                            <a:latin typeface="Cambria Math" panose="02040503050406030204" pitchFamily="18" charset="0"/>
                            <a:cs typeface="Arial" panose="020B0604020202020204" pitchFamily="34" charset="0"/>
                          </a:rPr>
                          <m:t>(</m:t>
                        </m:r>
                        <m:sSup>
                          <m:sSupPr>
                            <m:ctrlPr>
                              <a:rPr lang="en-US" altLang="zh-CN" i="1">
                                <a:solidFill>
                                  <a:srgbClr val="FF0000"/>
                                </a:solidFill>
                                <a:latin typeface="Cambria Math" panose="02040503050406030204" pitchFamily="18" charset="0"/>
                                <a:cs typeface="Arial" panose="020B0604020202020204" pitchFamily="34" charset="0"/>
                              </a:rPr>
                            </m:ctrlPr>
                          </m:sSupPr>
                          <m:e>
                            <m:r>
                              <a:rPr lang="en-US" altLang="zh-CN" i="1">
                                <a:solidFill>
                                  <a:srgbClr val="FF0000"/>
                                </a:solidFill>
                                <a:latin typeface="Cambria Math" panose="02040503050406030204" pitchFamily="18" charset="0"/>
                                <a:cs typeface="Arial" panose="020B0604020202020204" pitchFamily="34" charset="0"/>
                              </a:rPr>
                              <m:t>𝑘</m:t>
                            </m:r>
                          </m:e>
                          <m:sup>
                            <m:r>
                              <a:rPr lang="en-US" altLang="zh-CN" i="1">
                                <a:solidFill>
                                  <a:srgbClr val="FF0000"/>
                                </a:solidFill>
                                <a:latin typeface="Cambria Math" panose="02040503050406030204" pitchFamily="18" charset="0"/>
                                <a:cs typeface="Arial" panose="020B0604020202020204" pitchFamily="34" charset="0"/>
                              </a:rPr>
                              <m:t>′</m:t>
                            </m:r>
                          </m:sup>
                        </m:sSup>
                        <m:r>
                          <a:rPr lang="en-US" altLang="zh-CN" b="0" i="1" smtClean="0">
                            <a:solidFill>
                              <a:srgbClr val="FF0000"/>
                            </a:solidFill>
                            <a:latin typeface="Cambria Math" panose="02040503050406030204" pitchFamily="18" charset="0"/>
                            <a:cs typeface="Arial" panose="020B0604020202020204" pitchFamily="34" charset="0"/>
                          </a:rPr>
                          <m:t>,</m:t>
                        </m:r>
                        <m:r>
                          <a:rPr lang="en-US" altLang="zh-CN" b="0" i="1" smtClean="0">
                            <a:solidFill>
                              <a:srgbClr val="FF0000"/>
                            </a:solidFill>
                            <a:latin typeface="Cambria Math" panose="02040503050406030204" pitchFamily="18" charset="0"/>
                            <a:cs typeface="Arial" panose="020B0604020202020204" pitchFamily="34" charset="0"/>
                          </a:rPr>
                          <m:t>𝑣</m:t>
                        </m:r>
                        <m:r>
                          <a:rPr lang="en-US" altLang="zh-CN" b="0" i="1" smtClean="0">
                            <a:solidFill>
                              <a:srgbClr val="FF0000"/>
                            </a:solidFill>
                            <a:latin typeface="Cambria Math" panose="02040503050406030204" pitchFamily="18" charset="0"/>
                            <a:cs typeface="Arial" panose="020B0604020202020204" pitchFamily="34" charset="0"/>
                          </a:rPr>
                          <m:t>′),</m:t>
                        </m:r>
                        <m:r>
                          <a:rPr lang="en-US" altLang="zh-CN" i="1">
                            <a:latin typeface="Cambria Math" panose="02040503050406030204" pitchFamily="18" charset="0"/>
                            <a:cs typeface="Arial" panose="020B0604020202020204" pitchFamily="34" charset="0"/>
                          </a:rPr>
                          <m:t>𝑅</m:t>
                        </m:r>
                      </m:e>
                    </m:d>
                    <m:r>
                      <a:rPr lang="en-US" altLang="zh-CN" i="1">
                        <a:latin typeface="Cambria Math" panose="02040503050406030204" pitchFamily="18" charset="0"/>
                        <a:cs typeface="Arial" panose="020B0604020202020204" pitchFamily="34" charset="0"/>
                      </a:rPr>
                      <m:t>=</m:t>
                    </m:r>
                    <m:r>
                      <a:rPr lang="en-US" altLang="zh-CN" i="1">
                        <a:latin typeface="Cambria Math" panose="02040503050406030204" pitchFamily="18" charset="0"/>
                        <a:cs typeface="Arial" panose="020B0604020202020204" pitchFamily="34" charset="0"/>
                      </a:rPr>
                      <m:t>𝑇</m:t>
                    </m:r>
                  </m:oMath>
                </a14:m>
                <a:r>
                  <a:rPr lang="en-US" altLang="zh-CN" b="1"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&lt;</m:t>
                    </m:r>
                    <m:r>
                      <a:rPr lang="en-US" altLang="zh-CN" i="1">
                        <a:latin typeface="Cambria Math" panose="02040503050406030204" pitchFamily="18" charset="0"/>
                      </a:rPr>
                      <m:t>𝑘</m:t>
                    </m:r>
                    <m:r>
                      <a:rPr lang="en-US" altLang="zh-CN" i="1">
                        <a:latin typeface="Cambria Math" panose="02040503050406030204" pitchFamily="18" charset="0"/>
                      </a:rPr>
                      <m:t>′</m:t>
                    </m:r>
                  </m:oMath>
                </a14:m>
                <a:r>
                  <a:rPr lang="en-US" altLang="zh-CN" b="1" dirty="0">
                    <a:latin typeface="Arial" panose="020B0604020202020204" pitchFamily="34" charset="0"/>
                    <a:cs typeface="Arial" panose="020B0604020202020204" pitchFamily="34" charset="0"/>
                  </a:rPr>
                  <a:t> then</a:t>
                </a:r>
                <a:endParaRPr lang="en-US" altLang="zh-CN" dirty="0">
                  <a:latin typeface="Arial" panose="020B0604020202020204" pitchFamily="34" charset="0"/>
                  <a:cs typeface="Arial" panose="020B0604020202020204" pitchFamily="34" charset="0"/>
                </a:endParaRPr>
              </a:p>
              <a:p>
                <a:pPr lvl="1"/>
                <a:r>
                  <a:rPr lang="en-US" altLang="zh-CN" b="1" dirty="0">
                    <a:latin typeface="Arial" panose="020B0604020202020204" pitchFamily="34" charset="0"/>
                    <a:cs typeface="Arial" panose="020B0604020202020204" pitchFamily="34" charset="0"/>
                  </a:rPr>
                  <a:t>return </a:t>
                </a:r>
                <a:r>
                  <a:rPr lang="en-US" altLang="zh-CN" b="1" dirty="0">
                    <a:latin typeface="Courier New" panose="02070309020205020404" pitchFamily="49" charset="0"/>
                    <a:cs typeface="Courier New" panose="02070309020205020404" pitchFamily="49" charset="0"/>
                  </a:rPr>
                  <a:t>Join</a:t>
                </a:r>
                <a:r>
                  <a:rPr lang="en-US" altLang="zh-CN" b="1" dirty="0">
                    <a:latin typeface="Copperplate Gothic Light" panose="020E05070202060204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b="1" dirty="0">
                    <a:latin typeface="Courier New" panose="02070309020205020404" pitchFamily="49" charset="0"/>
                    <a:cs typeface="Courier New" panose="02070309020205020404" pitchFamily="49" charset="0"/>
                  </a:rPr>
                  <a:t>Insert</a:t>
                </a:r>
                <a14:m>
                  <m:oMath xmlns:m="http://schemas.openxmlformats.org/officeDocument/2006/math">
                    <m:r>
                      <a:rPr lang="en-US" altLang="zh-CN" i="1" dirty="0">
                        <a:latin typeface="Cambria Math" panose="02040503050406030204" pitchFamily="18" charset="0"/>
                        <a:cs typeface="Arial" panose="020B0604020202020204" pitchFamily="34" charset="0"/>
                      </a:rPr>
                      <m:t>(</m:t>
                    </m:r>
                    <m:r>
                      <a:rPr lang="en-US" altLang="zh-CN" i="1" dirty="0">
                        <a:latin typeface="Cambria Math" panose="02040503050406030204" pitchFamily="18" charset="0"/>
                        <a:cs typeface="Arial" panose="020B0604020202020204" pitchFamily="34" charset="0"/>
                      </a:rPr>
                      <m:t>𝐿</m:t>
                    </m:r>
                    <m:r>
                      <a:rPr lang="en-US" altLang="zh-CN" i="1" dirty="0" err="1">
                        <a:latin typeface="Cambria Math" panose="02040503050406030204" pitchFamily="18" charset="0"/>
                        <a:cs typeface="Arial" panose="020B0604020202020204" pitchFamily="34" charset="0"/>
                      </a:rPr>
                      <m:t>,</m:t>
                    </m:r>
                    <m:r>
                      <a:rPr lang="en-US" altLang="zh-CN" i="1" dirty="0" err="1">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𝑣</m:t>
                    </m:r>
                    <m:r>
                      <a:rPr lang="en-US" altLang="zh-CN" i="1" dirty="0">
                        <a:latin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a:t>
                </a:r>
                <a14:m>
                  <m:oMath xmlns:m="http://schemas.openxmlformats.org/officeDocument/2006/math">
                    <m:r>
                      <a:rPr lang="en-US" altLang="zh-CN" i="1" dirty="0">
                        <a:latin typeface="Cambria Math" panose="02040503050406030204" pitchFamily="18" charset="0"/>
                        <a:cs typeface="Arial" panose="020B0604020202020204" pitchFamily="34" charset="0"/>
                      </a:rPr>
                      <m:t>𝑘</m:t>
                    </m:r>
                    <m:r>
                      <a:rPr lang="en-US" altLang="zh-CN" i="1" dirty="0">
                        <a:latin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a:t>
                </a:r>
                <a14:m>
                  <m:oMath xmlns:m="http://schemas.openxmlformats.org/officeDocument/2006/math">
                    <m:r>
                      <a:rPr lang="en-US" altLang="zh-CN" i="1" dirty="0">
                        <a:latin typeface="Cambria Math" panose="02040503050406030204" pitchFamily="18" charset="0"/>
                        <a:cs typeface="Arial" panose="020B0604020202020204" pitchFamily="34" charset="0"/>
                      </a:rPr>
                      <m:t>𝑅</m:t>
                    </m:r>
                    <m:r>
                      <a:rPr lang="en-US" altLang="zh-CN" i="1" dirty="0">
                        <a:latin typeface="Cambria Math" panose="02040503050406030204" pitchFamily="18" charset="0"/>
                        <a:cs typeface="Arial" panose="020B0604020202020204" pitchFamily="34" charset="0"/>
                      </a:rPr>
                      <m:t>)</m:t>
                    </m:r>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else if</a:t>
                </a:r>
                <a:r>
                  <a:rPr lang="en-US" altLang="zh-CN" dirty="0">
                    <a:latin typeface="Arial" panose="020B0604020202020204" pitchFamily="34" charset="0"/>
                    <a:cs typeface="Arial" panose="020B0604020202020204" pitchFamily="34" charset="0"/>
                  </a:rPr>
                  <a:t> </a:t>
                </a:r>
                <a14:m>
                  <m:oMath xmlns:m="http://schemas.openxmlformats.org/officeDocument/2006/math">
                    <m:r>
                      <a:rPr lang="en-US" altLang="zh-CN" i="1" dirty="0">
                        <a:latin typeface="Cambria Math" panose="02040503050406030204" pitchFamily="18" charset="0"/>
                        <a:cs typeface="Arial" panose="020B0604020202020204" pitchFamily="34" charset="0"/>
                      </a:rPr>
                      <m:t>𝑘</m:t>
                    </m:r>
                    <m:r>
                      <a:rPr lang="en-US" altLang="zh-CN" i="1" dirty="0">
                        <a:latin typeface="Cambria Math" panose="02040503050406030204" pitchFamily="18" charset="0"/>
                        <a:cs typeface="Arial" panose="020B0604020202020204" pitchFamily="34" charset="0"/>
                      </a:rPr>
                      <m:t>&gt;</m:t>
                    </m:r>
                    <m:r>
                      <a:rPr lang="en-US" altLang="zh-CN" i="1" dirty="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m:t>
                    </m:r>
                  </m:oMath>
                </a14:m>
                <a:r>
                  <a:rPr lang="en-US" altLang="zh-CN" b="1" dirty="0">
                    <a:latin typeface="Arial" panose="020B0604020202020204" pitchFamily="34" charset="0"/>
                    <a:cs typeface="Arial" panose="020B0604020202020204" pitchFamily="34" charset="0"/>
                  </a:rPr>
                  <a:t> then</a:t>
                </a:r>
                <a:endParaRPr lang="en-US" altLang="zh-CN" dirty="0">
                  <a:latin typeface="Arial" panose="020B0604020202020204" pitchFamily="34" charset="0"/>
                  <a:cs typeface="Arial" panose="020B0604020202020204" pitchFamily="34" charset="0"/>
                </a:endParaRPr>
              </a:p>
              <a:p>
                <a:pPr lvl="1"/>
                <a:r>
                  <a:rPr lang="en-US" altLang="zh-CN" b="1" dirty="0">
                    <a:latin typeface="Arial" panose="020B0604020202020204" pitchFamily="34" charset="0"/>
                    <a:cs typeface="Arial" panose="020B0604020202020204" pitchFamily="34" charset="0"/>
                  </a:rPr>
                  <a:t>return</a:t>
                </a:r>
                <a:r>
                  <a:rPr lang="en-US" altLang="zh-CN" b="1" dirty="0">
                    <a:latin typeface="Courier New" panose="02070309020205020404" pitchFamily="49" charset="0"/>
                    <a:cs typeface="Courier New" panose="02070309020205020404" pitchFamily="49" charset="0"/>
                  </a:rPr>
                  <a:t> Join</a:t>
                </a:r>
                <a:r>
                  <a:rPr lang="en-US" altLang="zh-CN" b="1" dirty="0">
                    <a:latin typeface="Copperplate Gothic Light" panose="020E05070202060204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14:m>
                  <m:oMath xmlns:m="http://schemas.openxmlformats.org/officeDocument/2006/math">
                    <m:r>
                      <a:rPr lang="en-US" altLang="zh-CN" i="1">
                        <a:latin typeface="Cambria Math" panose="02040503050406030204" pitchFamily="18" charset="0"/>
                        <a:cs typeface="Arial" panose="020B0604020202020204" pitchFamily="34" charset="0"/>
                      </a:rPr>
                      <m:t>𝐿</m:t>
                    </m:r>
                    <m:r>
                      <a:rPr lang="en-US" altLang="zh-CN" i="1">
                        <a:latin typeface="Cambria Math" panose="02040503050406030204" pitchFamily="18" charset="0"/>
                        <a:cs typeface="Arial" panose="020B0604020202020204" pitchFamily="34" charset="0"/>
                      </a:rPr>
                      <m:t>, </m:t>
                    </m:r>
                    <m:r>
                      <a:rPr lang="en-US" altLang="zh-CN" i="1">
                        <a:latin typeface="Cambria Math" panose="02040503050406030204" pitchFamily="18" charset="0"/>
                        <a:cs typeface="Arial" panose="020B0604020202020204" pitchFamily="34" charset="0"/>
                      </a:rPr>
                      <m:t>𝑘</m:t>
                    </m:r>
                    <m:r>
                      <a:rPr lang="en-US" altLang="zh-CN" i="1">
                        <a:latin typeface="Cambria Math" panose="02040503050406030204" pitchFamily="18" charset="0"/>
                        <a:cs typeface="Arial" panose="020B0604020202020204" pitchFamily="34" charset="0"/>
                      </a:rPr>
                      <m:t>′, </m:t>
                    </m:r>
                  </m:oMath>
                </a14:m>
                <a:r>
                  <a:rPr lang="en-US" altLang="zh-CN" b="1" dirty="0">
                    <a:latin typeface="Courier New" panose="02070309020205020404" pitchFamily="49" charset="0"/>
                    <a:cs typeface="Courier New" panose="02070309020205020404" pitchFamily="49" charset="0"/>
                  </a:rPr>
                  <a:t>Insert</a:t>
                </a:r>
                <a14:m>
                  <m:oMath xmlns:m="http://schemas.openxmlformats.org/officeDocument/2006/math">
                    <m:r>
                      <a:rPr lang="en-US" altLang="zh-CN" b="1" dirty="0">
                        <a:latin typeface="Cambria Math" panose="02040503050406030204" pitchFamily="18" charset="0"/>
                        <a:cs typeface="Arial" panose="020B0604020202020204" pitchFamily="34" charset="0"/>
                      </a:rPr>
                      <m:t>(</m:t>
                    </m:r>
                    <m:r>
                      <a:rPr lang="en-US" altLang="zh-CN" i="1" dirty="0">
                        <a:latin typeface="Cambria Math" panose="02040503050406030204" pitchFamily="18" charset="0"/>
                        <a:cs typeface="Arial" panose="020B0604020202020204" pitchFamily="34" charset="0"/>
                      </a:rPr>
                      <m:t>𝑅</m:t>
                    </m:r>
                    <m:r>
                      <a:rPr lang="en-US" altLang="zh-CN" i="1" dirty="0">
                        <a:latin typeface="Cambria Math" panose="02040503050406030204" pitchFamily="18" charset="0"/>
                        <a:cs typeface="Arial" panose="020B0604020202020204" pitchFamily="34" charset="0"/>
                      </a:rPr>
                      <m:t>,</m:t>
                    </m:r>
                    <m:r>
                      <a:rPr lang="en-US" altLang="zh-CN" i="1" dirty="0" err="1">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𝑣</m:t>
                    </m:r>
                    <m:r>
                      <a:rPr lang="en-US" altLang="zh-CN" i="1" dirty="0">
                        <a:latin typeface="Cambria Math" panose="02040503050406030204" pitchFamily="18" charset="0"/>
                        <a:cs typeface="Arial" panose="020B0604020202020204" pitchFamily="34" charset="0"/>
                      </a:rPr>
                      <m:t>)</m:t>
                    </m:r>
                  </m:oMath>
                </a14:m>
                <a:r>
                  <a:rPr lang="en-US" altLang="zh-CN" dirty="0">
                    <a:latin typeface="Arial" panose="020B0604020202020204" pitchFamily="34" charset="0"/>
                    <a:cs typeface="Arial" panose="020B0604020202020204" pitchFamily="34" charset="0"/>
                  </a:rPr>
                  <a:t>)</a:t>
                </a:r>
              </a:p>
              <a:p>
                <a:pPr lvl="0"/>
                <a:r>
                  <a:rPr lang="en-US" altLang="zh-CN" b="1" dirty="0">
                    <a:solidFill>
                      <a:schemeClr val="accent4"/>
                    </a:solidFill>
                    <a:latin typeface="Arial" panose="020B0604020202020204" pitchFamily="34" charset="0"/>
                    <a:cs typeface="Arial" panose="020B0604020202020204" pitchFamily="34" charset="0"/>
                  </a:rPr>
                  <a:t>else </a:t>
                </a:r>
                <a14:m>
                  <m:oMath xmlns:m="http://schemas.openxmlformats.org/officeDocument/2006/math">
                    <m:r>
                      <a:rPr lang="en-US" altLang="zh-CN" b="1" i="1" smtClean="0">
                        <a:solidFill>
                          <a:schemeClr val="accent4"/>
                        </a:solidFill>
                        <a:latin typeface="Cambria Math" panose="02040503050406030204" pitchFamily="18" charset="0"/>
                        <a:cs typeface="Arial" panose="020B0604020202020204" pitchFamily="34" charset="0"/>
                      </a:rPr>
                      <m:t>𝒗</m:t>
                    </m:r>
                    <m:r>
                      <a:rPr lang="en-US" altLang="zh-CN" b="1" i="1" smtClean="0">
                        <a:solidFill>
                          <a:schemeClr val="accent4"/>
                        </a:solidFill>
                        <a:latin typeface="Cambria Math" panose="02040503050406030204" pitchFamily="18" charset="0"/>
                        <a:cs typeface="Arial" panose="020B0604020202020204" pitchFamily="34" charset="0"/>
                      </a:rPr>
                      <m:t>𝟐</m:t>
                    </m:r>
                    <m:r>
                      <a:rPr lang="en-US" altLang="zh-CN" b="1" i="0" smtClean="0">
                        <a:solidFill>
                          <a:schemeClr val="accent4"/>
                        </a:solidFill>
                        <a:latin typeface="Cambria Math" panose="02040503050406030204" pitchFamily="18" charset="0"/>
                        <a:cs typeface="Arial" panose="020B0604020202020204" pitchFamily="34" charset="0"/>
                      </a:rPr>
                      <m:t>=</m:t>
                    </m:r>
                    <m:r>
                      <a:rPr lang="en-US" altLang="zh-CN" b="1" i="1" smtClean="0">
                        <a:solidFill>
                          <a:schemeClr val="accent4"/>
                        </a:solidFill>
                        <a:latin typeface="Cambria Math" panose="02040503050406030204" pitchFamily="18" charset="0"/>
                        <a:cs typeface="Arial" panose="020B0604020202020204" pitchFamily="34" charset="0"/>
                      </a:rPr>
                      <m:t>𝒇</m:t>
                    </m:r>
                    <m:r>
                      <a:rPr lang="en-US" altLang="zh-CN" b="1" i="1" smtClean="0">
                        <a:solidFill>
                          <a:schemeClr val="accent4"/>
                        </a:solidFill>
                        <a:latin typeface="Cambria Math" panose="02040503050406030204" pitchFamily="18" charset="0"/>
                        <a:cs typeface="Arial" panose="020B0604020202020204" pitchFamily="34" charset="0"/>
                      </a:rPr>
                      <m:t>(</m:t>
                    </m:r>
                    <m:sSup>
                      <m:sSupPr>
                        <m:ctrlPr>
                          <a:rPr lang="en-US" altLang="zh-CN" b="1" i="1" smtClean="0">
                            <a:solidFill>
                              <a:schemeClr val="accent4"/>
                            </a:solidFill>
                            <a:latin typeface="Cambria Math" panose="02040503050406030204" pitchFamily="18" charset="0"/>
                            <a:cs typeface="Arial" panose="020B0604020202020204" pitchFamily="34" charset="0"/>
                          </a:rPr>
                        </m:ctrlPr>
                      </m:sSupPr>
                      <m:e>
                        <m:r>
                          <a:rPr lang="en-US" altLang="zh-CN" b="1" i="1" smtClean="0">
                            <a:solidFill>
                              <a:schemeClr val="accent4"/>
                            </a:solidFill>
                            <a:latin typeface="Cambria Math" panose="02040503050406030204" pitchFamily="18" charset="0"/>
                            <a:cs typeface="Arial" panose="020B0604020202020204" pitchFamily="34" charset="0"/>
                          </a:rPr>
                          <m:t>𝒗</m:t>
                        </m:r>
                      </m:e>
                      <m:sup>
                        <m:r>
                          <a:rPr lang="en-US" altLang="zh-CN" b="1" i="1" smtClean="0">
                            <a:solidFill>
                              <a:schemeClr val="accent4"/>
                            </a:solidFill>
                            <a:latin typeface="Cambria Math" panose="02040503050406030204" pitchFamily="18" charset="0"/>
                            <a:cs typeface="Arial" panose="020B0604020202020204" pitchFamily="34" charset="0"/>
                          </a:rPr>
                          <m:t>′</m:t>
                        </m:r>
                      </m:sup>
                    </m:sSup>
                    <m:r>
                      <a:rPr lang="en-US" altLang="zh-CN" b="1" i="1" smtClean="0">
                        <a:solidFill>
                          <a:schemeClr val="accent4"/>
                        </a:solidFill>
                        <a:latin typeface="Cambria Math" panose="02040503050406030204" pitchFamily="18" charset="0"/>
                        <a:cs typeface="Arial" panose="020B0604020202020204" pitchFamily="34" charset="0"/>
                      </a:rPr>
                      <m:t>,</m:t>
                    </m:r>
                    <m:r>
                      <a:rPr lang="en-US" altLang="zh-CN" b="1" i="1" smtClean="0">
                        <a:solidFill>
                          <a:schemeClr val="accent4"/>
                        </a:solidFill>
                        <a:latin typeface="Cambria Math" panose="02040503050406030204" pitchFamily="18" charset="0"/>
                        <a:cs typeface="Arial" panose="020B0604020202020204" pitchFamily="34" charset="0"/>
                      </a:rPr>
                      <m:t>𝒗</m:t>
                    </m:r>
                    <m:r>
                      <a:rPr lang="en-US" altLang="zh-CN" b="1" i="1" smtClean="0">
                        <a:solidFill>
                          <a:schemeClr val="accent4"/>
                        </a:solidFill>
                        <a:latin typeface="Cambria Math" panose="02040503050406030204" pitchFamily="18" charset="0"/>
                        <a:cs typeface="Arial" panose="020B0604020202020204" pitchFamily="34" charset="0"/>
                      </a:rPr>
                      <m:t>)</m:t>
                    </m:r>
                  </m:oMath>
                </a14:m>
                <a:endParaRPr lang="en-US" altLang="zh-CN" b="1" dirty="0">
                  <a:solidFill>
                    <a:schemeClr val="accent4"/>
                  </a:solidFill>
                  <a:latin typeface="Arial" panose="020B0604020202020204" pitchFamily="34" charset="0"/>
                  <a:cs typeface="Arial" panose="020B0604020202020204" pitchFamily="34" charset="0"/>
                </a:endParaRPr>
              </a:p>
              <a:p>
                <a:pPr lvl="0"/>
                <a:r>
                  <a:rPr lang="en-US" altLang="zh-CN" b="1" dirty="0">
                    <a:solidFill>
                      <a:schemeClr val="accent4"/>
                    </a:solidFill>
                    <a:latin typeface="Arial" panose="020B0604020202020204" pitchFamily="34" charset="0"/>
                    <a:cs typeface="Arial" panose="020B0604020202020204" pitchFamily="34" charset="0"/>
                  </a:rPr>
                  <a:t>       return </a:t>
                </a:r>
                <a:r>
                  <a:rPr lang="en-US" altLang="zh-CN" b="1" dirty="0">
                    <a:solidFill>
                      <a:schemeClr val="accent4"/>
                    </a:solidFill>
                    <a:latin typeface="Courier New" panose="02070309020205020404" pitchFamily="49" charset="0"/>
                    <a:cs typeface="Courier New" panose="02070309020205020404" pitchFamily="49" charset="0"/>
                  </a:rPr>
                  <a:t>Join</a:t>
                </a:r>
                <a:r>
                  <a:rPr lang="en-US" altLang="zh-CN" b="1" dirty="0">
                    <a:solidFill>
                      <a:schemeClr val="accent4"/>
                    </a:solidFill>
                    <a:latin typeface="Copperplate Gothic Light" panose="020E0507020206020404" pitchFamily="34" charset="0"/>
                    <a:cs typeface="Arial" panose="020B0604020202020204" pitchFamily="34" charset="0"/>
                  </a:rPr>
                  <a:t> </a:t>
                </a:r>
                <a14:m>
                  <m:oMath xmlns:m="http://schemas.openxmlformats.org/officeDocument/2006/math">
                    <m:d>
                      <m:dPr>
                        <m:ctrlPr>
                          <a:rPr lang="en-US" altLang="zh-CN" b="1" i="1" smtClean="0">
                            <a:solidFill>
                              <a:schemeClr val="accent4"/>
                            </a:solidFill>
                            <a:latin typeface="Cambria Math" panose="02040503050406030204" pitchFamily="18" charset="0"/>
                            <a:cs typeface="Arial" panose="020B0604020202020204" pitchFamily="34" charset="0"/>
                          </a:rPr>
                        </m:ctrlPr>
                      </m:dPr>
                      <m:e>
                        <m:r>
                          <a:rPr lang="en-US" altLang="zh-CN" b="1" i="1" smtClean="0">
                            <a:solidFill>
                              <a:schemeClr val="accent4"/>
                            </a:solidFill>
                            <a:latin typeface="Cambria Math" panose="02040503050406030204" pitchFamily="18" charset="0"/>
                            <a:cs typeface="Arial" panose="020B0604020202020204" pitchFamily="34" charset="0"/>
                          </a:rPr>
                          <m:t>𝑳</m:t>
                        </m:r>
                        <m:r>
                          <a:rPr lang="en-US" altLang="zh-CN" b="1" i="1" smtClean="0">
                            <a:solidFill>
                              <a:schemeClr val="accent4"/>
                            </a:solidFill>
                            <a:latin typeface="Cambria Math" panose="02040503050406030204" pitchFamily="18" charset="0"/>
                            <a:cs typeface="Arial" panose="020B0604020202020204" pitchFamily="34" charset="0"/>
                          </a:rPr>
                          <m:t>,</m:t>
                        </m:r>
                        <m:d>
                          <m:dPr>
                            <m:ctrlPr>
                              <a:rPr lang="en-US" altLang="zh-CN" b="1" i="1" smtClean="0">
                                <a:solidFill>
                                  <a:schemeClr val="accent4"/>
                                </a:solidFill>
                                <a:latin typeface="Cambria Math" panose="02040503050406030204" pitchFamily="18" charset="0"/>
                                <a:cs typeface="Arial" panose="020B0604020202020204" pitchFamily="34" charset="0"/>
                              </a:rPr>
                            </m:ctrlPr>
                          </m:dPr>
                          <m:e>
                            <m:sSup>
                              <m:sSupPr>
                                <m:ctrlPr>
                                  <a:rPr lang="en-US" altLang="zh-CN" b="1" i="1" smtClean="0">
                                    <a:solidFill>
                                      <a:schemeClr val="accent4"/>
                                    </a:solidFill>
                                    <a:latin typeface="Cambria Math" panose="02040503050406030204" pitchFamily="18" charset="0"/>
                                    <a:cs typeface="Arial" panose="020B0604020202020204" pitchFamily="34" charset="0"/>
                                  </a:rPr>
                                </m:ctrlPr>
                              </m:sSupPr>
                              <m:e>
                                <m:r>
                                  <a:rPr lang="en-US" altLang="zh-CN" b="1" i="1" smtClean="0">
                                    <a:solidFill>
                                      <a:schemeClr val="accent4"/>
                                    </a:solidFill>
                                    <a:latin typeface="Cambria Math" panose="02040503050406030204" pitchFamily="18" charset="0"/>
                                    <a:cs typeface="Arial" panose="020B0604020202020204" pitchFamily="34" charset="0"/>
                                  </a:rPr>
                                  <m:t>𝒌</m:t>
                                </m:r>
                              </m:e>
                              <m:sup>
                                <m:r>
                                  <a:rPr lang="en-US" altLang="zh-CN" b="1" i="1" smtClean="0">
                                    <a:solidFill>
                                      <a:schemeClr val="accent4"/>
                                    </a:solidFill>
                                    <a:latin typeface="Cambria Math" panose="02040503050406030204" pitchFamily="18" charset="0"/>
                                    <a:cs typeface="Arial" panose="020B0604020202020204" pitchFamily="34" charset="0"/>
                                  </a:rPr>
                                  <m:t>′</m:t>
                                </m:r>
                              </m:sup>
                            </m:sSup>
                            <m:r>
                              <a:rPr lang="en-US" altLang="zh-CN" b="1" i="1" smtClean="0">
                                <a:solidFill>
                                  <a:schemeClr val="accent4"/>
                                </a:solidFill>
                                <a:latin typeface="Cambria Math" panose="02040503050406030204" pitchFamily="18" charset="0"/>
                                <a:cs typeface="Arial" panose="020B0604020202020204" pitchFamily="34" charset="0"/>
                              </a:rPr>
                              <m:t>,</m:t>
                            </m:r>
                            <m:r>
                              <a:rPr lang="en-US" altLang="zh-CN" b="1" i="1" smtClean="0">
                                <a:solidFill>
                                  <a:schemeClr val="accent4"/>
                                </a:solidFill>
                                <a:latin typeface="Cambria Math" panose="02040503050406030204" pitchFamily="18" charset="0"/>
                                <a:cs typeface="Arial" panose="020B0604020202020204" pitchFamily="34" charset="0"/>
                              </a:rPr>
                              <m:t>𝒗</m:t>
                            </m:r>
                            <m:r>
                              <a:rPr lang="en-US" altLang="zh-CN" b="1" i="1" smtClean="0">
                                <a:solidFill>
                                  <a:schemeClr val="accent4"/>
                                </a:solidFill>
                                <a:latin typeface="Cambria Math" panose="02040503050406030204" pitchFamily="18" charset="0"/>
                                <a:cs typeface="Arial" panose="020B0604020202020204" pitchFamily="34" charset="0"/>
                              </a:rPr>
                              <m:t>𝟐</m:t>
                            </m:r>
                          </m:e>
                        </m:d>
                        <m:r>
                          <a:rPr lang="en-US" altLang="zh-CN" b="1" i="1" smtClean="0">
                            <a:solidFill>
                              <a:schemeClr val="accent4"/>
                            </a:solidFill>
                            <a:latin typeface="Cambria Math" panose="02040503050406030204" pitchFamily="18" charset="0"/>
                            <a:cs typeface="Arial" panose="020B0604020202020204" pitchFamily="34" charset="0"/>
                          </a:rPr>
                          <m:t>,</m:t>
                        </m:r>
                        <m:r>
                          <a:rPr lang="en-US" altLang="zh-CN" b="1" i="1" smtClean="0">
                            <a:solidFill>
                              <a:schemeClr val="accent4"/>
                            </a:solidFill>
                            <a:latin typeface="Cambria Math" panose="02040503050406030204" pitchFamily="18" charset="0"/>
                            <a:cs typeface="Arial" panose="020B0604020202020204" pitchFamily="34" charset="0"/>
                          </a:rPr>
                          <m:t>𝑹</m:t>
                        </m:r>
                      </m:e>
                    </m:d>
                  </m:oMath>
                </a14:m>
                <a:r>
                  <a:rPr lang="en-US" altLang="zh-CN" dirty="0">
                    <a:solidFill>
                      <a:schemeClr val="accent4"/>
                    </a:solidFill>
                    <a:latin typeface="Arial" panose="020B0604020202020204" pitchFamily="34" charset="0"/>
                    <a:cs typeface="Arial" panose="020B0604020202020204" pitchFamily="34" charset="0"/>
                  </a:rPr>
                  <a:t>;</a:t>
                </a:r>
              </a:p>
            </p:txBody>
          </p:sp>
        </mc:Choice>
        <mc:Fallback xmlns="">
          <p:sp>
            <p:nvSpPr>
              <p:cNvPr id="5" name="TextBox 4">
                <a:extLst>
                  <a:ext uri="{FF2B5EF4-FFF2-40B4-BE49-F238E27FC236}">
                    <a16:creationId xmlns:a16="http://schemas.microsoft.com/office/drawing/2014/main" id="{00B95228-2E9F-4F67-A8E2-C15260F608A0}"/>
                  </a:ext>
                </a:extLst>
              </p:cNvPr>
              <p:cNvSpPr txBox="1">
                <a:spLocks noRot="1" noChangeAspect="1" noMove="1" noResize="1" noEditPoints="1" noAdjustHandles="1" noChangeArrowheads="1" noChangeShapeType="1" noTextEdit="1"/>
              </p:cNvSpPr>
              <p:nvPr/>
            </p:nvSpPr>
            <p:spPr>
              <a:xfrm>
                <a:off x="685800" y="1845876"/>
                <a:ext cx="4391715" cy="2308324"/>
              </a:xfrm>
              <a:prstGeom prst="rect">
                <a:avLst/>
              </a:prstGeom>
              <a:blipFill>
                <a:blip r:embed="rId2"/>
                <a:stretch>
                  <a:fillRect l="-1250" t="-2116"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92BD38-B402-4D28-B26D-95DF45EA27D5}"/>
                  </a:ext>
                </a:extLst>
              </p:cNvPr>
              <p:cNvSpPr txBox="1"/>
              <p:nvPr/>
            </p:nvSpPr>
            <p:spPr>
              <a:xfrm>
                <a:off x="685800" y="1371600"/>
                <a:ext cx="2300630" cy="461665"/>
              </a:xfrm>
              <a:prstGeom prst="rect">
                <a:avLst/>
              </a:prstGeom>
              <a:noFill/>
            </p:spPr>
            <p:txBody>
              <a:bodyPr wrap="none" rtlCol="0">
                <a:spAutoFit/>
              </a:bodyPr>
              <a:lstStyle/>
              <a:p>
                <a:r>
                  <a:rPr lang="en-US" altLang="zh-CN" sz="2400" b="1" dirty="0"/>
                  <a:t>insert</a:t>
                </a:r>
                <a14:m>
                  <m:oMath xmlns:m="http://schemas.openxmlformats.org/officeDocument/2006/math">
                    <m:r>
                      <a:rPr lang="en-US" altLang="zh-CN" sz="2400" b="1" i="1">
                        <a:latin typeface="Cambria Math" panose="02040503050406030204" pitchFamily="18" charset="0"/>
                      </a:rPr>
                      <m:t>(</m:t>
                    </m:r>
                    <m:r>
                      <a:rPr lang="en-US" altLang="zh-CN" sz="2400" b="1" i="1">
                        <a:latin typeface="Cambria Math" panose="02040503050406030204" pitchFamily="18" charset="0"/>
                      </a:rPr>
                      <m:t>𝑻</m:t>
                    </m:r>
                    <m:r>
                      <a:rPr lang="en-US" altLang="zh-CN" sz="2400" b="1" i="1">
                        <a:latin typeface="Cambria Math" panose="02040503050406030204" pitchFamily="18" charset="0"/>
                      </a:rPr>
                      <m:t>,</m:t>
                    </m:r>
                    <m:r>
                      <a:rPr lang="en-US" altLang="zh-CN" sz="2400" b="1" i="1">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𝒗</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r>
                      <a:rPr lang="en-US" altLang="zh-CN" sz="2400" b="1" i="1">
                        <a:latin typeface="Cambria Math" panose="02040503050406030204" pitchFamily="18" charset="0"/>
                      </a:rPr>
                      <m:t>)</m:t>
                    </m:r>
                  </m:oMath>
                </a14:m>
                <a:endParaRPr lang="zh-CN" altLang="en-US" sz="2400" b="1" dirty="0"/>
              </a:p>
            </p:txBody>
          </p:sp>
        </mc:Choice>
        <mc:Fallback xmlns="">
          <p:sp>
            <p:nvSpPr>
              <p:cNvPr id="6" name="TextBox 5">
                <a:extLst>
                  <a:ext uri="{FF2B5EF4-FFF2-40B4-BE49-F238E27FC236}">
                    <a16:creationId xmlns:a16="http://schemas.microsoft.com/office/drawing/2014/main" id="{1092BD38-B402-4D28-B26D-95DF45EA27D5}"/>
                  </a:ext>
                </a:extLst>
              </p:cNvPr>
              <p:cNvSpPr txBox="1">
                <a:spLocks noRot="1" noChangeAspect="1" noMove="1" noResize="1" noEditPoints="1" noAdjustHandles="1" noChangeArrowheads="1" noChangeShapeType="1" noTextEdit="1"/>
              </p:cNvSpPr>
              <p:nvPr/>
            </p:nvSpPr>
            <p:spPr>
              <a:xfrm>
                <a:off x="685800" y="1371600"/>
                <a:ext cx="2300630" cy="461665"/>
              </a:xfrm>
              <a:prstGeom prst="rect">
                <a:avLst/>
              </a:prstGeom>
              <a:blipFill>
                <a:blip r:embed="rId3"/>
                <a:stretch>
                  <a:fillRect l="-4244" t="-9211" r="-1592"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AAFD8F3-826F-474F-808F-8FA66ED35EA6}"/>
                  </a:ext>
                </a:extLst>
              </p:cNvPr>
              <p:cNvSpPr/>
              <p:nvPr/>
            </p:nvSpPr>
            <p:spPr>
              <a:xfrm>
                <a:off x="6629399" y="1604664"/>
                <a:ext cx="5334000" cy="2585323"/>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smtClean="0">
                            <a:solidFill>
                              <a:schemeClr val="accent4"/>
                            </a:solidFill>
                            <a:latin typeface="Cambria Math" panose="02040503050406030204" pitchFamily="18" charset="0"/>
                          </a:rPr>
                          <m:t>,</m:t>
                        </m:r>
                        <m:r>
                          <a:rPr lang="en-US" altLang="zh-CN" b="0" i="1" smtClean="0">
                            <a:solidFill>
                              <a:schemeClr val="accent4"/>
                            </a:solidFill>
                            <a:latin typeface="Cambria Math" panose="02040503050406030204" pitchFamily="18" charset="0"/>
                          </a:rPr>
                          <m:t>(</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𝑘</m:t>
                            </m:r>
                          </m:e>
                          <m:sub>
                            <m:r>
                              <a:rPr lang="en-US" altLang="zh-CN" i="1">
                                <a:solidFill>
                                  <a:schemeClr val="accent4"/>
                                </a:solidFill>
                                <a:latin typeface="Cambria Math" panose="02040503050406030204" pitchFamily="18" charset="0"/>
                              </a:rPr>
                              <m:t>2</m:t>
                            </m:r>
                          </m:sub>
                        </m:sSub>
                        <m:r>
                          <a:rPr lang="en-US" altLang="zh-CN" b="0" i="1" smtClean="0">
                            <a:solidFill>
                              <a:schemeClr val="accent4"/>
                            </a:solidFill>
                            <a:latin typeface="Cambria Math" panose="02040503050406030204" pitchFamily="18" charset="0"/>
                          </a:rPr>
                          <m:t>,</m:t>
                        </m:r>
                        <m:sSub>
                          <m:sSubPr>
                            <m:ctrlPr>
                              <a:rPr lang="en-US" altLang="zh-CN" b="0" i="1" smtClean="0">
                                <a:solidFill>
                                  <a:schemeClr val="accent4"/>
                                </a:solidFill>
                                <a:latin typeface="Cambria Math" panose="02040503050406030204" pitchFamily="18" charset="0"/>
                              </a:rPr>
                            </m:ctrlPr>
                          </m:sSubPr>
                          <m:e>
                            <m:r>
                              <a:rPr lang="en-US" altLang="zh-CN" b="0" i="1" smtClean="0">
                                <a:solidFill>
                                  <a:schemeClr val="accent4"/>
                                </a:solidFill>
                                <a:latin typeface="Cambria Math" panose="02040503050406030204" pitchFamily="18" charset="0"/>
                              </a:rPr>
                              <m:t>𝑣</m:t>
                            </m:r>
                          </m:e>
                          <m:sub>
                            <m:r>
                              <a:rPr lang="en-US" altLang="zh-CN" b="0" i="1" smtClean="0">
                                <a:solidFill>
                                  <a:schemeClr val="accent4"/>
                                </a:solidFill>
                                <a:latin typeface="Cambria Math" panose="02040503050406030204" pitchFamily="18" charset="0"/>
                              </a:rPr>
                              <m:t>2</m:t>
                            </m:r>
                          </m:sub>
                        </m:sSub>
                        <m:r>
                          <a:rPr lang="en-US" altLang="zh-CN" b="0" i="1" smtClean="0">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smtClean="0">
                            <a:solidFill>
                              <a:schemeClr val="accent4"/>
                            </a:solidFill>
                            <a:latin typeface="Cambria Math" panose="02040503050406030204" pitchFamily="18" charset="0"/>
                          </a:rPr>
                          <m:t>,</m:t>
                        </m:r>
                        <m:r>
                          <a:rPr lang="en-US" altLang="zh-CN" b="0" i="1" smtClean="0">
                            <a:solidFill>
                              <a:schemeClr val="accent4"/>
                            </a:solidFill>
                            <a:latin typeface="Cambria Math" panose="02040503050406030204" pitchFamily="18" charset="0"/>
                          </a:rPr>
                          <m:t>(</m:t>
                        </m:r>
                        <m:r>
                          <a:rPr lang="en-US" altLang="zh-CN" b="0" i="1" smtClean="0">
                            <a:solidFill>
                              <a:schemeClr val="accent4"/>
                            </a:solidFill>
                            <a:latin typeface="Cambria Math" panose="02040503050406030204" pitchFamily="18" charset="0"/>
                          </a:rPr>
                          <m:t>𝑏</m:t>
                        </m:r>
                        <m:r>
                          <a:rPr lang="en-US" altLang="zh-CN" b="0" i="1" smtClean="0">
                            <a:solidFill>
                              <a:schemeClr val="accent4"/>
                            </a:solidFill>
                            <a:latin typeface="Cambria Math" panose="02040503050406030204" pitchFamily="18" charset="0"/>
                          </a:rPr>
                          <m:t>,</m:t>
                        </m:r>
                        <m:sSub>
                          <m:sSubPr>
                            <m:ctrlPr>
                              <a:rPr lang="en-US" altLang="zh-CN" b="0" i="1" smtClean="0">
                                <a:solidFill>
                                  <a:schemeClr val="accent4"/>
                                </a:solidFill>
                                <a:latin typeface="Cambria Math" panose="02040503050406030204" pitchFamily="18" charset="0"/>
                              </a:rPr>
                            </m:ctrlPr>
                          </m:sSubPr>
                          <m:e>
                            <m:r>
                              <a:rPr lang="en-US" altLang="zh-CN" b="0" i="1" smtClean="0">
                                <a:solidFill>
                                  <a:schemeClr val="accent4"/>
                                </a:solidFill>
                                <a:latin typeface="Cambria Math" panose="02040503050406030204" pitchFamily="18" charset="0"/>
                              </a:rPr>
                              <m:t>𝑣</m:t>
                            </m:r>
                          </m:e>
                          <m:sub>
                            <m:r>
                              <a:rPr lang="en-US" altLang="zh-CN" b="0" i="1" smtClean="0">
                                <a:solidFill>
                                  <a:schemeClr val="accent4"/>
                                </a:solidFill>
                                <a:latin typeface="Cambria Math" panose="02040503050406030204" pitchFamily="18" charset="0"/>
                              </a:rPr>
                              <m:t>1</m:t>
                            </m:r>
                          </m:sub>
                        </m:sSub>
                        <m:r>
                          <a:rPr lang="en-US" altLang="zh-CN" b="0" i="1" smtClean="0">
                            <a:solidFill>
                              <a:schemeClr val="accent4"/>
                            </a:solidFill>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solidFill>
                      <a:schemeClr val="accent4"/>
                    </a:solidFill>
                    <a:latin typeface="Arial" panose="020B0604020202020204" pitchFamily="34" charset="0"/>
                    <a:cs typeface="Arial" panose="020B0604020202020204" pitchFamily="34" charset="0"/>
                  </a:rPr>
                  <a:t>if </a:t>
                </a:r>
                <a14:m>
                  <m:oMath xmlns:m="http://schemas.openxmlformats.org/officeDocument/2006/math">
                    <m:r>
                      <a:rPr lang="en-US" altLang="zh-CN" b="1" i="1" smtClean="0">
                        <a:solidFill>
                          <a:schemeClr val="accent4"/>
                        </a:solidFill>
                        <a:latin typeface="Cambria Math" panose="02040503050406030204" pitchFamily="18" charset="0"/>
                        <a:cs typeface="Arial" panose="020B0604020202020204" pitchFamily="34" charset="0"/>
                      </a:rPr>
                      <m:t>𝒃</m:t>
                    </m:r>
                  </m:oMath>
                </a14:m>
                <a:r>
                  <a:rPr lang="en-US" altLang="zh-CN" b="1" dirty="0">
                    <a:solidFill>
                      <a:schemeClr val="accent4"/>
                    </a:solidFill>
                    <a:latin typeface="Arial" panose="020B0604020202020204" pitchFamily="34" charset="0"/>
                    <a:cs typeface="Arial" panose="020B0604020202020204" pitchFamily="34" charset="0"/>
                  </a:rPr>
                  <a:t> return </a:t>
                </a:r>
                <a:r>
                  <a:rPr lang="en-US" altLang="zh-CN" dirty="0">
                    <a:solidFill>
                      <a:schemeClr val="accent4"/>
                    </a:solidFill>
                    <a:latin typeface="Courier New" panose="02070309020205020404" pitchFamily="49" charset="0"/>
                    <a:cs typeface="Courier New" panose="02070309020205020404" pitchFamily="49" charset="0"/>
                  </a:rPr>
                  <a:t>Join</a:t>
                </a:r>
                <a14:m>
                  <m:oMath xmlns:m="http://schemas.openxmlformats.org/officeDocument/2006/math">
                    <m:r>
                      <a:rPr lang="en-US" altLang="zh-CN" i="1">
                        <a:solidFill>
                          <a:schemeClr val="accent4"/>
                        </a:solidFill>
                        <a:latin typeface="Cambria Math" panose="02040503050406030204" pitchFamily="18" charset="0"/>
                      </a:rPr>
                      <m:t>(</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𝑇</m:t>
                        </m:r>
                      </m:e>
                      <m:sub>
                        <m:r>
                          <a:rPr lang="en-US" altLang="zh-CN" i="1">
                            <a:solidFill>
                              <a:schemeClr val="accent4"/>
                            </a:solidFill>
                            <a:latin typeface="Cambria Math" panose="02040503050406030204" pitchFamily="18" charset="0"/>
                          </a:rPr>
                          <m:t>𝐿</m:t>
                        </m:r>
                      </m:sub>
                    </m:sSub>
                    <m:r>
                      <a:rPr lang="en-US" altLang="zh-CN" i="1">
                        <a:solidFill>
                          <a:schemeClr val="accent4"/>
                        </a:solidFill>
                        <a:latin typeface="Cambria Math" panose="02040503050406030204" pitchFamily="18" charset="0"/>
                      </a:rPr>
                      <m:t>,</m:t>
                    </m:r>
                    <m:r>
                      <a:rPr lang="en-US" altLang="zh-CN" b="0" i="1" smtClean="0">
                        <a:solidFill>
                          <a:schemeClr val="accent4"/>
                        </a:solidFill>
                        <a:latin typeface="Cambria Math" panose="02040503050406030204" pitchFamily="18" charset="0"/>
                      </a:rPr>
                      <m:t>(</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𝑘</m:t>
                        </m:r>
                      </m:e>
                      <m:sub>
                        <m:r>
                          <a:rPr lang="en-US" altLang="zh-CN" i="1">
                            <a:solidFill>
                              <a:schemeClr val="accent4"/>
                            </a:solidFill>
                            <a:latin typeface="Cambria Math" panose="02040503050406030204" pitchFamily="18" charset="0"/>
                          </a:rPr>
                          <m:t>2</m:t>
                        </m:r>
                      </m:sub>
                    </m:sSub>
                    <m:r>
                      <a:rPr lang="en-US" altLang="zh-CN" i="1">
                        <a:solidFill>
                          <a:schemeClr val="accent4"/>
                        </a:solidFill>
                        <a:latin typeface="Cambria Math" panose="02040503050406030204" pitchFamily="18" charset="0"/>
                      </a:rPr>
                      <m:t>,</m:t>
                    </m:r>
                    <m:r>
                      <a:rPr lang="en-US" altLang="zh-CN" b="0" i="1" smtClean="0">
                        <a:solidFill>
                          <a:schemeClr val="accent4"/>
                        </a:solidFill>
                        <a:latin typeface="Cambria Math" panose="02040503050406030204" pitchFamily="18" charset="0"/>
                      </a:rPr>
                      <m:t> </m:t>
                    </m:r>
                    <m:r>
                      <a:rPr lang="en-US" altLang="zh-CN" b="0" i="1" smtClean="0">
                        <a:solidFill>
                          <a:schemeClr val="accent4"/>
                        </a:solidFill>
                        <a:latin typeface="Cambria Math" panose="02040503050406030204" pitchFamily="18" charset="0"/>
                      </a:rPr>
                      <m:t>𝑓</m:t>
                    </m:r>
                    <m:d>
                      <m:dPr>
                        <m:ctrlPr>
                          <a:rPr lang="en-US" altLang="zh-CN" b="0" i="1" smtClean="0">
                            <a:solidFill>
                              <a:schemeClr val="accent4"/>
                            </a:solidFill>
                            <a:latin typeface="Cambria Math" panose="02040503050406030204" pitchFamily="18" charset="0"/>
                          </a:rPr>
                        </m:ctrlPr>
                      </m:dPr>
                      <m:e>
                        <m:sSub>
                          <m:sSubPr>
                            <m:ctrlPr>
                              <a:rPr lang="en-US" altLang="zh-CN" b="0" i="1" smtClean="0">
                                <a:solidFill>
                                  <a:schemeClr val="accent4"/>
                                </a:solidFill>
                                <a:latin typeface="Cambria Math" panose="02040503050406030204" pitchFamily="18" charset="0"/>
                              </a:rPr>
                            </m:ctrlPr>
                          </m:sSubPr>
                          <m:e>
                            <m:r>
                              <a:rPr lang="en-US" altLang="zh-CN" b="0" i="1" smtClean="0">
                                <a:solidFill>
                                  <a:schemeClr val="accent4"/>
                                </a:solidFill>
                                <a:latin typeface="Cambria Math" panose="02040503050406030204" pitchFamily="18" charset="0"/>
                              </a:rPr>
                              <m:t>𝑣</m:t>
                            </m:r>
                          </m:e>
                          <m:sub>
                            <m:r>
                              <a:rPr lang="en-US" altLang="zh-CN" b="0" i="1" smtClean="0">
                                <a:solidFill>
                                  <a:schemeClr val="accent4"/>
                                </a:solidFill>
                                <a:latin typeface="Cambria Math" panose="02040503050406030204" pitchFamily="18" charset="0"/>
                              </a:rPr>
                              <m:t>1</m:t>
                            </m:r>
                          </m:sub>
                        </m:sSub>
                        <m:r>
                          <a:rPr lang="en-US" altLang="zh-CN" b="0" i="1" smtClean="0">
                            <a:solidFill>
                              <a:schemeClr val="accent4"/>
                            </a:solidFill>
                            <a:latin typeface="Cambria Math" panose="02040503050406030204" pitchFamily="18" charset="0"/>
                          </a:rPr>
                          <m:t>,</m:t>
                        </m:r>
                        <m:sSub>
                          <m:sSubPr>
                            <m:ctrlPr>
                              <a:rPr lang="en-US" altLang="zh-CN" b="0" i="1" smtClean="0">
                                <a:solidFill>
                                  <a:schemeClr val="accent4"/>
                                </a:solidFill>
                                <a:latin typeface="Cambria Math" panose="02040503050406030204" pitchFamily="18" charset="0"/>
                              </a:rPr>
                            </m:ctrlPr>
                          </m:sSubPr>
                          <m:e>
                            <m:r>
                              <a:rPr lang="en-US" altLang="zh-CN" b="0" i="1" smtClean="0">
                                <a:solidFill>
                                  <a:schemeClr val="accent4"/>
                                </a:solidFill>
                                <a:latin typeface="Cambria Math" panose="02040503050406030204" pitchFamily="18" charset="0"/>
                              </a:rPr>
                              <m:t>𝑣</m:t>
                            </m:r>
                          </m:e>
                          <m:sub>
                            <m:r>
                              <a:rPr lang="en-US" altLang="zh-CN" b="0" i="1" smtClean="0">
                                <a:solidFill>
                                  <a:schemeClr val="accent4"/>
                                </a:solidFill>
                                <a:latin typeface="Cambria Math" panose="02040503050406030204" pitchFamily="18" charset="0"/>
                              </a:rPr>
                              <m:t>2</m:t>
                            </m:r>
                          </m:sub>
                        </m:sSub>
                      </m:e>
                    </m:d>
                    <m:r>
                      <a:rPr lang="en-US" altLang="zh-CN" b="0" i="1" smtClean="0">
                        <a:solidFill>
                          <a:schemeClr val="accent4"/>
                        </a:solidFill>
                        <a:latin typeface="Cambria Math" panose="02040503050406030204" pitchFamily="18" charset="0"/>
                      </a:rPr>
                      <m:t>), </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𝑇</m:t>
                        </m:r>
                      </m:e>
                      <m:sub>
                        <m:r>
                          <a:rPr lang="en-US" altLang="zh-CN" i="1">
                            <a:solidFill>
                              <a:schemeClr val="accent4"/>
                            </a:solidFill>
                            <a:latin typeface="Cambria Math" panose="02040503050406030204" pitchFamily="18" charset="0"/>
                          </a:rPr>
                          <m:t>𝑅</m:t>
                        </m:r>
                      </m:sub>
                    </m:sSub>
                    <m:r>
                      <a:rPr lang="en-US" altLang="zh-CN" i="1">
                        <a:solidFill>
                          <a:schemeClr val="accent4"/>
                        </a:solidFill>
                        <a:latin typeface="Cambria Math" panose="02040503050406030204" pitchFamily="18" charset="0"/>
                      </a:rPr>
                      <m:t>)</m:t>
                    </m:r>
                  </m:oMath>
                </a14:m>
                <a:r>
                  <a:rPr lang="en-US" altLang="zh-CN" dirty="0">
                    <a:solidFill>
                      <a:schemeClr val="accent4"/>
                    </a:solidFill>
                    <a:latin typeface="Arial" panose="020B0604020202020204" pitchFamily="34" charset="0"/>
                    <a:cs typeface="Arial" panose="020B0604020202020204" pitchFamily="34" charset="0"/>
                  </a:rPr>
                  <a:t> </a:t>
                </a:r>
              </a:p>
              <a:p>
                <a:r>
                  <a:rPr lang="en-US" altLang="zh-CN" b="1" dirty="0">
                    <a:solidFill>
                      <a:schemeClr val="accent4"/>
                    </a:solidFill>
                    <a:latin typeface="Arial" panose="020B0604020202020204" pitchFamily="34" charset="0"/>
                    <a:cs typeface="Arial" panose="020B0604020202020204" pitchFamily="34" charset="0"/>
                  </a:rPr>
                  <a:t>else return </a:t>
                </a:r>
                <a:r>
                  <a:rPr lang="en-US" altLang="zh-CN" dirty="0">
                    <a:solidFill>
                      <a:schemeClr val="accent4"/>
                    </a:solidFill>
                    <a:latin typeface="Courier New" panose="02070309020205020404" pitchFamily="49" charset="0"/>
                    <a:cs typeface="Courier New" panose="02070309020205020404" pitchFamily="49" charset="0"/>
                  </a:rPr>
                  <a:t>Join</a:t>
                </a:r>
                <a14:m>
                  <m:oMath xmlns:m="http://schemas.openxmlformats.org/officeDocument/2006/math">
                    <m:r>
                      <a:rPr lang="en-US" altLang="zh-CN" i="1">
                        <a:solidFill>
                          <a:schemeClr val="accent4"/>
                        </a:solidFill>
                        <a:latin typeface="Cambria Math" panose="02040503050406030204" pitchFamily="18" charset="0"/>
                      </a:rPr>
                      <m:t>(</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𝑇</m:t>
                        </m:r>
                      </m:e>
                      <m:sub>
                        <m:r>
                          <a:rPr lang="en-US" altLang="zh-CN" i="1">
                            <a:solidFill>
                              <a:schemeClr val="accent4"/>
                            </a:solidFill>
                            <a:latin typeface="Cambria Math" panose="02040503050406030204" pitchFamily="18" charset="0"/>
                          </a:rPr>
                          <m:t>𝐿</m:t>
                        </m:r>
                      </m:sub>
                    </m:sSub>
                    <m:r>
                      <a:rPr lang="en-US" altLang="zh-CN" i="1">
                        <a:solidFill>
                          <a:schemeClr val="accent4"/>
                        </a:solidFill>
                        <a:latin typeface="Cambria Math" panose="02040503050406030204" pitchFamily="18" charset="0"/>
                      </a:rPr>
                      <m:t>,</m:t>
                    </m:r>
                    <m:r>
                      <a:rPr lang="en-US" altLang="zh-CN" b="0" i="1" smtClean="0">
                        <a:solidFill>
                          <a:schemeClr val="accent4"/>
                        </a:solidFill>
                        <a:latin typeface="Cambria Math" panose="02040503050406030204" pitchFamily="18" charset="0"/>
                      </a:rPr>
                      <m:t>(</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𝑘</m:t>
                        </m:r>
                      </m:e>
                      <m:sub>
                        <m:r>
                          <a:rPr lang="en-US" altLang="zh-CN" i="1">
                            <a:solidFill>
                              <a:schemeClr val="accent4"/>
                            </a:solidFill>
                            <a:latin typeface="Cambria Math" panose="02040503050406030204" pitchFamily="18" charset="0"/>
                          </a:rPr>
                          <m:t>2</m:t>
                        </m:r>
                      </m:sub>
                    </m:sSub>
                    <m:r>
                      <a:rPr lang="en-US" altLang="zh-CN" b="0" i="1" smtClean="0">
                        <a:solidFill>
                          <a:schemeClr val="accent4"/>
                        </a:solidFill>
                        <a:latin typeface="Cambria Math" panose="02040503050406030204" pitchFamily="18" charset="0"/>
                      </a:rPr>
                      <m:t>,</m:t>
                    </m:r>
                    <m:sSub>
                      <m:sSubPr>
                        <m:ctrlPr>
                          <a:rPr lang="en-US" altLang="zh-CN" b="0" i="1" smtClean="0">
                            <a:solidFill>
                              <a:schemeClr val="accent4"/>
                            </a:solidFill>
                            <a:latin typeface="Cambria Math" panose="02040503050406030204" pitchFamily="18" charset="0"/>
                          </a:rPr>
                        </m:ctrlPr>
                      </m:sSubPr>
                      <m:e>
                        <m:r>
                          <a:rPr lang="en-US" altLang="zh-CN" b="0" i="1" smtClean="0">
                            <a:solidFill>
                              <a:schemeClr val="accent4"/>
                            </a:solidFill>
                            <a:latin typeface="Cambria Math" panose="02040503050406030204" pitchFamily="18" charset="0"/>
                          </a:rPr>
                          <m:t>𝑣</m:t>
                        </m:r>
                      </m:e>
                      <m:sub>
                        <m:r>
                          <a:rPr lang="en-US" altLang="zh-CN" b="0" i="1" smtClean="0">
                            <a:solidFill>
                              <a:schemeClr val="accent4"/>
                            </a:solidFill>
                            <a:latin typeface="Cambria Math" panose="02040503050406030204" pitchFamily="18" charset="0"/>
                          </a:rPr>
                          <m:t>2</m:t>
                        </m:r>
                      </m:sub>
                    </m:sSub>
                    <m:r>
                      <a:rPr lang="en-US" altLang="zh-CN" b="0" i="1" smtClean="0">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m:t>
                    </m:r>
                    <m:sSub>
                      <m:sSubPr>
                        <m:ctrlPr>
                          <a:rPr lang="en-US" altLang="zh-CN" i="1">
                            <a:solidFill>
                              <a:schemeClr val="accent4"/>
                            </a:solidFill>
                            <a:latin typeface="Cambria Math" panose="02040503050406030204" pitchFamily="18" charset="0"/>
                          </a:rPr>
                        </m:ctrlPr>
                      </m:sSubPr>
                      <m:e>
                        <m:r>
                          <a:rPr lang="en-US" altLang="zh-CN" i="1">
                            <a:solidFill>
                              <a:schemeClr val="accent4"/>
                            </a:solidFill>
                            <a:latin typeface="Cambria Math" panose="02040503050406030204" pitchFamily="18" charset="0"/>
                          </a:rPr>
                          <m:t>𝑇</m:t>
                        </m:r>
                      </m:e>
                      <m:sub>
                        <m:r>
                          <a:rPr lang="en-US" altLang="zh-CN" i="1">
                            <a:solidFill>
                              <a:schemeClr val="accent4"/>
                            </a:solidFill>
                            <a:latin typeface="Cambria Math" panose="02040503050406030204" pitchFamily="18" charset="0"/>
                          </a:rPr>
                          <m:t>𝑅</m:t>
                        </m:r>
                      </m:sub>
                    </m:sSub>
                    <m:r>
                      <a:rPr lang="en-US" altLang="zh-CN" i="1">
                        <a:solidFill>
                          <a:schemeClr val="accent4"/>
                        </a:solidFill>
                        <a:latin typeface="Cambria Math" panose="02040503050406030204" pitchFamily="18" charset="0"/>
                      </a:rPr>
                      <m:t>)</m:t>
                    </m:r>
                  </m:oMath>
                </a14:m>
                <a:r>
                  <a:rPr lang="en-US" altLang="zh-CN" dirty="0">
                    <a:solidFill>
                      <a:schemeClr val="accent4"/>
                    </a:solidFill>
                    <a:latin typeface="Arial" panose="020B0604020202020204" pitchFamily="34" charset="0"/>
                    <a:cs typeface="Arial" panose="020B0604020202020204" pitchFamily="34" charset="0"/>
                  </a:rPr>
                  <a:t> </a:t>
                </a:r>
              </a:p>
            </p:txBody>
          </p:sp>
        </mc:Choice>
        <mc:Fallback xmlns="">
          <p:sp>
            <p:nvSpPr>
              <p:cNvPr id="7" name="Rectangle 6">
                <a:extLst>
                  <a:ext uri="{FF2B5EF4-FFF2-40B4-BE49-F238E27FC236}">
                    <a16:creationId xmlns:a16="http://schemas.microsoft.com/office/drawing/2014/main" id="{5AAFD8F3-826F-474F-808F-8FA66ED35EA6}"/>
                  </a:ext>
                </a:extLst>
              </p:cNvPr>
              <p:cNvSpPr>
                <a:spLocks noRot="1" noChangeAspect="1" noMove="1" noResize="1" noEditPoints="1" noAdjustHandles="1" noChangeArrowheads="1" noChangeShapeType="1" noTextEdit="1"/>
              </p:cNvSpPr>
              <p:nvPr/>
            </p:nvSpPr>
            <p:spPr>
              <a:xfrm>
                <a:off x="6629399" y="1604664"/>
                <a:ext cx="5334000" cy="2585323"/>
              </a:xfrm>
              <a:prstGeom prst="rect">
                <a:avLst/>
              </a:prstGeom>
              <a:blipFill>
                <a:blip r:embed="rId4"/>
                <a:stretch>
                  <a:fillRect l="-914" t="-1179" b="-30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974E28-14CA-41F4-87F9-ABDE7101E541}"/>
                  </a:ext>
                </a:extLst>
              </p:cNvPr>
              <p:cNvSpPr txBox="1"/>
              <p:nvPr/>
            </p:nvSpPr>
            <p:spPr>
              <a:xfrm>
                <a:off x="6324600" y="1219200"/>
                <a:ext cx="2324547"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r>
                      <a:rPr lang="en-US" altLang="zh-CN" sz="2400" b="1" i="1">
                        <a:latin typeface="Cambria Math" panose="02040503050406030204" pitchFamily="18" charset="0"/>
                      </a:rPr>
                      <m:t>)</m:t>
                    </m:r>
                  </m:oMath>
                </a14:m>
                <a:endParaRPr lang="zh-CN" altLang="en-US" sz="2400" b="1" dirty="0"/>
              </a:p>
            </p:txBody>
          </p:sp>
        </mc:Choice>
        <mc:Fallback xmlns="">
          <p:sp>
            <p:nvSpPr>
              <p:cNvPr id="8" name="TextBox 7">
                <a:extLst>
                  <a:ext uri="{FF2B5EF4-FFF2-40B4-BE49-F238E27FC236}">
                    <a16:creationId xmlns:a16="http://schemas.microsoft.com/office/drawing/2014/main" id="{9A974E28-14CA-41F4-87F9-ABDE7101E541}"/>
                  </a:ext>
                </a:extLst>
              </p:cNvPr>
              <p:cNvSpPr txBox="1">
                <a:spLocks noRot="1" noChangeAspect="1" noMove="1" noResize="1" noEditPoints="1" noAdjustHandles="1" noChangeArrowheads="1" noChangeShapeType="1" noTextEdit="1"/>
              </p:cNvSpPr>
              <p:nvPr/>
            </p:nvSpPr>
            <p:spPr>
              <a:xfrm>
                <a:off x="6324600" y="1219200"/>
                <a:ext cx="2324547" cy="461665"/>
              </a:xfrm>
              <a:prstGeom prst="rect">
                <a:avLst/>
              </a:prstGeom>
              <a:blipFill>
                <a:blip r:embed="rId5"/>
                <a:stretch>
                  <a:fillRect l="-4199" t="-9211" r="-1312"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5032991"/>
      </p:ext>
    </p:extLst>
  </p:cSld>
  <p:clrMapOvr>
    <a:masterClrMapping/>
  </p:clrMapOvr>
</p:sld>
</file>

<file path=ppt/theme/theme1.xml><?xml version="1.0" encoding="utf-8"?>
<a:theme xmlns:a="http://schemas.openxmlformats.org/drawingml/2006/main" name="1_Custom Design">
  <a:themeElements>
    <a:clrScheme name="Mao">
      <a:dk1>
        <a:sysClr val="windowText" lastClr="000000"/>
      </a:dk1>
      <a:lt1>
        <a:sysClr val="window" lastClr="FFFFFF"/>
      </a:lt1>
      <a:dk2>
        <a:srgbClr val="4D5061"/>
      </a:dk2>
      <a:lt2>
        <a:srgbClr val="E7E6E6"/>
      </a:lt2>
      <a:accent1>
        <a:srgbClr val="4472C4"/>
      </a:accent1>
      <a:accent2>
        <a:srgbClr val="ED7D31"/>
      </a:accent2>
      <a:accent3>
        <a:srgbClr val="FFBF00"/>
      </a:accent3>
      <a:accent4>
        <a:srgbClr val="F93943"/>
      </a:accent4>
      <a:accent5>
        <a:srgbClr val="9000B3"/>
      </a:accent5>
      <a:accent6>
        <a:srgbClr val="70AD47"/>
      </a:accent6>
      <a:hlink>
        <a:srgbClr val="E8436F"/>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25736</TotalTime>
  <Words>4462</Words>
  <Application>Microsoft Office PowerPoint</Application>
  <PresentationFormat>Widescreen</PresentationFormat>
  <Paragraphs>980</Paragraphs>
  <Slides>40</Slides>
  <Notes>22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等线</vt:lpstr>
      <vt:lpstr>Arial</vt:lpstr>
      <vt:lpstr>Arial Black</vt:lpstr>
      <vt:lpstr>Bahnschrift SemiBold SemiConden</vt:lpstr>
      <vt:lpstr>Calibri</vt:lpstr>
      <vt:lpstr>Cambria Math</vt:lpstr>
      <vt:lpstr>Comic Sans MS</vt:lpstr>
      <vt:lpstr>Consolas</vt:lpstr>
      <vt:lpstr>Copperplate Gothic Light</vt:lpstr>
      <vt:lpstr>Courier New</vt:lpstr>
      <vt:lpstr>Lucida Sans Unicode</vt:lpstr>
      <vt:lpstr>1_Custom Design</vt:lpstr>
      <vt:lpstr>Parallel data structures</vt:lpstr>
      <vt:lpstr>Last lecture: parallel trees</vt:lpstr>
      <vt:lpstr>Parallel trees</vt:lpstr>
      <vt:lpstr>Persistence Using Join</vt:lpstr>
      <vt:lpstr>Batching</vt:lpstr>
      <vt:lpstr>Garbage Collection</vt:lpstr>
      <vt:lpstr>Range query (1D)</vt:lpstr>
      <vt:lpstr>Extend union/insertion to support combine functions</vt:lpstr>
      <vt:lpstr>Extend union/insertion to support combine functions</vt:lpstr>
      <vt:lpstr>Extend union/insertion to support combine functions</vt:lpstr>
      <vt:lpstr>Augmenting trees</vt:lpstr>
      <vt:lpstr>Augmented Trees for 1D Range Query</vt:lpstr>
      <vt:lpstr>PowerPoint Presentation</vt:lpstr>
      <vt:lpstr>Augmented Trees for 1D Range Query</vt:lpstr>
      <vt:lpstr>Augmentation – Formalization</vt:lpstr>
      <vt:lpstr>Augmentation – Formalization</vt:lpstr>
      <vt:lpstr>Augmentation – Formalization</vt:lpstr>
      <vt:lpstr>Augmentation – Formalization</vt:lpstr>
      <vt:lpstr>Augmentation – Formalization</vt:lpstr>
      <vt:lpstr>Augmented trees</vt:lpstr>
      <vt:lpstr>Useful interface for range queries</vt:lpstr>
      <vt:lpstr>Case study: Interval trees</vt:lpstr>
      <vt:lpstr>Interval Trees</vt:lpstr>
      <vt:lpstr>Interval Trees</vt:lpstr>
      <vt:lpstr>Interval Trees</vt:lpstr>
      <vt:lpstr>Case study: Range Tree</vt:lpstr>
      <vt:lpstr>2D Range Tree</vt:lpstr>
      <vt:lpstr>2D Range Tree</vt:lpstr>
      <vt:lpstr>2D Range Tree</vt:lpstr>
      <vt:lpstr>Model Range Query Using Augmented Trees</vt:lpstr>
      <vt:lpstr>Range Query</vt:lpstr>
      <vt:lpstr>Augmented trees for 2D range tree</vt:lpstr>
      <vt:lpstr>Case study: Index searching</vt:lpstr>
      <vt:lpstr>Document Searching</vt:lpstr>
      <vt:lpstr>Inverted Indexes</vt:lpstr>
      <vt:lpstr>Inverted Indexes</vt:lpstr>
      <vt:lpstr>Inverted index</vt:lpstr>
      <vt:lpstr>Case study: Dynamic graphs</vt:lpstr>
      <vt:lpstr>Application: Online Graph Processing</vt:lpstr>
      <vt:lpstr>Useful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Algorithms:  Theory and Practice</dc:title>
  <dc:creator>Yan Gu</dc:creator>
  <cp:lastModifiedBy>Lê Kim Hùng</cp:lastModifiedBy>
  <cp:revision>506</cp:revision>
  <dcterms:created xsi:type="dcterms:W3CDTF">2019-09-30T01:50:09Z</dcterms:created>
  <dcterms:modified xsi:type="dcterms:W3CDTF">2022-08-29T16:01:07Z</dcterms:modified>
</cp:coreProperties>
</file>