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8"/>
  </p:notesMasterIdLst>
  <p:handoutMasterIdLst>
    <p:handoutMasterId r:id="rId39"/>
  </p:handoutMasterIdLst>
  <p:sldIdLst>
    <p:sldId id="495" r:id="rId2"/>
    <p:sldId id="748" r:id="rId3"/>
    <p:sldId id="749" r:id="rId4"/>
    <p:sldId id="745" r:id="rId5"/>
    <p:sldId id="271" r:id="rId6"/>
    <p:sldId id="686" r:id="rId7"/>
    <p:sldId id="746" r:id="rId8"/>
    <p:sldId id="747" r:id="rId9"/>
    <p:sldId id="711" r:id="rId10"/>
    <p:sldId id="702" r:id="rId11"/>
    <p:sldId id="703" r:id="rId12"/>
    <p:sldId id="704" r:id="rId13"/>
    <p:sldId id="708" r:id="rId14"/>
    <p:sldId id="706" r:id="rId15"/>
    <p:sldId id="709" r:id="rId16"/>
    <p:sldId id="726" r:id="rId17"/>
    <p:sldId id="758" r:id="rId18"/>
    <p:sldId id="727" r:id="rId19"/>
    <p:sldId id="759" r:id="rId20"/>
    <p:sldId id="738" r:id="rId21"/>
    <p:sldId id="735" r:id="rId22"/>
    <p:sldId id="736" r:id="rId23"/>
    <p:sldId id="737" r:id="rId24"/>
    <p:sldId id="743" r:id="rId25"/>
    <p:sldId id="744" r:id="rId26"/>
    <p:sldId id="555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753" r:id="rId35"/>
    <p:sldId id="701" r:id="rId36"/>
    <p:sldId id="752" r:id="rId37"/>
  </p:sldIdLst>
  <p:sldSz cx="12192000" cy="6858000"/>
  <p:notesSz cx="9601200" cy="73152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6912" userDrawn="1">
          <p15:clr>
            <a:srgbClr val="A4A3A4"/>
          </p15:clr>
        </p15:guide>
        <p15:guide id="5" orient="horz" pos="4128" userDrawn="1">
          <p15:clr>
            <a:srgbClr val="A4A3A4"/>
          </p15:clr>
        </p15:guide>
        <p15:guide id="6" orient="horz" pos="864" userDrawn="1">
          <p15:clr>
            <a:srgbClr val="A4A3A4"/>
          </p15:clr>
        </p15:guide>
        <p15:guide id="7" orient="horz" pos="3168" userDrawn="1">
          <p15:clr>
            <a:srgbClr val="A4A3A4"/>
          </p15:clr>
        </p15:guide>
        <p15:guide id="8" orient="horz" pos="3648" userDrawn="1">
          <p15:clr>
            <a:srgbClr val="A4A3A4"/>
          </p15:clr>
        </p15:guide>
        <p15:guide id="9" pos="7152" userDrawn="1">
          <p15:clr>
            <a:srgbClr val="A4A3A4"/>
          </p15:clr>
        </p15:guide>
        <p15:guide id="10" pos="240" userDrawn="1">
          <p15:clr>
            <a:srgbClr val="A4A3A4"/>
          </p15:clr>
        </p15:guide>
        <p15:guide id="11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0CECE"/>
    <a:srgbClr val="616161"/>
    <a:srgbClr val="BA97FF"/>
    <a:srgbClr val="595959"/>
    <a:srgbClr val="7C7C7C"/>
    <a:srgbClr val="4D5061"/>
    <a:srgbClr val="373F3D"/>
    <a:srgbClr val="393D3F"/>
    <a:srgbClr val="60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71" autoAdjust="0"/>
  </p:normalViewPr>
  <p:slideViewPr>
    <p:cSldViewPr>
      <p:cViewPr varScale="1">
        <p:scale>
          <a:sx n="137" d="100"/>
          <a:sy n="137" d="100"/>
        </p:scale>
        <p:origin x="360" y="64"/>
      </p:cViewPr>
      <p:guideLst>
        <p:guide pos="6912"/>
        <p:guide orient="horz" pos="4128"/>
        <p:guide orient="horz" pos="864"/>
        <p:guide orient="horz" pos="3168"/>
        <p:guide orient="horz" pos="3648"/>
        <p:guide pos="7152"/>
        <p:guide pos="240"/>
        <p:guide pos="729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7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3C12A0-A07F-438D-8289-D652357D529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186AF7-5FB6-46CE-BED9-CB4B73D9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34558-CDED-45D4-9126-F174BE92066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E025E3-E6C5-49B1-9E2E-63B7995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Implementation: remember the base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961DB138-D19D-40CC-94D0-AA403745BEA7}"/>
              </a:ext>
            </a:extLst>
          </p:cNvPr>
          <p:cNvSpPr/>
          <p:nvPr userDrawn="1"/>
        </p:nvSpPr>
        <p:spPr>
          <a:xfrm>
            <a:off x="0" y="3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1D7E-02E7-40B9-8A98-55C24CE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F20CB-3E20-483F-AE36-A6F85485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C35710-FAA1-4A35-9FDE-C883E3AF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F72-396B-49EA-8B34-2C26BD88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1890-00B8-4764-B63A-66A84F5C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971800"/>
            <a:ext cx="5486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7DAD01-92A2-4B92-A755-9DB40678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4C62-E771-4E47-A419-29CFB475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>
            <a:noAutofit/>
          </a:bodyPr>
          <a:lstStyle>
            <a:lvl1pPr>
              <a:defRPr sz="4000" b="0">
                <a:latin typeface="Bahnschrift SemiBold SemiConden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3CF-C212-4CC1-A195-3BB535F4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/>
          <a:lstStyle>
            <a:lvl1pPr>
              <a:spcBef>
                <a:spcPts val="600"/>
              </a:spcBef>
              <a:defRPr sz="2800" b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20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95CB5-7FF6-4A9E-8D2E-958D1DAEB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D4097F0F-4317-4E1D-BA75-033AC36356FD}"/>
              </a:ext>
            </a:extLst>
          </p:cNvPr>
          <p:cNvSpPr/>
          <p:nvPr userDrawn="1"/>
        </p:nvSpPr>
        <p:spPr>
          <a:xfrm>
            <a:off x="3" y="3"/>
            <a:ext cx="1185844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2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9D3B-1C24-4415-A174-E0DA468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11277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3433-FFD9-4468-9715-B5A707A6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1277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B291D7-C275-4AF5-A8FF-773072AD1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000" b="1" kern="1200" dirty="0">
          <a:solidFill>
            <a:schemeClr val="accent1"/>
          </a:solidFill>
          <a:latin typeface="Bahnschrift SemiBold SemiConden" panose="020B0502040204020203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11.png"/><Relationship Id="rId10" Type="http://schemas.openxmlformats.org/officeDocument/2006/relationships/image" Target="../media/image40.png"/><Relationship Id="rId4" Type="http://schemas.openxmlformats.org/officeDocument/2006/relationships/image" Target="../media/image35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49.png"/><Relationship Id="rId5" Type="http://schemas.openxmlformats.org/officeDocument/2006/relationships/image" Target="../media/image36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image" Target="../media/image351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5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13.png"/><Relationship Id="rId5" Type="http://schemas.openxmlformats.org/officeDocument/2006/relationships/image" Target="../media/image360.png"/><Relationship Id="rId10" Type="http://schemas.openxmlformats.org/officeDocument/2006/relationships/image" Target="../media/image12.png"/><Relationship Id="rId4" Type="http://schemas.openxmlformats.org/officeDocument/2006/relationships/image" Target="../media/image351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14445A-2122-47F5-8B08-AC619614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  <a:t>Parallel Algorithms: </a:t>
            </a:r>
            <a:b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Theory and Practice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66A484A6-6FD6-1F4F-632A-09A66101B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DB5A-26FC-4770-9686-3D3A3D98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recurrences – Master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1E420-E2C6-4C8F-8CC9-90769547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Master Method for solving divide-and-conquer recurrences applies to the recurrences in the form:</a:t>
                </a: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/>
                  <a:t>,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b="1" dirty="0"/>
                  <a:t> is asymptotically positive.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b="1" dirty="0"/>
                  <a:t> is a constant when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b="1" dirty="0"/>
                  <a:t> is a constant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1E420-E2C6-4C8F-8CC9-90769547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970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3E25D-CC7B-4719-B763-0336BDA5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2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Recursion Tree: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2" t="-23894" b="-3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6D6F-76D8-493D-B500-8A8CD4D8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ACE0AA-B86F-459E-B228-871D1EC54CD9}"/>
                  </a:ext>
                </a:extLst>
              </p:cNvPr>
              <p:cNvSpPr txBox="1"/>
              <p:nvPr/>
            </p:nvSpPr>
            <p:spPr>
              <a:xfrm>
                <a:off x="5486400" y="1371600"/>
                <a:ext cx="1133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ACE0AA-B86F-459E-B228-871D1EC54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371600"/>
                <a:ext cx="11336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3FFB95-D467-48DB-BCD5-1DA51D0369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211939" y="1905000"/>
            <a:ext cx="150306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82944-E969-4A87-A9B2-BC127C087CB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5964539" y="1956375"/>
            <a:ext cx="88683" cy="48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F82C3A-A59E-4B5D-8EC4-4F261AC295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400800" y="1981200"/>
            <a:ext cx="169733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C478DDD-0332-4585-BC57-5ACB11273625}"/>
              </a:ext>
            </a:extLst>
          </p:cNvPr>
          <p:cNvSpPr/>
          <p:nvPr/>
        </p:nvSpPr>
        <p:spPr>
          <a:xfrm rot="7790870">
            <a:off x="4820077" y="-34528"/>
            <a:ext cx="2018446" cy="23847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0DA459-0A25-4D96-B0CF-0ED7613E31DE}"/>
                  </a:ext>
                </a:extLst>
              </p:cNvPr>
              <p:cNvSpPr txBox="1"/>
              <p:nvPr/>
            </p:nvSpPr>
            <p:spPr>
              <a:xfrm>
                <a:off x="4876800" y="1524000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0DA459-0A25-4D96-B0CF-0ED7613E3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448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A4B465-E80F-42C6-8057-C967244454A8}"/>
                  </a:ext>
                </a:extLst>
              </p:cNvPr>
              <p:cNvSpPr txBox="1"/>
              <p:nvPr/>
            </p:nvSpPr>
            <p:spPr>
              <a:xfrm>
                <a:off x="3429000" y="2362200"/>
                <a:ext cx="1565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A4B465-E80F-42C6-8057-C9672444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62200"/>
                <a:ext cx="156587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5C1F73-FADF-4B98-9021-5832E95BC59A}"/>
                  </a:ext>
                </a:extLst>
              </p:cNvPr>
              <p:cNvSpPr txBox="1"/>
              <p:nvPr/>
            </p:nvSpPr>
            <p:spPr>
              <a:xfrm>
                <a:off x="5181600" y="2438400"/>
                <a:ext cx="1565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5C1F73-FADF-4B98-9021-5832E95BC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38400"/>
                <a:ext cx="15658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3D0FB-31D5-4A60-BF93-8A94C2E440A5}"/>
                  </a:ext>
                </a:extLst>
              </p:cNvPr>
              <p:cNvSpPr txBox="1"/>
              <p:nvPr/>
            </p:nvSpPr>
            <p:spPr>
              <a:xfrm>
                <a:off x="7315200" y="2438400"/>
                <a:ext cx="1565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3D0FB-31D5-4A60-BF93-8A94C2E4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438400"/>
                <a:ext cx="15658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A81A123-CF87-4992-A282-B18585D12F4A}"/>
              </a:ext>
            </a:extLst>
          </p:cNvPr>
          <p:cNvSpPr txBox="1"/>
          <p:nvPr/>
        </p:nvSpPr>
        <p:spPr>
          <a:xfrm>
            <a:off x="6858000" y="2514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BA71A9-3ACE-4D0C-B669-3902423CC32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091752" y="2971800"/>
            <a:ext cx="1786954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DC6DA8-1586-4087-8B91-D567DA6E862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768152" y="2971800"/>
            <a:ext cx="49155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62C477-100D-4DB5-BAAE-37CF24731EB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716903" y="2971800"/>
            <a:ext cx="179444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06CDA53D-5AA1-4450-A3AF-62BB22C35CD3}"/>
              </a:ext>
            </a:extLst>
          </p:cNvPr>
          <p:cNvSpPr/>
          <p:nvPr/>
        </p:nvSpPr>
        <p:spPr>
          <a:xfrm rot="7790870">
            <a:off x="3143677" y="1032272"/>
            <a:ext cx="2018446" cy="23847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8F897-7AD9-43C6-979E-70E2E89042E5}"/>
                  </a:ext>
                </a:extLst>
              </p:cNvPr>
              <p:cNvSpPr txBox="1"/>
              <p:nvPr/>
            </p:nvSpPr>
            <p:spPr>
              <a:xfrm>
                <a:off x="1211703" y="3352800"/>
                <a:ext cx="1760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8F897-7AD9-43C6-979E-70E2E890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03" y="3352800"/>
                <a:ext cx="17600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C268D6-ACB9-490A-B118-173D74737109}"/>
                  </a:ext>
                </a:extLst>
              </p:cNvPr>
              <p:cNvSpPr txBox="1"/>
              <p:nvPr/>
            </p:nvSpPr>
            <p:spPr>
              <a:xfrm>
                <a:off x="2888103" y="3429000"/>
                <a:ext cx="1760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C268D6-ACB9-490A-B118-173D7473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103" y="3429000"/>
                <a:ext cx="17600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2E963-8EE5-40E4-82B3-C3AA5997E147}"/>
                  </a:ext>
                </a:extLst>
              </p:cNvPr>
              <p:cNvSpPr txBox="1"/>
              <p:nvPr/>
            </p:nvSpPr>
            <p:spPr>
              <a:xfrm>
                <a:off x="5631303" y="3429000"/>
                <a:ext cx="1760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2E963-8EE5-40E4-82B3-C3AA5997E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03" y="3429000"/>
                <a:ext cx="17600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C63B2A9-44F3-4DC9-9E75-9C473890BAE7}"/>
              </a:ext>
            </a:extLst>
          </p:cNvPr>
          <p:cNvSpPr txBox="1"/>
          <p:nvPr/>
        </p:nvSpPr>
        <p:spPr>
          <a:xfrm>
            <a:off x="4716903" y="3505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/>
              <p:nvPr/>
            </p:nvSpPr>
            <p:spPr>
              <a:xfrm>
                <a:off x="8839200" y="3505200"/>
                <a:ext cx="2939266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939266" cy="586571"/>
              </a:xfrm>
              <a:prstGeom prst="rect">
                <a:avLst/>
              </a:prstGeom>
              <a:blipFill>
                <a:blip r:embed="rId9"/>
                <a:stretch>
                  <a:fillRect t="-1042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/>
              <p:nvPr/>
            </p:nvSpPr>
            <p:spPr>
              <a:xfrm>
                <a:off x="8839200" y="2514600"/>
                <a:ext cx="2685800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2514600"/>
                <a:ext cx="2685800" cy="586571"/>
              </a:xfrm>
              <a:prstGeom prst="rect">
                <a:avLst/>
              </a:prstGeom>
              <a:blipFill>
                <a:blip r:embed="rId10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44BDF8-BF23-4FDC-9903-6A4719C28090}"/>
                  </a:ext>
                </a:extLst>
              </p:cNvPr>
              <p:cNvSpPr txBox="1"/>
              <p:nvPr/>
            </p:nvSpPr>
            <p:spPr>
              <a:xfrm>
                <a:off x="3048000" y="2590800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44BDF8-BF23-4FDC-9903-6A4719C28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90800"/>
                <a:ext cx="448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4EEA0C-739A-45B1-8EB6-B89CEFB6C096}"/>
              </a:ext>
            </a:extLst>
          </p:cNvPr>
          <p:cNvCxnSpPr>
            <a:stCxn id="29" idx="2"/>
          </p:cNvCxnSpPr>
          <p:nvPr/>
        </p:nvCxnSpPr>
        <p:spPr>
          <a:xfrm flipH="1">
            <a:off x="1821303" y="3937575"/>
            <a:ext cx="270449" cy="63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24072E-EF38-4EC3-8FF1-3339F6AE9712}"/>
              </a:ext>
            </a:extLst>
          </p:cNvPr>
          <p:cNvSpPr txBox="1"/>
          <p:nvPr/>
        </p:nvSpPr>
        <p:spPr>
          <a:xfrm>
            <a:off x="1516503" y="4495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E1F23D-AD10-4FF1-A091-436D790706AE}"/>
                  </a:ext>
                </a:extLst>
              </p:cNvPr>
              <p:cNvSpPr txBox="1"/>
              <p:nvPr/>
            </p:nvSpPr>
            <p:spPr>
              <a:xfrm>
                <a:off x="754503" y="5486400"/>
                <a:ext cx="17457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(1))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E1F23D-AD10-4FF1-A091-436D7907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3" y="5486400"/>
                <a:ext cx="17457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CC9610-C872-4B2C-8EAB-EC2547EED1F0}"/>
              </a:ext>
            </a:extLst>
          </p:cNvPr>
          <p:cNvCxnSpPr>
            <a:stCxn id="39" idx="0"/>
          </p:cNvCxnSpPr>
          <p:nvPr/>
        </p:nvCxnSpPr>
        <p:spPr>
          <a:xfrm flipV="1">
            <a:off x="1627403" y="5016788"/>
            <a:ext cx="84172" cy="46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/>
              <p:nvPr/>
            </p:nvSpPr>
            <p:spPr>
              <a:xfrm>
                <a:off x="8458200" y="5552160"/>
                <a:ext cx="3367397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552160"/>
                <a:ext cx="3367397" cy="879023"/>
              </a:xfrm>
              <a:prstGeom prst="rect">
                <a:avLst/>
              </a:prstGeom>
              <a:blipFill>
                <a:blip r:embed="rId12"/>
                <a:stretch>
                  <a:fillRect t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A717CB-7CF7-4E24-AAF6-58C4758CBF05}"/>
              </a:ext>
            </a:extLst>
          </p:cNvPr>
          <p:cNvCxnSpPr/>
          <p:nvPr/>
        </p:nvCxnSpPr>
        <p:spPr>
          <a:xfrm>
            <a:off x="533400" y="1371600"/>
            <a:ext cx="0" cy="48006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/>
              <p:nvPr/>
            </p:nvSpPr>
            <p:spPr>
              <a:xfrm>
                <a:off x="0" y="2819400"/>
                <a:ext cx="128009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400"/>
                <a:ext cx="1280094" cy="646331"/>
              </a:xfrm>
              <a:prstGeom prst="rect">
                <a:avLst/>
              </a:prstGeom>
              <a:blipFill>
                <a:blip r:embed="rId1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383143-BFB9-4A14-BA28-77D4F7A985B0}"/>
                  </a:ext>
                </a:extLst>
              </p:cNvPr>
              <p:cNvSpPr txBox="1"/>
              <p:nvPr/>
            </p:nvSpPr>
            <p:spPr>
              <a:xfrm>
                <a:off x="2895600" y="5181600"/>
                <a:ext cx="5214248" cy="542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383143-BFB9-4A14-BA28-77D4F7A9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181600"/>
                <a:ext cx="5214248" cy="542393"/>
              </a:xfrm>
              <a:prstGeom prst="rect">
                <a:avLst/>
              </a:prstGeom>
              <a:blipFill>
                <a:blip r:embed="rId14"/>
                <a:stretch>
                  <a:fillRect l="-2217" t="-659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B89858-84E9-4B0B-8313-82089FB3574C}"/>
                  </a:ext>
                </a:extLst>
              </p:cNvPr>
              <p:cNvSpPr txBox="1"/>
              <p:nvPr/>
            </p:nvSpPr>
            <p:spPr>
              <a:xfrm>
                <a:off x="8896600" y="1350264"/>
                <a:ext cx="2544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B89858-84E9-4B0B-8313-82089FB3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600" y="1350264"/>
                <a:ext cx="2544158" cy="461665"/>
              </a:xfrm>
              <a:prstGeom prst="rect">
                <a:avLst/>
              </a:prstGeom>
              <a:blipFill>
                <a:blip r:embed="rId15"/>
                <a:stretch>
                  <a:fillRect l="-478" t="-9333" r="-95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0196F22-7826-4614-B5F6-C98B23BAC536}"/>
              </a:ext>
            </a:extLst>
          </p:cNvPr>
          <p:cNvSpPr txBox="1"/>
          <p:nvPr/>
        </p:nvSpPr>
        <p:spPr>
          <a:xfrm rot="5400000">
            <a:off x="9966811" y="4493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0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Recursion Tree: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2" t="-23894" b="-3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6D6F-76D8-493D-B500-8A8CD4D8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/>
              <p:nvPr/>
            </p:nvSpPr>
            <p:spPr>
              <a:xfrm>
                <a:off x="1371600" y="3886200"/>
                <a:ext cx="2939266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86200"/>
                <a:ext cx="2939266" cy="586571"/>
              </a:xfrm>
              <a:prstGeom prst="rect">
                <a:avLst/>
              </a:prstGeom>
              <a:blipFill>
                <a:blip r:embed="rId3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/>
              <p:nvPr/>
            </p:nvSpPr>
            <p:spPr>
              <a:xfrm>
                <a:off x="1447800" y="2819400"/>
                <a:ext cx="2685800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19400"/>
                <a:ext cx="2685800" cy="586571"/>
              </a:xfrm>
              <a:prstGeom prst="rect">
                <a:avLst/>
              </a:prstGeom>
              <a:blipFill>
                <a:blip r:embed="rId4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/>
              <p:nvPr/>
            </p:nvSpPr>
            <p:spPr>
              <a:xfrm>
                <a:off x="1066800" y="5638800"/>
                <a:ext cx="3839769" cy="86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(1))</m:t>
                    </m:r>
                  </m:oMath>
                </a14:m>
                <a:endPara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638800"/>
                <a:ext cx="3839769" cy="863826"/>
              </a:xfrm>
              <a:prstGeom prst="rect">
                <a:avLst/>
              </a:prstGeom>
              <a:blipFill>
                <a:blip r:embed="rId5"/>
                <a:stretch>
                  <a:fillRect t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A717CB-7CF7-4E24-AAF6-58C4758CBF05}"/>
              </a:ext>
            </a:extLst>
          </p:cNvPr>
          <p:cNvCxnSpPr>
            <a:cxnSpLocks/>
          </p:cNvCxnSpPr>
          <p:nvPr/>
        </p:nvCxnSpPr>
        <p:spPr>
          <a:xfrm>
            <a:off x="533400" y="2209800"/>
            <a:ext cx="0" cy="45720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8009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80094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6FA160-CEDA-4EA8-BCDB-811698B125CC}"/>
                  </a:ext>
                </a:extLst>
              </p:cNvPr>
              <p:cNvSpPr txBox="1"/>
              <p:nvPr/>
            </p:nvSpPr>
            <p:spPr>
              <a:xfrm>
                <a:off x="1447800" y="2057400"/>
                <a:ext cx="2544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6FA160-CEDA-4EA8-BCDB-811698B1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57400"/>
                <a:ext cx="2544158" cy="461665"/>
              </a:xfrm>
              <a:prstGeom prst="rect">
                <a:avLst/>
              </a:prstGeom>
              <a:blipFill>
                <a:blip r:embed="rId7"/>
                <a:stretch>
                  <a:fillRect l="-719" t="-9333" r="-95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2F68D0E-C5A9-40DE-B2E9-9579758A1DAE}"/>
              </a:ext>
            </a:extLst>
          </p:cNvPr>
          <p:cNvSpPr txBox="1"/>
          <p:nvPr/>
        </p:nvSpPr>
        <p:spPr>
          <a:xfrm rot="5400000">
            <a:off x="2651611" y="45873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94D31-27A2-4E25-8232-556600D5E34B}"/>
                  </a:ext>
                </a:extLst>
              </p:cNvPr>
              <p:cNvSpPr txBox="1"/>
              <p:nvPr/>
            </p:nvSpPr>
            <p:spPr>
              <a:xfrm>
                <a:off x="368807" y="1180778"/>
                <a:ext cx="10527790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1,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𝑶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</m:func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94D31-27A2-4E25-8232-556600D5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7" y="1180778"/>
                <a:ext cx="10527790" cy="478080"/>
              </a:xfrm>
              <a:prstGeom prst="rect">
                <a:avLst/>
              </a:prstGeom>
              <a:blipFill>
                <a:blip r:embed="rId8"/>
                <a:stretch>
                  <a:fillRect l="-869" t="-897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A5F06-6B4B-4525-B3A0-8863D84B1917}"/>
                  </a:ext>
                </a:extLst>
              </p:cNvPr>
              <p:cNvSpPr txBox="1"/>
              <p:nvPr/>
            </p:nvSpPr>
            <p:spPr>
              <a:xfrm>
                <a:off x="381000" y="15240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A5F06-6B4B-4525-B3A0-8863D84B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5410200" cy="461665"/>
              </a:xfrm>
              <a:prstGeom prst="rect">
                <a:avLst/>
              </a:prstGeom>
              <a:blipFill>
                <a:blip r:embed="rId9"/>
                <a:stretch>
                  <a:fillRect l="-180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D0242D-E375-46C5-A49A-1991FCAD6019}"/>
                  </a:ext>
                </a:extLst>
              </p:cNvPr>
              <p:cNvSpPr txBox="1"/>
              <p:nvPr/>
            </p:nvSpPr>
            <p:spPr>
              <a:xfrm>
                <a:off x="4343400" y="2057400"/>
                <a:ext cx="2514600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D0242D-E375-46C5-A49A-1991FCAD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057400"/>
                <a:ext cx="2514600" cy="381643"/>
              </a:xfrm>
              <a:prstGeom prst="rect">
                <a:avLst/>
              </a:prstGeom>
              <a:blipFill>
                <a:blip r:embed="rId10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4D5C17-88B7-4E32-8303-23F990EBE9B9}"/>
                  </a:ext>
                </a:extLst>
              </p:cNvPr>
              <p:cNvSpPr txBox="1"/>
              <p:nvPr/>
            </p:nvSpPr>
            <p:spPr>
              <a:xfrm>
                <a:off x="4400802" y="2614390"/>
                <a:ext cx="3657600" cy="64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4D5C17-88B7-4E32-8303-23F990EBE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02" y="2614390"/>
                <a:ext cx="3657600" cy="6424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19DE20-695B-4F63-B69F-5AC1AE7B0ABD}"/>
                  </a:ext>
                </a:extLst>
              </p:cNvPr>
              <p:cNvSpPr txBox="1"/>
              <p:nvPr/>
            </p:nvSpPr>
            <p:spPr>
              <a:xfrm>
                <a:off x="3962400" y="3657600"/>
                <a:ext cx="4572000" cy="636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19DE20-695B-4F63-B69F-5AC1AE7B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57600"/>
                <a:ext cx="4572000" cy="6368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83F495D-ED79-4158-905B-3334F09D11AE}"/>
              </a:ext>
            </a:extLst>
          </p:cNvPr>
          <p:cNvSpPr txBox="1"/>
          <p:nvPr/>
        </p:nvSpPr>
        <p:spPr>
          <a:xfrm rot="5400000">
            <a:off x="6080611" y="50445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E2FB56-AC24-4919-8702-B968B7CE7213}"/>
                  </a:ext>
                </a:extLst>
              </p:cNvPr>
              <p:cNvSpPr/>
              <p:nvPr/>
            </p:nvSpPr>
            <p:spPr>
              <a:xfrm>
                <a:off x="5105400" y="5677222"/>
                <a:ext cx="2836161" cy="649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E2FB56-AC24-4919-8702-B968B7CE7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677222"/>
                <a:ext cx="2836161" cy="649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3658C2-FF49-4879-9C16-93E5B6DC1EF3}"/>
                  </a:ext>
                </a:extLst>
              </p:cNvPr>
              <p:cNvSpPr txBox="1"/>
              <p:nvPr/>
            </p:nvSpPr>
            <p:spPr>
              <a:xfrm>
                <a:off x="7470183" y="4521216"/>
                <a:ext cx="2514086" cy="1016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Grow geometrically, 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common ratio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3658C2-FF49-4879-9C16-93E5B6DC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183" y="4521216"/>
                <a:ext cx="2514086" cy="1016945"/>
              </a:xfrm>
              <a:prstGeom prst="rect">
                <a:avLst/>
              </a:prstGeom>
              <a:blipFill>
                <a:blip r:embed="rId14"/>
                <a:stretch>
                  <a:fillRect l="-1937" t="-3614" b="-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CD5ED7-A433-42DC-B253-56349B9F510E}"/>
              </a:ext>
            </a:extLst>
          </p:cNvPr>
          <p:cNvCxnSpPr/>
          <p:nvPr/>
        </p:nvCxnSpPr>
        <p:spPr>
          <a:xfrm>
            <a:off x="4114800" y="4459856"/>
            <a:ext cx="6477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76679-102E-4625-B542-4BE2FC3263EB}"/>
                  </a:ext>
                </a:extLst>
              </p:cNvPr>
              <p:cNvSpPr txBox="1"/>
              <p:nvPr/>
            </p:nvSpPr>
            <p:spPr>
              <a:xfrm>
                <a:off x="8305800" y="1809390"/>
                <a:ext cx="3238751" cy="2265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GEOMETRICALLY INCREASING </a:t>
                </a:r>
              </a:p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(LEAF-DOMINATED)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76679-102E-4625-B542-4BE2FC32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809390"/>
                <a:ext cx="3238751" cy="2265941"/>
              </a:xfrm>
              <a:prstGeom prst="rect">
                <a:avLst/>
              </a:prstGeom>
              <a:blipFill>
                <a:blip r:embed="rId15"/>
                <a:stretch>
                  <a:fillRect l="-2439" t="-2674" r="-6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7B75E9-B1EA-4834-83CF-04FC377887B5}"/>
                  </a:ext>
                </a:extLst>
              </p:cNvPr>
              <p:cNvSpPr txBox="1"/>
              <p:nvPr/>
            </p:nvSpPr>
            <p:spPr>
              <a:xfrm>
                <a:off x="8686800" y="457200"/>
                <a:ext cx="2464264" cy="542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7B75E9-B1EA-4834-83CF-04FC3778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57200"/>
                <a:ext cx="2464264" cy="5423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30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Recursion Tree: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2" t="-23894" b="-3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6D6F-76D8-493D-B500-8A8CD4D8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/>
              <p:nvPr/>
            </p:nvSpPr>
            <p:spPr>
              <a:xfrm>
                <a:off x="1371600" y="3886200"/>
                <a:ext cx="2939266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86200"/>
                <a:ext cx="2939266" cy="586571"/>
              </a:xfrm>
              <a:prstGeom prst="rect">
                <a:avLst/>
              </a:prstGeom>
              <a:blipFill>
                <a:blip r:embed="rId3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/>
              <p:nvPr/>
            </p:nvSpPr>
            <p:spPr>
              <a:xfrm>
                <a:off x="1447800" y="2819400"/>
                <a:ext cx="2685800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19400"/>
                <a:ext cx="2685800" cy="586571"/>
              </a:xfrm>
              <a:prstGeom prst="rect">
                <a:avLst/>
              </a:prstGeom>
              <a:blipFill>
                <a:blip r:embed="rId4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/>
              <p:nvPr/>
            </p:nvSpPr>
            <p:spPr>
              <a:xfrm>
                <a:off x="1066800" y="5638800"/>
                <a:ext cx="3839769" cy="86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(1))</m:t>
                    </m:r>
                  </m:oMath>
                </a14:m>
                <a:endPara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638800"/>
                <a:ext cx="3839769" cy="863826"/>
              </a:xfrm>
              <a:prstGeom prst="rect">
                <a:avLst/>
              </a:prstGeom>
              <a:blipFill>
                <a:blip r:embed="rId5"/>
                <a:stretch>
                  <a:fillRect t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A717CB-7CF7-4E24-AAF6-58C4758CBF05}"/>
              </a:ext>
            </a:extLst>
          </p:cNvPr>
          <p:cNvCxnSpPr>
            <a:cxnSpLocks/>
          </p:cNvCxnSpPr>
          <p:nvPr/>
        </p:nvCxnSpPr>
        <p:spPr>
          <a:xfrm>
            <a:off x="533400" y="2209800"/>
            <a:ext cx="0" cy="45720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8009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80094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6FA160-CEDA-4EA8-BCDB-811698B125CC}"/>
                  </a:ext>
                </a:extLst>
              </p:cNvPr>
              <p:cNvSpPr txBox="1"/>
              <p:nvPr/>
            </p:nvSpPr>
            <p:spPr>
              <a:xfrm>
                <a:off x="1447800" y="2057400"/>
                <a:ext cx="2544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6FA160-CEDA-4EA8-BCDB-811698B1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57400"/>
                <a:ext cx="2544158" cy="461665"/>
              </a:xfrm>
              <a:prstGeom prst="rect">
                <a:avLst/>
              </a:prstGeom>
              <a:blipFill>
                <a:blip r:embed="rId7"/>
                <a:stretch>
                  <a:fillRect l="-719" t="-9333" r="-95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2F68D0E-C5A9-40DE-B2E9-9579758A1DAE}"/>
              </a:ext>
            </a:extLst>
          </p:cNvPr>
          <p:cNvSpPr txBox="1"/>
          <p:nvPr/>
        </p:nvSpPr>
        <p:spPr>
          <a:xfrm rot="5400000">
            <a:off x="2651611" y="45873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94D31-27A2-4E25-8232-556600D5E34B}"/>
                  </a:ext>
                </a:extLst>
              </p:cNvPr>
              <p:cNvSpPr txBox="1"/>
              <p:nvPr/>
            </p:nvSpPr>
            <p:spPr>
              <a:xfrm>
                <a:off x="368807" y="1180778"/>
                <a:ext cx="10527790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2,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𝚯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sup>
                    </m:sSup>
                    <m:func>
                      <m:func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𝐥𝐨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</m:sup>
                        </m:sSup>
                      </m:fName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94D31-27A2-4E25-8232-556600D5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7" y="1180778"/>
                <a:ext cx="10527790" cy="478080"/>
              </a:xfrm>
              <a:prstGeom prst="rect">
                <a:avLst/>
              </a:prstGeom>
              <a:blipFill>
                <a:blip r:embed="rId8"/>
                <a:stretch>
                  <a:fillRect l="-869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A5F06-6B4B-4525-B3A0-8863D84B1917}"/>
                  </a:ext>
                </a:extLst>
              </p:cNvPr>
              <p:cNvSpPr txBox="1"/>
              <p:nvPr/>
            </p:nvSpPr>
            <p:spPr>
              <a:xfrm>
                <a:off x="381000" y="1524000"/>
                <a:ext cx="5867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A5F06-6B4B-4525-B3A0-8863D84B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5867394" cy="461665"/>
              </a:xfrm>
              <a:prstGeom prst="rect">
                <a:avLst/>
              </a:prstGeom>
              <a:blipFill>
                <a:blip r:embed="rId9"/>
                <a:stretch>
                  <a:fillRect l="-166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D0242D-E375-46C5-A49A-1991FCAD6019}"/>
                  </a:ext>
                </a:extLst>
              </p:cNvPr>
              <p:cNvSpPr txBox="1"/>
              <p:nvPr/>
            </p:nvSpPr>
            <p:spPr>
              <a:xfrm>
                <a:off x="4343400" y="2057400"/>
                <a:ext cx="2514600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k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D0242D-E375-46C5-A49A-1991FCAD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057400"/>
                <a:ext cx="2514600" cy="381643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4D5C17-88B7-4E32-8303-23F990EBE9B9}"/>
                  </a:ext>
                </a:extLst>
              </p:cNvPr>
              <p:cNvSpPr txBox="1"/>
              <p:nvPr/>
            </p:nvSpPr>
            <p:spPr>
              <a:xfrm>
                <a:off x="3991958" y="2443154"/>
                <a:ext cx="3657600" cy="108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4D5C17-88B7-4E32-8303-23F990EBE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8" y="2443154"/>
                <a:ext cx="3657600" cy="1088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19DE20-695B-4F63-B69F-5AC1AE7B0ABD}"/>
                  </a:ext>
                </a:extLst>
              </p:cNvPr>
              <p:cNvSpPr txBox="1"/>
              <p:nvPr/>
            </p:nvSpPr>
            <p:spPr>
              <a:xfrm>
                <a:off x="3657600" y="3561683"/>
                <a:ext cx="4572000" cy="1158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19DE20-695B-4F63-B69F-5AC1AE7B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61683"/>
                <a:ext cx="4572000" cy="11587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83F495D-ED79-4158-905B-3334F09D11AE}"/>
              </a:ext>
            </a:extLst>
          </p:cNvPr>
          <p:cNvSpPr txBox="1"/>
          <p:nvPr/>
        </p:nvSpPr>
        <p:spPr>
          <a:xfrm rot="5400000">
            <a:off x="6080611" y="50445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E2FB56-AC24-4919-8702-B968B7CE7213}"/>
                  </a:ext>
                </a:extLst>
              </p:cNvPr>
              <p:cNvSpPr/>
              <p:nvPr/>
            </p:nvSpPr>
            <p:spPr>
              <a:xfrm>
                <a:off x="5105400" y="5677222"/>
                <a:ext cx="2836161" cy="649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E2FB56-AC24-4919-8702-B968B7CE7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677222"/>
                <a:ext cx="2836161" cy="649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3658C2-FF49-4879-9C16-93E5B6DC1EF3}"/>
                  </a:ext>
                </a:extLst>
              </p:cNvPr>
              <p:cNvSpPr txBox="1"/>
              <p:nvPr/>
            </p:nvSpPr>
            <p:spPr>
              <a:xfrm>
                <a:off x="8001000" y="4818221"/>
                <a:ext cx="2852063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Same order of magnitude,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3658C2-FF49-4879-9C16-93E5B6DC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4818221"/>
                <a:ext cx="2852063" cy="946991"/>
              </a:xfrm>
              <a:prstGeom prst="rect">
                <a:avLst/>
              </a:prstGeom>
              <a:blipFill>
                <a:blip r:embed="rId14"/>
                <a:stretch>
                  <a:fillRect l="-1927" t="-3205" r="-1499" b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CD5ED7-A433-42DC-B253-56349B9F510E}"/>
              </a:ext>
            </a:extLst>
          </p:cNvPr>
          <p:cNvCxnSpPr/>
          <p:nvPr/>
        </p:nvCxnSpPr>
        <p:spPr>
          <a:xfrm>
            <a:off x="4368328" y="4800600"/>
            <a:ext cx="6477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76679-102E-4625-B542-4BE2FC3263EB}"/>
                  </a:ext>
                </a:extLst>
              </p:cNvPr>
              <p:cNvSpPr txBox="1"/>
              <p:nvPr/>
            </p:nvSpPr>
            <p:spPr>
              <a:xfrm>
                <a:off x="8077200" y="1809390"/>
                <a:ext cx="3467351" cy="1825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ARITHMETICALLY</a:t>
                </a:r>
              </a:p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</m:sSup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76679-102E-4625-B542-4BE2FC32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1809390"/>
                <a:ext cx="3467351" cy="1825115"/>
              </a:xfrm>
              <a:prstGeom prst="rect">
                <a:avLst/>
              </a:prstGeom>
              <a:blipFill>
                <a:blip r:embed="rId15"/>
                <a:stretch>
                  <a:fillRect t="-3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91B50D-8007-40CD-A66F-645332768716}"/>
                  </a:ext>
                </a:extLst>
              </p:cNvPr>
              <p:cNvSpPr txBox="1"/>
              <p:nvPr/>
            </p:nvSpPr>
            <p:spPr>
              <a:xfrm>
                <a:off x="8686800" y="457200"/>
                <a:ext cx="2459456" cy="542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91B50D-8007-40CD-A66F-64533276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57200"/>
                <a:ext cx="2459456" cy="5423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Recursion Tree: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2" t="-23894" b="-3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6D6F-76D8-493D-B500-8A8CD4D8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/>
              <p:nvPr/>
            </p:nvSpPr>
            <p:spPr>
              <a:xfrm>
                <a:off x="1371600" y="3886200"/>
                <a:ext cx="2939266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86200"/>
                <a:ext cx="2939266" cy="586571"/>
              </a:xfrm>
              <a:prstGeom prst="rect">
                <a:avLst/>
              </a:prstGeom>
              <a:blipFill>
                <a:blip r:embed="rId3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/>
              <p:nvPr/>
            </p:nvSpPr>
            <p:spPr>
              <a:xfrm>
                <a:off x="1447800" y="2819400"/>
                <a:ext cx="2685800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819400"/>
                <a:ext cx="2685800" cy="586571"/>
              </a:xfrm>
              <a:prstGeom prst="rect">
                <a:avLst/>
              </a:prstGeom>
              <a:blipFill>
                <a:blip r:embed="rId4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/>
              <p:nvPr/>
            </p:nvSpPr>
            <p:spPr>
              <a:xfrm>
                <a:off x="1066800" y="5638800"/>
                <a:ext cx="3367397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638800"/>
                <a:ext cx="3367397" cy="879023"/>
              </a:xfrm>
              <a:prstGeom prst="rect">
                <a:avLst/>
              </a:prstGeom>
              <a:blipFill>
                <a:blip r:embed="rId5"/>
                <a:stretch>
                  <a:fillRect t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A717CB-7CF7-4E24-AAF6-58C4758CBF05}"/>
              </a:ext>
            </a:extLst>
          </p:cNvPr>
          <p:cNvCxnSpPr>
            <a:cxnSpLocks/>
          </p:cNvCxnSpPr>
          <p:nvPr/>
        </p:nvCxnSpPr>
        <p:spPr>
          <a:xfrm>
            <a:off x="533400" y="2209800"/>
            <a:ext cx="0" cy="45720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8009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80094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6FA160-CEDA-4EA8-BCDB-811698B125CC}"/>
                  </a:ext>
                </a:extLst>
              </p:cNvPr>
              <p:cNvSpPr txBox="1"/>
              <p:nvPr/>
            </p:nvSpPr>
            <p:spPr>
              <a:xfrm>
                <a:off x="1447800" y="2057400"/>
                <a:ext cx="2544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6FA160-CEDA-4EA8-BCDB-811698B1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57400"/>
                <a:ext cx="2544158" cy="461665"/>
              </a:xfrm>
              <a:prstGeom prst="rect">
                <a:avLst/>
              </a:prstGeom>
              <a:blipFill>
                <a:blip r:embed="rId7"/>
                <a:stretch>
                  <a:fillRect l="-719" t="-9333" r="-95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2F68D0E-C5A9-40DE-B2E9-9579758A1DAE}"/>
              </a:ext>
            </a:extLst>
          </p:cNvPr>
          <p:cNvSpPr txBox="1"/>
          <p:nvPr/>
        </p:nvSpPr>
        <p:spPr>
          <a:xfrm rot="5400000">
            <a:off x="2651611" y="45873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94D31-27A2-4E25-8232-556600D5E34B}"/>
                  </a:ext>
                </a:extLst>
              </p:cNvPr>
              <p:cNvSpPr txBox="1"/>
              <p:nvPr/>
            </p:nvSpPr>
            <p:spPr>
              <a:xfrm>
                <a:off x="368807" y="1180778"/>
                <a:ext cx="10527790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3,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𝛀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func>
                      <m:func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</m:func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A94D31-27A2-4E25-8232-556600D5E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7" y="1180778"/>
                <a:ext cx="10527790" cy="478080"/>
              </a:xfrm>
              <a:prstGeom prst="rect">
                <a:avLst/>
              </a:prstGeom>
              <a:blipFill>
                <a:blip r:embed="rId8"/>
                <a:stretch>
                  <a:fillRect l="-869" t="-897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A5F06-6B4B-4525-B3A0-8863D84B1917}"/>
                  </a:ext>
                </a:extLst>
              </p:cNvPr>
              <p:cNvSpPr txBox="1"/>
              <p:nvPr/>
            </p:nvSpPr>
            <p:spPr>
              <a:xfrm>
                <a:off x="381000" y="15240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A5F06-6B4B-4525-B3A0-8863D84B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5410200" cy="461665"/>
              </a:xfrm>
              <a:prstGeom prst="rect">
                <a:avLst/>
              </a:prstGeom>
              <a:blipFill>
                <a:blip r:embed="rId9"/>
                <a:stretch>
                  <a:fillRect l="-180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76679-102E-4625-B542-4BE2FC3263EB}"/>
                  </a:ext>
                </a:extLst>
              </p:cNvPr>
              <p:cNvSpPr txBox="1"/>
              <p:nvPr/>
            </p:nvSpPr>
            <p:spPr>
              <a:xfrm>
                <a:off x="5334000" y="3200400"/>
                <a:ext cx="3238751" cy="2265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GEOMETRICALLY DECREASING </a:t>
                </a:r>
              </a:p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(ROOT-DOMINATED)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))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376679-102E-4625-B542-4BE2FC32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200400"/>
                <a:ext cx="3238751" cy="2265941"/>
              </a:xfrm>
              <a:prstGeom prst="rect">
                <a:avLst/>
              </a:prstGeom>
              <a:blipFill>
                <a:blip r:embed="rId10"/>
                <a:stretch>
                  <a:fillRect l="-2251" t="-2406" r="-6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C3A9E54-4391-422C-8641-153AE88B7464}"/>
                  </a:ext>
                </a:extLst>
              </p:cNvPr>
              <p:cNvSpPr/>
              <p:nvPr/>
            </p:nvSpPr>
            <p:spPr>
              <a:xfrm>
                <a:off x="4572000" y="2098752"/>
                <a:ext cx="58674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Generally case 3 does not imply anything. But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satisfies the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regularity condition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some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C3A9E54-4391-422C-8641-153AE88B7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98752"/>
                <a:ext cx="5867400" cy="923330"/>
              </a:xfrm>
              <a:prstGeom prst="rect">
                <a:avLst/>
              </a:prstGeom>
              <a:blipFill>
                <a:blip r:embed="rId11"/>
                <a:stretch>
                  <a:fillRect l="-831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FFFD8C-BFAD-46DE-AA98-6B04489AB40B}"/>
                  </a:ext>
                </a:extLst>
              </p:cNvPr>
              <p:cNvSpPr txBox="1"/>
              <p:nvPr/>
            </p:nvSpPr>
            <p:spPr>
              <a:xfrm>
                <a:off x="4572000" y="5867400"/>
                <a:ext cx="5655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E.g.,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FFFD8C-BFAD-46DE-AA98-6B04489AB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867400"/>
                <a:ext cx="5655074" cy="369332"/>
              </a:xfrm>
              <a:prstGeom prst="rect">
                <a:avLst/>
              </a:prstGeom>
              <a:blipFill>
                <a:blip r:embed="rId12"/>
                <a:stretch>
                  <a:fillRect l="-862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19FBAC-7BF9-4401-877C-7C318B8A8C55}"/>
                  </a:ext>
                </a:extLst>
              </p:cNvPr>
              <p:cNvSpPr txBox="1"/>
              <p:nvPr/>
            </p:nvSpPr>
            <p:spPr>
              <a:xfrm>
                <a:off x="8686800" y="457200"/>
                <a:ext cx="2459456" cy="542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19FBAC-7BF9-4401-877C-7C318B8A8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57200"/>
                <a:ext cx="2459456" cy="5423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1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Recursion Tree: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EFB9F7-D633-40E5-B6E5-E5F121DE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2" t="-23894" b="-3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6D6F-76D8-493D-B500-8A8CD4D8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ACE0AA-B86F-459E-B228-871D1EC54CD9}"/>
                  </a:ext>
                </a:extLst>
              </p:cNvPr>
              <p:cNvSpPr txBox="1"/>
              <p:nvPr/>
            </p:nvSpPr>
            <p:spPr>
              <a:xfrm>
                <a:off x="5486400" y="1371600"/>
                <a:ext cx="1133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ACE0AA-B86F-459E-B228-871D1EC54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371600"/>
                <a:ext cx="11336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3FFB95-D467-48DB-BCD5-1DA51D0369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211939" y="1905000"/>
            <a:ext cx="1503061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82944-E969-4A87-A9B2-BC127C087CB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5964539" y="1956375"/>
            <a:ext cx="88683" cy="48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F82C3A-A59E-4B5D-8EC4-4F261AC295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400800" y="1981200"/>
            <a:ext cx="169733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C478DDD-0332-4585-BC57-5ACB11273625}"/>
              </a:ext>
            </a:extLst>
          </p:cNvPr>
          <p:cNvSpPr/>
          <p:nvPr/>
        </p:nvSpPr>
        <p:spPr>
          <a:xfrm rot="7790870">
            <a:off x="4820077" y="-34528"/>
            <a:ext cx="2018446" cy="23847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0DA459-0A25-4D96-B0CF-0ED7613E31DE}"/>
                  </a:ext>
                </a:extLst>
              </p:cNvPr>
              <p:cNvSpPr txBox="1"/>
              <p:nvPr/>
            </p:nvSpPr>
            <p:spPr>
              <a:xfrm>
                <a:off x="4876800" y="1524000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0DA459-0A25-4D96-B0CF-0ED7613E3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448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A4B465-E80F-42C6-8057-C967244454A8}"/>
                  </a:ext>
                </a:extLst>
              </p:cNvPr>
              <p:cNvSpPr txBox="1"/>
              <p:nvPr/>
            </p:nvSpPr>
            <p:spPr>
              <a:xfrm>
                <a:off x="3429000" y="2362200"/>
                <a:ext cx="1565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A4B465-E80F-42C6-8057-C9672444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62200"/>
                <a:ext cx="156587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5C1F73-FADF-4B98-9021-5832E95BC59A}"/>
                  </a:ext>
                </a:extLst>
              </p:cNvPr>
              <p:cNvSpPr txBox="1"/>
              <p:nvPr/>
            </p:nvSpPr>
            <p:spPr>
              <a:xfrm>
                <a:off x="5181600" y="2438400"/>
                <a:ext cx="1565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5C1F73-FADF-4B98-9021-5832E95BC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38400"/>
                <a:ext cx="15658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3D0FB-31D5-4A60-BF93-8A94C2E440A5}"/>
                  </a:ext>
                </a:extLst>
              </p:cNvPr>
              <p:cNvSpPr txBox="1"/>
              <p:nvPr/>
            </p:nvSpPr>
            <p:spPr>
              <a:xfrm>
                <a:off x="7315200" y="2438400"/>
                <a:ext cx="15658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3D0FB-31D5-4A60-BF93-8A94C2E4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438400"/>
                <a:ext cx="15658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A81A123-CF87-4992-A282-B18585D12F4A}"/>
              </a:ext>
            </a:extLst>
          </p:cNvPr>
          <p:cNvSpPr txBox="1"/>
          <p:nvPr/>
        </p:nvSpPr>
        <p:spPr>
          <a:xfrm>
            <a:off x="6858000" y="2514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BA71A9-3ACE-4D0C-B669-3902423CC32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091752" y="2971800"/>
            <a:ext cx="1786954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DC6DA8-1586-4087-8B91-D567DA6E862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768152" y="2971800"/>
            <a:ext cx="49155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62C477-100D-4DB5-BAAE-37CF24731EB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716903" y="2971800"/>
            <a:ext cx="179444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06CDA53D-5AA1-4450-A3AF-62BB22C35CD3}"/>
              </a:ext>
            </a:extLst>
          </p:cNvPr>
          <p:cNvSpPr/>
          <p:nvPr/>
        </p:nvSpPr>
        <p:spPr>
          <a:xfrm rot="7790870">
            <a:off x="3143677" y="1032272"/>
            <a:ext cx="2018446" cy="23847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8F897-7AD9-43C6-979E-70E2E89042E5}"/>
                  </a:ext>
                </a:extLst>
              </p:cNvPr>
              <p:cNvSpPr txBox="1"/>
              <p:nvPr/>
            </p:nvSpPr>
            <p:spPr>
              <a:xfrm>
                <a:off x="1211703" y="3352800"/>
                <a:ext cx="1760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B8F897-7AD9-43C6-979E-70E2E890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03" y="3352800"/>
                <a:ext cx="17600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C268D6-ACB9-490A-B118-173D74737109}"/>
                  </a:ext>
                </a:extLst>
              </p:cNvPr>
              <p:cNvSpPr txBox="1"/>
              <p:nvPr/>
            </p:nvSpPr>
            <p:spPr>
              <a:xfrm>
                <a:off x="2888103" y="3429000"/>
                <a:ext cx="1760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C268D6-ACB9-490A-B118-173D7473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103" y="3429000"/>
                <a:ext cx="17600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2E963-8EE5-40E4-82B3-C3AA5997E147}"/>
                  </a:ext>
                </a:extLst>
              </p:cNvPr>
              <p:cNvSpPr txBox="1"/>
              <p:nvPr/>
            </p:nvSpPr>
            <p:spPr>
              <a:xfrm>
                <a:off x="5631303" y="3429000"/>
                <a:ext cx="1760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2E963-8EE5-40E4-82B3-C3AA5997E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03" y="3429000"/>
                <a:ext cx="17600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C63B2A9-44F3-4DC9-9E75-9C473890BAE7}"/>
              </a:ext>
            </a:extLst>
          </p:cNvPr>
          <p:cNvSpPr txBox="1"/>
          <p:nvPr/>
        </p:nvSpPr>
        <p:spPr>
          <a:xfrm>
            <a:off x="4716903" y="3505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/>
              <p:nvPr/>
            </p:nvSpPr>
            <p:spPr>
              <a:xfrm>
                <a:off x="8839200" y="3505200"/>
                <a:ext cx="2939266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798606-1790-4EA1-BE89-D4127B9B3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939266" cy="586571"/>
              </a:xfrm>
              <a:prstGeom prst="rect">
                <a:avLst/>
              </a:prstGeom>
              <a:blipFill>
                <a:blip r:embed="rId9"/>
                <a:stretch>
                  <a:fillRect t="-1042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/>
              <p:nvPr/>
            </p:nvSpPr>
            <p:spPr>
              <a:xfrm>
                <a:off x="8839200" y="2514600"/>
                <a:ext cx="2685800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5A3B53-C160-4C4E-A2BE-C22B5602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2514600"/>
                <a:ext cx="2685800" cy="586571"/>
              </a:xfrm>
              <a:prstGeom prst="rect">
                <a:avLst/>
              </a:prstGeom>
              <a:blipFill>
                <a:blip r:embed="rId10"/>
                <a:stretch>
                  <a:fillRect t="-104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44BDF8-BF23-4FDC-9903-6A4719C28090}"/>
                  </a:ext>
                </a:extLst>
              </p:cNvPr>
              <p:cNvSpPr txBox="1"/>
              <p:nvPr/>
            </p:nvSpPr>
            <p:spPr>
              <a:xfrm>
                <a:off x="3048000" y="2590800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44BDF8-BF23-4FDC-9903-6A4719C28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90800"/>
                <a:ext cx="4486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4EEA0C-739A-45B1-8EB6-B89CEFB6C096}"/>
              </a:ext>
            </a:extLst>
          </p:cNvPr>
          <p:cNvCxnSpPr>
            <a:stCxn id="29" idx="2"/>
          </p:cNvCxnSpPr>
          <p:nvPr/>
        </p:nvCxnSpPr>
        <p:spPr>
          <a:xfrm flipH="1">
            <a:off x="1821303" y="3937575"/>
            <a:ext cx="270449" cy="63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24072E-EF38-4EC3-8FF1-3339F6AE9712}"/>
              </a:ext>
            </a:extLst>
          </p:cNvPr>
          <p:cNvSpPr txBox="1"/>
          <p:nvPr/>
        </p:nvSpPr>
        <p:spPr>
          <a:xfrm>
            <a:off x="1516503" y="4495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E1F23D-AD10-4FF1-A091-436D790706AE}"/>
                  </a:ext>
                </a:extLst>
              </p:cNvPr>
              <p:cNvSpPr txBox="1"/>
              <p:nvPr/>
            </p:nvSpPr>
            <p:spPr>
              <a:xfrm>
                <a:off x="754503" y="5486400"/>
                <a:ext cx="17457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(1))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E1F23D-AD10-4FF1-A091-436D7907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3" y="5486400"/>
                <a:ext cx="17457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CC9610-C872-4B2C-8EAB-EC2547EED1F0}"/>
              </a:ext>
            </a:extLst>
          </p:cNvPr>
          <p:cNvCxnSpPr>
            <a:stCxn id="39" idx="0"/>
          </p:cNvCxnSpPr>
          <p:nvPr/>
        </p:nvCxnSpPr>
        <p:spPr>
          <a:xfrm flipV="1">
            <a:off x="1627403" y="5016788"/>
            <a:ext cx="84172" cy="46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/>
              <p:nvPr/>
            </p:nvSpPr>
            <p:spPr>
              <a:xfrm>
                <a:off x="8458200" y="5552160"/>
                <a:ext cx="3367397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tasks,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A494BD-7F47-4A7A-8E1C-84E062FA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552160"/>
                <a:ext cx="3367397" cy="879023"/>
              </a:xfrm>
              <a:prstGeom prst="rect">
                <a:avLst/>
              </a:prstGeom>
              <a:blipFill>
                <a:blip r:embed="rId12"/>
                <a:stretch>
                  <a:fillRect t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A717CB-7CF7-4E24-AAF6-58C4758CBF05}"/>
              </a:ext>
            </a:extLst>
          </p:cNvPr>
          <p:cNvCxnSpPr/>
          <p:nvPr/>
        </p:nvCxnSpPr>
        <p:spPr>
          <a:xfrm>
            <a:off x="533400" y="1371600"/>
            <a:ext cx="0" cy="48006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/>
              <p:nvPr/>
            </p:nvSpPr>
            <p:spPr>
              <a:xfrm>
                <a:off x="0" y="2819400"/>
                <a:ext cx="128009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EF803-98A4-44CD-A006-51E28C2D9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400"/>
                <a:ext cx="1280094" cy="646331"/>
              </a:xfrm>
              <a:prstGeom prst="rect">
                <a:avLst/>
              </a:prstGeom>
              <a:blipFill>
                <a:blip r:embed="rId1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6A383143-BFB9-4A14-BA28-77D4F7A985B0}"/>
              </a:ext>
            </a:extLst>
          </p:cNvPr>
          <p:cNvSpPr txBox="1"/>
          <p:nvPr/>
        </p:nvSpPr>
        <p:spPr>
          <a:xfrm>
            <a:off x="2888104" y="5009767"/>
            <a:ext cx="526529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can always analyze a specific algorithm using the tree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B89858-84E9-4B0B-8313-82089FB3574C}"/>
                  </a:ext>
                </a:extLst>
              </p:cNvPr>
              <p:cNvSpPr txBox="1"/>
              <p:nvPr/>
            </p:nvSpPr>
            <p:spPr>
              <a:xfrm>
                <a:off x="8896600" y="1350264"/>
                <a:ext cx="2544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task, each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B89858-84E9-4B0B-8313-82089FB3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600" y="1350264"/>
                <a:ext cx="2544158" cy="461665"/>
              </a:xfrm>
              <a:prstGeom prst="rect">
                <a:avLst/>
              </a:prstGeom>
              <a:blipFill>
                <a:blip r:embed="rId15"/>
                <a:stretch>
                  <a:fillRect l="-478" t="-9333" r="-95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0196F22-7826-4614-B5F6-C98B23BAC536}"/>
              </a:ext>
            </a:extLst>
          </p:cNvPr>
          <p:cNvSpPr txBox="1"/>
          <p:nvPr/>
        </p:nvSpPr>
        <p:spPr>
          <a:xfrm rot="5400000">
            <a:off x="9966811" y="4493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3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5893-CA78-4C87-AE15-FE0F1B85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EA284-8038-4360-9212-A198C63D6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Solve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US" altLang="zh-CN" dirty="0"/>
                  <a:t> and constant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0" dirty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Case 3: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regularity condition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EA284-8038-4360-9212-A198C63D6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A50B-75D0-4786-B3E4-FCC7C10F9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3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C0D-222D-4ACE-9C72-C4C679F2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1F124-9A8D-46B3-B98C-8CA7921A2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=&gt; Case 1,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=&gt; Case 2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1F124-9A8D-46B3-B98C-8CA7921A2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D943-D785-40E9-9D9D-73E51851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C62AC2-5A15-4856-B9A7-0E3AD6B67E32}"/>
                  </a:ext>
                </a:extLst>
              </p:cNvPr>
              <p:cNvSpPr/>
              <p:nvPr/>
            </p:nvSpPr>
            <p:spPr>
              <a:xfrm>
                <a:off x="7239000" y="685800"/>
                <a:ext cx="4495800" cy="33346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and constant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𝝐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𝐥𝐨</m:t>
                        </m:r>
                        <m:sSup>
                          <m:s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fNam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:endParaRPr lang="en-US" altLang="zh-CN" sz="2000" i="1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b="1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func>
                      <m:func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𝝐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and regularity condition</a:t>
                </a:r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C62AC2-5A15-4856-B9A7-0E3AD6B67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685800"/>
                <a:ext cx="4495800" cy="3334631"/>
              </a:xfrm>
              <a:prstGeom prst="rect">
                <a:avLst/>
              </a:prstGeom>
              <a:blipFill>
                <a:blip r:embed="rId3"/>
                <a:stretch>
                  <a:fillRect l="-1353" b="-5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75D0-AF84-4A1B-BD54-0A706EB7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 Theorem Quiz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A3905-E36D-489E-B8CC-F1C003B57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case 2: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nor/>
                      </m:rPr>
                      <a:rPr lang="en-US" altLang="zh-CN" dirty="0"/>
                      <m:t>.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/>
                      <m:t>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And regularity condition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holds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case</m:t>
                    </m:r>
                    <m:r>
                      <m:rPr>
                        <m:nor/>
                      </m:rPr>
                      <a:rPr lang="en-US" altLang="zh-CN" dirty="0"/>
                      <m:t> 3: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A3905-E36D-489E-B8CC-F1C003B57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72877-BFD0-499F-9920-CBE28CABC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73C55E-876A-4995-9CEE-561268C14007}"/>
                  </a:ext>
                </a:extLst>
              </p:cNvPr>
              <p:cNvSpPr/>
              <p:nvPr/>
            </p:nvSpPr>
            <p:spPr>
              <a:xfrm>
                <a:off x="7239000" y="685800"/>
                <a:ext cx="4495800" cy="33346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and constant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𝝐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𝐥𝐨</m:t>
                        </m:r>
                        <m:sSup>
                          <m:sSup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fNam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:endParaRPr lang="en-US" altLang="zh-CN" sz="2000" i="1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b="1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func>
                      <m:func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𝝐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CN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and regularity condition</a:t>
                </a:r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endParaRPr lang="en-US" altLang="zh-CN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73C55E-876A-4995-9CEE-561268C14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685800"/>
                <a:ext cx="4495800" cy="3334631"/>
              </a:xfrm>
              <a:prstGeom prst="rect">
                <a:avLst/>
              </a:prstGeom>
              <a:blipFill>
                <a:blip r:embed="rId3"/>
                <a:stretch>
                  <a:fillRect l="-1353" b="-5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0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F285-A307-45BC-B78E-B7879247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recurrence to compute work and depth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DEE71-3DEA-49CE-B352-23553DBDD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F603B-6EA8-4120-AF3C-06183B1C6330}"/>
              </a:ext>
            </a:extLst>
          </p:cNvPr>
          <p:cNvSpPr txBox="1"/>
          <p:nvPr/>
        </p:nvSpPr>
        <p:spPr>
          <a:xfrm>
            <a:off x="838200" y="1905000"/>
            <a:ext cx="86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latin typeface="Consolas" panose="020B0609020204030204" pitchFamily="49" charset="0"/>
                <a:cs typeface="Arial" panose="020B0604020202020204" pitchFamily="34" charset="0"/>
              </a:rPr>
              <a:t>S1;</a:t>
            </a:r>
          </a:p>
          <a:p>
            <a:pPr algn="l"/>
            <a:r>
              <a:rPr lang="en-US" altLang="zh-CN" sz="3200" dirty="0">
                <a:latin typeface="Consolas" panose="020B0609020204030204" pitchFamily="49" charset="0"/>
                <a:cs typeface="Arial" panose="020B0604020202020204" pitchFamily="34" charset="0"/>
              </a:rPr>
              <a:t>S2;</a:t>
            </a:r>
            <a:endParaRPr lang="zh-CN" alt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A34BB-E610-4CDF-9ACC-3A319A7A4EC5}"/>
              </a:ext>
            </a:extLst>
          </p:cNvPr>
          <p:cNvSpPr txBox="1"/>
          <p:nvPr/>
        </p:nvSpPr>
        <p:spPr>
          <a:xfrm>
            <a:off x="1066800" y="3886200"/>
            <a:ext cx="28969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latin typeface="Consolas" panose="020B0609020204030204" pitchFamily="49" charset="0"/>
                <a:cs typeface="Arial" panose="020B0604020202020204" pitchFamily="34" charset="0"/>
              </a:rPr>
              <a:t>In parallel:</a:t>
            </a:r>
          </a:p>
          <a:p>
            <a:pPr algn="l"/>
            <a:r>
              <a:rPr lang="en-US" altLang="zh-CN" sz="3200" dirty="0">
                <a:latin typeface="Consolas" panose="020B0609020204030204" pitchFamily="49" charset="0"/>
                <a:cs typeface="Arial" panose="020B0604020202020204" pitchFamily="34" charset="0"/>
              </a:rPr>
              <a:t>  S1;</a:t>
            </a:r>
          </a:p>
          <a:p>
            <a:pPr algn="l"/>
            <a:r>
              <a:rPr lang="en-US" altLang="zh-CN" sz="3200" dirty="0">
                <a:latin typeface="Consolas" panose="020B0609020204030204" pitchFamily="49" charset="0"/>
                <a:cs typeface="Arial" panose="020B0604020202020204" pitchFamily="34" charset="0"/>
              </a:rPr>
              <a:t>  S2;</a:t>
            </a:r>
            <a:endParaRPr lang="zh-CN" alt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0EBE2D-9116-4BE1-8164-1331494D25D7}"/>
                  </a:ext>
                </a:extLst>
              </p:cNvPr>
              <p:cNvSpPr txBox="1"/>
              <p:nvPr/>
            </p:nvSpPr>
            <p:spPr>
              <a:xfrm>
                <a:off x="6248400" y="1143000"/>
                <a:ext cx="35500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2)</m:t>
                      </m:r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0EBE2D-9116-4BE1-8164-1331494D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143000"/>
                <a:ext cx="3550011" cy="830997"/>
              </a:xfrm>
              <a:prstGeom prst="rect">
                <a:avLst/>
              </a:prstGeom>
              <a:blipFill>
                <a:blip r:embed="rId2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E0D630-988C-4CAB-AEA6-958497A15B74}"/>
              </a:ext>
            </a:extLst>
          </p:cNvPr>
          <p:cNvSpPr txBox="1"/>
          <p:nvPr/>
        </p:nvSpPr>
        <p:spPr>
          <a:xfrm>
            <a:off x="609600" y="1186934"/>
            <a:ext cx="5166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Case 1:</a:t>
            </a:r>
          </a:p>
          <a:p>
            <a:pPr algn="l"/>
            <a:r>
              <a:rPr lang="en-US" altLang="zh-CN" sz="24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 =  execute S2 after finishing S1</a:t>
            </a:r>
            <a:endParaRPr lang="zh-CN" altLang="en-US" sz="2400" b="1" dirty="0">
              <a:solidFill>
                <a:schemeClr val="accent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E5D14-8D5C-4F77-A23C-56A0C69587BD}"/>
              </a:ext>
            </a:extLst>
          </p:cNvPr>
          <p:cNvSpPr txBox="1"/>
          <p:nvPr/>
        </p:nvSpPr>
        <p:spPr>
          <a:xfrm>
            <a:off x="609600" y="3048000"/>
            <a:ext cx="5198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Case 2:</a:t>
            </a:r>
          </a:p>
          <a:p>
            <a:pPr algn="l"/>
            <a:r>
              <a:rPr lang="en-US" altLang="zh-CN" sz="2400" b="1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 =  execute S2 and S1 in parallel</a:t>
            </a:r>
            <a:endParaRPr lang="zh-CN" altLang="en-US" sz="2400" b="1" dirty="0">
              <a:solidFill>
                <a:schemeClr val="accent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4AF7C-E7DC-415A-B530-552AEC6789C9}"/>
                  </a:ext>
                </a:extLst>
              </p:cNvPr>
              <p:cNvSpPr txBox="1"/>
              <p:nvPr/>
            </p:nvSpPr>
            <p:spPr>
              <a:xfrm>
                <a:off x="6096000" y="3048000"/>
                <a:ext cx="4138056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4AF7C-E7DC-415A-B530-552AEC67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8000"/>
                <a:ext cx="4138056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4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323D-4316-4260-9F80-D475B1C5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0AB-7485-4672-941A-F13C3546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scan algorithms</a:t>
            </a:r>
          </a:p>
          <a:p>
            <a:pPr lvl="1"/>
            <a:r>
              <a:rPr lang="en-US" altLang="zh-CN" dirty="0"/>
              <a:t>Divide-and-conquer</a:t>
            </a:r>
          </a:p>
          <a:p>
            <a:pPr lvl="1"/>
            <a:r>
              <a:rPr lang="en-US" altLang="zh-CN" dirty="0"/>
              <a:t>Reduce the problem size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Computational models</a:t>
            </a:r>
          </a:p>
          <a:p>
            <a:pPr lvl="1"/>
            <a:r>
              <a:rPr lang="en-US" altLang="zh-CN" dirty="0"/>
              <a:t>PRAM</a:t>
            </a:r>
          </a:p>
          <a:p>
            <a:pPr lvl="1"/>
            <a:r>
              <a:rPr lang="en-US" altLang="zh-CN" dirty="0"/>
              <a:t>Fork-join: N-way vs. binary</a:t>
            </a:r>
          </a:p>
          <a:p>
            <a:pPr lvl="1"/>
            <a:r>
              <a:rPr lang="en-US" altLang="zh-CN" dirty="0"/>
              <a:t>Atomic primitives</a:t>
            </a:r>
          </a:p>
          <a:p>
            <a:endParaRPr lang="en-US" altLang="zh-CN" dirty="0"/>
          </a:p>
          <a:p>
            <a:r>
              <a:rPr lang="en-US" altLang="zh-CN" dirty="0"/>
              <a:t>Implement parallel algorithms using C++</a:t>
            </a:r>
          </a:p>
          <a:p>
            <a:r>
              <a:rPr lang="en-US" altLang="zh-CN" dirty="0"/>
              <a:t>I’ll ask for your feedback (about) every two lectures, you can be prepared for that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284E7-A600-478D-8E22-7E2CFCAA1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5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3810000"/>
          </a:xfrm>
        </p:spPr>
        <p:txBody>
          <a:bodyPr/>
          <a:lstStyle/>
          <a:p>
            <a:r>
              <a:rPr lang="en-US" altLang="zh-CN" dirty="0"/>
              <a:t>Flatten algorithm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2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AA98-C8E8-4CA6-B4DD-A58ECBC2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Flatten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12D60-A1C8-4266-9283-66C974A28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5146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Given a nested sequence (i.e.,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1-D arrays), output them in one 1-D array</a:t>
                </a:r>
              </a:p>
              <a:p>
                <a:pPr lvl="1"/>
                <a:r>
                  <a:rPr lang="en-US" altLang="zh-CN" dirty="0"/>
                  <a:t>Input: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 stores the head pointer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arrays,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is the size of array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is the j-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element in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Output: array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concatenating all arrays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flatten([5,1,2], [3,1],[9,3,5]) = [5,1,2,3,1,9,3,5]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12D60-A1C8-4266-9283-66C974A28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514600"/>
              </a:xfrm>
              <a:blipFill>
                <a:blip r:embed="rId2"/>
                <a:stretch>
                  <a:fillRect l="-973" t="-3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79DD7-DC62-49D6-959C-9E57981CF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4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4B55-4A30-4E35-B04F-FAEDAA56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Flatten algorithm</a:t>
            </a:r>
            <a:endParaRPr lang="zh-CN" alt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1A12785-B2D1-4633-A08F-A7FE3C0CF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368690"/>
              </p:ext>
            </p:extLst>
          </p:nvPr>
        </p:nvGraphicFramePr>
        <p:xfrm>
          <a:off x="1905000" y="1285240"/>
          <a:ext cx="1219200" cy="374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7014806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Array size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4117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1003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5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6072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1836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679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784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01A9-9ED1-43BB-BE25-848C5292D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EBC820-6624-4879-8B01-2611D853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230"/>
              </p:ext>
            </p:extLst>
          </p:nvPr>
        </p:nvGraphicFramePr>
        <p:xfrm>
          <a:off x="3276600" y="2133600"/>
          <a:ext cx="1777998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1111457463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994953101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69844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1147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800410E-F407-45B0-A5BC-FEC331B4F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08654"/>
              </p:ext>
            </p:extLst>
          </p:nvPr>
        </p:nvGraphicFramePr>
        <p:xfrm>
          <a:off x="3276600" y="2743200"/>
          <a:ext cx="297180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1145746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9949531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69844871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8825689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18067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147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5F19AB7-C4E0-4261-9763-08AD22A65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52743"/>
              </p:ext>
            </p:extLst>
          </p:nvPr>
        </p:nvGraphicFramePr>
        <p:xfrm>
          <a:off x="3276600" y="3352800"/>
          <a:ext cx="1185332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1111457463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994953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11474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A28E111-1219-4D31-B194-429B7FC1F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38817"/>
              </p:ext>
            </p:extLst>
          </p:nvPr>
        </p:nvGraphicFramePr>
        <p:xfrm>
          <a:off x="408432" y="5812536"/>
          <a:ext cx="109453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845">
                  <a:extLst>
                    <a:ext uri="{9D8B030D-6E8A-4147-A177-3AD203B41FA5}">
                      <a16:colId xmlns:a16="http://schemas.microsoft.com/office/drawing/2014/main" val="2945761946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977219308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2065893487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3360842078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4064630098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2894778892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398792946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971964979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2102793774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2586552482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2157222384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3403872489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3790514905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2471616707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2483527919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3286342973"/>
                    </a:ext>
                  </a:extLst>
                </a:gridCol>
                <a:gridCol w="643845">
                  <a:extLst>
                    <a:ext uri="{9D8B030D-6E8A-4147-A177-3AD203B41FA5}">
                      <a16:colId xmlns:a16="http://schemas.microsoft.com/office/drawing/2014/main" val="12747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8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57308"/>
                  </a:ext>
                </a:extLst>
              </a:tr>
            </a:tbl>
          </a:graphicData>
        </a:graphic>
      </p:graphicFrame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D2DD6FB-A1CC-4A4F-AB9F-E3B8847E690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762000" y="2319020"/>
            <a:ext cx="2514600" cy="347218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655F5FA-E105-4212-9CE9-E1E75912F21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590800" y="2928620"/>
            <a:ext cx="685800" cy="293878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0AD456-121A-4B84-94CF-AF97C9CFB176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>
          <a:xfrm rot="10800000" flipH="1" flipV="1">
            <a:off x="3276600" y="3538220"/>
            <a:ext cx="2604514" cy="2274316"/>
          </a:xfrm>
          <a:prstGeom prst="bentConnector4">
            <a:avLst>
              <a:gd name="adj1" fmla="val -8777"/>
              <a:gd name="adj2" fmla="val 866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C9BBC4-278B-4E33-898B-8A9E9F536E83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3276600" y="4071620"/>
            <a:ext cx="3886200" cy="1719580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13">
            <a:extLst>
              <a:ext uri="{FF2B5EF4-FFF2-40B4-BE49-F238E27FC236}">
                <a16:creationId xmlns:a16="http://schemas.microsoft.com/office/drawing/2014/main" id="{A9789358-7AAB-4E55-8DB4-7E2562C99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332931"/>
              </p:ext>
            </p:extLst>
          </p:nvPr>
        </p:nvGraphicFramePr>
        <p:xfrm>
          <a:off x="914400" y="1285240"/>
          <a:ext cx="1219200" cy="374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7014806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Prefix sum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4117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0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10035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60726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8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1836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679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13</a:t>
                      </a:r>
                      <a:endParaRPr lang="zh-CN" altLang="en-US" sz="2400" b="1" dirty="0">
                        <a:latin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7841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74AA95E-1E20-406E-A303-F491A2F51DC2}"/>
              </a:ext>
            </a:extLst>
          </p:cNvPr>
          <p:cNvSpPr txBox="1"/>
          <p:nvPr/>
        </p:nvSpPr>
        <p:spPr>
          <a:xfrm>
            <a:off x="6316085" y="170053"/>
            <a:ext cx="55034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Flatten(A, n)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b="1" dirty="0" err="1">
                <a:latin typeface="Consolas" panose="020B0609020204030204" pitchFamily="49" charset="0"/>
                <a:cs typeface="Arial" panose="020B0604020202020204" pitchFamily="34" charset="0"/>
              </a:rPr>
              <a:t>parallel_for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= 0 to n) S[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] = |A[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]|;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offset = 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scan_exclusive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(S, n);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b="1" dirty="0" err="1">
                <a:latin typeface="Consolas" panose="020B0609020204030204" pitchFamily="49" charset="0"/>
                <a:cs typeface="Arial" panose="020B0604020202020204" pitchFamily="34" charset="0"/>
              </a:rPr>
              <a:t>parallel_for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= 0 to n)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 off = offset[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  <a:cs typeface="Arial" panose="020B0604020202020204" pitchFamily="34" charset="0"/>
              </a:rPr>
              <a:t>parallel_for</a:t>
            </a:r>
            <a:r>
              <a:rPr lang="en-US" altLang="zh-CN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(j = 0 to S[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]) 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    B[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off+j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]=A[</a:t>
            </a:r>
            <a:r>
              <a:rPr lang="en-US" altLang="zh-CN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][j];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 B;}</a:t>
            </a:r>
            <a:endParaRPr lang="zh-CN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ACB38CC-EEDE-4363-B661-3AF0963D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97265"/>
              </p:ext>
            </p:extLst>
          </p:nvPr>
        </p:nvGraphicFramePr>
        <p:xfrm>
          <a:off x="3276600" y="4504944"/>
          <a:ext cx="236220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111145746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9949531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9844871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43389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114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EB8FA9-08E6-461D-AC3D-0304A0F51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15069"/>
              </p:ext>
            </p:extLst>
          </p:nvPr>
        </p:nvGraphicFramePr>
        <p:xfrm>
          <a:off x="3276600" y="3886200"/>
          <a:ext cx="1777998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1111457463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994953101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69844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11474"/>
                  </a:ext>
                </a:extLst>
              </a:tr>
            </a:tbl>
          </a:graphicData>
        </a:graphic>
      </p:graphicFrame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9E8E3AE-551B-45F3-A3DF-45A4C4D932A8}"/>
              </a:ext>
            </a:extLst>
          </p:cNvPr>
          <p:cNvCxnSpPr>
            <a:cxnSpLocks/>
          </p:cNvCxnSpPr>
          <p:nvPr/>
        </p:nvCxnSpPr>
        <p:spPr>
          <a:xfrm>
            <a:off x="3276600" y="4724400"/>
            <a:ext cx="5791200" cy="1066800"/>
          </a:xfrm>
          <a:prstGeom prst="bentConnector3">
            <a:avLst>
              <a:gd name="adj1" fmla="val 998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E60883C-22CA-494F-83CD-B20885877C66}"/>
                  </a:ext>
                </a:extLst>
              </p:cNvPr>
              <p:cNvSpPr txBox="1"/>
              <p:nvPr/>
            </p:nvSpPr>
            <p:spPr>
              <a:xfrm flipH="1">
                <a:off x="9372600" y="4429035"/>
                <a:ext cx="24868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Work: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Depth: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total size of the arrays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E60883C-22CA-494F-83CD-B2088587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2600" y="4429035"/>
                <a:ext cx="2486804" cy="1200329"/>
              </a:xfrm>
              <a:prstGeom prst="rect">
                <a:avLst/>
              </a:prstGeom>
              <a:blipFill>
                <a:blip r:embed="rId2"/>
                <a:stretch>
                  <a:fillRect l="-2211" t="-3061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84B85E-F31A-41A4-BA5D-246C191466B7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>
            <a:off x="4762500" y="3114040"/>
            <a:ext cx="2019300" cy="194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FED9C4-FC79-4977-859C-4BBFCBADDB06}"/>
              </a:ext>
            </a:extLst>
          </p:cNvPr>
          <p:cNvSpPr txBox="1"/>
          <p:nvPr/>
        </p:nvSpPr>
        <p:spPr>
          <a:xfrm>
            <a:off x="6781800" y="31242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Element b2 is at location 3+2=5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89CF0-DE01-4E36-8BE3-575A8533F555}"/>
              </a:ext>
            </a:extLst>
          </p:cNvPr>
          <p:cNvSpPr txBox="1"/>
          <p:nvPr/>
        </p:nvSpPr>
        <p:spPr>
          <a:xfrm>
            <a:off x="6858000" y="35814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Element e1 is at location 13+1=14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C7938D-2749-4E20-B746-22414DF2A3E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114800" y="3766066"/>
            <a:ext cx="2743200" cy="729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" grpId="0"/>
      <p:bldP spid="12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Constructing a Tableau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11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EA84EFA-A8EE-4B44-B37B-0F75E6011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9753600" cy="609600"/>
          </a:xfrm>
        </p:spPr>
        <p:txBody>
          <a:bodyPr/>
          <a:lstStyle/>
          <a:p>
            <a:r>
              <a:rPr lang="en-US" altLang="zh-CN" dirty="0"/>
              <a:t>Edit Distance: Dynamic Programming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A6D5E03-5BFD-4873-89FB-F3AD79781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11430000" cy="32004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Given two strings A and B, the edit distance of A and B is the least number of edits (inserts and deletes) to modify A to B</a:t>
            </a:r>
          </a:p>
          <a:p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is the edit distance of A[1..i] and B[1..j]</a:t>
            </a:r>
          </a:p>
          <a:p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min of</a:t>
            </a:r>
          </a:p>
          <a:p>
            <a:pPr lvl="1"/>
            <a:r>
              <a:rPr lang="en-US" altLang="zh-CN" sz="2000" dirty="0"/>
              <a:t>S[i-1][j-1] if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]==B[j]: convert A[1..i-1] to B[1..j-1] and keep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since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]=B[j]</a:t>
            </a:r>
          </a:p>
          <a:p>
            <a:pPr lvl="1"/>
            <a:r>
              <a:rPr lang="en-US" altLang="zh-CN" sz="2000" dirty="0"/>
              <a:t>S[i-1][j]+1: convert A[1..i-1] to B[1..j] and delete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/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][j-1]+1: convert A[1..i] to B[1..j-1] and insert B[j] at the end</a:t>
            </a:r>
          </a:p>
          <a:p>
            <a:endParaRPr lang="en-US" altLang="zh-C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57802-E73C-49BE-9794-E8C6B0F1F050}"/>
              </a:ext>
            </a:extLst>
          </p:cNvPr>
          <p:cNvSpPr txBox="1"/>
          <p:nvPr/>
        </p:nvSpPr>
        <p:spPr>
          <a:xfrm>
            <a:off x="1295400" y="419100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atcaca</a:t>
            </a:r>
            <a:r>
              <a:rPr lang="en-US" altLang="zh-CN" sz="2000" b="1" dirty="0" err="1">
                <a:latin typeface="Consolas" panose="020B0609020204030204" pitchFamily="49" charset="0"/>
              </a:rPr>
              <a:t>c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FC0096-C52B-4D33-9E7F-5C44E75C894D}"/>
              </a:ext>
            </a:extLst>
          </p:cNvPr>
          <p:cNvSpPr txBox="1"/>
          <p:nvPr/>
        </p:nvSpPr>
        <p:spPr>
          <a:xfrm>
            <a:off x="1718593" y="44766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aca</a:t>
            </a:r>
            <a:r>
              <a:rPr lang="en-US" altLang="zh-CN" sz="2000" b="1" dirty="0" err="1">
                <a:latin typeface="Consolas" panose="020B0609020204030204" pitchFamily="49" charset="0"/>
              </a:rPr>
              <a:t>c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DE11-2737-4D53-B772-912BD5D27E5D}"/>
              </a:ext>
            </a:extLst>
          </p:cNvPr>
          <p:cNvSpPr txBox="1"/>
          <p:nvPr/>
        </p:nvSpPr>
        <p:spPr>
          <a:xfrm>
            <a:off x="2819400" y="4191000"/>
            <a:ext cx="748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Case 1: just convert 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atcaca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to aca (if A[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]==B[j])</a:t>
            </a:r>
          </a:p>
          <a:p>
            <a:pPr algn="l"/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S[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][j]=S[i-1][j-1]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2FF5D7-7C54-45D1-B755-9F1307F3B5C4}"/>
              </a:ext>
            </a:extLst>
          </p:cNvPr>
          <p:cNvSpPr txBox="1"/>
          <p:nvPr/>
        </p:nvSpPr>
        <p:spPr>
          <a:xfrm>
            <a:off x="152400" y="419100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>
                <a:latin typeface="Consolas" panose="020B0609020204030204" pitchFamily="49" charset="0"/>
              </a:rPr>
              <a:t>A[1..i]=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FB8409-8C30-4B6D-B05D-0839E725B457}"/>
              </a:ext>
            </a:extLst>
          </p:cNvPr>
          <p:cNvSpPr txBox="1"/>
          <p:nvPr/>
        </p:nvSpPr>
        <p:spPr>
          <a:xfrm>
            <a:off x="152400" y="44766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>
                <a:latin typeface="Consolas" panose="020B0609020204030204" pitchFamily="49" charset="0"/>
              </a:rPr>
              <a:t>B[1..j]=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7B5B4-70EE-4EEF-A16A-0A4DE95271E5}"/>
              </a:ext>
            </a:extLst>
          </p:cNvPr>
          <p:cNvSpPr/>
          <p:nvPr/>
        </p:nvSpPr>
        <p:spPr>
          <a:xfrm>
            <a:off x="2805336" y="5105400"/>
            <a:ext cx="667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Case 2: convert 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atcaca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to 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acac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and delete the last “c” in A</a:t>
            </a:r>
          </a:p>
          <a:p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S[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][j]=S[i-1][j]+1 </a:t>
            </a:r>
            <a:endParaRPr lang="zh-CN" alt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909103-C80F-4D60-B331-26AA981AFCD3}"/>
              </a:ext>
            </a:extLst>
          </p:cNvPr>
          <p:cNvSpPr txBox="1"/>
          <p:nvPr/>
        </p:nvSpPr>
        <p:spPr>
          <a:xfrm>
            <a:off x="1295400" y="504139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atcaca</a:t>
            </a:r>
            <a:r>
              <a:rPr lang="en-US" altLang="zh-CN" sz="2000" b="1" dirty="0" err="1">
                <a:latin typeface="Consolas" panose="020B0609020204030204" pitchFamily="49" charset="0"/>
              </a:rPr>
              <a:t>c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8DE825-7327-4719-BAD3-C7A310B439A4}"/>
              </a:ext>
            </a:extLst>
          </p:cNvPr>
          <p:cNvSpPr txBox="1"/>
          <p:nvPr/>
        </p:nvSpPr>
        <p:spPr>
          <a:xfrm>
            <a:off x="1718593" y="532708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acac</a:t>
            </a:r>
            <a:endParaRPr lang="zh-CN" altLang="en-US" sz="20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E9BCB-38F5-4A53-AF99-65A0AAA8B3EA}"/>
              </a:ext>
            </a:extLst>
          </p:cNvPr>
          <p:cNvSpPr txBox="1"/>
          <p:nvPr/>
        </p:nvSpPr>
        <p:spPr>
          <a:xfrm>
            <a:off x="152400" y="504139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>
                <a:latin typeface="Consolas" panose="020B0609020204030204" pitchFamily="49" charset="0"/>
              </a:rPr>
              <a:t>A[1..i]=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3C65E-C11D-4D2C-8D63-FF318573967E}"/>
              </a:ext>
            </a:extLst>
          </p:cNvPr>
          <p:cNvSpPr txBox="1"/>
          <p:nvPr/>
        </p:nvSpPr>
        <p:spPr>
          <a:xfrm>
            <a:off x="152400" y="5327082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>
                <a:latin typeface="Consolas" panose="020B0609020204030204" pitchFamily="49" charset="0"/>
              </a:rPr>
              <a:t>B[1..j]=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F9B67-B1D3-4885-88E3-FA6101E96579}"/>
              </a:ext>
            </a:extLst>
          </p:cNvPr>
          <p:cNvSpPr txBox="1"/>
          <p:nvPr/>
        </p:nvSpPr>
        <p:spPr>
          <a:xfrm>
            <a:off x="1295400" y="585520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atcacac</a:t>
            </a:r>
            <a:endParaRPr lang="zh-CN" altLang="en-US" sz="20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FD7BB-9316-4434-8110-02C837D411D7}"/>
              </a:ext>
            </a:extLst>
          </p:cNvPr>
          <p:cNvSpPr txBox="1"/>
          <p:nvPr/>
        </p:nvSpPr>
        <p:spPr>
          <a:xfrm>
            <a:off x="1718593" y="61408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aca</a:t>
            </a:r>
            <a:r>
              <a:rPr lang="en-US" altLang="zh-CN" sz="2000" b="1" dirty="0" err="1">
                <a:latin typeface="Consolas" panose="020B0609020204030204" pitchFamily="49" charset="0"/>
              </a:rPr>
              <a:t>c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08A16B-9783-4617-832A-A4905BDB9B5A}"/>
              </a:ext>
            </a:extLst>
          </p:cNvPr>
          <p:cNvSpPr txBox="1"/>
          <p:nvPr/>
        </p:nvSpPr>
        <p:spPr>
          <a:xfrm>
            <a:off x="152400" y="585520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>
                <a:latin typeface="Consolas" panose="020B0609020204030204" pitchFamily="49" charset="0"/>
              </a:rPr>
              <a:t>A[1..i]=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0E65F-B7A5-4948-9DCE-C103A481228E}"/>
              </a:ext>
            </a:extLst>
          </p:cNvPr>
          <p:cNvSpPr txBox="1"/>
          <p:nvPr/>
        </p:nvSpPr>
        <p:spPr>
          <a:xfrm>
            <a:off x="152400" y="614089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2000" b="1" dirty="0">
                <a:latin typeface="Consolas" panose="020B0609020204030204" pitchFamily="49" charset="0"/>
              </a:rPr>
              <a:t>B[1..j]=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96BF1-DE16-49C6-9070-74888CCB270F}"/>
              </a:ext>
            </a:extLst>
          </p:cNvPr>
          <p:cNvSpPr/>
          <p:nvPr/>
        </p:nvSpPr>
        <p:spPr>
          <a:xfrm>
            <a:off x="2819400" y="5925157"/>
            <a:ext cx="7152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Case 3: convert 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atcacac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to aca, and insert a “c” at the end of A</a:t>
            </a:r>
          </a:p>
          <a:p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S[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][j]=S[</a:t>
            </a:r>
            <a:r>
              <a:rPr lang="en-US" altLang="zh-CN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][j-1]+1 </a:t>
            </a:r>
            <a:endParaRPr lang="zh-CN" alt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3CF707-BE79-43AA-B756-29E0A4816002}"/>
              </a:ext>
            </a:extLst>
          </p:cNvPr>
          <p:cNvSpPr/>
          <p:nvPr/>
        </p:nvSpPr>
        <p:spPr>
          <a:xfrm>
            <a:off x="9829800" y="4572000"/>
            <a:ext cx="3810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81B09-1FAB-4CC6-8619-03FEBF10088C}"/>
              </a:ext>
            </a:extLst>
          </p:cNvPr>
          <p:cNvSpPr txBox="1"/>
          <p:nvPr/>
        </p:nvSpPr>
        <p:spPr>
          <a:xfrm>
            <a:off x="10287000" y="48006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Take</a:t>
            </a:r>
            <a:r>
              <a:rPr lang="zh-CN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zh-CN" alt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minimum of them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2898C7-3EB4-4C69-A7CB-A5FE1E17253C}"/>
              </a:ext>
            </a:extLst>
          </p:cNvPr>
          <p:cNvSpPr txBox="1"/>
          <p:nvPr/>
        </p:nvSpPr>
        <p:spPr>
          <a:xfrm>
            <a:off x="8763000" y="533400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4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acab</a:t>
            </a:r>
            <a:endParaRPr lang="zh-CN" altLang="en-US" sz="40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E4D31-81FA-468F-BACB-E3C422869B0D}"/>
              </a:ext>
            </a:extLst>
          </p:cNvPr>
          <p:cNvSpPr txBox="1"/>
          <p:nvPr/>
        </p:nvSpPr>
        <p:spPr>
          <a:xfrm>
            <a:off x="8777566" y="30804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/>
            <a:r>
              <a:rPr lang="en-US" altLang="zh-CN" sz="4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atcacac</a:t>
            </a:r>
            <a:endParaRPr lang="zh-CN" altLang="en-US" sz="4000" dirty="0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C87EC8-001F-41D3-BE4B-D9D234FC5F38}"/>
              </a:ext>
            </a:extLst>
          </p:cNvPr>
          <p:cNvCxnSpPr>
            <a:cxnSpLocks/>
          </p:cNvCxnSpPr>
          <p:nvPr/>
        </p:nvCxnSpPr>
        <p:spPr>
          <a:xfrm>
            <a:off x="9067800" y="152400"/>
            <a:ext cx="381000" cy="457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0F2BDB-3E1B-4D16-BA53-BE93D5F834D1}"/>
              </a:ext>
            </a:extLst>
          </p:cNvPr>
          <p:cNvCxnSpPr>
            <a:cxnSpLocks/>
          </p:cNvCxnSpPr>
          <p:nvPr/>
        </p:nvCxnSpPr>
        <p:spPr>
          <a:xfrm>
            <a:off x="10210800" y="152400"/>
            <a:ext cx="381000" cy="457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2DFFE-674E-4127-BB39-54369F3DB36F}"/>
              </a:ext>
            </a:extLst>
          </p:cNvPr>
          <p:cNvCxnSpPr>
            <a:cxnSpLocks/>
          </p:cNvCxnSpPr>
          <p:nvPr/>
        </p:nvCxnSpPr>
        <p:spPr>
          <a:xfrm>
            <a:off x="10515600" y="152400"/>
            <a:ext cx="381000" cy="457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127F45-232B-4F98-A3B9-3CCD10E65DEA}"/>
              </a:ext>
            </a:extLst>
          </p:cNvPr>
          <p:cNvCxnSpPr>
            <a:cxnSpLocks/>
          </p:cNvCxnSpPr>
          <p:nvPr/>
        </p:nvCxnSpPr>
        <p:spPr>
          <a:xfrm>
            <a:off x="9906000" y="152400"/>
            <a:ext cx="381000" cy="4572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C27B-F7CD-4719-87C0-BF80B9B02DCD}"/>
              </a:ext>
            </a:extLst>
          </p:cNvPr>
          <p:cNvSpPr/>
          <p:nvPr/>
        </p:nvSpPr>
        <p:spPr>
          <a:xfrm>
            <a:off x="10847764" y="76200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accent4"/>
                </a:solidFill>
                <a:latin typeface="Consolas" panose="020B0609020204030204" pitchFamily="49" charset="0"/>
              </a:rPr>
              <a:t>b</a:t>
            </a:r>
            <a:endParaRPr lang="zh-CN" alt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EA84EFA-A8EE-4B44-B37B-0F75E6011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9753600" cy="609600"/>
          </a:xfrm>
        </p:spPr>
        <p:txBody>
          <a:bodyPr/>
          <a:lstStyle/>
          <a:p>
            <a:r>
              <a:rPr lang="en-US" altLang="zh-CN" dirty="0"/>
              <a:t>Edit Distance: Dynamic Programming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A6D5E03-5BFD-4873-89FB-F3AD79781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11430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][j] = min of</a:t>
            </a:r>
          </a:p>
          <a:p>
            <a:pPr lvl="1"/>
            <a:r>
              <a:rPr lang="en-US" altLang="zh-CN" dirty="0"/>
              <a:t>S[i-1][j-1] if A[</a:t>
            </a:r>
            <a:r>
              <a:rPr lang="en-US" altLang="zh-CN" dirty="0" err="1"/>
              <a:t>i</a:t>
            </a:r>
            <a:r>
              <a:rPr lang="en-US" altLang="zh-CN" dirty="0"/>
              <a:t>]==B[j]</a:t>
            </a:r>
          </a:p>
          <a:p>
            <a:pPr lvl="1"/>
            <a:r>
              <a:rPr lang="en-US" altLang="zh-CN" dirty="0"/>
              <a:t>S[i-1][j]+1</a:t>
            </a:r>
          </a:p>
          <a:p>
            <a:pPr lvl="1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][j-1]+1</a:t>
            </a:r>
          </a:p>
        </p:txBody>
      </p:sp>
      <p:graphicFrame>
        <p:nvGraphicFramePr>
          <p:cNvPr id="21" name="Group 4">
            <a:extLst>
              <a:ext uri="{FF2B5EF4-FFF2-40B4-BE49-F238E27FC236}">
                <a16:creationId xmlns:a16="http://schemas.microsoft.com/office/drawing/2014/main" id="{91EED044-E422-4804-B2BF-77064AD4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20286"/>
              </p:ext>
            </p:extLst>
          </p:nvPr>
        </p:nvGraphicFramePr>
        <p:xfrm>
          <a:off x="990600" y="3124200"/>
          <a:ext cx="4267200" cy="3057528"/>
        </p:xfrm>
        <a:graphic>
          <a:graphicData uri="http://schemas.openxmlformats.org/drawingml/2006/table">
            <a:tbl>
              <a:tblPr/>
              <a:tblGrid>
                <a:gridCol w="47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c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Line 91">
            <a:extLst>
              <a:ext uri="{FF2B5EF4-FFF2-40B4-BE49-F238E27FC236}">
                <a16:creationId xmlns:a16="http://schemas.microsoft.com/office/drawing/2014/main" id="{80312959-D52E-4229-9C38-3E38B2B871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40481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2">
            <a:extLst>
              <a:ext uri="{FF2B5EF4-FFF2-40B4-BE49-F238E27FC236}">
                <a16:creationId xmlns:a16="http://schemas.microsoft.com/office/drawing/2014/main" id="{4281A44E-C39A-4F65-83F0-A354E109CD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450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3">
            <a:extLst>
              <a:ext uri="{FF2B5EF4-FFF2-40B4-BE49-F238E27FC236}">
                <a16:creationId xmlns:a16="http://schemas.microsoft.com/office/drawing/2014/main" id="{531A542B-F8B7-4720-8356-1F505821BE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50387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4">
            <a:extLst>
              <a:ext uri="{FF2B5EF4-FFF2-40B4-BE49-F238E27FC236}">
                <a16:creationId xmlns:a16="http://schemas.microsoft.com/office/drawing/2014/main" id="{505D2276-A5BE-4CD1-8897-74548C5E1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4959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5">
            <a:extLst>
              <a:ext uri="{FF2B5EF4-FFF2-40B4-BE49-F238E27FC236}">
                <a16:creationId xmlns:a16="http://schemas.microsoft.com/office/drawing/2014/main" id="{B604D200-57ED-4C0B-B855-51C627AAC3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876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96">
            <a:extLst>
              <a:ext uri="{FF2B5EF4-FFF2-40B4-BE49-F238E27FC236}">
                <a16:creationId xmlns:a16="http://schemas.microsoft.com/office/drawing/2014/main" id="{93EF217A-9F49-4B57-8AAC-65576E0B13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876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97">
            <a:extLst>
              <a:ext uri="{FF2B5EF4-FFF2-40B4-BE49-F238E27FC236}">
                <a16:creationId xmlns:a16="http://schemas.microsoft.com/office/drawing/2014/main" id="{8E3F9DD7-B431-47A4-80CC-3CBC909B88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876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8">
            <a:extLst>
              <a:ext uri="{FF2B5EF4-FFF2-40B4-BE49-F238E27FC236}">
                <a16:creationId xmlns:a16="http://schemas.microsoft.com/office/drawing/2014/main" id="{7E5AF522-6F61-4176-BD2D-0DB0C5604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895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9">
            <a:extLst>
              <a:ext uri="{FF2B5EF4-FFF2-40B4-BE49-F238E27FC236}">
                <a16:creationId xmlns:a16="http://schemas.microsoft.com/office/drawing/2014/main" id="{79BF2B55-7735-4313-A411-9B55AF4697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886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2A2827EB-BAA8-4D86-BCBE-80CFB3041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8863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1">
            <a:extLst>
              <a:ext uri="{FF2B5EF4-FFF2-40B4-BE49-F238E27FC236}">
                <a16:creationId xmlns:a16="http://schemas.microsoft.com/office/drawing/2014/main" id="{9553C456-150A-400F-B551-403C17136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02">
            <a:extLst>
              <a:ext uri="{FF2B5EF4-FFF2-40B4-BE49-F238E27FC236}">
                <a16:creationId xmlns:a16="http://schemas.microsoft.com/office/drawing/2014/main" id="{A0E2194B-7738-4C3F-BB4C-4805EE6444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0387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03">
            <a:extLst>
              <a:ext uri="{FF2B5EF4-FFF2-40B4-BE49-F238E27FC236}">
                <a16:creationId xmlns:a16="http://schemas.microsoft.com/office/drawing/2014/main" id="{9D3AD74D-651B-461F-9744-345D1FE16B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352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04">
            <a:extLst>
              <a:ext uri="{FF2B5EF4-FFF2-40B4-BE49-F238E27FC236}">
                <a16:creationId xmlns:a16="http://schemas.microsoft.com/office/drawing/2014/main" id="{C9156657-8646-4ED5-A058-FB0973FAF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352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05">
            <a:extLst>
              <a:ext uri="{FF2B5EF4-FFF2-40B4-BE49-F238E27FC236}">
                <a16:creationId xmlns:a16="http://schemas.microsoft.com/office/drawing/2014/main" id="{D8E41698-FAF9-4D2A-A6D7-44750C2D42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50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06">
            <a:extLst>
              <a:ext uri="{FF2B5EF4-FFF2-40B4-BE49-F238E27FC236}">
                <a16:creationId xmlns:a16="http://schemas.microsoft.com/office/drawing/2014/main" id="{E629DF2B-EA18-4A48-AC74-26EC0ACF7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4959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07">
            <a:extLst>
              <a:ext uri="{FF2B5EF4-FFF2-40B4-BE49-F238E27FC236}">
                <a16:creationId xmlns:a16="http://schemas.microsoft.com/office/drawing/2014/main" id="{D0703283-9700-4FA5-88C3-2A6898DA4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078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108">
            <a:extLst>
              <a:ext uri="{FF2B5EF4-FFF2-40B4-BE49-F238E27FC236}">
                <a16:creationId xmlns:a16="http://schemas.microsoft.com/office/drawing/2014/main" id="{67041696-2C52-4CA5-B4EB-FEE5D9ED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48101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A</a:t>
            </a:r>
          </a:p>
        </p:txBody>
      </p:sp>
      <p:sp>
        <p:nvSpPr>
          <p:cNvPr id="52" name="Text Box 109">
            <a:extLst>
              <a:ext uri="{FF2B5EF4-FFF2-40B4-BE49-F238E27FC236}">
                <a16:creationId xmlns:a16="http://schemas.microsoft.com/office/drawing/2014/main" id="{819B38E1-6838-437F-B5E8-2B13ED4B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4" y="2752725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B</a:t>
            </a:r>
          </a:p>
        </p:txBody>
      </p:sp>
      <p:sp>
        <p:nvSpPr>
          <p:cNvPr id="53" name="Text Box 110">
            <a:extLst>
              <a:ext uri="{FF2B5EF4-FFF2-40B4-BE49-F238E27FC236}">
                <a16:creationId xmlns:a16="http://schemas.microsoft.com/office/drawing/2014/main" id="{882876AD-ED6A-483A-8FA1-BC1822B8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6" y="3819525"/>
            <a:ext cx="103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insert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E1FFA3A5-30BC-4917-9743-EA8F0754C6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50688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12">
            <a:extLst>
              <a:ext uri="{FF2B5EF4-FFF2-40B4-BE49-F238E27FC236}">
                <a16:creationId xmlns:a16="http://schemas.microsoft.com/office/drawing/2014/main" id="{FA135432-9E79-4759-B5BD-E19D07770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4592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113">
            <a:extLst>
              <a:ext uri="{FF2B5EF4-FFF2-40B4-BE49-F238E27FC236}">
                <a16:creationId xmlns:a16="http://schemas.microsoft.com/office/drawing/2014/main" id="{F303A44F-89F4-49CB-BC38-4A371A9BE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352925"/>
            <a:ext cx="109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delete</a:t>
            </a:r>
          </a:p>
        </p:txBody>
      </p:sp>
      <p:sp>
        <p:nvSpPr>
          <p:cNvPr id="57" name="Text Box 114">
            <a:extLst>
              <a:ext uri="{FF2B5EF4-FFF2-40B4-BE49-F238E27FC236}">
                <a16:creationId xmlns:a16="http://schemas.microsoft.com/office/drawing/2014/main" id="{DDF36988-E8D7-474D-B813-4499B800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8863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common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D2E5C-9355-4E64-BE50-97DCE88043CF}"/>
              </a:ext>
            </a:extLst>
          </p:cNvPr>
          <p:cNvSpPr/>
          <p:nvPr/>
        </p:nvSpPr>
        <p:spPr>
          <a:xfrm>
            <a:off x="7848600" y="3200400"/>
            <a:ext cx="3962400" cy="3282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Note: can be filled in any order as long as the cells to the left and above are filled.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Can follow path back through matrix to construct edits.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2B39C6-D9A6-4018-BA05-43B84D6691C2}"/>
              </a:ext>
            </a:extLst>
          </p:cNvPr>
          <p:cNvSpPr/>
          <p:nvPr/>
        </p:nvSpPr>
        <p:spPr>
          <a:xfrm>
            <a:off x="3429000" y="4267200"/>
            <a:ext cx="304800" cy="30480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01CFEB-C2BB-476A-AF48-7953C96B6C59}"/>
              </a:ext>
            </a:extLst>
          </p:cNvPr>
          <p:cNvSpPr/>
          <p:nvPr/>
        </p:nvSpPr>
        <p:spPr>
          <a:xfrm>
            <a:off x="3429000" y="4755204"/>
            <a:ext cx="304800" cy="30480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B5DA17-603B-4B10-9CEE-C3ADF2C59DFE}"/>
              </a:ext>
            </a:extLst>
          </p:cNvPr>
          <p:cNvSpPr/>
          <p:nvPr/>
        </p:nvSpPr>
        <p:spPr>
          <a:xfrm>
            <a:off x="3886200" y="4267200"/>
            <a:ext cx="304800" cy="30480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3D3A083E-7C50-486B-87CF-8A5D7F86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/>
              <a:t>Page</a:t>
            </a:r>
            <a:fld id="{6215B5C0-D4C8-4A5F-A9AF-13C2E6CDA506}" type="slidenum">
              <a:rPr lang="en-US" altLang="zh-CN" smtClean="0"/>
              <a:pPr/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A4E19CF-EBBE-4892-89D4-16FF1DCCA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9829800" cy="609600"/>
          </a:xfrm>
        </p:spPr>
        <p:txBody>
          <a:bodyPr/>
          <a:lstStyle/>
          <a:p>
            <a:r>
              <a:rPr lang="en-US" altLang="zh-CN" dirty="0"/>
              <a:t>Edit Distance: Dynamic Programming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15CA41-8876-4BBB-BE53-D352CA9FC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10058400" cy="4648200"/>
          </a:xfrm>
        </p:spPr>
        <p:txBody>
          <a:bodyPr>
            <a:normAutofit lnSpcReduction="10000"/>
          </a:bodyPr>
          <a:lstStyle/>
          <a:p>
            <a:pPr>
              <a:spcBef>
                <a:spcPct val="5000"/>
              </a:spcBef>
            </a:pPr>
            <a:r>
              <a:rPr lang="en-US" altLang="zh-CN" b="1" dirty="0"/>
              <a:t>Sequential code: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for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= 1 to n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   M[i,1] =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for j = 1 to m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   M[1,j] = j;</a:t>
            </a:r>
          </a:p>
          <a:p>
            <a:pPr>
              <a:spcBef>
                <a:spcPct val="5000"/>
              </a:spcBef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for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= 2 to n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  for j = 2 to m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    if (A[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] == B[j]) 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      M[</a:t>
            </a:r>
            <a:r>
              <a:rPr lang="en-US" altLang="zh-CN" b="1" dirty="0" err="1">
                <a:latin typeface="Courier New" panose="02070309020205020404" pitchFamily="49" charset="0"/>
              </a:rPr>
              <a:t>i,j</a:t>
            </a:r>
            <a:r>
              <a:rPr lang="en-US" altLang="zh-CN" b="1" dirty="0">
                <a:latin typeface="Courier New" panose="02070309020205020404" pitchFamily="49" charset="0"/>
              </a:rPr>
              <a:t>] = M[i-1,j-1];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    else </a:t>
            </a:r>
          </a:p>
          <a:p>
            <a:pPr>
              <a:spcBef>
                <a:spcPct val="5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      M[</a:t>
            </a:r>
            <a:r>
              <a:rPr lang="en-US" altLang="zh-CN" b="1" dirty="0" err="1">
                <a:latin typeface="Courier New" panose="02070309020205020404" pitchFamily="49" charset="0"/>
              </a:rPr>
              <a:t>i,j</a:t>
            </a:r>
            <a:r>
              <a:rPr lang="en-US" altLang="zh-CN" b="1" dirty="0">
                <a:latin typeface="Courier New" panose="02070309020205020404" pitchFamily="49" charset="0"/>
              </a:rPr>
              <a:t>] = 1 + min(M[i-1,j],M[i,j-1]);</a:t>
            </a:r>
          </a:p>
        </p:txBody>
      </p:sp>
      <p:sp>
        <p:nvSpPr>
          <p:cNvPr id="19460" name="Date Placeholder 6">
            <a:extLst>
              <a:ext uri="{FF2B5EF4-FFF2-40B4-BE49-F238E27FC236}">
                <a16:creationId xmlns:a16="http://schemas.microsoft.com/office/drawing/2014/main" id="{5204443B-043F-4975-B0CF-37A7E55E48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/>
              <a:t>15-853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AD1B-CBA9-4FA5-96BB-D22E1B11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a Tableau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BD42-A719-45F8-A9EB-7F17CA2A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2EFF733-A23A-4C03-9D59-DEC062118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11201400" cy="914400"/>
              </a:xfrm>
            </p:spPr>
            <p:txBody>
              <a:bodyPr/>
              <a:lstStyle/>
              <a:p>
                <a:r>
                  <a:rPr lang="en-US" altLang="zh-CN" dirty="0"/>
                  <a:t>Fill in an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tableau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, where </a:t>
                </a:r>
              </a:p>
              <a:p>
                <a:pPr lvl="1"/>
                <a:r>
                  <a:rPr lang="en-US" altLang="zh-CN" b="1" i="0" dirty="0"/>
                  <a:t>A[</a:t>
                </a:r>
                <a:r>
                  <a:rPr lang="en-US" altLang="zh-CN" b="1" i="0" dirty="0" err="1"/>
                  <a:t>i</a:t>
                </a:r>
                <a:r>
                  <a:rPr lang="en-US" altLang="zh-CN" b="1" i="0" dirty="0"/>
                  <a:t>][j]=f(A[</a:t>
                </a:r>
                <a:r>
                  <a:rPr lang="en-US" altLang="zh-CN" b="1" i="0" dirty="0" err="1"/>
                  <a:t>i</a:t>
                </a:r>
                <a:r>
                  <a:rPr lang="en-US" altLang="zh-CN" b="1" i="0" dirty="0"/>
                  <a:t>][j-1], A[i-1][j], A[i-1][j-1])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2EFF733-A23A-4C03-9D59-DEC062118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11201400" cy="914400"/>
              </a:xfrm>
              <a:blipFill>
                <a:blip r:embed="rId2"/>
                <a:stretch>
                  <a:fillRect l="-980" t="-10667" b="-1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9" descr="A close up of a keyboard&#10;&#10;Description automatically generated">
            <a:extLst>
              <a:ext uri="{FF2B5EF4-FFF2-40B4-BE49-F238E27FC236}">
                <a16:creationId xmlns:a16="http://schemas.microsoft.com/office/drawing/2014/main" id="{BC3A544F-9086-40B5-A894-8D24CD086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4538472" cy="453847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234399-39D0-445E-B56A-E7BF9EB99BA3}"/>
              </a:ext>
            </a:extLst>
          </p:cNvPr>
          <p:cNvCxnSpPr>
            <a:cxnSpLocks/>
          </p:cNvCxnSpPr>
          <p:nvPr/>
        </p:nvCxnSpPr>
        <p:spPr>
          <a:xfrm>
            <a:off x="1981200" y="3124200"/>
            <a:ext cx="0" cy="381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566D51-F863-4182-B9E5-ADCDE33F4533}"/>
              </a:ext>
            </a:extLst>
          </p:cNvPr>
          <p:cNvCxnSpPr>
            <a:cxnSpLocks/>
          </p:cNvCxnSpPr>
          <p:nvPr/>
        </p:nvCxnSpPr>
        <p:spPr>
          <a:xfrm>
            <a:off x="1447800" y="3581400"/>
            <a:ext cx="381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819DCB-9330-4407-8611-4719A71DFF62}"/>
              </a:ext>
            </a:extLst>
          </p:cNvPr>
          <p:cNvCxnSpPr>
            <a:cxnSpLocks/>
          </p:cNvCxnSpPr>
          <p:nvPr/>
        </p:nvCxnSpPr>
        <p:spPr>
          <a:xfrm>
            <a:off x="1524000" y="3124200"/>
            <a:ext cx="304800" cy="304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EBCF8689-2F25-46AD-B1E3-7BC2E2AB5E11}"/>
              </a:ext>
            </a:extLst>
          </p:cNvPr>
          <p:cNvSpPr txBox="1">
            <a:spLocks/>
          </p:cNvSpPr>
          <p:nvPr/>
        </p:nvSpPr>
        <p:spPr>
          <a:xfrm>
            <a:off x="5181600" y="2362200"/>
            <a:ext cx="6553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59595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Dynamic Programming</a:t>
            </a:r>
          </a:p>
          <a:p>
            <a:pPr lvl="1"/>
            <a:r>
              <a:rPr lang="en-US" altLang="zh-CN" dirty="0"/>
              <a:t>Longest common subsequence</a:t>
            </a:r>
          </a:p>
          <a:p>
            <a:pPr lvl="1"/>
            <a:r>
              <a:rPr lang="en-US" altLang="zh-CN" dirty="0"/>
              <a:t>Edit distance</a:t>
            </a:r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50390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7180-ECB4-4FD1-BC6F-7D160388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a Tableau</a:t>
            </a:r>
            <a:endParaRPr lang="zh-CN" altLang="en-US" dirty="0"/>
          </a:p>
        </p:txBody>
      </p:sp>
      <p:pic>
        <p:nvPicPr>
          <p:cNvPr id="6" name="Content Placeholder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3353094-3873-4E7E-BF9B-E3F84494E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5158633" cy="5181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0DF9-1375-46AF-AF02-BB8D0F4B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40576-4E49-48C2-B422-A3CA80A8B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69" y="1295400"/>
            <a:ext cx="4069431" cy="2963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D5236-6844-4D21-9D77-1760DCD14B4F}"/>
                  </a:ext>
                </a:extLst>
              </p:cNvPr>
              <p:cNvSpPr txBox="1"/>
              <p:nvPr/>
            </p:nvSpPr>
            <p:spPr>
              <a:xfrm>
                <a:off x="6172200" y="4419600"/>
                <a:ext cx="5082866" cy="175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Work: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Master Theorem case 1: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=2,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D5236-6844-4D21-9D77-1760DCD1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5082866" cy="1753044"/>
              </a:xfrm>
              <a:prstGeom prst="rect">
                <a:avLst/>
              </a:prstGeom>
              <a:blipFill>
                <a:blip r:embed="rId4"/>
                <a:stretch>
                  <a:fillRect l="-1921" r="-720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35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7180-ECB4-4FD1-BC6F-7D160388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a Tableau</a:t>
            </a:r>
            <a:endParaRPr lang="zh-CN" altLang="en-US" dirty="0"/>
          </a:p>
        </p:txBody>
      </p:sp>
      <p:pic>
        <p:nvPicPr>
          <p:cNvPr id="6" name="Content Placeholder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3353094-3873-4E7E-BF9B-E3F84494E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5158633" cy="5181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0DF9-1375-46AF-AF02-BB8D0F4B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40576-4E49-48C2-B422-A3CA80A8B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69" y="1295400"/>
            <a:ext cx="4906060" cy="3572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5D527-7F18-49FF-9658-5113FC1C8ACA}"/>
                  </a:ext>
                </a:extLst>
              </p:cNvPr>
              <p:cNvSpPr txBox="1"/>
              <p:nvPr/>
            </p:nvSpPr>
            <p:spPr>
              <a:xfrm>
                <a:off x="6172200" y="4800156"/>
                <a:ext cx="4229941" cy="18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Depth: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Master Theorem case 1: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1.59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5D527-7F18-49FF-9658-5113FC1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00156"/>
                <a:ext cx="4229941" cy="1800558"/>
              </a:xfrm>
              <a:prstGeom prst="rect">
                <a:avLst/>
              </a:prstGeom>
              <a:blipFill>
                <a:blip r:embed="rId4"/>
                <a:stretch>
                  <a:fillRect l="-2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60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2CC3-A32E-4608-8FFD-BFD43A24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this lecture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4F1A-40C3-4C82-BBDD-66B067A8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</a:p>
          <a:p>
            <a:r>
              <a:rPr lang="en-US" altLang="zh-CN" dirty="0"/>
              <a:t>Solve recurrences using Master Theorem</a:t>
            </a:r>
          </a:p>
          <a:p>
            <a:r>
              <a:rPr lang="en-US" altLang="zh-CN" dirty="0"/>
              <a:t>Some applications that can be solved in parallel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1C90-9BE9-4DB7-9EFF-280E23609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07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CDED-321A-428E-B280-12D4CB5E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a Tableau: 4-way divide-and-conquer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1B93C-B304-4DD9-9693-32FF8BFB4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Work: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dirty="0"/>
                  <a:t>Depth: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:r>
                  <a:rPr lang="en-US" altLang="zh-CN" dirty="0"/>
                  <a:t>Parallelism: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1B93C-B304-4DD9-9693-32FF8BFB4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43218-DB27-430C-9001-9CCC5C4F9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41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2054-1ED8-4125-8EE4-C680FF8B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a Tableau</a:t>
            </a:r>
            <a:endParaRPr lang="zh-CN" altLang="en-US" dirty="0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E80161-A94A-449B-B2B0-938C11D3E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5363935" cy="5257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0235-3D9A-4109-80B9-EA373CBC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971A-816B-4556-915D-E6F1D5D1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707"/>
            <a:ext cx="4058189" cy="4448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F2002-DC97-439A-93FD-D6EC378FD716}"/>
                  </a:ext>
                </a:extLst>
              </p:cNvPr>
              <p:cNvSpPr txBox="1"/>
              <p:nvPr/>
            </p:nvSpPr>
            <p:spPr>
              <a:xfrm>
                <a:off x="6019800" y="4724400"/>
                <a:ext cx="5108514" cy="175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Work: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Master Theorem case 1: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=3,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F2002-DC97-439A-93FD-D6EC378F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724400"/>
                <a:ext cx="5108514" cy="1753044"/>
              </a:xfrm>
              <a:prstGeom prst="rect">
                <a:avLst/>
              </a:prstGeom>
              <a:blipFill>
                <a:blip r:embed="rId4"/>
                <a:stretch>
                  <a:fillRect l="-1909" r="-119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49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2054-1ED8-4125-8EE4-C680FF8B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a Tableau</a:t>
            </a:r>
            <a:endParaRPr lang="zh-CN" altLang="en-US" dirty="0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E80161-A94A-449B-B2B0-938C11D3E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5363935" cy="5257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0235-3D9A-4109-80B9-EA373CBC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971A-816B-4556-915D-E6F1D5D1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707"/>
            <a:ext cx="4058189" cy="4448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F2002-DC97-439A-93FD-D6EC378FD716}"/>
                  </a:ext>
                </a:extLst>
              </p:cNvPr>
              <p:cNvSpPr txBox="1"/>
              <p:nvPr/>
            </p:nvSpPr>
            <p:spPr>
              <a:xfrm>
                <a:off x="6019800" y="4724400"/>
                <a:ext cx="4400757" cy="18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Depth: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Master Theorem case 1: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=3,</m:t>
                    </m:r>
                  </m:oMath>
                </a14:m>
                <a:r>
                  <a:rPr lang="en-US" altLang="zh-CN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1.47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F2002-DC97-439A-93FD-D6EC378F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724400"/>
                <a:ext cx="4400757" cy="1800558"/>
              </a:xfrm>
              <a:prstGeom prst="rect">
                <a:avLst/>
              </a:prstGeom>
              <a:blipFill>
                <a:blip r:embed="rId4"/>
                <a:stretch>
                  <a:fillRect l="-2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17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CDED-321A-428E-B280-12D4CB5E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Constructing a Tableau: 9-way divide-and-conquer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1B93C-B304-4DD9-9693-32FF8BFB4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Work: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dirty="0"/>
                  <a:t>Depth: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𝟒𝟕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:r>
                  <a:rPr lang="en-US" altLang="zh-CN" dirty="0"/>
                  <a:t>Parallelism: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𝟓𝟑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:endParaRPr lang="en-US" altLang="zh-CN" i="1" dirty="0"/>
              </a:p>
              <a:p>
                <a:r>
                  <a:rPr lang="en-US" altLang="zh-CN" b="0" dirty="0"/>
                  <a:t>Nine-way divide-and-conquer has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0.12</m:t>
                        </m:r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 more parallelism than four-way divide-and-conquer, but it exhibits less cache locality.</a:t>
                </a:r>
              </a:p>
              <a:p>
                <a:r>
                  <a:rPr lang="en-US" altLang="zh-CN" b="0" dirty="0"/>
                  <a:t>How good can we do?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1B93C-B304-4DD9-9693-32FF8BFB4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622" r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43218-DB27-430C-9001-9CCC5C4F9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73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Filtering/packing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5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EE13C-9147-484B-9D19-84094C3A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filtering / packing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B18FB8-059A-4109-BA98-436263D78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066800"/>
              </a:xfrm>
            </p:spPr>
            <p:txBody>
              <a:bodyPr/>
              <a:lstStyle/>
              <a:p>
                <a:r>
                  <a:rPr lang="en-US" altLang="zh-CN" dirty="0"/>
                  <a:t>Given an array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of elements and a predicate function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dirty="0"/>
                  <a:t>, output an array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elements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satisfy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B18FB8-059A-4109-BA98-436263D78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066800"/>
              </a:xfrm>
              <a:blipFill>
                <a:blip r:embed="rId2"/>
                <a:stretch>
                  <a:fillRect l="-973" t="-9714" r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6C05D-FB95-46D8-8429-9321B9E7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F604EE-1D8B-46D1-A790-62EEA69D3D0A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691094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437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3288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145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535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798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3515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932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2987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86347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962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15198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62143E8B-AAB3-44EB-A5AF-D9E5B712DD5B}"/>
              </a:ext>
            </a:extLst>
          </p:cNvPr>
          <p:cNvGraphicFramePr>
            <a:graphicFrameLocks noGrp="1"/>
          </p:cNvGraphicFramePr>
          <p:nvPr/>
        </p:nvGraphicFramePr>
        <p:xfrm>
          <a:off x="3456440" y="4943788"/>
          <a:ext cx="4064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437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3288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145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535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79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15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A65D91-93E8-4491-BE1F-FF580AC99A20}"/>
                  </a:ext>
                </a:extLst>
              </p:cNvPr>
              <p:cNvSpPr txBox="1"/>
              <p:nvPr/>
            </p:nvSpPr>
            <p:spPr>
              <a:xfrm>
                <a:off x="3810000" y="2388038"/>
                <a:ext cx="3356881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𝑡𝑟𝑢𝑒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𝑜𝑑𝑑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𝑓𝑎𝑙𝑠𝑒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𝑒𝑣𝑒𝑛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A65D91-93E8-4491-BE1F-FF580AC9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388038"/>
                <a:ext cx="3356881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BAC9BE34-B568-4741-9C47-EB9D3C5C38BD}"/>
              </a:ext>
            </a:extLst>
          </p:cNvPr>
          <p:cNvSpPr/>
          <p:nvPr/>
        </p:nvSpPr>
        <p:spPr>
          <a:xfrm>
            <a:off x="5488440" y="4183344"/>
            <a:ext cx="912360" cy="61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5FE8BF-C37F-453E-83F4-180FA821075F}"/>
                  </a:ext>
                </a:extLst>
              </p:cNvPr>
              <p:cNvSpPr txBox="1"/>
              <p:nvPr/>
            </p:nvSpPr>
            <p:spPr>
              <a:xfrm>
                <a:off x="597326" y="3691094"/>
                <a:ext cx="634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5FE8BF-C37F-453E-83F4-180FA821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6" y="3691094"/>
                <a:ext cx="634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7D17BE-9FA5-49A1-99C0-9FDA9258D4B7}"/>
                  </a:ext>
                </a:extLst>
              </p:cNvPr>
              <p:cNvSpPr txBox="1"/>
              <p:nvPr/>
            </p:nvSpPr>
            <p:spPr>
              <a:xfrm>
                <a:off x="597326" y="4973412"/>
                <a:ext cx="644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7D17BE-9FA5-49A1-99C0-9FDA9258D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6" y="4973412"/>
                <a:ext cx="6445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17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EE13C-9147-484B-9D19-84094C3A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filtering / packing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B18FB8-059A-4109-BA98-436263D78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06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How can we know the length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zh-CN" dirty="0"/>
                  <a:t> in parallel?</a:t>
                </a:r>
              </a:p>
              <a:p>
                <a:pPr lvl="1"/>
                <a:r>
                  <a:rPr lang="en-US" altLang="zh-CN" dirty="0"/>
                  <a:t>Count the number of red elements – parallel reduce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B18FB8-059A-4109-BA98-436263D78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066800"/>
              </a:xfrm>
              <a:blipFill>
                <a:blip r:embed="rId2"/>
                <a:stretch>
                  <a:fillRect l="-811" t="-1600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6C05D-FB95-46D8-8429-9321B9E7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F604EE-1D8B-46D1-A790-62EEA69D3D0A}"/>
              </a:ext>
            </a:extLst>
          </p:cNvPr>
          <p:cNvGraphicFramePr>
            <a:graphicFrameLocks noGrp="1"/>
          </p:cNvGraphicFramePr>
          <p:nvPr/>
        </p:nvGraphicFramePr>
        <p:xfrm>
          <a:off x="1333598" y="2894186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437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3288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145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535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798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3515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932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2987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86347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962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9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15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5FE8BF-C37F-453E-83F4-180FA821075F}"/>
                  </a:ext>
                </a:extLst>
              </p:cNvPr>
              <p:cNvSpPr txBox="1"/>
              <p:nvPr/>
            </p:nvSpPr>
            <p:spPr>
              <a:xfrm>
                <a:off x="330724" y="2894186"/>
                <a:ext cx="634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35FE8BF-C37F-453E-83F4-180FA821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4" y="2894186"/>
                <a:ext cx="634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BD72E283-2354-442C-892E-4F8A13F60599}"/>
              </a:ext>
            </a:extLst>
          </p:cNvPr>
          <p:cNvGraphicFramePr>
            <a:graphicFrameLocks noGrp="1"/>
          </p:cNvGraphicFramePr>
          <p:nvPr/>
        </p:nvGraphicFramePr>
        <p:xfrm>
          <a:off x="1333598" y="3642360"/>
          <a:ext cx="8128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4370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32880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2145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535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798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3515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932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2987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86347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962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1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0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3581400"/>
          </a:xfrm>
        </p:spPr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3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2401"/>
            <a:ext cx="11201400" cy="965200"/>
          </a:xfrm>
        </p:spPr>
        <p:txBody>
          <a:bodyPr/>
          <a:lstStyle/>
          <a:p>
            <a:pPr>
              <a:buNone/>
            </a:pPr>
            <a:r>
              <a:rPr lang="en-US" dirty="0"/>
              <a:t>Consider standard iterative matrix-multiplication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6100" y="2057400"/>
            <a:ext cx="1143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6900" y="2057400"/>
            <a:ext cx="11430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9300" y="2057400"/>
            <a:ext cx="1143000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1" y="2349500"/>
            <a:ext cx="4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ic Sans MS"/>
                <a:cs typeface="Comic Sans MS"/>
              </a:rPr>
              <a:t>:=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81000" y="3352800"/>
                <a:ext cx="9829800" cy="673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 defTabSz="457200">
                  <a:spcBef>
                    <a:spcPct val="20000"/>
                  </a:spcBef>
                  <a:buFont typeface="Arial"/>
                  <a:buChar char="•"/>
                  <a:defRPr/>
                </a:pPr>
                <a:r>
                  <a:rPr lang="en-US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itchFamily="34" charset="0"/>
                      </a:rPr>
                      <m:t>𝑌</m:t>
                    </m:r>
                  </m:oMath>
                </a14:m>
                <a:r>
                  <a:rPr lang="en-US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itchFamily="34" charset="0"/>
                      </a:rPr>
                      <m:t>𝑍</m:t>
                    </m:r>
                  </m:oMath>
                </a14:m>
                <a:r>
                  <a:rPr lang="en-US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𝑁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sz="24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matrices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52800"/>
                <a:ext cx="9829800" cy="673100"/>
              </a:xfrm>
              <a:prstGeom prst="rect">
                <a:avLst/>
              </a:prstGeom>
              <a:blipFill>
                <a:blip r:embed="rId2"/>
                <a:stretch>
                  <a:fillRect l="-868" t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lded Corner 9"/>
          <p:cNvSpPr/>
          <p:nvPr/>
        </p:nvSpPr>
        <p:spPr>
          <a:xfrm>
            <a:off x="1371600" y="4191000"/>
            <a:ext cx="7315200" cy="15875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for 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for 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    for 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       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Z[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+=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X[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*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Y[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1981200" y="6064250"/>
                <a:ext cx="8229600" cy="673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 defTabSz="457200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Lucida Grande"/>
                        <a:cs typeface="Lucida Grande"/>
                      </a:rPr>
                      <m:t>Θ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mic Sans MS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mic Sans MS"/>
                      </a:rPr>
                      <m:t>𝑁</m:t>
                    </m:r>
                    <m:r>
                      <a:rPr lang="en-US" sz="2800" i="1" baseline="30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mic Sans MS"/>
                      </a:rPr>
                      <m:t>3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mic Sans MS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sz="28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computation in RAM model.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64250"/>
                <a:ext cx="8229600" cy="673100"/>
              </a:xfrm>
              <a:prstGeom prst="rect">
                <a:avLst/>
              </a:prstGeom>
              <a:blipFill>
                <a:blip r:embed="rId3"/>
                <a:stretch>
                  <a:fillRect t="-9091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17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106EB-AA5B-48A5-B218-5F7BCC7B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EBE48-CF66-4934-B844-ECD263E90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11277600" cy="36545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Each Z[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is computed independently</a:t>
                </a:r>
              </a:p>
              <a:p>
                <a:pPr lvl="1"/>
                <a:r>
                  <a:rPr lang="en-US" altLang="zh-CN" dirty="0"/>
                  <a:t>Compute each cell in Z in parallel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Compute each cell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parallel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using a parallel reduce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EBE48-CF66-4934-B844-ECD263E90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11277600" cy="3654552"/>
              </a:xfrm>
              <a:blipFill>
                <a:blip r:embed="rId2"/>
                <a:stretch>
                  <a:fillRect l="-973" t="-3005" b="-3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C0C26-7435-4812-A6B6-17966412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Folded Corner 9">
            <a:extLst>
              <a:ext uri="{FF2B5EF4-FFF2-40B4-BE49-F238E27FC236}">
                <a16:creationId xmlns:a16="http://schemas.microsoft.com/office/drawing/2014/main" id="{4D391FE5-70F2-4274-AD65-242F27C87FB0}"/>
              </a:ext>
            </a:extLst>
          </p:cNvPr>
          <p:cNvSpPr/>
          <p:nvPr/>
        </p:nvSpPr>
        <p:spPr>
          <a:xfrm>
            <a:off x="5029200" y="100584"/>
            <a:ext cx="6019800" cy="1295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for 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for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for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  Z[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+= X[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* Y[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</a:t>
            </a:r>
          </a:p>
        </p:txBody>
      </p:sp>
      <p:sp>
        <p:nvSpPr>
          <p:cNvPr id="7" name="Folded Corner 9">
            <a:extLst>
              <a:ext uri="{FF2B5EF4-FFF2-40B4-BE49-F238E27FC236}">
                <a16:creationId xmlns:a16="http://schemas.microsoft.com/office/drawing/2014/main" id="{7F929D97-0944-49D5-AFCE-5A4C85DCC408}"/>
              </a:ext>
            </a:extLst>
          </p:cNvPr>
          <p:cNvSpPr/>
          <p:nvPr/>
        </p:nvSpPr>
        <p:spPr>
          <a:xfrm>
            <a:off x="1371600" y="2743200"/>
            <a:ext cx="6019800" cy="12954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par_for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par_for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for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  Z[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+= X[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* Y[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</a:t>
            </a:r>
          </a:p>
        </p:txBody>
      </p:sp>
      <p:sp>
        <p:nvSpPr>
          <p:cNvPr id="8" name="Folded Corner 9">
            <a:extLst>
              <a:ext uri="{FF2B5EF4-FFF2-40B4-BE49-F238E27FC236}">
                <a16:creationId xmlns:a16="http://schemas.microsoft.com/office/drawing/2014/main" id="{D4828D95-0BD1-4AC5-BA1E-A8CC85FF41C6}"/>
              </a:ext>
            </a:extLst>
          </p:cNvPr>
          <p:cNvSpPr/>
          <p:nvPr/>
        </p:nvSpPr>
        <p:spPr>
          <a:xfrm>
            <a:off x="2133600" y="5143500"/>
            <a:ext cx="6019800" cy="16383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par_for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par_for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par_for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k = 1 to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do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  temp[k]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X[</a:t>
            </a:r>
            <a:r>
              <a:rPr lang="en-US" altLang="zh-CN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* Y[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altLang="zh-CN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mic Sans MS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    Z[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][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parallel_reduce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mic Sans MS"/>
              </a:rPr>
              <a:t>(temp, N);</a:t>
            </a:r>
          </a:p>
        </p:txBody>
      </p:sp>
    </p:spTree>
    <p:extLst>
      <p:ext uri="{BB962C8B-B14F-4D97-AF65-F5344CB8AC3E}">
        <p14:creationId xmlns:p14="http://schemas.microsoft.com/office/powerpoint/2010/main" val="2022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3200" y="1756664"/>
            <a:ext cx="576072" cy="57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1756664"/>
            <a:ext cx="576072" cy="57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5200" y="1756664"/>
            <a:ext cx="576072" cy="576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endParaRPr lang="en-US" sz="28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4401" y="2048764"/>
            <a:ext cx="4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ic Sans MS"/>
                <a:cs typeface="Comic Sans MS"/>
              </a:rPr>
              <a:t>:=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1272" y="1756664"/>
            <a:ext cx="576072" cy="576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endParaRPr lang="en-US" sz="28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5200" y="2332736"/>
            <a:ext cx="576072" cy="576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endParaRPr lang="en-US" sz="28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1272" y="2332736"/>
            <a:ext cx="576072" cy="576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22</a:t>
            </a:r>
            <a:endParaRPr lang="en-US" sz="28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9272" y="1756664"/>
            <a:ext cx="576072" cy="57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3200" y="2332736"/>
            <a:ext cx="576072" cy="57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9272" y="2332736"/>
            <a:ext cx="576072" cy="576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X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22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2332736"/>
            <a:ext cx="576072" cy="57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0072" y="1756664"/>
            <a:ext cx="576072" cy="57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10072" y="2332736"/>
            <a:ext cx="576072" cy="576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22</a:t>
            </a:r>
            <a:endParaRPr lang="en-US" sz="2800" i="1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7602730" y="1492927"/>
            <a:ext cx="3441700" cy="244316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/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Compute 8 </a:t>
            </a:r>
            <a:r>
              <a:rPr lang="en-US" sz="2400" dirty="0" err="1">
                <a:solidFill>
                  <a:schemeClr val="tx1"/>
                </a:solidFill>
                <a:latin typeface="Comic Sans MS"/>
                <a:cs typeface="Comic Sans MS"/>
              </a:rPr>
              <a:t>submatrix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 products recursively</a:t>
            </a:r>
          </a:p>
          <a:p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 :=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 	+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endParaRPr lang="en-US" sz="24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 :=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r>
              <a:rPr lang="en-US" sz="2400" i="1" dirty="0">
                <a:solidFill>
                  <a:schemeClr val="tx1"/>
                </a:solidFill>
                <a:latin typeface="Comic Sans MS"/>
                <a:cs typeface="Comic Sans MS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+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22</a:t>
            </a:r>
            <a:endParaRPr lang="en-US" sz="24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pPr>
              <a:tabLst>
                <a:tab pos="1828800" algn="l"/>
              </a:tabLst>
            </a:pP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 :=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	+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endParaRPr lang="en-US" sz="2400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Z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 :=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12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	+ X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mic Sans MS"/>
                <a:cs typeface="Comic Sans MS"/>
              </a:rPr>
              <a:t>Y</a:t>
            </a:r>
            <a:r>
              <a:rPr lang="en-US" sz="2400" baseline="-25000" dirty="0">
                <a:solidFill>
                  <a:schemeClr val="tx1"/>
                </a:solidFill>
                <a:latin typeface="Comic Sans MS"/>
                <a:cs typeface="Comic Sans MS"/>
              </a:rPr>
              <a:t>21</a:t>
            </a:r>
            <a:endParaRPr lang="en-US" sz="24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09B6AF90-0E6B-4C14-BDD9-1FA3580FEF7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4286016"/>
                <a:ext cx="11125200" cy="2428820"/>
              </a:xfrm>
            </p:spPr>
            <p:txBody>
              <a:bodyPr/>
              <a:lstStyle/>
              <a:p>
                <a:r>
                  <a:rPr lang="en-US" dirty="0"/>
                  <a:t>8-way divide-and-conquer</a:t>
                </a:r>
              </a:p>
              <a:p>
                <a:r>
                  <a:rPr lang="en-US" dirty="0"/>
                  <a:t>In binary forking: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    -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from binary forking. </a:t>
                </a:r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09B6AF90-0E6B-4C14-BDD9-1FA3580FE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4286016"/>
                <a:ext cx="11125200" cy="2428820"/>
              </a:xfrm>
              <a:blipFill>
                <a:blip r:embed="rId3"/>
                <a:stretch>
                  <a:fillRect l="-986" t="-4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5463872-DAC3-4C30-8409-286F5300FDA6}"/>
                  </a:ext>
                </a:extLst>
              </p:cNvPr>
              <p:cNvSpPr/>
              <p:nvPr/>
            </p:nvSpPr>
            <p:spPr>
              <a:xfrm>
                <a:off x="5181600" y="6248400"/>
                <a:ext cx="3800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It is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b="1" dirty="0"/>
                  <a:t> for arbitrary-way forking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5463872-DAC3-4C30-8409-286F5300F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248400"/>
                <a:ext cx="3800271" cy="369332"/>
              </a:xfrm>
              <a:prstGeom prst="rect">
                <a:avLst/>
              </a:prstGeom>
              <a:blipFill>
                <a:blip r:embed="rId4"/>
                <a:stretch>
                  <a:fillRect l="-1284" t="-8197" r="-6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DD0-B279-42B0-87B8-9006C1C3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6FA738-AAF0-4BE4-8E2C-FB512F90A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45720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Omit constant: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……</a:t>
                </a: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6FA738-AAF0-4BE4-8E2C-FB512F90A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4572000" cy="4572000"/>
              </a:xfrm>
              <a:blipFill>
                <a:blip r:embed="rId2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02BC1-E084-4B4B-9150-BD90D3F5E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BE7A15-0FEE-4A38-8D55-2F3697EE89EE}"/>
                  </a:ext>
                </a:extLst>
              </p:cNvPr>
              <p:cNvSpPr/>
              <p:nvPr/>
            </p:nvSpPr>
            <p:spPr>
              <a:xfrm>
                <a:off x="4495800" y="1371600"/>
                <a:ext cx="7010400" cy="3632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zh-CN" altLang="en-US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zh-CN" altLang="en-US" sz="2400" b="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595959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sz="2400" b="0" i="1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sz="24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+64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=…</m:t>
                    </m:r>
                  </m:oMath>
                </a14:m>
                <a:r>
                  <a:rPr lang="en-US" altLang="zh-CN" sz="2400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rounds)</a:t>
                </a: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2400" b="0" i="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solidFill>
                                              <a:srgbClr val="59595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rgbClr val="59595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rgbClr val="59595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rgbClr val="59595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59595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BE7A15-0FEE-4A38-8D55-2F3697EE8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371600"/>
                <a:ext cx="7010400" cy="3632020"/>
              </a:xfrm>
              <a:prstGeom prst="rect">
                <a:avLst/>
              </a:prstGeom>
              <a:blipFill>
                <a:blip r:embed="rId3"/>
                <a:stretch>
                  <a:fillRect b="-2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31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How to solve a recurrence in general?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3172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Mao">
      <a:dk1>
        <a:sysClr val="windowText" lastClr="000000"/>
      </a:dk1>
      <a:lt1>
        <a:sysClr val="window" lastClr="FFFFFF"/>
      </a:lt1>
      <a:dk2>
        <a:srgbClr val="4D5061"/>
      </a:dk2>
      <a:lt2>
        <a:srgbClr val="E7E6E6"/>
      </a:lt2>
      <a:accent1>
        <a:srgbClr val="4472C4"/>
      </a:accent1>
      <a:accent2>
        <a:srgbClr val="ED7D31"/>
      </a:accent2>
      <a:accent3>
        <a:srgbClr val="FFBF00"/>
      </a:accent3>
      <a:accent4>
        <a:srgbClr val="F93943"/>
      </a:accent4>
      <a:accent5>
        <a:srgbClr val="9000B3"/>
      </a:accent5>
      <a:accent6>
        <a:srgbClr val="70AD47"/>
      </a:accent6>
      <a:hlink>
        <a:srgbClr val="E8436F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20874</TotalTime>
  <Words>3155</Words>
  <Application>Microsoft Office PowerPoint</Application>
  <PresentationFormat>Widescreen</PresentationFormat>
  <Paragraphs>575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等线</vt:lpstr>
      <vt:lpstr>Arial</vt:lpstr>
      <vt:lpstr>Bahnschrift SemiBold SemiConden</vt:lpstr>
      <vt:lpstr>Calibri</vt:lpstr>
      <vt:lpstr>Cambria Math</vt:lpstr>
      <vt:lpstr>Comic Sans MS</vt:lpstr>
      <vt:lpstr>Consolas</vt:lpstr>
      <vt:lpstr>Courier New</vt:lpstr>
      <vt:lpstr>Lucida Sans Unicode</vt:lpstr>
      <vt:lpstr>Times New Roman</vt:lpstr>
      <vt:lpstr>1_Custom Design</vt:lpstr>
      <vt:lpstr>Parallel Algorithms:  Theory and Practice</vt:lpstr>
      <vt:lpstr>Last Lecture</vt:lpstr>
      <vt:lpstr>In this lecture</vt:lpstr>
      <vt:lpstr>Matrix Multiplication</vt:lpstr>
      <vt:lpstr>Matrix Multiplication</vt:lpstr>
      <vt:lpstr>Matrix Multiplication</vt:lpstr>
      <vt:lpstr>Recursive Matrix Multiplication</vt:lpstr>
      <vt:lpstr>Matrix Multiplication</vt:lpstr>
      <vt:lpstr>How to solve a recurrence in general?</vt:lpstr>
      <vt:lpstr>Solving recurrences – Master Theorem</vt:lpstr>
      <vt:lpstr>Recursion Tree: T(n)=aT(n/b)+f(n)</vt:lpstr>
      <vt:lpstr>Recursion Tree: T(n)=aT(n/b)+f(n)</vt:lpstr>
      <vt:lpstr>Recursion Tree: T(n)=aT(n/b)+f(n)</vt:lpstr>
      <vt:lpstr>Recursion Tree: T(n)=aT(n/b)+f(n)</vt:lpstr>
      <vt:lpstr>Recursion Tree: T(n)=aT(n/b)+f(n)</vt:lpstr>
      <vt:lpstr>Master Theorem</vt:lpstr>
      <vt:lpstr>Matrix multiplication</vt:lpstr>
      <vt:lpstr>Master Theorem Quiz</vt:lpstr>
      <vt:lpstr>Use recurrence to compute work and depth</vt:lpstr>
      <vt:lpstr>Flatten algorithm</vt:lpstr>
      <vt:lpstr>Flatten Algorithm</vt:lpstr>
      <vt:lpstr>Flatten algorithm</vt:lpstr>
      <vt:lpstr>Constructing a Tableau</vt:lpstr>
      <vt:lpstr>Edit Distance: Dynamic Programming</vt:lpstr>
      <vt:lpstr>Edit Distance: Dynamic Programming</vt:lpstr>
      <vt:lpstr>Edit Distance: Dynamic Programming</vt:lpstr>
      <vt:lpstr>Constructing a Tableau</vt:lpstr>
      <vt:lpstr>Constructing a Tableau</vt:lpstr>
      <vt:lpstr>Constructing a Tableau</vt:lpstr>
      <vt:lpstr>Constructing a Tableau: 4-way divide-and-conquer</vt:lpstr>
      <vt:lpstr>Constructing a Tableau</vt:lpstr>
      <vt:lpstr>Constructing a Tableau</vt:lpstr>
      <vt:lpstr>Constructing a Tableau: 9-way divide-and-conquer</vt:lpstr>
      <vt:lpstr>Filtering/packing</vt:lpstr>
      <vt:lpstr>Parallel filtering / packing</vt:lpstr>
      <vt:lpstr>Parallel filtering / packing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Algorithms:  Theory and Practice</dc:title>
  <dc:creator>Yan Gu</dc:creator>
  <cp:lastModifiedBy>Lê Kim Hùng</cp:lastModifiedBy>
  <cp:revision>484</cp:revision>
  <dcterms:created xsi:type="dcterms:W3CDTF">2019-09-30T01:50:09Z</dcterms:created>
  <dcterms:modified xsi:type="dcterms:W3CDTF">2022-08-29T15:44:51Z</dcterms:modified>
</cp:coreProperties>
</file>