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38"/>
  </p:notesMasterIdLst>
  <p:handoutMasterIdLst>
    <p:handoutMasterId r:id="rId39"/>
  </p:handoutMasterIdLst>
  <p:sldIdLst>
    <p:sldId id="495" r:id="rId2"/>
    <p:sldId id="843" r:id="rId3"/>
    <p:sldId id="848" r:id="rId4"/>
    <p:sldId id="852" r:id="rId5"/>
    <p:sldId id="878" r:id="rId6"/>
    <p:sldId id="866" r:id="rId7"/>
    <p:sldId id="867" r:id="rId8"/>
    <p:sldId id="868" r:id="rId9"/>
    <p:sldId id="869" r:id="rId10"/>
    <p:sldId id="286" r:id="rId11"/>
    <p:sldId id="287" r:id="rId12"/>
    <p:sldId id="827" r:id="rId13"/>
    <p:sldId id="855" r:id="rId14"/>
    <p:sldId id="856" r:id="rId15"/>
    <p:sldId id="859" r:id="rId16"/>
    <p:sldId id="883" r:id="rId17"/>
    <p:sldId id="882" r:id="rId18"/>
    <p:sldId id="858" r:id="rId19"/>
    <p:sldId id="294" r:id="rId20"/>
    <p:sldId id="888" r:id="rId21"/>
    <p:sldId id="268" r:id="rId22"/>
    <p:sldId id="269" r:id="rId23"/>
    <p:sldId id="270" r:id="rId24"/>
    <p:sldId id="857" r:id="rId25"/>
    <p:sldId id="886" r:id="rId26"/>
    <p:sldId id="885" r:id="rId27"/>
    <p:sldId id="860" r:id="rId28"/>
    <p:sldId id="273" r:id="rId29"/>
    <p:sldId id="304" r:id="rId30"/>
    <p:sldId id="275" r:id="rId31"/>
    <p:sldId id="276" r:id="rId32"/>
    <p:sldId id="277" r:id="rId33"/>
    <p:sldId id="861" r:id="rId34"/>
    <p:sldId id="889" r:id="rId35"/>
    <p:sldId id="862" r:id="rId36"/>
    <p:sldId id="887" r:id="rId37"/>
  </p:sldIdLst>
  <p:sldSz cx="12192000" cy="6858000"/>
  <p:notesSz cx="9601200" cy="73152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pos="7296" userDrawn="1">
          <p15:clr>
            <a:srgbClr val="A4A3A4"/>
          </p15:clr>
        </p15:guide>
        <p15:guide id="1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D0CECE"/>
    <a:srgbClr val="616161"/>
    <a:srgbClr val="BA97FF"/>
    <a:srgbClr val="595959"/>
    <a:srgbClr val="7C7C7C"/>
    <a:srgbClr val="4D5061"/>
    <a:srgbClr val="373F3D"/>
    <a:srgbClr val="393D3F"/>
    <a:srgbClr val="606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5171" autoAdjust="0"/>
  </p:normalViewPr>
  <p:slideViewPr>
    <p:cSldViewPr>
      <p:cViewPr varScale="1">
        <p:scale>
          <a:sx n="130" d="100"/>
          <a:sy n="130" d="100"/>
        </p:scale>
        <p:origin x="768" y="64"/>
      </p:cViewPr>
      <p:guideLst>
        <p:guide pos="7296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27396"/>
    </p:cViewPr>
  </p:sorterViewPr>
  <p:notesViewPr>
    <p:cSldViewPr showGuides="1">
      <p:cViewPr varScale="1">
        <p:scale>
          <a:sx n="100" d="100"/>
          <a:sy n="100" d="100"/>
        </p:scale>
        <p:origin x="260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83C12A0-A07F-438D-8289-D652357D529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9186AF7-5FB6-46CE-BED9-CB4B73D9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B34558-CDED-45D4-9126-F174BE92066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E025E3-E6C5-49B1-9E2E-63B79957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3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4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7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4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9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As a conclusion,</a:t>
                </a:r>
                <a:r>
                  <a:rPr lang="en-US" baseline="0" dirty="0"/>
                  <a:t> in each step, we either visit rho vertices, or the width of the annulus doubles in each step.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For the second case, since a path with distance </a:t>
                </a:r>
                <a:r>
                  <a:rPr lang="en-US" i="0">
                    <a:latin typeface="Cambria Math" panose="02040503050406030204" pitchFamily="18" charset="0"/>
                  </a:rPr>
                  <a:t>𝜌𝐿</a:t>
                </a:r>
                <a:r>
                  <a:rPr lang="en-US" dirty="0"/>
                  <a:t> will contain at least </a:t>
                </a:r>
                <a:r>
                  <a:rPr lang="en-US" i="0">
                    <a:latin typeface="Cambria Math" panose="02040503050406030204" pitchFamily="18" charset="0"/>
                  </a:rPr>
                  <a:t>𝜌</a:t>
                </a:r>
                <a:r>
                  <a:rPr lang="en-US" dirty="0"/>
                  <a:t> elements, and the width</a:t>
                </a:r>
                <a:r>
                  <a:rPr lang="en-US" baseline="0" dirty="0"/>
                  <a:t> of annulus double in each step, </a:t>
                </a:r>
                <a:r>
                  <a:rPr lang="en-US" dirty="0"/>
                  <a:t>it can only happens for </a:t>
                </a:r>
                <a:r>
                  <a:rPr lang="en-US" i="0">
                    <a:latin typeface="Cambria Math" panose="02040503050406030204" pitchFamily="18" charset="0"/>
                  </a:rPr>
                  <a:t>𝑂(log⁡𝜌𝐿 )</a:t>
                </a:r>
                <a:r>
                  <a:rPr lang="en-US" dirty="0"/>
                  <a:t> steps, and this proves the claim.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9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Now let’s look</a:t>
                </a:r>
                <a:r>
                  <a:rPr lang="en-US" baseline="0" dirty="0"/>
                  <a:t> at the work and depth for radius-stepping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/>
                  <a:t>Assume the </a:t>
                </a:r>
                <a:r>
                  <a:rPr lang="en-US" dirty="0"/>
                  <a:t>longest path within each annulus in </a:t>
                </a:r>
                <a:r>
                  <a:rPr lang="en-US" b="0" i="0">
                    <a:latin typeface="Cambria Math" panose="02040503050406030204" pitchFamily="18" charset="0"/>
                  </a:rPr>
                  <a:t>𝑘</a:t>
                </a:r>
                <a:r>
                  <a:rPr lang="en-US" dirty="0"/>
                  <a:t>, then the number of Bellman-Ford rounds in each step is </a:t>
                </a:r>
                <a:r>
                  <a:rPr lang="en-US" b="0" i="0">
                    <a:latin typeface="Cambria Math" panose="02040503050406030204" pitchFamily="18" charset="0"/>
                  </a:rPr>
                  <a:t>𝑘+2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(click) Theoreticall</a:t>
                </a:r>
                <a:r>
                  <a:rPr lang="en-US" baseline="0" dirty="0"/>
                  <a:t>y we can use </a:t>
                </a:r>
                <a:r>
                  <a:rPr lang="en-US" dirty="0"/>
                  <a:t>parallel BSTs to maintain distance updates and the priority queue to pick the round distance</a:t>
                </a:r>
              </a:p>
              <a:p>
                <a:r>
                  <a:rPr lang="en-US" dirty="0"/>
                  <a:t>(click) Then we have this work</a:t>
                </a:r>
                <a:r>
                  <a:rPr lang="en-US" baseline="0" dirty="0"/>
                  <a:t> and depth bounds for the algorithm.</a:t>
                </a:r>
              </a:p>
              <a:p>
                <a:r>
                  <a:rPr lang="en-US" baseline="0" dirty="0"/>
                  <a:t>The computation is pretty trivial and we refer you to our paper for more details.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(As you may notice, we have this k here, which kind of annoying.  So we will preprocess the graph to add some shortcut edges to let k be a constant.)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4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>
            <a:extLst>
              <a:ext uri="{FF2B5EF4-FFF2-40B4-BE49-F238E27FC236}">
                <a16:creationId xmlns:a16="http://schemas.microsoft.com/office/drawing/2014/main" id="{961DB138-D19D-40CC-94D0-AA403745BEA7}"/>
              </a:ext>
            </a:extLst>
          </p:cNvPr>
          <p:cNvSpPr/>
          <p:nvPr userDrawn="1"/>
        </p:nvSpPr>
        <p:spPr>
          <a:xfrm>
            <a:off x="0" y="3"/>
            <a:ext cx="12192000" cy="479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D1D7E-02E7-40B9-8A98-55C24CED4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F20CB-3E20-483F-AE36-A6F85485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C35710-FAA1-4A35-9FDE-C883E3AF4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F72-396B-49EA-8B34-2C26BD88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21890-00B8-4764-B63A-66A84F5C2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2971800"/>
            <a:ext cx="5486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7DAD01-92A2-4B92-A755-9DB406784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0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4C62-E771-4E47-A419-29CFB475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>
            <a:noAutofit/>
          </a:bodyPr>
          <a:lstStyle>
            <a:lvl1pPr>
              <a:defRPr sz="4000" b="0">
                <a:latin typeface="Bahnschrift SemiBold SemiConden" panose="020B0502040204020203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23CF-C212-4CC1-A195-3BB535F4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5257800"/>
          </a:xfrm>
        </p:spPr>
        <p:txBody>
          <a:bodyPr/>
          <a:lstStyle>
            <a:lvl1pPr>
              <a:spcBef>
                <a:spcPts val="600"/>
              </a:spcBef>
              <a:defRPr sz="2800" b="1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 sz="24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20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8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8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995CB5-7FF6-4A9E-8D2E-958D1DAEB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D4097F0F-4317-4E1D-BA75-033AC36356FD}"/>
              </a:ext>
            </a:extLst>
          </p:cNvPr>
          <p:cNvSpPr/>
          <p:nvPr userDrawn="1"/>
        </p:nvSpPr>
        <p:spPr>
          <a:xfrm>
            <a:off x="3" y="3"/>
            <a:ext cx="11858443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9D3B-1C24-4415-A174-E0DA4685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1"/>
            <a:ext cx="11277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83433-FFD9-4468-9715-B5A707A6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11277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B291D7-C275-4AF5-A8FF-773072AD1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6" r:id="rId2"/>
    <p:sldLayoutId id="214748371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4000" b="1" kern="1200" dirty="0">
          <a:solidFill>
            <a:schemeClr val="accent1"/>
          </a:solidFill>
          <a:latin typeface="Bahnschrift SemiBold SemiConden" panose="020B0502040204020203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22.png"/><Relationship Id="rId4" Type="http://schemas.openxmlformats.org/officeDocument/2006/relationships/image" Target="../media/image4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8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0.png"/><Relationship Id="rId5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8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0.png"/><Relationship Id="rId5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7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101.png"/><Relationship Id="rId10" Type="http://schemas.openxmlformats.org/officeDocument/2006/relationships/image" Target="../media/image28.png"/><Relationship Id="rId4" Type="http://schemas.openxmlformats.org/officeDocument/2006/relationships/image" Target="../media/image92.png"/><Relationship Id="rId9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7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101.png"/><Relationship Id="rId10" Type="http://schemas.openxmlformats.org/officeDocument/2006/relationships/image" Target="../media/image28.png"/><Relationship Id="rId4" Type="http://schemas.openxmlformats.org/officeDocument/2006/relationships/image" Target="../media/image92.png"/><Relationship Id="rId9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7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101.png"/><Relationship Id="rId10" Type="http://schemas.openxmlformats.org/officeDocument/2006/relationships/image" Target="../media/image28.png"/><Relationship Id="rId4" Type="http://schemas.openxmlformats.org/officeDocument/2006/relationships/image" Target="../media/image92.png"/><Relationship Id="rId9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13" Type="http://schemas.openxmlformats.org/officeDocument/2006/relationships/image" Target="../media/image10.png"/><Relationship Id="rId3" Type="http://schemas.openxmlformats.org/officeDocument/2006/relationships/image" Target="../media/image242.png"/><Relationship Id="rId7" Type="http://schemas.openxmlformats.org/officeDocument/2006/relationships/image" Target="../media/image281.png"/><Relationship Id="rId12" Type="http://schemas.openxmlformats.org/officeDocument/2006/relationships/image" Target="../media/image3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1.png"/><Relationship Id="rId11" Type="http://schemas.openxmlformats.org/officeDocument/2006/relationships/image" Target="../media/image321.png"/><Relationship Id="rId5" Type="http://schemas.openxmlformats.org/officeDocument/2006/relationships/image" Target="../media/image261.png"/><Relationship Id="rId15" Type="http://schemas.openxmlformats.org/officeDocument/2006/relationships/image" Target="../media/image12.png"/><Relationship Id="rId10" Type="http://schemas.openxmlformats.org/officeDocument/2006/relationships/image" Target="../media/image311.png"/><Relationship Id="rId4" Type="http://schemas.openxmlformats.org/officeDocument/2006/relationships/image" Target="../media/image252.png"/><Relationship Id="rId9" Type="http://schemas.openxmlformats.org/officeDocument/2006/relationships/image" Target="../media/image301.png"/><Relationship Id="rId1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1.png"/><Relationship Id="rId4" Type="http://schemas.openxmlformats.org/officeDocument/2006/relationships/image" Target="../media/image2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1.png"/><Relationship Id="rId4" Type="http://schemas.openxmlformats.org/officeDocument/2006/relationships/image" Target="../media/image2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5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5" Type="http://schemas.openxmlformats.org/officeDocument/2006/relationships/image" Target="../media/image7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000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14445A-2122-47F5-8B08-AC619614F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 Graph Algorithms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454D4965-EBDD-328A-D884-E98D2BCB7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304800" y="1143000"/>
                <a:ext cx="11277600" cy="2997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defTabSz="9144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altLang="zh-CN" dirty="0"/>
                  <a:t>The number of steps is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want to show that the algorithm visits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vertices in at most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vertices are visited, or</a:t>
                </a:r>
              </a:p>
              <a:p>
                <a:pPr lvl="1"/>
                <a:r>
                  <a:rPr lang="en-US" dirty="0"/>
                  <a:t>The total width at least doubles,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43000"/>
                <a:ext cx="11277600" cy="2997220"/>
              </a:xfrm>
              <a:prstGeom prst="rect">
                <a:avLst/>
              </a:prstGeom>
              <a:blipFill>
                <a:blip r:embed="rId3"/>
                <a:stretch>
                  <a:fillRect l="-973" r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D065C168-A998-4714-938A-00F24E8206ED}"/>
              </a:ext>
            </a:extLst>
          </p:cNvPr>
          <p:cNvSpPr/>
          <p:nvPr/>
        </p:nvSpPr>
        <p:spPr>
          <a:xfrm>
            <a:off x="3352800" y="3962400"/>
            <a:ext cx="5491480" cy="198628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14D2C2-8293-4954-9CA5-21F4C0F8110B}"/>
                  </a:ext>
                </a:extLst>
              </p:cNvPr>
              <p:cNvSpPr txBox="1"/>
              <p:nvPr/>
            </p:nvSpPr>
            <p:spPr>
              <a:xfrm>
                <a:off x="2826478" y="5732790"/>
                <a:ext cx="607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14D2C2-8293-4954-9CA5-21F4C0F81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78" y="5732790"/>
                <a:ext cx="607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40B10E-8D03-42EA-9402-AB771BE1CA9A}"/>
              </a:ext>
            </a:extLst>
          </p:cNvPr>
          <p:cNvCxnSpPr>
            <a:stCxn id="31" idx="6"/>
            <a:endCxn id="28" idx="6"/>
          </p:cNvCxnSpPr>
          <p:nvPr/>
        </p:nvCxnSpPr>
        <p:spPr>
          <a:xfrm flipV="1">
            <a:off x="6177280" y="4955540"/>
            <a:ext cx="2667000" cy="17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483DB1B-EB31-4FF3-BC6D-ABC9FFFF2E71}"/>
              </a:ext>
            </a:extLst>
          </p:cNvPr>
          <p:cNvSpPr/>
          <p:nvPr/>
        </p:nvSpPr>
        <p:spPr>
          <a:xfrm>
            <a:off x="6085840" y="492760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31880223-7E26-4320-949F-1BCBFED5A298}"/>
              </a:ext>
            </a:extLst>
          </p:cNvPr>
          <p:cNvSpPr/>
          <p:nvPr/>
        </p:nvSpPr>
        <p:spPr>
          <a:xfrm>
            <a:off x="2600817" y="394462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A55E58-9B51-49C3-B5D7-8777DAFD9D32}"/>
                  </a:ext>
                </a:extLst>
              </p:cNvPr>
              <p:cNvSpPr txBox="1"/>
              <p:nvPr/>
            </p:nvSpPr>
            <p:spPr>
              <a:xfrm>
                <a:off x="3997276" y="573026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A55E58-9B51-49C3-B5D7-8777DAFD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76" y="5730260"/>
                <a:ext cx="9506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40C6498A-5AF9-4659-819A-FE1814D5229E}"/>
              </a:ext>
            </a:extLst>
          </p:cNvPr>
          <p:cNvSpPr/>
          <p:nvPr/>
        </p:nvSpPr>
        <p:spPr>
          <a:xfrm>
            <a:off x="3982720" y="393700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6C341E-7EDF-4F62-BEF4-D6C36F9AE91C}"/>
                  </a:ext>
                </a:extLst>
              </p:cNvPr>
              <p:cNvSpPr txBox="1"/>
              <p:nvPr/>
            </p:nvSpPr>
            <p:spPr>
              <a:xfrm>
                <a:off x="5379179" y="572264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6C341E-7EDF-4F62-BEF4-D6C36F9AE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79" y="5722640"/>
                <a:ext cx="95064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CC73795B-6224-4C3F-85B2-1C5A06701C7B}"/>
              </a:ext>
            </a:extLst>
          </p:cNvPr>
          <p:cNvSpPr/>
          <p:nvPr/>
        </p:nvSpPr>
        <p:spPr>
          <a:xfrm>
            <a:off x="6786880" y="392684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BA2265-923C-4C45-8E36-723A0CA51550}"/>
                  </a:ext>
                </a:extLst>
              </p:cNvPr>
              <p:cNvSpPr txBox="1"/>
              <p:nvPr/>
            </p:nvSpPr>
            <p:spPr>
              <a:xfrm>
                <a:off x="8183339" y="571248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BA2265-923C-4C45-8E36-723A0CA5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39" y="5712480"/>
                <a:ext cx="95064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F5C53724-9194-4519-891E-CCDCC542558E}"/>
              </a:ext>
            </a:extLst>
          </p:cNvPr>
          <p:cNvSpPr/>
          <p:nvPr/>
        </p:nvSpPr>
        <p:spPr>
          <a:xfrm>
            <a:off x="1295400" y="403860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A852F57-7B43-4299-B8C3-6A5626ADA3E2}"/>
                  </a:ext>
                </a:extLst>
              </p:cNvPr>
              <p:cNvSpPr txBox="1"/>
              <p:nvPr/>
            </p:nvSpPr>
            <p:spPr>
              <a:xfrm>
                <a:off x="3982720" y="6324600"/>
                <a:ext cx="1097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+1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A852F57-7B43-4299-B8C3-6A5626AD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20" y="6324600"/>
                <a:ext cx="1097673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5BC8CD7-507A-4779-8150-9AA7630D3FEF}"/>
                  </a:ext>
                </a:extLst>
              </p:cNvPr>
              <p:cNvSpPr txBox="1"/>
              <p:nvPr/>
            </p:nvSpPr>
            <p:spPr>
              <a:xfrm>
                <a:off x="5305664" y="6282948"/>
                <a:ext cx="1097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+2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5BC8CD7-507A-4779-8150-9AA7630D3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664" y="6282948"/>
                <a:ext cx="1097673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F7DAEB-59BE-4001-9F74-C67E2677FDF6}"/>
                  </a:ext>
                </a:extLst>
              </p:cNvPr>
              <p:cNvSpPr txBox="1"/>
              <p:nvPr/>
            </p:nvSpPr>
            <p:spPr>
              <a:xfrm>
                <a:off x="8183339" y="6270072"/>
                <a:ext cx="1097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+4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F7DAEB-59BE-4001-9F74-C67E2677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39" y="6270072"/>
                <a:ext cx="109767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1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19200"/>
                <a:ext cx="11277600" cy="5254752"/>
              </a:xfrm>
            </p:spPr>
            <p:txBody>
              <a:bodyPr>
                <a:normAutofit/>
              </a:bodyPr>
              <a:lstStyle/>
              <a:p>
                <a:endParaRPr lang="en-US" sz="1200" dirty="0"/>
              </a:p>
              <a:p>
                <a:r>
                  <a:rPr lang="en-US" dirty="0"/>
                  <a:t>Depth: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Work: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Preprocessing: work: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depth: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𝝆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000" dirty="0"/>
                  <a:t>Proof available in the paper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Still a tradeoff:</a:t>
                </a:r>
              </a:p>
              <a:p>
                <a:pPr lvl="1"/>
                <a:r>
                  <a:rPr lang="en-US" sz="2000" dirty="0"/>
                  <a:t>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depth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work – good for dense graphs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19200"/>
                <a:ext cx="11277600" cy="5254752"/>
              </a:xfrm>
              <a:blipFill>
                <a:blip r:embed="rId3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11277600" cy="868362"/>
          </a:xfrm>
        </p:spPr>
        <p:txBody>
          <a:bodyPr/>
          <a:lstStyle/>
          <a:p>
            <a:r>
              <a:rPr lang="en-US" dirty="0"/>
              <a:t>Work, depth of BFS using shortcuts (radius-stepping)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362200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#steps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2286000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Update cost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74725" y="2171700"/>
            <a:ext cx="368475" cy="3429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16589" y="2057400"/>
            <a:ext cx="146136" cy="3810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4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7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E622-D256-4A7D-B21A-1AE96050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F18A2-3C4E-47E7-8067-90D327520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a weighted graph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a vertex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zh-CN" dirty="0"/>
                  <a:t>, find the shortest distance (and path) for each vertex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Dijkstra’s algorithm</a:t>
                </a:r>
              </a:p>
              <a:p>
                <a:pPr lvl="1"/>
                <a:r>
                  <a:rPr lang="en-US" altLang="zh-CN" dirty="0"/>
                  <a:t>maintain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Start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for all the other vertices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Find the closest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 - using a priority queue</a:t>
                </a:r>
              </a:p>
              <a:p>
                <a:pPr lvl="1"/>
                <a:r>
                  <a:rPr lang="en-US" altLang="zh-CN" dirty="0"/>
                  <a:t>update tentative distances of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’s neighbors 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is settled)</a:t>
                </a:r>
              </a:p>
              <a:p>
                <a:pPr lvl="1"/>
                <a:r>
                  <a:rPr lang="en-US" altLang="zh-CN" dirty="0"/>
                  <a:t>Repeat until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using binary heap for priority queue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F18A2-3C4E-47E7-8067-90D327520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C25D-0DBB-4AFD-AC2C-1619CC30C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D02DEB-2615-49DF-BC29-488811C04034}"/>
              </a:ext>
            </a:extLst>
          </p:cNvPr>
          <p:cNvSpPr/>
          <p:nvPr/>
        </p:nvSpPr>
        <p:spPr>
          <a:xfrm>
            <a:off x="1066800" y="4267200"/>
            <a:ext cx="6934200" cy="3810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2435E-9C15-48F2-B9D2-EAF7823D9093}"/>
              </a:ext>
            </a:extLst>
          </p:cNvPr>
          <p:cNvSpPr txBox="1"/>
          <p:nvPr/>
        </p:nvSpPr>
        <p:spPr>
          <a:xfrm>
            <a:off x="8001000" y="4196090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Parallelizable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E622-D256-4A7D-B21A-1AE96050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F18A2-3C4E-47E7-8067-90D327520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Dijkstra’s algorithm</a:t>
                </a:r>
              </a:p>
              <a:p>
                <a:pPr lvl="1"/>
                <a:r>
                  <a:rPr lang="en-US" altLang="zh-CN" dirty="0"/>
                  <a:t>maintain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Start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for all the other vertices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Find the closest vertex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 - using a priority queue</a:t>
                </a:r>
              </a:p>
              <a:p>
                <a:pPr lvl="1"/>
                <a:r>
                  <a:rPr lang="en-US" altLang="zh-CN" dirty="0"/>
                  <a:t>update tentative distances of all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’s neighbors 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Repeat until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using binary heap for priority queue</a:t>
                </a:r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if using Fibonacci heap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However … if we have a chain, still we need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rounds, each round needs to update/</a:t>
                </a:r>
                <a:r>
                  <a:rPr lang="en-US" altLang="zh-CN" dirty="0" err="1"/>
                  <a:t>extract_min</a:t>
                </a:r>
                <a:r>
                  <a:rPr lang="en-US" altLang="zh-CN" dirty="0"/>
                  <a:t> from the priority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F18A2-3C4E-47E7-8067-90D327520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 r="-1351" b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C25D-0DBB-4AFD-AC2C-1619CC30C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4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BC7D5-EA1A-4B4D-9A93-B84D083A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75C76C-4513-4318-B359-A1616A239B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Bellman-ford</a:t>
                </a:r>
              </a:p>
              <a:p>
                <a:pPr lvl="1"/>
                <a:r>
                  <a:rPr lang="en-US" altLang="zh-CN" dirty="0"/>
                  <a:t>Maintain the tentative distance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of 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 each round, use each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to update the tentative distance of relevant vertices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Repeat, until in some round, no tentative distances get updated</a:t>
                </a:r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 – at most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rounds needed (e.g., a chain)</a:t>
                </a:r>
              </a:p>
              <a:p>
                <a:pPr lvl="1"/>
                <a:r>
                  <a:rPr lang="en-US" altLang="zh-CN" dirty="0"/>
                  <a:t>Within each round, update the tentative distances in parallel</a:t>
                </a:r>
              </a:p>
              <a:p>
                <a:pPr lvl="2"/>
                <a:r>
                  <a:rPr lang="en-US" altLang="zh-CN" dirty="0"/>
                  <a:t>Use priority-write to avoid conflict</a:t>
                </a:r>
              </a:p>
              <a:p>
                <a:pPr lvl="2"/>
                <a:r>
                  <a:rPr lang="en-US" altLang="zh-CN" dirty="0"/>
                  <a:t>priority-write(T* target, T value): write value to target if value &lt; current value stored in target</a:t>
                </a:r>
              </a:p>
              <a:p>
                <a:pPr lvl="2"/>
                <a:r>
                  <a:rPr lang="en-US" altLang="zh-CN" b="0" dirty="0"/>
                  <a:t>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75C76C-4513-4318-B359-A1616A239B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868F0-AC18-423F-B3DD-BEA780134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9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C77E3-FC19-4176-9674-B59F45F6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SSSP - notation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66CBF-F54E-4613-8F5C-2C41DE340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current distance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the source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edge weight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say a node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has been 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settled</a:t>
                </a:r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shortest distance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66CBF-F54E-4613-8F5C-2C41DE340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8BA7E3-D92F-482E-9B53-F3B98A2DA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1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0D3BC-0025-4C9D-BDF6-8BC44978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SSSP - What is the frontier and how to relax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5B5BFF-AF7D-4C3B-A686-D8D550A3B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53157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Maintain the tentative distance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of each vertex</a:t>
                </a:r>
              </a:p>
              <a:p>
                <a:r>
                  <a:rPr lang="en-US" altLang="zh-CN" dirty="0"/>
                  <a:t>In every round, you pick up some vertices as the frontier</a:t>
                </a:r>
              </a:p>
              <a:p>
                <a:r>
                  <a:rPr lang="en-US" altLang="zh-CN" dirty="0"/>
                  <a:t>Dijkstra: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one</a:t>
                </a:r>
                <a:r>
                  <a:rPr lang="en-US" altLang="zh-CN" dirty="0"/>
                  <a:t> vertex in each frontier</a:t>
                </a:r>
              </a:p>
              <a:p>
                <a:pPr lvl="1"/>
                <a:r>
                  <a:rPr lang="en-US" altLang="zh-CN" dirty="0"/>
                  <a:t>Frontier: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with the smallest tentative distance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unprocessed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Update all its neighbors</a:t>
                </a:r>
              </a:p>
              <a:p>
                <a:pPr lvl="1"/>
                <a:r>
                  <a:rPr lang="en-US" altLang="zh-CN" dirty="0"/>
                  <a:t>Settle this vertex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Finish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rounds</a:t>
                </a:r>
              </a:p>
              <a:p>
                <a:r>
                  <a:rPr lang="en-US" altLang="zh-CN" dirty="0"/>
                  <a:t>Bellman-ford: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vertices in each frontier</a:t>
                </a:r>
              </a:p>
              <a:p>
                <a:pPr lvl="1"/>
                <a:r>
                  <a:rPr lang="en-US" altLang="zh-CN" dirty="0"/>
                  <a:t>Frontier: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vertices</a:t>
                </a:r>
              </a:p>
              <a:p>
                <a:pPr lvl="1"/>
                <a:r>
                  <a:rPr lang="en-US" altLang="zh-CN" dirty="0"/>
                  <a:t>Update all their neighbors using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edges</a:t>
                </a:r>
              </a:p>
              <a:p>
                <a:pPr lvl="1"/>
                <a:r>
                  <a:rPr lang="en-US" altLang="zh-CN" dirty="0"/>
                  <a:t>Vertices not guaranteed to be settled – next round still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vertices in the frontier</a:t>
                </a:r>
              </a:p>
              <a:p>
                <a:pPr lvl="1"/>
                <a:r>
                  <a:rPr lang="en-US" altLang="zh-CN" dirty="0"/>
                  <a:t>Settle all vertices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rounds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5B5BFF-AF7D-4C3B-A686-D8D550A3B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5315740"/>
              </a:xfrm>
              <a:blipFill>
                <a:blip r:embed="rId2"/>
                <a:stretch>
                  <a:fillRect l="-973" t="-2408" r="-1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79F49-C01F-4B1B-8916-E6EB9E50E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9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F804-CEFE-43FD-B181-CEBD0784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2ECED-54E2-4212-B069-74D89EF01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 existing parallel algorithms for SSSP that is</a:t>
                </a:r>
              </a:p>
              <a:p>
                <a:pPr lvl="1"/>
                <a:r>
                  <a:rPr lang="en-US" altLang="zh-CN" dirty="0"/>
                  <a:t>Work-efficient</a:t>
                </a:r>
              </a:p>
              <a:p>
                <a:pPr lvl="1"/>
                <a:r>
                  <a:rPr lang="en-US" altLang="zh-CN" dirty="0"/>
                  <a:t>Polylog depth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We can only try to get tradeoff between work and depth</a:t>
                </a:r>
              </a:p>
              <a:p>
                <a:pPr lvl="1"/>
                <a:r>
                  <a:rPr lang="en-US" altLang="zh-CN" dirty="0"/>
                  <a:t>For unit-weight graphs, SSSP is equivalent to BFS distance</a:t>
                </a:r>
              </a:p>
              <a:p>
                <a:pPr lvl="1"/>
                <a:r>
                  <a:rPr lang="en-US" altLang="zh-CN" dirty="0"/>
                  <a:t>Combine Dijkstra and Bellman-ford</a:t>
                </a:r>
              </a:p>
              <a:p>
                <a:pPr lvl="2"/>
                <a:r>
                  <a:rPr lang="en-US" altLang="zh-CN" dirty="0"/>
                  <a:t>Frontier size between 1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– find a good tradeoff!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2ECED-54E2-4212-B069-74D89EF01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F3D21-48AF-4FC3-9B22-D9B61023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04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387" y="5334000"/>
            <a:ext cx="1524000" cy="9144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Partition vertices into buckets (frontier)</a:t>
                </a:r>
              </a:p>
              <a:p>
                <a:pPr lvl="1"/>
                <a:r>
                  <a:rPr lang="en-US" dirty="0"/>
                  <a:t>Each with the tentative distance in a range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Step: Dijkstra-style: visit buckets in order and relax neighbors.</a:t>
                </a:r>
                <a:r>
                  <a:rPr lang="en-US" dirty="0"/>
                  <a:t> Find the closest bucket with vertices with tentative distance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, update all their neighbors</a:t>
                </a:r>
              </a:p>
              <a:p>
                <a:pPr lvl="1"/>
                <a:r>
                  <a:rPr lang="en-US" dirty="0" err="1">
                    <a:solidFill>
                      <a:srgbClr val="FF0000"/>
                    </a:solidFill>
                  </a:rPr>
                  <a:t>Substeps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Bellman-ford: within a bucket. </a:t>
                </a:r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bucket, and each of its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relax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, in parallel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may be pulled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goes to closer buckets. </a:t>
                </a:r>
              </a:p>
              <a:p>
                <a:pPr lvl="1"/>
                <a:r>
                  <a:rPr lang="en-US" dirty="0"/>
                  <a:t>Repeat </a:t>
                </a:r>
                <a:r>
                  <a:rPr lang="en-US" dirty="0" err="1"/>
                  <a:t>substeps</a:t>
                </a:r>
                <a:r>
                  <a:rPr lang="en-US" dirty="0"/>
                  <a:t>, until no tentative distance changes</a:t>
                </a:r>
              </a:p>
              <a:p>
                <a:r>
                  <a:rPr lang="en-US" dirty="0"/>
                  <a:t>Repeat steps, go to the next bucket until no more buckets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  <a:blipFill>
                <a:blip r:embed="rId3"/>
                <a:stretch>
                  <a:fillRect l="-828" t="-3077" r="-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-Stepping: </a:t>
                </a:r>
                <a:r>
                  <a:rPr lang="en-US" altLang="zh-CN" dirty="0"/>
                  <a:t>Dijkstra + Bellman-Ford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21239" b="-34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625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49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73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7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789676" y="58674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1" y="54102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53525" y="5958463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8" idx="6"/>
            <a:endCxn id="26" idx="2"/>
          </p:cNvCxnSpPr>
          <p:nvPr/>
        </p:nvCxnSpPr>
        <p:spPr>
          <a:xfrm>
            <a:off x="3306326" y="5501263"/>
            <a:ext cx="2027675" cy="887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9" idx="0"/>
          </p:cNvCxnSpPr>
          <p:nvPr/>
        </p:nvCxnSpPr>
        <p:spPr>
          <a:xfrm flipH="1">
            <a:off x="3844588" y="5654416"/>
            <a:ext cx="1516085" cy="30404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9" idx="2"/>
          </p:cNvCxnSpPr>
          <p:nvPr/>
        </p:nvCxnSpPr>
        <p:spPr>
          <a:xfrm flipV="1">
            <a:off x="3935650" y="5772151"/>
            <a:ext cx="2769951" cy="2773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34001" y="5498963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05601" y="5681088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7" idx="6"/>
            <a:endCxn id="19" idx="2"/>
          </p:cNvCxnSpPr>
          <p:nvPr/>
        </p:nvCxnSpPr>
        <p:spPr>
          <a:xfrm>
            <a:off x="2971800" y="5958463"/>
            <a:ext cx="781724" cy="910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16267" y="548360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55529" y="497916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01142" y="606747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2689" y="509141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32808" y="580770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67561" y="5174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11550" y="5509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62828" y="59096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65679" y="58966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28527866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8" grpId="0" animBg="1"/>
      <p:bldP spid="19" grpId="0" animBg="1"/>
      <p:bldP spid="26" grpId="0" animBg="1"/>
      <p:bldP spid="41" grpId="0"/>
      <p:bldP spid="42" grpId="0"/>
      <p:bldP spid="43" grpId="0"/>
      <p:bldP spid="44" grpId="0"/>
      <p:bldP spid="45" grpId="0"/>
      <p:bldP spid="51" grpId="0"/>
      <p:bldP spid="53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C41A-8EBA-4EE3-AFF9-CD856A76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Lecture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7315-03FC-47A7-937C-8D1FA5D8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1981200"/>
          </a:xfrm>
        </p:spPr>
        <p:txBody>
          <a:bodyPr>
            <a:normAutofit/>
          </a:bodyPr>
          <a:lstStyle/>
          <a:p>
            <a:r>
              <a:rPr lang="en-US" altLang="zh-CN" dirty="0"/>
              <a:t>Light-weight property for MST</a:t>
            </a:r>
          </a:p>
          <a:p>
            <a:pPr lvl="1"/>
            <a:r>
              <a:rPr lang="en-US" altLang="zh-CN" dirty="0"/>
              <a:t>If you partition the graph into two, the minimum edge between the two parts has to be in the MST.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CDC9-4472-4156-9F6D-4D0CDBD0B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90FBC9-C69E-45BD-A5DE-3E3705271CB8}"/>
              </a:ext>
            </a:extLst>
          </p:cNvPr>
          <p:cNvSpPr txBox="1"/>
          <p:nvPr/>
        </p:nvSpPr>
        <p:spPr>
          <a:xfrm>
            <a:off x="277586" y="6422571"/>
            <a:ext cx="92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“Algorithms: Parallel and Sequential” book by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Umut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Acar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Guy E.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Blelloch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52FAC-241A-4439-8FD3-7B06A1CE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9868407" cy="26417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DA2D60-4B1E-400C-902E-525443B9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5083481" cy="137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4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387" y="5334000"/>
            <a:ext cx="1524000" cy="9144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Partition vertices into buckets (frontier)</a:t>
                </a:r>
              </a:p>
              <a:p>
                <a:pPr lvl="1"/>
                <a:r>
                  <a:rPr lang="en-US" dirty="0"/>
                  <a:t>Each with the tentative distance in a range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Step: Dijkstra-style: visit buckets in order and relax neighbors.</a:t>
                </a:r>
                <a:r>
                  <a:rPr lang="en-US" dirty="0"/>
                  <a:t> Find the closest bucket with vertices with tentative distance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, update all their neighbors</a:t>
                </a:r>
              </a:p>
              <a:p>
                <a:pPr lvl="1"/>
                <a:r>
                  <a:rPr lang="en-US" dirty="0" err="1">
                    <a:solidFill>
                      <a:srgbClr val="FF0000"/>
                    </a:solidFill>
                  </a:rPr>
                  <a:t>Substeps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Bellman-ford: within a bucket. </a:t>
                </a:r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bucket, and each of its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relax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, in parallel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may be pulled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goes to closer buckets. </a:t>
                </a:r>
              </a:p>
              <a:p>
                <a:pPr lvl="1"/>
                <a:r>
                  <a:rPr lang="en-US" dirty="0"/>
                  <a:t>Repeat </a:t>
                </a:r>
                <a:r>
                  <a:rPr lang="en-US" dirty="0" err="1"/>
                  <a:t>substeps</a:t>
                </a:r>
                <a:r>
                  <a:rPr lang="en-US" dirty="0"/>
                  <a:t>, until no tentative distance changes</a:t>
                </a:r>
              </a:p>
              <a:p>
                <a:r>
                  <a:rPr lang="en-US" dirty="0"/>
                  <a:t>Repeat steps, go to the next bucket until no more buckets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  <a:blipFill>
                <a:blip r:embed="rId3"/>
                <a:stretch>
                  <a:fillRect l="-828" t="-3077" r="-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-Stepping: </a:t>
                </a:r>
                <a:r>
                  <a:rPr lang="en-US" altLang="zh-CN" dirty="0"/>
                  <a:t>Dijkstra + Bellman-Ford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21239" b="-34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625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49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73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7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789676" y="58674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1" y="54102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53525" y="5958463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8" idx="6"/>
            <a:endCxn id="26" idx="2"/>
          </p:cNvCxnSpPr>
          <p:nvPr/>
        </p:nvCxnSpPr>
        <p:spPr>
          <a:xfrm>
            <a:off x="3306326" y="5501263"/>
            <a:ext cx="2027675" cy="887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9" idx="0"/>
          </p:cNvCxnSpPr>
          <p:nvPr/>
        </p:nvCxnSpPr>
        <p:spPr>
          <a:xfrm flipH="1">
            <a:off x="3844588" y="5654416"/>
            <a:ext cx="1516085" cy="30404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9" idx="2"/>
          </p:cNvCxnSpPr>
          <p:nvPr/>
        </p:nvCxnSpPr>
        <p:spPr>
          <a:xfrm flipV="1">
            <a:off x="3935650" y="5772151"/>
            <a:ext cx="2769951" cy="2773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34001" y="5498963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05601" y="5681088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7" idx="6"/>
            <a:endCxn id="19" idx="2"/>
          </p:cNvCxnSpPr>
          <p:nvPr/>
        </p:nvCxnSpPr>
        <p:spPr>
          <a:xfrm>
            <a:off x="2971800" y="5958463"/>
            <a:ext cx="781724" cy="910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16267" y="548360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55529" y="497916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01142" y="606747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2689" y="509141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32808" y="580770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67561" y="5174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11550" y="5509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62828" y="59096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65679" y="58966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34685481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8" grpId="0" animBg="1"/>
      <p:bldP spid="19" grpId="0" animBg="1"/>
      <p:bldP spid="26" grpId="0" animBg="1"/>
      <p:bldP spid="41" grpId="0"/>
      <p:bldP spid="42" grpId="0"/>
      <p:bldP spid="43" grpId="0"/>
      <p:bldP spid="44" grpId="0"/>
      <p:bldP spid="45" grpId="0"/>
      <p:bldP spid="51" grpId="0"/>
      <p:bldP spid="53" grpId="0"/>
      <p:bldP spid="54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625387" y="5334000"/>
            <a:ext cx="1524000" cy="9144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-Stepping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625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49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73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7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789676" y="58674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1" y="54102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33801" y="5958463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8" idx="6"/>
            <a:endCxn id="26" idx="2"/>
          </p:cNvCxnSpPr>
          <p:nvPr/>
        </p:nvCxnSpPr>
        <p:spPr>
          <a:xfrm>
            <a:off x="3306326" y="5501264"/>
            <a:ext cx="198875" cy="1226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9" idx="0"/>
          </p:cNvCxnSpPr>
          <p:nvPr/>
        </p:nvCxnSpPr>
        <p:spPr>
          <a:xfrm>
            <a:off x="3531873" y="5688328"/>
            <a:ext cx="292991" cy="27013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9" idx="2"/>
          </p:cNvCxnSpPr>
          <p:nvPr/>
        </p:nvCxnSpPr>
        <p:spPr>
          <a:xfrm flipV="1">
            <a:off x="3915926" y="5772151"/>
            <a:ext cx="2789675" cy="2773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05201" y="5532876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05601" y="5681088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7" idx="6"/>
            <a:endCxn id="19" idx="2"/>
          </p:cNvCxnSpPr>
          <p:nvPr/>
        </p:nvCxnSpPr>
        <p:spPr>
          <a:xfrm>
            <a:off x="2971800" y="5958463"/>
            <a:ext cx="762000" cy="910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06212" y="5509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16267" y="548360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34952" y="5041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7601" y="601980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68454" y="526230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52800" y="5174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62828" y="59096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32808" y="580770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5679" y="58966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1">
                <a:extLst>
                  <a:ext uri="{FF2B5EF4-FFF2-40B4-BE49-F238E27FC236}">
                    <a16:creationId xmlns:a16="http://schemas.microsoft.com/office/drawing/2014/main" id="{7029BAEF-DBF0-41E6-B615-1222721256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143000"/>
                <a:ext cx="11048999" cy="39665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Partition vertices into buckets (frontier)</a:t>
                </a:r>
              </a:p>
              <a:p>
                <a:pPr lvl="1"/>
                <a:r>
                  <a:rPr lang="en-US" dirty="0"/>
                  <a:t>Each with the tentative distance in a range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Step: Dijkstra-style: visit buckets in order and relax neighbors.</a:t>
                </a:r>
                <a:r>
                  <a:rPr lang="en-US" dirty="0"/>
                  <a:t> Find the closest bucket with vertices with tentative 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, update all their neighbors</a:t>
                </a:r>
              </a:p>
              <a:p>
                <a:pPr lvl="1"/>
                <a:r>
                  <a:rPr lang="en-US" dirty="0" err="1">
                    <a:solidFill>
                      <a:srgbClr val="FF0000"/>
                    </a:solidFill>
                  </a:rPr>
                  <a:t>Substeps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Bellman-ford: within a bucket. </a:t>
                </a:r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bucket, and each of its neighbor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relax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, in parallel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may be pulled closer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goes to closer buckets. </a:t>
                </a:r>
              </a:p>
              <a:p>
                <a:pPr lvl="1"/>
                <a:r>
                  <a:rPr lang="en-US" dirty="0"/>
                  <a:t>Repeat </a:t>
                </a:r>
                <a:r>
                  <a:rPr lang="en-US" dirty="0" err="1"/>
                  <a:t>substeps</a:t>
                </a:r>
                <a:r>
                  <a:rPr lang="en-US" dirty="0"/>
                  <a:t>, until no tentative distance changes</a:t>
                </a:r>
              </a:p>
              <a:p>
                <a:r>
                  <a:rPr lang="en-US" dirty="0"/>
                  <a:t>Repeat steps, go to the next bucket until no more buckets</a:t>
                </a:r>
              </a:p>
            </p:txBody>
          </p:sp>
        </mc:Choice>
        <mc:Fallback xmlns="">
          <p:sp>
            <p:nvSpPr>
              <p:cNvPr id="45" name="Content Placeholder 1">
                <a:extLst>
                  <a:ext uri="{FF2B5EF4-FFF2-40B4-BE49-F238E27FC236}">
                    <a16:creationId xmlns:a16="http://schemas.microsoft.com/office/drawing/2014/main" id="{7029BAEF-DBF0-41E6-B615-122272125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43000"/>
                <a:ext cx="11048999" cy="3966514"/>
              </a:xfrm>
              <a:prstGeom prst="rect">
                <a:avLst/>
              </a:prstGeom>
              <a:blipFill>
                <a:blip r:embed="rId10"/>
                <a:stretch>
                  <a:fillRect l="-828" t="-3077" r="-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06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625387" y="5334000"/>
            <a:ext cx="1524000" cy="9144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-Stepping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625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49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73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7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789676" y="58674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1" y="54102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57601" y="5958463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8" idx="6"/>
            <a:endCxn id="26" idx="2"/>
          </p:cNvCxnSpPr>
          <p:nvPr/>
        </p:nvCxnSpPr>
        <p:spPr>
          <a:xfrm>
            <a:off x="3306326" y="5501264"/>
            <a:ext cx="198875" cy="1226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9" idx="0"/>
          </p:cNvCxnSpPr>
          <p:nvPr/>
        </p:nvCxnSpPr>
        <p:spPr>
          <a:xfrm>
            <a:off x="3531873" y="5688328"/>
            <a:ext cx="216791" cy="27013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9" idx="2"/>
          </p:cNvCxnSpPr>
          <p:nvPr/>
        </p:nvCxnSpPr>
        <p:spPr>
          <a:xfrm flipV="1">
            <a:off x="3839726" y="5791200"/>
            <a:ext cx="2127100" cy="25832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05201" y="5532876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66826" y="5700137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7" idx="6"/>
            <a:endCxn id="19" idx="2"/>
          </p:cNvCxnSpPr>
          <p:nvPr/>
        </p:nvCxnSpPr>
        <p:spPr>
          <a:xfrm>
            <a:off x="2971800" y="5958463"/>
            <a:ext cx="685800" cy="910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16267" y="548360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34952" y="5041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81401" y="601980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68454" y="526230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52800" y="5174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06212" y="5509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62828" y="59096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1606" y="58642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5679" y="58966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1">
                <a:extLst>
                  <a:ext uri="{FF2B5EF4-FFF2-40B4-BE49-F238E27FC236}">
                    <a16:creationId xmlns:a16="http://schemas.microsoft.com/office/drawing/2014/main" id="{34C90750-2F06-4DE4-9E8F-51C9C8C83FC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Partition vertices into buckets (frontier)</a:t>
                </a:r>
              </a:p>
              <a:p>
                <a:pPr lvl="1"/>
                <a:r>
                  <a:rPr lang="en-US" dirty="0"/>
                  <a:t>Each with the tentative distance in a range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Step: Dijkstra-style: visit buckets in order and relax neighbors.</a:t>
                </a:r>
                <a:r>
                  <a:rPr lang="en-US" dirty="0"/>
                  <a:t> Find the closest bucket with vertices with tentative distance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, update all their neighbors</a:t>
                </a:r>
              </a:p>
              <a:p>
                <a:pPr lvl="1"/>
                <a:r>
                  <a:rPr lang="en-US" dirty="0" err="1">
                    <a:solidFill>
                      <a:srgbClr val="FF0000"/>
                    </a:solidFill>
                  </a:rPr>
                  <a:t>Substeps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Bellman-ford: within a bucket. </a:t>
                </a:r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bucket, and each of its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relax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, in parallel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may be pulled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goes to closer buckets. </a:t>
                </a:r>
              </a:p>
              <a:p>
                <a:pPr lvl="1"/>
                <a:r>
                  <a:rPr lang="en-US" dirty="0"/>
                  <a:t>Repeat </a:t>
                </a:r>
                <a:r>
                  <a:rPr lang="en-US" dirty="0" err="1"/>
                  <a:t>substeps</a:t>
                </a:r>
                <a:r>
                  <a:rPr lang="en-US" dirty="0"/>
                  <a:t>, until no tentative distance changes</a:t>
                </a:r>
              </a:p>
              <a:p>
                <a:r>
                  <a:rPr lang="en-US" dirty="0"/>
                  <a:t>Repeat steps, go to the next bucket until no more buckets</a:t>
                </a:r>
              </a:p>
            </p:txBody>
          </p:sp>
        </mc:Choice>
        <mc:Fallback xmlns="">
          <p:sp>
            <p:nvSpPr>
              <p:cNvPr id="45" name="Content Placeholder 1">
                <a:extLst>
                  <a:ext uri="{FF2B5EF4-FFF2-40B4-BE49-F238E27FC236}">
                    <a16:creationId xmlns:a16="http://schemas.microsoft.com/office/drawing/2014/main" id="{34C90750-2F06-4DE4-9E8F-51C9C8C8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  <a:blipFill>
                <a:blip r:embed="rId10"/>
                <a:stretch>
                  <a:fillRect l="-828" t="-3077" r="-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456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3943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3943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149386" y="5344487"/>
            <a:ext cx="1524000" cy="9144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25387" y="5334000"/>
            <a:ext cx="1524000" cy="9144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-Stepping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625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49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73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7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789676" y="58674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1" y="54102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57601" y="5958463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8" idx="6"/>
            <a:endCxn id="26" idx="2"/>
          </p:cNvCxnSpPr>
          <p:nvPr/>
        </p:nvCxnSpPr>
        <p:spPr>
          <a:xfrm>
            <a:off x="3306326" y="5501264"/>
            <a:ext cx="198875" cy="1226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9" idx="0"/>
          </p:cNvCxnSpPr>
          <p:nvPr/>
        </p:nvCxnSpPr>
        <p:spPr>
          <a:xfrm>
            <a:off x="3531873" y="5688328"/>
            <a:ext cx="216791" cy="27013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9" idx="2"/>
          </p:cNvCxnSpPr>
          <p:nvPr/>
        </p:nvCxnSpPr>
        <p:spPr>
          <a:xfrm flipV="1">
            <a:off x="3839726" y="5772151"/>
            <a:ext cx="1494275" cy="2773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05201" y="5532876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4001" y="5681088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7" idx="6"/>
            <a:endCxn id="19" idx="2"/>
          </p:cNvCxnSpPr>
          <p:nvPr/>
        </p:nvCxnSpPr>
        <p:spPr>
          <a:xfrm>
            <a:off x="2971800" y="5958463"/>
            <a:ext cx="685800" cy="910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16267" y="548360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34952" y="5041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81401" y="601980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68454" y="526230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52800" y="5174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06212" y="5509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62828" y="59096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1" y="580770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43401" y="58966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5EA373D1-3662-4351-BAFC-4D2040CB93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Partition vertices into buckets (frontier)</a:t>
                </a:r>
              </a:p>
              <a:p>
                <a:pPr lvl="1"/>
                <a:r>
                  <a:rPr lang="en-US" dirty="0"/>
                  <a:t>Each with the tentative distance in a range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Step: Dijkstra-style: visit buckets in order and relax neighbors.</a:t>
                </a:r>
                <a:r>
                  <a:rPr lang="en-US" dirty="0"/>
                  <a:t> Find the closest bucket with vertices with tentative distance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, update all their neighbors</a:t>
                </a:r>
              </a:p>
              <a:p>
                <a:pPr lvl="1"/>
                <a:r>
                  <a:rPr lang="en-US" dirty="0" err="1">
                    <a:solidFill>
                      <a:srgbClr val="FF0000"/>
                    </a:solidFill>
                  </a:rPr>
                  <a:t>Substeps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Bellman-ford: within a bucket. </a:t>
                </a:r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bucket, and each of its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relax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, in parallel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may be pulled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goes to closer buckets. </a:t>
                </a:r>
              </a:p>
              <a:p>
                <a:pPr lvl="1"/>
                <a:r>
                  <a:rPr lang="en-US" dirty="0"/>
                  <a:t>Repeat </a:t>
                </a:r>
                <a:r>
                  <a:rPr lang="en-US" dirty="0" err="1"/>
                  <a:t>substeps</a:t>
                </a:r>
                <a:r>
                  <a:rPr lang="en-US" dirty="0"/>
                  <a:t>, until no tentative distance changes</a:t>
                </a:r>
              </a:p>
              <a:p>
                <a:r>
                  <a:rPr lang="en-US" dirty="0"/>
                  <a:t>Repeat steps, go to the next bucket until no more buckets</a:t>
                </a:r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5EA373D1-3662-4351-BAFC-4D2040CB9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  <a:blipFill>
                <a:blip r:embed="rId10"/>
                <a:stretch>
                  <a:fillRect l="-828" t="-3077" r="-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59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7B2-ABC5-483C-B982-9F5F9809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128F-5068-4B26-B93B-EA4A68BC7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2819400"/>
              </a:xfrm>
            </p:spPr>
            <p:txBody>
              <a:bodyPr/>
              <a:lstStyle/>
              <a:p>
                <a:r>
                  <a:rPr lang="en-US" altLang="zh-CN" dirty="0"/>
                  <a:t>Delta-stepping</a:t>
                </a:r>
              </a:p>
              <a:p>
                <a:pPr lvl="1"/>
                <a:r>
                  <a:rPr lang="en-US" altLang="zh-CN" dirty="0"/>
                  <a:t>very good performance in practice</a:t>
                </a:r>
              </a:p>
              <a:p>
                <a:pPr lvl="1"/>
                <a:r>
                  <a:rPr lang="en-US" altLang="zh-CN" dirty="0"/>
                  <a:t>No theoretical bounds – Bellman-ford </a:t>
                </a:r>
                <a:r>
                  <a:rPr lang="en-US" altLang="zh-CN" dirty="0" err="1"/>
                  <a:t>substeps</a:t>
                </a:r>
                <a:r>
                  <a:rPr lang="en-US" altLang="zh-CN" dirty="0"/>
                  <a:t> can be expensive</a:t>
                </a:r>
              </a:p>
              <a:p>
                <a:pPr lvl="1"/>
                <a:r>
                  <a:rPr lang="en-US" altLang="zh-CN" dirty="0"/>
                  <a:t>Performance highly depends on 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Bad input instances</a:t>
                </a:r>
              </a:p>
              <a:p>
                <a:pPr lvl="2"/>
                <a:r>
                  <a:rPr lang="en-US" altLang="zh-CN" dirty="0"/>
                  <a:t>All elements are in the same bucket</a:t>
                </a:r>
              </a:p>
              <a:p>
                <a:pPr lvl="2"/>
                <a:r>
                  <a:rPr lang="en-US" altLang="zh-CN" dirty="0"/>
                  <a:t>All elements are in different buckets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128F-5068-4B26-B93B-EA4A68BC7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2819400"/>
              </a:xfrm>
              <a:blipFill>
                <a:blip r:embed="rId2"/>
                <a:stretch>
                  <a:fillRect l="-973" t="-3672" b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6E1BD-F694-4164-BCFA-A515B7D86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9574D3D-D0A4-42E7-8B4F-CA81B6820CD8}"/>
              </a:ext>
            </a:extLst>
          </p:cNvPr>
          <p:cNvSpPr/>
          <p:nvPr/>
        </p:nvSpPr>
        <p:spPr>
          <a:xfrm>
            <a:off x="990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B1E20B3D-DF7B-477C-AD73-B7339A3DFCD2}"/>
              </a:ext>
            </a:extLst>
          </p:cNvPr>
          <p:cNvSpPr/>
          <p:nvPr/>
        </p:nvSpPr>
        <p:spPr>
          <a:xfrm>
            <a:off x="18288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DF4976E1-19EC-4CE0-BF7C-C2BEB61B0908}"/>
              </a:ext>
            </a:extLst>
          </p:cNvPr>
          <p:cNvSpPr/>
          <p:nvPr/>
        </p:nvSpPr>
        <p:spPr>
          <a:xfrm>
            <a:off x="27432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C70F62EC-12C8-40B7-A7B0-15F396BBF693}"/>
              </a:ext>
            </a:extLst>
          </p:cNvPr>
          <p:cNvSpPr/>
          <p:nvPr/>
        </p:nvSpPr>
        <p:spPr>
          <a:xfrm>
            <a:off x="3657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63F7F526-1F21-43D2-BC87-69BDF50BD605}"/>
              </a:ext>
            </a:extLst>
          </p:cNvPr>
          <p:cNvSpPr/>
          <p:nvPr/>
        </p:nvSpPr>
        <p:spPr>
          <a:xfrm>
            <a:off x="45720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49755945-6FB2-433D-8F90-F740386292C5}"/>
              </a:ext>
            </a:extLst>
          </p:cNvPr>
          <p:cNvSpPr/>
          <p:nvPr/>
        </p:nvSpPr>
        <p:spPr>
          <a:xfrm>
            <a:off x="5562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80EB7DF-64E1-4DB7-820D-3F2EF2B7E63B}"/>
              </a:ext>
            </a:extLst>
          </p:cNvPr>
          <p:cNvSpPr/>
          <p:nvPr/>
        </p:nvSpPr>
        <p:spPr>
          <a:xfrm>
            <a:off x="65532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1CF8BDAB-6541-459E-8FF6-E958E3882D61}"/>
              </a:ext>
            </a:extLst>
          </p:cNvPr>
          <p:cNvSpPr/>
          <p:nvPr/>
        </p:nvSpPr>
        <p:spPr>
          <a:xfrm>
            <a:off x="75438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13A85564-0D60-493E-AD6F-D5427CE10009}"/>
              </a:ext>
            </a:extLst>
          </p:cNvPr>
          <p:cNvSpPr/>
          <p:nvPr/>
        </p:nvSpPr>
        <p:spPr>
          <a:xfrm>
            <a:off x="85344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CB3CD49A-D557-4687-8F22-E838035286A8}"/>
              </a:ext>
            </a:extLst>
          </p:cNvPr>
          <p:cNvSpPr/>
          <p:nvPr/>
        </p:nvSpPr>
        <p:spPr>
          <a:xfrm>
            <a:off x="95250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BCDE09-4C33-4E39-AF8C-D617B534588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447800" y="5410200"/>
            <a:ext cx="3810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A7729-700C-49FB-89CC-9B867454D0A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286000" y="541020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D99E9A4D-8066-436A-B418-E63ABD3E59A7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3200400" y="541020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3">
            <a:extLst>
              <a:ext uri="{FF2B5EF4-FFF2-40B4-BE49-F238E27FC236}">
                <a16:creationId xmlns:a16="http://schemas.microsoft.com/office/drawing/2014/main" id="{8667446B-A35B-4691-81EC-CB92BE5E908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114800" y="541020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6">
            <a:extLst>
              <a:ext uri="{FF2B5EF4-FFF2-40B4-BE49-F238E27FC236}">
                <a16:creationId xmlns:a16="http://schemas.microsoft.com/office/drawing/2014/main" id="{2F23515F-9407-405B-8B21-D2FB1F845AC5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029200" y="541020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0">
            <a:extLst>
              <a:ext uri="{FF2B5EF4-FFF2-40B4-BE49-F238E27FC236}">
                <a16:creationId xmlns:a16="http://schemas.microsoft.com/office/drawing/2014/main" id="{F24CCF78-656A-4B75-B246-B9AEAC4C4DD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019800" y="541020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3">
            <a:extLst>
              <a:ext uri="{FF2B5EF4-FFF2-40B4-BE49-F238E27FC236}">
                <a16:creationId xmlns:a16="http://schemas.microsoft.com/office/drawing/2014/main" id="{09425CAA-09F9-4AB1-974E-E5691D77C2D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7010400" y="541020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6">
            <a:extLst>
              <a:ext uri="{FF2B5EF4-FFF2-40B4-BE49-F238E27FC236}">
                <a16:creationId xmlns:a16="http://schemas.microsoft.com/office/drawing/2014/main" id="{0B2C20CA-32AF-4709-AA91-00127B28340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001000" y="541020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9">
            <a:extLst>
              <a:ext uri="{FF2B5EF4-FFF2-40B4-BE49-F238E27FC236}">
                <a16:creationId xmlns:a16="http://schemas.microsoft.com/office/drawing/2014/main" id="{0D770AB8-B2C8-44E0-8C95-10849CA76907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991600" y="541020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C5C25ED-76FD-4AF3-BA50-82E9EBE70A1C}"/>
              </a:ext>
            </a:extLst>
          </p:cNvPr>
          <p:cNvSpPr txBox="1"/>
          <p:nvPr/>
        </p:nvSpPr>
        <p:spPr>
          <a:xfrm>
            <a:off x="1443747" y="4996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39B1B9-A12B-4B34-8A2B-FB851C7539F0}"/>
              </a:ext>
            </a:extLst>
          </p:cNvPr>
          <p:cNvSpPr txBox="1"/>
          <p:nvPr/>
        </p:nvSpPr>
        <p:spPr>
          <a:xfrm>
            <a:off x="2386114" y="4996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58EEE9-86C0-48FC-BCE1-7FA47B10AB31}"/>
              </a:ext>
            </a:extLst>
          </p:cNvPr>
          <p:cNvSpPr txBox="1"/>
          <p:nvPr/>
        </p:nvSpPr>
        <p:spPr>
          <a:xfrm>
            <a:off x="3272547" y="49726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E2D2B5-8C20-43F9-96AE-FE584A2B7E2B}"/>
              </a:ext>
            </a:extLst>
          </p:cNvPr>
          <p:cNvSpPr txBox="1"/>
          <p:nvPr/>
        </p:nvSpPr>
        <p:spPr>
          <a:xfrm>
            <a:off x="4118853" y="49754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63FD47C-F18F-4A27-8898-8440395E17F8}"/>
              </a:ext>
            </a:extLst>
          </p:cNvPr>
          <p:cNvSpPr txBox="1"/>
          <p:nvPr/>
        </p:nvSpPr>
        <p:spPr>
          <a:xfrm>
            <a:off x="5121894" y="49705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742D4BC-FCCB-486E-B49A-5F7DEA8F6700}"/>
              </a:ext>
            </a:extLst>
          </p:cNvPr>
          <p:cNvSpPr txBox="1"/>
          <p:nvPr/>
        </p:nvSpPr>
        <p:spPr>
          <a:xfrm>
            <a:off x="6124495" y="49705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EA6102-3A17-4363-9F99-4887BAD40948}"/>
              </a:ext>
            </a:extLst>
          </p:cNvPr>
          <p:cNvSpPr txBox="1"/>
          <p:nvPr/>
        </p:nvSpPr>
        <p:spPr>
          <a:xfrm>
            <a:off x="7128281" y="4990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024EBB1-6D41-437B-9407-FB7F42953066}"/>
              </a:ext>
            </a:extLst>
          </p:cNvPr>
          <p:cNvSpPr txBox="1"/>
          <p:nvPr/>
        </p:nvSpPr>
        <p:spPr>
          <a:xfrm>
            <a:off x="7998574" y="49969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CD7DC4-C875-41AE-85A8-86F833C5B041}"/>
              </a:ext>
            </a:extLst>
          </p:cNvPr>
          <p:cNvSpPr txBox="1"/>
          <p:nvPr/>
        </p:nvSpPr>
        <p:spPr>
          <a:xfrm>
            <a:off x="9099557" y="49686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868E8C1-2F8F-4755-BEA2-3EDDFA6EABE3}"/>
                  </a:ext>
                </a:extLst>
              </p:cNvPr>
              <p:cNvSpPr txBox="1"/>
              <p:nvPr/>
            </p:nvSpPr>
            <p:spPr>
              <a:xfrm>
                <a:off x="1000639" y="5225534"/>
                <a:ext cx="360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868E8C1-2F8F-4755-BEA2-3EDDFA6E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39" y="5225534"/>
                <a:ext cx="3609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42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3" grpId="0"/>
      <p:bldP spid="54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7B2-ABC5-483C-B982-9F5F9809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128F-5068-4B26-B93B-EA4A68BC7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2819400"/>
              </a:xfrm>
            </p:spPr>
            <p:txBody>
              <a:bodyPr/>
              <a:lstStyle/>
              <a:p>
                <a:r>
                  <a:rPr lang="en-US" altLang="zh-CN" dirty="0"/>
                  <a:t>Delta-stepping</a:t>
                </a:r>
              </a:p>
              <a:p>
                <a:pPr lvl="1"/>
                <a:r>
                  <a:rPr lang="en-US" altLang="zh-CN" dirty="0"/>
                  <a:t>very good performance in practice</a:t>
                </a:r>
              </a:p>
              <a:p>
                <a:pPr lvl="1"/>
                <a:r>
                  <a:rPr lang="en-US" altLang="zh-CN" dirty="0"/>
                  <a:t>No theoretical bounds – Bellman-ford </a:t>
                </a:r>
                <a:r>
                  <a:rPr lang="en-US" altLang="zh-CN" dirty="0" err="1"/>
                  <a:t>substeps</a:t>
                </a:r>
                <a:r>
                  <a:rPr lang="en-US" altLang="zh-CN" dirty="0"/>
                  <a:t> can be expensive</a:t>
                </a:r>
              </a:p>
              <a:p>
                <a:pPr lvl="1"/>
                <a:r>
                  <a:rPr lang="en-US" altLang="zh-CN" dirty="0"/>
                  <a:t>Performance highly depends on 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Bad input instances</a:t>
                </a:r>
              </a:p>
              <a:p>
                <a:pPr lvl="2"/>
                <a:r>
                  <a:rPr lang="en-US" altLang="zh-CN" dirty="0"/>
                  <a:t>All elements are in the same bucket</a:t>
                </a:r>
              </a:p>
              <a:p>
                <a:pPr lvl="2"/>
                <a:r>
                  <a:rPr lang="en-US" altLang="zh-CN" dirty="0"/>
                  <a:t>All elements are in different buckets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128F-5068-4B26-B93B-EA4A68BC7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2819400"/>
              </a:xfrm>
              <a:blipFill>
                <a:blip r:embed="rId2"/>
                <a:stretch>
                  <a:fillRect l="-973" t="-3672" b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6E1BD-F694-4164-BCFA-A515B7D86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B1E20B3D-DF7B-477C-AD73-B7339A3DFCD2}"/>
              </a:ext>
            </a:extLst>
          </p:cNvPr>
          <p:cNvSpPr/>
          <p:nvPr/>
        </p:nvSpPr>
        <p:spPr>
          <a:xfrm>
            <a:off x="4118853" y="41644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DF4976E1-19EC-4CE0-BF7C-C2BEB61B0908}"/>
              </a:ext>
            </a:extLst>
          </p:cNvPr>
          <p:cNvSpPr/>
          <p:nvPr/>
        </p:nvSpPr>
        <p:spPr>
          <a:xfrm>
            <a:off x="3818106" y="61293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C70F62EC-12C8-40B7-A7B0-15F396BBF693}"/>
              </a:ext>
            </a:extLst>
          </p:cNvPr>
          <p:cNvSpPr/>
          <p:nvPr/>
        </p:nvSpPr>
        <p:spPr>
          <a:xfrm>
            <a:off x="5623701" y="640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63F7F526-1F21-43D2-BC87-69BDF50BD605}"/>
              </a:ext>
            </a:extLst>
          </p:cNvPr>
          <p:cNvSpPr/>
          <p:nvPr/>
        </p:nvSpPr>
        <p:spPr>
          <a:xfrm>
            <a:off x="3405236" y="52798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49755945-6FB2-433D-8F90-F740386292C5}"/>
              </a:ext>
            </a:extLst>
          </p:cNvPr>
          <p:cNvSpPr/>
          <p:nvPr/>
        </p:nvSpPr>
        <p:spPr>
          <a:xfrm>
            <a:off x="5562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80EB7DF-64E1-4DB7-820D-3F2EF2B7E63B}"/>
              </a:ext>
            </a:extLst>
          </p:cNvPr>
          <p:cNvSpPr/>
          <p:nvPr/>
        </p:nvSpPr>
        <p:spPr>
          <a:xfrm>
            <a:off x="7661287" y="51572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1CF8BDAB-6541-459E-8FF6-E958E3882D61}"/>
              </a:ext>
            </a:extLst>
          </p:cNvPr>
          <p:cNvSpPr/>
          <p:nvPr/>
        </p:nvSpPr>
        <p:spPr>
          <a:xfrm>
            <a:off x="6766963" y="418256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13A85564-0D60-493E-AD6F-D5427CE10009}"/>
              </a:ext>
            </a:extLst>
          </p:cNvPr>
          <p:cNvSpPr/>
          <p:nvPr/>
        </p:nvSpPr>
        <p:spPr>
          <a:xfrm>
            <a:off x="7455117" y="608936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A7729-700C-49FB-89CC-9B867454D0A9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>
            <a:off x="4576053" y="4393031"/>
            <a:ext cx="1053502" cy="85552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D99E9A4D-8066-436A-B418-E63ABD3E59A7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4275306" y="5571845"/>
            <a:ext cx="1354249" cy="78607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3">
            <a:extLst>
              <a:ext uri="{FF2B5EF4-FFF2-40B4-BE49-F238E27FC236}">
                <a16:creationId xmlns:a16="http://schemas.microsoft.com/office/drawing/2014/main" id="{8667446B-A35B-4691-81EC-CB92BE5E908A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5791200" y="5638800"/>
            <a:ext cx="61101" cy="76200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6">
            <a:extLst>
              <a:ext uri="{FF2B5EF4-FFF2-40B4-BE49-F238E27FC236}">
                <a16:creationId xmlns:a16="http://schemas.microsoft.com/office/drawing/2014/main" id="{2F23515F-9407-405B-8B21-D2FB1F845AC5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862436" y="5410200"/>
            <a:ext cx="1700164" cy="9827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0">
            <a:extLst>
              <a:ext uri="{FF2B5EF4-FFF2-40B4-BE49-F238E27FC236}">
                <a16:creationId xmlns:a16="http://schemas.microsoft.com/office/drawing/2014/main" id="{F24CCF78-656A-4B75-B246-B9AEAC4C4DD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019800" y="5385872"/>
            <a:ext cx="1641487" cy="2432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3">
            <a:extLst>
              <a:ext uri="{FF2B5EF4-FFF2-40B4-BE49-F238E27FC236}">
                <a16:creationId xmlns:a16="http://schemas.microsoft.com/office/drawing/2014/main" id="{09425CAA-09F9-4AB1-974E-E5691D77C2D4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5952845" y="4411164"/>
            <a:ext cx="814118" cy="83739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6">
            <a:extLst>
              <a:ext uri="{FF2B5EF4-FFF2-40B4-BE49-F238E27FC236}">
                <a16:creationId xmlns:a16="http://schemas.microsoft.com/office/drawing/2014/main" id="{0B2C20CA-32AF-4709-AA91-00127B283406}"/>
              </a:ext>
            </a:extLst>
          </p:cNvPr>
          <p:cNvCxnSpPr>
            <a:cxnSpLocks/>
            <a:stCxn id="11" idx="5"/>
            <a:endCxn id="14" idx="2"/>
          </p:cNvCxnSpPr>
          <p:nvPr/>
        </p:nvCxnSpPr>
        <p:spPr>
          <a:xfrm>
            <a:off x="5952845" y="5571845"/>
            <a:ext cx="1502272" cy="746119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C5C25ED-76FD-4AF3-BA50-82E9EBE70A1C}"/>
              </a:ext>
            </a:extLst>
          </p:cNvPr>
          <p:cNvSpPr txBox="1"/>
          <p:nvPr/>
        </p:nvSpPr>
        <p:spPr>
          <a:xfrm>
            <a:off x="6079887" y="38900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39B1B9-A12B-4B34-8A2B-FB851C7539F0}"/>
              </a:ext>
            </a:extLst>
          </p:cNvPr>
          <p:cNvSpPr txBox="1"/>
          <p:nvPr/>
        </p:nvSpPr>
        <p:spPr>
          <a:xfrm>
            <a:off x="5063962" y="6065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E2D2B5-8C20-43F9-96AE-FE584A2B7E2B}"/>
              </a:ext>
            </a:extLst>
          </p:cNvPr>
          <p:cNvSpPr txBox="1"/>
          <p:nvPr/>
        </p:nvSpPr>
        <p:spPr>
          <a:xfrm>
            <a:off x="3098141" y="4366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63FD47C-F18F-4A27-8898-8440395E17F8}"/>
              </a:ext>
            </a:extLst>
          </p:cNvPr>
          <p:cNvSpPr txBox="1"/>
          <p:nvPr/>
        </p:nvSpPr>
        <p:spPr>
          <a:xfrm>
            <a:off x="4528326" y="52444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742D4BC-FCCB-486E-B49A-5F7DEA8F6700}"/>
              </a:ext>
            </a:extLst>
          </p:cNvPr>
          <p:cNvSpPr txBox="1"/>
          <p:nvPr/>
        </p:nvSpPr>
        <p:spPr>
          <a:xfrm>
            <a:off x="6433629" y="5229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1030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EA6102-3A17-4363-9F99-4887BAD40948}"/>
              </a:ext>
            </a:extLst>
          </p:cNvPr>
          <p:cNvSpPr txBox="1"/>
          <p:nvPr/>
        </p:nvSpPr>
        <p:spPr>
          <a:xfrm>
            <a:off x="7733434" y="4453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024EBB1-6D41-437B-9407-FB7F42953066}"/>
              </a:ext>
            </a:extLst>
          </p:cNvPr>
          <p:cNvSpPr txBox="1"/>
          <p:nvPr/>
        </p:nvSpPr>
        <p:spPr>
          <a:xfrm>
            <a:off x="8934615" y="4701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A9A5037-B88E-423E-905B-E80AFC31AB60}"/>
                  </a:ext>
                </a:extLst>
              </p:cNvPr>
              <p:cNvSpPr txBox="1"/>
              <p:nvPr/>
            </p:nvSpPr>
            <p:spPr>
              <a:xfrm>
                <a:off x="5589069" y="5246995"/>
                <a:ext cx="360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A9A5037-B88E-423E-905B-E80AFC31A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69" y="5246995"/>
                <a:ext cx="3609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7">
            <a:extLst>
              <a:ext uri="{FF2B5EF4-FFF2-40B4-BE49-F238E27FC236}">
                <a16:creationId xmlns:a16="http://schemas.microsoft.com/office/drawing/2014/main" id="{BE7391C6-A066-43C3-9FBF-A474679FBA92}"/>
              </a:ext>
            </a:extLst>
          </p:cNvPr>
          <p:cNvSpPr/>
          <p:nvPr/>
        </p:nvSpPr>
        <p:spPr>
          <a:xfrm>
            <a:off x="5498462" y="409635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Straight Arrow Connector 23">
            <a:extLst>
              <a:ext uri="{FF2B5EF4-FFF2-40B4-BE49-F238E27FC236}">
                <a16:creationId xmlns:a16="http://schemas.microsoft.com/office/drawing/2014/main" id="{C1FD994B-483C-41A7-8279-6FE40B277395}"/>
              </a:ext>
            </a:extLst>
          </p:cNvPr>
          <p:cNvCxnSpPr>
            <a:cxnSpLocks/>
            <a:stCxn id="55" idx="4"/>
            <a:endCxn id="11" idx="0"/>
          </p:cNvCxnSpPr>
          <p:nvPr/>
        </p:nvCxnSpPr>
        <p:spPr>
          <a:xfrm>
            <a:off x="5727062" y="4553559"/>
            <a:ext cx="64138" cy="62804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AEF3CD7-55EC-4CF2-951F-248849304E65}"/>
              </a:ext>
            </a:extLst>
          </p:cNvPr>
          <p:cNvSpPr txBox="1"/>
          <p:nvPr/>
        </p:nvSpPr>
        <p:spPr>
          <a:xfrm>
            <a:off x="6019800" y="46754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00B9B78-BAA6-4D41-AFD2-462078AD0741}"/>
              </a:ext>
            </a:extLst>
          </p:cNvPr>
          <p:cNvSpPr txBox="1"/>
          <p:nvPr/>
        </p:nvSpPr>
        <p:spPr>
          <a:xfrm>
            <a:off x="5418304" y="462319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A4C58A3-DDEA-4972-89B8-9D367A0B0533}"/>
              </a:ext>
            </a:extLst>
          </p:cNvPr>
          <p:cNvSpPr txBox="1"/>
          <p:nvPr/>
        </p:nvSpPr>
        <p:spPr>
          <a:xfrm>
            <a:off x="4915135" y="48232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1022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18470E6-1A29-4934-AF6D-3E6DBE7702EC}"/>
              </a:ext>
            </a:extLst>
          </p:cNvPr>
          <p:cNvSpPr txBox="1"/>
          <p:nvPr/>
        </p:nvSpPr>
        <p:spPr>
          <a:xfrm>
            <a:off x="5450281" y="58727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1020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5E2F97B-CB81-432B-93C2-5585651695D6}"/>
              </a:ext>
            </a:extLst>
          </p:cNvPr>
          <p:cNvSpPr txBox="1"/>
          <p:nvPr/>
        </p:nvSpPr>
        <p:spPr>
          <a:xfrm>
            <a:off x="6412577" y="58703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E033D92-59E3-484D-9678-B6A58C2E5499}"/>
              </a:ext>
            </a:extLst>
          </p:cNvPr>
          <p:cNvSpPr txBox="1"/>
          <p:nvPr/>
        </p:nvSpPr>
        <p:spPr>
          <a:xfrm>
            <a:off x="4350332" y="5880560"/>
            <a:ext cx="6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1011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4112AF64-F228-4401-9501-DCD71CA63560}"/>
              </a:ext>
            </a:extLst>
          </p:cNvPr>
          <p:cNvCxnSpPr>
            <a:cxnSpLocks/>
            <a:stCxn id="13" idx="6"/>
            <a:endCxn id="12" idx="0"/>
          </p:cNvCxnSpPr>
          <p:nvPr/>
        </p:nvCxnSpPr>
        <p:spPr>
          <a:xfrm>
            <a:off x="7224163" y="4411164"/>
            <a:ext cx="665724" cy="746108"/>
          </a:xfrm>
          <a:prstGeom prst="curvedConnector2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7557FDB5-1733-4F75-980B-6D501C6CF3D2}"/>
              </a:ext>
            </a:extLst>
          </p:cNvPr>
          <p:cNvCxnSpPr>
            <a:cxnSpLocks/>
            <a:stCxn id="55" idx="6"/>
            <a:endCxn id="13" idx="1"/>
          </p:cNvCxnSpPr>
          <p:nvPr/>
        </p:nvCxnSpPr>
        <p:spPr>
          <a:xfrm flipV="1">
            <a:off x="5955662" y="4249519"/>
            <a:ext cx="878256" cy="75440"/>
          </a:xfrm>
          <a:prstGeom prst="curvedConnector4">
            <a:avLst>
              <a:gd name="adj1" fmla="val 46188"/>
              <a:gd name="adj2" fmla="val 606045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85CEEED3-0D0F-4B36-9A22-B1E2936F7983}"/>
              </a:ext>
            </a:extLst>
          </p:cNvPr>
          <p:cNvCxnSpPr>
            <a:cxnSpLocks/>
            <a:stCxn id="13" idx="7"/>
            <a:endCxn id="14" idx="6"/>
          </p:cNvCxnSpPr>
          <p:nvPr/>
        </p:nvCxnSpPr>
        <p:spPr>
          <a:xfrm rot="16200000" flipH="1">
            <a:off x="6500539" y="4906187"/>
            <a:ext cx="2068445" cy="755109"/>
          </a:xfrm>
          <a:prstGeom prst="curvedConnector4">
            <a:avLst>
              <a:gd name="adj1" fmla="val -14289"/>
              <a:gd name="adj2" fmla="val 234152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60E30FC-83F3-495E-A29F-E0C04A77BE37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0800000" flipV="1">
            <a:off x="3818107" y="4393030"/>
            <a:ext cx="300747" cy="1964891"/>
          </a:xfrm>
          <a:prstGeom prst="curvedConnector3">
            <a:avLst>
              <a:gd name="adj1" fmla="val 426738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A25C9E35-9F14-4917-8587-510DB99C423A}"/>
              </a:ext>
            </a:extLst>
          </p:cNvPr>
          <p:cNvCxnSpPr>
            <a:cxnSpLocks/>
            <a:stCxn id="55" idx="2"/>
            <a:endCxn id="9" idx="2"/>
          </p:cNvCxnSpPr>
          <p:nvPr/>
        </p:nvCxnSpPr>
        <p:spPr>
          <a:xfrm rot="10800000" flipH="1" flipV="1">
            <a:off x="5498461" y="4324958"/>
            <a:ext cx="125239" cy="2304441"/>
          </a:xfrm>
          <a:prstGeom prst="curvedConnector3">
            <a:avLst>
              <a:gd name="adj1" fmla="val -182531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65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7B2-ABC5-483C-B982-9F5F9809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128F-5068-4B26-B93B-EA4A68BC7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Delta-stepping</a:t>
                </a:r>
              </a:p>
              <a:p>
                <a:pPr lvl="1"/>
                <a:r>
                  <a:rPr lang="en-US" altLang="zh-CN" dirty="0"/>
                  <a:t>very good performance in practice</a:t>
                </a:r>
              </a:p>
              <a:p>
                <a:pPr lvl="1"/>
                <a:r>
                  <a:rPr lang="en-US" altLang="zh-CN" dirty="0"/>
                  <a:t>No theoretical bounds – Bellman-ford </a:t>
                </a:r>
                <a:r>
                  <a:rPr lang="en-US" altLang="zh-CN" dirty="0" err="1"/>
                  <a:t>substeps</a:t>
                </a:r>
                <a:r>
                  <a:rPr lang="en-US" altLang="zh-CN" dirty="0"/>
                  <a:t> can be expensive</a:t>
                </a:r>
              </a:p>
              <a:p>
                <a:pPr lvl="1"/>
                <a:r>
                  <a:rPr lang="en-US" altLang="zh-CN" dirty="0"/>
                  <a:t>Performance highly depends on 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Bad input instances</a:t>
                </a:r>
              </a:p>
              <a:p>
                <a:pPr lvl="2"/>
                <a:r>
                  <a:rPr lang="en-US" altLang="zh-CN" dirty="0"/>
                  <a:t>All elements are in the same bucket</a:t>
                </a:r>
              </a:p>
              <a:p>
                <a:pPr lvl="2"/>
                <a:r>
                  <a:rPr lang="en-US" altLang="zh-CN" dirty="0"/>
                  <a:t>All elements are in different buckets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We can get some theoretical guarantee by using a similar idea of the shortcutting BFS algorithm</a:t>
                </a:r>
              </a:p>
              <a:p>
                <a:pPr lvl="1"/>
                <a:r>
                  <a:rPr lang="en-US" altLang="zh-CN" dirty="0"/>
                  <a:t>Only works on undirected graphs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128F-5068-4B26-B93B-EA4A68BC7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 r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6E1BD-F694-4164-BCFA-A515B7D86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21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2C7C-EC5C-4FF9-8D03-5217EE77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Radius-stepping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EFDEA3-7A53-4AA3-BE0B-B19336895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Shortcut each node to its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CN" dirty="0"/>
                  <a:t> nearest neighbors</a:t>
                </a:r>
              </a:p>
              <a:p>
                <a:pPr lvl="1"/>
                <a:r>
                  <a:rPr lang="en-US" altLang="zh-CN" dirty="0"/>
                  <a:t>Preprocessing using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-rounds of Dijkstra algorithm</a:t>
                </a:r>
              </a:p>
              <a:p>
                <a:r>
                  <a:rPr lang="en-US" altLang="zh-CN" dirty="0"/>
                  <a:t>Notation:</a:t>
                </a:r>
              </a:p>
              <a:p>
                <a:pPr lvl="1"/>
                <a:r>
                  <a:rPr lang="en-US" altLang="zh-CN" dirty="0"/>
                  <a:t>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current distance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the source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edge weight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radius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distance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its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nearest neighbor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: the distance to the furthest settled vertex after round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(i.e., the radius of the circle in the first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rounds</a:t>
                </a:r>
              </a:p>
              <a:p>
                <a:pPr lvl="1"/>
                <a:r>
                  <a:rPr lang="en-US" altLang="zh-CN" dirty="0"/>
                  <a:t>We say a node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has been 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settled</a:t>
                </a:r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shortest distance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EFDEA3-7A53-4AA3-BE0B-B19336895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 r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AC8EF1-FB7C-4DE1-B435-4EB871302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18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4074160" y="2667000"/>
            <a:ext cx="3159492" cy="31594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417638"/>
                <a:ext cx="11353800" cy="5056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417638"/>
                <a:ext cx="11353800" cy="50563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vertex radius</a:t>
            </a:r>
          </a:p>
        </p:txBody>
      </p:sp>
      <p:sp>
        <p:nvSpPr>
          <p:cNvPr id="15" name="Oval 14"/>
          <p:cNvSpPr/>
          <p:nvPr/>
        </p:nvSpPr>
        <p:spPr>
          <a:xfrm>
            <a:off x="5486400" y="4041542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29000" y="3202147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4526514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28572" y="30480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01314" y="3617014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53400" y="28194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35028" y="5083618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11342" y="3545732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90058" y="52578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30219" y="4549317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1"/>
            <a:endCxn id="22" idx="5"/>
          </p:cNvCxnSpPr>
          <p:nvPr/>
        </p:nvCxnSpPr>
        <p:spPr>
          <a:xfrm flipH="1" flipV="1">
            <a:off x="5147800" y="3782190"/>
            <a:ext cx="379170" cy="29992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17" idx="0"/>
            <a:endCxn id="22" idx="3"/>
          </p:cNvCxnSpPr>
          <p:nvPr/>
        </p:nvCxnSpPr>
        <p:spPr>
          <a:xfrm flipV="1">
            <a:off x="4558114" y="3782190"/>
            <a:ext cx="393798" cy="744324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23" idx="2"/>
            <a:endCxn id="17" idx="5"/>
          </p:cNvCxnSpPr>
          <p:nvPr/>
        </p:nvCxnSpPr>
        <p:spPr>
          <a:xfrm flipH="1" flipV="1">
            <a:off x="4656058" y="4762972"/>
            <a:ext cx="1634000" cy="63334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15" idx="2"/>
            <a:endCxn id="16" idx="6"/>
          </p:cNvCxnSpPr>
          <p:nvPr/>
        </p:nvCxnSpPr>
        <p:spPr>
          <a:xfrm flipH="1" flipV="1">
            <a:off x="3706028" y="3340662"/>
            <a:ext cx="1780372" cy="839395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7" name="Straight Connector 36"/>
          <p:cNvCxnSpPr>
            <a:stCxn id="18" idx="3"/>
            <a:endCxn id="15" idx="7"/>
          </p:cNvCxnSpPr>
          <p:nvPr/>
        </p:nvCxnSpPr>
        <p:spPr>
          <a:xfrm flipH="1">
            <a:off x="5722858" y="3284458"/>
            <a:ext cx="746284" cy="797654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stCxn id="20" idx="3"/>
            <a:endCxn id="19" idx="7"/>
          </p:cNvCxnSpPr>
          <p:nvPr/>
        </p:nvCxnSpPr>
        <p:spPr>
          <a:xfrm flipH="1">
            <a:off x="7537772" y="3055858"/>
            <a:ext cx="656198" cy="60172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18" idx="6"/>
            <a:endCxn id="19" idx="1"/>
          </p:cNvCxnSpPr>
          <p:nvPr/>
        </p:nvCxnSpPr>
        <p:spPr>
          <a:xfrm>
            <a:off x="6705600" y="3186514"/>
            <a:ext cx="636284" cy="47107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stCxn id="18" idx="4"/>
            <a:endCxn id="21" idx="0"/>
          </p:cNvCxnSpPr>
          <p:nvPr/>
        </p:nvCxnSpPr>
        <p:spPr>
          <a:xfrm>
            <a:off x="6567086" y="3325028"/>
            <a:ext cx="706456" cy="175859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Connector 47"/>
          <p:cNvCxnSpPr>
            <a:stCxn id="21" idx="2"/>
            <a:endCxn id="23" idx="6"/>
          </p:cNvCxnSpPr>
          <p:nvPr/>
        </p:nvCxnSpPr>
        <p:spPr>
          <a:xfrm flipH="1">
            <a:off x="6567086" y="5222132"/>
            <a:ext cx="567942" cy="17418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23" idx="1"/>
            <a:endCxn id="15" idx="5"/>
          </p:cNvCxnSpPr>
          <p:nvPr/>
        </p:nvCxnSpPr>
        <p:spPr>
          <a:xfrm flipH="1" flipV="1">
            <a:off x="5722858" y="4278000"/>
            <a:ext cx="607770" cy="102037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19" idx="5"/>
            <a:endCxn id="24" idx="0"/>
          </p:cNvCxnSpPr>
          <p:nvPr/>
        </p:nvCxnSpPr>
        <p:spPr>
          <a:xfrm>
            <a:off x="7537773" y="3853473"/>
            <a:ext cx="530961" cy="695845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Straight Connector 61"/>
          <p:cNvCxnSpPr>
            <a:stCxn id="17" idx="1"/>
            <a:endCxn id="16" idx="4"/>
          </p:cNvCxnSpPr>
          <p:nvPr/>
        </p:nvCxnSpPr>
        <p:spPr>
          <a:xfrm flipH="1" flipV="1">
            <a:off x="3567514" y="3479176"/>
            <a:ext cx="892656" cy="1087909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Straight Connector 62"/>
          <p:cNvCxnSpPr>
            <a:stCxn id="18" idx="2"/>
            <a:endCxn id="22" idx="6"/>
          </p:cNvCxnSpPr>
          <p:nvPr/>
        </p:nvCxnSpPr>
        <p:spPr>
          <a:xfrm flipH="1">
            <a:off x="5188370" y="3186514"/>
            <a:ext cx="1240202" cy="49773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19" idx="4"/>
            <a:endCxn id="21" idx="7"/>
          </p:cNvCxnSpPr>
          <p:nvPr/>
        </p:nvCxnSpPr>
        <p:spPr>
          <a:xfrm flipH="1">
            <a:off x="7371486" y="3894042"/>
            <a:ext cx="68342" cy="123014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1" name="Straight Connector 70"/>
          <p:cNvCxnSpPr>
            <a:stCxn id="20" idx="2"/>
            <a:endCxn id="18" idx="7"/>
          </p:cNvCxnSpPr>
          <p:nvPr/>
        </p:nvCxnSpPr>
        <p:spPr>
          <a:xfrm flipH="1">
            <a:off x="6665030" y="2957914"/>
            <a:ext cx="1488370" cy="13065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TextBox 75"/>
          <p:cNvSpPr txBox="1"/>
          <p:nvPr/>
        </p:nvSpPr>
        <p:spPr>
          <a:xfrm>
            <a:off x="4285778" y="33139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48833" y="4648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6969" y="39280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9200" y="45720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10400" y="3124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73431" y="36791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59678" y="42394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05600" y="52330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251406" y="26347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23442" y="32483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81802" y="3866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26623" y="356884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86452" y="3103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58812" y="36421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40623" y="38808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5232450" y="4128337"/>
                <a:ext cx="53335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200" dirty="0">
                  <a:solidFill>
                    <a:srgbClr val="C000C0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50" y="412833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2579224" y="5414947"/>
                <a:ext cx="184037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200" dirty="0">
                  <a:solidFill>
                    <a:srgbClr val="C000C0"/>
                  </a:solidFill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224" y="5414947"/>
                <a:ext cx="184037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2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0FF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0FF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5" grpId="0"/>
      <p:bldP spid="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5908308" y="2286000"/>
            <a:ext cx="3159492" cy="31594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vertex radius</a:t>
            </a:r>
          </a:p>
        </p:txBody>
      </p:sp>
      <p:sp>
        <p:nvSpPr>
          <p:cNvPr id="15" name="Oval 14"/>
          <p:cNvSpPr/>
          <p:nvPr/>
        </p:nvSpPr>
        <p:spPr>
          <a:xfrm>
            <a:off x="5486400" y="4041542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29000" y="3202147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4526514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28572" y="30480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01314" y="3617014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53400" y="28194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35028" y="5083618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11342" y="3545732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90058" y="52578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30219" y="4549317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1"/>
            <a:endCxn id="22" idx="5"/>
          </p:cNvCxnSpPr>
          <p:nvPr/>
        </p:nvCxnSpPr>
        <p:spPr>
          <a:xfrm flipH="1" flipV="1">
            <a:off x="5147800" y="3782190"/>
            <a:ext cx="379170" cy="29992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17" idx="0"/>
            <a:endCxn id="22" idx="3"/>
          </p:cNvCxnSpPr>
          <p:nvPr/>
        </p:nvCxnSpPr>
        <p:spPr>
          <a:xfrm flipV="1">
            <a:off x="4558114" y="3782190"/>
            <a:ext cx="393798" cy="744324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23" idx="2"/>
            <a:endCxn id="17" idx="5"/>
          </p:cNvCxnSpPr>
          <p:nvPr/>
        </p:nvCxnSpPr>
        <p:spPr>
          <a:xfrm flipH="1" flipV="1">
            <a:off x="4656058" y="4762972"/>
            <a:ext cx="1634000" cy="63334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15" idx="2"/>
            <a:endCxn id="16" idx="6"/>
          </p:cNvCxnSpPr>
          <p:nvPr/>
        </p:nvCxnSpPr>
        <p:spPr>
          <a:xfrm flipH="1" flipV="1">
            <a:off x="3706028" y="3340662"/>
            <a:ext cx="1780372" cy="839395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7" name="Straight Connector 36"/>
          <p:cNvCxnSpPr>
            <a:stCxn id="18" idx="3"/>
            <a:endCxn id="15" idx="7"/>
          </p:cNvCxnSpPr>
          <p:nvPr/>
        </p:nvCxnSpPr>
        <p:spPr>
          <a:xfrm flipH="1">
            <a:off x="5722858" y="3284458"/>
            <a:ext cx="746284" cy="797654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stCxn id="20" idx="3"/>
            <a:endCxn id="19" idx="7"/>
          </p:cNvCxnSpPr>
          <p:nvPr/>
        </p:nvCxnSpPr>
        <p:spPr>
          <a:xfrm flipH="1">
            <a:off x="7537772" y="3055858"/>
            <a:ext cx="656198" cy="60172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18" idx="6"/>
            <a:endCxn id="19" idx="1"/>
          </p:cNvCxnSpPr>
          <p:nvPr/>
        </p:nvCxnSpPr>
        <p:spPr>
          <a:xfrm>
            <a:off x="6705600" y="3186514"/>
            <a:ext cx="636284" cy="47107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stCxn id="18" idx="4"/>
            <a:endCxn id="21" idx="0"/>
          </p:cNvCxnSpPr>
          <p:nvPr/>
        </p:nvCxnSpPr>
        <p:spPr>
          <a:xfrm>
            <a:off x="6567086" y="3325028"/>
            <a:ext cx="706456" cy="175859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Connector 47"/>
          <p:cNvCxnSpPr>
            <a:stCxn id="21" idx="2"/>
            <a:endCxn id="23" idx="6"/>
          </p:cNvCxnSpPr>
          <p:nvPr/>
        </p:nvCxnSpPr>
        <p:spPr>
          <a:xfrm flipH="1">
            <a:off x="6567086" y="5222132"/>
            <a:ext cx="567942" cy="17418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23" idx="1"/>
            <a:endCxn id="15" idx="5"/>
          </p:cNvCxnSpPr>
          <p:nvPr/>
        </p:nvCxnSpPr>
        <p:spPr>
          <a:xfrm flipH="1" flipV="1">
            <a:off x="5722858" y="4278000"/>
            <a:ext cx="607770" cy="102037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19" idx="5"/>
            <a:endCxn id="24" idx="0"/>
          </p:cNvCxnSpPr>
          <p:nvPr/>
        </p:nvCxnSpPr>
        <p:spPr>
          <a:xfrm>
            <a:off x="7537773" y="3853473"/>
            <a:ext cx="530961" cy="695845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Straight Connector 61"/>
          <p:cNvCxnSpPr>
            <a:stCxn id="17" idx="1"/>
            <a:endCxn id="16" idx="4"/>
          </p:cNvCxnSpPr>
          <p:nvPr/>
        </p:nvCxnSpPr>
        <p:spPr>
          <a:xfrm flipH="1" flipV="1">
            <a:off x="3567514" y="3479176"/>
            <a:ext cx="892656" cy="1087909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Straight Connector 62"/>
          <p:cNvCxnSpPr>
            <a:stCxn id="18" idx="2"/>
            <a:endCxn id="22" idx="6"/>
          </p:cNvCxnSpPr>
          <p:nvPr/>
        </p:nvCxnSpPr>
        <p:spPr>
          <a:xfrm flipH="1">
            <a:off x="5188370" y="3186514"/>
            <a:ext cx="1240202" cy="49773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19" idx="4"/>
            <a:endCxn id="21" idx="7"/>
          </p:cNvCxnSpPr>
          <p:nvPr/>
        </p:nvCxnSpPr>
        <p:spPr>
          <a:xfrm flipH="1">
            <a:off x="7371486" y="3894042"/>
            <a:ext cx="68342" cy="123014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1" name="Straight Connector 70"/>
          <p:cNvCxnSpPr>
            <a:stCxn id="20" idx="2"/>
            <a:endCxn id="18" idx="7"/>
          </p:cNvCxnSpPr>
          <p:nvPr/>
        </p:nvCxnSpPr>
        <p:spPr>
          <a:xfrm flipH="1">
            <a:off x="6665030" y="2957914"/>
            <a:ext cx="1488370" cy="13065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TextBox 75"/>
          <p:cNvSpPr txBox="1"/>
          <p:nvPr/>
        </p:nvSpPr>
        <p:spPr>
          <a:xfrm>
            <a:off x="4285778" y="33139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48833" y="4648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6969" y="39280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9200" y="45720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10400" y="3124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73431" y="36791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59678" y="42394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05600" y="52330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251406" y="26347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23442" y="32483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81802" y="3866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26623" y="356884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86452" y="3103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58812" y="36421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40623" y="38808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287578" y="3135110"/>
                <a:ext cx="6270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>
                          <a:solidFill>
                            <a:srgbClr val="C00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rgbClr val="C000C0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578" y="3135110"/>
                <a:ext cx="6270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579225" y="5915886"/>
                <a:ext cx="19341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i="1">
                              <a:solidFill>
                                <a:srgbClr val="C00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>
                  <a:solidFill>
                    <a:srgbClr val="C000C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225" y="5915886"/>
                <a:ext cx="193411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5F32F0-BB1B-4101-AC19-0EEDF0A62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37882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5F32F0-BB1B-4101-AC19-0EEDF0A62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3788256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9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0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0F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95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C558-F937-40B7-B200-5CD30541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Boruvka’s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AD605-AE13-4FFA-9E87-AB584C00C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A71AA-5112-4E66-A13B-423954732F2F}"/>
              </a:ext>
            </a:extLst>
          </p:cNvPr>
          <p:cNvSpPr txBox="1"/>
          <p:nvPr/>
        </p:nvSpPr>
        <p:spPr>
          <a:xfrm>
            <a:off x="277586" y="6422571"/>
            <a:ext cx="957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GeeksforGeeks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https://www.geeksforgeeks.org/boruvkas-algorithm-greedy-algo-9/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351A127-68B1-4926-AF6C-93A666FCB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52775"/>
            <a:ext cx="68008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4437EF-77D7-40D4-85BA-0C8079E5BB18}"/>
              </a:ext>
            </a:extLst>
          </p:cNvPr>
          <p:cNvCxnSpPr>
            <a:cxnSpLocks/>
          </p:cNvCxnSpPr>
          <p:nvPr/>
        </p:nvCxnSpPr>
        <p:spPr>
          <a:xfrm>
            <a:off x="2438400" y="5972175"/>
            <a:ext cx="1219200" cy="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2174D-8666-44EF-B69A-84147CB8027F}"/>
              </a:ext>
            </a:extLst>
          </p:cNvPr>
          <p:cNvCxnSpPr>
            <a:cxnSpLocks/>
          </p:cNvCxnSpPr>
          <p:nvPr/>
        </p:nvCxnSpPr>
        <p:spPr>
          <a:xfrm flipV="1">
            <a:off x="990600" y="3609975"/>
            <a:ext cx="914400" cy="9144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EC656B-B5A5-4248-8B0A-54773F9458F8}"/>
              </a:ext>
            </a:extLst>
          </p:cNvPr>
          <p:cNvCxnSpPr>
            <a:cxnSpLocks/>
          </p:cNvCxnSpPr>
          <p:nvPr/>
        </p:nvCxnSpPr>
        <p:spPr>
          <a:xfrm flipH="1">
            <a:off x="2438400" y="6124575"/>
            <a:ext cx="1143000" cy="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FE8711-6BB4-49A2-8430-36FBAE80B20F}"/>
              </a:ext>
            </a:extLst>
          </p:cNvPr>
          <p:cNvCxnSpPr>
            <a:cxnSpLocks/>
          </p:cNvCxnSpPr>
          <p:nvPr/>
        </p:nvCxnSpPr>
        <p:spPr>
          <a:xfrm flipH="1">
            <a:off x="1066800" y="3762375"/>
            <a:ext cx="914400" cy="8382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E2C099-0F38-4401-9D0D-0A0749FECA70}"/>
              </a:ext>
            </a:extLst>
          </p:cNvPr>
          <p:cNvCxnSpPr>
            <a:cxnSpLocks/>
          </p:cNvCxnSpPr>
          <p:nvPr/>
        </p:nvCxnSpPr>
        <p:spPr>
          <a:xfrm flipH="1">
            <a:off x="4267200" y="3505200"/>
            <a:ext cx="838200" cy="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C52EE8-50B1-4F5D-B844-45C84395B9CA}"/>
              </a:ext>
            </a:extLst>
          </p:cNvPr>
          <p:cNvCxnSpPr>
            <a:cxnSpLocks/>
          </p:cNvCxnSpPr>
          <p:nvPr/>
        </p:nvCxnSpPr>
        <p:spPr>
          <a:xfrm>
            <a:off x="3933825" y="3762375"/>
            <a:ext cx="0" cy="7620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275A5B-E344-471D-95A1-91474A49ACBA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609975"/>
            <a:ext cx="838200" cy="7620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228EE0-3541-49E4-A417-DA70C618819D}"/>
              </a:ext>
            </a:extLst>
          </p:cNvPr>
          <p:cNvCxnSpPr>
            <a:cxnSpLocks/>
          </p:cNvCxnSpPr>
          <p:nvPr/>
        </p:nvCxnSpPr>
        <p:spPr>
          <a:xfrm flipH="1">
            <a:off x="4267200" y="5972175"/>
            <a:ext cx="838200" cy="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65FDF4-1077-4AC3-B0D4-D91362A5F508}"/>
              </a:ext>
            </a:extLst>
          </p:cNvPr>
          <p:cNvCxnSpPr>
            <a:cxnSpLocks/>
          </p:cNvCxnSpPr>
          <p:nvPr/>
        </p:nvCxnSpPr>
        <p:spPr>
          <a:xfrm>
            <a:off x="3933825" y="5057775"/>
            <a:ext cx="0" cy="6096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580C4-A468-4588-9D12-664C42B5E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1905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Each node find their smallest edge, call them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joiners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MST</a:t>
                </a:r>
              </a:p>
              <a:p>
                <a:pPr lvl="1"/>
                <a:r>
                  <a:rPr lang="en-US" altLang="zh-CN" dirty="0"/>
                  <a:t>All joiners form a forest</a:t>
                </a:r>
              </a:p>
              <a:p>
                <a:r>
                  <a:rPr lang="en-US" altLang="zh-CN" dirty="0"/>
                  <a:t>Contract the graph</a:t>
                </a:r>
              </a:p>
              <a:p>
                <a:pPr lvl="1"/>
                <a:r>
                  <a:rPr lang="en-US" altLang="zh-CN" dirty="0"/>
                  <a:t>For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are in the same tree in the forest,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 won’t be considered</a:t>
                </a:r>
              </a:p>
              <a:p>
                <a:r>
                  <a:rPr lang="en-US" altLang="zh-CN" dirty="0"/>
                  <a:t>Repeat until finish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580C4-A468-4588-9D12-664C42B5E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1905000"/>
              </a:xfrm>
              <a:blipFill>
                <a:blip r:embed="rId3"/>
                <a:stretch>
                  <a:fillRect l="-703" t="-7348" b="-1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A467751-789C-4BFE-AA6A-A0716D63E4DB}"/>
              </a:ext>
            </a:extLst>
          </p:cNvPr>
          <p:cNvSpPr/>
          <p:nvPr/>
        </p:nvSpPr>
        <p:spPr>
          <a:xfrm>
            <a:off x="7924800" y="3048000"/>
            <a:ext cx="9906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0,</a:t>
            </a:r>
            <a:r>
              <a:rPr lang="zh-CN" altLang="en-US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endParaRPr lang="zh-CN" altLang="en-US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09B1F7-5811-4215-A6DD-3CFDD876165C}"/>
              </a:ext>
            </a:extLst>
          </p:cNvPr>
          <p:cNvSpPr/>
          <p:nvPr/>
        </p:nvSpPr>
        <p:spPr>
          <a:xfrm>
            <a:off x="9601200" y="4800600"/>
            <a:ext cx="12192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2-8</a:t>
            </a:r>
            <a:endParaRPr lang="zh-CN" altLang="en-US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7A4780D-EEF0-4274-B057-7BB75BC6BA8D}"/>
              </a:ext>
            </a:extLst>
          </p:cNvPr>
          <p:cNvCxnSpPr>
            <a:cxnSpLocks/>
            <a:stCxn id="5" idx="6"/>
            <a:endCxn id="22" idx="0"/>
          </p:cNvCxnSpPr>
          <p:nvPr/>
        </p:nvCxnSpPr>
        <p:spPr>
          <a:xfrm>
            <a:off x="8915400" y="3467100"/>
            <a:ext cx="1295400" cy="1333500"/>
          </a:xfrm>
          <a:prstGeom prst="curvedConnector2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15D8C41-2883-4BB0-83AE-5EA56AF8FE3F}"/>
              </a:ext>
            </a:extLst>
          </p:cNvPr>
          <p:cNvCxnSpPr>
            <a:cxnSpLocks/>
            <a:stCxn id="5" idx="5"/>
            <a:endCxn id="22" idx="1"/>
          </p:cNvCxnSpPr>
          <p:nvPr/>
        </p:nvCxnSpPr>
        <p:spPr>
          <a:xfrm rot="16200000" flipH="1">
            <a:off x="8683928" y="3849850"/>
            <a:ext cx="1182222" cy="1009418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A7B0357-9C92-4FBC-BFB3-83653A9119C5}"/>
              </a:ext>
            </a:extLst>
          </p:cNvPr>
          <p:cNvCxnSpPr>
            <a:cxnSpLocks/>
            <a:stCxn id="5" idx="3"/>
            <a:endCxn id="22" idx="2"/>
          </p:cNvCxnSpPr>
          <p:nvPr/>
        </p:nvCxnSpPr>
        <p:spPr>
          <a:xfrm rot="16200000" flipH="1">
            <a:off x="8069309" y="3764009"/>
            <a:ext cx="1532452" cy="1531330"/>
          </a:xfrm>
          <a:prstGeom prst="curvedConnector2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CBBAC2-DDBB-4EB3-A5EC-9B622EB75D0C}"/>
              </a:ext>
            </a:extLst>
          </p:cNvPr>
          <p:cNvCxnSpPr>
            <a:cxnSpLocks/>
          </p:cNvCxnSpPr>
          <p:nvPr/>
        </p:nvCxnSpPr>
        <p:spPr>
          <a:xfrm flipV="1">
            <a:off x="5514975" y="3810000"/>
            <a:ext cx="0" cy="182880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ross 18">
            <a:extLst>
              <a:ext uri="{FF2B5EF4-FFF2-40B4-BE49-F238E27FC236}">
                <a16:creationId xmlns:a16="http://schemas.microsoft.com/office/drawing/2014/main" id="{BC7443F8-333A-4ABC-96CA-424F4C5E2024}"/>
              </a:ext>
            </a:extLst>
          </p:cNvPr>
          <p:cNvSpPr/>
          <p:nvPr/>
        </p:nvSpPr>
        <p:spPr>
          <a:xfrm rot="3170502">
            <a:off x="5212344" y="4069343"/>
            <a:ext cx="533400" cy="533400"/>
          </a:xfrm>
          <a:prstGeom prst="plus">
            <a:avLst>
              <a:gd name="adj" fmla="val 440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168B25-2FAB-436B-8745-8EC09F66B2FB}"/>
              </a:ext>
            </a:extLst>
          </p:cNvPr>
          <p:cNvCxnSpPr>
            <a:cxnSpLocks/>
          </p:cNvCxnSpPr>
          <p:nvPr/>
        </p:nvCxnSpPr>
        <p:spPr>
          <a:xfrm flipH="1" flipV="1">
            <a:off x="4171950" y="3733800"/>
            <a:ext cx="1076327" cy="194310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>
            <a:extLst>
              <a:ext uri="{FF2B5EF4-FFF2-40B4-BE49-F238E27FC236}">
                <a16:creationId xmlns:a16="http://schemas.microsoft.com/office/drawing/2014/main" id="{D10C5719-7E03-42BB-BC7A-E584D3CF9275}"/>
              </a:ext>
            </a:extLst>
          </p:cNvPr>
          <p:cNvSpPr/>
          <p:nvPr/>
        </p:nvSpPr>
        <p:spPr>
          <a:xfrm rot="3170502">
            <a:off x="4450344" y="4450344"/>
            <a:ext cx="533400" cy="533400"/>
          </a:xfrm>
          <a:prstGeom prst="plus">
            <a:avLst>
              <a:gd name="adj" fmla="val 440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1C305F-E9BA-4193-B5A7-17E9A080CFA2}"/>
              </a:ext>
            </a:extLst>
          </p:cNvPr>
          <p:cNvCxnSpPr>
            <a:cxnSpLocks/>
          </p:cNvCxnSpPr>
          <p:nvPr/>
        </p:nvCxnSpPr>
        <p:spPr>
          <a:xfrm flipV="1">
            <a:off x="5753100" y="4953000"/>
            <a:ext cx="952500" cy="80010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ross 19">
            <a:extLst>
              <a:ext uri="{FF2B5EF4-FFF2-40B4-BE49-F238E27FC236}">
                <a16:creationId xmlns:a16="http://schemas.microsoft.com/office/drawing/2014/main" id="{C73E8072-E47F-4612-9EB8-97C7FA4690D1}"/>
              </a:ext>
            </a:extLst>
          </p:cNvPr>
          <p:cNvSpPr/>
          <p:nvPr/>
        </p:nvSpPr>
        <p:spPr>
          <a:xfrm rot="3170502">
            <a:off x="6126744" y="4983744"/>
            <a:ext cx="533400" cy="533400"/>
          </a:xfrm>
          <a:prstGeom prst="plus">
            <a:avLst>
              <a:gd name="adj" fmla="val 440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110BCC-7283-43C1-9D52-3421EBE8B1DB}"/>
              </a:ext>
            </a:extLst>
          </p:cNvPr>
          <p:cNvCxnSpPr>
            <a:cxnSpLocks/>
          </p:cNvCxnSpPr>
          <p:nvPr/>
        </p:nvCxnSpPr>
        <p:spPr>
          <a:xfrm flipV="1">
            <a:off x="2438400" y="4943476"/>
            <a:ext cx="1200150" cy="790574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ross 20">
            <a:extLst>
              <a:ext uri="{FF2B5EF4-FFF2-40B4-BE49-F238E27FC236}">
                <a16:creationId xmlns:a16="http://schemas.microsoft.com/office/drawing/2014/main" id="{D9C44234-53E5-4DDC-A161-774D0465DBB0}"/>
              </a:ext>
            </a:extLst>
          </p:cNvPr>
          <p:cNvSpPr/>
          <p:nvPr/>
        </p:nvSpPr>
        <p:spPr>
          <a:xfrm rot="3170502">
            <a:off x="2935869" y="5059943"/>
            <a:ext cx="533400" cy="533400"/>
          </a:xfrm>
          <a:prstGeom prst="plus">
            <a:avLst>
              <a:gd name="adj" fmla="val 440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62E9AF-50FC-4173-A908-BCFFE2A44502}"/>
              </a:ext>
            </a:extLst>
          </p:cNvPr>
          <p:cNvSpPr txBox="1"/>
          <p:nvPr/>
        </p:nvSpPr>
        <p:spPr>
          <a:xfrm>
            <a:off x="8382000" y="46482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8</a:t>
            </a:r>
            <a:endParaRPr lang="zh-CN" altLang="en-US" sz="3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F23ACD-9DD6-4E17-B96F-BB468597A8EA}"/>
              </a:ext>
            </a:extLst>
          </p:cNvPr>
          <p:cNvSpPr txBox="1"/>
          <p:nvPr/>
        </p:nvSpPr>
        <p:spPr>
          <a:xfrm>
            <a:off x="9448800" y="34290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8</a:t>
            </a:r>
            <a:endParaRPr lang="zh-CN" altLang="en-US" sz="3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CA4377-1185-42F0-800A-FB73DA45AD78}"/>
              </a:ext>
            </a:extLst>
          </p:cNvPr>
          <p:cNvSpPr txBox="1"/>
          <p:nvPr/>
        </p:nvSpPr>
        <p:spPr>
          <a:xfrm>
            <a:off x="8839200" y="40386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11</a:t>
            </a:r>
            <a:endParaRPr lang="zh-CN" altLang="en-US" sz="3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19" grpId="0" animBg="1"/>
      <p:bldP spid="18" grpId="0" animBg="1"/>
      <p:bldP spid="20" grpId="0" animBg="1"/>
      <p:bldP spid="21" grpId="0" animBg="1"/>
      <p:bldP spid="56" grpId="0"/>
      <p:bldP spid="57" grpId="0"/>
      <p:bldP spid="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 rot="4706304">
            <a:off x="3247734" y="3438719"/>
            <a:ext cx="1371600" cy="137160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54254" y="2168643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 rot="20891575">
            <a:off x="5663229" y="4886961"/>
            <a:ext cx="1005840" cy="100584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13977982">
            <a:off x="7385468" y="2571013"/>
            <a:ext cx="1141968" cy="113911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8531155">
            <a:off x="3921749" y="1088008"/>
            <a:ext cx="1828800" cy="182880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14433570">
            <a:off x="6559435" y="1602357"/>
            <a:ext cx="1463040" cy="1467023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047470">
            <a:off x="6146953" y="3718901"/>
            <a:ext cx="2477277" cy="2474942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970635" flipH="1">
            <a:off x="6010463" y="2753894"/>
            <a:ext cx="354042" cy="824231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064825">
            <a:off x="5351446" y="2602191"/>
            <a:ext cx="472938" cy="936108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83435">
            <a:off x="6184787" y="3137136"/>
            <a:ext cx="755691" cy="962159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32463" flipV="1">
            <a:off x="5081790" y="3302426"/>
            <a:ext cx="618898" cy="820654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0635" flipH="1" flipV="1">
            <a:off x="5791681" y="3590553"/>
            <a:ext cx="247029" cy="539743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7"/>
            <a:endCxn id="19" idx="3"/>
          </p:cNvCxnSpPr>
          <p:nvPr/>
        </p:nvCxnSpPr>
        <p:spPr>
          <a:xfrm flipV="1">
            <a:off x="6533301" y="2368192"/>
            <a:ext cx="702366" cy="373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23" idx="3"/>
          </p:cNvCxnSpPr>
          <p:nvPr/>
        </p:nvCxnSpPr>
        <p:spPr>
          <a:xfrm flipV="1">
            <a:off x="7254480" y="3228716"/>
            <a:ext cx="687043" cy="474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36" idx="0"/>
          </p:cNvCxnSpPr>
          <p:nvPr/>
        </p:nvCxnSpPr>
        <p:spPr>
          <a:xfrm>
            <a:off x="5960731" y="4241386"/>
            <a:ext cx="232805" cy="10976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40" idx="6"/>
          </p:cNvCxnSpPr>
          <p:nvPr/>
        </p:nvCxnSpPr>
        <p:spPr>
          <a:xfrm flipH="1">
            <a:off x="3991270" y="3908243"/>
            <a:ext cx="822960" cy="1906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1"/>
            <a:endCxn id="45" idx="5"/>
          </p:cNvCxnSpPr>
          <p:nvPr/>
        </p:nvCxnSpPr>
        <p:spPr>
          <a:xfrm flipH="1" flipV="1">
            <a:off x="4837703" y="2035572"/>
            <a:ext cx="392542" cy="524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4"/>
            <a:endCxn id="66" idx="1"/>
          </p:cNvCxnSpPr>
          <p:nvPr/>
        </p:nvCxnSpPr>
        <p:spPr>
          <a:xfrm>
            <a:off x="7222151" y="3781004"/>
            <a:ext cx="58013" cy="1155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/>
          <p:cNvCxnSpPr>
            <a:stCxn id="23" idx="7"/>
            <a:endCxn id="51" idx="4"/>
          </p:cNvCxnSpPr>
          <p:nvPr/>
        </p:nvCxnSpPr>
        <p:spPr>
          <a:xfrm flipV="1">
            <a:off x="8006180" y="2797534"/>
            <a:ext cx="404938" cy="366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973442" y="2935654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442" y="2935654"/>
                <a:ext cx="81297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>
            <a:stCxn id="19" idx="7"/>
            <a:endCxn id="50" idx="4"/>
          </p:cNvCxnSpPr>
          <p:nvPr/>
        </p:nvCxnSpPr>
        <p:spPr>
          <a:xfrm flipV="1">
            <a:off x="7300326" y="1975332"/>
            <a:ext cx="629421" cy="3282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7085677" y="1821237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677" y="1821237"/>
                <a:ext cx="81297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450734" y="5022768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734" y="5022768"/>
                <a:ext cx="812979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/>
          <p:cNvCxnSpPr>
            <a:stCxn id="16" idx="0"/>
            <a:endCxn id="73" idx="3"/>
          </p:cNvCxnSpPr>
          <p:nvPr/>
        </p:nvCxnSpPr>
        <p:spPr>
          <a:xfrm flipH="1">
            <a:off x="4300885" y="3566828"/>
            <a:ext cx="1570884" cy="1643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2209538" y="6245137"/>
                <a:ext cx="8025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for unvisited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 in the frontier</a:t>
                </a: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8" y="6245137"/>
                <a:ext cx="8025787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7222276" y="229014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46952" y="5338998"/>
            <a:ext cx="93166" cy="96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8131" y="315066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9830" y="405318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9654" y="195752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6854" y="2546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5252" y="2728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4230" y="3862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5010" y="41499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76430" y="3689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8079" y="34609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580170" y="3064855"/>
                <a:ext cx="546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170" y="3064855"/>
                <a:ext cx="546560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" idx="2"/>
          </p:cNvCxnSpPr>
          <p:nvPr/>
        </p:nvCxnSpPr>
        <p:spPr>
          <a:xfrm flipH="1" flipV="1">
            <a:off x="4648201" y="3048001"/>
            <a:ext cx="1199879" cy="458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38554" y="4623906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54" y="4623906"/>
                <a:ext cx="81297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724401" y="1617605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1" y="1617605"/>
                <a:ext cx="81297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759022" y="4084900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𝟓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022" y="4084900"/>
                <a:ext cx="81297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66" idx="5"/>
            <a:endCxn id="69" idx="4"/>
          </p:cNvCxnSpPr>
          <p:nvPr/>
        </p:nvCxnSpPr>
        <p:spPr>
          <a:xfrm>
            <a:off x="7344821" y="5001229"/>
            <a:ext cx="877464" cy="86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266772" y="492317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52" idx="4"/>
          </p:cNvCxnSpPr>
          <p:nvPr/>
        </p:nvCxnSpPr>
        <p:spPr>
          <a:xfrm flipH="1">
            <a:off x="3261650" y="4114800"/>
            <a:ext cx="638181" cy="1471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798831" y="1084871"/>
            <a:ext cx="23406" cy="8723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6" idx="4"/>
            <a:endCxn id="53" idx="4"/>
          </p:cNvCxnSpPr>
          <p:nvPr/>
        </p:nvCxnSpPr>
        <p:spPr>
          <a:xfrm>
            <a:off x="6193535" y="5435758"/>
            <a:ext cx="75520" cy="4464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8247" y="573757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tentative distance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98398" y="6120528"/>
            <a:ext cx="367113" cy="2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2">
            <a:extLst>
              <a:ext uri="{FF2B5EF4-FFF2-40B4-BE49-F238E27FC236}">
                <a16:creationId xmlns:a16="http://schemas.microsoft.com/office/drawing/2014/main" id="{C4FB84F9-6911-4816-A7AE-941FEC19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/>
          <a:lstStyle/>
          <a:p>
            <a:r>
              <a:rPr lang="en-US" altLang="zh-CN" dirty="0"/>
              <a:t>Push the frontier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447F12-7D29-4DD0-865A-43214FB8E5B5}"/>
              </a:ext>
            </a:extLst>
          </p:cNvPr>
          <p:cNvSpPr txBox="1"/>
          <p:nvPr/>
        </p:nvSpPr>
        <p:spPr>
          <a:xfrm>
            <a:off x="210833" y="1396014"/>
            <a:ext cx="3612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Because of the shortcuts,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each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step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can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push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frontier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further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97BE60A-3C6D-4770-9313-64521B764A07}"/>
                  </a:ext>
                </a:extLst>
              </p:cNvPr>
              <p:cNvSpPr txBox="1"/>
              <p:nvPr/>
            </p:nvSpPr>
            <p:spPr>
              <a:xfrm>
                <a:off x="8728297" y="1716609"/>
                <a:ext cx="307149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Every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update its neighbors</a:t>
                </a:r>
              </a:p>
              <a:p>
                <a:pPr algn="l"/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In 1-hop it is guaranteed to visit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nearest neighbors, the furthest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is the furthest distance it can guarantee to update!</a:t>
                </a: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97BE60A-3C6D-4770-9313-64521B764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7" y="1716609"/>
                <a:ext cx="3071499" cy="2585323"/>
              </a:xfrm>
              <a:prstGeom prst="rect">
                <a:avLst/>
              </a:prstGeom>
              <a:blipFill>
                <a:blip r:embed="rId13"/>
                <a:stretch>
                  <a:fillRect l="-1786" t="-1179" r="-2976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98A6F58-5EF3-41C7-94CA-F952372042B7}"/>
                  </a:ext>
                </a:extLst>
              </p:cNvPr>
              <p:cNvSpPr txBox="1"/>
              <p:nvPr/>
            </p:nvSpPr>
            <p:spPr>
              <a:xfrm>
                <a:off x="7312492" y="143788"/>
                <a:ext cx="4406976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To relax using edge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:</a:t>
                </a:r>
                <a:endParaRPr lang="en-US" altLang="zh-CN" b="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𝑤𝑒𝑖𝑔h𝑡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98A6F58-5EF3-41C7-94CA-F9523720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92" y="143788"/>
                <a:ext cx="4406976" cy="681982"/>
              </a:xfrm>
              <a:prstGeom prst="rect">
                <a:avLst/>
              </a:prstGeom>
              <a:blipFill>
                <a:blip r:embed="rId14"/>
                <a:stretch>
                  <a:fillRect l="-1247" t="-4505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8F7A312-FCF2-4265-85E0-8710E10680BB}"/>
              </a:ext>
            </a:extLst>
          </p:cNvPr>
          <p:cNvCxnSpPr/>
          <p:nvPr/>
        </p:nvCxnSpPr>
        <p:spPr>
          <a:xfrm flipV="1">
            <a:off x="9296400" y="755805"/>
            <a:ext cx="1981200" cy="864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箭头: 下 67">
            <a:extLst>
              <a:ext uri="{FF2B5EF4-FFF2-40B4-BE49-F238E27FC236}">
                <a16:creationId xmlns:a16="http://schemas.microsoft.com/office/drawing/2014/main" id="{1991C9D1-4FB2-441F-97BC-326CA226A954}"/>
              </a:ext>
            </a:extLst>
          </p:cNvPr>
          <p:cNvSpPr/>
          <p:nvPr/>
        </p:nvSpPr>
        <p:spPr>
          <a:xfrm>
            <a:off x="9906000" y="825770"/>
            <a:ext cx="304800" cy="241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4B9FC2D-C18E-4048-BE70-FD0F4F707FB1}"/>
                  </a:ext>
                </a:extLst>
              </p:cNvPr>
              <p:cNvSpPr txBox="1"/>
              <p:nvPr/>
            </p:nvSpPr>
            <p:spPr>
              <a:xfrm>
                <a:off x="8278329" y="1055801"/>
                <a:ext cx="3560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 update as far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4B9FC2D-C18E-4048-BE70-FD0F4F70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329" y="1055801"/>
                <a:ext cx="3560142" cy="369332"/>
              </a:xfrm>
              <a:prstGeom prst="rect">
                <a:avLst/>
              </a:prstGeom>
              <a:blipFill>
                <a:blip r:embed="rId15"/>
                <a:stretch>
                  <a:fillRect l="-154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3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25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7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2" grpId="0" animBg="1"/>
      <p:bldP spid="54" grpId="0" animBg="1"/>
      <p:bldP spid="54" grpId="1" animBg="1"/>
      <p:bldP spid="54" grpId="2" animBg="1"/>
      <p:bldP spid="53" grpId="0" animBg="1"/>
      <p:bldP spid="51" grpId="0" animBg="1"/>
      <p:bldP spid="49" grpId="0" animBg="1"/>
      <p:bldP spid="50" grpId="0" animBg="1"/>
      <p:bldP spid="69" grpId="0" animBg="1"/>
      <p:bldP spid="73" grpId="0" animBg="1"/>
      <p:bldP spid="73" grpId="1" animBg="1"/>
      <p:bldP spid="100" grpId="0"/>
      <p:bldP spid="104" grpId="0"/>
      <p:bldP spid="119" grpId="0"/>
      <p:bldP spid="125" grpId="0"/>
      <p:bldP spid="126" grpId="0"/>
      <p:bldP spid="55" grpId="0"/>
      <p:bldP spid="47" grpId="0"/>
      <p:bldP spid="48" grpId="0"/>
      <p:bldP spid="57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4434" y="2163111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970635" flipH="1">
            <a:off x="6010463" y="2753894"/>
            <a:ext cx="354042" cy="824231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064825">
            <a:off x="5351446" y="2602191"/>
            <a:ext cx="472938" cy="936108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83435">
            <a:off x="6184787" y="3137136"/>
            <a:ext cx="755691" cy="962159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32463" flipV="1">
            <a:off x="5081790" y="3302426"/>
            <a:ext cx="618898" cy="820654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0635" flipH="1" flipV="1">
            <a:off x="5791681" y="3590553"/>
            <a:ext cx="247029" cy="539743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7"/>
            <a:endCxn id="19" idx="3"/>
          </p:cNvCxnSpPr>
          <p:nvPr/>
        </p:nvCxnSpPr>
        <p:spPr>
          <a:xfrm flipV="1">
            <a:off x="6533301" y="2368192"/>
            <a:ext cx="702366" cy="373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23" idx="3"/>
          </p:cNvCxnSpPr>
          <p:nvPr/>
        </p:nvCxnSpPr>
        <p:spPr>
          <a:xfrm flipV="1">
            <a:off x="7254480" y="3228716"/>
            <a:ext cx="687043" cy="474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36" idx="0"/>
          </p:cNvCxnSpPr>
          <p:nvPr/>
        </p:nvCxnSpPr>
        <p:spPr>
          <a:xfrm>
            <a:off x="5960731" y="4241386"/>
            <a:ext cx="232805" cy="10976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40" idx="6"/>
          </p:cNvCxnSpPr>
          <p:nvPr/>
        </p:nvCxnSpPr>
        <p:spPr>
          <a:xfrm flipH="1">
            <a:off x="3991270" y="3908243"/>
            <a:ext cx="822960" cy="1906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1"/>
            <a:endCxn id="45" idx="5"/>
          </p:cNvCxnSpPr>
          <p:nvPr/>
        </p:nvCxnSpPr>
        <p:spPr>
          <a:xfrm flipH="1" flipV="1">
            <a:off x="4837703" y="2035572"/>
            <a:ext cx="392542" cy="524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4"/>
            <a:endCxn id="66" idx="1"/>
          </p:cNvCxnSpPr>
          <p:nvPr/>
        </p:nvCxnSpPr>
        <p:spPr>
          <a:xfrm>
            <a:off x="7222151" y="3781004"/>
            <a:ext cx="58013" cy="1155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6146952" y="5338998"/>
            <a:ext cx="93166" cy="96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22276" y="229014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8131" y="315066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9830" y="405318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9654" y="195752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66772" y="492317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6854" y="2546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5252" y="2728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4230" y="3862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5010" y="41499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76430" y="3689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8079" y="34609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300885" y="3566828"/>
            <a:ext cx="1570884" cy="1643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09538" y="6245137"/>
                <a:ext cx="8025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for unvisited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 in the frontier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8" y="6245137"/>
                <a:ext cx="8025787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0470461-3766-4770-A456-846AAD67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 the frontier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3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4434" y="2163111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970635" flipH="1">
            <a:off x="6010463" y="2753894"/>
            <a:ext cx="354042" cy="824231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064825">
            <a:off x="5351446" y="2602191"/>
            <a:ext cx="472938" cy="936108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83435">
            <a:off x="6184787" y="3137136"/>
            <a:ext cx="755691" cy="962159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32463" flipV="1">
            <a:off x="5081790" y="3302426"/>
            <a:ext cx="618898" cy="820654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0635" flipH="1" flipV="1">
            <a:off x="5791681" y="3590553"/>
            <a:ext cx="247029" cy="539743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7"/>
            <a:endCxn id="19" idx="3"/>
          </p:cNvCxnSpPr>
          <p:nvPr/>
        </p:nvCxnSpPr>
        <p:spPr>
          <a:xfrm flipV="1">
            <a:off x="6533301" y="2368192"/>
            <a:ext cx="702366" cy="37329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36" idx="0"/>
          </p:cNvCxnSpPr>
          <p:nvPr/>
        </p:nvCxnSpPr>
        <p:spPr>
          <a:xfrm>
            <a:off x="5960731" y="4241386"/>
            <a:ext cx="232805" cy="109761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2"/>
            <a:endCxn id="40" idx="6"/>
          </p:cNvCxnSpPr>
          <p:nvPr/>
        </p:nvCxnSpPr>
        <p:spPr>
          <a:xfrm flipH="1">
            <a:off x="3991270" y="3908243"/>
            <a:ext cx="822960" cy="19066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1"/>
            <a:endCxn id="45" idx="5"/>
          </p:cNvCxnSpPr>
          <p:nvPr/>
        </p:nvCxnSpPr>
        <p:spPr>
          <a:xfrm flipH="1" flipV="1">
            <a:off x="4837703" y="2035572"/>
            <a:ext cx="392542" cy="52438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1" idx="4"/>
            <a:endCxn id="66" idx="1"/>
          </p:cNvCxnSpPr>
          <p:nvPr/>
        </p:nvCxnSpPr>
        <p:spPr>
          <a:xfrm>
            <a:off x="7222151" y="3781004"/>
            <a:ext cx="58013" cy="115556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216854" y="2546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5252" y="2728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4230" y="3862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5010" y="41499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76430" y="3689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8079" y="34609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962368" y="461790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cxnSpLocks/>
            <a:stCxn id="66" idx="7"/>
            <a:endCxn id="46" idx="3"/>
          </p:cNvCxnSpPr>
          <p:nvPr/>
        </p:nvCxnSpPr>
        <p:spPr>
          <a:xfrm flipV="1">
            <a:off x="7344821" y="4695954"/>
            <a:ext cx="1630938" cy="2406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36" idx="5"/>
            <a:endCxn id="52" idx="7"/>
          </p:cNvCxnSpPr>
          <p:nvPr/>
        </p:nvCxnSpPr>
        <p:spPr>
          <a:xfrm>
            <a:off x="6226474" y="5421588"/>
            <a:ext cx="227358" cy="7011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56617" y="605467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75783" y="610937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cxnSpLocks/>
            <a:stCxn id="36" idx="3"/>
            <a:endCxn id="51" idx="6"/>
          </p:cNvCxnSpPr>
          <p:nvPr/>
        </p:nvCxnSpPr>
        <p:spPr>
          <a:xfrm flipH="1">
            <a:off x="5548057" y="5421588"/>
            <a:ext cx="612539" cy="6788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66" idx="4"/>
            <a:endCxn id="52" idx="0"/>
          </p:cNvCxnSpPr>
          <p:nvPr/>
        </p:nvCxnSpPr>
        <p:spPr>
          <a:xfrm flipH="1">
            <a:off x="6421503" y="5014619"/>
            <a:ext cx="890989" cy="10947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0" idx="0"/>
            <a:endCxn id="59" idx="6"/>
          </p:cNvCxnSpPr>
          <p:nvPr/>
        </p:nvCxnSpPr>
        <p:spPr>
          <a:xfrm flipH="1" flipV="1">
            <a:off x="2717130" y="3028583"/>
            <a:ext cx="1228420" cy="10246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625690" y="298286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10154" y="405052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cxnSpLocks/>
            <a:stCxn id="40" idx="2"/>
            <a:endCxn id="60" idx="6"/>
          </p:cNvCxnSpPr>
          <p:nvPr/>
        </p:nvCxnSpPr>
        <p:spPr>
          <a:xfrm flipH="1" flipV="1">
            <a:off x="2601594" y="4096245"/>
            <a:ext cx="1298236" cy="2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97371" y="1877838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709666" y="135636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cxnSpLocks/>
            <a:stCxn id="45" idx="3"/>
            <a:endCxn id="65" idx="5"/>
          </p:cNvCxnSpPr>
          <p:nvPr/>
        </p:nvCxnSpPr>
        <p:spPr>
          <a:xfrm flipH="1" flipV="1">
            <a:off x="3375420" y="1955887"/>
            <a:ext cx="1397625" cy="7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45" idx="7"/>
            <a:endCxn id="67" idx="5"/>
          </p:cNvCxnSpPr>
          <p:nvPr/>
        </p:nvCxnSpPr>
        <p:spPr>
          <a:xfrm flipH="1" flipV="1">
            <a:off x="3787715" y="1434409"/>
            <a:ext cx="1049988" cy="5365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830296" y="2139068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122871" y="128259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cxnSpLocks/>
            <a:stCxn id="19" idx="5"/>
            <a:endCxn id="72" idx="2"/>
          </p:cNvCxnSpPr>
          <p:nvPr/>
        </p:nvCxnSpPr>
        <p:spPr>
          <a:xfrm flipV="1">
            <a:off x="7300325" y="2184788"/>
            <a:ext cx="1529971" cy="1834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116400" y="316181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cxnSpLocks/>
            <a:stCxn id="19" idx="5"/>
            <a:endCxn id="76" idx="2"/>
          </p:cNvCxnSpPr>
          <p:nvPr/>
        </p:nvCxnSpPr>
        <p:spPr>
          <a:xfrm>
            <a:off x="7300325" y="2368192"/>
            <a:ext cx="1816075" cy="8393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222276" y="229014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9830" y="40531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cxnSpLocks/>
            <a:stCxn id="19" idx="7"/>
            <a:endCxn id="73" idx="4"/>
          </p:cNvCxnSpPr>
          <p:nvPr/>
        </p:nvCxnSpPr>
        <p:spPr>
          <a:xfrm flipV="1">
            <a:off x="7300325" y="1374034"/>
            <a:ext cx="868266" cy="929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146952" y="5338998"/>
            <a:ext cx="93166" cy="9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9654" y="1957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66772" y="492317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300885" y="3566828"/>
            <a:ext cx="1570884" cy="1643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538" y="6245137"/>
                <a:ext cx="8025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for unvisited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 in the frontier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8" y="6245137"/>
                <a:ext cx="8025787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itle 2">
            <a:extLst>
              <a:ext uri="{FF2B5EF4-FFF2-40B4-BE49-F238E27FC236}">
                <a16:creationId xmlns:a16="http://schemas.microsoft.com/office/drawing/2014/main" id="{F7FCF366-372D-431D-AF83-EC29AA21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/>
          <a:lstStyle/>
          <a:p>
            <a:r>
              <a:rPr lang="en-US" altLang="zh-CN" dirty="0"/>
              <a:t>Push the frontier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8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  <p:bldP spid="52" grpId="0" animBg="1"/>
      <p:bldP spid="59" grpId="0" animBg="1"/>
      <p:bldP spid="60" grpId="0" animBg="1"/>
      <p:bldP spid="65" grpId="0" animBg="1"/>
      <p:bldP spid="67" grpId="0" animBg="1"/>
      <p:bldP spid="72" grpId="0" animBg="1"/>
      <p:bldP spid="73" grpId="0" animBg="1"/>
      <p:bldP spid="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C590-782E-40DA-9C80-D88E845B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SSSP with shortcuts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AAC3C-7C66-436A-B4BD-45C21F68C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2590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Start with frontier={s}.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𝜹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. This is for correctness.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, 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the frontier,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Use all vertices in the frontier to relax their neighbors’ tentative distances, repeat this process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twice</a:t>
                </a:r>
              </a:p>
              <a:p>
                <a:pPr lvl="1"/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frontier and its neighbor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Go to step 2 and repeat until all vertices have been processed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AAC3C-7C66-436A-B4BD-45C21F68C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2590800"/>
              </a:xfrm>
              <a:blipFill>
                <a:blip r:embed="rId2"/>
                <a:stretch>
                  <a:fillRect l="-1459" t="-5176"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52194-CCC0-4CC6-9899-2C0E1E128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E8CB2-1CCF-4B83-B537-9F712D5C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962400"/>
            <a:ext cx="4352381" cy="2800000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AA481909-831C-49CF-858B-3094D0B393BA}"/>
              </a:ext>
            </a:extLst>
          </p:cNvPr>
          <p:cNvSpPr/>
          <p:nvPr/>
        </p:nvSpPr>
        <p:spPr>
          <a:xfrm>
            <a:off x="4114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FF56FBE-4DBB-4030-8BE5-582ED4B5BD68}"/>
              </a:ext>
            </a:extLst>
          </p:cNvPr>
          <p:cNvCxnSpPr>
            <a:cxnSpLocks/>
            <a:stCxn id="17" idx="0"/>
            <a:endCxn id="13" idx="1"/>
          </p:cNvCxnSpPr>
          <p:nvPr/>
        </p:nvCxnSpPr>
        <p:spPr>
          <a:xfrm flipV="1">
            <a:off x="1814451" y="4354559"/>
            <a:ext cx="2311508" cy="30480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C196CE-B2DF-49D6-A6B0-FE37CC69A131}"/>
              </a:ext>
            </a:extLst>
          </p:cNvPr>
          <p:cNvSpPr txBox="1"/>
          <p:nvPr/>
        </p:nvSpPr>
        <p:spPr>
          <a:xfrm>
            <a:off x="423801" y="4659360"/>
            <a:ext cx="27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 guarantee to update this node because #hops to processed nodes can be more than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3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19E986F-EF50-40D0-A544-9DB5393100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Radius stepping vs.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-stepping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19E986F-EF50-40D0-A544-9DB539310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2" t="-22124" b="-33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FE3DAC-EBF8-4783-A00C-3673C1316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Each round the frontier goes out by a 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dynamic</a:t>
                </a:r>
                <a:r>
                  <a:rPr lang="en-US" altLang="zh-CN" dirty="0"/>
                  <a:t> value 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(decided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) instead of a fixed number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Buckets (frontiers) are divided in a better way</a:t>
                </a:r>
              </a:p>
              <a:p>
                <a:r>
                  <a:rPr lang="en-US" altLang="zh-CN" dirty="0"/>
                  <a:t>Because of this, the number of </a:t>
                </a:r>
                <a:r>
                  <a:rPr lang="en-US" altLang="zh-CN" dirty="0" err="1"/>
                  <a:t>substeps</a:t>
                </a:r>
                <a:r>
                  <a:rPr lang="en-US" altLang="zh-CN" dirty="0"/>
                  <a:t> of Bellman-ford is only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two</a:t>
                </a:r>
              </a:p>
              <a:p>
                <a:pPr lvl="1"/>
                <a:r>
                  <a:rPr lang="en-US" altLang="zh-CN" dirty="0">
                    <a:solidFill>
                      <a:schemeClr val="tx2"/>
                    </a:solidFill>
                  </a:rPr>
                  <a:t>Can prove some depth bound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FE3DAC-EBF8-4783-A00C-3673C1316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02AD9-EB95-48F9-8EF9-85B9DC076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D9C0A-F101-425F-B190-4D771735C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962400"/>
            <a:ext cx="4352381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31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1EC3C-8519-407E-908A-E0B75BB7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SSSP with shortcuts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7A763C-3555-4502-8DCF-390B5BB48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number of steps is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𝐿</a:t>
                </a:r>
                <a:r>
                  <a:rPr lang="en-US" altLang="zh-CN" dirty="0"/>
                  <a:t>: ratio of max / min edge weight</a:t>
                </a:r>
              </a:p>
              <a:p>
                <a:endParaRPr lang="en-US" altLang="zh-CN" b="0" dirty="0"/>
              </a:p>
              <a:p>
                <a:r>
                  <a:rPr lang="en-US" altLang="zh-CN" b="0" dirty="0"/>
                  <a:t>Work: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, depth: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7A763C-3555-4502-8DCF-390B5BB48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C27EF-C3EB-4786-9259-B05950E6B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AECA319-C95D-4DE0-9146-1C40049132FB}"/>
              </a:ext>
            </a:extLst>
          </p:cNvPr>
          <p:cNvSpPr txBox="1"/>
          <p:nvPr/>
        </p:nvSpPr>
        <p:spPr>
          <a:xfrm>
            <a:off x="6400800" y="354876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16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1EC3C-8519-407E-908A-E0B75BB7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SSSP with shortcuts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7A763C-3555-4502-8DCF-390B5BB48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number of steps is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𝐿</a:t>
                </a:r>
                <a:r>
                  <a:rPr lang="en-US" altLang="zh-CN" dirty="0"/>
                  <a:t>: ratio of max / min edge weight</a:t>
                </a:r>
              </a:p>
              <a:p>
                <a:endParaRPr lang="en-US" altLang="zh-CN" b="0" dirty="0"/>
              </a:p>
              <a:p>
                <a:r>
                  <a:rPr lang="en-US" altLang="zh-CN" b="0" dirty="0"/>
                  <a:t>Work: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, depth: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7A763C-3555-4502-8DCF-390B5BB48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C27EF-C3EB-4786-9259-B05950E6B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AECA319-C95D-4DE0-9146-1C40049132FB}"/>
              </a:ext>
            </a:extLst>
          </p:cNvPr>
          <p:cNvSpPr txBox="1"/>
          <p:nvPr/>
        </p:nvSpPr>
        <p:spPr>
          <a:xfrm>
            <a:off x="6400800" y="354876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361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F906-5963-4DC1-9F1D-9ECD8DF5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Boruvka’s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E259D-F053-46E2-B2F0-41535E5F4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we have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 joiners in the first round, we’re done!</a:t>
                </a:r>
              </a:p>
              <a:p>
                <a:r>
                  <a:rPr lang="en-US" altLang="zh-CN" dirty="0"/>
                  <a:t>If not …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edges are chosen</a:t>
                </a:r>
              </a:p>
              <a:p>
                <a:pPr lvl="1"/>
                <a:r>
                  <a:rPr lang="en-US" altLang="zh-CN" dirty="0"/>
                  <a:t>An edge can be chosen at most twice (once in each direction)</a:t>
                </a:r>
              </a:p>
              <a:p>
                <a:pPr lvl="1"/>
                <a:r>
                  <a:rPr lang="en-US" altLang="zh-CN" b="0" dirty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joiners – in the next round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 nodes are removed</a:t>
                </a:r>
              </a:p>
              <a:p>
                <a:r>
                  <a:rPr lang="en-US" altLang="zh-CN" dirty="0"/>
                  <a:t>#of rounds: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Depth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, work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E259D-F053-46E2-B2F0-41535E5F4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36479-8E13-48B0-A621-965F5742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6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54E8-0981-467E-B760-AE985CA1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BFS – Radius stepping (undirected)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CCB13-C7A8-459E-A031-60C6D20F1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Use some shortcuts!</a:t>
                </a:r>
              </a:p>
              <a:p>
                <a:pPr lvl="1"/>
                <a:r>
                  <a:rPr lang="en-US" altLang="zh-CN" dirty="0"/>
                  <a:t>Shortcut each vertex to its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nearest neighbors</a:t>
                </a:r>
              </a:p>
              <a:p>
                <a:pPr lvl="1"/>
                <a:r>
                  <a:rPr lang="en-US" altLang="zh-CN" dirty="0"/>
                  <a:t>Push the frontier further by one hop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CCB13-C7A8-459E-A031-60C6D20F1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6DD3E-9F8A-4313-B803-81E5CEF4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982744-D1C5-46E3-BDE9-C83DF39CA7D8}"/>
              </a:ext>
            </a:extLst>
          </p:cNvPr>
          <p:cNvSpPr/>
          <p:nvPr/>
        </p:nvSpPr>
        <p:spPr>
          <a:xfrm>
            <a:off x="10668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E00FA1-E097-4011-A10F-6C598285F23A}"/>
              </a:ext>
            </a:extLst>
          </p:cNvPr>
          <p:cNvSpPr/>
          <p:nvPr/>
        </p:nvSpPr>
        <p:spPr>
          <a:xfrm>
            <a:off x="19050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D8728F-2207-4797-B0F2-0B61FEA33FB9}"/>
              </a:ext>
            </a:extLst>
          </p:cNvPr>
          <p:cNvSpPr/>
          <p:nvPr/>
        </p:nvSpPr>
        <p:spPr>
          <a:xfrm>
            <a:off x="28194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FE7EA8-BD82-434F-9731-3C21C3EB52A9}"/>
              </a:ext>
            </a:extLst>
          </p:cNvPr>
          <p:cNvSpPr/>
          <p:nvPr/>
        </p:nvSpPr>
        <p:spPr>
          <a:xfrm>
            <a:off x="37338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313A49-0D22-4B3F-8842-F4FB8840F2D4}"/>
              </a:ext>
            </a:extLst>
          </p:cNvPr>
          <p:cNvSpPr/>
          <p:nvPr/>
        </p:nvSpPr>
        <p:spPr>
          <a:xfrm>
            <a:off x="46482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1336CE-5E23-4C9D-8023-9D6749E888C3}"/>
              </a:ext>
            </a:extLst>
          </p:cNvPr>
          <p:cNvSpPr/>
          <p:nvPr/>
        </p:nvSpPr>
        <p:spPr>
          <a:xfrm>
            <a:off x="56388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159666-59C1-4391-A06F-14028125CA7D}"/>
              </a:ext>
            </a:extLst>
          </p:cNvPr>
          <p:cNvSpPr/>
          <p:nvPr/>
        </p:nvSpPr>
        <p:spPr>
          <a:xfrm>
            <a:off x="66294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60FA66-6AFD-4D79-A5D6-3FA2A0EC0BE5}"/>
              </a:ext>
            </a:extLst>
          </p:cNvPr>
          <p:cNvSpPr/>
          <p:nvPr/>
        </p:nvSpPr>
        <p:spPr>
          <a:xfrm>
            <a:off x="76200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C9AE7B-D0C0-4987-A9D4-21DA93E50A02}"/>
              </a:ext>
            </a:extLst>
          </p:cNvPr>
          <p:cNvSpPr/>
          <p:nvPr/>
        </p:nvSpPr>
        <p:spPr>
          <a:xfrm>
            <a:off x="86106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100E98-B639-4D75-BCE3-A7D23CDDF8A8}"/>
              </a:ext>
            </a:extLst>
          </p:cNvPr>
          <p:cNvSpPr/>
          <p:nvPr/>
        </p:nvSpPr>
        <p:spPr>
          <a:xfrm>
            <a:off x="96012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FAC549-172E-42BA-978D-702E7A6CBD9E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524001" y="5022850"/>
            <a:ext cx="3810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6FF112-FBEC-49F1-B26E-988168A06A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362201" y="502285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ACAAC-6319-47A1-8F64-9AC5EA13A4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276601" y="502285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304A95-8F59-49DC-A9E9-593E58E0E1C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191001" y="502285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E51A4C-7A47-4DCD-8189-4CD666C09491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105401" y="502285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7360B2-9235-4BCF-872C-0E948CF4447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096001" y="502285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C4018C-BE25-4803-9781-782317C602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7086601" y="502285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0AC9BA-3D34-44AC-BE57-5D5C517B08F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8077201" y="502285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6829AA-C309-4A88-8D20-34875D4E963A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9067801" y="502285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19C1AF7-58D6-41B0-B1BE-67D1EDF37832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2171701" y="3917950"/>
            <a:ext cx="12700" cy="1752600"/>
          </a:xfrm>
          <a:prstGeom prst="curvedConnector3">
            <a:avLst>
              <a:gd name="adj1" fmla="val 5400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35965FC-C270-4C5B-A2D2-3731D5F9C49F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16200000" flipH="1">
            <a:off x="2514600" y="3575050"/>
            <a:ext cx="66955" cy="2505355"/>
          </a:xfrm>
          <a:prstGeom prst="curvedConnector3">
            <a:avLst>
              <a:gd name="adj1" fmla="val -1436823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F35824B-6E8A-4D03-AD48-18EFDBF57FD2}"/>
              </a:ext>
            </a:extLst>
          </p:cNvPr>
          <p:cNvCxnSpPr>
            <a:cxnSpLocks/>
            <a:stCxn id="6" idx="4"/>
            <a:endCxn id="8" idx="4"/>
          </p:cNvCxnSpPr>
          <p:nvPr/>
        </p:nvCxnSpPr>
        <p:spPr>
          <a:xfrm rot="16200000" flipH="1">
            <a:off x="3048001" y="4337050"/>
            <a:ext cx="12700" cy="1828800"/>
          </a:xfrm>
          <a:prstGeom prst="curvedConnector3">
            <a:avLst>
              <a:gd name="adj1" fmla="val 3075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85A71C63-8E2E-46B6-AE71-2F90F6FD3F2B}"/>
              </a:ext>
            </a:extLst>
          </p:cNvPr>
          <p:cNvCxnSpPr>
            <a:cxnSpLocks/>
            <a:stCxn id="10" idx="4"/>
            <a:endCxn id="14" idx="4"/>
          </p:cNvCxnSpPr>
          <p:nvPr/>
        </p:nvCxnSpPr>
        <p:spPr>
          <a:xfrm rot="16200000" flipH="1">
            <a:off x="7848601" y="3270250"/>
            <a:ext cx="12700" cy="3962400"/>
          </a:xfrm>
          <a:prstGeom prst="curvedConnector3">
            <a:avLst>
              <a:gd name="adj1" fmla="val 11968717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673439E-B852-484E-A785-9DFB57C54DC1}"/>
              </a:ext>
            </a:extLst>
          </p:cNvPr>
          <p:cNvCxnSpPr>
            <a:cxnSpLocks/>
            <a:stCxn id="7" idx="7"/>
            <a:endCxn id="9" idx="0"/>
          </p:cNvCxnSpPr>
          <p:nvPr/>
        </p:nvCxnSpPr>
        <p:spPr>
          <a:xfrm rot="5400000" flipH="1" flipV="1">
            <a:off x="4009746" y="3994151"/>
            <a:ext cx="66955" cy="1667155"/>
          </a:xfrm>
          <a:prstGeom prst="curvedConnector3">
            <a:avLst>
              <a:gd name="adj1" fmla="val 91088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0987F339-196A-4DBD-AF76-A09B68F417DB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rot="5400000" flipH="1" flipV="1">
            <a:off x="4800601" y="3794406"/>
            <a:ext cx="66955" cy="2066645"/>
          </a:xfrm>
          <a:prstGeom prst="curvedConnector3">
            <a:avLst>
              <a:gd name="adj1" fmla="val 1565275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7D61D7E-23D0-407F-83EF-4B1F37AA951B}"/>
              </a:ext>
            </a:extLst>
          </p:cNvPr>
          <p:cNvCxnSpPr>
            <a:cxnSpLocks/>
            <a:stCxn id="8" idx="4"/>
            <a:endCxn id="10" idx="4"/>
          </p:cNvCxnSpPr>
          <p:nvPr/>
        </p:nvCxnSpPr>
        <p:spPr>
          <a:xfrm rot="16200000" flipH="1">
            <a:off x="4914901" y="4298950"/>
            <a:ext cx="12700" cy="1905000"/>
          </a:xfrm>
          <a:prstGeom prst="curvedConnector3">
            <a:avLst>
              <a:gd name="adj1" fmla="val 3375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EFCD20B-6BEE-4572-BC88-2A5A70CE7187}"/>
              </a:ext>
            </a:extLst>
          </p:cNvPr>
          <p:cNvCxnSpPr>
            <a:cxnSpLocks/>
            <a:stCxn id="8" idx="4"/>
            <a:endCxn id="11" idx="4"/>
          </p:cNvCxnSpPr>
          <p:nvPr/>
        </p:nvCxnSpPr>
        <p:spPr>
          <a:xfrm rot="16200000" flipH="1">
            <a:off x="5410201" y="3803650"/>
            <a:ext cx="12700" cy="2895600"/>
          </a:xfrm>
          <a:prstGeom prst="curvedConnector3">
            <a:avLst>
              <a:gd name="adj1" fmla="val 6600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C6D88F84-318F-431F-958B-07A340837AA9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16200000" flipH="1">
            <a:off x="5753100" y="3917950"/>
            <a:ext cx="66955" cy="1819555"/>
          </a:xfrm>
          <a:prstGeom prst="curvedConnector3">
            <a:avLst>
              <a:gd name="adj1" fmla="val -753977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67C8B540-E9A3-4E8B-9AAE-572CB447CC6C}"/>
              </a:ext>
            </a:extLst>
          </p:cNvPr>
          <p:cNvCxnSpPr>
            <a:cxnSpLocks/>
            <a:stCxn id="10" idx="4"/>
            <a:endCxn id="12" idx="4"/>
          </p:cNvCxnSpPr>
          <p:nvPr/>
        </p:nvCxnSpPr>
        <p:spPr>
          <a:xfrm rot="16200000" flipH="1">
            <a:off x="6858001" y="4260850"/>
            <a:ext cx="12700" cy="1981200"/>
          </a:xfrm>
          <a:prstGeom prst="curvedConnector3">
            <a:avLst>
              <a:gd name="adj1" fmla="val 1800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F973A579-E538-48CC-81BF-10A88D9FC877}"/>
              </a:ext>
            </a:extLst>
          </p:cNvPr>
          <p:cNvCxnSpPr>
            <a:cxnSpLocks/>
            <a:stCxn id="10" idx="4"/>
            <a:endCxn id="13" idx="4"/>
          </p:cNvCxnSpPr>
          <p:nvPr/>
        </p:nvCxnSpPr>
        <p:spPr>
          <a:xfrm rot="16200000" flipH="1">
            <a:off x="7353301" y="3765550"/>
            <a:ext cx="12700" cy="2971800"/>
          </a:xfrm>
          <a:prstGeom prst="curvedConnector3">
            <a:avLst>
              <a:gd name="adj1" fmla="val 6375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7D77D387-6BFD-48B6-A631-82A4E79EE571}"/>
              </a:ext>
            </a:extLst>
          </p:cNvPr>
          <p:cNvCxnSpPr>
            <a:cxnSpLocks/>
            <a:stCxn id="11" idx="7"/>
            <a:endCxn id="13" idx="0"/>
          </p:cNvCxnSpPr>
          <p:nvPr/>
        </p:nvCxnSpPr>
        <p:spPr>
          <a:xfrm rot="5400000" flipH="1" flipV="1">
            <a:off x="7895946" y="3917951"/>
            <a:ext cx="66955" cy="1819555"/>
          </a:xfrm>
          <a:prstGeom prst="curvedConnector3">
            <a:avLst>
              <a:gd name="adj1" fmla="val 441423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54AA9936-FFC8-49E0-BEFA-BA91CA632FCD}"/>
              </a:ext>
            </a:extLst>
          </p:cNvPr>
          <p:cNvCxnSpPr>
            <a:cxnSpLocks/>
            <a:stCxn id="11" idx="0"/>
            <a:endCxn id="14" idx="0"/>
          </p:cNvCxnSpPr>
          <p:nvPr/>
        </p:nvCxnSpPr>
        <p:spPr>
          <a:xfrm rot="5400000" flipH="1" flipV="1">
            <a:off x="8343901" y="3308350"/>
            <a:ext cx="12700" cy="2971800"/>
          </a:xfrm>
          <a:prstGeom prst="curvedConnector3">
            <a:avLst>
              <a:gd name="adj1" fmla="val 8400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9576CE7-CA3A-4F70-98FB-64F24869ECEB}"/>
              </a:ext>
            </a:extLst>
          </p:cNvPr>
          <p:cNvCxnSpPr>
            <a:cxnSpLocks/>
            <a:stCxn id="12" idx="4"/>
            <a:endCxn id="14" idx="4"/>
          </p:cNvCxnSpPr>
          <p:nvPr/>
        </p:nvCxnSpPr>
        <p:spPr>
          <a:xfrm rot="16200000" flipH="1">
            <a:off x="8839201" y="4260850"/>
            <a:ext cx="12700" cy="1981200"/>
          </a:xfrm>
          <a:prstGeom prst="curvedConnector3">
            <a:avLst>
              <a:gd name="adj1" fmla="val 6450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0B8E390-84F6-44A4-892C-1D0A273CB8E3}"/>
              </a:ext>
            </a:extLst>
          </p:cNvPr>
          <p:cNvSpPr/>
          <p:nvPr/>
        </p:nvSpPr>
        <p:spPr>
          <a:xfrm>
            <a:off x="2362200" y="4032250"/>
            <a:ext cx="381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endParaRPr lang="zh-CN" altLang="en-US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2B7E63C-E5A9-4586-AE66-2D8604C3C5D5}"/>
              </a:ext>
            </a:extLst>
          </p:cNvPr>
          <p:cNvSpPr/>
          <p:nvPr/>
        </p:nvSpPr>
        <p:spPr>
          <a:xfrm>
            <a:off x="2971800" y="3727450"/>
            <a:ext cx="381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3</a:t>
            </a:r>
            <a:endParaRPr lang="zh-CN" altLang="en-US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50" name="Connector: Curved 63">
            <a:extLst>
              <a:ext uri="{FF2B5EF4-FFF2-40B4-BE49-F238E27FC236}">
                <a16:creationId xmlns:a16="http://schemas.microsoft.com/office/drawing/2014/main" id="{13868DE3-6742-40AB-9D52-1DAE50D47203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 rot="5400000" flipH="1" flipV="1">
            <a:off x="3086101" y="3003550"/>
            <a:ext cx="12700" cy="3581400"/>
          </a:xfrm>
          <a:prstGeom prst="curvedConnector3">
            <a:avLst>
              <a:gd name="adj1" fmla="val 10842646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48">
            <a:extLst>
              <a:ext uri="{FF2B5EF4-FFF2-40B4-BE49-F238E27FC236}">
                <a16:creationId xmlns:a16="http://schemas.microsoft.com/office/drawing/2014/main" id="{C475B689-3F0C-476E-897A-0407494A9F81}"/>
              </a:ext>
            </a:extLst>
          </p:cNvPr>
          <p:cNvCxnSpPr>
            <a:cxnSpLocks/>
            <a:stCxn id="11" idx="4"/>
            <a:endCxn id="14" idx="4"/>
          </p:cNvCxnSpPr>
          <p:nvPr/>
        </p:nvCxnSpPr>
        <p:spPr>
          <a:xfrm rot="16200000" flipH="1">
            <a:off x="8343901" y="3765550"/>
            <a:ext cx="12700" cy="2971800"/>
          </a:xfrm>
          <a:prstGeom prst="curvedConnector3">
            <a:avLst>
              <a:gd name="adj1" fmla="val 10603787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48">
            <a:extLst>
              <a:ext uri="{FF2B5EF4-FFF2-40B4-BE49-F238E27FC236}">
                <a16:creationId xmlns:a16="http://schemas.microsoft.com/office/drawing/2014/main" id="{18321F90-F31E-49BB-8EF5-DBB85FBADF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0401" y="4489450"/>
            <a:ext cx="12700" cy="1828800"/>
          </a:xfrm>
          <a:prstGeom prst="curvedConnector3">
            <a:avLst>
              <a:gd name="adj1" fmla="val 3075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48">
            <a:extLst>
              <a:ext uri="{FF2B5EF4-FFF2-40B4-BE49-F238E27FC236}">
                <a16:creationId xmlns:a16="http://schemas.microsoft.com/office/drawing/2014/main" id="{FE39635F-40E9-4D63-82A0-8362849E38C6}"/>
              </a:ext>
            </a:extLst>
          </p:cNvPr>
          <p:cNvCxnSpPr>
            <a:cxnSpLocks/>
            <a:stCxn id="10" idx="4"/>
            <a:endCxn id="13" idx="4"/>
          </p:cNvCxnSpPr>
          <p:nvPr/>
        </p:nvCxnSpPr>
        <p:spPr>
          <a:xfrm rot="16200000" flipH="1">
            <a:off x="7353301" y="3765550"/>
            <a:ext cx="12700" cy="2971800"/>
          </a:xfrm>
          <a:prstGeom prst="curvedConnector3">
            <a:avLst>
              <a:gd name="adj1" fmla="val 3983882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120">
            <a:extLst>
              <a:ext uri="{FF2B5EF4-FFF2-40B4-BE49-F238E27FC236}">
                <a16:creationId xmlns:a16="http://schemas.microsoft.com/office/drawing/2014/main" id="{BD258F42-2718-4A6F-8110-0857B76294A4}"/>
              </a:ext>
            </a:extLst>
          </p:cNvPr>
          <p:cNvSpPr/>
          <p:nvPr/>
        </p:nvSpPr>
        <p:spPr>
          <a:xfrm>
            <a:off x="3610256" y="3294852"/>
            <a:ext cx="381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4</a:t>
            </a:r>
            <a:endParaRPr lang="zh-CN" altLang="en-US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D38C1A-164C-47A4-AC43-17E3F2E3F998}"/>
                  </a:ext>
                </a:extLst>
              </p:cNvPr>
              <p:cNvSpPr txBox="1"/>
              <p:nvPr/>
            </p:nvSpPr>
            <p:spPr>
              <a:xfrm>
                <a:off x="7373164" y="3154120"/>
                <a:ext cx="1112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=4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D38C1A-164C-47A4-AC43-17E3F2E3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64" y="3154120"/>
                <a:ext cx="111251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B7563E9-7650-4292-97E7-76DB6D5E926B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6858001" y="3803650"/>
            <a:ext cx="12700" cy="1981200"/>
          </a:xfrm>
          <a:prstGeom prst="curvedConnector3">
            <a:avLst>
              <a:gd name="adj1" fmla="val 4500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1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19" grpId="0" animBg="1"/>
      <p:bldP spid="121" grpId="0" animBg="1"/>
      <p:bldP spid="72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 rot="4706304">
            <a:off x="3247734" y="3438719"/>
            <a:ext cx="1371600" cy="137160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54254" y="2168643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 rot="20891575">
            <a:off x="5663229" y="4886961"/>
            <a:ext cx="1005840" cy="100584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13977982">
            <a:off x="7385468" y="2571013"/>
            <a:ext cx="1141968" cy="113911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8531155">
            <a:off x="3921749" y="1088008"/>
            <a:ext cx="1828800" cy="182880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14433570">
            <a:off x="6559435" y="1602357"/>
            <a:ext cx="1463040" cy="1467023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047470">
            <a:off x="6146953" y="3718901"/>
            <a:ext cx="2477277" cy="2474942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970635" flipH="1">
            <a:off x="6010463" y="2753894"/>
            <a:ext cx="354042" cy="824231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064825">
            <a:off x="5351446" y="2602191"/>
            <a:ext cx="472938" cy="936108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83435">
            <a:off x="6184787" y="3137136"/>
            <a:ext cx="755691" cy="962159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32463" flipV="1">
            <a:off x="5081790" y="3302426"/>
            <a:ext cx="618898" cy="820654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0635" flipH="1" flipV="1">
            <a:off x="5791681" y="3590553"/>
            <a:ext cx="247029" cy="539743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7"/>
            <a:endCxn id="19" idx="3"/>
          </p:cNvCxnSpPr>
          <p:nvPr/>
        </p:nvCxnSpPr>
        <p:spPr>
          <a:xfrm flipV="1">
            <a:off x="6533301" y="2368192"/>
            <a:ext cx="702366" cy="373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23" idx="3"/>
          </p:cNvCxnSpPr>
          <p:nvPr/>
        </p:nvCxnSpPr>
        <p:spPr>
          <a:xfrm flipV="1">
            <a:off x="7254480" y="3228716"/>
            <a:ext cx="687043" cy="474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36" idx="0"/>
          </p:cNvCxnSpPr>
          <p:nvPr/>
        </p:nvCxnSpPr>
        <p:spPr>
          <a:xfrm>
            <a:off x="5960731" y="4241386"/>
            <a:ext cx="232805" cy="10976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40" idx="6"/>
          </p:cNvCxnSpPr>
          <p:nvPr/>
        </p:nvCxnSpPr>
        <p:spPr>
          <a:xfrm flipH="1">
            <a:off x="3991270" y="3908243"/>
            <a:ext cx="822960" cy="1906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1"/>
            <a:endCxn id="45" idx="5"/>
          </p:cNvCxnSpPr>
          <p:nvPr/>
        </p:nvCxnSpPr>
        <p:spPr>
          <a:xfrm flipH="1" flipV="1">
            <a:off x="4837703" y="2035572"/>
            <a:ext cx="392542" cy="524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4"/>
            <a:endCxn id="66" idx="1"/>
          </p:cNvCxnSpPr>
          <p:nvPr/>
        </p:nvCxnSpPr>
        <p:spPr>
          <a:xfrm>
            <a:off x="7222151" y="3781004"/>
            <a:ext cx="58013" cy="1155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/>
          <p:cNvCxnSpPr>
            <a:stCxn id="23" idx="7"/>
            <a:endCxn id="51" idx="4"/>
          </p:cNvCxnSpPr>
          <p:nvPr/>
        </p:nvCxnSpPr>
        <p:spPr>
          <a:xfrm flipV="1">
            <a:off x="8006180" y="2797534"/>
            <a:ext cx="404938" cy="366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973442" y="2935654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442" y="2935654"/>
                <a:ext cx="81297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>
            <a:stCxn id="19" idx="7"/>
            <a:endCxn id="50" idx="4"/>
          </p:cNvCxnSpPr>
          <p:nvPr/>
        </p:nvCxnSpPr>
        <p:spPr>
          <a:xfrm flipV="1">
            <a:off x="7300326" y="1975332"/>
            <a:ext cx="629421" cy="3282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7085677" y="1821237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677" y="1821237"/>
                <a:ext cx="81297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486400" y="5410200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10200"/>
                <a:ext cx="81297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/>
          <p:cNvCxnSpPr>
            <a:stCxn id="16" idx="0"/>
            <a:endCxn id="73" idx="3"/>
          </p:cNvCxnSpPr>
          <p:nvPr/>
        </p:nvCxnSpPr>
        <p:spPr>
          <a:xfrm flipH="1">
            <a:off x="4300885" y="3566828"/>
            <a:ext cx="1570884" cy="1643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2209538" y="6245137"/>
                <a:ext cx="57270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for unvisited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8" y="6245137"/>
                <a:ext cx="5727081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7222276" y="229014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46952" y="5338998"/>
            <a:ext cx="93166" cy="96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8131" y="315066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9830" y="405318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9654" y="195752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6854" y="2546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5252" y="2728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4230" y="3862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5010" y="41499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76430" y="3689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8079" y="34609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580170" y="3064855"/>
                <a:ext cx="546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170" y="3064855"/>
                <a:ext cx="546560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" idx="2"/>
          </p:cNvCxnSpPr>
          <p:nvPr/>
        </p:nvCxnSpPr>
        <p:spPr>
          <a:xfrm flipH="1" flipV="1">
            <a:off x="4648201" y="3048001"/>
            <a:ext cx="1199879" cy="458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467600" y="4953000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953000"/>
                <a:ext cx="81297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724400" y="1447800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0"/>
                <a:ext cx="81297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895600" y="3886200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𝟓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86200"/>
                <a:ext cx="812979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66" idx="5"/>
            <a:endCxn id="69" idx="4"/>
          </p:cNvCxnSpPr>
          <p:nvPr/>
        </p:nvCxnSpPr>
        <p:spPr>
          <a:xfrm>
            <a:off x="7344821" y="5001229"/>
            <a:ext cx="877464" cy="86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266772" y="492317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52" idx="4"/>
          </p:cNvCxnSpPr>
          <p:nvPr/>
        </p:nvCxnSpPr>
        <p:spPr>
          <a:xfrm flipH="1">
            <a:off x="3261650" y="4114800"/>
            <a:ext cx="638181" cy="1471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798831" y="1084871"/>
            <a:ext cx="23406" cy="8723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6" idx="4"/>
            <a:endCxn id="53" idx="4"/>
          </p:cNvCxnSpPr>
          <p:nvPr/>
        </p:nvCxnSpPr>
        <p:spPr>
          <a:xfrm>
            <a:off x="6193535" y="5435758"/>
            <a:ext cx="75520" cy="4464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8247" y="573757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tentative distance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98398" y="6120528"/>
            <a:ext cx="367113" cy="2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2">
            <a:extLst>
              <a:ext uri="{FF2B5EF4-FFF2-40B4-BE49-F238E27FC236}">
                <a16:creationId xmlns:a16="http://schemas.microsoft.com/office/drawing/2014/main" id="{C4FB84F9-6911-4816-A7AE-941FEC19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/>
          <a:lstStyle/>
          <a:p>
            <a:r>
              <a:rPr lang="en-US" altLang="zh-CN" dirty="0"/>
              <a:t>Push the frontier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447F12-7D29-4DD0-865A-43214FB8E5B5}"/>
              </a:ext>
            </a:extLst>
          </p:cNvPr>
          <p:cNvSpPr txBox="1"/>
          <p:nvPr/>
        </p:nvSpPr>
        <p:spPr>
          <a:xfrm>
            <a:off x="210833" y="1396014"/>
            <a:ext cx="3833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Because of the shortcuts,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each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round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can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push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frontier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more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than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1FF1EE6-294C-479F-BCF0-CC7F37D6864B}"/>
                  </a:ext>
                </a:extLst>
              </p:cNvPr>
              <p:cNvSpPr txBox="1"/>
              <p:nvPr/>
            </p:nvSpPr>
            <p:spPr>
              <a:xfrm>
                <a:off x="8728297" y="1716609"/>
                <a:ext cx="307149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Every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update its neighbors</a:t>
                </a:r>
              </a:p>
              <a:p>
                <a:pPr algn="l"/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In 1-hop it is guaranteed to visit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nearest neighbors, the furthest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is the furthest distance it can guarantee to update!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1FF1EE6-294C-479F-BCF0-CC7F37D68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7" y="1716609"/>
                <a:ext cx="3071499" cy="2585323"/>
              </a:xfrm>
              <a:prstGeom prst="rect">
                <a:avLst/>
              </a:prstGeom>
              <a:blipFill>
                <a:blip r:embed="rId13"/>
                <a:stretch>
                  <a:fillRect l="-1786" t="-1179" r="-2976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628B6D6-5676-48B3-AC8F-2EF2E31F056B}"/>
                  </a:ext>
                </a:extLst>
              </p:cNvPr>
              <p:cNvSpPr txBox="1"/>
              <p:nvPr/>
            </p:nvSpPr>
            <p:spPr>
              <a:xfrm>
                <a:off x="242928" y="3133816"/>
                <a:ext cx="28893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: tentative distance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: radius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, distance to its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-</a:t>
                </a:r>
                <a:r>
                  <a:rPr lang="en-US" altLang="zh-CN" dirty="0" err="1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th</a:t>
                </a:r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nearest neighbor</a:t>
                </a:r>
                <a:endParaRPr lang="zh-CN" altLang="en-US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628B6D6-5676-48B3-AC8F-2EF2E31F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8" y="3133816"/>
                <a:ext cx="2889301" cy="1200329"/>
              </a:xfrm>
              <a:prstGeom prst="rect">
                <a:avLst/>
              </a:prstGeom>
              <a:blipFill>
                <a:blip r:embed="rId14"/>
                <a:stretch>
                  <a:fillRect l="-1899" t="-2030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266EE1-CBDA-41AB-A6EF-17B2D2653D9C}"/>
                  </a:ext>
                </a:extLst>
              </p:cNvPr>
              <p:cNvSpPr txBox="1"/>
              <p:nvPr/>
            </p:nvSpPr>
            <p:spPr>
              <a:xfrm>
                <a:off x="7312492" y="143788"/>
                <a:ext cx="4406976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To relax using edge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:</a:t>
                </a:r>
                <a:endParaRPr lang="en-US" altLang="zh-CN" b="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𝑤𝑒𝑖𝑔h𝑡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266EE1-CBDA-41AB-A6EF-17B2D2653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92" y="143788"/>
                <a:ext cx="4406976" cy="681982"/>
              </a:xfrm>
              <a:prstGeom prst="rect">
                <a:avLst/>
              </a:prstGeom>
              <a:blipFill>
                <a:blip r:embed="rId15"/>
                <a:stretch>
                  <a:fillRect l="-1247" t="-4505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BCEDE9F-AE5E-4609-8A05-214D7D350810}"/>
              </a:ext>
            </a:extLst>
          </p:cNvPr>
          <p:cNvCxnSpPr/>
          <p:nvPr/>
        </p:nvCxnSpPr>
        <p:spPr>
          <a:xfrm flipV="1">
            <a:off x="9296400" y="755805"/>
            <a:ext cx="1981200" cy="864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下 23">
            <a:extLst>
              <a:ext uri="{FF2B5EF4-FFF2-40B4-BE49-F238E27FC236}">
                <a16:creationId xmlns:a16="http://schemas.microsoft.com/office/drawing/2014/main" id="{C55AF81E-2110-4B2A-8E23-EA02376E5EEC}"/>
              </a:ext>
            </a:extLst>
          </p:cNvPr>
          <p:cNvSpPr/>
          <p:nvPr/>
        </p:nvSpPr>
        <p:spPr>
          <a:xfrm>
            <a:off x="9906000" y="825770"/>
            <a:ext cx="304800" cy="241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3B6BEF1-F472-4C56-98F7-A18F04926A93}"/>
                  </a:ext>
                </a:extLst>
              </p:cNvPr>
              <p:cNvSpPr txBox="1"/>
              <p:nvPr/>
            </p:nvSpPr>
            <p:spPr>
              <a:xfrm>
                <a:off x="8278329" y="1055801"/>
                <a:ext cx="3560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 update as far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3B6BEF1-F472-4C56-98F7-A18F04926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329" y="1055801"/>
                <a:ext cx="3560142" cy="369332"/>
              </a:xfrm>
              <a:prstGeom prst="rect">
                <a:avLst/>
              </a:prstGeom>
              <a:blipFill>
                <a:blip r:embed="rId16"/>
                <a:stretch>
                  <a:fillRect l="-154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8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25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7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2" grpId="0" animBg="1"/>
      <p:bldP spid="54" grpId="0" animBg="1"/>
      <p:bldP spid="54" grpId="1" animBg="1"/>
      <p:bldP spid="54" grpId="2" animBg="1"/>
      <p:bldP spid="53" grpId="0" animBg="1"/>
      <p:bldP spid="51" grpId="0" animBg="1"/>
      <p:bldP spid="49" grpId="0" animBg="1"/>
      <p:bldP spid="50" grpId="0" animBg="1"/>
      <p:bldP spid="69" grpId="0" animBg="1"/>
      <p:bldP spid="73" grpId="0" animBg="1"/>
      <p:bldP spid="73" grpId="1" animBg="1"/>
      <p:bldP spid="100" grpId="0"/>
      <p:bldP spid="104" grpId="0"/>
      <p:bldP spid="119" grpId="0"/>
      <p:bldP spid="125" grpId="0"/>
      <p:bldP spid="126" grpId="0"/>
      <p:bldP spid="55" grpId="0"/>
      <p:bldP spid="47" grpId="0"/>
      <p:bldP spid="48" grpId="0"/>
      <p:bldP spid="57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4434" y="2163111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970635" flipH="1">
            <a:off x="6010463" y="2753894"/>
            <a:ext cx="354042" cy="824231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064825">
            <a:off x="5351446" y="2602191"/>
            <a:ext cx="472938" cy="936108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83435">
            <a:off x="6184787" y="3137136"/>
            <a:ext cx="755691" cy="962159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32463" flipV="1">
            <a:off x="5081790" y="3302426"/>
            <a:ext cx="618898" cy="820654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0635" flipH="1" flipV="1">
            <a:off x="5791681" y="3590553"/>
            <a:ext cx="247029" cy="539743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7"/>
            <a:endCxn id="19" idx="3"/>
          </p:cNvCxnSpPr>
          <p:nvPr/>
        </p:nvCxnSpPr>
        <p:spPr>
          <a:xfrm flipV="1">
            <a:off x="6533301" y="2368192"/>
            <a:ext cx="702366" cy="373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23" idx="3"/>
          </p:cNvCxnSpPr>
          <p:nvPr/>
        </p:nvCxnSpPr>
        <p:spPr>
          <a:xfrm flipV="1">
            <a:off x="7254480" y="3228716"/>
            <a:ext cx="687043" cy="474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36" idx="0"/>
          </p:cNvCxnSpPr>
          <p:nvPr/>
        </p:nvCxnSpPr>
        <p:spPr>
          <a:xfrm>
            <a:off x="5960731" y="4241386"/>
            <a:ext cx="232805" cy="10976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40" idx="6"/>
          </p:cNvCxnSpPr>
          <p:nvPr/>
        </p:nvCxnSpPr>
        <p:spPr>
          <a:xfrm flipH="1">
            <a:off x="3991270" y="3908243"/>
            <a:ext cx="822960" cy="1906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1"/>
            <a:endCxn id="45" idx="5"/>
          </p:cNvCxnSpPr>
          <p:nvPr/>
        </p:nvCxnSpPr>
        <p:spPr>
          <a:xfrm flipH="1" flipV="1">
            <a:off x="4837703" y="2035572"/>
            <a:ext cx="392542" cy="524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4"/>
            <a:endCxn id="66" idx="1"/>
          </p:cNvCxnSpPr>
          <p:nvPr/>
        </p:nvCxnSpPr>
        <p:spPr>
          <a:xfrm>
            <a:off x="7222151" y="3781004"/>
            <a:ext cx="58013" cy="1155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6146952" y="5338998"/>
            <a:ext cx="93166" cy="96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22276" y="229014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8131" y="315066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9830" y="405318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9654" y="195752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66772" y="492317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6854" y="2546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5252" y="2728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4230" y="3862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5010" y="41499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76430" y="3689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8079" y="34609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300885" y="3566828"/>
            <a:ext cx="1570884" cy="1643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09538" y="6245137"/>
                <a:ext cx="57270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for unvisited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8" y="6245137"/>
                <a:ext cx="5727081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0470461-3766-4770-A456-846AAD67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 the frontier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61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4434" y="2163111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970635" flipH="1">
            <a:off x="6010463" y="2753894"/>
            <a:ext cx="354042" cy="824231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064825">
            <a:off x="5351446" y="2602191"/>
            <a:ext cx="472938" cy="936108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83435">
            <a:off x="6184787" y="3137136"/>
            <a:ext cx="755691" cy="962159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32463" flipV="1">
            <a:off x="5081790" y="3302426"/>
            <a:ext cx="618898" cy="820654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0635" flipH="1" flipV="1">
            <a:off x="5791681" y="3590553"/>
            <a:ext cx="247029" cy="539743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7"/>
            <a:endCxn id="19" idx="3"/>
          </p:cNvCxnSpPr>
          <p:nvPr/>
        </p:nvCxnSpPr>
        <p:spPr>
          <a:xfrm flipV="1">
            <a:off x="6533301" y="2368192"/>
            <a:ext cx="702366" cy="37329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36" idx="0"/>
          </p:cNvCxnSpPr>
          <p:nvPr/>
        </p:nvCxnSpPr>
        <p:spPr>
          <a:xfrm>
            <a:off x="5960731" y="4241386"/>
            <a:ext cx="232805" cy="109761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2"/>
            <a:endCxn id="40" idx="6"/>
          </p:cNvCxnSpPr>
          <p:nvPr/>
        </p:nvCxnSpPr>
        <p:spPr>
          <a:xfrm flipH="1">
            <a:off x="3991270" y="3908243"/>
            <a:ext cx="822960" cy="19066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1"/>
            <a:endCxn id="45" idx="5"/>
          </p:cNvCxnSpPr>
          <p:nvPr/>
        </p:nvCxnSpPr>
        <p:spPr>
          <a:xfrm flipH="1" flipV="1">
            <a:off x="4837703" y="2035572"/>
            <a:ext cx="392542" cy="52438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1" idx="4"/>
            <a:endCxn id="66" idx="1"/>
          </p:cNvCxnSpPr>
          <p:nvPr/>
        </p:nvCxnSpPr>
        <p:spPr>
          <a:xfrm>
            <a:off x="7222151" y="3781004"/>
            <a:ext cx="58013" cy="115556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216854" y="2546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5252" y="2728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4230" y="3862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5010" y="41499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76430" y="3689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8079" y="34609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962368" y="461790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cxnSpLocks/>
            <a:stCxn id="66" idx="7"/>
            <a:endCxn id="46" idx="3"/>
          </p:cNvCxnSpPr>
          <p:nvPr/>
        </p:nvCxnSpPr>
        <p:spPr>
          <a:xfrm flipV="1">
            <a:off x="7344821" y="4695954"/>
            <a:ext cx="1630938" cy="2406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36" idx="5"/>
            <a:endCxn id="52" idx="7"/>
          </p:cNvCxnSpPr>
          <p:nvPr/>
        </p:nvCxnSpPr>
        <p:spPr>
          <a:xfrm>
            <a:off x="6226474" y="5421588"/>
            <a:ext cx="227358" cy="7011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56617" y="605467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75783" y="610937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cxnSpLocks/>
            <a:stCxn id="36" idx="3"/>
            <a:endCxn id="51" idx="6"/>
          </p:cNvCxnSpPr>
          <p:nvPr/>
        </p:nvCxnSpPr>
        <p:spPr>
          <a:xfrm flipH="1">
            <a:off x="5548057" y="5421588"/>
            <a:ext cx="612539" cy="6788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66" idx="4"/>
            <a:endCxn id="52" idx="0"/>
          </p:cNvCxnSpPr>
          <p:nvPr/>
        </p:nvCxnSpPr>
        <p:spPr>
          <a:xfrm flipH="1">
            <a:off x="6421503" y="5014619"/>
            <a:ext cx="890989" cy="10947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0" idx="0"/>
            <a:endCxn id="59" idx="6"/>
          </p:cNvCxnSpPr>
          <p:nvPr/>
        </p:nvCxnSpPr>
        <p:spPr>
          <a:xfrm flipH="1" flipV="1">
            <a:off x="2717130" y="3028583"/>
            <a:ext cx="1228420" cy="10246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625690" y="298286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10154" y="405052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cxnSpLocks/>
            <a:stCxn id="40" idx="2"/>
            <a:endCxn id="60" idx="6"/>
          </p:cNvCxnSpPr>
          <p:nvPr/>
        </p:nvCxnSpPr>
        <p:spPr>
          <a:xfrm flipH="1" flipV="1">
            <a:off x="2601594" y="4096245"/>
            <a:ext cx="1298236" cy="2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97371" y="1877838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709666" y="135636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cxnSpLocks/>
            <a:stCxn id="45" idx="3"/>
            <a:endCxn id="65" idx="5"/>
          </p:cNvCxnSpPr>
          <p:nvPr/>
        </p:nvCxnSpPr>
        <p:spPr>
          <a:xfrm flipH="1" flipV="1">
            <a:off x="3375420" y="1955887"/>
            <a:ext cx="1397625" cy="7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45" idx="7"/>
            <a:endCxn id="67" idx="5"/>
          </p:cNvCxnSpPr>
          <p:nvPr/>
        </p:nvCxnSpPr>
        <p:spPr>
          <a:xfrm flipH="1" flipV="1">
            <a:off x="3787715" y="1434409"/>
            <a:ext cx="1049988" cy="5365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830296" y="2139068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122871" y="128259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cxnSpLocks/>
            <a:stCxn id="19" idx="5"/>
            <a:endCxn id="72" idx="2"/>
          </p:cNvCxnSpPr>
          <p:nvPr/>
        </p:nvCxnSpPr>
        <p:spPr>
          <a:xfrm flipV="1">
            <a:off x="7300325" y="2184788"/>
            <a:ext cx="1529971" cy="1834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116400" y="316181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cxnSpLocks/>
            <a:stCxn id="19" idx="5"/>
            <a:endCxn id="76" idx="2"/>
          </p:cNvCxnSpPr>
          <p:nvPr/>
        </p:nvCxnSpPr>
        <p:spPr>
          <a:xfrm>
            <a:off x="7300325" y="2368192"/>
            <a:ext cx="1816075" cy="8393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222276" y="229014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9830" y="40531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cxnSpLocks/>
            <a:stCxn id="19" idx="7"/>
            <a:endCxn id="73" idx="4"/>
          </p:cNvCxnSpPr>
          <p:nvPr/>
        </p:nvCxnSpPr>
        <p:spPr>
          <a:xfrm flipV="1">
            <a:off x="7300325" y="1374034"/>
            <a:ext cx="868266" cy="929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146952" y="5338998"/>
            <a:ext cx="93166" cy="9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9654" y="1957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66772" y="492317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300885" y="3566828"/>
            <a:ext cx="1570884" cy="1643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538" y="6245137"/>
                <a:ext cx="57270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for unvisited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8" y="6245137"/>
                <a:ext cx="5727081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itle 2">
            <a:extLst>
              <a:ext uri="{FF2B5EF4-FFF2-40B4-BE49-F238E27FC236}">
                <a16:creationId xmlns:a16="http://schemas.microsoft.com/office/drawing/2014/main" id="{F7FCF366-372D-431D-AF83-EC29AA21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/>
          <a:lstStyle/>
          <a:p>
            <a:r>
              <a:rPr lang="en-US" altLang="zh-CN" dirty="0"/>
              <a:t>Push the frontier</a:t>
            </a:r>
            <a:endParaRPr lang="zh-CN" altLang="en-US" dirty="0"/>
          </a:p>
        </p:txBody>
      </p:sp>
      <p:cxnSp>
        <p:nvCxnSpPr>
          <p:cNvPr id="55" name="Straight Arrow Connector 24">
            <a:extLst>
              <a:ext uri="{FF2B5EF4-FFF2-40B4-BE49-F238E27FC236}">
                <a16:creationId xmlns:a16="http://schemas.microsoft.com/office/drawing/2014/main" id="{2CE099FE-5CED-4703-A58F-26F88DB1810C}"/>
              </a:ext>
            </a:extLst>
          </p:cNvPr>
          <p:cNvCxnSpPr>
            <a:endCxn id="56" idx="3"/>
          </p:cNvCxnSpPr>
          <p:nvPr/>
        </p:nvCxnSpPr>
        <p:spPr>
          <a:xfrm flipV="1">
            <a:off x="7254480" y="3228716"/>
            <a:ext cx="687043" cy="47423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Oval 22">
            <a:extLst>
              <a:ext uri="{FF2B5EF4-FFF2-40B4-BE49-F238E27FC236}">
                <a16:creationId xmlns:a16="http://schemas.microsoft.com/office/drawing/2014/main" id="{C054DF76-18B1-4BBD-A4A6-7804AEB4149F}"/>
              </a:ext>
            </a:extLst>
          </p:cNvPr>
          <p:cNvSpPr/>
          <p:nvPr/>
        </p:nvSpPr>
        <p:spPr>
          <a:xfrm>
            <a:off x="7928131" y="315066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  <p:bldP spid="52" grpId="0" animBg="1"/>
      <p:bldP spid="59" grpId="0" animBg="1"/>
      <p:bldP spid="60" grpId="0" animBg="1"/>
      <p:bldP spid="65" grpId="0" animBg="1"/>
      <p:bldP spid="67" grpId="0" animBg="1"/>
      <p:bldP spid="72" grpId="0" animBg="1"/>
      <p:bldP spid="73" grpId="0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C590-782E-40DA-9C80-D88E845B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BFS: radius stepping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AAC3C-7C66-436A-B4BD-45C21F68C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2590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Start with frontier={s}.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𝜹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dirty="0"/>
                  <a:t>: the set of settled elements)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In each step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 . This is for correctness.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, 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the frontier,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Use all vertices in the frontier to relax their neighbors’ tentative distances, repeat 2-3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twice</a:t>
                </a:r>
              </a:p>
              <a:p>
                <a:pPr lvl="1"/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frontier and its neighbor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Repeat steps until all vertices have been settled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AAC3C-7C66-436A-B4BD-45C21F68C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2590800"/>
              </a:xfrm>
              <a:blipFill>
                <a:blip r:embed="rId2"/>
                <a:stretch>
                  <a:fillRect l="-1081" t="-4235"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52194-CCC0-4CC6-9899-2C0E1E128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E8CB2-1CCF-4B83-B537-9F712D5C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962400"/>
            <a:ext cx="4352381" cy="28000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AC25237-7F6C-4942-9C93-B2DC099EF88A}"/>
              </a:ext>
            </a:extLst>
          </p:cNvPr>
          <p:cNvSpPr/>
          <p:nvPr/>
        </p:nvSpPr>
        <p:spPr>
          <a:xfrm>
            <a:off x="58674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47BDA3-0003-4DB1-BF24-B458A4542388}"/>
              </a:ext>
            </a:extLst>
          </p:cNvPr>
          <p:cNvCxnSpPr>
            <a:cxnSpLocks/>
            <a:stCxn id="10" idx="0"/>
            <a:endCxn id="8" idx="1"/>
          </p:cNvCxnSpPr>
          <p:nvPr/>
        </p:nvCxnSpPr>
        <p:spPr>
          <a:xfrm flipH="1" flipV="1">
            <a:off x="5878559" y="4049759"/>
            <a:ext cx="3153492" cy="52224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80309BE-76B6-4E24-AB7F-E5EB1649D7EC}"/>
              </a:ext>
            </a:extLst>
          </p:cNvPr>
          <p:cNvSpPr txBox="1"/>
          <p:nvPr/>
        </p:nvSpPr>
        <p:spPr>
          <a:xfrm>
            <a:off x="7543800" y="4572000"/>
            <a:ext cx="2976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 guarantee to settle these vertices because #hops to processed nodes can be more than 2 (and unbounded)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BDB0C0-2785-4884-A4C0-68F18E0E3531}"/>
              </a:ext>
            </a:extLst>
          </p:cNvPr>
          <p:cNvSpPr/>
          <p:nvPr/>
        </p:nvSpPr>
        <p:spPr>
          <a:xfrm>
            <a:off x="69342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0727E1E-C0A3-493B-99E5-324F9519B3A6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16200000" flipV="1">
            <a:off x="7925976" y="3465924"/>
            <a:ext cx="152400" cy="2059751"/>
          </a:xfrm>
          <a:prstGeom prst="curvedConnector3">
            <a:avLst>
              <a:gd name="adj1" fmla="val 250000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BB0526-D9FB-4844-844F-F482BD4406DD}"/>
              </a:ext>
            </a:extLst>
          </p:cNvPr>
          <p:cNvSpPr/>
          <p:nvPr/>
        </p:nvSpPr>
        <p:spPr>
          <a:xfrm>
            <a:off x="4857750" y="3924300"/>
            <a:ext cx="1047750" cy="857250"/>
          </a:xfrm>
          <a:custGeom>
            <a:avLst/>
            <a:gdLst>
              <a:gd name="connsiteX0" fmla="*/ 1047750 w 1047750"/>
              <a:gd name="connsiteY0" fmla="*/ 152400 h 857250"/>
              <a:gd name="connsiteX1" fmla="*/ 914400 w 1047750"/>
              <a:gd name="connsiteY1" fmla="*/ 47625 h 857250"/>
              <a:gd name="connsiteX2" fmla="*/ 742950 w 1047750"/>
              <a:gd name="connsiteY2" fmla="*/ 114300 h 857250"/>
              <a:gd name="connsiteX3" fmla="*/ 600075 w 1047750"/>
              <a:gd name="connsiteY3" fmla="*/ 47625 h 857250"/>
              <a:gd name="connsiteX4" fmla="*/ 466725 w 1047750"/>
              <a:gd name="connsiteY4" fmla="*/ 95250 h 857250"/>
              <a:gd name="connsiteX5" fmla="*/ 180975 w 1047750"/>
              <a:gd name="connsiteY5" fmla="*/ 0 h 857250"/>
              <a:gd name="connsiteX6" fmla="*/ 238125 w 1047750"/>
              <a:gd name="connsiteY6" fmla="*/ 161925 h 857250"/>
              <a:gd name="connsiteX7" fmla="*/ 0 w 1047750"/>
              <a:gd name="connsiteY7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7750" h="857250">
                <a:moveTo>
                  <a:pt x="1047750" y="152400"/>
                </a:moveTo>
                <a:lnTo>
                  <a:pt x="914400" y="47625"/>
                </a:lnTo>
                <a:lnTo>
                  <a:pt x="742950" y="114300"/>
                </a:lnTo>
                <a:lnTo>
                  <a:pt x="600075" y="47625"/>
                </a:lnTo>
                <a:lnTo>
                  <a:pt x="466725" y="95250"/>
                </a:lnTo>
                <a:lnTo>
                  <a:pt x="180975" y="0"/>
                </a:lnTo>
                <a:lnTo>
                  <a:pt x="238125" y="161925"/>
                </a:lnTo>
                <a:lnTo>
                  <a:pt x="0" y="85725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19ABFF-BD12-41DB-897B-E489EEA7BF11}"/>
              </a:ext>
            </a:extLst>
          </p:cNvPr>
          <p:cNvSpPr/>
          <p:nvPr/>
        </p:nvSpPr>
        <p:spPr>
          <a:xfrm>
            <a:off x="6362700" y="4257675"/>
            <a:ext cx="561975" cy="228600"/>
          </a:xfrm>
          <a:custGeom>
            <a:avLst/>
            <a:gdLst>
              <a:gd name="connsiteX0" fmla="*/ 561975 w 561975"/>
              <a:gd name="connsiteY0" fmla="*/ 219075 h 228600"/>
              <a:gd name="connsiteX1" fmla="*/ 400050 w 561975"/>
              <a:gd name="connsiteY1" fmla="*/ 9525 h 228600"/>
              <a:gd name="connsiteX2" fmla="*/ 333375 w 561975"/>
              <a:gd name="connsiteY2" fmla="*/ 57150 h 228600"/>
              <a:gd name="connsiteX3" fmla="*/ 276225 w 561975"/>
              <a:gd name="connsiteY3" fmla="*/ 0 h 228600"/>
              <a:gd name="connsiteX4" fmla="*/ 276225 w 561975"/>
              <a:gd name="connsiteY4" fmla="*/ 0 h 228600"/>
              <a:gd name="connsiteX5" fmla="*/ 0 w 561975"/>
              <a:gd name="connsiteY5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975" h="228600">
                <a:moveTo>
                  <a:pt x="561975" y="219075"/>
                </a:moveTo>
                <a:lnTo>
                  <a:pt x="400050" y="9525"/>
                </a:lnTo>
                <a:lnTo>
                  <a:pt x="333375" y="57150"/>
                </a:lnTo>
                <a:lnTo>
                  <a:pt x="276225" y="0"/>
                </a:lnTo>
                <a:lnTo>
                  <a:pt x="276225" y="0"/>
                </a:lnTo>
                <a:lnTo>
                  <a:pt x="0" y="2286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8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Mao">
      <a:dk1>
        <a:sysClr val="windowText" lastClr="000000"/>
      </a:dk1>
      <a:lt1>
        <a:sysClr val="window" lastClr="FFFFFF"/>
      </a:lt1>
      <a:dk2>
        <a:srgbClr val="4D5061"/>
      </a:dk2>
      <a:lt2>
        <a:srgbClr val="E7E6E6"/>
      </a:lt2>
      <a:accent1>
        <a:srgbClr val="4472C4"/>
      </a:accent1>
      <a:accent2>
        <a:srgbClr val="ED7D31"/>
      </a:accent2>
      <a:accent3>
        <a:srgbClr val="FFBF00"/>
      </a:accent3>
      <a:accent4>
        <a:srgbClr val="F93943"/>
      </a:accent4>
      <a:accent5>
        <a:srgbClr val="9000B3"/>
      </a:accent5>
      <a:accent6>
        <a:srgbClr val="70AD47"/>
      </a:accent6>
      <a:hlink>
        <a:srgbClr val="E8436F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28707</TotalTime>
  <Words>2668</Words>
  <Application>Microsoft Office PowerPoint</Application>
  <PresentationFormat>Widescreen</PresentationFormat>
  <Paragraphs>457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等线</vt:lpstr>
      <vt:lpstr>等线 Light</vt:lpstr>
      <vt:lpstr>Arial</vt:lpstr>
      <vt:lpstr>Bahnschrift SemiBold SemiConden</vt:lpstr>
      <vt:lpstr>Calibri</vt:lpstr>
      <vt:lpstr>Cambria Math</vt:lpstr>
      <vt:lpstr>Lucida Sans Unicode</vt:lpstr>
      <vt:lpstr>1_Custom Design</vt:lpstr>
      <vt:lpstr>Parallel Graph Algorithms</vt:lpstr>
      <vt:lpstr>Last Lecture</vt:lpstr>
      <vt:lpstr>Boruvka’s algorithm</vt:lpstr>
      <vt:lpstr>Boruvka’s algorithm</vt:lpstr>
      <vt:lpstr>Parallel BFS – Radius stepping (undirected)</vt:lpstr>
      <vt:lpstr>Push the frontier</vt:lpstr>
      <vt:lpstr>Push the frontier</vt:lpstr>
      <vt:lpstr>Push the frontier</vt:lpstr>
      <vt:lpstr>Parallel BFS: radius stepping</vt:lpstr>
      <vt:lpstr>The number of steps</vt:lpstr>
      <vt:lpstr>Work, depth of BFS using shortcuts (radius-stepping)</vt:lpstr>
      <vt:lpstr>Single Source Shortest Path</vt:lpstr>
      <vt:lpstr>Single source shortest path</vt:lpstr>
      <vt:lpstr>Single source shortest path</vt:lpstr>
      <vt:lpstr>Single source shortest path</vt:lpstr>
      <vt:lpstr>SSSP - notation</vt:lpstr>
      <vt:lpstr>SSSP - What is the frontier and how to relax</vt:lpstr>
      <vt:lpstr>Single source shortest path</vt:lpstr>
      <vt:lpstr>Δ-Stepping: Dijkstra + Bellman-Ford</vt:lpstr>
      <vt:lpstr>Δ-Stepping: Dijkstra + Bellman-Ford</vt:lpstr>
      <vt:lpstr>Δ-Stepping</vt:lpstr>
      <vt:lpstr>Δ-Stepping</vt:lpstr>
      <vt:lpstr>Δ-Stepping</vt:lpstr>
      <vt:lpstr>Single source shortest path</vt:lpstr>
      <vt:lpstr>Single source shortest path</vt:lpstr>
      <vt:lpstr>Single source shortest path</vt:lpstr>
      <vt:lpstr>Radius-stepping</vt:lpstr>
      <vt:lpstr>Definition of vertex radius</vt:lpstr>
      <vt:lpstr>Definition of vertex radius</vt:lpstr>
      <vt:lpstr>Push the frontier</vt:lpstr>
      <vt:lpstr>Push the frontier</vt:lpstr>
      <vt:lpstr>Push the frontier</vt:lpstr>
      <vt:lpstr>Parallel SSSP with shortcuts</vt:lpstr>
      <vt:lpstr>Radius stepping vs. Δ-stepping</vt:lpstr>
      <vt:lpstr>Parallel SSSP with shortcuts</vt:lpstr>
      <vt:lpstr>Parallel SSSP with shortcuts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Algorithms:  Theory and Practice</dc:title>
  <dc:creator>Yan Gu</dc:creator>
  <cp:lastModifiedBy>Lê Kim Hùng</cp:lastModifiedBy>
  <cp:revision>584</cp:revision>
  <dcterms:created xsi:type="dcterms:W3CDTF">2019-09-30T01:50:09Z</dcterms:created>
  <dcterms:modified xsi:type="dcterms:W3CDTF">2022-08-29T15:55:13Z</dcterms:modified>
</cp:coreProperties>
</file>