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55"/>
  </p:notesMasterIdLst>
  <p:handoutMasterIdLst>
    <p:handoutMasterId r:id="rId56"/>
  </p:handoutMasterIdLst>
  <p:sldIdLst>
    <p:sldId id="495" r:id="rId2"/>
    <p:sldId id="753" r:id="rId3"/>
    <p:sldId id="526" r:id="rId4"/>
    <p:sldId id="537" r:id="rId5"/>
    <p:sldId id="528" r:id="rId6"/>
    <p:sldId id="529" r:id="rId7"/>
    <p:sldId id="572" r:id="rId8"/>
    <p:sldId id="538" r:id="rId9"/>
    <p:sldId id="539" r:id="rId10"/>
    <p:sldId id="542" r:id="rId11"/>
    <p:sldId id="532" r:id="rId12"/>
    <p:sldId id="533" r:id="rId13"/>
    <p:sldId id="534" r:id="rId14"/>
    <p:sldId id="535" r:id="rId15"/>
    <p:sldId id="762" r:id="rId16"/>
    <p:sldId id="598" r:id="rId17"/>
    <p:sldId id="589" r:id="rId18"/>
    <p:sldId id="770" r:id="rId19"/>
    <p:sldId id="588" r:id="rId20"/>
    <p:sldId id="635" r:id="rId21"/>
    <p:sldId id="607" r:id="rId22"/>
    <p:sldId id="771" r:id="rId23"/>
    <p:sldId id="772" r:id="rId24"/>
    <p:sldId id="773" r:id="rId25"/>
    <p:sldId id="756" r:id="rId26"/>
    <p:sldId id="395" r:id="rId27"/>
    <p:sldId id="334" r:id="rId28"/>
    <p:sldId id="547" r:id="rId29"/>
    <p:sldId id="315" r:id="rId30"/>
    <p:sldId id="549" r:id="rId31"/>
    <p:sldId id="767" r:id="rId32"/>
    <p:sldId id="764" r:id="rId33"/>
    <p:sldId id="765" r:id="rId34"/>
    <p:sldId id="766" r:id="rId35"/>
    <p:sldId id="291" r:id="rId36"/>
    <p:sldId id="324" r:id="rId37"/>
    <p:sldId id="351" r:id="rId38"/>
    <p:sldId id="768" r:id="rId39"/>
    <p:sldId id="309" r:id="rId40"/>
    <p:sldId id="310" r:id="rId41"/>
    <p:sldId id="311" r:id="rId42"/>
    <p:sldId id="312" r:id="rId43"/>
    <p:sldId id="763" r:id="rId44"/>
    <p:sldId id="553" r:id="rId45"/>
    <p:sldId id="325" r:id="rId46"/>
    <p:sldId id="769" r:id="rId47"/>
    <p:sldId id="385" r:id="rId48"/>
    <p:sldId id="387" r:id="rId49"/>
    <p:sldId id="388" r:id="rId50"/>
    <p:sldId id="386" r:id="rId51"/>
    <p:sldId id="400" r:id="rId52"/>
    <p:sldId id="556" r:id="rId53"/>
    <p:sldId id="425" r:id="rId54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7296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5171" autoAdjust="0"/>
  </p:normalViewPr>
  <p:slideViewPr>
    <p:cSldViewPr>
      <p:cViewPr varScale="1">
        <p:scale>
          <a:sx n="130" d="100"/>
          <a:sy n="130" d="100"/>
        </p:scale>
        <p:origin x="768" y="64"/>
      </p:cViewPr>
      <p:guideLst>
        <p:guide pos="7296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notesViewPr>
    <p:cSldViewPr showGuides="1">
      <p:cViewPr varScale="1">
        <p:scale>
          <a:sx n="100" d="100"/>
          <a:sy n="100" d="100"/>
        </p:scale>
        <p:origin x="26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9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9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0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0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7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5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8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3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99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8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9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6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3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2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esearchgate.net/figure/A-single-left-rotation-and-a-double-left-rotation-a-b-and-c-are-elements-x-y-y0_fig4_220676747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mmons.wikimedia.org/wiki/File:Search_font_awesome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://www.flickr.com/photos/86530412@N02/7984329008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mmons.wikimedia.org/wiki/File:Search_font_awesome.svg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00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0.png"/><Relationship Id="rId11" Type="http://schemas.openxmlformats.org/officeDocument/2006/relationships/image" Target="../media/image480.png"/><Relationship Id="rId5" Type="http://schemas.openxmlformats.org/officeDocument/2006/relationships/image" Target="../media/image430.png"/><Relationship Id="rId10" Type="http://schemas.openxmlformats.org/officeDocument/2006/relationships/image" Target="../media/image470.png"/><Relationship Id="rId4" Type="http://schemas.openxmlformats.org/officeDocument/2006/relationships/image" Target="../media/image420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230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3" Type="http://schemas.openxmlformats.org/officeDocument/2006/relationships/image" Target="../media/image351.png"/><Relationship Id="rId7" Type="http://schemas.openxmlformats.org/officeDocument/2006/relationships/image" Target="../media/image4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2.png"/><Relationship Id="rId5" Type="http://schemas.openxmlformats.org/officeDocument/2006/relationships/image" Target="../media/image402.png"/><Relationship Id="rId4" Type="http://schemas.openxmlformats.org/officeDocument/2006/relationships/image" Target="../media/image39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4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</a:t>
            </a:r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5E880E4-B11E-8A81-5854-606F8CF3B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625" y="3133143"/>
            <a:ext cx="11281775" cy="144340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4"/>
                </a:solidFill>
              </a:rPr>
              <a:t>Balancing schemes: </a:t>
            </a:r>
            <a:r>
              <a:rPr lang="en-US" altLang="zh-CN" dirty="0"/>
              <a:t>invariants to keep the tree balanced and to bound the tree height</a:t>
            </a:r>
          </a:p>
          <a:p>
            <a:r>
              <a:rPr lang="en-US" altLang="zh-CN" dirty="0"/>
              <a:t>We discuss four standard balancing schemes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DDA8C-B20B-4CCE-B8FE-B7AC9372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1A37C6-C60D-4EC1-AD78-850D5754C1A3}"/>
              </a:ext>
            </a:extLst>
          </p:cNvPr>
          <p:cNvSpPr/>
          <p:nvPr/>
        </p:nvSpPr>
        <p:spPr>
          <a:xfrm>
            <a:off x="5610224" y="111574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CE19EF-D70F-43D1-9393-94005BD86586}"/>
              </a:ext>
            </a:extLst>
          </p:cNvPr>
          <p:cNvSpPr/>
          <p:nvPr/>
        </p:nvSpPr>
        <p:spPr>
          <a:xfrm>
            <a:off x="4951184" y="1596759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594DF9-A558-44B5-A8C7-AB95D3DB75C9}"/>
              </a:ext>
            </a:extLst>
          </p:cNvPr>
          <p:cNvSpPr/>
          <p:nvPr/>
        </p:nvSpPr>
        <p:spPr>
          <a:xfrm>
            <a:off x="6270386" y="1609777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0533706-F495-4FF6-AB3A-CE868F41FE59}"/>
              </a:ext>
            </a:extLst>
          </p:cNvPr>
          <p:cNvSpPr/>
          <p:nvPr/>
        </p:nvSpPr>
        <p:spPr>
          <a:xfrm>
            <a:off x="4581875" y="204538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D542F7B-2EAE-44B1-9188-947A188DA154}"/>
              </a:ext>
            </a:extLst>
          </p:cNvPr>
          <p:cNvSpPr/>
          <p:nvPr/>
        </p:nvSpPr>
        <p:spPr>
          <a:xfrm>
            <a:off x="5233812" y="204538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BDDD267-9569-4745-B4C7-CC2FF394E963}"/>
              </a:ext>
            </a:extLst>
          </p:cNvPr>
          <p:cNvSpPr/>
          <p:nvPr/>
        </p:nvSpPr>
        <p:spPr>
          <a:xfrm>
            <a:off x="5965587" y="2048244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6040ABA-5988-400A-85E9-76246DD8085D}"/>
              </a:ext>
            </a:extLst>
          </p:cNvPr>
          <p:cNvSpPr/>
          <p:nvPr/>
        </p:nvSpPr>
        <p:spPr>
          <a:xfrm>
            <a:off x="6644565" y="204538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F88D5D0-D653-47D1-BDFA-84A73912EFB9}"/>
              </a:ext>
            </a:extLst>
          </p:cNvPr>
          <p:cNvSpPr/>
          <p:nvPr/>
        </p:nvSpPr>
        <p:spPr>
          <a:xfrm>
            <a:off x="4403341" y="2639111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E2F205-06E3-43F2-9B51-DDCDF9162981}"/>
              </a:ext>
            </a:extLst>
          </p:cNvPr>
          <p:cNvSpPr/>
          <p:nvPr/>
        </p:nvSpPr>
        <p:spPr>
          <a:xfrm>
            <a:off x="4764654" y="2639111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734B530-EC71-49B1-A14B-1A70B0D8E895}"/>
              </a:ext>
            </a:extLst>
          </p:cNvPr>
          <p:cNvSpPr/>
          <p:nvPr/>
        </p:nvSpPr>
        <p:spPr>
          <a:xfrm>
            <a:off x="5085616" y="263974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360E117-12C1-43BC-AE83-1ADB90F88D58}"/>
              </a:ext>
            </a:extLst>
          </p:cNvPr>
          <p:cNvSpPr/>
          <p:nvPr/>
        </p:nvSpPr>
        <p:spPr>
          <a:xfrm>
            <a:off x="5409466" y="263974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2532E6C-7AF7-4D99-9859-1687A9DE8E66}"/>
              </a:ext>
            </a:extLst>
          </p:cNvPr>
          <p:cNvSpPr/>
          <p:nvPr/>
        </p:nvSpPr>
        <p:spPr>
          <a:xfrm>
            <a:off x="5791200" y="2639111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5B4BFBE-91C7-417C-96D1-E0EC53F4C9EB}"/>
              </a:ext>
            </a:extLst>
          </p:cNvPr>
          <p:cNvSpPr/>
          <p:nvPr/>
        </p:nvSpPr>
        <p:spPr>
          <a:xfrm>
            <a:off x="6143582" y="2639111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E197518-E1A3-41D8-BC94-23D4C8655EF0}"/>
              </a:ext>
            </a:extLst>
          </p:cNvPr>
          <p:cNvSpPr/>
          <p:nvPr/>
        </p:nvSpPr>
        <p:spPr>
          <a:xfrm>
            <a:off x="6511508" y="263974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84CA443-950C-4FA5-88F9-8F33DB89651C}"/>
              </a:ext>
            </a:extLst>
          </p:cNvPr>
          <p:cNvSpPr/>
          <p:nvPr/>
        </p:nvSpPr>
        <p:spPr>
          <a:xfrm>
            <a:off x="6829297" y="2639746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2B741BB-9485-48A7-AF72-9D2273FBF5F9}"/>
              </a:ext>
            </a:extLst>
          </p:cNvPr>
          <p:cNvCxnSpPr>
            <a:stCxn id="12" idx="3"/>
            <a:endCxn id="21" idx="0"/>
          </p:cNvCxnSpPr>
          <p:nvPr/>
        </p:nvCxnSpPr>
        <p:spPr>
          <a:xfrm flipH="1">
            <a:off x="5103585" y="1375909"/>
            <a:ext cx="551277" cy="2208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009B30-9944-4F2F-A34F-A3465EA454DC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870388" y="1375909"/>
            <a:ext cx="552399" cy="23386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211FAB-5EEF-4B54-B67C-DAEAE6EE8BCF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 flipH="1">
            <a:off x="4734275" y="1856922"/>
            <a:ext cx="261546" cy="188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5508E10-0F38-4DBD-8465-86E07D951D35}"/>
              </a:ext>
            </a:extLst>
          </p:cNvPr>
          <p:cNvCxnSpPr>
            <a:cxnSpLocks/>
            <a:stCxn id="21" idx="5"/>
            <a:endCxn id="24" idx="0"/>
          </p:cNvCxnSpPr>
          <p:nvPr/>
        </p:nvCxnSpPr>
        <p:spPr>
          <a:xfrm>
            <a:off x="5211348" y="1856922"/>
            <a:ext cx="174865" cy="188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8002F0-8AB5-437C-AC6D-56C2F097DD75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6117987" y="1869940"/>
            <a:ext cx="197036" cy="1783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B033B9-74F1-4F9B-8A88-6E4F6192BD93}"/>
              </a:ext>
            </a:extLst>
          </p:cNvPr>
          <p:cNvCxnSpPr>
            <a:cxnSpLocks/>
            <a:stCxn id="22" idx="5"/>
            <a:endCxn id="26" idx="0"/>
          </p:cNvCxnSpPr>
          <p:nvPr/>
        </p:nvCxnSpPr>
        <p:spPr>
          <a:xfrm>
            <a:off x="6530549" y="1869940"/>
            <a:ext cx="266416" cy="17544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710C197-CCC1-410E-95A0-F4D8180B8F19}"/>
              </a:ext>
            </a:extLst>
          </p:cNvPr>
          <p:cNvCxnSpPr>
            <a:cxnSpLocks/>
            <a:stCxn id="23" idx="5"/>
            <a:endCxn id="28" idx="0"/>
          </p:cNvCxnSpPr>
          <p:nvPr/>
        </p:nvCxnSpPr>
        <p:spPr>
          <a:xfrm>
            <a:off x="4842038" y="2305549"/>
            <a:ext cx="75016" cy="3335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64EB3D5-B611-45B3-ADE6-DB5545E19D7D}"/>
              </a:ext>
            </a:extLst>
          </p:cNvPr>
          <p:cNvCxnSpPr>
            <a:cxnSpLocks/>
            <a:stCxn id="24" idx="3"/>
            <a:endCxn id="29" idx="0"/>
          </p:cNvCxnSpPr>
          <p:nvPr/>
        </p:nvCxnSpPr>
        <p:spPr>
          <a:xfrm flipH="1">
            <a:off x="5238017" y="2305550"/>
            <a:ext cx="40433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DF5712-73CF-4811-9E4B-41956E74E00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493976" y="2305550"/>
            <a:ext cx="67891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49D9E1-2860-4DE8-A923-721FF5C6DA92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 flipH="1">
            <a:off x="5943600" y="2308407"/>
            <a:ext cx="66624" cy="3307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7204C50-AC48-4F05-B198-3829DC0A286F}"/>
              </a:ext>
            </a:extLst>
          </p:cNvPr>
          <p:cNvCxnSpPr>
            <a:cxnSpLocks/>
            <a:stCxn id="25" idx="5"/>
            <a:endCxn id="32" idx="0"/>
          </p:cNvCxnSpPr>
          <p:nvPr/>
        </p:nvCxnSpPr>
        <p:spPr>
          <a:xfrm>
            <a:off x="6225750" y="2308407"/>
            <a:ext cx="70232" cy="3307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8630ABA-25C5-437D-8EE7-F1711F695E7A}"/>
              </a:ext>
            </a:extLst>
          </p:cNvPr>
          <p:cNvCxnSpPr>
            <a:cxnSpLocks/>
            <a:stCxn id="34" idx="0"/>
            <a:endCxn id="26" idx="5"/>
          </p:cNvCxnSpPr>
          <p:nvPr/>
        </p:nvCxnSpPr>
        <p:spPr>
          <a:xfrm flipH="1" flipV="1">
            <a:off x="6904729" y="2305550"/>
            <a:ext cx="76969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1E9A8B-632C-4D90-8A27-A20E19E8D5EE}"/>
              </a:ext>
            </a:extLst>
          </p:cNvPr>
          <p:cNvCxnSpPr>
            <a:cxnSpLocks/>
            <a:stCxn id="26" idx="3"/>
            <a:endCxn id="33" idx="0"/>
          </p:cNvCxnSpPr>
          <p:nvPr/>
        </p:nvCxnSpPr>
        <p:spPr>
          <a:xfrm flipH="1">
            <a:off x="6663908" y="2305550"/>
            <a:ext cx="25294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5A5C937-BAFA-4810-9337-D62ADC921957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 flipH="1">
            <a:off x="4555742" y="2305549"/>
            <a:ext cx="70771" cy="3335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4">
            <a:extLst>
              <a:ext uri="{FF2B5EF4-FFF2-40B4-BE49-F238E27FC236}">
                <a16:creationId xmlns:a16="http://schemas.microsoft.com/office/drawing/2014/main" id="{0F863D4E-5929-4106-B636-EB31ED2B51CB}"/>
              </a:ext>
            </a:extLst>
          </p:cNvPr>
          <p:cNvSpPr/>
          <p:nvPr/>
        </p:nvSpPr>
        <p:spPr>
          <a:xfrm>
            <a:off x="2617126" y="5132824"/>
            <a:ext cx="914400" cy="87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AVL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">
            <a:extLst>
              <a:ext uri="{FF2B5EF4-FFF2-40B4-BE49-F238E27FC236}">
                <a16:creationId xmlns:a16="http://schemas.microsoft.com/office/drawing/2014/main" id="{499AFA84-FFC8-4493-8978-734FE3637AD2}"/>
              </a:ext>
            </a:extLst>
          </p:cNvPr>
          <p:cNvSpPr/>
          <p:nvPr/>
        </p:nvSpPr>
        <p:spPr>
          <a:xfrm>
            <a:off x="5181600" y="5132824"/>
            <a:ext cx="990600" cy="8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Red-black Trees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6">
            <a:extLst>
              <a:ext uri="{FF2B5EF4-FFF2-40B4-BE49-F238E27FC236}">
                <a16:creationId xmlns:a16="http://schemas.microsoft.com/office/drawing/2014/main" id="{0CEC9C92-97AE-4E12-B635-68E7E4D96702}"/>
              </a:ext>
            </a:extLst>
          </p:cNvPr>
          <p:cNvSpPr/>
          <p:nvPr/>
        </p:nvSpPr>
        <p:spPr>
          <a:xfrm>
            <a:off x="7254326" y="5132823"/>
            <a:ext cx="1203873" cy="87238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Weight-balanced Trees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7">
            <a:extLst>
              <a:ext uri="{FF2B5EF4-FFF2-40B4-BE49-F238E27FC236}">
                <a16:creationId xmlns:a16="http://schemas.microsoft.com/office/drawing/2014/main" id="{77E35859-C82F-4C0C-9B30-20A8DBEE62E0}"/>
              </a:ext>
            </a:extLst>
          </p:cNvPr>
          <p:cNvSpPr/>
          <p:nvPr/>
        </p:nvSpPr>
        <p:spPr>
          <a:xfrm>
            <a:off x="9592768" y="5132823"/>
            <a:ext cx="990600" cy="87238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Treaps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右大括号 8">
            <a:extLst>
              <a:ext uri="{FF2B5EF4-FFF2-40B4-BE49-F238E27FC236}">
                <a16:creationId xmlns:a16="http://schemas.microsoft.com/office/drawing/2014/main" id="{E6F0EF27-0C77-4B89-A01F-103B7194A936}"/>
              </a:ext>
            </a:extLst>
          </p:cNvPr>
          <p:cNvSpPr/>
          <p:nvPr/>
        </p:nvSpPr>
        <p:spPr>
          <a:xfrm rot="5400000" flipH="1">
            <a:off x="4197357" y="3665564"/>
            <a:ext cx="400109" cy="2423584"/>
          </a:xfrm>
          <a:prstGeom prst="rightBrace">
            <a:avLst>
              <a:gd name="adj1" fmla="val 7314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9">
            <a:extLst>
              <a:ext uri="{FF2B5EF4-FFF2-40B4-BE49-F238E27FC236}">
                <a16:creationId xmlns:a16="http://schemas.microsoft.com/office/drawing/2014/main" id="{29399B27-F205-4474-A9FB-548183128CA9}"/>
              </a:ext>
            </a:extLst>
          </p:cNvPr>
          <p:cNvSpPr txBox="1"/>
          <p:nvPr/>
        </p:nvSpPr>
        <p:spPr>
          <a:xfrm>
            <a:off x="3313183" y="4343400"/>
            <a:ext cx="216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balanced</a:t>
            </a:r>
          </a:p>
        </p:txBody>
      </p:sp>
      <p:sp>
        <p:nvSpPr>
          <p:cNvPr id="63" name="文本框 10">
            <a:extLst>
              <a:ext uri="{FF2B5EF4-FFF2-40B4-BE49-F238E27FC236}">
                <a16:creationId xmlns:a16="http://schemas.microsoft.com/office/drawing/2014/main" id="{A1BA7678-0E05-49C8-8C2B-3C54A3E396DD}"/>
              </a:ext>
            </a:extLst>
          </p:cNvPr>
          <p:cNvSpPr txBox="1"/>
          <p:nvPr/>
        </p:nvSpPr>
        <p:spPr>
          <a:xfrm>
            <a:off x="6895642" y="4359426"/>
            <a:ext cx="17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balanced</a:t>
            </a: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11A153D4-C1FD-4255-82BC-BBA18DCFE463}"/>
              </a:ext>
            </a:extLst>
          </p:cNvPr>
          <p:cNvSpPr txBox="1"/>
          <p:nvPr/>
        </p:nvSpPr>
        <p:spPr>
          <a:xfrm>
            <a:off x="8777453" y="435903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balanced</a:t>
            </a:r>
          </a:p>
        </p:txBody>
      </p:sp>
      <p:sp>
        <p:nvSpPr>
          <p:cNvPr id="49" name="Title 7">
            <a:extLst>
              <a:ext uri="{FF2B5EF4-FFF2-40B4-BE49-F238E27FC236}">
                <a16:creationId xmlns:a16="http://schemas.microsoft.com/office/drawing/2014/main" id="{4B85FC9B-F6D4-4639-A71C-E2C0B85A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457200"/>
          </a:xfrm>
        </p:spPr>
        <p:txBody>
          <a:bodyPr/>
          <a:lstStyle/>
          <a:p>
            <a:r>
              <a:rPr lang="en-US" altLang="zh-CN" dirty="0"/>
              <a:t>Balanced Binary 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2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69570-8752-4D62-98A9-84218EE0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AVL trees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9F9BDE-731B-48EE-A3CC-1F42259A2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11201400" cy="4953002"/>
              </a:xfrm>
            </p:spPr>
            <p:txBody>
              <a:bodyPr/>
              <a:lstStyle/>
              <a:p>
                <a:r>
                  <a:rPr lang="en-US" altLang="zh-CN" dirty="0"/>
                  <a:t>Invariant: for any node in the tree, the heights of its two subtrees differ by at most 1</a:t>
                </a:r>
              </a:p>
              <a:p>
                <a:endParaRPr lang="en-US" altLang="zh-CN" b="1" i="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Tree height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CN" dirty="0"/>
                  <a:t> for a tree of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denotes the height of the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9F9BDE-731B-48EE-A3CC-1F42259A2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11201400" cy="4953002"/>
              </a:xfrm>
              <a:blipFill>
                <a:blip r:embed="rId2"/>
                <a:stretch>
                  <a:fillRect l="-980" t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6CA180B-1610-48D7-8840-DACA47F2EBB9}"/>
              </a:ext>
            </a:extLst>
          </p:cNvPr>
          <p:cNvGrpSpPr/>
          <p:nvPr/>
        </p:nvGrpSpPr>
        <p:grpSpPr>
          <a:xfrm>
            <a:off x="7952874" y="3810001"/>
            <a:ext cx="1789843" cy="2514601"/>
            <a:chOff x="4876800" y="4343401"/>
            <a:chExt cx="1536819" cy="2057400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49732AF-453C-471C-A3C8-72F21817D764}"/>
                </a:ext>
              </a:extLst>
            </p:cNvPr>
            <p:cNvSpPr/>
            <p:nvPr/>
          </p:nvSpPr>
          <p:spPr>
            <a:xfrm>
              <a:off x="5867400" y="4924652"/>
              <a:ext cx="546219" cy="14761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AFBB033E-738C-4C61-8606-8958C502A182}"/>
                </a:ext>
              </a:extLst>
            </p:cNvPr>
            <p:cNvSpPr/>
            <p:nvPr/>
          </p:nvSpPr>
          <p:spPr>
            <a:xfrm>
              <a:off x="4876800" y="4940940"/>
              <a:ext cx="546219" cy="114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94">
              <a:extLst>
                <a:ext uri="{FF2B5EF4-FFF2-40B4-BE49-F238E27FC236}">
                  <a16:creationId xmlns:a16="http://schemas.microsoft.com/office/drawing/2014/main" id="{C07D726F-4BFF-411F-AB51-864116AA3146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21994" y="4603564"/>
              <a:ext cx="310753" cy="216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65">
              <a:extLst>
                <a:ext uri="{FF2B5EF4-FFF2-40B4-BE49-F238E27FC236}">
                  <a16:creationId xmlns:a16="http://schemas.microsoft.com/office/drawing/2014/main" id="{B3A1B3D1-4A75-4727-8A68-AECB4AF0CCB7}"/>
                </a:ext>
              </a:extLst>
            </p:cNvPr>
            <p:cNvSpPr/>
            <p:nvPr/>
          </p:nvSpPr>
          <p:spPr>
            <a:xfrm>
              <a:off x="5461831" y="43434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Oval 85">
              <a:extLst>
                <a:ext uri="{FF2B5EF4-FFF2-40B4-BE49-F238E27FC236}">
                  <a16:creationId xmlns:a16="http://schemas.microsoft.com/office/drawing/2014/main" id="{029C885F-0BED-450B-9C60-AF427974ACAB}"/>
                </a:ext>
              </a:extLst>
            </p:cNvPr>
            <p:cNvSpPr/>
            <p:nvPr/>
          </p:nvSpPr>
          <p:spPr>
            <a:xfrm>
              <a:off x="4997510" y="477225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0" name="Straight Connector 90">
              <a:extLst>
                <a:ext uri="{FF2B5EF4-FFF2-40B4-BE49-F238E27FC236}">
                  <a16:creationId xmlns:a16="http://schemas.microsoft.com/office/drawing/2014/main" id="{24C2E5D9-C64D-4983-80A9-5772E9BA4E19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149910" y="4603564"/>
              <a:ext cx="356558" cy="168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6F8A843F-39AC-4EDD-B132-C303E523CF6D}"/>
                </a:ext>
              </a:extLst>
            </p:cNvPr>
            <p:cNvSpPr/>
            <p:nvPr/>
          </p:nvSpPr>
          <p:spPr>
            <a:xfrm>
              <a:off x="5988110" y="47758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42F05FE-A01B-4E56-B8AF-0066E27F59E5}"/>
                    </a:ext>
                  </a:extLst>
                </p:cNvPr>
                <p:cNvSpPr txBox="1"/>
                <p:nvPr/>
              </p:nvSpPr>
              <p:spPr>
                <a:xfrm>
                  <a:off x="4917228" y="5627162"/>
                  <a:ext cx="516367" cy="377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42F05FE-A01B-4E56-B8AF-0066E27F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228" y="5627162"/>
                  <a:ext cx="516367" cy="377726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7B9A1E9-A6DA-431C-A5A0-13CFB8A44425}"/>
                    </a:ext>
                  </a:extLst>
                </p:cNvPr>
                <p:cNvSpPr txBox="1"/>
                <p:nvPr/>
              </p:nvSpPr>
              <p:spPr>
                <a:xfrm>
                  <a:off x="5908037" y="5895107"/>
                  <a:ext cx="384874" cy="377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7B9A1E9-A6DA-431C-A5A0-13CFB8A44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37" y="5895107"/>
                  <a:ext cx="384874" cy="377726"/>
                </a:xfrm>
                <a:prstGeom prst="rect">
                  <a:avLst/>
                </a:prstGeom>
                <a:blipFill>
                  <a:blip r:embed="rId4"/>
                  <a:stretch>
                    <a:fillRect l="-4110" r="-16438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83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E341-20CA-441F-8D44-97E5F2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Red-black trees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363A4-854B-4D2E-8F4B-861CEB3C7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9829800" cy="22980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Invariants: </a:t>
                </a:r>
              </a:p>
              <a:p>
                <a:pPr lvl="1"/>
                <a:r>
                  <a:rPr lang="en-US" altLang="zh-CN" dirty="0"/>
                  <a:t>Red node only have black children;</a:t>
                </a:r>
              </a:p>
              <a:p>
                <a:pPr lvl="1"/>
                <a:r>
                  <a:rPr lang="en-US" altLang="zh-CN" dirty="0"/>
                  <a:t>External nodes (leaves) are black;</a:t>
                </a:r>
              </a:p>
              <a:p>
                <a:pPr lvl="1"/>
                <a:r>
                  <a:rPr lang="en-US" altLang="zh-CN" dirty="0"/>
                  <a:t>The black height from the root to any leaf is the same.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Tree height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363A4-854B-4D2E-8F4B-861CEB3C7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9829800" cy="2298096"/>
              </a:xfrm>
              <a:blipFill>
                <a:blip r:embed="rId2"/>
                <a:stretch>
                  <a:fillRect l="-993" t="-5319" b="-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497518-1B17-47D4-B92C-B939269DFFE2}"/>
              </a:ext>
            </a:extLst>
          </p:cNvPr>
          <p:cNvGrpSpPr/>
          <p:nvPr/>
        </p:nvGrpSpPr>
        <p:grpSpPr>
          <a:xfrm>
            <a:off x="3886201" y="3847856"/>
            <a:ext cx="2990749" cy="2476745"/>
            <a:chOff x="3733800" y="4329346"/>
            <a:chExt cx="1901089" cy="1704695"/>
          </a:xfrm>
        </p:grpSpPr>
        <p:cxnSp>
          <p:nvCxnSpPr>
            <p:cNvPr id="35" name="Straight Connector 94">
              <a:extLst>
                <a:ext uri="{FF2B5EF4-FFF2-40B4-BE49-F238E27FC236}">
                  <a16:creationId xmlns:a16="http://schemas.microsoft.com/office/drawing/2014/main" id="{8CAFC126-E91D-4DA7-B2DC-A1F222BD6780}"/>
                </a:ext>
              </a:extLst>
            </p:cNvPr>
            <p:cNvCxnSpPr>
              <a:stCxn id="36" idx="5"/>
              <a:endCxn id="39" idx="0"/>
            </p:cNvCxnSpPr>
            <p:nvPr/>
          </p:nvCxnSpPr>
          <p:spPr>
            <a:xfrm>
              <a:off x="4750106" y="4589509"/>
              <a:ext cx="418516" cy="17224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ECBAA482-889E-4481-9835-01EAB6369403}"/>
                </a:ext>
              </a:extLst>
            </p:cNvPr>
            <p:cNvSpPr/>
            <p:nvPr/>
          </p:nvSpPr>
          <p:spPr>
            <a:xfrm>
              <a:off x="4489943" y="4329346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Oval 85">
              <a:extLst>
                <a:ext uri="{FF2B5EF4-FFF2-40B4-BE49-F238E27FC236}">
                  <a16:creationId xmlns:a16="http://schemas.microsoft.com/office/drawing/2014/main" id="{764D137E-A05C-4C9E-A86C-A971580B9AC0}"/>
                </a:ext>
              </a:extLst>
            </p:cNvPr>
            <p:cNvSpPr/>
            <p:nvPr/>
          </p:nvSpPr>
          <p:spPr>
            <a:xfrm>
              <a:off x="4025622" y="4758197"/>
              <a:ext cx="304800" cy="304800"/>
            </a:xfrm>
            <a:prstGeom prst="ellipse">
              <a:avLst/>
            </a:prstGeom>
            <a:solidFill>
              <a:srgbClr val="B32C16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8" name="Straight Connector 90">
              <a:extLst>
                <a:ext uri="{FF2B5EF4-FFF2-40B4-BE49-F238E27FC236}">
                  <a16:creationId xmlns:a16="http://schemas.microsoft.com/office/drawing/2014/main" id="{A6134B0D-4304-4EDC-A591-9AD66B40B7DA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4178022" y="4589509"/>
              <a:ext cx="356558" cy="1686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39" name="Oval 85">
              <a:extLst>
                <a:ext uri="{FF2B5EF4-FFF2-40B4-BE49-F238E27FC236}">
                  <a16:creationId xmlns:a16="http://schemas.microsoft.com/office/drawing/2014/main" id="{374EAAA1-A1F4-45B6-AABB-0B8FA34F7C80}"/>
                </a:ext>
              </a:extLst>
            </p:cNvPr>
            <p:cNvSpPr/>
            <p:nvPr/>
          </p:nvSpPr>
          <p:spPr>
            <a:xfrm>
              <a:off x="5016222" y="4761755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Oval 85">
              <a:extLst>
                <a:ext uri="{FF2B5EF4-FFF2-40B4-BE49-F238E27FC236}">
                  <a16:creationId xmlns:a16="http://schemas.microsoft.com/office/drawing/2014/main" id="{8E592AE6-78D3-4989-BD53-62016025D377}"/>
                </a:ext>
              </a:extLst>
            </p:cNvPr>
            <p:cNvSpPr/>
            <p:nvPr/>
          </p:nvSpPr>
          <p:spPr>
            <a:xfrm>
              <a:off x="4795677" y="5291980"/>
              <a:ext cx="304800" cy="304800"/>
            </a:xfrm>
            <a:prstGeom prst="ellipse">
              <a:avLst/>
            </a:prstGeom>
            <a:solidFill>
              <a:srgbClr val="B32C16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Oval 85">
              <a:extLst>
                <a:ext uri="{FF2B5EF4-FFF2-40B4-BE49-F238E27FC236}">
                  <a16:creationId xmlns:a16="http://schemas.microsoft.com/office/drawing/2014/main" id="{ABC653AB-0AF9-4E69-B7D8-857EEF944492}"/>
                </a:ext>
              </a:extLst>
            </p:cNvPr>
            <p:cNvSpPr/>
            <p:nvPr/>
          </p:nvSpPr>
          <p:spPr>
            <a:xfrm>
              <a:off x="5252877" y="5291980"/>
              <a:ext cx="304800" cy="304800"/>
            </a:xfrm>
            <a:prstGeom prst="ellipse">
              <a:avLst/>
            </a:prstGeom>
            <a:solidFill>
              <a:srgbClr val="B32C16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Oval 85">
              <a:extLst>
                <a:ext uri="{FF2B5EF4-FFF2-40B4-BE49-F238E27FC236}">
                  <a16:creationId xmlns:a16="http://schemas.microsoft.com/office/drawing/2014/main" id="{235D33DC-39EA-4501-AF14-1C4AE5C3956A}"/>
                </a:ext>
              </a:extLst>
            </p:cNvPr>
            <p:cNvSpPr/>
            <p:nvPr/>
          </p:nvSpPr>
          <p:spPr>
            <a:xfrm>
              <a:off x="3805077" y="5297096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399ABFE-A207-4087-9410-B1BB993BE814}"/>
                </a:ext>
              </a:extLst>
            </p:cNvPr>
            <p:cNvSpPr/>
            <p:nvPr/>
          </p:nvSpPr>
          <p:spPr>
            <a:xfrm>
              <a:off x="4259825" y="529198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4" name="Straight Connector 90">
              <a:extLst>
                <a:ext uri="{FF2B5EF4-FFF2-40B4-BE49-F238E27FC236}">
                  <a16:creationId xmlns:a16="http://schemas.microsoft.com/office/drawing/2014/main" id="{898E5752-CEB3-4881-A670-8939DBF0945F}"/>
                </a:ext>
              </a:extLst>
            </p:cNvPr>
            <p:cNvCxnSpPr>
              <a:stCxn id="42" idx="0"/>
              <a:endCxn id="37" idx="3"/>
            </p:cNvCxnSpPr>
            <p:nvPr/>
          </p:nvCxnSpPr>
          <p:spPr>
            <a:xfrm flipV="1">
              <a:off x="3957477" y="5018360"/>
              <a:ext cx="112782" cy="27873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45" name="Straight Connector 90">
              <a:extLst>
                <a:ext uri="{FF2B5EF4-FFF2-40B4-BE49-F238E27FC236}">
                  <a16:creationId xmlns:a16="http://schemas.microsoft.com/office/drawing/2014/main" id="{F25B9CF5-124F-4FAA-8783-E9F7EA845C6D}"/>
                </a:ext>
              </a:extLst>
            </p:cNvPr>
            <p:cNvCxnSpPr>
              <a:stCxn id="37" idx="5"/>
              <a:endCxn id="43" idx="0"/>
            </p:cNvCxnSpPr>
            <p:nvPr/>
          </p:nvCxnSpPr>
          <p:spPr>
            <a:xfrm>
              <a:off x="4285785" y="5018360"/>
              <a:ext cx="126440" cy="27362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46" name="Straight Connector 90">
              <a:extLst>
                <a:ext uri="{FF2B5EF4-FFF2-40B4-BE49-F238E27FC236}">
                  <a16:creationId xmlns:a16="http://schemas.microsoft.com/office/drawing/2014/main" id="{0AFB87C3-4467-4BB4-8C58-952FB94C13DD}"/>
                </a:ext>
              </a:extLst>
            </p:cNvPr>
            <p:cNvCxnSpPr>
              <a:stCxn id="40" idx="0"/>
              <a:endCxn id="39" idx="3"/>
            </p:cNvCxnSpPr>
            <p:nvPr/>
          </p:nvCxnSpPr>
          <p:spPr>
            <a:xfrm flipV="1">
              <a:off x="4948077" y="5021918"/>
              <a:ext cx="112782" cy="2700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47" name="Straight Connector 90">
              <a:extLst>
                <a:ext uri="{FF2B5EF4-FFF2-40B4-BE49-F238E27FC236}">
                  <a16:creationId xmlns:a16="http://schemas.microsoft.com/office/drawing/2014/main" id="{5B450239-98B6-4838-8258-71682C5A6AA8}"/>
                </a:ext>
              </a:extLst>
            </p:cNvPr>
            <p:cNvCxnSpPr>
              <a:stCxn id="41" idx="0"/>
              <a:endCxn id="39" idx="5"/>
            </p:cNvCxnSpPr>
            <p:nvPr/>
          </p:nvCxnSpPr>
          <p:spPr>
            <a:xfrm flipH="1" flipV="1">
              <a:off x="5276385" y="5021918"/>
              <a:ext cx="128892" cy="2700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F1F6ED5F-842E-4848-AC7A-40E24CD84C3B}"/>
                </a:ext>
              </a:extLst>
            </p:cNvPr>
            <p:cNvSpPr/>
            <p:nvPr/>
          </p:nvSpPr>
          <p:spPr>
            <a:xfrm>
              <a:off x="3733800" y="5768792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49" name="Oval 85">
              <a:extLst>
                <a:ext uri="{FF2B5EF4-FFF2-40B4-BE49-F238E27FC236}">
                  <a16:creationId xmlns:a16="http://schemas.microsoft.com/office/drawing/2014/main" id="{543DA946-649E-4322-B951-5B6BC259B379}"/>
                </a:ext>
              </a:extLst>
            </p:cNvPr>
            <p:cNvSpPr/>
            <p:nvPr/>
          </p:nvSpPr>
          <p:spPr>
            <a:xfrm>
              <a:off x="3957477" y="5768793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C221F788-30D8-435B-AE85-A3FCE957A90D}"/>
                </a:ext>
              </a:extLst>
            </p:cNvPr>
            <p:cNvSpPr/>
            <p:nvPr/>
          </p:nvSpPr>
          <p:spPr>
            <a:xfrm>
              <a:off x="4191000" y="5779192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51" name="Oval 85">
              <a:extLst>
                <a:ext uri="{FF2B5EF4-FFF2-40B4-BE49-F238E27FC236}">
                  <a16:creationId xmlns:a16="http://schemas.microsoft.com/office/drawing/2014/main" id="{A7D416AF-6CEF-4739-A38B-CE2AAAFA29DA}"/>
                </a:ext>
              </a:extLst>
            </p:cNvPr>
            <p:cNvSpPr/>
            <p:nvPr/>
          </p:nvSpPr>
          <p:spPr>
            <a:xfrm>
              <a:off x="4425535" y="5782799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cxnSp>
          <p:nvCxnSpPr>
            <p:cNvPr id="52" name="Straight Connector 90">
              <a:extLst>
                <a:ext uri="{FF2B5EF4-FFF2-40B4-BE49-F238E27FC236}">
                  <a16:creationId xmlns:a16="http://schemas.microsoft.com/office/drawing/2014/main" id="{16EEF333-BC61-4D13-8274-E259D60AFA0D}"/>
                </a:ext>
              </a:extLst>
            </p:cNvPr>
            <p:cNvCxnSpPr>
              <a:stCxn id="48" idx="0"/>
              <a:endCxn id="42" idx="3"/>
            </p:cNvCxnSpPr>
            <p:nvPr/>
          </p:nvCxnSpPr>
          <p:spPr>
            <a:xfrm flipV="1">
              <a:off x="3845639" y="5557259"/>
              <a:ext cx="4075" cy="21153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3" name="Straight Connector 90">
              <a:extLst>
                <a:ext uri="{FF2B5EF4-FFF2-40B4-BE49-F238E27FC236}">
                  <a16:creationId xmlns:a16="http://schemas.microsoft.com/office/drawing/2014/main" id="{59302D1B-44BB-4A58-A2E9-6ADD4320FAAE}"/>
                </a:ext>
              </a:extLst>
            </p:cNvPr>
            <p:cNvCxnSpPr>
              <a:stCxn id="42" idx="5"/>
              <a:endCxn id="49" idx="0"/>
            </p:cNvCxnSpPr>
            <p:nvPr/>
          </p:nvCxnSpPr>
          <p:spPr>
            <a:xfrm>
              <a:off x="4065240" y="5557259"/>
              <a:ext cx="4076" cy="21153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4" name="Straight Connector 90">
              <a:extLst>
                <a:ext uri="{FF2B5EF4-FFF2-40B4-BE49-F238E27FC236}">
                  <a16:creationId xmlns:a16="http://schemas.microsoft.com/office/drawing/2014/main" id="{27E0787A-FDCD-44EA-828A-23272A4015F8}"/>
                </a:ext>
              </a:extLst>
            </p:cNvPr>
            <p:cNvCxnSpPr>
              <a:stCxn id="50" idx="0"/>
              <a:endCxn id="43" idx="3"/>
            </p:cNvCxnSpPr>
            <p:nvPr/>
          </p:nvCxnSpPr>
          <p:spPr>
            <a:xfrm flipV="1">
              <a:off x="4302839" y="5552143"/>
              <a:ext cx="1623" cy="22704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5" name="Straight Connector 90">
              <a:extLst>
                <a:ext uri="{FF2B5EF4-FFF2-40B4-BE49-F238E27FC236}">
                  <a16:creationId xmlns:a16="http://schemas.microsoft.com/office/drawing/2014/main" id="{E4AF350B-46A3-4463-8357-AC9C4E5390DD}"/>
                </a:ext>
              </a:extLst>
            </p:cNvPr>
            <p:cNvCxnSpPr>
              <a:stCxn id="51" idx="0"/>
              <a:endCxn id="43" idx="5"/>
            </p:cNvCxnSpPr>
            <p:nvPr/>
          </p:nvCxnSpPr>
          <p:spPr>
            <a:xfrm flipH="1" flipV="1">
              <a:off x="4519988" y="5552143"/>
              <a:ext cx="17386" cy="23065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56" name="Oval 85">
              <a:extLst>
                <a:ext uri="{FF2B5EF4-FFF2-40B4-BE49-F238E27FC236}">
                  <a16:creationId xmlns:a16="http://schemas.microsoft.com/office/drawing/2014/main" id="{D25B3C4D-FA8B-4D6D-9FDC-316DD7F44BF1}"/>
                </a:ext>
              </a:extLst>
            </p:cNvPr>
            <p:cNvSpPr/>
            <p:nvPr/>
          </p:nvSpPr>
          <p:spPr>
            <a:xfrm>
              <a:off x="4719477" y="5796357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57" name="Oval 85">
              <a:extLst>
                <a:ext uri="{FF2B5EF4-FFF2-40B4-BE49-F238E27FC236}">
                  <a16:creationId xmlns:a16="http://schemas.microsoft.com/office/drawing/2014/main" id="{0E1A6BFF-013D-4E85-9F7B-334A7C343390}"/>
                </a:ext>
              </a:extLst>
            </p:cNvPr>
            <p:cNvSpPr/>
            <p:nvPr/>
          </p:nvSpPr>
          <p:spPr>
            <a:xfrm>
              <a:off x="4943154" y="5796358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58" name="Oval 85">
              <a:extLst>
                <a:ext uri="{FF2B5EF4-FFF2-40B4-BE49-F238E27FC236}">
                  <a16:creationId xmlns:a16="http://schemas.microsoft.com/office/drawing/2014/main" id="{A7402D0E-AABF-4C28-B069-89EB47339DF7}"/>
                </a:ext>
              </a:extLst>
            </p:cNvPr>
            <p:cNvSpPr/>
            <p:nvPr/>
          </p:nvSpPr>
          <p:spPr>
            <a:xfrm>
              <a:off x="5181600" y="5806757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sp>
          <p:nvSpPr>
            <p:cNvPr id="59" name="Oval 85">
              <a:extLst>
                <a:ext uri="{FF2B5EF4-FFF2-40B4-BE49-F238E27FC236}">
                  <a16:creationId xmlns:a16="http://schemas.microsoft.com/office/drawing/2014/main" id="{80D2D9CD-59D4-47E3-BB5A-FF02DBD20805}"/>
                </a:ext>
              </a:extLst>
            </p:cNvPr>
            <p:cNvSpPr/>
            <p:nvPr/>
          </p:nvSpPr>
          <p:spPr>
            <a:xfrm>
              <a:off x="5411212" y="5810364"/>
              <a:ext cx="223677" cy="223677"/>
            </a:xfrm>
            <a:prstGeom prst="ellipse">
              <a:avLst/>
            </a:prstGeom>
            <a:solidFill>
              <a:sysClr val="windowText" lastClr="000000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^</a:t>
              </a:r>
            </a:p>
          </p:txBody>
        </p:sp>
        <p:cxnSp>
          <p:nvCxnSpPr>
            <p:cNvPr id="60" name="Straight Connector 90">
              <a:extLst>
                <a:ext uri="{FF2B5EF4-FFF2-40B4-BE49-F238E27FC236}">
                  <a16:creationId xmlns:a16="http://schemas.microsoft.com/office/drawing/2014/main" id="{43D212DF-D1A7-4C33-85F9-EB39BDA608F5}"/>
                </a:ext>
              </a:extLst>
            </p:cNvPr>
            <p:cNvCxnSpPr>
              <a:stCxn id="56" idx="0"/>
              <a:endCxn id="40" idx="3"/>
            </p:cNvCxnSpPr>
            <p:nvPr/>
          </p:nvCxnSpPr>
          <p:spPr>
            <a:xfrm flipV="1">
              <a:off x="4831316" y="5552143"/>
              <a:ext cx="8998" cy="24421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61" name="Straight Connector 90">
              <a:extLst>
                <a:ext uri="{FF2B5EF4-FFF2-40B4-BE49-F238E27FC236}">
                  <a16:creationId xmlns:a16="http://schemas.microsoft.com/office/drawing/2014/main" id="{0153E23D-440D-40BB-9A75-6CF3292636D5}"/>
                </a:ext>
              </a:extLst>
            </p:cNvPr>
            <p:cNvCxnSpPr>
              <a:stCxn id="40" idx="5"/>
              <a:endCxn id="57" idx="0"/>
            </p:cNvCxnSpPr>
            <p:nvPr/>
          </p:nvCxnSpPr>
          <p:spPr>
            <a:xfrm flipH="1">
              <a:off x="5054993" y="5552143"/>
              <a:ext cx="847" cy="24421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62" name="Straight Connector 90">
              <a:extLst>
                <a:ext uri="{FF2B5EF4-FFF2-40B4-BE49-F238E27FC236}">
                  <a16:creationId xmlns:a16="http://schemas.microsoft.com/office/drawing/2014/main" id="{BE3513BE-6B0C-4CBD-800A-8794C51D8AFE}"/>
                </a:ext>
              </a:extLst>
            </p:cNvPr>
            <p:cNvCxnSpPr>
              <a:stCxn id="58" idx="0"/>
              <a:endCxn id="41" idx="3"/>
            </p:cNvCxnSpPr>
            <p:nvPr/>
          </p:nvCxnSpPr>
          <p:spPr>
            <a:xfrm flipV="1">
              <a:off x="5293439" y="5552143"/>
              <a:ext cx="4075" cy="25461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63" name="Straight Connector 90">
              <a:extLst>
                <a:ext uri="{FF2B5EF4-FFF2-40B4-BE49-F238E27FC236}">
                  <a16:creationId xmlns:a16="http://schemas.microsoft.com/office/drawing/2014/main" id="{3D7085F8-F4BF-4489-9FC4-2AA740FA14F2}"/>
                </a:ext>
              </a:extLst>
            </p:cNvPr>
            <p:cNvCxnSpPr>
              <a:stCxn id="59" idx="0"/>
              <a:endCxn id="41" idx="5"/>
            </p:cNvCxnSpPr>
            <p:nvPr/>
          </p:nvCxnSpPr>
          <p:spPr>
            <a:xfrm flipH="1" flipV="1">
              <a:off x="5513040" y="5552143"/>
              <a:ext cx="10011" cy="25822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4730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23760-8122-4388-96B2-D6D3997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Weight-balanced trees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1564E-FE6D-4BA6-819A-1D6A717A4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4918"/>
                <a:ext cx="9829800" cy="49996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Invariant: for any node in the tree, the weight of any of its subtree is at most a constant fraction 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dirty="0"/>
                  <a:t>) of its own weight</a:t>
                </a:r>
              </a:p>
              <a:p>
                <a:pPr lvl="1"/>
                <a:r>
                  <a:rPr lang="en-US" altLang="zh-CN" dirty="0"/>
                  <a:t>Weight is usually defined as the tree size + 1</a:t>
                </a:r>
              </a:p>
              <a:p>
                <a:pPr lvl="1"/>
                <a:r>
                  <a:rPr lang="en-US" altLang="zh-CN" dirty="0"/>
                  <a:t>For guarantee the bound of the insertion/deletion algorithms,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should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, which is around in the range [0.22, 0.29]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1564E-FE6D-4BA6-819A-1D6A717A4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4918"/>
                <a:ext cx="9829800" cy="4999683"/>
              </a:xfrm>
              <a:blipFill>
                <a:blip r:embed="rId2"/>
                <a:stretch>
                  <a:fillRect l="-1117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914A98-7324-446E-AF6E-AF63A3853D8C}"/>
              </a:ext>
            </a:extLst>
          </p:cNvPr>
          <p:cNvGrpSpPr/>
          <p:nvPr/>
        </p:nvGrpSpPr>
        <p:grpSpPr>
          <a:xfrm>
            <a:off x="7952874" y="3810001"/>
            <a:ext cx="1789843" cy="2514601"/>
            <a:chOff x="4876800" y="4343401"/>
            <a:chExt cx="1536819" cy="205740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25188D72-841E-4465-A83F-C0848CB77122}"/>
                </a:ext>
              </a:extLst>
            </p:cNvPr>
            <p:cNvSpPr/>
            <p:nvPr/>
          </p:nvSpPr>
          <p:spPr>
            <a:xfrm>
              <a:off x="5867400" y="4924652"/>
              <a:ext cx="546219" cy="14761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85233B-8D88-4BD1-AF9D-C904B454D4B2}"/>
                </a:ext>
              </a:extLst>
            </p:cNvPr>
            <p:cNvSpPr/>
            <p:nvPr/>
          </p:nvSpPr>
          <p:spPr>
            <a:xfrm>
              <a:off x="4876800" y="4940940"/>
              <a:ext cx="546219" cy="114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94">
              <a:extLst>
                <a:ext uri="{FF2B5EF4-FFF2-40B4-BE49-F238E27FC236}">
                  <a16:creationId xmlns:a16="http://schemas.microsoft.com/office/drawing/2014/main" id="{03B13548-8C80-42F8-852B-CB77E01C03A3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5721994" y="4603564"/>
              <a:ext cx="310753" cy="216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5">
              <a:extLst>
                <a:ext uri="{FF2B5EF4-FFF2-40B4-BE49-F238E27FC236}">
                  <a16:creationId xmlns:a16="http://schemas.microsoft.com/office/drawing/2014/main" id="{74CD2F9F-73B2-49BA-A86C-549FFF68C2E1}"/>
                </a:ext>
              </a:extLst>
            </p:cNvPr>
            <p:cNvSpPr/>
            <p:nvPr/>
          </p:nvSpPr>
          <p:spPr>
            <a:xfrm>
              <a:off x="5461831" y="43434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Oval 85">
              <a:extLst>
                <a:ext uri="{FF2B5EF4-FFF2-40B4-BE49-F238E27FC236}">
                  <a16:creationId xmlns:a16="http://schemas.microsoft.com/office/drawing/2014/main" id="{572B1603-A0A0-49F6-924A-2C6D654A6974}"/>
                </a:ext>
              </a:extLst>
            </p:cNvPr>
            <p:cNvSpPr/>
            <p:nvPr/>
          </p:nvSpPr>
          <p:spPr>
            <a:xfrm>
              <a:off x="4997510" y="477225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0" name="Straight Connector 90">
              <a:extLst>
                <a:ext uri="{FF2B5EF4-FFF2-40B4-BE49-F238E27FC236}">
                  <a16:creationId xmlns:a16="http://schemas.microsoft.com/office/drawing/2014/main" id="{037B759A-1CE6-457A-9868-B137E4C99405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 flipH="1">
              <a:off x="5149910" y="4603564"/>
              <a:ext cx="356558" cy="168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85">
              <a:extLst>
                <a:ext uri="{FF2B5EF4-FFF2-40B4-BE49-F238E27FC236}">
                  <a16:creationId xmlns:a16="http://schemas.microsoft.com/office/drawing/2014/main" id="{4DEA298F-5445-45D7-8CEC-38F3C45AC763}"/>
                </a:ext>
              </a:extLst>
            </p:cNvPr>
            <p:cNvSpPr/>
            <p:nvPr/>
          </p:nvSpPr>
          <p:spPr>
            <a:xfrm>
              <a:off x="5988110" y="47758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657CDE2-1702-4F94-9EAD-4F231CC12CFA}"/>
                    </a:ext>
                  </a:extLst>
                </p:cNvPr>
                <p:cNvSpPr txBox="1"/>
                <p:nvPr/>
              </p:nvSpPr>
              <p:spPr>
                <a:xfrm>
                  <a:off x="4917228" y="5627162"/>
                  <a:ext cx="516367" cy="377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657CDE2-1702-4F94-9EAD-4F231CC12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228" y="5627162"/>
                  <a:ext cx="516367" cy="377726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5C47CBC-5C8D-4C70-AE36-504DD18D70BB}"/>
                    </a:ext>
                  </a:extLst>
                </p:cNvPr>
                <p:cNvSpPr txBox="1"/>
                <p:nvPr/>
              </p:nvSpPr>
              <p:spPr>
                <a:xfrm>
                  <a:off x="5908037" y="5895107"/>
                  <a:ext cx="384874" cy="377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5C47CBC-5C8D-4C70-AE36-504DD18D7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37" y="5895107"/>
                  <a:ext cx="384874" cy="377726"/>
                </a:xfrm>
                <a:prstGeom prst="rect">
                  <a:avLst/>
                </a:prstGeom>
                <a:blipFill>
                  <a:blip r:embed="rId4"/>
                  <a:stretch>
                    <a:fillRect l="-4110" r="-16438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6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C6DD-FC97-46AC-83E4-732A3A93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 Rounded MT Bold" panose="020F0704030504030204" pitchFamily="34" charset="0"/>
              </a:rPr>
              <a:t>Treaps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45AB65-1BE8-4533-BC71-6E5C42705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Invariant: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denotes the priority of the tree node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Tree height: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high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45AB65-1BE8-4533-BC71-6E5C42705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4126019-28DB-457A-A543-B9C15A0FA034}"/>
              </a:ext>
            </a:extLst>
          </p:cNvPr>
          <p:cNvGrpSpPr/>
          <p:nvPr/>
        </p:nvGrpSpPr>
        <p:grpSpPr>
          <a:xfrm>
            <a:off x="6934201" y="3810001"/>
            <a:ext cx="2070219" cy="2628899"/>
            <a:chOff x="4876800" y="4343401"/>
            <a:chExt cx="1536819" cy="2057399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BB4FBA2-CE78-4444-B8AF-FD9D96D3D6BF}"/>
                </a:ext>
              </a:extLst>
            </p:cNvPr>
            <p:cNvSpPr/>
            <p:nvPr/>
          </p:nvSpPr>
          <p:spPr>
            <a:xfrm>
              <a:off x="5867400" y="4924651"/>
              <a:ext cx="546219" cy="14761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DC2C70-168C-4D60-B9F5-0EC2797DAE5C}"/>
                </a:ext>
              </a:extLst>
            </p:cNvPr>
            <p:cNvSpPr/>
            <p:nvPr/>
          </p:nvSpPr>
          <p:spPr>
            <a:xfrm>
              <a:off x="4876800" y="4940940"/>
              <a:ext cx="546219" cy="114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" name="Straight Connector 94">
              <a:extLst>
                <a:ext uri="{FF2B5EF4-FFF2-40B4-BE49-F238E27FC236}">
                  <a16:creationId xmlns:a16="http://schemas.microsoft.com/office/drawing/2014/main" id="{5A05E415-452A-4F0A-88DF-DB87773EA3D0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721994" y="4603564"/>
              <a:ext cx="310753" cy="216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5">
                  <a:extLst>
                    <a:ext uri="{FF2B5EF4-FFF2-40B4-BE49-F238E27FC236}">
                      <a16:creationId xmlns:a16="http://schemas.microsoft.com/office/drawing/2014/main" id="{CFCA42C7-982D-4038-BFFE-A9B30CF495EB}"/>
                    </a:ext>
                  </a:extLst>
                </p:cNvPr>
                <p:cNvSpPr/>
                <p:nvPr/>
              </p:nvSpPr>
              <p:spPr>
                <a:xfrm>
                  <a:off x="5461831" y="434340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latin typeface="Arial Black" panose="020B0A040201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31" y="4343401"/>
                  <a:ext cx="304800" cy="304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5">
                  <a:extLst>
                    <a:ext uri="{FF2B5EF4-FFF2-40B4-BE49-F238E27FC236}">
                      <a16:creationId xmlns:a16="http://schemas.microsoft.com/office/drawing/2014/main" id="{487CFCD8-8D5E-421E-9097-DDE84C6DED7F}"/>
                    </a:ext>
                  </a:extLst>
                </p:cNvPr>
                <p:cNvSpPr/>
                <p:nvPr/>
              </p:nvSpPr>
              <p:spPr>
                <a:xfrm>
                  <a:off x="4997510" y="4772252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>
                    <a:latin typeface="Arial Black" panose="020B0A040201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510" y="4772252"/>
                  <a:ext cx="304800" cy="304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0">
              <a:extLst>
                <a:ext uri="{FF2B5EF4-FFF2-40B4-BE49-F238E27FC236}">
                  <a16:creationId xmlns:a16="http://schemas.microsoft.com/office/drawing/2014/main" id="{5CFC398C-E109-459D-92EF-083552D5F2E1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149910" y="4603564"/>
              <a:ext cx="356558" cy="168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85">
                  <a:extLst>
                    <a:ext uri="{FF2B5EF4-FFF2-40B4-BE49-F238E27FC236}">
                      <a16:creationId xmlns:a16="http://schemas.microsoft.com/office/drawing/2014/main" id="{A40154F8-F4A7-4779-8B6E-8EDCA5F5B33B}"/>
                    </a:ext>
                  </a:extLst>
                </p:cNvPr>
                <p:cNvSpPr/>
                <p:nvPr/>
              </p:nvSpPr>
              <p:spPr>
                <a:xfrm>
                  <a:off x="5988110" y="477581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latin typeface="Arial Black" panose="020B0A040201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10" y="4775810"/>
                  <a:ext cx="304800" cy="304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77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0659-3493-4C8E-80EB-CE060811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rotation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A46A5-0C95-4198-A5FD-3E6E22C3C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Animation of tree rotations taking place.">
            <a:extLst>
              <a:ext uri="{FF2B5EF4-FFF2-40B4-BE49-F238E27FC236}">
                <a16:creationId xmlns:a16="http://schemas.microsoft.com/office/drawing/2014/main" id="{7AC19131-3225-4C24-8578-950864DED6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941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88008A-DE9D-44EF-ABA5-6909A997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1"/>
            <a:ext cx="406357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1E8E3C-F91C-4DC6-8740-24F42861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5943600" cy="463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28FFCB-1644-41D4-9AD8-42A6DDDBB5C5}"/>
              </a:ext>
            </a:extLst>
          </p:cNvPr>
          <p:cNvSpPr txBox="1"/>
          <p:nvPr/>
        </p:nvSpPr>
        <p:spPr>
          <a:xfrm>
            <a:off x="2819400" y="35814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A6F34-B979-40CC-95BF-903F576F8C2B}"/>
              </a:ext>
            </a:extLst>
          </p:cNvPr>
          <p:cNvSpPr txBox="1"/>
          <p:nvPr/>
        </p:nvSpPr>
        <p:spPr>
          <a:xfrm>
            <a:off x="6155231" y="575210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>
                <a:hlinkClick r:id="rId5"/>
              </a:rPr>
              <a:t>https://www.researchgate.net/figure/A-single-left-rotation-and-a-double-left-rotation-a-b-and-c-are-elements-x-y-y0_fig4_220676747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A8728D-7699-4A29-9450-6B58A81BC193}"/>
              </a:ext>
            </a:extLst>
          </p:cNvPr>
          <p:cNvSpPr txBox="1"/>
          <p:nvPr/>
        </p:nvSpPr>
        <p:spPr>
          <a:xfrm>
            <a:off x="3200400" y="622110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2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6C6A-A659-44F0-91DF-AB6296A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Applications Using Trees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A110E-E5E2-405F-9B45-313AA2FEA380}"/>
              </a:ext>
            </a:extLst>
          </p:cNvPr>
          <p:cNvGrpSpPr/>
          <p:nvPr/>
        </p:nvGrpSpPr>
        <p:grpSpPr>
          <a:xfrm>
            <a:off x="428115" y="2502925"/>
            <a:ext cx="2822522" cy="369332"/>
            <a:chOff x="3448672" y="5040868"/>
            <a:chExt cx="282252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9EA57-4806-41DB-B49B-598B3F92FFD0}"/>
                </a:ext>
              </a:extLst>
            </p:cNvPr>
            <p:cNvSpPr txBox="1"/>
            <p:nvPr/>
          </p:nvSpPr>
          <p:spPr>
            <a:xfrm>
              <a:off x="3448672" y="5040868"/>
              <a:ext cx="240328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Balanced AND Binary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220951-5E75-4B02-A692-6BAE2B00B5CB}"/>
                </a:ext>
              </a:extLst>
            </p:cNvPr>
            <p:cNvGrpSpPr/>
            <p:nvPr/>
          </p:nvGrpSpPr>
          <p:grpSpPr>
            <a:xfrm>
              <a:off x="5851959" y="5040868"/>
              <a:ext cx="419235" cy="369332"/>
              <a:chOff x="5972883" y="5041165"/>
              <a:chExt cx="419235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2214EF-2F7D-45CE-8A41-106725F1C540}"/>
                  </a:ext>
                </a:extLst>
              </p:cNvPr>
              <p:cNvSpPr txBox="1"/>
              <p:nvPr/>
            </p:nvSpPr>
            <p:spPr>
              <a:xfrm>
                <a:off x="5972883" y="5041165"/>
                <a:ext cx="41923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" name="Picture 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A7E8C800-5303-417D-BC97-2C62A77CD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6032523" y="5108919"/>
                <a:ext cx="259576" cy="259576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49B71F-B18C-4D32-8B59-A4B046EC5929}"/>
              </a:ext>
            </a:extLst>
          </p:cNvPr>
          <p:cNvSpPr txBox="1"/>
          <p:nvPr/>
        </p:nvSpPr>
        <p:spPr>
          <a:xfrm>
            <a:off x="357677" y="2921675"/>
            <a:ext cx="3299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1,234,567 results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1: Balanced binary tree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tree is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if it keeps its height small …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2: AVL tree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AVL tree is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search tree structure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FACE8-3DD2-40B0-9FB8-D16406255503}"/>
              </a:ext>
            </a:extLst>
          </p:cNvPr>
          <p:cNvSpPr txBox="1"/>
          <p:nvPr/>
        </p:nvSpPr>
        <p:spPr>
          <a:xfrm>
            <a:off x="337028" y="1142999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Search Engine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51">
            <a:extLst>
              <a:ext uri="{FF2B5EF4-FFF2-40B4-BE49-F238E27FC236}">
                <a16:creationId xmlns:a16="http://schemas.microsoft.com/office/drawing/2014/main" id="{31D7DB4E-6818-4B5C-905C-D3B2092E1C36}"/>
              </a:ext>
            </a:extLst>
          </p:cNvPr>
          <p:cNvSpPr txBox="1"/>
          <p:nvPr/>
        </p:nvSpPr>
        <p:spPr>
          <a:xfrm>
            <a:off x="325846" y="1477745"/>
            <a:ext cx="302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information about “balanced” and “binary”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F1A71-5F74-4A95-AA84-C2FF5D0D13BF}"/>
              </a:ext>
            </a:extLst>
          </p:cNvPr>
          <p:cNvSpPr txBox="1"/>
          <p:nvPr/>
        </p:nvSpPr>
        <p:spPr>
          <a:xfrm>
            <a:off x="2133600" y="5229319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&amp; correct searching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updates done atomically for each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and queries done concurrently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表格 5">
            <a:extLst>
              <a:ext uri="{FF2B5EF4-FFF2-40B4-BE49-F238E27FC236}">
                <a16:creationId xmlns:a16="http://schemas.microsoft.com/office/drawing/2014/main" id="{44C669E7-5589-45F6-ADB3-C2E45324BC52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1066800"/>
          <a:ext cx="4267200" cy="3383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61851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 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pair&lt;Word, Weight&gt;* w;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kumimoji="0" lang="en-US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doc_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build(Doc* d);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Doc_set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search(Word w);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Doc_set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and_search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(Word* w);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Doc_set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or_search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(Word* w);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add_doc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(Doc d);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……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8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9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75A27BF-BE94-4EFA-9FB5-9D70AB5B4850}"/>
              </a:ext>
            </a:extLst>
          </p:cNvPr>
          <p:cNvSpPr txBox="1"/>
          <p:nvPr/>
        </p:nvSpPr>
        <p:spPr>
          <a:xfrm>
            <a:off x="474916" y="12787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 Searching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51">
            <a:extLst>
              <a:ext uri="{FF2B5EF4-FFF2-40B4-BE49-F238E27FC236}">
                <a16:creationId xmlns:a16="http://schemas.microsoft.com/office/drawing/2014/main" id="{1CCC924A-D01D-4A34-9E0A-9CA697903639}"/>
              </a:ext>
            </a:extLst>
          </p:cNvPr>
          <p:cNvSpPr txBox="1"/>
          <p:nvPr/>
        </p:nvSpPr>
        <p:spPr>
          <a:xfrm>
            <a:off x="474917" y="1595208"/>
            <a:ext cx="798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if anyone is online for a certain time</a:t>
            </a:r>
          </a:p>
        </p:txBody>
      </p:sp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BD1FCDBE-91D5-4E53-A4C2-B5A275BF1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18"/>
              </p:ext>
            </p:extLst>
          </p:nvPr>
        </p:nvGraphicFramePr>
        <p:xfrm>
          <a:off x="721627" y="3992880"/>
          <a:ext cx="7239000" cy="25603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361851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interval_tree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build(Interval*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stabbing(Point p);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Interval*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all_cover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(Point p);</a:t>
                      </a:r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insert(Interval i);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interval_set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filter(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Interval* output();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interval_tree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interval_tree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tree);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83785"/>
                  </a:ext>
                </a:extLst>
              </a:tr>
            </a:tbl>
          </a:graphicData>
        </a:graphic>
      </p:graphicFrame>
      <p:pic>
        <p:nvPicPr>
          <p:cNvPr id="32" name="Picture 4">
            <a:extLst>
              <a:ext uri="{FF2B5EF4-FFF2-40B4-BE49-F238E27FC236}">
                <a16:creationId xmlns:a16="http://schemas.microsoft.com/office/drawing/2014/main" id="{03C22C6D-EBA6-4083-834A-F63E4BA65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232085">
            <a:off x="4043089" y="2185887"/>
            <a:ext cx="1114004" cy="741927"/>
          </a:xfrm>
          <a:prstGeom prst="rect">
            <a:avLst/>
          </a:prstGeom>
        </p:spPr>
      </p:pic>
      <p:cxnSp>
        <p:nvCxnSpPr>
          <p:cNvPr id="33" name="Straight Connector 4">
            <a:extLst>
              <a:ext uri="{FF2B5EF4-FFF2-40B4-BE49-F238E27FC236}">
                <a16:creationId xmlns:a16="http://schemas.microsoft.com/office/drawing/2014/main" id="{DE4F8B2D-E65E-4BF5-96AE-7FE2A1F3933C}"/>
              </a:ext>
            </a:extLst>
          </p:cNvPr>
          <p:cNvCxnSpPr>
            <a:cxnSpLocks/>
          </p:cNvCxnSpPr>
          <p:nvPr/>
        </p:nvCxnSpPr>
        <p:spPr>
          <a:xfrm>
            <a:off x="721627" y="2693589"/>
            <a:ext cx="6484388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7">
            <a:extLst>
              <a:ext uri="{FF2B5EF4-FFF2-40B4-BE49-F238E27FC236}">
                <a16:creationId xmlns:a16="http://schemas.microsoft.com/office/drawing/2014/main" id="{2817331A-A4EB-4E2A-BFE1-32D36F1DB38A}"/>
              </a:ext>
            </a:extLst>
          </p:cNvPr>
          <p:cNvCxnSpPr/>
          <p:nvPr/>
        </p:nvCxnSpPr>
        <p:spPr>
          <a:xfrm>
            <a:off x="956462" y="2562294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6F13EBF5-E4AA-44C4-B936-EF2EF7338562}"/>
              </a:ext>
            </a:extLst>
          </p:cNvPr>
          <p:cNvCxnSpPr/>
          <p:nvPr/>
        </p:nvCxnSpPr>
        <p:spPr>
          <a:xfrm>
            <a:off x="1635565" y="2563314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B71D1752-B6E0-4D50-B6F1-BE3215C16D29}"/>
              </a:ext>
            </a:extLst>
          </p:cNvPr>
          <p:cNvCxnSpPr/>
          <p:nvPr/>
        </p:nvCxnSpPr>
        <p:spPr>
          <a:xfrm>
            <a:off x="2324597" y="2566991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5E98F5CB-1610-4E69-8F6D-6962D43C53FF}"/>
              </a:ext>
            </a:extLst>
          </p:cNvPr>
          <p:cNvCxnSpPr/>
          <p:nvPr/>
        </p:nvCxnSpPr>
        <p:spPr>
          <a:xfrm>
            <a:off x="3002084" y="2561982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826E5A36-C79B-4B86-991D-4B17939894A8}"/>
              </a:ext>
            </a:extLst>
          </p:cNvPr>
          <p:cNvCxnSpPr/>
          <p:nvPr/>
        </p:nvCxnSpPr>
        <p:spPr>
          <a:xfrm>
            <a:off x="3693425" y="2561983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2">
            <a:extLst>
              <a:ext uri="{FF2B5EF4-FFF2-40B4-BE49-F238E27FC236}">
                <a16:creationId xmlns:a16="http://schemas.microsoft.com/office/drawing/2014/main" id="{ACABF478-5423-4799-A51F-94B591A22093}"/>
              </a:ext>
            </a:extLst>
          </p:cNvPr>
          <p:cNvCxnSpPr/>
          <p:nvPr/>
        </p:nvCxnSpPr>
        <p:spPr>
          <a:xfrm>
            <a:off x="4393079" y="2561982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5542839A-BBBE-449D-8C94-87F83F528813}"/>
              </a:ext>
            </a:extLst>
          </p:cNvPr>
          <p:cNvCxnSpPr/>
          <p:nvPr/>
        </p:nvCxnSpPr>
        <p:spPr>
          <a:xfrm>
            <a:off x="5093659" y="2562852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4">
            <a:extLst>
              <a:ext uri="{FF2B5EF4-FFF2-40B4-BE49-F238E27FC236}">
                <a16:creationId xmlns:a16="http://schemas.microsoft.com/office/drawing/2014/main" id="{34D3A1BC-A86A-41ED-9481-01F55BC0CFF0}"/>
              </a:ext>
            </a:extLst>
          </p:cNvPr>
          <p:cNvCxnSpPr/>
          <p:nvPr/>
        </p:nvCxnSpPr>
        <p:spPr>
          <a:xfrm>
            <a:off x="5778535" y="2561982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5">
            <a:extLst>
              <a:ext uri="{FF2B5EF4-FFF2-40B4-BE49-F238E27FC236}">
                <a16:creationId xmlns:a16="http://schemas.microsoft.com/office/drawing/2014/main" id="{424FADC0-69BE-4F06-8BA8-9354182F575A}"/>
              </a:ext>
            </a:extLst>
          </p:cNvPr>
          <p:cNvCxnSpPr/>
          <p:nvPr/>
        </p:nvCxnSpPr>
        <p:spPr>
          <a:xfrm>
            <a:off x="6479113" y="2560987"/>
            <a:ext cx="0" cy="1385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16">
            <a:extLst>
              <a:ext uri="{FF2B5EF4-FFF2-40B4-BE49-F238E27FC236}">
                <a16:creationId xmlns:a16="http://schemas.microsoft.com/office/drawing/2014/main" id="{6221B263-4733-40FC-90C4-8380EDE3A827}"/>
              </a:ext>
            </a:extLst>
          </p:cNvPr>
          <p:cNvSpPr txBox="1"/>
          <p:nvPr/>
        </p:nvSpPr>
        <p:spPr>
          <a:xfrm>
            <a:off x="806943" y="2270595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1630D20A-6C14-4958-948A-460A3423AC7D}"/>
              </a:ext>
            </a:extLst>
          </p:cNvPr>
          <p:cNvSpPr txBox="1"/>
          <p:nvPr/>
        </p:nvSpPr>
        <p:spPr>
          <a:xfrm>
            <a:off x="1485649" y="2269921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93DBC21C-7187-4ABF-820B-B224BB132DD7}"/>
              </a:ext>
            </a:extLst>
          </p:cNvPr>
          <p:cNvSpPr txBox="1"/>
          <p:nvPr/>
        </p:nvSpPr>
        <p:spPr>
          <a:xfrm>
            <a:off x="2837116" y="2269340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AA58C98B-B8C3-4692-B6C8-CCFA9A56018B}"/>
              </a:ext>
            </a:extLst>
          </p:cNvPr>
          <p:cNvSpPr txBox="1"/>
          <p:nvPr/>
        </p:nvSpPr>
        <p:spPr>
          <a:xfrm>
            <a:off x="2175174" y="2265984"/>
            <a:ext cx="2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9D096FE9-8B61-4C26-8A4B-EA5EA3922CE9}"/>
              </a:ext>
            </a:extLst>
          </p:cNvPr>
          <p:cNvSpPr txBox="1"/>
          <p:nvPr/>
        </p:nvSpPr>
        <p:spPr>
          <a:xfrm>
            <a:off x="3554414" y="2265202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8397DAC6-92A6-4376-8271-DE20FB6187DB}"/>
              </a:ext>
            </a:extLst>
          </p:cNvPr>
          <p:cNvSpPr txBox="1"/>
          <p:nvPr/>
        </p:nvSpPr>
        <p:spPr>
          <a:xfrm>
            <a:off x="4242377" y="2266846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0155C42C-D6C6-4DAF-96C8-71EB52E79C54}"/>
              </a:ext>
            </a:extLst>
          </p:cNvPr>
          <p:cNvSpPr txBox="1"/>
          <p:nvPr/>
        </p:nvSpPr>
        <p:spPr>
          <a:xfrm>
            <a:off x="6315395" y="2267623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57A39508-40CA-4288-9B07-44EF58D06E55}"/>
              </a:ext>
            </a:extLst>
          </p:cNvPr>
          <p:cNvSpPr txBox="1"/>
          <p:nvPr/>
        </p:nvSpPr>
        <p:spPr>
          <a:xfrm>
            <a:off x="5618686" y="2262320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CFAAB9C0-63E5-47B2-9A9E-984ED4C87A9A}"/>
              </a:ext>
            </a:extLst>
          </p:cNvPr>
          <p:cNvSpPr txBox="1"/>
          <p:nvPr/>
        </p:nvSpPr>
        <p:spPr>
          <a:xfrm>
            <a:off x="4971274" y="226889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7" name="Straight Connector 26">
            <a:extLst>
              <a:ext uri="{FF2B5EF4-FFF2-40B4-BE49-F238E27FC236}">
                <a16:creationId xmlns:a16="http://schemas.microsoft.com/office/drawing/2014/main" id="{DB9B9C16-BD80-4A6F-8B39-342647F1AA36}"/>
              </a:ext>
            </a:extLst>
          </p:cNvPr>
          <p:cNvCxnSpPr>
            <a:cxnSpLocks/>
          </p:cNvCxnSpPr>
          <p:nvPr/>
        </p:nvCxnSpPr>
        <p:spPr>
          <a:xfrm>
            <a:off x="3703540" y="3067598"/>
            <a:ext cx="20574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id="{043BAB7A-03CA-43C6-9380-4D674022114C}"/>
              </a:ext>
            </a:extLst>
          </p:cNvPr>
          <p:cNvCxnSpPr>
            <a:cxnSpLocks/>
          </p:cNvCxnSpPr>
          <p:nvPr/>
        </p:nvCxnSpPr>
        <p:spPr>
          <a:xfrm>
            <a:off x="3017740" y="2838998"/>
            <a:ext cx="20574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C3FCB4C6-CB43-44F6-9B71-835BFDB6EC22}"/>
              </a:ext>
            </a:extLst>
          </p:cNvPr>
          <p:cNvCxnSpPr>
            <a:cxnSpLocks/>
          </p:cNvCxnSpPr>
          <p:nvPr/>
        </p:nvCxnSpPr>
        <p:spPr>
          <a:xfrm>
            <a:off x="960340" y="3067598"/>
            <a:ext cx="6858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id="{84CC381D-CC00-4DFC-8ED2-D643F8C6EF94}"/>
              </a:ext>
            </a:extLst>
          </p:cNvPr>
          <p:cNvCxnSpPr>
            <a:cxnSpLocks/>
          </p:cNvCxnSpPr>
          <p:nvPr/>
        </p:nvCxnSpPr>
        <p:spPr>
          <a:xfrm>
            <a:off x="3017740" y="3448598"/>
            <a:ext cx="762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47">
            <a:extLst>
              <a:ext uri="{FF2B5EF4-FFF2-40B4-BE49-F238E27FC236}">
                <a16:creationId xmlns:a16="http://schemas.microsoft.com/office/drawing/2014/main" id="{C2980B9B-D4E4-444A-92EA-542A98E3DA88}"/>
              </a:ext>
            </a:extLst>
          </p:cNvPr>
          <p:cNvCxnSpPr>
            <a:cxnSpLocks/>
          </p:cNvCxnSpPr>
          <p:nvPr/>
        </p:nvCxnSpPr>
        <p:spPr>
          <a:xfrm>
            <a:off x="5104580" y="3600998"/>
            <a:ext cx="149456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12">
            <a:extLst>
              <a:ext uri="{FF2B5EF4-FFF2-40B4-BE49-F238E27FC236}">
                <a16:creationId xmlns:a16="http://schemas.microsoft.com/office/drawing/2014/main" id="{CB63EE78-CD74-4271-AD9C-12CFB70D4C51}"/>
              </a:ext>
            </a:extLst>
          </p:cNvPr>
          <p:cNvSpPr txBox="1"/>
          <p:nvPr/>
        </p:nvSpPr>
        <p:spPr>
          <a:xfrm>
            <a:off x="5706552" y="268944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(timeline)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">
                <a:extLst>
                  <a:ext uri="{FF2B5EF4-FFF2-40B4-BE49-F238E27FC236}">
                    <a16:creationId xmlns:a16="http://schemas.microsoft.com/office/drawing/2014/main" id="{654F56B1-0758-4336-A9F6-57B0D667D5D8}"/>
                  </a:ext>
                </a:extLst>
              </p:cNvPr>
              <p:cNvSpPr txBox="1"/>
              <p:nvPr/>
            </p:nvSpPr>
            <p:spPr>
              <a:xfrm>
                <a:off x="4846540" y="1924598"/>
                <a:ext cx="2185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Stabbing query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">
                <a:extLst>
                  <a:ext uri="{FF2B5EF4-FFF2-40B4-BE49-F238E27FC236}">
                    <a16:creationId xmlns:a16="http://schemas.microsoft.com/office/drawing/2014/main" id="{654F56B1-0758-4336-A9F6-57B0D667D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40" y="1924598"/>
                <a:ext cx="2185214" cy="369332"/>
              </a:xfrm>
              <a:prstGeom prst="rect">
                <a:avLst/>
              </a:prstGeom>
              <a:blipFill>
                <a:blip r:embed="rId5"/>
                <a:stretch>
                  <a:fillRect l="-222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35">
            <a:extLst>
              <a:ext uri="{FF2B5EF4-FFF2-40B4-BE49-F238E27FC236}">
                <a16:creationId xmlns:a16="http://schemas.microsoft.com/office/drawing/2014/main" id="{34760BE3-6B9B-4DFF-BE0E-BA93D70E2178}"/>
              </a:ext>
            </a:extLst>
          </p:cNvPr>
          <p:cNvCxnSpPr>
            <a:cxnSpLocks/>
          </p:cNvCxnSpPr>
          <p:nvPr/>
        </p:nvCxnSpPr>
        <p:spPr>
          <a:xfrm>
            <a:off x="5837141" y="3296198"/>
            <a:ext cx="6348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E673F6C7-100A-4377-968C-F650F7CAE0C7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27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Applications Using Trees</a:t>
            </a:r>
          </a:p>
        </p:txBody>
      </p:sp>
    </p:spTree>
    <p:extLst>
      <p:ext uri="{BB962C8B-B14F-4D97-AF65-F5344CB8AC3E}">
        <p14:creationId xmlns:p14="http://schemas.microsoft.com/office/powerpoint/2010/main" val="378995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1D67-3245-4E8D-AFB6-1C6D820D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using trees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479B-0A62-4A00-9870-379A4DBC0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5B915-DDC7-4764-A665-1E987FA6D2A9}"/>
              </a:ext>
            </a:extLst>
          </p:cNvPr>
          <p:cNvSpPr txBox="1"/>
          <p:nvPr/>
        </p:nvSpPr>
        <p:spPr>
          <a:xfrm>
            <a:off x="1981200" y="2590800"/>
            <a:ext cx="2153154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name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students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age &lt; 25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and major = ‘CS’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and grade &gt;= ‘A’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0612E-5848-40C9-B8F8-78AD91928426}"/>
              </a:ext>
            </a:extLst>
          </p:cNvPr>
          <p:cNvSpPr txBox="1"/>
          <p:nvPr/>
        </p:nvSpPr>
        <p:spPr>
          <a:xfrm>
            <a:off x="1905000" y="160020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3834854E-B2B3-4503-A30E-FA978D5F87D2}"/>
              </a:ext>
            </a:extLst>
          </p:cNvPr>
          <p:cNvSpPr txBox="1"/>
          <p:nvPr/>
        </p:nvSpPr>
        <p:spPr>
          <a:xfrm>
            <a:off x="1922717" y="1900722"/>
            <a:ext cx="287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all young CS students with good grade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2A29D579-B560-47D6-AA28-AECC4FAC8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87079"/>
              </p:ext>
            </p:extLst>
          </p:nvPr>
        </p:nvGraphicFramePr>
        <p:xfrm>
          <a:off x="6629400" y="1828800"/>
          <a:ext cx="5105400" cy="2834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61851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id name, grade, age, major,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kumimoji="0" lang="en-US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database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build(Doc* d);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Student* search(int id);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Student*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fitler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 f);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add_student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 s);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……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8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6C6A-A659-44F0-91DF-AB6296A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Applications Using Trees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D5980-F8B3-42F2-A596-37E04549A1D7}"/>
              </a:ext>
            </a:extLst>
          </p:cNvPr>
          <p:cNvSpPr txBox="1"/>
          <p:nvPr/>
        </p:nvSpPr>
        <p:spPr>
          <a:xfrm>
            <a:off x="284972" y="1143000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queries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E8BF3-FBD3-42C5-99A3-D94C8D357A1B}"/>
              </a:ext>
            </a:extLst>
          </p:cNvPr>
          <p:cNvSpPr/>
          <p:nvPr/>
        </p:nvSpPr>
        <p:spPr>
          <a:xfrm>
            <a:off x="284972" y="1453756"/>
            <a:ext cx="2915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2D range query)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average temperature in Riverside  </a:t>
            </a:r>
          </a:p>
        </p:txBody>
      </p:sp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8D372779-B193-4EA4-A0A2-A6A8D0F2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69435"/>
              </p:ext>
            </p:extLst>
          </p:nvPr>
        </p:nvGraphicFramePr>
        <p:xfrm>
          <a:off x="5410201" y="1478309"/>
          <a:ext cx="4800600" cy="39319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61851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Y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Weight w;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range_tree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build(Point* p);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ave_weight_search</a:t>
                      </a: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x1, X x2, Y y1, Y y2);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count_search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x1, X x2, Y y1, Y y2);</a:t>
                      </a:r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insert(Point p);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range_tree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filter(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Point* output();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update(X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 </a:t>
                      </a:r>
                      <a:r>
                        <a:rPr kumimoji="0" lang="en-US" altLang="zh-CN" sz="1800" b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Weight w);</a:t>
                      </a:r>
                      <a:endParaRPr kumimoji="0" lang="en-US" altLang="zh-CN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83785"/>
                  </a:ext>
                </a:extLst>
              </a:tr>
            </a:tbl>
          </a:graphicData>
        </a:graphic>
      </p:graphicFrame>
      <p:pic>
        <p:nvPicPr>
          <p:cNvPr id="50" name="Picture 29">
            <a:extLst>
              <a:ext uri="{FF2B5EF4-FFF2-40B4-BE49-F238E27FC236}">
                <a16:creationId xmlns:a16="http://schemas.microsoft.com/office/drawing/2014/main" id="{752C4077-F63B-412F-A025-B005F48F6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3814579" cy="2384111"/>
          </a:xfrm>
          <a:prstGeom prst="rect">
            <a:avLst/>
          </a:prstGeom>
        </p:spPr>
      </p:pic>
      <p:grpSp>
        <p:nvGrpSpPr>
          <p:cNvPr id="51" name="Group 23">
            <a:extLst>
              <a:ext uri="{FF2B5EF4-FFF2-40B4-BE49-F238E27FC236}">
                <a16:creationId xmlns:a16="http://schemas.microsoft.com/office/drawing/2014/main" id="{65FF7E94-BFF7-4FB8-9882-805089EE41B3}"/>
              </a:ext>
            </a:extLst>
          </p:cNvPr>
          <p:cNvGrpSpPr/>
          <p:nvPr/>
        </p:nvGrpSpPr>
        <p:grpSpPr>
          <a:xfrm>
            <a:off x="605174" y="2667000"/>
            <a:ext cx="3469127" cy="2057400"/>
            <a:chOff x="272736" y="726702"/>
            <a:chExt cx="5086619" cy="2918648"/>
          </a:xfrm>
        </p:grpSpPr>
        <p:sp>
          <p:nvSpPr>
            <p:cNvPr id="52" name="椭圆 7">
              <a:extLst>
                <a:ext uri="{FF2B5EF4-FFF2-40B4-BE49-F238E27FC236}">
                  <a16:creationId xmlns:a16="http://schemas.microsoft.com/office/drawing/2014/main" id="{FD61F55C-651A-4285-AAE8-ED6176A4F144}"/>
                </a:ext>
              </a:extLst>
            </p:cNvPr>
            <p:cNvSpPr/>
            <p:nvPr/>
          </p:nvSpPr>
          <p:spPr>
            <a:xfrm>
              <a:off x="337286" y="1173006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椭圆 8">
              <a:extLst>
                <a:ext uri="{FF2B5EF4-FFF2-40B4-BE49-F238E27FC236}">
                  <a16:creationId xmlns:a16="http://schemas.microsoft.com/office/drawing/2014/main" id="{E87FEBB2-E6AC-447D-B230-72AC9C0B1BCF}"/>
                </a:ext>
              </a:extLst>
            </p:cNvPr>
            <p:cNvSpPr/>
            <p:nvPr/>
          </p:nvSpPr>
          <p:spPr>
            <a:xfrm>
              <a:off x="272736" y="2910180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9">
              <a:extLst>
                <a:ext uri="{FF2B5EF4-FFF2-40B4-BE49-F238E27FC236}">
                  <a16:creationId xmlns:a16="http://schemas.microsoft.com/office/drawing/2014/main" id="{87EE2171-B238-4DA1-B7E8-0615704A8DEE}"/>
                </a:ext>
              </a:extLst>
            </p:cNvPr>
            <p:cNvSpPr/>
            <p:nvPr/>
          </p:nvSpPr>
          <p:spPr>
            <a:xfrm>
              <a:off x="1997824" y="1249812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椭圆 10">
              <a:extLst>
                <a:ext uri="{FF2B5EF4-FFF2-40B4-BE49-F238E27FC236}">
                  <a16:creationId xmlns:a16="http://schemas.microsoft.com/office/drawing/2014/main" id="{C609915A-002D-4530-9F9D-64A1AD727B26}"/>
                </a:ext>
              </a:extLst>
            </p:cNvPr>
            <p:cNvSpPr/>
            <p:nvPr/>
          </p:nvSpPr>
          <p:spPr>
            <a:xfrm>
              <a:off x="1173054" y="3212958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11">
              <a:extLst>
                <a:ext uri="{FF2B5EF4-FFF2-40B4-BE49-F238E27FC236}">
                  <a16:creationId xmlns:a16="http://schemas.microsoft.com/office/drawing/2014/main" id="{F4FF4AA6-A3DD-49EE-B1D0-E20BD879244F}"/>
                </a:ext>
              </a:extLst>
            </p:cNvPr>
            <p:cNvSpPr/>
            <p:nvPr/>
          </p:nvSpPr>
          <p:spPr>
            <a:xfrm>
              <a:off x="2848984" y="1173006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12">
              <a:extLst>
                <a:ext uri="{FF2B5EF4-FFF2-40B4-BE49-F238E27FC236}">
                  <a16:creationId xmlns:a16="http://schemas.microsoft.com/office/drawing/2014/main" id="{C9F929A8-FA5A-4F1A-A278-3383789CFADD}"/>
                </a:ext>
              </a:extLst>
            </p:cNvPr>
            <p:cNvSpPr/>
            <p:nvPr/>
          </p:nvSpPr>
          <p:spPr>
            <a:xfrm>
              <a:off x="2178610" y="2131977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13">
              <a:extLst>
                <a:ext uri="{FF2B5EF4-FFF2-40B4-BE49-F238E27FC236}">
                  <a16:creationId xmlns:a16="http://schemas.microsoft.com/office/drawing/2014/main" id="{C45C27F7-EA9C-4CE8-8229-6BF7461BC0F7}"/>
                </a:ext>
              </a:extLst>
            </p:cNvPr>
            <p:cNvSpPr/>
            <p:nvPr/>
          </p:nvSpPr>
          <p:spPr>
            <a:xfrm>
              <a:off x="2737253" y="3212957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14">
              <a:extLst>
                <a:ext uri="{FF2B5EF4-FFF2-40B4-BE49-F238E27FC236}">
                  <a16:creationId xmlns:a16="http://schemas.microsoft.com/office/drawing/2014/main" id="{8C2E7860-023B-496D-B93C-B9EA71ED68FF}"/>
                </a:ext>
              </a:extLst>
            </p:cNvPr>
            <p:cNvSpPr/>
            <p:nvPr/>
          </p:nvSpPr>
          <p:spPr>
            <a:xfrm>
              <a:off x="5195280" y="726702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15">
              <a:extLst>
                <a:ext uri="{FF2B5EF4-FFF2-40B4-BE49-F238E27FC236}">
                  <a16:creationId xmlns:a16="http://schemas.microsoft.com/office/drawing/2014/main" id="{F7688CDC-E5F0-48D2-B753-E84308F17188}"/>
                </a:ext>
              </a:extLst>
            </p:cNvPr>
            <p:cNvSpPr/>
            <p:nvPr/>
          </p:nvSpPr>
          <p:spPr>
            <a:xfrm>
              <a:off x="4077995" y="1159094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椭圆 16">
              <a:extLst>
                <a:ext uri="{FF2B5EF4-FFF2-40B4-BE49-F238E27FC236}">
                  <a16:creationId xmlns:a16="http://schemas.microsoft.com/office/drawing/2014/main" id="{D5C51E5C-B18E-477D-947A-9ED218CC461E}"/>
                </a:ext>
              </a:extLst>
            </p:cNvPr>
            <p:cNvSpPr/>
            <p:nvPr/>
          </p:nvSpPr>
          <p:spPr>
            <a:xfrm>
              <a:off x="1284782" y="2023879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17">
              <a:extLst>
                <a:ext uri="{FF2B5EF4-FFF2-40B4-BE49-F238E27FC236}">
                  <a16:creationId xmlns:a16="http://schemas.microsoft.com/office/drawing/2014/main" id="{40BB8E5E-1A2A-4E5E-A68F-7B9D66277BC2}"/>
                </a:ext>
              </a:extLst>
            </p:cNvPr>
            <p:cNvSpPr/>
            <p:nvPr/>
          </p:nvSpPr>
          <p:spPr>
            <a:xfrm>
              <a:off x="614411" y="1699585"/>
              <a:ext cx="2719970" cy="19457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椭圆 15">
            <a:extLst>
              <a:ext uri="{FF2B5EF4-FFF2-40B4-BE49-F238E27FC236}">
                <a16:creationId xmlns:a16="http://schemas.microsoft.com/office/drawing/2014/main" id="{607AF036-C139-495A-8D41-BDCAD080A85E}"/>
              </a:ext>
            </a:extLst>
          </p:cNvPr>
          <p:cNvSpPr/>
          <p:nvPr/>
        </p:nvSpPr>
        <p:spPr>
          <a:xfrm>
            <a:off x="2362200" y="34290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42">
            <a:extLst>
              <a:ext uri="{FF2B5EF4-FFF2-40B4-BE49-F238E27FC236}">
                <a16:creationId xmlns:a16="http://schemas.microsoft.com/office/drawing/2014/main" id="{BDCB18A7-C263-47B4-B04D-9AA40603DE2B}"/>
              </a:ext>
            </a:extLst>
          </p:cNvPr>
          <p:cNvSpPr txBox="1"/>
          <p:nvPr/>
        </p:nvSpPr>
        <p:spPr>
          <a:xfrm>
            <a:off x="1295400" y="4343400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Riverside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椭圆 15">
            <a:extLst>
              <a:ext uri="{FF2B5EF4-FFF2-40B4-BE49-F238E27FC236}">
                <a16:creationId xmlns:a16="http://schemas.microsoft.com/office/drawing/2014/main" id="{1A173E10-834E-4134-880D-84F7F85171DC}"/>
              </a:ext>
            </a:extLst>
          </p:cNvPr>
          <p:cNvSpPr/>
          <p:nvPr/>
        </p:nvSpPr>
        <p:spPr>
          <a:xfrm>
            <a:off x="3124200" y="38862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15">
            <a:extLst>
              <a:ext uri="{FF2B5EF4-FFF2-40B4-BE49-F238E27FC236}">
                <a16:creationId xmlns:a16="http://schemas.microsoft.com/office/drawing/2014/main" id="{05B58F10-8607-485A-A821-32AFCA1EA2A3}"/>
              </a:ext>
            </a:extLst>
          </p:cNvPr>
          <p:cNvSpPr/>
          <p:nvPr/>
        </p:nvSpPr>
        <p:spPr>
          <a:xfrm>
            <a:off x="3733800" y="45720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15">
            <a:extLst>
              <a:ext uri="{FF2B5EF4-FFF2-40B4-BE49-F238E27FC236}">
                <a16:creationId xmlns:a16="http://schemas.microsoft.com/office/drawing/2014/main" id="{B3367DBE-A010-4725-B9F9-CBA948735C42}"/>
              </a:ext>
            </a:extLst>
          </p:cNvPr>
          <p:cNvSpPr/>
          <p:nvPr/>
        </p:nvSpPr>
        <p:spPr>
          <a:xfrm>
            <a:off x="3886200" y="35814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pokemon go">
            <a:extLst>
              <a:ext uri="{FF2B5EF4-FFF2-40B4-BE49-F238E27FC236}">
                <a16:creationId xmlns:a16="http://schemas.microsoft.com/office/drawing/2014/main" id="{9CD74212-4668-4660-9AC2-7682DCE3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46" y="5060417"/>
            <a:ext cx="3430062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4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Parallel Trees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F2C4BD6-444E-428E-8A31-DF79E710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09800"/>
            <a:ext cx="3814579" cy="238411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3755D-6B5D-4AFC-81AD-548117B30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A110E-E5E2-405F-9B45-313AA2FEA380}"/>
              </a:ext>
            </a:extLst>
          </p:cNvPr>
          <p:cNvGrpSpPr/>
          <p:nvPr/>
        </p:nvGrpSpPr>
        <p:grpSpPr>
          <a:xfrm>
            <a:off x="407069" y="2198126"/>
            <a:ext cx="2822522" cy="369332"/>
            <a:chOff x="3448672" y="5040868"/>
            <a:chExt cx="282252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9EA57-4806-41DB-B49B-598B3F92FFD0}"/>
                </a:ext>
              </a:extLst>
            </p:cNvPr>
            <p:cNvSpPr txBox="1"/>
            <p:nvPr/>
          </p:nvSpPr>
          <p:spPr>
            <a:xfrm>
              <a:off x="3448672" y="5040868"/>
              <a:ext cx="240328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Balanced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Binary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220951-5E75-4B02-A692-6BAE2B00B5CB}"/>
                </a:ext>
              </a:extLst>
            </p:cNvPr>
            <p:cNvGrpSpPr/>
            <p:nvPr/>
          </p:nvGrpSpPr>
          <p:grpSpPr>
            <a:xfrm>
              <a:off x="5851959" y="5040868"/>
              <a:ext cx="419235" cy="369332"/>
              <a:chOff x="5972883" y="5041165"/>
              <a:chExt cx="419235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2214EF-2F7D-45CE-8A41-106725F1C540}"/>
                  </a:ext>
                </a:extLst>
              </p:cNvPr>
              <p:cNvSpPr txBox="1"/>
              <p:nvPr/>
            </p:nvSpPr>
            <p:spPr>
              <a:xfrm>
                <a:off x="5972883" y="5041165"/>
                <a:ext cx="41923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" name="Picture 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A7E8C800-5303-417D-BC97-2C62A77CD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6032523" y="5108919"/>
                <a:ext cx="259576" cy="259576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691799-49A6-4E4A-833C-6A7153D3BCC6}"/>
              </a:ext>
            </a:extLst>
          </p:cNvPr>
          <p:cNvSpPr txBox="1"/>
          <p:nvPr/>
        </p:nvSpPr>
        <p:spPr>
          <a:xfrm>
            <a:off x="4297038" y="2362200"/>
            <a:ext cx="2153154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name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students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age &lt; 25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and major = ‘CS’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and grade &gt;= ‘A’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E42AF-FD81-4835-8101-24578CAA035F}"/>
              </a:ext>
            </a:extLst>
          </p:cNvPr>
          <p:cNvGrpSpPr/>
          <p:nvPr/>
        </p:nvGrpSpPr>
        <p:grpSpPr>
          <a:xfrm>
            <a:off x="7767974" y="2286000"/>
            <a:ext cx="3469127" cy="2057400"/>
            <a:chOff x="272736" y="726702"/>
            <a:chExt cx="5086619" cy="2918648"/>
          </a:xfrm>
        </p:grpSpPr>
        <p:sp>
          <p:nvSpPr>
            <p:cNvPr id="12" name="椭圆 7">
              <a:extLst>
                <a:ext uri="{FF2B5EF4-FFF2-40B4-BE49-F238E27FC236}">
                  <a16:creationId xmlns:a16="http://schemas.microsoft.com/office/drawing/2014/main" id="{A24A93EE-752A-491D-B51B-5B4C7BE8E566}"/>
                </a:ext>
              </a:extLst>
            </p:cNvPr>
            <p:cNvSpPr/>
            <p:nvPr/>
          </p:nvSpPr>
          <p:spPr>
            <a:xfrm>
              <a:off x="337286" y="1173006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8">
              <a:extLst>
                <a:ext uri="{FF2B5EF4-FFF2-40B4-BE49-F238E27FC236}">
                  <a16:creationId xmlns:a16="http://schemas.microsoft.com/office/drawing/2014/main" id="{FB016C28-0F54-42A8-AE74-FC8CDE8A9B60}"/>
                </a:ext>
              </a:extLst>
            </p:cNvPr>
            <p:cNvSpPr/>
            <p:nvPr/>
          </p:nvSpPr>
          <p:spPr>
            <a:xfrm>
              <a:off x="272736" y="2910180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9">
              <a:extLst>
                <a:ext uri="{FF2B5EF4-FFF2-40B4-BE49-F238E27FC236}">
                  <a16:creationId xmlns:a16="http://schemas.microsoft.com/office/drawing/2014/main" id="{EAC6AACA-4F5D-42AD-9DA5-9985885BE464}"/>
                </a:ext>
              </a:extLst>
            </p:cNvPr>
            <p:cNvSpPr/>
            <p:nvPr/>
          </p:nvSpPr>
          <p:spPr>
            <a:xfrm>
              <a:off x="1997824" y="1249812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0">
              <a:extLst>
                <a:ext uri="{FF2B5EF4-FFF2-40B4-BE49-F238E27FC236}">
                  <a16:creationId xmlns:a16="http://schemas.microsoft.com/office/drawing/2014/main" id="{A1077D36-540F-4623-8EC7-B69CC499128A}"/>
                </a:ext>
              </a:extLst>
            </p:cNvPr>
            <p:cNvSpPr/>
            <p:nvPr/>
          </p:nvSpPr>
          <p:spPr>
            <a:xfrm>
              <a:off x="1173054" y="3212958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1">
              <a:extLst>
                <a:ext uri="{FF2B5EF4-FFF2-40B4-BE49-F238E27FC236}">
                  <a16:creationId xmlns:a16="http://schemas.microsoft.com/office/drawing/2014/main" id="{ABDB340E-BECC-4AAC-BFBC-4C4BAFED10D1}"/>
                </a:ext>
              </a:extLst>
            </p:cNvPr>
            <p:cNvSpPr/>
            <p:nvPr/>
          </p:nvSpPr>
          <p:spPr>
            <a:xfrm>
              <a:off x="2848984" y="1173006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2">
              <a:extLst>
                <a:ext uri="{FF2B5EF4-FFF2-40B4-BE49-F238E27FC236}">
                  <a16:creationId xmlns:a16="http://schemas.microsoft.com/office/drawing/2014/main" id="{D8BF5A02-9DA9-47E4-8736-A7F0A8F4E01E}"/>
                </a:ext>
              </a:extLst>
            </p:cNvPr>
            <p:cNvSpPr/>
            <p:nvPr/>
          </p:nvSpPr>
          <p:spPr>
            <a:xfrm>
              <a:off x="2178610" y="2131977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3">
              <a:extLst>
                <a:ext uri="{FF2B5EF4-FFF2-40B4-BE49-F238E27FC236}">
                  <a16:creationId xmlns:a16="http://schemas.microsoft.com/office/drawing/2014/main" id="{41DC5066-38C3-46B5-B752-9B322C16B9D0}"/>
                </a:ext>
              </a:extLst>
            </p:cNvPr>
            <p:cNvSpPr/>
            <p:nvPr/>
          </p:nvSpPr>
          <p:spPr>
            <a:xfrm>
              <a:off x="2737253" y="3212957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4">
              <a:extLst>
                <a:ext uri="{FF2B5EF4-FFF2-40B4-BE49-F238E27FC236}">
                  <a16:creationId xmlns:a16="http://schemas.microsoft.com/office/drawing/2014/main" id="{DE6BFD60-F792-4B35-8CCD-9184455ECE87}"/>
                </a:ext>
              </a:extLst>
            </p:cNvPr>
            <p:cNvSpPr/>
            <p:nvPr/>
          </p:nvSpPr>
          <p:spPr>
            <a:xfrm>
              <a:off x="5195280" y="726702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5">
              <a:extLst>
                <a:ext uri="{FF2B5EF4-FFF2-40B4-BE49-F238E27FC236}">
                  <a16:creationId xmlns:a16="http://schemas.microsoft.com/office/drawing/2014/main" id="{99470C80-DD6D-4127-9041-290FEEB815A0}"/>
                </a:ext>
              </a:extLst>
            </p:cNvPr>
            <p:cNvSpPr/>
            <p:nvPr/>
          </p:nvSpPr>
          <p:spPr>
            <a:xfrm>
              <a:off x="4077995" y="1159094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16">
              <a:extLst>
                <a:ext uri="{FF2B5EF4-FFF2-40B4-BE49-F238E27FC236}">
                  <a16:creationId xmlns:a16="http://schemas.microsoft.com/office/drawing/2014/main" id="{90D26894-2D79-4A88-B3B3-D10852EFD2E7}"/>
                </a:ext>
              </a:extLst>
            </p:cNvPr>
            <p:cNvSpPr/>
            <p:nvPr/>
          </p:nvSpPr>
          <p:spPr>
            <a:xfrm>
              <a:off x="1284782" y="2023879"/>
              <a:ext cx="164075" cy="178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17">
              <a:extLst>
                <a:ext uri="{FF2B5EF4-FFF2-40B4-BE49-F238E27FC236}">
                  <a16:creationId xmlns:a16="http://schemas.microsoft.com/office/drawing/2014/main" id="{83FFBD33-E867-419D-96EE-1D91D26E7822}"/>
                </a:ext>
              </a:extLst>
            </p:cNvPr>
            <p:cNvSpPr/>
            <p:nvPr/>
          </p:nvSpPr>
          <p:spPr>
            <a:xfrm>
              <a:off x="614411" y="1699585"/>
              <a:ext cx="2719970" cy="19457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49B71F-B18C-4D32-8B59-A4B046EC5929}"/>
              </a:ext>
            </a:extLst>
          </p:cNvPr>
          <p:cNvSpPr txBox="1"/>
          <p:nvPr/>
        </p:nvSpPr>
        <p:spPr>
          <a:xfrm>
            <a:off x="336631" y="2616876"/>
            <a:ext cx="3299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1,234,567 results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1: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tree is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if it keeps its height small …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2: AVL tree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AVL tree is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 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search tree structure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FACE8-3DD2-40B0-9FB8-D16406255503}"/>
              </a:ext>
            </a:extLst>
          </p:cNvPr>
          <p:cNvSpPr txBox="1"/>
          <p:nvPr/>
        </p:nvSpPr>
        <p:spPr>
          <a:xfrm>
            <a:off x="315982" y="838200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Search Engine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A27BF-BE94-4EFA-9FB5-9D70AB5B4850}"/>
              </a:ext>
            </a:extLst>
          </p:cNvPr>
          <p:cNvSpPr txBox="1"/>
          <p:nvPr/>
        </p:nvSpPr>
        <p:spPr>
          <a:xfrm>
            <a:off x="4192159" y="83820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D5980-F8B3-42F2-A596-37E04549A1D7}"/>
              </a:ext>
            </a:extLst>
          </p:cNvPr>
          <p:cNvSpPr txBox="1"/>
          <p:nvPr/>
        </p:nvSpPr>
        <p:spPr>
          <a:xfrm>
            <a:off x="7542738" y="838200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queries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椭圆 15">
            <a:extLst>
              <a:ext uri="{FF2B5EF4-FFF2-40B4-BE49-F238E27FC236}">
                <a16:creationId xmlns:a16="http://schemas.microsoft.com/office/drawing/2014/main" id="{8B9FA936-E055-4EF1-B084-269FBB84C246}"/>
              </a:ext>
            </a:extLst>
          </p:cNvPr>
          <p:cNvSpPr/>
          <p:nvPr/>
        </p:nvSpPr>
        <p:spPr>
          <a:xfrm>
            <a:off x="9525000" y="30480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51">
            <a:extLst>
              <a:ext uri="{FF2B5EF4-FFF2-40B4-BE49-F238E27FC236}">
                <a16:creationId xmlns:a16="http://schemas.microsoft.com/office/drawing/2014/main" id="{1CCC924A-D01D-4A34-9E0A-9CA697903639}"/>
              </a:ext>
            </a:extLst>
          </p:cNvPr>
          <p:cNvSpPr txBox="1"/>
          <p:nvPr/>
        </p:nvSpPr>
        <p:spPr>
          <a:xfrm>
            <a:off x="4209876" y="1138722"/>
            <a:ext cx="234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all young CS students with good grade</a:t>
            </a:r>
          </a:p>
        </p:txBody>
      </p:sp>
      <p:sp>
        <p:nvSpPr>
          <p:cNvPr id="40" name="文本框 51">
            <a:extLst>
              <a:ext uri="{FF2B5EF4-FFF2-40B4-BE49-F238E27FC236}">
                <a16:creationId xmlns:a16="http://schemas.microsoft.com/office/drawing/2014/main" id="{31D7DB4E-6818-4B5C-905C-D3B2092E1C36}"/>
              </a:ext>
            </a:extLst>
          </p:cNvPr>
          <p:cNvSpPr txBox="1"/>
          <p:nvPr/>
        </p:nvSpPr>
        <p:spPr>
          <a:xfrm>
            <a:off x="304800" y="1172946"/>
            <a:ext cx="312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information about “balanced” and “binary”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E8BF3-FBD3-42C5-99A3-D94C8D357A1B}"/>
              </a:ext>
            </a:extLst>
          </p:cNvPr>
          <p:cNvSpPr/>
          <p:nvPr/>
        </p:nvSpPr>
        <p:spPr>
          <a:xfrm>
            <a:off x="7542738" y="1148956"/>
            <a:ext cx="2915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2D range query)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average temperature in Riverside area: 62 F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2C3A9C-DC5D-4982-9947-9E63570688BB}"/>
              </a:ext>
            </a:extLst>
          </p:cNvPr>
          <p:cNvSpPr txBox="1"/>
          <p:nvPr/>
        </p:nvSpPr>
        <p:spPr>
          <a:xfrm>
            <a:off x="8458200" y="3962400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Riverside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DE53481F-996F-4BC4-A003-4601C01F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5947"/>
            <a:ext cx="11277600" cy="560177"/>
          </a:xfrm>
        </p:spPr>
        <p:txBody>
          <a:bodyPr/>
          <a:lstStyle/>
          <a:p>
            <a:r>
              <a:rPr lang="en-US" altLang="zh-CN" dirty="0"/>
              <a:t>Applications Using Trees</a:t>
            </a:r>
            <a:endParaRPr lang="zh-CN" altLang="en-US" dirty="0"/>
          </a:p>
        </p:txBody>
      </p:sp>
      <p:sp>
        <p:nvSpPr>
          <p:cNvPr id="42" name="椭圆 15">
            <a:extLst>
              <a:ext uri="{FF2B5EF4-FFF2-40B4-BE49-F238E27FC236}">
                <a16:creationId xmlns:a16="http://schemas.microsoft.com/office/drawing/2014/main" id="{CAF3B4C7-7C56-4639-9D64-508624497E61}"/>
              </a:ext>
            </a:extLst>
          </p:cNvPr>
          <p:cNvSpPr/>
          <p:nvPr/>
        </p:nvSpPr>
        <p:spPr>
          <a:xfrm>
            <a:off x="10287000" y="35052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15">
            <a:extLst>
              <a:ext uri="{FF2B5EF4-FFF2-40B4-BE49-F238E27FC236}">
                <a16:creationId xmlns:a16="http://schemas.microsoft.com/office/drawing/2014/main" id="{3EAB5EC0-D0F0-4F49-B16C-F9FC30A2D15D}"/>
              </a:ext>
            </a:extLst>
          </p:cNvPr>
          <p:cNvSpPr/>
          <p:nvPr/>
        </p:nvSpPr>
        <p:spPr>
          <a:xfrm>
            <a:off x="10896600" y="41910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15">
            <a:extLst>
              <a:ext uri="{FF2B5EF4-FFF2-40B4-BE49-F238E27FC236}">
                <a16:creationId xmlns:a16="http://schemas.microsoft.com/office/drawing/2014/main" id="{D3319F5A-05D0-4F4D-A3D9-971BB5EDAE64}"/>
              </a:ext>
            </a:extLst>
          </p:cNvPr>
          <p:cNvSpPr/>
          <p:nvPr/>
        </p:nvSpPr>
        <p:spPr>
          <a:xfrm>
            <a:off x="11049000" y="3200400"/>
            <a:ext cx="111901" cy="125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1">
            <a:extLst>
              <a:ext uri="{FF2B5EF4-FFF2-40B4-BE49-F238E27FC236}">
                <a16:creationId xmlns:a16="http://schemas.microsoft.com/office/drawing/2014/main" id="{D53A5362-1886-4C8B-9026-0A16958BC84F}"/>
              </a:ext>
            </a:extLst>
          </p:cNvPr>
          <p:cNvSpPr/>
          <p:nvPr/>
        </p:nvSpPr>
        <p:spPr>
          <a:xfrm>
            <a:off x="1676400" y="2085444"/>
            <a:ext cx="8686801" cy="4058711"/>
          </a:xfrm>
          <a:prstGeom prst="roundRect">
            <a:avLst>
              <a:gd name="adj" fmla="val 11069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6">
            <a:extLst>
              <a:ext uri="{FF2B5EF4-FFF2-40B4-BE49-F238E27FC236}">
                <a16:creationId xmlns:a16="http://schemas.microsoft.com/office/drawing/2014/main" id="{0240E6E5-247A-4EFC-B55A-A8F1D060A581}"/>
              </a:ext>
            </a:extLst>
          </p:cNvPr>
          <p:cNvSpPr/>
          <p:nvPr/>
        </p:nvSpPr>
        <p:spPr>
          <a:xfrm>
            <a:off x="2971800" y="3429000"/>
            <a:ext cx="5681635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BA9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Data - Performance</a:t>
            </a:r>
          </a:p>
          <a:p>
            <a:pPr defTabSz="609585"/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and concurrency</a:t>
            </a:r>
          </a:p>
          <a:p>
            <a:pPr defTabSz="609585"/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both in theory and in practice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E4CD1D-9D80-4F2D-ABDD-E7F9449C67A0}"/>
              </a:ext>
            </a:extLst>
          </p:cNvPr>
          <p:cNvSpPr/>
          <p:nvPr/>
        </p:nvSpPr>
        <p:spPr>
          <a:xfrm>
            <a:off x="2959539" y="4652427"/>
            <a:ext cx="76322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Queries – Functionality</a:t>
            </a:r>
          </a:p>
          <a:p>
            <a:pPr defTabSz="609585"/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queries, bulk updates, …</a:t>
            </a:r>
          </a:p>
          <a:p>
            <a:pPr defTabSz="609585"/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Augmentation, …</a:t>
            </a:r>
          </a:p>
          <a:p>
            <a:pPr defTabSz="609585"/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Dynamicity, multi-versioning, …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6">
            <a:extLst>
              <a:ext uri="{FF2B5EF4-FFF2-40B4-BE49-F238E27FC236}">
                <a16:creationId xmlns:a16="http://schemas.microsoft.com/office/drawing/2014/main" id="{6DE2EC83-2EDA-4D8E-80F6-D85D70EE0E72}"/>
              </a:ext>
            </a:extLst>
          </p:cNvPr>
          <p:cNvSpPr/>
          <p:nvPr/>
        </p:nvSpPr>
        <p:spPr>
          <a:xfrm>
            <a:off x="2971800" y="2209800"/>
            <a:ext cx="8361020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Elegance – Framework</a:t>
            </a:r>
          </a:p>
          <a:p>
            <a:pPr defTabSz="609585"/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balancing schemes</a:t>
            </a:r>
          </a:p>
          <a:p>
            <a:pPr defTabSz="609585"/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A9F27E0-749B-4CE1-AD78-B2A239A7E506}"/>
              </a:ext>
            </a:extLst>
          </p:cNvPr>
          <p:cNvSpPr txBox="1"/>
          <p:nvPr/>
        </p:nvSpPr>
        <p:spPr>
          <a:xfrm rot="16200000">
            <a:off x="904846" y="3804434"/>
            <a:ext cx="3196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What we want</a:t>
            </a:r>
            <a:endParaRPr lang="zh-CN" altLang="en-US" sz="44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/>
      <p:bldP spid="27" grpId="0"/>
      <p:bldP spid="28" grpId="0"/>
      <p:bldP spid="38" grpId="0" animBg="1"/>
      <p:bldP spid="39" grpId="0"/>
      <p:bldP spid="40" grpId="0"/>
      <p:bldP spid="37" grpId="0"/>
      <p:bldP spid="43" grpId="0"/>
      <p:bldP spid="42" grpId="0" animBg="1"/>
      <p:bldP spid="44" grpId="0" animBg="1"/>
      <p:bldP spid="45" grpId="0" animBg="1"/>
      <p:bldP spid="55" grpId="0" animBg="1"/>
      <p:bldP spid="56" grpId="0"/>
      <p:bldP spid="57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8930D2A4-12CD-4C79-9B16-59C45752E47F}"/>
              </a:ext>
            </a:extLst>
          </p:cNvPr>
          <p:cNvSpPr/>
          <p:nvPr/>
        </p:nvSpPr>
        <p:spPr>
          <a:xfrm>
            <a:off x="8001000" y="4419600"/>
            <a:ext cx="1447800" cy="1524000"/>
          </a:xfrm>
          <a:prstGeom prst="roundRect">
            <a:avLst/>
          </a:prstGeom>
          <a:solidFill>
            <a:srgbClr val="99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2A97A-BE4E-4D4E-AEAF-C1F0CB35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AA5745E6-B414-4155-BC55-2AA9A1F3109E}"/>
              </a:ext>
            </a:extLst>
          </p:cNvPr>
          <p:cNvSpPr txBox="1"/>
          <p:nvPr/>
        </p:nvSpPr>
        <p:spPr>
          <a:xfrm>
            <a:off x="577999" y="3092202"/>
            <a:ext cx="6203801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defTabSz="9144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en-US" altLang="zh-CN" sz="2400" dirty="0"/>
              <a:t>Parallelism and concurrency</a:t>
            </a:r>
          </a:p>
          <a:p>
            <a:r>
              <a:rPr lang="en-US" altLang="zh-CN" sz="2400" dirty="0"/>
              <a:t>Efficiency both in theory and in practice</a:t>
            </a:r>
          </a:p>
        </p:txBody>
      </p:sp>
      <p:sp>
        <p:nvSpPr>
          <p:cNvPr id="16" name="矩形 56">
            <a:extLst>
              <a:ext uri="{FF2B5EF4-FFF2-40B4-BE49-F238E27FC236}">
                <a16:creationId xmlns:a16="http://schemas.microsoft.com/office/drawing/2014/main" id="{05871B27-E0DC-43FD-9181-020B4ACDE797}"/>
              </a:ext>
            </a:extLst>
          </p:cNvPr>
          <p:cNvSpPr/>
          <p:nvPr/>
        </p:nvSpPr>
        <p:spPr>
          <a:xfrm>
            <a:off x="610157" y="4299520"/>
            <a:ext cx="501291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Queries </a:t>
            </a:r>
            <a:endParaRPr lang="zh-CN" altLang="en-US" sz="3200" b="1" dirty="0">
              <a:solidFill>
                <a:srgbClr val="70AD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饼图 41">
            <a:extLst>
              <a:ext uri="{FF2B5EF4-FFF2-40B4-BE49-F238E27FC236}">
                <a16:creationId xmlns:a16="http://schemas.microsoft.com/office/drawing/2014/main" id="{49976337-D75F-40A7-B860-03F2E7343272}"/>
              </a:ext>
            </a:extLst>
          </p:cNvPr>
          <p:cNvSpPr/>
          <p:nvPr/>
        </p:nvSpPr>
        <p:spPr>
          <a:xfrm>
            <a:off x="5638800" y="-762000"/>
            <a:ext cx="6447615" cy="5562600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70A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70AD47"/>
              </a:solidFill>
            </a:endParaRPr>
          </a:p>
        </p:txBody>
      </p:sp>
      <p:sp>
        <p:nvSpPr>
          <p:cNvPr id="6" name="饼图 42">
            <a:extLst>
              <a:ext uri="{FF2B5EF4-FFF2-40B4-BE49-F238E27FC236}">
                <a16:creationId xmlns:a16="http://schemas.microsoft.com/office/drawing/2014/main" id="{2C2BEAC7-6F07-4CB5-96F5-A6D7DAE7CC8A}"/>
              </a:ext>
            </a:extLst>
          </p:cNvPr>
          <p:cNvSpPr/>
          <p:nvPr/>
        </p:nvSpPr>
        <p:spPr>
          <a:xfrm>
            <a:off x="6316620" y="-581543"/>
            <a:ext cx="4992581" cy="4102304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BA97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7" name="饼图 48">
            <a:extLst>
              <a:ext uri="{FF2B5EF4-FFF2-40B4-BE49-F238E27FC236}">
                <a16:creationId xmlns:a16="http://schemas.microsoft.com/office/drawing/2014/main" id="{5D74D577-37E2-4399-81D0-8A6CD9AD3843}"/>
              </a:ext>
            </a:extLst>
          </p:cNvPr>
          <p:cNvSpPr/>
          <p:nvPr/>
        </p:nvSpPr>
        <p:spPr>
          <a:xfrm>
            <a:off x="6807464" y="-567807"/>
            <a:ext cx="3938911" cy="2916162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F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AC8C7C-2DE1-4973-AB2E-3CD888F1F3DD}"/>
              </a:ext>
            </a:extLst>
          </p:cNvPr>
          <p:cNvSpPr txBox="1"/>
          <p:nvPr/>
        </p:nvSpPr>
        <p:spPr>
          <a:xfrm>
            <a:off x="7543800" y="257278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Performance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48CC43-66CD-454D-BD0A-E362548FE438}"/>
              </a:ext>
            </a:extLst>
          </p:cNvPr>
          <p:cNvSpPr txBox="1"/>
          <p:nvPr/>
        </p:nvSpPr>
        <p:spPr>
          <a:xfrm>
            <a:off x="7239000" y="382241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Functionality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DB2CD-E7E2-4A3C-ACCB-99D674F988FB}"/>
              </a:ext>
            </a:extLst>
          </p:cNvPr>
          <p:cNvSpPr txBox="1"/>
          <p:nvPr/>
        </p:nvSpPr>
        <p:spPr>
          <a:xfrm>
            <a:off x="7924800" y="1600200"/>
            <a:ext cx="1919487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Framework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D551778-EB61-4E8F-B4A4-9E3FABCAF5DA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5623068" y="4114800"/>
            <a:ext cx="1768332" cy="477108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0AD47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8">
            <a:extLst>
              <a:ext uri="{FF2B5EF4-FFF2-40B4-BE49-F238E27FC236}">
                <a16:creationId xmlns:a16="http://schemas.microsoft.com/office/drawing/2014/main" id="{B055FB96-9ACC-4722-B198-050680EE4F46}"/>
              </a:ext>
            </a:extLst>
          </p:cNvPr>
          <p:cNvSpPr txBox="1"/>
          <p:nvPr/>
        </p:nvSpPr>
        <p:spPr>
          <a:xfrm>
            <a:off x="577999" y="4910098"/>
            <a:ext cx="502920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defTabSz="9144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fr-FR" altLang="zh-CN" sz="2400" dirty="0"/>
              <a:t>Range </a:t>
            </a:r>
            <a:r>
              <a:rPr lang="fr-FR" altLang="zh-CN" sz="2400" dirty="0" err="1"/>
              <a:t>queries</a:t>
            </a:r>
            <a:r>
              <a:rPr lang="fr-FR" altLang="zh-CN" sz="2400" dirty="0"/>
              <a:t>, bulk updates, …</a:t>
            </a:r>
          </a:p>
          <a:p>
            <a:r>
              <a:rPr lang="fr-FR" altLang="zh-CN" sz="2400" dirty="0"/>
              <a:t>Augmentation, …</a:t>
            </a:r>
          </a:p>
          <a:p>
            <a:r>
              <a:rPr lang="fr-FR" altLang="zh-CN" sz="2400" dirty="0" err="1"/>
              <a:t>Dynamicity</a:t>
            </a:r>
            <a:r>
              <a:rPr lang="fr-FR" altLang="zh-CN" sz="2400" dirty="0"/>
              <a:t>, multi-versioning, …</a:t>
            </a:r>
          </a:p>
          <a:p>
            <a:endParaRPr lang="en-US" altLang="zh-CN" sz="2400" dirty="0"/>
          </a:p>
        </p:txBody>
      </p:sp>
      <p:sp>
        <p:nvSpPr>
          <p:cNvPr id="73" name="矩形 56">
            <a:extLst>
              <a:ext uri="{FF2B5EF4-FFF2-40B4-BE49-F238E27FC236}">
                <a16:creationId xmlns:a16="http://schemas.microsoft.com/office/drawing/2014/main" id="{089D5D93-0AC4-49F0-A5B6-2A2123977B5B}"/>
              </a:ext>
            </a:extLst>
          </p:cNvPr>
          <p:cNvSpPr/>
          <p:nvPr/>
        </p:nvSpPr>
        <p:spPr>
          <a:xfrm>
            <a:off x="610157" y="2572780"/>
            <a:ext cx="309204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BA9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Data</a:t>
            </a:r>
            <a:endParaRPr lang="zh-CN" altLang="en-US" sz="3200" b="1" dirty="0">
              <a:solidFill>
                <a:srgbClr val="BA9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56">
            <a:extLst>
              <a:ext uri="{FF2B5EF4-FFF2-40B4-BE49-F238E27FC236}">
                <a16:creationId xmlns:a16="http://schemas.microsoft.com/office/drawing/2014/main" id="{46855811-8E5F-4C0C-8D1D-F6CBDE732F55}"/>
              </a:ext>
            </a:extLst>
          </p:cNvPr>
          <p:cNvSpPr/>
          <p:nvPr/>
        </p:nvSpPr>
        <p:spPr>
          <a:xfrm>
            <a:off x="629208" y="1143000"/>
            <a:ext cx="246339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Elegance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FAA29FB-7922-41BE-BF8A-64F6441F1C9B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3092600" y="1435386"/>
            <a:ext cx="5594201" cy="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9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文本框 8">
            <a:extLst>
              <a:ext uri="{FF2B5EF4-FFF2-40B4-BE49-F238E27FC236}">
                <a16:creationId xmlns:a16="http://schemas.microsoft.com/office/drawing/2014/main" id="{7D486B8A-BEEF-45C5-8EC2-49BEF9F73661}"/>
              </a:ext>
            </a:extLst>
          </p:cNvPr>
          <p:cNvSpPr txBox="1"/>
          <p:nvPr/>
        </p:nvSpPr>
        <p:spPr>
          <a:xfrm>
            <a:off x="577999" y="1802584"/>
            <a:ext cx="5263408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balancing schemes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90BF24-76CC-4ED5-9B59-699200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472C4"/>
                </a:solidFill>
              </a:rPr>
              <a:t>What will do in this lecture?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DDE6FB3-7B7C-466D-933D-8B0771D6DE5C}"/>
              </a:ext>
            </a:extLst>
          </p:cNvPr>
          <p:cNvCxnSpPr>
            <a:cxnSpLocks/>
            <a:stCxn id="31" idx="1"/>
            <a:endCxn id="73" idx="3"/>
          </p:cNvCxnSpPr>
          <p:nvPr/>
        </p:nvCxnSpPr>
        <p:spPr>
          <a:xfrm rot="10800000">
            <a:off x="3702200" y="2865169"/>
            <a:ext cx="3841601" cy="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BA97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20E266B-D3DA-4E16-8B4F-6B3B104DA9E4}"/>
              </a:ext>
            </a:extLst>
          </p:cNvPr>
          <p:cNvSpPr txBox="1">
            <a:spLocks/>
          </p:cNvSpPr>
          <p:nvPr/>
        </p:nvSpPr>
        <p:spPr>
          <a:xfrm>
            <a:off x="6553200" y="5973441"/>
            <a:ext cx="4419600" cy="7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1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altLang="zh-CN" dirty="0"/>
              <a:t>(A primitive for trees)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206985A-4796-4363-9E2A-38F05C152788}"/>
              </a:ext>
            </a:extLst>
          </p:cNvPr>
          <p:cNvSpPr txBox="1">
            <a:spLocks/>
          </p:cNvSpPr>
          <p:nvPr/>
        </p:nvSpPr>
        <p:spPr>
          <a:xfrm>
            <a:off x="7467600" y="4953912"/>
            <a:ext cx="2514600" cy="7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1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altLang="zh-CN" sz="4800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7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D1A-6E07-4780-8780-B5E97DFA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join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642F-0BB9-4C0C-949F-0A2488A4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algorithms on trees are based on insertions or deletions – hard to be parallelized</a:t>
            </a:r>
          </a:p>
          <a:p>
            <a:pPr lvl="1"/>
            <a:r>
              <a:rPr lang="en-US" altLang="zh-CN" dirty="0"/>
              <a:t>On insertion/deletion involves in multiple nodes: </a:t>
            </a:r>
            <a:r>
              <a:rPr lang="en-US" altLang="zh-CN" dirty="0" err="1"/>
              <a:t>e.g</a:t>
            </a:r>
            <a:r>
              <a:rPr lang="en-US" altLang="zh-CN" dirty="0"/>
              <a:t>, all nodes that may be involved for rotations</a:t>
            </a:r>
          </a:p>
          <a:p>
            <a:pPr lvl="1"/>
            <a:r>
              <a:rPr lang="en-US" altLang="zh-CN" dirty="0"/>
              <a:t>If any of them changes during the insertion, the insertion may fail/be wrong</a:t>
            </a:r>
          </a:p>
          <a:p>
            <a:pPr lvl="1"/>
            <a:r>
              <a:rPr lang="en-US" altLang="zh-CN" dirty="0"/>
              <a:t>Can use locks/atomic primitives/…</a:t>
            </a:r>
          </a:p>
          <a:p>
            <a:pPr lvl="1"/>
            <a:r>
              <a:rPr lang="en-US" altLang="zh-CN" dirty="0"/>
              <a:t>High contention on root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E107-0FCD-4CB7-98D8-B77BDC6A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529A73-EEE9-4D74-A6F8-828A8CC2669C}"/>
              </a:ext>
            </a:extLst>
          </p:cNvPr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87FB9E-91DC-4606-823F-C3D6F2CD871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867900" y="4287604"/>
            <a:ext cx="322496" cy="33202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C5334F-867D-47C3-ACA2-371AD6187404}"/>
              </a:ext>
            </a:extLst>
          </p:cNvPr>
          <p:cNvSpPr/>
          <p:nvPr/>
        </p:nvSpPr>
        <p:spPr>
          <a:xfrm>
            <a:off x="9677400" y="4619625"/>
            <a:ext cx="381000" cy="381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761F7-176C-4780-AC94-E2B25C6AB2D4}"/>
              </a:ext>
            </a:extLst>
          </p:cNvPr>
          <p:cNvCxnSpPr>
            <a:cxnSpLocks/>
            <a:stCxn id="5" idx="5"/>
            <a:endCxn id="22" idx="0"/>
          </p:cNvCxnSpPr>
          <p:nvPr/>
        </p:nvCxnSpPr>
        <p:spPr>
          <a:xfrm>
            <a:off x="10459804" y="4287604"/>
            <a:ext cx="512996" cy="2843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17969A-8798-45B9-BC37-1CE874AF11C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372600" y="4876800"/>
            <a:ext cx="360596" cy="38100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3F9800-E4F4-408A-A0CF-ACB17BE367D9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10002604" y="4944829"/>
            <a:ext cx="284396" cy="31297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F4544D8-8A10-4D8E-99EA-204B2B69E669}"/>
              </a:ext>
            </a:extLst>
          </p:cNvPr>
          <p:cNvSpPr/>
          <p:nvPr/>
        </p:nvSpPr>
        <p:spPr>
          <a:xfrm>
            <a:off x="9067800" y="5257800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434D3B-02E8-4404-8050-045846B33181}"/>
              </a:ext>
            </a:extLst>
          </p:cNvPr>
          <p:cNvSpPr/>
          <p:nvPr/>
        </p:nvSpPr>
        <p:spPr>
          <a:xfrm>
            <a:off x="9982200" y="5257800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168F756-E7EF-4191-93E1-790D0F8D743D}"/>
              </a:ext>
            </a:extLst>
          </p:cNvPr>
          <p:cNvSpPr/>
          <p:nvPr/>
        </p:nvSpPr>
        <p:spPr>
          <a:xfrm>
            <a:off x="10668000" y="4572000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C8F90-5ECB-4570-B6CF-5CCFB41693C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>
            <a:off x="9582582" y="3798332"/>
            <a:ext cx="742518" cy="16406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FACF98-AA6C-413D-98AC-99F807E0A9B2}"/>
              </a:ext>
            </a:extLst>
          </p:cNvPr>
          <p:cNvSpPr txBox="1"/>
          <p:nvPr/>
        </p:nvSpPr>
        <p:spPr>
          <a:xfrm>
            <a:off x="914400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2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D1A-6E07-4780-8780-B5E97DFA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join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642F-0BB9-4C0C-949F-0A2488A4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algorithms on trees are based on insertions/deletions – hard to be parallelized</a:t>
            </a:r>
          </a:p>
          <a:p>
            <a:pPr lvl="1"/>
            <a:r>
              <a:rPr lang="en-US" altLang="zh-CN" dirty="0"/>
              <a:t>On insertion/deletion involves in multiple nodes: </a:t>
            </a:r>
            <a:r>
              <a:rPr lang="en-US" altLang="zh-CN" dirty="0" err="1"/>
              <a:t>e.g</a:t>
            </a:r>
            <a:r>
              <a:rPr lang="en-US" altLang="zh-CN"/>
              <a:t>, all nodes that may be involved for rotations</a:t>
            </a:r>
          </a:p>
          <a:p>
            <a:pPr lvl="1"/>
            <a:r>
              <a:rPr lang="en-US" altLang="zh-CN"/>
              <a:t>If </a:t>
            </a:r>
            <a:r>
              <a:rPr lang="en-US" altLang="zh-CN" dirty="0"/>
              <a:t>any of them changes during the insertion, the insertion may fail/be wrong</a:t>
            </a:r>
          </a:p>
          <a:p>
            <a:pPr lvl="1"/>
            <a:r>
              <a:rPr lang="en-US" altLang="zh-CN" dirty="0"/>
              <a:t>Can use locks/atomic primitives/…</a:t>
            </a:r>
          </a:p>
          <a:p>
            <a:pPr lvl="1"/>
            <a:r>
              <a:rPr lang="en-US" altLang="zh-CN" dirty="0"/>
              <a:t>High contention on root</a:t>
            </a:r>
          </a:p>
          <a:p>
            <a:pPr lvl="1"/>
            <a:r>
              <a:rPr lang="en-US" altLang="zh-CN" dirty="0"/>
              <a:t>Single-element at a time, hard for parallelism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need new primitives!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E107-0FCD-4CB7-98D8-B77BDC6A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529A73-EEE9-4D74-A6F8-828A8CC2669C}"/>
              </a:ext>
            </a:extLst>
          </p:cNvPr>
          <p:cNvSpPr/>
          <p:nvPr/>
        </p:nvSpPr>
        <p:spPr>
          <a:xfrm>
            <a:off x="9896475" y="4295775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87FB9E-91DC-4606-823F-C3D6F2CD8719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 flipV="1">
            <a:off x="9563100" y="3581400"/>
            <a:ext cx="389171" cy="77017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C5334F-867D-47C3-ACA2-371AD6187404}"/>
              </a:ext>
            </a:extLst>
          </p:cNvPr>
          <p:cNvSpPr/>
          <p:nvPr/>
        </p:nvSpPr>
        <p:spPr>
          <a:xfrm>
            <a:off x="9372600" y="3581400"/>
            <a:ext cx="381000" cy="381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761F7-176C-4780-AC94-E2B25C6AB2D4}"/>
              </a:ext>
            </a:extLst>
          </p:cNvPr>
          <p:cNvCxnSpPr>
            <a:cxnSpLocks/>
            <a:stCxn id="5" idx="5"/>
            <a:endCxn id="22" idx="0"/>
          </p:cNvCxnSpPr>
          <p:nvPr/>
        </p:nvCxnSpPr>
        <p:spPr>
          <a:xfrm>
            <a:off x="10221679" y="4620979"/>
            <a:ext cx="360596" cy="4367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17969A-8798-45B9-BC37-1CE874AF11C6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9058275" y="3906604"/>
            <a:ext cx="370121" cy="50347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3F9800-E4F4-408A-A0CF-ACB17BE367D9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9744075" y="4620979"/>
            <a:ext cx="208196" cy="4367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F4544D8-8A10-4D8E-99EA-204B2B69E669}"/>
              </a:ext>
            </a:extLst>
          </p:cNvPr>
          <p:cNvSpPr/>
          <p:nvPr/>
        </p:nvSpPr>
        <p:spPr>
          <a:xfrm>
            <a:off x="8753475" y="4410075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434D3B-02E8-4404-8050-045846B33181}"/>
              </a:ext>
            </a:extLst>
          </p:cNvPr>
          <p:cNvSpPr/>
          <p:nvPr/>
        </p:nvSpPr>
        <p:spPr>
          <a:xfrm>
            <a:off x="9439275" y="5057775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168F756-E7EF-4191-93E1-790D0F8D743D}"/>
              </a:ext>
            </a:extLst>
          </p:cNvPr>
          <p:cNvSpPr/>
          <p:nvPr/>
        </p:nvSpPr>
        <p:spPr>
          <a:xfrm>
            <a:off x="10277475" y="5057775"/>
            <a:ext cx="6096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C8F90-5ECB-4570-B6CF-5CCFB41693C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flipH="1">
            <a:off x="10086975" y="3826907"/>
            <a:ext cx="171882" cy="46886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FACF98-AA6C-413D-98AC-99F807E0A9B2}"/>
              </a:ext>
            </a:extLst>
          </p:cNvPr>
          <p:cNvSpPr txBox="1"/>
          <p:nvPr/>
        </p:nvSpPr>
        <p:spPr>
          <a:xfrm>
            <a:off x="9820275" y="3457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0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8930D2A4-12CD-4C79-9B16-59C45752E47F}"/>
              </a:ext>
            </a:extLst>
          </p:cNvPr>
          <p:cNvSpPr/>
          <p:nvPr/>
        </p:nvSpPr>
        <p:spPr>
          <a:xfrm>
            <a:off x="8001000" y="4419600"/>
            <a:ext cx="1447800" cy="1524000"/>
          </a:xfrm>
          <a:prstGeom prst="roundRect">
            <a:avLst/>
          </a:prstGeom>
          <a:solidFill>
            <a:srgbClr val="99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2A97A-BE4E-4D4E-AEAF-C1F0CB35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AA5745E6-B414-4155-BC55-2AA9A1F3109E}"/>
              </a:ext>
            </a:extLst>
          </p:cNvPr>
          <p:cNvSpPr txBox="1"/>
          <p:nvPr/>
        </p:nvSpPr>
        <p:spPr>
          <a:xfrm>
            <a:off x="577999" y="3092202"/>
            <a:ext cx="6203801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defTabSz="9144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en-US" altLang="zh-CN" sz="2400" dirty="0"/>
              <a:t>Parallelism and concurrency</a:t>
            </a:r>
          </a:p>
          <a:p>
            <a:r>
              <a:rPr lang="en-US" altLang="zh-CN" sz="2400" dirty="0"/>
              <a:t>Efficiency both in theory and in practice</a:t>
            </a:r>
          </a:p>
        </p:txBody>
      </p:sp>
      <p:sp>
        <p:nvSpPr>
          <p:cNvPr id="16" name="矩形 56">
            <a:extLst>
              <a:ext uri="{FF2B5EF4-FFF2-40B4-BE49-F238E27FC236}">
                <a16:creationId xmlns:a16="http://schemas.microsoft.com/office/drawing/2014/main" id="{05871B27-E0DC-43FD-9181-020B4ACDE797}"/>
              </a:ext>
            </a:extLst>
          </p:cNvPr>
          <p:cNvSpPr/>
          <p:nvPr/>
        </p:nvSpPr>
        <p:spPr>
          <a:xfrm>
            <a:off x="610157" y="4299520"/>
            <a:ext cx="501291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Queries </a:t>
            </a:r>
            <a:endParaRPr lang="zh-CN" altLang="en-US" sz="3200" b="1" dirty="0">
              <a:solidFill>
                <a:srgbClr val="70AD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饼图 41">
            <a:extLst>
              <a:ext uri="{FF2B5EF4-FFF2-40B4-BE49-F238E27FC236}">
                <a16:creationId xmlns:a16="http://schemas.microsoft.com/office/drawing/2014/main" id="{49976337-D75F-40A7-B860-03F2E7343272}"/>
              </a:ext>
            </a:extLst>
          </p:cNvPr>
          <p:cNvSpPr/>
          <p:nvPr/>
        </p:nvSpPr>
        <p:spPr>
          <a:xfrm>
            <a:off x="5638800" y="-762000"/>
            <a:ext cx="6447615" cy="5562600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70A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70AD47"/>
              </a:solidFill>
            </a:endParaRPr>
          </a:p>
        </p:txBody>
      </p:sp>
      <p:sp>
        <p:nvSpPr>
          <p:cNvPr id="6" name="饼图 42">
            <a:extLst>
              <a:ext uri="{FF2B5EF4-FFF2-40B4-BE49-F238E27FC236}">
                <a16:creationId xmlns:a16="http://schemas.microsoft.com/office/drawing/2014/main" id="{2C2BEAC7-6F07-4CB5-96F5-A6D7DAE7CC8A}"/>
              </a:ext>
            </a:extLst>
          </p:cNvPr>
          <p:cNvSpPr/>
          <p:nvPr/>
        </p:nvSpPr>
        <p:spPr>
          <a:xfrm>
            <a:off x="6316620" y="-581543"/>
            <a:ext cx="4992581" cy="4102304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BA97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7" name="饼图 48">
            <a:extLst>
              <a:ext uri="{FF2B5EF4-FFF2-40B4-BE49-F238E27FC236}">
                <a16:creationId xmlns:a16="http://schemas.microsoft.com/office/drawing/2014/main" id="{5D74D577-37E2-4399-81D0-8A6CD9AD3843}"/>
              </a:ext>
            </a:extLst>
          </p:cNvPr>
          <p:cNvSpPr/>
          <p:nvPr/>
        </p:nvSpPr>
        <p:spPr>
          <a:xfrm>
            <a:off x="6807464" y="-567807"/>
            <a:ext cx="3938911" cy="2916162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F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AC8C7C-2DE1-4973-AB2E-3CD888F1F3DD}"/>
              </a:ext>
            </a:extLst>
          </p:cNvPr>
          <p:cNvSpPr txBox="1"/>
          <p:nvPr/>
        </p:nvSpPr>
        <p:spPr>
          <a:xfrm>
            <a:off x="7543800" y="257278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Performance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48CC43-66CD-454D-BD0A-E362548FE438}"/>
              </a:ext>
            </a:extLst>
          </p:cNvPr>
          <p:cNvSpPr txBox="1"/>
          <p:nvPr/>
        </p:nvSpPr>
        <p:spPr>
          <a:xfrm>
            <a:off x="7239000" y="382241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Functionality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DB2CD-E7E2-4A3C-ACCB-99D674F988FB}"/>
              </a:ext>
            </a:extLst>
          </p:cNvPr>
          <p:cNvSpPr txBox="1"/>
          <p:nvPr/>
        </p:nvSpPr>
        <p:spPr>
          <a:xfrm>
            <a:off x="7924800" y="1600200"/>
            <a:ext cx="1919487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Framework</a:t>
            </a:r>
            <a:endParaRPr lang="zh-CN" altLang="en-US" sz="3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D551778-EB61-4E8F-B4A4-9E3FABCAF5DA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5623068" y="4114800"/>
            <a:ext cx="1768332" cy="477108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0AD47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8">
            <a:extLst>
              <a:ext uri="{FF2B5EF4-FFF2-40B4-BE49-F238E27FC236}">
                <a16:creationId xmlns:a16="http://schemas.microsoft.com/office/drawing/2014/main" id="{B055FB96-9ACC-4722-B198-050680EE4F46}"/>
              </a:ext>
            </a:extLst>
          </p:cNvPr>
          <p:cNvSpPr txBox="1"/>
          <p:nvPr/>
        </p:nvSpPr>
        <p:spPr>
          <a:xfrm>
            <a:off x="577999" y="4910098"/>
            <a:ext cx="502920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defTabSz="9144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fr-FR" altLang="zh-CN" sz="2400" dirty="0"/>
              <a:t>Range </a:t>
            </a:r>
            <a:r>
              <a:rPr lang="fr-FR" altLang="zh-CN" sz="2400" dirty="0" err="1"/>
              <a:t>queries</a:t>
            </a:r>
            <a:r>
              <a:rPr lang="fr-FR" altLang="zh-CN" sz="2400" dirty="0"/>
              <a:t>, bulk updates, …</a:t>
            </a:r>
          </a:p>
          <a:p>
            <a:r>
              <a:rPr lang="fr-FR" altLang="zh-CN" sz="2400" dirty="0"/>
              <a:t>Augmentation, …</a:t>
            </a:r>
          </a:p>
          <a:p>
            <a:r>
              <a:rPr lang="fr-FR" altLang="zh-CN" sz="2400" dirty="0" err="1"/>
              <a:t>Dynamicity</a:t>
            </a:r>
            <a:r>
              <a:rPr lang="fr-FR" altLang="zh-CN" sz="2400" dirty="0"/>
              <a:t>, multi-versioning, …</a:t>
            </a:r>
          </a:p>
          <a:p>
            <a:endParaRPr lang="en-US" altLang="zh-CN" sz="2400" dirty="0"/>
          </a:p>
        </p:txBody>
      </p:sp>
      <p:sp>
        <p:nvSpPr>
          <p:cNvPr id="73" name="矩形 56">
            <a:extLst>
              <a:ext uri="{FF2B5EF4-FFF2-40B4-BE49-F238E27FC236}">
                <a16:creationId xmlns:a16="http://schemas.microsoft.com/office/drawing/2014/main" id="{089D5D93-0AC4-49F0-A5B6-2A2123977B5B}"/>
              </a:ext>
            </a:extLst>
          </p:cNvPr>
          <p:cNvSpPr/>
          <p:nvPr/>
        </p:nvSpPr>
        <p:spPr>
          <a:xfrm>
            <a:off x="610157" y="2572780"/>
            <a:ext cx="309204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BA9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Data</a:t>
            </a:r>
            <a:endParaRPr lang="zh-CN" altLang="en-US" sz="3200" b="1" dirty="0">
              <a:solidFill>
                <a:srgbClr val="BA9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56">
            <a:extLst>
              <a:ext uri="{FF2B5EF4-FFF2-40B4-BE49-F238E27FC236}">
                <a16:creationId xmlns:a16="http://schemas.microsoft.com/office/drawing/2014/main" id="{46855811-8E5F-4C0C-8D1D-F6CBDE732F55}"/>
              </a:ext>
            </a:extLst>
          </p:cNvPr>
          <p:cNvSpPr/>
          <p:nvPr/>
        </p:nvSpPr>
        <p:spPr>
          <a:xfrm>
            <a:off x="629208" y="1143000"/>
            <a:ext cx="246339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3200" b="1" dirty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Elegance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FAA29FB-7922-41BE-BF8A-64F6441F1C9B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3092600" y="1435386"/>
            <a:ext cx="5594201" cy="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9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文本框 8">
            <a:extLst>
              <a:ext uri="{FF2B5EF4-FFF2-40B4-BE49-F238E27FC236}">
                <a16:creationId xmlns:a16="http://schemas.microsoft.com/office/drawing/2014/main" id="{7D486B8A-BEEF-45C5-8EC2-49BEF9F73661}"/>
              </a:ext>
            </a:extLst>
          </p:cNvPr>
          <p:cNvSpPr txBox="1"/>
          <p:nvPr/>
        </p:nvSpPr>
        <p:spPr>
          <a:xfrm>
            <a:off x="577999" y="1802584"/>
            <a:ext cx="5263408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balancing schemes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err="1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90BF24-76CC-4ED5-9B59-699200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472C4"/>
                </a:solidFill>
              </a:rPr>
              <a:t>What will do in this lecture?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DDE6FB3-7B7C-466D-933D-8B0771D6DE5C}"/>
              </a:ext>
            </a:extLst>
          </p:cNvPr>
          <p:cNvCxnSpPr>
            <a:cxnSpLocks/>
            <a:stCxn id="31" idx="1"/>
            <a:endCxn id="73" idx="3"/>
          </p:cNvCxnSpPr>
          <p:nvPr/>
        </p:nvCxnSpPr>
        <p:spPr>
          <a:xfrm rot="10800000">
            <a:off x="3702200" y="2865169"/>
            <a:ext cx="3841601" cy="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BA97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20E266B-D3DA-4E16-8B4F-6B3B104DA9E4}"/>
              </a:ext>
            </a:extLst>
          </p:cNvPr>
          <p:cNvSpPr txBox="1">
            <a:spLocks/>
          </p:cNvSpPr>
          <p:nvPr/>
        </p:nvSpPr>
        <p:spPr>
          <a:xfrm>
            <a:off x="6553200" y="5973441"/>
            <a:ext cx="4419600" cy="7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1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altLang="zh-CN" dirty="0"/>
              <a:t>(A primitive for trees)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206985A-4796-4363-9E2A-38F05C152788}"/>
              </a:ext>
            </a:extLst>
          </p:cNvPr>
          <p:cNvSpPr txBox="1">
            <a:spLocks/>
          </p:cNvSpPr>
          <p:nvPr/>
        </p:nvSpPr>
        <p:spPr>
          <a:xfrm>
            <a:off x="7467600" y="4953912"/>
            <a:ext cx="2514600" cy="7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1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altLang="zh-CN" sz="4800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4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40B506-D321-468E-ABA5-B77676AD4D4A}"/>
              </a:ext>
            </a:extLst>
          </p:cNvPr>
          <p:cNvSpPr/>
          <p:nvPr/>
        </p:nvSpPr>
        <p:spPr>
          <a:xfrm>
            <a:off x="1058704" y="3457598"/>
            <a:ext cx="10015696" cy="1041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9F1D2-8A5D-42B7-BB49-92FC47898F6C}"/>
              </a:ext>
            </a:extLst>
          </p:cNvPr>
          <p:cNvSpPr txBox="1"/>
          <p:nvPr/>
        </p:nvSpPr>
        <p:spPr>
          <a:xfrm>
            <a:off x="1140215" y="3830738"/>
            <a:ext cx="105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applications based on the same tree structure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3C8E1A-8A6B-4ABD-906C-2BFC667F9C07}"/>
              </a:ext>
            </a:extLst>
          </p:cNvPr>
          <p:cNvSpPr/>
          <p:nvPr/>
        </p:nvSpPr>
        <p:spPr>
          <a:xfrm>
            <a:off x="1083587" y="756172"/>
            <a:ext cx="9990813" cy="768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23735-CBAA-4314-9A77-0CE92AAE98CD}"/>
              </a:ext>
            </a:extLst>
          </p:cNvPr>
          <p:cNvSpPr txBox="1"/>
          <p:nvPr/>
        </p:nvSpPr>
        <p:spPr>
          <a:xfrm>
            <a:off x="1230290" y="1027586"/>
            <a:ext cx="877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algorithms except join are </a:t>
            </a:r>
            <a:r>
              <a:rPr lang="en-US" altLang="zh-C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across balancing schemes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7FB020C-602D-4DE4-B0A6-1BB82DE2C4BF}"/>
              </a:ext>
            </a:extLst>
          </p:cNvPr>
          <p:cNvGrpSpPr/>
          <p:nvPr/>
        </p:nvGrpSpPr>
        <p:grpSpPr>
          <a:xfrm>
            <a:off x="572117" y="251500"/>
            <a:ext cx="11010283" cy="739101"/>
            <a:chOff x="612308" y="933028"/>
            <a:chExt cx="5157169" cy="884638"/>
          </a:xfrm>
        </p:grpSpPr>
        <p:sp>
          <p:nvSpPr>
            <p:cNvPr id="73" name="圆角矩形 30">
              <a:extLst>
                <a:ext uri="{FF2B5EF4-FFF2-40B4-BE49-F238E27FC236}">
                  <a16:creationId xmlns:a16="http://schemas.microsoft.com/office/drawing/2014/main" id="{8E4110F5-2F33-43A8-8702-A6D743D4CA41}"/>
                </a:ext>
              </a:extLst>
            </p:cNvPr>
            <p:cNvSpPr/>
            <p:nvPr/>
          </p:nvSpPr>
          <p:spPr>
            <a:xfrm>
              <a:off x="612308" y="933028"/>
              <a:ext cx="5157169" cy="88463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762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4" name="圆角矩形 31">
              <a:extLst>
                <a:ext uri="{FF2B5EF4-FFF2-40B4-BE49-F238E27FC236}">
                  <a16:creationId xmlns:a16="http://schemas.microsoft.com/office/drawing/2014/main" id="{B19CEC91-E20F-4FF8-82D5-D2CB43071F8A}"/>
                </a:ext>
              </a:extLst>
            </p:cNvPr>
            <p:cNvSpPr/>
            <p:nvPr/>
          </p:nvSpPr>
          <p:spPr>
            <a:xfrm>
              <a:off x="736090" y="1043329"/>
              <a:ext cx="4906409" cy="65669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57150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D30810-F7C1-44F0-90F2-C05F54B51246}"/>
              </a:ext>
            </a:extLst>
          </p:cNvPr>
          <p:cNvSpPr txBox="1"/>
          <p:nvPr/>
        </p:nvSpPr>
        <p:spPr>
          <a:xfrm flipH="1">
            <a:off x="1181450" y="425056"/>
            <a:ext cx="781015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914400">
              <a:defRPr/>
            </a:pPr>
            <a:r>
              <a:rPr lang="en-US" altLang="zh-CN" sz="2800" dirty="0" err="1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Generic</a:t>
            </a:r>
            <a:r>
              <a:rPr lang="en-US" altLang="zh-CN" sz="2800" dirty="0" err="1">
                <a:solidFill>
                  <a:schemeClr val="bg1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l</a:t>
            </a:r>
            <a:r>
              <a:rPr lang="en-US" altLang="zh-CN" sz="2800" dirty="0" err="1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 balancing schemes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2EB5D7-215E-4AC7-B9A2-D2E3CEB09D59}"/>
              </a:ext>
            </a:extLst>
          </p:cNvPr>
          <p:cNvGrpSpPr/>
          <p:nvPr/>
        </p:nvGrpSpPr>
        <p:grpSpPr>
          <a:xfrm>
            <a:off x="330199" y="251500"/>
            <a:ext cx="827030" cy="739101"/>
            <a:chOff x="269249" y="933028"/>
            <a:chExt cx="910866" cy="911084"/>
          </a:xfrm>
        </p:grpSpPr>
        <p:sp>
          <p:nvSpPr>
            <p:cNvPr id="70" name="椭圆 33">
              <a:extLst>
                <a:ext uri="{FF2B5EF4-FFF2-40B4-BE49-F238E27FC236}">
                  <a16:creationId xmlns:a16="http://schemas.microsoft.com/office/drawing/2014/main" id="{FD3127C3-D9E0-4DD0-9DF4-996100C1D060}"/>
                </a:ext>
              </a:extLst>
            </p:cNvPr>
            <p:cNvSpPr/>
            <p:nvPr/>
          </p:nvSpPr>
          <p:spPr>
            <a:xfrm>
              <a:off x="269249" y="933028"/>
              <a:ext cx="910866" cy="9110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1" name="椭圆 34">
              <a:extLst>
                <a:ext uri="{FF2B5EF4-FFF2-40B4-BE49-F238E27FC236}">
                  <a16:creationId xmlns:a16="http://schemas.microsoft.com/office/drawing/2014/main" id="{C0464208-CBB9-4FAF-957E-ADB9825725DB}"/>
                </a:ext>
              </a:extLst>
            </p:cNvPr>
            <p:cNvSpPr/>
            <p:nvPr/>
          </p:nvSpPr>
          <p:spPr>
            <a:xfrm>
              <a:off x="361317" y="1017259"/>
              <a:ext cx="738259" cy="7384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E6CCF4-218D-42C4-870F-70A8B3F61925}"/>
                </a:ext>
              </a:extLst>
            </p:cNvPr>
            <p:cNvSpPr txBox="1"/>
            <p:nvPr/>
          </p:nvSpPr>
          <p:spPr>
            <a:xfrm flipH="1">
              <a:off x="354391" y="1145410"/>
              <a:ext cx="735699" cy="53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914400">
                <a:defRPr/>
              </a:pPr>
              <a:r>
                <a:rPr lang="en-US" altLang="zh-CN" sz="28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 Rounded MT Bold" pitchFamily="34" charset="0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9F1A8B-1EB2-48FA-8F23-EF3B28562EEF}"/>
              </a:ext>
            </a:extLst>
          </p:cNvPr>
          <p:cNvGrpSpPr/>
          <p:nvPr/>
        </p:nvGrpSpPr>
        <p:grpSpPr>
          <a:xfrm>
            <a:off x="546717" y="2918500"/>
            <a:ext cx="11035683" cy="739101"/>
            <a:chOff x="612308" y="933028"/>
            <a:chExt cx="5157169" cy="884638"/>
          </a:xfrm>
        </p:grpSpPr>
        <p:sp>
          <p:nvSpPr>
            <p:cNvPr id="93" name="圆角矩形 30">
              <a:extLst>
                <a:ext uri="{FF2B5EF4-FFF2-40B4-BE49-F238E27FC236}">
                  <a16:creationId xmlns:a16="http://schemas.microsoft.com/office/drawing/2014/main" id="{56483C65-65EC-4514-8412-AF5536A65C13}"/>
                </a:ext>
              </a:extLst>
            </p:cNvPr>
            <p:cNvSpPr/>
            <p:nvPr/>
          </p:nvSpPr>
          <p:spPr>
            <a:xfrm>
              <a:off x="612308" y="933028"/>
              <a:ext cx="5157169" cy="88463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762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圆角矩形 31">
              <a:extLst>
                <a:ext uri="{FF2B5EF4-FFF2-40B4-BE49-F238E27FC236}">
                  <a16:creationId xmlns:a16="http://schemas.microsoft.com/office/drawing/2014/main" id="{8493759C-7025-4332-BE46-AC964355FA37}"/>
                </a:ext>
              </a:extLst>
            </p:cNvPr>
            <p:cNvSpPr/>
            <p:nvPr/>
          </p:nvSpPr>
          <p:spPr>
            <a:xfrm>
              <a:off x="736090" y="1043329"/>
              <a:ext cx="4906409" cy="65669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57150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BDE02DE-C9FB-4C64-AD86-D563813B9027}"/>
              </a:ext>
            </a:extLst>
          </p:cNvPr>
          <p:cNvSpPr txBox="1"/>
          <p:nvPr/>
        </p:nvSpPr>
        <p:spPr>
          <a:xfrm flipH="1">
            <a:off x="1181450" y="3092056"/>
            <a:ext cx="781015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914400">
              <a:defRPr/>
            </a:pPr>
            <a:r>
              <a:rPr lang="en-US" altLang="zh-CN" sz="2800" dirty="0" err="1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Generic</a:t>
            </a:r>
            <a:r>
              <a:rPr lang="en-US" altLang="zh-CN" sz="2800" dirty="0" err="1">
                <a:solidFill>
                  <a:schemeClr val="bg1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i</a:t>
            </a:r>
            <a:r>
              <a:rPr lang="en-US" altLang="zh-CN" sz="2800" dirty="0" err="1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 applications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ECF0C80-1EF3-4394-ACE2-274A67CF8F91}"/>
              </a:ext>
            </a:extLst>
          </p:cNvPr>
          <p:cNvGrpSpPr/>
          <p:nvPr/>
        </p:nvGrpSpPr>
        <p:grpSpPr>
          <a:xfrm>
            <a:off x="304799" y="2918500"/>
            <a:ext cx="827030" cy="739101"/>
            <a:chOff x="269249" y="933028"/>
            <a:chExt cx="910866" cy="911084"/>
          </a:xfrm>
        </p:grpSpPr>
        <p:sp>
          <p:nvSpPr>
            <p:cNvPr id="90" name="椭圆 33">
              <a:extLst>
                <a:ext uri="{FF2B5EF4-FFF2-40B4-BE49-F238E27FC236}">
                  <a16:creationId xmlns:a16="http://schemas.microsoft.com/office/drawing/2014/main" id="{E40B1761-69F0-45EA-A66A-263306A35C3A}"/>
                </a:ext>
              </a:extLst>
            </p:cNvPr>
            <p:cNvSpPr/>
            <p:nvPr/>
          </p:nvSpPr>
          <p:spPr>
            <a:xfrm>
              <a:off x="269249" y="933028"/>
              <a:ext cx="910866" cy="9110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椭圆 34">
              <a:extLst>
                <a:ext uri="{FF2B5EF4-FFF2-40B4-BE49-F238E27FC236}">
                  <a16:creationId xmlns:a16="http://schemas.microsoft.com/office/drawing/2014/main" id="{98D7195B-0A4F-4E9F-9377-CA7796249AE9}"/>
                </a:ext>
              </a:extLst>
            </p:cNvPr>
            <p:cNvSpPr/>
            <p:nvPr/>
          </p:nvSpPr>
          <p:spPr>
            <a:xfrm>
              <a:off x="361317" y="1017259"/>
              <a:ext cx="738259" cy="7384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C58EC0-C2C9-4A79-B894-2E4F7B0F64BE}"/>
                </a:ext>
              </a:extLst>
            </p:cNvPr>
            <p:cNvSpPr txBox="1"/>
            <p:nvPr/>
          </p:nvSpPr>
          <p:spPr>
            <a:xfrm flipH="1">
              <a:off x="354391" y="1145410"/>
              <a:ext cx="735699" cy="53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914400">
                <a:defRPr/>
              </a:pPr>
              <a:r>
                <a:rPr lang="en-US" altLang="zh-CN" sz="28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 Rounded MT Bold" pitchFamily="34" charset="0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163C12EA-BCAB-4E09-BDB0-E197729A071E}"/>
              </a:ext>
            </a:extLst>
          </p:cNvPr>
          <p:cNvSpPr txBox="1">
            <a:spLocks/>
          </p:cNvSpPr>
          <p:nvPr/>
        </p:nvSpPr>
        <p:spPr>
          <a:xfrm>
            <a:off x="1605439" y="6006017"/>
            <a:ext cx="7386160" cy="7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1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A primitive for trees: </a:t>
            </a:r>
            <a:r>
              <a:rPr lang="en-US" altLang="zh-CN" sz="6600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endParaRPr lang="en-US" sz="6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C4085-A467-4261-9AA7-4EC1B87FA799}"/>
              </a:ext>
            </a:extLst>
          </p:cNvPr>
          <p:cNvSpPr txBox="1"/>
          <p:nvPr/>
        </p:nvSpPr>
        <p:spPr>
          <a:xfrm>
            <a:off x="359734" y="1854543"/>
            <a:ext cx="959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algorithm for multiple balancing schemes!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685D6-8AE0-4507-AE9D-7EF3DDEA0FD1}"/>
              </a:ext>
            </a:extLst>
          </p:cNvPr>
          <p:cNvSpPr txBox="1"/>
          <p:nvPr/>
        </p:nvSpPr>
        <p:spPr>
          <a:xfrm>
            <a:off x="396938" y="4715456"/>
            <a:ext cx="1132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tree for different problems!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A36224-7FEB-43C6-A38E-02A1CAD04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816" y="6492875"/>
            <a:ext cx="787400" cy="365125"/>
          </a:xfrm>
        </p:spPr>
        <p:txBody>
          <a:bodyPr/>
          <a:lstStyle/>
          <a:p>
            <a:fld id="{B710F26B-4563-4765-9A91-E0CC99FE32F0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84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6" grpId="1"/>
      <p:bldP spid="21" grpId="0" animBg="1"/>
      <p:bldP spid="23" grpId="0"/>
      <p:bldP spid="23" grpId="1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9234-F8BF-4249-BF51-BD173C6D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Primitive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EAF1C-290B-4123-B9C6-C622BF66C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11506200" cy="18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are two trees of a certain balancing scheme,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is an entry/node (the 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pivot</a:t>
                </a:r>
                <a:r>
                  <a:rPr lang="en-US" altLang="zh-CN" b="0" dirty="0"/>
                  <a:t>)</a:t>
                </a:r>
                <a:r>
                  <a:rPr lang="en-US" altLang="zh-CN" dirty="0"/>
                  <a:t>.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It returns a valid tree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dirty="0"/>
                  <a:t>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EAF1C-290B-4123-B9C6-C622BF66C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11506200" cy="1828800"/>
              </a:xfrm>
              <a:blipFill>
                <a:blip r:embed="rId3"/>
                <a:stretch>
                  <a:fillRect l="-953" t="-5667" r="-1218" b="-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31F7B-5DCB-4655-A0F3-CA85C253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等腰三角形 37">
            <a:extLst>
              <a:ext uri="{FF2B5EF4-FFF2-40B4-BE49-F238E27FC236}">
                <a16:creationId xmlns:a16="http://schemas.microsoft.com/office/drawing/2014/main" id="{C3B89028-17A7-4633-8DFA-40B75638062A}"/>
              </a:ext>
            </a:extLst>
          </p:cNvPr>
          <p:cNvSpPr/>
          <p:nvPr/>
        </p:nvSpPr>
        <p:spPr>
          <a:xfrm>
            <a:off x="4519443" y="3626631"/>
            <a:ext cx="546219" cy="817001"/>
          </a:xfrm>
          <a:prstGeom prst="triangl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5B56390-27F5-4334-9A84-9B80317BBD6B}"/>
              </a:ext>
            </a:extLst>
          </p:cNvPr>
          <p:cNvSpPr/>
          <p:nvPr/>
        </p:nvSpPr>
        <p:spPr>
          <a:xfrm>
            <a:off x="3668424" y="3671267"/>
            <a:ext cx="546219" cy="1178805"/>
          </a:xfrm>
          <a:prstGeom prst="triangl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94">
            <a:extLst>
              <a:ext uri="{FF2B5EF4-FFF2-40B4-BE49-F238E27FC236}">
                <a16:creationId xmlns:a16="http://schemas.microsoft.com/office/drawing/2014/main" id="{48A82B16-947B-4E83-A54B-B5EE4DF59AD7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4472005" y="3381742"/>
            <a:ext cx="212784" cy="1406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65">
            <a:extLst>
              <a:ext uri="{FF2B5EF4-FFF2-40B4-BE49-F238E27FC236}">
                <a16:creationId xmlns:a16="http://schemas.microsoft.com/office/drawing/2014/main" id="{7630DD81-02F8-41BF-95C0-EEB421A06C73}"/>
              </a:ext>
            </a:extLst>
          </p:cNvPr>
          <p:cNvSpPr/>
          <p:nvPr/>
        </p:nvSpPr>
        <p:spPr>
          <a:xfrm>
            <a:off x="4211842" y="3121579"/>
            <a:ext cx="304800" cy="304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Oval 85">
            <a:extLst>
              <a:ext uri="{FF2B5EF4-FFF2-40B4-BE49-F238E27FC236}">
                <a16:creationId xmlns:a16="http://schemas.microsoft.com/office/drawing/2014/main" id="{9026EE83-6644-44BF-BA65-394708CC3BC9}"/>
              </a:ext>
            </a:extLst>
          </p:cNvPr>
          <p:cNvSpPr/>
          <p:nvPr/>
        </p:nvSpPr>
        <p:spPr>
          <a:xfrm>
            <a:off x="3789133" y="3502579"/>
            <a:ext cx="304800" cy="3048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1" name="Straight Connector 90">
            <a:extLst>
              <a:ext uri="{FF2B5EF4-FFF2-40B4-BE49-F238E27FC236}">
                <a16:creationId xmlns:a16="http://schemas.microsoft.com/office/drawing/2014/main" id="{A7D57CAE-E331-49FA-8D1B-54F1A2AD2F3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3941533" y="3381743"/>
            <a:ext cx="314946" cy="12083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85">
            <a:extLst>
              <a:ext uri="{FF2B5EF4-FFF2-40B4-BE49-F238E27FC236}">
                <a16:creationId xmlns:a16="http://schemas.microsoft.com/office/drawing/2014/main" id="{26A86818-0CDB-48EE-BBBD-3B7F12AFD2F2}"/>
              </a:ext>
            </a:extLst>
          </p:cNvPr>
          <p:cNvSpPr/>
          <p:nvPr/>
        </p:nvSpPr>
        <p:spPr>
          <a:xfrm>
            <a:off x="4640152" y="3477789"/>
            <a:ext cx="304800" cy="3048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47">
                <a:extLst>
                  <a:ext uri="{FF2B5EF4-FFF2-40B4-BE49-F238E27FC236}">
                    <a16:creationId xmlns:a16="http://schemas.microsoft.com/office/drawing/2014/main" id="{D230848F-78D0-4A9A-8291-616C8DC0A3F1}"/>
                  </a:ext>
                </a:extLst>
              </p:cNvPr>
              <p:cNvSpPr txBox="1"/>
              <p:nvPr/>
            </p:nvSpPr>
            <p:spPr>
              <a:xfrm>
                <a:off x="3727062" y="4260668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47">
                <a:extLst>
                  <a:ext uri="{FF2B5EF4-FFF2-40B4-BE49-F238E27FC236}">
                    <a16:creationId xmlns:a16="http://schemas.microsoft.com/office/drawing/2014/main" id="{D230848F-78D0-4A9A-8291-616C8DC0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062" y="4260668"/>
                <a:ext cx="4672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49">
                <a:extLst>
                  <a:ext uri="{FF2B5EF4-FFF2-40B4-BE49-F238E27FC236}">
                    <a16:creationId xmlns:a16="http://schemas.microsoft.com/office/drawing/2014/main" id="{7501C4D9-B24B-4DB7-868A-8048C50F96D3}"/>
                  </a:ext>
                </a:extLst>
              </p:cNvPr>
              <p:cNvSpPr txBox="1"/>
              <p:nvPr/>
            </p:nvSpPr>
            <p:spPr>
              <a:xfrm>
                <a:off x="4630999" y="3861236"/>
                <a:ext cx="384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49">
                <a:extLst>
                  <a:ext uri="{FF2B5EF4-FFF2-40B4-BE49-F238E27FC236}">
                    <a16:creationId xmlns:a16="http://schemas.microsoft.com/office/drawing/2014/main" id="{7501C4D9-B24B-4DB7-868A-8048C50F9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99" y="3861236"/>
                <a:ext cx="3848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5DE0A5F-70F9-465F-B2D2-98F540D6271E}"/>
              </a:ext>
            </a:extLst>
          </p:cNvPr>
          <p:cNvSpPr txBox="1"/>
          <p:nvPr/>
        </p:nvSpPr>
        <p:spPr>
          <a:xfrm>
            <a:off x="4343400" y="52578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(Rebalance if necessary)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246501-6EC0-48E9-A9B1-216665EC726F}"/>
                  </a:ext>
                </a:extLst>
              </p:cNvPr>
              <p:cNvSpPr txBox="1"/>
              <p:nvPr/>
            </p:nvSpPr>
            <p:spPr>
              <a:xfrm>
                <a:off x="2826392" y="3207350"/>
                <a:ext cx="841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246501-6EC0-48E9-A9B1-216665EC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92" y="3207350"/>
                <a:ext cx="8411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2331114-EF1D-4CD8-8F99-65E20BCC7380}"/>
              </a:ext>
            </a:extLst>
          </p:cNvPr>
          <p:cNvSpPr/>
          <p:nvPr/>
        </p:nvSpPr>
        <p:spPr>
          <a:xfrm>
            <a:off x="3551259" y="3048001"/>
            <a:ext cx="1625966" cy="18506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733C35-E104-43EF-B926-689C522F557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70" y="3368597"/>
            <a:ext cx="1505424" cy="1371678"/>
          </a:xfrm>
          <a:prstGeom prst="rect">
            <a:avLst/>
          </a:prstGeom>
        </p:spPr>
      </p:pic>
      <p:pic>
        <p:nvPicPr>
          <p:cNvPr id="25" name="图片 5">
            <a:extLst>
              <a:ext uri="{FF2B5EF4-FFF2-40B4-BE49-F238E27FC236}">
                <a16:creationId xmlns:a16="http://schemas.microsoft.com/office/drawing/2014/main" id="{D984835D-000A-43A2-BA25-FB2C7985F0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2708">
            <a:off x="5412982" y="3047194"/>
            <a:ext cx="1298000" cy="1310265"/>
          </a:xfrm>
          <a:prstGeom prst="rect">
            <a:avLst/>
          </a:prstGeom>
        </p:spPr>
      </p:pic>
      <p:pic>
        <p:nvPicPr>
          <p:cNvPr id="26" name="图片 5">
            <a:extLst>
              <a:ext uri="{FF2B5EF4-FFF2-40B4-BE49-F238E27FC236}">
                <a16:creationId xmlns:a16="http://schemas.microsoft.com/office/drawing/2014/main" id="{AF17884D-E546-4612-B657-602D1A217E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42">
            <a:off x="7338444" y="2836211"/>
            <a:ext cx="1210781" cy="122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47">
                <a:extLst>
                  <a:ext uri="{FF2B5EF4-FFF2-40B4-BE49-F238E27FC236}">
                    <a16:creationId xmlns:a16="http://schemas.microsoft.com/office/drawing/2014/main" id="{0AFD9E32-6E43-4199-8E3B-0BEB0986C837}"/>
                  </a:ext>
                </a:extLst>
              </p:cNvPr>
              <p:cNvSpPr txBox="1"/>
              <p:nvPr/>
            </p:nvSpPr>
            <p:spPr>
              <a:xfrm>
                <a:off x="5486400" y="2895600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47">
                <a:extLst>
                  <a:ext uri="{FF2B5EF4-FFF2-40B4-BE49-F238E27FC236}">
                    <a16:creationId xmlns:a16="http://schemas.microsoft.com/office/drawing/2014/main" id="{0AFD9E32-6E43-4199-8E3B-0BEB0986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95600"/>
                <a:ext cx="467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49">
                <a:extLst>
                  <a:ext uri="{FF2B5EF4-FFF2-40B4-BE49-F238E27FC236}">
                    <a16:creationId xmlns:a16="http://schemas.microsoft.com/office/drawing/2014/main" id="{BC477B70-AFDA-420D-ABD3-74CDC8B14D90}"/>
                  </a:ext>
                </a:extLst>
              </p:cNvPr>
              <p:cNvSpPr txBox="1"/>
              <p:nvPr/>
            </p:nvSpPr>
            <p:spPr>
              <a:xfrm>
                <a:off x="8382000" y="2971800"/>
                <a:ext cx="384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49">
                <a:extLst>
                  <a:ext uri="{FF2B5EF4-FFF2-40B4-BE49-F238E27FC236}">
                    <a16:creationId xmlns:a16="http://schemas.microsoft.com/office/drawing/2014/main" id="{BC477B70-AFDA-420D-ABD3-74CDC8B14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71800"/>
                <a:ext cx="384874" cy="369332"/>
              </a:xfrm>
              <a:prstGeom prst="rect">
                <a:avLst/>
              </a:prstGeom>
              <a:blipFill>
                <a:blip r:embed="rId11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65">
                <a:extLst>
                  <a:ext uri="{FF2B5EF4-FFF2-40B4-BE49-F238E27FC236}">
                    <a16:creationId xmlns:a16="http://schemas.microsoft.com/office/drawing/2014/main" id="{C6E656A3-7712-46CD-B7CB-AC7498571ED9}"/>
                  </a:ext>
                </a:extLst>
              </p:cNvPr>
              <p:cNvSpPr/>
              <p:nvPr/>
            </p:nvSpPr>
            <p:spPr>
              <a:xfrm>
                <a:off x="6781800" y="3810000"/>
                <a:ext cx="304800" cy="3048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Oval 65">
                <a:extLst>
                  <a:ext uri="{FF2B5EF4-FFF2-40B4-BE49-F238E27FC236}">
                    <a16:creationId xmlns:a16="http://schemas.microsoft.com/office/drawing/2014/main" id="{C6E656A3-7712-46CD-B7CB-AC7498571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810000"/>
                <a:ext cx="304800" cy="304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3925A71-4DE7-4A1B-9632-705DE122D814}"/>
                  </a:ext>
                </a:extLst>
              </p:cNvPr>
              <p:cNvSpPr/>
              <p:nvPr/>
            </p:nvSpPr>
            <p:spPr>
              <a:xfrm>
                <a:off x="4153057" y="3089313"/>
                <a:ext cx="45422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3925A71-4DE7-4A1B-9632-705DE122D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57" y="3089313"/>
                <a:ext cx="4542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3411 -0.01111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5156 0.0111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/>
      <p:bldP spid="18" grpId="0" animBg="1"/>
      <p:bldP spid="21" grpId="0"/>
      <p:bldP spid="22" grpId="0"/>
      <p:bldP spid="27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E13675-B88C-4825-9286-77474007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等腰三角形 37">
            <a:extLst>
              <a:ext uri="{FF2B5EF4-FFF2-40B4-BE49-F238E27FC236}">
                <a16:creationId xmlns:a16="http://schemas.microsoft.com/office/drawing/2014/main" id="{8597513A-CDF2-424A-98D1-59F636DB3B2F}"/>
              </a:ext>
            </a:extLst>
          </p:cNvPr>
          <p:cNvSpPr/>
          <p:nvPr/>
        </p:nvSpPr>
        <p:spPr>
          <a:xfrm>
            <a:off x="6745462" y="3504577"/>
            <a:ext cx="3236737" cy="1323270"/>
          </a:xfrm>
          <a:prstGeom prst="triangl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A0B90914-6860-4AD0-9B2F-A955F37123CF}"/>
              </a:ext>
            </a:extLst>
          </p:cNvPr>
          <p:cNvSpPr/>
          <p:nvPr/>
        </p:nvSpPr>
        <p:spPr>
          <a:xfrm>
            <a:off x="2854451" y="3484342"/>
            <a:ext cx="825010" cy="650901"/>
          </a:xfrm>
          <a:prstGeom prst="triangl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Primitive </a:t>
            </a:r>
            <a:r>
              <a:rPr lang="en-US" altLang="zh-CN" b="1" dirty="0">
                <a:solidFill>
                  <a:schemeClr val="accent4"/>
                </a:solidFill>
                <a:latin typeface="Consolas" panose="020B0609020204030204" pitchFamily="49" charset="0"/>
              </a:rPr>
              <a:t>Join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1B926-A3BC-4D9B-B4A0-D8772CE98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3139264" y="3352801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540250" y="3804533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3809769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9" name="Straight Connector 8"/>
          <p:cNvCxnSpPr>
            <a:stCxn id="6" idx="3"/>
            <a:endCxn id="8" idx="7"/>
          </p:cNvCxnSpPr>
          <p:nvPr/>
        </p:nvCxnSpPr>
        <p:spPr>
          <a:xfrm flipH="1">
            <a:off x="3038487" y="3647571"/>
            <a:ext cx="151440" cy="21277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7" idx="1"/>
          </p:cNvCxnSpPr>
          <p:nvPr/>
        </p:nvCxnSpPr>
        <p:spPr>
          <a:xfrm>
            <a:off x="3434551" y="3647570"/>
            <a:ext cx="156363" cy="207536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75010" y="3377937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" name="Oval 24"/>
          <p:cNvSpPr/>
          <p:nvPr/>
        </p:nvSpPr>
        <p:spPr>
          <a:xfrm>
            <a:off x="8960171" y="3699842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7523000" y="37174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7" name="Straight Connector 26"/>
          <p:cNvCxnSpPr>
            <a:stCxn id="24" idx="3"/>
            <a:endCxn id="26" idx="7"/>
          </p:cNvCxnSpPr>
          <p:nvPr/>
        </p:nvCxnSpPr>
        <p:spPr>
          <a:xfrm flipH="1">
            <a:off x="7811098" y="3662021"/>
            <a:ext cx="413340" cy="10410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5" idx="1"/>
          </p:cNvCxnSpPr>
          <p:nvPr/>
        </p:nvCxnSpPr>
        <p:spPr>
          <a:xfrm>
            <a:off x="8463110" y="3662040"/>
            <a:ext cx="546490" cy="8654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66460" y="4119257"/>
            <a:ext cx="1294070" cy="800814"/>
            <a:chOff x="742471" y="4579650"/>
            <a:chExt cx="1168581" cy="733337"/>
          </a:xfrm>
          <a:solidFill>
            <a:schemeClr val="accent1"/>
          </a:solidFill>
        </p:grpSpPr>
        <p:sp>
          <p:nvSpPr>
            <p:cNvPr id="19" name="Oval 18"/>
            <p:cNvSpPr/>
            <p:nvPr/>
          </p:nvSpPr>
          <p:spPr>
            <a:xfrm>
              <a:off x="1154632" y="4579650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606252" y="5008187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42471" y="5003567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2" name="Straight Connector 21"/>
            <p:cNvCxnSpPr>
              <a:stCxn id="19" idx="3"/>
              <a:endCxn id="21" idx="7"/>
            </p:cNvCxnSpPr>
            <p:nvPr/>
          </p:nvCxnSpPr>
          <p:spPr>
            <a:xfrm flipH="1">
              <a:off x="1002635" y="4839812"/>
              <a:ext cx="196634" cy="208392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1414795" y="4839807"/>
              <a:ext cx="236095" cy="213011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26" idx="3"/>
            <a:endCxn id="19" idx="7"/>
          </p:cNvCxnSpPr>
          <p:nvPr/>
        </p:nvCxnSpPr>
        <p:spPr>
          <a:xfrm flipH="1">
            <a:off x="7310981" y="4001505"/>
            <a:ext cx="261448" cy="1664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385860" y="4158175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Straight Connector 15"/>
          <p:cNvCxnSpPr>
            <a:stCxn id="25" idx="5"/>
            <a:endCxn id="15" idx="1"/>
          </p:cNvCxnSpPr>
          <p:nvPr/>
        </p:nvCxnSpPr>
        <p:spPr>
          <a:xfrm>
            <a:off x="9248271" y="3983945"/>
            <a:ext cx="187018" cy="22297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55675" y="4119257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8" name="Straight Connector 17"/>
          <p:cNvCxnSpPr>
            <a:stCxn id="26" idx="5"/>
            <a:endCxn id="17" idx="1"/>
          </p:cNvCxnSpPr>
          <p:nvPr/>
        </p:nvCxnSpPr>
        <p:spPr>
          <a:xfrm>
            <a:off x="7811100" y="4001505"/>
            <a:ext cx="294005" cy="1664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57801" y="2590801"/>
            <a:ext cx="373291" cy="39178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8"/>
              <p:cNvSpPr txBox="1"/>
              <p:nvPr/>
            </p:nvSpPr>
            <p:spPr>
              <a:xfrm>
                <a:off x="2953797" y="4886980"/>
                <a:ext cx="623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97" y="4886980"/>
                <a:ext cx="62324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8"/>
              <p:cNvSpPr txBox="1"/>
              <p:nvPr/>
            </p:nvSpPr>
            <p:spPr>
              <a:xfrm>
                <a:off x="8055675" y="4963180"/>
                <a:ext cx="652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75" y="4963180"/>
                <a:ext cx="652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8"/>
              <p:cNvSpPr txBox="1"/>
              <p:nvPr/>
            </p:nvSpPr>
            <p:spPr>
              <a:xfrm>
                <a:off x="5166174" y="4920001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74" y="4920001"/>
                <a:ext cx="4682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cxnSpLocks/>
          </p:cNvCxnSpPr>
          <p:nvPr/>
        </p:nvCxnSpPr>
        <p:spPr>
          <a:xfrm>
            <a:off x="4572000" y="2667001"/>
            <a:ext cx="0" cy="224272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248400" y="2667001"/>
            <a:ext cx="0" cy="224272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082D41AC-8CB0-4259-9522-93E2E078CD7B}"/>
              </a:ext>
            </a:extLst>
          </p:cNvPr>
          <p:cNvSpPr/>
          <p:nvPr/>
        </p:nvSpPr>
        <p:spPr>
          <a:xfrm>
            <a:off x="8570066" y="41148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9" name="Straight Connector 15">
            <a:extLst>
              <a:ext uri="{FF2B5EF4-FFF2-40B4-BE49-F238E27FC236}">
                <a16:creationId xmlns:a16="http://schemas.microsoft.com/office/drawing/2014/main" id="{7F918A44-73DA-49B9-9431-97C0B20BB4A4}"/>
              </a:ext>
            </a:extLst>
          </p:cNvPr>
          <p:cNvCxnSpPr>
            <a:cxnSpLocks/>
            <a:stCxn id="25" idx="3"/>
            <a:endCxn id="38" idx="7"/>
          </p:cNvCxnSpPr>
          <p:nvPr/>
        </p:nvCxnSpPr>
        <p:spPr>
          <a:xfrm flipH="1">
            <a:off x="8858166" y="3983944"/>
            <a:ext cx="151434" cy="1796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14">
            <a:extLst>
              <a:ext uri="{FF2B5EF4-FFF2-40B4-BE49-F238E27FC236}">
                <a16:creationId xmlns:a16="http://schemas.microsoft.com/office/drawing/2014/main" id="{42FEFF1A-3C1B-4FBC-8351-E23BAEB483E6}"/>
              </a:ext>
            </a:extLst>
          </p:cNvPr>
          <p:cNvSpPr/>
          <p:nvPr/>
        </p:nvSpPr>
        <p:spPr>
          <a:xfrm>
            <a:off x="9776244" y="4567606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20438A75-3220-4465-B843-C532980E314A}"/>
              </a:ext>
            </a:extLst>
          </p:cNvPr>
          <p:cNvCxnSpPr>
            <a:cxnSpLocks/>
            <a:stCxn id="15" idx="5"/>
            <a:endCxn id="40" idx="1"/>
          </p:cNvCxnSpPr>
          <p:nvPr/>
        </p:nvCxnSpPr>
        <p:spPr>
          <a:xfrm>
            <a:off x="9673961" y="4442278"/>
            <a:ext cx="151713" cy="17407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9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Primitive </a:t>
            </a:r>
            <a:r>
              <a:rPr lang="en-US" altLang="zh-CN" b="1" dirty="0">
                <a:solidFill>
                  <a:schemeClr val="accent4"/>
                </a:solidFill>
                <a:latin typeface="Consolas" panose="020B0609020204030204" pitchFamily="49" charset="0"/>
              </a:rPr>
              <a:t>Join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9906000" cy="157434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Connect at a balancing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C4E3F-8781-4DDC-B7B7-6458B3052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3139264" y="3998288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540250" y="4450020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455256"/>
            <a:ext cx="345950" cy="34534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9" name="Straight Connector 8"/>
          <p:cNvCxnSpPr>
            <a:stCxn id="6" idx="3"/>
            <a:endCxn id="8" idx="7"/>
          </p:cNvCxnSpPr>
          <p:nvPr/>
        </p:nvCxnSpPr>
        <p:spPr>
          <a:xfrm flipH="1">
            <a:off x="3038487" y="4293058"/>
            <a:ext cx="151440" cy="21277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7" idx="1"/>
          </p:cNvCxnSpPr>
          <p:nvPr/>
        </p:nvCxnSpPr>
        <p:spPr>
          <a:xfrm>
            <a:off x="3434551" y="4293057"/>
            <a:ext cx="156363" cy="207536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75010" y="3377937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" name="Oval 24"/>
          <p:cNvSpPr/>
          <p:nvPr/>
        </p:nvSpPr>
        <p:spPr>
          <a:xfrm>
            <a:off x="8960171" y="3699842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7523000" y="37174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7" name="Straight Connector 26"/>
          <p:cNvCxnSpPr>
            <a:stCxn id="24" idx="3"/>
            <a:endCxn id="26" idx="7"/>
          </p:cNvCxnSpPr>
          <p:nvPr/>
        </p:nvCxnSpPr>
        <p:spPr>
          <a:xfrm flipH="1">
            <a:off x="7811098" y="3662021"/>
            <a:ext cx="413340" cy="10410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5" idx="1"/>
          </p:cNvCxnSpPr>
          <p:nvPr/>
        </p:nvCxnSpPr>
        <p:spPr>
          <a:xfrm>
            <a:off x="8463110" y="3662040"/>
            <a:ext cx="546490" cy="8654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66460" y="4119257"/>
            <a:ext cx="1294070" cy="800814"/>
            <a:chOff x="742471" y="4579650"/>
            <a:chExt cx="1168581" cy="733337"/>
          </a:xfrm>
          <a:solidFill>
            <a:schemeClr val="accent1"/>
          </a:solidFill>
        </p:grpSpPr>
        <p:sp>
          <p:nvSpPr>
            <p:cNvPr id="19" name="Oval 18"/>
            <p:cNvSpPr/>
            <p:nvPr/>
          </p:nvSpPr>
          <p:spPr>
            <a:xfrm>
              <a:off x="1154632" y="4579650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606252" y="5008187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42471" y="5003567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2" name="Straight Connector 21"/>
            <p:cNvCxnSpPr>
              <a:stCxn id="19" idx="3"/>
              <a:endCxn id="21" idx="7"/>
            </p:cNvCxnSpPr>
            <p:nvPr/>
          </p:nvCxnSpPr>
          <p:spPr>
            <a:xfrm flipH="1">
              <a:off x="1002635" y="4839812"/>
              <a:ext cx="196634" cy="208392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1414795" y="4839807"/>
              <a:ext cx="236095" cy="213011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26" idx="3"/>
            <a:endCxn id="19" idx="7"/>
          </p:cNvCxnSpPr>
          <p:nvPr/>
        </p:nvCxnSpPr>
        <p:spPr>
          <a:xfrm flipH="1">
            <a:off x="7310981" y="4001505"/>
            <a:ext cx="261448" cy="1664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385860" y="4158175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Straight Connector 15"/>
          <p:cNvCxnSpPr>
            <a:stCxn id="25" idx="5"/>
            <a:endCxn id="15" idx="1"/>
          </p:cNvCxnSpPr>
          <p:nvPr/>
        </p:nvCxnSpPr>
        <p:spPr>
          <a:xfrm>
            <a:off x="9248271" y="3983945"/>
            <a:ext cx="187018" cy="22297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55675" y="4119257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8" name="Straight Connector 17"/>
          <p:cNvCxnSpPr>
            <a:stCxn id="26" idx="5"/>
            <a:endCxn id="17" idx="1"/>
          </p:cNvCxnSpPr>
          <p:nvPr/>
        </p:nvCxnSpPr>
        <p:spPr>
          <a:xfrm>
            <a:off x="7811100" y="4001505"/>
            <a:ext cx="294005" cy="1664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5510" y="3505201"/>
            <a:ext cx="373291" cy="3917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6" name="Straight Connector 33">
            <a:extLst>
              <a:ext uri="{FF2B5EF4-FFF2-40B4-BE49-F238E27FC236}">
                <a16:creationId xmlns:a16="http://schemas.microsoft.com/office/drawing/2014/main" id="{82677232-D9EC-4B91-AE6D-675D35580260}"/>
              </a:ext>
            </a:extLst>
          </p:cNvPr>
          <p:cNvCxnSpPr>
            <a:cxnSpLocks/>
            <a:stCxn id="29" idx="2"/>
            <a:endCxn id="6" idx="7"/>
          </p:cNvCxnSpPr>
          <p:nvPr/>
        </p:nvCxnSpPr>
        <p:spPr>
          <a:xfrm flipH="1">
            <a:off x="3434551" y="3701092"/>
            <a:ext cx="1830958" cy="3477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>
            <a:extLst>
              <a:ext uri="{FF2B5EF4-FFF2-40B4-BE49-F238E27FC236}">
                <a16:creationId xmlns:a16="http://schemas.microsoft.com/office/drawing/2014/main" id="{426EB4A0-C4C2-46D1-9F6C-1773FC219766}"/>
              </a:ext>
            </a:extLst>
          </p:cNvPr>
          <p:cNvCxnSpPr>
            <a:cxnSpLocks/>
            <a:stCxn id="29" idx="6"/>
            <a:endCxn id="19" idx="1"/>
          </p:cNvCxnSpPr>
          <p:nvPr/>
        </p:nvCxnSpPr>
        <p:spPr>
          <a:xfrm>
            <a:off x="5638801" y="3701093"/>
            <a:ext cx="1433511" cy="46690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082D41AC-8CB0-4259-9522-93E2E078CD7B}"/>
              </a:ext>
            </a:extLst>
          </p:cNvPr>
          <p:cNvSpPr/>
          <p:nvPr/>
        </p:nvSpPr>
        <p:spPr>
          <a:xfrm>
            <a:off x="8570066" y="41148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9" name="Straight Connector 15">
            <a:extLst>
              <a:ext uri="{FF2B5EF4-FFF2-40B4-BE49-F238E27FC236}">
                <a16:creationId xmlns:a16="http://schemas.microsoft.com/office/drawing/2014/main" id="{7F918A44-73DA-49B9-9431-97C0B20BB4A4}"/>
              </a:ext>
            </a:extLst>
          </p:cNvPr>
          <p:cNvCxnSpPr>
            <a:cxnSpLocks/>
            <a:stCxn id="25" idx="3"/>
            <a:endCxn id="38" idx="7"/>
          </p:cNvCxnSpPr>
          <p:nvPr/>
        </p:nvCxnSpPr>
        <p:spPr>
          <a:xfrm flipH="1">
            <a:off x="8858166" y="3983944"/>
            <a:ext cx="151434" cy="1796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14">
            <a:extLst>
              <a:ext uri="{FF2B5EF4-FFF2-40B4-BE49-F238E27FC236}">
                <a16:creationId xmlns:a16="http://schemas.microsoft.com/office/drawing/2014/main" id="{42FEFF1A-3C1B-4FBC-8351-E23BAEB483E6}"/>
              </a:ext>
            </a:extLst>
          </p:cNvPr>
          <p:cNvSpPr/>
          <p:nvPr/>
        </p:nvSpPr>
        <p:spPr>
          <a:xfrm>
            <a:off x="9776244" y="4567606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20438A75-3220-4465-B843-C532980E314A}"/>
              </a:ext>
            </a:extLst>
          </p:cNvPr>
          <p:cNvCxnSpPr>
            <a:cxnSpLocks/>
            <a:stCxn id="15" idx="5"/>
            <a:endCxn id="40" idx="1"/>
          </p:cNvCxnSpPr>
          <p:nvPr/>
        </p:nvCxnSpPr>
        <p:spPr>
          <a:xfrm>
            <a:off x="9673961" y="4442278"/>
            <a:ext cx="151713" cy="17407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3" descr="C:\Users\yihans\AppData\Local\Microsoft\Windows\Temporary Internet Files\Content.IE5\9ND9F9WK\lightbulb1[1].jpg">
            <a:extLst>
              <a:ext uri="{FF2B5EF4-FFF2-40B4-BE49-F238E27FC236}">
                <a16:creationId xmlns:a16="http://schemas.microsoft.com/office/drawing/2014/main" id="{BA8F3179-1E0E-4DDE-A092-E2F417FE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49" y="2653190"/>
            <a:ext cx="602411" cy="7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DA0F38D-49E9-4027-8AC2-158B05A62B68}"/>
              </a:ext>
            </a:extLst>
          </p:cNvPr>
          <p:cNvSpPr txBox="1"/>
          <p:nvPr/>
        </p:nvSpPr>
        <p:spPr>
          <a:xfrm>
            <a:off x="4499348" y="5467290"/>
            <a:ext cx="197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Balanced!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5573A1CF-6961-46E5-8786-E3D0CE8F6F62}"/>
              </a:ext>
            </a:extLst>
          </p:cNvPr>
          <p:cNvSpPr/>
          <p:nvPr/>
        </p:nvSpPr>
        <p:spPr>
          <a:xfrm rot="5400000">
            <a:off x="4929762" y="3690643"/>
            <a:ext cx="400110" cy="2944433"/>
          </a:xfrm>
          <a:prstGeom prst="rightBrace">
            <a:avLst>
              <a:gd name="adj1" fmla="val 71816"/>
              <a:gd name="adj2" fmla="val 5172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20" fill="hold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20" fill="hold">
                                          <p:stCondLst>
                                            <p:cond delay="44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20" fill="hold">
                                          <p:stCondLst>
                                            <p:cond delay="66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20" fill="hold">
                                          <p:stCondLst>
                                            <p:cond delay="88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Primitive </a:t>
            </a:r>
            <a:r>
              <a:rPr lang="en-US" altLang="zh-CN" b="1" dirty="0">
                <a:solidFill>
                  <a:schemeClr val="accent4"/>
                </a:solidFill>
                <a:latin typeface="Consolas" panose="020B0609020204030204" pitchFamily="49" charset="0"/>
              </a:rPr>
              <a:t>Join</a:t>
            </a:r>
            <a:endParaRPr lang="en-US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4"/>
                </a:solidFill>
              </a:rPr>
              <a:t>Connect at a balancing point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864A8-25D5-4833-BE46-6121CA81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5359510" y="277763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6" name="Oval 25"/>
          <p:cNvSpPr/>
          <p:nvPr/>
        </p:nvSpPr>
        <p:spPr>
          <a:xfrm>
            <a:off x="4707500" y="3117104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7" name="Straight Connector 26"/>
          <p:cNvCxnSpPr>
            <a:stCxn id="24" idx="3"/>
            <a:endCxn id="26" idx="7"/>
          </p:cNvCxnSpPr>
          <p:nvPr/>
        </p:nvCxnSpPr>
        <p:spPr>
          <a:xfrm flipH="1">
            <a:off x="4995599" y="3061740"/>
            <a:ext cx="413340" cy="10410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24" idx="5"/>
            <a:endCxn id="30" idx="1"/>
          </p:cNvCxnSpPr>
          <p:nvPr/>
        </p:nvCxnSpPr>
        <p:spPr>
          <a:xfrm>
            <a:off x="5647611" y="3061740"/>
            <a:ext cx="506925" cy="11120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15713" y="4067685"/>
            <a:ext cx="903662" cy="800815"/>
            <a:chOff x="919347" y="4579644"/>
            <a:chExt cx="816031" cy="733337"/>
          </a:xfrm>
          <a:solidFill>
            <a:schemeClr val="accent1"/>
          </a:solidFill>
        </p:grpSpPr>
        <p:sp>
          <p:nvSpPr>
            <p:cNvPr id="19" name="Oval 18"/>
            <p:cNvSpPr/>
            <p:nvPr/>
          </p:nvSpPr>
          <p:spPr>
            <a:xfrm>
              <a:off x="1154632" y="4579644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430578" y="5008181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19347" y="5003562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2" name="Straight Connector 21"/>
            <p:cNvCxnSpPr>
              <a:stCxn id="19" idx="3"/>
              <a:endCxn id="21" idx="7"/>
            </p:cNvCxnSpPr>
            <p:nvPr/>
          </p:nvCxnSpPr>
          <p:spPr>
            <a:xfrm flipH="1">
              <a:off x="1179510" y="4839807"/>
              <a:ext cx="19758" cy="208392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1414796" y="4839807"/>
              <a:ext cx="60418" cy="213011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cxnSpLocks/>
            <a:stCxn id="26" idx="3"/>
            <a:endCxn id="61" idx="7"/>
          </p:cNvCxnSpPr>
          <p:nvPr/>
        </p:nvCxnSpPr>
        <p:spPr>
          <a:xfrm flipH="1">
            <a:off x="4507485" y="3401206"/>
            <a:ext cx="249445" cy="29183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40175" y="351895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8" name="Straight Connector 17"/>
          <p:cNvCxnSpPr>
            <a:stCxn id="26" idx="5"/>
            <a:endCxn id="17" idx="1"/>
          </p:cNvCxnSpPr>
          <p:nvPr/>
        </p:nvCxnSpPr>
        <p:spPr>
          <a:xfrm>
            <a:off x="4995600" y="3401206"/>
            <a:ext cx="294005" cy="1664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116"/>
          <p:cNvSpPr/>
          <p:nvPr/>
        </p:nvSpPr>
        <p:spPr>
          <a:xfrm>
            <a:off x="3474257" y="4067684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Oval 117"/>
          <p:cNvSpPr/>
          <p:nvPr/>
        </p:nvSpPr>
        <p:spPr>
          <a:xfrm>
            <a:off x="3763056" y="4481277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Oval 118"/>
          <p:cNvSpPr/>
          <p:nvPr/>
        </p:nvSpPr>
        <p:spPr>
          <a:xfrm>
            <a:off x="3200400" y="4486897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7" name="Straight Connector 119"/>
          <p:cNvCxnSpPr>
            <a:stCxn id="64" idx="3"/>
            <a:endCxn id="66" idx="7"/>
          </p:cNvCxnSpPr>
          <p:nvPr/>
        </p:nvCxnSpPr>
        <p:spPr>
          <a:xfrm flipH="1">
            <a:off x="3500633" y="4358015"/>
            <a:ext cx="25137" cy="17869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120"/>
          <p:cNvCxnSpPr>
            <a:stCxn id="64" idx="5"/>
            <a:endCxn id="65" idx="1"/>
          </p:cNvCxnSpPr>
          <p:nvPr/>
        </p:nvCxnSpPr>
        <p:spPr>
          <a:xfrm>
            <a:off x="3774490" y="4358016"/>
            <a:ext cx="40079" cy="173075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86"/>
          <p:cNvSpPr/>
          <p:nvPr/>
        </p:nvSpPr>
        <p:spPr>
          <a:xfrm>
            <a:off x="4191000" y="3646824"/>
            <a:ext cx="370784" cy="31557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2" name="Straight Connector 87"/>
          <p:cNvCxnSpPr>
            <a:cxnSpLocks/>
            <a:stCxn id="61" idx="2"/>
            <a:endCxn id="64" idx="7"/>
          </p:cNvCxnSpPr>
          <p:nvPr/>
        </p:nvCxnSpPr>
        <p:spPr>
          <a:xfrm flipH="1">
            <a:off x="3774490" y="3804613"/>
            <a:ext cx="416511" cy="31288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8"/>
          <p:cNvCxnSpPr>
            <a:cxnSpLocks/>
            <a:stCxn id="61" idx="6"/>
            <a:endCxn id="19" idx="1"/>
          </p:cNvCxnSpPr>
          <p:nvPr/>
        </p:nvCxnSpPr>
        <p:spPr>
          <a:xfrm>
            <a:off x="4561785" y="3804612"/>
            <a:ext cx="363911" cy="31181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c 18"/>
          <p:cNvSpPr/>
          <p:nvPr/>
        </p:nvSpPr>
        <p:spPr>
          <a:xfrm>
            <a:off x="3738196" y="2988943"/>
            <a:ext cx="603307" cy="614179"/>
          </a:xfrm>
          <a:prstGeom prst="arc">
            <a:avLst>
              <a:gd name="adj1" fmla="val 6413900"/>
              <a:gd name="adj2" fmla="val 439149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453A4052-532F-436F-A8EC-518E79E1179B}"/>
              </a:ext>
            </a:extLst>
          </p:cNvPr>
          <p:cNvSpPr/>
          <p:nvPr/>
        </p:nvSpPr>
        <p:spPr>
          <a:xfrm>
            <a:off x="6105106" y="31242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8BD09E0D-B730-4E8A-9515-3C24DA95203C}"/>
              </a:ext>
            </a:extLst>
          </p:cNvPr>
          <p:cNvSpPr/>
          <p:nvPr/>
        </p:nvSpPr>
        <p:spPr>
          <a:xfrm>
            <a:off x="6530795" y="3582533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EF04D2F9-FA7A-42DA-BE63-1029FCE8DCB3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6393206" y="3408303"/>
            <a:ext cx="187018" cy="22297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082D41AC-8CB0-4259-9522-93E2E078CD7B}"/>
              </a:ext>
            </a:extLst>
          </p:cNvPr>
          <p:cNvSpPr/>
          <p:nvPr/>
        </p:nvSpPr>
        <p:spPr>
          <a:xfrm>
            <a:off x="5715001" y="353915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7F918A44-73DA-49B9-9431-97C0B20BB4A4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6003101" y="3408302"/>
            <a:ext cx="151434" cy="1796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14">
            <a:extLst>
              <a:ext uri="{FF2B5EF4-FFF2-40B4-BE49-F238E27FC236}">
                <a16:creationId xmlns:a16="http://schemas.microsoft.com/office/drawing/2014/main" id="{42FEFF1A-3C1B-4FBC-8351-E23BAEB483E6}"/>
              </a:ext>
            </a:extLst>
          </p:cNvPr>
          <p:cNvSpPr/>
          <p:nvPr/>
        </p:nvSpPr>
        <p:spPr>
          <a:xfrm>
            <a:off x="6921179" y="3991964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20438A75-3220-4465-B843-C532980E314A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6818896" y="3866636"/>
            <a:ext cx="151713" cy="17407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4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D33-72FE-4A9B-BCF7-360CB471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9822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Why we need trees?</a:t>
            </a:r>
            <a:br>
              <a:rPr lang="en-US" altLang="zh-CN" dirty="0"/>
            </a:br>
            <a:r>
              <a:rPr lang="en-US" altLang="zh-CN" dirty="0"/>
              <a:t>For organizing data.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529-20A2-4954-8C28-D5304E38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11506200" cy="5029200"/>
          </a:xfrm>
        </p:spPr>
        <p:txBody>
          <a:bodyPr/>
          <a:lstStyle/>
          <a:p>
            <a:r>
              <a:rPr lang="en-US" altLang="zh-CN" dirty="0"/>
              <a:t>Data are getting larger.</a:t>
            </a:r>
          </a:p>
          <a:p>
            <a:endParaRPr lang="en-US" altLang="zh-CN" dirty="0"/>
          </a:p>
          <a:p>
            <a:r>
              <a:rPr lang="en-US" altLang="zh-CN" dirty="0"/>
              <a:t>Luckily, memory size and the number of cores we can use is increasing, too.</a:t>
            </a:r>
          </a:p>
          <a:p>
            <a:pPr lvl="1"/>
            <a:r>
              <a:rPr lang="en-US" altLang="zh-CN" dirty="0"/>
              <a:t>Up to Terabytes of memory in multi-core machines.</a:t>
            </a:r>
          </a:p>
          <a:p>
            <a:pPr lvl="1"/>
            <a:r>
              <a:rPr lang="en-US" altLang="zh-CN" dirty="0"/>
              <a:t>100+ available threads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0C229E-B374-4787-B0F8-98316D5316C5}"/>
              </a:ext>
            </a:extLst>
          </p:cNvPr>
          <p:cNvSpPr/>
          <p:nvPr/>
        </p:nvSpPr>
        <p:spPr>
          <a:xfrm>
            <a:off x="2286000" y="5256439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Parallelism, concurrency, theoretical efficiency and scalability in practice</a:t>
            </a:r>
          </a:p>
        </p:txBody>
      </p:sp>
    </p:spTree>
    <p:extLst>
      <p:ext uri="{BB962C8B-B14F-4D97-AF65-F5344CB8AC3E}">
        <p14:creationId xmlns:p14="http://schemas.microsoft.com/office/powerpoint/2010/main" val="114250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Primitive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Connect at a balancing point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Rebalance (specific to balancing schemes)</a:t>
            </a:r>
          </a:p>
          <a:p>
            <a:r>
              <a:rPr lang="en-US" dirty="0">
                <a:solidFill>
                  <a:schemeClr val="tx2"/>
                </a:solidFill>
              </a:rPr>
              <a:t>Join algorithms for four balancing schemes and the cost bound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[SPAA’16]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B24B8-1844-435D-9B60-AD6734E4A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4939743" y="277763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6" name="Oval 25"/>
          <p:cNvSpPr/>
          <p:nvPr/>
        </p:nvSpPr>
        <p:spPr>
          <a:xfrm>
            <a:off x="4558689" y="353915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7" name="Straight Connector 26"/>
          <p:cNvCxnSpPr>
            <a:cxnSpLocks/>
            <a:stCxn id="24" idx="3"/>
            <a:endCxn id="61" idx="0"/>
          </p:cNvCxnSpPr>
          <p:nvPr/>
        </p:nvCxnSpPr>
        <p:spPr>
          <a:xfrm flipH="1">
            <a:off x="4156794" y="3061740"/>
            <a:ext cx="832379" cy="6246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24" idx="5"/>
            <a:endCxn id="30" idx="1"/>
          </p:cNvCxnSpPr>
          <p:nvPr/>
        </p:nvCxnSpPr>
        <p:spPr>
          <a:xfrm>
            <a:off x="5227844" y="3061740"/>
            <a:ext cx="506925" cy="11120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920934" y="4049480"/>
            <a:ext cx="903662" cy="800815"/>
            <a:chOff x="919347" y="4579644"/>
            <a:chExt cx="816031" cy="733337"/>
          </a:xfrm>
          <a:solidFill>
            <a:schemeClr val="accent1"/>
          </a:solidFill>
        </p:grpSpPr>
        <p:sp>
          <p:nvSpPr>
            <p:cNvPr id="19" name="Oval 18"/>
            <p:cNvSpPr/>
            <p:nvPr/>
          </p:nvSpPr>
          <p:spPr>
            <a:xfrm>
              <a:off x="1154632" y="4579644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430578" y="5008181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19347" y="5003562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2" name="Straight Connector 21"/>
            <p:cNvCxnSpPr>
              <a:stCxn id="19" idx="3"/>
              <a:endCxn id="21" idx="7"/>
            </p:cNvCxnSpPr>
            <p:nvPr/>
          </p:nvCxnSpPr>
          <p:spPr>
            <a:xfrm flipH="1">
              <a:off x="1179510" y="4839807"/>
              <a:ext cx="19758" cy="208392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1414796" y="4839807"/>
              <a:ext cx="60418" cy="213011"/>
            </a:xfrm>
            <a:prstGeom prst="line">
              <a:avLst/>
            </a:prstGeom>
            <a:grp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cxnSpLocks/>
            <a:stCxn id="26" idx="0"/>
            <a:endCxn id="61" idx="6"/>
          </p:cNvCxnSpPr>
          <p:nvPr/>
        </p:nvCxnSpPr>
        <p:spPr>
          <a:xfrm flipH="1" flipV="1">
            <a:off x="4342186" y="3281990"/>
            <a:ext cx="385269" cy="2571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86922" y="400286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8" name="Straight Connector 17"/>
          <p:cNvCxnSpPr>
            <a:stCxn id="26" idx="5"/>
            <a:endCxn id="17" idx="1"/>
          </p:cNvCxnSpPr>
          <p:nvPr/>
        </p:nvCxnSpPr>
        <p:spPr>
          <a:xfrm>
            <a:off x="4846789" y="3823260"/>
            <a:ext cx="189562" cy="22834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116"/>
          <p:cNvSpPr/>
          <p:nvPr/>
        </p:nvSpPr>
        <p:spPr>
          <a:xfrm>
            <a:off x="3245657" y="3573992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Oval 117"/>
          <p:cNvSpPr/>
          <p:nvPr/>
        </p:nvSpPr>
        <p:spPr>
          <a:xfrm>
            <a:off x="3534456" y="3987585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Oval 118"/>
          <p:cNvSpPr/>
          <p:nvPr/>
        </p:nvSpPr>
        <p:spPr>
          <a:xfrm>
            <a:off x="2971800" y="3993205"/>
            <a:ext cx="351744" cy="34014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7" name="Straight Connector 119"/>
          <p:cNvCxnSpPr>
            <a:stCxn id="64" idx="3"/>
            <a:endCxn id="66" idx="7"/>
          </p:cNvCxnSpPr>
          <p:nvPr/>
        </p:nvCxnSpPr>
        <p:spPr>
          <a:xfrm flipH="1">
            <a:off x="3272033" y="3864323"/>
            <a:ext cx="25137" cy="17869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120"/>
          <p:cNvCxnSpPr>
            <a:stCxn id="64" idx="5"/>
            <a:endCxn id="65" idx="1"/>
          </p:cNvCxnSpPr>
          <p:nvPr/>
        </p:nvCxnSpPr>
        <p:spPr>
          <a:xfrm>
            <a:off x="3545890" y="3864324"/>
            <a:ext cx="40079" cy="173075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86"/>
          <p:cNvSpPr/>
          <p:nvPr/>
        </p:nvSpPr>
        <p:spPr>
          <a:xfrm>
            <a:off x="3971401" y="3124201"/>
            <a:ext cx="370784" cy="315577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2" name="Straight Connector 87"/>
          <p:cNvCxnSpPr>
            <a:cxnSpLocks/>
            <a:stCxn id="61" idx="2"/>
            <a:endCxn id="64" idx="7"/>
          </p:cNvCxnSpPr>
          <p:nvPr/>
        </p:nvCxnSpPr>
        <p:spPr>
          <a:xfrm flipH="1">
            <a:off x="3545889" y="3281989"/>
            <a:ext cx="425512" cy="34181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8"/>
          <p:cNvCxnSpPr>
            <a:cxnSpLocks/>
            <a:stCxn id="26" idx="3"/>
            <a:endCxn id="19" idx="7"/>
          </p:cNvCxnSpPr>
          <p:nvPr/>
        </p:nvCxnSpPr>
        <p:spPr>
          <a:xfrm flipH="1">
            <a:off x="4469588" y="3823261"/>
            <a:ext cx="138530" cy="27496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4">
            <a:extLst>
              <a:ext uri="{FF2B5EF4-FFF2-40B4-BE49-F238E27FC236}">
                <a16:creationId xmlns:a16="http://schemas.microsoft.com/office/drawing/2014/main" id="{453A4052-532F-436F-A8EC-518E79E1179B}"/>
              </a:ext>
            </a:extLst>
          </p:cNvPr>
          <p:cNvSpPr/>
          <p:nvPr/>
        </p:nvSpPr>
        <p:spPr>
          <a:xfrm>
            <a:off x="5685339" y="3124200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8BD09E0D-B730-4E8A-9515-3C24DA95203C}"/>
              </a:ext>
            </a:extLst>
          </p:cNvPr>
          <p:cNvSpPr/>
          <p:nvPr/>
        </p:nvSpPr>
        <p:spPr>
          <a:xfrm>
            <a:off x="6111028" y="3582533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EF04D2F9-FA7A-42DA-BE63-1029FCE8DCB3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5973439" y="3408303"/>
            <a:ext cx="187018" cy="22297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082D41AC-8CB0-4259-9522-93E2E078CD7B}"/>
              </a:ext>
            </a:extLst>
          </p:cNvPr>
          <p:cNvSpPr/>
          <p:nvPr/>
        </p:nvSpPr>
        <p:spPr>
          <a:xfrm>
            <a:off x="5295234" y="3539158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7F918A44-73DA-49B9-9431-97C0B20BB4A4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5583334" y="3408302"/>
            <a:ext cx="151434" cy="1796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14">
            <a:extLst>
              <a:ext uri="{FF2B5EF4-FFF2-40B4-BE49-F238E27FC236}">
                <a16:creationId xmlns:a16="http://schemas.microsoft.com/office/drawing/2014/main" id="{42FEFF1A-3C1B-4FBC-8351-E23BAEB483E6}"/>
              </a:ext>
            </a:extLst>
          </p:cNvPr>
          <p:cNvSpPr/>
          <p:nvPr/>
        </p:nvSpPr>
        <p:spPr>
          <a:xfrm>
            <a:off x="6501412" y="3991964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20438A75-3220-4465-B843-C532980E314A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6399129" y="3866636"/>
            <a:ext cx="151713" cy="17407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23">
            <a:extLst>
              <a:ext uri="{FF2B5EF4-FFF2-40B4-BE49-F238E27FC236}">
                <a16:creationId xmlns:a16="http://schemas.microsoft.com/office/drawing/2014/main" id="{9A26BB39-6599-4A9F-B205-088FAC80A09B}"/>
              </a:ext>
            </a:extLst>
          </p:cNvPr>
          <p:cNvSpPr/>
          <p:nvPr/>
        </p:nvSpPr>
        <p:spPr>
          <a:xfrm>
            <a:off x="10608537" y="4448405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BE84C043-B8C7-4C97-885E-89CE1398C569}"/>
              </a:ext>
            </a:extLst>
          </p:cNvPr>
          <p:cNvSpPr/>
          <p:nvPr/>
        </p:nvSpPr>
        <p:spPr>
          <a:xfrm>
            <a:off x="10984659" y="4954561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2770259C-9925-41B1-9772-0CF658B729DD}"/>
              </a:ext>
            </a:extLst>
          </p:cNvPr>
          <p:cNvSpPr/>
          <p:nvPr/>
        </p:nvSpPr>
        <p:spPr>
          <a:xfrm>
            <a:off x="10188927" y="4983921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40" name="Straight Connector 26">
            <a:extLst>
              <a:ext uri="{FF2B5EF4-FFF2-40B4-BE49-F238E27FC236}">
                <a16:creationId xmlns:a16="http://schemas.microsoft.com/office/drawing/2014/main" id="{B96AD017-E9E7-4461-AD7D-7FBD6C06FCA7}"/>
              </a:ext>
            </a:extLst>
          </p:cNvPr>
          <p:cNvCxnSpPr>
            <a:stCxn id="37" idx="3"/>
            <a:endCxn id="39" idx="7"/>
          </p:cNvCxnSpPr>
          <p:nvPr/>
        </p:nvCxnSpPr>
        <p:spPr>
          <a:xfrm flipH="1">
            <a:off x="10477028" y="4732507"/>
            <a:ext cx="180939" cy="30015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27">
            <a:extLst>
              <a:ext uri="{FF2B5EF4-FFF2-40B4-BE49-F238E27FC236}">
                <a16:creationId xmlns:a16="http://schemas.microsoft.com/office/drawing/2014/main" id="{4AFD4F2F-FC37-40FC-91E7-ADD2861FED62}"/>
              </a:ext>
            </a:extLst>
          </p:cNvPr>
          <p:cNvCxnSpPr>
            <a:stCxn id="37" idx="5"/>
            <a:endCxn id="38" idx="1"/>
          </p:cNvCxnSpPr>
          <p:nvPr/>
        </p:nvCxnSpPr>
        <p:spPr>
          <a:xfrm>
            <a:off x="10896638" y="4732507"/>
            <a:ext cx="137451" cy="27079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Group 12">
            <a:extLst>
              <a:ext uri="{FF2B5EF4-FFF2-40B4-BE49-F238E27FC236}">
                <a16:creationId xmlns:a16="http://schemas.microsoft.com/office/drawing/2014/main" id="{6AE0E4E1-EA5A-4DD0-B39F-3E3E5C207BB8}"/>
              </a:ext>
            </a:extLst>
          </p:cNvPr>
          <p:cNvGrpSpPr/>
          <p:nvPr/>
        </p:nvGrpSpPr>
        <p:grpSpPr>
          <a:xfrm>
            <a:off x="9541737" y="5483049"/>
            <a:ext cx="1015053" cy="813430"/>
            <a:chOff x="863229" y="4579650"/>
            <a:chExt cx="916620" cy="744890"/>
          </a:xfrm>
          <a:solidFill>
            <a:schemeClr val="accent1"/>
          </a:solidFill>
        </p:grpSpPr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A164168D-BC92-4B10-B70A-B93AD2EE8EB1}"/>
                </a:ext>
              </a:extLst>
            </p:cNvPr>
            <p:cNvSpPr/>
            <p:nvPr/>
          </p:nvSpPr>
          <p:spPr>
            <a:xfrm>
              <a:off x="1154632" y="4579650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5740F3A7-359C-4A2C-9121-C6167CD71E04}"/>
                </a:ext>
              </a:extLst>
            </p:cNvPr>
            <p:cNvSpPr/>
            <p:nvPr/>
          </p:nvSpPr>
          <p:spPr>
            <a:xfrm>
              <a:off x="1475049" y="5019740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8EF416E8-E7DC-47F3-9BDC-A2965FEA6367}"/>
                </a:ext>
              </a:extLst>
            </p:cNvPr>
            <p:cNvSpPr/>
            <p:nvPr/>
          </p:nvSpPr>
          <p:spPr>
            <a:xfrm>
              <a:off x="863229" y="5018514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6" name="Straight Connector 21">
              <a:extLst>
                <a:ext uri="{FF2B5EF4-FFF2-40B4-BE49-F238E27FC236}">
                  <a16:creationId xmlns:a16="http://schemas.microsoft.com/office/drawing/2014/main" id="{8EE58DB6-B9AD-4301-A46B-E6B0E90CAA88}"/>
                </a:ext>
              </a:extLst>
            </p:cNvPr>
            <p:cNvCxnSpPr>
              <a:stCxn id="43" idx="3"/>
              <a:endCxn id="45" idx="7"/>
            </p:cNvCxnSpPr>
            <p:nvPr/>
          </p:nvCxnSpPr>
          <p:spPr>
            <a:xfrm flipH="1">
              <a:off x="1123393" y="4839813"/>
              <a:ext cx="75876" cy="223337"/>
            </a:xfrm>
            <a:prstGeom prst="lin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05B0588B-CE6B-40B6-A78C-B4FBE5DFA359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1414795" y="4839813"/>
              <a:ext cx="104891" cy="224563"/>
            </a:xfrm>
            <a:prstGeom prst="lin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3CB9824-2700-4022-8A5E-D392298045F3}"/>
              </a:ext>
            </a:extLst>
          </p:cNvPr>
          <p:cNvCxnSpPr>
            <a:stCxn id="39" idx="3"/>
            <a:endCxn id="43" idx="7"/>
          </p:cNvCxnSpPr>
          <p:nvPr/>
        </p:nvCxnSpPr>
        <p:spPr>
          <a:xfrm flipH="1">
            <a:off x="10152534" y="5268023"/>
            <a:ext cx="85823" cy="26377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14">
            <a:extLst>
              <a:ext uri="{FF2B5EF4-FFF2-40B4-BE49-F238E27FC236}">
                <a16:creationId xmlns:a16="http://schemas.microsoft.com/office/drawing/2014/main" id="{6F6A01C9-3984-4A19-B958-E5110C8C7F93}"/>
              </a:ext>
            </a:extLst>
          </p:cNvPr>
          <p:cNvSpPr/>
          <p:nvPr/>
        </p:nvSpPr>
        <p:spPr>
          <a:xfrm>
            <a:off x="11397909" y="5450502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50" name="Straight Connector 15">
            <a:extLst>
              <a:ext uri="{FF2B5EF4-FFF2-40B4-BE49-F238E27FC236}">
                <a16:creationId xmlns:a16="http://schemas.microsoft.com/office/drawing/2014/main" id="{6A5CDE00-9221-4596-82FC-A4E262E90C11}"/>
              </a:ext>
            </a:extLst>
          </p:cNvPr>
          <p:cNvCxnSpPr>
            <a:stCxn id="38" idx="5"/>
            <a:endCxn id="49" idx="1"/>
          </p:cNvCxnSpPr>
          <p:nvPr/>
        </p:nvCxnSpPr>
        <p:spPr>
          <a:xfrm>
            <a:off x="11272760" y="5238663"/>
            <a:ext cx="174579" cy="26058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16">
            <a:extLst>
              <a:ext uri="{FF2B5EF4-FFF2-40B4-BE49-F238E27FC236}">
                <a16:creationId xmlns:a16="http://schemas.microsoft.com/office/drawing/2014/main" id="{0D4E3F49-99E1-400C-A141-9BAE0940479B}"/>
              </a:ext>
            </a:extLst>
          </p:cNvPr>
          <p:cNvSpPr/>
          <p:nvPr/>
        </p:nvSpPr>
        <p:spPr>
          <a:xfrm>
            <a:off x="10548482" y="5424982"/>
            <a:ext cx="337531" cy="33284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D326085A-7C95-49F7-AD03-0021166F27BD}"/>
              </a:ext>
            </a:extLst>
          </p:cNvPr>
          <p:cNvCxnSpPr>
            <a:stCxn id="39" idx="5"/>
            <a:endCxn id="51" idx="1"/>
          </p:cNvCxnSpPr>
          <p:nvPr/>
        </p:nvCxnSpPr>
        <p:spPr>
          <a:xfrm>
            <a:off x="10477028" y="5268023"/>
            <a:ext cx="120884" cy="20570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4">
            <a:extLst>
              <a:ext uri="{FF2B5EF4-FFF2-40B4-BE49-F238E27FC236}">
                <a16:creationId xmlns:a16="http://schemas.microsoft.com/office/drawing/2014/main" id="{62400BAE-7E10-4F35-9BD4-E37B9BD011F6}"/>
              </a:ext>
            </a:extLst>
          </p:cNvPr>
          <p:cNvGrpSpPr/>
          <p:nvPr/>
        </p:nvGrpSpPr>
        <p:grpSpPr>
          <a:xfrm>
            <a:off x="8499768" y="4385009"/>
            <a:ext cx="852847" cy="808791"/>
            <a:chOff x="1220451" y="4752643"/>
            <a:chExt cx="751403" cy="713837"/>
          </a:xfrm>
          <a:solidFill>
            <a:schemeClr val="accent1"/>
          </a:solidFill>
        </p:grpSpPr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F5280981-E799-4A23-9CE5-3A34A42BD167}"/>
                </a:ext>
              </a:extLst>
            </p:cNvPr>
            <p:cNvSpPr/>
            <p:nvPr/>
          </p:nvSpPr>
          <p:spPr>
            <a:xfrm>
              <a:off x="1453853" y="4752643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4943C91C-3DA2-45C6-A3B4-DB54D70E6C3F}"/>
                </a:ext>
              </a:extLst>
            </p:cNvPr>
            <p:cNvSpPr/>
            <p:nvPr/>
          </p:nvSpPr>
          <p:spPr>
            <a:xfrm>
              <a:off x="1667054" y="5161680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649BAFA1-CF8B-4E0E-AAE5-4EC6C1B813B8}"/>
                </a:ext>
              </a:extLst>
            </p:cNvPr>
            <p:cNvSpPr/>
            <p:nvPr/>
          </p:nvSpPr>
          <p:spPr>
            <a:xfrm>
              <a:off x="1220451" y="5158264"/>
              <a:ext cx="304800" cy="304800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57" name="Straight Connector 8">
              <a:extLst>
                <a:ext uri="{FF2B5EF4-FFF2-40B4-BE49-F238E27FC236}">
                  <a16:creationId xmlns:a16="http://schemas.microsoft.com/office/drawing/2014/main" id="{8E2DFA10-2905-49C7-8E34-3879A2307468}"/>
                </a:ext>
              </a:extLst>
            </p:cNvPr>
            <p:cNvCxnSpPr>
              <a:stCxn id="54" idx="3"/>
              <a:endCxn id="56" idx="7"/>
            </p:cNvCxnSpPr>
            <p:nvPr/>
          </p:nvCxnSpPr>
          <p:spPr>
            <a:xfrm flipH="1">
              <a:off x="1480614" y="5012806"/>
              <a:ext cx="17876" cy="190095"/>
            </a:xfrm>
            <a:prstGeom prst="lin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9">
              <a:extLst>
                <a:ext uri="{FF2B5EF4-FFF2-40B4-BE49-F238E27FC236}">
                  <a16:creationId xmlns:a16="http://schemas.microsoft.com/office/drawing/2014/main" id="{24A4AAF6-F00A-46F3-BD40-3C73FDA2B79D}"/>
                </a:ext>
              </a:extLst>
            </p:cNvPr>
            <p:cNvCxnSpPr>
              <a:stCxn id="54" idx="5"/>
              <a:endCxn id="55" idx="1"/>
            </p:cNvCxnSpPr>
            <p:nvPr/>
          </p:nvCxnSpPr>
          <p:spPr>
            <a:xfrm flipH="1">
              <a:off x="1711691" y="5012806"/>
              <a:ext cx="2326" cy="193510"/>
            </a:xfrm>
            <a:prstGeom prst="lin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28">
            <a:extLst>
              <a:ext uri="{FF2B5EF4-FFF2-40B4-BE49-F238E27FC236}">
                <a16:creationId xmlns:a16="http://schemas.microsoft.com/office/drawing/2014/main" id="{3F5085E1-43D0-455F-ACAE-61B9376A5C7F}"/>
              </a:ext>
            </a:extLst>
          </p:cNvPr>
          <p:cNvSpPr/>
          <p:nvPr/>
        </p:nvSpPr>
        <p:spPr>
          <a:xfrm>
            <a:off x="9874869" y="3851233"/>
            <a:ext cx="341777" cy="362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6A46A944-ED9B-4E66-8DBB-37797798793C}"/>
              </a:ext>
            </a:extLst>
          </p:cNvPr>
          <p:cNvSpPr/>
          <p:nvPr/>
        </p:nvSpPr>
        <p:spPr>
          <a:xfrm>
            <a:off x="8367371" y="4413871"/>
            <a:ext cx="170094" cy="1085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D76B638-79C4-46AA-A531-84DF600453D4}"/>
              </a:ext>
            </a:extLst>
          </p:cNvPr>
          <p:cNvSpPr/>
          <p:nvPr/>
        </p:nvSpPr>
        <p:spPr>
          <a:xfrm>
            <a:off x="7132706" y="3168048"/>
            <a:ext cx="4709348" cy="32739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6E28B6-553B-4409-BA8C-4549810411F5}"/>
              </a:ext>
            </a:extLst>
          </p:cNvPr>
          <p:cNvSpPr txBox="1"/>
          <p:nvPr/>
        </p:nvSpPr>
        <p:spPr>
          <a:xfrm>
            <a:off x="7197560" y="3257203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mic Sans MS" panose="030F0702030302020204" pitchFamily="66" charset="0"/>
              </a:rPr>
              <a:t>Cost analysis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883CC0-032F-4F74-B6CF-8FB2F2FA6060}"/>
              </a:ext>
            </a:extLst>
          </p:cNvPr>
          <p:cNvSpPr txBox="1"/>
          <p:nvPr/>
        </p:nvSpPr>
        <p:spPr>
          <a:xfrm>
            <a:off x="9280014" y="322640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(AVL)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CFC17A-84EC-4DE1-8ECD-238BD57087B4}"/>
              </a:ext>
            </a:extLst>
          </p:cNvPr>
          <p:cNvSpPr txBox="1"/>
          <p:nvPr/>
        </p:nvSpPr>
        <p:spPr>
          <a:xfrm>
            <a:off x="7084235" y="4546575"/>
            <a:ext cx="139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Difference of height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文本框 3">
            <a:extLst>
              <a:ext uri="{FF2B5EF4-FFF2-40B4-BE49-F238E27FC236}">
                <a16:creationId xmlns:a16="http://schemas.microsoft.com/office/drawing/2014/main" id="{668BFA95-695E-4A6A-9134-88E0AA1E1F8F}"/>
              </a:ext>
            </a:extLst>
          </p:cNvPr>
          <p:cNvSpPr txBox="1"/>
          <p:nvPr/>
        </p:nvSpPr>
        <p:spPr>
          <a:xfrm>
            <a:off x="76200" y="5394390"/>
            <a:ext cx="700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In general it is still roughly proportional to the difference in height, but depending on the specific balancing scheme</a:t>
            </a:r>
            <a:endParaRPr lang="zh-CN" altLang="en-US" sz="16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506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2.77778E-7 0.0777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125 0.0849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777 L -0.00781 0.1497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358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8496 L -0.03945 0.17014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9" grpId="0" animBg="1"/>
      <p:bldP spid="51" grpId="0" animBg="1"/>
      <p:bldP spid="59" grpId="0" animBg="1"/>
      <p:bldP spid="59" grpId="1" animBg="1"/>
      <p:bldP spid="59" grpId="2" animBg="1"/>
      <p:bldP spid="60" grpId="0" animBg="1"/>
      <p:bldP spid="69" grpId="0" animBg="1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Join-based </a:t>
            </a:r>
            <a:r>
              <a:rPr lang="en-US" altLang="zh-CN" dirty="0">
                <a:solidFill>
                  <a:schemeClr val="accent4"/>
                </a:solidFill>
              </a:rPr>
              <a:t>insertion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8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3D5E9-EEBD-47A2-9EE2-14D613215FB0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3D5E9-EEBD-47A2-9EE2-14D613215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blipFill>
                <a:blip r:embed="rId3"/>
                <a:stretch>
                  <a:fillRect l="-1143" t="-2096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DD86-3FD4-4AD4-B9EB-CF9BD50E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1"/>
            <a:ext cx="8458200" cy="59593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1" y="1647386"/>
            <a:ext cx="3893819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94">
            <a:extLst>
              <a:ext uri="{FF2B5EF4-FFF2-40B4-BE49-F238E27FC236}">
                <a16:creationId xmlns:a16="http://schemas.microsoft.com/office/drawing/2014/main" id="{8F95DA94-903B-469C-AC61-3EBE547974C7}"/>
              </a:ext>
            </a:extLst>
          </p:cNvPr>
          <p:cNvCxnSpPr>
            <a:stCxn id="13" idx="5"/>
            <a:endCxn id="21" idx="1"/>
          </p:cNvCxnSpPr>
          <p:nvPr/>
        </p:nvCxnSpPr>
        <p:spPr>
          <a:xfrm>
            <a:off x="7904711" y="3047742"/>
            <a:ext cx="649736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644548" y="27875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160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186764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3732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7" name="Straight Connector 90">
            <a:extLst>
              <a:ext uri="{FF2B5EF4-FFF2-40B4-BE49-F238E27FC236}">
                <a16:creationId xmlns:a16="http://schemas.microsoft.com/office/drawing/2014/main" id="{664185AA-0682-4BC1-859A-8DE43D70B96A}"/>
              </a:ext>
            </a:extLst>
          </p:cNvPr>
          <p:cNvCxnSpPr>
            <a:stCxn id="13" idx="3"/>
            <a:endCxn id="16" idx="7"/>
          </p:cNvCxnSpPr>
          <p:nvPr/>
        </p:nvCxnSpPr>
        <p:spPr>
          <a:xfrm flipH="1">
            <a:off x="7097491" y="3047742"/>
            <a:ext cx="591695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177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stCxn id="15" idx="1"/>
            <a:endCxn id="16" idx="5"/>
          </p:cNvCxnSpPr>
          <p:nvPr/>
        </p:nvCxnSpPr>
        <p:spPr>
          <a:xfrm flipH="1" flipV="1">
            <a:off x="7097491" y="3431957"/>
            <a:ext cx="133911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84">
            <a:extLst>
              <a:ext uri="{FF2B5EF4-FFF2-40B4-BE49-F238E27FC236}">
                <a16:creationId xmlns:a16="http://schemas.microsoft.com/office/drawing/2014/main" id="{AFABDB9A-9815-4856-9809-43B7E398BD49}"/>
              </a:ext>
            </a:extLst>
          </p:cNvPr>
          <p:cNvSpPr/>
          <p:nvPr/>
        </p:nvSpPr>
        <p:spPr>
          <a:xfrm>
            <a:off x="8509810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644548" y="2207913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BB4F0-47DC-4BE1-88A8-A28CD2DC4773}"/>
              </a:ext>
            </a:extLst>
          </p:cNvPr>
          <p:cNvSpPr txBox="1"/>
          <p:nvPr/>
        </p:nvSpPr>
        <p:spPr>
          <a:xfrm>
            <a:off x="7295976" y="1746954"/>
            <a:ext cx="11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Insert</a:t>
            </a:r>
            <a:endParaRPr lang="zh-CN" altLang="en-US" sz="20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8407E9-2281-40A3-B1DF-50965CD7E9A0}"/>
              </a:ext>
            </a:extLst>
          </p:cNvPr>
          <p:cNvCxnSpPr>
            <a:cxnSpLocks/>
          </p:cNvCxnSpPr>
          <p:nvPr/>
        </p:nvCxnSpPr>
        <p:spPr>
          <a:xfrm flipH="1">
            <a:off x="6881964" y="2667000"/>
            <a:ext cx="60960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2869D4-48C9-4D75-B863-EF6A7EED96F3}"/>
              </a:ext>
            </a:extLst>
          </p:cNvPr>
          <p:cNvSpPr txBox="1"/>
          <p:nvPr/>
        </p:nvSpPr>
        <p:spPr>
          <a:xfrm>
            <a:off x="7136121" y="17165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Compare</a:t>
            </a:r>
            <a:endParaRPr lang="zh-CN" altLang="en-US" sz="20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CF9C97-D36B-41D5-93DC-F77F202B76C8}"/>
              </a:ext>
            </a:extLst>
          </p:cNvPr>
          <p:cNvCxnSpPr/>
          <p:nvPr/>
        </p:nvCxnSpPr>
        <p:spPr>
          <a:xfrm>
            <a:off x="2209800" y="3047742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4FE49D-FF51-4C3E-AD05-61BCE597C04D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4FE49D-FF51-4C3E-AD05-61BCE597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3" grpId="0" animBg="1"/>
      <p:bldP spid="24" grpId="0"/>
      <p:bldP spid="24" grpId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57BCAC-DB0E-48F4-BF97-78DB87E4E6C7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57BCAC-DB0E-48F4-BF97-78DB87E4E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blipFill>
                <a:blip r:embed="rId3"/>
                <a:stretch>
                  <a:fillRect l="-1143" t="-2096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0" y="1647386"/>
            <a:ext cx="3886200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649628" y="27875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668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191844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4240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685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stCxn id="15" idx="1"/>
            <a:endCxn id="16" idx="5"/>
          </p:cNvCxnSpPr>
          <p:nvPr/>
        </p:nvCxnSpPr>
        <p:spPr>
          <a:xfrm flipH="1" flipV="1">
            <a:off x="7102571" y="3431957"/>
            <a:ext cx="133911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604991" y="3963349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30" name="Straight Connector 94">
            <a:extLst>
              <a:ext uri="{FF2B5EF4-FFF2-40B4-BE49-F238E27FC236}">
                <a16:creationId xmlns:a16="http://schemas.microsoft.com/office/drawing/2014/main" id="{375EE911-ED7D-4830-AA6E-C1965BFC630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7452008" y="3841564"/>
            <a:ext cx="197621" cy="16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0">
            <a:extLst>
              <a:ext uri="{FF2B5EF4-FFF2-40B4-BE49-F238E27FC236}">
                <a16:creationId xmlns:a16="http://schemas.microsoft.com/office/drawing/2014/main" id="{8CB0A790-F2BB-4E68-B93C-C15A7A4728DD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7102571" y="3047742"/>
            <a:ext cx="591695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521FF3-4734-4515-BF2C-C23B174EE1A5}"/>
              </a:ext>
            </a:extLst>
          </p:cNvPr>
          <p:cNvSpPr txBox="1"/>
          <p:nvPr/>
        </p:nvSpPr>
        <p:spPr>
          <a:xfrm>
            <a:off x="6553201" y="1698967"/>
            <a:ext cx="2396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Join results</a:t>
            </a:r>
          </a:p>
          <a:p>
            <a:pPr algn="ctr"/>
            <a:r>
              <a:rPr lang="en-US" altLang="zh-CN" sz="2000" dirty="0">
                <a:latin typeface="Comic Sans MS" panose="030F0702030302020204" pitchFamily="66" charset="0"/>
                <a:cs typeface="Arial" panose="020B0604020202020204" pitchFamily="34" charset="0"/>
              </a:rPr>
              <a:t>(rebalanced may be required)</a:t>
            </a:r>
            <a:endParaRPr lang="zh-CN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94">
            <a:extLst>
              <a:ext uri="{FF2B5EF4-FFF2-40B4-BE49-F238E27FC236}">
                <a16:creationId xmlns:a16="http://schemas.microsoft.com/office/drawing/2014/main" id="{D3D6F961-F063-4447-B9D9-7606494D8D02}"/>
              </a:ext>
            </a:extLst>
          </p:cNvPr>
          <p:cNvCxnSpPr>
            <a:cxnSpLocks/>
            <a:stCxn id="13" idx="5"/>
            <a:endCxn id="26" idx="1"/>
          </p:cNvCxnSpPr>
          <p:nvPr/>
        </p:nvCxnSpPr>
        <p:spPr>
          <a:xfrm>
            <a:off x="7909791" y="3047742"/>
            <a:ext cx="644656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84">
            <a:extLst>
              <a:ext uri="{FF2B5EF4-FFF2-40B4-BE49-F238E27FC236}">
                <a16:creationId xmlns:a16="http://schemas.microsoft.com/office/drawing/2014/main" id="{5D729662-FFB2-4EF4-9B30-8F6D36E3E3F0}"/>
              </a:ext>
            </a:extLst>
          </p:cNvPr>
          <p:cNvSpPr/>
          <p:nvPr/>
        </p:nvSpPr>
        <p:spPr>
          <a:xfrm>
            <a:off x="8509810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005C41-FE76-4DA7-8E8B-107CA1692B82}"/>
              </a:ext>
            </a:extLst>
          </p:cNvPr>
          <p:cNvCxnSpPr>
            <a:cxnSpLocks/>
          </p:cNvCxnSpPr>
          <p:nvPr/>
        </p:nvCxnSpPr>
        <p:spPr>
          <a:xfrm>
            <a:off x="4114800" y="3273969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CBEBB-6524-4A22-B745-6360221762FD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CBEBB-6524-4A22-B745-6360221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60E57-A106-4ED8-BE14-C45D10F49D9C}"/>
              </a:ext>
            </a:extLst>
          </p:cNvPr>
          <p:cNvCxnSpPr>
            <a:cxnSpLocks/>
          </p:cNvCxnSpPr>
          <p:nvPr/>
        </p:nvCxnSpPr>
        <p:spPr>
          <a:xfrm>
            <a:off x="2743200" y="3288214"/>
            <a:ext cx="3200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1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F0636E-F32E-49BA-858A-D4F7B1FD90CB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F0636E-F32E-49BA-858A-D4F7B1FD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4268091" cy="2031325"/>
              </a:xfrm>
              <a:prstGeom prst="rect">
                <a:avLst/>
              </a:prstGeom>
              <a:blipFill>
                <a:blip r:embed="rId3"/>
                <a:stretch>
                  <a:fillRect l="-1143" t="-2096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0760-F0AC-4D51-9B5C-DD3FAB3A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458200" cy="577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0" y="1647386"/>
            <a:ext cx="3886200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915353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668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373431" y="27730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4240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685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>
            <a:off x="7678232" y="2925474"/>
            <a:ext cx="281759" cy="290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503900" y="3565112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30" name="Straight Connector 94">
            <a:extLst>
              <a:ext uri="{FF2B5EF4-FFF2-40B4-BE49-F238E27FC236}">
                <a16:creationId xmlns:a16="http://schemas.microsoft.com/office/drawing/2014/main" id="{375EE911-ED7D-4830-AA6E-C1965BFC6302}"/>
              </a:ext>
            </a:extLst>
          </p:cNvPr>
          <p:cNvCxnSpPr>
            <a:cxnSpLocks/>
            <a:stCxn id="23" idx="7"/>
            <a:endCxn id="13" idx="3"/>
          </p:cNvCxnSpPr>
          <p:nvPr/>
        </p:nvCxnSpPr>
        <p:spPr>
          <a:xfrm flipV="1">
            <a:off x="7764064" y="3431957"/>
            <a:ext cx="195927" cy="177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0">
            <a:extLst>
              <a:ext uri="{FF2B5EF4-FFF2-40B4-BE49-F238E27FC236}">
                <a16:creationId xmlns:a16="http://schemas.microsoft.com/office/drawing/2014/main" id="{8CB0A790-F2BB-4E68-B93C-C15A7A4728DD}"/>
              </a:ext>
            </a:extLst>
          </p:cNvPr>
          <p:cNvCxnSpPr>
            <a:cxnSpLocks/>
            <a:stCxn id="15" idx="2"/>
            <a:endCxn id="16" idx="7"/>
          </p:cNvCxnSpPr>
          <p:nvPr/>
        </p:nvCxnSpPr>
        <p:spPr>
          <a:xfrm flipH="1">
            <a:off x="7102571" y="2925474"/>
            <a:ext cx="270861" cy="290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4">
            <a:extLst>
              <a:ext uri="{FF2B5EF4-FFF2-40B4-BE49-F238E27FC236}">
                <a16:creationId xmlns:a16="http://schemas.microsoft.com/office/drawing/2014/main" id="{D3D6F961-F063-4447-B9D9-7606494D8D02}"/>
              </a:ext>
            </a:extLst>
          </p:cNvPr>
          <p:cNvCxnSpPr>
            <a:cxnSpLocks/>
            <a:stCxn id="13" idx="5"/>
            <a:endCxn id="26" idx="1"/>
          </p:cNvCxnSpPr>
          <p:nvPr/>
        </p:nvCxnSpPr>
        <p:spPr>
          <a:xfrm>
            <a:off x="8175516" y="3431957"/>
            <a:ext cx="176082" cy="14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84">
            <a:extLst>
              <a:ext uri="{FF2B5EF4-FFF2-40B4-BE49-F238E27FC236}">
                <a16:creationId xmlns:a16="http://schemas.microsoft.com/office/drawing/2014/main" id="{5D729662-FFB2-4EF4-9B30-8F6D36E3E3F0}"/>
              </a:ext>
            </a:extLst>
          </p:cNvPr>
          <p:cNvSpPr/>
          <p:nvPr/>
        </p:nvSpPr>
        <p:spPr>
          <a:xfrm>
            <a:off x="8306961" y="35289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1774-4D6E-4EE8-BEAC-AB4352ECF00D}"/>
              </a:ext>
            </a:extLst>
          </p:cNvPr>
          <p:cNvSpPr/>
          <p:nvPr/>
        </p:nvSpPr>
        <p:spPr>
          <a:xfrm>
            <a:off x="8551222" y="2745799"/>
            <a:ext cx="1707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will rebalance for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!</a:t>
            </a:r>
            <a:endParaRPr lang="zh-CN" altLang="en-US" sz="2000" b="1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F0D1F-B05A-4398-98CB-9DB1FCCBAB47}"/>
              </a:ext>
            </a:extLst>
          </p:cNvPr>
          <p:cNvSpPr txBox="1"/>
          <p:nvPr/>
        </p:nvSpPr>
        <p:spPr>
          <a:xfrm>
            <a:off x="6553201" y="1698967"/>
            <a:ext cx="2396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Join results</a:t>
            </a:r>
          </a:p>
          <a:p>
            <a:pPr algn="ctr"/>
            <a:r>
              <a:rPr lang="en-US" altLang="zh-CN" sz="2000" dirty="0">
                <a:latin typeface="Comic Sans MS" panose="030F0702030302020204" pitchFamily="66" charset="0"/>
                <a:cs typeface="Arial" panose="020B0604020202020204" pitchFamily="34" charset="0"/>
              </a:rPr>
              <a:t>(rebalanced may be required)</a:t>
            </a:r>
            <a:endParaRPr lang="zh-CN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B39F00-0505-4B07-B936-C584EE5C8268}"/>
              </a:ext>
            </a:extLst>
          </p:cNvPr>
          <p:cNvCxnSpPr>
            <a:cxnSpLocks/>
          </p:cNvCxnSpPr>
          <p:nvPr/>
        </p:nvCxnSpPr>
        <p:spPr>
          <a:xfrm>
            <a:off x="2743200" y="3288214"/>
            <a:ext cx="3200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169613-CCE6-444C-B9A6-A219DBA6E5C1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169613-CCE6-444C-B9A6-A219DBA6E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1742F-3178-4ED6-B4A5-67EEA27FE285}"/>
                  </a:ext>
                </a:extLst>
              </p:cNvPr>
              <p:cNvSpPr txBox="1"/>
              <p:nvPr/>
            </p:nvSpPr>
            <p:spPr>
              <a:xfrm>
                <a:off x="4038600" y="5486400"/>
                <a:ext cx="1968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1742F-3178-4ED6-B4A5-67EEA27F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19687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5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3D5E9-EEBD-47A2-9EE2-14D613215FB0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3D5E9-EEBD-47A2-9EE2-14D613215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blipFill>
                <a:blip r:embed="rId3"/>
                <a:stretch>
                  <a:fillRect l="-1476" t="-2096" r="-923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DD86-3FD4-4AD4-B9EB-CF9BD50E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1"/>
            <a:ext cx="8458200" cy="59593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1" y="1647386"/>
            <a:ext cx="3893819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94">
            <a:extLst>
              <a:ext uri="{FF2B5EF4-FFF2-40B4-BE49-F238E27FC236}">
                <a16:creationId xmlns:a16="http://schemas.microsoft.com/office/drawing/2014/main" id="{8F95DA94-903B-469C-AC61-3EBE547974C7}"/>
              </a:ext>
            </a:extLst>
          </p:cNvPr>
          <p:cNvCxnSpPr>
            <a:stCxn id="13" idx="5"/>
            <a:endCxn id="21" idx="1"/>
          </p:cNvCxnSpPr>
          <p:nvPr/>
        </p:nvCxnSpPr>
        <p:spPr>
          <a:xfrm>
            <a:off x="7904711" y="3047742"/>
            <a:ext cx="649736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644548" y="27875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160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186764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3732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7" name="Straight Connector 90">
            <a:extLst>
              <a:ext uri="{FF2B5EF4-FFF2-40B4-BE49-F238E27FC236}">
                <a16:creationId xmlns:a16="http://schemas.microsoft.com/office/drawing/2014/main" id="{664185AA-0682-4BC1-859A-8DE43D70B96A}"/>
              </a:ext>
            </a:extLst>
          </p:cNvPr>
          <p:cNvCxnSpPr>
            <a:stCxn id="13" idx="3"/>
            <a:endCxn id="16" idx="7"/>
          </p:cNvCxnSpPr>
          <p:nvPr/>
        </p:nvCxnSpPr>
        <p:spPr>
          <a:xfrm flipH="1">
            <a:off x="7097491" y="3047742"/>
            <a:ext cx="591695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177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stCxn id="15" idx="1"/>
            <a:endCxn id="16" idx="5"/>
          </p:cNvCxnSpPr>
          <p:nvPr/>
        </p:nvCxnSpPr>
        <p:spPr>
          <a:xfrm flipH="1" flipV="1">
            <a:off x="7097491" y="3431957"/>
            <a:ext cx="133911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84">
            <a:extLst>
              <a:ext uri="{FF2B5EF4-FFF2-40B4-BE49-F238E27FC236}">
                <a16:creationId xmlns:a16="http://schemas.microsoft.com/office/drawing/2014/main" id="{AFABDB9A-9815-4856-9809-43B7E398BD49}"/>
              </a:ext>
            </a:extLst>
          </p:cNvPr>
          <p:cNvSpPr/>
          <p:nvPr/>
        </p:nvSpPr>
        <p:spPr>
          <a:xfrm>
            <a:off x="8509810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644548" y="2207913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BB4F0-47DC-4BE1-88A8-A28CD2DC4773}"/>
              </a:ext>
            </a:extLst>
          </p:cNvPr>
          <p:cNvSpPr txBox="1"/>
          <p:nvPr/>
        </p:nvSpPr>
        <p:spPr>
          <a:xfrm>
            <a:off x="7295976" y="1746954"/>
            <a:ext cx="11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Insert</a:t>
            </a:r>
            <a:endParaRPr lang="zh-CN" altLang="en-US" sz="20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8407E9-2281-40A3-B1DF-50965CD7E9A0}"/>
              </a:ext>
            </a:extLst>
          </p:cNvPr>
          <p:cNvCxnSpPr>
            <a:cxnSpLocks/>
          </p:cNvCxnSpPr>
          <p:nvPr/>
        </p:nvCxnSpPr>
        <p:spPr>
          <a:xfrm flipH="1">
            <a:off x="6881964" y="2667000"/>
            <a:ext cx="60960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2869D4-48C9-4D75-B863-EF6A7EED96F3}"/>
              </a:ext>
            </a:extLst>
          </p:cNvPr>
          <p:cNvSpPr txBox="1"/>
          <p:nvPr/>
        </p:nvSpPr>
        <p:spPr>
          <a:xfrm>
            <a:off x="7136121" y="17165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Compare</a:t>
            </a:r>
            <a:endParaRPr lang="zh-CN" altLang="en-US" sz="20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CF9C97-D36B-41D5-93DC-F77F202B76C8}"/>
              </a:ext>
            </a:extLst>
          </p:cNvPr>
          <p:cNvCxnSpPr/>
          <p:nvPr/>
        </p:nvCxnSpPr>
        <p:spPr>
          <a:xfrm>
            <a:off x="2209800" y="3047742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4FE49D-FF51-4C3E-AD05-61BCE597C04D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4FE49D-FF51-4C3E-AD05-61BCE597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3" grpId="0" animBg="1"/>
      <p:bldP spid="24" grpId="0"/>
      <p:bldP spid="24" grpId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27A5E-6D8F-4598-9248-38F9FF72320F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27A5E-6D8F-4598-9248-38F9FF72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blipFill>
                <a:blip r:embed="rId3"/>
                <a:stretch>
                  <a:fillRect l="-1476" t="-2096" r="-923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0" y="1647386"/>
            <a:ext cx="3886200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649628" y="27875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668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191844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4240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685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stCxn id="15" idx="1"/>
            <a:endCxn id="16" idx="5"/>
          </p:cNvCxnSpPr>
          <p:nvPr/>
        </p:nvCxnSpPr>
        <p:spPr>
          <a:xfrm flipH="1" flipV="1">
            <a:off x="7102571" y="3431957"/>
            <a:ext cx="133911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604991" y="3963349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30" name="Straight Connector 94">
            <a:extLst>
              <a:ext uri="{FF2B5EF4-FFF2-40B4-BE49-F238E27FC236}">
                <a16:creationId xmlns:a16="http://schemas.microsoft.com/office/drawing/2014/main" id="{375EE911-ED7D-4830-AA6E-C1965BFC630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7452008" y="3841564"/>
            <a:ext cx="197621" cy="16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0">
            <a:extLst>
              <a:ext uri="{FF2B5EF4-FFF2-40B4-BE49-F238E27FC236}">
                <a16:creationId xmlns:a16="http://schemas.microsoft.com/office/drawing/2014/main" id="{8CB0A790-F2BB-4E68-B93C-C15A7A4728DD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7102571" y="3047742"/>
            <a:ext cx="591695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521FF3-4734-4515-BF2C-C23B174EE1A5}"/>
              </a:ext>
            </a:extLst>
          </p:cNvPr>
          <p:cNvSpPr txBox="1"/>
          <p:nvPr/>
        </p:nvSpPr>
        <p:spPr>
          <a:xfrm>
            <a:off x="6553201" y="1698967"/>
            <a:ext cx="2396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Join results</a:t>
            </a:r>
          </a:p>
          <a:p>
            <a:pPr algn="ctr"/>
            <a:r>
              <a:rPr lang="en-US" altLang="zh-CN" sz="2000" dirty="0">
                <a:latin typeface="Comic Sans MS" panose="030F0702030302020204" pitchFamily="66" charset="0"/>
                <a:cs typeface="Arial" panose="020B0604020202020204" pitchFamily="34" charset="0"/>
              </a:rPr>
              <a:t>(rebalanced may be required)</a:t>
            </a:r>
            <a:endParaRPr lang="zh-CN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94">
            <a:extLst>
              <a:ext uri="{FF2B5EF4-FFF2-40B4-BE49-F238E27FC236}">
                <a16:creationId xmlns:a16="http://schemas.microsoft.com/office/drawing/2014/main" id="{D3D6F961-F063-4447-B9D9-7606494D8D02}"/>
              </a:ext>
            </a:extLst>
          </p:cNvPr>
          <p:cNvCxnSpPr>
            <a:cxnSpLocks/>
            <a:stCxn id="13" idx="5"/>
            <a:endCxn id="26" idx="1"/>
          </p:cNvCxnSpPr>
          <p:nvPr/>
        </p:nvCxnSpPr>
        <p:spPr>
          <a:xfrm>
            <a:off x="7909791" y="3047742"/>
            <a:ext cx="644656" cy="168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84">
            <a:extLst>
              <a:ext uri="{FF2B5EF4-FFF2-40B4-BE49-F238E27FC236}">
                <a16:creationId xmlns:a16="http://schemas.microsoft.com/office/drawing/2014/main" id="{5D729662-FFB2-4EF4-9B30-8F6D36E3E3F0}"/>
              </a:ext>
            </a:extLst>
          </p:cNvPr>
          <p:cNvSpPr/>
          <p:nvPr/>
        </p:nvSpPr>
        <p:spPr>
          <a:xfrm>
            <a:off x="8509810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005C41-FE76-4DA7-8E8B-107CA1692B82}"/>
              </a:ext>
            </a:extLst>
          </p:cNvPr>
          <p:cNvCxnSpPr>
            <a:cxnSpLocks/>
          </p:cNvCxnSpPr>
          <p:nvPr/>
        </p:nvCxnSpPr>
        <p:spPr>
          <a:xfrm>
            <a:off x="2709950" y="3273969"/>
            <a:ext cx="24716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CBEBB-6524-4A22-B745-6360221762FD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CBEBB-6524-4A22-B745-6360221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5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F300C6-3C85-4B9C-AAF9-E4C96E048C2B}"/>
                  </a:ext>
                </a:extLst>
              </p:cNvPr>
              <p:cNvSpPr txBox="1"/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F300C6-3C85-4B9C-AAF9-E4C96E04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59676"/>
                <a:ext cx="3303084" cy="2031325"/>
              </a:xfrm>
              <a:prstGeom prst="rect">
                <a:avLst/>
              </a:prstGeom>
              <a:blipFill>
                <a:blip r:embed="rId3"/>
                <a:stretch>
                  <a:fillRect l="-1476" t="-2096" r="-923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Join-based Algorithms </a:t>
            </a:r>
            <a:br>
              <a:rPr lang="en-US" altLang="zh-CN" dirty="0">
                <a:latin typeface="Arial Rounded MT Bold" panose="020F0704030504030204" pitchFamily="34" charset="0"/>
              </a:rPr>
            </a:br>
            <a:r>
              <a:rPr lang="en-US" altLang="zh-CN" dirty="0">
                <a:latin typeface="Arial Rounded MT Bold" panose="020F0704030504030204" pitchFamily="34" charset="0"/>
              </a:rPr>
              <a:t>Warm-up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0760-F0AC-4D51-9B5C-DD3FAB3A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458200" cy="577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A231-C02B-4771-85CB-5A1C04A21BFF}"/>
              </a:ext>
            </a:extLst>
          </p:cNvPr>
          <p:cNvSpPr/>
          <p:nvPr/>
        </p:nvSpPr>
        <p:spPr>
          <a:xfrm>
            <a:off x="6324600" y="1647386"/>
            <a:ext cx="3886200" cy="272312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Oval 65">
            <a:extLst>
              <a:ext uri="{FF2B5EF4-FFF2-40B4-BE49-F238E27FC236}">
                <a16:creationId xmlns:a16="http://schemas.microsoft.com/office/drawing/2014/main" id="{832A5831-033C-4AC8-9EE5-ECDE22604D97}"/>
              </a:ext>
            </a:extLst>
          </p:cNvPr>
          <p:cNvSpPr/>
          <p:nvPr/>
        </p:nvSpPr>
        <p:spPr>
          <a:xfrm>
            <a:off x="7915353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" name="Oval 85">
            <a:extLst>
              <a:ext uri="{FF2B5EF4-FFF2-40B4-BE49-F238E27FC236}">
                <a16:creationId xmlns:a16="http://schemas.microsoft.com/office/drawing/2014/main" id="{441F5B37-E70C-455C-8044-EF213A43BF1F}"/>
              </a:ext>
            </a:extLst>
          </p:cNvPr>
          <p:cNvSpPr/>
          <p:nvPr/>
        </p:nvSpPr>
        <p:spPr>
          <a:xfrm>
            <a:off x="6486688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Oval 86">
            <a:extLst>
              <a:ext uri="{FF2B5EF4-FFF2-40B4-BE49-F238E27FC236}">
                <a16:creationId xmlns:a16="http://schemas.microsoft.com/office/drawing/2014/main" id="{60386BA3-417B-45C7-8A90-3283B9FD234F}"/>
              </a:ext>
            </a:extLst>
          </p:cNvPr>
          <p:cNvSpPr/>
          <p:nvPr/>
        </p:nvSpPr>
        <p:spPr>
          <a:xfrm>
            <a:off x="7373431" y="27730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Oval 88">
            <a:extLst>
              <a:ext uri="{FF2B5EF4-FFF2-40B4-BE49-F238E27FC236}">
                <a16:creationId xmlns:a16="http://schemas.microsoft.com/office/drawing/2014/main" id="{D9AB6A5B-6F07-4818-84BE-52050089850A}"/>
              </a:ext>
            </a:extLst>
          </p:cNvPr>
          <p:cNvSpPr/>
          <p:nvPr/>
        </p:nvSpPr>
        <p:spPr>
          <a:xfrm>
            <a:off x="6842407" y="31717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</a:t>
            </a:r>
          </a:p>
        </p:txBody>
      </p:sp>
      <p:cxnSp>
        <p:nvCxnSpPr>
          <p:cNvPr id="18" name="Straight Connector 98">
            <a:extLst>
              <a:ext uri="{FF2B5EF4-FFF2-40B4-BE49-F238E27FC236}">
                <a16:creationId xmlns:a16="http://schemas.microsoft.com/office/drawing/2014/main" id="{12939087-17A0-492F-A9A7-2B57C397653B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6746852" y="3431957"/>
            <a:ext cx="140193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1">
            <a:extLst>
              <a:ext uri="{FF2B5EF4-FFF2-40B4-BE49-F238E27FC236}">
                <a16:creationId xmlns:a16="http://schemas.microsoft.com/office/drawing/2014/main" id="{A5D2AF45-25E1-46EC-A4DD-D564F924C067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>
            <a:off x="7678232" y="2925474"/>
            <a:ext cx="281759" cy="290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5">
            <a:extLst>
              <a:ext uri="{FF2B5EF4-FFF2-40B4-BE49-F238E27FC236}">
                <a16:creationId xmlns:a16="http://schemas.microsoft.com/office/drawing/2014/main" id="{F0BE5DA2-AEEF-4C15-9FB7-6310C871D695}"/>
              </a:ext>
            </a:extLst>
          </p:cNvPr>
          <p:cNvSpPr/>
          <p:nvPr/>
        </p:nvSpPr>
        <p:spPr>
          <a:xfrm>
            <a:off x="7503900" y="3565112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30" name="Straight Connector 94">
            <a:extLst>
              <a:ext uri="{FF2B5EF4-FFF2-40B4-BE49-F238E27FC236}">
                <a16:creationId xmlns:a16="http://schemas.microsoft.com/office/drawing/2014/main" id="{375EE911-ED7D-4830-AA6E-C1965BFC6302}"/>
              </a:ext>
            </a:extLst>
          </p:cNvPr>
          <p:cNvCxnSpPr>
            <a:cxnSpLocks/>
            <a:stCxn id="23" idx="7"/>
            <a:endCxn id="13" idx="3"/>
          </p:cNvCxnSpPr>
          <p:nvPr/>
        </p:nvCxnSpPr>
        <p:spPr>
          <a:xfrm flipV="1">
            <a:off x="7764064" y="3431957"/>
            <a:ext cx="195927" cy="177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0">
            <a:extLst>
              <a:ext uri="{FF2B5EF4-FFF2-40B4-BE49-F238E27FC236}">
                <a16:creationId xmlns:a16="http://schemas.microsoft.com/office/drawing/2014/main" id="{8CB0A790-F2BB-4E68-B93C-C15A7A4728DD}"/>
              </a:ext>
            </a:extLst>
          </p:cNvPr>
          <p:cNvCxnSpPr>
            <a:cxnSpLocks/>
            <a:stCxn id="15" idx="2"/>
            <a:endCxn id="16" idx="7"/>
          </p:cNvCxnSpPr>
          <p:nvPr/>
        </p:nvCxnSpPr>
        <p:spPr>
          <a:xfrm flipH="1">
            <a:off x="7102571" y="2925474"/>
            <a:ext cx="270861" cy="290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4">
            <a:extLst>
              <a:ext uri="{FF2B5EF4-FFF2-40B4-BE49-F238E27FC236}">
                <a16:creationId xmlns:a16="http://schemas.microsoft.com/office/drawing/2014/main" id="{D3D6F961-F063-4447-B9D9-7606494D8D02}"/>
              </a:ext>
            </a:extLst>
          </p:cNvPr>
          <p:cNvCxnSpPr>
            <a:cxnSpLocks/>
            <a:stCxn id="13" idx="5"/>
            <a:endCxn id="26" idx="1"/>
          </p:cNvCxnSpPr>
          <p:nvPr/>
        </p:nvCxnSpPr>
        <p:spPr>
          <a:xfrm>
            <a:off x="8175516" y="3431957"/>
            <a:ext cx="176082" cy="14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84">
            <a:extLst>
              <a:ext uri="{FF2B5EF4-FFF2-40B4-BE49-F238E27FC236}">
                <a16:creationId xmlns:a16="http://schemas.microsoft.com/office/drawing/2014/main" id="{5D729662-FFB2-4EF4-9B30-8F6D36E3E3F0}"/>
              </a:ext>
            </a:extLst>
          </p:cNvPr>
          <p:cNvSpPr/>
          <p:nvPr/>
        </p:nvSpPr>
        <p:spPr>
          <a:xfrm>
            <a:off x="8306961" y="35289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1774-4D6E-4EE8-BEAC-AB4352ECF00D}"/>
              </a:ext>
            </a:extLst>
          </p:cNvPr>
          <p:cNvSpPr/>
          <p:nvPr/>
        </p:nvSpPr>
        <p:spPr>
          <a:xfrm>
            <a:off x="8551222" y="2745799"/>
            <a:ext cx="1707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will rebalance for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!</a:t>
            </a:r>
            <a:endParaRPr lang="zh-CN" altLang="en-US" sz="2000" b="1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F0D1F-B05A-4398-98CB-9DB1FCCBAB47}"/>
              </a:ext>
            </a:extLst>
          </p:cNvPr>
          <p:cNvSpPr txBox="1"/>
          <p:nvPr/>
        </p:nvSpPr>
        <p:spPr>
          <a:xfrm>
            <a:off x="6553201" y="1698967"/>
            <a:ext cx="2396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  <a:cs typeface="Arial" panose="020B0604020202020204" pitchFamily="34" charset="0"/>
              </a:rPr>
              <a:t>Join results</a:t>
            </a:r>
          </a:p>
          <a:p>
            <a:pPr algn="ctr"/>
            <a:r>
              <a:rPr lang="en-US" altLang="zh-CN" sz="2000" dirty="0">
                <a:latin typeface="Comic Sans MS" panose="030F0702030302020204" pitchFamily="66" charset="0"/>
                <a:cs typeface="Arial" panose="020B0604020202020204" pitchFamily="34" charset="0"/>
              </a:rPr>
              <a:t>(rebalanced may be required)</a:t>
            </a:r>
            <a:endParaRPr lang="zh-CN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B39F00-0505-4B07-B936-C584EE5C8268}"/>
              </a:ext>
            </a:extLst>
          </p:cNvPr>
          <p:cNvCxnSpPr>
            <a:cxnSpLocks/>
          </p:cNvCxnSpPr>
          <p:nvPr/>
        </p:nvCxnSpPr>
        <p:spPr>
          <a:xfrm>
            <a:off x="2743200" y="3288214"/>
            <a:ext cx="24716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169613-CCE6-444C-B9A6-A219DBA6E5C1}"/>
                  </a:ext>
                </a:extLst>
              </p:cNvPr>
              <p:cNvSpPr txBox="1"/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169613-CCE6-444C-B9A6-A219DBA6E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85400"/>
                <a:ext cx="1715534" cy="461665"/>
              </a:xfrm>
              <a:prstGeom prst="rect">
                <a:avLst/>
              </a:prstGeom>
              <a:blipFill>
                <a:blip r:embed="rId4"/>
                <a:stretch>
                  <a:fillRect l="-5338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1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Join-based </a:t>
            </a:r>
            <a:r>
              <a:rPr lang="en-US" altLang="zh-CN" dirty="0">
                <a:solidFill>
                  <a:schemeClr val="accent4"/>
                </a:solidFill>
              </a:rPr>
              <a:t>split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5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Join: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&gt; =</m:t>
                    </m:r>
                  </m:oMath>
                </a14:m>
                <a:r>
                  <a:rPr lang="en-US" b="1" dirty="0">
                    <a:latin typeface="Copperplate Gothic Bold" panose="020E0705020206020404" pitchFamily="34" charset="0"/>
                  </a:rPr>
                  <a:t>Split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indicating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3"/>
          <p:cNvSpPr/>
          <p:nvPr/>
        </p:nvSpPr>
        <p:spPr>
          <a:xfrm>
            <a:off x="5375630" y="3657600"/>
            <a:ext cx="374467" cy="3744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椭圆 4"/>
          <p:cNvSpPr/>
          <p:nvPr/>
        </p:nvSpPr>
        <p:spPr>
          <a:xfrm>
            <a:off x="3423234" y="4178463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5938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" name="直接连接符 10"/>
          <p:cNvCxnSpPr>
            <a:stCxn id="5" idx="3"/>
            <a:endCxn id="6" idx="7"/>
          </p:cNvCxnSpPr>
          <p:nvPr/>
        </p:nvCxnSpPr>
        <p:spPr>
          <a:xfrm flipH="1">
            <a:off x="3742862" y="3977231"/>
            <a:ext cx="1687607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/>
          <p:cNvCxnSpPr>
            <a:stCxn id="5" idx="5"/>
            <a:endCxn id="37" idx="1"/>
          </p:cNvCxnSpPr>
          <p:nvPr/>
        </p:nvCxnSpPr>
        <p:spPr>
          <a:xfrm>
            <a:off x="5695258" y="3977231"/>
            <a:ext cx="1626121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2"/>
          <p:cNvSpPr/>
          <p:nvPr/>
        </p:nvSpPr>
        <p:spPr>
          <a:xfrm>
            <a:off x="2446200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椭圆 33"/>
          <p:cNvSpPr/>
          <p:nvPr/>
        </p:nvSpPr>
        <p:spPr>
          <a:xfrm>
            <a:off x="1996235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34"/>
          <p:cNvSpPr/>
          <p:nvPr/>
        </p:nvSpPr>
        <p:spPr>
          <a:xfrm>
            <a:off x="2893756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35"/>
          <p:cNvCxnSpPr>
            <a:stCxn id="10" idx="3"/>
            <a:endCxn id="11" idx="7"/>
          </p:cNvCxnSpPr>
          <p:nvPr/>
        </p:nvCxnSpPr>
        <p:spPr>
          <a:xfrm flipH="1">
            <a:off x="2315862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6"/>
          <p:cNvCxnSpPr>
            <a:stCxn id="10" idx="5"/>
            <a:endCxn id="12" idx="1"/>
          </p:cNvCxnSpPr>
          <p:nvPr/>
        </p:nvCxnSpPr>
        <p:spPr>
          <a:xfrm>
            <a:off x="2765828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0"/>
          <p:cNvCxnSpPr>
            <a:stCxn id="10" idx="7"/>
            <a:endCxn id="6" idx="3"/>
          </p:cNvCxnSpPr>
          <p:nvPr/>
        </p:nvCxnSpPr>
        <p:spPr>
          <a:xfrm flipV="1">
            <a:off x="2765828" y="4498093"/>
            <a:ext cx="712245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6"/>
          <p:cNvCxnSpPr>
            <a:stCxn id="6" idx="5"/>
            <a:endCxn id="25" idx="0"/>
          </p:cNvCxnSpPr>
          <p:nvPr/>
        </p:nvCxnSpPr>
        <p:spPr>
          <a:xfrm>
            <a:off x="3742861" y="4498093"/>
            <a:ext cx="745444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3"/>
          <p:cNvCxnSpPr>
            <a:stCxn id="7" idx="0"/>
            <a:endCxn id="11" idx="3"/>
          </p:cNvCxnSpPr>
          <p:nvPr/>
        </p:nvCxnSpPr>
        <p:spPr>
          <a:xfrm flipV="1">
            <a:off x="1946621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86"/>
          <p:cNvSpPr/>
          <p:nvPr/>
        </p:nvSpPr>
        <p:spPr>
          <a:xfrm>
            <a:off x="218380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9" name="直接连接符 87"/>
          <p:cNvCxnSpPr>
            <a:stCxn id="11" idx="5"/>
            <a:endCxn id="18" idx="0"/>
          </p:cNvCxnSpPr>
          <p:nvPr/>
        </p:nvCxnSpPr>
        <p:spPr>
          <a:xfrm>
            <a:off x="2315863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3"/>
          <p:cNvSpPr/>
          <p:nvPr/>
        </p:nvSpPr>
        <p:spPr>
          <a:xfrm>
            <a:off x="2701765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1" name="直接连接符 104"/>
          <p:cNvCxnSpPr>
            <a:stCxn id="20" idx="0"/>
            <a:endCxn id="12" idx="3"/>
          </p:cNvCxnSpPr>
          <p:nvPr/>
        </p:nvCxnSpPr>
        <p:spPr>
          <a:xfrm flipV="1">
            <a:off x="2888999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05"/>
          <p:cNvSpPr/>
          <p:nvPr/>
        </p:nvSpPr>
        <p:spPr>
          <a:xfrm>
            <a:off x="3124311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3" name="直接连接符 106"/>
          <p:cNvCxnSpPr>
            <a:stCxn id="12" idx="5"/>
            <a:endCxn id="22" idx="0"/>
          </p:cNvCxnSpPr>
          <p:nvPr/>
        </p:nvCxnSpPr>
        <p:spPr>
          <a:xfrm>
            <a:off x="3213382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126"/>
          <p:cNvSpPr/>
          <p:nvPr/>
        </p:nvSpPr>
        <p:spPr>
          <a:xfrm>
            <a:off x="361426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25" name="椭圆 127"/>
          <p:cNvSpPr/>
          <p:nvPr/>
        </p:nvSpPr>
        <p:spPr>
          <a:xfrm>
            <a:off x="4301072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6" name="椭圆 128"/>
          <p:cNvSpPr/>
          <p:nvPr/>
        </p:nvSpPr>
        <p:spPr>
          <a:xfrm>
            <a:off x="3851107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椭圆 129"/>
          <p:cNvSpPr/>
          <p:nvPr/>
        </p:nvSpPr>
        <p:spPr>
          <a:xfrm>
            <a:off x="4748628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cxnSp>
        <p:nvCxnSpPr>
          <p:cNvPr id="28" name="直接连接符 130"/>
          <p:cNvCxnSpPr>
            <a:stCxn id="25" idx="3"/>
            <a:endCxn id="26" idx="7"/>
          </p:cNvCxnSpPr>
          <p:nvPr/>
        </p:nvCxnSpPr>
        <p:spPr>
          <a:xfrm flipH="1">
            <a:off x="4170734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31"/>
          <p:cNvCxnSpPr>
            <a:stCxn id="25" idx="5"/>
            <a:endCxn id="27" idx="1"/>
          </p:cNvCxnSpPr>
          <p:nvPr/>
        </p:nvCxnSpPr>
        <p:spPr>
          <a:xfrm>
            <a:off x="4620700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2"/>
          <p:cNvCxnSpPr>
            <a:stCxn id="24" idx="0"/>
            <a:endCxn id="26" idx="3"/>
          </p:cNvCxnSpPr>
          <p:nvPr/>
        </p:nvCxnSpPr>
        <p:spPr>
          <a:xfrm flipV="1">
            <a:off x="3801493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133"/>
          <p:cNvSpPr/>
          <p:nvPr/>
        </p:nvSpPr>
        <p:spPr>
          <a:xfrm>
            <a:off x="403868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2" name="直接连接符 134"/>
          <p:cNvCxnSpPr>
            <a:stCxn id="26" idx="5"/>
            <a:endCxn id="31" idx="0"/>
          </p:cNvCxnSpPr>
          <p:nvPr/>
        </p:nvCxnSpPr>
        <p:spPr>
          <a:xfrm>
            <a:off x="4170735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35"/>
          <p:cNvSpPr/>
          <p:nvPr/>
        </p:nvSpPr>
        <p:spPr>
          <a:xfrm>
            <a:off x="455663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4" name="直接连接符 136"/>
          <p:cNvCxnSpPr>
            <a:stCxn id="33" idx="0"/>
            <a:endCxn id="27" idx="3"/>
          </p:cNvCxnSpPr>
          <p:nvPr/>
        </p:nvCxnSpPr>
        <p:spPr>
          <a:xfrm flipV="1">
            <a:off x="4743871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137"/>
          <p:cNvSpPr/>
          <p:nvPr/>
        </p:nvSpPr>
        <p:spPr>
          <a:xfrm>
            <a:off x="4979183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6" name="直接连接符 138"/>
          <p:cNvCxnSpPr>
            <a:stCxn id="27" idx="5"/>
            <a:endCxn id="35" idx="0"/>
          </p:cNvCxnSpPr>
          <p:nvPr/>
        </p:nvCxnSpPr>
        <p:spPr>
          <a:xfrm>
            <a:off x="5068255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153"/>
          <p:cNvSpPr/>
          <p:nvPr/>
        </p:nvSpPr>
        <p:spPr>
          <a:xfrm>
            <a:off x="7266540" y="4178463"/>
            <a:ext cx="374467" cy="3744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51</a:t>
            </a:r>
            <a:endParaRPr lang="zh-CN" altLang="en-US" dirty="0"/>
          </a:p>
        </p:txBody>
      </p:sp>
      <p:sp>
        <p:nvSpPr>
          <p:cNvPr id="38" name="椭圆 154"/>
          <p:cNvSpPr/>
          <p:nvPr/>
        </p:nvSpPr>
        <p:spPr>
          <a:xfrm>
            <a:off x="5602694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39" name="椭圆 155"/>
          <p:cNvSpPr/>
          <p:nvPr/>
        </p:nvSpPr>
        <p:spPr>
          <a:xfrm>
            <a:off x="6289508" y="4699871"/>
            <a:ext cx="374467" cy="3744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40" name="椭圆 156"/>
          <p:cNvSpPr/>
          <p:nvPr/>
        </p:nvSpPr>
        <p:spPr>
          <a:xfrm>
            <a:off x="5839542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1" name="椭圆 157"/>
          <p:cNvSpPr/>
          <p:nvPr/>
        </p:nvSpPr>
        <p:spPr>
          <a:xfrm>
            <a:off x="6737064" y="5357691"/>
            <a:ext cx="374467" cy="3744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p:cxnSp>
        <p:nvCxnSpPr>
          <p:cNvPr id="42" name="直接连接符 158"/>
          <p:cNvCxnSpPr>
            <a:stCxn id="39" idx="3"/>
            <a:endCxn id="40" idx="7"/>
          </p:cNvCxnSpPr>
          <p:nvPr/>
        </p:nvCxnSpPr>
        <p:spPr>
          <a:xfrm flipH="1">
            <a:off x="6159168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59"/>
          <p:cNvCxnSpPr>
            <a:stCxn id="39" idx="5"/>
            <a:endCxn id="41" idx="1"/>
          </p:cNvCxnSpPr>
          <p:nvPr/>
        </p:nvCxnSpPr>
        <p:spPr>
          <a:xfrm>
            <a:off x="6609134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60"/>
          <p:cNvCxnSpPr>
            <a:stCxn id="39" idx="7"/>
            <a:endCxn id="37" idx="3"/>
          </p:cNvCxnSpPr>
          <p:nvPr/>
        </p:nvCxnSpPr>
        <p:spPr>
          <a:xfrm flipV="1">
            <a:off x="6609136" y="4498093"/>
            <a:ext cx="712243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61"/>
          <p:cNvCxnSpPr>
            <a:stCxn id="37" idx="5"/>
            <a:endCxn id="54" idx="0"/>
          </p:cNvCxnSpPr>
          <p:nvPr/>
        </p:nvCxnSpPr>
        <p:spPr>
          <a:xfrm>
            <a:off x="7586167" y="4498093"/>
            <a:ext cx="745446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62"/>
          <p:cNvCxnSpPr>
            <a:stCxn id="38" idx="0"/>
            <a:endCxn id="40" idx="3"/>
          </p:cNvCxnSpPr>
          <p:nvPr/>
        </p:nvCxnSpPr>
        <p:spPr>
          <a:xfrm flipV="1">
            <a:off x="5789929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163"/>
          <p:cNvSpPr/>
          <p:nvPr/>
        </p:nvSpPr>
        <p:spPr>
          <a:xfrm>
            <a:off x="6027116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48" name="直接连接符 164"/>
          <p:cNvCxnSpPr>
            <a:stCxn id="40" idx="5"/>
            <a:endCxn id="47" idx="0"/>
          </p:cNvCxnSpPr>
          <p:nvPr/>
        </p:nvCxnSpPr>
        <p:spPr>
          <a:xfrm>
            <a:off x="6159169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165"/>
          <p:cNvSpPr/>
          <p:nvPr/>
        </p:nvSpPr>
        <p:spPr>
          <a:xfrm>
            <a:off x="6545072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0" name="直接连接符 166"/>
          <p:cNvCxnSpPr>
            <a:stCxn id="49" idx="0"/>
            <a:endCxn id="41" idx="3"/>
          </p:cNvCxnSpPr>
          <p:nvPr/>
        </p:nvCxnSpPr>
        <p:spPr>
          <a:xfrm flipV="1">
            <a:off x="6732305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167"/>
          <p:cNvSpPr/>
          <p:nvPr/>
        </p:nvSpPr>
        <p:spPr>
          <a:xfrm>
            <a:off x="6967617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2" name="直接连接符 168"/>
          <p:cNvCxnSpPr>
            <a:stCxn id="41" idx="5"/>
            <a:endCxn id="51" idx="0"/>
          </p:cNvCxnSpPr>
          <p:nvPr/>
        </p:nvCxnSpPr>
        <p:spPr>
          <a:xfrm>
            <a:off x="7056690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169"/>
          <p:cNvSpPr/>
          <p:nvPr/>
        </p:nvSpPr>
        <p:spPr>
          <a:xfrm>
            <a:off x="7457566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54" name="椭圆 170"/>
          <p:cNvSpPr/>
          <p:nvPr/>
        </p:nvSpPr>
        <p:spPr>
          <a:xfrm>
            <a:off x="8144380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55" name="椭圆 171"/>
          <p:cNvSpPr/>
          <p:nvPr/>
        </p:nvSpPr>
        <p:spPr>
          <a:xfrm>
            <a:off x="7694415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56" name="椭圆 172"/>
          <p:cNvSpPr/>
          <p:nvPr/>
        </p:nvSpPr>
        <p:spPr>
          <a:xfrm>
            <a:off x="8591936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95</a:t>
            </a:r>
            <a:endParaRPr lang="zh-CN" altLang="en-US" dirty="0"/>
          </a:p>
        </p:txBody>
      </p:sp>
      <p:cxnSp>
        <p:nvCxnSpPr>
          <p:cNvPr id="57" name="直接连接符 173"/>
          <p:cNvCxnSpPr>
            <a:stCxn id="54" idx="3"/>
            <a:endCxn id="55" idx="7"/>
          </p:cNvCxnSpPr>
          <p:nvPr/>
        </p:nvCxnSpPr>
        <p:spPr>
          <a:xfrm flipH="1">
            <a:off x="8014040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74"/>
          <p:cNvCxnSpPr>
            <a:stCxn id="54" idx="5"/>
            <a:endCxn id="56" idx="1"/>
          </p:cNvCxnSpPr>
          <p:nvPr/>
        </p:nvCxnSpPr>
        <p:spPr>
          <a:xfrm>
            <a:off x="8464006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75"/>
          <p:cNvCxnSpPr>
            <a:stCxn id="53" idx="0"/>
            <a:endCxn id="55" idx="3"/>
          </p:cNvCxnSpPr>
          <p:nvPr/>
        </p:nvCxnSpPr>
        <p:spPr>
          <a:xfrm flipV="1">
            <a:off x="7644801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176"/>
          <p:cNvSpPr/>
          <p:nvPr/>
        </p:nvSpPr>
        <p:spPr>
          <a:xfrm>
            <a:off x="788198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61" name="直接连接符 177"/>
          <p:cNvCxnSpPr>
            <a:stCxn id="55" idx="5"/>
            <a:endCxn id="60" idx="0"/>
          </p:cNvCxnSpPr>
          <p:nvPr/>
        </p:nvCxnSpPr>
        <p:spPr>
          <a:xfrm>
            <a:off x="8014041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178"/>
          <p:cNvSpPr/>
          <p:nvPr/>
        </p:nvSpPr>
        <p:spPr>
          <a:xfrm>
            <a:off x="8399944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63" name="直接连接符 179"/>
          <p:cNvCxnSpPr>
            <a:stCxn id="62" idx="0"/>
            <a:endCxn id="56" idx="3"/>
          </p:cNvCxnSpPr>
          <p:nvPr/>
        </p:nvCxnSpPr>
        <p:spPr>
          <a:xfrm flipV="1">
            <a:off x="8587177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180"/>
          <p:cNvSpPr/>
          <p:nvPr/>
        </p:nvSpPr>
        <p:spPr>
          <a:xfrm>
            <a:off x="8822489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65" name="直接连接符 181"/>
          <p:cNvCxnSpPr>
            <a:stCxn id="56" idx="5"/>
            <a:endCxn id="64" idx="0"/>
          </p:cNvCxnSpPr>
          <p:nvPr/>
        </p:nvCxnSpPr>
        <p:spPr>
          <a:xfrm>
            <a:off x="8911562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157"/>
          <p:cNvSpPr/>
          <p:nvPr/>
        </p:nvSpPr>
        <p:spPr>
          <a:xfrm>
            <a:off x="5380466" y="3205575"/>
            <a:ext cx="374467" cy="3744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67" name="椭圆 157"/>
          <p:cNvSpPr/>
          <p:nvPr/>
        </p:nvSpPr>
        <p:spPr>
          <a:xfrm>
            <a:off x="6731304" y="5355861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9009722" y="3200400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22" y="3200400"/>
                <a:ext cx="872611" cy="369332"/>
              </a:xfrm>
              <a:prstGeom prst="rect">
                <a:avLst/>
              </a:prstGeom>
              <a:blipFill>
                <a:blip r:embed="rId4"/>
                <a:stretch>
                  <a:fillRect l="-62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20677 0.07338 " pathEditMode="relative" rAng="0" ptsTypes="AA">
                                      <p:cBhvr>
                                        <p:cTn id="20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3657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0.07338 L 0.10694 0.15208 " pathEditMode="relative" rAng="0" ptsTypes="AA">
                                      <p:cBhvr>
                                        <p:cTn id="20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3935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94 0.15208 L 0.14791 0.31365 " pathEditMode="relative" rAng="0" ptsTypes="AA">
                                      <p:cBhvr>
                                        <p:cTn id="21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8079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5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15755 -0.31944 " pathEditMode="relative" rAng="0" ptsTypes="AA">
                                      <p:cBhvr>
                                        <p:cTn id="23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7" grpId="0" animBg="1"/>
      <p:bldP spid="4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2" grpId="0" animBg="1"/>
      <p:bldP spid="64" grpId="0" animBg="1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7" grpId="1" animBg="1"/>
      <p:bldP spid="67" grpId="2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D33-72FE-4A9B-BCF7-360CB471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7536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Why we need trees?</a:t>
            </a:r>
            <a:br>
              <a:rPr lang="en-US" altLang="zh-CN" dirty="0"/>
            </a:br>
            <a:r>
              <a:rPr lang="en-US" altLang="zh-CN" dirty="0"/>
              <a:t>For organizing data.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529-20A2-4954-8C28-D5304E38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9829800" cy="28956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Data are changing forever.</a:t>
            </a:r>
          </a:p>
          <a:p>
            <a:endParaRPr lang="en-US" altLang="zh-CN" dirty="0"/>
          </a:p>
          <a:p>
            <a:r>
              <a:rPr lang="en-US" altLang="zh-CN" dirty="0"/>
              <a:t>Luckily, trees are suitable for most of the dynamic use scenarios</a:t>
            </a:r>
          </a:p>
          <a:p>
            <a:pPr lvl="1"/>
            <a:r>
              <a:rPr lang="en-US" altLang="zh-CN" dirty="0"/>
              <a:t>Logarithmic time insertion/deletions</a:t>
            </a:r>
          </a:p>
          <a:p>
            <a:pPr lvl="1"/>
            <a:r>
              <a:rPr lang="en-US" altLang="zh-CN" dirty="0"/>
              <a:t>Persistence and multi-versioning on trees have been studied for years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4A4227-0608-4413-9B57-185A96C25154}"/>
              </a:ext>
            </a:extLst>
          </p:cNvPr>
          <p:cNvSpPr/>
          <p:nvPr/>
        </p:nvSpPr>
        <p:spPr>
          <a:xfrm>
            <a:off x="2209800" y="4419601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Dynamicity, multi-versioning, concurrent updates and queries with correctness guarantee and time bounds</a:t>
            </a:r>
          </a:p>
        </p:txBody>
      </p:sp>
    </p:spTree>
    <p:extLst>
      <p:ext uri="{BB962C8B-B14F-4D97-AF65-F5344CB8AC3E}">
        <p14:creationId xmlns:p14="http://schemas.microsoft.com/office/powerpoint/2010/main" val="2365169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Join: Split</a:t>
            </a:r>
          </a:p>
        </p:txBody>
      </p:sp>
      <p:sp>
        <p:nvSpPr>
          <p:cNvPr id="5" name="椭圆 3"/>
          <p:cNvSpPr/>
          <p:nvPr/>
        </p:nvSpPr>
        <p:spPr>
          <a:xfrm>
            <a:off x="5375630" y="3657600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椭圆 4"/>
          <p:cNvSpPr/>
          <p:nvPr/>
        </p:nvSpPr>
        <p:spPr>
          <a:xfrm>
            <a:off x="3423234" y="4178463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5938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" name="直接连接符 10"/>
          <p:cNvCxnSpPr>
            <a:stCxn id="5" idx="3"/>
            <a:endCxn id="6" idx="7"/>
          </p:cNvCxnSpPr>
          <p:nvPr/>
        </p:nvCxnSpPr>
        <p:spPr>
          <a:xfrm flipH="1">
            <a:off x="3742862" y="3977231"/>
            <a:ext cx="1687607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/>
          <p:cNvCxnSpPr>
            <a:stCxn id="5" idx="5"/>
            <a:endCxn id="37" idx="1"/>
          </p:cNvCxnSpPr>
          <p:nvPr/>
        </p:nvCxnSpPr>
        <p:spPr>
          <a:xfrm>
            <a:off x="5695258" y="3977231"/>
            <a:ext cx="1626121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2"/>
          <p:cNvSpPr/>
          <p:nvPr/>
        </p:nvSpPr>
        <p:spPr>
          <a:xfrm>
            <a:off x="2446200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椭圆 33"/>
          <p:cNvSpPr/>
          <p:nvPr/>
        </p:nvSpPr>
        <p:spPr>
          <a:xfrm>
            <a:off x="1996235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34"/>
          <p:cNvSpPr/>
          <p:nvPr/>
        </p:nvSpPr>
        <p:spPr>
          <a:xfrm>
            <a:off x="2893756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35"/>
          <p:cNvCxnSpPr>
            <a:stCxn id="10" idx="3"/>
            <a:endCxn id="11" idx="7"/>
          </p:cNvCxnSpPr>
          <p:nvPr/>
        </p:nvCxnSpPr>
        <p:spPr>
          <a:xfrm flipH="1">
            <a:off x="2315862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6"/>
          <p:cNvCxnSpPr>
            <a:stCxn id="10" idx="5"/>
            <a:endCxn id="12" idx="1"/>
          </p:cNvCxnSpPr>
          <p:nvPr/>
        </p:nvCxnSpPr>
        <p:spPr>
          <a:xfrm>
            <a:off x="2765828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0"/>
          <p:cNvCxnSpPr>
            <a:stCxn id="10" idx="7"/>
            <a:endCxn id="6" idx="3"/>
          </p:cNvCxnSpPr>
          <p:nvPr/>
        </p:nvCxnSpPr>
        <p:spPr>
          <a:xfrm flipV="1">
            <a:off x="2765828" y="4498093"/>
            <a:ext cx="712245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6"/>
          <p:cNvCxnSpPr>
            <a:stCxn id="6" idx="5"/>
            <a:endCxn id="25" idx="0"/>
          </p:cNvCxnSpPr>
          <p:nvPr/>
        </p:nvCxnSpPr>
        <p:spPr>
          <a:xfrm>
            <a:off x="3742861" y="4498093"/>
            <a:ext cx="745444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3"/>
          <p:cNvCxnSpPr>
            <a:stCxn id="7" idx="0"/>
            <a:endCxn id="11" idx="3"/>
          </p:cNvCxnSpPr>
          <p:nvPr/>
        </p:nvCxnSpPr>
        <p:spPr>
          <a:xfrm flipV="1">
            <a:off x="1946621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86"/>
          <p:cNvSpPr/>
          <p:nvPr/>
        </p:nvSpPr>
        <p:spPr>
          <a:xfrm>
            <a:off x="218380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9" name="直接连接符 87"/>
          <p:cNvCxnSpPr>
            <a:stCxn id="11" idx="5"/>
            <a:endCxn id="18" idx="0"/>
          </p:cNvCxnSpPr>
          <p:nvPr/>
        </p:nvCxnSpPr>
        <p:spPr>
          <a:xfrm>
            <a:off x="2315863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3"/>
          <p:cNvSpPr/>
          <p:nvPr/>
        </p:nvSpPr>
        <p:spPr>
          <a:xfrm>
            <a:off x="2701765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1" name="直接连接符 104"/>
          <p:cNvCxnSpPr>
            <a:stCxn id="20" idx="0"/>
            <a:endCxn id="12" idx="3"/>
          </p:cNvCxnSpPr>
          <p:nvPr/>
        </p:nvCxnSpPr>
        <p:spPr>
          <a:xfrm flipV="1">
            <a:off x="2888999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05"/>
          <p:cNvSpPr/>
          <p:nvPr/>
        </p:nvSpPr>
        <p:spPr>
          <a:xfrm>
            <a:off x="3124311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3" name="直接连接符 106"/>
          <p:cNvCxnSpPr>
            <a:stCxn id="12" idx="5"/>
            <a:endCxn id="22" idx="0"/>
          </p:cNvCxnSpPr>
          <p:nvPr/>
        </p:nvCxnSpPr>
        <p:spPr>
          <a:xfrm>
            <a:off x="3213382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126"/>
          <p:cNvSpPr/>
          <p:nvPr/>
        </p:nvSpPr>
        <p:spPr>
          <a:xfrm>
            <a:off x="361426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25" name="椭圆 127"/>
          <p:cNvSpPr/>
          <p:nvPr/>
        </p:nvSpPr>
        <p:spPr>
          <a:xfrm>
            <a:off x="4301072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6" name="椭圆 128"/>
          <p:cNvSpPr/>
          <p:nvPr/>
        </p:nvSpPr>
        <p:spPr>
          <a:xfrm>
            <a:off x="3851107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椭圆 129"/>
          <p:cNvSpPr/>
          <p:nvPr/>
        </p:nvSpPr>
        <p:spPr>
          <a:xfrm>
            <a:off x="4748628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cxnSp>
        <p:nvCxnSpPr>
          <p:cNvPr id="28" name="直接连接符 130"/>
          <p:cNvCxnSpPr>
            <a:stCxn id="25" idx="3"/>
            <a:endCxn id="26" idx="7"/>
          </p:cNvCxnSpPr>
          <p:nvPr/>
        </p:nvCxnSpPr>
        <p:spPr>
          <a:xfrm flipH="1">
            <a:off x="4170734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31"/>
          <p:cNvCxnSpPr>
            <a:stCxn id="25" idx="5"/>
            <a:endCxn id="27" idx="1"/>
          </p:cNvCxnSpPr>
          <p:nvPr/>
        </p:nvCxnSpPr>
        <p:spPr>
          <a:xfrm>
            <a:off x="4620700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2"/>
          <p:cNvCxnSpPr>
            <a:stCxn id="24" idx="0"/>
            <a:endCxn id="26" idx="3"/>
          </p:cNvCxnSpPr>
          <p:nvPr/>
        </p:nvCxnSpPr>
        <p:spPr>
          <a:xfrm flipV="1">
            <a:off x="3801493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133"/>
          <p:cNvSpPr/>
          <p:nvPr/>
        </p:nvSpPr>
        <p:spPr>
          <a:xfrm>
            <a:off x="403868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2" name="直接连接符 134"/>
          <p:cNvCxnSpPr>
            <a:stCxn id="26" idx="5"/>
            <a:endCxn id="31" idx="0"/>
          </p:cNvCxnSpPr>
          <p:nvPr/>
        </p:nvCxnSpPr>
        <p:spPr>
          <a:xfrm>
            <a:off x="4170735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35"/>
          <p:cNvSpPr/>
          <p:nvPr/>
        </p:nvSpPr>
        <p:spPr>
          <a:xfrm>
            <a:off x="455663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4" name="直接连接符 136"/>
          <p:cNvCxnSpPr>
            <a:stCxn id="33" idx="0"/>
            <a:endCxn id="27" idx="3"/>
          </p:cNvCxnSpPr>
          <p:nvPr/>
        </p:nvCxnSpPr>
        <p:spPr>
          <a:xfrm flipV="1">
            <a:off x="4743871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137"/>
          <p:cNvSpPr/>
          <p:nvPr/>
        </p:nvSpPr>
        <p:spPr>
          <a:xfrm>
            <a:off x="4979183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6" name="直接连接符 138"/>
          <p:cNvCxnSpPr>
            <a:stCxn id="27" idx="5"/>
            <a:endCxn id="35" idx="0"/>
          </p:cNvCxnSpPr>
          <p:nvPr/>
        </p:nvCxnSpPr>
        <p:spPr>
          <a:xfrm>
            <a:off x="5068255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153"/>
          <p:cNvSpPr/>
          <p:nvPr/>
        </p:nvSpPr>
        <p:spPr>
          <a:xfrm>
            <a:off x="7266540" y="4178463"/>
            <a:ext cx="374467" cy="374470"/>
          </a:xfrm>
          <a:prstGeom prst="ellipse">
            <a:avLst/>
          </a:prstGeom>
          <a:solidFill>
            <a:srgbClr val="7598D9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51</a:t>
            </a:r>
            <a:endParaRPr lang="zh-CN" altLang="en-US" dirty="0"/>
          </a:p>
        </p:txBody>
      </p:sp>
      <p:sp>
        <p:nvSpPr>
          <p:cNvPr id="38" name="椭圆 154"/>
          <p:cNvSpPr/>
          <p:nvPr/>
        </p:nvSpPr>
        <p:spPr>
          <a:xfrm>
            <a:off x="5602694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39" name="椭圆 155"/>
          <p:cNvSpPr/>
          <p:nvPr/>
        </p:nvSpPr>
        <p:spPr>
          <a:xfrm>
            <a:off x="6289508" y="4699871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40" name="椭圆 156"/>
          <p:cNvSpPr/>
          <p:nvPr/>
        </p:nvSpPr>
        <p:spPr>
          <a:xfrm>
            <a:off x="5839542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2" name="直接连接符 158"/>
          <p:cNvCxnSpPr>
            <a:stCxn id="39" idx="3"/>
            <a:endCxn id="40" idx="7"/>
          </p:cNvCxnSpPr>
          <p:nvPr/>
        </p:nvCxnSpPr>
        <p:spPr>
          <a:xfrm flipH="1">
            <a:off x="6159168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59"/>
          <p:cNvCxnSpPr>
            <a:stCxn id="39" idx="5"/>
          </p:cNvCxnSpPr>
          <p:nvPr/>
        </p:nvCxnSpPr>
        <p:spPr>
          <a:xfrm>
            <a:off x="6609134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60"/>
          <p:cNvCxnSpPr>
            <a:stCxn id="39" idx="7"/>
            <a:endCxn id="37" idx="3"/>
          </p:cNvCxnSpPr>
          <p:nvPr/>
        </p:nvCxnSpPr>
        <p:spPr>
          <a:xfrm flipV="1">
            <a:off x="6609136" y="4498093"/>
            <a:ext cx="712243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62"/>
          <p:cNvCxnSpPr>
            <a:stCxn id="38" idx="0"/>
            <a:endCxn id="40" idx="3"/>
          </p:cNvCxnSpPr>
          <p:nvPr/>
        </p:nvCxnSpPr>
        <p:spPr>
          <a:xfrm flipV="1">
            <a:off x="5789929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163"/>
          <p:cNvSpPr/>
          <p:nvPr/>
        </p:nvSpPr>
        <p:spPr>
          <a:xfrm>
            <a:off x="6027116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48" name="直接连接符 164"/>
          <p:cNvCxnSpPr>
            <a:stCxn id="40" idx="5"/>
            <a:endCxn id="47" idx="0"/>
          </p:cNvCxnSpPr>
          <p:nvPr/>
        </p:nvCxnSpPr>
        <p:spPr>
          <a:xfrm>
            <a:off x="6159169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165"/>
          <p:cNvSpPr/>
          <p:nvPr/>
        </p:nvSpPr>
        <p:spPr>
          <a:xfrm>
            <a:off x="6545072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0" name="直接连接符 166"/>
          <p:cNvCxnSpPr>
            <a:stCxn id="49" idx="0"/>
          </p:cNvCxnSpPr>
          <p:nvPr/>
        </p:nvCxnSpPr>
        <p:spPr>
          <a:xfrm flipV="1">
            <a:off x="6732305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167"/>
          <p:cNvSpPr/>
          <p:nvPr/>
        </p:nvSpPr>
        <p:spPr>
          <a:xfrm>
            <a:off x="6967617" y="606450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2" name="直接连接符 168"/>
          <p:cNvCxnSpPr>
            <a:endCxn id="51" idx="0"/>
          </p:cNvCxnSpPr>
          <p:nvPr/>
        </p:nvCxnSpPr>
        <p:spPr>
          <a:xfrm>
            <a:off x="7056690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61"/>
          <p:cNvCxnSpPr>
            <a:stCxn id="37" idx="5"/>
            <a:endCxn id="54" idx="0"/>
          </p:cNvCxnSpPr>
          <p:nvPr/>
        </p:nvCxnSpPr>
        <p:spPr>
          <a:xfrm>
            <a:off x="7586167" y="4498093"/>
            <a:ext cx="745446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457565" y="4699872"/>
            <a:ext cx="1739390" cy="1739103"/>
            <a:chOff x="5933565" y="4699871"/>
            <a:chExt cx="1739390" cy="1739103"/>
          </a:xfrm>
        </p:grpSpPr>
        <p:sp>
          <p:nvSpPr>
            <p:cNvPr id="53" name="椭圆 169"/>
            <p:cNvSpPr/>
            <p:nvPr/>
          </p:nvSpPr>
          <p:spPr>
            <a:xfrm>
              <a:off x="5933565" y="6064504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54" name="椭圆 170"/>
            <p:cNvSpPr/>
            <p:nvPr/>
          </p:nvSpPr>
          <p:spPr>
            <a:xfrm>
              <a:off x="6620379" y="4699871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55" name="椭圆 171"/>
            <p:cNvSpPr/>
            <p:nvPr/>
          </p:nvSpPr>
          <p:spPr>
            <a:xfrm>
              <a:off x="6170414" y="5357691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sp>
          <p:nvSpPr>
            <p:cNvPr id="56" name="椭圆 172"/>
            <p:cNvSpPr/>
            <p:nvPr/>
          </p:nvSpPr>
          <p:spPr>
            <a:xfrm>
              <a:off x="7067935" y="5357691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95</a:t>
              </a:r>
              <a:endParaRPr lang="zh-CN" altLang="en-US" dirty="0"/>
            </a:p>
          </p:txBody>
        </p:sp>
        <p:cxnSp>
          <p:nvCxnSpPr>
            <p:cNvPr id="57" name="直接连接符 173"/>
            <p:cNvCxnSpPr>
              <a:stCxn id="54" idx="3"/>
              <a:endCxn id="55" idx="7"/>
            </p:cNvCxnSpPr>
            <p:nvPr/>
          </p:nvCxnSpPr>
          <p:spPr>
            <a:xfrm flipH="1">
              <a:off x="6490040" y="5019501"/>
              <a:ext cx="185176" cy="393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174"/>
            <p:cNvCxnSpPr>
              <a:stCxn id="54" idx="5"/>
              <a:endCxn id="56" idx="1"/>
            </p:cNvCxnSpPr>
            <p:nvPr/>
          </p:nvCxnSpPr>
          <p:spPr>
            <a:xfrm>
              <a:off x="6940006" y="5019501"/>
              <a:ext cx="182766" cy="393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75"/>
            <p:cNvCxnSpPr>
              <a:stCxn id="53" idx="0"/>
              <a:endCxn id="55" idx="3"/>
            </p:cNvCxnSpPr>
            <p:nvPr/>
          </p:nvCxnSpPr>
          <p:spPr>
            <a:xfrm flipV="1">
              <a:off x="6120800" y="5677323"/>
              <a:ext cx="104453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176"/>
            <p:cNvSpPr/>
            <p:nvPr/>
          </p:nvSpPr>
          <p:spPr>
            <a:xfrm>
              <a:off x="6357987" y="6064504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cxnSp>
          <p:nvCxnSpPr>
            <p:cNvPr id="61" name="直接连接符 177"/>
            <p:cNvCxnSpPr>
              <a:stCxn id="55" idx="5"/>
              <a:endCxn id="60" idx="0"/>
            </p:cNvCxnSpPr>
            <p:nvPr/>
          </p:nvCxnSpPr>
          <p:spPr>
            <a:xfrm>
              <a:off x="6490040" y="5677323"/>
              <a:ext cx="55179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178"/>
            <p:cNvSpPr/>
            <p:nvPr/>
          </p:nvSpPr>
          <p:spPr>
            <a:xfrm>
              <a:off x="6875943" y="6064504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cxnSp>
          <p:nvCxnSpPr>
            <p:cNvPr id="63" name="直接连接符 179"/>
            <p:cNvCxnSpPr>
              <a:stCxn id="62" idx="0"/>
              <a:endCxn id="56" idx="3"/>
            </p:cNvCxnSpPr>
            <p:nvPr/>
          </p:nvCxnSpPr>
          <p:spPr>
            <a:xfrm flipV="1">
              <a:off x="7063176" y="5677323"/>
              <a:ext cx="59595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180"/>
            <p:cNvSpPr/>
            <p:nvPr/>
          </p:nvSpPr>
          <p:spPr>
            <a:xfrm>
              <a:off x="7298488" y="6064504"/>
              <a:ext cx="374467" cy="374470"/>
            </a:xfrm>
            <a:prstGeom prst="ellipse">
              <a:avLst/>
            </a:prstGeom>
            <a:solidFill>
              <a:srgbClr val="7598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cxnSp>
          <p:nvCxnSpPr>
            <p:cNvPr id="65" name="直接连接符 181"/>
            <p:cNvCxnSpPr>
              <a:stCxn id="56" idx="5"/>
              <a:endCxn id="64" idx="0"/>
            </p:cNvCxnSpPr>
            <p:nvPr/>
          </p:nvCxnSpPr>
          <p:spPr>
            <a:xfrm>
              <a:off x="7387562" y="5677323"/>
              <a:ext cx="98160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9009722" y="3200400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22" y="3200400"/>
                <a:ext cx="872611" cy="369332"/>
              </a:xfrm>
              <a:prstGeom prst="rect">
                <a:avLst/>
              </a:prstGeom>
              <a:blipFill>
                <a:blip r:embed="rId3"/>
                <a:stretch>
                  <a:fillRect l="-62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/>
          <p:cNvCxnSpPr/>
          <p:nvPr/>
        </p:nvCxnSpPr>
        <p:spPr>
          <a:xfrm flipH="1">
            <a:off x="8256454" y="3938994"/>
            <a:ext cx="262392" cy="166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774411" y="3938994"/>
            <a:ext cx="235311" cy="166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927470" y="4105267"/>
            <a:ext cx="2368930" cy="268330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674962" y="64319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Join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157"/>
          <p:cNvSpPr/>
          <p:nvPr/>
        </p:nvSpPr>
        <p:spPr>
          <a:xfrm>
            <a:off x="8658372" y="3175395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BFFBC87-75BB-4F38-969F-326F8EA51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24000"/>
                <a:ext cx="11277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=</m:t>
                    </m:r>
                  </m:oMath>
                </a14:m>
                <a:r>
                  <a:rPr lang="en-US" dirty="0">
                    <a:latin typeface="Copperplate Gothic Bold" panose="020E0705020206020404" pitchFamily="34" charset="0"/>
                  </a:rPr>
                  <a:t>Split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indicating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BFFBC87-75BB-4F38-969F-326F8EA51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1277600" cy="5257800"/>
              </a:xfrm>
              <a:prstGeom prst="rect">
                <a:avLst/>
              </a:prstGeom>
              <a:blipFill>
                <a:blip r:embed="rId5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7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6081 -0.0898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44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9492 -0.0810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405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8815 -0.2893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51" grpId="0" animBg="1"/>
      <p:bldP spid="51" grpId="1" animBg="1"/>
      <p:bldP spid="51" grpId="2" animBg="1"/>
      <p:bldP spid="51" grpId="3" animBg="1"/>
      <p:bldP spid="77" grpId="0" animBg="1"/>
      <p:bldP spid="77" grpId="1" animBg="1"/>
      <p:bldP spid="78" grpId="0"/>
      <p:bldP spid="78" grpId="1"/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Join: Split</a:t>
            </a:r>
          </a:p>
        </p:txBody>
      </p:sp>
      <p:sp>
        <p:nvSpPr>
          <p:cNvPr id="5" name="椭圆 3"/>
          <p:cNvSpPr/>
          <p:nvPr/>
        </p:nvSpPr>
        <p:spPr>
          <a:xfrm>
            <a:off x="5375630" y="3657600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椭圆 4"/>
          <p:cNvSpPr/>
          <p:nvPr/>
        </p:nvSpPr>
        <p:spPr>
          <a:xfrm>
            <a:off x="3423234" y="4178463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5938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" name="直接连接符 10"/>
          <p:cNvCxnSpPr>
            <a:stCxn id="5" idx="3"/>
            <a:endCxn id="6" idx="7"/>
          </p:cNvCxnSpPr>
          <p:nvPr/>
        </p:nvCxnSpPr>
        <p:spPr>
          <a:xfrm flipH="1">
            <a:off x="3742862" y="3977231"/>
            <a:ext cx="1687607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/>
          <p:cNvCxnSpPr>
            <a:stCxn id="5" idx="5"/>
          </p:cNvCxnSpPr>
          <p:nvPr/>
        </p:nvCxnSpPr>
        <p:spPr>
          <a:xfrm>
            <a:off x="5695258" y="3977231"/>
            <a:ext cx="1626121" cy="256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2"/>
          <p:cNvSpPr/>
          <p:nvPr/>
        </p:nvSpPr>
        <p:spPr>
          <a:xfrm>
            <a:off x="2446200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椭圆 33"/>
          <p:cNvSpPr/>
          <p:nvPr/>
        </p:nvSpPr>
        <p:spPr>
          <a:xfrm>
            <a:off x="1996235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34"/>
          <p:cNvSpPr/>
          <p:nvPr/>
        </p:nvSpPr>
        <p:spPr>
          <a:xfrm>
            <a:off x="2893756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35"/>
          <p:cNvCxnSpPr>
            <a:stCxn id="10" idx="3"/>
            <a:endCxn id="11" idx="7"/>
          </p:cNvCxnSpPr>
          <p:nvPr/>
        </p:nvCxnSpPr>
        <p:spPr>
          <a:xfrm flipH="1">
            <a:off x="2315862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6"/>
          <p:cNvCxnSpPr>
            <a:stCxn id="10" idx="5"/>
            <a:endCxn id="12" idx="1"/>
          </p:cNvCxnSpPr>
          <p:nvPr/>
        </p:nvCxnSpPr>
        <p:spPr>
          <a:xfrm>
            <a:off x="2765828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0"/>
          <p:cNvCxnSpPr>
            <a:stCxn id="10" idx="7"/>
            <a:endCxn id="6" idx="3"/>
          </p:cNvCxnSpPr>
          <p:nvPr/>
        </p:nvCxnSpPr>
        <p:spPr>
          <a:xfrm flipV="1">
            <a:off x="2765828" y="4498093"/>
            <a:ext cx="712245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6"/>
          <p:cNvCxnSpPr>
            <a:stCxn id="6" idx="5"/>
            <a:endCxn id="25" idx="0"/>
          </p:cNvCxnSpPr>
          <p:nvPr/>
        </p:nvCxnSpPr>
        <p:spPr>
          <a:xfrm>
            <a:off x="3742861" y="4498093"/>
            <a:ext cx="745444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3"/>
          <p:cNvCxnSpPr>
            <a:stCxn id="7" idx="0"/>
            <a:endCxn id="11" idx="3"/>
          </p:cNvCxnSpPr>
          <p:nvPr/>
        </p:nvCxnSpPr>
        <p:spPr>
          <a:xfrm flipV="1">
            <a:off x="1946621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86"/>
          <p:cNvSpPr/>
          <p:nvPr/>
        </p:nvSpPr>
        <p:spPr>
          <a:xfrm>
            <a:off x="218380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9" name="直接连接符 87"/>
          <p:cNvCxnSpPr>
            <a:stCxn id="11" idx="5"/>
            <a:endCxn id="18" idx="0"/>
          </p:cNvCxnSpPr>
          <p:nvPr/>
        </p:nvCxnSpPr>
        <p:spPr>
          <a:xfrm>
            <a:off x="2315863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3"/>
          <p:cNvSpPr/>
          <p:nvPr/>
        </p:nvSpPr>
        <p:spPr>
          <a:xfrm>
            <a:off x="2701765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1" name="直接连接符 104"/>
          <p:cNvCxnSpPr>
            <a:stCxn id="20" idx="0"/>
            <a:endCxn id="12" idx="3"/>
          </p:cNvCxnSpPr>
          <p:nvPr/>
        </p:nvCxnSpPr>
        <p:spPr>
          <a:xfrm flipV="1">
            <a:off x="2888999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05"/>
          <p:cNvSpPr/>
          <p:nvPr/>
        </p:nvSpPr>
        <p:spPr>
          <a:xfrm>
            <a:off x="3124311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3" name="直接连接符 106"/>
          <p:cNvCxnSpPr>
            <a:stCxn id="12" idx="5"/>
            <a:endCxn id="22" idx="0"/>
          </p:cNvCxnSpPr>
          <p:nvPr/>
        </p:nvCxnSpPr>
        <p:spPr>
          <a:xfrm>
            <a:off x="3213382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126"/>
          <p:cNvSpPr/>
          <p:nvPr/>
        </p:nvSpPr>
        <p:spPr>
          <a:xfrm>
            <a:off x="361426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25" name="椭圆 127"/>
          <p:cNvSpPr/>
          <p:nvPr/>
        </p:nvSpPr>
        <p:spPr>
          <a:xfrm>
            <a:off x="4301072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6" name="椭圆 128"/>
          <p:cNvSpPr/>
          <p:nvPr/>
        </p:nvSpPr>
        <p:spPr>
          <a:xfrm>
            <a:off x="3851107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椭圆 129"/>
          <p:cNvSpPr/>
          <p:nvPr/>
        </p:nvSpPr>
        <p:spPr>
          <a:xfrm>
            <a:off x="4748628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cxnSp>
        <p:nvCxnSpPr>
          <p:cNvPr id="28" name="直接连接符 130"/>
          <p:cNvCxnSpPr>
            <a:stCxn id="25" idx="3"/>
            <a:endCxn id="26" idx="7"/>
          </p:cNvCxnSpPr>
          <p:nvPr/>
        </p:nvCxnSpPr>
        <p:spPr>
          <a:xfrm flipH="1">
            <a:off x="4170734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31"/>
          <p:cNvCxnSpPr>
            <a:stCxn id="25" idx="5"/>
            <a:endCxn id="27" idx="1"/>
          </p:cNvCxnSpPr>
          <p:nvPr/>
        </p:nvCxnSpPr>
        <p:spPr>
          <a:xfrm>
            <a:off x="4620700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2"/>
          <p:cNvCxnSpPr>
            <a:stCxn id="24" idx="0"/>
            <a:endCxn id="26" idx="3"/>
          </p:cNvCxnSpPr>
          <p:nvPr/>
        </p:nvCxnSpPr>
        <p:spPr>
          <a:xfrm flipV="1">
            <a:off x="3801493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133"/>
          <p:cNvSpPr/>
          <p:nvPr/>
        </p:nvSpPr>
        <p:spPr>
          <a:xfrm>
            <a:off x="403868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2" name="直接连接符 134"/>
          <p:cNvCxnSpPr>
            <a:stCxn id="26" idx="5"/>
            <a:endCxn id="31" idx="0"/>
          </p:cNvCxnSpPr>
          <p:nvPr/>
        </p:nvCxnSpPr>
        <p:spPr>
          <a:xfrm>
            <a:off x="4170735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35"/>
          <p:cNvSpPr/>
          <p:nvPr/>
        </p:nvSpPr>
        <p:spPr>
          <a:xfrm>
            <a:off x="455663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4" name="直接连接符 136"/>
          <p:cNvCxnSpPr>
            <a:stCxn id="33" idx="0"/>
            <a:endCxn id="27" idx="3"/>
          </p:cNvCxnSpPr>
          <p:nvPr/>
        </p:nvCxnSpPr>
        <p:spPr>
          <a:xfrm flipV="1">
            <a:off x="4743871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137"/>
          <p:cNvSpPr/>
          <p:nvPr/>
        </p:nvSpPr>
        <p:spPr>
          <a:xfrm>
            <a:off x="4979183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6" name="直接连接符 138"/>
          <p:cNvCxnSpPr>
            <a:stCxn id="27" idx="5"/>
            <a:endCxn id="35" idx="0"/>
          </p:cNvCxnSpPr>
          <p:nvPr/>
        </p:nvCxnSpPr>
        <p:spPr>
          <a:xfrm>
            <a:off x="5068255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154"/>
          <p:cNvSpPr/>
          <p:nvPr/>
        </p:nvSpPr>
        <p:spPr>
          <a:xfrm>
            <a:off x="5602694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39" name="椭圆 155"/>
          <p:cNvSpPr/>
          <p:nvPr/>
        </p:nvSpPr>
        <p:spPr>
          <a:xfrm>
            <a:off x="6289508" y="4699871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40" name="椭圆 156"/>
          <p:cNvSpPr/>
          <p:nvPr/>
        </p:nvSpPr>
        <p:spPr>
          <a:xfrm>
            <a:off x="5839542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2" name="直接连接符 158"/>
          <p:cNvCxnSpPr>
            <a:stCxn id="39" idx="3"/>
            <a:endCxn id="40" idx="7"/>
          </p:cNvCxnSpPr>
          <p:nvPr/>
        </p:nvCxnSpPr>
        <p:spPr>
          <a:xfrm flipH="1">
            <a:off x="6159168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59"/>
          <p:cNvCxnSpPr>
            <a:stCxn id="39" idx="5"/>
          </p:cNvCxnSpPr>
          <p:nvPr/>
        </p:nvCxnSpPr>
        <p:spPr>
          <a:xfrm>
            <a:off x="6609134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60"/>
          <p:cNvCxnSpPr>
            <a:stCxn id="39" idx="7"/>
          </p:cNvCxnSpPr>
          <p:nvPr/>
        </p:nvCxnSpPr>
        <p:spPr>
          <a:xfrm flipV="1">
            <a:off x="6609136" y="4498093"/>
            <a:ext cx="712243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62"/>
          <p:cNvCxnSpPr>
            <a:stCxn id="38" idx="0"/>
            <a:endCxn id="40" idx="3"/>
          </p:cNvCxnSpPr>
          <p:nvPr/>
        </p:nvCxnSpPr>
        <p:spPr>
          <a:xfrm flipV="1">
            <a:off x="5789929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163"/>
          <p:cNvSpPr/>
          <p:nvPr/>
        </p:nvSpPr>
        <p:spPr>
          <a:xfrm>
            <a:off x="6027116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48" name="直接连接符 164"/>
          <p:cNvCxnSpPr>
            <a:stCxn id="40" idx="5"/>
            <a:endCxn id="47" idx="0"/>
          </p:cNvCxnSpPr>
          <p:nvPr/>
        </p:nvCxnSpPr>
        <p:spPr>
          <a:xfrm>
            <a:off x="6159169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165"/>
          <p:cNvSpPr/>
          <p:nvPr/>
        </p:nvSpPr>
        <p:spPr>
          <a:xfrm>
            <a:off x="6545072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0" name="直接连接符 166"/>
          <p:cNvCxnSpPr>
            <a:stCxn id="49" idx="0"/>
          </p:cNvCxnSpPr>
          <p:nvPr/>
        </p:nvCxnSpPr>
        <p:spPr>
          <a:xfrm flipV="1">
            <a:off x="6732305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167"/>
          <p:cNvSpPr/>
          <p:nvPr/>
        </p:nvSpPr>
        <p:spPr>
          <a:xfrm>
            <a:off x="7611908" y="461382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51</a:t>
            </a:r>
            <a:endParaRPr lang="zh-CN" altLang="en-US" dirty="0"/>
          </a:p>
        </p:txBody>
      </p:sp>
      <p:sp>
        <p:nvSpPr>
          <p:cNvPr id="53" name="椭圆 169"/>
          <p:cNvSpPr/>
          <p:nvPr/>
        </p:nvSpPr>
        <p:spPr>
          <a:xfrm>
            <a:off x="8118625" y="461787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54" name="椭圆 170"/>
          <p:cNvSpPr/>
          <p:nvPr/>
        </p:nvSpPr>
        <p:spPr>
          <a:xfrm>
            <a:off x="8763001" y="408029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55" name="椭圆 171"/>
          <p:cNvSpPr/>
          <p:nvPr/>
        </p:nvSpPr>
        <p:spPr>
          <a:xfrm>
            <a:off x="8299773" y="364766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56" name="椭圆 172"/>
          <p:cNvSpPr/>
          <p:nvPr/>
        </p:nvSpPr>
        <p:spPr>
          <a:xfrm>
            <a:off x="9067801" y="461382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57" name="直接连接符 173"/>
          <p:cNvCxnSpPr>
            <a:stCxn id="74" idx="7"/>
            <a:endCxn id="55" idx="3"/>
          </p:cNvCxnSpPr>
          <p:nvPr/>
        </p:nvCxnSpPr>
        <p:spPr>
          <a:xfrm flipV="1">
            <a:off x="8178809" y="3967290"/>
            <a:ext cx="175803" cy="171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74"/>
          <p:cNvCxnSpPr>
            <a:stCxn id="54" idx="5"/>
            <a:endCxn id="56" idx="0"/>
          </p:cNvCxnSpPr>
          <p:nvPr/>
        </p:nvCxnSpPr>
        <p:spPr>
          <a:xfrm>
            <a:off x="9082628" y="4399920"/>
            <a:ext cx="172406" cy="21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75"/>
          <p:cNvCxnSpPr>
            <a:stCxn id="53" idx="0"/>
            <a:endCxn id="74" idx="5"/>
          </p:cNvCxnSpPr>
          <p:nvPr/>
        </p:nvCxnSpPr>
        <p:spPr>
          <a:xfrm flipH="1" flipV="1">
            <a:off x="8178808" y="4403864"/>
            <a:ext cx="127050" cy="21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176"/>
          <p:cNvSpPr/>
          <p:nvPr/>
        </p:nvSpPr>
        <p:spPr>
          <a:xfrm>
            <a:off x="8567083" y="4614956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61" name="直接连接符 177"/>
          <p:cNvCxnSpPr>
            <a:stCxn id="54" idx="3"/>
            <a:endCxn id="60" idx="0"/>
          </p:cNvCxnSpPr>
          <p:nvPr/>
        </p:nvCxnSpPr>
        <p:spPr>
          <a:xfrm flipH="1">
            <a:off x="8754317" y="4399920"/>
            <a:ext cx="63523" cy="215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9009721" y="3200400"/>
                <a:ext cx="946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21" y="3200400"/>
                <a:ext cx="946734" cy="400110"/>
              </a:xfrm>
              <a:prstGeom prst="rect">
                <a:avLst/>
              </a:prstGeom>
              <a:blipFill>
                <a:blip r:embed="rId3"/>
                <a:stretch>
                  <a:fillRect l="-709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/>
          <p:cNvCxnSpPr>
            <a:stCxn id="74" idx="3"/>
            <a:endCxn id="51" idx="0"/>
          </p:cNvCxnSpPr>
          <p:nvPr/>
        </p:nvCxnSpPr>
        <p:spPr>
          <a:xfrm flipH="1">
            <a:off x="7799141" y="4403864"/>
            <a:ext cx="114878" cy="209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5" idx="5"/>
            <a:endCxn id="54" idx="1"/>
          </p:cNvCxnSpPr>
          <p:nvPr/>
        </p:nvCxnSpPr>
        <p:spPr>
          <a:xfrm>
            <a:off x="8619401" y="3967290"/>
            <a:ext cx="198439" cy="167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153"/>
          <p:cNvSpPr/>
          <p:nvPr/>
        </p:nvSpPr>
        <p:spPr>
          <a:xfrm>
            <a:off x="7859181" y="408423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椭圆 157"/>
          <p:cNvSpPr/>
          <p:nvPr/>
        </p:nvSpPr>
        <p:spPr>
          <a:xfrm>
            <a:off x="8658372" y="3175395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p:cxnSp>
        <p:nvCxnSpPr>
          <p:cNvPr id="69" name="直接连接符 10"/>
          <p:cNvCxnSpPr>
            <a:endCxn id="39" idx="0"/>
          </p:cNvCxnSpPr>
          <p:nvPr/>
        </p:nvCxnSpPr>
        <p:spPr>
          <a:xfrm>
            <a:off x="5140925" y="3834895"/>
            <a:ext cx="1335816" cy="86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759388" y="3657600"/>
                <a:ext cx="761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88" y="3657600"/>
                <a:ext cx="7617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/>
          <p:cNvCxnSpPr>
            <a:endCxn id="6" idx="7"/>
          </p:cNvCxnSpPr>
          <p:nvPr/>
        </p:nvCxnSpPr>
        <p:spPr>
          <a:xfrm flipH="1">
            <a:off x="3742861" y="3834895"/>
            <a:ext cx="1057756" cy="398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595443" y="5544927"/>
            <a:ext cx="180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Magically rebalanced by Join!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" name="椭圆 172"/>
          <p:cNvSpPr/>
          <p:nvPr/>
        </p:nvSpPr>
        <p:spPr>
          <a:xfrm>
            <a:off x="7906585" y="5163928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78" name="直接连接符 174"/>
          <p:cNvCxnSpPr>
            <a:stCxn id="51" idx="5"/>
            <a:endCxn id="77" idx="0"/>
          </p:cNvCxnSpPr>
          <p:nvPr/>
        </p:nvCxnSpPr>
        <p:spPr>
          <a:xfrm>
            <a:off x="7931536" y="4933450"/>
            <a:ext cx="162283" cy="23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176"/>
          <p:cNvSpPr/>
          <p:nvPr/>
        </p:nvSpPr>
        <p:spPr>
          <a:xfrm>
            <a:off x="7405867" y="516506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0" name="直接连接符 177"/>
          <p:cNvCxnSpPr>
            <a:stCxn id="51" idx="3"/>
            <a:endCxn id="79" idx="0"/>
          </p:cNvCxnSpPr>
          <p:nvPr/>
        </p:nvCxnSpPr>
        <p:spPr>
          <a:xfrm flipH="1">
            <a:off x="7593100" y="4933450"/>
            <a:ext cx="73646" cy="23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B996039B-C9BD-41A4-BFE2-9582D3C86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24000"/>
                <a:ext cx="11277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=</m:t>
                    </m:r>
                  </m:oMath>
                </a14:m>
                <a:r>
                  <a:rPr lang="en-US" dirty="0">
                    <a:latin typeface="Copperplate Gothic Bold" panose="020E0705020206020404" pitchFamily="34" charset="0"/>
                  </a:rPr>
                  <a:t>Split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contains all keys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indicating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B996039B-C9BD-41A4-BFE2-9582D3C8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1277600" cy="5257800"/>
              </a:xfrm>
              <a:prstGeom prst="rect">
                <a:avLst/>
              </a:prstGeom>
              <a:blipFill>
                <a:blip r:embed="rId6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1024 -0.096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05 -0.0050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37" grpId="0"/>
      <p:bldP spid="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of Join: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595194"/>
                <a:ext cx="11201400" cy="4873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𝑺𝒑𝒍𝒊𝒕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595194"/>
                <a:ext cx="11201400" cy="48737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3"/>
          <p:cNvSpPr/>
          <p:nvPr/>
        </p:nvSpPr>
        <p:spPr>
          <a:xfrm>
            <a:off x="4489408" y="3581400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椭圆 4"/>
          <p:cNvSpPr/>
          <p:nvPr/>
        </p:nvSpPr>
        <p:spPr>
          <a:xfrm>
            <a:off x="3423234" y="4178463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5938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" name="直接连接符 10"/>
          <p:cNvCxnSpPr>
            <a:stCxn id="5" idx="3"/>
            <a:endCxn id="6" idx="7"/>
          </p:cNvCxnSpPr>
          <p:nvPr/>
        </p:nvCxnSpPr>
        <p:spPr>
          <a:xfrm flipH="1">
            <a:off x="3742862" y="3901031"/>
            <a:ext cx="801385" cy="332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2"/>
          <p:cNvSpPr/>
          <p:nvPr/>
        </p:nvSpPr>
        <p:spPr>
          <a:xfrm>
            <a:off x="2446200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椭圆 33"/>
          <p:cNvSpPr/>
          <p:nvPr/>
        </p:nvSpPr>
        <p:spPr>
          <a:xfrm>
            <a:off x="1996235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34"/>
          <p:cNvSpPr/>
          <p:nvPr/>
        </p:nvSpPr>
        <p:spPr>
          <a:xfrm>
            <a:off x="2893756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35"/>
          <p:cNvCxnSpPr>
            <a:stCxn id="10" idx="3"/>
            <a:endCxn id="11" idx="7"/>
          </p:cNvCxnSpPr>
          <p:nvPr/>
        </p:nvCxnSpPr>
        <p:spPr>
          <a:xfrm flipH="1">
            <a:off x="2315862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6"/>
          <p:cNvCxnSpPr>
            <a:stCxn id="10" idx="5"/>
            <a:endCxn id="12" idx="1"/>
          </p:cNvCxnSpPr>
          <p:nvPr/>
        </p:nvCxnSpPr>
        <p:spPr>
          <a:xfrm>
            <a:off x="2765828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0"/>
          <p:cNvCxnSpPr>
            <a:stCxn id="10" idx="7"/>
            <a:endCxn id="6" idx="3"/>
          </p:cNvCxnSpPr>
          <p:nvPr/>
        </p:nvCxnSpPr>
        <p:spPr>
          <a:xfrm flipV="1">
            <a:off x="2765828" y="4498093"/>
            <a:ext cx="712245" cy="25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6"/>
          <p:cNvCxnSpPr>
            <a:stCxn id="6" idx="5"/>
            <a:endCxn id="25" idx="0"/>
          </p:cNvCxnSpPr>
          <p:nvPr/>
        </p:nvCxnSpPr>
        <p:spPr>
          <a:xfrm>
            <a:off x="3742861" y="4498093"/>
            <a:ext cx="745444" cy="201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3"/>
          <p:cNvCxnSpPr>
            <a:stCxn id="7" idx="0"/>
            <a:endCxn id="11" idx="3"/>
          </p:cNvCxnSpPr>
          <p:nvPr/>
        </p:nvCxnSpPr>
        <p:spPr>
          <a:xfrm flipV="1">
            <a:off x="1946621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86"/>
          <p:cNvSpPr/>
          <p:nvPr/>
        </p:nvSpPr>
        <p:spPr>
          <a:xfrm>
            <a:off x="218380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9" name="直接连接符 87"/>
          <p:cNvCxnSpPr>
            <a:stCxn id="11" idx="5"/>
            <a:endCxn id="18" idx="0"/>
          </p:cNvCxnSpPr>
          <p:nvPr/>
        </p:nvCxnSpPr>
        <p:spPr>
          <a:xfrm>
            <a:off x="2315863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3"/>
          <p:cNvSpPr/>
          <p:nvPr/>
        </p:nvSpPr>
        <p:spPr>
          <a:xfrm>
            <a:off x="2701765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1" name="直接连接符 104"/>
          <p:cNvCxnSpPr>
            <a:stCxn id="20" idx="0"/>
            <a:endCxn id="12" idx="3"/>
          </p:cNvCxnSpPr>
          <p:nvPr/>
        </p:nvCxnSpPr>
        <p:spPr>
          <a:xfrm flipV="1">
            <a:off x="2888999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05"/>
          <p:cNvSpPr/>
          <p:nvPr/>
        </p:nvSpPr>
        <p:spPr>
          <a:xfrm>
            <a:off x="3124311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23" name="直接连接符 106"/>
          <p:cNvCxnSpPr>
            <a:stCxn id="12" idx="5"/>
            <a:endCxn id="22" idx="0"/>
          </p:cNvCxnSpPr>
          <p:nvPr/>
        </p:nvCxnSpPr>
        <p:spPr>
          <a:xfrm>
            <a:off x="3213382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126"/>
          <p:cNvSpPr/>
          <p:nvPr/>
        </p:nvSpPr>
        <p:spPr>
          <a:xfrm>
            <a:off x="361426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25" name="椭圆 127"/>
          <p:cNvSpPr/>
          <p:nvPr/>
        </p:nvSpPr>
        <p:spPr>
          <a:xfrm>
            <a:off x="4301072" y="469987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6" name="椭圆 128"/>
          <p:cNvSpPr/>
          <p:nvPr/>
        </p:nvSpPr>
        <p:spPr>
          <a:xfrm>
            <a:off x="3851107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椭圆 129"/>
          <p:cNvSpPr/>
          <p:nvPr/>
        </p:nvSpPr>
        <p:spPr>
          <a:xfrm>
            <a:off x="4748628" y="5357691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cxnSp>
        <p:nvCxnSpPr>
          <p:cNvPr id="28" name="直接连接符 130"/>
          <p:cNvCxnSpPr>
            <a:stCxn id="25" idx="3"/>
            <a:endCxn id="26" idx="7"/>
          </p:cNvCxnSpPr>
          <p:nvPr/>
        </p:nvCxnSpPr>
        <p:spPr>
          <a:xfrm flipH="1">
            <a:off x="4170734" y="5019501"/>
            <a:ext cx="18517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31"/>
          <p:cNvCxnSpPr>
            <a:stCxn id="25" idx="5"/>
            <a:endCxn id="27" idx="1"/>
          </p:cNvCxnSpPr>
          <p:nvPr/>
        </p:nvCxnSpPr>
        <p:spPr>
          <a:xfrm>
            <a:off x="4620700" y="5019501"/>
            <a:ext cx="182766" cy="39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2"/>
          <p:cNvCxnSpPr>
            <a:stCxn id="24" idx="0"/>
            <a:endCxn id="26" idx="3"/>
          </p:cNvCxnSpPr>
          <p:nvPr/>
        </p:nvCxnSpPr>
        <p:spPr>
          <a:xfrm flipV="1">
            <a:off x="3801493" y="5677324"/>
            <a:ext cx="104453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133"/>
          <p:cNvSpPr/>
          <p:nvPr/>
        </p:nvSpPr>
        <p:spPr>
          <a:xfrm>
            <a:off x="4038680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2" name="直接连接符 134"/>
          <p:cNvCxnSpPr>
            <a:stCxn id="26" idx="5"/>
            <a:endCxn id="31" idx="0"/>
          </p:cNvCxnSpPr>
          <p:nvPr/>
        </p:nvCxnSpPr>
        <p:spPr>
          <a:xfrm>
            <a:off x="4170735" y="5677324"/>
            <a:ext cx="55179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35"/>
          <p:cNvSpPr/>
          <p:nvPr/>
        </p:nvSpPr>
        <p:spPr>
          <a:xfrm>
            <a:off x="4556638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4" name="直接连接符 136"/>
          <p:cNvCxnSpPr>
            <a:stCxn id="33" idx="0"/>
            <a:endCxn id="27" idx="3"/>
          </p:cNvCxnSpPr>
          <p:nvPr/>
        </p:nvCxnSpPr>
        <p:spPr>
          <a:xfrm flipV="1">
            <a:off x="4743871" y="5677324"/>
            <a:ext cx="59595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137"/>
          <p:cNvSpPr/>
          <p:nvPr/>
        </p:nvSpPr>
        <p:spPr>
          <a:xfrm>
            <a:off x="4979183" y="6064504"/>
            <a:ext cx="374467" cy="3744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36" name="直接连接符 138"/>
          <p:cNvCxnSpPr>
            <a:stCxn id="27" idx="5"/>
            <a:endCxn id="35" idx="0"/>
          </p:cNvCxnSpPr>
          <p:nvPr/>
        </p:nvCxnSpPr>
        <p:spPr>
          <a:xfrm>
            <a:off x="5068255" y="5677324"/>
            <a:ext cx="98160" cy="38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536804" y="4114801"/>
            <a:ext cx="1549796" cy="1739103"/>
            <a:chOff x="4078693" y="4699871"/>
            <a:chExt cx="1549796" cy="1739103"/>
          </a:xfrm>
        </p:grpSpPr>
        <p:sp>
          <p:nvSpPr>
            <p:cNvPr id="38" name="椭圆 154"/>
            <p:cNvSpPr/>
            <p:nvPr/>
          </p:nvSpPr>
          <p:spPr>
            <a:xfrm>
              <a:off x="4078693" y="6064504"/>
              <a:ext cx="374467" cy="3744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sp>
          <p:nvSpPr>
            <p:cNvPr id="39" name="椭圆 155"/>
            <p:cNvSpPr/>
            <p:nvPr/>
          </p:nvSpPr>
          <p:spPr>
            <a:xfrm>
              <a:off x="4765507" y="4699871"/>
              <a:ext cx="374467" cy="3744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36</a:t>
              </a:r>
              <a:endParaRPr lang="zh-CN" altLang="en-US" dirty="0"/>
            </a:p>
          </p:txBody>
        </p:sp>
        <p:sp>
          <p:nvSpPr>
            <p:cNvPr id="40" name="椭圆 156"/>
            <p:cNvSpPr/>
            <p:nvPr/>
          </p:nvSpPr>
          <p:spPr>
            <a:xfrm>
              <a:off x="4315541" y="5357691"/>
              <a:ext cx="374467" cy="3744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30</a:t>
              </a:r>
              <a:endParaRPr lang="zh-CN" altLang="en-US" dirty="0"/>
            </a:p>
          </p:txBody>
        </p:sp>
        <p:cxnSp>
          <p:nvCxnSpPr>
            <p:cNvPr id="42" name="直接连接符 158"/>
            <p:cNvCxnSpPr>
              <a:stCxn id="39" idx="3"/>
              <a:endCxn id="40" idx="7"/>
            </p:cNvCxnSpPr>
            <p:nvPr/>
          </p:nvCxnSpPr>
          <p:spPr>
            <a:xfrm flipH="1">
              <a:off x="4635168" y="5019501"/>
              <a:ext cx="185176" cy="393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59"/>
            <p:cNvCxnSpPr>
              <a:stCxn id="39" idx="5"/>
              <a:endCxn id="49" idx="1"/>
            </p:cNvCxnSpPr>
            <p:nvPr/>
          </p:nvCxnSpPr>
          <p:spPr>
            <a:xfrm>
              <a:off x="5085135" y="5019501"/>
              <a:ext cx="223726" cy="393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162"/>
            <p:cNvCxnSpPr>
              <a:stCxn id="38" idx="0"/>
              <a:endCxn id="40" idx="3"/>
            </p:cNvCxnSpPr>
            <p:nvPr/>
          </p:nvCxnSpPr>
          <p:spPr>
            <a:xfrm flipV="1">
              <a:off x="4265928" y="5677323"/>
              <a:ext cx="104453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163"/>
            <p:cNvSpPr/>
            <p:nvPr/>
          </p:nvSpPr>
          <p:spPr>
            <a:xfrm>
              <a:off x="4503115" y="6064504"/>
              <a:ext cx="374467" cy="3744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  <p:cxnSp>
          <p:nvCxnSpPr>
            <p:cNvPr id="48" name="直接连接符 164"/>
            <p:cNvCxnSpPr>
              <a:stCxn id="40" idx="5"/>
              <a:endCxn id="47" idx="0"/>
            </p:cNvCxnSpPr>
            <p:nvPr/>
          </p:nvCxnSpPr>
          <p:spPr>
            <a:xfrm>
              <a:off x="4635168" y="5677323"/>
              <a:ext cx="55179" cy="387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165"/>
            <p:cNvSpPr/>
            <p:nvPr/>
          </p:nvSpPr>
          <p:spPr>
            <a:xfrm>
              <a:off x="5254022" y="5357691"/>
              <a:ext cx="374467" cy="3744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9009721" y="3200400"/>
                <a:ext cx="946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21" y="3200400"/>
                <a:ext cx="946734" cy="400110"/>
              </a:xfrm>
              <a:prstGeom prst="rect">
                <a:avLst/>
              </a:prstGeom>
              <a:blipFill>
                <a:blip r:embed="rId4"/>
                <a:stretch>
                  <a:fillRect l="-709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57"/>
          <p:cNvSpPr/>
          <p:nvPr/>
        </p:nvSpPr>
        <p:spPr>
          <a:xfrm>
            <a:off x="8658372" y="3175395"/>
            <a:ext cx="374467" cy="374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759388" y="3657600"/>
                <a:ext cx="761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88" y="3657600"/>
                <a:ext cx="7617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/>
          <p:cNvCxnSpPr>
            <a:stCxn id="39" idx="1"/>
            <a:endCxn id="5" idx="5"/>
          </p:cNvCxnSpPr>
          <p:nvPr/>
        </p:nvCxnSpPr>
        <p:spPr>
          <a:xfrm flipH="1" flipV="1">
            <a:off x="4809035" y="3901030"/>
            <a:ext cx="1469422" cy="268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7917" y="2304771"/>
                <a:ext cx="4538294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17" y="2304771"/>
                <a:ext cx="4538294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761322" y="4084235"/>
            <a:ext cx="3648878" cy="2500561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09935" y="4854946"/>
                <a:ext cx="612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35" y="4854946"/>
                <a:ext cx="612604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5494406" y="4727875"/>
            <a:ext cx="941900" cy="1336630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668851" y="5103682"/>
                <a:ext cx="612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851" y="5103682"/>
                <a:ext cx="612604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6651908" y="4626403"/>
            <a:ext cx="510892" cy="708112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626396" y="4736096"/>
                <a:ext cx="612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96" y="4736096"/>
                <a:ext cx="612604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167"/>
          <p:cNvSpPr/>
          <p:nvPr/>
        </p:nvSpPr>
        <p:spPr>
          <a:xfrm>
            <a:off x="7611908" y="461382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51</a:t>
            </a:r>
            <a:endParaRPr lang="zh-CN" altLang="en-US" dirty="0"/>
          </a:p>
        </p:txBody>
      </p:sp>
      <p:sp>
        <p:nvSpPr>
          <p:cNvPr id="81" name="椭圆 169"/>
          <p:cNvSpPr/>
          <p:nvPr/>
        </p:nvSpPr>
        <p:spPr>
          <a:xfrm>
            <a:off x="8118625" y="461787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82" name="椭圆 170"/>
          <p:cNvSpPr/>
          <p:nvPr/>
        </p:nvSpPr>
        <p:spPr>
          <a:xfrm>
            <a:off x="8763001" y="408029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83" name="椭圆 171"/>
          <p:cNvSpPr/>
          <p:nvPr/>
        </p:nvSpPr>
        <p:spPr>
          <a:xfrm>
            <a:off x="8299773" y="364766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84" name="椭圆 172"/>
          <p:cNvSpPr/>
          <p:nvPr/>
        </p:nvSpPr>
        <p:spPr>
          <a:xfrm>
            <a:off x="9067801" y="4613820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5" name="直接连接符 173"/>
          <p:cNvCxnSpPr>
            <a:stCxn id="93" idx="7"/>
            <a:endCxn id="83" idx="3"/>
          </p:cNvCxnSpPr>
          <p:nvPr/>
        </p:nvCxnSpPr>
        <p:spPr>
          <a:xfrm flipV="1">
            <a:off x="8178809" y="3967290"/>
            <a:ext cx="175803" cy="171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174"/>
          <p:cNvCxnSpPr>
            <a:stCxn id="82" idx="5"/>
            <a:endCxn id="84" idx="0"/>
          </p:cNvCxnSpPr>
          <p:nvPr/>
        </p:nvCxnSpPr>
        <p:spPr>
          <a:xfrm>
            <a:off x="9082628" y="4399920"/>
            <a:ext cx="172406" cy="21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175"/>
          <p:cNvCxnSpPr>
            <a:stCxn id="81" idx="0"/>
            <a:endCxn id="93" idx="5"/>
          </p:cNvCxnSpPr>
          <p:nvPr/>
        </p:nvCxnSpPr>
        <p:spPr>
          <a:xfrm flipH="1" flipV="1">
            <a:off x="8178808" y="4403864"/>
            <a:ext cx="127050" cy="21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176"/>
          <p:cNvSpPr/>
          <p:nvPr/>
        </p:nvSpPr>
        <p:spPr>
          <a:xfrm>
            <a:off x="8567083" y="4614956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9" name="直接连接符 177"/>
          <p:cNvCxnSpPr>
            <a:stCxn id="82" idx="3"/>
            <a:endCxn id="88" idx="0"/>
          </p:cNvCxnSpPr>
          <p:nvPr/>
        </p:nvCxnSpPr>
        <p:spPr>
          <a:xfrm flipH="1">
            <a:off x="8754317" y="4399920"/>
            <a:ext cx="63523" cy="215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71"/>
          <p:cNvCxnSpPr>
            <a:stCxn id="93" idx="3"/>
            <a:endCxn id="80" idx="0"/>
          </p:cNvCxnSpPr>
          <p:nvPr/>
        </p:nvCxnSpPr>
        <p:spPr>
          <a:xfrm flipH="1">
            <a:off x="7799141" y="4403864"/>
            <a:ext cx="114878" cy="209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75"/>
          <p:cNvCxnSpPr>
            <a:stCxn id="83" idx="5"/>
            <a:endCxn id="82" idx="1"/>
          </p:cNvCxnSpPr>
          <p:nvPr/>
        </p:nvCxnSpPr>
        <p:spPr>
          <a:xfrm>
            <a:off x="8619401" y="3967290"/>
            <a:ext cx="198439" cy="167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65"/>
              <p:cNvSpPr txBox="1"/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773" y="3600970"/>
                <a:ext cx="783227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153"/>
          <p:cNvSpPr/>
          <p:nvPr/>
        </p:nvSpPr>
        <p:spPr>
          <a:xfrm>
            <a:off x="7859181" y="408423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172"/>
          <p:cNvSpPr/>
          <p:nvPr/>
        </p:nvSpPr>
        <p:spPr>
          <a:xfrm>
            <a:off x="7906585" y="5163928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95" name="直接连接符 174"/>
          <p:cNvCxnSpPr>
            <a:stCxn id="80" idx="5"/>
            <a:endCxn id="94" idx="0"/>
          </p:cNvCxnSpPr>
          <p:nvPr/>
        </p:nvCxnSpPr>
        <p:spPr>
          <a:xfrm>
            <a:off x="7931536" y="4933450"/>
            <a:ext cx="162283" cy="23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176"/>
          <p:cNvSpPr/>
          <p:nvPr/>
        </p:nvSpPr>
        <p:spPr>
          <a:xfrm>
            <a:off x="7405867" y="5165064"/>
            <a:ext cx="374467" cy="374470"/>
          </a:xfrm>
          <a:prstGeom prst="ellipse">
            <a:avLst/>
          </a:prstGeom>
          <a:solidFill>
            <a:srgbClr val="7598D9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97" name="直接连接符 177"/>
          <p:cNvCxnSpPr>
            <a:stCxn id="80" idx="3"/>
            <a:endCxn id="96" idx="0"/>
          </p:cNvCxnSpPr>
          <p:nvPr/>
        </p:nvCxnSpPr>
        <p:spPr>
          <a:xfrm flipH="1">
            <a:off x="7593100" y="4933450"/>
            <a:ext cx="73646" cy="23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952897" y="2709192"/>
                <a:ext cx="33069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𝑶</m:t>
                      </m:r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97" y="2709192"/>
                <a:ext cx="3306996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9" grpId="0" animBg="1"/>
      <p:bldP spid="41" grpId="0"/>
      <p:bldP spid="75" grpId="0" animBg="1"/>
      <p:bldP spid="77" grpId="0"/>
      <p:bldP spid="78" grpId="0" animBg="1"/>
      <p:bldP spid="79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F9B-F81D-4BAE-BDBB-89E793E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Inverse of Join: Split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6DC5E-E66F-4893-BFE7-9DADDC4A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1">
                <a:extLst>
                  <a:ext uri="{FF2B5EF4-FFF2-40B4-BE49-F238E27FC236}">
                    <a16:creationId xmlns:a16="http://schemas.microsoft.com/office/drawing/2014/main" id="{709D0926-6690-42C6-8149-A52B02114A1C}"/>
                  </a:ext>
                </a:extLst>
              </p:cNvPr>
              <p:cNvSpPr txBox="1"/>
              <p:nvPr/>
            </p:nvSpPr>
            <p:spPr>
              <a:xfrm>
                <a:off x="381000" y="1700584"/>
                <a:ext cx="503822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return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(∅,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𝐟𝐚𝐥𝐬𝐞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,∅)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key at the root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flag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𝐓𝐫𝐮𝐞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{   </a:t>
                </a:r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split the left subtree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flag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split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left</m:t>
                    </m:r>
                    <m:r>
                      <a:rPr lang="en-US" altLang="zh-CN" b="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lvl="0"/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Join</a:t>
                </a:r>
                <a:r>
                  <a:rPr lang="en-US" altLang="zh-CN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right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 }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{ </a:t>
                </a:r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split the right subtree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flag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split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right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left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US" altLang="zh-CN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altLang="zh-CN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}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/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{  </a:t>
                </a:r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same key as the root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left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right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 }</a:t>
                </a:r>
              </a:p>
              <a:p>
                <a:pPr lvl="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flag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21">
                <a:extLst>
                  <a:ext uri="{FF2B5EF4-FFF2-40B4-BE49-F238E27FC236}">
                    <a16:creationId xmlns:a16="http://schemas.microsoft.com/office/drawing/2014/main" id="{709D0926-6690-42C6-8149-A52B0211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00584"/>
                <a:ext cx="5038228" cy="4247317"/>
              </a:xfrm>
              <a:prstGeom prst="rect">
                <a:avLst/>
              </a:prstGeom>
              <a:blipFill>
                <a:blip r:embed="rId2"/>
                <a:stretch>
                  <a:fillRect l="-1090" t="-861" b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4">
                <a:extLst>
                  <a:ext uri="{FF2B5EF4-FFF2-40B4-BE49-F238E27FC236}">
                    <a16:creationId xmlns:a16="http://schemas.microsoft.com/office/drawing/2014/main" id="{85ED7583-B64F-4646-9582-FFA6925490D5}"/>
                  </a:ext>
                </a:extLst>
              </p:cNvPr>
              <p:cNvSpPr txBox="1"/>
              <p:nvPr/>
            </p:nvSpPr>
            <p:spPr>
              <a:xfrm>
                <a:off x="381000" y="1226308"/>
                <a:ext cx="1524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split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TextBox 24">
                <a:extLst>
                  <a:ext uri="{FF2B5EF4-FFF2-40B4-BE49-F238E27FC236}">
                    <a16:creationId xmlns:a16="http://schemas.microsoft.com/office/drawing/2014/main" id="{85ED7583-B64F-4646-9582-FFA692549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6308"/>
                <a:ext cx="1524776" cy="461665"/>
              </a:xfrm>
              <a:prstGeom prst="rect">
                <a:avLst/>
              </a:prstGeom>
              <a:blipFill>
                <a:blip r:embed="rId3"/>
                <a:stretch>
                  <a:fillRect l="-6400" t="-9211" r="-240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7C9245C-2609-4A0C-9B68-6B203CA253B0}"/>
              </a:ext>
            </a:extLst>
          </p:cNvPr>
          <p:cNvSpPr/>
          <p:nvPr/>
        </p:nvSpPr>
        <p:spPr>
          <a:xfrm>
            <a:off x="5791200" y="2209800"/>
            <a:ext cx="1371600" cy="16002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33F95B3-1D97-4103-8484-0946DD294847}"/>
              </a:ext>
            </a:extLst>
          </p:cNvPr>
          <p:cNvSpPr/>
          <p:nvPr/>
        </p:nvSpPr>
        <p:spPr>
          <a:xfrm>
            <a:off x="7924800" y="2224042"/>
            <a:ext cx="1371600" cy="16002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F4808B4-206C-4C14-BFBC-9D2959DC3633}"/>
                  </a:ext>
                </a:extLst>
              </p:cNvPr>
              <p:cNvSpPr/>
              <p:nvPr/>
            </p:nvSpPr>
            <p:spPr>
              <a:xfrm>
                <a:off x="7315200" y="1304740"/>
                <a:ext cx="381000" cy="304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F4808B4-206C-4C14-BFBC-9D2959DC3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304740"/>
                <a:ext cx="381000" cy="304800"/>
              </a:xfrm>
              <a:prstGeom prst="ellipse">
                <a:avLst/>
              </a:prstGeom>
              <a:blipFill>
                <a:blip r:embed="rId4"/>
                <a:stretch>
                  <a:fillRect l="-3077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EAEE79-92BE-4072-8DCF-211B6C9EA3E0}"/>
                  </a:ext>
                </a:extLst>
              </p:cNvPr>
              <p:cNvSpPr txBox="1"/>
              <p:nvPr/>
            </p:nvSpPr>
            <p:spPr>
              <a:xfrm>
                <a:off x="6400800" y="1226308"/>
                <a:ext cx="382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EAEE79-92BE-4072-8DCF-211B6C9E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226308"/>
                <a:ext cx="382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3B8D70-D988-4989-9D26-878D32015FE3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>
            <a:off x="6477000" y="1564903"/>
            <a:ext cx="893996" cy="64489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B5960E-7C85-43EC-817F-0FF402C44ADA}"/>
              </a:ext>
            </a:extLst>
          </p:cNvPr>
          <p:cNvCxnSpPr>
            <a:cxnSpLocks/>
            <a:stCxn id="8" idx="0"/>
            <a:endCxn id="9" idx="5"/>
          </p:cNvCxnSpPr>
          <p:nvPr/>
        </p:nvCxnSpPr>
        <p:spPr>
          <a:xfrm flipH="1" flipV="1">
            <a:off x="7640404" y="1564903"/>
            <a:ext cx="970196" cy="65913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5FB5976-1A9C-4423-8276-86A6E4442EED}"/>
              </a:ext>
            </a:extLst>
          </p:cNvPr>
          <p:cNvSpPr/>
          <p:nvPr/>
        </p:nvSpPr>
        <p:spPr>
          <a:xfrm>
            <a:off x="6361797" y="2205827"/>
            <a:ext cx="429031" cy="1603451"/>
          </a:xfrm>
          <a:custGeom>
            <a:avLst/>
            <a:gdLst>
              <a:gd name="connsiteX0" fmla="*/ 108341 w 429031"/>
              <a:gd name="connsiteY0" fmla="*/ 0 h 1603451"/>
              <a:gd name="connsiteX1" fmla="*/ 0 w 429031"/>
              <a:gd name="connsiteY1" fmla="*/ 481036 h 1603451"/>
              <a:gd name="connsiteX2" fmla="*/ 190681 w 429031"/>
              <a:gd name="connsiteY2" fmla="*/ 793058 h 1603451"/>
              <a:gd name="connsiteX3" fmla="*/ 86673 w 429031"/>
              <a:gd name="connsiteY3" fmla="*/ 949070 h 1603451"/>
              <a:gd name="connsiteX4" fmla="*/ 333691 w 429031"/>
              <a:gd name="connsiteY4" fmla="*/ 1174419 h 1603451"/>
              <a:gd name="connsiteX5" fmla="*/ 147344 w 429031"/>
              <a:gd name="connsiteY5" fmla="*/ 1360766 h 1603451"/>
              <a:gd name="connsiteX6" fmla="*/ 429031 w 429031"/>
              <a:gd name="connsiteY6" fmla="*/ 1603451 h 160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031" h="1603451">
                <a:moveTo>
                  <a:pt x="108341" y="0"/>
                </a:moveTo>
                <a:lnTo>
                  <a:pt x="0" y="481036"/>
                </a:lnTo>
                <a:lnTo>
                  <a:pt x="190681" y="793058"/>
                </a:lnTo>
                <a:lnTo>
                  <a:pt x="86673" y="949070"/>
                </a:lnTo>
                <a:lnTo>
                  <a:pt x="333691" y="1174419"/>
                </a:lnTo>
                <a:lnTo>
                  <a:pt x="147344" y="1360766"/>
                </a:lnTo>
                <a:lnTo>
                  <a:pt x="429031" y="1603451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515ECB-BB95-4832-B074-F1302C262772}"/>
              </a:ext>
            </a:extLst>
          </p:cNvPr>
          <p:cNvCxnSpPr/>
          <p:nvPr/>
        </p:nvCxnSpPr>
        <p:spPr>
          <a:xfrm flipH="1">
            <a:off x="6553200" y="1457140"/>
            <a:ext cx="533400" cy="44786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F2FF60-0905-46AE-80A3-48D877B00383}"/>
                  </a:ext>
                </a:extLst>
              </p:cNvPr>
              <p:cNvSpPr txBox="1"/>
              <p:nvPr/>
            </p:nvSpPr>
            <p:spPr>
              <a:xfrm>
                <a:off x="6064650" y="3263940"/>
                <a:ext cx="467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F2FF60-0905-46AE-80A3-48D877B0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50" y="3263940"/>
                <a:ext cx="4672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C1B4FC8-8CA4-4B11-A43B-E5EEB1F4A98C}"/>
                  </a:ext>
                </a:extLst>
              </p:cNvPr>
              <p:cNvSpPr txBox="1"/>
              <p:nvPr/>
            </p:nvSpPr>
            <p:spPr>
              <a:xfrm>
                <a:off x="6644311" y="335280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C1B4FC8-8CA4-4B11-A43B-E5EEB1F4A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11" y="3352800"/>
                <a:ext cx="4870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813EE6-EBA5-4B9D-875A-B449D5D34CC7}"/>
                  </a:ext>
                </a:extLst>
              </p:cNvPr>
              <p:cNvSpPr txBox="1"/>
              <p:nvPr/>
            </p:nvSpPr>
            <p:spPr>
              <a:xfrm>
                <a:off x="8153400" y="3200400"/>
                <a:ext cx="95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right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813EE6-EBA5-4B9D-875A-B449D5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00400"/>
                <a:ext cx="9559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58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7093-A517-4D14-85E8-38B3157D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helper function: join2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CFDCF-2024-4487-81FD-9629B653C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join2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Similar to join, but without the middle key</a:t>
                </a:r>
              </a:p>
              <a:p>
                <a:r>
                  <a:rPr lang="en-US" altLang="zh-CN" dirty="0"/>
                  <a:t>Can be done by first split out the last key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dirty="0"/>
                  <a:t>, then use it to join 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CFDCF-2024-4487-81FD-9629B653C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14D150C8-CAFA-42DC-985E-6D19BCA40999}"/>
                  </a:ext>
                </a:extLst>
              </p:cNvPr>
              <p:cNvSpPr/>
              <p:nvPr/>
            </p:nvSpPr>
            <p:spPr>
              <a:xfrm>
                <a:off x="2692781" y="4107099"/>
                <a:ext cx="855189" cy="16046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/>
              </a:p>
              <a:p>
                <a:pPr algn="ctr"/>
                <a:r>
                  <a:rPr lang="en-US" altLang="zh-CN" sz="2800" baseline="-25000" dirty="0"/>
                  <a:t> </a:t>
                </a:r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14D150C8-CAFA-42DC-985E-6D19BCA4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81" y="4107099"/>
                <a:ext cx="855189" cy="160461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7DDDAB4-E3B6-4434-AE60-CD4FD3CB0F87}"/>
              </a:ext>
            </a:extLst>
          </p:cNvPr>
          <p:cNvSpPr/>
          <p:nvPr/>
        </p:nvSpPr>
        <p:spPr>
          <a:xfrm>
            <a:off x="2929719" y="3962400"/>
            <a:ext cx="374467" cy="37447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F44DB3E8-621C-4605-AB23-B7B529BCFD8C}"/>
                  </a:ext>
                </a:extLst>
              </p:cNvPr>
              <p:cNvSpPr/>
              <p:nvPr/>
            </p:nvSpPr>
            <p:spPr>
              <a:xfrm>
                <a:off x="1363262" y="4107099"/>
                <a:ext cx="855189" cy="16046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/>
              </a:p>
              <a:p>
                <a:pPr algn="ctr"/>
                <a:r>
                  <a:rPr lang="en-US" altLang="zh-CN" sz="2800" baseline="-25000" dirty="0"/>
                  <a:t> </a:t>
                </a:r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F44DB3E8-621C-4605-AB23-B7B529BC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262" y="4107099"/>
                <a:ext cx="855189" cy="160461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93EF60E5-0BF0-4B31-A213-A4762D27CCB8}"/>
              </a:ext>
            </a:extLst>
          </p:cNvPr>
          <p:cNvSpPr/>
          <p:nvPr/>
        </p:nvSpPr>
        <p:spPr>
          <a:xfrm>
            <a:off x="1600200" y="3962400"/>
            <a:ext cx="374467" cy="37447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9" name="直接连接符 10">
            <a:extLst>
              <a:ext uri="{FF2B5EF4-FFF2-40B4-BE49-F238E27FC236}">
                <a16:creationId xmlns:a16="http://schemas.microsoft.com/office/drawing/2014/main" id="{B3E2C1F1-4C2D-4B55-95FF-D1A60A8E69AD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1655038" y="3475046"/>
            <a:ext cx="639612" cy="542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B3AFB66-BB24-43AE-B211-1B2011DEEF5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599450" y="3475046"/>
            <a:ext cx="517502" cy="487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41CBBF-4F26-41AD-94BE-45741FCBC5D4}"/>
              </a:ext>
            </a:extLst>
          </p:cNvPr>
          <p:cNvSpPr/>
          <p:nvPr/>
        </p:nvSpPr>
        <p:spPr>
          <a:xfrm>
            <a:off x="2078577" y="5456246"/>
            <a:ext cx="374467" cy="37447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971BD4-C5EC-4503-AFAF-5FB82B52605B}"/>
              </a:ext>
            </a:extLst>
          </p:cNvPr>
          <p:cNvSpPr/>
          <p:nvPr/>
        </p:nvSpPr>
        <p:spPr>
          <a:xfrm>
            <a:off x="2081148" y="5456246"/>
            <a:ext cx="374467" cy="3744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7B0286-7E9E-4D9F-8FDC-63584795B3FC}"/>
                  </a:ext>
                </a:extLst>
              </p:cNvPr>
              <p:cNvSpPr txBox="1"/>
              <p:nvPr/>
            </p:nvSpPr>
            <p:spPr>
              <a:xfrm>
                <a:off x="4806095" y="3429000"/>
                <a:ext cx="25798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join2(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split_last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return join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;}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7B0286-7E9E-4D9F-8FDC-63584795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95" y="3429000"/>
                <a:ext cx="2579809" cy="923330"/>
              </a:xfrm>
              <a:prstGeom prst="rect">
                <a:avLst/>
              </a:prstGeom>
              <a:blipFill>
                <a:blip r:embed="rId5"/>
                <a:stretch>
                  <a:fillRect l="-1887" t="-3974" r="-1415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1979 -0.316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15FF-E7F4-4903-A339-683EB91A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Join-based Algorithms  - insertion and deletion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185C9-72EA-4A44-B926-739EB35BEC08}"/>
                  </a:ext>
                </a:extLst>
              </p:cNvPr>
              <p:cNvSpPr txBox="1"/>
              <p:nvPr/>
            </p:nvSpPr>
            <p:spPr>
              <a:xfrm>
                <a:off x="2971800" y="4033169"/>
                <a:ext cx="15722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185C9-72EA-4A44-B926-739EB35BE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033169"/>
                <a:ext cx="15722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44D266-9C8D-426B-BAD6-9325E5900AA9}"/>
                  </a:ext>
                </a:extLst>
              </p:cNvPr>
              <p:cNvSpPr txBox="1"/>
              <p:nvPr/>
            </p:nvSpPr>
            <p:spPr>
              <a:xfrm>
                <a:off x="7315200" y="4036482"/>
                <a:ext cx="15722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44D266-9C8D-426B-BAD6-9325E5900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036482"/>
                <a:ext cx="15722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469C96-EF7B-4BD9-935A-92205FCD5216}"/>
                  </a:ext>
                </a:extLst>
              </p:cNvPr>
              <p:cNvSpPr txBox="1"/>
              <p:nvPr/>
            </p:nvSpPr>
            <p:spPr>
              <a:xfrm>
                <a:off x="2209800" y="2057401"/>
                <a:ext cx="330308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Singleton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 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469C96-EF7B-4BD9-935A-92205FCD5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057401"/>
                <a:ext cx="3303084" cy="2031325"/>
              </a:xfrm>
              <a:prstGeom prst="rect">
                <a:avLst/>
              </a:prstGeom>
              <a:blipFill>
                <a:blip r:embed="rId5"/>
                <a:stretch>
                  <a:fillRect l="-1664" t="-2402" r="-1109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8491-27D2-43F6-94CA-7BB92EE7CA5F}"/>
                  </a:ext>
                </a:extLst>
              </p:cNvPr>
              <p:cNvSpPr txBox="1"/>
              <p:nvPr/>
            </p:nvSpPr>
            <p:spPr>
              <a:xfrm>
                <a:off x="6705600" y="1981200"/>
                <a:ext cx="33223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then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Join</a:t>
                </a:r>
                <a:r>
                  <a:rPr lang="en-US" altLang="zh-CN" b="1" dirty="0">
                    <a:latin typeface="Copperplate Gothic Light" panose="020E05070202060204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′,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Join2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8491-27D2-43F6-94CA-7BB92EE7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981200"/>
                <a:ext cx="3322320" cy="2308324"/>
              </a:xfrm>
              <a:prstGeom prst="rect">
                <a:avLst/>
              </a:prstGeom>
              <a:blipFill>
                <a:blip r:embed="rId6"/>
                <a:stretch>
                  <a:fillRect l="-1468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4F3DDD-C465-49F1-AECE-63D6D06193E6}"/>
                  </a:ext>
                </a:extLst>
              </p:cNvPr>
              <p:cNvSpPr txBox="1"/>
              <p:nvPr/>
            </p:nvSpPr>
            <p:spPr>
              <a:xfrm>
                <a:off x="2209800" y="1519536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insert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4F3DDD-C465-49F1-AECE-63D6D0619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19536"/>
                <a:ext cx="1715534" cy="461665"/>
              </a:xfrm>
              <a:prstGeom prst="rect">
                <a:avLst/>
              </a:prstGeom>
              <a:blipFill>
                <a:blip r:embed="rId7"/>
                <a:stretch>
                  <a:fillRect l="-5694" t="-9211" r="-24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6C8C38-CA84-448C-920A-BDB7C19FC17D}"/>
                  </a:ext>
                </a:extLst>
              </p:cNvPr>
              <p:cNvSpPr txBox="1"/>
              <p:nvPr/>
            </p:nvSpPr>
            <p:spPr>
              <a:xfrm>
                <a:off x="6705600" y="1519535"/>
                <a:ext cx="1802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delete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6C8C38-CA84-448C-920A-BDB7C19F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519535"/>
                <a:ext cx="1802096" cy="461665"/>
              </a:xfrm>
              <a:prstGeom prst="rect">
                <a:avLst/>
              </a:prstGeom>
              <a:blipFill>
                <a:blip r:embed="rId8"/>
                <a:stretch>
                  <a:fillRect l="-5068" t="-9211" r="-202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Join-based parallel algorithms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8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F1A5-43B2-403E-818F-1A58D0F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C2DF-8EB7-4F6B-830D-A106E6DCE3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Parallel algorithms on trees using divide-and-conquer scheme</a:t>
            </a:r>
          </a:p>
          <a:p>
            <a:pPr lvl="1"/>
            <a:r>
              <a:rPr lang="en-US" dirty="0"/>
              <a:t>Recursively deal with two subtrees in parallel (or </a:t>
            </a:r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the tree into two pieces and handle them in parallel)</a:t>
            </a:r>
          </a:p>
          <a:p>
            <a:pPr lvl="1"/>
            <a:r>
              <a:rPr lang="en-US" dirty="0"/>
              <a:t>Combine results of recursive calls and the root (e.g., using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join2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Usually gives polylogarithmic bounds on depth</a:t>
            </a:r>
            <a:endParaRPr lang="en-US" dirty="0"/>
          </a:p>
        </p:txBody>
      </p:sp>
      <p:sp>
        <p:nvSpPr>
          <p:cNvPr id="4" name="矩形: 折角 3">
            <a:extLst>
              <a:ext uri="{FF2B5EF4-FFF2-40B4-BE49-F238E27FC236}">
                <a16:creationId xmlns:a16="http://schemas.microsoft.com/office/drawing/2014/main" id="{8E1D85C6-604A-44ED-8290-1F570F78CB99}"/>
              </a:ext>
            </a:extLst>
          </p:cNvPr>
          <p:cNvSpPr/>
          <p:nvPr/>
        </p:nvSpPr>
        <p:spPr>
          <a:xfrm>
            <a:off x="2971800" y="3567952"/>
            <a:ext cx="5181600" cy="27566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(T, …)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(T is empty)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return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base_case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M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do_something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T.root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 parallel: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L=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R=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T.right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combine_results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(L, R, M, …)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300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F1A5-43B2-403E-818F-1A58D0F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maximum value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C2DF-8EB7-4F6B-830D-A106E6DCE3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11277600" cy="4873752"/>
          </a:xfrm>
        </p:spPr>
        <p:txBody>
          <a:bodyPr/>
          <a:lstStyle/>
          <a:p>
            <a:r>
              <a:rPr lang="en-US" dirty="0"/>
              <a:t>In each node we store a key and a value. The nodes are sorted by the keys.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折角 4">
                <a:extLst>
                  <a:ext uri="{FF2B5EF4-FFF2-40B4-BE49-F238E27FC236}">
                    <a16:creationId xmlns:a16="http://schemas.microsoft.com/office/drawing/2014/main" id="{756D9692-482E-4386-B50A-FA23A98AE4DE}"/>
                  </a:ext>
                </a:extLst>
              </p:cNvPr>
              <p:cNvSpPr/>
              <p:nvPr/>
            </p:nvSpPr>
            <p:spPr>
              <a:xfrm>
                <a:off x="2971800" y="2819400"/>
                <a:ext cx="6297706" cy="2268474"/>
              </a:xfrm>
              <a:prstGeom prst="foldedCorne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get_max(Tree T) {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(T is empty)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−∞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in parallel: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L=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get_max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T.left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R=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get_max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T.right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max(max(L,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T.root.value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R);</a:t>
                </a:r>
              </a:p>
            </p:txBody>
          </p:sp>
        </mc:Choice>
        <mc:Fallback xmlns="">
          <p:sp>
            <p:nvSpPr>
              <p:cNvPr id="5" name="矩形: 折角 4">
                <a:extLst>
                  <a:ext uri="{FF2B5EF4-FFF2-40B4-BE49-F238E27FC236}">
                    <a16:creationId xmlns:a16="http://schemas.microsoft.com/office/drawing/2014/main" id="{756D9692-482E-4386-B50A-FA23A98A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19400"/>
                <a:ext cx="6297706" cy="2268474"/>
              </a:xfrm>
              <a:prstGeom prst="foldedCorner">
                <a:avLst/>
              </a:prstGeom>
              <a:blipFill>
                <a:blip r:embed="rId3"/>
                <a:stretch>
                  <a:fillRect l="-963" t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EE1FDA-4BC0-446A-9028-BDEB99D4C484}"/>
                  </a:ext>
                </a:extLst>
              </p:cNvPr>
              <p:cNvSpPr txBox="1"/>
              <p:nvPr/>
            </p:nvSpPr>
            <p:spPr>
              <a:xfrm>
                <a:off x="3429001" y="5486401"/>
                <a:ext cx="4219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depth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EE1FDA-4BC0-446A-9028-BDEB99D4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5486401"/>
                <a:ext cx="4219297" cy="461665"/>
              </a:xfrm>
              <a:prstGeom prst="rect">
                <a:avLst/>
              </a:prstGeom>
              <a:blipFill>
                <a:blip r:embed="rId4"/>
                <a:stretch>
                  <a:fillRect l="-434" t="-9211" r="-130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BD757F-D6AF-4F2B-8387-53FF2643462B}"/>
              </a:ext>
            </a:extLst>
          </p:cNvPr>
          <p:cNvSpPr txBox="1"/>
          <p:nvPr/>
        </p:nvSpPr>
        <p:spPr>
          <a:xfrm>
            <a:off x="2667001" y="5943601"/>
            <a:ext cx="711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Similar algorithm work on any map-reduce function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F1A5-43B2-403E-818F-1A58D0F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C2DF-8EB7-4F6B-830D-A106E6DCE3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135053"/>
            <a:ext cx="11201399" cy="4873752"/>
          </a:xfrm>
        </p:spPr>
        <p:txBody>
          <a:bodyPr/>
          <a:lstStyle/>
          <a:p>
            <a:r>
              <a:rPr lang="en-US" dirty="0"/>
              <a:t>Maps each entry on the tree to a certain value using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then reduce all the mapped values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(with identity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dirty="0"/>
              <a:t>). </a:t>
            </a:r>
          </a:p>
          <a:p>
            <a:r>
              <a:rPr lang="en-US" dirty="0"/>
              <a:t>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both have constant cost. 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756D9692-482E-4386-B50A-FA23A98AE4DE}"/>
              </a:ext>
            </a:extLst>
          </p:cNvPr>
          <p:cNvSpPr/>
          <p:nvPr/>
        </p:nvSpPr>
        <p:spPr>
          <a:xfrm>
            <a:off x="2743200" y="2971800"/>
            <a:ext cx="6172200" cy="25732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map_reduce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(Tree T, function map, function reduce,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identity)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(T is empty)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identity;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M=map(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t.root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 parallel: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L=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map_reduce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map, reduce, identity);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R=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map_reduce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T.right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map, reduce, identity);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return reduce(reduce(L, M), R);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7F35ED90-E3E3-47B5-8684-989153A2FDA0}"/>
                  </a:ext>
                </a:extLst>
              </p:cNvPr>
              <p:cNvSpPr txBox="1"/>
              <p:nvPr/>
            </p:nvSpPr>
            <p:spPr>
              <a:xfrm>
                <a:off x="3324504" y="6091536"/>
                <a:ext cx="4219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depth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7F35ED90-E3E3-47B5-8684-989153A2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04" y="6091536"/>
                <a:ext cx="4219297" cy="461665"/>
              </a:xfrm>
              <a:prstGeom prst="rect">
                <a:avLst/>
              </a:prstGeom>
              <a:blipFill>
                <a:blip r:embed="rId3"/>
                <a:stretch>
                  <a:fillRect l="-289" t="-9211" r="-129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D33-72FE-4A9B-BCF7-360CB471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2776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Why we need trees?</a:t>
            </a:r>
            <a:br>
              <a:rPr lang="en-US" altLang="zh-CN" dirty="0"/>
            </a:br>
            <a:r>
              <a:rPr lang="en-US" altLang="zh-CN" dirty="0"/>
              <a:t>For organizing ordered data.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529-20A2-4954-8C28-D5304E38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277600" cy="2819400"/>
          </a:xfrm>
        </p:spPr>
        <p:txBody>
          <a:bodyPr>
            <a:normAutofit/>
          </a:bodyPr>
          <a:lstStyle/>
          <a:p>
            <a:r>
              <a:rPr lang="en-US" altLang="zh-CN" dirty="0"/>
              <a:t>Maintaining the </a:t>
            </a:r>
            <a:r>
              <a:rPr lang="en-US" altLang="zh-CN" dirty="0">
                <a:solidFill>
                  <a:srgbClr val="FF0000"/>
                </a:solidFill>
              </a:rPr>
              <a:t>ordering </a:t>
            </a:r>
            <a:r>
              <a:rPr lang="en-US" altLang="zh-CN" dirty="0"/>
              <a:t>of a set of keys (key-values) by the tree structure</a:t>
            </a:r>
          </a:p>
          <a:p>
            <a:pPr lvl="1"/>
            <a:r>
              <a:rPr lang="en-US" altLang="zh-CN" dirty="0"/>
              <a:t>E.g., the in-order traversal </a:t>
            </a:r>
          </a:p>
          <a:p>
            <a:r>
              <a:rPr lang="en-US" altLang="zh-CN" dirty="0"/>
              <a:t>Usually numerically sorted keys lead to a </a:t>
            </a:r>
            <a:r>
              <a:rPr lang="en-US" altLang="zh-CN" dirty="0">
                <a:solidFill>
                  <a:srgbClr val="FF0000"/>
                </a:solidFill>
              </a:rPr>
              <a:t>search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b tree">
            <a:extLst>
              <a:ext uri="{FF2B5EF4-FFF2-40B4-BE49-F238E27FC236}">
                <a16:creationId xmlns:a16="http://schemas.microsoft.com/office/drawing/2014/main" id="{48C712C9-5EA9-4795-BB26-F2862554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4057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inary search tree">
            <a:extLst>
              <a:ext uri="{FF2B5EF4-FFF2-40B4-BE49-F238E27FC236}">
                <a16:creationId xmlns:a16="http://schemas.microsoft.com/office/drawing/2014/main" id="{5F035A67-950D-4583-A2DD-3B069336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14801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99F881-A9AC-4410-A9BB-2E0FE384052A}"/>
              </a:ext>
            </a:extLst>
          </p:cNvPr>
          <p:cNvSpPr txBox="1"/>
          <p:nvPr/>
        </p:nvSpPr>
        <p:spPr>
          <a:xfrm>
            <a:off x="2133600" y="5828072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B-tree structure maintaining ordering on keys.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A272F-C231-4FD6-9284-6DB13168EFF2}"/>
              </a:ext>
            </a:extLst>
          </p:cNvPr>
          <p:cNvSpPr txBox="1"/>
          <p:nvPr/>
        </p:nvSpPr>
        <p:spPr>
          <a:xfrm>
            <a:off x="6629401" y="615123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binary search tree structure maintaining ordering on keys.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69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F1A5-43B2-403E-818F-1A58D0F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7C2DF-8EB7-4F6B-830D-A106E6DCE3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all entries in the tree that satisfy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 a tree of all these entries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7C2DF-8EB7-4F6B-830D-A106E6DCE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折角 4">
            <a:extLst>
              <a:ext uri="{FF2B5EF4-FFF2-40B4-BE49-F238E27FC236}">
                <a16:creationId xmlns:a16="http://schemas.microsoft.com/office/drawing/2014/main" id="{756D9692-482E-4386-B50A-FA23A98AE4DE}"/>
              </a:ext>
            </a:extLst>
          </p:cNvPr>
          <p:cNvSpPr/>
          <p:nvPr/>
        </p:nvSpPr>
        <p:spPr>
          <a:xfrm>
            <a:off x="3124200" y="2682875"/>
            <a:ext cx="4648200" cy="21336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filter(Tree T, function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 is empty)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empty tree;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 parallel: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L=filter(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R=filter(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T.right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T.root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join(L,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T.root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else return join2(L, R);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343BD-B9AB-4B2B-9AA6-805EBBC4E13B}"/>
                  </a:ext>
                </a:extLst>
              </p:cNvPr>
              <p:cNvSpPr txBox="1"/>
              <p:nvPr/>
            </p:nvSpPr>
            <p:spPr>
              <a:xfrm>
                <a:off x="3124200" y="5105401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depth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343BD-B9AB-4B2B-9AA6-805EBBC4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05401"/>
                <a:ext cx="5181600" cy="461665"/>
              </a:xfrm>
              <a:prstGeom prst="rect">
                <a:avLst/>
              </a:prstGeom>
              <a:blipFill>
                <a:blip r:embed="rId4"/>
                <a:stretch>
                  <a:fillRect l="-353" t="-933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E062-5B9D-40AA-9AAB-86D31263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A1B1-B1AA-423F-8E6D-B2788EE8D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折角 4">
                <a:extLst>
                  <a:ext uri="{FF2B5EF4-FFF2-40B4-BE49-F238E27FC236}">
                    <a16:creationId xmlns:a16="http://schemas.microsoft.com/office/drawing/2014/main" id="{F11D603D-9AF2-4BA1-8E21-C167DE46C0C3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6172200" cy="4114800"/>
              </a:xfrm>
              <a:prstGeom prst="foldedCorne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T=build(Array A,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size) {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parallel_sort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(A, size);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return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build_sorted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T=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build_sorted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Arrary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start,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end) {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(start == end)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 empty tree;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(start == end-1)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singleton(A[start]);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mid =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start+end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)/2;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in parallel: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L =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build_sorted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(A, start, mid);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R =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build_sorted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(A, mid+1, end);</a:t>
                </a:r>
              </a:p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return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join(L, A[mid], R);</a:t>
                </a:r>
              </a:p>
            </p:txBody>
          </p:sp>
        </mc:Choice>
        <mc:Fallback xmlns="">
          <p:sp>
            <p:nvSpPr>
              <p:cNvPr id="5" name="矩形: 折角 4">
                <a:extLst>
                  <a:ext uri="{FF2B5EF4-FFF2-40B4-BE49-F238E27FC236}">
                    <a16:creationId xmlns:a16="http://schemas.microsoft.com/office/drawing/2014/main" id="{F11D603D-9AF2-4BA1-8E21-C167DE46C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600200"/>
                <a:ext cx="6172200" cy="4114800"/>
              </a:xfrm>
              <a:prstGeom prst="foldedCorner">
                <a:avLst/>
              </a:prstGeom>
              <a:blipFill>
                <a:blip r:embed="rId3"/>
                <a:stretch>
                  <a:fillRect l="-983" t="-591" b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99C7B-BE99-49EE-BF4F-78A62AF111EE}"/>
                  </a:ext>
                </a:extLst>
              </p:cNvPr>
              <p:cNvSpPr txBox="1"/>
              <p:nvPr/>
            </p:nvSpPr>
            <p:spPr>
              <a:xfrm>
                <a:off x="2729753" y="5921734"/>
                <a:ext cx="4343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depth, bounded by the sorting algorithm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99C7B-BE99-49EE-BF4F-78A62AF1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3" y="5921734"/>
                <a:ext cx="4343400" cy="707886"/>
              </a:xfrm>
              <a:prstGeom prst="rect">
                <a:avLst/>
              </a:prstGeom>
              <a:blipFill>
                <a:blip r:embed="rId4"/>
                <a:stretch>
                  <a:fillRect l="-1545"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E970ED-F2CC-4CD3-B336-262F497C058A}"/>
                  </a:ext>
                </a:extLst>
              </p:cNvPr>
              <p:cNvSpPr txBox="1"/>
              <p:nvPr/>
            </p:nvSpPr>
            <p:spPr>
              <a:xfrm>
                <a:off x="8444345" y="2514600"/>
                <a:ext cx="2209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depth</a:t>
                </a:r>
                <a:endPara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E970ED-F2CC-4CD3-B336-262F497C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45" y="2514600"/>
                <a:ext cx="2209800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994B58F-896D-411C-8812-64918032E86A}"/>
              </a:ext>
            </a:extLst>
          </p:cNvPr>
          <p:cNvSpPr/>
          <p:nvPr/>
        </p:nvSpPr>
        <p:spPr>
          <a:xfrm>
            <a:off x="6781800" y="4572000"/>
            <a:ext cx="1447800" cy="381000"/>
          </a:xfrm>
          <a:prstGeom prst="rect">
            <a:avLst/>
          </a:prstGeom>
          <a:solidFill>
            <a:schemeClr val="accent2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4E15F-8996-4060-BA5A-07782B96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to array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97355-B0DF-4209-88D9-55E30A6D37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Output the entries in a tree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an array in its in-order</a:t>
                </a:r>
              </a:p>
              <a:p>
                <a:r>
                  <a:rPr lang="en-US" altLang="zh-CN" dirty="0"/>
                  <a:t>Assume each tree node stores its subtree size (an empty tree has size 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97355-B0DF-4209-88D9-55E30A6D3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折角 4">
            <a:extLst>
              <a:ext uri="{FF2B5EF4-FFF2-40B4-BE49-F238E27FC236}">
                <a16:creationId xmlns:a16="http://schemas.microsoft.com/office/drawing/2014/main" id="{BB6A17F1-9608-4481-87B7-EC49D8EB8CB8}"/>
              </a:ext>
            </a:extLst>
          </p:cNvPr>
          <p:cNvSpPr/>
          <p:nvPr/>
        </p:nvSpPr>
        <p:spPr>
          <a:xfrm>
            <a:off x="1676400" y="3505200"/>
            <a:ext cx="4800600" cy="21336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(Tree T, array 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offset)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 is empty)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A[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offset+T.left.size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get_entry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T.root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 parallel: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A, offset);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T.right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offset+T.left.size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()+1);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CD85E1-FEDC-49BD-AD84-523E40ECCF64}"/>
                  </a:ext>
                </a:extLst>
              </p:cNvPr>
              <p:cNvSpPr/>
              <p:nvPr/>
            </p:nvSpPr>
            <p:spPr>
              <a:xfrm>
                <a:off x="8229600" y="2971800"/>
                <a:ext cx="533400" cy="4572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CD85E1-FEDC-49BD-AD84-523E40ECC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971800"/>
                <a:ext cx="5334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BFF690-8503-4D12-A88B-55888C9E8A5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7543801" y="3362046"/>
            <a:ext cx="763915" cy="21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C1BE09-B6AE-4232-9CD2-4823FAA0D84A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8684886" y="3362046"/>
            <a:ext cx="763915" cy="21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96699F8-B087-4060-B2B9-DE8247BA3D3A}"/>
                  </a:ext>
                </a:extLst>
              </p:cNvPr>
              <p:cNvSpPr/>
              <p:nvPr/>
            </p:nvSpPr>
            <p:spPr>
              <a:xfrm>
                <a:off x="6934200" y="3581400"/>
                <a:ext cx="1219200" cy="685800"/>
              </a:xfrm>
              <a:prstGeom prst="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96699F8-B087-4060-B2B9-DE8247BA3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581400"/>
                <a:ext cx="1219200" cy="685800"/>
              </a:xfrm>
              <a:prstGeom prst="triangle">
                <a:avLst/>
              </a:prstGeom>
              <a:blipFill>
                <a:blip r:embed="rId5"/>
                <a:stretch>
                  <a:fillRect b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CDA5BAF-FACF-4930-A6D9-6BD367391781}"/>
                  </a:ext>
                </a:extLst>
              </p:cNvPr>
              <p:cNvSpPr/>
              <p:nvPr/>
            </p:nvSpPr>
            <p:spPr>
              <a:xfrm>
                <a:off x="8839200" y="3581400"/>
                <a:ext cx="1219200" cy="685800"/>
              </a:xfrm>
              <a:prstGeom prst="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CDA5BAF-FACF-4930-A6D9-6BD367391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81400"/>
                <a:ext cx="1219200" cy="685800"/>
              </a:xfrm>
              <a:prstGeom prst="triangle">
                <a:avLst/>
              </a:prstGeom>
              <a:blipFill>
                <a:blip r:embed="rId6"/>
                <a:stretch>
                  <a:fillRect b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2CD908C-D8F9-4F72-A33F-29A62936D1F7}"/>
              </a:ext>
            </a:extLst>
          </p:cNvPr>
          <p:cNvSpPr/>
          <p:nvPr/>
        </p:nvSpPr>
        <p:spPr>
          <a:xfrm>
            <a:off x="6934200" y="3581400"/>
            <a:ext cx="1219200" cy="685800"/>
          </a:xfrm>
          <a:prstGeom prst="triangle">
            <a:avLst/>
          </a:prstGeom>
          <a:solidFill>
            <a:schemeClr val="accent2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DCBB330-161F-4354-9417-E21970E1EF03}"/>
              </a:ext>
            </a:extLst>
          </p:cNvPr>
          <p:cNvSpPr/>
          <p:nvPr/>
        </p:nvSpPr>
        <p:spPr>
          <a:xfrm>
            <a:off x="8839200" y="3581400"/>
            <a:ext cx="1219200" cy="685800"/>
          </a:xfrm>
          <a:prstGeom prst="triangle">
            <a:avLst/>
          </a:prstGeom>
          <a:solidFill>
            <a:srgbClr val="00B050">
              <a:alpha val="3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142F9-11E9-4EAD-BCCC-8868A6A3B837}"/>
              </a:ext>
            </a:extLst>
          </p:cNvPr>
          <p:cNvSpPr/>
          <p:nvPr/>
        </p:nvSpPr>
        <p:spPr>
          <a:xfrm>
            <a:off x="8578850" y="4572000"/>
            <a:ext cx="1784350" cy="381000"/>
          </a:xfrm>
          <a:prstGeom prst="rect">
            <a:avLst/>
          </a:prstGeom>
          <a:solidFill>
            <a:srgbClr val="00B050">
              <a:alpha val="3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B5198A-7455-4350-9656-52EC31186FF1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4572000"/>
          <a:ext cx="3581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3414583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27991008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7794611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90359206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11118980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78087821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71411714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57662166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74112999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13350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036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886FF6-1AEB-4246-A9C6-6E76B1FAFDD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781800" y="4267200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0EBA24-B03E-4E7B-8E32-F8250F8E9E5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153400" y="4267200"/>
            <a:ext cx="76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86042-240E-4390-803E-C4CD2B9AB75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572500" y="4267200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374BBF-D6E6-4A80-BF46-75A828ADFBB9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0058400" y="4267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39C71E-1DC1-410A-8DF8-F88AD5CDF8E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382000" y="3429000"/>
            <a:ext cx="114300" cy="1143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152B38B-423A-4998-BF9B-FDBC2F5C04C5}"/>
              </a:ext>
            </a:extLst>
          </p:cNvPr>
          <p:cNvSpPr/>
          <p:nvPr/>
        </p:nvSpPr>
        <p:spPr>
          <a:xfrm rot="5400000">
            <a:off x="7391400" y="4343400"/>
            <a:ext cx="2286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1F2AC0-D4CE-42ED-8CE2-5069860875D0}"/>
              </a:ext>
            </a:extLst>
          </p:cNvPr>
          <p:cNvSpPr txBox="1"/>
          <p:nvPr/>
        </p:nvSpPr>
        <p:spPr>
          <a:xfrm>
            <a:off x="6781800" y="51816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The size of the left subtree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F411D-C495-4442-A157-2DAFE3FB500A}"/>
                  </a:ext>
                </a:extLst>
              </p:cNvPr>
              <p:cNvSpPr txBox="1"/>
              <p:nvPr/>
            </p:nvSpPr>
            <p:spPr>
              <a:xfrm>
                <a:off x="8216900" y="45593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F411D-C495-4442-A157-2DAFE3FB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0" y="455930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CDE16C-7115-4D6A-B5B1-3FA6642D4DF0}"/>
                  </a:ext>
                </a:extLst>
              </p:cNvPr>
              <p:cNvSpPr txBox="1"/>
              <p:nvPr/>
            </p:nvSpPr>
            <p:spPr>
              <a:xfrm>
                <a:off x="3810001" y="5939136"/>
                <a:ext cx="4219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depth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CDE16C-7115-4D6A-B5B1-3FA6642D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5939136"/>
                <a:ext cx="4219297" cy="461665"/>
              </a:xfrm>
              <a:prstGeom prst="rect">
                <a:avLst/>
              </a:prstGeom>
              <a:blipFill>
                <a:blip r:embed="rId8"/>
                <a:stretch>
                  <a:fillRect l="-289" t="-9211" r="-130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" grpId="0" animBg="1"/>
      <p:bldP spid="5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51" grpId="0" animBg="1"/>
      <p:bldP spid="52" grpId="0"/>
      <p:bldP spid="53" grpId="0"/>
      <p:bldP spid="5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2C57-2B9C-4E21-9A06-F9996DC2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query (1D)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1F0E0-B621-48A6-821E-95F5F9B530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Report all entries in key range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Get a tree of them: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work and depth</a:t>
                </a:r>
              </a:p>
              <a:p>
                <a:r>
                  <a:rPr lang="en-US" altLang="zh-CN" dirty="0"/>
                  <a:t>Flatten them in an array: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1F0E0-B621-48A6-821E-95F5F9B53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8D8B729-F684-4609-A903-49562CEEF6F7}"/>
              </a:ext>
            </a:extLst>
          </p:cNvPr>
          <p:cNvGrpSpPr/>
          <p:nvPr/>
        </p:nvGrpSpPr>
        <p:grpSpPr>
          <a:xfrm>
            <a:off x="762000" y="3276600"/>
            <a:ext cx="5133974" cy="2820254"/>
            <a:chOff x="1241090" y="3195601"/>
            <a:chExt cx="5133974" cy="28202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736242-1AC4-4CC4-AF6B-DC949DDC32BC}"/>
                </a:ext>
              </a:extLst>
            </p:cNvPr>
            <p:cNvSpPr/>
            <p:nvPr/>
          </p:nvSpPr>
          <p:spPr>
            <a:xfrm>
              <a:off x="1241090" y="3195601"/>
              <a:ext cx="5103498" cy="28118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2" descr="A 1-dimensional range query.">
              <a:extLst>
                <a:ext uri="{FF2B5EF4-FFF2-40B4-BE49-F238E27FC236}">
                  <a16:creationId xmlns:a16="http://schemas.microsoft.com/office/drawing/2014/main" id="{4E271DED-402A-4672-9A77-83577BD4F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47"/>
            <a:stretch/>
          </p:blipFill>
          <p:spPr bwMode="auto">
            <a:xfrm>
              <a:off x="1429681" y="3291325"/>
              <a:ext cx="3341204" cy="240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B1F847-C1C2-4A13-B4B6-5C28D1F19D9A}"/>
                    </a:ext>
                  </a:extLst>
                </p:cNvPr>
                <p:cNvSpPr txBox="1"/>
                <p:nvPr/>
              </p:nvSpPr>
              <p:spPr>
                <a:xfrm>
                  <a:off x="1840476" y="5646523"/>
                  <a:ext cx="480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733F589-49E1-459F-AAB8-1E5668759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476" y="5646523"/>
                  <a:ext cx="4808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BC906C2-FE1F-456B-9EB5-36E417F83426}"/>
                    </a:ext>
                  </a:extLst>
                </p:cNvPr>
                <p:cNvSpPr txBox="1"/>
                <p:nvPr/>
              </p:nvSpPr>
              <p:spPr>
                <a:xfrm flipH="1">
                  <a:off x="3898647" y="5634000"/>
                  <a:ext cx="431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12AD7F1-2BB7-4F61-8919-1545FAF94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98647" y="5634000"/>
                  <a:ext cx="43141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55C6D51-5277-4462-8276-DEA16C8A6DFD}"/>
                </a:ext>
              </a:extLst>
            </p:cNvPr>
            <p:cNvSpPr/>
            <p:nvPr/>
          </p:nvSpPr>
          <p:spPr>
            <a:xfrm flipH="1">
              <a:off x="4879845" y="3360453"/>
              <a:ext cx="374234" cy="2249334"/>
            </a:xfrm>
            <a:prstGeom prst="leftBrace">
              <a:avLst>
                <a:gd name="adj1" fmla="val 3049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DD0BE9-08DE-4457-8161-AB58864A91ED}"/>
                    </a:ext>
                  </a:extLst>
                </p:cNvPr>
                <p:cNvSpPr txBox="1"/>
                <p:nvPr/>
              </p:nvSpPr>
              <p:spPr>
                <a:xfrm>
                  <a:off x="5186498" y="3865733"/>
                  <a:ext cx="11885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latin typeface="Comic Sans MS" panose="030F0702030302020204" pitchFamily="66" charset="0"/>
                    </a:rPr>
                    <a:t> </a:t>
                  </a:r>
                  <a:r>
                    <a:rPr lang="en-US" altLang="zh-CN" dirty="0">
                      <a:latin typeface="Comic Sans MS" panose="030F0702030302020204" pitchFamily="66" charset="0"/>
                    </a:rPr>
                    <a:t>related nodes / subtrees</a:t>
                  </a:r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92ABA7-814D-4F11-9C5C-BFC053004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498" y="3865733"/>
                  <a:ext cx="1188566" cy="1200329"/>
                </a:xfrm>
                <a:prstGeom prst="rect">
                  <a:avLst/>
                </a:prstGeom>
                <a:blipFill>
                  <a:blip r:embed="rId6"/>
                  <a:stretch>
                    <a:fillRect l="-4103" r="-1026" b="-7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77DE9AF-0807-4B3D-98B3-A14D958583B2}"/>
              </a:ext>
            </a:extLst>
          </p:cNvPr>
          <p:cNvSpPr txBox="1"/>
          <p:nvPr/>
        </p:nvSpPr>
        <p:spPr>
          <a:xfrm>
            <a:off x="6019799" y="2707481"/>
            <a:ext cx="5715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node* range (T, kl , </a:t>
            </a:r>
            <a:r>
              <a:rPr lang="en-US" altLang="zh-CN" dirty="0" err="1"/>
              <a:t>kr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   node* cur = T; </a:t>
            </a:r>
          </a:p>
          <a:p>
            <a:r>
              <a:rPr lang="en-US" altLang="zh-CN" dirty="0"/>
              <a:t>    key k = key at cur;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while</a:t>
            </a:r>
            <a:r>
              <a:rPr lang="en-US" altLang="zh-CN" dirty="0"/>
              <a:t> ( kl &gt; k </a:t>
            </a:r>
            <a:r>
              <a:rPr lang="en-US" altLang="zh-CN" b="1" dirty="0"/>
              <a:t>or</a:t>
            </a:r>
            <a:r>
              <a:rPr lang="en-US" altLang="zh-CN" dirty="0"/>
              <a:t> </a:t>
            </a:r>
            <a:r>
              <a:rPr lang="en-US" altLang="zh-CN" dirty="0" err="1"/>
              <a:t>kr</a:t>
            </a:r>
            <a:r>
              <a:rPr lang="en-US" altLang="zh-CN" dirty="0"/>
              <a:t> &lt; k ) {  // find </a:t>
            </a:r>
            <a:r>
              <a:rPr lang="en-US" altLang="zh-CN" dirty="0" err="1"/>
              <a:t>v_split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 (kl &gt; k ) cur = cur-&gt;right ; 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 (</a:t>
            </a:r>
            <a:r>
              <a:rPr lang="en-US" altLang="zh-CN" dirty="0" err="1"/>
              <a:t>kr</a:t>
            </a:r>
            <a:r>
              <a:rPr lang="en-US" altLang="zh-CN" dirty="0"/>
              <a:t> &lt; k) cur = cur-&gt;left;} </a:t>
            </a:r>
          </a:p>
          <a:p>
            <a:r>
              <a:rPr lang="en-US" altLang="zh-CN" dirty="0"/>
              <a:t>    node* L = </a:t>
            </a:r>
            <a:r>
              <a:rPr lang="en-US" altLang="zh-CN" dirty="0" err="1"/>
              <a:t>range_right</a:t>
            </a:r>
            <a:r>
              <a:rPr lang="en-US" altLang="zh-CN" dirty="0"/>
              <a:t> ( cur-&gt;left, kl );</a:t>
            </a:r>
          </a:p>
          <a:p>
            <a:r>
              <a:rPr lang="en-US" altLang="zh-CN" dirty="0"/>
              <a:t>    node* R = </a:t>
            </a:r>
            <a:r>
              <a:rPr lang="en-US" altLang="zh-CN" dirty="0" err="1"/>
              <a:t>range_left</a:t>
            </a:r>
            <a:r>
              <a:rPr lang="en-US" altLang="zh-CN" dirty="0"/>
              <a:t> ( cur-&gt;right, </a:t>
            </a:r>
            <a:r>
              <a:rPr lang="en-US" altLang="zh-CN" dirty="0" err="1"/>
              <a:t>kr</a:t>
            </a:r>
            <a:r>
              <a:rPr lang="en-US" altLang="zh-CN" dirty="0"/>
              <a:t> ); 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join(L, cur, R); }</a:t>
            </a:r>
          </a:p>
          <a:p>
            <a:r>
              <a:rPr lang="en-US" altLang="zh-CN" dirty="0"/>
              <a:t>node * </a:t>
            </a:r>
            <a:r>
              <a:rPr lang="en-US" altLang="zh-CN" dirty="0" err="1"/>
              <a:t>range_right</a:t>
            </a:r>
            <a:r>
              <a:rPr lang="en-US" altLang="zh-CN" dirty="0"/>
              <a:t> (T, k ) { </a:t>
            </a:r>
            <a:r>
              <a:rPr lang="en-US" altLang="zh-CN" dirty="0">
                <a:solidFill>
                  <a:schemeClr val="accent6"/>
                </a:solidFill>
              </a:rPr>
              <a:t>// left (t , k ) is symmetric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( t is </a:t>
            </a:r>
            <a:r>
              <a:rPr lang="en-US" altLang="zh-CN" b="1" dirty="0"/>
              <a:t>null</a:t>
            </a:r>
            <a:r>
              <a:rPr lang="en-US" altLang="zh-CN" dirty="0"/>
              <a:t> ) </a:t>
            </a:r>
            <a:r>
              <a:rPr lang="en-US" altLang="zh-CN" b="1" dirty="0"/>
              <a:t>return</a:t>
            </a:r>
            <a:r>
              <a:rPr lang="en-US" altLang="zh-CN" dirty="0"/>
              <a:t> T; 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(k &gt; key(t))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range_right</a:t>
            </a:r>
            <a:r>
              <a:rPr lang="en-US" altLang="zh-CN" dirty="0"/>
              <a:t> (t-&gt;right, k); 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join(right (t-&gt;left, k), T, T-&gt;right ); }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B94977-5869-4AE9-9B03-1AC3B6295570}"/>
              </a:ext>
            </a:extLst>
          </p:cNvPr>
          <p:cNvSpPr txBox="1"/>
          <p:nvPr/>
        </p:nvSpPr>
        <p:spPr>
          <a:xfrm>
            <a:off x="4953000" y="390203"/>
            <a:ext cx="532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right(T, k) is just the right half of the split algorithm.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also use two split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D33-72FE-4A9B-BCF7-360CB471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Why we need trees?</a:t>
            </a:r>
            <a:br>
              <a:rPr lang="en-US" altLang="zh-CN" dirty="0"/>
            </a:br>
            <a:r>
              <a:rPr lang="en-US" altLang="zh-CN" dirty="0"/>
              <a:t>Useful in many applications.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529-20A2-4954-8C28-D5304E38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201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Building index for databases and data warehouses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Multi-dimensional range-based search</a:t>
            </a:r>
          </a:p>
          <a:p>
            <a:pPr lvl="1"/>
            <a:r>
              <a:rPr lang="en-US" altLang="zh-CN" dirty="0"/>
              <a:t>Computational geometry</a:t>
            </a:r>
          </a:p>
          <a:p>
            <a:pPr lvl="1"/>
            <a:r>
              <a:rPr lang="en-US" altLang="zh-CN" dirty="0"/>
              <a:t>Computer graphics</a:t>
            </a:r>
          </a:p>
          <a:p>
            <a:pPr lvl="1"/>
            <a:r>
              <a:rPr lang="en-US" altLang="zh-CN" dirty="0"/>
              <a:t>Database queries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Implementation for other abstract data types (ADTs)</a:t>
            </a:r>
          </a:p>
          <a:p>
            <a:pPr lvl="1"/>
            <a:r>
              <a:rPr lang="en-US" altLang="zh-CN" dirty="0"/>
              <a:t>Ordered sets/maps</a:t>
            </a:r>
          </a:p>
          <a:p>
            <a:pPr lvl="1"/>
            <a:r>
              <a:rPr lang="en-US" altLang="zh-CN" dirty="0"/>
              <a:t>Priority queues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Subroutines in other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7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5BCE4-EDE5-48A1-B14C-A6D996EC7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 descr="图片包含 草, 天空, 户外, 田野&#10;&#10;自动生成的说明">
            <a:extLst>
              <a:ext uri="{FF2B5EF4-FFF2-40B4-BE49-F238E27FC236}">
                <a16:creationId xmlns:a16="http://schemas.microsoft.com/office/drawing/2014/main" id="{0B6AC9FA-56D8-4CCA-981A-B37F8F585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t="15164" r="20028" b="9325"/>
          <a:stretch/>
        </p:blipFill>
        <p:spPr>
          <a:xfrm>
            <a:off x="3276600" y="2679700"/>
            <a:ext cx="4648200" cy="387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F4DD3-0F42-414F-AC67-A7A8CC8EBB77}"/>
              </a:ext>
            </a:extLst>
          </p:cNvPr>
          <p:cNvSpPr txBox="1"/>
          <p:nvPr/>
        </p:nvSpPr>
        <p:spPr>
          <a:xfrm>
            <a:off x="8077201" y="5352872"/>
            <a:ext cx="222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balanced binary tree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BB3C33-D286-4578-BD92-C0751EC0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457200"/>
          </a:xfrm>
        </p:spPr>
        <p:txBody>
          <a:bodyPr/>
          <a:lstStyle/>
          <a:p>
            <a:r>
              <a:rPr lang="en-US" altLang="zh-CN" dirty="0"/>
              <a:t>Balanced Binary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74255B5-D697-44F3-844D-E65FD2E29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11277600" cy="3352800"/>
              </a:xfrm>
            </p:spPr>
            <p:txBody>
              <a:bodyPr/>
              <a:lstStyle/>
              <a:p>
                <a:pPr lvl="0"/>
                <a:r>
                  <a:rPr lang="en-US" altLang="zh-CN" dirty="0"/>
                  <a:t>Binary: each tree node has at most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two</a:t>
                </a:r>
                <a:r>
                  <a:rPr lang="en-US" altLang="zh-CN" dirty="0"/>
                  <a:t> children</a:t>
                </a:r>
              </a:p>
              <a:p>
                <a:pPr lvl="0"/>
                <a:r>
                  <a:rPr lang="en-US" altLang="zh-CN" dirty="0"/>
                  <a:t>Balanced: the tree has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bounded height</a:t>
                </a:r>
              </a:p>
              <a:p>
                <a:pPr lvl="1"/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74255B5-D697-44F3-844D-E65FD2E29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11277600" cy="3352800"/>
              </a:xfrm>
              <a:blipFill>
                <a:blip r:embed="rId4"/>
                <a:stretch>
                  <a:fillRect l="-973" t="-3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4013EE-4824-498C-8A2C-C4001D050544}"/>
              </a:ext>
            </a:extLst>
          </p:cNvPr>
          <p:cNvSpPr txBox="1"/>
          <p:nvPr/>
        </p:nvSpPr>
        <p:spPr>
          <a:xfrm>
            <a:off x="4267200" y="6019800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hyphaene</a:t>
            </a:r>
            <a:r>
              <a:rPr lang="en-US" altLang="zh-CN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compressa</a:t>
            </a:r>
            <a:endParaRPr lang="zh-CN" altLang="en-US" sz="20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1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9AEE0-53C8-43B3-9EEB-BCCC0F87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 descr="图片包含 草, 天空, 户外, 田野&#10;&#10;自动生成的说明">
            <a:extLst>
              <a:ext uri="{FF2B5EF4-FFF2-40B4-BE49-F238E27FC236}">
                <a16:creationId xmlns:a16="http://schemas.microsoft.com/office/drawing/2014/main" id="{0B6AC9FA-56D8-4CCA-981A-B37F8F585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t="15164" r="20028" b="9325"/>
          <a:stretch/>
        </p:blipFill>
        <p:spPr>
          <a:xfrm rot="10800000">
            <a:off x="3276600" y="2679700"/>
            <a:ext cx="4648200" cy="387350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410200" y="34290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00183B-1DD2-4B0F-BEA3-136A93AE8D9B}"/>
              </a:ext>
            </a:extLst>
          </p:cNvPr>
          <p:cNvSpPr/>
          <p:nvPr/>
        </p:nvSpPr>
        <p:spPr>
          <a:xfrm>
            <a:off x="5181600" y="39624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715000" y="3988089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800600" y="44196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212080" y="44958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623560" y="446405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073140" y="435864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360545" y="47244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633912" y="49149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953000" y="4943475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295899" y="51054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503545" y="48387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937884" y="501015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245541" y="502920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563676" y="476885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5334001" y="3689164"/>
            <a:ext cx="120837" cy="2732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93463F-420C-4E01-BAAD-26ED6434B00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670364" y="3689163"/>
            <a:ext cx="197037" cy="29892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953001" y="4222564"/>
            <a:ext cx="273237" cy="1970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 flipH="1">
            <a:off x="5364481" y="4222564"/>
            <a:ext cx="77283" cy="2732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5759638" y="4248252"/>
            <a:ext cx="16323" cy="21579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5975164" y="4248252"/>
            <a:ext cx="250377" cy="1103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4512945" y="4679764"/>
            <a:ext cx="332292" cy="446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 flipH="1">
            <a:off x="4786313" y="4679764"/>
            <a:ext cx="274451" cy="2351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5105401" y="4755963"/>
            <a:ext cx="151317" cy="1875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 flipH="1">
            <a:off x="5448299" y="4755964"/>
            <a:ext cx="23944" cy="3494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5655945" y="4724214"/>
            <a:ext cx="12252" cy="1144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883724" y="4724214"/>
            <a:ext cx="206561" cy="2859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9" idx="0"/>
            <a:endCxn id="11" idx="5"/>
          </p:cNvCxnSpPr>
          <p:nvPr/>
        </p:nvCxnSpPr>
        <p:spPr>
          <a:xfrm flipH="1" flipV="1">
            <a:off x="6333304" y="4618804"/>
            <a:ext cx="382773" cy="1500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6117777" y="4618804"/>
            <a:ext cx="280164" cy="4103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16E188-E854-47A5-94BE-E3487F2C41B5}"/>
              </a:ext>
            </a:extLst>
          </p:cNvPr>
          <p:cNvSpPr txBox="1"/>
          <p:nvPr/>
        </p:nvSpPr>
        <p:spPr>
          <a:xfrm>
            <a:off x="8077201" y="5352872"/>
            <a:ext cx="222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balanced binary tree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9">
                <a:extLst>
                  <a:ext uri="{FF2B5EF4-FFF2-40B4-BE49-F238E27FC236}">
                    <a16:creationId xmlns:a16="http://schemas.microsoft.com/office/drawing/2014/main" id="{266EE21F-BD41-4A78-BC46-556CAB916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11277600" cy="1187448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altLang="zh-CN" dirty="0"/>
                  <a:t>Binary: each tree node has at most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two</a:t>
                </a:r>
                <a:r>
                  <a:rPr lang="en-US" altLang="zh-CN" dirty="0"/>
                  <a:t> children</a:t>
                </a:r>
              </a:p>
              <a:p>
                <a:pPr lvl="0"/>
                <a:r>
                  <a:rPr lang="en-US" altLang="zh-CN" dirty="0"/>
                  <a:t>Balanced: the tree has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bounded height</a:t>
                </a:r>
              </a:p>
              <a:p>
                <a:pPr lvl="1"/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9" name="Content Placeholder 9">
                <a:extLst>
                  <a:ext uri="{FF2B5EF4-FFF2-40B4-BE49-F238E27FC236}">
                    <a16:creationId xmlns:a16="http://schemas.microsoft.com/office/drawing/2014/main" id="{266EE21F-BD41-4A78-BC46-556CAB916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11277600" cy="1187448"/>
              </a:xfrm>
              <a:blipFill>
                <a:blip r:embed="rId4"/>
                <a:stretch>
                  <a:fillRect l="-811" t="-10309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7">
            <a:extLst>
              <a:ext uri="{FF2B5EF4-FFF2-40B4-BE49-F238E27FC236}">
                <a16:creationId xmlns:a16="http://schemas.microsoft.com/office/drawing/2014/main" id="{E9291929-FEE5-4E85-82E7-F9AF5B1D1600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1127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/>
              <a:t>Balanced 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5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Word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D63662-4EDC-4A83-BEE6-FB3BDD05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496657" y="34290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00183B-1DD2-4B0F-BEA3-136A93AE8D9B}"/>
              </a:ext>
            </a:extLst>
          </p:cNvPr>
          <p:cNvSpPr/>
          <p:nvPr/>
        </p:nvSpPr>
        <p:spPr>
          <a:xfrm>
            <a:off x="4837617" y="3910013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156819" y="3923031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468308" y="435864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120245" y="435864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852020" y="4361498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530998" y="435864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289774" y="4952365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651087" y="4952365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4972049" y="49530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295899" y="49530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5677633" y="4952365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030015" y="4952365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397941" y="49530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DE87F81-0432-40EA-B36C-536FAE894ED8}"/>
              </a:ext>
            </a:extLst>
          </p:cNvPr>
          <p:cNvSpPr/>
          <p:nvPr/>
        </p:nvSpPr>
        <p:spPr>
          <a:xfrm>
            <a:off x="6715730" y="49530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990018" y="3689163"/>
            <a:ext cx="551277" cy="2208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93463F-420C-4E01-BAAD-26ED6434B00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756821" y="3689163"/>
            <a:ext cx="552399" cy="23386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620708" y="4170176"/>
            <a:ext cx="261546" cy="188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5097781" y="4170176"/>
            <a:ext cx="174865" cy="188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6004420" y="4183194"/>
            <a:ext cx="197036" cy="1783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416982" y="4183194"/>
            <a:ext cx="266416" cy="17544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4728471" y="4618803"/>
            <a:ext cx="75016" cy="3335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5124450" y="4618804"/>
            <a:ext cx="40433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80409" y="4618804"/>
            <a:ext cx="67891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5830033" y="4621661"/>
            <a:ext cx="66624" cy="3307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6112183" y="4621661"/>
            <a:ext cx="70232" cy="3307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9" idx="0"/>
            <a:endCxn id="11" idx="5"/>
          </p:cNvCxnSpPr>
          <p:nvPr/>
        </p:nvCxnSpPr>
        <p:spPr>
          <a:xfrm flipH="1" flipV="1">
            <a:off x="6791162" y="4618804"/>
            <a:ext cx="76969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BB09A8-3B18-4C16-A0F2-0BBE0ED99C8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6550341" y="4618804"/>
            <a:ext cx="25294" cy="3341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8EFE100-3AA8-4946-9AED-782F335407BB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4442175" y="4618803"/>
            <a:ext cx="70771" cy="3335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62B300-C79E-4191-AFB3-E01F9E6EABC0}"/>
              </a:ext>
            </a:extLst>
          </p:cNvPr>
          <p:cNvSpPr txBox="1"/>
          <p:nvPr/>
        </p:nvSpPr>
        <p:spPr>
          <a:xfrm>
            <a:off x="8077201" y="5352872"/>
            <a:ext cx="222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balanced binary tree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AC1BCDF-F452-4F32-9E0A-B585E0F96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11277600" cy="5638800"/>
              </a:xfrm>
            </p:spPr>
            <p:txBody>
              <a:bodyPr/>
              <a:lstStyle/>
              <a:p>
                <a:pPr lvl="0"/>
                <a:r>
                  <a:rPr lang="en-US" altLang="zh-CN" dirty="0"/>
                  <a:t>Binary: each tree node has at most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two</a:t>
                </a:r>
                <a:r>
                  <a:rPr lang="en-US" altLang="zh-CN" dirty="0"/>
                  <a:t> children</a:t>
                </a:r>
              </a:p>
              <a:p>
                <a:pPr lvl="0"/>
                <a:r>
                  <a:rPr lang="en-US" altLang="zh-CN" dirty="0"/>
                  <a:t>Balanced: the tree has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bounded height</a:t>
                </a:r>
              </a:p>
              <a:p>
                <a:pPr lvl="1"/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AC1BCDF-F452-4F32-9E0A-B585E0F96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11277600" cy="5638800"/>
              </a:xfrm>
              <a:blipFill>
                <a:blip r:embed="rId3"/>
                <a:stretch>
                  <a:fillRect l="-703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7">
            <a:extLst>
              <a:ext uri="{FF2B5EF4-FFF2-40B4-BE49-F238E27FC236}">
                <a16:creationId xmlns:a16="http://schemas.microsoft.com/office/drawing/2014/main" id="{FD8DBD99-6AA4-42D5-9590-D5C65198E268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1127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/>
              <a:t>Balanced 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1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23751</TotalTime>
  <Words>4038</Words>
  <Application>Microsoft Office PowerPoint</Application>
  <PresentationFormat>Widescreen</PresentationFormat>
  <Paragraphs>879</Paragraphs>
  <Slides>53</Slides>
  <Notes>37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等线</vt:lpstr>
      <vt:lpstr>Arial</vt:lpstr>
      <vt:lpstr>Arial Black</vt:lpstr>
      <vt:lpstr>Arial Rounded MT Bold</vt:lpstr>
      <vt:lpstr>Bahnschrift SemiBold SemiConden</vt:lpstr>
      <vt:lpstr>Calibri</vt:lpstr>
      <vt:lpstr>Cambria Math</vt:lpstr>
      <vt:lpstr>Comic Sans MS</vt:lpstr>
      <vt:lpstr>Consolas</vt:lpstr>
      <vt:lpstr>Copperplate Gothic Bold</vt:lpstr>
      <vt:lpstr>Copperplate Gothic Light</vt:lpstr>
      <vt:lpstr>Courier New</vt:lpstr>
      <vt:lpstr>Lucida Sans Unicode</vt:lpstr>
      <vt:lpstr>1_Custom Design</vt:lpstr>
      <vt:lpstr>Parallel data structures</vt:lpstr>
      <vt:lpstr>Parallel Trees</vt:lpstr>
      <vt:lpstr>Why we need trees? For organizing data.</vt:lpstr>
      <vt:lpstr>Why we need trees? For organizing data.</vt:lpstr>
      <vt:lpstr>Why we need trees? For organizing ordered data.</vt:lpstr>
      <vt:lpstr>Why we need trees? Useful in many applications.</vt:lpstr>
      <vt:lpstr>Balanced Binary Trees</vt:lpstr>
      <vt:lpstr>PowerPoint Presentation</vt:lpstr>
      <vt:lpstr>PowerPoint Presentation</vt:lpstr>
      <vt:lpstr>Balanced Binary Trees</vt:lpstr>
      <vt:lpstr>AVL trees</vt:lpstr>
      <vt:lpstr>Red-black trees</vt:lpstr>
      <vt:lpstr>Weight-balanced trees</vt:lpstr>
      <vt:lpstr>Treaps</vt:lpstr>
      <vt:lpstr>Tree rotation</vt:lpstr>
      <vt:lpstr>Applications Using Trees</vt:lpstr>
      <vt:lpstr>PowerPoint Presentation</vt:lpstr>
      <vt:lpstr>Applications using trees</vt:lpstr>
      <vt:lpstr>Applications Using Trees</vt:lpstr>
      <vt:lpstr>Applications Using Trees</vt:lpstr>
      <vt:lpstr>What will do in this lecture?</vt:lpstr>
      <vt:lpstr>Why do we need join</vt:lpstr>
      <vt:lpstr>Why do we need join</vt:lpstr>
      <vt:lpstr>What will do in this lecture?</vt:lpstr>
      <vt:lpstr>PowerPoint Presentation</vt:lpstr>
      <vt:lpstr>The Primitive Join</vt:lpstr>
      <vt:lpstr>The Primitive Join</vt:lpstr>
      <vt:lpstr>The Primitive Join</vt:lpstr>
      <vt:lpstr>The Primitive Join</vt:lpstr>
      <vt:lpstr>The Primitive Join</vt:lpstr>
      <vt:lpstr>Join-based insertion</vt:lpstr>
      <vt:lpstr>Join-based Algorithms  Warm-up</vt:lpstr>
      <vt:lpstr>Join-based Algorithms  Warm-up</vt:lpstr>
      <vt:lpstr>Join-based Algorithms  Warm-up</vt:lpstr>
      <vt:lpstr>Join-based Algorithms  Warm-up</vt:lpstr>
      <vt:lpstr>Join-based Algorithms  Warm-up</vt:lpstr>
      <vt:lpstr>Join-based Algorithms  Warm-up</vt:lpstr>
      <vt:lpstr>Join-based split</vt:lpstr>
      <vt:lpstr>The Inverse of Join: Split</vt:lpstr>
      <vt:lpstr>The Inverse of Join: Split</vt:lpstr>
      <vt:lpstr>The Inverse of Join: Split</vt:lpstr>
      <vt:lpstr>The Inverse of Join: Split</vt:lpstr>
      <vt:lpstr>The Inverse of Join: Split</vt:lpstr>
      <vt:lpstr>Another helper function: join2</vt:lpstr>
      <vt:lpstr>Join-based Algorithms  - insertion and deletion</vt:lpstr>
      <vt:lpstr>Join-based parallel algorithms</vt:lpstr>
      <vt:lpstr>Parallel Algorithms</vt:lpstr>
      <vt:lpstr>Get the maximum value</vt:lpstr>
      <vt:lpstr>Map and reduce</vt:lpstr>
      <vt:lpstr>Filter</vt:lpstr>
      <vt:lpstr>Construction</vt:lpstr>
      <vt:lpstr>Output to array</vt:lpstr>
      <vt:lpstr>Range query (1D)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415</cp:revision>
  <dcterms:created xsi:type="dcterms:W3CDTF">2019-09-30T01:50:09Z</dcterms:created>
  <dcterms:modified xsi:type="dcterms:W3CDTF">2022-08-29T16:00:16Z</dcterms:modified>
</cp:coreProperties>
</file>