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54"/>
  </p:notesMasterIdLst>
  <p:handoutMasterIdLst>
    <p:handoutMasterId r:id="rId55"/>
  </p:handoutMasterIdLst>
  <p:sldIdLst>
    <p:sldId id="495" r:id="rId2"/>
    <p:sldId id="778" r:id="rId3"/>
    <p:sldId id="780" r:id="rId4"/>
    <p:sldId id="779" r:id="rId5"/>
    <p:sldId id="781" r:id="rId6"/>
    <p:sldId id="782" r:id="rId7"/>
    <p:sldId id="425" r:id="rId8"/>
    <p:sldId id="784" r:id="rId9"/>
    <p:sldId id="769" r:id="rId10"/>
    <p:sldId id="385" r:id="rId11"/>
    <p:sldId id="387" r:id="rId12"/>
    <p:sldId id="388" r:id="rId13"/>
    <p:sldId id="386" r:id="rId14"/>
    <p:sldId id="400" r:id="rId15"/>
    <p:sldId id="556" r:id="rId16"/>
    <p:sldId id="771" r:id="rId17"/>
    <p:sldId id="257" r:id="rId18"/>
    <p:sldId id="258" r:id="rId19"/>
    <p:sldId id="389" r:id="rId20"/>
    <p:sldId id="355" r:id="rId21"/>
    <p:sldId id="672" r:id="rId22"/>
    <p:sldId id="673" r:id="rId23"/>
    <p:sldId id="674" r:id="rId24"/>
    <p:sldId id="675" r:id="rId25"/>
    <p:sldId id="676" r:id="rId26"/>
    <p:sldId id="772" r:id="rId27"/>
    <p:sldId id="773" r:id="rId28"/>
    <p:sldId id="394" r:id="rId29"/>
    <p:sldId id="395" r:id="rId30"/>
    <p:sldId id="775" r:id="rId31"/>
    <p:sldId id="631" r:id="rId32"/>
    <p:sldId id="640" r:id="rId33"/>
    <p:sldId id="639" r:id="rId34"/>
    <p:sldId id="783" r:id="rId35"/>
    <p:sldId id="424" r:id="rId36"/>
    <p:sldId id="777" r:id="rId37"/>
    <p:sldId id="776" r:id="rId38"/>
    <p:sldId id="626" r:id="rId39"/>
    <p:sldId id="573" r:id="rId40"/>
    <p:sldId id="463" r:id="rId41"/>
    <p:sldId id="403" r:id="rId42"/>
    <p:sldId id="405" r:id="rId43"/>
    <p:sldId id="413" r:id="rId44"/>
    <p:sldId id="613" r:id="rId45"/>
    <p:sldId id="615" r:id="rId46"/>
    <p:sldId id="616" r:id="rId47"/>
    <p:sldId id="528" r:id="rId48"/>
    <p:sldId id="575" r:id="rId49"/>
    <p:sldId id="534" r:id="rId50"/>
    <p:sldId id="404" r:id="rId51"/>
    <p:sldId id="412" r:id="rId52"/>
    <p:sldId id="415" r:id="rId53"/>
  </p:sldIdLst>
  <p:sldSz cx="12192000" cy="6858000"/>
  <p:notesSz cx="9601200" cy="73152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1" pos="7296" userDrawn="1">
          <p15:clr>
            <a:srgbClr val="A4A3A4"/>
          </p15:clr>
        </p15:guide>
        <p15:guide id="1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D0CECE"/>
    <a:srgbClr val="616161"/>
    <a:srgbClr val="BA97FF"/>
    <a:srgbClr val="595959"/>
    <a:srgbClr val="7C7C7C"/>
    <a:srgbClr val="4D5061"/>
    <a:srgbClr val="373F3D"/>
    <a:srgbClr val="393D3F"/>
    <a:srgbClr val="6065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autoAdjust="0"/>
    <p:restoredTop sz="95171" autoAdjust="0"/>
  </p:normalViewPr>
  <p:slideViewPr>
    <p:cSldViewPr>
      <p:cViewPr varScale="1">
        <p:scale>
          <a:sx n="130" d="100"/>
          <a:sy n="130" d="100"/>
        </p:scale>
        <p:origin x="768" y="64"/>
      </p:cViewPr>
      <p:guideLst>
        <p:guide pos="7296"/>
        <p:guide orient="horz" pos="2160"/>
      </p:guideLst>
    </p:cSldViewPr>
  </p:slideViewPr>
  <p:notesTextViewPr>
    <p:cViewPr>
      <p:scale>
        <a:sx n="125" d="100"/>
        <a:sy n="125" d="100"/>
      </p:scale>
      <p:origin x="0" y="0"/>
    </p:cViewPr>
  </p:notesTextViewPr>
  <p:sorterViewPr>
    <p:cViewPr>
      <p:scale>
        <a:sx n="100" d="100"/>
        <a:sy n="100" d="100"/>
      </p:scale>
      <p:origin x="0" y="-27396"/>
    </p:cViewPr>
  </p:sorterViewPr>
  <p:notesViewPr>
    <p:cSldViewPr showGuides="1">
      <p:cViewPr varScale="1">
        <p:scale>
          <a:sx n="100" d="100"/>
          <a:sy n="100" d="100"/>
        </p:scale>
        <p:origin x="260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endParaRPr lang="en-US"/>
          </a:p>
        </p:txBody>
      </p:sp>
      <p:sp>
        <p:nvSpPr>
          <p:cNvPr id="3" name="日期占位符 2"/>
          <p:cNvSpPr>
            <a:spLocks noGrp="1"/>
          </p:cNvSpPr>
          <p:nvPr>
            <p:ph type="dt" sz="quarter" idx="1"/>
          </p:nvPr>
        </p:nvSpPr>
        <p:spPr>
          <a:xfrm>
            <a:off x="5438458" y="0"/>
            <a:ext cx="4160520" cy="367030"/>
          </a:xfrm>
          <a:prstGeom prst="rect">
            <a:avLst/>
          </a:prstGeom>
        </p:spPr>
        <p:txBody>
          <a:bodyPr vert="horz" lIns="96661" tIns="48331" rIns="96661" bIns="48331" rtlCol="0"/>
          <a:lstStyle>
            <a:lvl1pPr algn="r">
              <a:defRPr sz="1300"/>
            </a:lvl1pPr>
          </a:lstStyle>
          <a:p>
            <a:fld id="{E83C12A0-A07F-438D-8289-D652357D529F}" type="datetimeFigureOut">
              <a:rPr lang="en-US" smtClean="0"/>
              <a:t>8/29/2022</a:t>
            </a:fld>
            <a:endParaRPr lang="en-US"/>
          </a:p>
        </p:txBody>
      </p:sp>
      <p:sp>
        <p:nvSpPr>
          <p:cNvPr id="4" name="页脚占位符 3"/>
          <p:cNvSpPr>
            <a:spLocks noGrp="1"/>
          </p:cNvSpPr>
          <p:nvPr>
            <p:ph type="ftr" sz="quarter" idx="2"/>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5" name="灯片编号占位符 4"/>
          <p:cNvSpPr>
            <a:spLocks noGrp="1"/>
          </p:cNvSpPr>
          <p:nvPr>
            <p:ph type="sldNum" sz="quarter" idx="3"/>
          </p:nvPr>
        </p:nvSpPr>
        <p:spPr>
          <a:xfrm>
            <a:off x="5438458" y="6948171"/>
            <a:ext cx="4160520" cy="367029"/>
          </a:xfrm>
          <a:prstGeom prst="rect">
            <a:avLst/>
          </a:prstGeom>
        </p:spPr>
        <p:txBody>
          <a:bodyPr vert="horz" lIns="96661" tIns="48331" rIns="96661" bIns="48331" rtlCol="0" anchor="b"/>
          <a:lstStyle>
            <a:lvl1pPr algn="r">
              <a:defRPr sz="1300"/>
            </a:lvl1pPr>
          </a:lstStyle>
          <a:p>
            <a:fld id="{B9186AF7-5FB6-46CE-BED9-CB4B73D9C97F}" type="slidenum">
              <a:rPr lang="en-US" smtClean="0"/>
              <a:t>‹#›</a:t>
            </a:fld>
            <a:endParaRPr lang="en-US"/>
          </a:p>
        </p:txBody>
      </p:sp>
    </p:spTree>
    <p:extLst>
      <p:ext uri="{BB962C8B-B14F-4D97-AF65-F5344CB8AC3E}">
        <p14:creationId xmlns:p14="http://schemas.microsoft.com/office/powerpoint/2010/main" val="101973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0"/>
            <a:ext cx="4160520" cy="365760"/>
          </a:xfrm>
          <a:prstGeom prst="rect">
            <a:avLst/>
          </a:prstGeom>
        </p:spPr>
        <p:txBody>
          <a:bodyPr vert="horz" lIns="96661" tIns="48331" rIns="96661" bIns="48331" rtlCol="0"/>
          <a:lstStyle>
            <a:lvl1pPr algn="r">
              <a:defRPr sz="1300"/>
            </a:lvl1pPr>
          </a:lstStyle>
          <a:p>
            <a:fld id="{A8B34558-CDED-45D4-9126-F174BE920661}" type="datetimeFigureOut">
              <a:rPr lang="en-US" smtClean="0"/>
              <a:t>8/29/2022</a:t>
            </a:fld>
            <a:endParaRPr lang="en-US"/>
          </a:p>
        </p:txBody>
      </p:sp>
      <p:sp>
        <p:nvSpPr>
          <p:cNvPr id="4" name="Slide Image Placeholder 3"/>
          <p:cNvSpPr>
            <a:spLocks noGrp="1" noRot="1" noChangeAspect="1"/>
          </p:cNvSpPr>
          <p:nvPr>
            <p:ph type="sldImg" idx="2"/>
          </p:nvPr>
        </p:nvSpPr>
        <p:spPr>
          <a:xfrm>
            <a:off x="2362200" y="549275"/>
            <a:ext cx="4876800" cy="27432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61" tIns="48331" rIns="96661" bIns="48331" rtlCol="0" anchor="b"/>
          <a:lstStyle>
            <a:lvl1pPr algn="r">
              <a:defRPr sz="1300"/>
            </a:lvl1pPr>
          </a:lstStyle>
          <a:p>
            <a:fld id="{70E025E3-E6C5-49B1-9E2E-63B79957EF95}" type="slidenum">
              <a:rPr lang="en-US" smtClean="0"/>
              <a:t>‹#›</a:t>
            </a:fld>
            <a:endParaRPr lang="en-US"/>
          </a:p>
        </p:txBody>
      </p:sp>
    </p:spTree>
    <p:extLst>
      <p:ext uri="{BB962C8B-B14F-4D97-AF65-F5344CB8AC3E}">
        <p14:creationId xmlns:p14="http://schemas.microsoft.com/office/powerpoint/2010/main" val="382602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362200" y="549275"/>
            <a:ext cx="4876800" cy="27432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E025E3-E6C5-49B1-9E2E-63B79957EF95}" type="slidenum">
              <a:rPr lang="en-US" smtClean="0"/>
              <a:t>1</a:t>
            </a:fld>
            <a:endParaRPr lang="en-US"/>
          </a:p>
        </p:txBody>
      </p:sp>
    </p:spTree>
    <p:extLst>
      <p:ext uri="{BB962C8B-B14F-4D97-AF65-F5344CB8AC3E}">
        <p14:creationId xmlns:p14="http://schemas.microsoft.com/office/powerpoint/2010/main" val="1930873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The comparison model evaluates the number of comparisons in the algorithm. </a:t>
            </a:r>
          </a:p>
          <a:p>
            <a:r>
              <a:rPr lang="en-US" altLang="zh-CN" baseline="0" dirty="0"/>
              <a:t>Under this model, what union should do is : out of the all the </a:t>
            </a:r>
            <a:r>
              <a:rPr lang="en-US" altLang="zh-CN" baseline="0" dirty="0" err="1"/>
              <a:t>m+n</a:t>
            </a:r>
            <a:r>
              <a:rPr lang="en-US" altLang="zh-CN" baseline="0" dirty="0"/>
              <a:t> slots in the result array, choose m slots  for the elements in set one. Or choose n slots for those in set two, which are equivalent. We need to use log based two of this many comparisons to distinguish them, If you do the math, it should be theta m log n over m plus one. </a:t>
            </a:r>
          </a:p>
          <a:p>
            <a:endParaRPr lang="en-US" altLang="zh-CN" baseline="0" dirty="0"/>
          </a:p>
          <a:p>
            <a:endParaRPr lang="en-US" altLang="zh-CN" baseline="0" dirty="0"/>
          </a:p>
        </p:txBody>
      </p:sp>
      <p:sp>
        <p:nvSpPr>
          <p:cNvPr id="4" name="灯片编号占位符 3"/>
          <p:cNvSpPr>
            <a:spLocks noGrp="1"/>
          </p:cNvSpPr>
          <p:nvPr>
            <p:ph type="sldNum" sz="quarter" idx="10"/>
          </p:nvPr>
        </p:nvSpPr>
        <p:spPr/>
        <p:txBody>
          <a:bodyPr/>
          <a:lstStyle/>
          <a:p>
            <a:fld id="{70E025E3-E6C5-49B1-9E2E-63B79957EF95}" type="slidenum">
              <a:rPr lang="en-US" smtClean="0"/>
              <a:t>19</a:t>
            </a:fld>
            <a:endParaRPr lang="en-US"/>
          </a:p>
        </p:txBody>
      </p:sp>
    </p:spTree>
    <p:extLst>
      <p:ext uri="{BB962C8B-B14F-4D97-AF65-F5344CB8AC3E}">
        <p14:creationId xmlns:p14="http://schemas.microsoft.com/office/powerpoint/2010/main" val="3083575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It has been shown that On a comparison-based model, the lower bound of union, intersection or difference for ordered sets is Order of m log n over m plus one.  In case you are not familiar with this model I can briefly introduce it. This model is a common used computational model, which evaluates how many comparisons are required by an algorithm or a problem. </a:t>
            </a:r>
          </a:p>
          <a:p>
            <a:r>
              <a:rPr lang="en-US" altLang="zh-CN" baseline="0" dirty="0"/>
              <a:t>you may find this bound not very intuitive, I will *not* show the proof here, but I will show you that it is, actually, a very reasonable bound. For example, when m equals to n, it is order of n, and when n is much greater than m, this bound is about m log n. At least in these two extreme cases, this bound is quite good!</a:t>
            </a:r>
          </a:p>
        </p:txBody>
      </p:sp>
      <p:sp>
        <p:nvSpPr>
          <p:cNvPr id="4" name="灯片编号占位符 3"/>
          <p:cNvSpPr>
            <a:spLocks noGrp="1"/>
          </p:cNvSpPr>
          <p:nvPr>
            <p:ph type="sldNum" sz="quarter" idx="10"/>
          </p:nvPr>
        </p:nvSpPr>
        <p:spPr/>
        <p:txBody>
          <a:bodyPr/>
          <a:lstStyle/>
          <a:p>
            <a:fld id="{70E025E3-E6C5-49B1-9E2E-63B79957EF95}" type="slidenum">
              <a:rPr lang="en-US" smtClean="0"/>
              <a:t>20</a:t>
            </a:fld>
            <a:endParaRPr lang="en-US"/>
          </a:p>
        </p:txBody>
      </p:sp>
    </p:spTree>
    <p:extLst>
      <p:ext uri="{BB962C8B-B14F-4D97-AF65-F5344CB8AC3E}">
        <p14:creationId xmlns:p14="http://schemas.microsoft.com/office/powerpoint/2010/main" val="2829240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Here is the pseudo code. Seems very easy, right? An initial version of this function was proposed by Adams in nineteen ninety-two, on weight-balanced trees. Now we make it work on all balancing schemes by plugging into the corresponding join function.</a:t>
            </a:r>
          </a:p>
          <a:p>
            <a:endParaRPr lang="en-US" altLang="zh-CN" baseline="0" dirty="0"/>
          </a:p>
          <a:p>
            <a:r>
              <a:rPr lang="en-US" altLang="zh-CN" baseline="0" dirty="0"/>
              <a:t>This function takes two trees T one and T two as input and return a tree containing the union of all elements.</a:t>
            </a:r>
          </a:p>
          <a:p>
            <a:endParaRPr lang="en-US" altLang="zh-CN" baseline="0" dirty="0"/>
          </a:p>
          <a:p>
            <a:r>
              <a:rPr lang="en-US" altLang="zh-CN" baseline="0" dirty="0"/>
              <a:t>The first two lines are base case. The main process looks like this: we first read the root of one tree, and use it to split the other tree.</a:t>
            </a:r>
          </a:p>
          <a:p>
            <a:r>
              <a:rPr lang="en-US" altLang="zh-CN" baseline="0" dirty="0"/>
              <a:t>(click)</a:t>
            </a:r>
          </a:p>
          <a:p>
            <a:pPr defTabSz="966612">
              <a:defRPr/>
            </a:pPr>
            <a:r>
              <a:rPr lang="en-US" altLang="zh-CN" dirty="0"/>
              <a:t>Now</a:t>
            </a:r>
            <a:r>
              <a:rPr lang="en-US" altLang="zh-CN" baseline="0" dirty="0"/>
              <a:t> T_1 is broken up into L one and R one by the key five, and T two naturally have left tree and right tree split by the root five.</a:t>
            </a:r>
          </a:p>
          <a:p>
            <a:pPr defTabSz="966612">
              <a:defRPr/>
            </a:pPr>
            <a:r>
              <a:rPr lang="en-US" altLang="zh-CN" baseline="0" dirty="0"/>
              <a:t>(click)</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dirty="0"/>
              <a:t>So we recursively</a:t>
            </a:r>
            <a:r>
              <a:rPr lang="en-US" altLang="zh-CN" baseline="0" dirty="0"/>
              <a:t> union the two parts smaller than five, and the two parts greater than five. These two unions can be done in parallel.</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baseline="0" dirty="0"/>
              <a:t>(click)</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dirty="0"/>
              <a:t>And</a:t>
            </a:r>
            <a:r>
              <a:rPr lang="en-US" altLang="zh-CN" baseline="0" dirty="0"/>
              <a:t> finally, call join to join the three parts together.</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baseline="0" dirty="0"/>
              <a:t>(click)</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baseline="0" dirty="0"/>
              <a:t>Also we can implement intersection and difference in similar way.</a:t>
            </a:r>
          </a:p>
          <a:p>
            <a:pPr marL="0" marR="0" lvl="0" indent="0" algn="l" defTabSz="966612"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66612" rtl="0" eaLnBrk="1" fontAlgn="auto" latinLnBrk="0" hangingPunct="1">
              <a:lnSpc>
                <a:spcPct val="100000"/>
              </a:lnSpc>
              <a:spcBef>
                <a:spcPts val="0"/>
              </a:spcBef>
              <a:spcAft>
                <a:spcPts val="0"/>
              </a:spcAft>
              <a:buClrTx/>
              <a:buSzTx/>
              <a:buFontTx/>
              <a:buNone/>
              <a:tabLst/>
              <a:defRPr/>
            </a:pP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70E025E3-E6C5-49B1-9E2E-63B79957EF95}" type="slidenum">
              <a:rPr lang="en-US" smtClean="0"/>
              <a:t>21</a:t>
            </a:fld>
            <a:endParaRPr lang="en-US"/>
          </a:p>
        </p:txBody>
      </p:sp>
    </p:spTree>
    <p:extLst>
      <p:ext uri="{BB962C8B-B14F-4D97-AF65-F5344CB8AC3E}">
        <p14:creationId xmlns:p14="http://schemas.microsoft.com/office/powerpoint/2010/main" val="401324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Here is the union function. Seems very easy, right? An initial version of this function was proposed by Adams in nineteen ninety-two, on weight-balanced trees. Now we make it work on all balancing schemes by plugging into the corresponding join function.</a:t>
            </a:r>
          </a:p>
          <a:p>
            <a:endParaRPr lang="en-US" altLang="zh-CN" baseline="0" dirty="0"/>
          </a:p>
          <a:p>
            <a:r>
              <a:rPr lang="en-US" altLang="zh-CN" baseline="0" dirty="0"/>
              <a:t>This function takes two trees T one and T two as input and return a tree containing the union of all elements in T one or T two.</a:t>
            </a:r>
          </a:p>
          <a:p>
            <a:r>
              <a:rPr lang="en-US" altLang="zh-CN" baseline="0" dirty="0"/>
              <a:t>The first two lines are base case. The main process in the next four lines: we first read the root of one tree, and use it to split the other tree.</a:t>
            </a:r>
          </a:p>
          <a:p>
            <a:r>
              <a:rPr lang="en-US" altLang="zh-CN" baseline="0" dirty="0"/>
              <a:t>(click)</a:t>
            </a:r>
          </a:p>
          <a:p>
            <a:pPr defTabSz="966612">
              <a:defRPr/>
            </a:pPr>
            <a:r>
              <a:rPr lang="en-US" altLang="zh-CN" dirty="0"/>
              <a:t>Now</a:t>
            </a:r>
            <a:r>
              <a:rPr lang="en-US" altLang="zh-CN" baseline="0" dirty="0"/>
              <a:t> T_1 is broken up into L one and R one by the key five, and T two naturally have left tree and right tree split by the root five.</a:t>
            </a:r>
          </a:p>
          <a:p>
            <a:pPr defTabSz="966612">
              <a:defRPr/>
            </a:pPr>
            <a:r>
              <a:rPr lang="en-US" altLang="zh-CN" baseline="0" dirty="0"/>
              <a:t>(click)</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dirty="0"/>
              <a:t>So we recursively</a:t>
            </a:r>
            <a:r>
              <a:rPr lang="en-US" altLang="zh-CN" baseline="0" dirty="0"/>
              <a:t> union the two parts smaller than five, and the two parts greater than five. These two unions can be done in parallel.</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baseline="0" dirty="0"/>
              <a:t>(click)</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dirty="0"/>
              <a:t>And</a:t>
            </a:r>
            <a:r>
              <a:rPr lang="en-US" altLang="zh-CN" baseline="0" dirty="0"/>
              <a:t> finally, call join to join the three parts together.</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baseline="0" dirty="0"/>
              <a:t>(click)</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baseline="0" dirty="0"/>
              <a:t>Also we can implement intersection and difference in similar way.</a:t>
            </a:r>
          </a:p>
          <a:p>
            <a:pPr marL="0" marR="0" lvl="0" indent="0" algn="l" defTabSz="966612"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66612" rtl="0" eaLnBrk="1" fontAlgn="auto" latinLnBrk="0" hangingPunct="1">
              <a:lnSpc>
                <a:spcPct val="100000"/>
              </a:lnSpc>
              <a:spcBef>
                <a:spcPts val="0"/>
              </a:spcBef>
              <a:spcAft>
                <a:spcPts val="0"/>
              </a:spcAft>
              <a:buClrTx/>
              <a:buSzTx/>
              <a:buFontTx/>
              <a:buNone/>
              <a:tabLst/>
              <a:defRPr/>
            </a:pP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70E025E3-E6C5-49B1-9E2E-63B79957EF95}" type="slidenum">
              <a:rPr lang="en-US" smtClean="0"/>
              <a:t>22</a:t>
            </a:fld>
            <a:endParaRPr lang="en-US"/>
          </a:p>
        </p:txBody>
      </p:sp>
    </p:spTree>
    <p:extLst>
      <p:ext uri="{BB962C8B-B14F-4D97-AF65-F5344CB8AC3E}">
        <p14:creationId xmlns:p14="http://schemas.microsoft.com/office/powerpoint/2010/main" val="726989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Here is the union function. Seems very easy, right? An initial version of this function was proposed by Adams in nineteen ninety-two, on weight-balanced trees. Now we make it work on all balancing schemes by plugging into the corresponding join function.</a:t>
            </a:r>
          </a:p>
          <a:p>
            <a:endParaRPr lang="en-US" altLang="zh-CN" baseline="0" dirty="0"/>
          </a:p>
          <a:p>
            <a:r>
              <a:rPr lang="en-US" altLang="zh-CN" baseline="0" dirty="0"/>
              <a:t>This function takes two trees T one and T two as input and return a tree containing the union of all elements in T one or T two.</a:t>
            </a:r>
          </a:p>
          <a:p>
            <a:r>
              <a:rPr lang="en-US" altLang="zh-CN" baseline="0" dirty="0"/>
              <a:t>The first two lines are base case. The main process in the next four lines: we first read the root of one tree, and use it to split the other tree.</a:t>
            </a:r>
          </a:p>
          <a:p>
            <a:r>
              <a:rPr lang="en-US" altLang="zh-CN" baseline="0" dirty="0"/>
              <a:t>(click)</a:t>
            </a:r>
          </a:p>
          <a:p>
            <a:pPr defTabSz="966612">
              <a:defRPr/>
            </a:pPr>
            <a:r>
              <a:rPr lang="en-US" altLang="zh-CN" dirty="0"/>
              <a:t>Now</a:t>
            </a:r>
            <a:r>
              <a:rPr lang="en-US" altLang="zh-CN" baseline="0" dirty="0"/>
              <a:t> T_1 is broken up into L one and R one by the key five, and T two naturally have left tree and right tree split by the root five.</a:t>
            </a:r>
          </a:p>
          <a:p>
            <a:pPr defTabSz="966612">
              <a:defRPr/>
            </a:pPr>
            <a:r>
              <a:rPr lang="en-US" altLang="zh-CN" baseline="0" dirty="0"/>
              <a:t>(click)</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dirty="0"/>
              <a:t>So we recursively</a:t>
            </a:r>
            <a:r>
              <a:rPr lang="en-US" altLang="zh-CN" baseline="0" dirty="0"/>
              <a:t> union the two parts smaller than five, and the two parts greater than five. These two unions can be done in parallel.</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baseline="0" dirty="0"/>
              <a:t>(click)</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dirty="0"/>
              <a:t>And</a:t>
            </a:r>
            <a:r>
              <a:rPr lang="en-US" altLang="zh-CN" baseline="0" dirty="0"/>
              <a:t> finally, call join to join the three parts together.</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baseline="0" dirty="0"/>
              <a:t>(click)</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baseline="0" dirty="0"/>
              <a:t>Also we can implement intersection and difference in similar way.</a:t>
            </a:r>
          </a:p>
          <a:p>
            <a:pPr marL="0" marR="0" lvl="0" indent="0" algn="l" defTabSz="966612"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66612" rtl="0" eaLnBrk="1" fontAlgn="auto" latinLnBrk="0" hangingPunct="1">
              <a:lnSpc>
                <a:spcPct val="100000"/>
              </a:lnSpc>
              <a:spcBef>
                <a:spcPts val="0"/>
              </a:spcBef>
              <a:spcAft>
                <a:spcPts val="0"/>
              </a:spcAft>
              <a:buClrTx/>
              <a:buSzTx/>
              <a:buFontTx/>
              <a:buNone/>
              <a:tabLst/>
              <a:defRPr/>
            </a:pP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70E025E3-E6C5-49B1-9E2E-63B79957EF95}" type="slidenum">
              <a:rPr lang="en-US" smtClean="0"/>
              <a:t>23</a:t>
            </a:fld>
            <a:endParaRPr lang="en-US"/>
          </a:p>
        </p:txBody>
      </p:sp>
    </p:spTree>
    <p:extLst>
      <p:ext uri="{BB962C8B-B14F-4D97-AF65-F5344CB8AC3E}">
        <p14:creationId xmlns:p14="http://schemas.microsoft.com/office/powerpoint/2010/main" val="2959043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Here is the union function. Seems very easy, right? An initial version of this function was proposed by Adams in nineteen ninety-two, on weight-balanced trees. Now we make it work on all balancing schemes by plugging into the corresponding join function.</a:t>
            </a:r>
          </a:p>
          <a:p>
            <a:endParaRPr lang="en-US" altLang="zh-CN" baseline="0" dirty="0"/>
          </a:p>
          <a:p>
            <a:r>
              <a:rPr lang="en-US" altLang="zh-CN" baseline="0" dirty="0"/>
              <a:t>This function takes two trees T one and T two as input and return a tree containing the union of all elements in T one or T two.</a:t>
            </a:r>
          </a:p>
          <a:p>
            <a:r>
              <a:rPr lang="en-US" altLang="zh-CN" baseline="0" dirty="0"/>
              <a:t>The first two lines are base case. The main process in the next four lines: we first read the root of one tree, and use it to split the other tree.</a:t>
            </a:r>
          </a:p>
          <a:p>
            <a:r>
              <a:rPr lang="en-US" altLang="zh-CN" baseline="0" dirty="0"/>
              <a:t>(click)</a:t>
            </a:r>
          </a:p>
          <a:p>
            <a:pPr defTabSz="966612">
              <a:defRPr/>
            </a:pPr>
            <a:r>
              <a:rPr lang="en-US" altLang="zh-CN" dirty="0"/>
              <a:t>Now</a:t>
            </a:r>
            <a:r>
              <a:rPr lang="en-US" altLang="zh-CN" baseline="0" dirty="0"/>
              <a:t> T_1 is broken up into L one and R one by the key five, and T two naturally have left tree and right tree split by the root five.</a:t>
            </a:r>
          </a:p>
          <a:p>
            <a:pPr defTabSz="966612">
              <a:defRPr/>
            </a:pPr>
            <a:r>
              <a:rPr lang="en-US" altLang="zh-CN" baseline="0" dirty="0"/>
              <a:t>(click)</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dirty="0"/>
              <a:t>So we recursively</a:t>
            </a:r>
            <a:r>
              <a:rPr lang="en-US" altLang="zh-CN" baseline="0" dirty="0"/>
              <a:t> union the two parts smaller than five, and the two parts greater than five. These two unions can be done in parallel.</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baseline="0" dirty="0"/>
              <a:t>(click)</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dirty="0"/>
              <a:t>And</a:t>
            </a:r>
            <a:r>
              <a:rPr lang="en-US" altLang="zh-CN" baseline="0" dirty="0"/>
              <a:t> finally, call join to join the three parts together.</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baseline="0" dirty="0"/>
              <a:t>(click)</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baseline="0" dirty="0"/>
              <a:t>Also we can implement intersection and difference in similar way.</a:t>
            </a:r>
          </a:p>
          <a:p>
            <a:pPr marL="0" marR="0" lvl="0" indent="0" algn="l" defTabSz="966612"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66612" rtl="0" eaLnBrk="1" fontAlgn="auto" latinLnBrk="0" hangingPunct="1">
              <a:lnSpc>
                <a:spcPct val="100000"/>
              </a:lnSpc>
              <a:spcBef>
                <a:spcPts val="0"/>
              </a:spcBef>
              <a:spcAft>
                <a:spcPts val="0"/>
              </a:spcAft>
              <a:buClrTx/>
              <a:buSzTx/>
              <a:buFontTx/>
              <a:buNone/>
              <a:tabLst/>
              <a:defRPr/>
            </a:pP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70E025E3-E6C5-49B1-9E2E-63B79957EF95}" type="slidenum">
              <a:rPr lang="en-US" smtClean="0"/>
              <a:t>24</a:t>
            </a:fld>
            <a:endParaRPr lang="en-US"/>
          </a:p>
        </p:txBody>
      </p:sp>
    </p:spTree>
    <p:extLst>
      <p:ext uri="{BB962C8B-B14F-4D97-AF65-F5344CB8AC3E}">
        <p14:creationId xmlns:p14="http://schemas.microsoft.com/office/powerpoint/2010/main" val="3011315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Here is the union function. Seems very easy, right? An initial version of this function was proposed by Adams in nineteen ninety-two, on weight-balanced trees. Now we make it work on all balancing schemes by plugging into the corresponding join function.</a:t>
            </a:r>
          </a:p>
          <a:p>
            <a:endParaRPr lang="en-US" altLang="zh-CN" baseline="0" dirty="0"/>
          </a:p>
          <a:p>
            <a:r>
              <a:rPr lang="en-US" altLang="zh-CN" baseline="0" dirty="0"/>
              <a:t>This function takes two trees T one and T two as input and return a tree containing the union of all elements in T one or T two.</a:t>
            </a:r>
          </a:p>
          <a:p>
            <a:r>
              <a:rPr lang="en-US" altLang="zh-CN" baseline="0" dirty="0"/>
              <a:t>The first two lines are base case. The main process in the next four lines: we first read the root of one tree, and use it to split the other tree.</a:t>
            </a:r>
          </a:p>
          <a:p>
            <a:r>
              <a:rPr lang="en-US" altLang="zh-CN" baseline="0" dirty="0"/>
              <a:t>(click)</a:t>
            </a:r>
          </a:p>
          <a:p>
            <a:pPr defTabSz="966612">
              <a:defRPr/>
            </a:pPr>
            <a:r>
              <a:rPr lang="en-US" altLang="zh-CN" dirty="0"/>
              <a:t>Now</a:t>
            </a:r>
            <a:r>
              <a:rPr lang="en-US" altLang="zh-CN" baseline="0" dirty="0"/>
              <a:t> T_1 is broken up into L one and R one by the key five, and T two naturally have left tree and right tree split by the root five.</a:t>
            </a:r>
          </a:p>
          <a:p>
            <a:pPr defTabSz="966612">
              <a:defRPr/>
            </a:pPr>
            <a:r>
              <a:rPr lang="en-US" altLang="zh-CN" baseline="0" dirty="0"/>
              <a:t>(click)</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dirty="0"/>
              <a:t>So we recursively</a:t>
            </a:r>
            <a:r>
              <a:rPr lang="en-US" altLang="zh-CN" baseline="0" dirty="0"/>
              <a:t> union the two parts smaller than five, and the two parts greater than five. These two unions can be done in parallel.</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baseline="0" dirty="0"/>
              <a:t>(click)</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dirty="0"/>
              <a:t>And</a:t>
            </a:r>
            <a:r>
              <a:rPr lang="en-US" altLang="zh-CN" baseline="0" dirty="0"/>
              <a:t> finally, call join to join the three parts together.</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baseline="0" dirty="0"/>
              <a:t>(click)</a:t>
            </a:r>
          </a:p>
          <a:p>
            <a:pPr marL="0" marR="0" lvl="0" indent="0" algn="l" defTabSz="966612" rtl="0" eaLnBrk="1" fontAlgn="auto" latinLnBrk="0" hangingPunct="1">
              <a:lnSpc>
                <a:spcPct val="100000"/>
              </a:lnSpc>
              <a:spcBef>
                <a:spcPts val="0"/>
              </a:spcBef>
              <a:spcAft>
                <a:spcPts val="0"/>
              </a:spcAft>
              <a:buClrTx/>
              <a:buSzTx/>
              <a:buFontTx/>
              <a:buNone/>
              <a:tabLst/>
              <a:defRPr/>
            </a:pPr>
            <a:r>
              <a:rPr lang="en-US" altLang="zh-CN" baseline="0" dirty="0"/>
              <a:t>Also we can implement intersection and difference in similar way.</a:t>
            </a:r>
          </a:p>
          <a:p>
            <a:pPr marL="0" marR="0" lvl="0" indent="0" algn="l" defTabSz="966612"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66612" rtl="0" eaLnBrk="1" fontAlgn="auto" latinLnBrk="0" hangingPunct="1">
              <a:lnSpc>
                <a:spcPct val="100000"/>
              </a:lnSpc>
              <a:spcBef>
                <a:spcPts val="0"/>
              </a:spcBef>
              <a:spcAft>
                <a:spcPts val="0"/>
              </a:spcAft>
              <a:buClrTx/>
              <a:buSzTx/>
              <a:buFontTx/>
              <a:buNone/>
              <a:tabLst/>
              <a:defRPr/>
            </a:pPr>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70E025E3-E6C5-49B1-9E2E-63B79957EF95}" type="slidenum">
              <a:rPr lang="en-US" smtClean="0"/>
              <a:t>25</a:t>
            </a:fld>
            <a:endParaRPr lang="en-US"/>
          </a:p>
        </p:txBody>
      </p:sp>
    </p:spTree>
    <p:extLst>
      <p:ext uri="{BB962C8B-B14F-4D97-AF65-F5344CB8AC3E}">
        <p14:creationId xmlns:p14="http://schemas.microsoft.com/office/powerpoint/2010/main" val="3887485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Lets take a quick look of the split work. If we always choose the split pivot from T_2, then each node in T_2 will split one subset in T_1. For example, the very first step is that the root five split the whole T one into two parts, </a:t>
            </a:r>
          </a:p>
          <a:p>
            <a:r>
              <a:rPr lang="en-US" altLang="zh-CN" baseline="0" dirty="0"/>
              <a:t>then the two parts will be sent to its two children respectively, </a:t>
            </a:r>
          </a:p>
          <a:p>
            <a:r>
              <a:rPr lang="en-US" altLang="zh-CN" baseline="0" dirty="0"/>
              <a:t>and then two and seven split the two subsets respectively, and sent the result </a:t>
            </a:r>
            <a:r>
              <a:rPr lang="en-US" altLang="zh-CN" baseline="0"/>
              <a:t>to *their* </a:t>
            </a:r>
            <a:r>
              <a:rPr lang="en-US" altLang="zh-CN" baseline="0" dirty="0"/>
              <a:t>children, and so forth. </a:t>
            </a:r>
          </a:p>
          <a:p>
            <a:endParaRPr lang="en-US" altLang="zh-CN" baseline="0" dirty="0"/>
          </a:p>
          <a:p>
            <a:r>
              <a:rPr lang="en-US" altLang="zh-CN" baseline="0" dirty="0"/>
              <a:t>And the total work of split, can be summed up over layers. Remember that the split cost is order of log n, so first at the root, layer one, it is log n.</a:t>
            </a:r>
          </a:p>
        </p:txBody>
      </p:sp>
      <p:sp>
        <p:nvSpPr>
          <p:cNvPr id="4" name="Slide Number Placeholder 3"/>
          <p:cNvSpPr>
            <a:spLocks noGrp="1"/>
          </p:cNvSpPr>
          <p:nvPr>
            <p:ph type="sldNum" sz="quarter" idx="10"/>
          </p:nvPr>
        </p:nvSpPr>
        <p:spPr/>
        <p:txBody>
          <a:bodyPr/>
          <a:lstStyle/>
          <a:p>
            <a:fld id="{70E025E3-E6C5-49B1-9E2E-63B79957EF95}" type="slidenum">
              <a:rPr lang="en-US" smtClean="0"/>
              <a:t>28</a:t>
            </a:fld>
            <a:endParaRPr lang="en-US"/>
          </a:p>
        </p:txBody>
      </p:sp>
    </p:spTree>
    <p:extLst>
      <p:ext uri="{BB962C8B-B14F-4D97-AF65-F5344CB8AC3E}">
        <p14:creationId xmlns:p14="http://schemas.microsoft.com/office/powerpoint/2010/main" val="957310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(click)and on layer two it is the sum of the log of the size of the two small trees, and from the </a:t>
            </a:r>
            <a:r>
              <a:rPr lang="en-US" sz="1200" b="0" i="0" kern="1200" dirty="0">
                <a:solidFill>
                  <a:schemeClr val="tx1"/>
                </a:solidFill>
                <a:effectLst/>
                <a:latin typeface="+mn-lt"/>
                <a:ea typeface="+mn-ea"/>
                <a:cs typeface="+mn-cs"/>
              </a:rPr>
              <a:t>concavity of log function we know it is no</a:t>
            </a:r>
            <a:r>
              <a:rPr lang="en-US" sz="1200" b="0" i="0" kern="1200" baseline="0" dirty="0">
                <a:solidFill>
                  <a:schemeClr val="tx1"/>
                </a:solidFill>
                <a:effectLst/>
                <a:latin typeface="+mn-lt"/>
                <a:ea typeface="+mn-ea"/>
                <a:cs typeface="+mn-cs"/>
              </a:rPr>
              <a:t> more than two log n over 2. </a:t>
            </a:r>
            <a:r>
              <a:rPr lang="en-US" altLang="zh-CN" baseline="0" dirty="0"/>
              <a:t>(click)</a:t>
            </a:r>
            <a:r>
              <a:rPr lang="en-US" sz="1200" b="0" i="0" kern="1200" baseline="0" dirty="0">
                <a:solidFill>
                  <a:schemeClr val="tx1"/>
                </a:solidFill>
                <a:effectLst/>
                <a:latin typeface="+mn-lt"/>
                <a:ea typeface="+mn-ea"/>
                <a:cs typeface="+mn-cs"/>
              </a:rPr>
              <a:t>And so forth,  until the bottom of T_2, we have two to the h terms.</a:t>
            </a:r>
            <a:r>
              <a:rPr lang="en-US" altLang="zh-CN" baseline="0" dirty="0"/>
              <a:t> (click)</a:t>
            </a:r>
            <a:r>
              <a:rPr lang="en-US" sz="1200" b="0" i="0" kern="1200" baseline="0" dirty="0">
                <a:solidFill>
                  <a:schemeClr val="tx1"/>
                </a:solidFill>
                <a:effectLst/>
                <a:latin typeface="+mn-lt"/>
                <a:ea typeface="+mn-ea"/>
                <a:cs typeface="+mn-cs"/>
              </a:rPr>
              <a:t> Sum over all the layers is the split cost.</a:t>
            </a:r>
          </a:p>
          <a:p>
            <a:endParaRPr lang="en-US" sz="1200" b="0" i="0" kern="1200" baseline="0" dirty="0">
              <a:solidFill>
                <a:schemeClr val="tx1"/>
              </a:solidFill>
              <a:effectLst/>
              <a:latin typeface="+mn-lt"/>
              <a:ea typeface="+mn-ea"/>
              <a:cs typeface="+mn-cs"/>
            </a:endParaRPr>
          </a:p>
          <a:p>
            <a:r>
              <a:rPr lang="en-US" altLang="zh-CN" baseline="0" dirty="0"/>
              <a:t>(click)</a:t>
            </a:r>
            <a:r>
              <a:rPr lang="en-US" sz="1200" b="0" i="0" kern="1200" baseline="0" dirty="0">
                <a:solidFill>
                  <a:schemeClr val="tx1"/>
                </a:solidFill>
                <a:effectLst/>
                <a:latin typeface="+mn-lt"/>
                <a:ea typeface="+mn-ea"/>
                <a:cs typeface="+mn-cs"/>
              </a:rPr>
              <a:t>Intuitively, if T_2 is perfectly balanced, which means that h is exactly log m, there will be log m terms in this expression, and the result is m log n over m plus one, which is optimal. However, for any of the four balancing schemes, the tree cannot be balanced with such strict condition. </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If we add a constant c here, it will appear in the result here, the power of m, which is very terrible.  So what’s wrong with this? The problem here is that even at the very bottom of the tree, there can be at most m nodes. If we use two to the c log m to estimate the number of nodes, it would be m to the c, which is too loose.  </a:t>
            </a:r>
          </a:p>
          <a:p>
            <a:r>
              <a:rPr lang="en-US" sz="1200" b="0" i="0" kern="1200" baseline="0" dirty="0">
                <a:solidFill>
                  <a:schemeClr val="tx1"/>
                </a:solidFill>
                <a:effectLst/>
                <a:latin typeface="+mn-lt"/>
                <a:ea typeface="+mn-ea"/>
                <a:cs typeface="+mn-cs"/>
              </a:rPr>
              <a:t>So here comes our fact three. With this fact tree, we can re-organize the expression in the other direction, which is …</a:t>
            </a:r>
          </a:p>
          <a:p>
            <a:r>
              <a:rPr lang="en-US" sz="1200" b="0" i="0" kern="1200" baseline="0" dirty="0">
                <a:solidFill>
                  <a:schemeClr val="tx1"/>
                </a:solidFill>
                <a:effectLst/>
                <a:latin typeface="+mn-lt"/>
                <a:ea typeface="+mn-ea"/>
                <a:cs typeface="+mn-cs"/>
              </a:rPr>
              <a:t>and with some simplify work it would be the optimal bound. This is not a strict proof, only this is intuitively what role does fact three s in the proof. I cannot explain the details here.</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OK, that’s all about the theory part. Next I will show you some experimental results. </a:t>
            </a:r>
          </a:p>
        </p:txBody>
      </p:sp>
      <p:sp>
        <p:nvSpPr>
          <p:cNvPr id="4" name="Slide Number Placeholder 3"/>
          <p:cNvSpPr>
            <a:spLocks noGrp="1"/>
          </p:cNvSpPr>
          <p:nvPr>
            <p:ph type="sldNum" sz="quarter" idx="10"/>
          </p:nvPr>
        </p:nvSpPr>
        <p:spPr/>
        <p:txBody>
          <a:bodyPr/>
          <a:lstStyle/>
          <a:p>
            <a:fld id="{70E025E3-E6C5-49B1-9E2E-63B79957EF95}" type="slidenum">
              <a:rPr lang="en-US" smtClean="0"/>
              <a:t>29</a:t>
            </a:fld>
            <a:endParaRPr lang="en-US"/>
          </a:p>
        </p:txBody>
      </p:sp>
    </p:spTree>
    <p:extLst>
      <p:ext uri="{BB962C8B-B14F-4D97-AF65-F5344CB8AC3E}">
        <p14:creationId xmlns:p14="http://schemas.microsoft.com/office/powerpoint/2010/main" val="788951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(click)and on layer two it is the sum of the log of the size of the two small trees, and from the </a:t>
            </a:r>
            <a:r>
              <a:rPr lang="en-US" sz="1200" b="0" i="0" kern="1200" dirty="0">
                <a:solidFill>
                  <a:schemeClr val="tx1"/>
                </a:solidFill>
                <a:effectLst/>
                <a:latin typeface="+mn-lt"/>
                <a:ea typeface="+mn-ea"/>
                <a:cs typeface="+mn-cs"/>
              </a:rPr>
              <a:t>concavity of log function we know it is no</a:t>
            </a:r>
            <a:r>
              <a:rPr lang="en-US" sz="1200" b="0" i="0" kern="1200" baseline="0" dirty="0">
                <a:solidFill>
                  <a:schemeClr val="tx1"/>
                </a:solidFill>
                <a:effectLst/>
                <a:latin typeface="+mn-lt"/>
                <a:ea typeface="+mn-ea"/>
                <a:cs typeface="+mn-cs"/>
              </a:rPr>
              <a:t> more than two log n over 2. </a:t>
            </a:r>
            <a:r>
              <a:rPr lang="en-US" altLang="zh-CN" baseline="0" dirty="0"/>
              <a:t>(click)</a:t>
            </a:r>
            <a:r>
              <a:rPr lang="en-US" sz="1200" b="0" i="0" kern="1200" baseline="0" dirty="0">
                <a:solidFill>
                  <a:schemeClr val="tx1"/>
                </a:solidFill>
                <a:effectLst/>
                <a:latin typeface="+mn-lt"/>
                <a:ea typeface="+mn-ea"/>
                <a:cs typeface="+mn-cs"/>
              </a:rPr>
              <a:t>And so forth,  until the bottom of T_2, we have two to the h terms.</a:t>
            </a:r>
            <a:r>
              <a:rPr lang="en-US" altLang="zh-CN" baseline="0" dirty="0"/>
              <a:t> (click)</a:t>
            </a:r>
            <a:r>
              <a:rPr lang="en-US" sz="1200" b="0" i="0" kern="1200" baseline="0" dirty="0">
                <a:solidFill>
                  <a:schemeClr val="tx1"/>
                </a:solidFill>
                <a:effectLst/>
                <a:latin typeface="+mn-lt"/>
                <a:ea typeface="+mn-ea"/>
                <a:cs typeface="+mn-cs"/>
              </a:rPr>
              <a:t> Sum over all the layers is the split cost.</a:t>
            </a:r>
          </a:p>
          <a:p>
            <a:endParaRPr lang="en-US" sz="1200" b="0" i="0" kern="1200" baseline="0" dirty="0">
              <a:solidFill>
                <a:schemeClr val="tx1"/>
              </a:solidFill>
              <a:effectLst/>
              <a:latin typeface="+mn-lt"/>
              <a:ea typeface="+mn-ea"/>
              <a:cs typeface="+mn-cs"/>
            </a:endParaRPr>
          </a:p>
          <a:p>
            <a:r>
              <a:rPr lang="en-US" altLang="zh-CN" baseline="0" dirty="0"/>
              <a:t>(click)</a:t>
            </a:r>
            <a:r>
              <a:rPr lang="en-US" sz="1200" b="0" i="0" kern="1200" baseline="0" dirty="0">
                <a:solidFill>
                  <a:schemeClr val="tx1"/>
                </a:solidFill>
                <a:effectLst/>
                <a:latin typeface="+mn-lt"/>
                <a:ea typeface="+mn-ea"/>
                <a:cs typeface="+mn-cs"/>
              </a:rPr>
              <a:t>Intuitively, if T_2 is perfectly balanced, which means that h is exactly log m, there will be log m terms in this expression, and the result is m log n over m plus one, which is optimal. However, for any of the four balancing schemes, the tree cannot be balanced with such strict condition. </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If we add a constant c here, it will appear in the result here, the power of m, which is very terrible.  So what’s wrong with this? The problem here is that even at the very bottom of the tree, there can be at most m nodes. If we use two to the c log m to estimate the number of nodes, it would be m to the c, which is too loose.  </a:t>
            </a:r>
          </a:p>
          <a:p>
            <a:r>
              <a:rPr lang="en-US" sz="1200" b="0" i="0" kern="1200" baseline="0" dirty="0">
                <a:solidFill>
                  <a:schemeClr val="tx1"/>
                </a:solidFill>
                <a:effectLst/>
                <a:latin typeface="+mn-lt"/>
                <a:ea typeface="+mn-ea"/>
                <a:cs typeface="+mn-cs"/>
              </a:rPr>
              <a:t>So here comes our fact three. With this fact tree, we can re-organize the expression in the other direction, which is …</a:t>
            </a:r>
          </a:p>
          <a:p>
            <a:r>
              <a:rPr lang="en-US" sz="1200" b="0" i="0" kern="1200" baseline="0" dirty="0">
                <a:solidFill>
                  <a:schemeClr val="tx1"/>
                </a:solidFill>
                <a:effectLst/>
                <a:latin typeface="+mn-lt"/>
                <a:ea typeface="+mn-ea"/>
                <a:cs typeface="+mn-cs"/>
              </a:rPr>
              <a:t>and with some simplify work it would be the optimal bound. This is not a strict proof, only this is intuitively what role does fact three s in the proof. I cannot explain the details here.</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OK, that’s all about the theory part. Next I will show you some experimental results. </a:t>
            </a:r>
          </a:p>
        </p:txBody>
      </p:sp>
      <p:sp>
        <p:nvSpPr>
          <p:cNvPr id="4" name="Slide Number Placeholder 3"/>
          <p:cNvSpPr>
            <a:spLocks noGrp="1"/>
          </p:cNvSpPr>
          <p:nvPr>
            <p:ph type="sldNum" sz="quarter" idx="10"/>
          </p:nvPr>
        </p:nvSpPr>
        <p:spPr/>
        <p:txBody>
          <a:bodyPr/>
          <a:lstStyle/>
          <a:p>
            <a:fld id="{70E025E3-E6C5-49B1-9E2E-63B79957EF95}" type="slidenum">
              <a:rPr lang="en-US" smtClean="0"/>
              <a:t>30</a:t>
            </a:fld>
            <a:endParaRPr lang="en-US"/>
          </a:p>
        </p:txBody>
      </p:sp>
    </p:spTree>
    <p:extLst>
      <p:ext uri="{BB962C8B-B14F-4D97-AF65-F5344CB8AC3E}">
        <p14:creationId xmlns:p14="http://schemas.microsoft.com/office/powerpoint/2010/main" val="2549377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0E025E3-E6C5-49B1-9E2E-63B79957EF95}" type="slidenum">
              <a:rPr lang="en-US" smtClean="0"/>
              <a:t>10</a:t>
            </a:fld>
            <a:endParaRPr lang="en-US"/>
          </a:p>
        </p:txBody>
      </p:sp>
    </p:spTree>
    <p:extLst>
      <p:ext uri="{BB962C8B-B14F-4D97-AF65-F5344CB8AC3E}">
        <p14:creationId xmlns:p14="http://schemas.microsoft.com/office/powerpoint/2010/main" val="1336646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5E3-E6C5-49B1-9E2E-63B79957EF95}" type="slidenum">
              <a:rPr lang="en-US" smtClean="0"/>
              <a:t>31</a:t>
            </a:fld>
            <a:endParaRPr lang="en-US"/>
          </a:p>
        </p:txBody>
      </p:sp>
    </p:spTree>
    <p:extLst>
      <p:ext uri="{BB962C8B-B14F-4D97-AF65-F5344CB8AC3E}">
        <p14:creationId xmlns:p14="http://schemas.microsoft.com/office/powerpoint/2010/main" val="3063929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5E3-E6C5-49B1-9E2E-63B79957EF95}" type="slidenum">
              <a:rPr lang="en-US" smtClean="0"/>
              <a:t>32</a:t>
            </a:fld>
            <a:endParaRPr lang="en-US"/>
          </a:p>
        </p:txBody>
      </p:sp>
    </p:spTree>
    <p:extLst>
      <p:ext uri="{BB962C8B-B14F-4D97-AF65-F5344CB8AC3E}">
        <p14:creationId xmlns:p14="http://schemas.microsoft.com/office/powerpoint/2010/main" val="2938849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5E3-E6C5-49B1-9E2E-63B79957EF95}" type="slidenum">
              <a:rPr lang="en-US" smtClean="0"/>
              <a:t>33</a:t>
            </a:fld>
            <a:endParaRPr lang="en-US"/>
          </a:p>
        </p:txBody>
      </p:sp>
    </p:spTree>
    <p:extLst>
      <p:ext uri="{BB962C8B-B14F-4D97-AF65-F5344CB8AC3E}">
        <p14:creationId xmlns:p14="http://schemas.microsoft.com/office/powerpoint/2010/main" val="3472134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E025E3-E6C5-49B1-9E2E-63B79957EF95}" type="slidenum">
              <a:rPr lang="en-US" smtClean="0"/>
              <a:t>34</a:t>
            </a:fld>
            <a:endParaRPr lang="en-US"/>
          </a:p>
        </p:txBody>
      </p:sp>
    </p:spTree>
    <p:extLst>
      <p:ext uri="{BB962C8B-B14F-4D97-AF65-F5344CB8AC3E}">
        <p14:creationId xmlns:p14="http://schemas.microsoft.com/office/powerpoint/2010/main" val="1244179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(click)and on layer two it is the sum of the log of the size of the two small trees, and from the </a:t>
            </a:r>
            <a:r>
              <a:rPr lang="en-US" sz="1200" b="0" i="0" kern="1200" dirty="0">
                <a:solidFill>
                  <a:schemeClr val="tx1"/>
                </a:solidFill>
                <a:effectLst/>
                <a:latin typeface="+mn-lt"/>
                <a:ea typeface="+mn-ea"/>
                <a:cs typeface="+mn-cs"/>
              </a:rPr>
              <a:t>concavity of log function we know it is no</a:t>
            </a:r>
            <a:r>
              <a:rPr lang="en-US" sz="1200" b="0" i="0" kern="1200" baseline="0" dirty="0">
                <a:solidFill>
                  <a:schemeClr val="tx1"/>
                </a:solidFill>
                <a:effectLst/>
                <a:latin typeface="+mn-lt"/>
                <a:ea typeface="+mn-ea"/>
                <a:cs typeface="+mn-cs"/>
              </a:rPr>
              <a:t> more than two log n over 2. </a:t>
            </a:r>
            <a:r>
              <a:rPr lang="en-US" altLang="zh-CN" baseline="0" dirty="0"/>
              <a:t>(click)</a:t>
            </a:r>
            <a:r>
              <a:rPr lang="en-US" sz="1200" b="0" i="0" kern="1200" baseline="0" dirty="0">
                <a:solidFill>
                  <a:schemeClr val="tx1"/>
                </a:solidFill>
                <a:effectLst/>
                <a:latin typeface="+mn-lt"/>
                <a:ea typeface="+mn-ea"/>
                <a:cs typeface="+mn-cs"/>
              </a:rPr>
              <a:t>And so forth,  until the bottom of T_2, we have two to the h terms.</a:t>
            </a:r>
            <a:r>
              <a:rPr lang="en-US" altLang="zh-CN" baseline="0" dirty="0"/>
              <a:t> (click)</a:t>
            </a:r>
            <a:r>
              <a:rPr lang="en-US" sz="1200" b="0" i="0" kern="1200" baseline="0" dirty="0">
                <a:solidFill>
                  <a:schemeClr val="tx1"/>
                </a:solidFill>
                <a:effectLst/>
                <a:latin typeface="+mn-lt"/>
                <a:ea typeface="+mn-ea"/>
                <a:cs typeface="+mn-cs"/>
              </a:rPr>
              <a:t> Sum over all the layers is the split cost.</a:t>
            </a:r>
          </a:p>
          <a:p>
            <a:endParaRPr lang="en-US" sz="1200" b="0" i="0" kern="1200" baseline="0" dirty="0">
              <a:solidFill>
                <a:schemeClr val="tx1"/>
              </a:solidFill>
              <a:effectLst/>
              <a:latin typeface="+mn-lt"/>
              <a:ea typeface="+mn-ea"/>
              <a:cs typeface="+mn-cs"/>
            </a:endParaRPr>
          </a:p>
          <a:p>
            <a:r>
              <a:rPr lang="en-US" altLang="zh-CN" baseline="0" dirty="0"/>
              <a:t>(click)</a:t>
            </a:r>
            <a:r>
              <a:rPr lang="en-US" sz="1200" b="0" i="0" kern="1200" baseline="0" dirty="0">
                <a:solidFill>
                  <a:schemeClr val="tx1"/>
                </a:solidFill>
                <a:effectLst/>
                <a:latin typeface="+mn-lt"/>
                <a:ea typeface="+mn-ea"/>
                <a:cs typeface="+mn-cs"/>
              </a:rPr>
              <a:t>Intuitively, if T_2 is perfectly balanced, which means that h is exactly log m, there will be log m terms in this expression, and the result is m log n over m plus one, which is optimal. However, for any of the four balancing schemes, the tree cannot be balanced with such strict condition. </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If we add a constant c here, it will appear in the result here, the power of m, which is very terrible.  So what’s wrong with this? The problem here is that even at the very bottom of the tree, there can be at most m nodes. If we use two to the c log m to estimate the number of nodes, it would be m to the c, which is too loose.  </a:t>
            </a:r>
          </a:p>
          <a:p>
            <a:r>
              <a:rPr lang="en-US" sz="1200" b="0" i="0" kern="1200" baseline="0" dirty="0">
                <a:solidFill>
                  <a:schemeClr val="tx1"/>
                </a:solidFill>
                <a:effectLst/>
                <a:latin typeface="+mn-lt"/>
                <a:ea typeface="+mn-ea"/>
                <a:cs typeface="+mn-cs"/>
              </a:rPr>
              <a:t>So here comes our fact three. With this fact tree, we can re-organize the expression in the other direction, which is …</a:t>
            </a:r>
          </a:p>
          <a:p>
            <a:r>
              <a:rPr lang="en-US" sz="1200" b="0" i="0" kern="1200" baseline="0" dirty="0">
                <a:solidFill>
                  <a:schemeClr val="tx1"/>
                </a:solidFill>
                <a:effectLst/>
                <a:latin typeface="+mn-lt"/>
                <a:ea typeface="+mn-ea"/>
                <a:cs typeface="+mn-cs"/>
              </a:rPr>
              <a:t>and with some simplify work it would be the optimal bound. This is not a strict proof, only this is intuitively what role does fact three s in the proof. I cannot explain the details here.</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OK, that’s all about the theory part. Next I will show you some experimental results. </a:t>
            </a:r>
          </a:p>
        </p:txBody>
      </p:sp>
      <p:sp>
        <p:nvSpPr>
          <p:cNvPr id="4" name="Slide Number Placeholder 3"/>
          <p:cNvSpPr>
            <a:spLocks noGrp="1"/>
          </p:cNvSpPr>
          <p:nvPr>
            <p:ph type="sldNum" sz="quarter" idx="10"/>
          </p:nvPr>
        </p:nvSpPr>
        <p:spPr/>
        <p:txBody>
          <a:bodyPr/>
          <a:lstStyle/>
          <a:p>
            <a:fld id="{70E025E3-E6C5-49B1-9E2E-63B79957EF95}" type="slidenum">
              <a:rPr lang="en-US" smtClean="0"/>
              <a:t>35</a:t>
            </a:fld>
            <a:endParaRPr lang="en-US"/>
          </a:p>
        </p:txBody>
      </p:sp>
    </p:spTree>
    <p:extLst>
      <p:ext uri="{BB962C8B-B14F-4D97-AF65-F5344CB8AC3E}">
        <p14:creationId xmlns:p14="http://schemas.microsoft.com/office/powerpoint/2010/main" val="531215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0E025E3-E6C5-49B1-9E2E-63B79957EF95}" type="slidenum">
              <a:rPr lang="en-US" smtClean="0"/>
              <a:t>38</a:t>
            </a:fld>
            <a:endParaRPr lang="en-US"/>
          </a:p>
        </p:txBody>
      </p:sp>
    </p:spTree>
    <p:extLst>
      <p:ext uri="{BB962C8B-B14F-4D97-AF65-F5344CB8AC3E}">
        <p14:creationId xmlns:p14="http://schemas.microsoft.com/office/powerpoint/2010/main" val="2275858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0E025E3-E6C5-49B1-9E2E-63B79957EF95}" type="slidenum">
              <a:rPr lang="en-US" smtClean="0"/>
              <a:t>39</a:t>
            </a:fld>
            <a:endParaRPr lang="en-US"/>
          </a:p>
        </p:txBody>
      </p:sp>
    </p:spTree>
    <p:extLst>
      <p:ext uri="{BB962C8B-B14F-4D97-AF65-F5344CB8AC3E}">
        <p14:creationId xmlns:p14="http://schemas.microsoft.com/office/powerpoint/2010/main" val="3775967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fld id="{70E025E3-E6C5-49B1-9E2E-63B79957EF95}" type="slidenum">
              <a:rPr lang="en-US" smtClean="0"/>
              <a:t>40</a:t>
            </a:fld>
            <a:endParaRPr lang="en-US"/>
          </a:p>
        </p:txBody>
      </p:sp>
    </p:spTree>
    <p:extLst>
      <p:ext uri="{BB962C8B-B14F-4D97-AF65-F5344CB8AC3E}">
        <p14:creationId xmlns:p14="http://schemas.microsoft.com/office/powerpoint/2010/main" val="3145712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fld id="{70E025E3-E6C5-49B1-9E2E-63B79957EF95}" type="slidenum">
              <a:rPr lang="en-US" smtClean="0"/>
              <a:t>41</a:t>
            </a:fld>
            <a:endParaRPr lang="en-US"/>
          </a:p>
        </p:txBody>
      </p:sp>
    </p:spTree>
    <p:extLst>
      <p:ext uri="{BB962C8B-B14F-4D97-AF65-F5344CB8AC3E}">
        <p14:creationId xmlns:p14="http://schemas.microsoft.com/office/powerpoint/2010/main" val="17515883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fld id="{70E025E3-E6C5-49B1-9E2E-63B79957EF95}" type="slidenum">
              <a:rPr lang="en-US" smtClean="0"/>
              <a:t>42</a:t>
            </a:fld>
            <a:endParaRPr lang="en-US"/>
          </a:p>
        </p:txBody>
      </p:sp>
    </p:spTree>
    <p:extLst>
      <p:ext uri="{BB962C8B-B14F-4D97-AF65-F5344CB8AC3E}">
        <p14:creationId xmlns:p14="http://schemas.microsoft.com/office/powerpoint/2010/main" val="1490182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0E025E3-E6C5-49B1-9E2E-63B79957EF95}" type="slidenum">
              <a:rPr lang="en-US" smtClean="0"/>
              <a:t>11</a:t>
            </a:fld>
            <a:endParaRPr lang="en-US"/>
          </a:p>
        </p:txBody>
      </p:sp>
    </p:spTree>
    <p:extLst>
      <p:ext uri="{BB962C8B-B14F-4D97-AF65-F5344CB8AC3E}">
        <p14:creationId xmlns:p14="http://schemas.microsoft.com/office/powerpoint/2010/main" val="667184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0E025E3-E6C5-49B1-9E2E-63B79957EF95}" type="slidenum">
              <a:rPr lang="en-US" smtClean="0"/>
              <a:t>43</a:t>
            </a:fld>
            <a:endParaRPr lang="en-US"/>
          </a:p>
        </p:txBody>
      </p:sp>
    </p:spTree>
    <p:extLst>
      <p:ext uri="{BB962C8B-B14F-4D97-AF65-F5344CB8AC3E}">
        <p14:creationId xmlns:p14="http://schemas.microsoft.com/office/powerpoint/2010/main" val="860817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0E025E3-E6C5-49B1-9E2E-63B79957EF95}" type="slidenum">
              <a:rPr lang="en-US" smtClean="0"/>
              <a:t>44</a:t>
            </a:fld>
            <a:endParaRPr lang="en-US"/>
          </a:p>
        </p:txBody>
      </p:sp>
    </p:spTree>
    <p:extLst>
      <p:ext uri="{BB962C8B-B14F-4D97-AF65-F5344CB8AC3E}">
        <p14:creationId xmlns:p14="http://schemas.microsoft.com/office/powerpoint/2010/main" val="2434880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0E025E3-E6C5-49B1-9E2E-63B79957EF95}" type="slidenum">
              <a:rPr lang="en-US" smtClean="0"/>
              <a:t>45</a:t>
            </a:fld>
            <a:endParaRPr lang="en-US"/>
          </a:p>
        </p:txBody>
      </p:sp>
    </p:spTree>
    <p:extLst>
      <p:ext uri="{BB962C8B-B14F-4D97-AF65-F5344CB8AC3E}">
        <p14:creationId xmlns:p14="http://schemas.microsoft.com/office/powerpoint/2010/main" val="2437341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0E025E3-E6C5-49B1-9E2E-63B79957EF95}" type="slidenum">
              <a:rPr lang="en-US" smtClean="0"/>
              <a:t>46</a:t>
            </a:fld>
            <a:endParaRPr lang="en-US"/>
          </a:p>
        </p:txBody>
      </p:sp>
    </p:spTree>
    <p:extLst>
      <p:ext uri="{BB962C8B-B14F-4D97-AF65-F5344CB8AC3E}">
        <p14:creationId xmlns:p14="http://schemas.microsoft.com/office/powerpoint/2010/main" val="30563562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 are many benefits, but there are also some issues that we need to take care of when using path-copying. The first one is concurrent writes. In our case, concurrent transactions work on snapshots of the current version. Therefore serializability is not guaranteed without other techniques. Also for </a:t>
            </a:r>
            <a:r>
              <a:rPr lang="en-US" altLang="zh-CN" dirty="0" err="1"/>
              <a:t>multiversioned</a:t>
            </a:r>
            <a:r>
              <a:rPr lang="en-US" altLang="zh-CN" dirty="0"/>
              <a:t> system, we want to collect out of date versions in time. These issues matter both in theory and in practice. So the next question is, can we combine our join-based path copying with other techniques to solve these issues, while still have good theoretical guarantee and practical performance?</a:t>
            </a:r>
            <a:endParaRPr lang="zh-CN" altLang="en-US" dirty="0"/>
          </a:p>
        </p:txBody>
      </p:sp>
      <p:sp>
        <p:nvSpPr>
          <p:cNvPr id="4" name="Slide Number Placeholder 3"/>
          <p:cNvSpPr>
            <a:spLocks noGrp="1"/>
          </p:cNvSpPr>
          <p:nvPr>
            <p:ph type="sldNum" sz="quarter" idx="5"/>
          </p:nvPr>
        </p:nvSpPr>
        <p:spPr/>
        <p:txBody>
          <a:bodyPr/>
          <a:lstStyle/>
          <a:p>
            <a:fld id="{70E025E3-E6C5-49B1-9E2E-63B79957EF95}" type="slidenum">
              <a:rPr lang="en-US" smtClean="0"/>
              <a:t>47</a:t>
            </a:fld>
            <a:endParaRPr lang="en-US"/>
          </a:p>
        </p:txBody>
      </p:sp>
    </p:spTree>
    <p:extLst>
      <p:ext uri="{BB962C8B-B14F-4D97-AF65-F5344CB8AC3E}">
        <p14:creationId xmlns:p14="http://schemas.microsoft.com/office/powerpoint/2010/main" val="1917724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362200" y="549275"/>
            <a:ext cx="4876800" cy="2743200"/>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70E025E3-E6C5-49B1-9E2E-63B79957EF95}" type="slidenum">
              <a:rPr lang="en-US" smtClean="0"/>
              <a:t>48</a:t>
            </a:fld>
            <a:endParaRPr lang="en-US"/>
          </a:p>
        </p:txBody>
      </p:sp>
    </p:spTree>
    <p:extLst>
      <p:ext uri="{BB962C8B-B14F-4D97-AF65-F5344CB8AC3E}">
        <p14:creationId xmlns:p14="http://schemas.microsoft.com/office/powerpoint/2010/main" val="42306947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362200" y="549275"/>
            <a:ext cx="4876800" cy="27432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70E025E3-E6C5-49B1-9E2E-63B79957EF95}" type="slidenum">
              <a:rPr lang="en-US" smtClean="0"/>
              <a:t>49</a:t>
            </a:fld>
            <a:endParaRPr lang="en-US"/>
          </a:p>
        </p:txBody>
      </p:sp>
    </p:spTree>
    <p:extLst>
      <p:ext uri="{BB962C8B-B14F-4D97-AF65-F5344CB8AC3E}">
        <p14:creationId xmlns:p14="http://schemas.microsoft.com/office/powerpoint/2010/main" val="1521326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0E025E3-E6C5-49B1-9E2E-63B79957EF95}" type="slidenum">
              <a:rPr lang="en-US" smtClean="0"/>
              <a:t>50</a:t>
            </a:fld>
            <a:endParaRPr lang="en-US"/>
          </a:p>
        </p:txBody>
      </p:sp>
    </p:spTree>
    <p:extLst>
      <p:ext uri="{BB962C8B-B14F-4D97-AF65-F5344CB8AC3E}">
        <p14:creationId xmlns:p14="http://schemas.microsoft.com/office/powerpoint/2010/main" val="946868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 let’s recall the main techniques in our single-writer concurrency. First, it is based on multi-versioning. Why? This is because readers can work on old versions, and are not delayed by ongoing updates.</a:t>
            </a:r>
          </a:p>
          <a:p>
            <a:endParaRPr lang="en-US" altLang="zh-CN" dirty="0"/>
          </a:p>
          <a:p>
            <a:r>
              <a:rPr lang="en-US" altLang="zh-CN" dirty="0"/>
              <a:t>For </a:t>
            </a:r>
            <a:r>
              <a:rPr lang="en-US" altLang="zh-CN" dirty="0" err="1"/>
              <a:t>multiversioing</a:t>
            </a:r>
            <a:r>
              <a:rPr lang="en-US" altLang="zh-CN" dirty="0"/>
              <a:t>, we use path-copying. Why? An alternative way is to use the so-called version chains. For example, in trees, all history of a tree node will be stored in it, and all versions are in one tree skeleton. Here is an example, the values of the key eight, varies over time, and if a reader comes at time thirty six, it will check the version chain and find the corresponding value is 2 at time stamp thirty four. The main drawback of this is that readers can be slow because of traversing the version chain. This is not good for scenarios that especially requires fast response to queries. Using path-copying, each version is kind of isolated, and readers, as well as writers, work on as if it is a single versioned tree.</a:t>
            </a:r>
            <a:endParaRPr lang="zh-CN" altLang="en-US" dirty="0"/>
          </a:p>
        </p:txBody>
      </p:sp>
      <p:sp>
        <p:nvSpPr>
          <p:cNvPr id="4" name="Slide Number Placeholder 3"/>
          <p:cNvSpPr>
            <a:spLocks noGrp="1"/>
          </p:cNvSpPr>
          <p:nvPr>
            <p:ph type="sldNum" sz="quarter" idx="10"/>
          </p:nvPr>
        </p:nvSpPr>
        <p:spPr/>
        <p:txBody>
          <a:bodyPr/>
          <a:lstStyle/>
          <a:p>
            <a:fld id="{70E025E3-E6C5-49B1-9E2E-63B79957EF95}" type="slidenum">
              <a:rPr lang="en-US" smtClean="0"/>
              <a:t>52</a:t>
            </a:fld>
            <a:endParaRPr lang="en-US"/>
          </a:p>
        </p:txBody>
      </p:sp>
    </p:spTree>
    <p:extLst>
      <p:ext uri="{BB962C8B-B14F-4D97-AF65-F5344CB8AC3E}">
        <p14:creationId xmlns:p14="http://schemas.microsoft.com/office/powerpoint/2010/main" val="265339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is useful, for example, if you run a database of a supermarket. All the sale receipts with dates are stored in a tree. At some point you want to know the total sales. Now you can map each entry to the sale number, and use the reduce function as addition, and the identity is zero. Similarly you can use a max function to know the maximum sale you’ve ever made. </a:t>
            </a:r>
          </a:p>
        </p:txBody>
      </p:sp>
      <p:sp>
        <p:nvSpPr>
          <p:cNvPr id="4" name="灯片编号占位符 3"/>
          <p:cNvSpPr>
            <a:spLocks noGrp="1"/>
          </p:cNvSpPr>
          <p:nvPr>
            <p:ph type="sldNum" sz="quarter" idx="10"/>
          </p:nvPr>
        </p:nvSpPr>
        <p:spPr/>
        <p:txBody>
          <a:bodyPr/>
          <a:lstStyle/>
          <a:p>
            <a:fld id="{70E025E3-E6C5-49B1-9E2E-63B79957EF95}" type="slidenum">
              <a:rPr lang="en-US" smtClean="0"/>
              <a:t>12</a:t>
            </a:fld>
            <a:endParaRPr lang="en-US"/>
          </a:p>
        </p:txBody>
      </p:sp>
    </p:spTree>
    <p:extLst>
      <p:ext uri="{BB962C8B-B14F-4D97-AF65-F5344CB8AC3E}">
        <p14:creationId xmlns:p14="http://schemas.microsoft.com/office/powerpoint/2010/main" val="4235146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 example, you want to select all keys that are even, or that are perfect squares. </a:t>
            </a:r>
            <a:endParaRPr lang="zh-CN" altLang="en-US" dirty="0"/>
          </a:p>
        </p:txBody>
      </p:sp>
      <p:sp>
        <p:nvSpPr>
          <p:cNvPr id="4" name="Slide Number Placeholder 3"/>
          <p:cNvSpPr>
            <a:spLocks noGrp="1"/>
          </p:cNvSpPr>
          <p:nvPr>
            <p:ph type="sldNum" sz="quarter" idx="10"/>
          </p:nvPr>
        </p:nvSpPr>
        <p:spPr/>
        <p:txBody>
          <a:bodyPr/>
          <a:lstStyle/>
          <a:p>
            <a:fld id="{70E025E3-E6C5-49B1-9E2E-63B79957EF95}" type="slidenum">
              <a:rPr lang="en-US" smtClean="0"/>
              <a:t>13</a:t>
            </a:fld>
            <a:endParaRPr lang="en-US"/>
          </a:p>
        </p:txBody>
      </p:sp>
    </p:spTree>
    <p:extLst>
      <p:ext uri="{BB962C8B-B14F-4D97-AF65-F5344CB8AC3E}">
        <p14:creationId xmlns:p14="http://schemas.microsoft.com/office/powerpoint/2010/main" val="660143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0E025E3-E6C5-49B1-9E2E-63B79957EF95}" type="slidenum">
              <a:rPr lang="en-US" smtClean="0"/>
              <a:t>14</a:t>
            </a:fld>
            <a:endParaRPr lang="en-US"/>
          </a:p>
        </p:txBody>
      </p:sp>
    </p:spTree>
    <p:extLst>
      <p:ext uri="{BB962C8B-B14F-4D97-AF65-F5344CB8AC3E}">
        <p14:creationId xmlns:p14="http://schemas.microsoft.com/office/powerpoint/2010/main" val="3471902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Next is the function to output a tree to an array. In the output we want to keep the in-order of the tree, such that the array is sorted. Sequentially we just recursively output its left subtree to an array, and then write the root to the next slot in the array, and then output the right subtree from the next slot. To use the same framework to do it in parallel, the only thing we need to take care of is how can we start dealing with the right subtree before finishing the left recursive call. The solution to this turns out to be very easy. We only need to store the subtree size in each tree node. Even though the subtree sizes are not stored at the beginning, we can use a parallel algorithm to compute the size of each subtree, in linear work and log n depth, using a very similar algorithm as the map and reduce algorithm. Then since we know the left subtree size, we immediately know at which slot the root entry will be written to. All the slots to the left of e are for the left subtree, all those on the right are for the right one. So these two recursive calls can run in parallel, not interfering with each other. </a:t>
            </a:r>
          </a:p>
          <a:p>
            <a:r>
              <a:rPr lang="en-US" dirty="0"/>
              <a:t>In the implementation, we introduce another parameter offset. This parameter denotes from which subscript of array A, the entries of the current tree T will be written to. When it comes to the left recursive call, the offset is the same as this one. For the right recursive call, we add the left tree size to the offset, and another one for the root. </a:t>
            </a:r>
          </a:p>
        </p:txBody>
      </p:sp>
      <p:sp>
        <p:nvSpPr>
          <p:cNvPr id="4" name="灯片编号占位符 3"/>
          <p:cNvSpPr>
            <a:spLocks noGrp="1"/>
          </p:cNvSpPr>
          <p:nvPr>
            <p:ph type="sldNum" sz="quarter" idx="10"/>
          </p:nvPr>
        </p:nvSpPr>
        <p:spPr/>
        <p:txBody>
          <a:bodyPr/>
          <a:lstStyle/>
          <a:p>
            <a:fld id="{70E025E3-E6C5-49B1-9E2E-63B79957EF95}" type="slidenum">
              <a:rPr lang="en-US" smtClean="0"/>
              <a:t>15</a:t>
            </a:fld>
            <a:endParaRPr lang="en-US"/>
          </a:p>
        </p:txBody>
      </p:sp>
    </p:spTree>
    <p:extLst>
      <p:ext uri="{BB962C8B-B14F-4D97-AF65-F5344CB8AC3E}">
        <p14:creationId xmlns:p14="http://schemas.microsoft.com/office/powerpoint/2010/main" val="3749464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what</a:t>
            </a:r>
            <a:r>
              <a:rPr lang="en-US" altLang="zh-CN" baseline="0" dirty="0"/>
              <a:t> is ordered set? </a:t>
            </a:r>
            <a:r>
              <a:rPr lang="en-US" altLang="zh-CN" dirty="0"/>
              <a:t>An Ordered set</a:t>
            </a:r>
            <a:r>
              <a:rPr lang="en-US" altLang="zh-CN" baseline="0" dirty="0"/>
              <a:t> is a collection of elements with total ordering. Such as a set of integers, strings or any types with defined total ordering.</a:t>
            </a:r>
          </a:p>
          <a:p>
            <a:endParaRPr lang="en-US" altLang="zh-CN" baseline="0" dirty="0"/>
          </a:p>
          <a:p>
            <a:r>
              <a:rPr lang="en-US" altLang="zh-CN" baseline="0" dirty="0"/>
              <a:t>To implement ordered sets often requires some special data structures such as arrays, linked lists or tree structures. In this talk we use balanced binary search trees as the data structure. I will talk about why and how later in the talk.</a:t>
            </a:r>
          </a:p>
        </p:txBody>
      </p:sp>
      <p:sp>
        <p:nvSpPr>
          <p:cNvPr id="4" name="灯片编号占位符 3"/>
          <p:cNvSpPr>
            <a:spLocks noGrp="1"/>
          </p:cNvSpPr>
          <p:nvPr>
            <p:ph type="sldNum" sz="quarter" idx="10"/>
          </p:nvPr>
        </p:nvSpPr>
        <p:spPr/>
        <p:txBody>
          <a:bodyPr/>
          <a:lstStyle/>
          <a:p>
            <a:fld id="{70E025E3-E6C5-49B1-9E2E-63B79957EF95}" type="slidenum">
              <a:rPr lang="en-US" smtClean="0"/>
              <a:t>17</a:t>
            </a:fld>
            <a:endParaRPr lang="en-US"/>
          </a:p>
        </p:txBody>
      </p:sp>
    </p:spTree>
    <p:extLst>
      <p:ext uri="{BB962C8B-B14F-4D97-AF65-F5344CB8AC3E}">
        <p14:creationId xmlns:p14="http://schemas.microsoft.com/office/powerpoint/2010/main" val="2161222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To combine two ordered lists into another ordered structure is not a new problem, We’ve met it in merge sort. Typically in merge sort, we store the two sets in arrays, and then merge them using two moving pointers. These two pointers start from the first element in each set, and the smaller element of the two will be written to the result array. Then that pointer move to the next position, and we repeat the process until all elements are visited.</a:t>
            </a:r>
          </a:p>
          <a:p>
            <a:endParaRPr lang="en-US" altLang="zh-CN" baseline="0" dirty="0"/>
          </a:p>
          <a:p>
            <a:r>
              <a:rPr lang="en-US" altLang="zh-CN" baseline="0" dirty="0"/>
              <a:t>After each comparison, one element will be written to the result, and the size of the result array is at most m plus n, so the cost of this algorithm is order of </a:t>
            </a:r>
            <a:r>
              <a:rPr lang="en-US" altLang="zh-CN" baseline="0" dirty="0" err="1"/>
              <a:t>m+n</a:t>
            </a:r>
            <a:r>
              <a:rPr lang="en-US" altLang="zh-CN" baseline="0" dirty="0"/>
              <a:t>. It is linear, but is not good enough. In merge sort we always have m equal to n, but in general,  n can be much greater than m, and the work is still proportional to the larger size. Imagine, even if the smaller size is one, which means to insert one element in a sorted structure, we still need to pay the cost of n. So what’s wrong with this? Actually we have many parts such as this one two three in set two that are preserved from the input to the output. But we still need to read and write them one by one.</a:t>
            </a:r>
          </a:p>
          <a:p>
            <a:endParaRPr lang="en-US" altLang="zh-CN" baseline="0" dirty="0"/>
          </a:p>
          <a:p>
            <a:r>
              <a:rPr lang="en-US" altLang="zh-CN" baseline="0" dirty="0"/>
              <a:t>To avoid this, we can store the sets in balanced binary search trees and insert the elements of the smaller tree into the larger one. To keep the tree balanced, some rotations are necessary. each rotation costs order of log n. so this costs Order of m log n. It is mainly decided by the smaller size. However, when n equals to m, It is Order of n log n, but solution one will give us an algorithm of linear time. And the problem here, is that we don’t make good use of the ordered property of the first tree.</a:t>
            </a:r>
          </a:p>
          <a:p>
            <a:endParaRPr lang="en-US" altLang="zh-CN" baseline="0" dirty="0"/>
          </a:p>
          <a:p>
            <a:pPr defTabSz="966612">
              <a:defRPr/>
            </a:pPr>
            <a:r>
              <a:rPr lang="en-US" altLang="zh-CN" dirty="0"/>
              <a:t>Now we’ve seen that efficient union algorithm is not an</a:t>
            </a:r>
            <a:r>
              <a:rPr lang="en-US" altLang="zh-CN" baseline="0" dirty="0"/>
              <a:t> easy task, m plus n and m log n both are good in one case but terrible in the other.</a:t>
            </a:r>
            <a:endParaRPr lang="en-US" altLang="zh-CN" dirty="0"/>
          </a:p>
          <a:p>
            <a:pPr defTabSz="966612">
              <a:defRPr/>
            </a:pPr>
            <a:r>
              <a:rPr lang="en-US" altLang="zh-CN" dirty="0"/>
              <a:t>So</a:t>
            </a:r>
            <a:r>
              <a:rPr lang="en-US" altLang="zh-CN" baseline="0" dirty="0"/>
              <a:t> here, the question is, what is the optimal cost of the union function. And We give the answer under the comparison model</a:t>
            </a:r>
          </a:p>
        </p:txBody>
      </p:sp>
      <p:sp>
        <p:nvSpPr>
          <p:cNvPr id="4" name="灯片编号占位符 3"/>
          <p:cNvSpPr>
            <a:spLocks noGrp="1"/>
          </p:cNvSpPr>
          <p:nvPr>
            <p:ph type="sldNum" sz="quarter" idx="10"/>
          </p:nvPr>
        </p:nvSpPr>
        <p:spPr/>
        <p:txBody>
          <a:bodyPr/>
          <a:lstStyle/>
          <a:p>
            <a:fld id="{70E025E3-E6C5-49B1-9E2E-63B79957EF95}" type="slidenum">
              <a:rPr lang="en-US" smtClean="0"/>
              <a:t>18</a:t>
            </a:fld>
            <a:endParaRPr lang="en-US"/>
          </a:p>
        </p:txBody>
      </p:sp>
    </p:spTree>
    <p:extLst>
      <p:ext uri="{BB962C8B-B14F-4D97-AF65-F5344CB8AC3E}">
        <p14:creationId xmlns:p14="http://schemas.microsoft.com/office/powerpoint/2010/main" val="1944710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矩形 1">
            <a:extLst>
              <a:ext uri="{FF2B5EF4-FFF2-40B4-BE49-F238E27FC236}">
                <a16:creationId xmlns:a16="http://schemas.microsoft.com/office/drawing/2014/main" id="{961DB138-D19D-40CC-94D0-AA403745BEA7}"/>
              </a:ext>
            </a:extLst>
          </p:cNvPr>
          <p:cNvSpPr/>
          <p:nvPr userDrawn="1"/>
        </p:nvSpPr>
        <p:spPr>
          <a:xfrm>
            <a:off x="0" y="3"/>
            <a:ext cx="12192000" cy="4790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2" name="Title 1">
            <a:extLst>
              <a:ext uri="{FF2B5EF4-FFF2-40B4-BE49-F238E27FC236}">
                <a16:creationId xmlns:a16="http://schemas.microsoft.com/office/drawing/2014/main" id="{6DCD1D7E-02E7-40B9-8A98-55C24CED480D}"/>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ltLang="zh-CN" dirty="0"/>
              <a:t>Click to edit Master title style</a:t>
            </a:r>
            <a:endParaRPr lang="zh-CN" altLang="en-US" dirty="0"/>
          </a:p>
        </p:txBody>
      </p:sp>
      <p:sp>
        <p:nvSpPr>
          <p:cNvPr id="3" name="Subtitle 2">
            <a:extLst>
              <a:ext uri="{FF2B5EF4-FFF2-40B4-BE49-F238E27FC236}">
                <a16:creationId xmlns:a16="http://schemas.microsoft.com/office/drawing/2014/main" id="{2F0F20CB-3E20-483F-AE36-A6F854851B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5" name="Slide Number Placeholder 5">
            <a:extLst>
              <a:ext uri="{FF2B5EF4-FFF2-40B4-BE49-F238E27FC236}">
                <a16:creationId xmlns:a16="http://schemas.microsoft.com/office/drawing/2014/main" id="{48C35710-FAA1-4A35-9FDE-C883E3AF4F48}"/>
              </a:ext>
            </a:extLst>
          </p:cNvPr>
          <p:cNvSpPr>
            <a:spLocks noGrp="1"/>
          </p:cNvSpPr>
          <p:nvPr>
            <p:ph type="sldNum" sz="quarter" idx="4"/>
          </p:nvPr>
        </p:nvSpPr>
        <p:spPr>
          <a:xfrm>
            <a:off x="11313304" y="6492876"/>
            <a:ext cx="787400" cy="365125"/>
          </a:xfrm>
          <a:prstGeom prst="rect">
            <a:avLst/>
          </a:prstGeom>
        </p:spPr>
        <p:txBody>
          <a:bodyPr/>
          <a:lstStyle/>
          <a:p>
            <a:fld id="{B710F26B-4563-4765-9A91-E0CC99FE32F0}" type="slidenum">
              <a:rPr lang="zh-CN" altLang="en-US" smtClean="0"/>
              <a:t>‹#›</a:t>
            </a:fld>
            <a:endParaRPr lang="zh-CN" altLang="en-US"/>
          </a:p>
        </p:txBody>
      </p:sp>
    </p:spTree>
    <p:extLst>
      <p:ext uri="{BB962C8B-B14F-4D97-AF65-F5344CB8AC3E}">
        <p14:creationId xmlns:p14="http://schemas.microsoft.com/office/powerpoint/2010/main" val="163111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0AF72-396B-49EA-8B34-2C26BD880656}"/>
              </a:ext>
            </a:extLst>
          </p:cNvPr>
          <p:cNvSpPr>
            <a:spLocks noGrp="1"/>
          </p:cNvSpPr>
          <p:nvPr>
            <p:ph type="ctrTitle"/>
          </p:nvPr>
        </p:nvSpPr>
        <p:spPr>
          <a:xfrm>
            <a:off x="508000" y="152400"/>
            <a:ext cx="10464800" cy="2387600"/>
          </a:xfrm>
        </p:spPr>
        <p:txBody>
          <a:bodyPr anchor="b"/>
          <a:lstStyle>
            <a:lvl1pPr algn="ctr">
              <a:defRPr sz="6000"/>
            </a:lvl1pPr>
          </a:lstStyle>
          <a:p>
            <a:r>
              <a:rPr lang="en-US" altLang="zh-CN" dirty="0"/>
              <a:t>Click to edit Master title style</a:t>
            </a:r>
            <a:endParaRPr lang="zh-CN" altLang="en-US" dirty="0"/>
          </a:p>
        </p:txBody>
      </p:sp>
      <p:sp>
        <p:nvSpPr>
          <p:cNvPr id="3" name="Subtitle 2">
            <a:extLst>
              <a:ext uri="{FF2B5EF4-FFF2-40B4-BE49-F238E27FC236}">
                <a16:creationId xmlns:a16="http://schemas.microsoft.com/office/drawing/2014/main" id="{F6721890-00B8-4764-B63A-66A84F5C2629}"/>
              </a:ext>
            </a:extLst>
          </p:cNvPr>
          <p:cNvSpPr>
            <a:spLocks noGrp="1"/>
          </p:cNvSpPr>
          <p:nvPr>
            <p:ph type="subTitle" idx="1"/>
          </p:nvPr>
        </p:nvSpPr>
        <p:spPr>
          <a:xfrm>
            <a:off x="5486400" y="2971800"/>
            <a:ext cx="54864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zh-CN" altLang="en-US" dirty="0"/>
          </a:p>
        </p:txBody>
      </p:sp>
      <p:sp>
        <p:nvSpPr>
          <p:cNvPr id="4" name="Slide Number Placeholder 5">
            <a:extLst>
              <a:ext uri="{FF2B5EF4-FFF2-40B4-BE49-F238E27FC236}">
                <a16:creationId xmlns:a16="http://schemas.microsoft.com/office/drawing/2014/main" id="{C77DAD01-92A2-4B92-A755-9DB406784B52}"/>
              </a:ext>
            </a:extLst>
          </p:cNvPr>
          <p:cNvSpPr>
            <a:spLocks noGrp="1"/>
          </p:cNvSpPr>
          <p:nvPr>
            <p:ph type="sldNum" sz="quarter" idx="4"/>
          </p:nvPr>
        </p:nvSpPr>
        <p:spPr>
          <a:xfrm>
            <a:off x="11313304" y="6492876"/>
            <a:ext cx="787400" cy="365125"/>
          </a:xfrm>
          <a:prstGeom prst="rect">
            <a:avLst/>
          </a:prstGeom>
        </p:spPr>
        <p:txBody>
          <a:bodyPr/>
          <a:lstStyle/>
          <a:p>
            <a:fld id="{B710F26B-4563-4765-9A91-E0CC99FE32F0}" type="slidenum">
              <a:rPr lang="zh-CN" altLang="en-US" smtClean="0"/>
              <a:t>‹#›</a:t>
            </a:fld>
            <a:endParaRPr lang="zh-CN" altLang="en-US"/>
          </a:p>
        </p:txBody>
      </p:sp>
    </p:spTree>
    <p:extLst>
      <p:ext uri="{BB962C8B-B14F-4D97-AF65-F5344CB8AC3E}">
        <p14:creationId xmlns:p14="http://schemas.microsoft.com/office/powerpoint/2010/main" val="328410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4C62-E771-4E47-A419-29CFB4757B6F}"/>
              </a:ext>
            </a:extLst>
          </p:cNvPr>
          <p:cNvSpPr>
            <a:spLocks noGrp="1"/>
          </p:cNvSpPr>
          <p:nvPr>
            <p:ph type="title"/>
          </p:nvPr>
        </p:nvSpPr>
        <p:spPr>
          <a:xfrm>
            <a:off x="304800" y="457200"/>
            <a:ext cx="11277600" cy="685800"/>
          </a:xfrm>
        </p:spPr>
        <p:txBody>
          <a:bodyPr>
            <a:noAutofit/>
          </a:bodyPr>
          <a:lstStyle>
            <a:lvl1pPr>
              <a:defRPr sz="4000" b="0">
                <a:latin typeface="Bahnschrift SemiBold SemiConden" panose="020B0502040204020203" pitchFamily="34" charset="0"/>
              </a:defRPr>
            </a:lvl1p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6E5B23CF-C212-4CC1-A195-3BB535F45683}"/>
              </a:ext>
            </a:extLst>
          </p:cNvPr>
          <p:cNvSpPr>
            <a:spLocks noGrp="1"/>
          </p:cNvSpPr>
          <p:nvPr>
            <p:ph idx="1"/>
          </p:nvPr>
        </p:nvSpPr>
        <p:spPr>
          <a:xfrm>
            <a:off x="304800" y="1371600"/>
            <a:ext cx="11277600" cy="5257800"/>
          </a:xfrm>
        </p:spPr>
        <p:txBody>
          <a:bodyPr/>
          <a:lstStyle>
            <a:lvl1pPr>
              <a:spcBef>
                <a:spcPts val="600"/>
              </a:spcBef>
              <a:defRPr sz="2800" b="1">
                <a:solidFill>
                  <a:srgbClr val="595959"/>
                </a:solidFill>
                <a:latin typeface="Lucida Sans Unicode" panose="020B0602030504020204" pitchFamily="34" charset="0"/>
                <a:cs typeface="Lucida Sans Unicode" panose="020B0602030504020204" pitchFamily="34" charset="0"/>
              </a:defRPr>
            </a:lvl1pPr>
            <a:lvl2pPr>
              <a:defRPr sz="2400">
                <a:solidFill>
                  <a:srgbClr val="595959"/>
                </a:solidFill>
                <a:latin typeface="Lucida Sans Unicode" panose="020B0602030504020204" pitchFamily="34" charset="0"/>
                <a:cs typeface="Lucida Sans Unicode" panose="020B0602030504020204" pitchFamily="34" charset="0"/>
              </a:defRPr>
            </a:lvl2pPr>
            <a:lvl3pPr>
              <a:defRPr sz="2000">
                <a:solidFill>
                  <a:srgbClr val="595959"/>
                </a:solidFill>
                <a:latin typeface="Lucida Sans Unicode" panose="020B0602030504020204" pitchFamily="34" charset="0"/>
                <a:cs typeface="Lucida Sans Unicode" panose="020B0602030504020204" pitchFamily="34" charset="0"/>
              </a:defRPr>
            </a:lvl3pPr>
            <a:lvl4pPr>
              <a:defRPr sz="1800">
                <a:solidFill>
                  <a:srgbClr val="595959"/>
                </a:solidFill>
                <a:latin typeface="Lucida Sans Unicode" panose="020B0602030504020204" pitchFamily="34" charset="0"/>
                <a:cs typeface="Lucida Sans Unicode" panose="020B0602030504020204" pitchFamily="34" charset="0"/>
              </a:defRPr>
            </a:lvl4pPr>
            <a:lvl5pPr>
              <a:defRPr sz="1800">
                <a:solidFill>
                  <a:srgbClr val="595959"/>
                </a:solidFill>
                <a:latin typeface="Lucida Sans Unicode" panose="020B0602030504020204" pitchFamily="34" charset="0"/>
                <a:cs typeface="Lucida Sans Unicode" panose="020B0602030504020204" pitchFamily="34" charset="0"/>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Slide Number Placeholder 5">
            <a:extLst>
              <a:ext uri="{FF2B5EF4-FFF2-40B4-BE49-F238E27FC236}">
                <a16:creationId xmlns:a16="http://schemas.microsoft.com/office/drawing/2014/main" id="{5F995CB5-7FF6-4A9E-8D2E-958D1DAEB49C}"/>
              </a:ext>
            </a:extLst>
          </p:cNvPr>
          <p:cNvSpPr>
            <a:spLocks noGrp="1"/>
          </p:cNvSpPr>
          <p:nvPr>
            <p:ph type="sldNum" sz="quarter" idx="4"/>
          </p:nvPr>
        </p:nvSpPr>
        <p:spPr>
          <a:xfrm>
            <a:off x="11313304" y="6492876"/>
            <a:ext cx="787400" cy="365125"/>
          </a:xfrm>
          <a:prstGeom prst="rect">
            <a:avLst/>
          </a:prstGeom>
        </p:spPr>
        <p:txBody>
          <a:bodyPr/>
          <a:lstStyle/>
          <a:p>
            <a:fld id="{B710F26B-4563-4765-9A91-E0CC99FE32F0}" type="slidenum">
              <a:rPr lang="zh-CN" altLang="en-US" smtClean="0"/>
              <a:t>‹#›</a:t>
            </a:fld>
            <a:endParaRPr lang="zh-CN" altLang="en-US"/>
          </a:p>
        </p:txBody>
      </p:sp>
    </p:spTree>
    <p:extLst>
      <p:ext uri="{BB962C8B-B14F-4D97-AF65-F5344CB8AC3E}">
        <p14:creationId xmlns:p14="http://schemas.microsoft.com/office/powerpoint/2010/main" val="33128359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7" name="矩形 2">
            <a:extLst>
              <a:ext uri="{FF2B5EF4-FFF2-40B4-BE49-F238E27FC236}">
                <a16:creationId xmlns:a16="http://schemas.microsoft.com/office/drawing/2014/main" id="{D4097F0F-4317-4E1D-BA75-033AC36356FD}"/>
              </a:ext>
            </a:extLst>
          </p:cNvPr>
          <p:cNvSpPr/>
          <p:nvPr userDrawn="1"/>
        </p:nvSpPr>
        <p:spPr>
          <a:xfrm>
            <a:off x="3" y="3"/>
            <a:ext cx="11858443" cy="6857999"/>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dirty="0">
              <a:solidFill>
                <a:schemeClr val="tx2"/>
              </a:solidFill>
              <a:latin typeface="Lucida Sans Unicode" panose="020B0602030504020204" pitchFamily="34" charset="0"/>
              <a:cs typeface="Lucida Sans Unicode" panose="020B0602030504020204" pitchFamily="34" charset="0"/>
            </a:endParaRPr>
          </a:p>
        </p:txBody>
      </p:sp>
      <p:sp>
        <p:nvSpPr>
          <p:cNvPr id="2" name="Title Placeholder 1">
            <a:extLst>
              <a:ext uri="{FF2B5EF4-FFF2-40B4-BE49-F238E27FC236}">
                <a16:creationId xmlns:a16="http://schemas.microsoft.com/office/drawing/2014/main" id="{3F6E9D3B-1C24-4415-A174-E0DA46859945}"/>
              </a:ext>
            </a:extLst>
          </p:cNvPr>
          <p:cNvSpPr>
            <a:spLocks noGrp="1"/>
          </p:cNvSpPr>
          <p:nvPr>
            <p:ph type="title"/>
          </p:nvPr>
        </p:nvSpPr>
        <p:spPr>
          <a:xfrm>
            <a:off x="304800" y="228601"/>
            <a:ext cx="11277600" cy="473075"/>
          </a:xfrm>
          <a:prstGeom prst="rect">
            <a:avLst/>
          </a:prstGeom>
        </p:spPr>
        <p:txBody>
          <a:bodyPr vert="horz" lIns="91440" tIns="45720" rIns="91440" bIns="45720" rtlCol="0" anchor="ctr">
            <a:noAutofit/>
          </a:body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Click to edit Master title style</a:t>
            </a:r>
            <a:endParaRPr lang="zh-CN" altLang="en-US" dirty="0"/>
          </a:p>
        </p:txBody>
      </p:sp>
      <p:sp>
        <p:nvSpPr>
          <p:cNvPr id="3" name="Text Placeholder 2">
            <a:extLst>
              <a:ext uri="{FF2B5EF4-FFF2-40B4-BE49-F238E27FC236}">
                <a16:creationId xmlns:a16="http://schemas.microsoft.com/office/drawing/2014/main" id="{9C183433-FFD9-4468-9715-B5A707A650D4}"/>
              </a:ext>
            </a:extLst>
          </p:cNvPr>
          <p:cNvSpPr>
            <a:spLocks noGrp="1"/>
          </p:cNvSpPr>
          <p:nvPr>
            <p:ph type="body" idx="1"/>
          </p:nvPr>
        </p:nvSpPr>
        <p:spPr>
          <a:xfrm>
            <a:off x="304800" y="990600"/>
            <a:ext cx="11277600" cy="5638800"/>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Slide Number Placeholder 5">
            <a:extLst>
              <a:ext uri="{FF2B5EF4-FFF2-40B4-BE49-F238E27FC236}">
                <a16:creationId xmlns:a16="http://schemas.microsoft.com/office/drawing/2014/main" id="{6AB291D7-C275-4AF5-A8FF-773072AD1BB3}"/>
              </a:ext>
            </a:extLst>
          </p:cNvPr>
          <p:cNvSpPr>
            <a:spLocks noGrp="1"/>
          </p:cNvSpPr>
          <p:nvPr>
            <p:ph type="sldNum" sz="quarter" idx="4"/>
          </p:nvPr>
        </p:nvSpPr>
        <p:spPr>
          <a:xfrm>
            <a:off x="11313304" y="6492876"/>
            <a:ext cx="787400" cy="365125"/>
          </a:xfrm>
          <a:prstGeom prst="rect">
            <a:avLst/>
          </a:prstGeom>
        </p:spPr>
        <p:txBody>
          <a:bodyPr/>
          <a:lstStyle/>
          <a:p>
            <a:fld id="{B710F26B-4563-4765-9A91-E0CC99FE32F0}" type="slidenum">
              <a:rPr lang="zh-CN" altLang="en-US" smtClean="0"/>
              <a:t>‹#›</a:t>
            </a:fld>
            <a:endParaRPr lang="zh-CN" altLang="en-US"/>
          </a:p>
        </p:txBody>
      </p:sp>
    </p:spTree>
    <p:extLst>
      <p:ext uri="{BB962C8B-B14F-4D97-AF65-F5344CB8AC3E}">
        <p14:creationId xmlns:p14="http://schemas.microsoft.com/office/powerpoint/2010/main" val="3499305590"/>
      </p:ext>
    </p:extLst>
  </p:cSld>
  <p:clrMap bg1="lt1" tx1="dk1" bg2="lt2" tx2="dk2" accent1="accent1" accent2="accent2" accent3="accent3" accent4="accent4" accent5="accent5" accent6="accent6" hlink="hlink" folHlink="folHlink"/>
  <p:sldLayoutIdLst>
    <p:sldLayoutId id="2147483713" r:id="rId1"/>
    <p:sldLayoutId id="2147483716" r:id="rId2"/>
    <p:sldLayoutId id="2147483714" r:id="rId3"/>
  </p:sldLayoutIdLst>
  <p:hf hdr="0" ftr="0" dt="0"/>
  <p:txStyles>
    <p:titleStyle>
      <a:lvl1pPr algn="l" defTabSz="914400" rtl="0" eaLnBrk="1" latinLnBrk="0" hangingPunct="1">
        <a:lnSpc>
          <a:spcPct val="90000"/>
        </a:lnSpc>
        <a:spcBef>
          <a:spcPct val="0"/>
        </a:spcBef>
        <a:buNone/>
        <a:defRPr kumimoji="1" lang="zh-CN" altLang="en-US" sz="4000" b="1" kern="1200" dirty="0">
          <a:solidFill>
            <a:schemeClr val="accent1"/>
          </a:solidFill>
          <a:latin typeface="Bahnschrift SemiBold SemiConden" panose="020B0502040204020203" pitchFamily="34" charset="0"/>
          <a:ea typeface="+mn-ea"/>
          <a:cs typeface="+mn-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rgbClr val="595959"/>
          </a:solidFill>
          <a:latin typeface="Lucida Sans Unicode" panose="020B0602030504020204" pitchFamily="34" charset="0"/>
          <a:ea typeface="+mn-ea"/>
          <a:cs typeface="Lucida Sans Unicode" panose="020B0602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595959"/>
          </a:solidFill>
          <a:latin typeface="Lucida Sans Unicode" panose="020B0602030504020204" pitchFamily="34" charset="0"/>
          <a:ea typeface="+mn-ea"/>
          <a:cs typeface="Lucida Sans Unicode" panose="020B0602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595959"/>
          </a:solidFill>
          <a:latin typeface="Lucida Sans Unicode" panose="020B0602030504020204" pitchFamily="34" charset="0"/>
          <a:ea typeface="+mn-ea"/>
          <a:cs typeface="Lucida Sans Unicode" panose="020B0602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595959"/>
          </a:solidFill>
          <a:latin typeface="Lucida Sans Unicode" panose="020B0602030504020204" pitchFamily="34" charset="0"/>
          <a:ea typeface="+mn-ea"/>
          <a:cs typeface="Lucida Sans Unicode" panose="020B0602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595959"/>
          </a:solidFill>
          <a:latin typeface="Lucida Sans Unicode" panose="020B0602030504020204" pitchFamily="34" charset="0"/>
          <a:ea typeface="+mn-ea"/>
          <a:cs typeface="Lucida Sans Unicode" panose="020B0602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6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140.png"/><Relationship Id="rId7" Type="http://schemas.openxmlformats.org/officeDocument/2006/relationships/image" Target="../media/image6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1.png"/><Relationship Id="rId5" Type="http://schemas.openxmlformats.org/officeDocument/2006/relationships/image" Target="../media/image59.png"/><Relationship Id="rId4" Type="http://schemas.openxmlformats.org/officeDocument/2006/relationships/image" Target="../media/image5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28.png"/><Relationship Id="rId7" Type="http://schemas.openxmlformats.org/officeDocument/2006/relationships/image" Target="../media/image10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6.png"/><Relationship Id="rId5" Type="http://schemas.openxmlformats.org/officeDocument/2006/relationships/image" Target="../media/image810.png"/><Relationship Id="rId4" Type="http://schemas.openxmlformats.org/officeDocument/2006/relationships/image" Target="../media/image710.png"/><Relationship Id="rId9" Type="http://schemas.openxmlformats.org/officeDocument/2006/relationships/image" Target="../media/image120.png"/></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80.png"/></Relationships>
</file>

<file path=ppt/slides/_rels/slide22.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image" Target="../media/image180.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80.png"/></Relationships>
</file>

<file path=ppt/slides/_rels/slide24.xml.rels><?xml version="1.0" encoding="UTF-8" standalone="yes"?>
<Relationships xmlns="http://schemas.openxmlformats.org/package/2006/relationships"><Relationship Id="rId7" Type="http://schemas.openxmlformats.org/officeDocument/2006/relationships/image" Target="../media/image18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80.png"/><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80.png"/><Relationship Id="rId4" Type="http://schemas.openxmlformats.org/officeDocument/2006/relationships/image" Target="../media/image280.png"/></Relationships>
</file>

<file path=ppt/slides/_rels/slide2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image" Target="../media/image210.png"/><Relationship Id="rId1" Type="http://schemas.openxmlformats.org/officeDocument/2006/relationships/slideLayout" Target="../slideLayouts/slideLayout3.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90.png"/></Relationships>
</file>

<file path=ppt/slides/_rels/slide2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53.png"/><Relationship Id="rId3" Type="http://schemas.openxmlformats.org/officeDocument/2006/relationships/image" Target="../media/image290.png"/><Relationship Id="rId21" Type="http://schemas.openxmlformats.org/officeDocument/2006/relationships/image" Target="../media/image65.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2.png"/><Relationship Id="rId2" Type="http://schemas.openxmlformats.org/officeDocument/2006/relationships/notesSlide" Target="../notesSlides/notesSlide18.xml"/><Relationship Id="rId16" Type="http://schemas.openxmlformats.org/officeDocument/2006/relationships/image" Target="../media/image51.png"/><Relationship Id="rId20" Type="http://schemas.openxmlformats.org/officeDocument/2006/relationships/image" Target="../media/image64.png"/><Relationship Id="rId1" Type="http://schemas.openxmlformats.org/officeDocument/2006/relationships/slideLayout" Target="../slideLayouts/slideLayout3.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50.png"/><Relationship Id="rId10" Type="http://schemas.openxmlformats.org/officeDocument/2006/relationships/image" Target="../media/image43.png"/><Relationship Id="rId19" Type="http://schemas.openxmlformats.org/officeDocument/2006/relationships/image" Target="../media/image60.png"/><Relationship Id="rId4" Type="http://schemas.openxmlformats.org/officeDocument/2006/relationships/image" Target="../media/image34.png"/><Relationship Id="rId9" Type="http://schemas.openxmlformats.org/officeDocument/2006/relationships/image" Target="../media/image42.png"/><Relationship Id="rId14" Type="http://schemas.openxmlformats.org/officeDocument/2006/relationships/image" Target="../media/image4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45.png"/><Relationship Id="rId18" Type="http://schemas.openxmlformats.org/officeDocument/2006/relationships/image" Target="../media/image52.png"/><Relationship Id="rId3" Type="http://schemas.openxmlformats.org/officeDocument/2006/relationships/image" Target="../media/image65.png"/><Relationship Id="rId21" Type="http://schemas.openxmlformats.org/officeDocument/2006/relationships/image" Target="../media/image68.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51.png"/><Relationship Id="rId2" Type="http://schemas.openxmlformats.org/officeDocument/2006/relationships/notesSlide" Target="../notesSlides/notesSlide19.xml"/><Relationship Id="rId16" Type="http://schemas.openxmlformats.org/officeDocument/2006/relationships/image" Target="../media/image50.png"/><Relationship Id="rId20" Type="http://schemas.openxmlformats.org/officeDocument/2006/relationships/image" Target="../media/image60.png"/><Relationship Id="rId1" Type="http://schemas.openxmlformats.org/officeDocument/2006/relationships/slideLayout" Target="../slideLayouts/slideLayout3.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4.png"/><Relationship Id="rId15" Type="http://schemas.openxmlformats.org/officeDocument/2006/relationships/image" Target="../media/image49.png"/><Relationship Id="rId10" Type="http://schemas.openxmlformats.org/officeDocument/2006/relationships/image" Target="../media/image42.png"/><Relationship Id="rId19" Type="http://schemas.openxmlformats.org/officeDocument/2006/relationships/image" Target="../media/image53.png"/><Relationship Id="rId4" Type="http://schemas.openxmlformats.org/officeDocument/2006/relationships/image" Target="../media/image290.png"/><Relationship Id="rId9" Type="http://schemas.openxmlformats.org/officeDocument/2006/relationships/image" Target="../media/image411.png"/><Relationship Id="rId14"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33.xml.rels><?xml version="1.0" encoding="UTF-8" standalone="yes"?>
<Relationships xmlns="http://schemas.openxmlformats.org/package/2006/relationships"><Relationship Id="rId8" Type="http://schemas.openxmlformats.org/officeDocument/2006/relationships/image" Target="../media/image711.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34.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30.png"/><Relationship Id="rId7" Type="http://schemas.openxmlformats.org/officeDocument/2006/relationships/image" Target="../media/image81.png"/><Relationship Id="rId2" Type="http://schemas.openxmlformats.org/officeDocument/2006/relationships/notesSlide" Target="../notesSlides/notesSlide23.xml"/><Relationship Id="rId1" Type="http://schemas.openxmlformats.org/officeDocument/2006/relationships/slideLayout" Target="../slideLayouts/slideLayout3.xml"/><Relationship Id="rId11" Type="http://schemas.openxmlformats.org/officeDocument/2006/relationships/image" Target="../media/image77.png"/><Relationship Id="rId10" Type="http://schemas.openxmlformats.org/officeDocument/2006/relationships/image" Target="../media/image76.png"/><Relationship Id="rId9" Type="http://schemas.openxmlformats.org/officeDocument/2006/relationships/image" Target="../media/image750.png"/></Relationships>
</file>

<file path=ppt/slides/_rels/slide35.xml.rels><?xml version="1.0" encoding="UTF-8" standalone="yes"?>
<Relationships xmlns="http://schemas.openxmlformats.org/package/2006/relationships"><Relationship Id="rId13" Type="http://schemas.openxmlformats.org/officeDocument/2006/relationships/image" Target="../media/image45.png"/><Relationship Id="rId18" Type="http://schemas.openxmlformats.org/officeDocument/2006/relationships/image" Target="../media/image52.png"/><Relationship Id="rId3" Type="http://schemas.openxmlformats.org/officeDocument/2006/relationships/image" Target="../media/image65.png"/><Relationship Id="rId21" Type="http://schemas.openxmlformats.org/officeDocument/2006/relationships/image" Target="../media/image82.png"/><Relationship Id="rId12" Type="http://schemas.openxmlformats.org/officeDocument/2006/relationships/image" Target="../media/image44.png"/><Relationship Id="rId17" Type="http://schemas.openxmlformats.org/officeDocument/2006/relationships/image" Target="../media/image51.png"/><Relationship Id="rId2" Type="http://schemas.openxmlformats.org/officeDocument/2006/relationships/notesSlide" Target="../notesSlides/notesSlide24.xml"/><Relationship Id="rId16" Type="http://schemas.openxmlformats.org/officeDocument/2006/relationships/image" Target="../media/image50.png"/><Relationship Id="rId20" Type="http://schemas.openxmlformats.org/officeDocument/2006/relationships/image" Target="../media/image60.png"/><Relationship Id="rId1" Type="http://schemas.openxmlformats.org/officeDocument/2006/relationships/slideLayout" Target="../slideLayouts/slideLayout3.xml"/><Relationship Id="rId11" Type="http://schemas.openxmlformats.org/officeDocument/2006/relationships/image" Target="../media/image43.png"/><Relationship Id="rId5" Type="http://schemas.openxmlformats.org/officeDocument/2006/relationships/image" Target="../media/image34.png"/><Relationship Id="rId10" Type="http://schemas.openxmlformats.org/officeDocument/2006/relationships/image" Target="../media/image42.png"/><Relationship Id="rId19" Type="http://schemas.openxmlformats.org/officeDocument/2006/relationships/image" Target="../media/image53.png"/><Relationship Id="rId4" Type="http://schemas.openxmlformats.org/officeDocument/2006/relationships/image" Target="../media/image290.png"/></Relationships>
</file>

<file path=ppt/slides/_rels/slide3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commons.wikimedia.org/wiki/File:Search_font_awesome.sv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shun/ligra/tree/master/apps/bucketing" TargetMode="External"/><Relationship Id="rId2" Type="http://schemas.openxmlformats.org/officeDocument/2006/relationships/hyperlink" Target="https://github.com/jshun/ligra" TargetMode="External"/><Relationship Id="rId1" Type="http://schemas.openxmlformats.org/officeDocument/2006/relationships/slideLayout" Target="../slideLayouts/slideLayout3.xml"/><Relationship Id="rId5" Type="http://schemas.openxmlformats.org/officeDocument/2006/relationships/hyperlink" Target="https://github.com/ldhulipala/aspen" TargetMode="External"/><Relationship Id="rId4" Type="http://schemas.openxmlformats.org/officeDocument/2006/relationships/hyperlink" Target="https://github.com/ldhulipala/gbbs"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95.png"/></Relationships>
</file>

<file path=ppt/slides/_rels/slide43.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44.xml.rels><?xml version="1.0" encoding="UTF-8" standalone="yes"?>
<Relationships xmlns="http://schemas.openxmlformats.org/package/2006/relationships"><Relationship Id="rId3" Type="http://schemas.openxmlformats.org/officeDocument/2006/relationships/image" Target="../media/image960.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90.png"/><Relationship Id="rId5" Type="http://schemas.openxmlformats.org/officeDocument/2006/relationships/image" Target="../media/image980.png"/><Relationship Id="rId4" Type="http://schemas.openxmlformats.org/officeDocument/2006/relationships/image" Target="../media/image970.png"/></Relationships>
</file>

<file path=ppt/slides/_rels/slide45.xml.rels><?xml version="1.0" encoding="UTF-8" standalone="yes"?>
<Relationships xmlns="http://schemas.openxmlformats.org/package/2006/relationships"><Relationship Id="rId3" Type="http://schemas.openxmlformats.org/officeDocument/2006/relationships/image" Target="../media/image960.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991.png"/><Relationship Id="rId4" Type="http://schemas.openxmlformats.org/officeDocument/2006/relationships/image" Target="../media/image1000.png"/></Relationships>
</file>

<file path=ppt/slides/_rels/slide46.xml.rels><?xml version="1.0" encoding="UTF-8" standalone="yes"?>
<Relationships xmlns="http://schemas.openxmlformats.org/package/2006/relationships"><Relationship Id="rId3" Type="http://schemas.openxmlformats.org/officeDocument/2006/relationships/image" Target="../media/image960.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991.png"/><Relationship Id="rId4" Type="http://schemas.openxmlformats.org/officeDocument/2006/relationships/image" Target="../media/image100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92.png"/></Relationships>
</file>

<file path=ppt/slides/_rels/slide5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5.png"/><Relationship Id="rId1" Type="http://schemas.openxmlformats.org/officeDocument/2006/relationships/slideLayout" Target="../slideLayouts/slideLayout3.xml"/><Relationship Id="rId6" Type="http://schemas.openxmlformats.org/officeDocument/2006/relationships/image" Target="../media/image161.png"/><Relationship Id="rId5" Type="http://schemas.openxmlformats.org/officeDocument/2006/relationships/image" Target="../media/image151.png"/><Relationship Id="rId4" Type="http://schemas.openxmlformats.org/officeDocument/2006/relationships/image" Target="../media/image1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214445A-2122-47F5-8B08-AC619614F616}"/>
              </a:ext>
            </a:extLst>
          </p:cNvPr>
          <p:cNvSpPr>
            <a:spLocks noGrp="1"/>
          </p:cNvSpPr>
          <p:nvPr>
            <p:ph type="ctrTitle"/>
          </p:nvPr>
        </p:nvSpPr>
        <p:spPr>
          <a:xfrm>
            <a:off x="4380588" y="965199"/>
            <a:ext cx="6766078" cy="4927601"/>
          </a:xfrm>
        </p:spPr>
        <p:txBody>
          <a:bodyPr anchor="ctr">
            <a:normAutofit/>
          </a:bodyPr>
          <a:lstStyle/>
          <a:p>
            <a:pPr algn="l"/>
            <a:r>
              <a:rPr lang="en-US" altLang="zh-CN" sz="5400" dirty="0">
                <a:solidFill>
                  <a:schemeClr val="tx1">
                    <a:lumMod val="85000"/>
                    <a:lumOff val="15000"/>
                  </a:schemeClr>
                </a:solidFill>
              </a:rPr>
              <a:t>Parallel </a:t>
            </a:r>
            <a:r>
              <a:rPr lang="en-US" altLang="zh-CN" sz="5400">
                <a:solidFill>
                  <a:schemeClr val="tx1">
                    <a:lumMod val="85000"/>
                    <a:lumOff val="15000"/>
                  </a:schemeClr>
                </a:solidFill>
              </a:rPr>
              <a:t>data structures</a:t>
            </a:r>
            <a:endParaRPr lang="zh-CN" altLang="en-US" sz="5400" dirty="0">
              <a:solidFill>
                <a:schemeClr val="tx1">
                  <a:lumMod val="85000"/>
                  <a:lumOff val="15000"/>
                </a:schemeClr>
              </a:solidFill>
            </a:endParaRPr>
          </a:p>
        </p:txBody>
      </p:sp>
      <p:cxnSp>
        <p:nvCxnSpPr>
          <p:cNvPr id="19" name="Straight Connector 13">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Subtitle 3">
            <a:extLst>
              <a:ext uri="{FF2B5EF4-FFF2-40B4-BE49-F238E27FC236}">
                <a16:creationId xmlns:a16="http://schemas.microsoft.com/office/drawing/2014/main" id="{CE92A3CB-6ADA-DED5-401C-B1443F07C3A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9911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6F1A5-43B2-403E-818F-1A58D0F54ABD}"/>
              </a:ext>
            </a:extLst>
          </p:cNvPr>
          <p:cNvSpPr>
            <a:spLocks noGrp="1"/>
          </p:cNvSpPr>
          <p:nvPr>
            <p:ph type="title"/>
          </p:nvPr>
        </p:nvSpPr>
        <p:spPr/>
        <p:txBody>
          <a:bodyPr/>
          <a:lstStyle/>
          <a:p>
            <a:r>
              <a:rPr lang="en-US" dirty="0"/>
              <a:t>Parallel Algorithms</a:t>
            </a:r>
          </a:p>
        </p:txBody>
      </p:sp>
      <p:sp>
        <p:nvSpPr>
          <p:cNvPr id="3" name="内容占位符 2">
            <a:extLst>
              <a:ext uri="{FF2B5EF4-FFF2-40B4-BE49-F238E27FC236}">
                <a16:creationId xmlns:a16="http://schemas.microsoft.com/office/drawing/2014/main" id="{A697C2DF-8EB7-4F6B-830D-A106E6DCE30C}"/>
              </a:ext>
            </a:extLst>
          </p:cNvPr>
          <p:cNvSpPr>
            <a:spLocks noGrp="1"/>
          </p:cNvSpPr>
          <p:nvPr>
            <p:ph sz="quarter" idx="1"/>
          </p:nvPr>
        </p:nvSpPr>
        <p:spPr/>
        <p:txBody>
          <a:bodyPr/>
          <a:lstStyle/>
          <a:p>
            <a:r>
              <a:rPr lang="en-US" dirty="0"/>
              <a:t>Parallel algorithms on trees using divide-and-conquer scheme</a:t>
            </a:r>
          </a:p>
          <a:p>
            <a:pPr lvl="1"/>
            <a:r>
              <a:rPr lang="en-US" dirty="0"/>
              <a:t>Recursively deal with two subtrees in parallel (or </a:t>
            </a:r>
            <a:r>
              <a:rPr lang="en-US" dirty="0">
                <a:solidFill>
                  <a:srgbClr val="FF0000"/>
                </a:solidFill>
              </a:rPr>
              <a:t>split</a:t>
            </a:r>
            <a:r>
              <a:rPr lang="en-US" dirty="0"/>
              <a:t> the tree into two pieces and handle them in parallel)</a:t>
            </a:r>
          </a:p>
          <a:p>
            <a:pPr lvl="1"/>
            <a:r>
              <a:rPr lang="en-US" dirty="0"/>
              <a:t>Combine results of recursive calls and the root (e.g., using </a:t>
            </a:r>
            <a:r>
              <a:rPr lang="en-US" dirty="0">
                <a:solidFill>
                  <a:srgbClr val="FF0000"/>
                </a:solidFill>
              </a:rPr>
              <a:t>join</a:t>
            </a:r>
            <a:r>
              <a:rPr lang="en-US" dirty="0"/>
              <a:t> or </a:t>
            </a:r>
            <a:r>
              <a:rPr lang="en-US" dirty="0">
                <a:solidFill>
                  <a:srgbClr val="FF0000"/>
                </a:solidFill>
              </a:rPr>
              <a:t>join2</a:t>
            </a:r>
            <a:r>
              <a:rPr lang="en-US" dirty="0"/>
              <a:t>)</a:t>
            </a:r>
          </a:p>
          <a:p>
            <a:pPr lvl="1"/>
            <a:r>
              <a:rPr lang="en-US" altLang="zh-CN" dirty="0"/>
              <a:t>Usually gives polylogarithmic bounds on depth</a:t>
            </a:r>
            <a:endParaRPr lang="en-US" dirty="0"/>
          </a:p>
        </p:txBody>
      </p:sp>
      <p:sp>
        <p:nvSpPr>
          <p:cNvPr id="4" name="矩形: 折角 3">
            <a:extLst>
              <a:ext uri="{FF2B5EF4-FFF2-40B4-BE49-F238E27FC236}">
                <a16:creationId xmlns:a16="http://schemas.microsoft.com/office/drawing/2014/main" id="{8E1D85C6-604A-44ED-8290-1F570F78CB99}"/>
              </a:ext>
            </a:extLst>
          </p:cNvPr>
          <p:cNvSpPr/>
          <p:nvPr/>
        </p:nvSpPr>
        <p:spPr>
          <a:xfrm>
            <a:off x="3124200" y="3886200"/>
            <a:ext cx="5181600" cy="2756648"/>
          </a:xfrm>
          <a:prstGeom prst="foldedCorner">
            <a:avLst/>
          </a:prstGeom>
        </p:spPr>
        <p:style>
          <a:lnRef idx="2">
            <a:schemeClr val="accent1"/>
          </a:lnRef>
          <a:fillRef idx="1">
            <a:schemeClr val="lt1"/>
          </a:fillRef>
          <a:effectRef idx="0">
            <a:schemeClr val="accent1"/>
          </a:effectRef>
          <a:fontRef idx="minor">
            <a:schemeClr val="dk1"/>
          </a:fontRef>
        </p:style>
        <p:txBody>
          <a:bodyPr rtlCol="0" anchor="t"/>
          <a:lstStyle/>
          <a:p>
            <a:r>
              <a:rPr lang="en-US" sz="2000" dirty="0" err="1">
                <a:latin typeface="Arial" panose="020B0604020202020204" pitchFamily="34" charset="0"/>
                <a:cs typeface="Arial" panose="020B0604020202020204" pitchFamily="34" charset="0"/>
              </a:rPr>
              <a:t>func</a:t>
            </a:r>
            <a:r>
              <a:rPr lang="en-US" sz="2000" dirty="0">
                <a:latin typeface="Arial" panose="020B0604020202020204" pitchFamily="34" charset="0"/>
                <a:cs typeface="Arial" panose="020B0604020202020204" pitchFamily="34" charset="0"/>
              </a:rPr>
              <a:t>(T, …) {</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if</a:t>
            </a:r>
            <a:r>
              <a:rPr lang="en-US" sz="2000" dirty="0">
                <a:latin typeface="Arial" panose="020B0604020202020204" pitchFamily="34" charset="0"/>
                <a:cs typeface="Arial" panose="020B0604020202020204" pitchFamily="34" charset="0"/>
              </a:rPr>
              <a:t> (T is empty) </a:t>
            </a:r>
          </a:p>
          <a:p>
            <a:r>
              <a:rPr lang="en-US" sz="2000" b="1" dirty="0">
                <a:latin typeface="Arial" panose="020B0604020202020204" pitchFamily="34" charset="0"/>
                <a:cs typeface="Arial" panose="020B0604020202020204" pitchFamily="34" charset="0"/>
              </a:rPr>
              <a:t>        return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base_case</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M = </a:t>
            </a:r>
            <a:r>
              <a:rPr lang="en-US" sz="2000" dirty="0" err="1">
                <a:latin typeface="Arial" panose="020B0604020202020204" pitchFamily="34" charset="0"/>
                <a:cs typeface="Arial" panose="020B0604020202020204" pitchFamily="34" charset="0"/>
              </a:rPr>
              <a:t>do_something</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T.root</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in parallel:</a:t>
            </a:r>
          </a:p>
          <a:p>
            <a:r>
              <a:rPr lang="en-US" sz="2000" dirty="0">
                <a:latin typeface="Arial" panose="020B0604020202020204" pitchFamily="34" charset="0"/>
                <a:cs typeface="Arial" panose="020B0604020202020204" pitchFamily="34" charset="0"/>
              </a:rPr>
              <a:t>       L=</a:t>
            </a:r>
            <a:r>
              <a:rPr lang="en-US" altLang="zh-CN" sz="2000" dirty="0" err="1">
                <a:latin typeface="Arial" panose="020B0604020202020204" pitchFamily="34" charset="0"/>
                <a:cs typeface="Arial" panose="020B0604020202020204" pitchFamily="34" charset="0"/>
              </a:rPr>
              <a:t>func</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T.left</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R=</a:t>
            </a:r>
            <a:r>
              <a:rPr lang="en-US" sz="2000" dirty="0" err="1">
                <a:latin typeface="Arial" panose="020B0604020202020204" pitchFamily="34" charset="0"/>
                <a:cs typeface="Arial" panose="020B0604020202020204" pitchFamily="34" charset="0"/>
              </a:rPr>
              <a:t>func</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T.right</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return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combine_results</a:t>
            </a:r>
            <a:r>
              <a:rPr lang="en-US" sz="2000" dirty="0">
                <a:latin typeface="Arial" panose="020B0604020202020204" pitchFamily="34" charset="0"/>
                <a:cs typeface="Arial" panose="020B0604020202020204" pitchFamily="34" charset="0"/>
              </a:rPr>
              <a:t>(L, R, M, …)</a:t>
            </a:r>
          </a:p>
          <a:p>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98300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6F1A5-43B2-403E-818F-1A58D0F54ABD}"/>
              </a:ext>
            </a:extLst>
          </p:cNvPr>
          <p:cNvSpPr>
            <a:spLocks noGrp="1"/>
          </p:cNvSpPr>
          <p:nvPr>
            <p:ph type="title"/>
          </p:nvPr>
        </p:nvSpPr>
        <p:spPr/>
        <p:txBody>
          <a:bodyPr/>
          <a:lstStyle/>
          <a:p>
            <a:r>
              <a:rPr lang="en-US" dirty="0"/>
              <a:t>Get the maximum value</a:t>
            </a:r>
          </a:p>
        </p:txBody>
      </p:sp>
      <p:sp>
        <p:nvSpPr>
          <p:cNvPr id="3" name="内容占位符 2">
            <a:extLst>
              <a:ext uri="{FF2B5EF4-FFF2-40B4-BE49-F238E27FC236}">
                <a16:creationId xmlns:a16="http://schemas.microsoft.com/office/drawing/2014/main" id="{A697C2DF-8EB7-4F6B-830D-A106E6DCE30C}"/>
              </a:ext>
            </a:extLst>
          </p:cNvPr>
          <p:cNvSpPr>
            <a:spLocks noGrp="1"/>
          </p:cNvSpPr>
          <p:nvPr>
            <p:ph sz="quarter" idx="1"/>
          </p:nvPr>
        </p:nvSpPr>
        <p:spPr>
          <a:xfrm>
            <a:off x="304800" y="1600200"/>
            <a:ext cx="11277600" cy="4873752"/>
          </a:xfrm>
        </p:spPr>
        <p:txBody>
          <a:bodyPr/>
          <a:lstStyle/>
          <a:p>
            <a:r>
              <a:rPr lang="en-US" dirty="0"/>
              <a:t>In each node we store a key and a value. The nodes are sorted by the keys.</a:t>
            </a:r>
          </a:p>
        </p:txBody>
      </p:sp>
      <mc:AlternateContent xmlns:mc="http://schemas.openxmlformats.org/markup-compatibility/2006" xmlns:a14="http://schemas.microsoft.com/office/drawing/2010/main">
        <mc:Choice Requires="a14">
          <p:sp>
            <p:nvSpPr>
              <p:cNvPr id="5" name="矩形: 折角 4">
                <a:extLst>
                  <a:ext uri="{FF2B5EF4-FFF2-40B4-BE49-F238E27FC236}">
                    <a16:creationId xmlns:a16="http://schemas.microsoft.com/office/drawing/2014/main" id="{756D9692-482E-4386-B50A-FA23A98AE4DE}"/>
                  </a:ext>
                </a:extLst>
              </p:cNvPr>
              <p:cNvSpPr/>
              <p:nvPr/>
            </p:nvSpPr>
            <p:spPr>
              <a:xfrm>
                <a:off x="2971800" y="2819400"/>
                <a:ext cx="6297706" cy="2268474"/>
              </a:xfrm>
              <a:prstGeom prst="foldedCorner">
                <a:avLst/>
              </a:prstGeom>
            </p:spPr>
            <p:style>
              <a:lnRef idx="2">
                <a:schemeClr val="accent1"/>
              </a:lnRef>
              <a:fillRef idx="1">
                <a:schemeClr val="lt1"/>
              </a:fillRef>
              <a:effectRef idx="0">
                <a:schemeClr val="accent1"/>
              </a:effectRef>
              <a:fontRef idx="minor">
                <a:schemeClr val="dk1"/>
              </a:fontRef>
            </p:style>
            <p:txBody>
              <a:bodyPr rtlCol="0" anchor="t"/>
              <a:lstStyle/>
              <a:p>
                <a:r>
                  <a:rPr lang="en-US" sz="2000" dirty="0">
                    <a:latin typeface="Arial" panose="020B0604020202020204" pitchFamily="34" charset="0"/>
                    <a:cs typeface="Arial" panose="020B0604020202020204" pitchFamily="34" charset="0"/>
                  </a:rPr>
                  <a:t>get_max(Tree T) {</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if</a:t>
                </a:r>
                <a:r>
                  <a:rPr lang="en-US" sz="2000" dirty="0">
                    <a:latin typeface="Arial" panose="020B0604020202020204" pitchFamily="34" charset="0"/>
                    <a:cs typeface="Arial" panose="020B0604020202020204" pitchFamily="34" charset="0"/>
                  </a:rPr>
                  <a:t> (T is empty) </a:t>
                </a:r>
                <a:r>
                  <a:rPr lang="en-US" sz="2000" b="1" dirty="0">
                    <a:latin typeface="Arial" panose="020B0604020202020204" pitchFamily="34" charset="0"/>
                    <a:cs typeface="Arial" panose="020B0604020202020204" pitchFamily="34" charset="0"/>
                  </a:rPr>
                  <a:t>return</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dirty="0">
                        <a:latin typeface="Cambria Math" panose="02040503050406030204" pitchFamily="18" charset="0"/>
                        <a:cs typeface="Arial" panose="020B0604020202020204" pitchFamily="34" charset="0"/>
                      </a:rPr>
                      <m:t>−∞</m:t>
                    </m:r>
                  </m:oMath>
                </a14:m>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in parallel:</a:t>
                </a:r>
              </a:p>
              <a:p>
                <a:r>
                  <a:rPr lang="en-US" sz="2000" dirty="0">
                    <a:latin typeface="Arial" panose="020B0604020202020204" pitchFamily="34" charset="0"/>
                    <a:cs typeface="Arial" panose="020B0604020202020204" pitchFamily="34" charset="0"/>
                  </a:rPr>
                  <a:t>       L=</a:t>
                </a:r>
                <a:r>
                  <a:rPr lang="en-US" sz="2000" dirty="0" err="1">
                    <a:latin typeface="Arial" panose="020B0604020202020204" pitchFamily="34" charset="0"/>
                    <a:cs typeface="Arial" panose="020B0604020202020204" pitchFamily="34" charset="0"/>
                  </a:rPr>
                  <a:t>get_max</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T.left</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R=</a:t>
                </a:r>
                <a:r>
                  <a:rPr lang="en-US" sz="2000" dirty="0" err="1">
                    <a:latin typeface="Arial" panose="020B0604020202020204" pitchFamily="34" charset="0"/>
                    <a:cs typeface="Arial" panose="020B0604020202020204" pitchFamily="34" charset="0"/>
                  </a:rPr>
                  <a:t>get_max</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T.right</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return </a:t>
                </a:r>
                <a:r>
                  <a:rPr lang="en-US" sz="2000" dirty="0">
                    <a:latin typeface="Arial" panose="020B0604020202020204" pitchFamily="34" charset="0"/>
                    <a:cs typeface="Arial" panose="020B0604020202020204" pitchFamily="34" charset="0"/>
                  </a:rPr>
                  <a:t>max(max(L, </a:t>
                </a:r>
                <a:r>
                  <a:rPr lang="en-US" sz="2000" dirty="0" err="1">
                    <a:latin typeface="Arial" panose="020B0604020202020204" pitchFamily="34" charset="0"/>
                    <a:cs typeface="Arial" panose="020B0604020202020204" pitchFamily="34" charset="0"/>
                  </a:rPr>
                  <a:t>T.root.value</a:t>
                </a:r>
                <a:r>
                  <a:rPr lang="en-US" sz="2000" dirty="0">
                    <a:latin typeface="Arial" panose="020B0604020202020204" pitchFamily="34" charset="0"/>
                    <a:cs typeface="Arial" panose="020B0604020202020204" pitchFamily="34" charset="0"/>
                  </a:rPr>
                  <a:t>), R);</a:t>
                </a:r>
              </a:p>
            </p:txBody>
          </p:sp>
        </mc:Choice>
        <mc:Fallback xmlns="">
          <p:sp>
            <p:nvSpPr>
              <p:cNvPr id="5" name="矩形: 折角 4">
                <a:extLst>
                  <a:ext uri="{FF2B5EF4-FFF2-40B4-BE49-F238E27FC236}">
                    <a16:creationId xmlns:a16="http://schemas.microsoft.com/office/drawing/2014/main" id="{756D9692-482E-4386-B50A-FA23A98AE4DE}"/>
                  </a:ext>
                </a:extLst>
              </p:cNvPr>
              <p:cNvSpPr>
                <a:spLocks noRot="1" noChangeAspect="1" noMove="1" noResize="1" noEditPoints="1" noAdjustHandles="1" noChangeArrowheads="1" noChangeShapeType="1" noTextEdit="1"/>
              </p:cNvSpPr>
              <p:nvPr/>
            </p:nvSpPr>
            <p:spPr>
              <a:xfrm>
                <a:off x="2971800" y="2819400"/>
                <a:ext cx="6297706" cy="2268474"/>
              </a:xfrm>
              <a:prstGeom prst="foldedCorner">
                <a:avLst/>
              </a:prstGeom>
              <a:blipFill>
                <a:blip r:embed="rId3"/>
                <a:stretch>
                  <a:fillRect l="-963" t="-10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7EE1FDA-4BC0-446A-9028-BDEB99D4C484}"/>
                  </a:ext>
                </a:extLst>
              </p:cNvPr>
              <p:cNvSpPr txBox="1"/>
              <p:nvPr/>
            </p:nvSpPr>
            <p:spPr>
              <a:xfrm>
                <a:off x="3429001" y="5486401"/>
                <a:ext cx="4219297" cy="461665"/>
              </a:xfrm>
              <a:prstGeom prst="rect">
                <a:avLst/>
              </a:prstGeom>
              <a:noFill/>
            </p:spPr>
            <p:txBody>
              <a:bodyPr wrap="none" rtlCol="0">
                <a:spAutoFit/>
              </a:bodyPr>
              <a:lstStyle/>
              <a:p>
                <a14:m>
                  <m:oMath xmlns:m="http://schemas.openxmlformats.org/officeDocument/2006/math">
                    <m:r>
                      <a:rPr lang="en-US" altLang="zh-CN" sz="2400" i="1">
                        <a:latin typeface="Cambria Math" panose="02040503050406030204" pitchFamily="18" charset="0"/>
                      </a:rPr>
                      <m:t>𝑂</m:t>
                    </m:r>
                    <m: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m:t>
                    </m:r>
                  </m:oMath>
                </a14:m>
                <a:r>
                  <a:rPr lang="en-US" altLang="zh-CN" sz="2400" dirty="0">
                    <a:latin typeface="Arial" panose="020B0604020202020204" pitchFamily="34" charset="0"/>
                    <a:cs typeface="Arial" panose="020B0604020202020204" pitchFamily="34" charset="0"/>
                  </a:rPr>
                  <a:t> work and </a:t>
                </a:r>
                <a14:m>
                  <m:oMath xmlns:m="http://schemas.openxmlformats.org/officeDocument/2006/math">
                    <m:r>
                      <a:rPr lang="en-US" altLang="zh-CN" sz="2400" i="1">
                        <a:latin typeface="Cambria Math" panose="02040503050406030204" pitchFamily="18" charset="0"/>
                      </a:rPr>
                      <m:t>𝑂</m:t>
                    </m:r>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r>
                          <a:rPr lang="en-US" altLang="zh-CN" sz="2400" i="1">
                            <a:latin typeface="Cambria Math" panose="02040503050406030204" pitchFamily="18" charset="0"/>
                          </a:rPr>
                          <m:t>𝑛</m:t>
                        </m:r>
                      </m:e>
                    </m:func>
                    <m:r>
                      <a:rPr lang="en-US" altLang="zh-CN" sz="2400" i="1">
                        <a:latin typeface="Cambria Math" panose="02040503050406030204" pitchFamily="18" charset="0"/>
                      </a:rPr>
                      <m:t>)</m:t>
                    </m:r>
                  </m:oMath>
                </a14:m>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depth</a:t>
                </a:r>
                <a:endParaRPr lang="zh-CN" altLang="en-US" sz="2400" dirty="0">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B7EE1FDA-4BC0-446A-9028-BDEB99D4C484}"/>
                  </a:ext>
                </a:extLst>
              </p:cNvPr>
              <p:cNvSpPr txBox="1">
                <a:spLocks noRot="1" noChangeAspect="1" noMove="1" noResize="1" noEditPoints="1" noAdjustHandles="1" noChangeArrowheads="1" noChangeShapeType="1" noTextEdit="1"/>
              </p:cNvSpPr>
              <p:nvPr/>
            </p:nvSpPr>
            <p:spPr>
              <a:xfrm>
                <a:off x="3429001" y="5486401"/>
                <a:ext cx="4219297" cy="461665"/>
              </a:xfrm>
              <a:prstGeom prst="rect">
                <a:avLst/>
              </a:prstGeom>
              <a:blipFill>
                <a:blip r:embed="rId4"/>
                <a:stretch>
                  <a:fillRect l="-434" t="-9211" r="-1301" b="-30263"/>
                </a:stretch>
              </a:blipFill>
            </p:spPr>
            <p:txBody>
              <a:bodyPr/>
              <a:lstStyle/>
              <a:p>
                <a:r>
                  <a:rPr lang="zh-CN" altLang="en-US">
                    <a:noFill/>
                  </a:rPr>
                  <a:t> </a:t>
                </a:r>
              </a:p>
            </p:txBody>
          </p:sp>
        </mc:Fallback>
      </mc:AlternateContent>
      <p:sp>
        <p:nvSpPr>
          <p:cNvPr id="6" name="TextBox 5">
            <a:extLst>
              <a:ext uri="{FF2B5EF4-FFF2-40B4-BE49-F238E27FC236}">
                <a16:creationId xmlns:a16="http://schemas.microsoft.com/office/drawing/2014/main" id="{28BD757F-D6AF-4F2B-8387-53FF2643462B}"/>
              </a:ext>
            </a:extLst>
          </p:cNvPr>
          <p:cNvSpPr txBox="1"/>
          <p:nvPr/>
        </p:nvSpPr>
        <p:spPr>
          <a:xfrm>
            <a:off x="2667001" y="5943601"/>
            <a:ext cx="7119257"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Similar algorithm work on any map-reduce function</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248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6F1A5-43B2-403E-818F-1A58D0F54ABD}"/>
              </a:ext>
            </a:extLst>
          </p:cNvPr>
          <p:cNvSpPr>
            <a:spLocks noGrp="1"/>
          </p:cNvSpPr>
          <p:nvPr>
            <p:ph type="title"/>
          </p:nvPr>
        </p:nvSpPr>
        <p:spPr/>
        <p:txBody>
          <a:bodyPr/>
          <a:lstStyle/>
          <a:p>
            <a:r>
              <a:rPr lang="en-US" dirty="0"/>
              <a:t>Map and reduce</a:t>
            </a:r>
          </a:p>
        </p:txBody>
      </p:sp>
      <p:sp>
        <p:nvSpPr>
          <p:cNvPr id="3" name="内容占位符 2">
            <a:extLst>
              <a:ext uri="{FF2B5EF4-FFF2-40B4-BE49-F238E27FC236}">
                <a16:creationId xmlns:a16="http://schemas.microsoft.com/office/drawing/2014/main" id="{A697C2DF-8EB7-4F6B-830D-A106E6DCE30C}"/>
              </a:ext>
            </a:extLst>
          </p:cNvPr>
          <p:cNvSpPr>
            <a:spLocks noGrp="1"/>
          </p:cNvSpPr>
          <p:nvPr>
            <p:ph sz="quarter" idx="1"/>
          </p:nvPr>
        </p:nvSpPr>
        <p:spPr>
          <a:xfrm>
            <a:off x="381000" y="1135053"/>
            <a:ext cx="11201399" cy="1912947"/>
          </a:xfrm>
        </p:spPr>
        <p:txBody>
          <a:bodyPr>
            <a:normAutofit lnSpcReduction="10000"/>
          </a:bodyPr>
          <a:lstStyle/>
          <a:p>
            <a:r>
              <a:rPr lang="en-US" dirty="0"/>
              <a:t>Maps each entry on the tree to a certain value using function </a:t>
            </a:r>
            <a:r>
              <a:rPr lang="en-US" dirty="0">
                <a:latin typeface="Courier New" panose="02070309020205020404" pitchFamily="49" charset="0"/>
                <a:cs typeface="Courier New" panose="02070309020205020404" pitchFamily="49" charset="0"/>
              </a:rPr>
              <a:t>map</a:t>
            </a:r>
            <a:r>
              <a:rPr lang="en-US" dirty="0"/>
              <a:t>, then reduce all the mapped values using </a:t>
            </a:r>
            <a:r>
              <a:rPr lang="en-US" dirty="0">
                <a:latin typeface="Courier New" panose="02070309020205020404" pitchFamily="49" charset="0"/>
                <a:cs typeface="Courier New" panose="02070309020205020404" pitchFamily="49" charset="0"/>
              </a:rPr>
              <a:t>reduce</a:t>
            </a:r>
            <a:r>
              <a:rPr lang="en-US" dirty="0"/>
              <a:t> (with identity </a:t>
            </a:r>
            <a:r>
              <a:rPr lang="en-US" dirty="0">
                <a:latin typeface="Courier New" panose="02070309020205020404" pitchFamily="49" charset="0"/>
                <a:cs typeface="Courier New" panose="02070309020205020404" pitchFamily="49" charset="0"/>
              </a:rPr>
              <a:t>identity</a:t>
            </a:r>
            <a:r>
              <a:rPr lang="en-US" dirty="0"/>
              <a:t>). </a:t>
            </a:r>
          </a:p>
          <a:p>
            <a:pPr lvl="1"/>
            <a:r>
              <a:rPr lang="en-US" dirty="0"/>
              <a:t>Reduce is associative</a:t>
            </a:r>
          </a:p>
          <a:p>
            <a:r>
              <a:rPr lang="en-US" dirty="0"/>
              <a:t>Assume </a:t>
            </a:r>
            <a:r>
              <a:rPr lang="en-US" dirty="0">
                <a:latin typeface="Courier New" panose="02070309020205020404" pitchFamily="49" charset="0"/>
                <a:cs typeface="Courier New" panose="02070309020205020404" pitchFamily="49" charset="0"/>
              </a:rPr>
              <a:t>map</a:t>
            </a:r>
            <a:r>
              <a:rPr lang="en-US" dirty="0"/>
              <a:t> and </a:t>
            </a:r>
            <a:r>
              <a:rPr lang="en-US" dirty="0">
                <a:latin typeface="Courier New" panose="02070309020205020404" pitchFamily="49" charset="0"/>
                <a:cs typeface="Courier New" panose="02070309020205020404" pitchFamily="49" charset="0"/>
              </a:rPr>
              <a:t>reduce</a:t>
            </a:r>
            <a:r>
              <a:rPr lang="en-US" dirty="0"/>
              <a:t> both have constant cost. </a:t>
            </a:r>
          </a:p>
        </p:txBody>
      </p:sp>
      <p:sp>
        <p:nvSpPr>
          <p:cNvPr id="5" name="矩形: 折角 4">
            <a:extLst>
              <a:ext uri="{FF2B5EF4-FFF2-40B4-BE49-F238E27FC236}">
                <a16:creationId xmlns:a16="http://schemas.microsoft.com/office/drawing/2014/main" id="{756D9692-482E-4386-B50A-FA23A98AE4DE}"/>
              </a:ext>
            </a:extLst>
          </p:cNvPr>
          <p:cNvSpPr/>
          <p:nvPr/>
        </p:nvSpPr>
        <p:spPr>
          <a:xfrm>
            <a:off x="381000" y="3124200"/>
            <a:ext cx="6172200" cy="2573274"/>
          </a:xfrm>
          <a:prstGeom prst="foldedCorner">
            <a:avLst/>
          </a:prstGeom>
        </p:spPr>
        <p:style>
          <a:lnRef idx="2">
            <a:schemeClr val="accent1"/>
          </a:lnRef>
          <a:fillRef idx="1">
            <a:schemeClr val="lt1"/>
          </a:fillRef>
          <a:effectRef idx="0">
            <a:schemeClr val="accent1"/>
          </a:effectRef>
          <a:fontRef idx="minor">
            <a:schemeClr val="dk1"/>
          </a:fontRef>
        </p:style>
        <p:txBody>
          <a:bodyPr rtlCol="0" anchor="t"/>
          <a:lstStyle/>
          <a:p>
            <a:r>
              <a:rPr lang="en-US" sz="2000" dirty="0" err="1">
                <a:latin typeface="Arial" panose="020B0604020202020204" pitchFamily="34" charset="0"/>
                <a:cs typeface="Arial" panose="020B0604020202020204" pitchFamily="34" charset="0"/>
              </a:rPr>
              <a:t>map_reduce</a:t>
            </a:r>
            <a:r>
              <a:rPr lang="en-US" sz="2000" dirty="0">
                <a:latin typeface="Arial" panose="020B0604020202020204" pitchFamily="34" charset="0"/>
                <a:cs typeface="Arial" panose="020B0604020202020204" pitchFamily="34" charset="0"/>
              </a:rPr>
              <a:t>(Tree T, function map, function reduce, </a:t>
            </a:r>
            <a:r>
              <a:rPr lang="en-US" sz="2000" dirty="0" err="1">
                <a:latin typeface="Arial" panose="020B0604020202020204" pitchFamily="34" charset="0"/>
                <a:cs typeface="Arial" panose="020B0604020202020204" pitchFamily="34" charset="0"/>
              </a:rPr>
              <a:t>value_type</a:t>
            </a:r>
            <a:r>
              <a:rPr lang="en-US" sz="2000" dirty="0">
                <a:latin typeface="Arial" panose="020B0604020202020204" pitchFamily="34" charset="0"/>
                <a:cs typeface="Arial" panose="020B0604020202020204" pitchFamily="34" charset="0"/>
              </a:rPr>
              <a:t> identity) {</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if</a:t>
            </a:r>
            <a:r>
              <a:rPr lang="en-US" sz="2000" dirty="0">
                <a:latin typeface="Arial" panose="020B0604020202020204" pitchFamily="34" charset="0"/>
                <a:cs typeface="Arial" panose="020B0604020202020204" pitchFamily="34" charset="0"/>
              </a:rPr>
              <a:t> (T is empty) </a:t>
            </a:r>
            <a:r>
              <a:rPr lang="en-US" sz="2000" b="1" dirty="0">
                <a:latin typeface="Arial" panose="020B0604020202020204" pitchFamily="34" charset="0"/>
                <a:cs typeface="Arial" panose="020B0604020202020204" pitchFamily="34" charset="0"/>
              </a:rPr>
              <a:t>return</a:t>
            </a:r>
            <a:r>
              <a:rPr lang="en-US" sz="2000" dirty="0">
                <a:latin typeface="Arial" panose="020B0604020202020204" pitchFamily="34" charset="0"/>
                <a:cs typeface="Arial" panose="020B0604020202020204" pitchFamily="34" charset="0"/>
              </a:rPr>
              <a:t> identity;</a:t>
            </a:r>
          </a:p>
          <a:p>
            <a:r>
              <a:rPr lang="en-US" sz="2000" dirty="0">
                <a:latin typeface="Arial" panose="020B0604020202020204" pitchFamily="34" charset="0"/>
                <a:cs typeface="Arial" panose="020B0604020202020204" pitchFamily="34" charset="0"/>
              </a:rPr>
              <a:t>    M=map(</a:t>
            </a:r>
            <a:r>
              <a:rPr lang="en-US" sz="2000" dirty="0" err="1">
                <a:latin typeface="Arial" panose="020B0604020202020204" pitchFamily="34" charset="0"/>
                <a:cs typeface="Arial" panose="020B0604020202020204" pitchFamily="34" charset="0"/>
              </a:rPr>
              <a:t>t.root</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in parallel:</a:t>
            </a:r>
          </a:p>
          <a:p>
            <a:r>
              <a:rPr lang="en-US" sz="2000" dirty="0">
                <a:latin typeface="Arial" panose="020B0604020202020204" pitchFamily="34" charset="0"/>
                <a:cs typeface="Arial" panose="020B0604020202020204" pitchFamily="34" charset="0"/>
              </a:rPr>
              <a:t>       L=</a:t>
            </a:r>
            <a:r>
              <a:rPr lang="en-US" sz="2000" dirty="0" err="1">
                <a:latin typeface="Arial" panose="020B0604020202020204" pitchFamily="34" charset="0"/>
                <a:cs typeface="Arial" panose="020B0604020202020204" pitchFamily="34" charset="0"/>
              </a:rPr>
              <a:t>map_reduce</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T.left</a:t>
            </a:r>
            <a:r>
              <a:rPr lang="en-US" sz="2000" dirty="0">
                <a:latin typeface="Arial" panose="020B0604020202020204" pitchFamily="34" charset="0"/>
                <a:cs typeface="Arial" panose="020B0604020202020204" pitchFamily="34" charset="0"/>
              </a:rPr>
              <a:t>, map, reduce, identity);</a:t>
            </a:r>
          </a:p>
          <a:p>
            <a:r>
              <a:rPr lang="en-US" sz="2000" dirty="0">
                <a:latin typeface="Arial" panose="020B0604020202020204" pitchFamily="34" charset="0"/>
                <a:cs typeface="Arial" panose="020B0604020202020204" pitchFamily="34" charset="0"/>
              </a:rPr>
              <a:t>       R=</a:t>
            </a:r>
            <a:r>
              <a:rPr lang="en-US" sz="2000" dirty="0" err="1">
                <a:latin typeface="Arial" panose="020B0604020202020204" pitchFamily="34" charset="0"/>
                <a:cs typeface="Arial" panose="020B0604020202020204" pitchFamily="34" charset="0"/>
              </a:rPr>
              <a:t>map_reduce</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T.right</a:t>
            </a:r>
            <a:r>
              <a:rPr lang="en-US" sz="2000" dirty="0">
                <a:latin typeface="Arial" panose="020B0604020202020204" pitchFamily="34" charset="0"/>
                <a:cs typeface="Arial" panose="020B0604020202020204" pitchFamily="34" charset="0"/>
              </a:rPr>
              <a:t>, map, reduce, identity);</a:t>
            </a:r>
          </a:p>
          <a:p>
            <a:r>
              <a:rPr lang="en-US" sz="2000" dirty="0">
                <a:latin typeface="Arial" panose="020B0604020202020204" pitchFamily="34" charset="0"/>
                <a:cs typeface="Arial" panose="020B0604020202020204" pitchFamily="34" charset="0"/>
              </a:rPr>
              <a:t>    return reduce(reduce(L, M), R);</a:t>
            </a:r>
          </a:p>
        </p:txBody>
      </p:sp>
      <mc:AlternateContent xmlns:mc="http://schemas.openxmlformats.org/markup-compatibility/2006" xmlns:a14="http://schemas.microsoft.com/office/drawing/2010/main">
        <mc:Choice Requires="a14">
          <p:sp>
            <p:nvSpPr>
              <p:cNvPr id="6" name="TextBox 3">
                <a:extLst>
                  <a:ext uri="{FF2B5EF4-FFF2-40B4-BE49-F238E27FC236}">
                    <a16:creationId xmlns:a16="http://schemas.microsoft.com/office/drawing/2014/main" id="{7F35ED90-E3E3-47B5-8684-989153A2FDA0}"/>
                  </a:ext>
                </a:extLst>
              </p:cNvPr>
              <p:cNvSpPr txBox="1"/>
              <p:nvPr/>
            </p:nvSpPr>
            <p:spPr>
              <a:xfrm>
                <a:off x="3324504" y="6091536"/>
                <a:ext cx="4219297" cy="461665"/>
              </a:xfrm>
              <a:prstGeom prst="rect">
                <a:avLst/>
              </a:prstGeom>
              <a:noFill/>
            </p:spPr>
            <p:txBody>
              <a:bodyPr wrap="none" rtlCol="0">
                <a:spAutoFit/>
              </a:bodyPr>
              <a:lstStyle/>
              <a:p>
                <a14:m>
                  <m:oMath xmlns:m="http://schemas.openxmlformats.org/officeDocument/2006/math">
                    <m:r>
                      <a:rPr lang="en-US" altLang="zh-CN" sz="2400" i="1">
                        <a:latin typeface="Cambria Math" panose="02040503050406030204" pitchFamily="18" charset="0"/>
                      </a:rPr>
                      <m:t>𝑂</m:t>
                    </m:r>
                    <m: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m:t>
                    </m:r>
                  </m:oMath>
                </a14:m>
                <a:r>
                  <a:rPr lang="en-US" altLang="zh-CN" sz="2400" dirty="0">
                    <a:latin typeface="Arial" panose="020B0604020202020204" pitchFamily="34" charset="0"/>
                    <a:cs typeface="Arial" panose="020B0604020202020204" pitchFamily="34" charset="0"/>
                  </a:rPr>
                  <a:t> work and </a:t>
                </a:r>
                <a14:m>
                  <m:oMath xmlns:m="http://schemas.openxmlformats.org/officeDocument/2006/math">
                    <m:r>
                      <a:rPr lang="en-US" altLang="zh-CN" sz="2400" i="1">
                        <a:latin typeface="Cambria Math" panose="02040503050406030204" pitchFamily="18" charset="0"/>
                      </a:rPr>
                      <m:t>𝑂</m:t>
                    </m:r>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r>
                          <a:rPr lang="en-US" altLang="zh-CN" sz="2400" i="1">
                            <a:latin typeface="Cambria Math" panose="02040503050406030204" pitchFamily="18" charset="0"/>
                          </a:rPr>
                          <m:t>𝑛</m:t>
                        </m:r>
                      </m:e>
                    </m:func>
                    <m:r>
                      <a:rPr lang="en-US" altLang="zh-CN" sz="2400" i="1">
                        <a:latin typeface="Cambria Math" panose="02040503050406030204" pitchFamily="18" charset="0"/>
                      </a:rPr>
                      <m:t>)</m:t>
                    </m:r>
                  </m:oMath>
                </a14:m>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depth</a:t>
                </a:r>
                <a:endParaRPr lang="zh-CN" altLang="en-US" sz="2400" dirty="0">
                  <a:latin typeface="Arial" panose="020B0604020202020204" pitchFamily="34" charset="0"/>
                  <a:cs typeface="Arial" panose="020B0604020202020204" pitchFamily="34" charset="0"/>
                </a:endParaRPr>
              </a:p>
            </p:txBody>
          </p:sp>
        </mc:Choice>
        <mc:Fallback xmlns="">
          <p:sp>
            <p:nvSpPr>
              <p:cNvPr id="6" name="TextBox 3">
                <a:extLst>
                  <a:ext uri="{FF2B5EF4-FFF2-40B4-BE49-F238E27FC236}">
                    <a16:creationId xmlns:a16="http://schemas.microsoft.com/office/drawing/2014/main" id="{7F35ED90-E3E3-47B5-8684-989153A2FDA0}"/>
                  </a:ext>
                </a:extLst>
              </p:cNvPr>
              <p:cNvSpPr txBox="1">
                <a:spLocks noRot="1" noChangeAspect="1" noMove="1" noResize="1" noEditPoints="1" noAdjustHandles="1" noChangeArrowheads="1" noChangeShapeType="1" noTextEdit="1"/>
              </p:cNvSpPr>
              <p:nvPr/>
            </p:nvSpPr>
            <p:spPr>
              <a:xfrm>
                <a:off x="3324504" y="6091536"/>
                <a:ext cx="4219297" cy="461665"/>
              </a:xfrm>
              <a:prstGeom prst="rect">
                <a:avLst/>
              </a:prstGeom>
              <a:blipFill>
                <a:blip r:embed="rId3"/>
                <a:stretch>
                  <a:fillRect l="-289" t="-9211" r="-1299"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3A40791-8AEC-4DD1-A992-56D018748A80}"/>
                  </a:ext>
                </a:extLst>
              </p:cNvPr>
              <p:cNvSpPr txBox="1"/>
              <p:nvPr/>
            </p:nvSpPr>
            <p:spPr>
              <a:xfrm>
                <a:off x="6705600" y="3048000"/>
                <a:ext cx="5026056" cy="1032334"/>
              </a:xfrm>
              <a:prstGeom prst="rect">
                <a:avLst/>
              </a:prstGeom>
              <a:noFill/>
            </p:spPr>
            <p:txBody>
              <a:bodyPr wrap="none" rtlCol="0">
                <a:spAutoFit/>
              </a:bodyPr>
              <a:lstStyle/>
              <a:p>
                <a:pPr algn="l"/>
                <a:r>
                  <a:rPr lang="en-US" altLang="zh-CN" sz="2000" dirty="0">
                    <a:latin typeface="Arial" panose="020B0604020202020204" pitchFamily="34" charset="0"/>
                    <a:cs typeface="Arial" panose="020B0604020202020204" pitchFamily="34" charset="0"/>
                  </a:rPr>
                  <a:t>e.g., for all values </a:t>
                </a:r>
                <a14:m>
                  <m:oMath xmlns:m="http://schemas.openxmlformats.org/officeDocument/2006/math">
                    <m:sSub>
                      <m:sSubPr>
                        <m:ctrlPr>
                          <a:rPr lang="en-US" altLang="zh-CN" sz="2000" b="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𝑎</m:t>
                        </m:r>
                      </m:e>
                      <m:sub>
                        <m:r>
                          <a:rPr lang="en-US" altLang="zh-CN" sz="2000" b="0" i="1" smtClean="0">
                            <a:latin typeface="Cambria Math" panose="02040503050406030204" pitchFamily="18" charset="0"/>
                            <a:cs typeface="Arial" panose="020B0604020202020204" pitchFamily="34" charset="0"/>
                          </a:rPr>
                          <m:t>𝑖</m:t>
                        </m:r>
                      </m:sub>
                    </m:sSub>
                  </m:oMath>
                </a14:m>
                <a:r>
                  <a:rPr lang="en-US" altLang="zh-CN" sz="2000" dirty="0">
                    <a:latin typeface="Arial" panose="020B0604020202020204" pitchFamily="34" charset="0"/>
                    <a:cs typeface="Arial" panose="020B0604020202020204" pitchFamily="34" charset="0"/>
                  </a:rPr>
                  <a:t> in the tree,</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return </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m:t>
                    </m:r>
                    <m:sSubSup>
                      <m:sSubSupPr>
                        <m:ctrlPr>
                          <a:rPr lang="en-US" altLang="zh-CN" sz="2000" b="0" i="1" smtClean="0">
                            <a:latin typeface="Cambria Math" panose="02040503050406030204" pitchFamily="18" charset="0"/>
                            <a:cs typeface="Arial" panose="020B0604020202020204" pitchFamily="34" charset="0"/>
                          </a:rPr>
                        </m:ctrlPr>
                      </m:sSubSupPr>
                      <m:e>
                        <m:r>
                          <a:rPr lang="en-US" altLang="zh-CN" sz="2000" b="0" i="1" smtClean="0">
                            <a:latin typeface="Cambria Math" panose="02040503050406030204" pitchFamily="18" charset="0"/>
                            <a:cs typeface="Arial" panose="020B0604020202020204" pitchFamily="34" charset="0"/>
                          </a:rPr>
                          <m:t>𝑎</m:t>
                        </m:r>
                      </m:e>
                      <m:sub>
                        <m:r>
                          <a:rPr lang="en-US" altLang="zh-CN" sz="2000" b="0" i="1" smtClean="0">
                            <a:latin typeface="Cambria Math" panose="02040503050406030204" pitchFamily="18" charset="0"/>
                            <a:cs typeface="Arial" panose="020B0604020202020204" pitchFamily="34" charset="0"/>
                          </a:rPr>
                          <m:t>𝑖</m:t>
                        </m:r>
                      </m:sub>
                      <m:sup>
                        <m:r>
                          <a:rPr lang="en-US" altLang="zh-CN" sz="2000" b="0" i="1" smtClean="0">
                            <a:latin typeface="Cambria Math" panose="02040503050406030204" pitchFamily="18" charset="0"/>
                            <a:cs typeface="Arial" panose="020B0604020202020204" pitchFamily="34" charset="0"/>
                          </a:rPr>
                          <m:t>2</m:t>
                        </m:r>
                      </m:sup>
                    </m:sSubSup>
                  </m:oMath>
                </a14:m>
                <a:endParaRPr lang="en-US" altLang="zh-CN" sz="2000" dirty="0">
                  <a:latin typeface="Arial" panose="020B0604020202020204" pitchFamily="34" charset="0"/>
                  <a:cs typeface="Arial" panose="020B0604020202020204" pitchFamily="34" charset="0"/>
                </a:endParaRPr>
              </a:p>
              <a:p>
                <a:pPr marL="285750" indent="-285750" algn="l">
                  <a:buFont typeface="Symbol" panose="05050102010706020507" pitchFamily="18" charset="2"/>
                  <a:buChar char="Þ"/>
                </a:pPr>
                <a:r>
                  <a:rPr lang="en-US" altLang="zh-CN" sz="2000" dirty="0">
                    <a:latin typeface="Arial" panose="020B0604020202020204" pitchFamily="34" charset="0"/>
                    <a:cs typeface="Arial" panose="020B0604020202020204" pitchFamily="34" charset="0"/>
                  </a:rPr>
                  <a:t>map(</a:t>
                </a:r>
                <a14:m>
                  <m:oMath xmlns:m="http://schemas.openxmlformats.org/officeDocument/2006/math">
                    <m:r>
                      <a:rPr lang="en-US" altLang="zh-CN" sz="2000" i="1" dirty="0" smtClean="0">
                        <a:latin typeface="Cambria Math" panose="02040503050406030204" pitchFamily="18" charset="0"/>
                        <a:cs typeface="Arial" panose="020B0604020202020204" pitchFamily="34" charset="0"/>
                      </a:rPr>
                      <m:t>𝑥</m:t>
                    </m:r>
                  </m:oMath>
                </a14:m>
                <a:r>
                  <a:rPr lang="en-US" altLang="zh-CN" sz="2000" dirty="0">
                    <a:latin typeface="Arial" panose="020B0604020202020204" pitchFamily="34" charset="0"/>
                    <a:cs typeface="Arial" panose="020B0604020202020204" pitchFamily="34" charset="0"/>
                  </a:rPr>
                  <a:t>) = </a:t>
                </a:r>
                <a14:m>
                  <m:oMath xmlns:m="http://schemas.openxmlformats.org/officeDocument/2006/math">
                    <m:sSup>
                      <m:sSupPr>
                        <m:ctrlPr>
                          <a:rPr lang="en-US" altLang="zh-CN" sz="2000" i="1" dirty="0" smtClean="0">
                            <a:latin typeface="Cambria Math" panose="02040503050406030204" pitchFamily="18" charset="0"/>
                            <a:cs typeface="Arial" panose="020B0604020202020204" pitchFamily="34" charset="0"/>
                          </a:rPr>
                        </m:ctrlPr>
                      </m:sSupPr>
                      <m:e>
                        <m:r>
                          <a:rPr lang="en-US" altLang="zh-CN" sz="2000" i="1" dirty="0" smtClean="0">
                            <a:latin typeface="Cambria Math" panose="02040503050406030204" pitchFamily="18" charset="0"/>
                            <a:cs typeface="Arial" panose="020B0604020202020204" pitchFamily="34" charset="0"/>
                          </a:rPr>
                          <m:t>𝑥</m:t>
                        </m:r>
                      </m:e>
                      <m:sup>
                        <m:r>
                          <a:rPr lang="en-US" altLang="zh-CN" sz="2000" i="1" dirty="0" smtClean="0">
                            <a:latin typeface="Cambria Math" panose="02040503050406030204" pitchFamily="18" charset="0"/>
                            <a:cs typeface="Arial" panose="020B0604020202020204" pitchFamily="34" charset="0"/>
                          </a:rPr>
                          <m:t>2</m:t>
                        </m:r>
                      </m:sup>
                    </m:sSup>
                  </m:oMath>
                </a14:m>
                <a:endParaRPr lang="en-US" altLang="zh-CN" sz="2000" dirty="0">
                  <a:latin typeface="Arial" panose="020B0604020202020204" pitchFamily="34" charset="0"/>
                  <a:cs typeface="Arial" panose="020B0604020202020204" pitchFamily="34" charset="0"/>
                </a:endParaRPr>
              </a:p>
              <a:p>
                <a:pPr marL="285750" indent="-285750" algn="l">
                  <a:buFont typeface="Symbol" panose="05050102010706020507" pitchFamily="18" charset="2"/>
                  <a:buChar char="Þ"/>
                </a:pPr>
                <a:r>
                  <a:rPr lang="en-US" altLang="zh-CN" sz="2000" dirty="0">
                    <a:latin typeface="Arial" panose="020B0604020202020204" pitchFamily="34" charset="0"/>
                    <a:cs typeface="Arial" panose="020B0604020202020204" pitchFamily="34" charset="0"/>
                  </a:rPr>
                  <a:t>reduce(</a:t>
                </a:r>
                <a14:m>
                  <m:oMath xmlns:m="http://schemas.openxmlformats.org/officeDocument/2006/math">
                    <m:r>
                      <a:rPr lang="en-US" altLang="zh-CN" sz="2000" i="1" dirty="0" smtClean="0">
                        <a:latin typeface="Cambria Math" panose="02040503050406030204" pitchFamily="18" charset="0"/>
                        <a:cs typeface="Arial" panose="020B0604020202020204" pitchFamily="34" charset="0"/>
                      </a:rPr>
                      <m:t>𝑥</m:t>
                    </m:r>
                    <m:r>
                      <a:rPr lang="en-US" altLang="zh-CN" sz="2000" i="1" dirty="0" smtClean="0">
                        <a:latin typeface="Cambria Math" panose="02040503050406030204" pitchFamily="18" charset="0"/>
                        <a:cs typeface="Arial" panose="020B0604020202020204" pitchFamily="34" charset="0"/>
                      </a:rPr>
                      <m:t>, </m:t>
                    </m:r>
                    <m:r>
                      <a:rPr lang="en-US" altLang="zh-CN" sz="2000" i="1" dirty="0" smtClean="0">
                        <a:latin typeface="Cambria Math" panose="02040503050406030204" pitchFamily="18" charset="0"/>
                        <a:cs typeface="Arial" panose="020B0604020202020204" pitchFamily="34" charset="0"/>
                      </a:rPr>
                      <m:t>𝑦</m:t>
                    </m:r>
                  </m:oMath>
                </a14:m>
                <a:r>
                  <a:rPr lang="en-US" altLang="zh-CN" sz="2000" dirty="0">
                    <a:latin typeface="Arial" panose="020B0604020202020204" pitchFamily="34" charset="0"/>
                    <a:cs typeface="Arial" panose="020B0604020202020204" pitchFamily="34" charset="0"/>
                  </a:rPr>
                  <a:t>) = </a:t>
                </a:r>
                <a14:m>
                  <m:oMath xmlns:m="http://schemas.openxmlformats.org/officeDocument/2006/math">
                    <m:r>
                      <a:rPr lang="en-US" altLang="zh-CN" sz="2000" i="1" dirty="0" smtClean="0">
                        <a:latin typeface="Cambria Math" panose="02040503050406030204" pitchFamily="18" charset="0"/>
                        <a:cs typeface="Arial" panose="020B0604020202020204" pitchFamily="34" charset="0"/>
                      </a:rPr>
                      <m:t>𝑥</m:t>
                    </m:r>
                    <m:r>
                      <a:rPr lang="en-US" altLang="zh-CN" sz="2000" i="1" dirty="0" smtClean="0">
                        <a:latin typeface="Cambria Math" panose="02040503050406030204" pitchFamily="18" charset="0"/>
                        <a:cs typeface="Arial" panose="020B0604020202020204" pitchFamily="34" charset="0"/>
                      </a:rPr>
                      <m:t>+</m:t>
                    </m:r>
                    <m:r>
                      <a:rPr lang="en-US" altLang="zh-CN" sz="2000" i="1" dirty="0" smtClean="0">
                        <a:latin typeface="Cambria Math" panose="02040503050406030204" pitchFamily="18" charset="0"/>
                        <a:cs typeface="Arial" panose="020B0604020202020204" pitchFamily="34" charset="0"/>
                      </a:rPr>
                      <m:t>𝑦</m:t>
                    </m:r>
                  </m:oMath>
                </a14:m>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73A40791-8AEC-4DD1-A992-56D018748A80}"/>
                  </a:ext>
                </a:extLst>
              </p:cNvPr>
              <p:cNvSpPr txBox="1">
                <a:spLocks noRot="1" noChangeAspect="1" noMove="1" noResize="1" noEditPoints="1" noAdjustHandles="1" noChangeArrowheads="1" noChangeShapeType="1" noTextEdit="1"/>
              </p:cNvSpPr>
              <p:nvPr/>
            </p:nvSpPr>
            <p:spPr>
              <a:xfrm>
                <a:off x="6705600" y="3048000"/>
                <a:ext cx="5026056" cy="1032334"/>
              </a:xfrm>
              <a:prstGeom prst="rect">
                <a:avLst/>
              </a:prstGeom>
              <a:blipFill>
                <a:blip r:embed="rId4"/>
                <a:stretch>
                  <a:fillRect l="-1335" t="-1775" b="-100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9260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6F1A5-43B2-403E-818F-1A58D0F54ABD}"/>
              </a:ext>
            </a:extLst>
          </p:cNvPr>
          <p:cNvSpPr>
            <a:spLocks noGrp="1"/>
          </p:cNvSpPr>
          <p:nvPr>
            <p:ph type="title"/>
          </p:nvPr>
        </p:nvSpPr>
        <p:spPr/>
        <p:txBody>
          <a:bodyPr/>
          <a:lstStyle/>
          <a:p>
            <a:r>
              <a:rPr lang="en-US" dirty="0"/>
              <a:t>Filter</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97C2DF-8EB7-4F6B-830D-A106E6DCE30C}"/>
                  </a:ext>
                </a:extLst>
              </p:cNvPr>
              <p:cNvSpPr>
                <a:spLocks noGrp="1"/>
              </p:cNvSpPr>
              <p:nvPr>
                <p:ph sz="quarter" idx="1"/>
              </p:nvPr>
            </p:nvSpPr>
            <p:spPr/>
            <p:txBody>
              <a:bodyPr/>
              <a:lstStyle/>
              <a:p>
                <a:r>
                  <a:rPr lang="en-US" dirty="0"/>
                  <a:t>Select all entries in the tree that satisfy function </a:t>
                </a:r>
                <a14:m>
                  <m:oMath xmlns:m="http://schemas.openxmlformats.org/officeDocument/2006/math">
                    <m:r>
                      <a:rPr lang="en-US" b="0" i="1" smtClean="0">
                        <a:latin typeface="Cambria Math" panose="02040503050406030204" pitchFamily="18" charset="0"/>
                      </a:rPr>
                      <m:t>𝑓</m:t>
                    </m:r>
                  </m:oMath>
                </a14:m>
                <a:endParaRPr lang="en-US" dirty="0"/>
              </a:p>
              <a:p>
                <a:r>
                  <a:rPr lang="en-US" dirty="0"/>
                  <a:t>Return a tree of all these entries</a:t>
                </a:r>
              </a:p>
            </p:txBody>
          </p:sp>
        </mc:Choice>
        <mc:Fallback xmlns="">
          <p:sp>
            <p:nvSpPr>
              <p:cNvPr id="3" name="内容占位符 2">
                <a:extLst>
                  <a:ext uri="{FF2B5EF4-FFF2-40B4-BE49-F238E27FC236}">
                    <a16:creationId xmlns:a16="http://schemas.microsoft.com/office/drawing/2014/main" id="{A697C2DF-8EB7-4F6B-830D-A106E6DCE30C}"/>
                  </a:ext>
                </a:extLst>
              </p:cNvPr>
              <p:cNvSpPr>
                <a:spLocks noGrp="1" noRot="1" noChangeAspect="1" noMove="1" noResize="1" noEditPoints="1" noAdjustHandles="1" noChangeArrowheads="1" noChangeShapeType="1" noTextEdit="1"/>
              </p:cNvSpPr>
              <p:nvPr>
                <p:ph sz="quarter" idx="1"/>
              </p:nvPr>
            </p:nvSpPr>
            <p:spPr>
              <a:blipFill>
                <a:blip r:embed="rId3"/>
                <a:stretch>
                  <a:fillRect l="-327" t="-876"/>
                </a:stretch>
              </a:blipFill>
            </p:spPr>
            <p:txBody>
              <a:bodyPr/>
              <a:lstStyle/>
              <a:p>
                <a:r>
                  <a:rPr lang="en-US">
                    <a:noFill/>
                  </a:rPr>
                  <a:t> </a:t>
                </a:r>
              </a:p>
            </p:txBody>
          </p:sp>
        </mc:Fallback>
      </mc:AlternateContent>
      <p:sp>
        <p:nvSpPr>
          <p:cNvPr id="5" name="矩形: 折角 4">
            <a:extLst>
              <a:ext uri="{FF2B5EF4-FFF2-40B4-BE49-F238E27FC236}">
                <a16:creationId xmlns:a16="http://schemas.microsoft.com/office/drawing/2014/main" id="{756D9692-482E-4386-B50A-FA23A98AE4DE}"/>
              </a:ext>
            </a:extLst>
          </p:cNvPr>
          <p:cNvSpPr/>
          <p:nvPr/>
        </p:nvSpPr>
        <p:spPr>
          <a:xfrm>
            <a:off x="3124200" y="2682875"/>
            <a:ext cx="4648200" cy="2133600"/>
          </a:xfrm>
          <a:prstGeom prst="foldedCorner">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a:latin typeface="Arial" panose="020B0604020202020204" pitchFamily="34" charset="0"/>
                <a:cs typeface="Arial" panose="020B0604020202020204" pitchFamily="34" charset="0"/>
              </a:rPr>
              <a:t>filter(Tree T, function </a:t>
            </a:r>
            <a:r>
              <a:rPr lang="en-US" altLang="zh-CN" dirty="0">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if</a:t>
            </a:r>
            <a:r>
              <a:rPr lang="en-US" dirty="0">
                <a:latin typeface="Arial" panose="020B0604020202020204" pitchFamily="34" charset="0"/>
                <a:cs typeface="Arial" panose="020B0604020202020204" pitchFamily="34" charset="0"/>
              </a:rPr>
              <a:t> (T is empty) </a:t>
            </a:r>
            <a:r>
              <a:rPr lang="en-US" b="1" dirty="0">
                <a:latin typeface="Arial" panose="020B0604020202020204" pitchFamily="34" charset="0"/>
                <a:cs typeface="Arial" panose="020B0604020202020204" pitchFamily="34" charset="0"/>
              </a:rPr>
              <a:t>return</a:t>
            </a:r>
            <a:r>
              <a:rPr lang="en-US" dirty="0">
                <a:latin typeface="Arial" panose="020B0604020202020204" pitchFamily="34" charset="0"/>
                <a:cs typeface="Arial" panose="020B0604020202020204" pitchFamily="34" charset="0"/>
              </a:rPr>
              <a:t> an empty tree;</a:t>
            </a:r>
          </a:p>
          <a:p>
            <a:r>
              <a:rPr lang="en-US" dirty="0">
                <a:latin typeface="Arial" panose="020B0604020202020204" pitchFamily="34" charset="0"/>
                <a:cs typeface="Arial" panose="020B0604020202020204" pitchFamily="34" charset="0"/>
              </a:rPr>
              <a:t>    in parallel:</a:t>
            </a:r>
          </a:p>
          <a:p>
            <a:r>
              <a:rPr lang="en-US" dirty="0">
                <a:latin typeface="Arial" panose="020B0604020202020204" pitchFamily="34" charset="0"/>
                <a:cs typeface="Arial" panose="020B0604020202020204" pitchFamily="34" charset="0"/>
              </a:rPr>
              <a:t>       L=filter(</a:t>
            </a:r>
            <a:r>
              <a:rPr lang="en-US" dirty="0" err="1">
                <a:latin typeface="Arial" panose="020B0604020202020204" pitchFamily="34" charset="0"/>
                <a:cs typeface="Arial" panose="020B0604020202020204" pitchFamily="34" charset="0"/>
              </a:rPr>
              <a:t>T.left</a:t>
            </a:r>
            <a:r>
              <a:rPr lang="en-US" dirty="0">
                <a:latin typeface="Arial" panose="020B0604020202020204" pitchFamily="34" charset="0"/>
                <a:cs typeface="Arial" panose="020B0604020202020204" pitchFamily="34" charset="0"/>
              </a:rPr>
              <a:t>, f);</a:t>
            </a:r>
          </a:p>
          <a:p>
            <a:r>
              <a:rPr lang="en-US" dirty="0">
                <a:latin typeface="Arial" panose="020B0604020202020204" pitchFamily="34" charset="0"/>
                <a:cs typeface="Arial" panose="020B0604020202020204" pitchFamily="34" charset="0"/>
              </a:rPr>
              <a:t>       R=filter(</a:t>
            </a:r>
            <a:r>
              <a:rPr lang="en-US" dirty="0" err="1">
                <a:latin typeface="Arial" panose="020B0604020202020204" pitchFamily="34" charset="0"/>
                <a:cs typeface="Arial" panose="020B0604020202020204" pitchFamily="34" charset="0"/>
              </a:rPr>
              <a:t>T.right</a:t>
            </a:r>
            <a:r>
              <a:rPr lang="en-US" dirty="0">
                <a:latin typeface="Arial" panose="020B0604020202020204" pitchFamily="34" charset="0"/>
                <a:cs typeface="Arial" panose="020B0604020202020204" pitchFamily="34" charset="0"/>
              </a:rPr>
              <a:t>, f);</a:t>
            </a:r>
          </a:p>
          <a:p>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if</a:t>
            </a:r>
            <a:r>
              <a:rPr lang="en-US" dirty="0">
                <a:latin typeface="Arial" panose="020B0604020202020204" pitchFamily="34" charset="0"/>
                <a:cs typeface="Arial" panose="020B0604020202020204" pitchFamily="34" charset="0"/>
              </a:rPr>
              <a:t> (f(</a:t>
            </a:r>
            <a:r>
              <a:rPr lang="en-US" dirty="0" err="1">
                <a:latin typeface="Arial" panose="020B0604020202020204" pitchFamily="34" charset="0"/>
                <a:cs typeface="Arial" panose="020B0604020202020204" pitchFamily="34" charset="0"/>
              </a:rPr>
              <a:t>T.root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return </a:t>
            </a:r>
            <a:r>
              <a:rPr lang="en-US" dirty="0">
                <a:latin typeface="Arial" panose="020B0604020202020204" pitchFamily="34" charset="0"/>
                <a:cs typeface="Arial" panose="020B0604020202020204" pitchFamily="34" charset="0"/>
              </a:rPr>
              <a:t>join(L, </a:t>
            </a:r>
            <a:r>
              <a:rPr lang="en-US" dirty="0" err="1">
                <a:latin typeface="Arial" panose="020B0604020202020204" pitchFamily="34" charset="0"/>
                <a:cs typeface="Arial" panose="020B0604020202020204" pitchFamily="34" charset="0"/>
              </a:rPr>
              <a:t>T.root</a:t>
            </a:r>
            <a:r>
              <a:rPr lang="en-US" dirty="0">
                <a:latin typeface="Arial" panose="020B0604020202020204" pitchFamily="34" charset="0"/>
                <a:cs typeface="Arial" panose="020B0604020202020204" pitchFamily="34" charset="0"/>
              </a:rPr>
              <a:t>, R);</a:t>
            </a:r>
          </a:p>
          <a:p>
            <a:r>
              <a:rPr lang="en-US" dirty="0">
                <a:latin typeface="Arial" panose="020B0604020202020204" pitchFamily="34" charset="0"/>
                <a:cs typeface="Arial" panose="020B0604020202020204" pitchFamily="34" charset="0"/>
              </a:rPr>
              <a:t>    else return join2(L, R);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5B343BD-B9AB-4B2B-9AA6-805EBBC4E13B}"/>
                  </a:ext>
                </a:extLst>
              </p:cNvPr>
              <p:cNvSpPr txBox="1"/>
              <p:nvPr/>
            </p:nvSpPr>
            <p:spPr>
              <a:xfrm>
                <a:off x="3124200" y="5105401"/>
                <a:ext cx="5181600" cy="461665"/>
              </a:xfrm>
              <a:prstGeom prst="rect">
                <a:avLst/>
              </a:prstGeom>
              <a:noFill/>
            </p:spPr>
            <p:txBody>
              <a:bodyPr wrap="square" rtlCol="0">
                <a:spAutoFit/>
              </a:bodyPr>
              <a:lstStyle/>
              <a:p>
                <a14:m>
                  <m:oMath xmlns:m="http://schemas.openxmlformats.org/officeDocument/2006/math">
                    <m:r>
                      <a:rPr lang="en-US" altLang="zh-CN" sz="2400" i="1">
                        <a:latin typeface="Cambria Math" panose="02040503050406030204" pitchFamily="18" charset="0"/>
                      </a:rPr>
                      <m:t>𝑂</m:t>
                    </m:r>
                    <m: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m:t>
                    </m:r>
                  </m:oMath>
                </a14:m>
                <a:r>
                  <a:rPr lang="zh-CN" altLang="en-US" sz="2400" dirty="0"/>
                  <a:t> </a:t>
                </a:r>
                <a:r>
                  <a:rPr lang="en-US" altLang="zh-CN" sz="2400" dirty="0"/>
                  <a:t>work and </a:t>
                </a:r>
                <a14:m>
                  <m:oMath xmlns:m="http://schemas.openxmlformats.org/officeDocument/2006/math">
                    <m:r>
                      <a:rPr lang="en-US" altLang="zh-CN" sz="2400" i="1">
                        <a:latin typeface="Cambria Math" panose="02040503050406030204" pitchFamily="18" charset="0"/>
                      </a:rPr>
                      <m:t>𝑂</m:t>
                    </m:r>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sSup>
                          <m:sSupPr>
                            <m:ctrlPr>
                              <a:rPr lang="en-US" altLang="zh-CN" sz="2400" i="1">
                                <a:latin typeface="Cambria Math" panose="02040503050406030204" pitchFamily="18" charset="0"/>
                              </a:rPr>
                            </m:ctrlPr>
                          </m:sSupPr>
                          <m:e>
                            <m:r>
                              <m:rPr>
                                <m:sty m:val="p"/>
                              </m:rPr>
                              <a:rPr lang="en-US" altLang="zh-CN" sz="2400">
                                <a:latin typeface="Cambria Math" panose="02040503050406030204" pitchFamily="18" charset="0"/>
                              </a:rPr>
                              <m:t>log</m:t>
                            </m:r>
                          </m:e>
                          <m:sup>
                            <m:r>
                              <a:rPr lang="en-US" altLang="zh-CN" sz="2400" i="1">
                                <a:latin typeface="Cambria Math" panose="02040503050406030204" pitchFamily="18" charset="0"/>
                              </a:rPr>
                              <m:t>2</m:t>
                            </m:r>
                          </m:sup>
                        </m:sSup>
                      </m:fName>
                      <m:e>
                        <m:r>
                          <a:rPr lang="en-US" altLang="zh-CN" sz="2400" i="1">
                            <a:latin typeface="Cambria Math" panose="02040503050406030204" pitchFamily="18" charset="0"/>
                          </a:rPr>
                          <m:t>𝑛</m:t>
                        </m:r>
                      </m:e>
                    </m:func>
                    <m:r>
                      <a:rPr lang="en-US" altLang="zh-CN" sz="2400" i="1">
                        <a:latin typeface="Cambria Math" panose="02040503050406030204" pitchFamily="18" charset="0"/>
                      </a:rPr>
                      <m:t>)</m:t>
                    </m:r>
                  </m:oMath>
                </a14:m>
                <a:r>
                  <a:rPr lang="zh-CN" altLang="en-US" sz="2400" dirty="0"/>
                  <a:t> </a:t>
                </a:r>
                <a:r>
                  <a:rPr lang="en-US" altLang="zh-CN" sz="2400" dirty="0"/>
                  <a:t>depth</a:t>
                </a:r>
                <a:endParaRPr lang="zh-CN" altLang="en-US" sz="2400" dirty="0"/>
              </a:p>
            </p:txBody>
          </p:sp>
        </mc:Choice>
        <mc:Fallback xmlns="">
          <p:sp>
            <p:nvSpPr>
              <p:cNvPr id="20" name="TextBox 19">
                <a:extLst>
                  <a:ext uri="{FF2B5EF4-FFF2-40B4-BE49-F238E27FC236}">
                    <a16:creationId xmlns:a16="http://schemas.microsoft.com/office/drawing/2014/main" id="{35B343BD-B9AB-4B2B-9AA6-805EBBC4E13B}"/>
                  </a:ext>
                </a:extLst>
              </p:cNvPr>
              <p:cNvSpPr txBox="1">
                <a:spLocks noRot="1" noChangeAspect="1" noMove="1" noResize="1" noEditPoints="1" noAdjustHandles="1" noChangeArrowheads="1" noChangeShapeType="1" noTextEdit="1"/>
              </p:cNvSpPr>
              <p:nvPr/>
            </p:nvSpPr>
            <p:spPr>
              <a:xfrm>
                <a:off x="3124200" y="5105401"/>
                <a:ext cx="5181600" cy="461665"/>
              </a:xfrm>
              <a:prstGeom prst="rect">
                <a:avLst/>
              </a:prstGeom>
              <a:blipFill>
                <a:blip r:embed="rId4"/>
                <a:stretch>
                  <a:fillRect l="-353" t="-9333" b="-3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381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3E062-5B9D-40AA-9AAB-86D31263315E}"/>
              </a:ext>
            </a:extLst>
          </p:cNvPr>
          <p:cNvSpPr>
            <a:spLocks noGrp="1"/>
          </p:cNvSpPr>
          <p:nvPr>
            <p:ph type="title"/>
          </p:nvPr>
        </p:nvSpPr>
        <p:spPr/>
        <p:txBody>
          <a:bodyPr/>
          <a:lstStyle/>
          <a:p>
            <a:r>
              <a:rPr lang="en-US" altLang="zh-CN" dirty="0"/>
              <a:t>Construction</a:t>
            </a:r>
            <a:endParaRPr lang="zh-CN" altLang="en-US" dirty="0"/>
          </a:p>
        </p:txBody>
      </p:sp>
      <p:sp>
        <p:nvSpPr>
          <p:cNvPr id="3" name="Content Placeholder 2">
            <a:extLst>
              <a:ext uri="{FF2B5EF4-FFF2-40B4-BE49-F238E27FC236}">
                <a16:creationId xmlns:a16="http://schemas.microsoft.com/office/drawing/2014/main" id="{E4CBA1B1-B1AA-423F-8E6D-B2788EE8D559}"/>
              </a:ext>
            </a:extLst>
          </p:cNvPr>
          <p:cNvSpPr>
            <a:spLocks noGrp="1"/>
          </p:cNvSpPr>
          <p:nvPr>
            <p:ph sz="quarter" idx="1"/>
          </p:nvPr>
        </p:nvSpPr>
        <p:spPr/>
        <p:txBody>
          <a:bodyPr/>
          <a:lstStyle/>
          <a:p>
            <a:endParaRPr lang="zh-CN" altLang="en-US" dirty="0"/>
          </a:p>
        </p:txBody>
      </p:sp>
      <mc:AlternateContent xmlns:mc="http://schemas.openxmlformats.org/markup-compatibility/2006" xmlns:a14="http://schemas.microsoft.com/office/drawing/2010/main">
        <mc:Choice Requires="a14">
          <p:sp>
            <p:nvSpPr>
              <p:cNvPr id="5" name="矩形: 折角 4">
                <a:extLst>
                  <a:ext uri="{FF2B5EF4-FFF2-40B4-BE49-F238E27FC236}">
                    <a16:creationId xmlns:a16="http://schemas.microsoft.com/office/drawing/2014/main" id="{F11D603D-9AF2-4BA1-8E21-C167DE46C0C3}"/>
                  </a:ext>
                </a:extLst>
              </p:cNvPr>
              <p:cNvSpPr/>
              <p:nvPr/>
            </p:nvSpPr>
            <p:spPr>
              <a:xfrm>
                <a:off x="2057400" y="1600200"/>
                <a:ext cx="6172200" cy="4114800"/>
              </a:xfrm>
              <a:prstGeom prst="foldedCorner">
                <a:avLst/>
              </a:prstGeom>
            </p:spPr>
            <p:style>
              <a:lnRef idx="2">
                <a:schemeClr val="accent1"/>
              </a:lnRef>
              <a:fillRef idx="1">
                <a:schemeClr val="lt1"/>
              </a:fillRef>
              <a:effectRef idx="0">
                <a:schemeClr val="accent1"/>
              </a:effectRef>
              <a:fontRef idx="minor">
                <a:schemeClr val="dk1"/>
              </a:fontRef>
            </p:style>
            <p:txBody>
              <a:bodyPr rtlCol="0" anchor="t"/>
              <a:lstStyle/>
              <a:p>
                <a:r>
                  <a:rPr lang="en-US" sz="2000" dirty="0">
                    <a:latin typeface="Arial" panose="020B0604020202020204" pitchFamily="34" charset="0"/>
                    <a:cs typeface="Arial" panose="020B0604020202020204" pitchFamily="34" charset="0"/>
                  </a:rPr>
                  <a:t>T=build(Array A,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size) {</a:t>
                </a:r>
              </a:p>
              <a:p>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a:latin typeface="Cambria Math" panose="02040503050406030204" pitchFamily="18" charset="0"/>
                        <a:cs typeface="Arial" panose="020B0604020202020204" pitchFamily="34" charset="0"/>
                      </a:rPr>
                      <m:t>𝐴</m:t>
                    </m:r>
                    <m:r>
                      <a:rPr lang="en-US" sz="2000" i="1">
                        <a:latin typeface="Cambria Math" panose="02040503050406030204" pitchFamily="18" charset="0"/>
                        <a:cs typeface="Arial" panose="020B0604020202020204" pitchFamily="34" charset="0"/>
                      </a:rPr>
                      <m:t>′</m:t>
                    </m:r>
                  </m:oMath>
                </a14:m>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parallel_sort</a:t>
                </a:r>
                <a:r>
                  <a:rPr lang="en-US" sz="2000" dirty="0">
                    <a:latin typeface="Arial" panose="020B0604020202020204" pitchFamily="34" charset="0"/>
                    <a:cs typeface="Arial" panose="020B0604020202020204" pitchFamily="34" charset="0"/>
                  </a:rPr>
                  <a:t>(A, size);</a:t>
                </a:r>
              </a:p>
              <a:p>
                <a:r>
                  <a:rPr lang="en-US" sz="2000" dirty="0">
                    <a:latin typeface="Arial" panose="020B0604020202020204" pitchFamily="34" charset="0"/>
                    <a:cs typeface="Arial" panose="020B0604020202020204" pitchFamily="34" charset="0"/>
                  </a:rPr>
                  <a:t>    return </a:t>
                </a:r>
                <a:r>
                  <a:rPr lang="en-US" sz="2000" dirty="0" err="1">
                    <a:latin typeface="Arial" panose="020B0604020202020204" pitchFamily="34" charset="0"/>
                    <a:cs typeface="Arial" panose="020B0604020202020204" pitchFamily="34" charset="0"/>
                  </a:rPr>
                  <a:t>build_sorted</a:t>
                </a:r>
                <a14:m>
                  <m:oMath xmlns:m="http://schemas.openxmlformats.org/officeDocument/2006/math">
                    <m:r>
                      <a:rPr lang="en-US" sz="2000">
                        <a:latin typeface="Cambria Math" panose="02040503050406030204" pitchFamily="18" charset="0"/>
                        <a:cs typeface="Arial" panose="020B0604020202020204" pitchFamily="34" charset="0"/>
                      </a:rPr>
                      <m:t>(</m:t>
                    </m:r>
                    <m:sSup>
                      <m:sSupPr>
                        <m:ctrlPr>
                          <a:rPr lang="en-US" sz="2000" i="1">
                            <a:latin typeface="Cambria Math" panose="02040503050406030204" pitchFamily="18" charset="0"/>
                            <a:cs typeface="Arial" panose="020B0604020202020204" pitchFamily="34" charset="0"/>
                          </a:rPr>
                        </m:ctrlPr>
                      </m:sSupPr>
                      <m:e>
                        <m:r>
                          <a:rPr lang="en-US" sz="2000" i="1">
                            <a:latin typeface="Cambria Math" panose="02040503050406030204" pitchFamily="18" charset="0"/>
                            <a:cs typeface="Arial" panose="020B0604020202020204" pitchFamily="34" charset="0"/>
                          </a:rPr>
                          <m:t>𝐴</m:t>
                        </m:r>
                      </m:e>
                      <m:sup>
                        <m:r>
                          <a:rPr lang="en-US" sz="2000" i="1">
                            <a:latin typeface="Cambria Math" panose="02040503050406030204" pitchFamily="18" charset="0"/>
                            <a:cs typeface="Arial" panose="020B0604020202020204" pitchFamily="34" charset="0"/>
                          </a:rPr>
                          <m:t>′</m:t>
                        </m:r>
                      </m:sup>
                    </m:sSup>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𝑠</m:t>
                    </m:r>
                  </m:oMath>
                </a14:m>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a:t>
                </a:r>
                <a:r>
                  <a:rPr lang="en-US" sz="2000" dirty="0" err="1">
                    <a:latin typeface="Arial" panose="020B0604020202020204" pitchFamily="34" charset="0"/>
                    <a:cs typeface="Arial" panose="020B0604020202020204" pitchFamily="34" charset="0"/>
                  </a:rPr>
                  <a:t>build_sorted</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Arrary</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start, </a:t>
                </a:r>
                <a:r>
                  <a:rPr lang="en-US" sz="2000" dirty="0" err="1">
                    <a:latin typeface="Arial" panose="020B0604020202020204" pitchFamily="34" charset="0"/>
                    <a:cs typeface="Arial" panose="020B0604020202020204" pitchFamily="34" charset="0"/>
                  </a:rPr>
                  <a:t>int</a:t>
                </a:r>
                <a:r>
                  <a:rPr lang="en-US" sz="2000" dirty="0">
                    <a:latin typeface="Arial" panose="020B0604020202020204" pitchFamily="34" charset="0"/>
                    <a:cs typeface="Arial" panose="020B0604020202020204" pitchFamily="34" charset="0"/>
                  </a:rPr>
                  <a:t> end) {</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if</a:t>
                </a:r>
                <a:r>
                  <a:rPr lang="en-US" sz="2000" dirty="0">
                    <a:latin typeface="Arial" panose="020B0604020202020204" pitchFamily="34" charset="0"/>
                    <a:cs typeface="Arial" panose="020B0604020202020204" pitchFamily="34" charset="0"/>
                  </a:rPr>
                  <a:t> (start == end) </a:t>
                </a:r>
                <a:r>
                  <a:rPr lang="en-US" sz="2000" b="1" dirty="0">
                    <a:latin typeface="Arial" panose="020B0604020202020204" pitchFamily="34" charset="0"/>
                    <a:cs typeface="Arial" panose="020B0604020202020204" pitchFamily="34" charset="0"/>
                  </a:rPr>
                  <a:t>return</a:t>
                </a:r>
                <a:r>
                  <a:rPr lang="en-US" sz="2000" dirty="0">
                    <a:latin typeface="Arial" panose="020B0604020202020204" pitchFamily="34" charset="0"/>
                    <a:cs typeface="Arial" panose="020B0604020202020204" pitchFamily="34" charset="0"/>
                  </a:rPr>
                  <a:t> an empty tree;</a:t>
                </a:r>
              </a:p>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if</a:t>
                </a:r>
                <a:r>
                  <a:rPr lang="en-US" sz="2000" dirty="0">
                    <a:latin typeface="Arial" panose="020B0604020202020204" pitchFamily="34" charset="0"/>
                    <a:cs typeface="Arial" panose="020B0604020202020204" pitchFamily="34" charset="0"/>
                  </a:rPr>
                  <a:t> (start == end-1) </a:t>
                </a:r>
                <a:r>
                  <a:rPr lang="en-US" sz="2000" b="1" dirty="0">
                    <a:latin typeface="Arial" panose="020B0604020202020204" pitchFamily="34" charset="0"/>
                    <a:cs typeface="Arial" panose="020B0604020202020204" pitchFamily="34" charset="0"/>
                  </a:rPr>
                  <a:t>return</a:t>
                </a:r>
                <a:r>
                  <a:rPr lang="en-US" sz="2000" dirty="0">
                    <a:latin typeface="Arial" panose="020B0604020202020204" pitchFamily="34" charset="0"/>
                    <a:cs typeface="Arial" panose="020B0604020202020204" pitchFamily="34" charset="0"/>
                  </a:rPr>
                  <a:t> singleton(A[start]);</a:t>
                </a:r>
              </a:p>
              <a:p>
                <a:r>
                  <a:rPr lang="en-US" sz="2000" dirty="0">
                    <a:latin typeface="Arial" panose="020B0604020202020204" pitchFamily="34" charset="0"/>
                    <a:cs typeface="Arial" panose="020B0604020202020204" pitchFamily="34" charset="0"/>
                  </a:rPr>
                  <a:t>    mid = (</a:t>
                </a:r>
                <a:r>
                  <a:rPr lang="en-US" sz="2000" dirty="0" err="1">
                    <a:latin typeface="Arial" panose="020B0604020202020204" pitchFamily="34" charset="0"/>
                    <a:cs typeface="Arial" panose="020B0604020202020204" pitchFamily="34" charset="0"/>
                  </a:rPr>
                  <a:t>start+end</a:t>
                </a:r>
                <a:r>
                  <a:rPr lang="en-US" sz="2000" dirty="0">
                    <a:latin typeface="Arial" panose="020B0604020202020204" pitchFamily="34" charset="0"/>
                    <a:cs typeface="Arial" panose="020B0604020202020204" pitchFamily="34" charset="0"/>
                  </a:rPr>
                  <a:t>)/2;</a:t>
                </a:r>
              </a:p>
              <a:p>
                <a:r>
                  <a:rPr lang="en-US" sz="2000" dirty="0">
                    <a:latin typeface="Arial" panose="020B0604020202020204" pitchFamily="34" charset="0"/>
                    <a:cs typeface="Arial" panose="020B0604020202020204" pitchFamily="34" charset="0"/>
                  </a:rPr>
                  <a:t>    in parallel:</a:t>
                </a:r>
              </a:p>
              <a:p>
                <a:r>
                  <a:rPr lang="en-US" sz="2000" dirty="0">
                    <a:latin typeface="Arial" panose="020B0604020202020204" pitchFamily="34" charset="0"/>
                    <a:cs typeface="Arial" panose="020B0604020202020204" pitchFamily="34" charset="0"/>
                  </a:rPr>
                  <a:t>      L = </a:t>
                </a:r>
                <a:r>
                  <a:rPr lang="en-US" sz="2000" dirty="0" err="1">
                    <a:latin typeface="Arial" panose="020B0604020202020204" pitchFamily="34" charset="0"/>
                    <a:cs typeface="Arial" panose="020B0604020202020204" pitchFamily="34" charset="0"/>
                  </a:rPr>
                  <a:t>build_sorted</a:t>
                </a:r>
                <a:r>
                  <a:rPr lang="en-US" sz="2000" dirty="0">
                    <a:latin typeface="Arial" panose="020B0604020202020204" pitchFamily="34" charset="0"/>
                    <a:cs typeface="Arial" panose="020B0604020202020204" pitchFamily="34" charset="0"/>
                  </a:rPr>
                  <a:t>(A, start, mid);</a:t>
                </a:r>
              </a:p>
              <a:p>
                <a:r>
                  <a:rPr lang="en-US" sz="2000" dirty="0">
                    <a:latin typeface="Arial" panose="020B0604020202020204" pitchFamily="34" charset="0"/>
                    <a:cs typeface="Arial" panose="020B0604020202020204" pitchFamily="34" charset="0"/>
                  </a:rPr>
                  <a:t>      R = </a:t>
                </a:r>
                <a:r>
                  <a:rPr lang="en-US" sz="2000" dirty="0" err="1">
                    <a:latin typeface="Arial" panose="020B0604020202020204" pitchFamily="34" charset="0"/>
                    <a:cs typeface="Arial" panose="020B0604020202020204" pitchFamily="34" charset="0"/>
                  </a:rPr>
                  <a:t>build_sorted</a:t>
                </a:r>
                <a:r>
                  <a:rPr lang="en-US" sz="2000" dirty="0">
                    <a:latin typeface="Arial" panose="020B0604020202020204" pitchFamily="34" charset="0"/>
                    <a:cs typeface="Arial" panose="020B0604020202020204" pitchFamily="34" charset="0"/>
                  </a:rPr>
                  <a:t>(A, mid+1, end);</a:t>
                </a:r>
              </a:p>
              <a:p>
                <a:r>
                  <a:rPr lang="en-US" sz="2000" b="1" dirty="0">
                    <a:latin typeface="Arial" panose="020B0604020202020204" pitchFamily="34" charset="0"/>
                    <a:cs typeface="Arial" panose="020B0604020202020204" pitchFamily="34" charset="0"/>
                  </a:rPr>
                  <a:t>    return </a:t>
                </a:r>
                <a:r>
                  <a:rPr lang="en-US" sz="2000" dirty="0">
                    <a:latin typeface="Arial" panose="020B0604020202020204" pitchFamily="34" charset="0"/>
                    <a:cs typeface="Arial" panose="020B0604020202020204" pitchFamily="34" charset="0"/>
                  </a:rPr>
                  <a:t>join(L, A[mid], R);</a:t>
                </a:r>
              </a:p>
            </p:txBody>
          </p:sp>
        </mc:Choice>
        <mc:Fallback xmlns="">
          <p:sp>
            <p:nvSpPr>
              <p:cNvPr id="5" name="矩形: 折角 4">
                <a:extLst>
                  <a:ext uri="{FF2B5EF4-FFF2-40B4-BE49-F238E27FC236}">
                    <a16:creationId xmlns:a16="http://schemas.microsoft.com/office/drawing/2014/main" id="{F11D603D-9AF2-4BA1-8E21-C167DE46C0C3}"/>
                  </a:ext>
                </a:extLst>
              </p:cNvPr>
              <p:cNvSpPr>
                <a:spLocks noRot="1" noChangeAspect="1" noMove="1" noResize="1" noEditPoints="1" noAdjustHandles="1" noChangeArrowheads="1" noChangeShapeType="1" noTextEdit="1"/>
              </p:cNvSpPr>
              <p:nvPr/>
            </p:nvSpPr>
            <p:spPr>
              <a:xfrm>
                <a:off x="2057400" y="1600200"/>
                <a:ext cx="6172200" cy="4114800"/>
              </a:xfrm>
              <a:prstGeom prst="foldedCorner">
                <a:avLst/>
              </a:prstGeom>
              <a:blipFill>
                <a:blip r:embed="rId3"/>
                <a:stretch>
                  <a:fillRect l="-983" t="-591" b="-1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6299C7B-BE99-49EE-BF4F-78A62AF111EE}"/>
                  </a:ext>
                </a:extLst>
              </p:cNvPr>
              <p:cNvSpPr txBox="1"/>
              <p:nvPr/>
            </p:nvSpPr>
            <p:spPr>
              <a:xfrm>
                <a:off x="2729753" y="5921734"/>
                <a:ext cx="4343400" cy="707886"/>
              </a:xfrm>
              <a:prstGeom prst="rect">
                <a:avLst/>
              </a:prstGeom>
              <a:noFill/>
            </p:spPr>
            <p:txBody>
              <a:bodyPr wrap="square" rtlCol="0">
                <a:spAutoFit/>
              </a:bodyPr>
              <a:lstStyle/>
              <a:p>
                <a14:m>
                  <m:oMath xmlns:m="http://schemas.openxmlformats.org/officeDocument/2006/math">
                    <m:r>
                      <a:rPr lang="en-US" altLang="zh-CN" sz="2000" i="1">
                        <a:latin typeface="Cambria Math" panose="02040503050406030204" pitchFamily="18" charset="0"/>
                      </a:rPr>
                      <m:t>𝑂</m:t>
                    </m:r>
                    <m:r>
                      <a:rPr lang="en-US" altLang="zh-CN" sz="2000" i="1">
                        <a:latin typeface="Cambria Math" panose="02040503050406030204" pitchFamily="18" charset="0"/>
                      </a:rPr>
                      <m:t>(</m:t>
                    </m:r>
                    <m:r>
                      <a:rPr lang="en-US" altLang="zh-CN" sz="2000" i="1">
                        <a:latin typeface="Cambria Math" panose="02040503050406030204" pitchFamily="18" charset="0"/>
                      </a:rPr>
                      <m:t>𝑛</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𝑛</m:t>
                        </m:r>
                      </m:e>
                    </m:func>
                    <m:r>
                      <a:rPr lang="en-US" altLang="zh-CN" sz="2000" i="1">
                        <a:latin typeface="Cambria Math" panose="02040503050406030204" pitchFamily="18" charset="0"/>
                      </a:rPr>
                      <m:t>)</m:t>
                    </m:r>
                  </m:oMath>
                </a14:m>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work and </a:t>
                </a:r>
                <a14:m>
                  <m:oMath xmlns:m="http://schemas.openxmlformats.org/officeDocument/2006/math">
                    <m:r>
                      <a:rPr lang="en-US" altLang="zh-CN" sz="2000" i="1">
                        <a:latin typeface="Cambria Math" panose="02040503050406030204" pitchFamily="18" charset="0"/>
                      </a:rPr>
                      <m:t>𝑂</m:t>
                    </m:r>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𝑛</m:t>
                        </m:r>
                      </m:e>
                    </m:func>
                    <m:r>
                      <a:rPr lang="en-US" altLang="zh-CN" sz="2000" i="1">
                        <a:latin typeface="Cambria Math" panose="02040503050406030204" pitchFamily="18" charset="0"/>
                      </a:rPr>
                      <m:t>)</m:t>
                    </m:r>
                  </m:oMath>
                </a14:m>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depth, bounded by the sorting algorithm</a:t>
                </a:r>
                <a:endParaRPr lang="zh-CN" altLang="en-US" sz="2000"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16299C7B-BE99-49EE-BF4F-78A62AF111EE}"/>
                  </a:ext>
                </a:extLst>
              </p:cNvPr>
              <p:cNvSpPr txBox="1">
                <a:spLocks noRot="1" noChangeAspect="1" noMove="1" noResize="1" noEditPoints="1" noAdjustHandles="1" noChangeArrowheads="1" noChangeShapeType="1" noTextEdit="1"/>
              </p:cNvSpPr>
              <p:nvPr/>
            </p:nvSpPr>
            <p:spPr>
              <a:xfrm>
                <a:off x="2729753" y="5921734"/>
                <a:ext cx="4343400" cy="707886"/>
              </a:xfrm>
              <a:prstGeom prst="rect">
                <a:avLst/>
              </a:prstGeom>
              <a:blipFill>
                <a:blip r:embed="rId4"/>
                <a:stretch>
                  <a:fillRect l="-1545" t="-3419" b="-145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8E970ED-F2CC-4CD3-B336-262F497C058A}"/>
                  </a:ext>
                </a:extLst>
              </p:cNvPr>
              <p:cNvSpPr txBox="1"/>
              <p:nvPr/>
            </p:nvSpPr>
            <p:spPr>
              <a:xfrm>
                <a:off x="8444345" y="2514600"/>
                <a:ext cx="2209800" cy="707886"/>
              </a:xfrm>
              <a:prstGeom prst="rect">
                <a:avLst/>
              </a:prstGeom>
              <a:noFill/>
            </p:spPr>
            <p:txBody>
              <a:bodyPr wrap="square" rtlCol="0">
                <a:spAutoFit/>
              </a:bodyPr>
              <a:lstStyle/>
              <a:p>
                <a14:m>
                  <m:oMath xmlns:m="http://schemas.openxmlformats.org/officeDocument/2006/math">
                    <m:r>
                      <a:rPr lang="en-US" altLang="zh-CN" sz="2000" i="1">
                        <a:solidFill>
                          <a:srgbClr val="FF0000"/>
                        </a:solidFill>
                        <a:latin typeface="Cambria Math" panose="02040503050406030204" pitchFamily="18" charset="0"/>
                      </a:rPr>
                      <m:t>𝑂</m:t>
                    </m:r>
                    <m:r>
                      <a:rPr lang="en-US" altLang="zh-CN" sz="2000" i="1">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𝑛</m:t>
                    </m:r>
                    <m:r>
                      <a:rPr lang="en-US" altLang="zh-CN" sz="2000" i="1">
                        <a:solidFill>
                          <a:srgbClr val="FF0000"/>
                        </a:solidFill>
                        <a:latin typeface="Cambria Math" panose="02040503050406030204" pitchFamily="18" charset="0"/>
                      </a:rPr>
                      <m:t>)</m:t>
                    </m:r>
                  </m:oMath>
                </a14:m>
                <a:r>
                  <a:rPr lang="zh-CN" altLang="en-US" sz="2000" dirty="0">
                    <a:solidFill>
                      <a:srgbClr val="FF0000"/>
                    </a:solidFill>
                    <a:latin typeface="Arial" panose="020B0604020202020204" pitchFamily="34" charset="0"/>
                    <a:cs typeface="Arial" panose="020B0604020202020204" pitchFamily="34" charset="0"/>
                  </a:rPr>
                  <a:t> </a:t>
                </a:r>
                <a:r>
                  <a:rPr lang="en-US" altLang="zh-CN" sz="2000" dirty="0">
                    <a:solidFill>
                      <a:srgbClr val="FF0000"/>
                    </a:solidFill>
                    <a:latin typeface="Arial" panose="020B0604020202020204" pitchFamily="34" charset="0"/>
                    <a:cs typeface="Arial" panose="020B0604020202020204" pitchFamily="34" charset="0"/>
                  </a:rPr>
                  <a:t>work and </a:t>
                </a:r>
                <a14:m>
                  <m:oMath xmlns:m="http://schemas.openxmlformats.org/officeDocument/2006/math">
                    <m:r>
                      <a:rPr lang="en-US" altLang="zh-CN" sz="2000" i="1">
                        <a:solidFill>
                          <a:srgbClr val="FF0000"/>
                        </a:solidFill>
                        <a:latin typeface="Cambria Math" panose="02040503050406030204" pitchFamily="18" charset="0"/>
                      </a:rPr>
                      <m:t>𝑂</m:t>
                    </m:r>
                    <m:r>
                      <a:rPr lang="en-US" altLang="zh-CN" sz="2000" i="1">
                        <a:solidFill>
                          <a:srgbClr val="FF0000"/>
                        </a:solidFill>
                        <a:latin typeface="Cambria Math" panose="02040503050406030204" pitchFamily="18" charset="0"/>
                      </a:rPr>
                      <m:t>(</m:t>
                    </m:r>
                    <m:func>
                      <m:funcPr>
                        <m:ctrlPr>
                          <a:rPr lang="en-US" altLang="zh-CN" sz="2000" i="1">
                            <a:solidFill>
                              <a:srgbClr val="FF0000"/>
                            </a:solidFill>
                            <a:latin typeface="Cambria Math" panose="02040503050406030204" pitchFamily="18" charset="0"/>
                          </a:rPr>
                        </m:ctrlPr>
                      </m:funcPr>
                      <m:fName>
                        <m:r>
                          <m:rPr>
                            <m:sty m:val="p"/>
                          </m:rPr>
                          <a:rPr lang="en-US" altLang="zh-CN" sz="2000">
                            <a:solidFill>
                              <a:srgbClr val="FF0000"/>
                            </a:solidFill>
                            <a:latin typeface="Cambria Math" panose="02040503050406030204" pitchFamily="18" charset="0"/>
                          </a:rPr>
                          <m:t>log</m:t>
                        </m:r>
                      </m:fName>
                      <m:e>
                        <m:r>
                          <a:rPr lang="en-US" altLang="zh-CN" sz="2000" i="1">
                            <a:solidFill>
                              <a:srgbClr val="FF0000"/>
                            </a:solidFill>
                            <a:latin typeface="Cambria Math" panose="02040503050406030204" pitchFamily="18" charset="0"/>
                          </a:rPr>
                          <m:t>𝑛</m:t>
                        </m:r>
                      </m:e>
                    </m:func>
                    <m:r>
                      <a:rPr lang="en-US" altLang="zh-CN" sz="2000" i="1">
                        <a:solidFill>
                          <a:srgbClr val="FF0000"/>
                        </a:solidFill>
                        <a:latin typeface="Cambria Math" panose="02040503050406030204" pitchFamily="18" charset="0"/>
                      </a:rPr>
                      <m:t>)</m:t>
                    </m:r>
                  </m:oMath>
                </a14:m>
                <a:r>
                  <a:rPr lang="zh-CN" altLang="en-US" sz="2000" dirty="0">
                    <a:solidFill>
                      <a:srgbClr val="FF0000"/>
                    </a:solidFill>
                    <a:latin typeface="Arial" panose="020B0604020202020204" pitchFamily="34" charset="0"/>
                    <a:cs typeface="Arial" panose="020B0604020202020204" pitchFamily="34" charset="0"/>
                  </a:rPr>
                  <a:t> </a:t>
                </a:r>
                <a:r>
                  <a:rPr lang="en-US" altLang="zh-CN" sz="2000" dirty="0">
                    <a:solidFill>
                      <a:srgbClr val="FF0000"/>
                    </a:solidFill>
                    <a:latin typeface="Arial" panose="020B0604020202020204" pitchFamily="34" charset="0"/>
                    <a:cs typeface="Arial" panose="020B0604020202020204" pitchFamily="34" charset="0"/>
                  </a:rPr>
                  <a:t>depth</a:t>
                </a:r>
                <a:endParaRPr lang="zh-CN" altLang="en-US" sz="2000" dirty="0">
                  <a:solidFill>
                    <a:srgbClr val="FF0000"/>
                  </a:solidFill>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B8E970ED-F2CC-4CD3-B336-262F497C058A}"/>
                  </a:ext>
                </a:extLst>
              </p:cNvPr>
              <p:cNvSpPr txBox="1">
                <a:spLocks noRot="1" noChangeAspect="1" noMove="1" noResize="1" noEditPoints="1" noAdjustHandles="1" noChangeArrowheads="1" noChangeShapeType="1" noTextEdit="1"/>
              </p:cNvSpPr>
              <p:nvPr/>
            </p:nvSpPr>
            <p:spPr>
              <a:xfrm>
                <a:off x="8444345" y="2514600"/>
                <a:ext cx="2209800" cy="707886"/>
              </a:xfrm>
              <a:prstGeom prst="rect">
                <a:avLst/>
              </a:prstGeom>
              <a:blipFill>
                <a:blip r:embed="rId5"/>
                <a:stretch>
                  <a:fillRect t="-4310" b="-14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863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994B58F-896D-411C-8812-64918032E86A}"/>
              </a:ext>
            </a:extLst>
          </p:cNvPr>
          <p:cNvSpPr/>
          <p:nvPr/>
        </p:nvSpPr>
        <p:spPr>
          <a:xfrm>
            <a:off x="6781800" y="4572000"/>
            <a:ext cx="1447800" cy="381000"/>
          </a:xfrm>
          <a:prstGeom prst="rect">
            <a:avLst/>
          </a:prstGeom>
          <a:solidFill>
            <a:schemeClr val="accent2">
              <a:alpha val="3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DCF4E15F-8996-4060-BA5A-07782B9621F6}"/>
              </a:ext>
            </a:extLst>
          </p:cNvPr>
          <p:cNvSpPr>
            <a:spLocks noGrp="1"/>
          </p:cNvSpPr>
          <p:nvPr>
            <p:ph type="title"/>
          </p:nvPr>
        </p:nvSpPr>
        <p:spPr/>
        <p:txBody>
          <a:bodyPr/>
          <a:lstStyle/>
          <a:p>
            <a:r>
              <a:rPr lang="en-US" altLang="zh-CN" dirty="0"/>
              <a:t>Output to array</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997355-B0DF-4209-88D9-55E30A6D37C6}"/>
                  </a:ext>
                </a:extLst>
              </p:cNvPr>
              <p:cNvSpPr>
                <a:spLocks noGrp="1"/>
              </p:cNvSpPr>
              <p:nvPr>
                <p:ph sz="quarter" idx="1"/>
              </p:nvPr>
            </p:nvSpPr>
            <p:spPr/>
            <p:txBody>
              <a:bodyPr/>
              <a:lstStyle/>
              <a:p>
                <a:r>
                  <a:rPr lang="en-US" altLang="zh-CN" dirty="0"/>
                  <a:t>Output the entries in a tree </a:t>
                </a:r>
                <a14:m>
                  <m:oMath xmlns:m="http://schemas.openxmlformats.org/officeDocument/2006/math">
                    <m:r>
                      <a:rPr lang="en-US" altLang="zh-CN" b="0" i="1" smtClean="0">
                        <a:latin typeface="Cambria Math" panose="02040503050406030204" pitchFamily="18" charset="0"/>
                      </a:rPr>
                      <m:t>𝑇</m:t>
                    </m:r>
                  </m:oMath>
                </a14:m>
                <a:r>
                  <a:rPr lang="zh-CN" altLang="en-US" dirty="0"/>
                  <a:t> </a:t>
                </a:r>
                <a:r>
                  <a:rPr lang="en-US" altLang="zh-CN" dirty="0"/>
                  <a:t>to an array in its in-order</a:t>
                </a:r>
              </a:p>
              <a:p>
                <a:r>
                  <a:rPr lang="en-US" altLang="zh-CN" dirty="0"/>
                  <a:t>Assume each tree node stores its subtree size (an empty tree has size 0)</a:t>
                </a:r>
                <a:endParaRPr lang="zh-CN" altLang="en-US" dirty="0"/>
              </a:p>
            </p:txBody>
          </p:sp>
        </mc:Choice>
        <mc:Fallback xmlns="">
          <p:sp>
            <p:nvSpPr>
              <p:cNvPr id="3" name="Content Placeholder 2">
                <a:extLst>
                  <a:ext uri="{FF2B5EF4-FFF2-40B4-BE49-F238E27FC236}">
                    <a16:creationId xmlns:a16="http://schemas.microsoft.com/office/drawing/2014/main" id="{E0997355-B0DF-4209-88D9-55E30A6D37C6}"/>
                  </a:ext>
                </a:extLst>
              </p:cNvPr>
              <p:cNvSpPr>
                <a:spLocks noGrp="1" noRot="1" noChangeAspect="1" noMove="1" noResize="1" noEditPoints="1" noAdjustHandles="1" noChangeArrowheads="1" noChangeShapeType="1" noTextEdit="1"/>
              </p:cNvSpPr>
              <p:nvPr>
                <p:ph sz="quarter" idx="1"/>
              </p:nvPr>
            </p:nvSpPr>
            <p:spPr>
              <a:blipFill>
                <a:blip r:embed="rId3"/>
                <a:stretch>
                  <a:fillRect l="-327" t="-876"/>
                </a:stretch>
              </a:blipFill>
            </p:spPr>
            <p:txBody>
              <a:bodyPr/>
              <a:lstStyle/>
              <a:p>
                <a:r>
                  <a:rPr lang="zh-CN" altLang="en-US">
                    <a:noFill/>
                  </a:rPr>
                  <a:t> </a:t>
                </a:r>
              </a:p>
            </p:txBody>
          </p:sp>
        </mc:Fallback>
      </mc:AlternateContent>
      <p:sp>
        <p:nvSpPr>
          <p:cNvPr id="4" name="矩形: 折角 4">
            <a:extLst>
              <a:ext uri="{FF2B5EF4-FFF2-40B4-BE49-F238E27FC236}">
                <a16:creationId xmlns:a16="http://schemas.microsoft.com/office/drawing/2014/main" id="{BB6A17F1-9608-4481-87B7-EC49D8EB8CB8}"/>
              </a:ext>
            </a:extLst>
          </p:cNvPr>
          <p:cNvSpPr/>
          <p:nvPr/>
        </p:nvSpPr>
        <p:spPr>
          <a:xfrm>
            <a:off x="1676400" y="3505200"/>
            <a:ext cx="4800600" cy="2133600"/>
          </a:xfrm>
          <a:prstGeom prst="foldedCorner">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err="1">
                <a:latin typeface="Arial" panose="020B0604020202020204" pitchFamily="34" charset="0"/>
                <a:cs typeface="Arial" panose="020B0604020202020204" pitchFamily="34" charset="0"/>
              </a:rPr>
              <a:t>to_array</a:t>
            </a:r>
            <a:r>
              <a:rPr lang="en-US" dirty="0">
                <a:latin typeface="Arial" panose="020B0604020202020204" pitchFamily="34" charset="0"/>
                <a:cs typeface="Arial" panose="020B0604020202020204" pitchFamily="34" charset="0"/>
              </a:rPr>
              <a:t>(Tree T, array A, </a:t>
            </a:r>
            <a:r>
              <a:rPr lang="en-US" dirty="0" err="1">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 offset) {</a:t>
            </a:r>
          </a:p>
          <a:p>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if</a:t>
            </a:r>
            <a:r>
              <a:rPr lang="en-US" dirty="0">
                <a:latin typeface="Arial" panose="020B0604020202020204" pitchFamily="34" charset="0"/>
                <a:cs typeface="Arial" panose="020B0604020202020204" pitchFamily="34" charset="0"/>
              </a:rPr>
              <a:t> (T is empty) </a:t>
            </a:r>
            <a:r>
              <a:rPr lang="en-US" b="1" dirty="0">
                <a:latin typeface="Arial" panose="020B0604020202020204" pitchFamily="34" charset="0"/>
                <a:cs typeface="Arial" panose="020B0604020202020204" pitchFamily="34" charset="0"/>
              </a:rPr>
              <a:t>return</a:t>
            </a:r>
            <a:r>
              <a:rPr lang="en-US"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a:t>
            </a:r>
            <a:r>
              <a:rPr lang="en-US" altLang="zh-CN" dirty="0" err="1">
                <a:latin typeface="Arial" panose="020B0604020202020204" pitchFamily="34" charset="0"/>
                <a:cs typeface="Arial" panose="020B0604020202020204" pitchFamily="34" charset="0"/>
              </a:rPr>
              <a:t>offset+T.left.size</a:t>
            </a:r>
            <a:r>
              <a:rPr lang="en-US" altLang="zh-CN" dirty="0">
                <a:latin typeface="Arial" panose="020B0604020202020204" pitchFamily="34" charset="0"/>
                <a:cs typeface="Arial" panose="020B0604020202020204" pitchFamily="34" charset="0"/>
              </a:rPr>
              <a:t>] = </a:t>
            </a:r>
            <a:r>
              <a:rPr lang="en-US" altLang="zh-CN" dirty="0" err="1">
                <a:latin typeface="Arial" panose="020B0604020202020204" pitchFamily="34" charset="0"/>
                <a:cs typeface="Arial" panose="020B0604020202020204" pitchFamily="34" charset="0"/>
              </a:rPr>
              <a:t>get_entry</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T.root</a:t>
            </a:r>
            <a:r>
              <a:rPr lang="en-US" altLang="zh-CN"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in parallel:</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to_array</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T.left</a:t>
            </a:r>
            <a:r>
              <a:rPr lang="en-US" dirty="0">
                <a:latin typeface="Arial" panose="020B0604020202020204" pitchFamily="34" charset="0"/>
                <a:cs typeface="Arial" panose="020B0604020202020204" pitchFamily="34" charset="0"/>
              </a:rPr>
              <a:t>, A, offset);</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to_array</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T.right</a:t>
            </a:r>
            <a:r>
              <a:rPr lang="en-US" dirty="0">
                <a:latin typeface="Arial" panose="020B0604020202020204" pitchFamily="34" charset="0"/>
                <a:cs typeface="Arial" panose="020B0604020202020204" pitchFamily="34" charset="0"/>
              </a:rPr>
              <a:t>, A, </a:t>
            </a:r>
            <a:r>
              <a:rPr lang="en-US" dirty="0" err="1">
                <a:latin typeface="Arial" panose="020B0604020202020204" pitchFamily="34" charset="0"/>
                <a:cs typeface="Arial" panose="020B0604020202020204" pitchFamily="34" charset="0"/>
              </a:rPr>
              <a:t>offset+T.left.size</a:t>
            </a:r>
            <a:r>
              <a:rPr lang="en-US" dirty="0">
                <a:latin typeface="Arial" panose="020B0604020202020204" pitchFamily="34" charset="0"/>
                <a:cs typeface="Arial" panose="020B0604020202020204" pitchFamily="34" charset="0"/>
              </a:rPr>
              <a:t>()+1);</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EECD85E1-FEDC-49BD-AD84-523E40ECCF64}"/>
                  </a:ext>
                </a:extLst>
              </p:cNvPr>
              <p:cNvSpPr/>
              <p:nvPr/>
            </p:nvSpPr>
            <p:spPr>
              <a:xfrm>
                <a:off x="8229600" y="2971800"/>
                <a:ext cx="533400" cy="457200"/>
              </a:xfrm>
              <a:prstGeom prst="ellipse">
                <a:avLst/>
              </a:prstGeom>
              <a:ln w="38100">
                <a:solidFill>
                  <a:schemeClr val="tx1"/>
                </a:solidFill>
              </a:ln>
            </p:spPr>
            <p:style>
              <a:lnRef idx="2">
                <a:schemeClr val="dk1"/>
              </a:lnRef>
              <a:fillRef idx="1">
                <a:schemeClr val="lt1"/>
              </a:fillRef>
              <a:effectRef idx="0">
                <a:schemeClr val="dk1"/>
              </a:effectRef>
              <a:fontRef idx="minor">
                <a:schemeClr val="dk1"/>
              </a:fontRef>
            </p:style>
            <p:txBody>
              <a:bodyPr wrap="none" rtlCol="0" anchor="ctr"/>
              <a:lstStyle/>
              <a:p>
                <a:pPr algn="ctr"/>
                <a14:m>
                  <m:oMathPara xmlns:m="http://schemas.openxmlformats.org/officeDocument/2006/math">
                    <m:oMathParaPr>
                      <m:jc m:val="centerGroup"/>
                    </m:oMathParaPr>
                    <m:oMath xmlns:m="http://schemas.openxmlformats.org/officeDocument/2006/math">
                      <m:r>
                        <a:rPr lang="en-US" altLang="zh-CN" b="1" i="1">
                          <a:solidFill>
                            <a:srgbClr val="FF0000"/>
                          </a:solidFill>
                          <a:latin typeface="Cambria Math" panose="02040503050406030204" pitchFamily="18" charset="0"/>
                        </a:rPr>
                        <m:t>𝒆</m:t>
                      </m:r>
                    </m:oMath>
                  </m:oMathPara>
                </a14:m>
                <a:endParaRPr lang="zh-CN" altLang="en-US" b="1" dirty="0">
                  <a:solidFill>
                    <a:srgbClr val="FF0000"/>
                  </a:solidFill>
                </a:endParaRPr>
              </a:p>
            </p:txBody>
          </p:sp>
        </mc:Choice>
        <mc:Fallback xmlns="">
          <p:sp>
            <p:nvSpPr>
              <p:cNvPr id="5" name="Oval 4">
                <a:extLst>
                  <a:ext uri="{FF2B5EF4-FFF2-40B4-BE49-F238E27FC236}">
                    <a16:creationId xmlns:a16="http://schemas.microsoft.com/office/drawing/2014/main" id="{EECD85E1-FEDC-49BD-AD84-523E40ECCF64}"/>
                  </a:ext>
                </a:extLst>
              </p:cNvPr>
              <p:cNvSpPr>
                <a:spLocks noRot="1" noChangeAspect="1" noMove="1" noResize="1" noEditPoints="1" noAdjustHandles="1" noChangeArrowheads="1" noChangeShapeType="1" noTextEdit="1"/>
              </p:cNvSpPr>
              <p:nvPr/>
            </p:nvSpPr>
            <p:spPr>
              <a:xfrm>
                <a:off x="8229600" y="2971800"/>
                <a:ext cx="533400" cy="457200"/>
              </a:xfrm>
              <a:prstGeom prst="ellipse">
                <a:avLst/>
              </a:prstGeom>
              <a:blipFill>
                <a:blip r:embed="rId4"/>
                <a:stretch>
                  <a:fillRect/>
                </a:stretch>
              </a:blipFill>
              <a:ln w="38100">
                <a:solidFill>
                  <a:schemeClr val="tx1"/>
                </a:solidFill>
              </a:ln>
            </p:spPr>
            <p:txBody>
              <a:bodyPr/>
              <a:lstStyle/>
              <a:p>
                <a:r>
                  <a:rPr lang="zh-CN" altLang="en-US">
                    <a:noFill/>
                  </a:rPr>
                  <a:t> </a:t>
                </a:r>
              </a:p>
            </p:txBody>
          </p:sp>
        </mc:Fallback>
      </mc:AlternateContent>
      <p:cxnSp>
        <p:nvCxnSpPr>
          <p:cNvPr id="9" name="Straight Connector 8">
            <a:extLst>
              <a:ext uri="{FF2B5EF4-FFF2-40B4-BE49-F238E27FC236}">
                <a16:creationId xmlns:a16="http://schemas.microsoft.com/office/drawing/2014/main" id="{0FBFF690-8503-4D12-A88B-55888C9E8A5F}"/>
              </a:ext>
            </a:extLst>
          </p:cNvPr>
          <p:cNvCxnSpPr>
            <a:cxnSpLocks/>
            <a:stCxn id="5" idx="3"/>
            <a:endCxn id="15" idx="0"/>
          </p:cNvCxnSpPr>
          <p:nvPr/>
        </p:nvCxnSpPr>
        <p:spPr>
          <a:xfrm flipH="1">
            <a:off x="7543801" y="3362046"/>
            <a:ext cx="763915" cy="2193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C1BE09-B6AE-4232-9CD2-4823FAA0D84A}"/>
              </a:ext>
            </a:extLst>
          </p:cNvPr>
          <p:cNvCxnSpPr>
            <a:cxnSpLocks/>
            <a:stCxn id="5" idx="5"/>
            <a:endCxn id="16" idx="0"/>
          </p:cNvCxnSpPr>
          <p:nvPr/>
        </p:nvCxnSpPr>
        <p:spPr>
          <a:xfrm>
            <a:off x="8684886" y="3362046"/>
            <a:ext cx="763915" cy="2193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Isosceles Triangle 14">
                <a:extLst>
                  <a:ext uri="{FF2B5EF4-FFF2-40B4-BE49-F238E27FC236}">
                    <a16:creationId xmlns:a16="http://schemas.microsoft.com/office/drawing/2014/main" id="{396699F8-B087-4060-B2B9-DE8247BA3D3A}"/>
                  </a:ext>
                </a:extLst>
              </p:cNvPr>
              <p:cNvSpPr/>
              <p:nvPr/>
            </p:nvSpPr>
            <p:spPr>
              <a:xfrm>
                <a:off x="6934200" y="3581400"/>
                <a:ext cx="1219200" cy="685800"/>
              </a:xfrm>
              <a:prstGeom prst="triangle">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𝑇</m:t>
                      </m:r>
                      <m:r>
                        <a:rPr lang="en-US" altLang="zh-CN" sz="1600" i="1">
                          <a:latin typeface="Cambria Math" panose="02040503050406030204" pitchFamily="18" charset="0"/>
                        </a:rPr>
                        <m:t>.</m:t>
                      </m:r>
                      <m:r>
                        <a:rPr lang="en-US" altLang="zh-CN" sz="1600" i="1">
                          <a:latin typeface="Cambria Math" panose="02040503050406030204" pitchFamily="18" charset="0"/>
                        </a:rPr>
                        <m:t>𝑙𝑒𝑓𝑡</m:t>
                      </m:r>
                    </m:oMath>
                  </m:oMathPara>
                </a14:m>
                <a:endParaRPr lang="zh-CN" altLang="en-US" sz="1600" dirty="0"/>
              </a:p>
            </p:txBody>
          </p:sp>
        </mc:Choice>
        <mc:Fallback xmlns="">
          <p:sp>
            <p:nvSpPr>
              <p:cNvPr id="15" name="Isosceles Triangle 14">
                <a:extLst>
                  <a:ext uri="{FF2B5EF4-FFF2-40B4-BE49-F238E27FC236}">
                    <a16:creationId xmlns:a16="http://schemas.microsoft.com/office/drawing/2014/main" id="{396699F8-B087-4060-B2B9-DE8247BA3D3A}"/>
                  </a:ext>
                </a:extLst>
              </p:cNvPr>
              <p:cNvSpPr>
                <a:spLocks noRot="1" noChangeAspect="1" noMove="1" noResize="1" noEditPoints="1" noAdjustHandles="1" noChangeArrowheads="1" noChangeShapeType="1" noTextEdit="1"/>
              </p:cNvSpPr>
              <p:nvPr/>
            </p:nvSpPr>
            <p:spPr>
              <a:xfrm>
                <a:off x="6934200" y="3581400"/>
                <a:ext cx="1219200" cy="685800"/>
              </a:xfrm>
              <a:prstGeom prst="triangle">
                <a:avLst/>
              </a:prstGeom>
              <a:blipFill>
                <a:blip r:embed="rId5"/>
                <a:stretch>
                  <a:fillRect b="-1667"/>
                </a:stretch>
              </a:blipFill>
              <a:ln w="3810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Isosceles Triangle 15">
                <a:extLst>
                  <a:ext uri="{FF2B5EF4-FFF2-40B4-BE49-F238E27FC236}">
                    <a16:creationId xmlns:a16="http://schemas.microsoft.com/office/drawing/2014/main" id="{DCDA5BAF-FACF-4930-A6D9-6BD367391781}"/>
                  </a:ext>
                </a:extLst>
              </p:cNvPr>
              <p:cNvSpPr/>
              <p:nvPr/>
            </p:nvSpPr>
            <p:spPr>
              <a:xfrm>
                <a:off x="8839200" y="3581400"/>
                <a:ext cx="1219200" cy="685800"/>
              </a:xfrm>
              <a:prstGeom prst="triangle">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𝑇</m:t>
                      </m:r>
                      <m:r>
                        <a:rPr lang="en-US" altLang="zh-CN" sz="1600" i="1">
                          <a:latin typeface="Cambria Math" panose="02040503050406030204" pitchFamily="18" charset="0"/>
                        </a:rPr>
                        <m:t>.</m:t>
                      </m:r>
                      <m:r>
                        <a:rPr lang="en-US" altLang="zh-CN" sz="1600" i="1">
                          <a:latin typeface="Cambria Math" panose="02040503050406030204" pitchFamily="18" charset="0"/>
                        </a:rPr>
                        <m:t>𝑟𝑖𝑔h𝑡</m:t>
                      </m:r>
                    </m:oMath>
                  </m:oMathPara>
                </a14:m>
                <a:endParaRPr lang="zh-CN" altLang="en-US" sz="1600" dirty="0"/>
              </a:p>
            </p:txBody>
          </p:sp>
        </mc:Choice>
        <mc:Fallback xmlns="">
          <p:sp>
            <p:nvSpPr>
              <p:cNvPr id="16" name="Isosceles Triangle 15">
                <a:extLst>
                  <a:ext uri="{FF2B5EF4-FFF2-40B4-BE49-F238E27FC236}">
                    <a16:creationId xmlns:a16="http://schemas.microsoft.com/office/drawing/2014/main" id="{DCDA5BAF-FACF-4930-A6D9-6BD367391781}"/>
                  </a:ext>
                </a:extLst>
              </p:cNvPr>
              <p:cNvSpPr>
                <a:spLocks noRot="1" noChangeAspect="1" noMove="1" noResize="1" noEditPoints="1" noAdjustHandles="1" noChangeArrowheads="1" noChangeShapeType="1" noTextEdit="1"/>
              </p:cNvSpPr>
              <p:nvPr/>
            </p:nvSpPr>
            <p:spPr>
              <a:xfrm>
                <a:off x="8839200" y="3581400"/>
                <a:ext cx="1219200" cy="685800"/>
              </a:xfrm>
              <a:prstGeom prst="triangle">
                <a:avLst/>
              </a:prstGeom>
              <a:blipFill>
                <a:blip r:embed="rId6"/>
                <a:stretch>
                  <a:fillRect b="-1667"/>
                </a:stretch>
              </a:blipFill>
              <a:ln w="38100">
                <a:solidFill>
                  <a:schemeClr val="tx1"/>
                </a:solidFill>
              </a:ln>
            </p:spPr>
            <p:txBody>
              <a:bodyPr/>
              <a:lstStyle/>
              <a:p>
                <a:r>
                  <a:rPr lang="zh-CN" altLang="en-US">
                    <a:noFill/>
                  </a:rPr>
                  <a:t> </a:t>
                </a:r>
              </a:p>
            </p:txBody>
          </p:sp>
        </mc:Fallback>
      </mc:AlternateContent>
      <p:sp>
        <p:nvSpPr>
          <p:cNvPr id="28" name="Isosceles Triangle 27">
            <a:extLst>
              <a:ext uri="{FF2B5EF4-FFF2-40B4-BE49-F238E27FC236}">
                <a16:creationId xmlns:a16="http://schemas.microsoft.com/office/drawing/2014/main" id="{52CD908C-D8F9-4F72-A33F-29A62936D1F7}"/>
              </a:ext>
            </a:extLst>
          </p:cNvPr>
          <p:cNvSpPr/>
          <p:nvPr/>
        </p:nvSpPr>
        <p:spPr>
          <a:xfrm>
            <a:off x="6934200" y="3581400"/>
            <a:ext cx="1219200" cy="685800"/>
          </a:xfrm>
          <a:prstGeom prst="triangle">
            <a:avLst/>
          </a:prstGeom>
          <a:solidFill>
            <a:schemeClr val="accent2">
              <a:alpha val="3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9" name="Isosceles Triangle 28">
            <a:extLst>
              <a:ext uri="{FF2B5EF4-FFF2-40B4-BE49-F238E27FC236}">
                <a16:creationId xmlns:a16="http://schemas.microsoft.com/office/drawing/2014/main" id="{CDCBB330-161F-4354-9417-E21970E1EF03}"/>
              </a:ext>
            </a:extLst>
          </p:cNvPr>
          <p:cNvSpPr/>
          <p:nvPr/>
        </p:nvSpPr>
        <p:spPr>
          <a:xfrm>
            <a:off x="8839200" y="3581400"/>
            <a:ext cx="1219200" cy="685800"/>
          </a:xfrm>
          <a:prstGeom prst="triangle">
            <a:avLst/>
          </a:prstGeom>
          <a:solidFill>
            <a:srgbClr val="00B050">
              <a:alpha val="36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0" name="Rectangle 29">
            <a:extLst>
              <a:ext uri="{FF2B5EF4-FFF2-40B4-BE49-F238E27FC236}">
                <a16:creationId xmlns:a16="http://schemas.microsoft.com/office/drawing/2014/main" id="{C0C142F9-11E9-4EAD-BCCC-8868A6A3B837}"/>
              </a:ext>
            </a:extLst>
          </p:cNvPr>
          <p:cNvSpPr/>
          <p:nvPr/>
        </p:nvSpPr>
        <p:spPr>
          <a:xfrm>
            <a:off x="8578850" y="4572000"/>
            <a:ext cx="1784350" cy="381000"/>
          </a:xfrm>
          <a:prstGeom prst="rect">
            <a:avLst/>
          </a:prstGeom>
          <a:solidFill>
            <a:srgbClr val="00B050">
              <a:alpha val="36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Table 24">
            <a:extLst>
              <a:ext uri="{FF2B5EF4-FFF2-40B4-BE49-F238E27FC236}">
                <a16:creationId xmlns:a16="http://schemas.microsoft.com/office/drawing/2014/main" id="{F1B5198A-7455-4350-9656-52EC31186FF1}"/>
              </a:ext>
            </a:extLst>
          </p:cNvPr>
          <p:cNvGraphicFramePr>
            <a:graphicFrameLocks noGrp="1"/>
          </p:cNvGraphicFramePr>
          <p:nvPr/>
        </p:nvGraphicFramePr>
        <p:xfrm>
          <a:off x="6781800" y="4572000"/>
          <a:ext cx="3581400" cy="370840"/>
        </p:xfrm>
        <a:graphic>
          <a:graphicData uri="http://schemas.openxmlformats.org/drawingml/2006/table">
            <a:tbl>
              <a:tblPr firstRow="1" bandRow="1">
                <a:tableStyleId>{5940675A-B579-460E-94D1-54222C63F5DA}</a:tableStyleId>
              </a:tblPr>
              <a:tblGrid>
                <a:gridCol w="358140">
                  <a:extLst>
                    <a:ext uri="{9D8B030D-6E8A-4147-A177-3AD203B41FA5}">
                      <a16:colId xmlns:a16="http://schemas.microsoft.com/office/drawing/2014/main" val="234145835"/>
                    </a:ext>
                  </a:extLst>
                </a:gridCol>
                <a:gridCol w="358140">
                  <a:extLst>
                    <a:ext uri="{9D8B030D-6E8A-4147-A177-3AD203B41FA5}">
                      <a16:colId xmlns:a16="http://schemas.microsoft.com/office/drawing/2014/main" val="1279910081"/>
                    </a:ext>
                  </a:extLst>
                </a:gridCol>
                <a:gridCol w="358140">
                  <a:extLst>
                    <a:ext uri="{9D8B030D-6E8A-4147-A177-3AD203B41FA5}">
                      <a16:colId xmlns:a16="http://schemas.microsoft.com/office/drawing/2014/main" val="377946113"/>
                    </a:ext>
                  </a:extLst>
                </a:gridCol>
                <a:gridCol w="358140">
                  <a:extLst>
                    <a:ext uri="{9D8B030D-6E8A-4147-A177-3AD203B41FA5}">
                      <a16:colId xmlns:a16="http://schemas.microsoft.com/office/drawing/2014/main" val="903592066"/>
                    </a:ext>
                  </a:extLst>
                </a:gridCol>
                <a:gridCol w="358140">
                  <a:extLst>
                    <a:ext uri="{9D8B030D-6E8A-4147-A177-3AD203B41FA5}">
                      <a16:colId xmlns:a16="http://schemas.microsoft.com/office/drawing/2014/main" val="1111189804"/>
                    </a:ext>
                  </a:extLst>
                </a:gridCol>
                <a:gridCol w="358140">
                  <a:extLst>
                    <a:ext uri="{9D8B030D-6E8A-4147-A177-3AD203B41FA5}">
                      <a16:colId xmlns:a16="http://schemas.microsoft.com/office/drawing/2014/main" val="780878214"/>
                    </a:ext>
                  </a:extLst>
                </a:gridCol>
                <a:gridCol w="358140">
                  <a:extLst>
                    <a:ext uri="{9D8B030D-6E8A-4147-A177-3AD203B41FA5}">
                      <a16:colId xmlns:a16="http://schemas.microsoft.com/office/drawing/2014/main" val="1714117147"/>
                    </a:ext>
                  </a:extLst>
                </a:gridCol>
                <a:gridCol w="358140">
                  <a:extLst>
                    <a:ext uri="{9D8B030D-6E8A-4147-A177-3AD203B41FA5}">
                      <a16:colId xmlns:a16="http://schemas.microsoft.com/office/drawing/2014/main" val="2576621666"/>
                    </a:ext>
                  </a:extLst>
                </a:gridCol>
                <a:gridCol w="358140">
                  <a:extLst>
                    <a:ext uri="{9D8B030D-6E8A-4147-A177-3AD203B41FA5}">
                      <a16:colId xmlns:a16="http://schemas.microsoft.com/office/drawing/2014/main" val="3741129996"/>
                    </a:ext>
                  </a:extLst>
                </a:gridCol>
                <a:gridCol w="358140">
                  <a:extLst>
                    <a:ext uri="{9D8B030D-6E8A-4147-A177-3AD203B41FA5}">
                      <a16:colId xmlns:a16="http://schemas.microsoft.com/office/drawing/2014/main" val="3133509714"/>
                    </a:ext>
                  </a:extLst>
                </a:gridCol>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solidFill>
                          <a:srgbClr val="FF0000"/>
                        </a:solidFill>
                      </a:endParaRPr>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852633036"/>
                  </a:ext>
                </a:extLst>
              </a:tr>
            </a:tbl>
          </a:graphicData>
        </a:graphic>
      </p:graphicFrame>
      <p:cxnSp>
        <p:nvCxnSpPr>
          <p:cNvPr id="32" name="Straight Connector 31">
            <a:extLst>
              <a:ext uri="{FF2B5EF4-FFF2-40B4-BE49-F238E27FC236}">
                <a16:creationId xmlns:a16="http://schemas.microsoft.com/office/drawing/2014/main" id="{39886FF6-1AEB-4246-A9C6-6E76B1FAFDDD}"/>
              </a:ext>
            </a:extLst>
          </p:cNvPr>
          <p:cNvCxnSpPr>
            <a:cxnSpLocks/>
            <a:stCxn id="28" idx="2"/>
          </p:cNvCxnSpPr>
          <p:nvPr/>
        </p:nvCxnSpPr>
        <p:spPr>
          <a:xfrm flipH="1">
            <a:off x="6781800" y="4267200"/>
            <a:ext cx="152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D0EBA24-B03E-4E7B-8E32-F8250F8E9E5A}"/>
              </a:ext>
            </a:extLst>
          </p:cNvPr>
          <p:cNvCxnSpPr>
            <a:cxnSpLocks/>
            <a:stCxn id="28" idx="4"/>
          </p:cNvCxnSpPr>
          <p:nvPr/>
        </p:nvCxnSpPr>
        <p:spPr>
          <a:xfrm>
            <a:off x="8153400" y="4267200"/>
            <a:ext cx="76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3786042-240E-4390-803E-C4CD2B9AB752}"/>
              </a:ext>
            </a:extLst>
          </p:cNvPr>
          <p:cNvCxnSpPr>
            <a:cxnSpLocks/>
            <a:endCxn id="25" idx="0"/>
          </p:cNvCxnSpPr>
          <p:nvPr/>
        </p:nvCxnSpPr>
        <p:spPr>
          <a:xfrm flipH="1">
            <a:off x="8572500" y="4267200"/>
            <a:ext cx="2667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E374BBF-D6E6-4A80-BF46-75A828ADFBB9}"/>
              </a:ext>
            </a:extLst>
          </p:cNvPr>
          <p:cNvCxnSpPr>
            <a:cxnSpLocks/>
            <a:stCxn id="29" idx="4"/>
          </p:cNvCxnSpPr>
          <p:nvPr/>
        </p:nvCxnSpPr>
        <p:spPr>
          <a:xfrm>
            <a:off x="10058400" y="4267200"/>
            <a:ext cx="3048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39C71E-1DC1-410A-8DF8-F88AD5CDF8E2}"/>
              </a:ext>
            </a:extLst>
          </p:cNvPr>
          <p:cNvCxnSpPr>
            <a:cxnSpLocks/>
            <a:stCxn id="5" idx="4"/>
          </p:cNvCxnSpPr>
          <p:nvPr/>
        </p:nvCxnSpPr>
        <p:spPr>
          <a:xfrm flipH="1">
            <a:off x="8382000" y="3429000"/>
            <a:ext cx="114300" cy="11430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Right Brace 50">
            <a:extLst>
              <a:ext uri="{FF2B5EF4-FFF2-40B4-BE49-F238E27FC236}">
                <a16:creationId xmlns:a16="http://schemas.microsoft.com/office/drawing/2014/main" id="{A152B38B-423A-4998-BF9B-FDBC2F5C04C5}"/>
              </a:ext>
            </a:extLst>
          </p:cNvPr>
          <p:cNvSpPr/>
          <p:nvPr/>
        </p:nvSpPr>
        <p:spPr>
          <a:xfrm rot="5400000">
            <a:off x="7391400" y="4343400"/>
            <a:ext cx="2286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TextBox 51">
            <a:extLst>
              <a:ext uri="{FF2B5EF4-FFF2-40B4-BE49-F238E27FC236}">
                <a16:creationId xmlns:a16="http://schemas.microsoft.com/office/drawing/2014/main" id="{521F2AC0-D4CE-42ED-8CE2-5069860875D0}"/>
              </a:ext>
            </a:extLst>
          </p:cNvPr>
          <p:cNvSpPr txBox="1"/>
          <p:nvPr/>
        </p:nvSpPr>
        <p:spPr>
          <a:xfrm>
            <a:off x="6781800" y="5181600"/>
            <a:ext cx="1447800" cy="738664"/>
          </a:xfrm>
          <a:prstGeom prst="rect">
            <a:avLst/>
          </a:prstGeom>
          <a:noFill/>
        </p:spPr>
        <p:txBody>
          <a:bodyPr wrap="square" rtlCol="0">
            <a:spAutoFit/>
          </a:bodyPr>
          <a:lstStyle/>
          <a:p>
            <a:r>
              <a:rPr lang="en-US" altLang="zh-CN" sz="1400" dirty="0">
                <a:latin typeface="Comic Sans MS" panose="030F0702030302020204" pitchFamily="66" charset="0"/>
              </a:rPr>
              <a:t>The size of the left subtree</a:t>
            </a:r>
            <a:endParaRPr lang="zh-CN" altLang="en-US" sz="1400"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22F411D-C495-4442-A157-2DAFE3FB500A}"/>
                  </a:ext>
                </a:extLst>
              </p:cNvPr>
              <p:cNvSpPr txBox="1"/>
              <p:nvPr/>
            </p:nvSpPr>
            <p:spPr>
              <a:xfrm>
                <a:off x="8216900" y="45593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solidFill>
                            <a:srgbClr val="FF0000"/>
                          </a:solidFill>
                          <a:latin typeface="Cambria Math" panose="02040503050406030204" pitchFamily="18" charset="0"/>
                        </a:rPr>
                        <m:t>𝒆</m:t>
                      </m:r>
                    </m:oMath>
                  </m:oMathPara>
                </a14:m>
                <a:endParaRPr lang="zh-CN" altLang="en-US" b="1" dirty="0">
                  <a:solidFill>
                    <a:srgbClr val="FF0000"/>
                  </a:solidFill>
                </a:endParaRPr>
              </a:p>
            </p:txBody>
          </p:sp>
        </mc:Choice>
        <mc:Fallback xmlns="">
          <p:sp>
            <p:nvSpPr>
              <p:cNvPr id="53" name="TextBox 52">
                <a:extLst>
                  <a:ext uri="{FF2B5EF4-FFF2-40B4-BE49-F238E27FC236}">
                    <a16:creationId xmlns:a16="http://schemas.microsoft.com/office/drawing/2014/main" id="{022F411D-C495-4442-A157-2DAFE3FB500A}"/>
                  </a:ext>
                </a:extLst>
              </p:cNvPr>
              <p:cNvSpPr txBox="1">
                <a:spLocks noRot="1" noChangeAspect="1" noMove="1" noResize="1" noEditPoints="1" noAdjustHandles="1" noChangeArrowheads="1" noChangeShapeType="1" noTextEdit="1"/>
              </p:cNvSpPr>
              <p:nvPr/>
            </p:nvSpPr>
            <p:spPr>
              <a:xfrm>
                <a:off x="8216900" y="4559300"/>
                <a:ext cx="377026"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ECDE16C-7115-4D6A-B5B1-3FA6642D4DF0}"/>
                  </a:ext>
                </a:extLst>
              </p:cNvPr>
              <p:cNvSpPr txBox="1"/>
              <p:nvPr/>
            </p:nvSpPr>
            <p:spPr>
              <a:xfrm>
                <a:off x="3810001" y="5939136"/>
                <a:ext cx="4219297" cy="461665"/>
              </a:xfrm>
              <a:prstGeom prst="rect">
                <a:avLst/>
              </a:prstGeom>
              <a:noFill/>
            </p:spPr>
            <p:txBody>
              <a:bodyPr wrap="none" rtlCol="0">
                <a:spAutoFit/>
              </a:bodyPr>
              <a:lstStyle/>
              <a:p>
                <a14:m>
                  <m:oMath xmlns:m="http://schemas.openxmlformats.org/officeDocument/2006/math">
                    <m:r>
                      <a:rPr lang="en-US" altLang="zh-CN" sz="2400" i="1">
                        <a:latin typeface="Cambria Math" panose="02040503050406030204" pitchFamily="18" charset="0"/>
                      </a:rPr>
                      <m:t>𝑂</m:t>
                    </m:r>
                    <m:r>
                      <a:rPr lang="en-US" altLang="zh-CN" sz="2400" i="1">
                        <a:latin typeface="Cambria Math" panose="02040503050406030204" pitchFamily="18" charset="0"/>
                      </a:rPr>
                      <m:t>(</m:t>
                    </m:r>
                    <m:r>
                      <a:rPr lang="en-US" altLang="zh-CN" sz="2400" i="1">
                        <a:latin typeface="Cambria Math" panose="02040503050406030204" pitchFamily="18" charset="0"/>
                      </a:rPr>
                      <m:t>𝑛</m:t>
                    </m:r>
                    <m:r>
                      <a:rPr lang="en-US" altLang="zh-CN" sz="2400" i="1">
                        <a:latin typeface="Cambria Math" panose="02040503050406030204" pitchFamily="18" charset="0"/>
                      </a:rPr>
                      <m:t>)</m:t>
                    </m:r>
                  </m:oMath>
                </a14:m>
                <a:r>
                  <a:rPr lang="en-US" altLang="zh-CN" sz="2400" dirty="0">
                    <a:latin typeface="Arial" panose="020B0604020202020204" pitchFamily="34" charset="0"/>
                    <a:cs typeface="Arial" panose="020B0604020202020204" pitchFamily="34" charset="0"/>
                  </a:rPr>
                  <a:t> work and </a:t>
                </a:r>
                <a14:m>
                  <m:oMath xmlns:m="http://schemas.openxmlformats.org/officeDocument/2006/math">
                    <m:r>
                      <a:rPr lang="en-US" altLang="zh-CN" sz="2400" i="1">
                        <a:latin typeface="Cambria Math" panose="02040503050406030204" pitchFamily="18" charset="0"/>
                      </a:rPr>
                      <m:t>𝑂</m:t>
                    </m:r>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r>
                          <a:rPr lang="en-US" altLang="zh-CN" sz="2400" i="1">
                            <a:latin typeface="Cambria Math" panose="02040503050406030204" pitchFamily="18" charset="0"/>
                          </a:rPr>
                          <m:t>𝑛</m:t>
                        </m:r>
                      </m:e>
                    </m:func>
                    <m:r>
                      <a:rPr lang="en-US" altLang="zh-CN" sz="2400" i="1">
                        <a:latin typeface="Cambria Math" panose="02040503050406030204" pitchFamily="18" charset="0"/>
                      </a:rPr>
                      <m:t>)</m:t>
                    </m:r>
                  </m:oMath>
                </a14:m>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depth</a:t>
                </a:r>
                <a:endParaRPr lang="zh-CN" altLang="en-US" sz="2400" dirty="0">
                  <a:latin typeface="Arial" panose="020B0604020202020204" pitchFamily="34" charset="0"/>
                  <a:cs typeface="Arial" panose="020B0604020202020204" pitchFamily="34" charset="0"/>
                </a:endParaRPr>
              </a:p>
            </p:txBody>
          </p:sp>
        </mc:Choice>
        <mc:Fallback xmlns="">
          <p:sp>
            <p:nvSpPr>
              <p:cNvPr id="54" name="TextBox 53">
                <a:extLst>
                  <a:ext uri="{FF2B5EF4-FFF2-40B4-BE49-F238E27FC236}">
                    <a16:creationId xmlns:a16="http://schemas.microsoft.com/office/drawing/2014/main" id="{0ECDE16C-7115-4D6A-B5B1-3FA6642D4DF0}"/>
                  </a:ext>
                </a:extLst>
              </p:cNvPr>
              <p:cNvSpPr txBox="1">
                <a:spLocks noRot="1" noChangeAspect="1" noMove="1" noResize="1" noEditPoints="1" noAdjustHandles="1" noChangeArrowheads="1" noChangeShapeType="1" noTextEdit="1"/>
              </p:cNvSpPr>
              <p:nvPr/>
            </p:nvSpPr>
            <p:spPr>
              <a:xfrm>
                <a:off x="3810001" y="5939136"/>
                <a:ext cx="4219297" cy="461665"/>
              </a:xfrm>
              <a:prstGeom prst="rect">
                <a:avLst/>
              </a:prstGeom>
              <a:blipFill>
                <a:blip r:embed="rId8"/>
                <a:stretch>
                  <a:fillRect l="-289" t="-9211" r="-1301"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667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up)">
                                      <p:cBhvr>
                                        <p:cTn id="47" dur="500"/>
                                        <p:tgtEl>
                                          <p:spTgt spid="47"/>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fade">
                                      <p:cBhvr>
                                        <p:cTn id="51" dur="500"/>
                                        <p:tgtEl>
                                          <p:spTgt spid="5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ipe(left)">
                                      <p:cBhvr>
                                        <p:cTn id="56" dur="500"/>
                                        <p:tgtEl>
                                          <p:spTgt spid="5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wipe(up)">
                                      <p:cBhvr>
                                        <p:cTn id="64" dur="500"/>
                                        <p:tgtEl>
                                          <p:spTgt spid="2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up)">
                                      <p:cBhvr>
                                        <p:cTn id="67" dur="500"/>
                                        <p:tgtEl>
                                          <p:spTgt spid="2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fade">
                                      <p:cBhvr>
                                        <p:cTn id="7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 grpId="0" animBg="1"/>
      <p:bldP spid="5" grpId="0" animBg="1"/>
      <p:bldP spid="15" grpId="0" animBg="1"/>
      <p:bldP spid="16" grpId="0" animBg="1"/>
      <p:bldP spid="28" grpId="0" animBg="1"/>
      <p:bldP spid="29" grpId="0" animBg="1"/>
      <p:bldP spid="30" grpId="0" animBg="1"/>
      <p:bldP spid="51" grpId="0" animBg="1"/>
      <p:bldP spid="52" grpId="0"/>
      <p:bldP spid="53" grpId="0"/>
      <p:bldP spid="5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9F6084-BDCE-412F-AAFE-6AD2C9063005}"/>
              </a:ext>
            </a:extLst>
          </p:cNvPr>
          <p:cNvSpPr>
            <a:spLocks noGrp="1"/>
          </p:cNvSpPr>
          <p:nvPr>
            <p:ph type="ctrTitle"/>
          </p:nvPr>
        </p:nvSpPr>
        <p:spPr>
          <a:xfrm>
            <a:off x="508000" y="152400"/>
            <a:ext cx="10464800" cy="4343400"/>
          </a:xfrm>
        </p:spPr>
        <p:txBody>
          <a:bodyPr/>
          <a:lstStyle/>
          <a:p>
            <a:r>
              <a:rPr lang="en-US" altLang="zh-CN" dirty="0"/>
              <a:t>Parallel algorithms for ordered sets</a:t>
            </a:r>
            <a:endParaRPr lang="zh-CN" altLang="en-US" dirty="0">
              <a:solidFill>
                <a:schemeClr val="accent4"/>
              </a:solidFill>
            </a:endParaRPr>
          </a:p>
        </p:txBody>
      </p:sp>
      <p:sp>
        <p:nvSpPr>
          <p:cNvPr id="4" name="Slide Number Placeholder 3">
            <a:extLst>
              <a:ext uri="{FF2B5EF4-FFF2-40B4-BE49-F238E27FC236}">
                <a16:creationId xmlns:a16="http://schemas.microsoft.com/office/drawing/2014/main" id="{C0010AC9-5302-471E-8C85-BAFEFB32B4EB}"/>
              </a:ext>
            </a:extLst>
          </p:cNvPr>
          <p:cNvSpPr>
            <a:spLocks noGrp="1"/>
          </p:cNvSpPr>
          <p:nvPr>
            <p:ph type="sldNum" sz="quarter" idx="4"/>
          </p:nvPr>
        </p:nvSpPr>
        <p:spPr/>
        <p:txBody>
          <a:bodyPr/>
          <a:lstStyle/>
          <a:p>
            <a:fld id="{B710F26B-4563-4765-9A91-E0CC99FE32F0}" type="slidenum">
              <a:rPr lang="zh-CN" altLang="en-US" smtClean="0"/>
              <a:t>16</a:t>
            </a:fld>
            <a:endParaRPr lang="zh-CN" altLang="en-US"/>
          </a:p>
        </p:txBody>
      </p:sp>
    </p:spTree>
    <p:extLst>
      <p:ext uri="{BB962C8B-B14F-4D97-AF65-F5344CB8AC3E}">
        <p14:creationId xmlns:p14="http://schemas.microsoft.com/office/powerpoint/2010/main" val="1365930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Sets</a:t>
            </a:r>
          </a:p>
        </p:txBody>
      </p:sp>
      <p:sp>
        <p:nvSpPr>
          <p:cNvPr id="3" name="Content Placeholder 2"/>
          <p:cNvSpPr>
            <a:spLocks noGrp="1"/>
          </p:cNvSpPr>
          <p:nvPr>
            <p:ph sz="quarter" idx="1"/>
          </p:nvPr>
        </p:nvSpPr>
        <p:spPr>
          <a:xfrm>
            <a:off x="304800" y="1600200"/>
            <a:ext cx="11353800" cy="5486400"/>
          </a:xfrm>
        </p:spPr>
        <p:txBody>
          <a:bodyPr>
            <a:normAutofit/>
          </a:bodyPr>
          <a:lstStyle/>
          <a:p>
            <a:r>
              <a:rPr lang="en-US" dirty="0"/>
              <a:t>Ordered sets: sets with total ordering</a:t>
            </a:r>
          </a:p>
          <a:p>
            <a:endParaRPr lang="en-US" dirty="0"/>
          </a:p>
          <a:p>
            <a:endParaRPr lang="en-US" dirty="0"/>
          </a:p>
          <a:p>
            <a:endParaRPr lang="en-US" dirty="0"/>
          </a:p>
          <a:p>
            <a:endParaRPr lang="en-US" dirty="0"/>
          </a:p>
          <a:p>
            <a:endParaRPr lang="en-US" dirty="0"/>
          </a:p>
          <a:p>
            <a:endParaRPr lang="en-US" dirty="0"/>
          </a:p>
          <a:p>
            <a:r>
              <a:rPr lang="en-US" dirty="0"/>
              <a:t>Useful interface:</a:t>
            </a:r>
          </a:p>
          <a:p>
            <a:pPr lvl="1"/>
            <a:r>
              <a:rPr lang="en-US" dirty="0"/>
              <a:t>Find, previous, next, size, first, last, k-</a:t>
            </a:r>
            <a:r>
              <a:rPr lang="en-US" dirty="0" err="1"/>
              <a:t>th</a:t>
            </a:r>
            <a:r>
              <a:rPr lang="en-US" dirty="0"/>
              <a:t>, …</a:t>
            </a:r>
          </a:p>
          <a:p>
            <a:pPr lvl="1"/>
            <a:r>
              <a:rPr lang="en-US" dirty="0"/>
              <a:t>Filter, reduce, construction, …</a:t>
            </a:r>
          </a:p>
          <a:p>
            <a:pPr lvl="1"/>
            <a:r>
              <a:rPr lang="en-US" dirty="0"/>
              <a:t>Union, intersection, difference, symmetric difference, …</a:t>
            </a:r>
          </a:p>
          <a:p>
            <a:endParaRPr lang="en-US" dirty="0"/>
          </a:p>
          <a:p>
            <a:endParaRPr lang="en-US" dirty="0"/>
          </a:p>
          <a:p>
            <a:endParaRPr lang="en-US" dirty="0"/>
          </a:p>
        </p:txBody>
      </p:sp>
      <p:sp>
        <p:nvSpPr>
          <p:cNvPr id="4" name="AutoShape 4" descr="Image result for python"/>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mage result for python"/>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Image result for python"/>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椭圆 57"/>
          <p:cNvSpPr/>
          <p:nvPr/>
        </p:nvSpPr>
        <p:spPr>
          <a:xfrm>
            <a:off x="2178307" y="2133601"/>
            <a:ext cx="4671773" cy="199970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67" name="Picture 12" descr="http://www.gannett-cdn.com/-mm-/a5a90a7a2b214351b1d6aa7d6801e5d659e32c3e/c=356-0-4745-3300&amp;r=x404&amp;c=534x401/local/-/media/2015/10/22/USATODAY/USATODAY/635811252644324912-XXX-ZOOT-ROLLOUT-CLAWHAUSER-DCB-7692672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422" t="11970" r="14669" b="10224"/>
          <a:stretch/>
        </p:blipFill>
        <p:spPr bwMode="auto">
          <a:xfrm>
            <a:off x="4448786" y="2879027"/>
            <a:ext cx="1316807" cy="106990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4" descr="http://vignette2.wikia.nocookie.net/disney/images/8/84/Mr._Big_Render.png/revision/latest?cb=2016030615440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3357" y="2742421"/>
            <a:ext cx="1033339" cy="1167425"/>
          </a:xfrm>
          <a:prstGeom prst="rect">
            <a:avLst/>
          </a:prstGeom>
          <a:noFill/>
          <a:extLst>
            <a:ext uri="{909E8E84-426E-40DD-AFC4-6F175D3DCCD1}">
              <a14:hiddenFill xmlns:a14="http://schemas.microsoft.com/office/drawing/2010/main">
                <a:solidFill>
                  <a:srgbClr val="FFFFFF"/>
                </a:solidFill>
              </a14:hiddenFill>
            </a:ext>
          </a:extLst>
        </p:spPr>
      </p:pic>
      <p:sp>
        <p:nvSpPr>
          <p:cNvPr id="69" name="椭圆形标注 23"/>
          <p:cNvSpPr/>
          <p:nvPr/>
        </p:nvSpPr>
        <p:spPr>
          <a:xfrm>
            <a:off x="4785971" y="2140569"/>
            <a:ext cx="1780540" cy="670807"/>
          </a:xfrm>
          <a:prstGeom prst="wedgeEllipseCallout">
            <a:avLst>
              <a:gd name="adj1" fmla="val -28679"/>
              <a:gd name="adj2" fmla="val 9847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latin typeface="Comic Sans MS" panose="030F0702030302020204" pitchFamily="66" charset="0"/>
              </a:rPr>
              <a:t>I am big!</a:t>
            </a:r>
            <a:endParaRPr lang="zh-CN" altLang="en-US" dirty="0">
              <a:latin typeface="Comic Sans MS" panose="030F0702030302020204" pitchFamily="66" charset="0"/>
            </a:endParaRPr>
          </a:p>
        </p:txBody>
      </p:sp>
      <p:sp>
        <p:nvSpPr>
          <p:cNvPr id="71" name="文本框 27"/>
          <p:cNvSpPr txBox="1"/>
          <p:nvPr/>
        </p:nvSpPr>
        <p:spPr>
          <a:xfrm>
            <a:off x="3762442" y="2897724"/>
            <a:ext cx="609462" cy="1077218"/>
          </a:xfrm>
          <a:prstGeom prst="rect">
            <a:avLst/>
          </a:prstGeom>
          <a:noFill/>
        </p:spPr>
        <p:txBody>
          <a:bodyPr wrap="none" rtlCol="0">
            <a:spAutoFit/>
          </a:bodyPr>
          <a:lstStyle/>
          <a:p>
            <a:r>
              <a:rPr lang="en-US" altLang="zh-CN" sz="3200" b="1" dirty="0">
                <a:solidFill>
                  <a:srgbClr val="FF0000"/>
                </a:solidFill>
                <a:latin typeface="Comic Sans MS" panose="030F0702030302020204" pitchFamily="66" charset="0"/>
              </a:rPr>
              <a:t>&gt;</a:t>
            </a:r>
            <a:r>
              <a:rPr lang="en-US" altLang="zh-CN" sz="2400" b="1" dirty="0">
                <a:solidFill>
                  <a:srgbClr val="FF0000"/>
                </a:solidFill>
                <a:latin typeface="Comic Sans MS" panose="030F0702030302020204" pitchFamily="66" charset="0"/>
              </a:rPr>
              <a:t>?</a:t>
            </a:r>
          </a:p>
          <a:p>
            <a:r>
              <a:rPr lang="en-US" altLang="zh-CN" sz="3200" b="1" dirty="0">
                <a:solidFill>
                  <a:srgbClr val="FF0000"/>
                </a:solidFill>
                <a:latin typeface="Comic Sans MS" panose="030F0702030302020204" pitchFamily="66" charset="0"/>
              </a:rPr>
              <a:t>&lt;</a:t>
            </a:r>
            <a:r>
              <a:rPr lang="en-US" altLang="zh-CN" sz="2400" b="1" dirty="0">
                <a:solidFill>
                  <a:srgbClr val="FF0000"/>
                </a:solidFill>
                <a:latin typeface="Comic Sans MS" panose="030F0702030302020204" pitchFamily="66" charset="0"/>
              </a:rPr>
              <a:t>?</a:t>
            </a:r>
            <a:endParaRPr lang="zh-CN" altLang="en-US" sz="2400" b="1" dirty="0">
              <a:solidFill>
                <a:srgbClr val="FF0000"/>
              </a:solidFill>
              <a:latin typeface="Comic Sans MS" panose="030F0702030302020204" pitchFamily="66" charset="0"/>
            </a:endParaRPr>
          </a:p>
        </p:txBody>
      </p:sp>
      <p:sp>
        <p:nvSpPr>
          <p:cNvPr id="72" name="文本框 61"/>
          <p:cNvSpPr txBox="1"/>
          <p:nvPr/>
        </p:nvSpPr>
        <p:spPr>
          <a:xfrm>
            <a:off x="1831975" y="4136715"/>
            <a:ext cx="5091458" cy="400110"/>
          </a:xfrm>
          <a:prstGeom prst="rect">
            <a:avLst/>
          </a:prstGeom>
          <a:noFill/>
        </p:spPr>
        <p:txBody>
          <a:bodyPr wrap="none" rtlCol="0">
            <a:spAutoFit/>
          </a:bodyPr>
          <a:lstStyle/>
          <a:p>
            <a:r>
              <a:rPr lang="en-US" altLang="zh-CN" sz="2000" dirty="0">
                <a:solidFill>
                  <a:srgbClr val="00B0F0"/>
                </a:solidFill>
                <a:latin typeface="Comic Sans MS" panose="030F0702030302020204" pitchFamily="66" charset="0"/>
              </a:rPr>
              <a:t>A set of citizens in </a:t>
            </a:r>
            <a:r>
              <a:rPr lang="en-US" altLang="zh-CN" sz="2000" dirty="0" err="1">
                <a:solidFill>
                  <a:srgbClr val="00B0F0"/>
                </a:solidFill>
                <a:latin typeface="Comic Sans MS" panose="030F0702030302020204" pitchFamily="66" charset="0"/>
              </a:rPr>
              <a:t>Zootopia</a:t>
            </a:r>
            <a:r>
              <a:rPr lang="en-US" altLang="zh-CN" sz="2000" dirty="0">
                <a:solidFill>
                  <a:srgbClr val="00B0F0"/>
                </a:solidFill>
                <a:latin typeface="Comic Sans MS" panose="030F0702030302020204" pitchFamily="66" charset="0"/>
              </a:rPr>
              <a:t> (unordered)</a:t>
            </a:r>
            <a:endParaRPr lang="zh-CN" altLang="en-US" sz="2000" dirty="0">
              <a:solidFill>
                <a:srgbClr val="00B0F0"/>
              </a:solidFill>
              <a:latin typeface="Comic Sans MS" panose="030F0702030302020204" pitchFamily="66" charset="0"/>
            </a:endParaRPr>
          </a:p>
        </p:txBody>
      </p:sp>
      <p:pic>
        <p:nvPicPr>
          <p:cNvPr id="95" name="Picture 4" descr="http://vignette4.wikia.nocookie.net/zootopia/images/6/68/Judy_Hopps_Zootopia.png/revision/latest?cb=2016011206074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8148" y="2717092"/>
            <a:ext cx="574617" cy="861925"/>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6" descr="http://vignette4.wikia.nocookie.net/p__/images/e/ef/Nick_Wilde_Zootopia.png/revision/latest?cb=20160222120536&amp;path-prefix=protagonis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7200" y="2835039"/>
            <a:ext cx="624347" cy="862702"/>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0" descr="http://i.imgur.com/RWVPYa2.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1176"/>
          <a:stretch/>
        </p:blipFill>
        <p:spPr bwMode="auto">
          <a:xfrm>
            <a:off x="3848312" y="2220926"/>
            <a:ext cx="523592" cy="589472"/>
          </a:xfrm>
          <a:prstGeom prst="rect">
            <a:avLst/>
          </a:prstGeom>
          <a:noFill/>
          <a:extLst>
            <a:ext uri="{909E8E84-426E-40DD-AFC4-6F175D3DCCD1}">
              <a14:hiddenFill xmlns:a14="http://schemas.microsoft.com/office/drawing/2010/main">
                <a:solidFill>
                  <a:srgbClr val="FFFFFF"/>
                </a:solidFill>
              </a14:hiddenFill>
            </a:ext>
          </a:extLst>
        </p:spPr>
      </p:pic>
      <p:sp>
        <p:nvSpPr>
          <p:cNvPr id="70" name="椭圆形标注 60"/>
          <p:cNvSpPr/>
          <p:nvPr/>
        </p:nvSpPr>
        <p:spPr>
          <a:xfrm>
            <a:off x="1634039" y="2249391"/>
            <a:ext cx="1693265" cy="670807"/>
          </a:xfrm>
          <a:prstGeom prst="wedgeEllipseCallout">
            <a:avLst>
              <a:gd name="adj1" fmla="val 28242"/>
              <a:gd name="adj2" fmla="val 81432"/>
            </a:avLst>
          </a:prstGeom>
        </p:spPr>
        <p:style>
          <a:lnRef idx="2">
            <a:schemeClr val="accent2"/>
          </a:lnRef>
          <a:fillRef idx="1">
            <a:schemeClr val="lt1"/>
          </a:fillRef>
          <a:effectRef idx="0">
            <a:schemeClr val="accent2"/>
          </a:effectRef>
          <a:fontRef idx="minor">
            <a:schemeClr val="dk1"/>
          </a:fontRef>
        </p:style>
        <p:txBody>
          <a:bodyPr wrap="none" rtlCol="0" anchor="ctr"/>
          <a:lstStyle/>
          <a:p>
            <a:pPr algn="ctr"/>
            <a:r>
              <a:rPr lang="en-US" altLang="zh-CN" dirty="0">
                <a:latin typeface="Comic Sans MS" panose="030F0702030302020204" pitchFamily="66" charset="0"/>
              </a:rPr>
              <a:t>I am Mr. Big!</a:t>
            </a:r>
            <a:endParaRPr lang="zh-CN" altLang="en-US" dirty="0">
              <a:latin typeface="Comic Sans MS" panose="030F0702030302020204" pitchFamily="66" charset="0"/>
            </a:endParaRPr>
          </a:p>
        </p:txBody>
      </p:sp>
      <p:sp>
        <p:nvSpPr>
          <p:cNvPr id="113" name="椭圆 42"/>
          <p:cNvSpPr/>
          <p:nvPr/>
        </p:nvSpPr>
        <p:spPr>
          <a:xfrm>
            <a:off x="7436205" y="2362201"/>
            <a:ext cx="2819400" cy="173196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4" name="文本框 43"/>
          <p:cNvSpPr txBox="1"/>
          <p:nvPr/>
        </p:nvSpPr>
        <p:spPr>
          <a:xfrm>
            <a:off x="7925424" y="2679766"/>
            <a:ext cx="304800" cy="461665"/>
          </a:xfrm>
          <a:prstGeom prst="rect">
            <a:avLst/>
          </a:prstGeom>
          <a:noFill/>
        </p:spPr>
        <p:txBody>
          <a:bodyPr wrap="square" rtlCol="0">
            <a:spAutoFit/>
          </a:bodyPr>
          <a:lstStyle/>
          <a:p>
            <a:r>
              <a:rPr lang="en-US" altLang="zh-CN" sz="2400" dirty="0">
                <a:solidFill>
                  <a:srgbClr val="7030A0"/>
                </a:solidFill>
                <a:latin typeface="Comic Sans MS" panose="030F0702030302020204" pitchFamily="66" charset="0"/>
              </a:rPr>
              <a:t>4 </a:t>
            </a:r>
            <a:endParaRPr lang="zh-CN" altLang="en-US" sz="2400" dirty="0">
              <a:solidFill>
                <a:srgbClr val="7030A0"/>
              </a:solidFill>
              <a:latin typeface="Comic Sans MS" panose="030F0702030302020204" pitchFamily="66" charset="0"/>
            </a:endParaRPr>
          </a:p>
        </p:txBody>
      </p:sp>
      <p:sp>
        <p:nvSpPr>
          <p:cNvPr id="115" name="文本框 44"/>
          <p:cNvSpPr txBox="1"/>
          <p:nvPr/>
        </p:nvSpPr>
        <p:spPr>
          <a:xfrm>
            <a:off x="8538080" y="2679766"/>
            <a:ext cx="463588" cy="461665"/>
          </a:xfrm>
          <a:prstGeom prst="rect">
            <a:avLst/>
          </a:prstGeom>
          <a:noFill/>
        </p:spPr>
        <p:txBody>
          <a:bodyPr wrap="square" rtlCol="0">
            <a:spAutoFit/>
          </a:bodyPr>
          <a:lstStyle/>
          <a:p>
            <a:r>
              <a:rPr lang="en-US" altLang="zh-CN" sz="2400" dirty="0">
                <a:solidFill>
                  <a:srgbClr val="7030A0"/>
                </a:solidFill>
                <a:latin typeface="Comic Sans MS" panose="030F0702030302020204" pitchFamily="66" charset="0"/>
              </a:rPr>
              <a:t>6 </a:t>
            </a:r>
            <a:endParaRPr lang="zh-CN" altLang="en-US" sz="2400" dirty="0">
              <a:solidFill>
                <a:srgbClr val="7030A0"/>
              </a:solidFill>
              <a:latin typeface="Comic Sans MS" panose="030F0702030302020204" pitchFamily="66" charset="0"/>
            </a:endParaRPr>
          </a:p>
        </p:txBody>
      </p:sp>
      <p:sp>
        <p:nvSpPr>
          <p:cNvPr id="116" name="文本框 45"/>
          <p:cNvSpPr txBox="1"/>
          <p:nvPr/>
        </p:nvSpPr>
        <p:spPr>
          <a:xfrm>
            <a:off x="8776967" y="3539769"/>
            <a:ext cx="612668" cy="461665"/>
          </a:xfrm>
          <a:prstGeom prst="rect">
            <a:avLst/>
          </a:prstGeom>
          <a:noFill/>
        </p:spPr>
        <p:txBody>
          <a:bodyPr wrap="none" rtlCol="0">
            <a:spAutoFit/>
          </a:bodyPr>
          <a:lstStyle/>
          <a:p>
            <a:r>
              <a:rPr lang="en-US" altLang="zh-CN" sz="2400" dirty="0">
                <a:solidFill>
                  <a:srgbClr val="7030A0"/>
                </a:solidFill>
                <a:latin typeface="Comic Sans MS" panose="030F0702030302020204" pitchFamily="66" charset="0"/>
              </a:rPr>
              <a:t>15 </a:t>
            </a:r>
            <a:endParaRPr lang="zh-CN" altLang="en-US" sz="2400" dirty="0">
              <a:solidFill>
                <a:srgbClr val="7030A0"/>
              </a:solidFill>
              <a:latin typeface="Comic Sans MS" panose="030F0702030302020204" pitchFamily="66" charset="0"/>
            </a:endParaRPr>
          </a:p>
        </p:txBody>
      </p:sp>
      <p:sp>
        <p:nvSpPr>
          <p:cNvPr id="117" name="文本框 46"/>
          <p:cNvSpPr txBox="1"/>
          <p:nvPr/>
        </p:nvSpPr>
        <p:spPr>
          <a:xfrm>
            <a:off x="9400196" y="3298931"/>
            <a:ext cx="551754" cy="461665"/>
          </a:xfrm>
          <a:prstGeom prst="rect">
            <a:avLst/>
          </a:prstGeom>
          <a:noFill/>
        </p:spPr>
        <p:txBody>
          <a:bodyPr wrap="none" rtlCol="0">
            <a:spAutoFit/>
          </a:bodyPr>
          <a:lstStyle/>
          <a:p>
            <a:r>
              <a:rPr lang="en-US" altLang="zh-CN" sz="2400" dirty="0">
                <a:solidFill>
                  <a:srgbClr val="7030A0"/>
                </a:solidFill>
                <a:latin typeface="Comic Sans MS" panose="030F0702030302020204" pitchFamily="66" charset="0"/>
              </a:rPr>
              <a:t>11 </a:t>
            </a:r>
            <a:endParaRPr lang="zh-CN" altLang="en-US" sz="2400" dirty="0">
              <a:solidFill>
                <a:srgbClr val="7030A0"/>
              </a:solidFill>
              <a:latin typeface="Comic Sans MS" panose="030F0702030302020204" pitchFamily="66" charset="0"/>
            </a:endParaRPr>
          </a:p>
        </p:txBody>
      </p:sp>
      <p:sp>
        <p:nvSpPr>
          <p:cNvPr id="118" name="文本框 47"/>
          <p:cNvSpPr txBox="1"/>
          <p:nvPr/>
        </p:nvSpPr>
        <p:spPr>
          <a:xfrm>
            <a:off x="8183280" y="3386809"/>
            <a:ext cx="651140" cy="461665"/>
          </a:xfrm>
          <a:prstGeom prst="rect">
            <a:avLst/>
          </a:prstGeom>
          <a:noFill/>
        </p:spPr>
        <p:txBody>
          <a:bodyPr wrap="none" rtlCol="0">
            <a:spAutoFit/>
          </a:bodyPr>
          <a:lstStyle/>
          <a:p>
            <a:r>
              <a:rPr lang="en-US" altLang="zh-CN" sz="2400" dirty="0">
                <a:solidFill>
                  <a:srgbClr val="7030A0"/>
                </a:solidFill>
                <a:latin typeface="Comic Sans MS" panose="030F0702030302020204" pitchFamily="66" charset="0"/>
              </a:rPr>
              <a:t>26 </a:t>
            </a:r>
            <a:endParaRPr lang="zh-CN" altLang="en-US" sz="2400" dirty="0">
              <a:solidFill>
                <a:srgbClr val="7030A0"/>
              </a:solidFill>
              <a:latin typeface="Comic Sans MS" panose="030F0702030302020204" pitchFamily="66" charset="0"/>
            </a:endParaRPr>
          </a:p>
        </p:txBody>
      </p:sp>
      <p:sp>
        <p:nvSpPr>
          <p:cNvPr id="119" name="文本框 48"/>
          <p:cNvSpPr txBox="1"/>
          <p:nvPr/>
        </p:nvSpPr>
        <p:spPr>
          <a:xfrm>
            <a:off x="7617504" y="3192482"/>
            <a:ext cx="651140" cy="461665"/>
          </a:xfrm>
          <a:prstGeom prst="rect">
            <a:avLst/>
          </a:prstGeom>
          <a:noFill/>
        </p:spPr>
        <p:txBody>
          <a:bodyPr wrap="none" rtlCol="0">
            <a:spAutoFit/>
          </a:bodyPr>
          <a:lstStyle/>
          <a:p>
            <a:r>
              <a:rPr lang="en-US" altLang="zh-CN" sz="2400" dirty="0">
                <a:solidFill>
                  <a:srgbClr val="7030A0"/>
                </a:solidFill>
                <a:latin typeface="Comic Sans MS" panose="030F0702030302020204" pitchFamily="66" charset="0"/>
              </a:rPr>
              <a:t>93 </a:t>
            </a:r>
            <a:endParaRPr lang="zh-CN" altLang="en-US" sz="2400" dirty="0">
              <a:solidFill>
                <a:srgbClr val="7030A0"/>
              </a:solidFill>
              <a:latin typeface="Comic Sans MS" panose="030F0702030302020204" pitchFamily="66" charset="0"/>
            </a:endParaRPr>
          </a:p>
        </p:txBody>
      </p:sp>
      <p:sp>
        <p:nvSpPr>
          <p:cNvPr id="120" name="文本框 49"/>
          <p:cNvSpPr txBox="1"/>
          <p:nvPr/>
        </p:nvSpPr>
        <p:spPr>
          <a:xfrm>
            <a:off x="9054091" y="2735410"/>
            <a:ext cx="527709" cy="461665"/>
          </a:xfrm>
          <a:prstGeom prst="rect">
            <a:avLst/>
          </a:prstGeom>
          <a:noFill/>
        </p:spPr>
        <p:txBody>
          <a:bodyPr wrap="none" rtlCol="0">
            <a:spAutoFit/>
          </a:bodyPr>
          <a:lstStyle/>
          <a:p>
            <a:r>
              <a:rPr lang="en-US" altLang="zh-CN" sz="2400" dirty="0">
                <a:solidFill>
                  <a:srgbClr val="7030A0"/>
                </a:solidFill>
                <a:latin typeface="Comic Sans MS" panose="030F0702030302020204" pitchFamily="66" charset="0"/>
              </a:rPr>
              <a:t>10</a:t>
            </a:r>
            <a:endParaRPr lang="zh-CN" altLang="en-US" sz="2400" dirty="0">
              <a:solidFill>
                <a:srgbClr val="7030A0"/>
              </a:solidFill>
              <a:latin typeface="Comic Sans MS" panose="030F0702030302020204" pitchFamily="66" charset="0"/>
            </a:endParaRPr>
          </a:p>
        </p:txBody>
      </p:sp>
      <p:sp>
        <p:nvSpPr>
          <p:cNvPr id="121" name="文本框 50"/>
          <p:cNvSpPr txBox="1"/>
          <p:nvPr/>
        </p:nvSpPr>
        <p:spPr>
          <a:xfrm>
            <a:off x="7112964" y="4133301"/>
            <a:ext cx="3478837" cy="400110"/>
          </a:xfrm>
          <a:prstGeom prst="rect">
            <a:avLst/>
          </a:prstGeom>
          <a:noFill/>
        </p:spPr>
        <p:txBody>
          <a:bodyPr wrap="none" rtlCol="0">
            <a:spAutoFit/>
          </a:bodyPr>
          <a:lstStyle/>
          <a:p>
            <a:r>
              <a:rPr lang="en-US" altLang="zh-CN" sz="2000" dirty="0">
                <a:solidFill>
                  <a:srgbClr val="7030A0"/>
                </a:solidFill>
                <a:latin typeface="Comic Sans MS" panose="030F0702030302020204" pitchFamily="66" charset="0"/>
              </a:rPr>
              <a:t>A set of integers (ordered)</a:t>
            </a:r>
            <a:endParaRPr lang="zh-CN" altLang="en-US" sz="2000" dirty="0">
              <a:solidFill>
                <a:srgbClr val="7030A0"/>
              </a:solidFill>
              <a:latin typeface="Comic Sans MS" panose="030F0702030302020204" pitchFamily="66" charset="0"/>
            </a:endParaRPr>
          </a:p>
        </p:txBody>
      </p:sp>
      <p:sp>
        <p:nvSpPr>
          <p:cNvPr id="122" name="文本框 3"/>
          <p:cNvSpPr txBox="1"/>
          <p:nvPr/>
        </p:nvSpPr>
        <p:spPr>
          <a:xfrm>
            <a:off x="8282646" y="2676482"/>
            <a:ext cx="301686" cy="461665"/>
          </a:xfrm>
          <a:prstGeom prst="rect">
            <a:avLst/>
          </a:prstGeom>
          <a:noFill/>
        </p:spPr>
        <p:txBody>
          <a:bodyPr wrap="none" rtlCol="0">
            <a:spAutoFit/>
          </a:bodyPr>
          <a:lstStyle/>
          <a:p>
            <a:r>
              <a:rPr lang="en-US" altLang="zh-CN" sz="2400" dirty="0">
                <a:solidFill>
                  <a:srgbClr val="FF0000"/>
                </a:solidFill>
                <a:latin typeface="Comic Sans MS" panose="030F0702030302020204" pitchFamily="66" charset="0"/>
              </a:rPr>
              <a:t>&lt;</a:t>
            </a:r>
            <a:endParaRPr lang="zh-CN" altLang="en-US" sz="2400" dirty="0">
              <a:solidFill>
                <a:srgbClr val="FF0000"/>
              </a:solidFill>
              <a:latin typeface="Comic Sans MS" panose="030F0702030302020204" pitchFamily="66" charset="0"/>
            </a:endParaRPr>
          </a:p>
        </p:txBody>
      </p:sp>
      <p:sp>
        <p:nvSpPr>
          <p:cNvPr id="123" name="文本框 51"/>
          <p:cNvSpPr txBox="1"/>
          <p:nvPr/>
        </p:nvSpPr>
        <p:spPr>
          <a:xfrm>
            <a:off x="8852382" y="2698905"/>
            <a:ext cx="301686" cy="461665"/>
          </a:xfrm>
          <a:prstGeom prst="rect">
            <a:avLst/>
          </a:prstGeom>
          <a:noFill/>
        </p:spPr>
        <p:txBody>
          <a:bodyPr wrap="none" rtlCol="0">
            <a:spAutoFit/>
          </a:bodyPr>
          <a:lstStyle/>
          <a:p>
            <a:r>
              <a:rPr lang="en-US" altLang="zh-CN" sz="2400" dirty="0">
                <a:solidFill>
                  <a:srgbClr val="FF0000"/>
                </a:solidFill>
                <a:latin typeface="Comic Sans MS" panose="030F0702030302020204" pitchFamily="66" charset="0"/>
              </a:rPr>
              <a:t>&lt;</a:t>
            </a:r>
            <a:endParaRPr lang="zh-CN" altLang="en-US" sz="2400" dirty="0">
              <a:solidFill>
                <a:srgbClr val="FF0000"/>
              </a:solidFill>
              <a:latin typeface="Comic Sans MS" panose="030F0702030302020204" pitchFamily="66" charset="0"/>
            </a:endParaRPr>
          </a:p>
        </p:txBody>
      </p:sp>
      <p:sp>
        <p:nvSpPr>
          <p:cNvPr id="124" name="文本框 3"/>
          <p:cNvSpPr txBox="1"/>
          <p:nvPr/>
        </p:nvSpPr>
        <p:spPr>
          <a:xfrm rot="3854343">
            <a:off x="9416602" y="2982160"/>
            <a:ext cx="301686"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FF0000"/>
                </a:solidFill>
                <a:latin typeface="Comic Sans MS" panose="030F0702030302020204" pitchFamily="66" charset="0"/>
              </a:rPr>
              <a:t>&lt;</a:t>
            </a:r>
            <a:endParaRPr lang="zh-CN" altLang="en-US" sz="2400" dirty="0">
              <a:solidFill>
                <a:srgbClr val="FF0000"/>
              </a:solidFill>
              <a:latin typeface="Comic Sans MS" panose="030F0702030302020204" pitchFamily="66" charset="0"/>
            </a:endParaRPr>
          </a:p>
        </p:txBody>
      </p:sp>
      <p:sp>
        <p:nvSpPr>
          <p:cNvPr id="125" name="文本框 3"/>
          <p:cNvSpPr txBox="1"/>
          <p:nvPr/>
        </p:nvSpPr>
        <p:spPr>
          <a:xfrm rot="9561328">
            <a:off x="9238792" y="3461673"/>
            <a:ext cx="301686"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FF0000"/>
                </a:solidFill>
                <a:latin typeface="Comic Sans MS" panose="030F0702030302020204" pitchFamily="66" charset="0"/>
              </a:rPr>
              <a:t>&lt;</a:t>
            </a:r>
            <a:endParaRPr lang="zh-CN" altLang="en-US" sz="2400" dirty="0">
              <a:solidFill>
                <a:srgbClr val="FF0000"/>
              </a:solidFill>
              <a:latin typeface="Comic Sans MS" panose="030F0702030302020204" pitchFamily="66" charset="0"/>
            </a:endParaRPr>
          </a:p>
        </p:txBody>
      </p:sp>
      <p:sp>
        <p:nvSpPr>
          <p:cNvPr id="126" name="文本框 3"/>
          <p:cNvSpPr txBox="1"/>
          <p:nvPr/>
        </p:nvSpPr>
        <p:spPr>
          <a:xfrm rot="12172829">
            <a:off x="8558806" y="3528883"/>
            <a:ext cx="301686"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FF0000"/>
                </a:solidFill>
                <a:latin typeface="Comic Sans MS" panose="030F0702030302020204" pitchFamily="66" charset="0"/>
              </a:rPr>
              <a:t>&lt;</a:t>
            </a:r>
            <a:endParaRPr lang="zh-CN" altLang="en-US" sz="2400" dirty="0">
              <a:solidFill>
                <a:srgbClr val="FF0000"/>
              </a:solidFill>
              <a:latin typeface="Comic Sans MS" panose="030F0702030302020204" pitchFamily="66" charset="0"/>
            </a:endParaRPr>
          </a:p>
        </p:txBody>
      </p:sp>
      <p:sp>
        <p:nvSpPr>
          <p:cNvPr id="127" name="文本框 3"/>
          <p:cNvSpPr txBox="1"/>
          <p:nvPr/>
        </p:nvSpPr>
        <p:spPr>
          <a:xfrm rot="12029425">
            <a:off x="8022600" y="3337130"/>
            <a:ext cx="301686"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FF0000"/>
                </a:solidFill>
                <a:latin typeface="Comic Sans MS" panose="030F0702030302020204" pitchFamily="66" charset="0"/>
              </a:rPr>
              <a:t>&lt;</a:t>
            </a:r>
            <a:endParaRPr lang="zh-CN" altLang="en-US" sz="24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8864743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down)">
                                      <p:cBhvr>
                                        <p:cTn id="7" dur="250"/>
                                        <p:tgtEl>
                                          <p:spTgt spid="69"/>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down)">
                                      <p:cBhvr>
                                        <p:cTn id="11" dur="250"/>
                                        <p:tgtEl>
                                          <p:spTgt spid="70"/>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22"/>
                                        </p:tgtEl>
                                        <p:attrNameLst>
                                          <p:attrName>style.visibility</p:attrName>
                                        </p:attrNameLst>
                                      </p:cBhvr>
                                      <p:to>
                                        <p:strVal val="visible"/>
                                      </p:to>
                                    </p:set>
                                    <p:animEffect transition="in" filter="fade">
                                      <p:cBhvr>
                                        <p:cTn id="19" dur="250"/>
                                        <p:tgtEl>
                                          <p:spTgt spid="122"/>
                                        </p:tgtEl>
                                      </p:cBhvr>
                                    </p:animEffect>
                                  </p:childTnLst>
                                </p:cTn>
                              </p:par>
                            </p:childTnLst>
                          </p:cTn>
                        </p:par>
                        <p:par>
                          <p:cTn id="20" fill="hold">
                            <p:stCondLst>
                              <p:cond delay="1250"/>
                            </p:stCondLst>
                            <p:childTnLst>
                              <p:par>
                                <p:cTn id="21" presetID="10" presetClass="entr" presetSubtype="0" fill="hold" grpId="0" nodeType="afterEffect">
                                  <p:stCondLst>
                                    <p:cond delay="0"/>
                                  </p:stCondLst>
                                  <p:childTnLst>
                                    <p:set>
                                      <p:cBhvr>
                                        <p:cTn id="22" dur="1" fill="hold">
                                          <p:stCondLst>
                                            <p:cond delay="0"/>
                                          </p:stCondLst>
                                        </p:cTn>
                                        <p:tgtEl>
                                          <p:spTgt spid="123"/>
                                        </p:tgtEl>
                                        <p:attrNameLst>
                                          <p:attrName>style.visibility</p:attrName>
                                        </p:attrNameLst>
                                      </p:cBhvr>
                                      <p:to>
                                        <p:strVal val="visible"/>
                                      </p:to>
                                    </p:set>
                                    <p:animEffect transition="in" filter="fade">
                                      <p:cBhvr>
                                        <p:cTn id="23" dur="250"/>
                                        <p:tgtEl>
                                          <p:spTgt spid="123"/>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fade">
                                      <p:cBhvr>
                                        <p:cTn id="27" dur="250"/>
                                        <p:tgtEl>
                                          <p:spTgt spid="124"/>
                                        </p:tgtEl>
                                      </p:cBhvr>
                                    </p:animEffect>
                                  </p:childTnLst>
                                </p:cTn>
                              </p:par>
                            </p:childTnLst>
                          </p:cTn>
                        </p:par>
                        <p:par>
                          <p:cTn id="28" fill="hold">
                            <p:stCondLst>
                              <p:cond delay="1750"/>
                            </p:stCondLst>
                            <p:childTnLst>
                              <p:par>
                                <p:cTn id="29" presetID="10" presetClass="entr" presetSubtype="0" fill="hold" grpId="0" nodeType="afterEffect">
                                  <p:stCondLst>
                                    <p:cond delay="0"/>
                                  </p:stCondLst>
                                  <p:childTnLst>
                                    <p:set>
                                      <p:cBhvr>
                                        <p:cTn id="30" dur="1" fill="hold">
                                          <p:stCondLst>
                                            <p:cond delay="0"/>
                                          </p:stCondLst>
                                        </p:cTn>
                                        <p:tgtEl>
                                          <p:spTgt spid="125"/>
                                        </p:tgtEl>
                                        <p:attrNameLst>
                                          <p:attrName>style.visibility</p:attrName>
                                        </p:attrNameLst>
                                      </p:cBhvr>
                                      <p:to>
                                        <p:strVal val="visible"/>
                                      </p:to>
                                    </p:set>
                                    <p:animEffect transition="in" filter="fade">
                                      <p:cBhvr>
                                        <p:cTn id="31" dur="250"/>
                                        <p:tgtEl>
                                          <p:spTgt spid="125"/>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26"/>
                                        </p:tgtEl>
                                        <p:attrNameLst>
                                          <p:attrName>style.visibility</p:attrName>
                                        </p:attrNameLst>
                                      </p:cBhvr>
                                      <p:to>
                                        <p:strVal val="visible"/>
                                      </p:to>
                                    </p:set>
                                    <p:animEffect transition="in" filter="fade">
                                      <p:cBhvr>
                                        <p:cTn id="35" dur="250"/>
                                        <p:tgtEl>
                                          <p:spTgt spid="126"/>
                                        </p:tgtEl>
                                      </p:cBhvr>
                                    </p:animEffect>
                                  </p:childTnLst>
                                </p:cTn>
                              </p:par>
                            </p:childTnLst>
                          </p:cTn>
                        </p:par>
                        <p:par>
                          <p:cTn id="36" fill="hold">
                            <p:stCondLst>
                              <p:cond delay="2250"/>
                            </p:stCondLst>
                            <p:childTnLst>
                              <p:par>
                                <p:cTn id="37" presetID="10" presetClass="entr" presetSubtype="0" fill="hold" grpId="0" nodeType="afterEffect">
                                  <p:stCondLst>
                                    <p:cond delay="0"/>
                                  </p:stCondLst>
                                  <p:childTnLst>
                                    <p:set>
                                      <p:cBhvr>
                                        <p:cTn id="38" dur="1" fill="hold">
                                          <p:stCondLst>
                                            <p:cond delay="0"/>
                                          </p:stCondLst>
                                        </p:cTn>
                                        <p:tgtEl>
                                          <p:spTgt spid="127"/>
                                        </p:tgtEl>
                                        <p:attrNameLst>
                                          <p:attrName>style.visibility</p:attrName>
                                        </p:attrNameLst>
                                      </p:cBhvr>
                                      <p:to>
                                        <p:strVal val="visible"/>
                                      </p:to>
                                    </p:set>
                                    <p:animEffect transition="in" filter="fade">
                                      <p:cBhvr>
                                        <p:cTn id="39" dur="250"/>
                                        <p:tgtEl>
                                          <p:spTgt spid="12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500"/>
                                        <p:tgtEl>
                                          <p:spTgt spid="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p:bldP spid="70" grpId="0" animBg="1"/>
      <p:bldP spid="122" grpId="0"/>
      <p:bldP spid="123" grpId="0"/>
      <p:bldP spid="124" grpId="0"/>
      <p:bldP spid="125" grpId="0"/>
      <p:bldP spid="126" grpId="0"/>
      <p:bldP spid="1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Merging Two Sets of Size n and m (n</a:t>
                </a:r>
                <a14:m>
                  <m:oMath xmlns:m="http://schemas.openxmlformats.org/officeDocument/2006/math">
                    <m:r>
                      <a:rPr lang="en-US" i="1" dirty="0" smtClean="0">
                        <a:latin typeface="Cambria Math" panose="02040503050406030204" pitchFamily="18" charset="0"/>
                      </a:rPr>
                      <m:t>≥</m:t>
                    </m:r>
                  </m:oMath>
                </a14:m>
                <a:r>
                  <a:rPr lang="en-US" dirty="0"/>
                  <a:t>m)</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892" t="-22124" b="-33628"/>
                </a:stretch>
              </a:blipFill>
            </p:spPr>
            <p:txBody>
              <a:bodyPr/>
              <a:lstStyle/>
              <a:p>
                <a:r>
                  <a:rPr lang="zh-CN" altLang="en-US">
                    <a:noFill/>
                  </a:rPr>
                  <a:t> </a:t>
                </a:r>
              </a:p>
            </p:txBody>
          </p:sp>
        </mc:Fallback>
      </mc:AlternateContent>
      <p:sp>
        <p:nvSpPr>
          <p:cNvPr id="3" name="Content Placeholder 2"/>
          <p:cNvSpPr>
            <a:spLocks noGrp="1"/>
          </p:cNvSpPr>
          <p:nvPr>
            <p:ph sz="quarter" idx="1"/>
          </p:nvPr>
        </p:nvSpPr>
        <p:spPr>
          <a:xfrm>
            <a:off x="381000" y="1551519"/>
            <a:ext cx="9448800" cy="5154081"/>
          </a:xfrm>
        </p:spPr>
        <p:txBody>
          <a:bodyPr>
            <a:normAutofit/>
          </a:bodyPr>
          <a:lstStyle/>
          <a:p>
            <a:r>
              <a:rPr lang="en-US" sz="2000" dirty="0"/>
              <a:t>Solution 1: flatten trees into arrays, merge with moving pointers:</a:t>
            </a:r>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r>
              <a:rPr lang="en-US" sz="2000" dirty="0"/>
              <a:t>Solution 2: insert the entries in the smaller tree into the larger tree</a:t>
            </a:r>
          </a:p>
          <a:p>
            <a:endParaRPr lang="en-US" sz="2000" dirty="0"/>
          </a:p>
          <a:p>
            <a:endParaRPr lang="en-US" sz="2000" dirty="0"/>
          </a:p>
          <a:p>
            <a:endParaRPr lang="en-US" sz="2000" dirty="0"/>
          </a:p>
          <a:p>
            <a:endParaRPr lang="en-US" sz="2000" dirty="0"/>
          </a:p>
          <a:p>
            <a:endParaRPr lang="en-US" sz="2000" dirty="0"/>
          </a:p>
          <a:p>
            <a:r>
              <a:rPr lang="en-US" b="1" dirty="0"/>
              <a:t>What is the minimum cost?</a:t>
            </a:r>
          </a:p>
        </p:txBody>
      </p:sp>
      <p:sp>
        <p:nvSpPr>
          <p:cNvPr id="4" name="Rectangle 3"/>
          <p:cNvSpPr/>
          <p:nvPr/>
        </p:nvSpPr>
        <p:spPr>
          <a:xfrm>
            <a:off x="2438400" y="1977483"/>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p:sp>
        <p:nvSpPr>
          <p:cNvPr id="5" name="Rectangle 4"/>
          <p:cNvSpPr/>
          <p:nvPr/>
        </p:nvSpPr>
        <p:spPr>
          <a:xfrm>
            <a:off x="2819400" y="1977483"/>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sp>
        <p:nvSpPr>
          <p:cNvPr id="7" name="Rectangle 6"/>
          <p:cNvSpPr/>
          <p:nvPr/>
        </p:nvSpPr>
        <p:spPr>
          <a:xfrm>
            <a:off x="3200400" y="1977483"/>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7</a:t>
            </a:r>
          </a:p>
        </p:txBody>
      </p:sp>
      <p:sp>
        <p:nvSpPr>
          <p:cNvPr id="8" name="Rectangle 7"/>
          <p:cNvSpPr/>
          <p:nvPr/>
        </p:nvSpPr>
        <p:spPr>
          <a:xfrm>
            <a:off x="3581400" y="1977483"/>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8</a:t>
            </a:r>
          </a:p>
        </p:txBody>
      </p:sp>
      <p:sp>
        <p:nvSpPr>
          <p:cNvPr id="14" name="Rectangle 13"/>
          <p:cNvSpPr/>
          <p:nvPr/>
        </p:nvSpPr>
        <p:spPr>
          <a:xfrm>
            <a:off x="2438400" y="2743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1</a:t>
            </a:r>
          </a:p>
        </p:txBody>
      </p:sp>
      <p:sp>
        <p:nvSpPr>
          <p:cNvPr id="15" name="Rectangle 14"/>
          <p:cNvSpPr/>
          <p:nvPr/>
        </p:nvSpPr>
        <p:spPr>
          <a:xfrm>
            <a:off x="2819400" y="2743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2</a:t>
            </a:r>
          </a:p>
        </p:txBody>
      </p:sp>
      <p:sp>
        <p:nvSpPr>
          <p:cNvPr id="16" name="Rectangle 15"/>
          <p:cNvSpPr/>
          <p:nvPr/>
        </p:nvSpPr>
        <p:spPr>
          <a:xfrm>
            <a:off x="3200400" y="2743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3</a:t>
            </a:r>
          </a:p>
        </p:txBody>
      </p:sp>
      <p:sp>
        <p:nvSpPr>
          <p:cNvPr id="17" name="Rectangle 16"/>
          <p:cNvSpPr/>
          <p:nvPr/>
        </p:nvSpPr>
        <p:spPr>
          <a:xfrm>
            <a:off x="3581400" y="2743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5</a:t>
            </a:r>
          </a:p>
        </p:txBody>
      </p:sp>
      <p:sp>
        <p:nvSpPr>
          <p:cNvPr id="18" name="Rectangle 17"/>
          <p:cNvSpPr/>
          <p:nvPr/>
        </p:nvSpPr>
        <p:spPr>
          <a:xfrm>
            <a:off x="3962400" y="2743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6</a:t>
            </a:r>
          </a:p>
        </p:txBody>
      </p:sp>
      <p:sp>
        <p:nvSpPr>
          <p:cNvPr id="19" name="Rectangle 18"/>
          <p:cNvSpPr/>
          <p:nvPr/>
        </p:nvSpPr>
        <p:spPr>
          <a:xfrm>
            <a:off x="4343400" y="2743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9</a:t>
            </a:r>
          </a:p>
        </p:txBody>
      </p:sp>
      <p:sp>
        <p:nvSpPr>
          <p:cNvPr id="23" name="Rectangle 22"/>
          <p:cNvSpPr/>
          <p:nvPr/>
        </p:nvSpPr>
        <p:spPr>
          <a:xfrm>
            <a:off x="2438400" y="3505200"/>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p:sp>
        <p:nvSpPr>
          <p:cNvPr id="24" name="Rectangle 23"/>
          <p:cNvSpPr/>
          <p:nvPr/>
        </p:nvSpPr>
        <p:spPr>
          <a:xfrm>
            <a:off x="2819400" y="3505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1</a:t>
            </a:r>
          </a:p>
        </p:txBody>
      </p:sp>
      <p:sp>
        <p:nvSpPr>
          <p:cNvPr id="25" name="Rectangle 24"/>
          <p:cNvSpPr/>
          <p:nvPr/>
        </p:nvSpPr>
        <p:spPr>
          <a:xfrm>
            <a:off x="3200400" y="3505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2</a:t>
            </a:r>
          </a:p>
        </p:txBody>
      </p:sp>
      <p:sp>
        <p:nvSpPr>
          <p:cNvPr id="26" name="Rectangle 25"/>
          <p:cNvSpPr/>
          <p:nvPr/>
        </p:nvSpPr>
        <p:spPr>
          <a:xfrm>
            <a:off x="3581400" y="3505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3</a:t>
            </a:r>
          </a:p>
        </p:txBody>
      </p:sp>
      <p:sp>
        <p:nvSpPr>
          <p:cNvPr id="27" name="Rectangle 26"/>
          <p:cNvSpPr/>
          <p:nvPr/>
        </p:nvSpPr>
        <p:spPr>
          <a:xfrm>
            <a:off x="3962400" y="3505200"/>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sp>
        <p:nvSpPr>
          <p:cNvPr id="28" name="Rectangle 27"/>
          <p:cNvSpPr/>
          <p:nvPr/>
        </p:nvSpPr>
        <p:spPr>
          <a:xfrm>
            <a:off x="4343400" y="3505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5</a:t>
            </a:r>
          </a:p>
        </p:txBody>
      </p:sp>
      <p:sp>
        <p:nvSpPr>
          <p:cNvPr id="29" name="Rectangle 28"/>
          <p:cNvSpPr/>
          <p:nvPr/>
        </p:nvSpPr>
        <p:spPr>
          <a:xfrm>
            <a:off x="4724400" y="3505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6</a:t>
            </a:r>
          </a:p>
        </p:txBody>
      </p:sp>
      <p:sp>
        <p:nvSpPr>
          <p:cNvPr id="30" name="Rectangle 29"/>
          <p:cNvSpPr/>
          <p:nvPr/>
        </p:nvSpPr>
        <p:spPr>
          <a:xfrm>
            <a:off x="5105400" y="3505200"/>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7</a:t>
            </a:r>
          </a:p>
        </p:txBody>
      </p:sp>
      <p:sp>
        <p:nvSpPr>
          <p:cNvPr id="31" name="Rectangle 30"/>
          <p:cNvSpPr/>
          <p:nvPr/>
        </p:nvSpPr>
        <p:spPr>
          <a:xfrm>
            <a:off x="5486400" y="3505200"/>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8</a:t>
            </a:r>
          </a:p>
        </p:txBody>
      </p:sp>
      <p:sp>
        <p:nvSpPr>
          <p:cNvPr id="32" name="Rectangle 31"/>
          <p:cNvSpPr/>
          <p:nvPr/>
        </p:nvSpPr>
        <p:spPr>
          <a:xfrm>
            <a:off x="5867400" y="35052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9</a:t>
            </a:r>
          </a:p>
        </p:txBody>
      </p:sp>
      <p:cxnSp>
        <p:nvCxnSpPr>
          <p:cNvPr id="38" name="Straight Arrow Connector 37"/>
          <p:cNvCxnSpPr/>
          <p:nvPr/>
        </p:nvCxnSpPr>
        <p:spPr>
          <a:xfrm flipV="1">
            <a:off x="2628900" y="2358483"/>
            <a:ext cx="0" cy="288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a:endCxn id="14" idx="2"/>
          </p:cNvCxnSpPr>
          <p:nvPr/>
        </p:nvCxnSpPr>
        <p:spPr>
          <a:xfrm flipV="1">
            <a:off x="2628900" y="3124200"/>
            <a:ext cx="0" cy="288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endCxn id="5" idx="2"/>
          </p:cNvCxnSpPr>
          <p:nvPr/>
        </p:nvCxnSpPr>
        <p:spPr>
          <a:xfrm flipV="1">
            <a:off x="3009900" y="2358483"/>
            <a:ext cx="0" cy="288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endCxn id="7" idx="2"/>
          </p:cNvCxnSpPr>
          <p:nvPr/>
        </p:nvCxnSpPr>
        <p:spPr>
          <a:xfrm flipV="1">
            <a:off x="3390900" y="2358483"/>
            <a:ext cx="0" cy="288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endCxn id="8" idx="2"/>
          </p:cNvCxnSpPr>
          <p:nvPr/>
        </p:nvCxnSpPr>
        <p:spPr>
          <a:xfrm flipH="1" flipV="1">
            <a:off x="3771900" y="2358483"/>
            <a:ext cx="9614" cy="288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endCxn id="15" idx="2"/>
          </p:cNvCxnSpPr>
          <p:nvPr/>
        </p:nvCxnSpPr>
        <p:spPr>
          <a:xfrm flipV="1">
            <a:off x="3009900" y="3124200"/>
            <a:ext cx="0" cy="288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endCxn id="16" idx="2"/>
          </p:cNvCxnSpPr>
          <p:nvPr/>
        </p:nvCxnSpPr>
        <p:spPr>
          <a:xfrm flipV="1">
            <a:off x="3390900" y="3124200"/>
            <a:ext cx="0" cy="288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17" idx="2"/>
          </p:cNvCxnSpPr>
          <p:nvPr/>
        </p:nvCxnSpPr>
        <p:spPr>
          <a:xfrm flipV="1">
            <a:off x="3764778" y="3124200"/>
            <a:ext cx="7122" cy="288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18" idx="2"/>
          </p:cNvCxnSpPr>
          <p:nvPr/>
        </p:nvCxnSpPr>
        <p:spPr>
          <a:xfrm flipV="1">
            <a:off x="4152900" y="3124200"/>
            <a:ext cx="0" cy="288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19" idx="2"/>
          </p:cNvCxnSpPr>
          <p:nvPr/>
        </p:nvCxnSpPr>
        <p:spPr>
          <a:xfrm flipV="1">
            <a:off x="4533900" y="3124200"/>
            <a:ext cx="0" cy="288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6515762" y="2230609"/>
                <a:ext cx="2440027"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latin typeface="Arial" panose="020B0604020202020204" pitchFamily="34" charset="0"/>
                    <a:cs typeface="Arial" panose="020B0604020202020204" pitchFamily="34" charset="0"/>
                  </a:rPr>
                  <a:t>Cost:   </a:t>
                </a:r>
                <a14:m>
                  <m:oMath xmlns:m="http://schemas.openxmlformats.org/officeDocument/2006/math">
                    <m:r>
                      <a:rPr lang="en-US" sz="2400" i="1">
                        <a:latin typeface="Cambria Math"/>
                      </a:rPr>
                      <m:t>𝑂</m:t>
                    </m:r>
                    <m:d>
                      <m:dPr>
                        <m:ctrlPr>
                          <a:rPr lang="en-US" sz="2400" i="1">
                            <a:latin typeface="Cambria Math" panose="02040503050406030204" pitchFamily="18" charset="0"/>
                          </a:rPr>
                        </m:ctrlPr>
                      </m:dPr>
                      <m:e>
                        <m:r>
                          <a:rPr lang="en-US" sz="2400" i="1">
                            <a:latin typeface="Cambria Math"/>
                          </a:rPr>
                          <m:t>𝑚</m:t>
                        </m:r>
                        <m:r>
                          <a:rPr lang="en-US" sz="2400" i="1">
                            <a:latin typeface="Cambria Math"/>
                          </a:rPr>
                          <m:t>+</m:t>
                        </m:r>
                        <m:r>
                          <a:rPr lang="en-US" sz="2400" i="1">
                            <a:latin typeface="Cambria Math"/>
                          </a:rPr>
                          <m:t>𝑛</m:t>
                        </m:r>
                      </m:e>
                    </m:d>
                  </m:oMath>
                </a14:m>
                <a:endParaRPr lang="en-US" sz="2400" dirty="0">
                  <a:latin typeface="Arial" panose="020B0604020202020204" pitchFamily="34" charset="0"/>
                  <a:cs typeface="Arial" panose="020B0604020202020204" pitchFamily="34"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6515762" y="2230609"/>
                <a:ext cx="2440027" cy="461665"/>
              </a:xfrm>
              <a:prstGeom prst="rect">
                <a:avLst/>
              </a:prstGeom>
              <a:blipFill>
                <a:blip r:embed="rId4"/>
                <a:stretch>
                  <a:fillRect l="-4000" t="-9211" b="-30263"/>
                </a:stretch>
              </a:blipFill>
              <a:ln>
                <a:noFill/>
              </a:ln>
            </p:spPr>
            <p:txBody>
              <a:bodyPr/>
              <a:lstStyle/>
              <a:p>
                <a:r>
                  <a:rPr lang="zh-CN" altLang="en-US">
                    <a:noFill/>
                  </a:rPr>
                  <a:t> </a:t>
                </a:r>
              </a:p>
            </p:txBody>
          </p:sp>
        </mc:Fallback>
      </mc:AlternateContent>
      <p:grpSp>
        <p:nvGrpSpPr>
          <p:cNvPr id="84" name="Group 83"/>
          <p:cNvGrpSpPr/>
          <p:nvPr/>
        </p:nvGrpSpPr>
        <p:grpSpPr>
          <a:xfrm>
            <a:off x="1865171" y="4656446"/>
            <a:ext cx="1417483" cy="1124014"/>
            <a:chOff x="742950" y="4752643"/>
            <a:chExt cx="1417483" cy="1124014"/>
          </a:xfrm>
        </p:grpSpPr>
        <p:sp>
          <p:nvSpPr>
            <p:cNvPr id="64" name="Oval 63"/>
            <p:cNvSpPr/>
            <p:nvPr/>
          </p:nvSpPr>
          <p:spPr>
            <a:xfrm>
              <a:off x="1453853" y="4752643"/>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7</a:t>
              </a:r>
            </a:p>
          </p:txBody>
        </p:sp>
        <p:sp>
          <p:nvSpPr>
            <p:cNvPr id="67" name="Oval 66"/>
            <p:cNvSpPr/>
            <p:nvPr/>
          </p:nvSpPr>
          <p:spPr>
            <a:xfrm>
              <a:off x="742950" y="5571857"/>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p:sp>
          <p:nvSpPr>
            <p:cNvPr id="68" name="Oval 67"/>
            <p:cNvSpPr/>
            <p:nvPr/>
          </p:nvSpPr>
          <p:spPr>
            <a:xfrm>
              <a:off x="1855633" y="515596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8</a:t>
              </a:r>
            </a:p>
          </p:txBody>
        </p:sp>
        <p:sp>
          <p:nvSpPr>
            <p:cNvPr id="69" name="Oval 68"/>
            <p:cNvSpPr/>
            <p:nvPr/>
          </p:nvSpPr>
          <p:spPr>
            <a:xfrm>
              <a:off x="1104900" y="515596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cxnSp>
          <p:nvCxnSpPr>
            <p:cNvPr id="71" name="Straight Connector 70"/>
            <p:cNvCxnSpPr>
              <a:stCxn id="64" idx="3"/>
              <a:endCxn id="69" idx="7"/>
            </p:cNvCxnSpPr>
            <p:nvPr/>
          </p:nvCxnSpPr>
          <p:spPr>
            <a:xfrm flipH="1">
              <a:off x="1365063" y="5012806"/>
              <a:ext cx="133427" cy="187793"/>
            </a:xfrm>
            <a:prstGeom prst="line">
              <a:avLst/>
            </a:prstGeom>
          </p:spPr>
          <p:style>
            <a:lnRef idx="2">
              <a:schemeClr val="accent2"/>
            </a:lnRef>
            <a:fillRef idx="0">
              <a:schemeClr val="accent2"/>
            </a:fillRef>
            <a:effectRef idx="1">
              <a:schemeClr val="accent2"/>
            </a:effectRef>
            <a:fontRef idx="minor">
              <a:schemeClr val="tx1"/>
            </a:fontRef>
          </p:style>
        </p:cxnSp>
        <p:cxnSp>
          <p:nvCxnSpPr>
            <p:cNvPr id="72" name="Straight Connector 71"/>
            <p:cNvCxnSpPr>
              <a:stCxn id="69" idx="3"/>
              <a:endCxn id="67" idx="7"/>
            </p:cNvCxnSpPr>
            <p:nvPr/>
          </p:nvCxnSpPr>
          <p:spPr>
            <a:xfrm flipH="1">
              <a:off x="1003113" y="5416125"/>
              <a:ext cx="146424" cy="200369"/>
            </a:xfrm>
            <a:prstGeom prst="line">
              <a:avLst/>
            </a:prstGeom>
          </p:spPr>
          <p:style>
            <a:lnRef idx="2">
              <a:schemeClr val="accent2"/>
            </a:lnRef>
            <a:fillRef idx="0">
              <a:schemeClr val="accent2"/>
            </a:fillRef>
            <a:effectRef idx="1">
              <a:schemeClr val="accent2"/>
            </a:effectRef>
            <a:fontRef idx="minor">
              <a:schemeClr val="tx1"/>
            </a:fontRef>
          </p:style>
        </p:cxnSp>
        <p:cxnSp>
          <p:nvCxnSpPr>
            <p:cNvPr id="76" name="Straight Connector 75"/>
            <p:cNvCxnSpPr>
              <a:stCxn id="64" idx="5"/>
              <a:endCxn id="68" idx="1"/>
            </p:cNvCxnSpPr>
            <p:nvPr/>
          </p:nvCxnSpPr>
          <p:spPr>
            <a:xfrm>
              <a:off x="1714016" y="5012806"/>
              <a:ext cx="186254" cy="187793"/>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153" name="Group 152"/>
          <p:cNvGrpSpPr/>
          <p:nvPr/>
        </p:nvGrpSpPr>
        <p:grpSpPr>
          <a:xfrm>
            <a:off x="3839199" y="4473892"/>
            <a:ext cx="2072839" cy="1098621"/>
            <a:chOff x="3000998" y="4660652"/>
            <a:chExt cx="2072839" cy="1098621"/>
          </a:xfrm>
        </p:grpSpPr>
        <p:cxnSp>
          <p:nvCxnSpPr>
            <p:cNvPr id="95" name="Straight Connector 94"/>
            <p:cNvCxnSpPr>
              <a:stCxn id="66" idx="5"/>
              <a:endCxn id="85" idx="1"/>
            </p:cNvCxnSpPr>
            <p:nvPr/>
          </p:nvCxnSpPr>
          <p:spPr>
            <a:xfrm>
              <a:off x="4424101" y="4920815"/>
              <a:ext cx="649736" cy="168688"/>
            </a:xfrm>
            <a:prstGeom prst="line">
              <a:avLst/>
            </a:prstGeom>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4163938" y="466065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5</a:t>
              </a:r>
            </a:p>
          </p:txBody>
        </p:sp>
        <p:sp>
          <p:nvSpPr>
            <p:cNvPr id="86" name="Oval 85"/>
            <p:cNvSpPr/>
            <p:nvPr/>
          </p:nvSpPr>
          <p:spPr>
            <a:xfrm>
              <a:off x="3000998" y="545447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1</a:t>
              </a:r>
            </a:p>
          </p:txBody>
        </p:sp>
        <p:sp>
          <p:nvSpPr>
            <p:cNvPr id="87" name="Oval 86"/>
            <p:cNvSpPr/>
            <p:nvPr/>
          </p:nvSpPr>
          <p:spPr>
            <a:xfrm>
              <a:off x="3706154" y="545447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3</a:t>
              </a:r>
            </a:p>
          </p:txBody>
        </p:sp>
        <p:sp>
          <p:nvSpPr>
            <p:cNvPr id="89" name="Oval 88"/>
            <p:cNvSpPr/>
            <p:nvPr/>
          </p:nvSpPr>
          <p:spPr>
            <a:xfrm>
              <a:off x="3356717" y="504486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2</a:t>
              </a:r>
            </a:p>
          </p:txBody>
        </p:sp>
        <p:cxnSp>
          <p:nvCxnSpPr>
            <p:cNvPr id="91" name="Straight Connector 90"/>
            <p:cNvCxnSpPr>
              <a:stCxn id="66" idx="3"/>
              <a:endCxn id="89" idx="7"/>
            </p:cNvCxnSpPr>
            <p:nvPr/>
          </p:nvCxnSpPr>
          <p:spPr>
            <a:xfrm flipH="1">
              <a:off x="3616880" y="4920815"/>
              <a:ext cx="591695" cy="1686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89" idx="3"/>
              <a:endCxn id="86" idx="7"/>
            </p:cNvCxnSpPr>
            <p:nvPr/>
          </p:nvCxnSpPr>
          <p:spPr>
            <a:xfrm flipH="1">
              <a:off x="3261161" y="5305029"/>
              <a:ext cx="140193" cy="1940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87" idx="1"/>
              <a:endCxn id="89" idx="5"/>
            </p:cNvCxnSpPr>
            <p:nvPr/>
          </p:nvCxnSpPr>
          <p:spPr>
            <a:xfrm flipH="1" flipV="1">
              <a:off x="3616880" y="5305029"/>
              <a:ext cx="133911" cy="19408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5383138" y="4858106"/>
            <a:ext cx="789062" cy="714407"/>
            <a:chOff x="4544938" y="5044866"/>
            <a:chExt cx="789062" cy="714407"/>
          </a:xfrm>
        </p:grpSpPr>
        <p:sp>
          <p:nvSpPr>
            <p:cNvPr id="88" name="Oval 87"/>
            <p:cNvSpPr/>
            <p:nvPr/>
          </p:nvSpPr>
          <p:spPr>
            <a:xfrm>
              <a:off x="4544938" y="545447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6</a:t>
              </a:r>
            </a:p>
          </p:txBody>
        </p:sp>
        <p:sp>
          <p:nvSpPr>
            <p:cNvPr id="85" name="Oval 84"/>
            <p:cNvSpPr/>
            <p:nvPr/>
          </p:nvSpPr>
          <p:spPr>
            <a:xfrm>
              <a:off x="5029200" y="504486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9</a:t>
              </a:r>
            </a:p>
          </p:txBody>
        </p:sp>
        <p:cxnSp>
          <p:nvCxnSpPr>
            <p:cNvPr id="107" name="Straight Connector 106"/>
            <p:cNvCxnSpPr>
              <a:stCxn id="85" idx="3"/>
              <a:endCxn id="88" idx="7"/>
            </p:cNvCxnSpPr>
            <p:nvPr/>
          </p:nvCxnSpPr>
          <p:spPr>
            <a:xfrm flipH="1">
              <a:off x="4805101" y="5305029"/>
              <a:ext cx="268736" cy="19408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10" name="Oval 109"/>
          <p:cNvSpPr/>
          <p:nvPr/>
        </p:nvSpPr>
        <p:spPr>
          <a:xfrm>
            <a:off x="3471907" y="5680639"/>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p:cxnSp>
        <p:nvCxnSpPr>
          <p:cNvPr id="111" name="Straight Connector 110"/>
          <p:cNvCxnSpPr>
            <a:stCxn id="86" idx="3"/>
            <a:endCxn id="110" idx="7"/>
          </p:cNvCxnSpPr>
          <p:nvPr/>
        </p:nvCxnSpPr>
        <p:spPr>
          <a:xfrm flipH="1">
            <a:off x="3732071" y="5527876"/>
            <a:ext cx="151765" cy="197401"/>
          </a:xfrm>
          <a:prstGeom prst="line">
            <a:avLst/>
          </a:prstGeom>
        </p:spPr>
        <p:style>
          <a:lnRef idx="2">
            <a:schemeClr val="accent2"/>
          </a:lnRef>
          <a:fillRef idx="0">
            <a:schemeClr val="accent2"/>
          </a:fillRef>
          <a:effectRef idx="1">
            <a:schemeClr val="accent2"/>
          </a:effectRef>
          <a:fontRef idx="minor">
            <a:schemeClr val="tx1"/>
          </a:fontRef>
        </p:style>
      </p:cxnSp>
      <p:sp>
        <p:nvSpPr>
          <p:cNvPr id="114" name="Oval 113"/>
          <p:cNvSpPr/>
          <p:nvPr/>
        </p:nvSpPr>
        <p:spPr>
          <a:xfrm>
            <a:off x="4894375" y="5680639"/>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cxnSp>
        <p:nvCxnSpPr>
          <p:cNvPr id="115" name="Straight Connector 114"/>
          <p:cNvCxnSpPr>
            <a:stCxn id="87" idx="5"/>
            <a:endCxn id="114" idx="1"/>
          </p:cNvCxnSpPr>
          <p:nvPr/>
        </p:nvCxnSpPr>
        <p:spPr>
          <a:xfrm>
            <a:off x="4804518" y="5527876"/>
            <a:ext cx="134495" cy="197401"/>
          </a:xfrm>
          <a:prstGeom prst="line">
            <a:avLst/>
          </a:prstGeom>
        </p:spPr>
        <p:style>
          <a:lnRef idx="2">
            <a:schemeClr val="accent2"/>
          </a:lnRef>
          <a:fillRef idx="0">
            <a:schemeClr val="accent2"/>
          </a:fillRef>
          <a:effectRef idx="1">
            <a:schemeClr val="accent2"/>
          </a:effectRef>
          <a:fontRef idx="minor">
            <a:schemeClr val="tx1"/>
          </a:fontRef>
        </p:style>
      </p:cxnSp>
      <p:grpSp>
        <p:nvGrpSpPr>
          <p:cNvPr id="152" name="Group 151"/>
          <p:cNvGrpSpPr/>
          <p:nvPr/>
        </p:nvGrpSpPr>
        <p:grpSpPr>
          <a:xfrm>
            <a:off x="5639362" y="5528449"/>
            <a:ext cx="455507" cy="456990"/>
            <a:chOff x="4801161" y="5715210"/>
            <a:chExt cx="455507" cy="456990"/>
          </a:xfrm>
        </p:grpSpPr>
        <p:sp>
          <p:nvSpPr>
            <p:cNvPr id="119" name="Oval 118"/>
            <p:cNvSpPr/>
            <p:nvPr/>
          </p:nvSpPr>
          <p:spPr>
            <a:xfrm>
              <a:off x="4951868" y="5867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7</a:t>
              </a:r>
            </a:p>
          </p:txBody>
        </p:sp>
        <p:cxnSp>
          <p:nvCxnSpPr>
            <p:cNvPr id="120" name="Straight Connector 119"/>
            <p:cNvCxnSpPr>
              <a:stCxn id="129" idx="5"/>
              <a:endCxn id="119" idx="1"/>
            </p:cNvCxnSpPr>
            <p:nvPr/>
          </p:nvCxnSpPr>
          <p:spPr>
            <a:xfrm>
              <a:off x="4801161" y="5715210"/>
              <a:ext cx="195344" cy="196827"/>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155" name="Group 154"/>
          <p:cNvGrpSpPr/>
          <p:nvPr/>
        </p:nvGrpSpPr>
        <p:grpSpPr>
          <a:xfrm>
            <a:off x="5980187" y="5522007"/>
            <a:ext cx="420052" cy="463433"/>
            <a:chOff x="5141987" y="5708767"/>
            <a:chExt cx="420052" cy="463433"/>
          </a:xfrm>
        </p:grpSpPr>
        <p:sp>
          <p:nvSpPr>
            <p:cNvPr id="123" name="Oval 122"/>
            <p:cNvSpPr/>
            <p:nvPr/>
          </p:nvSpPr>
          <p:spPr>
            <a:xfrm>
              <a:off x="5141987" y="5867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8</a:t>
              </a:r>
            </a:p>
          </p:txBody>
        </p:sp>
        <p:cxnSp>
          <p:nvCxnSpPr>
            <p:cNvPr id="124" name="Straight Connector 123"/>
            <p:cNvCxnSpPr>
              <a:stCxn id="135" idx="3"/>
              <a:endCxn id="123" idx="7"/>
            </p:cNvCxnSpPr>
            <p:nvPr/>
          </p:nvCxnSpPr>
          <p:spPr>
            <a:xfrm flipH="1">
              <a:off x="5402150" y="5708767"/>
              <a:ext cx="159889" cy="203270"/>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140" name="Group 139"/>
          <p:cNvGrpSpPr/>
          <p:nvPr/>
        </p:nvGrpSpPr>
        <p:grpSpPr>
          <a:xfrm>
            <a:off x="5379198" y="4858680"/>
            <a:ext cx="1281204" cy="714407"/>
            <a:chOff x="6262596" y="5008928"/>
            <a:chExt cx="1281204" cy="714407"/>
          </a:xfrm>
        </p:grpSpPr>
        <p:grpSp>
          <p:nvGrpSpPr>
            <p:cNvPr id="133" name="Group 132"/>
            <p:cNvGrpSpPr/>
            <p:nvPr/>
          </p:nvGrpSpPr>
          <p:grpSpPr>
            <a:xfrm>
              <a:off x="6262596" y="5008928"/>
              <a:ext cx="780580" cy="714407"/>
              <a:chOff x="4544938" y="5044866"/>
              <a:chExt cx="780580" cy="714407"/>
            </a:xfrm>
          </p:grpSpPr>
          <p:sp>
            <p:nvSpPr>
              <p:cNvPr id="128" name="Oval 127"/>
              <p:cNvSpPr/>
              <p:nvPr/>
            </p:nvSpPr>
            <p:spPr>
              <a:xfrm>
                <a:off x="5020718" y="504486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6</a:t>
                </a:r>
              </a:p>
            </p:txBody>
          </p:sp>
          <p:sp>
            <p:nvSpPr>
              <p:cNvPr id="129" name="Oval 128"/>
              <p:cNvSpPr/>
              <p:nvPr/>
            </p:nvSpPr>
            <p:spPr>
              <a:xfrm>
                <a:off x="4544938" y="5454473"/>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7</a:t>
                </a:r>
              </a:p>
            </p:txBody>
          </p:sp>
          <p:cxnSp>
            <p:nvCxnSpPr>
              <p:cNvPr id="130" name="Straight Connector 129"/>
              <p:cNvCxnSpPr>
                <a:stCxn id="128" idx="3"/>
                <a:endCxn id="129" idx="7"/>
              </p:cNvCxnSpPr>
              <p:nvPr/>
            </p:nvCxnSpPr>
            <p:spPr>
              <a:xfrm flipH="1">
                <a:off x="4805101" y="5305029"/>
                <a:ext cx="260254" cy="194081"/>
              </a:xfrm>
              <a:prstGeom prst="line">
                <a:avLst/>
              </a:prstGeom>
            </p:spPr>
            <p:style>
              <a:lnRef idx="2">
                <a:schemeClr val="accent2"/>
              </a:lnRef>
              <a:fillRef idx="0">
                <a:schemeClr val="accent2"/>
              </a:fillRef>
              <a:effectRef idx="1">
                <a:schemeClr val="accent2"/>
              </a:effectRef>
              <a:fontRef idx="minor">
                <a:schemeClr val="tx1"/>
              </a:fontRef>
            </p:style>
          </p:cxnSp>
        </p:grpSp>
        <p:sp>
          <p:nvSpPr>
            <p:cNvPr id="135" name="Oval 134"/>
            <p:cNvSpPr/>
            <p:nvPr/>
          </p:nvSpPr>
          <p:spPr>
            <a:xfrm>
              <a:off x="7239000" y="541209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9</a:t>
              </a:r>
            </a:p>
          </p:txBody>
        </p:sp>
        <p:cxnSp>
          <p:nvCxnSpPr>
            <p:cNvPr id="136" name="Straight Connector 135"/>
            <p:cNvCxnSpPr>
              <a:stCxn id="128" idx="5"/>
              <a:endCxn id="135" idx="1"/>
            </p:cNvCxnSpPr>
            <p:nvPr/>
          </p:nvCxnSpPr>
          <p:spPr>
            <a:xfrm>
              <a:off x="6998539" y="5269091"/>
              <a:ext cx="285098" cy="187638"/>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45" name="Straight Arrow Connector 144"/>
          <p:cNvCxnSpPr/>
          <p:nvPr/>
        </p:nvCxnSpPr>
        <p:spPr>
          <a:xfrm flipH="1" flipV="1">
            <a:off x="4148093" y="2358483"/>
            <a:ext cx="9614" cy="288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6" name="Straight Arrow Connector 145"/>
          <p:cNvCxnSpPr/>
          <p:nvPr/>
        </p:nvCxnSpPr>
        <p:spPr>
          <a:xfrm flipV="1">
            <a:off x="4925354" y="3124200"/>
            <a:ext cx="0" cy="288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8" name="TextBox 157"/>
              <p:cNvSpPr txBox="1"/>
              <p:nvPr/>
            </p:nvSpPr>
            <p:spPr>
              <a:xfrm>
                <a:off x="6880507" y="4343401"/>
                <a:ext cx="2575705" cy="4616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latin typeface="Arial" panose="020B0604020202020204" pitchFamily="34" charset="0"/>
                    <a:cs typeface="Arial" panose="020B0604020202020204" pitchFamily="34" charset="0"/>
                  </a:rPr>
                  <a:t>Cost:   </a:t>
                </a:r>
                <a14:m>
                  <m:oMath xmlns:m="http://schemas.openxmlformats.org/officeDocument/2006/math">
                    <m:r>
                      <a:rPr lang="en-US" sz="2400" i="1">
                        <a:latin typeface="Cambria Math"/>
                      </a:rPr>
                      <m:t>𝑂</m:t>
                    </m:r>
                    <m:d>
                      <m:dPr>
                        <m:ctrlPr>
                          <a:rPr lang="en-US" sz="2400" i="1">
                            <a:latin typeface="Cambria Math" panose="02040503050406030204" pitchFamily="18" charset="0"/>
                          </a:rPr>
                        </m:ctrlPr>
                      </m:dPr>
                      <m:e>
                        <m:r>
                          <a:rPr lang="en-US" sz="2400" i="1">
                            <a:latin typeface="Cambria Math"/>
                          </a:rPr>
                          <m:t>𝑚</m:t>
                        </m:r>
                        <m:func>
                          <m:funcPr>
                            <m:ctrlPr>
                              <a:rPr lang="en-US" sz="2400" i="1">
                                <a:latin typeface="Cambria Math" panose="02040503050406030204" pitchFamily="18" charset="0"/>
                              </a:rPr>
                            </m:ctrlPr>
                          </m:funcPr>
                          <m:fName>
                            <m:r>
                              <m:rPr>
                                <m:sty m:val="p"/>
                              </m:rPr>
                              <a:rPr lang="en-US" sz="2400">
                                <a:latin typeface="Cambria Math"/>
                              </a:rPr>
                              <m:t>log</m:t>
                            </m:r>
                          </m:fName>
                          <m:e>
                            <m:r>
                              <a:rPr lang="en-US" sz="2400" i="1">
                                <a:latin typeface="Cambria Math"/>
                              </a:rPr>
                              <m:t>𝑛</m:t>
                            </m:r>
                          </m:e>
                        </m:func>
                      </m:e>
                    </m:d>
                  </m:oMath>
                </a14:m>
                <a:endParaRPr lang="en-US" sz="2400" dirty="0">
                  <a:latin typeface="Arial" panose="020B0604020202020204" pitchFamily="34" charset="0"/>
                  <a:cs typeface="Arial" panose="020B0604020202020204" pitchFamily="34" charset="0"/>
                </a:endParaRPr>
              </a:p>
            </p:txBody>
          </p:sp>
        </mc:Choice>
        <mc:Fallback xmlns="">
          <p:sp>
            <p:nvSpPr>
              <p:cNvPr id="158" name="TextBox 157"/>
              <p:cNvSpPr txBox="1">
                <a:spLocks noRot="1" noChangeAspect="1" noMove="1" noResize="1" noEditPoints="1" noAdjustHandles="1" noChangeArrowheads="1" noChangeShapeType="1" noTextEdit="1"/>
              </p:cNvSpPr>
              <p:nvPr/>
            </p:nvSpPr>
            <p:spPr>
              <a:xfrm>
                <a:off x="6880507" y="4343401"/>
                <a:ext cx="2575705" cy="461665"/>
              </a:xfrm>
              <a:prstGeom prst="rect">
                <a:avLst/>
              </a:prstGeom>
              <a:blipFill>
                <a:blip r:embed="rId5"/>
                <a:stretch>
                  <a:fillRect l="-3791" t="-9333" b="-306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9" name="TextBox 158"/>
              <p:cNvSpPr txBox="1"/>
              <p:nvPr/>
            </p:nvSpPr>
            <p:spPr>
              <a:xfrm>
                <a:off x="6515762" y="2686974"/>
                <a:ext cx="2288127"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What if </a:t>
                </a:r>
                <a14:m>
                  <m:oMath xmlns:m="http://schemas.openxmlformats.org/officeDocument/2006/math">
                    <m:r>
                      <a:rPr lang="en-US" sz="2400" i="1">
                        <a:latin typeface="Cambria Math"/>
                      </a:rPr>
                      <m:t>𝑛</m:t>
                    </m:r>
                    <m:r>
                      <a:rPr lang="en-US" sz="2400" i="1">
                        <a:latin typeface="Cambria Math"/>
                      </a:rPr>
                      <m:t>≫</m:t>
                    </m:r>
                    <m:r>
                      <a:rPr lang="en-US" sz="2400" i="1">
                        <a:latin typeface="Cambria Math"/>
                      </a:rPr>
                      <m:t>𝑚</m:t>
                    </m:r>
                  </m:oMath>
                </a14:m>
                <a:r>
                  <a:rPr lang="en-US" sz="2400" dirty="0">
                    <a:latin typeface="Arial" panose="020B0604020202020204" pitchFamily="34" charset="0"/>
                    <a:cs typeface="Arial" panose="020B0604020202020204" pitchFamily="34" charset="0"/>
                  </a:rPr>
                  <a:t>?</a:t>
                </a:r>
              </a:p>
            </p:txBody>
          </p:sp>
        </mc:Choice>
        <mc:Fallback xmlns="">
          <p:sp>
            <p:nvSpPr>
              <p:cNvPr id="159" name="TextBox 158"/>
              <p:cNvSpPr txBox="1">
                <a:spLocks noRot="1" noChangeAspect="1" noMove="1" noResize="1" noEditPoints="1" noAdjustHandles="1" noChangeArrowheads="1" noChangeShapeType="1" noTextEdit="1"/>
              </p:cNvSpPr>
              <p:nvPr/>
            </p:nvSpPr>
            <p:spPr>
              <a:xfrm>
                <a:off x="6515762" y="2686974"/>
                <a:ext cx="2288127" cy="461665"/>
              </a:xfrm>
              <a:prstGeom prst="rect">
                <a:avLst/>
              </a:prstGeom>
              <a:blipFill>
                <a:blip r:embed="rId6"/>
                <a:stretch>
                  <a:fillRect l="-4267" t="-9211" r="-3200"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0" name="TextBox 159"/>
              <p:cNvSpPr txBox="1"/>
              <p:nvPr/>
            </p:nvSpPr>
            <p:spPr>
              <a:xfrm>
                <a:off x="6925825" y="4952579"/>
                <a:ext cx="2243243"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What if </a:t>
                </a:r>
                <a14:m>
                  <m:oMath xmlns:m="http://schemas.openxmlformats.org/officeDocument/2006/math">
                    <m:r>
                      <a:rPr lang="en-US" sz="2400" i="1">
                        <a:latin typeface="Cambria Math"/>
                      </a:rPr>
                      <m:t>𝑛</m:t>
                    </m:r>
                    <m:r>
                      <a:rPr lang="en-US" sz="2400" i="1">
                        <a:latin typeface="Cambria Math"/>
                      </a:rPr>
                      <m:t>=</m:t>
                    </m:r>
                    <m:r>
                      <a:rPr lang="en-US" sz="2400" i="1">
                        <a:latin typeface="Cambria Math"/>
                      </a:rPr>
                      <m:t>𝑚</m:t>
                    </m:r>
                  </m:oMath>
                </a14:m>
                <a:r>
                  <a:rPr lang="en-US" sz="2400" dirty="0">
                    <a:latin typeface="Arial" panose="020B0604020202020204" pitchFamily="34" charset="0"/>
                    <a:cs typeface="Arial" panose="020B0604020202020204" pitchFamily="34" charset="0"/>
                  </a:rPr>
                  <a:t>?</a:t>
                </a:r>
              </a:p>
            </p:txBody>
          </p:sp>
        </mc:Choice>
        <mc:Fallback xmlns="">
          <p:sp>
            <p:nvSpPr>
              <p:cNvPr id="160" name="TextBox 159"/>
              <p:cNvSpPr txBox="1">
                <a:spLocks noRot="1" noChangeAspect="1" noMove="1" noResize="1" noEditPoints="1" noAdjustHandles="1" noChangeArrowheads="1" noChangeShapeType="1" noTextEdit="1"/>
              </p:cNvSpPr>
              <p:nvPr/>
            </p:nvSpPr>
            <p:spPr>
              <a:xfrm>
                <a:off x="6925825" y="4952579"/>
                <a:ext cx="2243243" cy="461665"/>
              </a:xfrm>
              <a:prstGeom prst="rect">
                <a:avLst/>
              </a:prstGeom>
              <a:blipFill>
                <a:blip r:embed="rId7"/>
                <a:stretch>
                  <a:fillRect l="-4076" t="-9211" r="-3261" b="-30263"/>
                </a:stretch>
              </a:blipFill>
            </p:spPr>
            <p:txBody>
              <a:bodyPr/>
              <a:lstStyle/>
              <a:p>
                <a:r>
                  <a:rPr lang="zh-CN" altLang="en-US">
                    <a:noFill/>
                  </a:rPr>
                  <a:t> </a:t>
                </a:r>
              </a:p>
            </p:txBody>
          </p:sp>
        </mc:Fallback>
      </mc:AlternateContent>
      <p:sp>
        <p:nvSpPr>
          <p:cNvPr id="79" name="Slide Number Placeholder 3"/>
          <p:cNvSpPr txBox="1">
            <a:spLocks/>
          </p:cNvSpPr>
          <p:nvPr/>
        </p:nvSpPr>
        <p:spPr>
          <a:xfrm>
            <a:off x="9653016" y="573405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a:pPr/>
              <a:t>18</a:t>
            </a:fld>
            <a:endParaRPr lang="en-US" dirty="0"/>
          </a:p>
        </p:txBody>
      </p:sp>
      <mc:AlternateContent xmlns:mc="http://schemas.openxmlformats.org/markup-compatibility/2006" xmlns:a14="http://schemas.microsoft.com/office/drawing/2010/main">
        <mc:Choice Requires="a14">
          <p:sp>
            <p:nvSpPr>
              <p:cNvPr id="6" name="文本框 5"/>
              <p:cNvSpPr txBox="1"/>
              <p:nvPr/>
            </p:nvSpPr>
            <p:spPr>
              <a:xfrm>
                <a:off x="7244145" y="3127037"/>
                <a:ext cx="958339" cy="461665"/>
              </a:xfrm>
              <a:prstGeom prst="rect">
                <a:avLst/>
              </a:prstGeom>
              <a:noFill/>
            </p:spPr>
            <p:txBody>
              <a:bodyPr wrap="none" rtlCol="0">
                <a:spAutoFit/>
              </a:bodyPr>
              <a:lstStyle/>
              <a:p>
                <a14:m>
                  <m:oMath xmlns:m="http://schemas.openxmlformats.org/officeDocument/2006/math">
                    <m:r>
                      <m:rPr>
                        <m:sty m:val="p"/>
                      </m:rPr>
                      <a:rPr lang="en-US" altLang="zh-CN" sz="2400" i="1">
                        <a:latin typeface="Cambria Math" panose="02040503050406030204" pitchFamily="18" charset="0"/>
                      </a:rPr>
                      <m:t>O</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e>
                    </m:d>
                  </m:oMath>
                </a14:m>
                <a:r>
                  <a:rPr lang="en-US" sz="2400" dirty="0"/>
                  <a:t>?</a:t>
                </a:r>
                <a:endParaRPr lang="en-US" sz="2800" dirty="0"/>
              </a:p>
            </p:txBody>
          </p:sp>
        </mc:Choice>
        <mc:Fallback xmlns="">
          <p:sp>
            <p:nvSpPr>
              <p:cNvPr id="6" name="文本框 5"/>
              <p:cNvSpPr txBox="1">
                <a:spLocks noRot="1" noChangeAspect="1" noMove="1" noResize="1" noEditPoints="1" noAdjustHandles="1" noChangeArrowheads="1" noChangeShapeType="1" noTextEdit="1"/>
              </p:cNvSpPr>
              <p:nvPr/>
            </p:nvSpPr>
            <p:spPr>
              <a:xfrm>
                <a:off x="7244145" y="3127037"/>
                <a:ext cx="958339" cy="461665"/>
              </a:xfrm>
              <a:prstGeom prst="rect">
                <a:avLst/>
              </a:prstGeom>
              <a:blipFill>
                <a:blip r:embed="rId8"/>
                <a:stretch>
                  <a:fillRect l="-1266" t="-9211" r="-886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7314620" y="5505924"/>
                <a:ext cx="1658211" cy="461665"/>
              </a:xfrm>
              <a:prstGeom prst="rect">
                <a:avLst/>
              </a:prstGeom>
              <a:noFill/>
            </p:spPr>
            <p:txBody>
              <a:bodyPr wrap="none" rtlCol="0">
                <a:spAutoFit/>
              </a:bodyPr>
              <a:lstStyle/>
              <a:p>
                <a14:m>
                  <m:oMath xmlns:m="http://schemas.openxmlformats.org/officeDocument/2006/math">
                    <m:r>
                      <a:rPr lang="en-US" altLang="zh-CN" sz="2400" i="1">
                        <a:latin typeface="Cambria Math" panose="02040503050406030204" pitchFamily="18" charset="0"/>
                      </a:rPr>
                      <m:t>𝑂</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r>
                              <a:rPr lang="en-US" altLang="zh-CN" sz="2400" i="1">
                                <a:latin typeface="Cambria Math" panose="02040503050406030204" pitchFamily="18" charset="0"/>
                              </a:rPr>
                              <m:t>𝑛</m:t>
                            </m:r>
                          </m:e>
                        </m:func>
                      </m:e>
                    </m:d>
                  </m:oMath>
                </a14:m>
                <a:r>
                  <a:rPr lang="en-US" sz="2400" dirty="0"/>
                  <a:t>?</a:t>
                </a:r>
              </a:p>
            </p:txBody>
          </p:sp>
        </mc:Choice>
        <mc:Fallback xmlns="">
          <p:sp>
            <p:nvSpPr>
              <p:cNvPr id="9" name="文本框 8"/>
              <p:cNvSpPr txBox="1">
                <a:spLocks noRot="1" noChangeAspect="1" noMove="1" noResize="1" noEditPoints="1" noAdjustHandles="1" noChangeArrowheads="1" noChangeShapeType="1" noTextEdit="1"/>
              </p:cNvSpPr>
              <p:nvPr/>
            </p:nvSpPr>
            <p:spPr>
              <a:xfrm>
                <a:off x="7314620" y="5505924"/>
                <a:ext cx="1658211" cy="461665"/>
              </a:xfrm>
              <a:prstGeom prst="rect">
                <a:avLst/>
              </a:prstGeom>
              <a:blipFill>
                <a:blip r:embed="rId9"/>
                <a:stretch>
                  <a:fillRect l="-1103" t="-9211" r="-4412"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613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5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5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5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5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5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25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25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5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25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25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25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25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250"/>
                                        <p:tgtEl>
                                          <p:spTgt spid="38"/>
                                        </p:tgtEl>
                                      </p:cBhvr>
                                    </p:animEffect>
                                    <p:set>
                                      <p:cBhvr>
                                        <p:cTn id="50" dur="1" fill="hold">
                                          <p:stCondLst>
                                            <p:cond delay="249"/>
                                          </p:stCondLst>
                                        </p:cTn>
                                        <p:tgtEl>
                                          <p:spTgt spid="38"/>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250"/>
                                        <p:tgtEl>
                                          <p:spTgt spid="4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250"/>
                                        <p:tgtEl>
                                          <p:spTgt spid="23"/>
                                        </p:tgtEl>
                                      </p:cBhvr>
                                    </p:animEffect>
                                  </p:childTnLst>
                                </p:cTn>
                              </p:par>
                            </p:childTnLst>
                          </p:cTn>
                        </p:par>
                        <p:par>
                          <p:cTn id="57" fill="hold">
                            <p:stCondLst>
                              <p:cond delay="250"/>
                            </p:stCondLst>
                            <p:childTnLst>
                              <p:par>
                                <p:cTn id="58" presetID="10" presetClass="exit" presetSubtype="0" fill="hold" nodeType="afterEffect">
                                  <p:stCondLst>
                                    <p:cond delay="0"/>
                                  </p:stCondLst>
                                  <p:childTnLst>
                                    <p:animEffect transition="out" filter="fade">
                                      <p:cBhvr>
                                        <p:cTn id="59" dur="250"/>
                                        <p:tgtEl>
                                          <p:spTgt spid="41"/>
                                        </p:tgtEl>
                                      </p:cBhvr>
                                    </p:animEffect>
                                    <p:set>
                                      <p:cBhvr>
                                        <p:cTn id="60" dur="1" fill="hold">
                                          <p:stCondLst>
                                            <p:cond delay="249"/>
                                          </p:stCondLst>
                                        </p:cTn>
                                        <p:tgtEl>
                                          <p:spTgt spid="41"/>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250"/>
                                        <p:tgtEl>
                                          <p:spTgt spid="4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250"/>
                                        <p:tgtEl>
                                          <p:spTgt spid="24"/>
                                        </p:tgtEl>
                                      </p:cBhvr>
                                    </p:animEffect>
                                  </p:childTnLst>
                                </p:cTn>
                              </p:par>
                            </p:childTnLst>
                          </p:cTn>
                        </p:par>
                        <p:par>
                          <p:cTn id="67" fill="hold">
                            <p:stCondLst>
                              <p:cond delay="500"/>
                            </p:stCondLst>
                            <p:childTnLst>
                              <p:par>
                                <p:cTn id="68" presetID="10" presetClass="exit" presetSubtype="0" fill="hold" nodeType="afterEffect">
                                  <p:stCondLst>
                                    <p:cond delay="0"/>
                                  </p:stCondLst>
                                  <p:childTnLst>
                                    <p:animEffect transition="out" filter="fade">
                                      <p:cBhvr>
                                        <p:cTn id="69" dur="250"/>
                                        <p:tgtEl>
                                          <p:spTgt spid="49"/>
                                        </p:tgtEl>
                                      </p:cBhvr>
                                    </p:animEffect>
                                    <p:set>
                                      <p:cBhvr>
                                        <p:cTn id="70" dur="1" fill="hold">
                                          <p:stCondLst>
                                            <p:cond delay="249"/>
                                          </p:stCondLst>
                                        </p:cTn>
                                        <p:tgtEl>
                                          <p:spTgt spid="49"/>
                                        </p:tgtEl>
                                        <p:attrNameLst>
                                          <p:attrName>style.visibility</p:attrName>
                                        </p:attrNameLst>
                                      </p:cBhvr>
                                      <p:to>
                                        <p:strVal val="hidden"/>
                                      </p:to>
                                    </p:set>
                                  </p:childTnLst>
                                </p:cTn>
                              </p:par>
                              <p:par>
                                <p:cTn id="71" presetID="10"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fade">
                                      <p:cBhvr>
                                        <p:cTn id="73" dur="250"/>
                                        <p:tgtEl>
                                          <p:spTgt spid="5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250"/>
                                        <p:tgtEl>
                                          <p:spTgt spid="25"/>
                                        </p:tgtEl>
                                      </p:cBhvr>
                                    </p:animEffect>
                                  </p:childTnLst>
                                </p:cTn>
                              </p:par>
                            </p:childTnLst>
                          </p:cTn>
                        </p:par>
                        <p:par>
                          <p:cTn id="77" fill="hold">
                            <p:stCondLst>
                              <p:cond delay="750"/>
                            </p:stCondLst>
                            <p:childTnLst>
                              <p:par>
                                <p:cTn id="78" presetID="10" presetClass="exit" presetSubtype="0" fill="hold" nodeType="afterEffect">
                                  <p:stCondLst>
                                    <p:cond delay="0"/>
                                  </p:stCondLst>
                                  <p:childTnLst>
                                    <p:animEffect transition="out" filter="fade">
                                      <p:cBhvr>
                                        <p:cTn id="79" dur="250"/>
                                        <p:tgtEl>
                                          <p:spTgt spid="52"/>
                                        </p:tgtEl>
                                      </p:cBhvr>
                                    </p:animEffect>
                                    <p:set>
                                      <p:cBhvr>
                                        <p:cTn id="80" dur="1" fill="hold">
                                          <p:stCondLst>
                                            <p:cond delay="249"/>
                                          </p:stCondLst>
                                        </p:cTn>
                                        <p:tgtEl>
                                          <p:spTgt spid="52"/>
                                        </p:tgtEl>
                                        <p:attrNameLst>
                                          <p:attrName>style.visibility</p:attrName>
                                        </p:attrNameLst>
                                      </p:cBhvr>
                                      <p:to>
                                        <p:strVal val="hidden"/>
                                      </p:to>
                                    </p:set>
                                  </p:childTnLst>
                                </p:cTn>
                              </p:par>
                              <p:par>
                                <p:cTn id="81" presetID="10" presetClass="entr" presetSubtype="0" fill="hold" nodeType="with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250"/>
                                        <p:tgtEl>
                                          <p:spTgt spid="5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250"/>
                                        <p:tgtEl>
                                          <p:spTgt spid="26"/>
                                        </p:tgtEl>
                                      </p:cBhvr>
                                    </p:animEffect>
                                  </p:childTnLst>
                                </p:cTn>
                              </p:par>
                            </p:childTnLst>
                          </p:cTn>
                        </p:par>
                        <p:par>
                          <p:cTn id="87" fill="hold">
                            <p:stCondLst>
                              <p:cond delay="1000"/>
                            </p:stCondLst>
                            <p:childTnLst>
                              <p:par>
                                <p:cTn id="88" presetID="10" presetClass="exit" presetSubtype="0" fill="hold" nodeType="afterEffect">
                                  <p:stCondLst>
                                    <p:cond delay="0"/>
                                  </p:stCondLst>
                                  <p:childTnLst>
                                    <p:animEffect transition="out" filter="fade">
                                      <p:cBhvr>
                                        <p:cTn id="89" dur="250"/>
                                        <p:tgtEl>
                                          <p:spTgt spid="43"/>
                                        </p:tgtEl>
                                      </p:cBhvr>
                                    </p:animEffect>
                                    <p:set>
                                      <p:cBhvr>
                                        <p:cTn id="90" dur="1" fill="hold">
                                          <p:stCondLst>
                                            <p:cond delay="249"/>
                                          </p:stCondLst>
                                        </p:cTn>
                                        <p:tgtEl>
                                          <p:spTgt spid="43"/>
                                        </p:tgtEl>
                                        <p:attrNameLst>
                                          <p:attrName>style.visibility</p:attrName>
                                        </p:attrNameLst>
                                      </p:cBhvr>
                                      <p:to>
                                        <p:strVal val="hidden"/>
                                      </p:to>
                                    </p:set>
                                  </p:childTnLst>
                                </p:cTn>
                              </p:par>
                              <p:par>
                                <p:cTn id="91" presetID="10" presetClass="entr" presetSubtype="0" fill="hold" nodeType="with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fade">
                                      <p:cBhvr>
                                        <p:cTn id="93" dur="250"/>
                                        <p:tgtEl>
                                          <p:spTgt spid="4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fade">
                                      <p:cBhvr>
                                        <p:cTn id="96" dur="250"/>
                                        <p:tgtEl>
                                          <p:spTgt spid="27"/>
                                        </p:tgtEl>
                                      </p:cBhvr>
                                    </p:animEffect>
                                  </p:childTnLst>
                                </p:cTn>
                              </p:par>
                            </p:childTnLst>
                          </p:cTn>
                        </p:par>
                        <p:par>
                          <p:cTn id="97" fill="hold">
                            <p:stCondLst>
                              <p:cond delay="1250"/>
                            </p:stCondLst>
                            <p:childTnLst>
                              <p:par>
                                <p:cTn id="98" presetID="10" presetClass="exit" presetSubtype="0" fill="hold" nodeType="afterEffect">
                                  <p:stCondLst>
                                    <p:cond delay="0"/>
                                  </p:stCondLst>
                                  <p:childTnLst>
                                    <p:animEffect transition="out" filter="fade">
                                      <p:cBhvr>
                                        <p:cTn id="99" dur="250"/>
                                        <p:tgtEl>
                                          <p:spTgt spid="54"/>
                                        </p:tgtEl>
                                      </p:cBhvr>
                                    </p:animEffect>
                                    <p:set>
                                      <p:cBhvr>
                                        <p:cTn id="100" dur="1" fill="hold">
                                          <p:stCondLst>
                                            <p:cond delay="249"/>
                                          </p:stCondLst>
                                        </p:cTn>
                                        <p:tgtEl>
                                          <p:spTgt spid="54"/>
                                        </p:tgtEl>
                                        <p:attrNameLst>
                                          <p:attrName>style.visibility</p:attrName>
                                        </p:attrNameLst>
                                      </p:cBhvr>
                                      <p:to>
                                        <p:strVal val="hidden"/>
                                      </p:to>
                                    </p:set>
                                  </p:childTnLst>
                                </p:cTn>
                              </p:par>
                              <p:par>
                                <p:cTn id="101" presetID="10" presetClass="entr" presetSubtype="0" fill="hold" nodeType="withEffect">
                                  <p:stCondLst>
                                    <p:cond delay="0"/>
                                  </p:stCondLst>
                                  <p:childTnLst>
                                    <p:set>
                                      <p:cBhvr>
                                        <p:cTn id="102" dur="1" fill="hold">
                                          <p:stCondLst>
                                            <p:cond delay="0"/>
                                          </p:stCondLst>
                                        </p:cTn>
                                        <p:tgtEl>
                                          <p:spTgt spid="56"/>
                                        </p:tgtEl>
                                        <p:attrNameLst>
                                          <p:attrName>style.visibility</p:attrName>
                                        </p:attrNameLst>
                                      </p:cBhvr>
                                      <p:to>
                                        <p:strVal val="visible"/>
                                      </p:to>
                                    </p:set>
                                    <p:animEffect transition="in" filter="fade">
                                      <p:cBhvr>
                                        <p:cTn id="103" dur="250"/>
                                        <p:tgtEl>
                                          <p:spTgt spid="5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250"/>
                                        <p:tgtEl>
                                          <p:spTgt spid="28"/>
                                        </p:tgtEl>
                                      </p:cBhvr>
                                    </p:animEffect>
                                  </p:childTnLst>
                                </p:cTn>
                              </p:par>
                            </p:childTnLst>
                          </p:cTn>
                        </p:par>
                        <p:par>
                          <p:cTn id="107" fill="hold">
                            <p:stCondLst>
                              <p:cond delay="1500"/>
                            </p:stCondLst>
                            <p:childTnLst>
                              <p:par>
                                <p:cTn id="108" presetID="10" presetClass="exit" presetSubtype="0" fill="hold" nodeType="afterEffect">
                                  <p:stCondLst>
                                    <p:cond delay="0"/>
                                  </p:stCondLst>
                                  <p:childTnLst>
                                    <p:animEffect transition="out" filter="fade">
                                      <p:cBhvr>
                                        <p:cTn id="109" dur="250"/>
                                        <p:tgtEl>
                                          <p:spTgt spid="56"/>
                                        </p:tgtEl>
                                      </p:cBhvr>
                                    </p:animEffect>
                                    <p:set>
                                      <p:cBhvr>
                                        <p:cTn id="110" dur="1" fill="hold">
                                          <p:stCondLst>
                                            <p:cond delay="249"/>
                                          </p:stCondLst>
                                        </p:cTn>
                                        <p:tgtEl>
                                          <p:spTgt spid="56"/>
                                        </p:tgtEl>
                                        <p:attrNameLst>
                                          <p:attrName>style.visibility</p:attrName>
                                        </p:attrNameLst>
                                      </p:cBhvr>
                                      <p:to>
                                        <p:strVal val="hidden"/>
                                      </p:to>
                                    </p:set>
                                  </p:childTnLst>
                                </p:cTn>
                              </p:par>
                              <p:par>
                                <p:cTn id="111" presetID="10" presetClass="entr" presetSubtype="0" fill="hold" nodeType="withEffect">
                                  <p:stCondLst>
                                    <p:cond delay="0"/>
                                  </p:stCondLst>
                                  <p:childTnLst>
                                    <p:set>
                                      <p:cBhvr>
                                        <p:cTn id="112" dur="1" fill="hold">
                                          <p:stCondLst>
                                            <p:cond delay="0"/>
                                          </p:stCondLst>
                                        </p:cTn>
                                        <p:tgtEl>
                                          <p:spTgt spid="58"/>
                                        </p:tgtEl>
                                        <p:attrNameLst>
                                          <p:attrName>style.visibility</p:attrName>
                                        </p:attrNameLst>
                                      </p:cBhvr>
                                      <p:to>
                                        <p:strVal val="visible"/>
                                      </p:to>
                                    </p:set>
                                    <p:animEffect transition="in" filter="fade">
                                      <p:cBhvr>
                                        <p:cTn id="113" dur="250"/>
                                        <p:tgtEl>
                                          <p:spTgt spid="5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fade">
                                      <p:cBhvr>
                                        <p:cTn id="116" dur="250"/>
                                        <p:tgtEl>
                                          <p:spTgt spid="29"/>
                                        </p:tgtEl>
                                      </p:cBhvr>
                                    </p:animEffect>
                                  </p:childTnLst>
                                </p:cTn>
                              </p:par>
                            </p:childTnLst>
                          </p:cTn>
                        </p:par>
                        <p:par>
                          <p:cTn id="117" fill="hold">
                            <p:stCondLst>
                              <p:cond delay="1750"/>
                            </p:stCondLst>
                            <p:childTnLst>
                              <p:par>
                                <p:cTn id="118" presetID="10" presetClass="exit" presetSubtype="0" fill="hold" nodeType="afterEffect">
                                  <p:stCondLst>
                                    <p:cond delay="0"/>
                                  </p:stCondLst>
                                  <p:childTnLst>
                                    <p:animEffect transition="out" filter="fade">
                                      <p:cBhvr>
                                        <p:cTn id="119" dur="250"/>
                                        <p:tgtEl>
                                          <p:spTgt spid="45"/>
                                        </p:tgtEl>
                                      </p:cBhvr>
                                    </p:animEffect>
                                    <p:set>
                                      <p:cBhvr>
                                        <p:cTn id="120" dur="1" fill="hold">
                                          <p:stCondLst>
                                            <p:cond delay="249"/>
                                          </p:stCondLst>
                                        </p:cTn>
                                        <p:tgtEl>
                                          <p:spTgt spid="45"/>
                                        </p:tgtEl>
                                        <p:attrNameLst>
                                          <p:attrName>style.visibility</p:attrName>
                                        </p:attrNameLst>
                                      </p:cBhvr>
                                      <p:to>
                                        <p:strVal val="hidden"/>
                                      </p:to>
                                    </p:set>
                                  </p:childTnLst>
                                </p:cTn>
                              </p:par>
                              <p:par>
                                <p:cTn id="121" presetID="10" presetClass="entr" presetSubtype="0" fill="hold" nodeType="with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250"/>
                                        <p:tgtEl>
                                          <p:spTgt spid="4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animEffect transition="in" filter="fade">
                                      <p:cBhvr>
                                        <p:cTn id="126" dur="250"/>
                                        <p:tgtEl>
                                          <p:spTgt spid="30"/>
                                        </p:tgtEl>
                                      </p:cBhvr>
                                    </p:animEffect>
                                  </p:childTnLst>
                                </p:cTn>
                              </p:par>
                            </p:childTnLst>
                          </p:cTn>
                        </p:par>
                        <p:par>
                          <p:cTn id="127" fill="hold">
                            <p:stCondLst>
                              <p:cond delay="2000"/>
                            </p:stCondLst>
                            <p:childTnLst>
                              <p:par>
                                <p:cTn id="128" presetID="10" presetClass="exit" presetSubtype="0" fill="hold" nodeType="afterEffect">
                                  <p:stCondLst>
                                    <p:cond delay="0"/>
                                  </p:stCondLst>
                                  <p:childTnLst>
                                    <p:animEffect transition="out" filter="fade">
                                      <p:cBhvr>
                                        <p:cTn id="129" dur="250"/>
                                        <p:tgtEl>
                                          <p:spTgt spid="47"/>
                                        </p:tgtEl>
                                      </p:cBhvr>
                                    </p:animEffect>
                                    <p:set>
                                      <p:cBhvr>
                                        <p:cTn id="130" dur="1" fill="hold">
                                          <p:stCondLst>
                                            <p:cond delay="249"/>
                                          </p:stCondLst>
                                        </p:cTn>
                                        <p:tgtEl>
                                          <p:spTgt spid="47"/>
                                        </p:tgtEl>
                                        <p:attrNameLst>
                                          <p:attrName>style.visibility</p:attrName>
                                        </p:attrNameLst>
                                      </p:cBhvr>
                                      <p:to>
                                        <p:strVal val="hidden"/>
                                      </p:to>
                                    </p:set>
                                  </p:childTnLst>
                                </p:cTn>
                              </p:par>
                              <p:par>
                                <p:cTn id="131" presetID="10" presetClass="entr" presetSubtype="0" fill="hold" nodeType="withEffect">
                                  <p:stCondLst>
                                    <p:cond delay="0"/>
                                  </p:stCondLst>
                                  <p:childTnLst>
                                    <p:set>
                                      <p:cBhvr>
                                        <p:cTn id="132" dur="1" fill="hold">
                                          <p:stCondLst>
                                            <p:cond delay="0"/>
                                          </p:stCondLst>
                                        </p:cTn>
                                        <p:tgtEl>
                                          <p:spTgt spid="145"/>
                                        </p:tgtEl>
                                        <p:attrNameLst>
                                          <p:attrName>style.visibility</p:attrName>
                                        </p:attrNameLst>
                                      </p:cBhvr>
                                      <p:to>
                                        <p:strVal val="visible"/>
                                      </p:to>
                                    </p:set>
                                    <p:animEffect transition="in" filter="fade">
                                      <p:cBhvr>
                                        <p:cTn id="133" dur="250"/>
                                        <p:tgtEl>
                                          <p:spTgt spid="145"/>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31"/>
                                        </p:tgtEl>
                                        <p:attrNameLst>
                                          <p:attrName>style.visibility</p:attrName>
                                        </p:attrNameLst>
                                      </p:cBhvr>
                                      <p:to>
                                        <p:strVal val="visible"/>
                                      </p:to>
                                    </p:set>
                                    <p:animEffect transition="in" filter="fade">
                                      <p:cBhvr>
                                        <p:cTn id="136" dur="250"/>
                                        <p:tgtEl>
                                          <p:spTgt spid="31"/>
                                        </p:tgtEl>
                                      </p:cBhvr>
                                    </p:animEffect>
                                  </p:childTnLst>
                                </p:cTn>
                              </p:par>
                            </p:childTnLst>
                          </p:cTn>
                        </p:par>
                        <p:par>
                          <p:cTn id="137" fill="hold">
                            <p:stCondLst>
                              <p:cond delay="2250"/>
                            </p:stCondLst>
                            <p:childTnLst>
                              <p:par>
                                <p:cTn id="138" presetID="10" presetClass="exit" presetSubtype="0" fill="hold" nodeType="afterEffect">
                                  <p:stCondLst>
                                    <p:cond delay="0"/>
                                  </p:stCondLst>
                                  <p:childTnLst>
                                    <p:animEffect transition="out" filter="fade">
                                      <p:cBhvr>
                                        <p:cTn id="139" dur="250"/>
                                        <p:tgtEl>
                                          <p:spTgt spid="58"/>
                                        </p:tgtEl>
                                      </p:cBhvr>
                                    </p:animEffect>
                                    <p:set>
                                      <p:cBhvr>
                                        <p:cTn id="140" dur="1" fill="hold">
                                          <p:stCondLst>
                                            <p:cond delay="249"/>
                                          </p:stCondLst>
                                        </p:cTn>
                                        <p:tgtEl>
                                          <p:spTgt spid="58"/>
                                        </p:tgtEl>
                                        <p:attrNameLst>
                                          <p:attrName>style.visibility</p:attrName>
                                        </p:attrNameLst>
                                      </p:cBhvr>
                                      <p:to>
                                        <p:strVal val="hidden"/>
                                      </p:to>
                                    </p:set>
                                  </p:childTnLst>
                                </p:cTn>
                              </p:par>
                              <p:par>
                                <p:cTn id="141" presetID="10" presetClass="entr" presetSubtype="0" fill="hold" nodeType="withEffect">
                                  <p:stCondLst>
                                    <p:cond delay="0"/>
                                  </p:stCondLst>
                                  <p:childTnLst>
                                    <p:set>
                                      <p:cBhvr>
                                        <p:cTn id="142" dur="1" fill="hold">
                                          <p:stCondLst>
                                            <p:cond delay="0"/>
                                          </p:stCondLst>
                                        </p:cTn>
                                        <p:tgtEl>
                                          <p:spTgt spid="146"/>
                                        </p:tgtEl>
                                        <p:attrNameLst>
                                          <p:attrName>style.visibility</p:attrName>
                                        </p:attrNameLst>
                                      </p:cBhvr>
                                      <p:to>
                                        <p:strVal val="visible"/>
                                      </p:to>
                                    </p:set>
                                    <p:animEffect transition="in" filter="fade">
                                      <p:cBhvr>
                                        <p:cTn id="143" dur="250"/>
                                        <p:tgtEl>
                                          <p:spTgt spid="146"/>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32"/>
                                        </p:tgtEl>
                                        <p:attrNameLst>
                                          <p:attrName>style.visibility</p:attrName>
                                        </p:attrNameLst>
                                      </p:cBhvr>
                                      <p:to>
                                        <p:strVal val="visible"/>
                                      </p:to>
                                    </p:set>
                                    <p:animEffect transition="in" filter="fade">
                                      <p:cBhvr>
                                        <p:cTn id="146" dur="250"/>
                                        <p:tgtEl>
                                          <p:spTgt spid="32"/>
                                        </p:tgtEl>
                                      </p:cBhvr>
                                    </p:animEffect>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62"/>
                                        </p:tgtEl>
                                        <p:attrNameLst>
                                          <p:attrName>style.visibility</p:attrName>
                                        </p:attrNameLst>
                                      </p:cBhvr>
                                      <p:to>
                                        <p:strVal val="visible"/>
                                      </p:to>
                                    </p:set>
                                    <p:animEffect transition="in" filter="fade">
                                      <p:cBhvr>
                                        <p:cTn id="151" dur="500"/>
                                        <p:tgtEl>
                                          <p:spTgt spid="62"/>
                                        </p:tgtEl>
                                      </p:cBhvr>
                                    </p:animEffect>
                                    <p:anim calcmode="lin" valueType="num">
                                      <p:cBhvr>
                                        <p:cTn id="152" dur="500" fill="hold"/>
                                        <p:tgtEl>
                                          <p:spTgt spid="62"/>
                                        </p:tgtEl>
                                        <p:attrNameLst>
                                          <p:attrName>ppt_x</p:attrName>
                                        </p:attrNameLst>
                                      </p:cBhvr>
                                      <p:tavLst>
                                        <p:tav tm="0">
                                          <p:val>
                                            <p:strVal val="#ppt_x"/>
                                          </p:val>
                                        </p:tav>
                                        <p:tav tm="100000">
                                          <p:val>
                                            <p:strVal val="#ppt_x"/>
                                          </p:val>
                                        </p:tav>
                                      </p:tavLst>
                                    </p:anim>
                                    <p:anim calcmode="lin" valueType="num">
                                      <p:cBhvr>
                                        <p:cTn id="153" dur="5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53" presetClass="entr" presetSubtype="16" fill="hold" grpId="0" nodeType="clickEffect">
                                  <p:stCondLst>
                                    <p:cond delay="0"/>
                                  </p:stCondLst>
                                  <p:childTnLst>
                                    <p:set>
                                      <p:cBhvr>
                                        <p:cTn id="157" dur="1" fill="hold">
                                          <p:stCondLst>
                                            <p:cond delay="0"/>
                                          </p:stCondLst>
                                        </p:cTn>
                                        <p:tgtEl>
                                          <p:spTgt spid="159"/>
                                        </p:tgtEl>
                                        <p:attrNameLst>
                                          <p:attrName>style.visibility</p:attrName>
                                        </p:attrNameLst>
                                      </p:cBhvr>
                                      <p:to>
                                        <p:strVal val="visible"/>
                                      </p:to>
                                    </p:set>
                                    <p:anim calcmode="lin" valueType="num">
                                      <p:cBhvr>
                                        <p:cTn id="158" dur="500" fill="hold"/>
                                        <p:tgtEl>
                                          <p:spTgt spid="159"/>
                                        </p:tgtEl>
                                        <p:attrNameLst>
                                          <p:attrName>ppt_w</p:attrName>
                                        </p:attrNameLst>
                                      </p:cBhvr>
                                      <p:tavLst>
                                        <p:tav tm="0">
                                          <p:val>
                                            <p:fltVal val="0"/>
                                          </p:val>
                                        </p:tav>
                                        <p:tav tm="100000">
                                          <p:val>
                                            <p:strVal val="#ppt_w"/>
                                          </p:val>
                                        </p:tav>
                                      </p:tavLst>
                                    </p:anim>
                                    <p:anim calcmode="lin" valueType="num">
                                      <p:cBhvr>
                                        <p:cTn id="159" dur="500" fill="hold"/>
                                        <p:tgtEl>
                                          <p:spTgt spid="159"/>
                                        </p:tgtEl>
                                        <p:attrNameLst>
                                          <p:attrName>ppt_h</p:attrName>
                                        </p:attrNameLst>
                                      </p:cBhvr>
                                      <p:tavLst>
                                        <p:tav tm="0">
                                          <p:val>
                                            <p:fltVal val="0"/>
                                          </p:val>
                                        </p:tav>
                                        <p:tav tm="100000">
                                          <p:val>
                                            <p:strVal val="#ppt_h"/>
                                          </p:val>
                                        </p:tav>
                                      </p:tavLst>
                                    </p:anim>
                                    <p:animEffect transition="in" filter="fade">
                                      <p:cBhvr>
                                        <p:cTn id="160" dur="500"/>
                                        <p:tgtEl>
                                          <p:spTgt spid="159"/>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6"/>
                                        </p:tgtEl>
                                        <p:attrNameLst>
                                          <p:attrName>style.visibility</p:attrName>
                                        </p:attrNameLst>
                                      </p:cBhvr>
                                      <p:to>
                                        <p:strVal val="visible"/>
                                      </p:to>
                                    </p:set>
                                    <p:animEffect transition="in" filter="fade">
                                      <p:cBhvr>
                                        <p:cTn id="165" dur="500"/>
                                        <p:tgtEl>
                                          <p:spTgt spid="6"/>
                                        </p:tgtEl>
                                      </p:cBhvr>
                                    </p:animEffect>
                                  </p:childTnLst>
                                </p:cTn>
                              </p:par>
                            </p:childTnLst>
                          </p:cTn>
                        </p:par>
                      </p:childTnLst>
                    </p:cTn>
                  </p:par>
                  <p:par>
                    <p:cTn id="166" fill="hold">
                      <p:stCondLst>
                        <p:cond delay="indefinite"/>
                      </p:stCondLst>
                      <p:childTnLst>
                        <p:par>
                          <p:cTn id="167" fill="hold">
                            <p:stCondLst>
                              <p:cond delay="0"/>
                            </p:stCondLst>
                            <p:childTnLst>
                              <p:par>
                                <p:cTn id="168" presetID="3" presetClass="emph" presetSubtype="2" fill="hold" grpId="1" nodeType="clickEffect">
                                  <p:stCondLst>
                                    <p:cond delay="0"/>
                                  </p:stCondLst>
                                  <p:childTnLst>
                                    <p:animClr clrSpc="rgb" dir="cw">
                                      <p:cBhvr override="childStyle">
                                        <p:cTn id="169" dur="500" fill="hold"/>
                                        <p:tgtEl>
                                          <p:spTgt spid="6"/>
                                        </p:tgtEl>
                                        <p:attrNameLst>
                                          <p:attrName>style.color</p:attrName>
                                        </p:attrNameLst>
                                      </p:cBhvr>
                                      <p:to>
                                        <a:srgbClr val="ADB0B5"/>
                                      </p:to>
                                    </p:animClr>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3">
                                            <p:txEl>
                                              <p:pRg st="7" end="7"/>
                                            </p:txEl>
                                          </p:spTgt>
                                        </p:tgtEl>
                                        <p:attrNameLst>
                                          <p:attrName>style.visibility</p:attrName>
                                        </p:attrNameLst>
                                      </p:cBhvr>
                                      <p:to>
                                        <p:strVal val="visible"/>
                                      </p:to>
                                    </p:set>
                                    <p:animEffect transition="in" filter="fade">
                                      <p:cBhvr>
                                        <p:cTn id="174" dur="500"/>
                                        <p:tgtEl>
                                          <p:spTgt spid="3">
                                            <p:txEl>
                                              <p:pRg st="7" end="7"/>
                                            </p:txEl>
                                          </p:spTgt>
                                        </p:tgtEl>
                                      </p:cBhvr>
                                    </p:animEffect>
                                  </p:childTnLst>
                                </p:cTn>
                              </p:par>
                              <p:par>
                                <p:cTn id="175" presetID="42" presetClass="entr" presetSubtype="0" fill="hold" nodeType="withEffect">
                                  <p:stCondLst>
                                    <p:cond delay="0"/>
                                  </p:stCondLst>
                                  <p:childTnLst>
                                    <p:set>
                                      <p:cBhvr>
                                        <p:cTn id="176" dur="1" fill="hold">
                                          <p:stCondLst>
                                            <p:cond delay="0"/>
                                          </p:stCondLst>
                                        </p:cTn>
                                        <p:tgtEl>
                                          <p:spTgt spid="84"/>
                                        </p:tgtEl>
                                        <p:attrNameLst>
                                          <p:attrName>style.visibility</p:attrName>
                                        </p:attrNameLst>
                                      </p:cBhvr>
                                      <p:to>
                                        <p:strVal val="visible"/>
                                      </p:to>
                                    </p:set>
                                    <p:animEffect transition="in" filter="fade">
                                      <p:cBhvr>
                                        <p:cTn id="177" dur="500"/>
                                        <p:tgtEl>
                                          <p:spTgt spid="84"/>
                                        </p:tgtEl>
                                      </p:cBhvr>
                                    </p:animEffect>
                                    <p:anim calcmode="lin" valueType="num">
                                      <p:cBhvr>
                                        <p:cTn id="178" dur="500" fill="hold"/>
                                        <p:tgtEl>
                                          <p:spTgt spid="84"/>
                                        </p:tgtEl>
                                        <p:attrNameLst>
                                          <p:attrName>ppt_x</p:attrName>
                                        </p:attrNameLst>
                                      </p:cBhvr>
                                      <p:tavLst>
                                        <p:tav tm="0">
                                          <p:val>
                                            <p:strVal val="#ppt_x"/>
                                          </p:val>
                                        </p:tav>
                                        <p:tav tm="100000">
                                          <p:val>
                                            <p:strVal val="#ppt_x"/>
                                          </p:val>
                                        </p:tav>
                                      </p:tavLst>
                                    </p:anim>
                                    <p:anim calcmode="lin" valueType="num">
                                      <p:cBhvr>
                                        <p:cTn id="179" dur="500" fill="hold"/>
                                        <p:tgtEl>
                                          <p:spTgt spid="84"/>
                                        </p:tgtEl>
                                        <p:attrNameLst>
                                          <p:attrName>ppt_y</p:attrName>
                                        </p:attrNameLst>
                                      </p:cBhvr>
                                      <p:tavLst>
                                        <p:tav tm="0">
                                          <p:val>
                                            <p:strVal val="#ppt_y+.1"/>
                                          </p:val>
                                        </p:tav>
                                        <p:tav tm="100000">
                                          <p:val>
                                            <p:strVal val="#ppt_y"/>
                                          </p:val>
                                        </p:tav>
                                      </p:tavLst>
                                    </p:anim>
                                  </p:childTnLst>
                                </p:cTn>
                              </p:par>
                              <p:par>
                                <p:cTn id="180" presetID="42" presetClass="entr" presetSubtype="0" fill="hold" nodeType="withEffect">
                                  <p:stCondLst>
                                    <p:cond delay="0"/>
                                  </p:stCondLst>
                                  <p:childTnLst>
                                    <p:set>
                                      <p:cBhvr>
                                        <p:cTn id="181" dur="1" fill="hold">
                                          <p:stCondLst>
                                            <p:cond delay="0"/>
                                          </p:stCondLst>
                                        </p:cTn>
                                        <p:tgtEl>
                                          <p:spTgt spid="153"/>
                                        </p:tgtEl>
                                        <p:attrNameLst>
                                          <p:attrName>style.visibility</p:attrName>
                                        </p:attrNameLst>
                                      </p:cBhvr>
                                      <p:to>
                                        <p:strVal val="visible"/>
                                      </p:to>
                                    </p:set>
                                    <p:animEffect transition="in" filter="fade">
                                      <p:cBhvr>
                                        <p:cTn id="182" dur="500"/>
                                        <p:tgtEl>
                                          <p:spTgt spid="153"/>
                                        </p:tgtEl>
                                      </p:cBhvr>
                                    </p:animEffect>
                                    <p:anim calcmode="lin" valueType="num">
                                      <p:cBhvr>
                                        <p:cTn id="183" dur="500" fill="hold"/>
                                        <p:tgtEl>
                                          <p:spTgt spid="153"/>
                                        </p:tgtEl>
                                        <p:attrNameLst>
                                          <p:attrName>ppt_x</p:attrName>
                                        </p:attrNameLst>
                                      </p:cBhvr>
                                      <p:tavLst>
                                        <p:tav tm="0">
                                          <p:val>
                                            <p:strVal val="#ppt_x"/>
                                          </p:val>
                                        </p:tav>
                                        <p:tav tm="100000">
                                          <p:val>
                                            <p:strVal val="#ppt_x"/>
                                          </p:val>
                                        </p:tav>
                                      </p:tavLst>
                                    </p:anim>
                                    <p:anim calcmode="lin" valueType="num">
                                      <p:cBhvr>
                                        <p:cTn id="184" dur="500" fill="hold"/>
                                        <p:tgtEl>
                                          <p:spTgt spid="153"/>
                                        </p:tgtEl>
                                        <p:attrNameLst>
                                          <p:attrName>ppt_y</p:attrName>
                                        </p:attrNameLst>
                                      </p:cBhvr>
                                      <p:tavLst>
                                        <p:tav tm="0">
                                          <p:val>
                                            <p:strVal val="#ppt_y+.1"/>
                                          </p:val>
                                        </p:tav>
                                        <p:tav tm="100000">
                                          <p:val>
                                            <p:strVal val="#ppt_y"/>
                                          </p:val>
                                        </p:tav>
                                      </p:tavLst>
                                    </p:anim>
                                  </p:childTnLst>
                                </p:cTn>
                              </p:par>
                              <p:par>
                                <p:cTn id="185" presetID="42" presetClass="entr" presetSubtype="0" fill="hold" nodeType="withEffect">
                                  <p:stCondLst>
                                    <p:cond delay="0"/>
                                  </p:stCondLst>
                                  <p:childTnLst>
                                    <p:set>
                                      <p:cBhvr>
                                        <p:cTn id="186" dur="1" fill="hold">
                                          <p:stCondLst>
                                            <p:cond delay="0"/>
                                          </p:stCondLst>
                                        </p:cTn>
                                        <p:tgtEl>
                                          <p:spTgt spid="154"/>
                                        </p:tgtEl>
                                        <p:attrNameLst>
                                          <p:attrName>style.visibility</p:attrName>
                                        </p:attrNameLst>
                                      </p:cBhvr>
                                      <p:to>
                                        <p:strVal val="visible"/>
                                      </p:to>
                                    </p:set>
                                    <p:animEffect transition="in" filter="fade">
                                      <p:cBhvr>
                                        <p:cTn id="187" dur="500"/>
                                        <p:tgtEl>
                                          <p:spTgt spid="154"/>
                                        </p:tgtEl>
                                      </p:cBhvr>
                                    </p:animEffect>
                                    <p:anim calcmode="lin" valueType="num">
                                      <p:cBhvr>
                                        <p:cTn id="188" dur="500" fill="hold"/>
                                        <p:tgtEl>
                                          <p:spTgt spid="154"/>
                                        </p:tgtEl>
                                        <p:attrNameLst>
                                          <p:attrName>ppt_x</p:attrName>
                                        </p:attrNameLst>
                                      </p:cBhvr>
                                      <p:tavLst>
                                        <p:tav tm="0">
                                          <p:val>
                                            <p:strVal val="#ppt_x"/>
                                          </p:val>
                                        </p:tav>
                                        <p:tav tm="100000">
                                          <p:val>
                                            <p:strVal val="#ppt_x"/>
                                          </p:val>
                                        </p:tav>
                                      </p:tavLst>
                                    </p:anim>
                                    <p:anim calcmode="lin" valueType="num">
                                      <p:cBhvr>
                                        <p:cTn id="189" dur="500" fill="hold"/>
                                        <p:tgtEl>
                                          <p:spTgt spid="154"/>
                                        </p:tgtEl>
                                        <p:attrNameLst>
                                          <p:attrName>ppt_y</p:attrName>
                                        </p:attrNameLst>
                                      </p:cBhvr>
                                      <p:tavLst>
                                        <p:tav tm="0">
                                          <p:val>
                                            <p:strVal val="#ppt_y+.1"/>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110"/>
                                        </p:tgtEl>
                                        <p:attrNameLst>
                                          <p:attrName>style.visibility</p:attrName>
                                        </p:attrNameLst>
                                      </p:cBhvr>
                                      <p:to>
                                        <p:strVal val="visible"/>
                                      </p:to>
                                    </p:set>
                                    <p:animEffect transition="in" filter="fade">
                                      <p:cBhvr>
                                        <p:cTn id="194" dur="500"/>
                                        <p:tgtEl>
                                          <p:spTgt spid="110"/>
                                        </p:tgtEl>
                                      </p:cBhvr>
                                    </p:animEffect>
                                  </p:childTnLst>
                                </p:cTn>
                              </p:par>
                              <p:par>
                                <p:cTn id="195" presetID="10" presetClass="entr" presetSubtype="0" fill="hold" nodeType="withEffect">
                                  <p:stCondLst>
                                    <p:cond delay="0"/>
                                  </p:stCondLst>
                                  <p:childTnLst>
                                    <p:set>
                                      <p:cBhvr>
                                        <p:cTn id="196" dur="1" fill="hold">
                                          <p:stCondLst>
                                            <p:cond delay="0"/>
                                          </p:stCondLst>
                                        </p:cTn>
                                        <p:tgtEl>
                                          <p:spTgt spid="111"/>
                                        </p:tgtEl>
                                        <p:attrNameLst>
                                          <p:attrName>style.visibility</p:attrName>
                                        </p:attrNameLst>
                                      </p:cBhvr>
                                      <p:to>
                                        <p:strVal val="visible"/>
                                      </p:to>
                                    </p:set>
                                    <p:animEffect transition="in" filter="fade">
                                      <p:cBhvr>
                                        <p:cTn id="197" dur="500"/>
                                        <p:tgtEl>
                                          <p:spTgt spid="111"/>
                                        </p:tgtEl>
                                      </p:cBhvr>
                                    </p:animEffect>
                                  </p:childTnLst>
                                </p:cTn>
                              </p:par>
                            </p:childTnLst>
                          </p:cTn>
                        </p:par>
                        <p:par>
                          <p:cTn id="198" fill="hold">
                            <p:stCondLst>
                              <p:cond delay="500"/>
                            </p:stCondLst>
                            <p:childTnLst>
                              <p:par>
                                <p:cTn id="199" presetID="10" presetClass="entr" presetSubtype="0" fill="hold" grpId="0" nodeType="afterEffect">
                                  <p:stCondLst>
                                    <p:cond delay="0"/>
                                  </p:stCondLst>
                                  <p:childTnLst>
                                    <p:set>
                                      <p:cBhvr>
                                        <p:cTn id="200" dur="1" fill="hold">
                                          <p:stCondLst>
                                            <p:cond delay="0"/>
                                          </p:stCondLst>
                                        </p:cTn>
                                        <p:tgtEl>
                                          <p:spTgt spid="114"/>
                                        </p:tgtEl>
                                        <p:attrNameLst>
                                          <p:attrName>style.visibility</p:attrName>
                                        </p:attrNameLst>
                                      </p:cBhvr>
                                      <p:to>
                                        <p:strVal val="visible"/>
                                      </p:to>
                                    </p:set>
                                    <p:animEffect transition="in" filter="fade">
                                      <p:cBhvr>
                                        <p:cTn id="201" dur="500"/>
                                        <p:tgtEl>
                                          <p:spTgt spid="114"/>
                                        </p:tgtEl>
                                      </p:cBhvr>
                                    </p:animEffect>
                                  </p:childTnLst>
                                </p:cTn>
                              </p:par>
                              <p:par>
                                <p:cTn id="202" presetID="10" presetClass="entr" presetSubtype="0" fill="hold" nodeType="withEffect">
                                  <p:stCondLst>
                                    <p:cond delay="0"/>
                                  </p:stCondLst>
                                  <p:childTnLst>
                                    <p:set>
                                      <p:cBhvr>
                                        <p:cTn id="203" dur="1" fill="hold">
                                          <p:stCondLst>
                                            <p:cond delay="0"/>
                                          </p:stCondLst>
                                        </p:cTn>
                                        <p:tgtEl>
                                          <p:spTgt spid="115"/>
                                        </p:tgtEl>
                                        <p:attrNameLst>
                                          <p:attrName>style.visibility</p:attrName>
                                        </p:attrNameLst>
                                      </p:cBhvr>
                                      <p:to>
                                        <p:strVal val="visible"/>
                                      </p:to>
                                    </p:set>
                                    <p:animEffect transition="in" filter="fade">
                                      <p:cBhvr>
                                        <p:cTn id="204" dur="500"/>
                                        <p:tgtEl>
                                          <p:spTgt spid="115"/>
                                        </p:tgtEl>
                                      </p:cBhvr>
                                    </p:animEffect>
                                  </p:childTnLst>
                                </p:cTn>
                              </p:par>
                            </p:childTnLst>
                          </p:cTn>
                        </p:par>
                        <p:par>
                          <p:cTn id="205" fill="hold">
                            <p:stCondLst>
                              <p:cond delay="1000"/>
                            </p:stCondLst>
                            <p:childTnLst>
                              <p:par>
                                <p:cTn id="206" presetID="10" presetClass="entr" presetSubtype="0" fill="hold" nodeType="afterEffect">
                                  <p:stCondLst>
                                    <p:cond delay="0"/>
                                  </p:stCondLst>
                                  <p:childTnLst>
                                    <p:set>
                                      <p:cBhvr>
                                        <p:cTn id="207" dur="1" fill="hold">
                                          <p:stCondLst>
                                            <p:cond delay="0"/>
                                          </p:stCondLst>
                                        </p:cTn>
                                        <p:tgtEl>
                                          <p:spTgt spid="152"/>
                                        </p:tgtEl>
                                        <p:attrNameLst>
                                          <p:attrName>style.visibility</p:attrName>
                                        </p:attrNameLst>
                                      </p:cBhvr>
                                      <p:to>
                                        <p:strVal val="visible"/>
                                      </p:to>
                                    </p:set>
                                    <p:animEffect transition="in" filter="fade">
                                      <p:cBhvr>
                                        <p:cTn id="208" dur="500"/>
                                        <p:tgtEl>
                                          <p:spTgt spid="152"/>
                                        </p:tgtEl>
                                      </p:cBhvr>
                                    </p:animEffect>
                                  </p:childTnLst>
                                </p:cTn>
                              </p:par>
                            </p:childTnLst>
                          </p:cTn>
                        </p:par>
                        <p:par>
                          <p:cTn id="209" fill="hold">
                            <p:stCondLst>
                              <p:cond delay="1500"/>
                            </p:stCondLst>
                            <p:childTnLst>
                              <p:par>
                                <p:cTn id="210" presetID="10" presetClass="exit" presetSubtype="0" fill="hold" nodeType="afterEffect">
                                  <p:stCondLst>
                                    <p:cond delay="0"/>
                                  </p:stCondLst>
                                  <p:childTnLst>
                                    <p:animEffect transition="out" filter="fade">
                                      <p:cBhvr>
                                        <p:cTn id="211" dur="500"/>
                                        <p:tgtEl>
                                          <p:spTgt spid="154"/>
                                        </p:tgtEl>
                                      </p:cBhvr>
                                    </p:animEffect>
                                    <p:set>
                                      <p:cBhvr>
                                        <p:cTn id="212" dur="1" fill="hold">
                                          <p:stCondLst>
                                            <p:cond delay="499"/>
                                          </p:stCondLst>
                                        </p:cTn>
                                        <p:tgtEl>
                                          <p:spTgt spid="154"/>
                                        </p:tgtEl>
                                        <p:attrNameLst>
                                          <p:attrName>style.visibility</p:attrName>
                                        </p:attrNameLst>
                                      </p:cBhvr>
                                      <p:to>
                                        <p:strVal val="hidden"/>
                                      </p:to>
                                    </p:set>
                                  </p:childTnLst>
                                </p:cTn>
                              </p:par>
                              <p:par>
                                <p:cTn id="213" presetID="10" presetClass="exit" presetSubtype="0" fill="hold" nodeType="withEffect">
                                  <p:stCondLst>
                                    <p:cond delay="0"/>
                                  </p:stCondLst>
                                  <p:childTnLst>
                                    <p:animEffect transition="out" filter="fade">
                                      <p:cBhvr>
                                        <p:cTn id="214" dur="500"/>
                                        <p:tgtEl>
                                          <p:spTgt spid="152"/>
                                        </p:tgtEl>
                                      </p:cBhvr>
                                    </p:animEffect>
                                    <p:set>
                                      <p:cBhvr>
                                        <p:cTn id="215" dur="1" fill="hold">
                                          <p:stCondLst>
                                            <p:cond delay="499"/>
                                          </p:stCondLst>
                                        </p:cTn>
                                        <p:tgtEl>
                                          <p:spTgt spid="152"/>
                                        </p:tgtEl>
                                        <p:attrNameLst>
                                          <p:attrName>style.visibility</p:attrName>
                                        </p:attrNameLst>
                                      </p:cBhvr>
                                      <p:to>
                                        <p:strVal val="hidden"/>
                                      </p:to>
                                    </p:set>
                                  </p:childTnLst>
                                </p:cTn>
                              </p:par>
                              <p:par>
                                <p:cTn id="216" presetID="10" presetClass="entr" presetSubtype="0" fill="hold" nodeType="withEffect">
                                  <p:stCondLst>
                                    <p:cond delay="0"/>
                                  </p:stCondLst>
                                  <p:childTnLst>
                                    <p:set>
                                      <p:cBhvr>
                                        <p:cTn id="217" dur="1" fill="hold">
                                          <p:stCondLst>
                                            <p:cond delay="0"/>
                                          </p:stCondLst>
                                        </p:cTn>
                                        <p:tgtEl>
                                          <p:spTgt spid="140"/>
                                        </p:tgtEl>
                                        <p:attrNameLst>
                                          <p:attrName>style.visibility</p:attrName>
                                        </p:attrNameLst>
                                      </p:cBhvr>
                                      <p:to>
                                        <p:strVal val="visible"/>
                                      </p:to>
                                    </p:set>
                                    <p:animEffect transition="in" filter="fade">
                                      <p:cBhvr>
                                        <p:cTn id="218" dur="500"/>
                                        <p:tgtEl>
                                          <p:spTgt spid="140"/>
                                        </p:tgtEl>
                                      </p:cBhvr>
                                    </p:animEffect>
                                  </p:childTnLst>
                                </p:cTn>
                              </p:par>
                            </p:childTnLst>
                          </p:cTn>
                        </p:par>
                        <p:par>
                          <p:cTn id="219" fill="hold">
                            <p:stCondLst>
                              <p:cond delay="2000"/>
                            </p:stCondLst>
                            <p:childTnLst>
                              <p:par>
                                <p:cTn id="220" presetID="10" presetClass="entr" presetSubtype="0" fill="hold" nodeType="afterEffect">
                                  <p:stCondLst>
                                    <p:cond delay="0"/>
                                  </p:stCondLst>
                                  <p:childTnLst>
                                    <p:set>
                                      <p:cBhvr>
                                        <p:cTn id="221" dur="1" fill="hold">
                                          <p:stCondLst>
                                            <p:cond delay="0"/>
                                          </p:stCondLst>
                                        </p:cTn>
                                        <p:tgtEl>
                                          <p:spTgt spid="155"/>
                                        </p:tgtEl>
                                        <p:attrNameLst>
                                          <p:attrName>style.visibility</p:attrName>
                                        </p:attrNameLst>
                                      </p:cBhvr>
                                      <p:to>
                                        <p:strVal val="visible"/>
                                      </p:to>
                                    </p:set>
                                    <p:animEffect transition="in" filter="fade">
                                      <p:cBhvr>
                                        <p:cTn id="222" dur="500"/>
                                        <p:tgtEl>
                                          <p:spTgt spid="155"/>
                                        </p:tgtEl>
                                      </p:cBhvr>
                                    </p:animEffect>
                                  </p:childTnLst>
                                </p:cTn>
                              </p:par>
                            </p:childTnLst>
                          </p:cTn>
                        </p:par>
                      </p:childTnLst>
                    </p:cTn>
                  </p:par>
                  <p:par>
                    <p:cTn id="223" fill="hold">
                      <p:stCondLst>
                        <p:cond delay="indefinite"/>
                      </p:stCondLst>
                      <p:childTnLst>
                        <p:par>
                          <p:cTn id="224" fill="hold">
                            <p:stCondLst>
                              <p:cond delay="0"/>
                            </p:stCondLst>
                            <p:childTnLst>
                              <p:par>
                                <p:cTn id="225" presetID="42" presetClass="entr" presetSubtype="0" fill="hold" grpId="0" nodeType="clickEffect">
                                  <p:stCondLst>
                                    <p:cond delay="0"/>
                                  </p:stCondLst>
                                  <p:childTnLst>
                                    <p:set>
                                      <p:cBhvr>
                                        <p:cTn id="226" dur="1" fill="hold">
                                          <p:stCondLst>
                                            <p:cond delay="0"/>
                                          </p:stCondLst>
                                        </p:cTn>
                                        <p:tgtEl>
                                          <p:spTgt spid="158"/>
                                        </p:tgtEl>
                                        <p:attrNameLst>
                                          <p:attrName>style.visibility</p:attrName>
                                        </p:attrNameLst>
                                      </p:cBhvr>
                                      <p:to>
                                        <p:strVal val="visible"/>
                                      </p:to>
                                    </p:set>
                                    <p:animEffect transition="in" filter="fade">
                                      <p:cBhvr>
                                        <p:cTn id="227" dur="1000"/>
                                        <p:tgtEl>
                                          <p:spTgt spid="158"/>
                                        </p:tgtEl>
                                      </p:cBhvr>
                                    </p:animEffect>
                                    <p:anim calcmode="lin" valueType="num">
                                      <p:cBhvr>
                                        <p:cTn id="228" dur="1000" fill="hold"/>
                                        <p:tgtEl>
                                          <p:spTgt spid="158"/>
                                        </p:tgtEl>
                                        <p:attrNameLst>
                                          <p:attrName>ppt_x</p:attrName>
                                        </p:attrNameLst>
                                      </p:cBhvr>
                                      <p:tavLst>
                                        <p:tav tm="0">
                                          <p:val>
                                            <p:strVal val="#ppt_x"/>
                                          </p:val>
                                        </p:tav>
                                        <p:tav tm="100000">
                                          <p:val>
                                            <p:strVal val="#ppt_x"/>
                                          </p:val>
                                        </p:tav>
                                      </p:tavLst>
                                    </p:anim>
                                    <p:anim calcmode="lin" valueType="num">
                                      <p:cBhvr>
                                        <p:cTn id="229" dur="1000" fill="hold"/>
                                        <p:tgtEl>
                                          <p:spTgt spid="158"/>
                                        </p:tgtEl>
                                        <p:attrNameLst>
                                          <p:attrName>ppt_y</p:attrName>
                                        </p:attrNameLst>
                                      </p:cBhvr>
                                      <p:tavLst>
                                        <p:tav tm="0">
                                          <p:val>
                                            <p:strVal val="#ppt_y+.1"/>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presetID="53" presetClass="entr" presetSubtype="16" fill="hold" grpId="0" nodeType="clickEffect">
                                  <p:stCondLst>
                                    <p:cond delay="0"/>
                                  </p:stCondLst>
                                  <p:childTnLst>
                                    <p:set>
                                      <p:cBhvr>
                                        <p:cTn id="233" dur="1" fill="hold">
                                          <p:stCondLst>
                                            <p:cond delay="0"/>
                                          </p:stCondLst>
                                        </p:cTn>
                                        <p:tgtEl>
                                          <p:spTgt spid="160"/>
                                        </p:tgtEl>
                                        <p:attrNameLst>
                                          <p:attrName>style.visibility</p:attrName>
                                        </p:attrNameLst>
                                      </p:cBhvr>
                                      <p:to>
                                        <p:strVal val="visible"/>
                                      </p:to>
                                    </p:set>
                                    <p:anim calcmode="lin" valueType="num">
                                      <p:cBhvr>
                                        <p:cTn id="234" dur="500" fill="hold"/>
                                        <p:tgtEl>
                                          <p:spTgt spid="160"/>
                                        </p:tgtEl>
                                        <p:attrNameLst>
                                          <p:attrName>ppt_w</p:attrName>
                                        </p:attrNameLst>
                                      </p:cBhvr>
                                      <p:tavLst>
                                        <p:tav tm="0">
                                          <p:val>
                                            <p:fltVal val="0"/>
                                          </p:val>
                                        </p:tav>
                                        <p:tav tm="100000">
                                          <p:val>
                                            <p:strVal val="#ppt_w"/>
                                          </p:val>
                                        </p:tav>
                                      </p:tavLst>
                                    </p:anim>
                                    <p:anim calcmode="lin" valueType="num">
                                      <p:cBhvr>
                                        <p:cTn id="235" dur="500" fill="hold"/>
                                        <p:tgtEl>
                                          <p:spTgt spid="160"/>
                                        </p:tgtEl>
                                        <p:attrNameLst>
                                          <p:attrName>ppt_h</p:attrName>
                                        </p:attrNameLst>
                                      </p:cBhvr>
                                      <p:tavLst>
                                        <p:tav tm="0">
                                          <p:val>
                                            <p:fltVal val="0"/>
                                          </p:val>
                                        </p:tav>
                                        <p:tav tm="100000">
                                          <p:val>
                                            <p:strVal val="#ppt_h"/>
                                          </p:val>
                                        </p:tav>
                                      </p:tavLst>
                                    </p:anim>
                                    <p:animEffect transition="in" filter="fade">
                                      <p:cBhvr>
                                        <p:cTn id="236" dur="500"/>
                                        <p:tgtEl>
                                          <p:spTgt spid="160"/>
                                        </p:tgtEl>
                                      </p:cBhvr>
                                    </p:animEffect>
                                  </p:childTnLst>
                                </p:cTn>
                              </p:par>
                            </p:childTnLst>
                          </p:cTn>
                        </p:par>
                      </p:childTnLst>
                    </p:cTn>
                  </p:par>
                  <p:par>
                    <p:cTn id="237" fill="hold">
                      <p:stCondLst>
                        <p:cond delay="indefinite"/>
                      </p:stCondLst>
                      <p:childTnLst>
                        <p:par>
                          <p:cTn id="238" fill="hold">
                            <p:stCondLst>
                              <p:cond delay="0"/>
                            </p:stCondLst>
                            <p:childTnLst>
                              <p:par>
                                <p:cTn id="239" presetID="10" presetClass="entr" presetSubtype="0" fill="hold" grpId="0" nodeType="clickEffect">
                                  <p:stCondLst>
                                    <p:cond delay="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childTnLst>
                          </p:cTn>
                        </p:par>
                      </p:childTnLst>
                    </p:cTn>
                  </p:par>
                  <p:par>
                    <p:cTn id="242" fill="hold">
                      <p:stCondLst>
                        <p:cond delay="indefinite"/>
                      </p:stCondLst>
                      <p:childTnLst>
                        <p:par>
                          <p:cTn id="243" fill="hold">
                            <p:stCondLst>
                              <p:cond delay="0"/>
                            </p:stCondLst>
                            <p:childTnLst>
                              <p:par>
                                <p:cTn id="244" presetID="3" presetClass="emph" presetSubtype="2" fill="hold" grpId="1" nodeType="clickEffect">
                                  <p:stCondLst>
                                    <p:cond delay="0"/>
                                  </p:stCondLst>
                                  <p:childTnLst>
                                    <p:animClr clrSpc="rgb" dir="cw">
                                      <p:cBhvr override="childStyle">
                                        <p:cTn id="245" dur="500" fill="hold"/>
                                        <p:tgtEl>
                                          <p:spTgt spid="9"/>
                                        </p:tgtEl>
                                        <p:attrNameLst>
                                          <p:attrName>style.color</p:attrName>
                                        </p:attrNameLst>
                                      </p:cBhvr>
                                      <p:to>
                                        <a:srgbClr val="ADB0B5"/>
                                      </p:to>
                                    </p:animClr>
                                  </p:childTnLst>
                                </p:cTn>
                              </p:par>
                            </p:childTnLst>
                          </p:cTn>
                        </p:par>
                      </p:childTnLst>
                    </p:cTn>
                  </p:par>
                  <p:par>
                    <p:cTn id="246" fill="hold">
                      <p:stCondLst>
                        <p:cond delay="indefinite"/>
                      </p:stCondLst>
                      <p:childTnLst>
                        <p:par>
                          <p:cTn id="247" fill="hold">
                            <p:stCondLst>
                              <p:cond delay="0"/>
                            </p:stCondLst>
                            <p:childTnLst>
                              <p:par>
                                <p:cTn id="248" presetID="10" presetClass="entr" presetSubtype="0" fill="hold" nodeType="clickEffect">
                                  <p:stCondLst>
                                    <p:cond delay="0"/>
                                  </p:stCondLst>
                                  <p:childTnLst>
                                    <p:set>
                                      <p:cBhvr>
                                        <p:cTn id="249" dur="1" fill="hold">
                                          <p:stCondLst>
                                            <p:cond delay="0"/>
                                          </p:stCondLst>
                                        </p:cTn>
                                        <p:tgtEl>
                                          <p:spTgt spid="3">
                                            <p:txEl>
                                              <p:pRg st="13" end="13"/>
                                            </p:txEl>
                                          </p:spTgt>
                                        </p:tgtEl>
                                        <p:attrNameLst>
                                          <p:attrName>style.visibility</p:attrName>
                                        </p:attrNameLst>
                                      </p:cBhvr>
                                      <p:to>
                                        <p:strVal val="visible"/>
                                      </p:to>
                                    </p:set>
                                    <p:animEffect transition="in" filter="fade">
                                      <p:cBhvr>
                                        <p:cTn id="250"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4" grpId="0" animBg="1"/>
      <p:bldP spid="15" grpId="0" animBg="1"/>
      <p:bldP spid="16" grpId="0" animBg="1"/>
      <p:bldP spid="17" grpId="0" animBg="1"/>
      <p:bldP spid="18" grpId="0" animBg="1"/>
      <p:bldP spid="19"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62" grpId="0" animBg="1"/>
      <p:bldP spid="110" grpId="0" animBg="1"/>
      <p:bldP spid="114" grpId="0" animBg="1"/>
      <p:bldP spid="158" grpId="0"/>
      <p:bldP spid="159" grpId="0"/>
      <p:bldP spid="160" grpId="0"/>
      <p:bldP spid="6" grpId="0"/>
      <p:bldP spid="6" grpId="1"/>
      <p:bldP spid="9" grpId="0"/>
      <p:bldP spid="9"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Lower Bound of Merging Two Ordered Sets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228600" y="1600200"/>
                <a:ext cx="11353800" cy="5105400"/>
              </a:xfrm>
            </p:spPr>
            <p:txBody>
              <a:bodyPr>
                <a:normAutofit/>
              </a:bodyPr>
              <a:lstStyle/>
              <a:p>
                <a:r>
                  <a:rPr lang="en-US" dirty="0"/>
                  <a:t>Choose </a:t>
                </a:r>
                <a14:m>
                  <m:oMath xmlns:m="http://schemas.openxmlformats.org/officeDocument/2006/math">
                    <m:r>
                      <a:rPr lang="en-US" b="0" i="1" smtClean="0">
                        <a:latin typeface="Cambria Math"/>
                      </a:rPr>
                      <m:t>𝑛</m:t>
                    </m:r>
                  </m:oMath>
                </a14:m>
                <a:r>
                  <a:rPr lang="en-US" dirty="0"/>
                  <a:t> slots for the elements in the first set among all </a:t>
                </a:r>
                <a14:m>
                  <m:oMath xmlns:m="http://schemas.openxmlformats.org/officeDocument/2006/math">
                    <m:r>
                      <a:rPr lang="en-US" b="0" i="1" smtClean="0">
                        <a:latin typeface="Cambria Math"/>
                      </a:rPr>
                      <m:t>𝑚</m:t>
                    </m:r>
                    <m:r>
                      <a:rPr lang="en-US" b="0" i="1" smtClean="0">
                        <a:latin typeface="Cambria Math"/>
                      </a:rPr>
                      <m:t>+</m:t>
                    </m:r>
                    <m:r>
                      <a:rPr lang="en-US" b="0" i="1" smtClean="0">
                        <a:latin typeface="Cambria Math"/>
                      </a:rPr>
                      <m:t>𝑛</m:t>
                    </m:r>
                  </m:oMath>
                </a14:m>
                <a:r>
                  <a:rPr lang="en-US" dirty="0"/>
                  <a:t> available slots in the final result.</a:t>
                </a:r>
              </a:p>
              <a:p>
                <a:endParaRPr lang="en-US" dirty="0"/>
              </a:p>
              <a:p>
                <a:endParaRPr lang="en-US" dirty="0"/>
              </a:p>
              <a:p>
                <a:endParaRPr lang="en-US" dirty="0"/>
              </a:p>
              <a:p>
                <a:endParaRPr lang="en-US" b="1" dirty="0"/>
              </a:p>
              <a:p>
                <a:endParaRPr lang="en-US" b="1" dirty="0"/>
              </a:p>
              <a:p>
                <a:r>
                  <a:rPr lang="en-US" b="1" dirty="0"/>
                  <a:t>Lower bound: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a:rPr>
                          <m:t>𝐥𝐨𝐠</m:t>
                        </m:r>
                      </m:e>
                      <m:sub>
                        <m:r>
                          <a:rPr lang="en-US" b="1" i="1" smtClean="0">
                            <a:latin typeface="Cambria Math"/>
                          </a:rPr>
                          <m:t>𝟐</m:t>
                        </m:r>
                      </m:sub>
                    </m:sSub>
                    <m:d>
                      <m:dPr>
                        <m:ctrlPr>
                          <a:rPr lang="en-US" b="1" i="1" smtClean="0">
                            <a:latin typeface="Cambria Math" panose="02040503050406030204" pitchFamily="18" charset="0"/>
                          </a:rPr>
                        </m:ctrlPr>
                      </m:dPr>
                      <m:e>
                        <m:f>
                          <m:fPr>
                            <m:type m:val="noBar"/>
                            <m:ctrlPr>
                              <a:rPr lang="en-US" b="1" i="1" smtClean="0">
                                <a:latin typeface="Cambria Math" panose="02040503050406030204" pitchFamily="18" charset="0"/>
                              </a:rPr>
                            </m:ctrlPr>
                          </m:fPr>
                          <m:num>
                            <m:r>
                              <a:rPr lang="en-US" b="1" i="1" smtClean="0">
                                <a:latin typeface="Cambria Math"/>
                              </a:rPr>
                              <m:t>𝒎</m:t>
                            </m:r>
                            <m:r>
                              <a:rPr lang="en-US" b="1" i="1" smtClean="0">
                                <a:latin typeface="Cambria Math"/>
                              </a:rPr>
                              <m:t>+</m:t>
                            </m:r>
                            <m:r>
                              <a:rPr lang="en-US" b="1" i="1" smtClean="0">
                                <a:latin typeface="Cambria Math"/>
                              </a:rPr>
                              <m:t>𝒏</m:t>
                            </m:r>
                          </m:num>
                          <m:den>
                            <m:r>
                              <a:rPr lang="en-US" b="1" i="1" smtClean="0">
                                <a:latin typeface="Cambria Math" panose="02040503050406030204" pitchFamily="18" charset="0"/>
                              </a:rPr>
                              <m:t>𝒎</m:t>
                            </m:r>
                          </m:den>
                        </m:f>
                      </m:e>
                    </m:d>
                    <m:r>
                      <a:rPr lang="en-US" b="1" i="1" smtClean="0">
                        <a:latin typeface="Cambria Math"/>
                      </a:rPr>
                      <m:t>=</m:t>
                    </m:r>
                    <m:r>
                      <a:rPr lang="en-US" b="1" i="0" smtClean="0">
                        <a:latin typeface="Cambria Math"/>
                      </a:rPr>
                      <m:t>𝚯</m:t>
                    </m:r>
                    <m:d>
                      <m:dPr>
                        <m:ctrlPr>
                          <a:rPr lang="en-US" b="1" i="1" smtClean="0">
                            <a:latin typeface="Cambria Math" panose="02040503050406030204" pitchFamily="18" charset="0"/>
                          </a:rPr>
                        </m:ctrlPr>
                      </m:dPr>
                      <m:e>
                        <m:r>
                          <a:rPr lang="en-US" b="1" i="1" smtClean="0">
                            <a:latin typeface="Cambria Math"/>
                          </a:rPr>
                          <m:t>𝒎</m:t>
                        </m:r>
                        <m:func>
                          <m:funcPr>
                            <m:ctrlPr>
                              <a:rPr lang="en-US" b="1" i="1" smtClean="0">
                                <a:latin typeface="Cambria Math" panose="02040503050406030204" pitchFamily="18" charset="0"/>
                              </a:rPr>
                            </m:ctrlPr>
                          </m:funcPr>
                          <m:fName>
                            <m:r>
                              <a:rPr lang="en-US" b="1" i="0" smtClean="0">
                                <a:latin typeface="Cambria Math"/>
                              </a:rPr>
                              <m:t>𝐥𝐨𝐠</m:t>
                            </m:r>
                          </m:fName>
                          <m:e>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a:rPr>
                                      <m:t>𝒏</m:t>
                                    </m:r>
                                  </m:num>
                                  <m:den>
                                    <m:r>
                                      <a:rPr lang="en-US" b="1" i="1" smtClean="0">
                                        <a:latin typeface="Cambria Math"/>
                                      </a:rPr>
                                      <m:t>𝒎</m:t>
                                    </m:r>
                                  </m:den>
                                </m:f>
                                <m:r>
                                  <a:rPr lang="en-US" b="1" i="1" smtClean="0">
                                    <a:latin typeface="Cambria Math"/>
                                  </a:rPr>
                                  <m:t>+</m:t>
                                </m:r>
                                <m:r>
                                  <a:rPr lang="en-US" b="1" i="1" smtClean="0">
                                    <a:latin typeface="Cambria Math"/>
                                  </a:rPr>
                                  <m:t>𝟏</m:t>
                                </m:r>
                              </m:e>
                            </m:d>
                          </m:e>
                        </m:func>
                      </m:e>
                    </m:d>
                  </m:oMath>
                </a14:m>
                <a:endParaRPr lang="en-US" b="1" dirty="0"/>
              </a:p>
              <a:p>
                <a:pPr lvl="1"/>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228600" y="1600200"/>
                <a:ext cx="11353800" cy="5105400"/>
              </a:xfrm>
              <a:blipFill>
                <a:blip r:embed="rId3"/>
                <a:stretch>
                  <a:fillRect l="-967" t="-2031"/>
                </a:stretch>
              </a:blipFill>
            </p:spPr>
            <p:txBody>
              <a:bodyPr/>
              <a:lstStyle/>
              <a:p>
                <a:r>
                  <a:rPr lang="zh-CN" altLang="en-US">
                    <a:noFill/>
                  </a:rPr>
                  <a:t> </a:t>
                </a:r>
              </a:p>
            </p:txBody>
          </p:sp>
        </mc:Fallback>
      </mc:AlternateContent>
      <p:grpSp>
        <p:nvGrpSpPr>
          <p:cNvPr id="60" name="Group 59"/>
          <p:cNvGrpSpPr/>
          <p:nvPr/>
        </p:nvGrpSpPr>
        <p:grpSpPr>
          <a:xfrm>
            <a:off x="2817722" y="2755288"/>
            <a:ext cx="5867400" cy="1588112"/>
            <a:chOff x="914400" y="2319471"/>
            <a:chExt cx="5867400" cy="1588112"/>
          </a:xfrm>
        </p:grpSpPr>
        <p:sp>
          <p:nvSpPr>
            <p:cNvPr id="5" name="Rectangle 4"/>
            <p:cNvSpPr/>
            <p:nvPr/>
          </p:nvSpPr>
          <p:spPr>
            <a:xfrm>
              <a:off x="914400" y="2319471"/>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p:sp>
          <p:nvSpPr>
            <p:cNvPr id="6" name="Rectangle 5"/>
            <p:cNvSpPr/>
            <p:nvPr/>
          </p:nvSpPr>
          <p:spPr>
            <a:xfrm>
              <a:off x="1295400" y="2319471"/>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sp>
          <p:nvSpPr>
            <p:cNvPr id="7" name="Rectangle 6"/>
            <p:cNvSpPr/>
            <p:nvPr/>
          </p:nvSpPr>
          <p:spPr>
            <a:xfrm>
              <a:off x="1676400" y="2319471"/>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7</a:t>
              </a:r>
            </a:p>
          </p:txBody>
        </p:sp>
        <p:sp>
          <p:nvSpPr>
            <p:cNvPr id="8" name="Rectangle 7"/>
            <p:cNvSpPr/>
            <p:nvPr/>
          </p:nvSpPr>
          <p:spPr>
            <a:xfrm>
              <a:off x="2057400" y="2319471"/>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8</a:t>
              </a:r>
            </a:p>
          </p:txBody>
        </p:sp>
        <p:sp>
          <p:nvSpPr>
            <p:cNvPr id="9" name="Rectangle 8"/>
            <p:cNvSpPr/>
            <p:nvPr/>
          </p:nvSpPr>
          <p:spPr>
            <a:xfrm>
              <a:off x="4495800" y="2319471"/>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1</a:t>
              </a:r>
            </a:p>
          </p:txBody>
        </p:sp>
        <p:sp>
          <p:nvSpPr>
            <p:cNvPr id="10" name="Rectangle 9"/>
            <p:cNvSpPr/>
            <p:nvPr/>
          </p:nvSpPr>
          <p:spPr>
            <a:xfrm>
              <a:off x="4876800" y="2319471"/>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2</a:t>
              </a:r>
            </a:p>
          </p:txBody>
        </p:sp>
        <p:sp>
          <p:nvSpPr>
            <p:cNvPr id="11" name="Rectangle 10"/>
            <p:cNvSpPr/>
            <p:nvPr/>
          </p:nvSpPr>
          <p:spPr>
            <a:xfrm>
              <a:off x="5257800" y="2319471"/>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3</a:t>
              </a:r>
            </a:p>
          </p:txBody>
        </p:sp>
        <p:sp>
          <p:nvSpPr>
            <p:cNvPr id="12" name="Rectangle 11"/>
            <p:cNvSpPr/>
            <p:nvPr/>
          </p:nvSpPr>
          <p:spPr>
            <a:xfrm>
              <a:off x="5638800" y="2319471"/>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5</a:t>
              </a:r>
            </a:p>
          </p:txBody>
        </p:sp>
        <p:sp>
          <p:nvSpPr>
            <p:cNvPr id="13" name="Rectangle 12"/>
            <p:cNvSpPr/>
            <p:nvPr/>
          </p:nvSpPr>
          <p:spPr>
            <a:xfrm>
              <a:off x="6019800" y="2319471"/>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6</a:t>
              </a:r>
            </a:p>
          </p:txBody>
        </p:sp>
        <p:sp>
          <p:nvSpPr>
            <p:cNvPr id="14" name="Rectangle 13"/>
            <p:cNvSpPr/>
            <p:nvPr/>
          </p:nvSpPr>
          <p:spPr>
            <a:xfrm>
              <a:off x="6400800" y="2319471"/>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9</a:t>
              </a:r>
            </a:p>
          </p:txBody>
        </p:sp>
        <p:sp>
          <p:nvSpPr>
            <p:cNvPr id="15" name="Rectangle 14"/>
            <p:cNvSpPr/>
            <p:nvPr/>
          </p:nvSpPr>
          <p:spPr>
            <a:xfrm>
              <a:off x="1676400" y="3526583"/>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p:sp>
          <p:nvSpPr>
            <p:cNvPr id="16" name="Rectangle 15"/>
            <p:cNvSpPr/>
            <p:nvPr/>
          </p:nvSpPr>
          <p:spPr>
            <a:xfrm>
              <a:off x="2057400" y="3526583"/>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1</a:t>
              </a:r>
            </a:p>
          </p:txBody>
        </p:sp>
        <p:sp>
          <p:nvSpPr>
            <p:cNvPr id="17" name="Rectangle 16"/>
            <p:cNvSpPr/>
            <p:nvPr/>
          </p:nvSpPr>
          <p:spPr>
            <a:xfrm>
              <a:off x="2438400" y="3526583"/>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2</a:t>
              </a:r>
            </a:p>
          </p:txBody>
        </p:sp>
        <p:sp>
          <p:nvSpPr>
            <p:cNvPr id="18" name="Rectangle 17"/>
            <p:cNvSpPr/>
            <p:nvPr/>
          </p:nvSpPr>
          <p:spPr>
            <a:xfrm>
              <a:off x="2819400" y="3526583"/>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3</a:t>
              </a:r>
            </a:p>
          </p:txBody>
        </p:sp>
        <p:sp>
          <p:nvSpPr>
            <p:cNvPr id="19" name="Rectangle 18"/>
            <p:cNvSpPr/>
            <p:nvPr/>
          </p:nvSpPr>
          <p:spPr>
            <a:xfrm>
              <a:off x="3200400" y="3526583"/>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sp>
          <p:nvSpPr>
            <p:cNvPr id="20" name="Rectangle 19"/>
            <p:cNvSpPr/>
            <p:nvPr/>
          </p:nvSpPr>
          <p:spPr>
            <a:xfrm>
              <a:off x="3581400" y="3526583"/>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5</a:t>
              </a:r>
            </a:p>
          </p:txBody>
        </p:sp>
        <p:sp>
          <p:nvSpPr>
            <p:cNvPr id="21" name="Rectangle 20"/>
            <p:cNvSpPr/>
            <p:nvPr/>
          </p:nvSpPr>
          <p:spPr>
            <a:xfrm>
              <a:off x="3962400" y="3526583"/>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6</a:t>
              </a:r>
            </a:p>
          </p:txBody>
        </p:sp>
        <p:sp>
          <p:nvSpPr>
            <p:cNvPr id="22" name="Rectangle 21"/>
            <p:cNvSpPr/>
            <p:nvPr/>
          </p:nvSpPr>
          <p:spPr>
            <a:xfrm>
              <a:off x="4343400" y="3526583"/>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7</a:t>
              </a:r>
            </a:p>
          </p:txBody>
        </p:sp>
        <p:sp>
          <p:nvSpPr>
            <p:cNvPr id="23" name="Rectangle 22"/>
            <p:cNvSpPr/>
            <p:nvPr/>
          </p:nvSpPr>
          <p:spPr>
            <a:xfrm>
              <a:off x="4724400" y="3526583"/>
              <a:ext cx="3810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8</a:t>
              </a:r>
            </a:p>
          </p:txBody>
        </p:sp>
        <p:sp>
          <p:nvSpPr>
            <p:cNvPr id="24" name="Rectangle 23"/>
            <p:cNvSpPr/>
            <p:nvPr/>
          </p:nvSpPr>
          <p:spPr>
            <a:xfrm>
              <a:off x="5105400" y="3526583"/>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9</a:t>
              </a:r>
            </a:p>
          </p:txBody>
        </p:sp>
        <p:cxnSp>
          <p:nvCxnSpPr>
            <p:cNvPr id="45" name="Straight Arrow Connector 44"/>
            <p:cNvCxnSpPr>
              <a:stCxn id="5" idx="2"/>
              <a:endCxn id="15" idx="0"/>
            </p:cNvCxnSpPr>
            <p:nvPr/>
          </p:nvCxnSpPr>
          <p:spPr>
            <a:xfrm>
              <a:off x="1104900" y="2700471"/>
              <a:ext cx="762000" cy="8261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stCxn id="6" idx="2"/>
              <a:endCxn id="19" idx="0"/>
            </p:cNvCxnSpPr>
            <p:nvPr/>
          </p:nvCxnSpPr>
          <p:spPr>
            <a:xfrm>
              <a:off x="1485900" y="2700471"/>
              <a:ext cx="1905000" cy="8261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2" name="Straight Arrow Connector 51"/>
            <p:cNvCxnSpPr>
              <a:stCxn id="7" idx="2"/>
              <a:endCxn id="22" idx="0"/>
            </p:cNvCxnSpPr>
            <p:nvPr/>
          </p:nvCxnSpPr>
          <p:spPr>
            <a:xfrm>
              <a:off x="1866900" y="2700471"/>
              <a:ext cx="2667000" cy="8261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7" name="Straight Arrow Connector 56"/>
            <p:cNvCxnSpPr>
              <a:stCxn id="8" idx="2"/>
              <a:endCxn id="23" idx="0"/>
            </p:cNvCxnSpPr>
            <p:nvPr/>
          </p:nvCxnSpPr>
          <p:spPr>
            <a:xfrm>
              <a:off x="2247900" y="2700471"/>
              <a:ext cx="2667000" cy="8261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mc:AlternateContent xmlns:mc="http://schemas.openxmlformats.org/markup-compatibility/2006" xmlns:a14="http://schemas.microsoft.com/office/drawing/2010/main">
        <mc:Choice Requires="a14">
          <p:sp>
            <p:nvSpPr>
              <p:cNvPr id="25" name="文本框 24"/>
              <p:cNvSpPr txBox="1"/>
              <p:nvPr/>
            </p:nvSpPr>
            <p:spPr>
              <a:xfrm>
                <a:off x="2737844" y="2309543"/>
                <a:ext cx="1834156" cy="400110"/>
              </a:xfrm>
              <a:prstGeom prst="rect">
                <a:avLst/>
              </a:prstGeom>
              <a:noFill/>
            </p:spPr>
            <p:txBody>
              <a:bodyPr wrap="none" rtlCol="0">
                <a:spAutoFit/>
              </a:bodyPr>
              <a:lstStyle/>
              <a:p>
                <a:r>
                  <a:rPr lang="en-US" altLang="zh-CN" sz="2000" dirty="0">
                    <a:latin typeface="Arial" panose="020B0604020202020204" pitchFamily="34" charset="0"/>
                    <a:cs typeface="Arial" panose="020B0604020202020204" pitchFamily="34" charset="0"/>
                  </a:rPr>
                  <a:t>Set 1 (size </a:t>
                </a:r>
                <a14:m>
                  <m:oMath xmlns:m="http://schemas.openxmlformats.org/officeDocument/2006/math">
                    <m:r>
                      <a:rPr lang="en-US" altLang="zh-CN" sz="2000" i="1" dirty="0">
                        <a:latin typeface="Cambria Math" panose="02040503050406030204" pitchFamily="18" charset="0"/>
                        <a:cs typeface="Arial" panose="020B0604020202020204" pitchFamily="34" charset="0"/>
                      </a:rPr>
                      <m:t>𝑚</m:t>
                    </m:r>
                  </m:oMath>
                </a14:m>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2737844" y="2309543"/>
                <a:ext cx="1834156" cy="400110"/>
              </a:xfrm>
              <a:prstGeom prst="rect">
                <a:avLst/>
              </a:prstGeom>
              <a:blipFill>
                <a:blip r:embed="rId4"/>
                <a:stretch>
                  <a:fillRect l="-3322" t="-7692" r="-3322"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6324601" y="2309543"/>
                <a:ext cx="2326791" cy="400110"/>
              </a:xfrm>
              <a:prstGeom prst="rect">
                <a:avLst/>
              </a:prstGeom>
              <a:noFill/>
            </p:spPr>
            <p:txBody>
              <a:bodyPr wrap="none" rtlCol="0">
                <a:spAutoFit/>
              </a:bodyPr>
              <a:lstStyle/>
              <a:p>
                <a:r>
                  <a:rPr lang="en-US" altLang="zh-CN" sz="2000" dirty="0">
                    <a:latin typeface="Arial" panose="020B0604020202020204" pitchFamily="34" charset="0"/>
                    <a:cs typeface="Arial" panose="020B0604020202020204" pitchFamily="34" charset="0"/>
                  </a:rPr>
                  <a:t>Set 2 (size </a:t>
                </a:r>
                <a14:m>
                  <m:oMath xmlns:m="http://schemas.openxmlformats.org/officeDocument/2006/math">
                    <m:r>
                      <a:rPr lang="en-US" altLang="zh-CN" sz="2000" i="1">
                        <a:latin typeface="Cambria Math" panose="02040503050406030204" pitchFamily="18" charset="0"/>
                        <a:cs typeface="Arial" panose="020B0604020202020204" pitchFamily="34" charset="0"/>
                      </a:rPr>
                      <m:t>𝑛</m:t>
                    </m:r>
                    <m:r>
                      <a:rPr lang="en-US" altLang="zh-CN" sz="2000" i="1">
                        <a:latin typeface="Cambria Math" panose="02040503050406030204" pitchFamily="18" charset="0"/>
                        <a:cs typeface="Arial" panose="020B0604020202020204" pitchFamily="34" charset="0"/>
                      </a:rPr>
                      <m:t>≥</m:t>
                    </m:r>
                    <m:r>
                      <a:rPr lang="en-US" altLang="zh-CN" sz="2000" i="1">
                        <a:latin typeface="Cambria Math" panose="02040503050406030204" pitchFamily="18" charset="0"/>
                        <a:cs typeface="Arial" panose="020B0604020202020204" pitchFamily="34" charset="0"/>
                      </a:rPr>
                      <m:t>𝑚</m:t>
                    </m:r>
                  </m:oMath>
                </a14:m>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6324601" y="2309543"/>
                <a:ext cx="2326791" cy="400110"/>
              </a:xfrm>
              <a:prstGeom prst="rect">
                <a:avLst/>
              </a:prstGeom>
              <a:blipFill>
                <a:blip r:embed="rId5"/>
                <a:stretch>
                  <a:fillRect l="-2887" t="-7692" r="-2100" b="-29231"/>
                </a:stretch>
              </a:blipFill>
            </p:spPr>
            <p:txBody>
              <a:bodyPr/>
              <a:lstStyle/>
              <a:p>
                <a:r>
                  <a:rPr lang="zh-CN" altLang="en-US">
                    <a:noFill/>
                  </a:rPr>
                  <a:t> </a:t>
                </a:r>
              </a:p>
            </p:txBody>
          </p:sp>
        </mc:Fallback>
      </mc:AlternateContent>
      <p:sp>
        <p:nvSpPr>
          <p:cNvPr id="32" name="文本框 24"/>
          <p:cNvSpPr txBox="1"/>
          <p:nvPr/>
        </p:nvSpPr>
        <p:spPr>
          <a:xfrm>
            <a:off x="2362201" y="3962400"/>
            <a:ext cx="98296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atin typeface="Arial" panose="020B0604020202020204" pitchFamily="34" charset="0"/>
                <a:cs typeface="Arial" panose="020B0604020202020204" pitchFamily="34" charset="0"/>
              </a:rPr>
              <a:t>Result:</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6" name="矩形 25"/>
              <p:cNvSpPr/>
              <p:nvPr/>
            </p:nvSpPr>
            <p:spPr>
              <a:xfrm>
                <a:off x="7523522" y="3677486"/>
                <a:ext cx="2287228" cy="9707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zh-CN" b="1" i="1">
                              <a:latin typeface="Cambria Math" panose="02040503050406030204" pitchFamily="18" charset="0"/>
                            </a:rPr>
                          </m:ctrlPr>
                        </m:dPr>
                        <m:e>
                          <m:f>
                            <m:fPr>
                              <m:type m:val="noBar"/>
                              <m:ctrlPr>
                                <a:rPr lang="en-US" altLang="zh-CN" b="1" i="1">
                                  <a:latin typeface="Cambria Math" panose="02040503050406030204" pitchFamily="18" charset="0"/>
                                </a:rPr>
                              </m:ctrlPr>
                            </m:fPr>
                            <m:num>
                              <m:r>
                                <a:rPr lang="en-US" altLang="zh-CN" b="1" i="1">
                                  <a:latin typeface="Cambria Math"/>
                                </a:rPr>
                                <m:t>𝒎</m:t>
                              </m:r>
                              <m:r>
                                <a:rPr lang="en-US" altLang="zh-CN" b="1" i="1">
                                  <a:latin typeface="Cambria Math"/>
                                </a:rPr>
                                <m:t>+</m:t>
                              </m:r>
                              <m:r>
                                <a:rPr lang="en-US" altLang="zh-CN" b="1" i="1">
                                  <a:latin typeface="Cambria Math"/>
                                </a:rPr>
                                <m:t>𝒏</m:t>
                              </m:r>
                            </m:num>
                            <m:den>
                              <m:r>
                                <a:rPr lang="en-US" altLang="zh-CN" b="1" i="1">
                                  <a:latin typeface="Cambria Math" panose="02040503050406030204" pitchFamily="18" charset="0"/>
                                </a:rPr>
                                <m:t>𝒎</m:t>
                              </m:r>
                            </m:den>
                          </m:f>
                        </m:e>
                      </m:d>
                      <m:r>
                        <a:rPr lang="en-US" altLang="zh-CN" b="1" i="1">
                          <a:latin typeface="Cambria Math" panose="02040503050406030204" pitchFamily="18" charset="0"/>
                        </a:rPr>
                        <m:t>=</m:t>
                      </m:r>
                      <m:d>
                        <m:dPr>
                          <m:ctrlPr>
                            <a:rPr lang="en-US" altLang="zh-CN" b="1" i="1">
                              <a:latin typeface="Cambria Math" panose="02040503050406030204" pitchFamily="18" charset="0"/>
                            </a:rPr>
                          </m:ctrlPr>
                        </m:dPr>
                        <m:e>
                          <m:f>
                            <m:fPr>
                              <m:type m:val="noBar"/>
                              <m:ctrlPr>
                                <a:rPr lang="en-US" altLang="zh-CN" b="1" i="1">
                                  <a:latin typeface="Cambria Math" panose="02040503050406030204" pitchFamily="18" charset="0"/>
                                </a:rPr>
                              </m:ctrlPr>
                            </m:fPr>
                            <m:num>
                              <m:r>
                                <a:rPr lang="en-US" altLang="zh-CN" b="1" i="1">
                                  <a:latin typeface="Cambria Math"/>
                                </a:rPr>
                                <m:t>𝒎</m:t>
                              </m:r>
                              <m:r>
                                <a:rPr lang="en-US" altLang="zh-CN" b="1" i="1">
                                  <a:latin typeface="Cambria Math"/>
                                </a:rPr>
                                <m:t>+</m:t>
                              </m:r>
                              <m:r>
                                <a:rPr lang="en-US" altLang="zh-CN" b="1" i="1">
                                  <a:latin typeface="Cambria Math"/>
                                </a:rPr>
                                <m:t>𝒏</m:t>
                              </m:r>
                            </m:num>
                            <m:den>
                              <m:r>
                                <a:rPr lang="en-US" altLang="zh-CN" b="1" i="1">
                                  <a:latin typeface="Cambria Math" panose="02040503050406030204" pitchFamily="18" charset="0"/>
                                </a:rPr>
                                <m:t>𝒏</m:t>
                              </m:r>
                            </m:den>
                          </m:f>
                        </m:e>
                      </m:d>
                    </m:oMath>
                  </m:oMathPara>
                </a14:m>
                <a:endParaRPr lang="en-US" altLang="zh-CN" b="1" dirty="0"/>
              </a:p>
              <a:p>
                <a:pPr algn="ctr"/>
                <a:r>
                  <a:rPr lang="en-US" altLang="zh-CN" sz="2400" b="1" dirty="0"/>
                  <a:t>cases</a:t>
                </a:r>
                <a:endParaRPr lang="zh-CN" altLang="en-US" b="1" dirty="0"/>
              </a:p>
            </p:txBody>
          </p:sp>
        </mc:Choice>
        <mc:Fallback xmlns="">
          <p:sp>
            <p:nvSpPr>
              <p:cNvPr id="26" name="矩形 25"/>
              <p:cNvSpPr>
                <a:spLocks noRot="1" noChangeAspect="1" noMove="1" noResize="1" noEditPoints="1" noAdjustHandles="1" noChangeArrowheads="1" noChangeShapeType="1" noTextEdit="1"/>
              </p:cNvSpPr>
              <p:nvPr/>
            </p:nvSpPr>
            <p:spPr>
              <a:xfrm>
                <a:off x="7523522" y="3677486"/>
                <a:ext cx="2287228" cy="970715"/>
              </a:xfrm>
              <a:prstGeom prst="rect">
                <a:avLst/>
              </a:prstGeom>
              <a:blipFill>
                <a:blip r:embed="rId6"/>
                <a:stretch>
                  <a:fillRect b="-131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419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1000"/>
                                        <p:tgtEl>
                                          <p:spTgt spid="26"/>
                                        </p:tgtEl>
                                      </p:cBhvr>
                                    </p:animEffect>
                                    <p:anim calcmode="lin" valueType="num">
                                      <p:cBhvr>
                                        <p:cTn id="25" dur="1000" fill="hold"/>
                                        <p:tgtEl>
                                          <p:spTgt spid="26"/>
                                        </p:tgtEl>
                                        <p:attrNameLst>
                                          <p:attrName>ppt_x</p:attrName>
                                        </p:attrNameLst>
                                      </p:cBhvr>
                                      <p:tavLst>
                                        <p:tav tm="0">
                                          <p:val>
                                            <p:strVal val="#ppt_x"/>
                                          </p:val>
                                        </p:tav>
                                        <p:tav tm="100000">
                                          <p:val>
                                            <p:strVal val="#ppt_x"/>
                                          </p:val>
                                        </p:tav>
                                      </p:tavLst>
                                    </p:anim>
                                    <p:anim calcmode="lin" valueType="num">
                                      <p:cBhvr>
                                        <p:cTn id="2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1" grpId="0"/>
      <p:bldP spid="32"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5C02-7EAE-4559-AF71-600F5EBD1E4A}"/>
              </a:ext>
            </a:extLst>
          </p:cNvPr>
          <p:cNvSpPr>
            <a:spLocks noGrp="1"/>
          </p:cNvSpPr>
          <p:nvPr>
            <p:ph type="title"/>
          </p:nvPr>
        </p:nvSpPr>
        <p:spPr/>
        <p:txBody>
          <a:bodyPr/>
          <a:lstStyle/>
          <a:p>
            <a:r>
              <a:rPr lang="en-US" altLang="zh-CN" dirty="0"/>
              <a:t>Last Lecture: SSSP</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821955-F1E7-4EE0-A0BE-7188FC898B8C}"/>
                  </a:ext>
                </a:extLst>
              </p:cNvPr>
              <p:cNvSpPr>
                <a:spLocks noGrp="1"/>
              </p:cNvSpPr>
              <p:nvPr>
                <p:ph idx="1"/>
              </p:nvPr>
            </p:nvSpPr>
            <p:spPr/>
            <p:txBody>
              <a:bodyPr/>
              <a:lstStyle/>
              <a:p>
                <a:r>
                  <a:rPr lang="en-US" altLang="zh-CN" dirty="0"/>
                  <a:t>Find a set of vertices as the frontier, update all their neighbors</a:t>
                </a:r>
              </a:p>
              <a:p>
                <a:r>
                  <a:rPr lang="en-US" altLang="zh-CN" dirty="0"/>
                  <a:t>Dijkstra: 1 vertex in the frontier</a:t>
                </a:r>
              </a:p>
              <a:p>
                <a:pPr lvl="1"/>
                <a:r>
                  <a:rPr lang="en-US" altLang="zh-CN" dirty="0"/>
                  <a:t>Frontier: the one with the smallest tentative distance</a:t>
                </a:r>
              </a:p>
              <a:p>
                <a:pPr lvl="1"/>
                <a14:m>
                  <m:oMath xmlns:m="http://schemas.openxmlformats.org/officeDocument/2006/math">
                    <m:r>
                      <a:rPr lang="en-US" altLang="zh-CN" b="0" i="1" smtClean="0">
                        <a:latin typeface="Cambria Math" panose="02040503050406030204" pitchFamily="18" charset="0"/>
                      </a:rPr>
                      <m:t>𝑛</m:t>
                    </m:r>
                  </m:oMath>
                </a14:m>
                <a:r>
                  <a:rPr lang="en-US" altLang="zh-CN" dirty="0"/>
                  <a:t> rounds to finish</a:t>
                </a:r>
              </a:p>
              <a:p>
                <a:r>
                  <a:rPr lang="en-US" altLang="zh-CN" dirty="0"/>
                  <a:t>Bellman-ford: n vertices in the frontier</a:t>
                </a:r>
              </a:p>
              <a:p>
                <a:pPr lvl="1"/>
                <a:r>
                  <a:rPr lang="en-US" altLang="zh-CN" dirty="0"/>
                  <a:t>Frontier: all vertices</a:t>
                </a:r>
              </a:p>
              <a:p>
                <a:pPr lvl="1"/>
                <a14:m>
                  <m:oMath xmlns:m="http://schemas.openxmlformats.org/officeDocument/2006/math">
                    <m:r>
                      <a:rPr lang="en-US" altLang="zh-CN" b="0" i="1" smtClean="0">
                        <a:latin typeface="Cambria Math" panose="02040503050406030204" pitchFamily="18" charset="0"/>
                      </a:rPr>
                      <m:t>𝑛</m:t>
                    </m:r>
                  </m:oMath>
                </a14:m>
                <a:r>
                  <a:rPr lang="en-US" altLang="zh-CN" dirty="0"/>
                  <a:t> rounds to finish</a:t>
                </a:r>
              </a:p>
              <a:p>
                <a:pPr lvl="1"/>
                <a:endParaRPr lang="zh-CN" altLang="en-US" dirty="0"/>
              </a:p>
            </p:txBody>
          </p:sp>
        </mc:Choice>
        <mc:Fallback xmlns="">
          <p:sp>
            <p:nvSpPr>
              <p:cNvPr id="3" name="Content Placeholder 2">
                <a:extLst>
                  <a:ext uri="{FF2B5EF4-FFF2-40B4-BE49-F238E27FC236}">
                    <a16:creationId xmlns:a16="http://schemas.microsoft.com/office/drawing/2014/main" id="{B7821955-F1E7-4EE0-A0BE-7188FC898B8C}"/>
                  </a:ext>
                </a:extLst>
              </p:cNvPr>
              <p:cNvSpPr>
                <a:spLocks noGrp="1" noRot="1" noChangeAspect="1" noMove="1" noResize="1" noEditPoints="1" noAdjustHandles="1" noChangeArrowheads="1" noChangeShapeType="1" noTextEdit="1"/>
              </p:cNvSpPr>
              <p:nvPr>
                <p:ph idx="1"/>
              </p:nvPr>
            </p:nvSpPr>
            <p:spPr>
              <a:blipFill>
                <a:blip r:embed="rId2"/>
                <a:stretch>
                  <a:fillRect l="-973" t="-1970" r="-1027"/>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95791F11-E5FC-4858-A4FC-EE8A27E61600}"/>
              </a:ext>
            </a:extLst>
          </p:cNvPr>
          <p:cNvSpPr>
            <a:spLocks noGrp="1"/>
          </p:cNvSpPr>
          <p:nvPr>
            <p:ph type="sldNum" sz="quarter" idx="4"/>
          </p:nvPr>
        </p:nvSpPr>
        <p:spPr/>
        <p:txBody>
          <a:bodyPr/>
          <a:lstStyle/>
          <a:p>
            <a:fld id="{B710F26B-4563-4765-9A91-E0CC99FE32F0}" type="slidenum">
              <a:rPr lang="zh-CN" altLang="en-US" smtClean="0"/>
              <a:t>2</a:t>
            </a:fld>
            <a:endParaRPr lang="zh-CN" altLang="en-US"/>
          </a:p>
        </p:txBody>
      </p:sp>
    </p:spTree>
    <p:extLst>
      <p:ext uri="{BB962C8B-B14F-4D97-AF65-F5344CB8AC3E}">
        <p14:creationId xmlns:p14="http://schemas.microsoft.com/office/powerpoint/2010/main" val="1633200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Lower Bound of Merging Two Ordered Sets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304800" y="1600200"/>
                <a:ext cx="11125200" cy="5105400"/>
              </a:xfrm>
            </p:spPr>
            <p:txBody>
              <a:bodyPr>
                <a:normAutofit/>
              </a:bodyPr>
              <a:lstStyle/>
              <a:p>
                <a:r>
                  <a:rPr lang="en-US" b="1" dirty="0"/>
                  <a:t>The lower bound</a:t>
                </a:r>
                <a:endParaRPr lang="en-US"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rPr>
                        <m:t>𝑶</m:t>
                      </m:r>
                      <m:d>
                        <m:dPr>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a:rPr>
                            <m:t>𝒎</m:t>
                          </m:r>
                          <m:func>
                            <m:funcPr>
                              <m:ctrlPr>
                                <a:rPr lang="en-US" b="1" i="1" smtClean="0">
                                  <a:solidFill>
                                    <a:srgbClr val="FF0000"/>
                                  </a:solidFill>
                                  <a:latin typeface="Cambria Math" panose="02040503050406030204" pitchFamily="18" charset="0"/>
                                </a:rPr>
                              </m:ctrlPr>
                            </m:funcPr>
                            <m:fName>
                              <m:r>
                                <a:rPr lang="en-US" b="1" i="0" smtClean="0">
                                  <a:solidFill>
                                    <a:srgbClr val="FF0000"/>
                                  </a:solidFill>
                                  <a:latin typeface="Cambria Math"/>
                                </a:rPr>
                                <m:t>𝐥𝐨𝐠</m:t>
                              </m:r>
                            </m:fName>
                            <m:e>
                              <m:d>
                                <m:dPr>
                                  <m:ctrlPr>
                                    <a:rPr lang="en-US" b="1" i="1" smtClean="0">
                                      <a:solidFill>
                                        <a:srgbClr val="FF0000"/>
                                      </a:solidFill>
                                      <a:latin typeface="Cambria Math" panose="02040503050406030204" pitchFamily="18" charset="0"/>
                                    </a:rPr>
                                  </m:ctrlPr>
                                </m:dPr>
                                <m:e>
                                  <m:f>
                                    <m:fPr>
                                      <m:ctrlPr>
                                        <a:rPr lang="en-US" b="1" i="1" smtClean="0">
                                          <a:solidFill>
                                            <a:srgbClr val="FF0000"/>
                                          </a:solidFill>
                                          <a:latin typeface="Cambria Math" panose="02040503050406030204" pitchFamily="18" charset="0"/>
                                        </a:rPr>
                                      </m:ctrlPr>
                                    </m:fPr>
                                    <m:num>
                                      <m:r>
                                        <a:rPr lang="en-US" b="1" i="1" smtClean="0">
                                          <a:solidFill>
                                            <a:srgbClr val="FF0000"/>
                                          </a:solidFill>
                                          <a:latin typeface="Cambria Math"/>
                                        </a:rPr>
                                        <m:t>𝒏</m:t>
                                      </m:r>
                                    </m:num>
                                    <m:den>
                                      <m:r>
                                        <a:rPr lang="en-US" b="1" i="1" smtClean="0">
                                          <a:solidFill>
                                            <a:srgbClr val="FF0000"/>
                                          </a:solidFill>
                                          <a:latin typeface="Cambria Math"/>
                                        </a:rPr>
                                        <m:t>𝒎</m:t>
                                      </m:r>
                                    </m:den>
                                  </m:f>
                                  <m:r>
                                    <a:rPr lang="en-US" b="1" i="1" smtClean="0">
                                      <a:solidFill>
                                        <a:srgbClr val="FF0000"/>
                                      </a:solidFill>
                                      <a:latin typeface="Cambria Math"/>
                                    </a:rPr>
                                    <m:t>+</m:t>
                                  </m:r>
                                  <m:r>
                                    <a:rPr lang="en-US" b="1" i="1" smtClean="0">
                                      <a:solidFill>
                                        <a:srgbClr val="FF0000"/>
                                      </a:solidFill>
                                      <a:latin typeface="Cambria Math"/>
                                    </a:rPr>
                                    <m:t>𝟏</m:t>
                                  </m:r>
                                </m:e>
                              </m:d>
                            </m:e>
                          </m:func>
                        </m:e>
                      </m:d>
                    </m:oMath>
                  </m:oMathPara>
                </a14:m>
                <a:endParaRPr lang="en-US" b="1" dirty="0"/>
              </a:p>
              <a:p>
                <a:r>
                  <a:rPr lang="en-US" dirty="0"/>
                  <a:t>When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it is </a:t>
                </a:r>
                <a14:m>
                  <m:oMath xmlns:m="http://schemas.openxmlformats.org/officeDocument/2006/math">
                    <m:r>
                      <a:rPr lang="en-US" b="0" i="1" smtClean="0">
                        <a:solidFill>
                          <a:srgbClr val="FF0000"/>
                        </a:solidFill>
                        <a:latin typeface="Cambria Math" panose="02040503050406030204" pitchFamily="18" charset="0"/>
                      </a:rPr>
                      <m:t>𝑂</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m:t>
                    </m:r>
                  </m:oMath>
                </a14:m>
                <a:endParaRPr lang="en-US" dirty="0">
                  <a:solidFill>
                    <a:srgbClr val="FF0000"/>
                  </a:solidFill>
                </a:endParaRPr>
              </a:p>
              <a:p>
                <a:r>
                  <a:rPr lang="en-US" dirty="0"/>
                  <a:t>When </a:t>
                </a:r>
                <a14:m>
                  <m:oMath xmlns:m="http://schemas.openxmlformats.org/officeDocument/2006/math">
                    <m:r>
                      <m:rPr>
                        <m:sty m:val="p"/>
                      </m:rPr>
                      <a:rPr lang="en-US" b="0" i="0" smtClean="0">
                        <a:latin typeface="Cambria Math" panose="02040503050406030204" pitchFamily="18" charset="0"/>
                      </a:rPr>
                      <m:t>n</m:t>
                    </m:r>
                    <m:r>
                      <a:rPr lang="en-US" b="0" i="1" smtClean="0">
                        <a:latin typeface="Cambria Math" panose="02040503050406030204" pitchFamily="18" charset="0"/>
                      </a:rPr>
                      <m:t>≫</m:t>
                    </m:r>
                    <m:r>
                      <a:rPr lang="en-US" b="0" i="1" smtClean="0">
                        <a:latin typeface="Cambria Math" panose="02040503050406030204" pitchFamily="18" charset="0"/>
                      </a:rPr>
                      <m:t>𝑚</m:t>
                    </m:r>
                  </m:oMath>
                </a14:m>
                <a:r>
                  <a:rPr lang="en-US" dirty="0"/>
                  <a:t>, it is about </a:t>
                </a:r>
                <a14:m>
                  <m:oMath xmlns:m="http://schemas.openxmlformats.org/officeDocument/2006/math">
                    <m:r>
                      <a:rPr lang="en-US" b="0" i="1" smtClean="0">
                        <a:solidFill>
                          <a:srgbClr val="FF0000"/>
                        </a:solidFill>
                        <a:latin typeface="Cambria Math" panose="02040503050406030204" pitchFamily="18" charset="0"/>
                      </a:rPr>
                      <m:t>𝑂</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𝑚</m:t>
                        </m:r>
                        <m:func>
                          <m:funcPr>
                            <m:ctrlPr>
                              <a:rPr lang="en-US" b="0" i="1" smtClean="0">
                                <a:solidFill>
                                  <a:srgbClr val="FF0000"/>
                                </a:solidFill>
                                <a:latin typeface="Cambria Math" panose="02040503050406030204" pitchFamily="18" charset="0"/>
                              </a:rPr>
                            </m:ctrlPr>
                          </m:funcPr>
                          <m:fName>
                            <m:r>
                              <m:rPr>
                                <m:sty m:val="p"/>
                              </m:rPr>
                              <a:rPr lang="en-US" b="0" i="0" smtClean="0">
                                <a:solidFill>
                                  <a:srgbClr val="FF0000"/>
                                </a:solidFill>
                                <a:latin typeface="Cambria Math" panose="02040503050406030204" pitchFamily="18" charset="0"/>
                              </a:rPr>
                              <m:t>log</m:t>
                            </m:r>
                          </m:fName>
                          <m:e>
                            <m:r>
                              <a:rPr lang="en-US" b="0" i="1" smtClean="0">
                                <a:solidFill>
                                  <a:srgbClr val="FF0000"/>
                                </a:solidFill>
                                <a:latin typeface="Cambria Math" panose="02040503050406030204" pitchFamily="18" charset="0"/>
                              </a:rPr>
                              <m:t>𝑛</m:t>
                            </m:r>
                          </m:e>
                        </m:func>
                      </m:e>
                    </m:d>
                  </m:oMath>
                </a14:m>
                <a:r>
                  <a:rPr lang="en-US" dirty="0"/>
                  <a:t> (</a:t>
                </a:r>
                <a:r>
                  <a:rPr lang="en-US" altLang="zh-CN" dirty="0"/>
                  <a:t>e.g., when </a:t>
                </a:r>
                <a14:m>
                  <m:oMath xmlns:m="http://schemas.openxmlformats.org/officeDocument/2006/math">
                    <m:r>
                      <a:rPr lang="en-US" altLang="zh-CN" i="1">
                        <a:latin typeface="Cambria Math" panose="02040503050406030204" pitchFamily="18" charset="0"/>
                      </a:rPr>
                      <m:t>𝑚</m:t>
                    </m:r>
                    <m:r>
                      <a:rPr lang="en-US" altLang="zh-CN" i="1">
                        <a:latin typeface="Cambria Math" panose="02040503050406030204" pitchFamily="18" charset="0"/>
                      </a:rPr>
                      <m:t>=1</m:t>
                    </m:r>
                  </m:oMath>
                </a14:m>
                <a:r>
                  <a:rPr lang="en-US" altLang="zh-CN" dirty="0"/>
                  <a:t>, it is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en-US" dirty="0"/>
                  <a:t>)</a:t>
                </a:r>
              </a:p>
              <a:p>
                <a:endParaRPr lang="en-US" dirty="0"/>
              </a:p>
              <a:p>
                <a:r>
                  <a:rPr lang="en-US" dirty="0"/>
                  <a:t>Can we give an algorithm achieving this bound?</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04800" y="1600200"/>
                <a:ext cx="11125200" cy="5105400"/>
              </a:xfrm>
              <a:blipFill>
                <a:blip r:embed="rId3"/>
                <a:stretch>
                  <a:fillRect l="-986" t="-20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248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C16E391-6D12-4F36-81A5-0B14EB78E561}"/>
                  </a:ext>
                </a:extLst>
              </p:cNvPr>
              <p:cNvSpPr/>
              <p:nvPr/>
            </p:nvSpPr>
            <p:spPr>
              <a:xfrm>
                <a:off x="2514600" y="1905000"/>
                <a:ext cx="5943600" cy="2308324"/>
              </a:xfrm>
              <a:prstGeom prst="rect">
                <a:avLst/>
              </a:prstGeom>
            </p:spPr>
            <p:txBody>
              <a:bodyPr wrap="square">
                <a:spAutoFit/>
              </a:bodyPr>
              <a:lstStyle/>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then</a:t>
                </a: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return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oMath>
                </a14:m>
                <a:endParaRPr lang="en-US" altLang="zh-CN" dirty="0">
                  <a:latin typeface="Arial" panose="020B0604020202020204" pitchFamily="34" charset="0"/>
                  <a:cs typeface="Arial" panose="020B0604020202020204" pitchFamily="34" charset="0"/>
                </a:endParaRPr>
              </a:p>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then return</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oMath>
                </a14:m>
                <a:endParaRPr lang="en-US" altLang="zh-CN" dirty="0">
                  <a:latin typeface="Arial" panose="020B0604020202020204" pitchFamily="34" charset="0"/>
                  <a:cs typeface="Arial" panose="020B0604020202020204" pitchFamily="34" charset="0"/>
                </a:endParaRPr>
              </a:p>
              <a:p>
                <a:pPr lvl="0"/>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𝑒𝑥𝑡𝑟𝑎𝑐𝑡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p>
              <a:p>
                <a:pPr lvl="0"/>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e>
                    </m:d>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split</a:t>
                </a:r>
                <a14:m>
                  <m:oMath xmlns:m="http://schemas.openxmlformats.org/officeDocument/2006/math">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𝑇</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𝑘</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pPr lvl="0"/>
                <a:r>
                  <a:rPr lang="en-US" altLang="zh-CN" b="1" i="1" dirty="0">
                    <a:latin typeface="Arial" panose="020B0604020202020204" pitchFamily="34" charset="0"/>
                    <a:cs typeface="Arial" panose="020B0604020202020204" pitchFamily="34" charset="0"/>
                  </a:rPr>
                  <a:t>In parallel:</a:t>
                </a:r>
                <a:endParaRPr lang="en-US" altLang="zh-CN" i="1" dirty="0">
                  <a:latin typeface="Cambria Math" panose="02040503050406030204" pitchFamily="18" charset="0"/>
                </a:endParaRPr>
              </a:p>
              <a:p>
                <a:pPr lvl="0"/>
                <a:r>
                  <a:rPr lang="en-US" altLang="zh-CN" i="1" dirty="0">
                    <a:latin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𝐿</m:t>
                        </m:r>
                      </m:sub>
                    </m:sSub>
                    <m:r>
                      <a:rPr lang="en-US" altLang="zh-CN" i="1">
                        <a:latin typeface="Cambria Math" panose="02040503050406030204" pitchFamily="18" charset="0"/>
                      </a:rPr>
                      <m:t>=</m:t>
                    </m:r>
                  </m:oMath>
                </a14:m>
                <a:r>
                  <a:rPr lang="en-US" altLang="zh-CN" dirty="0">
                    <a:latin typeface="Courier New" panose="02070309020205020404" pitchFamily="49" charset="0"/>
                    <a:cs typeface="Courier New" panose="02070309020205020404" pitchFamily="49" charset="0"/>
                  </a:rPr>
                  <a:t>Union</a:t>
                </a:r>
                <a14:m>
                  <m:oMath xmlns:m="http://schemas.openxmlformats.org/officeDocument/2006/math">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2</m:t>
                            </m:r>
                          </m:sub>
                        </m:sSub>
                      </m:e>
                    </m:d>
                  </m:oMath>
                </a14:m>
                <a:endParaRPr lang="en-US" altLang="zh-CN" i="1" dirty="0">
                  <a:latin typeface="Cambria Math" panose="02040503050406030204" pitchFamily="18" charset="0"/>
                </a:endParaRPr>
              </a:p>
              <a:p>
                <a:pPr lvl="0"/>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𝑅</m:t>
                        </m:r>
                      </m:sub>
                    </m:sSub>
                    <m:r>
                      <a:rPr lang="en-US" altLang="zh-CN" i="1">
                        <a:latin typeface="Cambria Math" panose="02040503050406030204" pitchFamily="18" charset="0"/>
                      </a:rPr>
                      <m:t>=</m:t>
                    </m:r>
                  </m:oMath>
                </a14:m>
                <a:r>
                  <a:rPr lang="en-US" altLang="zh-CN" dirty="0">
                    <a:latin typeface="Courier New" panose="02070309020205020404" pitchFamily="49" charset="0"/>
                    <a:cs typeface="Courier New" panose="02070309020205020404" pitchFamily="49" charset="0"/>
                  </a:rPr>
                  <a:t>Union</a:t>
                </a:r>
                <a14:m>
                  <m:oMath xmlns:m="http://schemas.openxmlformats.org/officeDocument/2006/math">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pPr lvl="0"/>
                <a:r>
                  <a:rPr lang="en-US" altLang="zh-CN" b="1" dirty="0">
                    <a:latin typeface="Arial" panose="020B0604020202020204" pitchFamily="34" charset="0"/>
                    <a:cs typeface="Arial" panose="020B0604020202020204" pitchFamily="34" charset="0"/>
                  </a:rPr>
                  <a:t>return </a:t>
                </a:r>
                <a:r>
                  <a:rPr lang="en-US" altLang="zh-CN" dirty="0">
                    <a:latin typeface="Courier New" panose="02070309020205020404" pitchFamily="49" charset="0"/>
                    <a:cs typeface="Courier New" panose="02070309020205020404" pitchFamily="49" charset="0"/>
                  </a:rPr>
                  <a:t>Join</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𝐿</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𝑅</m:t>
                        </m:r>
                      </m:sub>
                    </m:sSub>
                    <m:r>
                      <a:rPr lang="en-US" altLang="zh-CN" i="1">
                        <a:latin typeface="Cambria Math" panose="02040503050406030204" pitchFamily="18" charset="0"/>
                      </a:rPr>
                      <m:t>)</m:t>
                    </m:r>
                  </m:oMath>
                </a14:m>
                <a:endParaRPr lang="en-US" altLang="zh-CN" dirty="0">
                  <a:latin typeface="Arial" panose="020B0604020202020204" pitchFamily="34" charset="0"/>
                  <a:cs typeface="Arial" panose="020B0604020202020204" pitchFamily="34" charset="0"/>
                </a:endParaRPr>
              </a:p>
            </p:txBody>
          </p:sp>
        </mc:Choice>
        <mc:Fallback xmlns="">
          <p:sp>
            <p:nvSpPr>
              <p:cNvPr id="6" name="Rectangle 5">
                <a:extLst>
                  <a:ext uri="{FF2B5EF4-FFF2-40B4-BE49-F238E27FC236}">
                    <a16:creationId xmlns:a16="http://schemas.microsoft.com/office/drawing/2014/main" id="{8C16E391-6D12-4F36-81A5-0B14EB78E561}"/>
                  </a:ext>
                </a:extLst>
              </p:cNvPr>
              <p:cNvSpPr>
                <a:spLocks noRot="1" noChangeAspect="1" noMove="1" noResize="1" noEditPoints="1" noAdjustHandles="1" noChangeArrowheads="1" noChangeShapeType="1" noTextEdit="1"/>
              </p:cNvSpPr>
              <p:nvPr/>
            </p:nvSpPr>
            <p:spPr>
              <a:xfrm>
                <a:off x="2514600" y="1905000"/>
                <a:ext cx="5943600" cy="2308324"/>
              </a:xfrm>
              <a:prstGeom prst="rect">
                <a:avLst/>
              </a:prstGeom>
              <a:blipFill>
                <a:blip r:embed="rId3"/>
                <a:stretch>
                  <a:fillRect l="-923" t="-1587" b="-3439"/>
                </a:stretch>
              </a:blipFill>
            </p:spPr>
            <p:txBody>
              <a:bodyPr/>
              <a:lstStyle/>
              <a:p>
                <a:r>
                  <a:rPr lang="zh-CN" altLang="en-US">
                    <a:noFill/>
                  </a:rPr>
                  <a:t> </a:t>
                </a:r>
              </a:p>
            </p:txBody>
          </p:sp>
        </mc:Fallback>
      </mc:AlternateContent>
      <p:sp>
        <p:nvSpPr>
          <p:cNvPr id="2" name="Title 1"/>
          <p:cNvSpPr>
            <a:spLocks noGrp="1"/>
          </p:cNvSpPr>
          <p:nvPr>
            <p:ph type="title"/>
          </p:nvPr>
        </p:nvSpPr>
        <p:spPr/>
        <p:txBody>
          <a:bodyPr>
            <a:normAutofit/>
          </a:bodyPr>
          <a:lstStyle/>
          <a:p>
            <a:r>
              <a:rPr lang="en-US" dirty="0"/>
              <a:t>Join-based Algorithms: Union</a:t>
            </a:r>
          </a:p>
        </p:txBody>
      </p:sp>
      <p:sp>
        <p:nvSpPr>
          <p:cNvPr id="7" name="Oval 63"/>
          <p:cNvSpPr/>
          <p:nvPr/>
        </p:nvSpPr>
        <p:spPr>
          <a:xfrm>
            <a:off x="3748500" y="4522059"/>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7</a:t>
            </a:r>
          </a:p>
        </p:txBody>
      </p:sp>
      <p:sp>
        <p:nvSpPr>
          <p:cNvPr id="8" name="Oval 66"/>
          <p:cNvSpPr/>
          <p:nvPr/>
        </p:nvSpPr>
        <p:spPr>
          <a:xfrm>
            <a:off x="3037597" y="5341273"/>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0</a:t>
            </a:r>
          </a:p>
        </p:txBody>
      </p:sp>
      <p:sp>
        <p:nvSpPr>
          <p:cNvPr id="9" name="Oval 67"/>
          <p:cNvSpPr/>
          <p:nvPr/>
        </p:nvSpPr>
        <p:spPr>
          <a:xfrm>
            <a:off x="4150280" y="4925378"/>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8</a:t>
            </a:r>
          </a:p>
        </p:txBody>
      </p:sp>
      <p:sp>
        <p:nvSpPr>
          <p:cNvPr id="10" name="Oval 68"/>
          <p:cNvSpPr/>
          <p:nvPr/>
        </p:nvSpPr>
        <p:spPr>
          <a:xfrm>
            <a:off x="3399547" y="4925378"/>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4</a:t>
            </a:r>
          </a:p>
        </p:txBody>
      </p:sp>
      <p:cxnSp>
        <p:nvCxnSpPr>
          <p:cNvPr id="11" name="Straight Connector 70"/>
          <p:cNvCxnSpPr>
            <a:stCxn id="7" idx="3"/>
            <a:endCxn id="10" idx="7"/>
          </p:cNvCxnSpPr>
          <p:nvPr/>
        </p:nvCxnSpPr>
        <p:spPr>
          <a:xfrm flipH="1">
            <a:off x="3659711" y="4782223"/>
            <a:ext cx="133427" cy="187793"/>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71"/>
          <p:cNvCxnSpPr>
            <a:stCxn id="10" idx="3"/>
            <a:endCxn id="8" idx="7"/>
          </p:cNvCxnSpPr>
          <p:nvPr/>
        </p:nvCxnSpPr>
        <p:spPr>
          <a:xfrm flipH="1">
            <a:off x="3297760" y="5185542"/>
            <a:ext cx="146424" cy="200369"/>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75"/>
          <p:cNvCxnSpPr>
            <a:stCxn id="7" idx="5"/>
            <a:endCxn id="9" idx="1"/>
          </p:cNvCxnSpPr>
          <p:nvPr/>
        </p:nvCxnSpPr>
        <p:spPr>
          <a:xfrm>
            <a:off x="4008663" y="4782223"/>
            <a:ext cx="186254" cy="187793"/>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94"/>
          <p:cNvCxnSpPr>
            <a:stCxn id="16" idx="5"/>
            <a:endCxn id="25" idx="1"/>
          </p:cNvCxnSpPr>
          <p:nvPr/>
        </p:nvCxnSpPr>
        <p:spPr>
          <a:xfrm>
            <a:off x="6985703" y="4807615"/>
            <a:ext cx="649736" cy="168688"/>
          </a:xfrm>
          <a:prstGeom prst="line">
            <a:avLst/>
          </a:prstGeom>
        </p:spPr>
        <p:style>
          <a:lnRef idx="2">
            <a:schemeClr val="accent1"/>
          </a:lnRef>
          <a:fillRef idx="0">
            <a:schemeClr val="accent1"/>
          </a:fillRef>
          <a:effectRef idx="1">
            <a:schemeClr val="accent1"/>
          </a:effectRef>
          <a:fontRef idx="minor">
            <a:schemeClr val="tx1"/>
          </a:fontRef>
        </p:style>
      </p:cxnSp>
      <p:sp>
        <p:nvSpPr>
          <p:cNvPr id="16" name="Oval 65"/>
          <p:cNvSpPr/>
          <p:nvPr/>
        </p:nvSpPr>
        <p:spPr>
          <a:xfrm>
            <a:off x="6725540" y="4547452"/>
            <a:ext cx="304800" cy="304800"/>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latin typeface="Comic Sans MS" panose="030F0702030302020204" pitchFamily="66" charset="0"/>
              </a:rPr>
              <a:t>5</a:t>
            </a:r>
          </a:p>
        </p:txBody>
      </p:sp>
      <p:sp>
        <p:nvSpPr>
          <p:cNvPr id="17" name="Oval 85"/>
          <p:cNvSpPr/>
          <p:nvPr/>
        </p:nvSpPr>
        <p:spPr>
          <a:xfrm>
            <a:off x="5562600" y="534127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1</a:t>
            </a:r>
          </a:p>
        </p:txBody>
      </p:sp>
      <p:sp>
        <p:nvSpPr>
          <p:cNvPr id="18" name="Oval 86"/>
          <p:cNvSpPr/>
          <p:nvPr/>
        </p:nvSpPr>
        <p:spPr>
          <a:xfrm>
            <a:off x="6267756" y="534127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3</a:t>
            </a:r>
          </a:p>
        </p:txBody>
      </p:sp>
      <p:sp>
        <p:nvSpPr>
          <p:cNvPr id="19" name="Oval 88"/>
          <p:cNvSpPr/>
          <p:nvPr/>
        </p:nvSpPr>
        <p:spPr>
          <a:xfrm>
            <a:off x="5918319" y="493166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2</a:t>
            </a:r>
          </a:p>
        </p:txBody>
      </p:sp>
      <p:cxnSp>
        <p:nvCxnSpPr>
          <p:cNvPr id="20" name="Straight Connector 90"/>
          <p:cNvCxnSpPr>
            <a:stCxn id="16" idx="3"/>
            <a:endCxn id="19" idx="7"/>
          </p:cNvCxnSpPr>
          <p:nvPr/>
        </p:nvCxnSpPr>
        <p:spPr>
          <a:xfrm flipH="1">
            <a:off x="6178483" y="4807615"/>
            <a:ext cx="591695" cy="1686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98"/>
          <p:cNvCxnSpPr>
            <a:stCxn id="19" idx="3"/>
            <a:endCxn id="17" idx="7"/>
          </p:cNvCxnSpPr>
          <p:nvPr/>
        </p:nvCxnSpPr>
        <p:spPr>
          <a:xfrm flipH="1">
            <a:off x="5822764" y="5191830"/>
            <a:ext cx="140193" cy="1940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101"/>
          <p:cNvCxnSpPr>
            <a:stCxn id="18" idx="1"/>
            <a:endCxn id="19" idx="5"/>
          </p:cNvCxnSpPr>
          <p:nvPr/>
        </p:nvCxnSpPr>
        <p:spPr>
          <a:xfrm flipH="1" flipV="1">
            <a:off x="6178483" y="5191830"/>
            <a:ext cx="133911" cy="194081"/>
          </a:xfrm>
          <a:prstGeom prst="line">
            <a:avLst/>
          </a:prstGeom>
        </p:spPr>
        <p:style>
          <a:lnRef idx="2">
            <a:schemeClr val="accent1"/>
          </a:lnRef>
          <a:fillRef idx="0">
            <a:schemeClr val="accent1"/>
          </a:fillRef>
          <a:effectRef idx="1">
            <a:schemeClr val="accent1"/>
          </a:effectRef>
          <a:fontRef idx="minor">
            <a:schemeClr val="tx1"/>
          </a:fontRef>
        </p:style>
      </p:cxnSp>
      <p:sp>
        <p:nvSpPr>
          <p:cNvPr id="24" name="Oval 87"/>
          <p:cNvSpPr/>
          <p:nvPr/>
        </p:nvSpPr>
        <p:spPr>
          <a:xfrm>
            <a:off x="7106540" y="534127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6</a:t>
            </a:r>
          </a:p>
        </p:txBody>
      </p:sp>
      <p:sp>
        <p:nvSpPr>
          <p:cNvPr id="25" name="Oval 84"/>
          <p:cNvSpPr/>
          <p:nvPr/>
        </p:nvSpPr>
        <p:spPr>
          <a:xfrm>
            <a:off x="7590802" y="493166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9</a:t>
            </a:r>
          </a:p>
        </p:txBody>
      </p:sp>
      <p:cxnSp>
        <p:nvCxnSpPr>
          <p:cNvPr id="26" name="Straight Connector 106"/>
          <p:cNvCxnSpPr>
            <a:stCxn id="25" idx="3"/>
            <a:endCxn id="24" idx="7"/>
          </p:cNvCxnSpPr>
          <p:nvPr/>
        </p:nvCxnSpPr>
        <p:spPr>
          <a:xfrm flipH="1">
            <a:off x="7366703" y="5191830"/>
            <a:ext cx="268736" cy="194081"/>
          </a:xfrm>
          <a:prstGeom prst="line">
            <a:avLst/>
          </a:prstGeom>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2572291" y="2822369"/>
            <a:ext cx="2605828" cy="25024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3342398" y="4522060"/>
            <a:ext cx="1112683" cy="964341"/>
          </a:xfrm>
          <a:prstGeom prst="line">
            <a:avLst/>
          </a:prstGeom>
          <a:ln w="28575">
            <a:solidFill>
              <a:srgbClr val="FF0000"/>
            </a:solidFill>
            <a:prstDash val="dash"/>
          </a:ln>
        </p:spPr>
        <p:style>
          <a:lnRef idx="3">
            <a:schemeClr val="accent3"/>
          </a:lnRef>
          <a:fillRef idx="0">
            <a:schemeClr val="accent3"/>
          </a:fillRef>
          <a:effectRef idx="2">
            <a:schemeClr val="accent3"/>
          </a:effectRef>
          <a:fontRef idx="minor">
            <a:schemeClr val="tx1"/>
          </a:fontRef>
        </p:style>
      </p:cxnSp>
      <p:sp>
        <p:nvSpPr>
          <p:cNvPr id="30" name="矩形 29"/>
          <p:cNvSpPr/>
          <p:nvPr/>
        </p:nvSpPr>
        <p:spPr>
          <a:xfrm>
            <a:off x="2572290" y="2507647"/>
            <a:ext cx="2533111" cy="25024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287931" y="1972282"/>
            <a:ext cx="1350050" cy="400110"/>
          </a:xfrm>
          <a:prstGeom prst="rect">
            <a:avLst/>
          </a:prstGeom>
          <a:noFill/>
        </p:spPr>
        <p:txBody>
          <a:bodyPr wrap="none" rtlCol="0">
            <a:spAutoFit/>
          </a:bodyPr>
          <a:lstStyle/>
          <a:p>
            <a:r>
              <a:rPr lang="en-US" altLang="zh-CN" sz="2000" dirty="0">
                <a:solidFill>
                  <a:srgbClr val="FF0000"/>
                </a:solidFill>
                <a:latin typeface="Comic Sans MS" panose="030F0702030302020204" pitchFamily="66" charset="0"/>
              </a:rPr>
              <a:t>Base case</a:t>
            </a:r>
            <a:endParaRPr lang="zh-CN" altLang="en-US" sz="2000" dirty="0">
              <a:solidFill>
                <a:srgbClr val="FF0000"/>
              </a:solidFill>
              <a:latin typeface="Comic Sans MS" panose="030F0702030302020204" pitchFamily="66" charset="0"/>
            </a:endParaRPr>
          </a:p>
        </p:txBody>
      </p:sp>
      <p:sp>
        <p:nvSpPr>
          <p:cNvPr id="27" name="矩形 26"/>
          <p:cNvSpPr/>
          <p:nvPr/>
        </p:nvSpPr>
        <p:spPr>
          <a:xfrm>
            <a:off x="2358746" y="1911721"/>
            <a:ext cx="4594300" cy="5860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86115C2-1311-4B2A-8022-E89541D1C0CE}"/>
                  </a:ext>
                </a:extLst>
              </p:cNvPr>
              <p:cNvSpPr txBox="1"/>
              <p:nvPr/>
            </p:nvSpPr>
            <p:spPr>
              <a:xfrm>
                <a:off x="2209801" y="1519536"/>
                <a:ext cx="2037609" cy="461665"/>
              </a:xfrm>
              <a:prstGeom prst="rect">
                <a:avLst/>
              </a:prstGeom>
              <a:noFill/>
            </p:spPr>
            <p:txBody>
              <a:bodyPr wrap="none" rtlCol="0">
                <a:spAutoFit/>
              </a:bodyPr>
              <a:lstStyle/>
              <a:p>
                <a:r>
                  <a:rPr lang="en-US" altLang="zh-CN" sz="2400" b="1" dirty="0"/>
                  <a:t>union</a:t>
                </a:r>
                <a14:m>
                  <m:oMath xmlns:m="http://schemas.openxmlformats.org/officeDocument/2006/math">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𝑻</m:t>
                        </m:r>
                      </m:e>
                      <m:sub>
                        <m:r>
                          <a:rPr lang="en-US" altLang="zh-CN" sz="2400" b="1" i="1">
                            <a:latin typeface="Cambria Math" panose="02040503050406030204" pitchFamily="18" charset="0"/>
                          </a:rPr>
                          <m:t>𝟏</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𝑻</m:t>
                        </m:r>
                      </m:e>
                      <m:sub>
                        <m:r>
                          <a:rPr lang="en-US" altLang="zh-CN" sz="2400" b="1" i="1">
                            <a:latin typeface="Cambria Math" panose="02040503050406030204" pitchFamily="18" charset="0"/>
                          </a:rPr>
                          <m:t>𝟐</m:t>
                        </m:r>
                      </m:sub>
                    </m:sSub>
                    <m:r>
                      <a:rPr lang="en-US" altLang="zh-CN" sz="2400" b="1" i="1">
                        <a:latin typeface="Cambria Math" panose="02040503050406030204" pitchFamily="18" charset="0"/>
                      </a:rPr>
                      <m:t>)</m:t>
                    </m:r>
                  </m:oMath>
                </a14:m>
                <a:endParaRPr lang="zh-CN" altLang="en-US" sz="2400" b="1" dirty="0"/>
              </a:p>
            </p:txBody>
          </p:sp>
        </mc:Choice>
        <mc:Fallback xmlns="">
          <p:sp>
            <p:nvSpPr>
              <p:cNvPr id="29" name="TextBox 28">
                <a:extLst>
                  <a:ext uri="{FF2B5EF4-FFF2-40B4-BE49-F238E27FC236}">
                    <a16:creationId xmlns:a16="http://schemas.microsoft.com/office/drawing/2014/main" id="{286115C2-1311-4B2A-8022-E89541D1C0CE}"/>
                  </a:ext>
                </a:extLst>
              </p:cNvPr>
              <p:cNvSpPr txBox="1">
                <a:spLocks noRot="1" noChangeAspect="1" noMove="1" noResize="1" noEditPoints="1" noAdjustHandles="1" noChangeArrowheads="1" noChangeShapeType="1" noTextEdit="1"/>
              </p:cNvSpPr>
              <p:nvPr/>
            </p:nvSpPr>
            <p:spPr>
              <a:xfrm>
                <a:off x="2209801" y="1519536"/>
                <a:ext cx="2037609" cy="461665"/>
              </a:xfrm>
              <a:prstGeom prst="rect">
                <a:avLst/>
              </a:prstGeom>
              <a:blipFill>
                <a:blip r:embed="rId4"/>
                <a:stretch>
                  <a:fillRect l="-4790" t="-9211" r="-1497"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9314103"/>
      </p:ext>
    </p:extLst>
  </p:cSld>
  <p:clrMapOvr>
    <a:masterClrMapping/>
  </p:clrMapOvr>
  <mc:AlternateContent xmlns:mc="http://schemas.openxmlformats.org/markup-compatibility/2006" xmlns:p14="http://schemas.microsoft.com/office/powerpoint/2010/main">
    <mc:Choice Requires="p14">
      <p:transition>
        <p14:prism isContent="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7"/>
                                        </p:tgtEl>
                                      </p:cBhvr>
                                    </p:animEffect>
                                    <p:set>
                                      <p:cBhvr>
                                        <p:cTn id="15" dur="1" fill="hold">
                                          <p:stCondLst>
                                            <p:cond delay="499"/>
                                          </p:stCondLst>
                                        </p:cTn>
                                        <p:tgtEl>
                                          <p:spTgt spid="2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10" presetClass="entr" presetSubtype="0" fill="hold"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par>
                                <p:cTn id="69" presetID="10" presetClass="entr" presetSubtype="0" fill="hold" nodeType="with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500"/>
                                        <p:tgtEl>
                                          <p:spTgt spid="12"/>
                                        </p:tgtEl>
                                      </p:cBhvr>
                                    </p:animEffect>
                                  </p:childTnLst>
                                </p:cTn>
                              </p:par>
                              <p:par>
                                <p:cTn id="72" presetID="10" presetClass="entr" presetSubtype="0" fill="hold" nodeType="with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20"/>
                                        </p:tgtEl>
                                      </p:cBhvr>
                                    </p:animEffect>
                                    <p:set>
                                      <p:cBhvr>
                                        <p:cTn id="82" dur="1" fill="hold">
                                          <p:stCondLst>
                                            <p:cond delay="499"/>
                                          </p:stCondLst>
                                        </p:cTn>
                                        <p:tgtEl>
                                          <p:spTgt spid="20"/>
                                        </p:tgtEl>
                                        <p:attrNameLst>
                                          <p:attrName>style.visibility</p:attrName>
                                        </p:attrNameLst>
                                      </p:cBhvr>
                                      <p:to>
                                        <p:strVal val="hidden"/>
                                      </p:to>
                                    </p:se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
                                        </p:tgtEl>
                                        <p:attrNameLst>
                                          <p:attrName>style.visibility</p:attrName>
                                        </p:attrNameLst>
                                      </p:cBhvr>
                                      <p:to>
                                        <p:strVal val="visible"/>
                                      </p:to>
                                    </p:set>
                                    <p:animEffect transition="in" filter="fade">
                                      <p:cBhvr>
                                        <p:cTn id="90" dur="500"/>
                                        <p:tgtEl>
                                          <p:spTgt spid="3"/>
                                        </p:tgtEl>
                                      </p:cBhvr>
                                    </p:animEffect>
                                  </p:childTnLst>
                                </p:cTn>
                              </p:par>
                              <p:par>
                                <p:cTn id="91" presetID="10" presetClass="exit" presetSubtype="0" fill="hold" grpId="1" nodeType="withEffect">
                                  <p:stCondLst>
                                    <p:cond delay="0"/>
                                  </p:stCondLst>
                                  <p:childTnLst>
                                    <p:animEffect transition="out" filter="fade">
                                      <p:cBhvr>
                                        <p:cTn id="92" dur="500"/>
                                        <p:tgtEl>
                                          <p:spTgt spid="30"/>
                                        </p:tgtEl>
                                      </p:cBhvr>
                                    </p:animEffect>
                                    <p:set>
                                      <p:cBhvr>
                                        <p:cTn id="93" dur="1" fill="hold">
                                          <p:stCondLst>
                                            <p:cond delay="499"/>
                                          </p:stCondLst>
                                        </p:cTn>
                                        <p:tgtEl>
                                          <p:spTgt spid="30"/>
                                        </p:tgtEl>
                                        <p:attrNameLst>
                                          <p:attrName>style.visibility</p:attrName>
                                        </p:attrNameLst>
                                      </p:cBhvr>
                                      <p:to>
                                        <p:strVal val="hidden"/>
                                      </p:to>
                                    </p:set>
                                  </p:childTnLst>
                                </p:cTn>
                              </p:par>
                            </p:childTnLst>
                          </p:cTn>
                        </p:par>
                        <p:par>
                          <p:cTn id="94" fill="hold">
                            <p:stCondLst>
                              <p:cond delay="500"/>
                            </p:stCondLst>
                            <p:childTnLst>
                              <p:par>
                                <p:cTn id="95" presetID="22" presetClass="entr" presetSubtype="1" fill="hold" nodeType="after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up)">
                                      <p:cBhvr>
                                        <p:cTn id="9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 grpId="0" animBg="1"/>
      <p:bldP spid="17" grpId="0" animBg="1"/>
      <p:bldP spid="18" grpId="0" animBg="1"/>
      <p:bldP spid="19" grpId="0" animBg="1"/>
      <p:bldP spid="24" grpId="0" animBg="1"/>
      <p:bldP spid="25" grpId="0" animBg="1"/>
      <p:bldP spid="3" grpId="0" animBg="1"/>
      <p:bldP spid="30" grpId="0" animBg="1"/>
      <p:bldP spid="30" grpId="1" animBg="1"/>
      <p:bldP spid="4" grpId="0"/>
      <p:bldP spid="4" grpId="1"/>
      <p:bldP spid="27" grpId="0" animBg="1"/>
      <p:bldP spid="2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 name="Rectangle 5">
                <a:extLst>
                  <a:ext uri="{FF2B5EF4-FFF2-40B4-BE49-F238E27FC236}">
                    <a16:creationId xmlns:a16="http://schemas.microsoft.com/office/drawing/2014/main" id="{5C8923FB-4E82-415D-B5E0-654B86082FE8}"/>
                  </a:ext>
                </a:extLst>
              </p:cNvPr>
              <p:cNvSpPr/>
              <p:nvPr/>
            </p:nvSpPr>
            <p:spPr>
              <a:xfrm>
                <a:off x="2514600" y="1905000"/>
                <a:ext cx="5943600" cy="2308324"/>
              </a:xfrm>
              <a:prstGeom prst="rect">
                <a:avLst/>
              </a:prstGeom>
            </p:spPr>
            <p:txBody>
              <a:bodyPr wrap="square">
                <a:spAutoFit/>
              </a:bodyPr>
              <a:lstStyle/>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then</a:t>
                </a: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return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oMath>
                </a14:m>
                <a:endParaRPr lang="en-US" altLang="zh-CN" dirty="0">
                  <a:latin typeface="Arial" panose="020B0604020202020204" pitchFamily="34" charset="0"/>
                  <a:cs typeface="Arial" panose="020B0604020202020204" pitchFamily="34" charset="0"/>
                </a:endParaRPr>
              </a:p>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then return</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oMath>
                </a14:m>
                <a:endParaRPr lang="en-US" altLang="zh-CN" dirty="0">
                  <a:latin typeface="Arial" panose="020B0604020202020204" pitchFamily="34" charset="0"/>
                  <a:cs typeface="Arial" panose="020B0604020202020204" pitchFamily="34" charset="0"/>
                </a:endParaRPr>
              </a:p>
              <a:p>
                <a:pPr lvl="0"/>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𝑒𝑥𝑡𝑟𝑎𝑐𝑡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p>
              <a:p>
                <a:pPr lvl="0"/>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e>
                    </m:d>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split</a:t>
                </a:r>
                <a14:m>
                  <m:oMath xmlns:m="http://schemas.openxmlformats.org/officeDocument/2006/math">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𝑇</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𝑘</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pPr lvl="0"/>
                <a:r>
                  <a:rPr lang="en-US" altLang="zh-CN" b="1" i="1" dirty="0">
                    <a:latin typeface="Arial" panose="020B0604020202020204" pitchFamily="34" charset="0"/>
                    <a:cs typeface="Arial" panose="020B0604020202020204" pitchFamily="34" charset="0"/>
                  </a:rPr>
                  <a:t>In parallel:</a:t>
                </a:r>
                <a:endParaRPr lang="en-US" altLang="zh-CN" i="1" dirty="0">
                  <a:latin typeface="Cambria Math" panose="02040503050406030204" pitchFamily="18" charset="0"/>
                </a:endParaRPr>
              </a:p>
              <a:p>
                <a:pPr lvl="0"/>
                <a:r>
                  <a:rPr lang="en-US" altLang="zh-CN" i="1" dirty="0">
                    <a:latin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𝐿</m:t>
                        </m:r>
                      </m:sub>
                    </m:sSub>
                    <m:r>
                      <a:rPr lang="en-US" altLang="zh-CN" i="1">
                        <a:latin typeface="Cambria Math" panose="02040503050406030204" pitchFamily="18" charset="0"/>
                      </a:rPr>
                      <m:t>=</m:t>
                    </m:r>
                  </m:oMath>
                </a14:m>
                <a:r>
                  <a:rPr lang="en-US" altLang="zh-CN" dirty="0">
                    <a:latin typeface="Courier New" panose="02070309020205020404" pitchFamily="49" charset="0"/>
                    <a:cs typeface="Courier New" panose="02070309020205020404" pitchFamily="49" charset="0"/>
                  </a:rPr>
                  <a:t>Union</a:t>
                </a:r>
                <a14:m>
                  <m:oMath xmlns:m="http://schemas.openxmlformats.org/officeDocument/2006/math">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2</m:t>
                            </m:r>
                          </m:sub>
                        </m:sSub>
                      </m:e>
                    </m:d>
                  </m:oMath>
                </a14:m>
                <a:endParaRPr lang="en-US" altLang="zh-CN" i="1" dirty="0">
                  <a:latin typeface="Cambria Math" panose="02040503050406030204" pitchFamily="18" charset="0"/>
                </a:endParaRPr>
              </a:p>
              <a:p>
                <a:pPr lvl="0"/>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𝑅</m:t>
                        </m:r>
                      </m:sub>
                    </m:sSub>
                    <m:r>
                      <a:rPr lang="en-US" altLang="zh-CN" i="1">
                        <a:latin typeface="Cambria Math" panose="02040503050406030204" pitchFamily="18" charset="0"/>
                      </a:rPr>
                      <m:t>=</m:t>
                    </m:r>
                  </m:oMath>
                </a14:m>
                <a:r>
                  <a:rPr lang="en-US" altLang="zh-CN" dirty="0">
                    <a:latin typeface="Courier New" panose="02070309020205020404" pitchFamily="49" charset="0"/>
                    <a:cs typeface="Courier New" panose="02070309020205020404" pitchFamily="49" charset="0"/>
                  </a:rPr>
                  <a:t>Union</a:t>
                </a:r>
                <a14:m>
                  <m:oMath xmlns:m="http://schemas.openxmlformats.org/officeDocument/2006/math">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pPr lvl="0"/>
                <a:r>
                  <a:rPr lang="en-US" altLang="zh-CN" b="1" dirty="0">
                    <a:latin typeface="Arial" panose="020B0604020202020204" pitchFamily="34" charset="0"/>
                    <a:cs typeface="Arial" panose="020B0604020202020204" pitchFamily="34" charset="0"/>
                  </a:rPr>
                  <a:t>return </a:t>
                </a:r>
                <a:r>
                  <a:rPr lang="en-US" altLang="zh-CN" dirty="0">
                    <a:latin typeface="Courier New" panose="02070309020205020404" pitchFamily="49" charset="0"/>
                    <a:cs typeface="Courier New" panose="02070309020205020404" pitchFamily="49" charset="0"/>
                  </a:rPr>
                  <a:t>Join</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𝐿</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𝑅</m:t>
                        </m:r>
                      </m:sub>
                    </m:sSub>
                    <m:r>
                      <a:rPr lang="en-US" altLang="zh-CN" i="1">
                        <a:latin typeface="Cambria Math" panose="02040503050406030204" pitchFamily="18" charset="0"/>
                      </a:rPr>
                      <m:t>)</m:t>
                    </m:r>
                  </m:oMath>
                </a14:m>
                <a:endParaRPr lang="en-US" altLang="zh-CN" dirty="0">
                  <a:latin typeface="Arial" panose="020B0604020202020204" pitchFamily="34" charset="0"/>
                  <a:cs typeface="Arial" panose="020B0604020202020204" pitchFamily="34" charset="0"/>
                </a:endParaRPr>
              </a:p>
            </p:txBody>
          </p:sp>
        </mc:Choice>
        <mc:Fallback xmlns="">
          <p:sp>
            <p:nvSpPr>
              <p:cNvPr id="34" name="Rectangle 5">
                <a:extLst>
                  <a:ext uri="{FF2B5EF4-FFF2-40B4-BE49-F238E27FC236}">
                    <a16:creationId xmlns:a16="http://schemas.microsoft.com/office/drawing/2014/main" id="{5C8923FB-4E82-415D-B5E0-654B86082FE8}"/>
                  </a:ext>
                </a:extLst>
              </p:cNvPr>
              <p:cNvSpPr>
                <a:spLocks noRot="1" noChangeAspect="1" noMove="1" noResize="1" noEditPoints="1" noAdjustHandles="1" noChangeArrowheads="1" noChangeShapeType="1" noTextEdit="1"/>
              </p:cNvSpPr>
              <p:nvPr/>
            </p:nvSpPr>
            <p:spPr>
              <a:xfrm>
                <a:off x="2514600" y="1905000"/>
                <a:ext cx="5943600" cy="2308324"/>
              </a:xfrm>
              <a:prstGeom prst="rect">
                <a:avLst/>
              </a:prstGeom>
              <a:blipFill>
                <a:blip r:embed="rId3"/>
                <a:stretch>
                  <a:fillRect l="-923" t="-1587" b="-3439"/>
                </a:stretch>
              </a:blipFill>
            </p:spPr>
            <p:txBody>
              <a:bodyPr/>
              <a:lstStyle/>
              <a:p>
                <a:r>
                  <a:rPr lang="zh-CN" altLang="en-US">
                    <a:noFill/>
                  </a:rPr>
                  <a:t> </a:t>
                </a:r>
              </a:p>
            </p:txBody>
          </p:sp>
        </mc:Fallback>
      </mc:AlternateContent>
      <p:sp>
        <p:nvSpPr>
          <p:cNvPr id="2" name="Title 1"/>
          <p:cNvSpPr>
            <a:spLocks noGrp="1"/>
          </p:cNvSpPr>
          <p:nvPr>
            <p:ph type="title"/>
          </p:nvPr>
        </p:nvSpPr>
        <p:spPr/>
        <p:txBody>
          <a:bodyPr>
            <a:normAutofit/>
          </a:bodyPr>
          <a:lstStyle/>
          <a:p>
            <a:r>
              <a:rPr lang="en-US" altLang="zh-CN" dirty="0"/>
              <a:t>Join-based Algorithms: Union</a:t>
            </a:r>
            <a:endParaRPr lang="en-US" dirty="0"/>
          </a:p>
        </p:txBody>
      </p:sp>
      <p:sp>
        <p:nvSpPr>
          <p:cNvPr id="7" name="Oval 63"/>
          <p:cNvSpPr/>
          <p:nvPr/>
        </p:nvSpPr>
        <p:spPr>
          <a:xfrm>
            <a:off x="4246420" y="48768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7</a:t>
            </a:r>
          </a:p>
        </p:txBody>
      </p:sp>
      <p:sp>
        <p:nvSpPr>
          <p:cNvPr id="8" name="Oval 66"/>
          <p:cNvSpPr/>
          <p:nvPr/>
        </p:nvSpPr>
        <p:spPr>
          <a:xfrm>
            <a:off x="2533650" y="5292695"/>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0</a:t>
            </a:r>
          </a:p>
        </p:txBody>
      </p:sp>
      <p:sp>
        <p:nvSpPr>
          <p:cNvPr id="9" name="Oval 67"/>
          <p:cNvSpPr/>
          <p:nvPr/>
        </p:nvSpPr>
        <p:spPr>
          <a:xfrm>
            <a:off x="4648200" y="5280119"/>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8</a:t>
            </a:r>
          </a:p>
        </p:txBody>
      </p:sp>
      <p:sp>
        <p:nvSpPr>
          <p:cNvPr id="10" name="Oval 68"/>
          <p:cNvSpPr/>
          <p:nvPr/>
        </p:nvSpPr>
        <p:spPr>
          <a:xfrm>
            <a:off x="2895600" y="48768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4</a:t>
            </a:r>
          </a:p>
        </p:txBody>
      </p:sp>
      <p:cxnSp>
        <p:nvCxnSpPr>
          <p:cNvPr id="12" name="Straight Connector 71"/>
          <p:cNvCxnSpPr>
            <a:stCxn id="10" idx="3"/>
            <a:endCxn id="8" idx="7"/>
          </p:cNvCxnSpPr>
          <p:nvPr/>
        </p:nvCxnSpPr>
        <p:spPr>
          <a:xfrm flipH="1">
            <a:off x="2793813" y="5136964"/>
            <a:ext cx="146424" cy="200369"/>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75"/>
          <p:cNvCxnSpPr>
            <a:stCxn id="7" idx="5"/>
            <a:endCxn id="9" idx="1"/>
          </p:cNvCxnSpPr>
          <p:nvPr/>
        </p:nvCxnSpPr>
        <p:spPr>
          <a:xfrm>
            <a:off x="4506583" y="5136964"/>
            <a:ext cx="186254" cy="187793"/>
          </a:xfrm>
          <a:prstGeom prst="line">
            <a:avLst/>
          </a:prstGeom>
        </p:spPr>
        <p:style>
          <a:lnRef idx="2">
            <a:schemeClr val="accent2"/>
          </a:lnRef>
          <a:fillRef idx="0">
            <a:schemeClr val="accent2"/>
          </a:fillRef>
          <a:effectRef idx="1">
            <a:schemeClr val="accent2"/>
          </a:effectRef>
          <a:fontRef idx="minor">
            <a:schemeClr val="tx1"/>
          </a:fontRef>
        </p:style>
      </p:cxnSp>
      <p:sp>
        <p:nvSpPr>
          <p:cNvPr id="16" name="Oval 65"/>
          <p:cNvSpPr/>
          <p:nvPr/>
        </p:nvSpPr>
        <p:spPr>
          <a:xfrm>
            <a:off x="6725540" y="4547452"/>
            <a:ext cx="304800" cy="304800"/>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latin typeface="Comic Sans MS" panose="030F0702030302020204" pitchFamily="66" charset="0"/>
              </a:rPr>
              <a:t>5</a:t>
            </a:r>
          </a:p>
        </p:txBody>
      </p:sp>
      <p:sp>
        <p:nvSpPr>
          <p:cNvPr id="17" name="Oval 85"/>
          <p:cNvSpPr/>
          <p:nvPr/>
        </p:nvSpPr>
        <p:spPr>
          <a:xfrm>
            <a:off x="5562600" y="534127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1</a:t>
            </a:r>
          </a:p>
        </p:txBody>
      </p:sp>
      <p:sp>
        <p:nvSpPr>
          <p:cNvPr id="18" name="Oval 86"/>
          <p:cNvSpPr/>
          <p:nvPr/>
        </p:nvSpPr>
        <p:spPr>
          <a:xfrm>
            <a:off x="6267756" y="534127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3</a:t>
            </a:r>
          </a:p>
        </p:txBody>
      </p:sp>
      <p:sp>
        <p:nvSpPr>
          <p:cNvPr id="19" name="Oval 88"/>
          <p:cNvSpPr/>
          <p:nvPr/>
        </p:nvSpPr>
        <p:spPr>
          <a:xfrm>
            <a:off x="5918319" y="493166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2</a:t>
            </a:r>
          </a:p>
        </p:txBody>
      </p:sp>
      <p:cxnSp>
        <p:nvCxnSpPr>
          <p:cNvPr id="21" name="Straight Connector 98"/>
          <p:cNvCxnSpPr>
            <a:stCxn id="19" idx="3"/>
            <a:endCxn id="17" idx="7"/>
          </p:cNvCxnSpPr>
          <p:nvPr/>
        </p:nvCxnSpPr>
        <p:spPr>
          <a:xfrm flipH="1">
            <a:off x="5822764" y="5191830"/>
            <a:ext cx="140193" cy="1940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101"/>
          <p:cNvCxnSpPr>
            <a:stCxn id="18" idx="1"/>
            <a:endCxn id="19" idx="5"/>
          </p:cNvCxnSpPr>
          <p:nvPr/>
        </p:nvCxnSpPr>
        <p:spPr>
          <a:xfrm flipH="1" flipV="1">
            <a:off x="6178483" y="5191830"/>
            <a:ext cx="133911" cy="194081"/>
          </a:xfrm>
          <a:prstGeom prst="line">
            <a:avLst/>
          </a:prstGeom>
        </p:spPr>
        <p:style>
          <a:lnRef idx="2">
            <a:schemeClr val="accent1"/>
          </a:lnRef>
          <a:fillRef idx="0">
            <a:schemeClr val="accent1"/>
          </a:fillRef>
          <a:effectRef idx="1">
            <a:schemeClr val="accent1"/>
          </a:effectRef>
          <a:fontRef idx="minor">
            <a:schemeClr val="tx1"/>
          </a:fontRef>
        </p:style>
      </p:cxnSp>
      <p:sp>
        <p:nvSpPr>
          <p:cNvPr id="24" name="Oval 87"/>
          <p:cNvSpPr/>
          <p:nvPr/>
        </p:nvSpPr>
        <p:spPr>
          <a:xfrm>
            <a:off x="7106540" y="534127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6</a:t>
            </a:r>
          </a:p>
        </p:txBody>
      </p:sp>
      <p:sp>
        <p:nvSpPr>
          <p:cNvPr id="25" name="Oval 84"/>
          <p:cNvSpPr/>
          <p:nvPr/>
        </p:nvSpPr>
        <p:spPr>
          <a:xfrm>
            <a:off x="7590802" y="493166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9</a:t>
            </a:r>
          </a:p>
        </p:txBody>
      </p:sp>
      <p:cxnSp>
        <p:nvCxnSpPr>
          <p:cNvPr id="26" name="Straight Connector 106"/>
          <p:cNvCxnSpPr>
            <a:stCxn id="25" idx="3"/>
            <a:endCxn id="24" idx="7"/>
          </p:cNvCxnSpPr>
          <p:nvPr/>
        </p:nvCxnSpPr>
        <p:spPr>
          <a:xfrm flipH="1">
            <a:off x="7366703" y="5191830"/>
            <a:ext cx="268736" cy="194081"/>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p:cNvSpPr txBox="1"/>
              <p:nvPr/>
            </p:nvSpPr>
            <p:spPr>
              <a:xfrm>
                <a:off x="2514600" y="5639093"/>
                <a:ext cx="3810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a:solidFill>
                                <a:schemeClr val="accent2"/>
                              </a:solidFill>
                              <a:latin typeface="Cambria Math" panose="02040503050406030204" pitchFamily="18" charset="0"/>
                            </a:rPr>
                            <m:t>𝑳</m:t>
                          </m:r>
                        </m:e>
                        <m:sub>
                          <m:r>
                            <a:rPr lang="en-US" altLang="zh-CN" sz="2000" b="1" i="1">
                              <a:solidFill>
                                <a:schemeClr val="accent2"/>
                              </a:solidFill>
                              <a:latin typeface="Cambria Math" panose="02040503050406030204" pitchFamily="18" charset="0"/>
                            </a:rPr>
                            <m:t>𝟏</m:t>
                          </m:r>
                        </m:sub>
                      </m:sSub>
                    </m:oMath>
                  </m:oMathPara>
                </a14:m>
                <a:endParaRPr lang="zh-CN" altLang="en-US" sz="2000" b="1" dirty="0">
                  <a:solidFill>
                    <a:schemeClr val="accent2"/>
                  </a:solidFill>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2514600" y="5639093"/>
                <a:ext cx="381000" cy="400110"/>
              </a:xfrm>
              <a:prstGeom prst="rect">
                <a:avLst/>
              </a:prstGeom>
              <a:blipFill>
                <a:blip r:embed="rId4"/>
                <a:stretch>
                  <a:fillRect r="-9677"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4499971" y="5617983"/>
                <a:ext cx="38100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solidFill>
                                <a:schemeClr val="accent2"/>
                              </a:solidFill>
                              <a:latin typeface="Cambria Math" panose="02040503050406030204" pitchFamily="18" charset="0"/>
                            </a:rPr>
                          </m:ctrlPr>
                        </m:sSubPr>
                        <m:e>
                          <m:r>
                            <a:rPr lang="en-US" altLang="zh-CN" sz="2000" b="1" i="1">
                              <a:solidFill>
                                <a:schemeClr val="accent2"/>
                              </a:solidFill>
                              <a:latin typeface="Cambria Math" panose="02040503050406030204" pitchFamily="18" charset="0"/>
                            </a:rPr>
                            <m:t>𝑹</m:t>
                          </m:r>
                        </m:e>
                        <m:sub>
                          <m:r>
                            <a:rPr lang="en-US" altLang="zh-CN" sz="2000" b="1" i="1">
                              <a:solidFill>
                                <a:schemeClr val="accent2"/>
                              </a:solidFill>
                              <a:latin typeface="Cambria Math" panose="02040503050406030204" pitchFamily="18" charset="0"/>
                            </a:rPr>
                            <m:t>𝟏</m:t>
                          </m:r>
                        </m:sub>
                      </m:sSub>
                    </m:oMath>
                  </m:oMathPara>
                </a14:m>
                <a:endParaRPr lang="zh-CN" altLang="en-US" sz="2000" b="1" dirty="0">
                  <a:solidFill>
                    <a:schemeClr val="accent2"/>
                  </a:solidFill>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4499971" y="5617983"/>
                <a:ext cx="381000" cy="400110"/>
              </a:xfrm>
              <a:prstGeom prst="rect">
                <a:avLst/>
              </a:prstGeom>
              <a:blipFill>
                <a:blip r:embed="rId5"/>
                <a:stretch>
                  <a:fillRect r="-17460"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10"/>
              <p:cNvSpPr txBox="1"/>
              <p:nvPr/>
            </p:nvSpPr>
            <p:spPr>
              <a:xfrm>
                <a:off x="5825449" y="5651164"/>
                <a:ext cx="3810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𝑳</m:t>
                          </m:r>
                        </m:e>
                        <m:sub>
                          <m:r>
                            <a:rPr lang="en-US" altLang="zh-CN" sz="2000" b="1" i="1">
                              <a:solidFill>
                                <a:schemeClr val="accent1"/>
                              </a:solidFill>
                              <a:latin typeface="Cambria Math" panose="02040503050406030204" pitchFamily="18" charset="0"/>
                            </a:rPr>
                            <m:t>𝟐</m:t>
                          </m:r>
                        </m:sub>
                      </m:sSub>
                    </m:oMath>
                  </m:oMathPara>
                </a14:m>
                <a:endParaRPr lang="zh-CN" altLang="en-US" sz="2000" b="1" dirty="0">
                  <a:solidFill>
                    <a:schemeClr val="accent1"/>
                  </a:solidFill>
                </a:endParaRPr>
              </a:p>
            </p:txBody>
          </p:sp>
        </mc:Choice>
        <mc:Fallback xmlns="">
          <p:sp>
            <p:nvSpPr>
              <p:cNvPr id="32" name="文本框 10"/>
              <p:cNvSpPr txBox="1">
                <a:spLocks noRot="1" noChangeAspect="1" noMove="1" noResize="1" noEditPoints="1" noAdjustHandles="1" noChangeArrowheads="1" noChangeShapeType="1" noTextEdit="1"/>
              </p:cNvSpPr>
              <p:nvPr/>
            </p:nvSpPr>
            <p:spPr>
              <a:xfrm>
                <a:off x="5825449" y="5651164"/>
                <a:ext cx="381000" cy="400110"/>
              </a:xfrm>
              <a:prstGeom prst="rect">
                <a:avLst/>
              </a:prstGeom>
              <a:blipFill>
                <a:blip r:embed="rId6"/>
                <a:stretch>
                  <a:fillRect r="-11290"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10"/>
              <p:cNvSpPr txBox="1"/>
              <p:nvPr/>
            </p:nvSpPr>
            <p:spPr>
              <a:xfrm>
                <a:off x="7501071" y="5646073"/>
                <a:ext cx="3810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2000" b="1" i="1">
                              <a:solidFill>
                                <a:schemeClr val="accent1"/>
                              </a:solidFill>
                              <a:latin typeface="Cambria Math" panose="02040503050406030204" pitchFamily="18" charset="0"/>
                            </a:rPr>
                          </m:ctrlPr>
                        </m:sSubPr>
                        <m:e>
                          <m:r>
                            <a:rPr lang="en-US" altLang="zh-CN" sz="2000" b="1" i="1">
                              <a:solidFill>
                                <a:schemeClr val="accent1"/>
                              </a:solidFill>
                              <a:latin typeface="Cambria Math" panose="02040503050406030204" pitchFamily="18" charset="0"/>
                            </a:rPr>
                            <m:t>𝑹</m:t>
                          </m:r>
                        </m:e>
                        <m:sub>
                          <m:r>
                            <a:rPr lang="en-US" altLang="zh-CN" sz="2000" b="1" i="1">
                              <a:solidFill>
                                <a:schemeClr val="accent1"/>
                              </a:solidFill>
                              <a:latin typeface="Cambria Math" panose="02040503050406030204" pitchFamily="18" charset="0"/>
                            </a:rPr>
                            <m:t>𝟐</m:t>
                          </m:r>
                        </m:sub>
                      </m:sSub>
                    </m:oMath>
                  </m:oMathPara>
                </a14:m>
                <a:endParaRPr lang="zh-CN" altLang="en-US" sz="2000" b="1" dirty="0">
                  <a:solidFill>
                    <a:schemeClr val="accent1"/>
                  </a:solidFill>
                </a:endParaRPr>
              </a:p>
            </p:txBody>
          </p:sp>
        </mc:Choice>
        <mc:Fallback xmlns="">
          <p:sp>
            <p:nvSpPr>
              <p:cNvPr id="33" name="文本框 10"/>
              <p:cNvSpPr txBox="1">
                <a:spLocks noRot="1" noChangeAspect="1" noMove="1" noResize="1" noEditPoints="1" noAdjustHandles="1" noChangeArrowheads="1" noChangeShapeType="1" noTextEdit="1"/>
              </p:cNvSpPr>
              <p:nvPr/>
            </p:nvSpPr>
            <p:spPr>
              <a:xfrm>
                <a:off x="7501071" y="5646073"/>
                <a:ext cx="381000" cy="400110"/>
              </a:xfrm>
              <a:prstGeom prst="rect">
                <a:avLst/>
              </a:prstGeom>
              <a:blipFill>
                <a:blip r:embed="rId7"/>
                <a:stretch>
                  <a:fillRect r="-17460"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3AAE643-1911-4D48-A424-2D9B28A6E06D}"/>
                  </a:ext>
                </a:extLst>
              </p:cNvPr>
              <p:cNvSpPr txBox="1"/>
              <p:nvPr/>
            </p:nvSpPr>
            <p:spPr>
              <a:xfrm>
                <a:off x="2209801" y="1519536"/>
                <a:ext cx="2037609" cy="461665"/>
              </a:xfrm>
              <a:prstGeom prst="rect">
                <a:avLst/>
              </a:prstGeom>
              <a:noFill/>
            </p:spPr>
            <p:txBody>
              <a:bodyPr wrap="none" rtlCol="0">
                <a:spAutoFit/>
              </a:bodyPr>
              <a:lstStyle/>
              <a:p>
                <a:r>
                  <a:rPr lang="en-US" altLang="zh-CN" sz="2400" b="1" dirty="0"/>
                  <a:t>union</a:t>
                </a:r>
                <a14:m>
                  <m:oMath xmlns:m="http://schemas.openxmlformats.org/officeDocument/2006/math">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𝑻</m:t>
                        </m:r>
                      </m:e>
                      <m:sub>
                        <m:r>
                          <a:rPr lang="en-US" altLang="zh-CN" sz="2400" b="1" i="1">
                            <a:latin typeface="Cambria Math" panose="02040503050406030204" pitchFamily="18" charset="0"/>
                          </a:rPr>
                          <m:t>𝟏</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𝑻</m:t>
                        </m:r>
                      </m:e>
                      <m:sub>
                        <m:r>
                          <a:rPr lang="en-US" altLang="zh-CN" sz="2400" b="1" i="1">
                            <a:latin typeface="Cambria Math" panose="02040503050406030204" pitchFamily="18" charset="0"/>
                          </a:rPr>
                          <m:t>𝟐</m:t>
                        </m:r>
                      </m:sub>
                    </m:sSub>
                    <m:r>
                      <a:rPr lang="en-US" altLang="zh-CN" sz="2400" b="1" i="1">
                        <a:latin typeface="Cambria Math" panose="02040503050406030204" pitchFamily="18" charset="0"/>
                      </a:rPr>
                      <m:t>)</m:t>
                    </m:r>
                  </m:oMath>
                </a14:m>
                <a:endParaRPr lang="zh-CN" altLang="en-US" sz="2400" b="1" dirty="0"/>
              </a:p>
            </p:txBody>
          </p:sp>
        </mc:Choice>
        <mc:Fallback xmlns="">
          <p:sp>
            <p:nvSpPr>
              <p:cNvPr id="30" name="TextBox 29">
                <a:extLst>
                  <a:ext uri="{FF2B5EF4-FFF2-40B4-BE49-F238E27FC236}">
                    <a16:creationId xmlns:a16="http://schemas.microsoft.com/office/drawing/2014/main" id="{F3AAE643-1911-4D48-A424-2D9B28A6E06D}"/>
                  </a:ext>
                </a:extLst>
              </p:cNvPr>
              <p:cNvSpPr txBox="1">
                <a:spLocks noRot="1" noChangeAspect="1" noMove="1" noResize="1" noEditPoints="1" noAdjustHandles="1" noChangeArrowheads="1" noChangeShapeType="1" noTextEdit="1"/>
              </p:cNvSpPr>
              <p:nvPr/>
            </p:nvSpPr>
            <p:spPr>
              <a:xfrm>
                <a:off x="2209801" y="1519536"/>
                <a:ext cx="2037609" cy="461665"/>
              </a:xfrm>
              <a:prstGeom prst="rect">
                <a:avLst/>
              </a:prstGeom>
              <a:blipFill>
                <a:blip r:embed="rId8"/>
                <a:stretch>
                  <a:fillRect l="-4790" t="-9211" r="-1497" b="-30263"/>
                </a:stretch>
              </a:blipFill>
            </p:spPr>
            <p:txBody>
              <a:bodyPr/>
              <a:lstStyle/>
              <a:p>
                <a:r>
                  <a:rPr lang="zh-CN" altLang="en-US">
                    <a:noFill/>
                  </a:rPr>
                  <a:t> </a:t>
                </a:r>
              </a:p>
            </p:txBody>
          </p:sp>
        </mc:Fallback>
      </mc:AlternateContent>
      <p:sp>
        <p:nvSpPr>
          <p:cNvPr id="35" name="矩形 34">
            <a:extLst>
              <a:ext uri="{FF2B5EF4-FFF2-40B4-BE49-F238E27FC236}">
                <a16:creationId xmlns:a16="http://schemas.microsoft.com/office/drawing/2014/main" id="{4C90E07F-7F57-4B38-9C56-9FE96781CFAA}"/>
              </a:ext>
            </a:extLst>
          </p:cNvPr>
          <p:cNvSpPr/>
          <p:nvPr/>
        </p:nvSpPr>
        <p:spPr>
          <a:xfrm>
            <a:off x="2572291" y="2822369"/>
            <a:ext cx="2605828" cy="25024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1867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9" name="Rectangle 5">
                <a:extLst>
                  <a:ext uri="{FF2B5EF4-FFF2-40B4-BE49-F238E27FC236}">
                    <a16:creationId xmlns:a16="http://schemas.microsoft.com/office/drawing/2014/main" id="{06E54ECA-D507-42FA-AB9A-320FFBD53876}"/>
                  </a:ext>
                </a:extLst>
              </p:cNvPr>
              <p:cNvSpPr/>
              <p:nvPr/>
            </p:nvSpPr>
            <p:spPr>
              <a:xfrm>
                <a:off x="2514600" y="2159675"/>
                <a:ext cx="5943600" cy="2308324"/>
              </a:xfrm>
              <a:prstGeom prst="rect">
                <a:avLst/>
              </a:prstGeom>
            </p:spPr>
            <p:txBody>
              <a:bodyPr wrap="square">
                <a:spAutoFit/>
              </a:bodyPr>
              <a:lstStyle/>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then</a:t>
                </a: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return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oMath>
                </a14:m>
                <a:endParaRPr lang="en-US" altLang="zh-CN" dirty="0">
                  <a:latin typeface="Arial" panose="020B0604020202020204" pitchFamily="34" charset="0"/>
                  <a:cs typeface="Arial" panose="020B0604020202020204" pitchFamily="34" charset="0"/>
                </a:endParaRPr>
              </a:p>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then return</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oMath>
                </a14:m>
                <a:endParaRPr lang="en-US" altLang="zh-CN" dirty="0">
                  <a:latin typeface="Arial" panose="020B0604020202020204" pitchFamily="34" charset="0"/>
                  <a:cs typeface="Arial" panose="020B0604020202020204" pitchFamily="34" charset="0"/>
                </a:endParaRPr>
              </a:p>
              <a:p>
                <a:pPr lvl="0"/>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𝑒𝑥𝑡𝑟𝑎𝑐𝑡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p>
              <a:p>
                <a:pPr lvl="0"/>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e>
                    </m:d>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split</a:t>
                </a:r>
                <a14:m>
                  <m:oMath xmlns:m="http://schemas.openxmlformats.org/officeDocument/2006/math">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𝑇</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𝑘</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pPr lvl="0"/>
                <a:r>
                  <a:rPr lang="en-US" altLang="zh-CN" b="1" i="1" dirty="0">
                    <a:latin typeface="Arial" panose="020B0604020202020204" pitchFamily="34" charset="0"/>
                    <a:cs typeface="Arial" panose="020B0604020202020204" pitchFamily="34" charset="0"/>
                  </a:rPr>
                  <a:t>In parallel:</a:t>
                </a:r>
                <a:endParaRPr lang="en-US" altLang="zh-CN" i="1" dirty="0">
                  <a:latin typeface="Cambria Math" panose="02040503050406030204" pitchFamily="18" charset="0"/>
                </a:endParaRPr>
              </a:p>
              <a:p>
                <a:pPr lvl="0"/>
                <a:r>
                  <a:rPr lang="en-US" altLang="zh-CN" i="1" dirty="0">
                    <a:latin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𝐿</m:t>
                        </m:r>
                      </m:sub>
                    </m:sSub>
                    <m:r>
                      <a:rPr lang="en-US" altLang="zh-CN" i="1">
                        <a:latin typeface="Cambria Math" panose="02040503050406030204" pitchFamily="18" charset="0"/>
                      </a:rPr>
                      <m:t>=</m:t>
                    </m:r>
                  </m:oMath>
                </a14:m>
                <a:r>
                  <a:rPr lang="en-US" altLang="zh-CN" dirty="0">
                    <a:latin typeface="Courier New" panose="02070309020205020404" pitchFamily="49" charset="0"/>
                    <a:cs typeface="Courier New" panose="02070309020205020404" pitchFamily="49" charset="0"/>
                  </a:rPr>
                  <a:t>Union</a:t>
                </a:r>
                <a14:m>
                  <m:oMath xmlns:m="http://schemas.openxmlformats.org/officeDocument/2006/math">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2</m:t>
                            </m:r>
                          </m:sub>
                        </m:sSub>
                      </m:e>
                    </m:d>
                  </m:oMath>
                </a14:m>
                <a:endParaRPr lang="en-US" altLang="zh-CN" i="1" dirty="0">
                  <a:latin typeface="Cambria Math" panose="02040503050406030204" pitchFamily="18" charset="0"/>
                </a:endParaRPr>
              </a:p>
              <a:p>
                <a:pPr lvl="0"/>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𝑅</m:t>
                        </m:r>
                      </m:sub>
                    </m:sSub>
                    <m:r>
                      <a:rPr lang="en-US" altLang="zh-CN" i="1">
                        <a:latin typeface="Cambria Math" panose="02040503050406030204" pitchFamily="18" charset="0"/>
                      </a:rPr>
                      <m:t>=</m:t>
                    </m:r>
                  </m:oMath>
                </a14:m>
                <a:r>
                  <a:rPr lang="en-US" altLang="zh-CN" dirty="0">
                    <a:latin typeface="Courier New" panose="02070309020205020404" pitchFamily="49" charset="0"/>
                    <a:cs typeface="Courier New" panose="02070309020205020404" pitchFamily="49" charset="0"/>
                  </a:rPr>
                  <a:t>Union</a:t>
                </a:r>
                <a14:m>
                  <m:oMath xmlns:m="http://schemas.openxmlformats.org/officeDocument/2006/math">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pPr lvl="0"/>
                <a:r>
                  <a:rPr lang="en-US" altLang="zh-CN" b="1" dirty="0">
                    <a:latin typeface="Arial" panose="020B0604020202020204" pitchFamily="34" charset="0"/>
                    <a:cs typeface="Arial" panose="020B0604020202020204" pitchFamily="34" charset="0"/>
                  </a:rPr>
                  <a:t>return </a:t>
                </a:r>
                <a:r>
                  <a:rPr lang="en-US" altLang="zh-CN" dirty="0">
                    <a:latin typeface="Courier New" panose="02070309020205020404" pitchFamily="49" charset="0"/>
                    <a:cs typeface="Courier New" panose="02070309020205020404" pitchFamily="49" charset="0"/>
                  </a:rPr>
                  <a:t>Join</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𝐿</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𝑅</m:t>
                        </m:r>
                      </m:sub>
                    </m:sSub>
                    <m:r>
                      <a:rPr lang="en-US" altLang="zh-CN" i="1">
                        <a:latin typeface="Cambria Math" panose="02040503050406030204" pitchFamily="18" charset="0"/>
                      </a:rPr>
                      <m:t>)</m:t>
                    </m:r>
                  </m:oMath>
                </a14:m>
                <a:endParaRPr lang="en-US" altLang="zh-CN" dirty="0">
                  <a:latin typeface="Arial" panose="020B0604020202020204" pitchFamily="34" charset="0"/>
                  <a:cs typeface="Arial" panose="020B0604020202020204" pitchFamily="34" charset="0"/>
                </a:endParaRPr>
              </a:p>
            </p:txBody>
          </p:sp>
        </mc:Choice>
        <mc:Fallback xmlns="">
          <p:sp>
            <p:nvSpPr>
              <p:cNvPr id="29" name="Rectangle 5">
                <a:extLst>
                  <a:ext uri="{FF2B5EF4-FFF2-40B4-BE49-F238E27FC236}">
                    <a16:creationId xmlns:a16="http://schemas.microsoft.com/office/drawing/2014/main" id="{06E54ECA-D507-42FA-AB9A-320FFBD53876}"/>
                  </a:ext>
                </a:extLst>
              </p:cNvPr>
              <p:cNvSpPr>
                <a:spLocks noRot="1" noChangeAspect="1" noMove="1" noResize="1" noEditPoints="1" noAdjustHandles="1" noChangeArrowheads="1" noChangeShapeType="1" noTextEdit="1"/>
              </p:cNvSpPr>
              <p:nvPr/>
            </p:nvSpPr>
            <p:spPr>
              <a:xfrm>
                <a:off x="2514600" y="2159675"/>
                <a:ext cx="5943600" cy="2308324"/>
              </a:xfrm>
              <a:prstGeom prst="rect">
                <a:avLst/>
              </a:prstGeom>
              <a:blipFill>
                <a:blip r:embed="rId3"/>
                <a:stretch>
                  <a:fillRect l="-923" t="-1319" b="-3430"/>
                </a:stretch>
              </a:blipFill>
            </p:spPr>
            <p:txBody>
              <a:bodyPr/>
              <a:lstStyle/>
              <a:p>
                <a:r>
                  <a:rPr lang="zh-CN" altLang="en-US">
                    <a:noFill/>
                  </a:rPr>
                  <a:t> </a:t>
                </a:r>
              </a:p>
            </p:txBody>
          </p:sp>
        </mc:Fallback>
      </mc:AlternateContent>
      <p:sp>
        <p:nvSpPr>
          <p:cNvPr id="2" name="Title 1"/>
          <p:cNvSpPr>
            <a:spLocks noGrp="1"/>
          </p:cNvSpPr>
          <p:nvPr>
            <p:ph type="title"/>
          </p:nvPr>
        </p:nvSpPr>
        <p:spPr/>
        <p:txBody>
          <a:bodyPr>
            <a:normAutofit/>
          </a:bodyPr>
          <a:lstStyle/>
          <a:p>
            <a:r>
              <a:rPr lang="en-US" altLang="zh-CN" dirty="0"/>
              <a:t>Join-based Algorithms: Union</a:t>
            </a:r>
            <a:endParaRPr lang="en-US" dirty="0"/>
          </a:p>
        </p:txBody>
      </p:sp>
      <p:sp>
        <p:nvSpPr>
          <p:cNvPr id="7" name="Oval 63"/>
          <p:cNvSpPr/>
          <p:nvPr/>
        </p:nvSpPr>
        <p:spPr>
          <a:xfrm>
            <a:off x="6249804" y="4724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7</a:t>
            </a:r>
          </a:p>
        </p:txBody>
      </p:sp>
      <p:sp>
        <p:nvSpPr>
          <p:cNvPr id="8" name="Oval 66"/>
          <p:cNvSpPr/>
          <p:nvPr/>
        </p:nvSpPr>
        <p:spPr>
          <a:xfrm>
            <a:off x="2533650" y="51816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0</a:t>
            </a:r>
          </a:p>
        </p:txBody>
      </p:sp>
      <p:sp>
        <p:nvSpPr>
          <p:cNvPr id="9" name="Oval 67"/>
          <p:cNvSpPr/>
          <p:nvPr/>
        </p:nvSpPr>
        <p:spPr>
          <a:xfrm>
            <a:off x="6651584" y="5127719"/>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8</a:t>
            </a:r>
          </a:p>
        </p:txBody>
      </p:sp>
      <p:sp>
        <p:nvSpPr>
          <p:cNvPr id="10" name="Oval 68"/>
          <p:cNvSpPr/>
          <p:nvPr/>
        </p:nvSpPr>
        <p:spPr>
          <a:xfrm>
            <a:off x="2895600" y="4765705"/>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4</a:t>
            </a:r>
          </a:p>
        </p:txBody>
      </p:sp>
      <p:cxnSp>
        <p:nvCxnSpPr>
          <p:cNvPr id="12" name="Straight Connector 71"/>
          <p:cNvCxnSpPr>
            <a:stCxn id="10" idx="3"/>
            <a:endCxn id="8" idx="7"/>
          </p:cNvCxnSpPr>
          <p:nvPr/>
        </p:nvCxnSpPr>
        <p:spPr>
          <a:xfrm flipH="1">
            <a:off x="2793813" y="5025869"/>
            <a:ext cx="146424" cy="200369"/>
          </a:xfrm>
          <a:prstGeom prst="line">
            <a:avLst/>
          </a:prstGeom>
        </p:spPr>
        <p:style>
          <a:lnRef idx="2">
            <a:schemeClr val="accent2"/>
          </a:lnRef>
          <a:fillRef idx="0">
            <a:schemeClr val="accent2"/>
          </a:fillRef>
          <a:effectRef idx="1">
            <a:schemeClr val="accent2"/>
          </a:effectRef>
          <a:fontRef idx="minor">
            <a:schemeClr val="tx1"/>
          </a:fontRef>
        </p:style>
      </p:cxnSp>
      <p:sp>
        <p:nvSpPr>
          <p:cNvPr id="16" name="Oval 65"/>
          <p:cNvSpPr/>
          <p:nvPr/>
        </p:nvSpPr>
        <p:spPr>
          <a:xfrm>
            <a:off x="5358674" y="4114800"/>
            <a:ext cx="304800" cy="304800"/>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latin typeface="Comic Sans MS" panose="030F0702030302020204" pitchFamily="66" charset="0"/>
              </a:rPr>
              <a:t>5</a:t>
            </a:r>
          </a:p>
        </p:txBody>
      </p:sp>
      <p:sp>
        <p:nvSpPr>
          <p:cNvPr id="17" name="Oval 85"/>
          <p:cNvSpPr/>
          <p:nvPr/>
        </p:nvSpPr>
        <p:spPr>
          <a:xfrm>
            <a:off x="3674466" y="517378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1</a:t>
            </a:r>
          </a:p>
        </p:txBody>
      </p:sp>
      <p:sp>
        <p:nvSpPr>
          <p:cNvPr id="18" name="Oval 86"/>
          <p:cNvSpPr/>
          <p:nvPr/>
        </p:nvSpPr>
        <p:spPr>
          <a:xfrm>
            <a:off x="4379622" y="517378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3</a:t>
            </a:r>
          </a:p>
        </p:txBody>
      </p:sp>
      <p:sp>
        <p:nvSpPr>
          <p:cNvPr id="19" name="Oval 88"/>
          <p:cNvSpPr/>
          <p:nvPr/>
        </p:nvSpPr>
        <p:spPr>
          <a:xfrm>
            <a:off x="4030185" y="4764179"/>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2</a:t>
            </a:r>
          </a:p>
        </p:txBody>
      </p:sp>
      <p:cxnSp>
        <p:nvCxnSpPr>
          <p:cNvPr id="21" name="Straight Connector 98"/>
          <p:cNvCxnSpPr>
            <a:stCxn id="19" idx="3"/>
            <a:endCxn id="17" idx="7"/>
          </p:cNvCxnSpPr>
          <p:nvPr/>
        </p:nvCxnSpPr>
        <p:spPr>
          <a:xfrm flipH="1">
            <a:off x="3934630" y="5024343"/>
            <a:ext cx="140193" cy="1940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101"/>
          <p:cNvCxnSpPr>
            <a:stCxn id="18" idx="1"/>
            <a:endCxn id="19" idx="5"/>
          </p:cNvCxnSpPr>
          <p:nvPr/>
        </p:nvCxnSpPr>
        <p:spPr>
          <a:xfrm flipH="1" flipV="1">
            <a:off x="4290349" y="5024343"/>
            <a:ext cx="133911" cy="194081"/>
          </a:xfrm>
          <a:prstGeom prst="line">
            <a:avLst/>
          </a:prstGeom>
        </p:spPr>
        <p:style>
          <a:lnRef idx="2">
            <a:schemeClr val="accent1"/>
          </a:lnRef>
          <a:fillRef idx="0">
            <a:schemeClr val="accent1"/>
          </a:fillRef>
          <a:effectRef idx="1">
            <a:schemeClr val="accent1"/>
          </a:effectRef>
          <a:fontRef idx="minor">
            <a:schemeClr val="tx1"/>
          </a:fontRef>
        </p:style>
      </p:cxnSp>
      <p:sp>
        <p:nvSpPr>
          <p:cNvPr id="24" name="Oval 87"/>
          <p:cNvSpPr/>
          <p:nvPr/>
        </p:nvSpPr>
        <p:spPr>
          <a:xfrm>
            <a:off x="7665519" y="520244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6</a:t>
            </a:r>
          </a:p>
        </p:txBody>
      </p:sp>
      <p:sp>
        <p:nvSpPr>
          <p:cNvPr id="25" name="Oval 84"/>
          <p:cNvSpPr/>
          <p:nvPr/>
        </p:nvSpPr>
        <p:spPr>
          <a:xfrm>
            <a:off x="8149781" y="479283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9</a:t>
            </a:r>
          </a:p>
        </p:txBody>
      </p:sp>
      <p:cxnSp>
        <p:nvCxnSpPr>
          <p:cNvPr id="26" name="Straight Connector 106"/>
          <p:cNvCxnSpPr>
            <a:stCxn id="25" idx="3"/>
            <a:endCxn id="24" idx="7"/>
          </p:cNvCxnSpPr>
          <p:nvPr/>
        </p:nvCxnSpPr>
        <p:spPr>
          <a:xfrm flipH="1">
            <a:off x="7925682" y="5052997"/>
            <a:ext cx="268736" cy="194081"/>
          </a:xfrm>
          <a:prstGeom prst="line">
            <a:avLst/>
          </a:prstGeom>
        </p:spPr>
        <p:style>
          <a:lnRef idx="2">
            <a:schemeClr val="accent1"/>
          </a:lnRef>
          <a:fillRef idx="0">
            <a:schemeClr val="accent1"/>
          </a:fillRef>
          <a:effectRef idx="1">
            <a:schemeClr val="accent1"/>
          </a:effectRef>
          <a:fontRef idx="minor">
            <a:schemeClr val="tx1"/>
          </a:fontRef>
        </p:style>
      </p:cxnSp>
      <p:sp>
        <p:nvSpPr>
          <p:cNvPr id="30" name="矩形 29"/>
          <p:cNvSpPr/>
          <p:nvPr/>
        </p:nvSpPr>
        <p:spPr>
          <a:xfrm>
            <a:off x="2286001" y="4528348"/>
            <a:ext cx="2819400" cy="133905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mic Sans MS" panose="030F0702030302020204" pitchFamily="66" charset="0"/>
            </a:endParaRPr>
          </a:p>
        </p:txBody>
      </p:sp>
      <p:sp>
        <p:nvSpPr>
          <p:cNvPr id="34" name="矩形 33"/>
          <p:cNvSpPr/>
          <p:nvPr/>
        </p:nvSpPr>
        <p:spPr>
          <a:xfrm>
            <a:off x="5947737" y="4528348"/>
            <a:ext cx="2819400" cy="133905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Comic Sans MS" panose="030F0702030302020204" pitchFamily="66" charset="0"/>
            </a:endParaRPr>
          </a:p>
        </p:txBody>
      </p:sp>
      <p:sp>
        <p:nvSpPr>
          <p:cNvPr id="35" name="文本框 34"/>
          <p:cNvSpPr txBox="1"/>
          <p:nvPr/>
        </p:nvSpPr>
        <p:spPr>
          <a:xfrm>
            <a:off x="3244009" y="5452760"/>
            <a:ext cx="982961" cy="461665"/>
          </a:xfrm>
          <a:prstGeom prst="rect">
            <a:avLst/>
          </a:prstGeom>
          <a:noFill/>
        </p:spPr>
        <p:txBody>
          <a:bodyPr wrap="none" rtlCol="0">
            <a:spAutoFit/>
          </a:bodyPr>
          <a:lstStyle/>
          <a:p>
            <a:r>
              <a:rPr lang="en-US" altLang="zh-CN" sz="2400" b="1" dirty="0">
                <a:solidFill>
                  <a:srgbClr val="FF0000"/>
                </a:solidFill>
                <a:latin typeface="Comic Sans MS" panose="030F0702030302020204" pitchFamily="66" charset="0"/>
              </a:rPr>
              <a:t>Union</a:t>
            </a:r>
            <a:endParaRPr lang="zh-CN" altLang="en-US" sz="2400" b="1" dirty="0">
              <a:solidFill>
                <a:srgbClr val="FF0000"/>
              </a:solidFill>
              <a:latin typeface="Comic Sans MS" panose="030F0702030302020204" pitchFamily="66" charset="0"/>
            </a:endParaRPr>
          </a:p>
        </p:txBody>
      </p:sp>
      <p:sp>
        <p:nvSpPr>
          <p:cNvPr id="36" name="文本框 35"/>
          <p:cNvSpPr txBox="1"/>
          <p:nvPr/>
        </p:nvSpPr>
        <p:spPr>
          <a:xfrm>
            <a:off x="6787088" y="5443552"/>
            <a:ext cx="982961" cy="461665"/>
          </a:xfrm>
          <a:prstGeom prst="rect">
            <a:avLst/>
          </a:prstGeom>
          <a:noFill/>
        </p:spPr>
        <p:txBody>
          <a:bodyPr wrap="none" rtlCol="0">
            <a:spAutoFit/>
          </a:bodyPr>
          <a:lstStyle/>
          <a:p>
            <a:r>
              <a:rPr lang="en-US" altLang="zh-CN" sz="2400" b="1" dirty="0">
                <a:solidFill>
                  <a:srgbClr val="FF0000"/>
                </a:solidFill>
                <a:latin typeface="Comic Sans MS" panose="030F0702030302020204" pitchFamily="66" charset="0"/>
              </a:rPr>
              <a:t>Union</a:t>
            </a:r>
            <a:endParaRPr lang="zh-CN" altLang="en-US" sz="2400" b="1" dirty="0">
              <a:solidFill>
                <a:srgbClr val="FF0000"/>
              </a:solidFill>
              <a:latin typeface="Comic Sans MS" panose="030F0702030302020204" pitchFamily="66" charset="0"/>
            </a:endParaRPr>
          </a:p>
        </p:txBody>
      </p:sp>
      <p:cxnSp>
        <p:nvCxnSpPr>
          <p:cNvPr id="41" name="Straight Connector 75"/>
          <p:cNvCxnSpPr>
            <a:stCxn id="7" idx="5"/>
            <a:endCxn id="9" idx="1"/>
          </p:cNvCxnSpPr>
          <p:nvPr/>
        </p:nvCxnSpPr>
        <p:spPr>
          <a:xfrm>
            <a:off x="6509967" y="4984564"/>
            <a:ext cx="186254" cy="187793"/>
          </a:xfrm>
          <a:prstGeom prst="line">
            <a:avLst/>
          </a:prstGeom>
        </p:spPr>
        <p:style>
          <a:lnRef idx="2">
            <a:schemeClr val="accent2"/>
          </a:lnRef>
          <a:fillRef idx="0">
            <a:schemeClr val="accent2"/>
          </a:fillRef>
          <a:effectRef idx="1">
            <a:schemeClr val="accent2"/>
          </a:effectRef>
          <a:fontRef idx="minor">
            <a:schemeClr val="tx1"/>
          </a:fontRef>
        </p:style>
      </p:cxnSp>
      <p:sp>
        <p:nvSpPr>
          <p:cNvPr id="42" name="矩形 41"/>
          <p:cNvSpPr/>
          <p:nvPr/>
        </p:nvSpPr>
        <p:spPr>
          <a:xfrm>
            <a:off x="2686050" y="3574079"/>
            <a:ext cx="2038350" cy="57326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2B3256C-62C0-4C15-9DB5-0BDD435C6F90}"/>
                  </a:ext>
                </a:extLst>
              </p:cNvPr>
              <p:cNvSpPr txBox="1"/>
              <p:nvPr/>
            </p:nvSpPr>
            <p:spPr>
              <a:xfrm>
                <a:off x="2209801" y="1519536"/>
                <a:ext cx="2037609" cy="461665"/>
              </a:xfrm>
              <a:prstGeom prst="rect">
                <a:avLst/>
              </a:prstGeom>
              <a:noFill/>
            </p:spPr>
            <p:txBody>
              <a:bodyPr wrap="none" rtlCol="0">
                <a:spAutoFit/>
              </a:bodyPr>
              <a:lstStyle/>
              <a:p>
                <a:r>
                  <a:rPr lang="en-US" altLang="zh-CN" sz="2400" b="1" dirty="0"/>
                  <a:t>union</a:t>
                </a:r>
                <a14:m>
                  <m:oMath xmlns:m="http://schemas.openxmlformats.org/officeDocument/2006/math">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𝑻</m:t>
                        </m:r>
                      </m:e>
                      <m:sub>
                        <m:r>
                          <a:rPr lang="en-US" altLang="zh-CN" sz="2400" b="1" i="1">
                            <a:latin typeface="Cambria Math" panose="02040503050406030204" pitchFamily="18" charset="0"/>
                          </a:rPr>
                          <m:t>𝟏</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𝑻</m:t>
                        </m:r>
                      </m:e>
                      <m:sub>
                        <m:r>
                          <a:rPr lang="en-US" altLang="zh-CN" sz="2400" b="1" i="1">
                            <a:latin typeface="Cambria Math" panose="02040503050406030204" pitchFamily="18" charset="0"/>
                          </a:rPr>
                          <m:t>𝟐</m:t>
                        </m:r>
                      </m:sub>
                    </m:sSub>
                    <m:r>
                      <a:rPr lang="en-US" altLang="zh-CN" sz="2400" b="1" i="1">
                        <a:latin typeface="Cambria Math" panose="02040503050406030204" pitchFamily="18" charset="0"/>
                      </a:rPr>
                      <m:t>)</m:t>
                    </m:r>
                  </m:oMath>
                </a14:m>
                <a:endParaRPr lang="zh-CN" altLang="en-US" sz="2400" b="1" dirty="0"/>
              </a:p>
            </p:txBody>
          </p:sp>
        </mc:Choice>
        <mc:Fallback xmlns="">
          <p:sp>
            <p:nvSpPr>
              <p:cNvPr id="27" name="TextBox 26">
                <a:extLst>
                  <a:ext uri="{FF2B5EF4-FFF2-40B4-BE49-F238E27FC236}">
                    <a16:creationId xmlns:a16="http://schemas.microsoft.com/office/drawing/2014/main" id="{02B3256C-62C0-4C15-9DB5-0BDD435C6F90}"/>
                  </a:ext>
                </a:extLst>
              </p:cNvPr>
              <p:cNvSpPr txBox="1">
                <a:spLocks noRot="1" noChangeAspect="1" noMove="1" noResize="1" noEditPoints="1" noAdjustHandles="1" noChangeArrowheads="1" noChangeShapeType="1" noTextEdit="1"/>
              </p:cNvSpPr>
              <p:nvPr/>
            </p:nvSpPr>
            <p:spPr>
              <a:xfrm>
                <a:off x="2209801" y="1519536"/>
                <a:ext cx="2037609" cy="461665"/>
              </a:xfrm>
              <a:prstGeom prst="rect">
                <a:avLst/>
              </a:prstGeom>
              <a:blipFill>
                <a:blip r:embed="rId4"/>
                <a:stretch>
                  <a:fillRect l="-4790" t="-9211" r="-1497"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7639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Join-based Algorithms: Union</a:t>
            </a:r>
            <a:endParaRPr lang="en-US" dirty="0"/>
          </a:p>
        </p:txBody>
      </p:sp>
      <p:sp>
        <p:nvSpPr>
          <p:cNvPr id="7" name="Oval 63"/>
          <p:cNvSpPr/>
          <p:nvPr/>
        </p:nvSpPr>
        <p:spPr>
          <a:xfrm>
            <a:off x="6948156" y="4491238"/>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7</a:t>
            </a:r>
          </a:p>
        </p:txBody>
      </p:sp>
      <p:sp>
        <p:nvSpPr>
          <p:cNvPr id="8" name="Oval 66"/>
          <p:cNvSpPr/>
          <p:nvPr/>
        </p:nvSpPr>
        <p:spPr>
          <a:xfrm>
            <a:off x="2895600" y="542925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0</a:t>
            </a:r>
          </a:p>
        </p:txBody>
      </p:sp>
      <p:sp>
        <p:nvSpPr>
          <p:cNvPr id="9" name="Oval 67"/>
          <p:cNvSpPr/>
          <p:nvPr/>
        </p:nvSpPr>
        <p:spPr>
          <a:xfrm>
            <a:off x="7349936" y="4894557"/>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8</a:t>
            </a:r>
          </a:p>
        </p:txBody>
      </p:sp>
      <p:sp>
        <p:nvSpPr>
          <p:cNvPr id="10" name="Oval 68"/>
          <p:cNvSpPr/>
          <p:nvPr/>
        </p:nvSpPr>
        <p:spPr>
          <a:xfrm>
            <a:off x="4199692" y="542925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4</a:t>
            </a:r>
          </a:p>
        </p:txBody>
      </p:sp>
      <p:sp>
        <p:nvSpPr>
          <p:cNvPr id="16" name="Oval 65"/>
          <p:cNvSpPr/>
          <p:nvPr/>
        </p:nvSpPr>
        <p:spPr>
          <a:xfrm>
            <a:off x="5358674" y="4114800"/>
            <a:ext cx="304800" cy="304800"/>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latin typeface="Comic Sans MS" panose="030F0702030302020204" pitchFamily="66" charset="0"/>
              </a:rPr>
              <a:t>5</a:t>
            </a:r>
          </a:p>
        </p:txBody>
      </p:sp>
      <p:sp>
        <p:nvSpPr>
          <p:cNvPr id="17" name="Oval 85"/>
          <p:cNvSpPr/>
          <p:nvPr/>
        </p:nvSpPr>
        <p:spPr>
          <a:xfrm>
            <a:off x="3189736" y="485152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1</a:t>
            </a:r>
          </a:p>
        </p:txBody>
      </p:sp>
      <p:sp>
        <p:nvSpPr>
          <p:cNvPr id="18" name="Oval 86"/>
          <p:cNvSpPr/>
          <p:nvPr/>
        </p:nvSpPr>
        <p:spPr>
          <a:xfrm>
            <a:off x="3894892" y="485152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3</a:t>
            </a:r>
          </a:p>
        </p:txBody>
      </p:sp>
      <p:sp>
        <p:nvSpPr>
          <p:cNvPr id="19" name="Oval 88"/>
          <p:cNvSpPr/>
          <p:nvPr/>
        </p:nvSpPr>
        <p:spPr>
          <a:xfrm>
            <a:off x="3545455" y="444191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2</a:t>
            </a:r>
          </a:p>
        </p:txBody>
      </p:sp>
      <p:cxnSp>
        <p:nvCxnSpPr>
          <p:cNvPr id="21" name="Straight Connector 98"/>
          <p:cNvCxnSpPr>
            <a:stCxn id="19" idx="3"/>
            <a:endCxn id="17" idx="7"/>
          </p:cNvCxnSpPr>
          <p:nvPr/>
        </p:nvCxnSpPr>
        <p:spPr>
          <a:xfrm flipH="1">
            <a:off x="3449900" y="4702081"/>
            <a:ext cx="140193" cy="1940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101"/>
          <p:cNvCxnSpPr>
            <a:stCxn id="18" idx="1"/>
            <a:endCxn id="19" idx="5"/>
          </p:cNvCxnSpPr>
          <p:nvPr/>
        </p:nvCxnSpPr>
        <p:spPr>
          <a:xfrm flipH="1" flipV="1">
            <a:off x="3805619" y="4702081"/>
            <a:ext cx="133911" cy="194081"/>
          </a:xfrm>
          <a:prstGeom prst="line">
            <a:avLst/>
          </a:prstGeom>
        </p:spPr>
        <p:style>
          <a:lnRef idx="2">
            <a:schemeClr val="accent1"/>
          </a:lnRef>
          <a:fillRef idx="0">
            <a:schemeClr val="accent1"/>
          </a:fillRef>
          <a:effectRef idx="1">
            <a:schemeClr val="accent1"/>
          </a:effectRef>
          <a:fontRef idx="minor">
            <a:schemeClr val="tx1"/>
          </a:fontRef>
        </p:style>
      </p:cxnSp>
      <p:sp>
        <p:nvSpPr>
          <p:cNvPr id="24" name="Oval 87"/>
          <p:cNvSpPr/>
          <p:nvPr/>
        </p:nvSpPr>
        <p:spPr>
          <a:xfrm>
            <a:off x="6553200" y="489455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6</a:t>
            </a:r>
          </a:p>
        </p:txBody>
      </p:sp>
      <p:sp>
        <p:nvSpPr>
          <p:cNvPr id="25" name="Oval 84"/>
          <p:cNvSpPr/>
          <p:nvPr/>
        </p:nvSpPr>
        <p:spPr>
          <a:xfrm>
            <a:off x="7696200" y="542925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9</a:t>
            </a:r>
          </a:p>
        </p:txBody>
      </p:sp>
      <p:cxnSp>
        <p:nvCxnSpPr>
          <p:cNvPr id="41" name="Straight Connector 75"/>
          <p:cNvCxnSpPr>
            <a:stCxn id="7" idx="5"/>
            <a:endCxn id="9" idx="1"/>
          </p:cNvCxnSpPr>
          <p:nvPr/>
        </p:nvCxnSpPr>
        <p:spPr>
          <a:xfrm>
            <a:off x="7208319" y="4751402"/>
            <a:ext cx="186254" cy="187793"/>
          </a:xfrm>
          <a:prstGeom prst="line">
            <a:avLst/>
          </a:prstGeom>
        </p:spPr>
        <p:style>
          <a:lnRef idx="2">
            <a:schemeClr val="accent2"/>
          </a:lnRef>
          <a:fillRef idx="0">
            <a:schemeClr val="accent2"/>
          </a:fillRef>
          <a:effectRef idx="1">
            <a:schemeClr val="accent2"/>
          </a:effectRef>
          <a:fontRef idx="minor">
            <a:schemeClr val="tx1"/>
          </a:fontRef>
        </p:style>
      </p:cxnSp>
      <p:cxnSp>
        <p:nvCxnSpPr>
          <p:cNvPr id="6" name="直接连接符 5"/>
          <p:cNvCxnSpPr>
            <a:stCxn id="17" idx="3"/>
            <a:endCxn id="8" idx="0"/>
          </p:cNvCxnSpPr>
          <p:nvPr/>
        </p:nvCxnSpPr>
        <p:spPr>
          <a:xfrm flipH="1">
            <a:off x="3048001" y="5111688"/>
            <a:ext cx="186373" cy="317563"/>
          </a:xfrm>
          <a:prstGeom prst="line">
            <a:avLst/>
          </a:prstGeom>
        </p:spPr>
        <p:style>
          <a:lnRef idx="2">
            <a:schemeClr val="accent2"/>
          </a:lnRef>
          <a:fillRef idx="0">
            <a:schemeClr val="accent2"/>
          </a:fillRef>
          <a:effectRef idx="1">
            <a:schemeClr val="accent2"/>
          </a:effectRef>
          <a:fontRef idx="minor">
            <a:schemeClr val="tx1"/>
          </a:fontRef>
        </p:style>
      </p:cxnSp>
      <p:cxnSp>
        <p:nvCxnSpPr>
          <p:cNvPr id="29" name="直接连接符 28"/>
          <p:cNvCxnSpPr>
            <a:stCxn id="10" idx="0"/>
            <a:endCxn id="18" idx="5"/>
          </p:cNvCxnSpPr>
          <p:nvPr/>
        </p:nvCxnSpPr>
        <p:spPr>
          <a:xfrm flipH="1" flipV="1">
            <a:off x="4155056" y="5111688"/>
            <a:ext cx="197037" cy="317563"/>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接连接符 22"/>
          <p:cNvCxnSpPr>
            <a:stCxn id="7" idx="3"/>
            <a:endCxn id="24" idx="7"/>
          </p:cNvCxnSpPr>
          <p:nvPr/>
        </p:nvCxnSpPr>
        <p:spPr>
          <a:xfrm flipH="1">
            <a:off x="6813363" y="4751402"/>
            <a:ext cx="179430" cy="187793"/>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p:cNvCxnSpPr>
            <a:stCxn id="25" idx="0"/>
            <a:endCxn id="9" idx="5"/>
          </p:cNvCxnSpPr>
          <p:nvPr/>
        </p:nvCxnSpPr>
        <p:spPr>
          <a:xfrm flipH="1" flipV="1">
            <a:off x="7610100" y="5154720"/>
            <a:ext cx="238501" cy="27453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3" name="文本框 42"/>
              <p:cNvSpPr txBox="1"/>
              <p:nvPr/>
            </p:nvSpPr>
            <p:spPr>
              <a:xfrm>
                <a:off x="3355712" y="5763822"/>
                <a:ext cx="6494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dirty="0">
                              <a:solidFill>
                                <a:srgbClr val="FF0000"/>
                              </a:solidFill>
                              <a:latin typeface="Cambria Math" panose="02040503050406030204" pitchFamily="18" charset="0"/>
                            </a:rPr>
                          </m:ctrlPr>
                        </m:sSubPr>
                        <m:e>
                          <m:r>
                            <a:rPr lang="en-US" altLang="zh-CN" sz="2400" b="1" i="1" dirty="0">
                              <a:solidFill>
                                <a:srgbClr val="FF0000"/>
                              </a:solidFill>
                              <a:latin typeface="Cambria Math" panose="02040503050406030204" pitchFamily="18" charset="0"/>
                            </a:rPr>
                            <m:t>𝑻</m:t>
                          </m:r>
                        </m:e>
                        <m:sub>
                          <m:r>
                            <a:rPr lang="en-US" altLang="zh-CN" sz="2400" b="1" i="1" dirty="0">
                              <a:solidFill>
                                <a:srgbClr val="FF0000"/>
                              </a:solidFill>
                              <a:latin typeface="Cambria Math" panose="02040503050406030204" pitchFamily="18" charset="0"/>
                            </a:rPr>
                            <m:t>𝑳</m:t>
                          </m:r>
                        </m:sub>
                      </m:sSub>
                    </m:oMath>
                  </m:oMathPara>
                </a14:m>
                <a:endParaRPr lang="zh-CN" altLang="en-US" sz="2400" b="1" dirty="0">
                  <a:solidFill>
                    <a:srgbClr val="FF0000"/>
                  </a:solidFill>
                  <a:latin typeface="Comic Sans MS" panose="030F0702030302020204" pitchFamily="66" charset="0"/>
                </a:endParaRPr>
              </a:p>
            </p:txBody>
          </p:sp>
        </mc:Choice>
        <mc:Fallback xmlns="">
          <p:sp>
            <p:nvSpPr>
              <p:cNvPr id="43" name="文本框 42"/>
              <p:cNvSpPr txBox="1">
                <a:spLocks noRot="1" noChangeAspect="1" noMove="1" noResize="1" noEditPoints="1" noAdjustHandles="1" noChangeArrowheads="1" noChangeShapeType="1" noTextEdit="1"/>
              </p:cNvSpPr>
              <p:nvPr/>
            </p:nvSpPr>
            <p:spPr>
              <a:xfrm>
                <a:off x="3355712" y="5763822"/>
                <a:ext cx="649473" cy="461665"/>
              </a:xfrm>
              <a:prstGeom prst="rect">
                <a:avLst/>
              </a:prstGeom>
              <a:blipFill>
                <a:blip r:embed="rId4"/>
                <a:stretch>
                  <a:fillRect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7009971" y="5763822"/>
                <a:ext cx="67993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dirty="0">
                              <a:solidFill>
                                <a:srgbClr val="FF0000"/>
                              </a:solidFill>
                              <a:latin typeface="Cambria Math" panose="02040503050406030204" pitchFamily="18" charset="0"/>
                            </a:rPr>
                          </m:ctrlPr>
                        </m:sSubPr>
                        <m:e>
                          <m:r>
                            <a:rPr lang="en-US" altLang="zh-CN" sz="2400" b="1" i="1" dirty="0">
                              <a:solidFill>
                                <a:srgbClr val="FF0000"/>
                              </a:solidFill>
                              <a:latin typeface="Cambria Math" panose="02040503050406030204" pitchFamily="18" charset="0"/>
                            </a:rPr>
                            <m:t>𝑻</m:t>
                          </m:r>
                        </m:e>
                        <m:sub>
                          <m:r>
                            <a:rPr lang="en-US" altLang="zh-CN" sz="2400" b="1" i="1" dirty="0">
                              <a:solidFill>
                                <a:srgbClr val="FF0000"/>
                              </a:solidFill>
                              <a:latin typeface="Cambria Math" panose="02040503050406030204" pitchFamily="18" charset="0"/>
                            </a:rPr>
                            <m:t>𝑹</m:t>
                          </m:r>
                        </m:sub>
                      </m:sSub>
                    </m:oMath>
                  </m:oMathPara>
                </a14:m>
                <a:endParaRPr lang="zh-CN" altLang="en-US" sz="2400" b="1" dirty="0">
                  <a:solidFill>
                    <a:srgbClr val="FF0000"/>
                  </a:solidFill>
                  <a:latin typeface="Comic Sans MS" panose="030F0702030302020204" pitchFamily="66" charset="0"/>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7009971" y="5763822"/>
                <a:ext cx="679930" cy="461665"/>
              </a:xfrm>
              <a:prstGeom prst="rect">
                <a:avLst/>
              </a:prstGeom>
              <a:blipFill>
                <a:blip r:embed="rId5"/>
                <a:stretch>
                  <a:fillRect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25DEC7-791A-4E37-8937-CA74D163BA56}"/>
                  </a:ext>
                </a:extLst>
              </p:cNvPr>
              <p:cNvSpPr txBox="1"/>
              <p:nvPr/>
            </p:nvSpPr>
            <p:spPr>
              <a:xfrm>
                <a:off x="2209801" y="1519536"/>
                <a:ext cx="2037609" cy="461665"/>
              </a:xfrm>
              <a:prstGeom prst="rect">
                <a:avLst/>
              </a:prstGeom>
              <a:noFill/>
            </p:spPr>
            <p:txBody>
              <a:bodyPr wrap="none" rtlCol="0">
                <a:spAutoFit/>
              </a:bodyPr>
              <a:lstStyle/>
              <a:p>
                <a:r>
                  <a:rPr lang="en-US" altLang="zh-CN" sz="2400" b="1" dirty="0"/>
                  <a:t>union</a:t>
                </a:r>
                <a14:m>
                  <m:oMath xmlns:m="http://schemas.openxmlformats.org/officeDocument/2006/math">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𝑻</m:t>
                        </m:r>
                      </m:e>
                      <m:sub>
                        <m:r>
                          <a:rPr lang="en-US" altLang="zh-CN" sz="2400" b="1" i="1">
                            <a:latin typeface="Cambria Math" panose="02040503050406030204" pitchFamily="18" charset="0"/>
                          </a:rPr>
                          <m:t>𝟏</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𝑻</m:t>
                        </m:r>
                      </m:e>
                      <m:sub>
                        <m:r>
                          <a:rPr lang="en-US" altLang="zh-CN" sz="2400" b="1" i="1">
                            <a:latin typeface="Cambria Math" panose="02040503050406030204" pitchFamily="18" charset="0"/>
                          </a:rPr>
                          <m:t>𝟐</m:t>
                        </m:r>
                      </m:sub>
                    </m:sSub>
                    <m:r>
                      <a:rPr lang="en-US" altLang="zh-CN" sz="2400" b="1" i="1">
                        <a:latin typeface="Cambria Math" panose="02040503050406030204" pitchFamily="18" charset="0"/>
                      </a:rPr>
                      <m:t>)</m:t>
                    </m:r>
                  </m:oMath>
                </a14:m>
                <a:endParaRPr lang="zh-CN" altLang="en-US" sz="2400" b="1" dirty="0"/>
              </a:p>
            </p:txBody>
          </p:sp>
        </mc:Choice>
        <mc:Fallback xmlns="">
          <p:sp>
            <p:nvSpPr>
              <p:cNvPr id="26" name="TextBox 25">
                <a:extLst>
                  <a:ext uri="{FF2B5EF4-FFF2-40B4-BE49-F238E27FC236}">
                    <a16:creationId xmlns:a16="http://schemas.microsoft.com/office/drawing/2014/main" id="{9525DEC7-791A-4E37-8937-CA74D163BA56}"/>
                  </a:ext>
                </a:extLst>
              </p:cNvPr>
              <p:cNvSpPr txBox="1">
                <a:spLocks noRot="1" noChangeAspect="1" noMove="1" noResize="1" noEditPoints="1" noAdjustHandles="1" noChangeArrowheads="1" noChangeShapeType="1" noTextEdit="1"/>
              </p:cNvSpPr>
              <p:nvPr/>
            </p:nvSpPr>
            <p:spPr>
              <a:xfrm>
                <a:off x="2209801" y="1519536"/>
                <a:ext cx="2037609" cy="461665"/>
              </a:xfrm>
              <a:prstGeom prst="rect">
                <a:avLst/>
              </a:prstGeom>
              <a:blipFill>
                <a:blip r:embed="rId6"/>
                <a:stretch>
                  <a:fillRect l="-4790" t="-9211" r="-1497"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Rectangle 5">
                <a:extLst>
                  <a:ext uri="{FF2B5EF4-FFF2-40B4-BE49-F238E27FC236}">
                    <a16:creationId xmlns:a16="http://schemas.microsoft.com/office/drawing/2014/main" id="{A32DF563-1909-4C00-8FB4-CD5875CDE235}"/>
                  </a:ext>
                </a:extLst>
              </p:cNvPr>
              <p:cNvSpPr/>
              <p:nvPr/>
            </p:nvSpPr>
            <p:spPr>
              <a:xfrm>
                <a:off x="2514600" y="1905000"/>
                <a:ext cx="5943600" cy="2308324"/>
              </a:xfrm>
              <a:prstGeom prst="rect">
                <a:avLst/>
              </a:prstGeom>
            </p:spPr>
            <p:txBody>
              <a:bodyPr wrap="square">
                <a:spAutoFit/>
              </a:bodyPr>
              <a:lstStyle/>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then</a:t>
                </a: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return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oMath>
                </a14:m>
                <a:endParaRPr lang="en-US" altLang="zh-CN" dirty="0">
                  <a:latin typeface="Arial" panose="020B0604020202020204" pitchFamily="34" charset="0"/>
                  <a:cs typeface="Arial" panose="020B0604020202020204" pitchFamily="34" charset="0"/>
                </a:endParaRPr>
              </a:p>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then return</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oMath>
                </a14:m>
                <a:endParaRPr lang="en-US" altLang="zh-CN" dirty="0">
                  <a:latin typeface="Arial" panose="020B0604020202020204" pitchFamily="34" charset="0"/>
                  <a:cs typeface="Arial" panose="020B0604020202020204" pitchFamily="34" charset="0"/>
                </a:endParaRPr>
              </a:p>
              <a:p>
                <a:pPr lvl="0"/>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𝑒𝑥𝑡𝑟𝑎𝑐𝑡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p>
              <a:p>
                <a:pPr lvl="0"/>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e>
                    </m:d>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split</a:t>
                </a:r>
                <a14:m>
                  <m:oMath xmlns:m="http://schemas.openxmlformats.org/officeDocument/2006/math">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𝑇</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𝑘</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pPr lvl="0"/>
                <a:r>
                  <a:rPr lang="en-US" altLang="zh-CN" b="1" i="1" dirty="0">
                    <a:latin typeface="Arial" panose="020B0604020202020204" pitchFamily="34" charset="0"/>
                    <a:cs typeface="Arial" panose="020B0604020202020204" pitchFamily="34" charset="0"/>
                  </a:rPr>
                  <a:t>In parallel:</a:t>
                </a:r>
                <a:endParaRPr lang="en-US" altLang="zh-CN" i="1" dirty="0">
                  <a:latin typeface="Cambria Math" panose="02040503050406030204" pitchFamily="18" charset="0"/>
                </a:endParaRPr>
              </a:p>
              <a:p>
                <a:pPr lvl="0"/>
                <a:r>
                  <a:rPr lang="en-US" altLang="zh-CN" i="1" dirty="0">
                    <a:latin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𝐿</m:t>
                        </m:r>
                      </m:sub>
                    </m:sSub>
                    <m:r>
                      <a:rPr lang="en-US" altLang="zh-CN" i="1">
                        <a:latin typeface="Cambria Math" panose="02040503050406030204" pitchFamily="18" charset="0"/>
                      </a:rPr>
                      <m:t>=</m:t>
                    </m:r>
                  </m:oMath>
                </a14:m>
                <a:r>
                  <a:rPr lang="en-US" altLang="zh-CN" dirty="0">
                    <a:latin typeface="Courier New" panose="02070309020205020404" pitchFamily="49" charset="0"/>
                    <a:cs typeface="Courier New" panose="02070309020205020404" pitchFamily="49" charset="0"/>
                  </a:rPr>
                  <a:t>Union</a:t>
                </a:r>
                <a14:m>
                  <m:oMath xmlns:m="http://schemas.openxmlformats.org/officeDocument/2006/math">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2</m:t>
                            </m:r>
                          </m:sub>
                        </m:sSub>
                      </m:e>
                    </m:d>
                  </m:oMath>
                </a14:m>
                <a:endParaRPr lang="en-US" altLang="zh-CN" i="1" dirty="0">
                  <a:latin typeface="Cambria Math" panose="02040503050406030204" pitchFamily="18" charset="0"/>
                </a:endParaRPr>
              </a:p>
              <a:p>
                <a:pPr lvl="0"/>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𝑅</m:t>
                        </m:r>
                      </m:sub>
                    </m:sSub>
                    <m:r>
                      <a:rPr lang="en-US" altLang="zh-CN" i="1">
                        <a:latin typeface="Cambria Math" panose="02040503050406030204" pitchFamily="18" charset="0"/>
                      </a:rPr>
                      <m:t>=</m:t>
                    </m:r>
                  </m:oMath>
                </a14:m>
                <a:r>
                  <a:rPr lang="en-US" altLang="zh-CN" dirty="0">
                    <a:latin typeface="Courier New" panose="02070309020205020404" pitchFamily="49" charset="0"/>
                    <a:cs typeface="Courier New" panose="02070309020205020404" pitchFamily="49" charset="0"/>
                  </a:rPr>
                  <a:t>Union</a:t>
                </a:r>
                <a14:m>
                  <m:oMath xmlns:m="http://schemas.openxmlformats.org/officeDocument/2006/math">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pPr lvl="0"/>
                <a:r>
                  <a:rPr lang="en-US" altLang="zh-CN" b="1" dirty="0">
                    <a:latin typeface="Arial" panose="020B0604020202020204" pitchFamily="34" charset="0"/>
                    <a:cs typeface="Arial" panose="020B0604020202020204" pitchFamily="34" charset="0"/>
                  </a:rPr>
                  <a:t>return </a:t>
                </a:r>
                <a:r>
                  <a:rPr lang="en-US" altLang="zh-CN" dirty="0">
                    <a:latin typeface="Courier New" panose="02070309020205020404" pitchFamily="49" charset="0"/>
                    <a:cs typeface="Courier New" panose="02070309020205020404" pitchFamily="49" charset="0"/>
                  </a:rPr>
                  <a:t>Join</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𝐿</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𝑅</m:t>
                        </m:r>
                      </m:sub>
                    </m:sSub>
                    <m:r>
                      <a:rPr lang="en-US" altLang="zh-CN" i="1">
                        <a:latin typeface="Cambria Math" panose="02040503050406030204" pitchFamily="18" charset="0"/>
                      </a:rPr>
                      <m:t>)</m:t>
                    </m:r>
                  </m:oMath>
                </a14:m>
                <a:endParaRPr lang="en-US" altLang="zh-CN" dirty="0">
                  <a:latin typeface="Arial" panose="020B0604020202020204" pitchFamily="34" charset="0"/>
                  <a:cs typeface="Arial" panose="020B0604020202020204" pitchFamily="34" charset="0"/>
                </a:endParaRPr>
              </a:p>
            </p:txBody>
          </p:sp>
        </mc:Choice>
        <mc:Fallback xmlns="">
          <p:sp>
            <p:nvSpPr>
              <p:cNvPr id="30" name="Rectangle 5">
                <a:extLst>
                  <a:ext uri="{FF2B5EF4-FFF2-40B4-BE49-F238E27FC236}">
                    <a16:creationId xmlns:a16="http://schemas.microsoft.com/office/drawing/2014/main" id="{A32DF563-1909-4C00-8FB4-CD5875CDE235}"/>
                  </a:ext>
                </a:extLst>
              </p:cNvPr>
              <p:cNvSpPr>
                <a:spLocks noRot="1" noChangeAspect="1" noMove="1" noResize="1" noEditPoints="1" noAdjustHandles="1" noChangeArrowheads="1" noChangeShapeType="1" noTextEdit="1"/>
              </p:cNvSpPr>
              <p:nvPr/>
            </p:nvSpPr>
            <p:spPr>
              <a:xfrm>
                <a:off x="2514600" y="1905000"/>
                <a:ext cx="5943600" cy="2308324"/>
              </a:xfrm>
              <a:prstGeom prst="rect">
                <a:avLst/>
              </a:prstGeom>
              <a:blipFill>
                <a:blip r:embed="rId7"/>
                <a:stretch>
                  <a:fillRect l="-923" t="-1587" b="-3439"/>
                </a:stretch>
              </a:blipFill>
            </p:spPr>
            <p:txBody>
              <a:bodyPr/>
              <a:lstStyle/>
              <a:p>
                <a:r>
                  <a:rPr lang="zh-CN" altLang="en-US">
                    <a:noFill/>
                  </a:rPr>
                  <a:t> </a:t>
                </a:r>
              </a:p>
            </p:txBody>
          </p:sp>
        </mc:Fallback>
      </mc:AlternateContent>
      <p:sp>
        <p:nvSpPr>
          <p:cNvPr id="31" name="矩形 30">
            <a:extLst>
              <a:ext uri="{FF2B5EF4-FFF2-40B4-BE49-F238E27FC236}">
                <a16:creationId xmlns:a16="http://schemas.microsoft.com/office/drawing/2014/main" id="{AC58AEC2-A7F2-4E8D-AA9A-780D8C624238}"/>
              </a:ext>
            </a:extLst>
          </p:cNvPr>
          <p:cNvSpPr/>
          <p:nvPr/>
        </p:nvSpPr>
        <p:spPr>
          <a:xfrm>
            <a:off x="2686050" y="3319404"/>
            <a:ext cx="2038350" cy="57326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2301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Join-based Algorithms: Union</a:t>
            </a:r>
            <a:endParaRPr lang="en-US" dirty="0"/>
          </a:p>
        </p:txBody>
      </p:sp>
      <p:sp>
        <p:nvSpPr>
          <p:cNvPr id="7" name="Oval 63"/>
          <p:cNvSpPr/>
          <p:nvPr/>
        </p:nvSpPr>
        <p:spPr>
          <a:xfrm>
            <a:off x="6948156" y="4491238"/>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7</a:t>
            </a:r>
          </a:p>
        </p:txBody>
      </p:sp>
      <p:sp>
        <p:nvSpPr>
          <p:cNvPr id="8" name="Oval 66"/>
          <p:cNvSpPr/>
          <p:nvPr/>
        </p:nvSpPr>
        <p:spPr>
          <a:xfrm>
            <a:off x="2895600" y="542925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0</a:t>
            </a:r>
          </a:p>
        </p:txBody>
      </p:sp>
      <p:sp>
        <p:nvSpPr>
          <p:cNvPr id="9" name="Oval 67"/>
          <p:cNvSpPr/>
          <p:nvPr/>
        </p:nvSpPr>
        <p:spPr>
          <a:xfrm>
            <a:off x="7349936" y="4894557"/>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8</a:t>
            </a:r>
          </a:p>
        </p:txBody>
      </p:sp>
      <p:sp>
        <p:nvSpPr>
          <p:cNvPr id="10" name="Oval 68"/>
          <p:cNvSpPr/>
          <p:nvPr/>
        </p:nvSpPr>
        <p:spPr>
          <a:xfrm>
            <a:off x="4199692" y="542925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latin typeface="Comic Sans MS" panose="030F0702030302020204" pitchFamily="66" charset="0"/>
              </a:rPr>
              <a:t>4</a:t>
            </a:r>
          </a:p>
        </p:txBody>
      </p:sp>
      <p:sp>
        <p:nvSpPr>
          <p:cNvPr id="16" name="Oval 65"/>
          <p:cNvSpPr/>
          <p:nvPr/>
        </p:nvSpPr>
        <p:spPr>
          <a:xfrm>
            <a:off x="5358674" y="4114800"/>
            <a:ext cx="304800" cy="304800"/>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latin typeface="Comic Sans MS" panose="030F0702030302020204" pitchFamily="66" charset="0"/>
              </a:rPr>
              <a:t>5</a:t>
            </a:r>
          </a:p>
        </p:txBody>
      </p:sp>
      <p:sp>
        <p:nvSpPr>
          <p:cNvPr id="17" name="Oval 85"/>
          <p:cNvSpPr/>
          <p:nvPr/>
        </p:nvSpPr>
        <p:spPr>
          <a:xfrm>
            <a:off x="3189736" y="485152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1</a:t>
            </a:r>
          </a:p>
        </p:txBody>
      </p:sp>
      <p:sp>
        <p:nvSpPr>
          <p:cNvPr id="18" name="Oval 86"/>
          <p:cNvSpPr/>
          <p:nvPr/>
        </p:nvSpPr>
        <p:spPr>
          <a:xfrm>
            <a:off x="3894892" y="485152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3</a:t>
            </a:r>
          </a:p>
        </p:txBody>
      </p:sp>
      <p:sp>
        <p:nvSpPr>
          <p:cNvPr id="19" name="Oval 88"/>
          <p:cNvSpPr/>
          <p:nvPr/>
        </p:nvSpPr>
        <p:spPr>
          <a:xfrm>
            <a:off x="3545455" y="444191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2</a:t>
            </a:r>
          </a:p>
        </p:txBody>
      </p:sp>
      <p:cxnSp>
        <p:nvCxnSpPr>
          <p:cNvPr id="21" name="Straight Connector 98"/>
          <p:cNvCxnSpPr>
            <a:stCxn id="19" idx="3"/>
            <a:endCxn id="17" idx="7"/>
          </p:cNvCxnSpPr>
          <p:nvPr/>
        </p:nvCxnSpPr>
        <p:spPr>
          <a:xfrm flipH="1">
            <a:off x="3449900" y="4702081"/>
            <a:ext cx="140193" cy="1940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101"/>
          <p:cNvCxnSpPr>
            <a:stCxn id="18" idx="1"/>
            <a:endCxn id="19" idx="5"/>
          </p:cNvCxnSpPr>
          <p:nvPr/>
        </p:nvCxnSpPr>
        <p:spPr>
          <a:xfrm flipH="1" flipV="1">
            <a:off x="3805619" y="4702081"/>
            <a:ext cx="133911" cy="194081"/>
          </a:xfrm>
          <a:prstGeom prst="line">
            <a:avLst/>
          </a:prstGeom>
        </p:spPr>
        <p:style>
          <a:lnRef idx="2">
            <a:schemeClr val="accent1"/>
          </a:lnRef>
          <a:fillRef idx="0">
            <a:schemeClr val="accent1"/>
          </a:fillRef>
          <a:effectRef idx="1">
            <a:schemeClr val="accent1"/>
          </a:effectRef>
          <a:fontRef idx="minor">
            <a:schemeClr val="tx1"/>
          </a:fontRef>
        </p:style>
      </p:cxnSp>
      <p:sp>
        <p:nvSpPr>
          <p:cNvPr id="24" name="Oval 87"/>
          <p:cNvSpPr/>
          <p:nvPr/>
        </p:nvSpPr>
        <p:spPr>
          <a:xfrm>
            <a:off x="6553200" y="489455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6</a:t>
            </a:r>
          </a:p>
        </p:txBody>
      </p:sp>
      <p:sp>
        <p:nvSpPr>
          <p:cNvPr id="25" name="Oval 84"/>
          <p:cNvSpPr/>
          <p:nvPr/>
        </p:nvSpPr>
        <p:spPr>
          <a:xfrm>
            <a:off x="7696200" y="542925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mic Sans MS" panose="030F0702030302020204" pitchFamily="66" charset="0"/>
              </a:rPr>
              <a:t>9</a:t>
            </a:r>
          </a:p>
        </p:txBody>
      </p:sp>
      <p:cxnSp>
        <p:nvCxnSpPr>
          <p:cNvPr id="41" name="Straight Connector 75"/>
          <p:cNvCxnSpPr>
            <a:stCxn id="7" idx="5"/>
            <a:endCxn id="9" idx="1"/>
          </p:cNvCxnSpPr>
          <p:nvPr/>
        </p:nvCxnSpPr>
        <p:spPr>
          <a:xfrm>
            <a:off x="7208319" y="4751402"/>
            <a:ext cx="186254" cy="187793"/>
          </a:xfrm>
          <a:prstGeom prst="line">
            <a:avLst/>
          </a:prstGeom>
        </p:spPr>
        <p:style>
          <a:lnRef idx="2">
            <a:schemeClr val="accent2"/>
          </a:lnRef>
          <a:fillRef idx="0">
            <a:schemeClr val="accent2"/>
          </a:fillRef>
          <a:effectRef idx="1">
            <a:schemeClr val="accent2"/>
          </a:effectRef>
          <a:fontRef idx="minor">
            <a:schemeClr val="tx1"/>
          </a:fontRef>
        </p:style>
      </p:cxnSp>
      <p:cxnSp>
        <p:nvCxnSpPr>
          <p:cNvPr id="6" name="直接连接符 5"/>
          <p:cNvCxnSpPr>
            <a:stCxn id="17" idx="3"/>
            <a:endCxn id="8" idx="0"/>
          </p:cNvCxnSpPr>
          <p:nvPr/>
        </p:nvCxnSpPr>
        <p:spPr>
          <a:xfrm flipH="1">
            <a:off x="3048001" y="5111688"/>
            <a:ext cx="186373" cy="317563"/>
          </a:xfrm>
          <a:prstGeom prst="line">
            <a:avLst/>
          </a:prstGeom>
        </p:spPr>
        <p:style>
          <a:lnRef idx="2">
            <a:schemeClr val="accent2"/>
          </a:lnRef>
          <a:fillRef idx="0">
            <a:schemeClr val="accent2"/>
          </a:fillRef>
          <a:effectRef idx="1">
            <a:schemeClr val="accent2"/>
          </a:effectRef>
          <a:fontRef idx="minor">
            <a:schemeClr val="tx1"/>
          </a:fontRef>
        </p:style>
      </p:cxnSp>
      <p:cxnSp>
        <p:nvCxnSpPr>
          <p:cNvPr id="29" name="直接连接符 28"/>
          <p:cNvCxnSpPr>
            <a:stCxn id="10" idx="0"/>
            <a:endCxn id="18" idx="5"/>
          </p:cNvCxnSpPr>
          <p:nvPr/>
        </p:nvCxnSpPr>
        <p:spPr>
          <a:xfrm flipH="1" flipV="1">
            <a:off x="4155056" y="5111688"/>
            <a:ext cx="197037" cy="317563"/>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接连接符 22"/>
          <p:cNvCxnSpPr>
            <a:stCxn id="7" idx="3"/>
            <a:endCxn id="24" idx="7"/>
          </p:cNvCxnSpPr>
          <p:nvPr/>
        </p:nvCxnSpPr>
        <p:spPr>
          <a:xfrm flipH="1">
            <a:off x="6813363" y="4751402"/>
            <a:ext cx="179430" cy="187793"/>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p:cNvCxnSpPr>
            <a:stCxn id="25" idx="0"/>
            <a:endCxn id="9" idx="5"/>
          </p:cNvCxnSpPr>
          <p:nvPr/>
        </p:nvCxnSpPr>
        <p:spPr>
          <a:xfrm flipH="1" flipV="1">
            <a:off x="7610100" y="5154720"/>
            <a:ext cx="238501" cy="274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98"/>
          <p:cNvCxnSpPr>
            <a:stCxn id="16" idx="2"/>
            <a:endCxn id="19" idx="7"/>
          </p:cNvCxnSpPr>
          <p:nvPr/>
        </p:nvCxnSpPr>
        <p:spPr>
          <a:xfrm flipH="1">
            <a:off x="3805618" y="4267200"/>
            <a:ext cx="1553056" cy="219354"/>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98"/>
          <p:cNvCxnSpPr>
            <a:stCxn id="7" idx="1"/>
            <a:endCxn id="16" idx="6"/>
          </p:cNvCxnSpPr>
          <p:nvPr/>
        </p:nvCxnSpPr>
        <p:spPr>
          <a:xfrm flipH="1" flipV="1">
            <a:off x="5663475" y="4267201"/>
            <a:ext cx="1329319" cy="268675"/>
          </a:xfrm>
          <a:prstGeom prst="line">
            <a:avLst/>
          </a:prstGeom>
        </p:spPr>
        <p:style>
          <a:lnRef idx="2">
            <a:schemeClr val="accent3"/>
          </a:lnRef>
          <a:fillRef idx="0">
            <a:schemeClr val="accent3"/>
          </a:fillRef>
          <a:effectRef idx="1">
            <a:schemeClr val="accent3"/>
          </a:effectRef>
          <a:fontRef idx="minor">
            <a:schemeClr val="tx1"/>
          </a:fontRef>
        </p:style>
      </p:cxnSp>
      <p:sp>
        <p:nvSpPr>
          <p:cNvPr id="32" name="文本框 31"/>
          <p:cNvSpPr txBox="1"/>
          <p:nvPr/>
        </p:nvSpPr>
        <p:spPr>
          <a:xfrm>
            <a:off x="1867216" y="5962462"/>
            <a:ext cx="7695568"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Similarly we can implement intersection and difference.</a:t>
            </a:r>
            <a:endParaRPr lang="zh-CN" altLang="en-US"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EC9C867-5CE1-4038-AAEE-692BDB108C45}"/>
                  </a:ext>
                </a:extLst>
              </p:cNvPr>
              <p:cNvSpPr txBox="1"/>
              <p:nvPr/>
            </p:nvSpPr>
            <p:spPr>
              <a:xfrm>
                <a:off x="2209801" y="1519536"/>
                <a:ext cx="2037609" cy="461665"/>
              </a:xfrm>
              <a:prstGeom prst="rect">
                <a:avLst/>
              </a:prstGeom>
              <a:noFill/>
            </p:spPr>
            <p:txBody>
              <a:bodyPr wrap="none" rtlCol="0">
                <a:spAutoFit/>
              </a:bodyPr>
              <a:lstStyle/>
              <a:p>
                <a:r>
                  <a:rPr lang="en-US" altLang="zh-CN" sz="2400" b="1" dirty="0"/>
                  <a:t>union</a:t>
                </a:r>
                <a14:m>
                  <m:oMath xmlns:m="http://schemas.openxmlformats.org/officeDocument/2006/math">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𝑻</m:t>
                        </m:r>
                      </m:e>
                      <m:sub>
                        <m:r>
                          <a:rPr lang="en-US" altLang="zh-CN" sz="2400" b="1" i="1">
                            <a:latin typeface="Cambria Math" panose="02040503050406030204" pitchFamily="18" charset="0"/>
                          </a:rPr>
                          <m:t>𝟏</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𝑻</m:t>
                        </m:r>
                      </m:e>
                      <m:sub>
                        <m:r>
                          <a:rPr lang="en-US" altLang="zh-CN" sz="2400" b="1" i="1">
                            <a:latin typeface="Cambria Math" panose="02040503050406030204" pitchFamily="18" charset="0"/>
                          </a:rPr>
                          <m:t>𝟐</m:t>
                        </m:r>
                      </m:sub>
                    </m:sSub>
                    <m:r>
                      <a:rPr lang="en-US" altLang="zh-CN" sz="2400" b="1" i="1">
                        <a:latin typeface="Cambria Math" panose="02040503050406030204" pitchFamily="18" charset="0"/>
                      </a:rPr>
                      <m:t>)</m:t>
                    </m:r>
                  </m:oMath>
                </a14:m>
                <a:endParaRPr lang="zh-CN" altLang="en-US" sz="2400" b="1" dirty="0"/>
              </a:p>
            </p:txBody>
          </p:sp>
        </mc:Choice>
        <mc:Fallback xmlns="">
          <p:sp>
            <p:nvSpPr>
              <p:cNvPr id="30" name="TextBox 29">
                <a:extLst>
                  <a:ext uri="{FF2B5EF4-FFF2-40B4-BE49-F238E27FC236}">
                    <a16:creationId xmlns:a16="http://schemas.microsoft.com/office/drawing/2014/main" id="{4EC9C867-5CE1-4038-AAEE-692BDB108C45}"/>
                  </a:ext>
                </a:extLst>
              </p:cNvPr>
              <p:cNvSpPr txBox="1">
                <a:spLocks noRot="1" noChangeAspect="1" noMove="1" noResize="1" noEditPoints="1" noAdjustHandles="1" noChangeArrowheads="1" noChangeShapeType="1" noTextEdit="1"/>
              </p:cNvSpPr>
              <p:nvPr/>
            </p:nvSpPr>
            <p:spPr>
              <a:xfrm>
                <a:off x="2209801" y="1519536"/>
                <a:ext cx="2037609" cy="461665"/>
              </a:xfrm>
              <a:prstGeom prst="rect">
                <a:avLst/>
              </a:prstGeom>
              <a:blipFill>
                <a:blip r:embed="rId4"/>
                <a:stretch>
                  <a:fillRect l="-4790" t="-9211" r="-1497"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Rectangle 5">
                <a:extLst>
                  <a:ext uri="{FF2B5EF4-FFF2-40B4-BE49-F238E27FC236}">
                    <a16:creationId xmlns:a16="http://schemas.microsoft.com/office/drawing/2014/main" id="{3B9E0CFB-4115-43E2-85BB-BC37F1AE5288}"/>
                  </a:ext>
                </a:extLst>
              </p:cNvPr>
              <p:cNvSpPr/>
              <p:nvPr/>
            </p:nvSpPr>
            <p:spPr>
              <a:xfrm>
                <a:off x="2514600" y="1905000"/>
                <a:ext cx="5943600" cy="2308324"/>
              </a:xfrm>
              <a:prstGeom prst="rect">
                <a:avLst/>
              </a:prstGeom>
            </p:spPr>
            <p:txBody>
              <a:bodyPr wrap="square">
                <a:spAutoFit/>
              </a:bodyPr>
              <a:lstStyle/>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then</a:t>
                </a: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return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oMath>
                </a14:m>
                <a:endParaRPr lang="en-US" altLang="zh-CN" dirty="0">
                  <a:latin typeface="Arial" panose="020B0604020202020204" pitchFamily="34" charset="0"/>
                  <a:cs typeface="Arial" panose="020B0604020202020204" pitchFamily="34" charset="0"/>
                </a:endParaRPr>
              </a:p>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then return</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oMath>
                </a14:m>
                <a:endParaRPr lang="en-US" altLang="zh-CN" dirty="0">
                  <a:latin typeface="Arial" panose="020B0604020202020204" pitchFamily="34" charset="0"/>
                  <a:cs typeface="Arial" panose="020B0604020202020204" pitchFamily="34" charset="0"/>
                </a:endParaRPr>
              </a:p>
              <a:p>
                <a:pPr lvl="0"/>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𝑒𝑥𝑡𝑟𝑎𝑐𝑡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p>
              <a:p>
                <a:pPr lvl="0"/>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e>
                    </m:d>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split</a:t>
                </a:r>
                <a14:m>
                  <m:oMath xmlns:m="http://schemas.openxmlformats.org/officeDocument/2006/math">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𝑇</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𝑘</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pPr lvl="0"/>
                <a:r>
                  <a:rPr lang="en-US" altLang="zh-CN" b="1" i="1" dirty="0">
                    <a:latin typeface="Arial" panose="020B0604020202020204" pitchFamily="34" charset="0"/>
                    <a:cs typeface="Arial" panose="020B0604020202020204" pitchFamily="34" charset="0"/>
                  </a:rPr>
                  <a:t>In parallel:</a:t>
                </a:r>
                <a:endParaRPr lang="en-US" altLang="zh-CN" i="1" dirty="0">
                  <a:latin typeface="Cambria Math" panose="02040503050406030204" pitchFamily="18" charset="0"/>
                </a:endParaRPr>
              </a:p>
              <a:p>
                <a:pPr lvl="0"/>
                <a:r>
                  <a:rPr lang="en-US" altLang="zh-CN" i="1" dirty="0">
                    <a:latin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𝐿</m:t>
                        </m:r>
                      </m:sub>
                    </m:sSub>
                    <m:r>
                      <a:rPr lang="en-US" altLang="zh-CN" i="1">
                        <a:latin typeface="Cambria Math" panose="02040503050406030204" pitchFamily="18" charset="0"/>
                      </a:rPr>
                      <m:t>=</m:t>
                    </m:r>
                  </m:oMath>
                </a14:m>
                <a:r>
                  <a:rPr lang="en-US" altLang="zh-CN" dirty="0">
                    <a:latin typeface="Courier New" panose="02070309020205020404" pitchFamily="49" charset="0"/>
                    <a:cs typeface="Courier New" panose="02070309020205020404" pitchFamily="49" charset="0"/>
                  </a:rPr>
                  <a:t>Union</a:t>
                </a:r>
                <a14:m>
                  <m:oMath xmlns:m="http://schemas.openxmlformats.org/officeDocument/2006/math">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2</m:t>
                            </m:r>
                          </m:sub>
                        </m:sSub>
                      </m:e>
                    </m:d>
                  </m:oMath>
                </a14:m>
                <a:endParaRPr lang="en-US" altLang="zh-CN" i="1" dirty="0">
                  <a:latin typeface="Cambria Math" panose="02040503050406030204" pitchFamily="18" charset="0"/>
                </a:endParaRPr>
              </a:p>
              <a:p>
                <a:pPr lvl="0"/>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𝑅</m:t>
                        </m:r>
                      </m:sub>
                    </m:sSub>
                    <m:r>
                      <a:rPr lang="en-US" altLang="zh-CN" i="1">
                        <a:latin typeface="Cambria Math" panose="02040503050406030204" pitchFamily="18" charset="0"/>
                      </a:rPr>
                      <m:t>=</m:t>
                    </m:r>
                  </m:oMath>
                </a14:m>
                <a:r>
                  <a:rPr lang="en-US" altLang="zh-CN" dirty="0">
                    <a:latin typeface="Courier New" panose="02070309020205020404" pitchFamily="49" charset="0"/>
                    <a:cs typeface="Courier New" panose="02070309020205020404" pitchFamily="49" charset="0"/>
                  </a:rPr>
                  <a:t>Union</a:t>
                </a:r>
                <a14:m>
                  <m:oMath xmlns:m="http://schemas.openxmlformats.org/officeDocument/2006/math">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pPr lvl="0"/>
                <a:r>
                  <a:rPr lang="en-US" altLang="zh-CN" b="1" dirty="0">
                    <a:latin typeface="Arial" panose="020B0604020202020204" pitchFamily="34" charset="0"/>
                    <a:cs typeface="Arial" panose="020B0604020202020204" pitchFamily="34" charset="0"/>
                  </a:rPr>
                  <a:t>return </a:t>
                </a:r>
                <a:r>
                  <a:rPr lang="en-US" altLang="zh-CN" dirty="0">
                    <a:latin typeface="Courier New" panose="02070309020205020404" pitchFamily="49" charset="0"/>
                    <a:cs typeface="Courier New" panose="02070309020205020404" pitchFamily="49" charset="0"/>
                  </a:rPr>
                  <a:t>Join</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𝐿</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𝑅</m:t>
                        </m:r>
                      </m:sub>
                    </m:sSub>
                    <m:r>
                      <a:rPr lang="en-US" altLang="zh-CN" i="1">
                        <a:latin typeface="Cambria Math" panose="02040503050406030204" pitchFamily="18" charset="0"/>
                      </a:rPr>
                      <m:t>)</m:t>
                    </m:r>
                  </m:oMath>
                </a14:m>
                <a:endParaRPr lang="en-US" altLang="zh-CN" dirty="0">
                  <a:latin typeface="Arial" panose="020B0604020202020204" pitchFamily="34" charset="0"/>
                  <a:cs typeface="Arial" panose="020B0604020202020204" pitchFamily="34" charset="0"/>
                </a:endParaRPr>
              </a:p>
            </p:txBody>
          </p:sp>
        </mc:Choice>
        <mc:Fallback xmlns="">
          <p:sp>
            <p:nvSpPr>
              <p:cNvPr id="33" name="Rectangle 5">
                <a:extLst>
                  <a:ext uri="{FF2B5EF4-FFF2-40B4-BE49-F238E27FC236}">
                    <a16:creationId xmlns:a16="http://schemas.microsoft.com/office/drawing/2014/main" id="{3B9E0CFB-4115-43E2-85BB-BC37F1AE5288}"/>
                  </a:ext>
                </a:extLst>
              </p:cNvPr>
              <p:cNvSpPr>
                <a:spLocks noRot="1" noChangeAspect="1" noMove="1" noResize="1" noEditPoints="1" noAdjustHandles="1" noChangeArrowheads="1" noChangeShapeType="1" noTextEdit="1"/>
              </p:cNvSpPr>
              <p:nvPr/>
            </p:nvSpPr>
            <p:spPr>
              <a:xfrm>
                <a:off x="2514600" y="1905000"/>
                <a:ext cx="5943600" cy="2308324"/>
              </a:xfrm>
              <a:prstGeom prst="rect">
                <a:avLst/>
              </a:prstGeom>
              <a:blipFill>
                <a:blip r:embed="rId5"/>
                <a:stretch>
                  <a:fillRect l="-923" t="-1587" b="-3439"/>
                </a:stretch>
              </a:blipFill>
            </p:spPr>
            <p:txBody>
              <a:bodyPr/>
              <a:lstStyle/>
              <a:p>
                <a:r>
                  <a:rPr lang="zh-CN" altLang="en-US">
                    <a:noFill/>
                  </a:rPr>
                  <a:t> </a:t>
                </a:r>
              </a:p>
            </p:txBody>
          </p:sp>
        </mc:Fallback>
      </mc:AlternateContent>
      <p:sp>
        <p:nvSpPr>
          <p:cNvPr id="34" name="矩形 33">
            <a:extLst>
              <a:ext uri="{FF2B5EF4-FFF2-40B4-BE49-F238E27FC236}">
                <a16:creationId xmlns:a16="http://schemas.microsoft.com/office/drawing/2014/main" id="{5A41E176-9119-4F41-85E7-742549348FE8}"/>
              </a:ext>
            </a:extLst>
          </p:cNvPr>
          <p:cNvSpPr/>
          <p:nvPr/>
        </p:nvSpPr>
        <p:spPr>
          <a:xfrm>
            <a:off x="2526280" y="3934715"/>
            <a:ext cx="2426720" cy="22928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5749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28196-E890-47F2-BEC2-0DB045DD683D}"/>
              </a:ext>
            </a:extLst>
          </p:cNvPr>
          <p:cNvSpPr>
            <a:spLocks noGrp="1"/>
          </p:cNvSpPr>
          <p:nvPr>
            <p:ph type="title"/>
          </p:nvPr>
        </p:nvSpPr>
        <p:spPr/>
        <p:txBody>
          <a:bodyPr/>
          <a:lstStyle/>
          <a:p>
            <a:r>
              <a:rPr lang="en-US" altLang="zh-CN" dirty="0"/>
              <a:t>Join-based Algorithms: Union</a:t>
            </a:r>
            <a:endParaRPr lang="zh-CN" altLang="en-US" dirty="0"/>
          </a:p>
        </p:txBody>
      </p:sp>
      <p:sp>
        <p:nvSpPr>
          <p:cNvPr id="3" name="内容占位符 2">
            <a:extLst>
              <a:ext uri="{FF2B5EF4-FFF2-40B4-BE49-F238E27FC236}">
                <a16:creationId xmlns:a16="http://schemas.microsoft.com/office/drawing/2014/main" id="{A1F12B9F-B7B9-43C5-80D3-32E247D5E93E}"/>
              </a:ext>
            </a:extLst>
          </p:cNvPr>
          <p:cNvSpPr>
            <a:spLocks noGrp="1"/>
          </p:cNvSpPr>
          <p:nvPr>
            <p:ph idx="1"/>
          </p:nvPr>
        </p:nvSpPr>
        <p:spPr>
          <a:xfrm>
            <a:off x="304800" y="3152350"/>
            <a:ext cx="11277600" cy="3477050"/>
          </a:xfrm>
        </p:spPr>
        <p:txBody>
          <a:bodyPr/>
          <a:lstStyle/>
          <a:p>
            <a:r>
              <a:rPr lang="en-US" altLang="zh-CN" dirty="0"/>
              <a:t>The bound also holds for intersection and difference</a:t>
            </a:r>
            <a:endParaRPr lang="zh-CN" altLang="en-US" dirty="0"/>
          </a:p>
        </p:txBody>
      </p:sp>
      <p:sp>
        <p:nvSpPr>
          <p:cNvPr id="4" name="灯片编号占位符 3">
            <a:extLst>
              <a:ext uri="{FF2B5EF4-FFF2-40B4-BE49-F238E27FC236}">
                <a16:creationId xmlns:a16="http://schemas.microsoft.com/office/drawing/2014/main" id="{E47C3199-208B-49C7-B932-3FF9A61CC238}"/>
              </a:ext>
            </a:extLst>
          </p:cNvPr>
          <p:cNvSpPr>
            <a:spLocks noGrp="1"/>
          </p:cNvSpPr>
          <p:nvPr>
            <p:ph type="sldNum" sz="quarter" idx="4"/>
          </p:nvPr>
        </p:nvSpPr>
        <p:spPr/>
        <p:txBody>
          <a:bodyPr/>
          <a:lstStyle/>
          <a:p>
            <a:fld id="{B710F26B-4563-4765-9A91-E0CC99FE32F0}" type="slidenum">
              <a:rPr lang="zh-CN" altLang="en-US" smtClean="0"/>
              <a:t>26</a:t>
            </a:fld>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795E7AD-70CE-40EA-B8D7-D12CAD8E0F15}"/>
                  </a:ext>
                </a:extLst>
              </p:cNvPr>
              <p:cNvSpPr txBox="1"/>
              <p:nvPr/>
            </p:nvSpPr>
            <p:spPr>
              <a:xfrm>
                <a:off x="591691" y="1409524"/>
                <a:ext cx="7855226" cy="1476302"/>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b="1" dirty="0">
                    <a:latin typeface="Comic Sans MS" panose="030F0702030302020204" pitchFamily="66" charset="0"/>
                  </a:rPr>
                  <a:t>Theorem 1</a:t>
                </a:r>
                <a:r>
                  <a:rPr lang="en-US" altLang="zh-CN" sz="2000" dirty="0">
                    <a:latin typeface="Comic Sans MS" panose="030F0702030302020204" pitchFamily="66" charset="0"/>
                  </a:rPr>
                  <a:t>. For AVL trees, red-black trees, weight-balance trees and </a:t>
                </a:r>
                <a:r>
                  <a:rPr lang="en-US" altLang="zh-CN" sz="2000" dirty="0" err="1">
                    <a:latin typeface="Comic Sans MS" panose="030F0702030302020204" pitchFamily="66" charset="0"/>
                  </a:rPr>
                  <a:t>treaps</a:t>
                </a:r>
                <a:r>
                  <a:rPr lang="en-US" altLang="zh-CN" sz="2000" dirty="0">
                    <a:latin typeface="Comic Sans MS" panose="030F0702030302020204" pitchFamily="66" charset="0"/>
                  </a:rPr>
                  <a:t>, the above algorithm of merging two balanced BSTs of sizes </a:t>
                </a:r>
                <a14:m>
                  <m:oMath xmlns:m="http://schemas.openxmlformats.org/officeDocument/2006/math">
                    <m:r>
                      <a:rPr lang="en-US" altLang="zh-CN" sz="2000" i="1" dirty="0" smtClean="0">
                        <a:latin typeface="Cambria Math" panose="02040503050406030204" pitchFamily="18" charset="0"/>
                      </a:rPr>
                      <m:t>𝑚</m:t>
                    </m:r>
                  </m:oMath>
                </a14:m>
                <a:r>
                  <a:rPr lang="en-US" altLang="zh-CN" sz="2000" dirty="0">
                    <a:latin typeface="Comic Sans MS" panose="030F0702030302020204" pitchFamily="66" charset="0"/>
                  </a:rPr>
                  <a:t> and </a:t>
                </a:r>
                <a14:m>
                  <m:oMath xmlns:m="http://schemas.openxmlformats.org/officeDocument/2006/math">
                    <m:r>
                      <a:rPr lang="en-US" altLang="zh-CN" sz="2000" i="1" dirty="0" smtClean="0">
                        <a:latin typeface="Cambria Math" panose="02040503050406030204" pitchFamily="18" charset="0"/>
                      </a:rPr>
                      <m:t>𝑛</m:t>
                    </m:r>
                  </m:oMath>
                </a14:m>
                <a:r>
                  <a:rPr lang="en-US" altLang="zh-CN" sz="2000" dirty="0">
                    <a:latin typeface="Comic Sans MS" panose="030F0702030302020204" pitchFamily="66" charset="0"/>
                  </a:rPr>
                  <a:t> (</a:t>
                </a:r>
                <a14:m>
                  <m:oMath xmlns:m="http://schemas.openxmlformats.org/officeDocument/2006/math">
                    <m:r>
                      <a:rPr lang="en-US" altLang="zh-CN" sz="2000" i="1" dirty="0" smtClean="0">
                        <a:latin typeface="Cambria Math" panose="02040503050406030204" pitchFamily="18" charset="0"/>
                      </a:rPr>
                      <m:t>𝑚</m:t>
                    </m:r>
                    <m:r>
                      <a:rPr lang="en-US" altLang="zh-CN" sz="2000" b="0" i="1" dirty="0" smtClean="0">
                        <a:latin typeface="Cambria Math"/>
                      </a:rPr>
                      <m:t>≤</m:t>
                    </m:r>
                    <m:r>
                      <a:rPr lang="en-US" altLang="zh-CN" sz="2000" b="0" i="1" dirty="0" smtClean="0">
                        <a:latin typeface="Cambria Math"/>
                      </a:rPr>
                      <m:t>𝑛</m:t>
                    </m:r>
                  </m:oMath>
                </a14:m>
                <a:r>
                  <a:rPr lang="en-US" altLang="zh-CN" sz="2000" dirty="0">
                    <a:latin typeface="Comic Sans MS" panose="030F0702030302020204" pitchFamily="66" charset="0"/>
                  </a:rPr>
                  <a:t>) have </a:t>
                </a:r>
                <a14:m>
                  <m:oMath xmlns:m="http://schemas.openxmlformats.org/officeDocument/2006/math">
                    <m:r>
                      <a:rPr lang="en-US" altLang="zh-CN" sz="2000" b="0" i="1" smtClean="0">
                        <a:solidFill>
                          <a:srgbClr val="FF0000"/>
                        </a:solidFill>
                        <a:latin typeface="Cambria Math" panose="02040503050406030204" pitchFamily="18" charset="0"/>
                      </a:rPr>
                      <m:t>𝑂</m:t>
                    </m:r>
                    <m:d>
                      <m:dPr>
                        <m:ctrlPr>
                          <a:rPr lang="en-US" altLang="zh-CN" sz="2000" b="0" i="1" smtClean="0">
                            <a:solidFill>
                              <a:srgbClr val="FF0000"/>
                            </a:solidFill>
                            <a:latin typeface="Cambria Math" panose="02040503050406030204" pitchFamily="18" charset="0"/>
                          </a:rPr>
                        </m:ctrlPr>
                      </m:dPr>
                      <m:e>
                        <m:r>
                          <a:rPr lang="en-US" altLang="zh-CN" sz="2000" b="0" i="1" smtClean="0">
                            <a:solidFill>
                              <a:srgbClr val="FF0000"/>
                            </a:solidFill>
                            <a:latin typeface="Cambria Math" panose="02040503050406030204" pitchFamily="18" charset="0"/>
                          </a:rPr>
                          <m:t>𝑚</m:t>
                        </m:r>
                        <m:func>
                          <m:funcPr>
                            <m:ctrlPr>
                              <a:rPr lang="en-US" altLang="zh-CN" sz="2000" b="0" i="1" smtClean="0">
                                <a:solidFill>
                                  <a:srgbClr val="FF0000"/>
                                </a:solidFill>
                                <a:latin typeface="Cambria Math" panose="02040503050406030204" pitchFamily="18" charset="0"/>
                              </a:rPr>
                            </m:ctrlPr>
                          </m:funcPr>
                          <m:fName>
                            <m:r>
                              <m:rPr>
                                <m:sty m:val="p"/>
                              </m:rPr>
                              <a:rPr lang="en-US" altLang="zh-CN" sz="2000" b="0" i="0" smtClean="0">
                                <a:solidFill>
                                  <a:srgbClr val="FF0000"/>
                                </a:solidFill>
                                <a:latin typeface="Cambria Math" panose="02040503050406030204" pitchFamily="18" charset="0"/>
                              </a:rPr>
                              <m:t>log</m:t>
                            </m:r>
                          </m:fName>
                          <m:e>
                            <m:d>
                              <m:dPr>
                                <m:ctrlPr>
                                  <a:rPr lang="en-US" altLang="zh-CN" sz="2000" b="0" i="1" smtClean="0">
                                    <a:solidFill>
                                      <a:srgbClr val="FF0000"/>
                                    </a:solidFill>
                                    <a:latin typeface="Cambria Math" panose="02040503050406030204" pitchFamily="18" charset="0"/>
                                  </a:rPr>
                                </m:ctrlPr>
                              </m:dPr>
                              <m:e>
                                <m:f>
                                  <m:fPr>
                                    <m:ctrlPr>
                                      <a:rPr lang="en-US" altLang="zh-CN" sz="2000" b="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𝑛</m:t>
                                    </m:r>
                                  </m:num>
                                  <m:den>
                                    <m:r>
                                      <a:rPr lang="en-US" altLang="zh-CN" sz="2000" b="0" i="1" smtClean="0">
                                        <a:solidFill>
                                          <a:srgbClr val="FF0000"/>
                                        </a:solidFill>
                                        <a:latin typeface="Cambria Math" panose="02040503050406030204" pitchFamily="18" charset="0"/>
                                      </a:rPr>
                                      <m:t>𝑚</m:t>
                                    </m:r>
                                  </m:den>
                                </m:f>
                                <m:r>
                                  <a:rPr lang="en-US" altLang="zh-CN" sz="2000" b="0" i="1" smtClean="0">
                                    <a:solidFill>
                                      <a:srgbClr val="FF0000"/>
                                    </a:solidFill>
                                    <a:latin typeface="Cambria Math" panose="02040503050406030204" pitchFamily="18" charset="0"/>
                                  </a:rPr>
                                  <m:t>+1</m:t>
                                </m:r>
                              </m:e>
                            </m:d>
                          </m:e>
                        </m:func>
                      </m:e>
                    </m:d>
                  </m:oMath>
                </a14:m>
                <a:r>
                  <a:rPr lang="en-US" altLang="zh-CN" sz="2000" dirty="0">
                    <a:latin typeface="Comic Sans MS" panose="030F0702030302020204" pitchFamily="66" charset="0"/>
                  </a:rPr>
                  <a:t> work and </a:t>
                </a:r>
                <a14:m>
                  <m:oMath xmlns:m="http://schemas.openxmlformats.org/officeDocument/2006/math">
                    <m:r>
                      <a:rPr lang="en-US" altLang="zh-CN" sz="2000" i="1" dirty="0" smtClean="0">
                        <a:solidFill>
                          <a:srgbClr val="FF0000"/>
                        </a:solidFill>
                        <a:latin typeface="Cambria Math" panose="02040503050406030204" pitchFamily="18" charset="0"/>
                      </a:rPr>
                      <m:t>𝑂</m:t>
                    </m:r>
                    <m:r>
                      <a:rPr lang="en-US" altLang="zh-CN" sz="2000" i="1" dirty="0" smtClean="0">
                        <a:solidFill>
                          <a:srgbClr val="FF0000"/>
                        </a:solidFill>
                        <a:latin typeface="Cambria Math" panose="02040503050406030204" pitchFamily="18" charset="0"/>
                      </a:rPr>
                      <m:t>(</m:t>
                    </m:r>
                    <m:func>
                      <m:funcPr>
                        <m:ctrlPr>
                          <a:rPr lang="en-US" altLang="zh-CN" sz="2000" b="0" i="1" dirty="0" smtClean="0">
                            <a:solidFill>
                              <a:srgbClr val="FF0000"/>
                            </a:solidFill>
                            <a:latin typeface="Cambria Math" panose="02040503050406030204" pitchFamily="18" charset="0"/>
                          </a:rPr>
                        </m:ctrlPr>
                      </m:funcPr>
                      <m:fName>
                        <m:r>
                          <m:rPr>
                            <m:sty m:val="p"/>
                          </m:rPr>
                          <a:rPr lang="en-US" altLang="zh-CN" sz="2000" i="0" dirty="0" err="1">
                            <a:solidFill>
                              <a:srgbClr val="FF0000"/>
                            </a:solidFill>
                            <a:latin typeface="Cambria Math" panose="02040503050406030204" pitchFamily="18" charset="0"/>
                          </a:rPr>
                          <m:t>log</m:t>
                        </m:r>
                      </m:fName>
                      <m:e>
                        <m:r>
                          <a:rPr lang="en-US" altLang="zh-CN" sz="2000" b="0" i="1" dirty="0" smtClean="0">
                            <a:solidFill>
                              <a:srgbClr val="FF0000"/>
                            </a:solidFill>
                            <a:latin typeface="Cambria Math" panose="02040503050406030204" pitchFamily="18" charset="0"/>
                          </a:rPr>
                          <m:t>𝑚</m:t>
                        </m:r>
                      </m:e>
                    </m:func>
                    <m:func>
                      <m:funcPr>
                        <m:ctrlPr>
                          <a:rPr lang="en-US" altLang="zh-CN" sz="2000" b="0" i="1" dirty="0" smtClean="0">
                            <a:solidFill>
                              <a:srgbClr val="FF0000"/>
                            </a:solidFill>
                            <a:latin typeface="Cambria Math" panose="02040503050406030204" pitchFamily="18" charset="0"/>
                          </a:rPr>
                        </m:ctrlPr>
                      </m:funcPr>
                      <m:fName>
                        <m:r>
                          <m:rPr>
                            <m:sty m:val="p"/>
                          </m:rPr>
                          <a:rPr lang="en-US" altLang="zh-CN" sz="2000" i="0" dirty="0" err="1">
                            <a:solidFill>
                              <a:srgbClr val="FF0000"/>
                            </a:solidFill>
                            <a:latin typeface="Cambria Math" panose="02040503050406030204" pitchFamily="18" charset="0"/>
                          </a:rPr>
                          <m:t>log</m:t>
                        </m:r>
                      </m:fName>
                      <m:e>
                        <m:r>
                          <a:rPr lang="en-US" altLang="zh-CN" sz="2000" b="0" i="1" dirty="0" smtClean="0">
                            <a:solidFill>
                              <a:srgbClr val="FF0000"/>
                            </a:solidFill>
                            <a:latin typeface="Cambria Math" panose="02040503050406030204" pitchFamily="18" charset="0"/>
                          </a:rPr>
                          <m:t>𝑛</m:t>
                        </m:r>
                      </m:e>
                    </m:func>
                    <m:r>
                      <a:rPr lang="en-US" altLang="zh-CN" sz="2000" i="1" dirty="0">
                        <a:solidFill>
                          <a:srgbClr val="FF0000"/>
                        </a:solidFill>
                        <a:latin typeface="Cambria Math" panose="02040503050406030204" pitchFamily="18" charset="0"/>
                      </a:rPr>
                      <m:t>)</m:t>
                    </m:r>
                  </m:oMath>
                </a14:m>
                <a:r>
                  <a:rPr lang="en-US" altLang="zh-CN" sz="2000" dirty="0">
                    <a:latin typeface="Comic Sans MS" panose="030F0702030302020204" pitchFamily="66" charset="0"/>
                  </a:rPr>
                  <a:t> depth (in expectation for </a:t>
                </a:r>
                <a:r>
                  <a:rPr lang="en-US" altLang="zh-CN" sz="2000" dirty="0" err="1">
                    <a:latin typeface="Comic Sans MS" panose="030F0702030302020204" pitchFamily="66" charset="0"/>
                  </a:rPr>
                  <a:t>treaps</a:t>
                </a:r>
                <a:r>
                  <a:rPr lang="en-US" altLang="zh-CN" sz="2000" dirty="0">
                    <a:latin typeface="Comic Sans MS" panose="030F0702030302020204" pitchFamily="66" charset="0"/>
                  </a:rPr>
                  <a:t>).</a:t>
                </a:r>
                <a:endParaRPr lang="zh-CN" altLang="en-US" sz="2000" dirty="0">
                  <a:latin typeface="Comic Sans MS" panose="030F0702030302020204" pitchFamily="66" charset="0"/>
                </a:endParaRPr>
              </a:p>
            </p:txBody>
          </p:sp>
        </mc:Choice>
        <mc:Fallback xmlns="">
          <p:sp>
            <p:nvSpPr>
              <p:cNvPr id="5" name="文本框 4">
                <a:extLst>
                  <a:ext uri="{FF2B5EF4-FFF2-40B4-BE49-F238E27FC236}">
                    <a16:creationId xmlns:a16="http://schemas.microsoft.com/office/drawing/2014/main" id="{F795E7AD-70CE-40EA-B8D7-D12CAD8E0F15}"/>
                  </a:ext>
                </a:extLst>
              </p:cNvPr>
              <p:cNvSpPr txBox="1">
                <a:spLocks noRot="1" noChangeAspect="1" noMove="1" noResize="1" noEditPoints="1" noAdjustHandles="1" noChangeArrowheads="1" noChangeShapeType="1" noTextEdit="1"/>
              </p:cNvSpPr>
              <p:nvPr/>
            </p:nvSpPr>
            <p:spPr>
              <a:xfrm>
                <a:off x="591691" y="1409524"/>
                <a:ext cx="7855226" cy="1476302"/>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521167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Rectangle 5">
                <a:extLst>
                  <a:ext uri="{FF2B5EF4-FFF2-40B4-BE49-F238E27FC236}">
                    <a16:creationId xmlns:a16="http://schemas.microsoft.com/office/drawing/2014/main" id="{D394161A-B15A-4AB0-85F9-CECADB287413}"/>
                  </a:ext>
                </a:extLst>
              </p:cNvPr>
              <p:cNvSpPr/>
              <p:nvPr/>
            </p:nvSpPr>
            <p:spPr>
              <a:xfrm>
                <a:off x="1142999" y="1604664"/>
                <a:ext cx="5943600" cy="2308324"/>
              </a:xfrm>
              <a:prstGeom prst="rect">
                <a:avLst/>
              </a:prstGeom>
            </p:spPr>
            <p:txBody>
              <a:bodyPr wrap="square">
                <a:spAutoFit/>
              </a:bodyPr>
              <a:lstStyle/>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then</a:t>
                </a: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return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oMath>
                </a14:m>
                <a:endParaRPr lang="en-US" altLang="zh-CN" dirty="0">
                  <a:latin typeface="Arial" panose="020B0604020202020204" pitchFamily="34" charset="0"/>
                  <a:cs typeface="Arial" panose="020B0604020202020204" pitchFamily="34" charset="0"/>
                </a:endParaRPr>
              </a:p>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then return</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oMath>
                </a14:m>
                <a:endParaRPr lang="en-US" altLang="zh-CN" dirty="0">
                  <a:latin typeface="Arial" panose="020B0604020202020204" pitchFamily="34" charset="0"/>
                  <a:cs typeface="Arial" panose="020B0604020202020204" pitchFamily="34" charset="0"/>
                </a:endParaRPr>
              </a:p>
              <a:p>
                <a:pPr lvl="0"/>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𝑒𝑥𝑡𝑟𝑎𝑐𝑡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p>
              <a:p>
                <a:pPr lvl="0"/>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e>
                    </m:d>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split</a:t>
                </a:r>
                <a14:m>
                  <m:oMath xmlns:m="http://schemas.openxmlformats.org/officeDocument/2006/math">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𝑇</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𝑘</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pPr lvl="0"/>
                <a:r>
                  <a:rPr lang="en-US" altLang="zh-CN" b="1" i="1" dirty="0">
                    <a:latin typeface="Arial" panose="020B0604020202020204" pitchFamily="34" charset="0"/>
                    <a:cs typeface="Arial" panose="020B0604020202020204" pitchFamily="34" charset="0"/>
                  </a:rPr>
                  <a:t>In parallel:</a:t>
                </a:r>
                <a:endParaRPr lang="en-US" altLang="zh-CN" i="1" dirty="0">
                  <a:latin typeface="Cambria Math" panose="02040503050406030204" pitchFamily="18" charset="0"/>
                </a:endParaRPr>
              </a:p>
              <a:p>
                <a:pPr lvl="0"/>
                <a:r>
                  <a:rPr lang="en-US" altLang="zh-CN" i="1" dirty="0">
                    <a:latin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𝐿</m:t>
                        </m:r>
                      </m:sub>
                    </m:sSub>
                    <m:r>
                      <a:rPr lang="en-US" altLang="zh-CN" i="1">
                        <a:latin typeface="Cambria Math" panose="02040503050406030204" pitchFamily="18" charset="0"/>
                      </a:rPr>
                      <m:t>=</m:t>
                    </m:r>
                  </m:oMath>
                </a14:m>
                <a:r>
                  <a:rPr lang="en-US" altLang="zh-CN" dirty="0">
                    <a:latin typeface="Courier New" panose="02070309020205020404" pitchFamily="49" charset="0"/>
                    <a:cs typeface="Courier New" panose="02070309020205020404" pitchFamily="49" charset="0"/>
                  </a:rPr>
                  <a:t>Union</a:t>
                </a:r>
                <a14:m>
                  <m:oMath xmlns:m="http://schemas.openxmlformats.org/officeDocument/2006/math">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2</m:t>
                            </m:r>
                          </m:sub>
                        </m:sSub>
                      </m:e>
                    </m:d>
                  </m:oMath>
                </a14:m>
                <a:endParaRPr lang="en-US" altLang="zh-CN" i="1" dirty="0">
                  <a:latin typeface="Cambria Math" panose="02040503050406030204" pitchFamily="18" charset="0"/>
                </a:endParaRPr>
              </a:p>
              <a:p>
                <a:pPr lvl="0"/>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𝑅</m:t>
                        </m:r>
                      </m:sub>
                    </m:sSub>
                    <m:r>
                      <a:rPr lang="en-US" altLang="zh-CN" i="1">
                        <a:latin typeface="Cambria Math" panose="02040503050406030204" pitchFamily="18" charset="0"/>
                      </a:rPr>
                      <m:t>=</m:t>
                    </m:r>
                  </m:oMath>
                </a14:m>
                <a:r>
                  <a:rPr lang="en-US" altLang="zh-CN" dirty="0">
                    <a:latin typeface="Courier New" panose="02070309020205020404" pitchFamily="49" charset="0"/>
                    <a:cs typeface="Courier New" panose="02070309020205020404" pitchFamily="49" charset="0"/>
                  </a:rPr>
                  <a:t>Union</a:t>
                </a:r>
                <a14:m>
                  <m:oMath xmlns:m="http://schemas.openxmlformats.org/officeDocument/2006/math">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pPr lvl="0"/>
                <a:r>
                  <a:rPr lang="en-US" altLang="zh-CN" b="1" dirty="0">
                    <a:latin typeface="Arial" panose="020B0604020202020204" pitchFamily="34" charset="0"/>
                    <a:cs typeface="Arial" panose="020B0604020202020204" pitchFamily="34" charset="0"/>
                  </a:rPr>
                  <a:t>return </a:t>
                </a:r>
                <a:r>
                  <a:rPr lang="en-US" altLang="zh-CN" dirty="0">
                    <a:latin typeface="Courier New" panose="02070309020205020404" pitchFamily="49" charset="0"/>
                    <a:cs typeface="Courier New" panose="02070309020205020404" pitchFamily="49" charset="0"/>
                  </a:rPr>
                  <a:t>Join</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𝐿</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𝑅</m:t>
                        </m:r>
                      </m:sub>
                    </m:sSub>
                    <m:r>
                      <a:rPr lang="en-US" altLang="zh-CN" i="1">
                        <a:latin typeface="Cambria Math" panose="02040503050406030204" pitchFamily="18" charset="0"/>
                      </a:rPr>
                      <m:t>)</m:t>
                    </m:r>
                  </m:oMath>
                </a14:m>
                <a:endParaRPr lang="en-US" altLang="zh-CN" dirty="0">
                  <a:latin typeface="Arial" panose="020B0604020202020204" pitchFamily="34" charset="0"/>
                  <a:cs typeface="Arial" panose="020B0604020202020204" pitchFamily="34" charset="0"/>
                </a:endParaRPr>
              </a:p>
            </p:txBody>
          </p:sp>
        </mc:Choice>
        <mc:Fallback xmlns="">
          <p:sp>
            <p:nvSpPr>
              <p:cNvPr id="8" name="Rectangle 5">
                <a:extLst>
                  <a:ext uri="{FF2B5EF4-FFF2-40B4-BE49-F238E27FC236}">
                    <a16:creationId xmlns:a16="http://schemas.microsoft.com/office/drawing/2014/main" id="{D394161A-B15A-4AB0-85F9-CECADB287413}"/>
                  </a:ext>
                </a:extLst>
              </p:cNvPr>
              <p:cNvSpPr>
                <a:spLocks noRot="1" noChangeAspect="1" noMove="1" noResize="1" noEditPoints="1" noAdjustHandles="1" noChangeArrowheads="1" noChangeShapeType="1" noTextEdit="1"/>
              </p:cNvSpPr>
              <p:nvPr/>
            </p:nvSpPr>
            <p:spPr>
              <a:xfrm>
                <a:off x="1142999" y="1604664"/>
                <a:ext cx="5943600" cy="2308324"/>
              </a:xfrm>
              <a:prstGeom prst="rect">
                <a:avLst/>
              </a:prstGeom>
              <a:blipFill>
                <a:blip r:embed="rId2"/>
                <a:stretch>
                  <a:fillRect l="-821" t="-1319" b="-3430"/>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347BC9E8-62F9-43F4-9B1F-A77FC6703BC7}"/>
              </a:ext>
            </a:extLst>
          </p:cNvPr>
          <p:cNvSpPr>
            <a:spLocks noGrp="1"/>
          </p:cNvSpPr>
          <p:nvPr>
            <p:ph type="title"/>
          </p:nvPr>
        </p:nvSpPr>
        <p:spPr/>
        <p:txBody>
          <a:bodyPr/>
          <a:lstStyle/>
          <a:p>
            <a:r>
              <a:rPr lang="en-US" altLang="zh-CN" dirty="0"/>
              <a:t>Cost analysis of union</a:t>
            </a:r>
            <a:endParaRPr lang="zh-CN" altLang="en-US" dirty="0"/>
          </a:p>
        </p:txBody>
      </p:sp>
      <p:sp>
        <p:nvSpPr>
          <p:cNvPr id="4" name="灯片编号占位符 3">
            <a:extLst>
              <a:ext uri="{FF2B5EF4-FFF2-40B4-BE49-F238E27FC236}">
                <a16:creationId xmlns:a16="http://schemas.microsoft.com/office/drawing/2014/main" id="{5C4C25FF-8C5A-4E4B-BD77-E3993382FB51}"/>
              </a:ext>
            </a:extLst>
          </p:cNvPr>
          <p:cNvSpPr>
            <a:spLocks noGrp="1"/>
          </p:cNvSpPr>
          <p:nvPr>
            <p:ph type="sldNum" sz="quarter" idx="4"/>
          </p:nvPr>
        </p:nvSpPr>
        <p:spPr/>
        <p:txBody>
          <a:bodyPr/>
          <a:lstStyle/>
          <a:p>
            <a:fld id="{B710F26B-4563-4765-9A91-E0CC99FE32F0}" type="slidenum">
              <a:rPr lang="zh-CN" altLang="en-US" smtClean="0"/>
              <a:t>27</a:t>
            </a:fld>
            <a:endParaRPr lang="zh-CN" altLang="en-US"/>
          </a:p>
        </p:txBody>
      </p:sp>
      <p:cxnSp>
        <p:nvCxnSpPr>
          <p:cNvPr id="5" name="直接连接符 90">
            <a:extLst>
              <a:ext uri="{FF2B5EF4-FFF2-40B4-BE49-F238E27FC236}">
                <a16:creationId xmlns:a16="http://schemas.microsoft.com/office/drawing/2014/main" id="{644A02B8-76A6-426F-9CCA-DA35A127F1C9}"/>
              </a:ext>
            </a:extLst>
          </p:cNvPr>
          <p:cNvCxnSpPr>
            <a:cxnSpLocks/>
          </p:cNvCxnSpPr>
          <p:nvPr/>
        </p:nvCxnSpPr>
        <p:spPr>
          <a:xfrm>
            <a:off x="1219200" y="2766023"/>
            <a:ext cx="23622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直接连接符 90">
            <a:extLst>
              <a:ext uri="{FF2B5EF4-FFF2-40B4-BE49-F238E27FC236}">
                <a16:creationId xmlns:a16="http://schemas.microsoft.com/office/drawing/2014/main" id="{B07F0E5B-0D54-4ACE-8CC5-2C2D098A5DDD}"/>
              </a:ext>
            </a:extLst>
          </p:cNvPr>
          <p:cNvCxnSpPr>
            <a:cxnSpLocks/>
          </p:cNvCxnSpPr>
          <p:nvPr/>
        </p:nvCxnSpPr>
        <p:spPr>
          <a:xfrm>
            <a:off x="1219200" y="3860916"/>
            <a:ext cx="22860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左中括号 2">
            <a:extLst>
              <a:ext uri="{FF2B5EF4-FFF2-40B4-BE49-F238E27FC236}">
                <a16:creationId xmlns:a16="http://schemas.microsoft.com/office/drawing/2014/main" id="{459C7D77-5B0C-4B89-B510-717233F5ABEC}"/>
              </a:ext>
            </a:extLst>
          </p:cNvPr>
          <p:cNvSpPr/>
          <p:nvPr/>
        </p:nvSpPr>
        <p:spPr>
          <a:xfrm>
            <a:off x="1096635" y="2664765"/>
            <a:ext cx="92727" cy="1069031"/>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TextBox 29">
                <a:extLst>
                  <a:ext uri="{FF2B5EF4-FFF2-40B4-BE49-F238E27FC236}">
                    <a16:creationId xmlns:a16="http://schemas.microsoft.com/office/drawing/2014/main" id="{71294D6E-6827-419F-9C80-5327D1EDB063}"/>
                  </a:ext>
                </a:extLst>
              </p:cNvPr>
              <p:cNvSpPr txBox="1"/>
              <p:nvPr/>
            </p:nvSpPr>
            <p:spPr>
              <a:xfrm>
                <a:off x="838200" y="1219200"/>
                <a:ext cx="2037609" cy="461665"/>
              </a:xfrm>
              <a:prstGeom prst="rect">
                <a:avLst/>
              </a:prstGeom>
              <a:noFill/>
            </p:spPr>
            <p:txBody>
              <a:bodyPr wrap="none" rtlCol="0">
                <a:spAutoFit/>
              </a:bodyPr>
              <a:lstStyle/>
              <a:p>
                <a:r>
                  <a:rPr lang="en-US" altLang="zh-CN" sz="2400" b="1" dirty="0"/>
                  <a:t>union</a:t>
                </a:r>
                <a14:m>
                  <m:oMath xmlns:m="http://schemas.openxmlformats.org/officeDocument/2006/math">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𝑻</m:t>
                        </m:r>
                      </m:e>
                      <m:sub>
                        <m:r>
                          <a:rPr lang="en-US" altLang="zh-CN" sz="2400" b="1" i="1">
                            <a:latin typeface="Cambria Math" panose="02040503050406030204" pitchFamily="18" charset="0"/>
                          </a:rPr>
                          <m:t>𝟏</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𝑻</m:t>
                        </m:r>
                      </m:e>
                      <m:sub>
                        <m:r>
                          <a:rPr lang="en-US" altLang="zh-CN" sz="2400" b="1" i="1">
                            <a:latin typeface="Cambria Math" panose="02040503050406030204" pitchFamily="18" charset="0"/>
                          </a:rPr>
                          <m:t>𝟐</m:t>
                        </m:r>
                      </m:sub>
                    </m:sSub>
                    <m:r>
                      <a:rPr lang="en-US" altLang="zh-CN" sz="2400" b="1" i="1">
                        <a:latin typeface="Cambria Math" panose="02040503050406030204" pitchFamily="18" charset="0"/>
                      </a:rPr>
                      <m:t>)</m:t>
                    </m:r>
                  </m:oMath>
                </a14:m>
                <a:endParaRPr lang="zh-CN" altLang="en-US" sz="2400" b="1" dirty="0"/>
              </a:p>
            </p:txBody>
          </p:sp>
        </mc:Choice>
        <mc:Fallback xmlns="">
          <p:sp>
            <p:nvSpPr>
              <p:cNvPr id="9" name="TextBox 29">
                <a:extLst>
                  <a:ext uri="{FF2B5EF4-FFF2-40B4-BE49-F238E27FC236}">
                    <a16:creationId xmlns:a16="http://schemas.microsoft.com/office/drawing/2014/main" id="{71294D6E-6827-419F-9C80-5327D1EDB063}"/>
                  </a:ext>
                </a:extLst>
              </p:cNvPr>
              <p:cNvSpPr txBox="1">
                <a:spLocks noRot="1" noChangeAspect="1" noMove="1" noResize="1" noEditPoints="1" noAdjustHandles="1" noChangeArrowheads="1" noChangeShapeType="1" noTextEdit="1"/>
              </p:cNvSpPr>
              <p:nvPr/>
            </p:nvSpPr>
            <p:spPr>
              <a:xfrm>
                <a:off x="838200" y="1219200"/>
                <a:ext cx="2037609" cy="461665"/>
              </a:xfrm>
              <a:prstGeom prst="rect">
                <a:avLst/>
              </a:prstGeom>
              <a:blipFill>
                <a:blip r:embed="rId3"/>
                <a:stretch>
                  <a:fillRect l="-4790" t="-9211" r="-1497" b="-30263"/>
                </a:stretch>
              </a:blipFill>
            </p:spPr>
            <p:txBody>
              <a:bodyPr/>
              <a:lstStyle/>
              <a:p>
                <a:r>
                  <a:rPr lang="zh-CN" altLang="en-US">
                    <a:noFill/>
                  </a:rPr>
                  <a:t> </a:t>
                </a:r>
              </a:p>
            </p:txBody>
          </p:sp>
        </mc:Fallback>
      </mc:AlternateContent>
      <p:pic>
        <p:nvPicPr>
          <p:cNvPr id="12" name="图片 5">
            <a:extLst>
              <a:ext uri="{FF2B5EF4-FFF2-40B4-BE49-F238E27FC236}">
                <a16:creationId xmlns:a16="http://schemas.microsoft.com/office/drawing/2014/main" id="{9B747096-727A-4ADB-9F4B-199F06147A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903484" y="3068333"/>
            <a:ext cx="386302" cy="274004"/>
          </a:xfrm>
          <a:prstGeom prst="rect">
            <a:avLst/>
          </a:prstGeom>
        </p:spPr>
      </p:pic>
      <p:sp>
        <p:nvSpPr>
          <p:cNvPr id="13" name="文本框 3">
            <a:extLst>
              <a:ext uri="{FF2B5EF4-FFF2-40B4-BE49-F238E27FC236}">
                <a16:creationId xmlns:a16="http://schemas.microsoft.com/office/drawing/2014/main" id="{A3C8A987-CFED-40D5-AD72-95332E9D8DB1}"/>
              </a:ext>
            </a:extLst>
          </p:cNvPr>
          <p:cNvSpPr txBox="1"/>
          <p:nvPr/>
        </p:nvSpPr>
        <p:spPr>
          <a:xfrm>
            <a:off x="4419600" y="1369390"/>
            <a:ext cx="6172200" cy="707886"/>
          </a:xfrm>
          <a:prstGeom prst="rect">
            <a:avLst/>
          </a:prstGeom>
          <a:ln>
            <a:solidFill>
              <a:schemeClr val="accent1"/>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sz="2000" b="1" dirty="0">
                <a:solidFill>
                  <a:schemeClr val="accent1"/>
                </a:solidFill>
                <a:latin typeface="Comic Sans MS" panose="030F0702030302020204" pitchFamily="66" charset="0"/>
                <a:cs typeface="Arial" panose="020B0604020202020204" pitchFamily="34" charset="0"/>
              </a:rPr>
              <a:t>Lemma 1. </a:t>
            </a:r>
            <a:r>
              <a:rPr lang="en-US" altLang="zh-CN" sz="2000" b="1" dirty="0">
                <a:latin typeface="Comic Sans MS" panose="030F0702030302020204" pitchFamily="66" charset="0"/>
                <a:cs typeface="Arial" panose="020B0604020202020204" pitchFamily="34" charset="0"/>
              </a:rPr>
              <a:t>The </a:t>
            </a:r>
            <a:r>
              <a:rPr lang="en-US" altLang="zh-CN" sz="2000" b="1" dirty="0">
                <a:solidFill>
                  <a:schemeClr val="accent1"/>
                </a:solidFill>
                <a:latin typeface="Comic Sans MS" panose="030F0702030302020204" pitchFamily="66" charset="0"/>
                <a:cs typeface="Arial" panose="020B0604020202020204" pitchFamily="34" charset="0"/>
              </a:rPr>
              <a:t>Join</a:t>
            </a:r>
            <a:r>
              <a:rPr lang="en-US" altLang="zh-CN" sz="2000" b="1" dirty="0">
                <a:latin typeface="Comic Sans MS" panose="030F0702030302020204" pitchFamily="66" charset="0"/>
                <a:cs typeface="Arial" panose="020B0604020202020204" pitchFamily="34" charset="0"/>
              </a:rPr>
              <a:t> work can be asymptotically bounded by its corresponding </a:t>
            </a:r>
            <a:r>
              <a:rPr lang="en-US" altLang="zh-CN" sz="2000" b="1" dirty="0">
                <a:solidFill>
                  <a:schemeClr val="accent1"/>
                </a:solidFill>
                <a:latin typeface="Comic Sans MS" panose="030F0702030302020204" pitchFamily="66" charset="0"/>
                <a:cs typeface="Arial" panose="020B0604020202020204" pitchFamily="34" charset="0"/>
              </a:rPr>
              <a:t>Split</a:t>
            </a:r>
            <a:r>
              <a:rPr lang="en-US" altLang="zh-CN" sz="2000" b="1" dirty="0">
                <a:latin typeface="Comic Sans MS" panose="030F0702030302020204" pitchFamily="66" charset="0"/>
                <a:cs typeface="Arial" panose="020B0604020202020204" pitchFamily="34" charset="0"/>
              </a:rPr>
              <a:t>.</a:t>
            </a:r>
            <a:endParaRPr lang="en-US" sz="2000" dirty="0">
              <a:latin typeface="Comic Sans MS" panose="030F0702030302020204" pitchFamily="66" charset="0"/>
              <a:cs typeface="Arial" panose="020B0604020202020204" pitchFamily="34" charset="0"/>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81D1C0B-7AE9-415A-9EDC-6414341BA5F1}"/>
                  </a:ext>
                </a:extLst>
              </p:cNvPr>
              <p:cNvSpPr txBox="1"/>
              <p:nvPr/>
            </p:nvSpPr>
            <p:spPr>
              <a:xfrm>
                <a:off x="4648200" y="2438400"/>
                <a:ext cx="5151282" cy="1754326"/>
              </a:xfrm>
              <a:prstGeom prst="rect">
                <a:avLst/>
              </a:prstGeom>
              <a:noFill/>
            </p:spPr>
            <p:txBody>
              <a:bodyPr wrap="none" rtlCol="0">
                <a:spAutoFit/>
              </a:bodyPr>
              <a:lstStyle/>
              <a:p>
                <a:pPr algn="l"/>
                <a:r>
                  <a:rPr lang="en-US" altLang="zh-CN" dirty="0">
                    <a:latin typeface="Arial" panose="020B0604020202020204" pitchFamily="34" charset="0"/>
                    <a:cs typeface="Arial" panose="020B0604020202020204" pitchFamily="34" charset="0"/>
                  </a:rPr>
                  <a:t>Split cost: the height of </a:t>
                </a:r>
                <a14:m>
                  <m:oMath xmlns:m="http://schemas.openxmlformats.org/officeDocument/2006/math">
                    <m:sSub>
                      <m:sSubPr>
                        <m:ctrlPr>
                          <a:rPr lang="en-US" altLang="zh-CN" b="0"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𝑇</m:t>
                        </m:r>
                      </m:e>
                      <m:sub>
                        <m:r>
                          <a:rPr lang="en-US" altLang="zh-CN" b="0" i="1" smtClean="0">
                            <a:latin typeface="Cambria Math" panose="02040503050406030204" pitchFamily="18" charset="0"/>
                            <a:cs typeface="Arial" panose="020B0604020202020204" pitchFamily="34" charset="0"/>
                          </a:rPr>
                          <m:t>1</m:t>
                        </m:r>
                      </m:sub>
                    </m:sSub>
                  </m:oMath>
                </a14:m>
                <a:endParaRPr lang="en-US" altLang="zh-CN" dirty="0">
                  <a:latin typeface="Arial" panose="020B0604020202020204" pitchFamily="34" charset="0"/>
                  <a:cs typeface="Arial" panose="020B0604020202020204" pitchFamily="34" charset="0"/>
                </a:endParaRPr>
              </a:p>
              <a:p>
                <a:pPr algn="l"/>
                <a:r>
                  <a:rPr lang="en-US" altLang="zh-CN" dirty="0">
                    <a:latin typeface="Arial" panose="020B0604020202020204" pitchFamily="34" charset="0"/>
                    <a:cs typeface="Arial" panose="020B0604020202020204" pitchFamily="34" charset="0"/>
                  </a:rPr>
                  <a:t>Join cost: difference of height between </a:t>
                </a:r>
                <a14:m>
                  <m:oMath xmlns:m="http://schemas.openxmlformats.org/officeDocument/2006/math">
                    <m:sSub>
                      <m:sSubPr>
                        <m:ctrlPr>
                          <a:rPr lang="en-US" altLang="zh-CN" b="0"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𝑇</m:t>
                        </m:r>
                      </m:e>
                      <m:sub>
                        <m:r>
                          <a:rPr lang="en-US" altLang="zh-CN" b="0" i="1" smtClean="0">
                            <a:latin typeface="Cambria Math" panose="02040503050406030204" pitchFamily="18" charset="0"/>
                            <a:cs typeface="Arial" panose="020B0604020202020204" pitchFamily="34" charset="0"/>
                          </a:rPr>
                          <m:t>𝐿</m:t>
                        </m:r>
                      </m:sub>
                    </m:sSub>
                  </m:oMath>
                </a14:m>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and </a:t>
                </a:r>
                <a14:m>
                  <m:oMath xmlns:m="http://schemas.openxmlformats.org/officeDocument/2006/math">
                    <m:sSub>
                      <m:sSubPr>
                        <m:ctrlPr>
                          <a:rPr lang="en-US" altLang="zh-CN" b="0"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𝑇</m:t>
                        </m:r>
                      </m:e>
                      <m:sub>
                        <m:r>
                          <a:rPr lang="en-US" altLang="zh-CN" b="0" i="1" smtClean="0">
                            <a:latin typeface="Cambria Math" panose="02040503050406030204" pitchFamily="18" charset="0"/>
                            <a:cs typeface="Arial" panose="020B0604020202020204" pitchFamily="34" charset="0"/>
                          </a:rPr>
                          <m:t>𝑅</m:t>
                        </m:r>
                      </m:sub>
                    </m:sSub>
                  </m:oMath>
                </a14:m>
                <a:endParaRPr lang="en-US" altLang="zh-CN" dirty="0">
                  <a:latin typeface="Arial" panose="020B0604020202020204" pitchFamily="34"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𝑇</m:t>
                          </m:r>
                        </m:e>
                        <m:sub>
                          <m:r>
                            <a:rPr lang="en-US" altLang="zh-CN" b="0" i="1" smtClean="0">
                              <a:latin typeface="Cambria Math" panose="02040503050406030204" pitchFamily="18" charset="0"/>
                              <a:cs typeface="Arial" panose="020B0604020202020204" pitchFamily="34" charset="0"/>
                            </a:rPr>
                            <m:t>𝐿</m:t>
                          </m:r>
                        </m:sub>
                      </m:sSub>
                      <m:r>
                        <a:rPr lang="en-US" altLang="zh-CN" b="0" i="1" smtClean="0">
                          <a:latin typeface="Cambria Math" panose="02040503050406030204" pitchFamily="18" charset="0"/>
                          <a:cs typeface="Arial" panose="020B0604020202020204" pitchFamily="34" charset="0"/>
                        </a:rPr>
                        <m:t>=</m:t>
                      </m:r>
                      <m:sSub>
                        <m:sSubPr>
                          <m:ctrlPr>
                            <a:rPr lang="en-US" altLang="zh-CN" b="0"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𝑇</m:t>
                          </m:r>
                        </m:e>
                        <m:sub>
                          <m:r>
                            <a:rPr lang="en-US" altLang="zh-CN" b="0" i="1" smtClean="0">
                              <a:latin typeface="Cambria Math" panose="02040503050406030204" pitchFamily="18" charset="0"/>
                              <a:cs typeface="Arial" panose="020B0604020202020204" pitchFamily="34" charset="0"/>
                            </a:rPr>
                            <m:t>2</m:t>
                          </m:r>
                        </m:sub>
                      </m:sSub>
                      <m:r>
                        <a:rPr lang="en-US" altLang="zh-CN" b="0" i="1" smtClean="0">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𝑙𝑒𝑓𝑡</m:t>
                      </m:r>
                      <m:r>
                        <a:rPr lang="en-US" altLang="zh-CN" b="0" i="1" smtClean="0">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𝑎</m:t>
                      </m:r>
                      <m:r>
                        <a:rPr lang="en-US" altLang="zh-CN" b="0" i="1" smtClean="0">
                          <a:latin typeface="Cambria Math" panose="02040503050406030204" pitchFamily="18" charset="0"/>
                          <a:cs typeface="Arial" panose="020B0604020202020204" pitchFamily="34" charset="0"/>
                        </a:rPr>
                        <m:t> </m:t>
                      </m:r>
                      <m:r>
                        <a:rPr lang="en-US" altLang="zh-CN" b="0" i="1" smtClean="0">
                          <a:latin typeface="Cambria Math" panose="02040503050406030204" pitchFamily="18" charset="0"/>
                          <a:cs typeface="Arial" panose="020B0604020202020204" pitchFamily="34" charset="0"/>
                        </a:rPr>
                        <m:t>𝑠𝑢𝑏𝑠𝑒𝑡</m:t>
                      </m:r>
                      <m:r>
                        <a:rPr lang="en-US" altLang="zh-CN" b="0" i="1" smtClean="0">
                          <a:latin typeface="Cambria Math" panose="02040503050406030204" pitchFamily="18" charset="0"/>
                          <a:cs typeface="Arial" panose="020B0604020202020204" pitchFamily="34" charset="0"/>
                        </a:rPr>
                        <m:t> </m:t>
                      </m:r>
                      <m:r>
                        <a:rPr lang="en-US" altLang="zh-CN" b="0" i="1" smtClean="0">
                          <a:latin typeface="Cambria Math" panose="02040503050406030204" pitchFamily="18" charset="0"/>
                          <a:cs typeface="Arial" panose="020B0604020202020204" pitchFamily="34" charset="0"/>
                        </a:rPr>
                        <m:t>𝑜𝑓</m:t>
                      </m:r>
                      <m:r>
                        <a:rPr lang="en-US" altLang="zh-CN" b="0" i="1" smtClean="0">
                          <a:latin typeface="Cambria Math" panose="02040503050406030204" pitchFamily="18" charset="0"/>
                          <a:cs typeface="Arial" panose="020B0604020202020204" pitchFamily="34" charset="0"/>
                        </a:rPr>
                        <m:t> </m:t>
                      </m:r>
                      <m:sSub>
                        <m:sSubPr>
                          <m:ctrlPr>
                            <a:rPr lang="en-US" altLang="zh-CN" b="0"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𝑇</m:t>
                          </m:r>
                        </m:e>
                        <m:sub>
                          <m:r>
                            <a:rPr lang="en-US" altLang="zh-CN" b="0" i="1" smtClean="0">
                              <a:latin typeface="Cambria Math" panose="02040503050406030204" pitchFamily="18" charset="0"/>
                              <a:cs typeface="Arial" panose="020B0604020202020204" pitchFamily="34" charset="0"/>
                            </a:rPr>
                            <m:t>1</m:t>
                          </m:r>
                        </m:sub>
                      </m:sSub>
                    </m:oMath>
                  </m:oMathPara>
                </a14:m>
                <a:endParaRPr lang="en-US" altLang="zh-CN"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Arial" panose="020B0604020202020204" pitchFamily="34" charset="0"/>
                            </a:rPr>
                          </m:ctrlPr>
                        </m:sSubPr>
                        <m:e>
                          <m:r>
                            <a:rPr lang="en-US" altLang="zh-CN" i="1">
                              <a:latin typeface="Cambria Math" panose="02040503050406030204" pitchFamily="18" charset="0"/>
                              <a:cs typeface="Arial" panose="020B0604020202020204" pitchFamily="34" charset="0"/>
                            </a:rPr>
                            <m:t>𝑇</m:t>
                          </m:r>
                        </m:e>
                        <m:sub>
                          <m:r>
                            <a:rPr lang="en-US" altLang="zh-CN" b="0" i="1" smtClean="0">
                              <a:latin typeface="Cambria Math" panose="02040503050406030204" pitchFamily="18" charset="0"/>
                              <a:cs typeface="Arial" panose="020B0604020202020204" pitchFamily="34" charset="0"/>
                            </a:rPr>
                            <m:t>𝑅</m:t>
                          </m:r>
                        </m:sub>
                      </m:sSub>
                      <m:r>
                        <a:rPr lang="en-US" altLang="zh-CN" i="1">
                          <a:latin typeface="Cambria Math" panose="02040503050406030204" pitchFamily="18" charset="0"/>
                          <a:cs typeface="Arial" panose="020B0604020202020204" pitchFamily="34" charset="0"/>
                        </a:rPr>
                        <m:t>=</m:t>
                      </m:r>
                      <m:sSub>
                        <m:sSubPr>
                          <m:ctrlPr>
                            <a:rPr lang="en-US" altLang="zh-CN" i="1">
                              <a:latin typeface="Cambria Math" panose="02040503050406030204" pitchFamily="18" charset="0"/>
                              <a:cs typeface="Arial" panose="020B0604020202020204" pitchFamily="34" charset="0"/>
                            </a:rPr>
                          </m:ctrlPr>
                        </m:sSubPr>
                        <m:e>
                          <m:r>
                            <a:rPr lang="en-US" altLang="zh-CN" i="1">
                              <a:latin typeface="Cambria Math" panose="02040503050406030204" pitchFamily="18" charset="0"/>
                              <a:cs typeface="Arial" panose="020B0604020202020204" pitchFamily="34" charset="0"/>
                            </a:rPr>
                            <m:t>𝑇</m:t>
                          </m:r>
                        </m:e>
                        <m:sub>
                          <m:r>
                            <a:rPr lang="en-US" altLang="zh-CN" b="0" i="1" smtClean="0">
                              <a:latin typeface="Cambria Math" panose="02040503050406030204" pitchFamily="18" charset="0"/>
                              <a:cs typeface="Arial" panose="020B0604020202020204" pitchFamily="34" charset="0"/>
                            </a:rPr>
                            <m:t>2</m:t>
                          </m:r>
                        </m:sub>
                      </m:sSub>
                      <m:r>
                        <a:rPr lang="en-US" altLang="zh-CN" i="1">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𝑟𝑖𝑔h𝑡</m:t>
                      </m:r>
                      <m:r>
                        <a:rPr lang="en-US" altLang="zh-CN" i="1">
                          <a:latin typeface="Cambria Math" panose="02040503050406030204" pitchFamily="18" charset="0"/>
                          <a:cs typeface="Arial" panose="020B0604020202020204" pitchFamily="34" charset="0"/>
                        </a:rPr>
                        <m:t>∪</m:t>
                      </m:r>
                      <m:r>
                        <a:rPr lang="en-US" altLang="zh-CN" i="1">
                          <a:latin typeface="Cambria Math" panose="02040503050406030204" pitchFamily="18" charset="0"/>
                          <a:cs typeface="Arial" panose="020B0604020202020204" pitchFamily="34" charset="0"/>
                        </a:rPr>
                        <m:t>𝑎</m:t>
                      </m:r>
                      <m:r>
                        <a:rPr lang="en-US" altLang="zh-CN" i="1">
                          <a:latin typeface="Cambria Math" panose="02040503050406030204" pitchFamily="18" charset="0"/>
                          <a:cs typeface="Arial" panose="020B0604020202020204" pitchFamily="34" charset="0"/>
                        </a:rPr>
                        <m:t> </m:t>
                      </m:r>
                      <m:r>
                        <a:rPr lang="en-US" altLang="zh-CN" i="1">
                          <a:latin typeface="Cambria Math" panose="02040503050406030204" pitchFamily="18" charset="0"/>
                          <a:cs typeface="Arial" panose="020B0604020202020204" pitchFamily="34" charset="0"/>
                        </a:rPr>
                        <m:t>𝑠𝑢𝑏𝑠𝑒𝑡</m:t>
                      </m:r>
                      <m:r>
                        <a:rPr lang="en-US" altLang="zh-CN" i="1">
                          <a:latin typeface="Cambria Math" panose="02040503050406030204" pitchFamily="18" charset="0"/>
                          <a:cs typeface="Arial" panose="020B0604020202020204" pitchFamily="34" charset="0"/>
                        </a:rPr>
                        <m:t> </m:t>
                      </m:r>
                      <m:r>
                        <a:rPr lang="en-US" altLang="zh-CN" i="1">
                          <a:latin typeface="Cambria Math" panose="02040503050406030204" pitchFamily="18" charset="0"/>
                          <a:cs typeface="Arial" panose="020B0604020202020204" pitchFamily="34" charset="0"/>
                        </a:rPr>
                        <m:t>𝑜𝑓</m:t>
                      </m:r>
                      <m:r>
                        <a:rPr lang="en-US" altLang="zh-CN" i="1">
                          <a:latin typeface="Cambria Math" panose="02040503050406030204" pitchFamily="18" charset="0"/>
                          <a:cs typeface="Arial" panose="020B0604020202020204" pitchFamily="34" charset="0"/>
                        </a:rPr>
                        <m:t> </m:t>
                      </m:r>
                      <m:sSub>
                        <m:sSubPr>
                          <m:ctrlPr>
                            <a:rPr lang="en-US" altLang="zh-CN" i="1">
                              <a:latin typeface="Cambria Math" panose="02040503050406030204" pitchFamily="18" charset="0"/>
                              <a:cs typeface="Arial" panose="020B0604020202020204" pitchFamily="34" charset="0"/>
                            </a:rPr>
                          </m:ctrlPr>
                        </m:sSubPr>
                        <m:e>
                          <m:r>
                            <a:rPr lang="en-US" altLang="zh-CN" i="1">
                              <a:latin typeface="Cambria Math" panose="02040503050406030204" pitchFamily="18" charset="0"/>
                              <a:cs typeface="Arial" panose="020B0604020202020204" pitchFamily="34" charset="0"/>
                            </a:rPr>
                            <m:t>𝑇</m:t>
                          </m:r>
                        </m:e>
                        <m:sub>
                          <m:r>
                            <a:rPr lang="en-US" altLang="zh-CN" i="1">
                              <a:latin typeface="Cambria Math" panose="02040503050406030204" pitchFamily="18" charset="0"/>
                              <a:cs typeface="Arial" panose="020B0604020202020204" pitchFamily="34" charset="0"/>
                            </a:rPr>
                            <m:t>1</m:t>
                          </m:r>
                        </m:sub>
                      </m:sSub>
                    </m:oMath>
                  </m:oMathPara>
                </a14:m>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Can prove by induction</a:t>
                </a:r>
              </a:p>
            </p:txBody>
          </p:sp>
        </mc:Choice>
        <mc:Fallback xmlns="">
          <p:sp>
            <p:nvSpPr>
              <p:cNvPr id="14" name="文本框 13">
                <a:extLst>
                  <a:ext uri="{FF2B5EF4-FFF2-40B4-BE49-F238E27FC236}">
                    <a16:creationId xmlns:a16="http://schemas.microsoft.com/office/drawing/2014/main" id="{081D1C0B-7AE9-415A-9EDC-6414341BA5F1}"/>
                  </a:ext>
                </a:extLst>
              </p:cNvPr>
              <p:cNvSpPr txBox="1">
                <a:spLocks noRot="1" noChangeAspect="1" noMove="1" noResize="1" noEditPoints="1" noAdjustHandles="1" noChangeArrowheads="1" noChangeShapeType="1" noTextEdit="1"/>
              </p:cNvSpPr>
              <p:nvPr/>
            </p:nvSpPr>
            <p:spPr>
              <a:xfrm>
                <a:off x="4648200" y="2438400"/>
                <a:ext cx="5151282" cy="1754326"/>
              </a:xfrm>
              <a:prstGeom prst="rect">
                <a:avLst/>
              </a:prstGeom>
              <a:blipFill>
                <a:blip r:embed="rId5"/>
                <a:stretch>
                  <a:fillRect l="-1065" t="-1736" b="-4514"/>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8830B49E-061A-477F-8C5B-B87DC70408BD}"/>
              </a:ext>
            </a:extLst>
          </p:cNvPr>
          <p:cNvSpPr txBox="1"/>
          <p:nvPr/>
        </p:nvSpPr>
        <p:spPr>
          <a:xfrm>
            <a:off x="5029200" y="709639"/>
            <a:ext cx="2800767" cy="369332"/>
          </a:xfrm>
          <a:prstGeom prst="rect">
            <a:avLst/>
          </a:prstGeom>
          <a:noFill/>
        </p:spPr>
        <p:txBody>
          <a:bodyPr wrap="none" rtlCol="0">
            <a:spAutoFit/>
          </a:bodyPr>
          <a:lstStyle/>
          <a:p>
            <a:pPr algn="l"/>
            <a:r>
              <a:rPr lang="en-US" altLang="zh-CN" dirty="0">
                <a:latin typeface="Arial" panose="020B0604020202020204" pitchFamily="34" charset="0"/>
                <a:cs typeface="Arial" panose="020B0604020202020204" pitchFamily="34" charset="0"/>
              </a:rPr>
              <a:t>Using AVL as an example</a:t>
            </a:r>
            <a:endParaRPr lang="zh-CN"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6">
                <a:extLst>
                  <a:ext uri="{FF2B5EF4-FFF2-40B4-BE49-F238E27FC236}">
                    <a16:creationId xmlns:a16="http://schemas.microsoft.com/office/drawing/2014/main" id="{3E965175-E18C-4609-A34F-B2E7DCA98FD4}"/>
                  </a:ext>
                </a:extLst>
              </p:cNvPr>
              <p:cNvSpPr txBox="1"/>
              <p:nvPr/>
            </p:nvSpPr>
            <p:spPr>
              <a:xfrm>
                <a:off x="3048000" y="4658188"/>
                <a:ext cx="4348242" cy="461665"/>
              </a:xfrm>
              <a:prstGeom prst="rect">
                <a:avLst/>
              </a:prstGeom>
              <a:noFill/>
            </p:spPr>
            <p:txBody>
              <a:bodyPr wrap="none" rtlCol="0">
                <a:spAutoFit/>
              </a:bodyPr>
              <a:lstStyle/>
              <a:p>
                <a:r>
                  <a:rPr lang="en-US" altLang="zh-CN" sz="2400" b="1" dirty="0">
                    <a:latin typeface="Comic Sans MS" panose="030F0702030302020204" pitchFamily="66" charset="0"/>
                  </a:rPr>
                  <a:t>The depth is </a:t>
                </a:r>
                <a14:m>
                  <m:oMath xmlns:m="http://schemas.openxmlformats.org/officeDocument/2006/math">
                    <m:r>
                      <a:rPr lang="en-US" altLang="zh-CN" sz="2400" b="1" i="1" smtClean="0">
                        <a:latin typeface="Cambria Math" panose="02040503050406030204" pitchFamily="18" charset="0"/>
                      </a:rPr>
                      <m:t>𝑶</m:t>
                    </m:r>
                    <m:d>
                      <m:dPr>
                        <m:ctrlPr>
                          <a:rPr lang="en-US" altLang="zh-CN" sz="2400" b="1" i="1" smtClean="0">
                            <a:latin typeface="Cambria Math" panose="02040503050406030204" pitchFamily="18" charset="0"/>
                          </a:rPr>
                        </m:ctrlPr>
                      </m:dPr>
                      <m:e>
                        <m:func>
                          <m:funcPr>
                            <m:ctrlPr>
                              <a:rPr lang="en-US" altLang="zh-CN" sz="2400" b="1" i="1" smtClean="0">
                                <a:latin typeface="Cambria Math" panose="02040503050406030204" pitchFamily="18" charset="0"/>
                              </a:rPr>
                            </m:ctrlPr>
                          </m:funcPr>
                          <m:fName>
                            <m:r>
                              <a:rPr lang="en-US" altLang="zh-CN" sz="2400" b="1" i="0" smtClean="0">
                                <a:latin typeface="Cambria Math" panose="02040503050406030204" pitchFamily="18" charset="0"/>
                              </a:rPr>
                              <m:t>𝐥𝐨𝐠</m:t>
                            </m:r>
                          </m:fName>
                          <m:e>
                            <m:r>
                              <a:rPr lang="en-US" altLang="zh-CN" sz="2400" b="1" i="1" smtClean="0">
                                <a:latin typeface="Cambria Math" panose="02040503050406030204" pitchFamily="18" charset="0"/>
                              </a:rPr>
                              <m:t>𝒎</m:t>
                            </m:r>
                          </m:e>
                        </m:func>
                        <m:func>
                          <m:funcPr>
                            <m:ctrlPr>
                              <a:rPr lang="en-US" altLang="zh-CN" sz="2400" b="1" i="1" smtClean="0">
                                <a:latin typeface="Cambria Math" panose="02040503050406030204" pitchFamily="18" charset="0"/>
                              </a:rPr>
                            </m:ctrlPr>
                          </m:funcPr>
                          <m:fName>
                            <m:r>
                              <a:rPr lang="en-US" altLang="zh-CN" sz="2400" b="1" i="0" smtClean="0">
                                <a:latin typeface="Cambria Math" panose="02040503050406030204" pitchFamily="18" charset="0"/>
                              </a:rPr>
                              <m:t>𝐥𝐨𝐠</m:t>
                            </m:r>
                          </m:fName>
                          <m:e>
                            <m:r>
                              <a:rPr lang="en-US" altLang="zh-CN" sz="2400" b="1" i="1" smtClean="0">
                                <a:latin typeface="Cambria Math" panose="02040503050406030204" pitchFamily="18" charset="0"/>
                              </a:rPr>
                              <m:t>𝒏</m:t>
                            </m:r>
                          </m:e>
                        </m:func>
                      </m:e>
                    </m:d>
                  </m:oMath>
                </a14:m>
                <a:endParaRPr lang="zh-CN" altLang="en-US" sz="2400" b="1" dirty="0">
                  <a:latin typeface="Comic Sans MS" panose="030F0702030302020204" pitchFamily="66" charset="0"/>
                </a:endParaRPr>
              </a:p>
            </p:txBody>
          </p:sp>
        </mc:Choice>
        <mc:Fallback xmlns="">
          <p:sp>
            <p:nvSpPr>
              <p:cNvPr id="16" name="TextBox 16">
                <a:extLst>
                  <a:ext uri="{FF2B5EF4-FFF2-40B4-BE49-F238E27FC236}">
                    <a16:creationId xmlns:a16="http://schemas.microsoft.com/office/drawing/2014/main" id="{3E965175-E18C-4609-A34F-B2E7DCA98FD4}"/>
                  </a:ext>
                </a:extLst>
              </p:cNvPr>
              <p:cNvSpPr txBox="1">
                <a:spLocks noRot="1" noChangeAspect="1" noMove="1" noResize="1" noEditPoints="1" noAdjustHandles="1" noChangeArrowheads="1" noChangeShapeType="1" noTextEdit="1"/>
              </p:cNvSpPr>
              <p:nvPr/>
            </p:nvSpPr>
            <p:spPr>
              <a:xfrm>
                <a:off x="3048000" y="4658188"/>
                <a:ext cx="4348242" cy="461665"/>
              </a:xfrm>
              <a:prstGeom prst="rect">
                <a:avLst/>
              </a:prstGeom>
              <a:blipFill>
                <a:blip r:embed="rId6"/>
                <a:stretch>
                  <a:fillRect l="-2104"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7">
                <a:extLst>
                  <a:ext uri="{FF2B5EF4-FFF2-40B4-BE49-F238E27FC236}">
                    <a16:creationId xmlns:a16="http://schemas.microsoft.com/office/drawing/2014/main" id="{2A59174E-4765-4D53-B430-2503215FFCB6}"/>
                  </a:ext>
                </a:extLst>
              </p:cNvPr>
              <p:cNvSpPr txBox="1"/>
              <p:nvPr/>
            </p:nvSpPr>
            <p:spPr>
              <a:xfrm>
                <a:off x="2362200" y="5191588"/>
                <a:ext cx="6418617"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2</m:t>
                        </m:r>
                      </m:sub>
                    </m:sSub>
                  </m:oMath>
                </a14:m>
                <a:r>
                  <a:rPr lang="en-US" altLang="zh-CN" dirty="0">
                    <a:latin typeface="Comic Sans MS" panose="030F0702030302020204" pitchFamily="66" charset="0"/>
                  </a:rPr>
                  <a:t> steps to reach the base case, </a:t>
                </a:r>
                <a14:m>
                  <m:oMath xmlns:m="http://schemas.openxmlformats.org/officeDocument/2006/math">
                    <m:r>
                      <m:rPr>
                        <m:sty m:val="p"/>
                      </m:rPr>
                      <a:rPr lang="en-US" altLang="zh-CN" b="0" i="0" smtClean="0">
                        <a:latin typeface="Cambria Math" panose="02040503050406030204" pitchFamily="18" charset="0"/>
                      </a:rPr>
                      <m:t>O</m:t>
                    </m:r>
                    <m:r>
                      <a:rPr lang="en-US" altLang="zh-CN" b="0" i="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r>
                  <a:rPr lang="zh-CN" altLang="en-US" dirty="0">
                    <a:latin typeface="Comic Sans MS" panose="030F0702030302020204" pitchFamily="66" charset="0"/>
                  </a:rPr>
                  <a:t> </a:t>
                </a:r>
                <a:r>
                  <a:rPr lang="en-US" altLang="zh-CN" dirty="0">
                    <a:latin typeface="Comic Sans MS" panose="030F0702030302020204" pitchFamily="66" charset="0"/>
                  </a:rPr>
                  <a:t>cost for each split</a:t>
                </a:r>
                <a:endParaRPr lang="zh-CN" altLang="en-US" dirty="0">
                  <a:latin typeface="Comic Sans MS" panose="030F0702030302020204" pitchFamily="66" charset="0"/>
                </a:endParaRPr>
              </a:p>
            </p:txBody>
          </p:sp>
        </mc:Choice>
        <mc:Fallback xmlns="">
          <p:sp>
            <p:nvSpPr>
              <p:cNvPr id="17" name="TextBox 17">
                <a:extLst>
                  <a:ext uri="{FF2B5EF4-FFF2-40B4-BE49-F238E27FC236}">
                    <a16:creationId xmlns:a16="http://schemas.microsoft.com/office/drawing/2014/main" id="{2A59174E-4765-4D53-B430-2503215FFCB6}"/>
                  </a:ext>
                </a:extLst>
              </p:cNvPr>
              <p:cNvSpPr txBox="1">
                <a:spLocks noRot="1" noChangeAspect="1" noMove="1" noResize="1" noEditPoints="1" noAdjustHandles="1" noChangeArrowheads="1" noChangeShapeType="1" noTextEdit="1"/>
              </p:cNvSpPr>
              <p:nvPr/>
            </p:nvSpPr>
            <p:spPr>
              <a:xfrm>
                <a:off x="2362200" y="5191588"/>
                <a:ext cx="6418617" cy="369332"/>
              </a:xfrm>
              <a:prstGeom prst="rect">
                <a:avLst/>
              </a:prstGeom>
              <a:blipFill>
                <a:blip r:embed="rId7"/>
                <a:stretch>
                  <a:fillRect t="-8333" b="-2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326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1000"/>
                                        <p:tgtEl>
                                          <p:spTgt spid="7"/>
                                        </p:tgtEl>
                                      </p:cBhvr>
                                    </p:animEffect>
                                  </p:childTnLst>
                                </p:cTn>
                              </p:par>
                              <p:par>
                                <p:cTn id="17" presetID="2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1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6" name="Rectangle 5">
                <a:extLst>
                  <a:ext uri="{FF2B5EF4-FFF2-40B4-BE49-F238E27FC236}">
                    <a16:creationId xmlns:a16="http://schemas.microsoft.com/office/drawing/2014/main" id="{9B3190DC-A53A-425B-BB64-A8B6EADBA304}"/>
                  </a:ext>
                </a:extLst>
              </p:cNvPr>
              <p:cNvSpPr/>
              <p:nvPr/>
            </p:nvSpPr>
            <p:spPr>
              <a:xfrm>
                <a:off x="7874276" y="842664"/>
                <a:ext cx="3827914" cy="2308324"/>
              </a:xfrm>
              <a:prstGeom prst="rect">
                <a:avLst/>
              </a:prstGeom>
            </p:spPr>
            <p:txBody>
              <a:bodyPr wrap="square">
                <a:spAutoFit/>
              </a:bodyPr>
              <a:lstStyle/>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then</a:t>
                </a: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return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oMath>
                </a14:m>
                <a:endParaRPr lang="en-US" altLang="zh-CN" dirty="0">
                  <a:latin typeface="Arial" panose="020B0604020202020204" pitchFamily="34" charset="0"/>
                  <a:cs typeface="Arial" panose="020B0604020202020204" pitchFamily="34" charset="0"/>
                </a:endParaRPr>
              </a:p>
              <a:p>
                <a:pPr lvl="0"/>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then return</a:t>
                </a:r>
                <a:r>
                  <a:rPr lang="en-US" altLang="zh-CN" dirty="0">
                    <a:latin typeface="Arial" panose="020B0604020202020204" pitchFamily="34" charset="0"/>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1</m:t>
                        </m:r>
                      </m:sub>
                    </m:sSub>
                  </m:oMath>
                </a14:m>
                <a:endParaRPr lang="en-US" altLang="zh-CN" dirty="0">
                  <a:latin typeface="Arial" panose="020B0604020202020204" pitchFamily="34" charset="0"/>
                  <a:cs typeface="Arial" panose="020B0604020202020204" pitchFamily="34" charset="0"/>
                </a:endParaRPr>
              </a:p>
              <a:p>
                <a:pPr lvl="0"/>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𝑒𝑥𝑡𝑟𝑎𝑐𝑡</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p>
              <a:p>
                <a:pPr lvl="0"/>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e>
                    </m:d>
                    <m:r>
                      <a:rPr lang="en-US" altLang="zh-CN" i="1">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split</a:t>
                </a:r>
                <a14:m>
                  <m:oMath xmlns:m="http://schemas.openxmlformats.org/officeDocument/2006/math">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𝑇</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𝑘</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pPr lvl="0"/>
                <a:r>
                  <a:rPr lang="en-US" altLang="zh-CN" b="1" i="1" dirty="0">
                    <a:latin typeface="Arial" panose="020B0604020202020204" pitchFamily="34" charset="0"/>
                    <a:cs typeface="Arial" panose="020B0604020202020204" pitchFamily="34" charset="0"/>
                  </a:rPr>
                  <a:t>In parallel:</a:t>
                </a:r>
                <a:endParaRPr lang="en-US" altLang="zh-CN" i="1" dirty="0">
                  <a:latin typeface="Cambria Math" panose="02040503050406030204" pitchFamily="18" charset="0"/>
                </a:endParaRPr>
              </a:p>
              <a:p>
                <a:pPr lvl="0"/>
                <a:r>
                  <a:rPr lang="en-US" altLang="zh-CN" i="1" dirty="0">
                    <a:latin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𝐿</m:t>
                        </m:r>
                      </m:sub>
                    </m:sSub>
                    <m:r>
                      <a:rPr lang="en-US" altLang="zh-CN" i="1">
                        <a:latin typeface="Cambria Math" panose="02040503050406030204" pitchFamily="18" charset="0"/>
                      </a:rPr>
                      <m:t>=</m:t>
                    </m:r>
                  </m:oMath>
                </a14:m>
                <a:r>
                  <a:rPr lang="en-US" altLang="zh-CN" dirty="0">
                    <a:latin typeface="Courier New" panose="02070309020205020404" pitchFamily="49" charset="0"/>
                    <a:cs typeface="Courier New" panose="02070309020205020404" pitchFamily="49" charset="0"/>
                  </a:rPr>
                  <a:t>Union</a:t>
                </a:r>
                <a14:m>
                  <m:oMath xmlns:m="http://schemas.openxmlformats.org/officeDocument/2006/math">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𝐿</m:t>
                            </m:r>
                          </m:e>
                          <m:sub>
                            <m:r>
                              <a:rPr lang="en-US" altLang="zh-CN" i="1" dirty="0">
                                <a:latin typeface="Cambria Math" panose="02040503050406030204" pitchFamily="18" charset="0"/>
                              </a:rPr>
                              <m:t>2</m:t>
                            </m:r>
                          </m:sub>
                        </m:sSub>
                      </m:e>
                    </m:d>
                  </m:oMath>
                </a14:m>
                <a:endParaRPr lang="en-US" altLang="zh-CN" i="1" dirty="0">
                  <a:latin typeface="Cambria Math" panose="02040503050406030204" pitchFamily="18" charset="0"/>
                </a:endParaRPr>
              </a:p>
              <a:p>
                <a:pPr lvl="0"/>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𝑅</m:t>
                        </m:r>
                      </m:sub>
                    </m:sSub>
                    <m:r>
                      <a:rPr lang="en-US" altLang="zh-CN" i="1">
                        <a:latin typeface="Cambria Math" panose="02040503050406030204" pitchFamily="18" charset="0"/>
                      </a:rPr>
                      <m:t>=</m:t>
                    </m:r>
                  </m:oMath>
                </a14:m>
                <a:r>
                  <a:rPr lang="en-US" altLang="zh-CN" dirty="0">
                    <a:latin typeface="Courier New" panose="02070309020205020404" pitchFamily="49" charset="0"/>
                    <a:cs typeface="Courier New" panose="02070309020205020404" pitchFamily="49" charset="0"/>
                  </a:rPr>
                  <a:t>Union</a:t>
                </a:r>
                <a14:m>
                  <m:oMath xmlns:m="http://schemas.openxmlformats.org/officeDocument/2006/math">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pPr lvl="0"/>
                <a:r>
                  <a:rPr lang="en-US" altLang="zh-CN" b="1" dirty="0">
                    <a:latin typeface="Arial" panose="020B0604020202020204" pitchFamily="34" charset="0"/>
                    <a:cs typeface="Arial" panose="020B0604020202020204" pitchFamily="34" charset="0"/>
                  </a:rPr>
                  <a:t>return </a:t>
                </a:r>
                <a:r>
                  <a:rPr lang="en-US" altLang="zh-CN" dirty="0">
                    <a:latin typeface="Courier New" panose="02070309020205020404" pitchFamily="49" charset="0"/>
                    <a:cs typeface="Courier New" panose="02070309020205020404" pitchFamily="49" charset="0"/>
                  </a:rPr>
                  <a:t>Join</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𝐿</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𝑅</m:t>
                        </m:r>
                      </m:sub>
                    </m:sSub>
                    <m:r>
                      <a:rPr lang="en-US" altLang="zh-CN" i="1">
                        <a:latin typeface="Cambria Math" panose="02040503050406030204" pitchFamily="18" charset="0"/>
                      </a:rPr>
                      <m:t>)</m:t>
                    </m:r>
                  </m:oMath>
                </a14:m>
                <a:endParaRPr lang="en-US" altLang="zh-CN" dirty="0">
                  <a:latin typeface="Arial" panose="020B0604020202020204" pitchFamily="34" charset="0"/>
                  <a:cs typeface="Arial" panose="020B0604020202020204" pitchFamily="34" charset="0"/>
                </a:endParaRPr>
              </a:p>
            </p:txBody>
          </p:sp>
        </mc:Choice>
        <mc:Fallback xmlns="">
          <p:sp>
            <p:nvSpPr>
              <p:cNvPr id="116" name="Rectangle 5">
                <a:extLst>
                  <a:ext uri="{FF2B5EF4-FFF2-40B4-BE49-F238E27FC236}">
                    <a16:creationId xmlns:a16="http://schemas.microsoft.com/office/drawing/2014/main" id="{9B3190DC-A53A-425B-BB64-A8B6EADBA304}"/>
                  </a:ext>
                </a:extLst>
              </p:cNvPr>
              <p:cNvSpPr>
                <a:spLocks noRot="1" noChangeAspect="1" noMove="1" noResize="1" noEditPoints="1" noAdjustHandles="1" noChangeArrowheads="1" noChangeShapeType="1" noTextEdit="1"/>
              </p:cNvSpPr>
              <p:nvPr/>
            </p:nvSpPr>
            <p:spPr>
              <a:xfrm>
                <a:off x="7874276" y="842664"/>
                <a:ext cx="3827914" cy="2308324"/>
              </a:xfrm>
              <a:prstGeom prst="rect">
                <a:avLst/>
              </a:prstGeom>
              <a:blipFill>
                <a:blip r:embed="rId3"/>
                <a:stretch>
                  <a:fillRect l="-1433" t="-1319" b="-34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4492235" y="2125469"/>
                <a:ext cx="1038939"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4800" b="1" i="1">
                              <a:solidFill>
                                <a:srgbClr val="B1C5E9"/>
                              </a:solidFill>
                              <a:latin typeface="Cambria Math" panose="02040503050406030204" pitchFamily="18" charset="0"/>
                            </a:rPr>
                          </m:ctrlPr>
                        </m:sSubPr>
                        <m:e>
                          <m:r>
                            <a:rPr lang="en-US" altLang="zh-CN" sz="4800" b="1" i="1">
                              <a:solidFill>
                                <a:srgbClr val="B1C5E9"/>
                              </a:solidFill>
                              <a:latin typeface="Cambria Math" panose="02040503050406030204" pitchFamily="18" charset="0"/>
                            </a:rPr>
                            <m:t>𝑻</m:t>
                          </m:r>
                        </m:e>
                        <m:sub>
                          <m:r>
                            <a:rPr lang="en-US" altLang="zh-CN" sz="4800" b="1" i="1">
                              <a:solidFill>
                                <a:srgbClr val="B1C5E9"/>
                              </a:solidFill>
                              <a:latin typeface="Cambria Math" panose="02040503050406030204" pitchFamily="18" charset="0"/>
                            </a:rPr>
                            <m:t>𝟏</m:t>
                          </m:r>
                        </m:sub>
                      </m:sSub>
                    </m:oMath>
                  </m:oMathPara>
                </a14:m>
                <a:endParaRPr lang="zh-CN" altLang="en-US" sz="4800" b="1" dirty="0">
                  <a:solidFill>
                    <a:srgbClr val="B1C5E9"/>
                  </a:solidFill>
                </a:endParaRPr>
              </a:p>
            </p:txBody>
          </p:sp>
        </mc:Choice>
        <mc:Fallback xmlns="">
          <p:sp>
            <p:nvSpPr>
              <p:cNvPr id="58" name="文本框 57"/>
              <p:cNvSpPr txBox="1">
                <a:spLocks noRot="1" noChangeAspect="1" noMove="1" noResize="1" noEditPoints="1" noAdjustHandles="1" noChangeArrowheads="1" noChangeShapeType="1" noTextEdit="1"/>
              </p:cNvSpPr>
              <p:nvPr/>
            </p:nvSpPr>
            <p:spPr>
              <a:xfrm>
                <a:off x="4492235" y="2125469"/>
                <a:ext cx="1038939" cy="83099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873859" y="3474503"/>
                <a:ext cx="1751120" cy="14465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8800" b="1" i="1">
                              <a:solidFill>
                                <a:srgbClr val="FEAF7A"/>
                              </a:solidFill>
                              <a:latin typeface="Cambria Math" panose="02040503050406030204" pitchFamily="18" charset="0"/>
                            </a:rPr>
                          </m:ctrlPr>
                        </m:sSubPr>
                        <m:e>
                          <m:r>
                            <a:rPr lang="en-US" altLang="zh-CN" sz="8800" b="1" i="1">
                              <a:solidFill>
                                <a:srgbClr val="FEAF7A"/>
                              </a:solidFill>
                              <a:latin typeface="Cambria Math" panose="02040503050406030204" pitchFamily="18" charset="0"/>
                            </a:rPr>
                            <m:t>𝑻</m:t>
                          </m:r>
                        </m:e>
                        <m:sub>
                          <m:r>
                            <a:rPr lang="en-US" altLang="zh-CN" sz="8800" b="1" i="1">
                              <a:solidFill>
                                <a:srgbClr val="FEAF7A"/>
                              </a:solidFill>
                              <a:latin typeface="Cambria Math" panose="02040503050406030204" pitchFamily="18" charset="0"/>
                            </a:rPr>
                            <m:t>𝟐</m:t>
                          </m:r>
                        </m:sub>
                      </m:sSub>
                    </m:oMath>
                  </m:oMathPara>
                </a14:m>
                <a:endParaRPr lang="zh-CN" altLang="en-US" sz="8800" b="1" dirty="0">
                  <a:solidFill>
                    <a:srgbClr val="FEAF7A"/>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3873859" y="3474503"/>
                <a:ext cx="1751120" cy="1446550"/>
              </a:xfrm>
              <a:prstGeom prst="rect">
                <a:avLst/>
              </a:prstGeom>
              <a:blipFill>
                <a:blip r:embed="rId5"/>
                <a:stretch>
                  <a:fillRect/>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en-US" altLang="zh-CN" dirty="0"/>
              <a:t>The Split Work</a:t>
            </a:r>
            <a:endParaRPr lang="zh-CN" altLang="en-US" dirty="0"/>
          </a:p>
        </p:txBody>
      </p:sp>
      <p:sp>
        <p:nvSpPr>
          <p:cNvPr id="4" name="灯片编号占位符 3"/>
          <p:cNvSpPr>
            <a:spLocks noGrp="1"/>
          </p:cNvSpPr>
          <p:nvPr>
            <p:ph type="sldNum" sz="quarter" idx="15"/>
          </p:nvPr>
        </p:nvSpPr>
        <p:spPr/>
        <p:txBody>
          <a:bodyPr/>
          <a:lstStyle/>
          <a:p>
            <a:endParaRPr lang="en-US" dirty="0"/>
          </a:p>
        </p:txBody>
      </p:sp>
      <p:grpSp>
        <p:nvGrpSpPr>
          <p:cNvPr id="65" name="Group 83"/>
          <p:cNvGrpSpPr/>
          <p:nvPr/>
        </p:nvGrpSpPr>
        <p:grpSpPr>
          <a:xfrm>
            <a:off x="4010495" y="1816084"/>
            <a:ext cx="1417483" cy="1124014"/>
            <a:chOff x="742950" y="4752643"/>
            <a:chExt cx="1417483" cy="1124014"/>
          </a:xfrm>
        </p:grpSpPr>
        <p:sp>
          <p:nvSpPr>
            <p:cNvPr id="66" name="Oval 63"/>
            <p:cNvSpPr/>
            <p:nvPr/>
          </p:nvSpPr>
          <p:spPr>
            <a:xfrm>
              <a:off x="1453853" y="4752643"/>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8</a:t>
              </a:r>
            </a:p>
          </p:txBody>
        </p:sp>
        <p:sp>
          <p:nvSpPr>
            <p:cNvPr id="67" name="Oval 66"/>
            <p:cNvSpPr/>
            <p:nvPr/>
          </p:nvSpPr>
          <p:spPr>
            <a:xfrm>
              <a:off x="742950" y="5571857"/>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p:sp>
          <p:nvSpPr>
            <p:cNvPr id="68" name="Oval 67"/>
            <p:cNvSpPr/>
            <p:nvPr/>
          </p:nvSpPr>
          <p:spPr>
            <a:xfrm>
              <a:off x="1855633" y="515596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9</a:t>
              </a:r>
            </a:p>
          </p:txBody>
        </p:sp>
        <p:sp>
          <p:nvSpPr>
            <p:cNvPr id="69" name="Oval 68"/>
            <p:cNvSpPr/>
            <p:nvPr/>
          </p:nvSpPr>
          <p:spPr>
            <a:xfrm>
              <a:off x="1104900" y="515596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cxnSp>
          <p:nvCxnSpPr>
            <p:cNvPr id="70" name="Straight Connector 70"/>
            <p:cNvCxnSpPr>
              <a:stCxn id="66" idx="3"/>
              <a:endCxn id="69" idx="7"/>
            </p:cNvCxnSpPr>
            <p:nvPr/>
          </p:nvCxnSpPr>
          <p:spPr>
            <a:xfrm flipH="1">
              <a:off x="1365063" y="5012806"/>
              <a:ext cx="133427" cy="187793"/>
            </a:xfrm>
            <a:prstGeom prst="line">
              <a:avLst/>
            </a:prstGeom>
          </p:spPr>
          <p:style>
            <a:lnRef idx="2">
              <a:schemeClr val="accent2"/>
            </a:lnRef>
            <a:fillRef idx="0">
              <a:schemeClr val="accent2"/>
            </a:fillRef>
            <a:effectRef idx="1">
              <a:schemeClr val="accent2"/>
            </a:effectRef>
            <a:fontRef idx="minor">
              <a:schemeClr val="tx1"/>
            </a:fontRef>
          </p:style>
        </p:cxnSp>
        <p:cxnSp>
          <p:nvCxnSpPr>
            <p:cNvPr id="71" name="Straight Connector 71"/>
            <p:cNvCxnSpPr>
              <a:stCxn id="69" idx="3"/>
              <a:endCxn id="67" idx="7"/>
            </p:cNvCxnSpPr>
            <p:nvPr/>
          </p:nvCxnSpPr>
          <p:spPr>
            <a:xfrm flipH="1">
              <a:off x="1003113" y="5416125"/>
              <a:ext cx="146424" cy="200369"/>
            </a:xfrm>
            <a:prstGeom prst="line">
              <a:avLst/>
            </a:prstGeom>
          </p:spPr>
          <p:style>
            <a:lnRef idx="2">
              <a:schemeClr val="accent2"/>
            </a:lnRef>
            <a:fillRef idx="0">
              <a:schemeClr val="accent2"/>
            </a:fillRef>
            <a:effectRef idx="1">
              <a:schemeClr val="accent2"/>
            </a:effectRef>
            <a:fontRef idx="minor">
              <a:schemeClr val="tx1"/>
            </a:fontRef>
          </p:style>
        </p:cxnSp>
        <p:cxnSp>
          <p:nvCxnSpPr>
            <p:cNvPr id="72" name="Straight Connector 75"/>
            <p:cNvCxnSpPr>
              <a:stCxn id="66" idx="5"/>
              <a:endCxn id="68" idx="1"/>
            </p:cNvCxnSpPr>
            <p:nvPr/>
          </p:nvCxnSpPr>
          <p:spPr>
            <a:xfrm>
              <a:off x="1714016" y="5012806"/>
              <a:ext cx="186254" cy="187793"/>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86" name="Group 85"/>
          <p:cNvGrpSpPr/>
          <p:nvPr/>
        </p:nvGrpSpPr>
        <p:grpSpPr>
          <a:xfrm>
            <a:off x="2262387" y="2857335"/>
            <a:ext cx="4269155" cy="2324265"/>
            <a:chOff x="3844208" y="2920993"/>
            <a:chExt cx="2333002" cy="1218463"/>
          </a:xfrm>
        </p:grpSpPr>
        <p:grpSp>
          <p:nvGrpSpPr>
            <p:cNvPr id="73" name="Group 152"/>
            <p:cNvGrpSpPr/>
            <p:nvPr/>
          </p:nvGrpSpPr>
          <p:grpSpPr>
            <a:xfrm>
              <a:off x="3844208" y="2920993"/>
              <a:ext cx="2072839" cy="1218463"/>
              <a:chOff x="3000998" y="4660652"/>
              <a:chExt cx="2072839" cy="1218463"/>
            </a:xfrm>
          </p:grpSpPr>
          <p:cxnSp>
            <p:nvCxnSpPr>
              <p:cNvPr id="74" name="Straight Connector 94"/>
              <p:cNvCxnSpPr>
                <a:stCxn id="75" idx="5"/>
                <a:endCxn id="84" idx="1"/>
              </p:cNvCxnSpPr>
              <p:nvPr/>
            </p:nvCxnSpPr>
            <p:spPr>
              <a:xfrm>
                <a:off x="4424101" y="4920815"/>
                <a:ext cx="649736" cy="168688"/>
              </a:xfrm>
              <a:prstGeom prst="line">
                <a:avLst/>
              </a:prstGeom>
            </p:spPr>
            <p:style>
              <a:lnRef idx="2">
                <a:schemeClr val="accent1"/>
              </a:lnRef>
              <a:fillRef idx="0">
                <a:schemeClr val="accent1"/>
              </a:fillRef>
              <a:effectRef idx="1">
                <a:schemeClr val="accent1"/>
              </a:effectRef>
              <a:fontRef idx="minor">
                <a:schemeClr val="tx1"/>
              </a:fontRef>
            </p:style>
          </p:cxnSp>
          <p:sp>
            <p:nvSpPr>
              <p:cNvPr id="75" name="Oval 65"/>
              <p:cNvSpPr/>
              <p:nvPr/>
            </p:nvSpPr>
            <p:spPr>
              <a:xfrm>
                <a:off x="4163938" y="466065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5</a:t>
                </a:r>
              </a:p>
            </p:txBody>
          </p:sp>
          <p:sp>
            <p:nvSpPr>
              <p:cNvPr id="76" name="Oval 85"/>
              <p:cNvSpPr/>
              <p:nvPr/>
            </p:nvSpPr>
            <p:spPr>
              <a:xfrm>
                <a:off x="3000998" y="557431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1</a:t>
                </a:r>
              </a:p>
            </p:txBody>
          </p:sp>
          <p:sp>
            <p:nvSpPr>
              <p:cNvPr id="77" name="Oval 86"/>
              <p:cNvSpPr/>
              <p:nvPr/>
            </p:nvSpPr>
            <p:spPr>
              <a:xfrm>
                <a:off x="3706154" y="557431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3</a:t>
                </a:r>
              </a:p>
            </p:txBody>
          </p:sp>
          <p:sp>
            <p:nvSpPr>
              <p:cNvPr id="78" name="Oval 88"/>
              <p:cNvSpPr/>
              <p:nvPr/>
            </p:nvSpPr>
            <p:spPr>
              <a:xfrm>
                <a:off x="3356717" y="504486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2</a:t>
                </a:r>
              </a:p>
            </p:txBody>
          </p:sp>
          <p:cxnSp>
            <p:nvCxnSpPr>
              <p:cNvPr id="79" name="Straight Connector 90"/>
              <p:cNvCxnSpPr>
                <a:stCxn id="75" idx="3"/>
                <a:endCxn id="78" idx="7"/>
              </p:cNvCxnSpPr>
              <p:nvPr/>
            </p:nvCxnSpPr>
            <p:spPr>
              <a:xfrm flipH="1">
                <a:off x="3616880" y="4920815"/>
                <a:ext cx="591695" cy="1686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98"/>
              <p:cNvCxnSpPr>
                <a:stCxn id="78" idx="3"/>
                <a:endCxn id="76" idx="7"/>
              </p:cNvCxnSpPr>
              <p:nvPr/>
            </p:nvCxnSpPr>
            <p:spPr>
              <a:xfrm flipH="1">
                <a:off x="3261161" y="5305029"/>
                <a:ext cx="140193" cy="313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101"/>
              <p:cNvCxnSpPr>
                <a:stCxn id="77" idx="1"/>
                <a:endCxn id="78" idx="5"/>
              </p:cNvCxnSpPr>
              <p:nvPr/>
            </p:nvCxnSpPr>
            <p:spPr>
              <a:xfrm flipH="1" flipV="1">
                <a:off x="3616880" y="5305029"/>
                <a:ext cx="133911" cy="31392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2" name="Group 153"/>
            <p:cNvGrpSpPr/>
            <p:nvPr/>
          </p:nvGrpSpPr>
          <p:grpSpPr>
            <a:xfrm>
              <a:off x="5388148" y="3305207"/>
              <a:ext cx="789062" cy="834249"/>
              <a:chOff x="4544938" y="5044866"/>
              <a:chExt cx="789062" cy="834249"/>
            </a:xfrm>
          </p:grpSpPr>
          <p:sp>
            <p:nvSpPr>
              <p:cNvPr id="83" name="Oval 87"/>
              <p:cNvSpPr/>
              <p:nvPr/>
            </p:nvSpPr>
            <p:spPr>
              <a:xfrm>
                <a:off x="4544938" y="557431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6</a:t>
                </a:r>
              </a:p>
            </p:txBody>
          </p:sp>
          <p:sp>
            <p:nvSpPr>
              <p:cNvPr id="84" name="Oval 84"/>
              <p:cNvSpPr/>
              <p:nvPr/>
            </p:nvSpPr>
            <p:spPr>
              <a:xfrm>
                <a:off x="5029200" y="504486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7</a:t>
                </a:r>
              </a:p>
            </p:txBody>
          </p:sp>
          <p:cxnSp>
            <p:nvCxnSpPr>
              <p:cNvPr id="85" name="Straight Connector 106"/>
              <p:cNvCxnSpPr>
                <a:stCxn id="84" idx="3"/>
                <a:endCxn id="83" idx="7"/>
              </p:cNvCxnSpPr>
              <p:nvPr/>
            </p:nvCxnSpPr>
            <p:spPr>
              <a:xfrm flipH="1">
                <a:off x="4805101" y="5305029"/>
                <a:ext cx="268736" cy="313923"/>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96" name="Group 95"/>
          <p:cNvGrpSpPr/>
          <p:nvPr/>
        </p:nvGrpSpPr>
        <p:grpSpPr>
          <a:xfrm>
            <a:off x="2153389" y="3450964"/>
            <a:ext cx="666750" cy="720695"/>
            <a:chOff x="6606458" y="4080224"/>
            <a:chExt cx="666750" cy="720695"/>
          </a:xfrm>
        </p:grpSpPr>
        <p:sp>
          <p:nvSpPr>
            <p:cNvPr id="89" name="Oval 88"/>
            <p:cNvSpPr/>
            <p:nvPr/>
          </p:nvSpPr>
          <p:spPr>
            <a:xfrm>
              <a:off x="6606458" y="4496119"/>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p:sp>
          <p:nvSpPr>
            <p:cNvPr id="91" name="Oval 90"/>
            <p:cNvSpPr/>
            <p:nvPr/>
          </p:nvSpPr>
          <p:spPr>
            <a:xfrm>
              <a:off x="6968408" y="4080224"/>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cxnSp>
          <p:nvCxnSpPr>
            <p:cNvPr id="93" name="Straight Connector 71"/>
            <p:cNvCxnSpPr>
              <a:stCxn id="91" idx="3"/>
              <a:endCxn id="89" idx="7"/>
            </p:cNvCxnSpPr>
            <p:nvPr/>
          </p:nvCxnSpPr>
          <p:spPr>
            <a:xfrm flipH="1">
              <a:off x="6866621" y="4340387"/>
              <a:ext cx="146424" cy="200369"/>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95" name="Group 94"/>
          <p:cNvGrpSpPr/>
          <p:nvPr/>
        </p:nvGrpSpPr>
        <p:grpSpPr>
          <a:xfrm>
            <a:off x="6654965" y="3445566"/>
            <a:ext cx="706580" cy="708119"/>
            <a:chOff x="7317361" y="3676905"/>
            <a:chExt cx="706580" cy="708119"/>
          </a:xfrm>
        </p:grpSpPr>
        <p:sp>
          <p:nvSpPr>
            <p:cNvPr id="88" name="Oval 63"/>
            <p:cNvSpPr/>
            <p:nvPr/>
          </p:nvSpPr>
          <p:spPr>
            <a:xfrm>
              <a:off x="7317361" y="3676905"/>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8</a:t>
              </a:r>
            </a:p>
          </p:txBody>
        </p:sp>
        <p:sp>
          <p:nvSpPr>
            <p:cNvPr id="90" name="Oval 89"/>
            <p:cNvSpPr/>
            <p:nvPr/>
          </p:nvSpPr>
          <p:spPr>
            <a:xfrm>
              <a:off x="7719141" y="4080224"/>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9</a:t>
              </a:r>
            </a:p>
          </p:txBody>
        </p:sp>
        <p:cxnSp>
          <p:nvCxnSpPr>
            <p:cNvPr id="94" name="Straight Connector 75"/>
            <p:cNvCxnSpPr>
              <a:stCxn id="88" idx="5"/>
              <a:endCxn id="90" idx="1"/>
            </p:cNvCxnSpPr>
            <p:nvPr/>
          </p:nvCxnSpPr>
          <p:spPr>
            <a:xfrm>
              <a:off x="7577524" y="3937068"/>
              <a:ext cx="186254" cy="187793"/>
            </a:xfrm>
            <a:prstGeom prst="line">
              <a:avLst/>
            </a:prstGeom>
          </p:spPr>
          <p:style>
            <a:lnRef idx="2">
              <a:schemeClr val="accent2"/>
            </a:lnRef>
            <a:fillRef idx="0">
              <a:schemeClr val="accent2"/>
            </a:fillRef>
            <a:effectRef idx="1">
              <a:schemeClr val="accent2"/>
            </a:effectRef>
            <a:fontRef idx="minor">
              <a:schemeClr val="tx1"/>
            </a:fontRef>
          </p:style>
        </p:cxnSp>
      </p:grpSp>
      <p:sp>
        <p:nvSpPr>
          <p:cNvPr id="97" name="Oval 63"/>
          <p:cNvSpPr/>
          <p:nvPr/>
        </p:nvSpPr>
        <p:spPr>
          <a:xfrm>
            <a:off x="5239316" y="52578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a:t>
            </a:r>
          </a:p>
        </p:txBody>
      </p:sp>
      <p:sp>
        <p:nvSpPr>
          <p:cNvPr id="98" name="Oval 97"/>
          <p:cNvSpPr/>
          <p:nvPr/>
        </p:nvSpPr>
        <p:spPr>
          <a:xfrm>
            <a:off x="3679225" y="52578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sp>
        <p:nvSpPr>
          <p:cNvPr id="99" name="Oval 98"/>
          <p:cNvSpPr/>
          <p:nvPr/>
        </p:nvSpPr>
        <p:spPr>
          <a:xfrm>
            <a:off x="2388862" y="52578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p:sp>
        <p:nvSpPr>
          <p:cNvPr id="100" name="Rectangle 99"/>
          <p:cNvSpPr/>
          <p:nvPr/>
        </p:nvSpPr>
        <p:spPr>
          <a:xfrm>
            <a:off x="3872091" y="1447801"/>
            <a:ext cx="1773301" cy="2066697"/>
          </a:xfrm>
          <a:prstGeom prst="rect">
            <a:avLst/>
          </a:prstGeom>
          <a:noFill/>
          <a:ln w="571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4114800" y="1371601"/>
            <a:ext cx="1203406" cy="461665"/>
          </a:xfrm>
          <a:prstGeom prst="rect">
            <a:avLst/>
          </a:prstGeom>
          <a:noFill/>
        </p:spPr>
        <p:txBody>
          <a:bodyPr wrap="none" rtlCol="0">
            <a:spAutoFit/>
          </a:bodyPr>
          <a:lstStyle/>
          <a:p>
            <a:r>
              <a:rPr lang="en-US" sz="2400" b="1" dirty="0">
                <a:solidFill>
                  <a:schemeClr val="accent1"/>
                </a:solidFill>
                <a:latin typeface="Copperplate Gothic Bold" panose="020E0705020206020404" pitchFamily="34" charset="0"/>
              </a:rPr>
              <a:t>Union</a:t>
            </a:r>
          </a:p>
        </p:txBody>
      </p:sp>
      <p:sp>
        <p:nvSpPr>
          <p:cNvPr id="102" name="Rectangle 101"/>
          <p:cNvSpPr/>
          <p:nvPr/>
        </p:nvSpPr>
        <p:spPr>
          <a:xfrm>
            <a:off x="5846700" y="2940098"/>
            <a:ext cx="1697101" cy="1331522"/>
          </a:xfrm>
          <a:prstGeom prst="rect">
            <a:avLst/>
          </a:prstGeom>
          <a:noFill/>
          <a:ln w="571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6040436" y="2960397"/>
            <a:ext cx="1203406" cy="461665"/>
          </a:xfrm>
          <a:prstGeom prst="rect">
            <a:avLst/>
          </a:prstGeom>
          <a:noFill/>
        </p:spPr>
        <p:txBody>
          <a:bodyPr wrap="none" rtlCol="0">
            <a:spAutoFit/>
          </a:bodyPr>
          <a:lstStyle/>
          <a:p>
            <a:r>
              <a:rPr lang="en-US" sz="2400" b="1" dirty="0">
                <a:solidFill>
                  <a:schemeClr val="accent1"/>
                </a:solidFill>
                <a:latin typeface="Copperplate Gothic Bold" panose="020E0705020206020404" pitchFamily="34" charset="0"/>
              </a:rPr>
              <a:t>Union</a:t>
            </a:r>
          </a:p>
        </p:txBody>
      </p:sp>
      <p:sp>
        <p:nvSpPr>
          <p:cNvPr id="105" name="Rectangle 104"/>
          <p:cNvSpPr/>
          <p:nvPr/>
        </p:nvSpPr>
        <p:spPr>
          <a:xfrm>
            <a:off x="1937330" y="2940098"/>
            <a:ext cx="1697101" cy="1327102"/>
          </a:xfrm>
          <a:prstGeom prst="rect">
            <a:avLst/>
          </a:prstGeom>
          <a:noFill/>
          <a:ln w="571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153351" y="2954006"/>
            <a:ext cx="1203406" cy="461665"/>
          </a:xfrm>
          <a:prstGeom prst="rect">
            <a:avLst/>
          </a:prstGeom>
          <a:noFill/>
        </p:spPr>
        <p:txBody>
          <a:bodyPr wrap="none" rtlCol="0">
            <a:spAutoFit/>
          </a:bodyPr>
          <a:lstStyle/>
          <a:p>
            <a:r>
              <a:rPr lang="en-US" sz="2400" b="1" dirty="0">
                <a:solidFill>
                  <a:schemeClr val="accent1"/>
                </a:solidFill>
                <a:latin typeface="Copperplate Gothic Bold" panose="020E0705020206020404" pitchFamily="34" charset="0"/>
              </a:rPr>
              <a:t>Union</a:t>
            </a:r>
          </a:p>
        </p:txBody>
      </p:sp>
      <p:sp>
        <p:nvSpPr>
          <p:cNvPr id="107" name="Rectangle 106"/>
          <p:cNvSpPr/>
          <p:nvPr/>
        </p:nvSpPr>
        <p:spPr>
          <a:xfrm>
            <a:off x="1937330" y="4518049"/>
            <a:ext cx="1178663" cy="1430017"/>
          </a:xfrm>
          <a:prstGeom prst="rect">
            <a:avLst/>
          </a:prstGeom>
          <a:noFill/>
          <a:ln w="571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1905000" y="5486401"/>
            <a:ext cx="1203406" cy="461665"/>
          </a:xfrm>
          <a:prstGeom prst="rect">
            <a:avLst/>
          </a:prstGeom>
          <a:noFill/>
        </p:spPr>
        <p:txBody>
          <a:bodyPr wrap="none" rtlCol="0">
            <a:spAutoFit/>
          </a:bodyPr>
          <a:lstStyle/>
          <a:p>
            <a:r>
              <a:rPr lang="en-US" sz="2400" b="1" dirty="0">
                <a:solidFill>
                  <a:schemeClr val="accent1"/>
                </a:solidFill>
                <a:latin typeface="Copperplate Gothic Bold" panose="020E0705020206020404" pitchFamily="34" charset="0"/>
              </a:rPr>
              <a:t>Union</a:t>
            </a:r>
          </a:p>
        </p:txBody>
      </p:sp>
      <p:sp>
        <p:nvSpPr>
          <p:cNvPr id="109" name="Rectangle 108"/>
          <p:cNvSpPr/>
          <p:nvPr/>
        </p:nvSpPr>
        <p:spPr>
          <a:xfrm>
            <a:off x="3251868" y="4518048"/>
            <a:ext cx="1187619" cy="1430017"/>
          </a:xfrm>
          <a:prstGeom prst="rect">
            <a:avLst/>
          </a:prstGeom>
          <a:noFill/>
          <a:ln w="571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3228494" y="5486400"/>
            <a:ext cx="1203406" cy="461665"/>
          </a:xfrm>
          <a:prstGeom prst="rect">
            <a:avLst/>
          </a:prstGeom>
          <a:noFill/>
        </p:spPr>
        <p:txBody>
          <a:bodyPr wrap="none" rtlCol="0">
            <a:spAutoFit/>
          </a:bodyPr>
          <a:lstStyle/>
          <a:p>
            <a:r>
              <a:rPr lang="en-US" sz="2400" b="1" dirty="0">
                <a:solidFill>
                  <a:schemeClr val="accent1"/>
                </a:solidFill>
                <a:latin typeface="Copperplate Gothic Bold" panose="020E0705020206020404" pitchFamily="34" charset="0"/>
              </a:rPr>
              <a:t>Union</a:t>
            </a:r>
          </a:p>
        </p:txBody>
      </p:sp>
      <p:sp>
        <p:nvSpPr>
          <p:cNvPr id="111" name="Rectangle 110"/>
          <p:cNvSpPr/>
          <p:nvPr/>
        </p:nvSpPr>
        <p:spPr>
          <a:xfrm>
            <a:off x="4696356" y="4518049"/>
            <a:ext cx="1178634" cy="1430017"/>
          </a:xfrm>
          <a:prstGeom prst="rect">
            <a:avLst/>
          </a:prstGeom>
          <a:noFill/>
          <a:ln w="571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4663998" y="5486401"/>
            <a:ext cx="1203406" cy="461665"/>
          </a:xfrm>
          <a:prstGeom prst="rect">
            <a:avLst/>
          </a:prstGeom>
          <a:noFill/>
        </p:spPr>
        <p:txBody>
          <a:bodyPr wrap="none" rtlCol="0">
            <a:spAutoFit/>
          </a:bodyPr>
          <a:lstStyle/>
          <a:p>
            <a:r>
              <a:rPr lang="en-US" sz="2400" b="1" dirty="0">
                <a:solidFill>
                  <a:schemeClr val="accent1"/>
                </a:solidFill>
                <a:latin typeface="Copperplate Gothic Bold" panose="020E0705020206020404" pitchFamily="34" charset="0"/>
              </a:rPr>
              <a:t>Union</a:t>
            </a:r>
          </a:p>
        </p:txBody>
      </p:sp>
      <p:cxnSp>
        <p:nvCxnSpPr>
          <p:cNvPr id="49" name="直接连接符 48"/>
          <p:cNvCxnSpPr/>
          <p:nvPr/>
        </p:nvCxnSpPr>
        <p:spPr>
          <a:xfrm>
            <a:off x="4552110" y="2088964"/>
            <a:ext cx="294621" cy="187793"/>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50" name="直接连接符 49"/>
          <p:cNvCxnSpPr/>
          <p:nvPr/>
        </p:nvCxnSpPr>
        <p:spPr>
          <a:xfrm>
            <a:off x="2318637" y="3713992"/>
            <a:ext cx="294621" cy="187793"/>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51" name="直接连接符 50"/>
          <p:cNvCxnSpPr/>
          <p:nvPr/>
        </p:nvCxnSpPr>
        <p:spPr>
          <a:xfrm>
            <a:off x="6435251" y="3547051"/>
            <a:ext cx="294621" cy="333881"/>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52" name="文本框 51"/>
          <p:cNvSpPr txBox="1"/>
          <p:nvPr/>
        </p:nvSpPr>
        <p:spPr>
          <a:xfrm>
            <a:off x="3862600" y="1840700"/>
            <a:ext cx="588623" cy="369332"/>
          </a:xfrm>
          <a:prstGeom prst="rect">
            <a:avLst/>
          </a:prstGeom>
          <a:noFill/>
        </p:spPr>
        <p:txBody>
          <a:bodyPr wrap="none" rtlCol="0">
            <a:spAutoFit/>
          </a:bodyPr>
          <a:lstStyle/>
          <a:p>
            <a:r>
              <a:rPr lang="en-US" altLang="zh-CN" dirty="0"/>
              <a:t>split</a:t>
            </a:r>
            <a:endParaRPr lang="zh-CN" altLang="en-US" dirty="0"/>
          </a:p>
        </p:txBody>
      </p:sp>
      <p:sp>
        <p:nvSpPr>
          <p:cNvPr id="53" name="文本框 52"/>
          <p:cNvSpPr txBox="1"/>
          <p:nvPr/>
        </p:nvSpPr>
        <p:spPr>
          <a:xfrm>
            <a:off x="1699756" y="3453124"/>
            <a:ext cx="588623" cy="369332"/>
          </a:xfrm>
          <a:prstGeom prst="rect">
            <a:avLst/>
          </a:prstGeom>
          <a:noFill/>
        </p:spPr>
        <p:txBody>
          <a:bodyPr wrap="none" rtlCol="0">
            <a:spAutoFit/>
          </a:bodyPr>
          <a:lstStyle/>
          <a:p>
            <a:r>
              <a:rPr lang="en-US" altLang="zh-CN" dirty="0"/>
              <a:t>split</a:t>
            </a:r>
            <a:endParaRPr lang="zh-CN" altLang="en-US" dirty="0"/>
          </a:p>
        </p:txBody>
      </p:sp>
      <p:sp>
        <p:nvSpPr>
          <p:cNvPr id="54" name="文本框 15"/>
          <p:cNvSpPr txBox="1"/>
          <p:nvPr/>
        </p:nvSpPr>
        <p:spPr>
          <a:xfrm>
            <a:off x="5834405" y="3216783"/>
            <a:ext cx="58862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split</a:t>
            </a:r>
            <a:endParaRPr lang="zh-CN" altLang="en-US" dirty="0"/>
          </a:p>
        </p:txBody>
      </p:sp>
      <p:cxnSp>
        <p:nvCxnSpPr>
          <p:cNvPr id="61" name="直接连接符 6">
            <a:extLst>
              <a:ext uri="{FF2B5EF4-FFF2-40B4-BE49-F238E27FC236}">
                <a16:creationId xmlns:a16="http://schemas.microsoft.com/office/drawing/2014/main" id="{0A94CB5D-C294-49AC-A77B-3D7439E1EAF3}"/>
              </a:ext>
            </a:extLst>
          </p:cNvPr>
          <p:cNvCxnSpPr/>
          <p:nvPr/>
        </p:nvCxnSpPr>
        <p:spPr>
          <a:xfrm>
            <a:off x="7924800" y="2009775"/>
            <a:ext cx="2536672" cy="0"/>
          </a:xfrm>
          <a:prstGeom prst="line">
            <a:avLst/>
          </a:prstGeom>
        </p:spPr>
        <p:style>
          <a:lnRef idx="3">
            <a:schemeClr val="accent1"/>
          </a:lnRef>
          <a:fillRef idx="0">
            <a:schemeClr val="accent1"/>
          </a:fillRef>
          <a:effectRef idx="2">
            <a:schemeClr val="accent1"/>
          </a:effectRef>
          <a:fontRef idx="minor">
            <a:schemeClr val="tx1"/>
          </a:fontRef>
        </p:style>
      </p:cxnSp>
      <p:grpSp>
        <p:nvGrpSpPr>
          <p:cNvPr id="60" name="Group 94">
            <a:extLst>
              <a:ext uri="{FF2B5EF4-FFF2-40B4-BE49-F238E27FC236}">
                <a16:creationId xmlns:a16="http://schemas.microsoft.com/office/drawing/2014/main" id="{C101DBB7-745C-42CD-A8C6-93BD6CBF0B19}"/>
              </a:ext>
            </a:extLst>
          </p:cNvPr>
          <p:cNvGrpSpPr/>
          <p:nvPr/>
        </p:nvGrpSpPr>
        <p:grpSpPr>
          <a:xfrm>
            <a:off x="6410364" y="4876801"/>
            <a:ext cx="706580" cy="708119"/>
            <a:chOff x="7317361" y="3676905"/>
            <a:chExt cx="706580" cy="708119"/>
          </a:xfrm>
        </p:grpSpPr>
        <p:sp>
          <p:nvSpPr>
            <p:cNvPr id="63" name="Oval 63">
              <a:extLst>
                <a:ext uri="{FF2B5EF4-FFF2-40B4-BE49-F238E27FC236}">
                  <a16:creationId xmlns:a16="http://schemas.microsoft.com/office/drawing/2014/main" id="{88B9D1F9-E6A9-4F77-8E6C-4BCA2AEEC898}"/>
                </a:ext>
              </a:extLst>
            </p:cNvPr>
            <p:cNvSpPr/>
            <p:nvPr/>
          </p:nvSpPr>
          <p:spPr>
            <a:xfrm>
              <a:off x="7317361" y="3676905"/>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8</a:t>
              </a:r>
            </a:p>
          </p:txBody>
        </p:sp>
        <p:sp>
          <p:nvSpPr>
            <p:cNvPr id="64" name="Oval 89">
              <a:extLst>
                <a:ext uri="{FF2B5EF4-FFF2-40B4-BE49-F238E27FC236}">
                  <a16:creationId xmlns:a16="http://schemas.microsoft.com/office/drawing/2014/main" id="{FD8EC815-42A9-471F-B8EE-AFF52298E685}"/>
                </a:ext>
              </a:extLst>
            </p:cNvPr>
            <p:cNvSpPr/>
            <p:nvPr/>
          </p:nvSpPr>
          <p:spPr>
            <a:xfrm>
              <a:off x="7719141" y="4080224"/>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9</a:t>
              </a:r>
            </a:p>
          </p:txBody>
        </p:sp>
        <p:cxnSp>
          <p:nvCxnSpPr>
            <p:cNvPr id="87" name="Straight Connector 75">
              <a:extLst>
                <a:ext uri="{FF2B5EF4-FFF2-40B4-BE49-F238E27FC236}">
                  <a16:creationId xmlns:a16="http://schemas.microsoft.com/office/drawing/2014/main" id="{0DE18CB7-8A08-4D2A-9E49-95AFC21B3183}"/>
                </a:ext>
              </a:extLst>
            </p:cNvPr>
            <p:cNvCxnSpPr>
              <a:stCxn id="63" idx="5"/>
              <a:endCxn id="64" idx="1"/>
            </p:cNvCxnSpPr>
            <p:nvPr/>
          </p:nvCxnSpPr>
          <p:spPr>
            <a:xfrm>
              <a:off x="7577524" y="3937068"/>
              <a:ext cx="186254" cy="187793"/>
            </a:xfrm>
            <a:prstGeom prst="line">
              <a:avLst/>
            </a:prstGeom>
          </p:spPr>
          <p:style>
            <a:lnRef idx="2">
              <a:schemeClr val="accent2"/>
            </a:lnRef>
            <a:fillRef idx="0">
              <a:schemeClr val="accent2"/>
            </a:fillRef>
            <a:effectRef idx="1">
              <a:schemeClr val="accent2"/>
            </a:effectRef>
            <a:fontRef idx="minor">
              <a:schemeClr val="tx1"/>
            </a:fontRef>
          </p:style>
        </p:cxnSp>
      </p:grpSp>
      <p:sp>
        <p:nvSpPr>
          <p:cNvPr id="92" name="Oval 87">
            <a:extLst>
              <a:ext uri="{FF2B5EF4-FFF2-40B4-BE49-F238E27FC236}">
                <a16:creationId xmlns:a16="http://schemas.microsoft.com/office/drawing/2014/main" id="{4A3E536B-DEF4-413E-9A8B-30D8FA603768}"/>
              </a:ext>
            </a:extLst>
          </p:cNvPr>
          <p:cNvSpPr/>
          <p:nvPr/>
        </p:nvSpPr>
        <p:spPr>
          <a:xfrm>
            <a:off x="6801481" y="4572000"/>
            <a:ext cx="557753" cy="581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a:t>
            </a:r>
          </a:p>
        </p:txBody>
      </p:sp>
      <p:cxnSp>
        <p:nvCxnSpPr>
          <p:cNvPr id="103" name="Straight Connector 106">
            <a:extLst>
              <a:ext uri="{FF2B5EF4-FFF2-40B4-BE49-F238E27FC236}">
                <a16:creationId xmlns:a16="http://schemas.microsoft.com/office/drawing/2014/main" id="{77D0567D-F851-42ED-9814-47622E69752A}"/>
              </a:ext>
            </a:extLst>
          </p:cNvPr>
          <p:cNvCxnSpPr>
            <a:cxnSpLocks/>
            <a:stCxn id="84" idx="5"/>
            <a:endCxn id="92" idx="1"/>
          </p:cNvCxnSpPr>
          <p:nvPr/>
        </p:nvCxnSpPr>
        <p:spPr>
          <a:xfrm>
            <a:off x="6449861" y="4086509"/>
            <a:ext cx="433301" cy="570639"/>
          </a:xfrm>
          <a:prstGeom prst="line">
            <a:avLst/>
          </a:prstGeom>
        </p:spPr>
        <p:style>
          <a:lnRef idx="2">
            <a:schemeClr val="accent1"/>
          </a:lnRef>
          <a:fillRef idx="0">
            <a:schemeClr val="accent1"/>
          </a:fillRef>
          <a:effectRef idx="1">
            <a:schemeClr val="accent1"/>
          </a:effectRef>
          <a:fontRef idx="minor">
            <a:schemeClr val="tx1"/>
          </a:fontRef>
        </p:style>
      </p:cxnSp>
      <p:sp>
        <p:nvSpPr>
          <p:cNvPr id="113" name="Rectangle 110">
            <a:extLst>
              <a:ext uri="{FF2B5EF4-FFF2-40B4-BE49-F238E27FC236}">
                <a16:creationId xmlns:a16="http://schemas.microsoft.com/office/drawing/2014/main" id="{F20B0177-3F42-4F38-8569-55D4B005BC41}"/>
              </a:ext>
            </a:extLst>
          </p:cNvPr>
          <p:cNvSpPr/>
          <p:nvPr/>
        </p:nvSpPr>
        <p:spPr>
          <a:xfrm>
            <a:off x="6258686" y="4513584"/>
            <a:ext cx="1178634" cy="1430017"/>
          </a:xfrm>
          <a:prstGeom prst="rect">
            <a:avLst/>
          </a:prstGeom>
          <a:noFill/>
          <a:ln w="5715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1">
            <a:extLst>
              <a:ext uri="{FF2B5EF4-FFF2-40B4-BE49-F238E27FC236}">
                <a16:creationId xmlns:a16="http://schemas.microsoft.com/office/drawing/2014/main" id="{520DC7A9-24E3-402F-A1A8-2B665EBBEE63}"/>
              </a:ext>
            </a:extLst>
          </p:cNvPr>
          <p:cNvSpPr txBox="1"/>
          <p:nvPr/>
        </p:nvSpPr>
        <p:spPr>
          <a:xfrm>
            <a:off x="6226328" y="5481936"/>
            <a:ext cx="1203406" cy="461665"/>
          </a:xfrm>
          <a:prstGeom prst="rect">
            <a:avLst/>
          </a:prstGeom>
          <a:noFill/>
        </p:spPr>
        <p:txBody>
          <a:bodyPr wrap="none" rtlCol="0">
            <a:spAutoFit/>
          </a:bodyPr>
          <a:lstStyle/>
          <a:p>
            <a:r>
              <a:rPr lang="en-US" sz="2400" b="1" dirty="0">
                <a:solidFill>
                  <a:schemeClr val="accent1"/>
                </a:solidFill>
                <a:latin typeface="Copperplate Gothic Bold" panose="020E0705020206020404" pitchFamily="34" charset="0"/>
              </a:rPr>
              <a:t>Union</a:t>
            </a:r>
          </a:p>
        </p:txBody>
      </p:sp>
      <mc:AlternateContent xmlns:mc="http://schemas.openxmlformats.org/markup-compatibility/2006" xmlns:a14="http://schemas.microsoft.com/office/drawing/2010/main">
        <mc:Choice Requires="a14">
          <p:sp>
            <p:nvSpPr>
              <p:cNvPr id="115" name="TextBox 29">
                <a:extLst>
                  <a:ext uri="{FF2B5EF4-FFF2-40B4-BE49-F238E27FC236}">
                    <a16:creationId xmlns:a16="http://schemas.microsoft.com/office/drawing/2014/main" id="{DE17A38E-339C-4E5C-9BBC-1272E1BC5087}"/>
                  </a:ext>
                </a:extLst>
              </p:cNvPr>
              <p:cNvSpPr txBox="1"/>
              <p:nvPr/>
            </p:nvSpPr>
            <p:spPr>
              <a:xfrm>
                <a:off x="7569477" y="457200"/>
                <a:ext cx="2037609" cy="461665"/>
              </a:xfrm>
              <a:prstGeom prst="rect">
                <a:avLst/>
              </a:prstGeom>
              <a:noFill/>
            </p:spPr>
            <p:txBody>
              <a:bodyPr wrap="none" rtlCol="0">
                <a:spAutoFit/>
              </a:bodyPr>
              <a:lstStyle/>
              <a:p>
                <a:r>
                  <a:rPr lang="en-US" altLang="zh-CN" sz="2400" b="1" dirty="0"/>
                  <a:t>union</a:t>
                </a:r>
                <a14:m>
                  <m:oMath xmlns:m="http://schemas.openxmlformats.org/officeDocument/2006/math">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𝑻</m:t>
                        </m:r>
                      </m:e>
                      <m:sub>
                        <m:r>
                          <a:rPr lang="en-US" altLang="zh-CN" sz="2400" b="1" i="1">
                            <a:latin typeface="Cambria Math" panose="02040503050406030204" pitchFamily="18" charset="0"/>
                          </a:rPr>
                          <m:t>𝟏</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𝑻</m:t>
                        </m:r>
                      </m:e>
                      <m:sub>
                        <m:r>
                          <a:rPr lang="en-US" altLang="zh-CN" sz="2400" b="1" i="1">
                            <a:latin typeface="Cambria Math" panose="02040503050406030204" pitchFamily="18" charset="0"/>
                          </a:rPr>
                          <m:t>𝟐</m:t>
                        </m:r>
                      </m:sub>
                    </m:sSub>
                    <m:r>
                      <a:rPr lang="en-US" altLang="zh-CN" sz="2400" b="1" i="1">
                        <a:latin typeface="Cambria Math" panose="02040503050406030204" pitchFamily="18" charset="0"/>
                      </a:rPr>
                      <m:t>)</m:t>
                    </m:r>
                  </m:oMath>
                </a14:m>
                <a:endParaRPr lang="zh-CN" altLang="en-US" sz="2400" b="1" dirty="0"/>
              </a:p>
            </p:txBody>
          </p:sp>
        </mc:Choice>
        <mc:Fallback xmlns="">
          <p:sp>
            <p:nvSpPr>
              <p:cNvPr id="115" name="TextBox 29">
                <a:extLst>
                  <a:ext uri="{FF2B5EF4-FFF2-40B4-BE49-F238E27FC236}">
                    <a16:creationId xmlns:a16="http://schemas.microsoft.com/office/drawing/2014/main" id="{DE17A38E-339C-4E5C-9BBC-1272E1BC5087}"/>
                  </a:ext>
                </a:extLst>
              </p:cNvPr>
              <p:cNvSpPr txBox="1">
                <a:spLocks noRot="1" noChangeAspect="1" noMove="1" noResize="1" noEditPoints="1" noAdjustHandles="1" noChangeArrowheads="1" noChangeShapeType="1" noTextEdit="1"/>
              </p:cNvSpPr>
              <p:nvPr/>
            </p:nvSpPr>
            <p:spPr>
              <a:xfrm>
                <a:off x="7569477" y="457200"/>
                <a:ext cx="2037609" cy="461665"/>
              </a:xfrm>
              <a:prstGeom prst="rect">
                <a:avLst/>
              </a:prstGeom>
              <a:blipFill>
                <a:blip r:embed="rId6"/>
                <a:stretch>
                  <a:fillRect l="-4790" t="-9211" r="-1497" b="-30263"/>
                </a:stretch>
              </a:blipFill>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5C7D658C-F461-4DA5-9632-547005D0BBCB}"/>
              </a:ext>
            </a:extLst>
          </p:cNvPr>
          <p:cNvSpPr/>
          <p:nvPr/>
        </p:nvSpPr>
        <p:spPr>
          <a:xfrm>
            <a:off x="8077200" y="2209800"/>
            <a:ext cx="2057400" cy="6096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Tree>
    <p:extLst>
      <p:ext uri="{BB962C8B-B14F-4D97-AF65-F5344CB8AC3E}">
        <p14:creationId xmlns:p14="http://schemas.microsoft.com/office/powerpoint/2010/main" val="1289456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500"/>
                                        <p:tgtEl>
                                          <p:spTgt spid="101"/>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52"/>
                                        </p:tgtEl>
                                        <p:attrNameLst>
                                          <p:attrName>style.visibility</p:attrName>
                                        </p:attrNameLst>
                                      </p:cBhvr>
                                      <p:to>
                                        <p:strVal val="visible"/>
                                      </p:to>
                                    </p:se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par>
                                <p:cTn id="18" presetID="22" presetClass="entr" presetSubtype="8" fill="hold"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left)">
                                      <p:cBhvr>
                                        <p:cTn id="20" dur="500"/>
                                        <p:tgtEl>
                                          <p:spTgt spid="6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fade">
                                      <p:cBhvr>
                                        <p:cTn id="25" dur="500"/>
                                        <p:tgtEl>
                                          <p:spTgt spid="10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fade">
                                      <p:cBhvr>
                                        <p:cTn id="28" dur="500"/>
                                        <p:tgtEl>
                                          <p:spTgt spid="10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500"/>
                                        <p:tgtEl>
                                          <p:spTgt spid="10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6"/>
                                        </p:tgtEl>
                                        <p:attrNameLst>
                                          <p:attrName>style.visibility</p:attrName>
                                        </p:attrNameLst>
                                      </p:cBhvr>
                                      <p:to>
                                        <p:strVal val="visible"/>
                                      </p:to>
                                    </p:set>
                                    <p:animEffect transition="in" filter="fade">
                                      <p:cBhvr>
                                        <p:cTn id="34" dur="500"/>
                                        <p:tgtEl>
                                          <p:spTgt spid="106"/>
                                        </p:tgtEl>
                                      </p:cBhvr>
                                    </p:animEffect>
                                  </p:childTnLst>
                                </p:cTn>
                              </p:par>
                              <p:par>
                                <p:cTn id="35" presetID="10" presetClass="entr" presetSubtype="0" fill="hold" nodeType="with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500"/>
                                        <p:tgtEl>
                                          <p:spTgt spid="96"/>
                                        </p:tgtEl>
                                      </p:cBhvr>
                                    </p:animEffect>
                                  </p:childTnLst>
                                </p:cTn>
                              </p:par>
                              <p:par>
                                <p:cTn id="38" presetID="10" presetClass="entr" presetSubtype="0" fill="hold" nodeType="withEffect">
                                  <p:stCondLst>
                                    <p:cond delay="0"/>
                                  </p:stCondLst>
                                  <p:childTnLst>
                                    <p:set>
                                      <p:cBhvr>
                                        <p:cTn id="39" dur="1" fill="hold">
                                          <p:stCondLst>
                                            <p:cond delay="0"/>
                                          </p:stCondLst>
                                        </p:cTn>
                                        <p:tgtEl>
                                          <p:spTgt spid="95"/>
                                        </p:tgtEl>
                                        <p:attrNameLst>
                                          <p:attrName>style.visibility</p:attrName>
                                        </p:attrNameLst>
                                      </p:cBhvr>
                                      <p:to>
                                        <p:strVal val="visible"/>
                                      </p:to>
                                    </p:set>
                                    <p:animEffect transition="in" filter="fade">
                                      <p:cBhvr>
                                        <p:cTn id="40" dur="500"/>
                                        <p:tgtEl>
                                          <p:spTgt spid="95"/>
                                        </p:tgtEl>
                                      </p:cBhvr>
                                    </p:animEffect>
                                  </p:childTnLst>
                                </p:cTn>
                              </p:par>
                              <p:par>
                                <p:cTn id="41" presetID="10" presetClass="exit" presetSubtype="0" fill="hold" grpId="1" nodeType="withEffect">
                                  <p:stCondLst>
                                    <p:cond delay="0"/>
                                  </p:stCondLst>
                                  <p:childTnLst>
                                    <p:animEffect transition="out" filter="fade">
                                      <p:cBhvr>
                                        <p:cTn id="42" dur="500"/>
                                        <p:tgtEl>
                                          <p:spTgt spid="100"/>
                                        </p:tgtEl>
                                      </p:cBhvr>
                                    </p:animEffect>
                                    <p:set>
                                      <p:cBhvr>
                                        <p:cTn id="43" dur="1" fill="hold">
                                          <p:stCondLst>
                                            <p:cond delay="499"/>
                                          </p:stCondLst>
                                        </p:cTn>
                                        <p:tgtEl>
                                          <p:spTgt spid="100"/>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01"/>
                                        </p:tgtEl>
                                      </p:cBhvr>
                                    </p:animEffect>
                                    <p:set>
                                      <p:cBhvr>
                                        <p:cTn id="46" dur="1" fill="hold">
                                          <p:stCondLst>
                                            <p:cond delay="499"/>
                                          </p:stCondLst>
                                        </p:cTn>
                                        <p:tgtEl>
                                          <p:spTgt spid="101"/>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wipe(left)">
                                      <p:cBhvr>
                                        <p:cTn id="58" dur="500"/>
                                        <p:tgtEl>
                                          <p:spTgt spid="50"/>
                                        </p:tgtEl>
                                      </p:cBhvr>
                                    </p:animEffect>
                                  </p:childTnLst>
                                </p:cTn>
                              </p:par>
                              <p:par>
                                <p:cTn id="59" presetID="22" presetClass="entr" presetSubtype="8"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par>
                                <p:cTn id="62" presetID="1" presetClass="exit" presetSubtype="0" fill="hold" nodeType="withEffect">
                                  <p:stCondLst>
                                    <p:cond delay="0"/>
                                  </p:stCondLst>
                                  <p:childTnLst>
                                    <p:set>
                                      <p:cBhvr>
                                        <p:cTn id="63" dur="1" fill="hold">
                                          <p:stCondLst>
                                            <p:cond delay="0"/>
                                          </p:stCondLst>
                                        </p:cTn>
                                        <p:tgtEl>
                                          <p:spTgt spid="6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11"/>
                                        </p:tgtEl>
                                        <p:attrNameLst>
                                          <p:attrName>style.visibility</p:attrName>
                                        </p:attrNameLst>
                                      </p:cBhvr>
                                      <p:to>
                                        <p:strVal val="visible"/>
                                      </p:to>
                                    </p:set>
                                    <p:animEffect transition="in" filter="fade">
                                      <p:cBhvr>
                                        <p:cTn id="68" dur="500"/>
                                        <p:tgtEl>
                                          <p:spTgt spid="11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12"/>
                                        </p:tgtEl>
                                        <p:attrNameLst>
                                          <p:attrName>style.visibility</p:attrName>
                                        </p:attrNameLst>
                                      </p:cBhvr>
                                      <p:to>
                                        <p:strVal val="visible"/>
                                      </p:to>
                                    </p:set>
                                    <p:animEffect transition="in" filter="fade">
                                      <p:cBhvr>
                                        <p:cTn id="71" dur="500"/>
                                        <p:tgtEl>
                                          <p:spTgt spid="11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10"/>
                                        </p:tgtEl>
                                        <p:attrNameLst>
                                          <p:attrName>style.visibility</p:attrName>
                                        </p:attrNameLst>
                                      </p:cBhvr>
                                      <p:to>
                                        <p:strVal val="visible"/>
                                      </p:to>
                                    </p:set>
                                    <p:animEffect transition="in" filter="fade">
                                      <p:cBhvr>
                                        <p:cTn id="74" dur="500"/>
                                        <p:tgtEl>
                                          <p:spTgt spid="11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09"/>
                                        </p:tgtEl>
                                        <p:attrNameLst>
                                          <p:attrName>style.visibility</p:attrName>
                                        </p:attrNameLst>
                                      </p:cBhvr>
                                      <p:to>
                                        <p:strVal val="visible"/>
                                      </p:to>
                                    </p:set>
                                    <p:animEffect transition="in" filter="fade">
                                      <p:cBhvr>
                                        <p:cTn id="77" dur="500"/>
                                        <p:tgtEl>
                                          <p:spTgt spid="10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7"/>
                                        </p:tgtEl>
                                        <p:attrNameLst>
                                          <p:attrName>style.visibility</p:attrName>
                                        </p:attrNameLst>
                                      </p:cBhvr>
                                      <p:to>
                                        <p:strVal val="visible"/>
                                      </p:to>
                                    </p:set>
                                    <p:animEffect transition="in" filter="fade">
                                      <p:cBhvr>
                                        <p:cTn id="80" dur="500"/>
                                        <p:tgtEl>
                                          <p:spTgt spid="10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08"/>
                                        </p:tgtEl>
                                        <p:attrNameLst>
                                          <p:attrName>style.visibility</p:attrName>
                                        </p:attrNameLst>
                                      </p:cBhvr>
                                      <p:to>
                                        <p:strVal val="visible"/>
                                      </p:to>
                                    </p:set>
                                    <p:animEffect transition="in" filter="fade">
                                      <p:cBhvr>
                                        <p:cTn id="83" dur="500"/>
                                        <p:tgtEl>
                                          <p:spTgt spid="10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99"/>
                                        </p:tgtEl>
                                        <p:attrNameLst>
                                          <p:attrName>style.visibility</p:attrName>
                                        </p:attrNameLst>
                                      </p:cBhvr>
                                      <p:to>
                                        <p:strVal val="visible"/>
                                      </p:to>
                                    </p:set>
                                    <p:animEffect transition="in" filter="fade">
                                      <p:cBhvr>
                                        <p:cTn id="86" dur="500"/>
                                        <p:tgtEl>
                                          <p:spTgt spid="9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fade">
                                      <p:cBhvr>
                                        <p:cTn id="89" dur="500"/>
                                        <p:tgtEl>
                                          <p:spTgt spid="9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97"/>
                                        </p:tgtEl>
                                        <p:attrNameLst>
                                          <p:attrName>style.visibility</p:attrName>
                                        </p:attrNameLst>
                                      </p:cBhvr>
                                      <p:to>
                                        <p:strVal val="visible"/>
                                      </p:to>
                                    </p:set>
                                    <p:animEffect transition="in" filter="fade">
                                      <p:cBhvr>
                                        <p:cTn id="92" dur="500"/>
                                        <p:tgtEl>
                                          <p:spTgt spid="97"/>
                                        </p:tgtEl>
                                      </p:cBhvr>
                                    </p:animEffect>
                                  </p:childTnLst>
                                </p:cTn>
                              </p:par>
                              <p:par>
                                <p:cTn id="93" presetID="10" presetClass="exit" presetSubtype="0" fill="hold" grpId="1" nodeType="withEffect">
                                  <p:stCondLst>
                                    <p:cond delay="0"/>
                                  </p:stCondLst>
                                  <p:childTnLst>
                                    <p:animEffect transition="out" filter="fade">
                                      <p:cBhvr>
                                        <p:cTn id="94" dur="500"/>
                                        <p:tgtEl>
                                          <p:spTgt spid="102"/>
                                        </p:tgtEl>
                                      </p:cBhvr>
                                    </p:animEffect>
                                    <p:set>
                                      <p:cBhvr>
                                        <p:cTn id="95" dur="1" fill="hold">
                                          <p:stCondLst>
                                            <p:cond delay="499"/>
                                          </p:stCondLst>
                                        </p:cTn>
                                        <p:tgtEl>
                                          <p:spTgt spid="102"/>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04"/>
                                        </p:tgtEl>
                                      </p:cBhvr>
                                    </p:animEffect>
                                    <p:set>
                                      <p:cBhvr>
                                        <p:cTn id="98" dur="1" fill="hold">
                                          <p:stCondLst>
                                            <p:cond delay="499"/>
                                          </p:stCondLst>
                                        </p:cTn>
                                        <p:tgtEl>
                                          <p:spTgt spid="104"/>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05"/>
                                        </p:tgtEl>
                                      </p:cBhvr>
                                    </p:animEffect>
                                    <p:set>
                                      <p:cBhvr>
                                        <p:cTn id="101" dur="1" fill="hold">
                                          <p:stCondLst>
                                            <p:cond delay="499"/>
                                          </p:stCondLst>
                                        </p:cTn>
                                        <p:tgtEl>
                                          <p:spTgt spid="105"/>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06"/>
                                        </p:tgtEl>
                                      </p:cBhvr>
                                    </p:animEffect>
                                    <p:set>
                                      <p:cBhvr>
                                        <p:cTn id="104" dur="1" fill="hold">
                                          <p:stCondLst>
                                            <p:cond delay="499"/>
                                          </p:stCondLst>
                                        </p:cTn>
                                        <p:tgtEl>
                                          <p:spTgt spid="106"/>
                                        </p:tgtEl>
                                        <p:attrNameLst>
                                          <p:attrName>style.visibility</p:attrName>
                                        </p:attrNameLst>
                                      </p:cBhvr>
                                      <p:to>
                                        <p:strVal val="hidden"/>
                                      </p:to>
                                    </p:set>
                                  </p:childTnLst>
                                </p:cTn>
                              </p:par>
                              <p:par>
                                <p:cTn id="105" presetID="10" presetClass="entr" presetSubtype="0" fill="hold" grpId="0" nodeType="withEffect">
                                  <p:stCondLst>
                                    <p:cond delay="0"/>
                                  </p:stCondLst>
                                  <p:childTnLst>
                                    <p:set>
                                      <p:cBhvr>
                                        <p:cTn id="106" dur="1" fill="hold">
                                          <p:stCondLst>
                                            <p:cond delay="0"/>
                                          </p:stCondLst>
                                        </p:cTn>
                                        <p:tgtEl>
                                          <p:spTgt spid="113"/>
                                        </p:tgtEl>
                                        <p:attrNameLst>
                                          <p:attrName>style.visibility</p:attrName>
                                        </p:attrNameLst>
                                      </p:cBhvr>
                                      <p:to>
                                        <p:strVal val="visible"/>
                                      </p:to>
                                    </p:set>
                                    <p:animEffect transition="in" filter="fade">
                                      <p:cBhvr>
                                        <p:cTn id="107" dur="500"/>
                                        <p:tgtEl>
                                          <p:spTgt spid="113"/>
                                        </p:tgtEl>
                                      </p:cBhvr>
                                    </p:animEffect>
                                  </p:childTnLst>
                                </p:cTn>
                              </p:par>
                              <p:par>
                                <p:cTn id="108" presetID="10" presetClass="entr" presetSubtype="0" fill="hold" nodeType="withEffect">
                                  <p:stCondLst>
                                    <p:cond delay="0"/>
                                  </p:stCondLst>
                                  <p:childTnLst>
                                    <p:set>
                                      <p:cBhvr>
                                        <p:cTn id="109" dur="1" fill="hold">
                                          <p:stCondLst>
                                            <p:cond delay="0"/>
                                          </p:stCondLst>
                                        </p:cTn>
                                        <p:tgtEl>
                                          <p:spTgt spid="60"/>
                                        </p:tgtEl>
                                        <p:attrNameLst>
                                          <p:attrName>style.visibility</p:attrName>
                                        </p:attrNameLst>
                                      </p:cBhvr>
                                      <p:to>
                                        <p:strVal val="visible"/>
                                      </p:to>
                                    </p:set>
                                    <p:animEffect transition="in" filter="fade">
                                      <p:cBhvr>
                                        <p:cTn id="110" dur="500"/>
                                        <p:tgtEl>
                                          <p:spTgt spid="6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4"/>
                                        </p:tgtEl>
                                        <p:attrNameLst>
                                          <p:attrName>style.visibility</p:attrName>
                                        </p:attrNameLst>
                                      </p:cBhvr>
                                      <p:to>
                                        <p:strVal val="visible"/>
                                      </p:to>
                                    </p:set>
                                    <p:animEffect transition="in" filter="fade">
                                      <p:cBhvr>
                                        <p:cTn id="113"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99" grpId="0" animBg="1"/>
      <p:bldP spid="100" grpId="0" animBg="1"/>
      <p:bldP spid="100" grpId="1" animBg="1"/>
      <p:bldP spid="101" grpId="0"/>
      <p:bldP spid="101" grpId="1"/>
      <p:bldP spid="102" grpId="0" animBg="1"/>
      <p:bldP spid="102" grpId="1" animBg="1"/>
      <p:bldP spid="104" grpId="0"/>
      <p:bldP spid="104" grpId="1"/>
      <p:bldP spid="105" grpId="0" animBg="1"/>
      <p:bldP spid="105" grpId="1" animBg="1"/>
      <p:bldP spid="106" grpId="0"/>
      <p:bldP spid="106" grpId="1"/>
      <p:bldP spid="107" grpId="0" animBg="1"/>
      <p:bldP spid="108" grpId="0"/>
      <p:bldP spid="109" grpId="0" animBg="1"/>
      <p:bldP spid="110" grpId="0"/>
      <p:bldP spid="111" grpId="0" animBg="1"/>
      <p:bldP spid="112" grpId="0"/>
      <p:bldP spid="52" grpId="0"/>
      <p:bldP spid="53" grpId="0"/>
      <p:bldP spid="54" grpId="0"/>
      <p:bldP spid="113" grpId="0" animBg="1"/>
      <p:bldP spid="114" grpId="0"/>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2" name="文本框 61"/>
              <p:cNvSpPr txBox="1"/>
              <p:nvPr/>
            </p:nvSpPr>
            <p:spPr>
              <a:xfrm>
                <a:off x="4492235" y="2125469"/>
                <a:ext cx="1038939"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4800" b="1" i="1">
                              <a:solidFill>
                                <a:srgbClr val="B1C5E9"/>
                              </a:solidFill>
                              <a:latin typeface="Cambria Math" panose="02040503050406030204" pitchFamily="18" charset="0"/>
                            </a:rPr>
                          </m:ctrlPr>
                        </m:sSubPr>
                        <m:e>
                          <m:r>
                            <a:rPr lang="en-US" altLang="zh-CN" sz="4800" b="1" i="1">
                              <a:solidFill>
                                <a:srgbClr val="B1C5E9"/>
                              </a:solidFill>
                              <a:latin typeface="Cambria Math" panose="02040503050406030204" pitchFamily="18" charset="0"/>
                            </a:rPr>
                            <m:t>𝑻</m:t>
                          </m:r>
                        </m:e>
                        <m:sub>
                          <m:r>
                            <a:rPr lang="en-US" altLang="zh-CN" sz="4800" b="1" i="1">
                              <a:solidFill>
                                <a:srgbClr val="B1C5E9"/>
                              </a:solidFill>
                              <a:latin typeface="Cambria Math" panose="02040503050406030204" pitchFamily="18" charset="0"/>
                            </a:rPr>
                            <m:t>𝟏</m:t>
                          </m:r>
                        </m:sub>
                      </m:sSub>
                    </m:oMath>
                  </m:oMathPara>
                </a14:m>
                <a:endParaRPr lang="zh-CN" altLang="en-US" sz="4800" b="1" dirty="0">
                  <a:solidFill>
                    <a:srgbClr val="B1C5E9"/>
                  </a:solidFill>
                </a:endParaRPr>
              </a:p>
            </p:txBody>
          </p:sp>
        </mc:Choice>
        <mc:Fallback xmlns="">
          <p:sp>
            <p:nvSpPr>
              <p:cNvPr id="62" name="文本框 61"/>
              <p:cNvSpPr txBox="1">
                <a:spLocks noRot="1" noChangeAspect="1" noMove="1" noResize="1" noEditPoints="1" noAdjustHandles="1" noChangeArrowheads="1" noChangeShapeType="1" noTextEdit="1"/>
              </p:cNvSpPr>
              <p:nvPr/>
            </p:nvSpPr>
            <p:spPr>
              <a:xfrm>
                <a:off x="4492235" y="2125469"/>
                <a:ext cx="1038939" cy="83099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文本框 102"/>
              <p:cNvSpPr txBox="1"/>
              <p:nvPr/>
            </p:nvSpPr>
            <p:spPr>
              <a:xfrm>
                <a:off x="3873859" y="3474503"/>
                <a:ext cx="1751120" cy="14465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8800" b="1" i="1">
                              <a:solidFill>
                                <a:srgbClr val="FEAF7A"/>
                              </a:solidFill>
                              <a:latin typeface="Cambria Math" panose="02040503050406030204" pitchFamily="18" charset="0"/>
                            </a:rPr>
                          </m:ctrlPr>
                        </m:sSubPr>
                        <m:e>
                          <m:r>
                            <a:rPr lang="en-US" altLang="zh-CN" sz="8800" b="1" i="1">
                              <a:solidFill>
                                <a:srgbClr val="FEAF7A"/>
                              </a:solidFill>
                              <a:latin typeface="Cambria Math" panose="02040503050406030204" pitchFamily="18" charset="0"/>
                            </a:rPr>
                            <m:t>𝑻</m:t>
                          </m:r>
                        </m:e>
                        <m:sub>
                          <m:r>
                            <a:rPr lang="en-US" altLang="zh-CN" sz="8800" b="1" i="1">
                              <a:solidFill>
                                <a:srgbClr val="FEAF7A"/>
                              </a:solidFill>
                              <a:latin typeface="Cambria Math" panose="02040503050406030204" pitchFamily="18" charset="0"/>
                            </a:rPr>
                            <m:t>𝟐</m:t>
                          </m:r>
                        </m:sub>
                      </m:sSub>
                    </m:oMath>
                  </m:oMathPara>
                </a14:m>
                <a:endParaRPr lang="zh-CN" altLang="en-US" sz="8800" b="1" dirty="0">
                  <a:solidFill>
                    <a:srgbClr val="FEAF7A"/>
                  </a:solidFill>
                </a:endParaRPr>
              </a:p>
            </p:txBody>
          </p:sp>
        </mc:Choice>
        <mc:Fallback xmlns="">
          <p:sp>
            <p:nvSpPr>
              <p:cNvPr id="103" name="文本框 102"/>
              <p:cNvSpPr txBox="1">
                <a:spLocks noRot="1" noChangeAspect="1" noMove="1" noResize="1" noEditPoints="1" noAdjustHandles="1" noChangeArrowheads="1" noChangeShapeType="1" noTextEdit="1"/>
              </p:cNvSpPr>
              <p:nvPr/>
            </p:nvSpPr>
            <p:spPr>
              <a:xfrm>
                <a:off x="3873859" y="3474503"/>
                <a:ext cx="1751120" cy="1446550"/>
              </a:xfrm>
              <a:prstGeom prst="rect">
                <a:avLst/>
              </a:prstGeom>
              <a:blipFill>
                <a:blip r:embed="rId4"/>
                <a:stretch>
                  <a:fillRect/>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en-US" altLang="zh-CN" dirty="0"/>
              <a:t>The Split Work</a:t>
            </a:r>
            <a:endParaRPr lang="zh-CN" altLang="en-US" dirty="0"/>
          </a:p>
        </p:txBody>
      </p:sp>
      <p:sp>
        <p:nvSpPr>
          <p:cNvPr id="4" name="灯片编号占位符 3"/>
          <p:cNvSpPr>
            <a:spLocks noGrp="1"/>
          </p:cNvSpPr>
          <p:nvPr>
            <p:ph type="sldNum" sz="quarter" idx="15"/>
          </p:nvPr>
        </p:nvSpPr>
        <p:spPr/>
        <p:txBody>
          <a:bodyPr/>
          <a:lstStyle/>
          <a:p>
            <a:endParaRPr lang="en-US" dirty="0"/>
          </a:p>
        </p:txBody>
      </p:sp>
      <p:grpSp>
        <p:nvGrpSpPr>
          <p:cNvPr id="65" name="Group 83"/>
          <p:cNvGrpSpPr/>
          <p:nvPr/>
        </p:nvGrpSpPr>
        <p:grpSpPr>
          <a:xfrm>
            <a:off x="3990706" y="1828800"/>
            <a:ext cx="1417483" cy="1124014"/>
            <a:chOff x="742950" y="4752643"/>
            <a:chExt cx="1417483" cy="1124014"/>
          </a:xfrm>
        </p:grpSpPr>
        <p:sp>
          <p:nvSpPr>
            <p:cNvPr id="66" name="Oval 63"/>
            <p:cNvSpPr/>
            <p:nvPr/>
          </p:nvSpPr>
          <p:spPr>
            <a:xfrm>
              <a:off x="1453853" y="4752643"/>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8</a:t>
              </a:r>
            </a:p>
          </p:txBody>
        </p:sp>
        <p:sp>
          <p:nvSpPr>
            <p:cNvPr id="67" name="Oval 66"/>
            <p:cNvSpPr/>
            <p:nvPr/>
          </p:nvSpPr>
          <p:spPr>
            <a:xfrm>
              <a:off x="742950" y="5571857"/>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p:sp>
          <p:nvSpPr>
            <p:cNvPr id="68" name="Oval 67"/>
            <p:cNvSpPr/>
            <p:nvPr/>
          </p:nvSpPr>
          <p:spPr>
            <a:xfrm>
              <a:off x="1855633" y="515596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9</a:t>
              </a:r>
            </a:p>
          </p:txBody>
        </p:sp>
        <p:sp>
          <p:nvSpPr>
            <p:cNvPr id="69" name="Oval 68"/>
            <p:cNvSpPr/>
            <p:nvPr/>
          </p:nvSpPr>
          <p:spPr>
            <a:xfrm>
              <a:off x="1104900" y="515596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cxnSp>
          <p:nvCxnSpPr>
            <p:cNvPr id="70" name="Straight Connector 70"/>
            <p:cNvCxnSpPr>
              <a:stCxn id="66" idx="3"/>
              <a:endCxn id="69" idx="7"/>
            </p:cNvCxnSpPr>
            <p:nvPr/>
          </p:nvCxnSpPr>
          <p:spPr>
            <a:xfrm flipH="1">
              <a:off x="1365063" y="5012806"/>
              <a:ext cx="133427" cy="187793"/>
            </a:xfrm>
            <a:prstGeom prst="line">
              <a:avLst/>
            </a:prstGeom>
          </p:spPr>
          <p:style>
            <a:lnRef idx="2">
              <a:schemeClr val="accent2"/>
            </a:lnRef>
            <a:fillRef idx="0">
              <a:schemeClr val="accent2"/>
            </a:fillRef>
            <a:effectRef idx="1">
              <a:schemeClr val="accent2"/>
            </a:effectRef>
            <a:fontRef idx="minor">
              <a:schemeClr val="tx1"/>
            </a:fontRef>
          </p:style>
        </p:cxnSp>
        <p:cxnSp>
          <p:nvCxnSpPr>
            <p:cNvPr id="71" name="Straight Connector 71"/>
            <p:cNvCxnSpPr>
              <a:stCxn id="69" idx="3"/>
              <a:endCxn id="67" idx="7"/>
            </p:cNvCxnSpPr>
            <p:nvPr/>
          </p:nvCxnSpPr>
          <p:spPr>
            <a:xfrm flipH="1">
              <a:off x="1003113" y="5416125"/>
              <a:ext cx="146424" cy="200369"/>
            </a:xfrm>
            <a:prstGeom prst="line">
              <a:avLst/>
            </a:prstGeom>
          </p:spPr>
          <p:style>
            <a:lnRef idx="2">
              <a:schemeClr val="accent2"/>
            </a:lnRef>
            <a:fillRef idx="0">
              <a:schemeClr val="accent2"/>
            </a:fillRef>
            <a:effectRef idx="1">
              <a:schemeClr val="accent2"/>
            </a:effectRef>
            <a:fontRef idx="minor">
              <a:schemeClr val="tx1"/>
            </a:fontRef>
          </p:style>
        </p:cxnSp>
        <p:cxnSp>
          <p:nvCxnSpPr>
            <p:cNvPr id="72" name="Straight Connector 75"/>
            <p:cNvCxnSpPr>
              <a:stCxn id="66" idx="5"/>
              <a:endCxn id="68" idx="1"/>
            </p:cNvCxnSpPr>
            <p:nvPr/>
          </p:nvCxnSpPr>
          <p:spPr>
            <a:xfrm>
              <a:off x="1714016" y="5012806"/>
              <a:ext cx="186254" cy="187793"/>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86" name="Group 85"/>
          <p:cNvGrpSpPr/>
          <p:nvPr/>
        </p:nvGrpSpPr>
        <p:grpSpPr>
          <a:xfrm>
            <a:off x="2242598" y="2870051"/>
            <a:ext cx="4269155" cy="2324265"/>
            <a:chOff x="3844208" y="2920993"/>
            <a:chExt cx="2333002" cy="1218463"/>
          </a:xfrm>
        </p:grpSpPr>
        <p:grpSp>
          <p:nvGrpSpPr>
            <p:cNvPr id="73" name="Group 152"/>
            <p:cNvGrpSpPr/>
            <p:nvPr/>
          </p:nvGrpSpPr>
          <p:grpSpPr>
            <a:xfrm>
              <a:off x="3844208" y="2920993"/>
              <a:ext cx="2072839" cy="1218463"/>
              <a:chOff x="3000998" y="4660652"/>
              <a:chExt cx="2072839" cy="1218463"/>
            </a:xfrm>
          </p:grpSpPr>
          <p:cxnSp>
            <p:nvCxnSpPr>
              <p:cNvPr id="74" name="Straight Connector 94"/>
              <p:cNvCxnSpPr>
                <a:stCxn id="75" idx="5"/>
                <a:endCxn id="84" idx="1"/>
              </p:cNvCxnSpPr>
              <p:nvPr/>
            </p:nvCxnSpPr>
            <p:spPr>
              <a:xfrm>
                <a:off x="4424101" y="4920815"/>
                <a:ext cx="649736" cy="168688"/>
              </a:xfrm>
              <a:prstGeom prst="line">
                <a:avLst/>
              </a:prstGeom>
            </p:spPr>
            <p:style>
              <a:lnRef idx="2">
                <a:schemeClr val="accent1"/>
              </a:lnRef>
              <a:fillRef idx="0">
                <a:schemeClr val="accent1"/>
              </a:fillRef>
              <a:effectRef idx="1">
                <a:schemeClr val="accent1"/>
              </a:effectRef>
              <a:fontRef idx="minor">
                <a:schemeClr val="tx1"/>
              </a:fontRef>
            </p:style>
          </p:cxnSp>
          <p:sp>
            <p:nvSpPr>
              <p:cNvPr id="75" name="Oval 65"/>
              <p:cNvSpPr/>
              <p:nvPr/>
            </p:nvSpPr>
            <p:spPr>
              <a:xfrm>
                <a:off x="4163938" y="466065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5</a:t>
                </a:r>
              </a:p>
            </p:txBody>
          </p:sp>
          <p:sp>
            <p:nvSpPr>
              <p:cNvPr id="76" name="Oval 85"/>
              <p:cNvSpPr/>
              <p:nvPr/>
            </p:nvSpPr>
            <p:spPr>
              <a:xfrm>
                <a:off x="3000998" y="557431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1</a:t>
                </a:r>
              </a:p>
            </p:txBody>
          </p:sp>
          <p:sp>
            <p:nvSpPr>
              <p:cNvPr id="77" name="Oval 86"/>
              <p:cNvSpPr/>
              <p:nvPr/>
            </p:nvSpPr>
            <p:spPr>
              <a:xfrm>
                <a:off x="3706154" y="557431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3</a:t>
                </a:r>
              </a:p>
            </p:txBody>
          </p:sp>
          <p:sp>
            <p:nvSpPr>
              <p:cNvPr id="78" name="Oval 88"/>
              <p:cNvSpPr/>
              <p:nvPr/>
            </p:nvSpPr>
            <p:spPr>
              <a:xfrm>
                <a:off x="3356717" y="504486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2</a:t>
                </a:r>
              </a:p>
            </p:txBody>
          </p:sp>
          <p:cxnSp>
            <p:nvCxnSpPr>
              <p:cNvPr id="79" name="Straight Connector 90"/>
              <p:cNvCxnSpPr>
                <a:stCxn id="75" idx="3"/>
                <a:endCxn id="78" idx="7"/>
              </p:cNvCxnSpPr>
              <p:nvPr/>
            </p:nvCxnSpPr>
            <p:spPr>
              <a:xfrm flipH="1">
                <a:off x="3616880" y="4920815"/>
                <a:ext cx="591695" cy="1686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98"/>
              <p:cNvCxnSpPr>
                <a:stCxn id="78" idx="3"/>
                <a:endCxn id="76" idx="7"/>
              </p:cNvCxnSpPr>
              <p:nvPr/>
            </p:nvCxnSpPr>
            <p:spPr>
              <a:xfrm flipH="1">
                <a:off x="3261161" y="5305029"/>
                <a:ext cx="140193" cy="313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101"/>
              <p:cNvCxnSpPr>
                <a:stCxn id="77" idx="1"/>
                <a:endCxn id="78" idx="5"/>
              </p:cNvCxnSpPr>
              <p:nvPr/>
            </p:nvCxnSpPr>
            <p:spPr>
              <a:xfrm flipH="1" flipV="1">
                <a:off x="3616880" y="5305029"/>
                <a:ext cx="133911" cy="31392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2" name="Group 153"/>
            <p:cNvGrpSpPr/>
            <p:nvPr/>
          </p:nvGrpSpPr>
          <p:grpSpPr>
            <a:xfrm>
              <a:off x="5388148" y="3305207"/>
              <a:ext cx="789062" cy="834249"/>
              <a:chOff x="4544938" y="5044866"/>
              <a:chExt cx="789062" cy="834249"/>
            </a:xfrm>
          </p:grpSpPr>
          <p:sp>
            <p:nvSpPr>
              <p:cNvPr id="83" name="Oval 87"/>
              <p:cNvSpPr/>
              <p:nvPr/>
            </p:nvSpPr>
            <p:spPr>
              <a:xfrm>
                <a:off x="4544938" y="557431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6</a:t>
                </a:r>
              </a:p>
            </p:txBody>
          </p:sp>
          <p:sp>
            <p:nvSpPr>
              <p:cNvPr id="84" name="Oval 84"/>
              <p:cNvSpPr/>
              <p:nvPr/>
            </p:nvSpPr>
            <p:spPr>
              <a:xfrm>
                <a:off x="5029200" y="504486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7</a:t>
                </a:r>
              </a:p>
            </p:txBody>
          </p:sp>
          <p:cxnSp>
            <p:nvCxnSpPr>
              <p:cNvPr id="85" name="Straight Connector 106"/>
              <p:cNvCxnSpPr>
                <a:stCxn id="84" idx="3"/>
                <a:endCxn id="83" idx="7"/>
              </p:cNvCxnSpPr>
              <p:nvPr/>
            </p:nvCxnSpPr>
            <p:spPr>
              <a:xfrm flipH="1">
                <a:off x="4805101" y="5305029"/>
                <a:ext cx="268736" cy="313923"/>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96" name="Group 95"/>
          <p:cNvGrpSpPr/>
          <p:nvPr/>
        </p:nvGrpSpPr>
        <p:grpSpPr>
          <a:xfrm>
            <a:off x="2133600" y="3463680"/>
            <a:ext cx="666750" cy="720695"/>
            <a:chOff x="6606458" y="4080224"/>
            <a:chExt cx="666750" cy="720695"/>
          </a:xfrm>
        </p:grpSpPr>
        <p:sp>
          <p:nvSpPr>
            <p:cNvPr id="89" name="Oval 88"/>
            <p:cNvSpPr/>
            <p:nvPr/>
          </p:nvSpPr>
          <p:spPr>
            <a:xfrm>
              <a:off x="6606458" y="4496119"/>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p:sp>
          <p:nvSpPr>
            <p:cNvPr id="91" name="Oval 90"/>
            <p:cNvSpPr/>
            <p:nvPr/>
          </p:nvSpPr>
          <p:spPr>
            <a:xfrm>
              <a:off x="6968408" y="4080224"/>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cxnSp>
          <p:nvCxnSpPr>
            <p:cNvPr id="93" name="Straight Connector 71"/>
            <p:cNvCxnSpPr>
              <a:stCxn id="91" idx="3"/>
              <a:endCxn id="89" idx="7"/>
            </p:cNvCxnSpPr>
            <p:nvPr/>
          </p:nvCxnSpPr>
          <p:spPr>
            <a:xfrm flipH="1">
              <a:off x="6866621" y="4340387"/>
              <a:ext cx="146424" cy="200369"/>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95" name="Group 94"/>
          <p:cNvGrpSpPr/>
          <p:nvPr/>
        </p:nvGrpSpPr>
        <p:grpSpPr>
          <a:xfrm>
            <a:off x="6635176" y="3458282"/>
            <a:ext cx="706580" cy="708119"/>
            <a:chOff x="7317361" y="3676905"/>
            <a:chExt cx="706580" cy="708119"/>
          </a:xfrm>
        </p:grpSpPr>
        <p:sp>
          <p:nvSpPr>
            <p:cNvPr id="88" name="Oval 63"/>
            <p:cNvSpPr/>
            <p:nvPr/>
          </p:nvSpPr>
          <p:spPr>
            <a:xfrm>
              <a:off x="7317361" y="3676905"/>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8</a:t>
              </a:r>
            </a:p>
          </p:txBody>
        </p:sp>
        <p:sp>
          <p:nvSpPr>
            <p:cNvPr id="90" name="Oval 89"/>
            <p:cNvSpPr/>
            <p:nvPr/>
          </p:nvSpPr>
          <p:spPr>
            <a:xfrm>
              <a:off x="7719141" y="4080224"/>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9</a:t>
              </a:r>
            </a:p>
          </p:txBody>
        </p:sp>
        <p:cxnSp>
          <p:nvCxnSpPr>
            <p:cNvPr id="94" name="Straight Connector 75"/>
            <p:cNvCxnSpPr>
              <a:stCxn id="88" idx="5"/>
              <a:endCxn id="90" idx="1"/>
            </p:cNvCxnSpPr>
            <p:nvPr/>
          </p:nvCxnSpPr>
          <p:spPr>
            <a:xfrm>
              <a:off x="7577524" y="3937068"/>
              <a:ext cx="186254" cy="187793"/>
            </a:xfrm>
            <a:prstGeom prst="line">
              <a:avLst/>
            </a:prstGeom>
          </p:spPr>
          <p:style>
            <a:lnRef idx="2">
              <a:schemeClr val="accent2"/>
            </a:lnRef>
            <a:fillRef idx="0">
              <a:schemeClr val="accent2"/>
            </a:fillRef>
            <a:effectRef idx="1">
              <a:schemeClr val="accent2"/>
            </a:effectRef>
            <a:fontRef idx="minor">
              <a:schemeClr val="tx1"/>
            </a:fontRef>
          </p:style>
        </p:cxnSp>
      </p:grpSp>
      <p:sp>
        <p:nvSpPr>
          <p:cNvPr id="97" name="Oval 63"/>
          <p:cNvSpPr/>
          <p:nvPr/>
        </p:nvSpPr>
        <p:spPr>
          <a:xfrm>
            <a:off x="5219527" y="52705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a:t>
            </a:r>
          </a:p>
        </p:txBody>
      </p:sp>
      <p:sp>
        <p:nvSpPr>
          <p:cNvPr id="98" name="Oval 97"/>
          <p:cNvSpPr/>
          <p:nvPr/>
        </p:nvSpPr>
        <p:spPr>
          <a:xfrm>
            <a:off x="3659436" y="52705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sp>
        <p:nvSpPr>
          <p:cNvPr id="99" name="Oval 98"/>
          <p:cNvSpPr/>
          <p:nvPr/>
        </p:nvSpPr>
        <p:spPr>
          <a:xfrm>
            <a:off x="2369073" y="52705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mc:AlternateContent xmlns:mc="http://schemas.openxmlformats.org/markup-compatibility/2006" xmlns:a14="http://schemas.microsoft.com/office/drawing/2010/main">
        <mc:Choice Requires="a14">
          <p:sp>
            <p:nvSpPr>
              <p:cNvPr id="113" name="TextBox 112"/>
              <p:cNvSpPr txBox="1"/>
              <p:nvPr/>
            </p:nvSpPr>
            <p:spPr>
              <a:xfrm>
                <a:off x="7265556" y="2247317"/>
                <a:ext cx="22329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a:rPr>
                            <m:t>log</m:t>
                          </m:r>
                        </m:fName>
                        <m:e>
                          <m:sSub>
                            <m:sSubPr>
                              <m:ctrlPr>
                                <a:rPr lang="en-US" sz="2400" i="1">
                                  <a:latin typeface="Cambria Math" panose="02040503050406030204" pitchFamily="18" charset="0"/>
                                </a:rPr>
                              </m:ctrlPr>
                            </m:sSubPr>
                            <m:e>
                              <m:r>
                                <a:rPr lang="en-US" sz="2400" i="1">
                                  <a:latin typeface="Cambria Math"/>
                                </a:rPr>
                                <m:t>|</m:t>
                              </m:r>
                              <m:r>
                                <a:rPr lang="en-US" sz="2400" i="1">
                                  <a:latin typeface="Cambria Math"/>
                                </a:rPr>
                                <m:t>𝑇</m:t>
                              </m:r>
                            </m:e>
                            <m:sub>
                              <m:r>
                                <a:rPr lang="en-US" sz="2400" i="1">
                                  <a:latin typeface="Cambria Math"/>
                                </a:rPr>
                                <m:t>1</m:t>
                              </m:r>
                            </m:sub>
                          </m:sSub>
                          <m:r>
                            <a:rPr lang="en-US" sz="2400" i="1">
                              <a:latin typeface="Cambria Math"/>
                            </a:rPr>
                            <m:t>|</m:t>
                          </m:r>
                        </m:e>
                      </m:func>
                      <m:r>
                        <a:rPr lang="en-US" sz="2400" i="1">
                          <a:latin typeface="Cambria Math"/>
                        </a:rPr>
                        <m:t>=</m:t>
                      </m:r>
                      <m:func>
                        <m:funcPr>
                          <m:ctrlPr>
                            <a:rPr lang="en-US" sz="2400" i="1">
                              <a:latin typeface="Cambria Math" panose="02040503050406030204" pitchFamily="18" charset="0"/>
                            </a:rPr>
                          </m:ctrlPr>
                        </m:funcPr>
                        <m:fName>
                          <m:r>
                            <m:rPr>
                              <m:sty m:val="p"/>
                            </m:rPr>
                            <a:rPr lang="en-US" sz="2400">
                              <a:latin typeface="Cambria Math"/>
                            </a:rPr>
                            <m:t>log</m:t>
                          </m:r>
                        </m:fName>
                        <m:e>
                          <m:r>
                            <a:rPr lang="en-US" sz="2400" i="1">
                              <a:latin typeface="Cambria Math"/>
                            </a:rPr>
                            <m:t>𝑛</m:t>
                          </m:r>
                        </m:e>
                      </m:func>
                    </m:oMath>
                  </m:oMathPara>
                </a14:m>
                <a:endParaRPr lang="en-US" sz="2400" dirty="0"/>
              </a:p>
            </p:txBody>
          </p:sp>
        </mc:Choice>
        <mc:Fallback xmlns="">
          <p:sp>
            <p:nvSpPr>
              <p:cNvPr id="113" name="TextBox 112"/>
              <p:cNvSpPr txBox="1">
                <a:spLocks noRot="1" noChangeAspect="1" noMove="1" noResize="1" noEditPoints="1" noAdjustHandles="1" noChangeArrowheads="1" noChangeShapeType="1" noTextEdit="1"/>
              </p:cNvSpPr>
              <p:nvPr/>
            </p:nvSpPr>
            <p:spPr>
              <a:xfrm>
                <a:off x="7265556" y="2247317"/>
                <a:ext cx="2232984" cy="461665"/>
              </a:xfrm>
              <a:prstGeom prst="rect">
                <a:avLst/>
              </a:prstGeom>
              <a:blipFill>
                <a:blip r:embed="rId5"/>
                <a:stretch>
                  <a:fillRect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TextBox 113"/>
              <p:cNvSpPr txBox="1"/>
              <p:nvPr/>
            </p:nvSpPr>
            <p:spPr>
              <a:xfrm>
                <a:off x="7189356" y="3350224"/>
                <a:ext cx="2754280" cy="10917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a:rPr>
                            <m:t>log</m:t>
                          </m:r>
                        </m:fName>
                        <m:e>
                          <m:sSub>
                            <m:sSubPr>
                              <m:ctrlPr>
                                <a:rPr lang="en-US" sz="2400" i="1">
                                  <a:latin typeface="Cambria Math" panose="02040503050406030204" pitchFamily="18" charset="0"/>
                                </a:rPr>
                              </m:ctrlPr>
                            </m:sSubPr>
                            <m:e>
                              <m:r>
                                <a:rPr lang="en-US" sz="2400" i="1">
                                  <a:latin typeface="Cambria Math"/>
                                </a:rPr>
                                <m:t>|</m:t>
                              </m:r>
                              <m:r>
                                <a:rPr lang="en-US" sz="2400" i="1">
                                  <a:latin typeface="Cambria Math"/>
                                </a:rPr>
                                <m:t>𝑇</m:t>
                              </m:r>
                            </m:e>
                            <m:sub>
                              <m:r>
                                <a:rPr lang="en-US" sz="2400" i="1">
                                  <a:latin typeface="Cambria Math"/>
                                </a:rPr>
                                <m:t>21</m:t>
                              </m:r>
                            </m:sub>
                          </m:sSub>
                          <m:r>
                            <a:rPr lang="en-US" sz="2400" i="1">
                              <a:latin typeface="Cambria Math"/>
                            </a:rPr>
                            <m:t>|</m:t>
                          </m:r>
                        </m:e>
                      </m:func>
                      <m:r>
                        <a:rPr lang="en-US" sz="2400" i="1">
                          <a:latin typeface="Cambria Math"/>
                        </a:rPr>
                        <m:t>+</m:t>
                      </m:r>
                      <m:func>
                        <m:funcPr>
                          <m:ctrlPr>
                            <a:rPr lang="en-US" sz="2400" i="1">
                              <a:latin typeface="Cambria Math" panose="02040503050406030204" pitchFamily="18" charset="0"/>
                            </a:rPr>
                          </m:ctrlPr>
                        </m:funcPr>
                        <m:fName>
                          <m:r>
                            <m:rPr>
                              <m:sty m:val="p"/>
                            </m:rPr>
                            <a:rPr lang="en-US" sz="2400">
                              <a:latin typeface="Cambria Math"/>
                            </a:rPr>
                            <m:t>log</m:t>
                          </m:r>
                        </m:fName>
                        <m:e>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22</m:t>
                              </m:r>
                            </m:sub>
                          </m:sSub>
                          <m:r>
                            <a:rPr lang="en-US" sz="2400" i="1">
                              <a:latin typeface="Cambria Math"/>
                            </a:rPr>
                            <m:t>|</m:t>
                          </m:r>
                        </m:e>
                      </m:func>
                    </m:oMath>
                  </m:oMathPara>
                </a14:m>
                <a:endParaRPr lang="en-US" sz="2400" i="1" dirty="0">
                  <a:latin typeface="Cambria Math"/>
                </a:endParaRPr>
              </a:p>
              <a:p>
                <a:pPr/>
                <a14:m>
                  <m:oMathPara xmlns:m="http://schemas.openxmlformats.org/officeDocument/2006/math">
                    <m:oMathParaPr>
                      <m:jc m:val="centerGroup"/>
                    </m:oMathParaPr>
                    <m:oMath xmlns:m="http://schemas.openxmlformats.org/officeDocument/2006/math">
                      <m:r>
                        <a:rPr lang="en-US" sz="2400" i="1">
                          <a:latin typeface="Cambria Math"/>
                        </a:rPr>
                        <m:t>≤2</m:t>
                      </m:r>
                      <m:func>
                        <m:funcPr>
                          <m:ctrlPr>
                            <a:rPr lang="en-US" sz="2400" i="1">
                              <a:latin typeface="Cambria Math" panose="02040503050406030204" pitchFamily="18" charset="0"/>
                            </a:rPr>
                          </m:ctrlPr>
                        </m:funcPr>
                        <m:fName>
                          <m:r>
                            <m:rPr>
                              <m:sty m:val="p"/>
                            </m:rPr>
                            <a:rPr lang="en-US" sz="2400">
                              <a:latin typeface="Cambria Math"/>
                            </a:rPr>
                            <m:t>log</m:t>
                          </m:r>
                        </m:fName>
                        <m:e>
                          <m:f>
                            <m:fPr>
                              <m:ctrlPr>
                                <a:rPr lang="en-US" sz="2400" i="1">
                                  <a:latin typeface="Cambria Math" panose="02040503050406030204" pitchFamily="18" charset="0"/>
                                </a:rPr>
                              </m:ctrlPr>
                            </m:fPr>
                            <m:num>
                              <m:r>
                                <a:rPr lang="en-US" sz="2400" i="1">
                                  <a:latin typeface="Cambria Math"/>
                                </a:rPr>
                                <m:t>𝑛</m:t>
                              </m:r>
                            </m:num>
                            <m:den>
                              <m:r>
                                <a:rPr lang="en-US" sz="2400" i="1">
                                  <a:latin typeface="Cambria Math"/>
                                </a:rPr>
                                <m:t>2</m:t>
                              </m:r>
                            </m:den>
                          </m:f>
                        </m:e>
                      </m:func>
                    </m:oMath>
                  </m:oMathPara>
                </a14:m>
                <a:endParaRPr lang="en-US" sz="2400" dirty="0"/>
              </a:p>
            </p:txBody>
          </p:sp>
        </mc:Choice>
        <mc:Fallback xmlns="">
          <p:sp>
            <p:nvSpPr>
              <p:cNvPr id="114" name="TextBox 113"/>
              <p:cNvSpPr txBox="1">
                <a:spLocks noRot="1" noChangeAspect="1" noMove="1" noResize="1" noEditPoints="1" noAdjustHandles="1" noChangeArrowheads="1" noChangeShapeType="1" noTextEdit="1"/>
              </p:cNvSpPr>
              <p:nvPr/>
            </p:nvSpPr>
            <p:spPr>
              <a:xfrm>
                <a:off x="7189356" y="3350224"/>
                <a:ext cx="2754280" cy="1091774"/>
              </a:xfrm>
              <a:prstGeom prst="rect">
                <a:avLst/>
              </a:prstGeom>
              <a:blipFill>
                <a:blip r:embed="rId6"/>
                <a:stretch>
                  <a:fillRect r="-4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TextBox 114"/>
              <p:cNvSpPr txBox="1"/>
              <p:nvPr/>
            </p:nvSpPr>
            <p:spPr>
              <a:xfrm>
                <a:off x="7239000" y="4495800"/>
                <a:ext cx="4639916" cy="9251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a:rPr>
                            <m:t>log</m:t>
                          </m:r>
                        </m:fName>
                        <m:e>
                          <m:sSub>
                            <m:sSubPr>
                              <m:ctrlPr>
                                <a:rPr lang="en-US" sz="2000" i="1">
                                  <a:latin typeface="Cambria Math" panose="02040503050406030204" pitchFamily="18" charset="0"/>
                                </a:rPr>
                              </m:ctrlPr>
                            </m:sSubPr>
                            <m:e>
                              <m:r>
                                <a:rPr lang="en-US" sz="2000" i="1">
                                  <a:latin typeface="Cambria Math"/>
                                </a:rPr>
                                <m:t>|</m:t>
                              </m:r>
                              <m:r>
                                <a:rPr lang="en-US" sz="2000" i="1">
                                  <a:latin typeface="Cambria Math"/>
                                </a:rPr>
                                <m:t>𝑇</m:t>
                              </m:r>
                            </m:e>
                            <m:sub>
                              <m:r>
                                <a:rPr lang="en-US" sz="2000" i="1">
                                  <a:latin typeface="Cambria Math"/>
                                </a:rPr>
                                <m:t>31</m:t>
                              </m:r>
                            </m:sub>
                          </m:sSub>
                          <m:r>
                            <a:rPr lang="en-US" sz="2000" i="1">
                              <a:latin typeface="Cambria Math"/>
                            </a:rPr>
                            <m:t>|</m:t>
                          </m:r>
                        </m:e>
                      </m:func>
                      <m:r>
                        <a:rPr lang="en-US" sz="2000" i="1">
                          <a:latin typeface="Cambria Math"/>
                        </a:rPr>
                        <m:t>+</m:t>
                      </m:r>
                      <m:func>
                        <m:funcPr>
                          <m:ctrlPr>
                            <a:rPr lang="en-US" sz="2000" i="1">
                              <a:latin typeface="Cambria Math" panose="02040503050406030204" pitchFamily="18" charset="0"/>
                            </a:rPr>
                          </m:ctrlPr>
                        </m:funcPr>
                        <m:fName>
                          <m:r>
                            <m:rPr>
                              <m:sty m:val="p"/>
                            </m:rPr>
                            <a:rPr lang="en-US" sz="2000">
                              <a:latin typeface="Cambria Math"/>
                            </a:rPr>
                            <m:t>log</m:t>
                          </m:r>
                        </m:fName>
                        <m:e>
                          <m:sSub>
                            <m:sSubPr>
                              <m:ctrlPr>
                                <a:rPr lang="en-US" sz="2000" i="1">
                                  <a:latin typeface="Cambria Math" panose="02040503050406030204" pitchFamily="18" charset="0"/>
                                </a:rPr>
                              </m:ctrlPr>
                            </m:sSubPr>
                            <m:e>
                              <m:r>
                                <a:rPr lang="en-US" sz="2000" i="1">
                                  <a:latin typeface="Cambria Math"/>
                                </a:rPr>
                                <m:t>|</m:t>
                              </m:r>
                              <m:r>
                                <a:rPr lang="en-US" sz="2000" i="1">
                                  <a:latin typeface="Cambria Math"/>
                                </a:rPr>
                                <m:t>𝑇</m:t>
                              </m:r>
                            </m:e>
                            <m:sub>
                              <m:r>
                                <a:rPr lang="en-US" sz="2000" i="1">
                                  <a:latin typeface="Cambria Math"/>
                                </a:rPr>
                                <m:t>32</m:t>
                              </m:r>
                            </m:sub>
                          </m:sSub>
                          <m:r>
                            <a:rPr lang="en-US" sz="2000" i="1">
                              <a:latin typeface="Cambria Math" panose="02040503050406030204" pitchFamily="18" charset="0"/>
                            </a:rPr>
                            <m:t>|</m:t>
                          </m:r>
                        </m:e>
                      </m:func>
                      <m:r>
                        <a:rPr lang="en-US" sz="2000" i="1">
                          <a:latin typeface="Cambria Math"/>
                        </a:rPr>
                        <m:t>+</m:t>
                      </m:r>
                      <m:func>
                        <m:funcPr>
                          <m:ctrlPr>
                            <a:rPr lang="en-US" sz="2000" i="1">
                              <a:latin typeface="Cambria Math" panose="02040503050406030204" pitchFamily="18" charset="0"/>
                            </a:rPr>
                          </m:ctrlPr>
                        </m:funcPr>
                        <m:fName>
                          <m:r>
                            <m:rPr>
                              <m:sty m:val="p"/>
                            </m:rPr>
                            <a:rPr lang="en-US" sz="2000">
                              <a:latin typeface="Cambria Math"/>
                            </a:rPr>
                            <m:t>log</m:t>
                          </m:r>
                        </m:fName>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33</m:t>
                                  </m:r>
                                </m:sub>
                              </m:sSub>
                            </m:e>
                          </m:d>
                          <m:r>
                            <a:rPr lang="en-US" sz="2000" i="1">
                              <a:latin typeface="Cambria Math"/>
                            </a:rPr>
                            <m:t>+</m:t>
                          </m:r>
                          <m:func>
                            <m:funcPr>
                              <m:ctrlPr>
                                <a:rPr lang="en-US" sz="2000" i="1">
                                  <a:latin typeface="Cambria Math" panose="02040503050406030204" pitchFamily="18" charset="0"/>
                                </a:rPr>
                              </m:ctrlPr>
                            </m:funcPr>
                            <m:fName>
                              <m:r>
                                <m:rPr>
                                  <m:sty m:val="p"/>
                                </m:rPr>
                                <a:rPr lang="en-US" sz="2000">
                                  <a:latin typeface="Cambria Math"/>
                                </a:rPr>
                                <m:t>log</m:t>
                              </m:r>
                            </m:fName>
                            <m:e>
                              <m:sSub>
                                <m:sSubPr>
                                  <m:ctrlPr>
                                    <a:rPr lang="en-US" sz="2000" i="1">
                                      <a:latin typeface="Cambria Math" panose="02040503050406030204" pitchFamily="18" charset="0"/>
                                    </a:rPr>
                                  </m:ctrlPr>
                                </m:sSubPr>
                                <m:e>
                                  <m:r>
                                    <a:rPr lang="en-US" sz="2000" i="1">
                                      <a:latin typeface="Cambria Math"/>
                                    </a:rPr>
                                    <m:t>|</m:t>
                                  </m:r>
                                  <m:r>
                                    <a:rPr lang="en-US" sz="2000" i="1">
                                      <a:latin typeface="Cambria Math"/>
                                    </a:rPr>
                                    <m:t>𝑇</m:t>
                                  </m:r>
                                </m:e>
                                <m:sub>
                                  <m:r>
                                    <a:rPr lang="en-US" sz="2000" i="1">
                                      <a:latin typeface="Cambria Math"/>
                                    </a:rPr>
                                    <m:t>34</m:t>
                                  </m:r>
                                </m:sub>
                              </m:sSub>
                              <m:r>
                                <a:rPr lang="en-US" sz="2000" i="1">
                                  <a:latin typeface="Cambria Math"/>
                                </a:rPr>
                                <m:t>|</m:t>
                              </m:r>
                            </m:e>
                          </m:func>
                        </m:e>
                      </m:func>
                    </m:oMath>
                  </m:oMathPara>
                </a14:m>
                <a:endParaRPr lang="en-US" sz="2000" i="1" dirty="0">
                  <a:latin typeface="Cambria Math"/>
                </a:endParaRPr>
              </a:p>
              <a:p>
                <a:pPr/>
                <a14:m>
                  <m:oMathPara xmlns:m="http://schemas.openxmlformats.org/officeDocument/2006/math">
                    <m:oMathParaPr>
                      <m:jc m:val="centerGroup"/>
                    </m:oMathParaPr>
                    <m:oMath xmlns:m="http://schemas.openxmlformats.org/officeDocument/2006/math">
                      <m:r>
                        <a:rPr lang="en-US" sz="2000" i="1">
                          <a:latin typeface="Cambria Math"/>
                        </a:rPr>
                        <m:t>≤4</m:t>
                      </m:r>
                      <m:func>
                        <m:funcPr>
                          <m:ctrlPr>
                            <a:rPr lang="en-US" sz="2000" i="1">
                              <a:latin typeface="Cambria Math" panose="02040503050406030204" pitchFamily="18" charset="0"/>
                            </a:rPr>
                          </m:ctrlPr>
                        </m:funcPr>
                        <m:fName>
                          <m:r>
                            <m:rPr>
                              <m:sty m:val="p"/>
                            </m:rPr>
                            <a:rPr lang="en-US" sz="2000">
                              <a:latin typeface="Cambria Math"/>
                            </a:rPr>
                            <m:t>log</m:t>
                          </m:r>
                        </m:fName>
                        <m:e>
                          <m:f>
                            <m:fPr>
                              <m:ctrlPr>
                                <a:rPr lang="en-US" sz="2000" i="1">
                                  <a:latin typeface="Cambria Math" panose="02040503050406030204" pitchFamily="18" charset="0"/>
                                </a:rPr>
                              </m:ctrlPr>
                            </m:fPr>
                            <m:num>
                              <m:r>
                                <a:rPr lang="en-US" sz="2000" i="1">
                                  <a:latin typeface="Cambria Math"/>
                                </a:rPr>
                                <m:t>𝑛</m:t>
                              </m:r>
                            </m:num>
                            <m:den>
                              <m:r>
                                <a:rPr lang="en-US" sz="2000" i="1">
                                  <a:latin typeface="Cambria Math"/>
                                </a:rPr>
                                <m:t>4</m:t>
                              </m:r>
                            </m:den>
                          </m:f>
                        </m:e>
                      </m:func>
                    </m:oMath>
                  </m:oMathPara>
                </a14:m>
                <a:endParaRPr lang="en-US" sz="2000" dirty="0"/>
              </a:p>
            </p:txBody>
          </p:sp>
        </mc:Choice>
        <mc:Fallback xmlns="">
          <p:sp>
            <p:nvSpPr>
              <p:cNvPr id="115" name="TextBox 114"/>
              <p:cNvSpPr txBox="1">
                <a:spLocks noRot="1" noChangeAspect="1" noMove="1" noResize="1" noEditPoints="1" noAdjustHandles="1" noChangeArrowheads="1" noChangeShapeType="1" noTextEdit="1"/>
              </p:cNvSpPr>
              <p:nvPr/>
            </p:nvSpPr>
            <p:spPr>
              <a:xfrm>
                <a:off x="7239000" y="4495800"/>
                <a:ext cx="4639916" cy="925190"/>
              </a:xfrm>
              <a:prstGeom prst="rect">
                <a:avLst/>
              </a:prstGeom>
              <a:blipFill>
                <a:blip r:embed="rId7"/>
                <a:stretch>
                  <a:fillRect/>
                </a:stretch>
              </a:blipFill>
            </p:spPr>
            <p:txBody>
              <a:bodyPr/>
              <a:lstStyle/>
              <a:p>
                <a:r>
                  <a:rPr lang="zh-CN" altLang="en-US">
                    <a:noFill/>
                  </a:rPr>
                  <a:t> </a:t>
                </a:r>
              </a:p>
            </p:txBody>
          </p:sp>
        </mc:Fallback>
      </mc:AlternateContent>
      <p:sp>
        <p:nvSpPr>
          <p:cNvPr id="116" name="TextBox 115"/>
          <p:cNvSpPr txBox="1"/>
          <p:nvPr/>
        </p:nvSpPr>
        <p:spPr>
          <a:xfrm>
            <a:off x="8143729" y="4233770"/>
            <a:ext cx="614271" cy="461665"/>
          </a:xfrm>
          <a:prstGeom prst="rect">
            <a:avLst/>
          </a:prstGeom>
          <a:noFill/>
        </p:spPr>
        <p:txBody>
          <a:bodyPr wrap="none" rtlCol="0">
            <a:spAutoFit/>
          </a:bodyPr>
          <a:lstStyle/>
          <a:p>
            <a:r>
              <a:rPr lang="en-US" sz="2400" dirty="0"/>
              <a:t>……</a:t>
            </a:r>
          </a:p>
        </p:txBody>
      </p:sp>
      <mc:AlternateContent xmlns:mc="http://schemas.openxmlformats.org/markup-compatibility/2006" xmlns:a14="http://schemas.microsoft.com/office/drawing/2010/main">
        <mc:Choice Requires="a14">
          <p:sp>
            <p:nvSpPr>
              <p:cNvPr id="117" name="TextBox 116"/>
              <p:cNvSpPr txBox="1"/>
              <p:nvPr/>
            </p:nvSpPr>
            <p:spPr>
              <a:xfrm>
                <a:off x="7924800" y="4876800"/>
                <a:ext cx="2956867" cy="94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a:rPr>
                            <m:t>log</m:t>
                          </m:r>
                        </m:fName>
                        <m:e>
                          <m:sSub>
                            <m:sSubPr>
                              <m:ctrlPr>
                                <a:rPr lang="en-US" sz="2000" i="1">
                                  <a:latin typeface="Cambria Math" panose="02040503050406030204" pitchFamily="18" charset="0"/>
                                </a:rPr>
                              </m:ctrlPr>
                            </m:sSubPr>
                            <m:e>
                              <m:r>
                                <a:rPr lang="en-US" sz="2000" i="1">
                                  <a:latin typeface="Cambria Math"/>
                                </a:rPr>
                                <m:t>|</m:t>
                              </m:r>
                              <m:r>
                                <a:rPr lang="en-US" sz="2000" i="1">
                                  <a:latin typeface="Cambria Math"/>
                                </a:rPr>
                                <m:t>𝑇</m:t>
                              </m:r>
                            </m:e>
                            <m:sub>
                              <m:r>
                                <a:rPr lang="en-US" sz="2000" i="1">
                                  <a:latin typeface="Cambria Math"/>
                                </a:rPr>
                                <m:t>h</m:t>
                              </m:r>
                              <m:r>
                                <a:rPr lang="en-US" sz="2000" i="1">
                                  <a:latin typeface="Cambria Math"/>
                                </a:rPr>
                                <m:t>1</m:t>
                              </m:r>
                            </m:sub>
                          </m:sSub>
                          <m:r>
                            <a:rPr lang="en-US" sz="2000" i="1">
                              <a:latin typeface="Cambria Math"/>
                            </a:rPr>
                            <m:t>|</m:t>
                          </m:r>
                        </m:e>
                      </m:func>
                      <m:r>
                        <a:rPr lang="en-US" sz="2000" i="1">
                          <a:latin typeface="Cambria Math"/>
                        </a:rPr>
                        <m:t>+…+</m:t>
                      </m:r>
                      <m:func>
                        <m:funcPr>
                          <m:ctrlPr>
                            <a:rPr lang="en-US" sz="2000" i="1">
                              <a:latin typeface="Cambria Math" panose="02040503050406030204" pitchFamily="18" charset="0"/>
                            </a:rPr>
                          </m:ctrlPr>
                        </m:funcPr>
                        <m:fName>
                          <m:r>
                            <m:rPr>
                              <m:sty m:val="p"/>
                            </m:rPr>
                            <a:rPr lang="en-US" sz="2000">
                              <a:latin typeface="Cambria Math"/>
                            </a:rPr>
                            <m:t>log</m:t>
                          </m:r>
                        </m:fName>
                        <m:e>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h</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h</m:t>
                                  </m:r>
                                </m:sup>
                              </m:sSup>
                            </m:sub>
                          </m:sSub>
                          <m:r>
                            <a:rPr lang="en-US" sz="2000" i="1">
                              <a:latin typeface="Cambria Math"/>
                            </a:rPr>
                            <m:t>|</m:t>
                          </m:r>
                        </m:e>
                      </m:func>
                    </m:oMath>
                  </m:oMathPara>
                </a14:m>
                <a:endParaRPr lang="en-US" sz="2000" i="1" dirty="0">
                  <a:latin typeface="Cambria Math"/>
                </a:endParaRPr>
              </a:p>
              <a:p>
                <a:pPr/>
                <a14:m>
                  <m:oMathPara xmlns:m="http://schemas.openxmlformats.org/officeDocument/2006/math">
                    <m:oMathParaPr>
                      <m:jc m:val="centerGroup"/>
                    </m:oMathParaPr>
                    <m:oMath xmlns:m="http://schemas.openxmlformats.org/officeDocument/2006/math">
                      <m:r>
                        <a:rPr lang="en-US" sz="2000" i="1">
                          <a:latin typeface="Cambria Math"/>
                        </a:rPr>
                        <m:t>≤</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h</m:t>
                          </m:r>
                        </m:sup>
                      </m:sSup>
                      <m:func>
                        <m:funcPr>
                          <m:ctrlPr>
                            <a:rPr lang="en-US" sz="2000" i="1">
                              <a:latin typeface="Cambria Math" panose="02040503050406030204" pitchFamily="18" charset="0"/>
                            </a:rPr>
                          </m:ctrlPr>
                        </m:funcPr>
                        <m:fName>
                          <m:r>
                            <m:rPr>
                              <m:sty m:val="p"/>
                            </m:rPr>
                            <a:rPr lang="en-US" sz="2000">
                              <a:latin typeface="Cambria Math"/>
                            </a:rPr>
                            <m:t>log</m:t>
                          </m:r>
                        </m:fName>
                        <m:e>
                          <m:f>
                            <m:fPr>
                              <m:ctrlPr>
                                <a:rPr lang="en-US" sz="2000" i="1">
                                  <a:latin typeface="Cambria Math" panose="02040503050406030204" pitchFamily="18" charset="0"/>
                                </a:rPr>
                              </m:ctrlPr>
                            </m:fPr>
                            <m:num>
                              <m:r>
                                <a:rPr lang="en-US" sz="2000" i="1">
                                  <a:latin typeface="Cambria Math"/>
                                </a:rPr>
                                <m:t>𝑛</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h</m:t>
                                  </m:r>
                                </m:sup>
                              </m:sSup>
                            </m:den>
                          </m:f>
                        </m:e>
                      </m:func>
                    </m:oMath>
                  </m:oMathPara>
                </a14:m>
                <a:endParaRPr lang="en-US" sz="2000" dirty="0"/>
              </a:p>
            </p:txBody>
          </p:sp>
        </mc:Choice>
        <mc:Fallback xmlns="">
          <p:sp>
            <p:nvSpPr>
              <p:cNvPr id="117" name="TextBox 116"/>
              <p:cNvSpPr txBox="1">
                <a:spLocks noRot="1" noChangeAspect="1" noMove="1" noResize="1" noEditPoints="1" noAdjustHandles="1" noChangeArrowheads="1" noChangeShapeType="1" noTextEdit="1"/>
              </p:cNvSpPr>
              <p:nvPr/>
            </p:nvSpPr>
            <p:spPr>
              <a:xfrm>
                <a:off x="7924800" y="4876800"/>
                <a:ext cx="2956867" cy="944489"/>
              </a:xfrm>
              <a:prstGeom prst="rect">
                <a:avLst/>
              </a:prstGeom>
              <a:blipFill>
                <a:blip r:embed="rId8"/>
                <a:stretch>
                  <a:fillRect l="-206" r="-2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662090" y="5656770"/>
                <a:ext cx="4470134" cy="619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a:rPr>
                            <m:t>log</m:t>
                          </m:r>
                        </m:fName>
                        <m:e>
                          <m:r>
                            <a:rPr lang="en-US" sz="2000" i="1">
                              <a:latin typeface="Cambria Math"/>
                            </a:rPr>
                            <m:t>𝑛</m:t>
                          </m:r>
                        </m:e>
                      </m:func>
                      <m:r>
                        <a:rPr lang="en-US" sz="2000" i="1">
                          <a:latin typeface="Cambria Math"/>
                        </a:rPr>
                        <m:t>+2</m:t>
                      </m:r>
                      <m:func>
                        <m:funcPr>
                          <m:ctrlPr>
                            <a:rPr lang="en-US" sz="2000" i="1">
                              <a:latin typeface="Cambria Math" panose="02040503050406030204" pitchFamily="18" charset="0"/>
                            </a:rPr>
                          </m:ctrlPr>
                        </m:funcPr>
                        <m:fName>
                          <m:r>
                            <m:rPr>
                              <m:sty m:val="p"/>
                            </m:rPr>
                            <a:rPr lang="en-US" sz="2000">
                              <a:latin typeface="Cambria Math"/>
                            </a:rPr>
                            <m:t>log</m:t>
                          </m:r>
                        </m:fName>
                        <m:e>
                          <m:f>
                            <m:fPr>
                              <m:ctrlPr>
                                <a:rPr lang="en-US" sz="2000" i="1">
                                  <a:latin typeface="Cambria Math" panose="02040503050406030204" pitchFamily="18" charset="0"/>
                                </a:rPr>
                              </m:ctrlPr>
                            </m:fPr>
                            <m:num>
                              <m:r>
                                <a:rPr lang="en-US" sz="2000" i="1">
                                  <a:latin typeface="Cambria Math"/>
                                </a:rPr>
                                <m:t>𝑛</m:t>
                              </m:r>
                            </m:num>
                            <m:den>
                              <m:r>
                                <a:rPr lang="en-US" sz="2000" i="1">
                                  <a:latin typeface="Cambria Math"/>
                                </a:rPr>
                                <m:t>2</m:t>
                              </m:r>
                            </m:den>
                          </m:f>
                        </m:e>
                      </m:func>
                      <m:r>
                        <a:rPr lang="en-US" sz="2000" i="1">
                          <a:latin typeface="Cambria Math"/>
                        </a:rPr>
                        <m:t>+</m:t>
                      </m:r>
                      <m:r>
                        <a:rPr lang="en-US" sz="2000" i="1">
                          <a:latin typeface="Cambria Math" panose="02040503050406030204" pitchFamily="18" charset="0"/>
                        </a:rPr>
                        <m:t>4</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f>
                            <m:fPr>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i="1">
                                  <a:latin typeface="Cambria Math" panose="02040503050406030204" pitchFamily="18" charset="0"/>
                                </a:rPr>
                                <m:t>4</m:t>
                              </m:r>
                            </m:den>
                          </m:f>
                        </m:e>
                      </m:func>
                      <m:r>
                        <a:rPr lang="en-US" sz="2000" i="1">
                          <a:latin typeface="Cambria Math"/>
                        </a:rPr>
                        <m:t>…+</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h</m:t>
                          </m:r>
                        </m:sup>
                      </m:sSup>
                      <m:func>
                        <m:funcPr>
                          <m:ctrlPr>
                            <a:rPr lang="en-US" sz="2000" i="1">
                              <a:latin typeface="Cambria Math" panose="02040503050406030204" pitchFamily="18" charset="0"/>
                            </a:rPr>
                          </m:ctrlPr>
                        </m:funcPr>
                        <m:fName>
                          <m:r>
                            <m:rPr>
                              <m:sty m:val="p"/>
                            </m:rPr>
                            <a:rPr lang="en-US" sz="2000">
                              <a:latin typeface="Cambria Math"/>
                            </a:rPr>
                            <m:t>log</m:t>
                          </m:r>
                        </m:fName>
                        <m:e>
                          <m:f>
                            <m:fPr>
                              <m:ctrlPr>
                                <a:rPr lang="en-US" sz="2000" i="1">
                                  <a:latin typeface="Cambria Math" panose="02040503050406030204" pitchFamily="18" charset="0"/>
                                </a:rPr>
                              </m:ctrlPr>
                            </m:fPr>
                            <m:num>
                              <m:r>
                                <a:rPr lang="en-US" altLang="zh-CN" sz="2000" i="1">
                                  <a:latin typeface="Cambria Math"/>
                                </a:rPr>
                                <m:t>𝑛</m:t>
                              </m:r>
                            </m:num>
                            <m:den>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i="1">
                                      <a:latin typeface="Cambria Math" panose="02040503050406030204" pitchFamily="18" charset="0"/>
                                    </a:rPr>
                                    <m:t>h</m:t>
                                  </m:r>
                                </m:sup>
                              </m:sSup>
                            </m:den>
                          </m:f>
                        </m:e>
                      </m:func>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1662090" y="5656770"/>
                <a:ext cx="4470134" cy="61940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791201" y="5708027"/>
                <a:ext cx="2366545" cy="582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m:t>
                      </m:r>
                      <m:r>
                        <a:rPr lang="en-US" i="1">
                          <a:latin typeface="Cambria Math"/>
                        </a:rPr>
                        <m:t>𝑂</m:t>
                      </m:r>
                      <m:d>
                        <m:dPr>
                          <m:ctrlPr>
                            <a:rPr lang="en-US" i="1">
                              <a:latin typeface="Cambria Math" panose="02040503050406030204" pitchFamily="18" charset="0"/>
                            </a:rPr>
                          </m:ctrlPr>
                        </m:dPr>
                        <m:e>
                          <m:r>
                            <a:rPr lang="en-US" i="1">
                              <a:latin typeface="Cambria Math"/>
                            </a:rPr>
                            <m:t>𝑚</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𝑚</m:t>
                                      </m:r>
                                    </m:den>
                                  </m:f>
                                  <m:r>
                                    <a:rPr lang="en-US" i="1">
                                      <a:latin typeface="Cambria Math"/>
                                    </a:rPr>
                                    <m:t>+1</m:t>
                                  </m:r>
                                </m:e>
                              </m:d>
                            </m:e>
                          </m:func>
                        </m:e>
                      </m:d>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5791201" y="5708027"/>
                <a:ext cx="2366545" cy="582147"/>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4370658" y="6385125"/>
                <a:ext cx="3203826" cy="400110"/>
              </a:xfrm>
              <a:prstGeom prst="rect">
                <a:avLst/>
              </a:prstGeom>
              <a:noFill/>
            </p:spPr>
            <p:txBody>
              <a:bodyPr wrap="none" rtlCol="0">
                <a:spAutoFit/>
              </a:bodyPr>
              <a:lstStyle/>
              <a:p>
                <a:r>
                  <a:rPr lang="en-US" altLang="zh-CN" sz="2000" dirty="0">
                    <a:latin typeface="Arial" panose="020B0604020202020204" pitchFamily="34" charset="0"/>
                    <a:cs typeface="Arial" panose="020B0604020202020204" pitchFamily="34" charset="0"/>
                  </a:rPr>
                  <a:t>(If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2</m:t>
                        </m:r>
                      </m:sub>
                    </m:sSub>
                  </m:oMath>
                </a14:m>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is perfectly balanced)</a:t>
                </a:r>
                <a:endParaRPr lang="zh-CN" altLang="en-US" sz="2000" dirty="0">
                  <a:latin typeface="Arial" panose="020B0604020202020204" pitchFamily="34" charset="0"/>
                  <a:cs typeface="Arial" panose="020B0604020202020204" pitchFamily="34"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370658" y="6385125"/>
                <a:ext cx="3203826" cy="400110"/>
              </a:xfrm>
              <a:prstGeom prst="rect">
                <a:avLst/>
              </a:prstGeom>
              <a:blipFill>
                <a:blip r:embed="rId11"/>
                <a:stretch>
                  <a:fillRect l="-2091" t="-6061" r="-1331" b="-27273"/>
                </a:stretch>
              </a:blipFill>
            </p:spPr>
            <p:txBody>
              <a:bodyPr/>
              <a:lstStyle/>
              <a:p>
                <a:r>
                  <a:rPr lang="zh-CN" altLang="en-US">
                    <a:noFill/>
                  </a:rPr>
                  <a:t> </a:t>
                </a:r>
              </a:p>
            </p:txBody>
          </p:sp>
        </mc:Fallback>
      </mc:AlternateContent>
      <p:sp>
        <p:nvSpPr>
          <p:cNvPr id="8" name="Left Brace 7"/>
          <p:cNvSpPr/>
          <p:nvPr/>
        </p:nvSpPr>
        <p:spPr>
          <a:xfrm rot="16200000">
            <a:off x="3668772" y="4482731"/>
            <a:ext cx="204136" cy="36320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3002618" y="6416025"/>
                <a:ext cx="1476815" cy="369332"/>
              </a:xfrm>
              <a:prstGeom prst="rect">
                <a:avLst/>
              </a:prstGeom>
              <a:noFill/>
            </p:spPr>
            <p:txBody>
              <a:bodyPr wrap="none" rtlCol="0">
                <a:spAutoFit/>
              </a:bodyPr>
              <a:lstStyle/>
              <a:p>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a:rPr>
                              <m:t>log</m:t>
                            </m:r>
                          </m:e>
                          <m:sub>
                            <m:r>
                              <a:rPr lang="en-US">
                                <a:latin typeface="Cambria Math" panose="02040503050406030204" pitchFamily="18" charset="0"/>
                              </a:rPr>
                              <m:t>2</m:t>
                            </m:r>
                          </m:sub>
                        </m:sSub>
                      </m:fName>
                      <m:e>
                        <m:r>
                          <a:rPr lang="en-US" i="1">
                            <a:latin typeface="Cambria Math"/>
                          </a:rPr>
                          <m:t>𝑚</m:t>
                        </m:r>
                      </m:e>
                    </m:func>
                  </m:oMath>
                </a14:m>
                <a:r>
                  <a:rPr lang="en-US" dirty="0">
                    <a:latin typeface="Arial" panose="020B0604020202020204" pitchFamily="34" charset="0"/>
                    <a:cs typeface="Arial" panose="020B0604020202020204" pitchFamily="34" charset="0"/>
                  </a:rPr>
                  <a:t> terms</a:t>
                </a:r>
              </a:p>
            </p:txBody>
          </p:sp>
        </mc:Choice>
        <mc:Fallback xmlns="">
          <p:sp>
            <p:nvSpPr>
              <p:cNvPr id="9" name="TextBox 8"/>
              <p:cNvSpPr txBox="1">
                <a:spLocks noRot="1" noChangeAspect="1" noMove="1" noResize="1" noEditPoints="1" noAdjustHandles="1" noChangeArrowheads="1" noChangeShapeType="1" noTextEdit="1"/>
              </p:cNvSpPr>
              <p:nvPr/>
            </p:nvSpPr>
            <p:spPr>
              <a:xfrm>
                <a:off x="3002618" y="6416025"/>
                <a:ext cx="1476815" cy="369332"/>
              </a:xfrm>
              <a:prstGeom prst="rect">
                <a:avLst/>
              </a:prstGeom>
              <a:blipFill>
                <a:blip r:embed="rId12"/>
                <a:stretch>
                  <a:fillRect l="-1240" t="-8197" r="-330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635177" y="366287"/>
                <a:ext cx="3078343" cy="1507592"/>
              </a:xfrm>
              <a:prstGeom prst="rect">
                <a:avLst/>
              </a:prstGeom>
              <a:ln w="88900" cmpd="thinThick"/>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b="1" dirty="0">
                    <a:solidFill>
                      <a:srgbClr val="FF0000"/>
                    </a:solidFill>
                    <a:latin typeface="Comic Sans MS" panose="030F0702030302020204" pitchFamily="66" charset="0"/>
                  </a:rPr>
                  <a:t>Concavity: </a:t>
                </a:r>
              </a:p>
              <a:p>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nary>
                            <m:naryPr>
                              <m:chr m:val="∑"/>
                              <m:ctrlPr>
                                <a:rPr lang="en-US" altLang="zh-CN" sz="2400" i="1">
                                  <a:latin typeface="Cambria Math" panose="02040503050406030204" pitchFamily="18" charset="0"/>
                                </a:rPr>
                              </m:ctrlPr>
                            </m:naryPr>
                            <m:sub>
                              <m:r>
                                <m:rPr>
                                  <m:brk m:alnAt="23"/>
                                </m:rPr>
                                <a:rPr lang="en-US" altLang="zh-CN" sz="2400" i="1">
                                  <a:latin typeface="Cambria Math"/>
                                </a:rPr>
                                <m:t>𝑖</m:t>
                              </m:r>
                              <m:r>
                                <a:rPr lang="en-US" altLang="zh-CN" sz="2400" i="1">
                                  <a:latin typeface="Cambria Math"/>
                                </a:rPr>
                                <m:t>=1</m:t>
                              </m:r>
                            </m:sub>
                            <m:sup>
                              <m:r>
                                <a:rPr lang="en-US" altLang="zh-CN" sz="2400" i="1">
                                  <a:latin typeface="Cambria Math"/>
                                </a:rPr>
                                <m:t>𝑘</m:t>
                              </m:r>
                            </m:sup>
                            <m:e>
                              <m:sSub>
                                <m:sSubPr>
                                  <m:ctrlPr>
                                    <a:rPr lang="en-US" altLang="zh-CN" sz="2400" i="1">
                                      <a:latin typeface="Cambria Math" panose="02040503050406030204" pitchFamily="18" charset="0"/>
                                    </a:rPr>
                                  </m:ctrlPr>
                                </m:sSubPr>
                                <m:e>
                                  <m:r>
                                    <a:rPr lang="en-US" altLang="zh-CN" sz="2400" i="1">
                                      <a:latin typeface="Cambria Math"/>
                                    </a:rPr>
                                    <m:t>𝑎</m:t>
                                  </m:r>
                                </m:e>
                                <m:sub>
                                  <m:r>
                                    <a:rPr lang="en-US" altLang="zh-CN" sz="2400" i="1">
                                      <a:latin typeface="Cambria Math"/>
                                    </a:rPr>
                                    <m:t>𝑖</m:t>
                                  </m:r>
                                </m:sub>
                              </m:sSub>
                            </m:e>
                          </m:nary>
                        </m:e>
                      </m:func>
                      <m:r>
                        <a:rPr lang="en-US" sz="2400" i="1">
                          <a:latin typeface="Cambria Math"/>
                        </a:rPr>
                        <m:t>≤</m:t>
                      </m:r>
                      <m:r>
                        <a:rPr lang="en-US" sz="2400" i="1">
                          <a:latin typeface="Cambria Math"/>
                        </a:rPr>
                        <m:t>𝑘</m:t>
                      </m:r>
                      <m:func>
                        <m:funcPr>
                          <m:ctrlPr>
                            <a:rPr lang="en-US" sz="2400" i="1">
                              <a:latin typeface="Cambria Math" panose="02040503050406030204" pitchFamily="18" charset="0"/>
                            </a:rPr>
                          </m:ctrlPr>
                        </m:funcPr>
                        <m:fName>
                          <m:r>
                            <m:rPr>
                              <m:sty m:val="p"/>
                            </m:rPr>
                            <a:rPr lang="en-US" sz="2400">
                              <a:latin typeface="Cambria Math"/>
                            </a:rPr>
                            <m:t>log</m:t>
                          </m:r>
                        </m:fName>
                        <m:e>
                          <m:f>
                            <m:fPr>
                              <m:ctrlPr>
                                <a:rPr lang="en-US" sz="2400" i="1">
                                  <a:latin typeface="Cambria Math" panose="02040503050406030204" pitchFamily="18" charset="0"/>
                                </a:rPr>
                              </m:ctrlPr>
                            </m:fPr>
                            <m:num>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𝑖</m:t>
                                  </m:r>
                                </m:sub>
                              </m:sSub>
                            </m:num>
                            <m:den>
                              <m:r>
                                <a:rPr lang="en-US" sz="2400" i="1">
                                  <a:latin typeface="Cambria Math"/>
                                </a:rPr>
                                <m:t>𝑘</m:t>
                              </m:r>
                            </m:den>
                          </m:f>
                        </m:e>
                      </m:func>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6635177" y="366287"/>
                <a:ext cx="3078343" cy="1507592"/>
              </a:xfrm>
              <a:prstGeom prst="rect">
                <a:avLst/>
              </a:prstGeom>
              <a:blipFill>
                <a:blip r:embed="rId13"/>
                <a:stretch>
                  <a:fillRect l="-1538" t="-382"/>
                </a:stretch>
              </a:blipFill>
              <a:ln w="88900" cmpd="thinThick"/>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160830" y="2870050"/>
                <a:ext cx="2642134" cy="400110"/>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t>(</a:t>
                </a:r>
                <a14:m>
                  <m:oMath xmlns:m="http://schemas.openxmlformats.org/officeDocument/2006/math">
                    <m:r>
                      <a:rPr lang="en-US" sz="2000" i="1">
                        <a:latin typeface="Cambria Math"/>
                      </a:rPr>
                      <m:t>|</m:t>
                    </m:r>
                    <m:r>
                      <a:rPr lang="en-US" sz="2000" i="1">
                        <a:latin typeface="Cambria Math"/>
                      </a:rPr>
                      <m:t>𝑇</m:t>
                    </m:r>
                    <m:r>
                      <a:rPr lang="en-US" sz="2000" i="1">
                        <a:latin typeface="Cambria Math"/>
                      </a:rPr>
                      <m:t>|</m:t>
                    </m:r>
                  </m:oMath>
                </a14:m>
                <a:r>
                  <a:rPr lang="en-US" sz="2000" dirty="0"/>
                  <a:t>: the size of tree </a:t>
                </a:r>
                <a14:m>
                  <m:oMath xmlns:m="http://schemas.openxmlformats.org/officeDocument/2006/math">
                    <m:r>
                      <a:rPr lang="en-US" sz="2000" i="1">
                        <a:latin typeface="Cambria Math"/>
                      </a:rPr>
                      <m:t>𝑇</m:t>
                    </m:r>
                  </m:oMath>
                </a14:m>
                <a:r>
                  <a:rPr lang="en-US" sz="2000"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7160830" y="2870050"/>
                <a:ext cx="2642134" cy="400110"/>
              </a:xfrm>
              <a:prstGeom prst="rect">
                <a:avLst/>
              </a:prstGeom>
              <a:blipFill>
                <a:blip r:embed="rId14"/>
                <a:stretch>
                  <a:fillRect l="-2299" t="-7463" r="-1149" b="-25373"/>
                </a:stretch>
              </a:blipFill>
              <a:ln>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295214" y="2952815"/>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21</m:t>
                          </m:r>
                        </m:sub>
                      </m:sSub>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295214" y="2952815"/>
                <a:ext cx="691728" cy="461665"/>
              </a:xfrm>
              <a:prstGeom prst="rect">
                <a:avLst/>
              </a:prstGeom>
              <a:blipFill>
                <a:blip r:embed="rId15"/>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371386" y="2954813"/>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22</m:t>
                          </m:r>
                        </m:sub>
                      </m:sSub>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6371386" y="2954813"/>
                <a:ext cx="691728" cy="461665"/>
              </a:xfrm>
              <a:prstGeom prst="rect">
                <a:avLst/>
              </a:prstGeom>
              <a:blipFill>
                <a:blip r:embed="rId16"/>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1728264" y="5196938"/>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31</m:t>
                          </m:r>
                        </m:sub>
                      </m:sSub>
                    </m:oMath>
                  </m:oMathPara>
                </a14:m>
                <a:endParaRPr lang="en-US" sz="2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728264" y="5196938"/>
                <a:ext cx="691728" cy="461665"/>
              </a:xfrm>
              <a:prstGeom prst="rect">
                <a:avLst/>
              </a:prstGeom>
              <a:blipFill>
                <a:blip r:embed="rId17"/>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3036050" y="5180917"/>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32</m:t>
                          </m:r>
                        </m:sub>
                      </m:sSub>
                    </m:oMath>
                  </m:oMathPara>
                </a14:m>
                <a:endParaRPr lang="en-US" sz="2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3036050" y="5180917"/>
                <a:ext cx="691728" cy="461665"/>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4552109" y="5192084"/>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33</m:t>
                          </m:r>
                        </m:sub>
                      </m:sSub>
                    </m:oMath>
                  </m:oMathPara>
                </a14:m>
                <a:endParaRPr lang="en-US" sz="2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4552109" y="5192084"/>
                <a:ext cx="691728" cy="461665"/>
              </a:xfrm>
              <a:prstGeom prst="rect">
                <a:avLst/>
              </a:prstGeom>
              <a:blipFill>
                <a:blip r:embed="rId19"/>
                <a:stretch>
                  <a:fillRect b="-1333"/>
                </a:stretch>
              </a:blipFill>
            </p:spPr>
            <p:txBody>
              <a:bodyPr/>
              <a:lstStyle/>
              <a:p>
                <a:r>
                  <a:rPr lang="zh-CN" altLang="en-US">
                    <a:noFill/>
                  </a:rPr>
                  <a:t> </a:t>
                </a:r>
              </a:p>
            </p:txBody>
          </p:sp>
        </mc:Fallback>
      </mc:AlternateContent>
      <p:cxnSp>
        <p:nvCxnSpPr>
          <p:cNvPr id="63" name="直接连接符 62"/>
          <p:cNvCxnSpPr/>
          <p:nvPr/>
        </p:nvCxnSpPr>
        <p:spPr>
          <a:xfrm>
            <a:off x="4552110" y="2088964"/>
            <a:ext cx="294621" cy="187793"/>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64" name="直接连接符 63"/>
          <p:cNvCxnSpPr/>
          <p:nvPr/>
        </p:nvCxnSpPr>
        <p:spPr>
          <a:xfrm>
            <a:off x="2318637" y="3713992"/>
            <a:ext cx="294621" cy="187793"/>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87" name="直接连接符 86"/>
          <p:cNvCxnSpPr/>
          <p:nvPr/>
        </p:nvCxnSpPr>
        <p:spPr>
          <a:xfrm>
            <a:off x="6435251" y="3547051"/>
            <a:ext cx="294621" cy="333881"/>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92" name="文本框 91"/>
          <p:cNvSpPr txBox="1"/>
          <p:nvPr/>
        </p:nvSpPr>
        <p:spPr>
          <a:xfrm>
            <a:off x="3862600" y="1840700"/>
            <a:ext cx="588623" cy="369332"/>
          </a:xfrm>
          <a:prstGeom prst="rect">
            <a:avLst/>
          </a:prstGeom>
          <a:noFill/>
        </p:spPr>
        <p:txBody>
          <a:bodyPr wrap="none" rtlCol="0">
            <a:spAutoFit/>
          </a:bodyPr>
          <a:lstStyle/>
          <a:p>
            <a:r>
              <a:rPr lang="en-US" altLang="zh-CN" dirty="0"/>
              <a:t>split</a:t>
            </a:r>
            <a:endParaRPr lang="zh-CN" altLang="en-US" dirty="0"/>
          </a:p>
        </p:txBody>
      </p:sp>
      <p:sp>
        <p:nvSpPr>
          <p:cNvPr id="100" name="文本框 99"/>
          <p:cNvSpPr txBox="1"/>
          <p:nvPr/>
        </p:nvSpPr>
        <p:spPr>
          <a:xfrm>
            <a:off x="1699756" y="3453124"/>
            <a:ext cx="588623" cy="369332"/>
          </a:xfrm>
          <a:prstGeom prst="rect">
            <a:avLst/>
          </a:prstGeom>
          <a:noFill/>
        </p:spPr>
        <p:txBody>
          <a:bodyPr wrap="none" rtlCol="0">
            <a:spAutoFit/>
          </a:bodyPr>
          <a:lstStyle/>
          <a:p>
            <a:r>
              <a:rPr lang="en-US" altLang="zh-CN" dirty="0"/>
              <a:t>split</a:t>
            </a:r>
            <a:endParaRPr lang="zh-CN" altLang="en-US" dirty="0"/>
          </a:p>
        </p:txBody>
      </p:sp>
      <p:sp>
        <p:nvSpPr>
          <p:cNvPr id="101" name="文本框 15"/>
          <p:cNvSpPr txBox="1"/>
          <p:nvPr/>
        </p:nvSpPr>
        <p:spPr>
          <a:xfrm>
            <a:off x="5834405" y="3216783"/>
            <a:ext cx="58862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split</a:t>
            </a:r>
            <a:endParaRPr lang="zh-CN" altLang="en-US" dirty="0"/>
          </a:p>
        </p:txBody>
      </p:sp>
      <p:sp>
        <p:nvSpPr>
          <p:cNvPr id="17" name="文本框 16"/>
          <p:cNvSpPr txBox="1"/>
          <p:nvPr/>
        </p:nvSpPr>
        <p:spPr>
          <a:xfrm>
            <a:off x="2819401" y="6415903"/>
            <a:ext cx="464889" cy="369332"/>
          </a:xfrm>
          <a:prstGeom prst="rect">
            <a:avLst/>
          </a:prstGeom>
          <a:noFill/>
        </p:spPr>
        <p:txBody>
          <a:bodyPr wrap="square" rtlCol="0">
            <a:spAutoFit/>
          </a:bodyPr>
          <a:lstStyle/>
          <a:p>
            <a:r>
              <a:rPr lang="en-US" altLang="zh-CN" b="1" dirty="0">
                <a:solidFill>
                  <a:srgbClr val="FF0000"/>
                </a:solidFill>
              </a:rPr>
              <a:t>c</a:t>
            </a:r>
            <a:endParaRPr lang="zh-CN" altLang="en-US" b="1" dirty="0">
              <a:solidFill>
                <a:srgbClr val="FF0000"/>
              </a:solidFill>
            </a:endParaRPr>
          </a:p>
        </p:txBody>
      </p:sp>
      <p:sp>
        <p:nvSpPr>
          <p:cNvPr id="102" name="文本框 101"/>
          <p:cNvSpPr txBox="1"/>
          <p:nvPr/>
        </p:nvSpPr>
        <p:spPr>
          <a:xfrm>
            <a:off x="6534626" y="5690586"/>
            <a:ext cx="475775" cy="369332"/>
          </a:xfrm>
          <a:prstGeom prst="rect">
            <a:avLst/>
          </a:prstGeom>
          <a:noFill/>
        </p:spPr>
        <p:txBody>
          <a:bodyPr wrap="square" rtlCol="0">
            <a:spAutoFit/>
          </a:bodyPr>
          <a:lstStyle/>
          <a:p>
            <a:r>
              <a:rPr lang="en-US" altLang="zh-CN" b="1" dirty="0">
                <a:solidFill>
                  <a:srgbClr val="FF0000"/>
                </a:solidFill>
              </a:rPr>
              <a:t>c</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12" name="文本框 11"/>
              <p:cNvSpPr txBox="1"/>
              <p:nvPr/>
            </p:nvSpPr>
            <p:spPr>
              <a:xfrm>
                <a:off x="8229600" y="5881807"/>
                <a:ext cx="2841284" cy="646331"/>
              </a:xfrm>
              <a:prstGeom prst="rect">
                <a:avLst/>
              </a:prstGeom>
              <a:noFill/>
            </p:spPr>
            <p:txBody>
              <a:bodyPr wrap="square" rtlCol="0">
                <a:spAutoFit/>
              </a:bodyPr>
              <a:lstStyle/>
              <a:p>
                <a:pPr algn="ctr"/>
                <a:r>
                  <a:rPr lang="en-US" altLang="zh-CN" dirty="0">
                    <a:solidFill>
                      <a:srgbClr val="FF0000"/>
                    </a:solidFill>
                    <a:latin typeface="Arial" panose="020B0604020202020204" pitchFamily="34" charset="0"/>
                    <a:cs typeface="Arial" panose="020B0604020202020204" pitchFamily="34" charset="0"/>
                  </a:rPr>
                  <a:t>The height of </a:t>
                </a:r>
                <a14:m>
                  <m:oMath xmlns:m="http://schemas.openxmlformats.org/officeDocument/2006/math">
                    <m:sSub>
                      <m:sSubPr>
                        <m:ctrlPr>
                          <a:rPr lang="en-US" altLang="zh-CN" i="1">
                            <a:solidFill>
                              <a:srgbClr val="FF0000"/>
                            </a:solidFill>
                            <a:latin typeface="Cambria Math" panose="02040503050406030204" pitchFamily="18" charset="0"/>
                          </a:rPr>
                        </m:ctrlPr>
                      </m:sSubPr>
                      <m:e>
                        <m:r>
                          <m:rPr>
                            <m:sty m:val="p"/>
                          </m:rPr>
                          <a:rPr lang="en-US" altLang="zh-CN">
                            <a:solidFill>
                              <a:srgbClr val="FF0000"/>
                            </a:solidFill>
                            <a:latin typeface="Cambria Math" panose="02040503050406030204" pitchFamily="18" charset="0"/>
                          </a:rPr>
                          <m:t>T</m:t>
                        </m:r>
                      </m:e>
                      <m:sub>
                        <m:r>
                          <a:rPr lang="en-US" altLang="zh-CN">
                            <a:solidFill>
                              <a:srgbClr val="FF0000"/>
                            </a:solidFill>
                            <a:latin typeface="Cambria Math" panose="02040503050406030204" pitchFamily="18" charset="0"/>
                          </a:rPr>
                          <m:t>2</m:t>
                        </m:r>
                      </m:sub>
                    </m:sSub>
                  </m:oMath>
                </a14:m>
                <a:endParaRPr lang="en-US" altLang="zh-CN" dirty="0">
                  <a:solidFill>
                    <a:srgbClr val="FF0000"/>
                  </a:solidFill>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pitchFamily="18" charset="0"/>
                        </a:rPr>
                        <m:t>h</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𝑂</m:t>
                      </m:r>
                      <m:r>
                        <a:rPr lang="en-US" altLang="zh-CN" i="1">
                          <a:solidFill>
                            <a:srgbClr val="FF0000"/>
                          </a:solidFill>
                          <a:latin typeface="Cambria Math" panose="02040503050406030204" pitchFamily="18" charset="0"/>
                        </a:rPr>
                        <m:t>(</m:t>
                      </m:r>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log</m:t>
                          </m:r>
                        </m:fName>
                        <m:e>
                          <m:r>
                            <a:rPr lang="en-US" altLang="zh-CN" i="1">
                              <a:solidFill>
                                <a:srgbClr val="FF0000"/>
                              </a:solidFill>
                              <a:latin typeface="Cambria Math" panose="02040503050406030204" pitchFamily="18" charset="0"/>
                            </a:rPr>
                            <m:t>𝑚</m:t>
                          </m:r>
                        </m:e>
                      </m:func>
                      <m:r>
                        <a:rPr lang="en-US" altLang="zh-CN" i="1">
                          <a:solidFill>
                            <a:srgbClr val="FF0000"/>
                          </a:solidFill>
                          <a:latin typeface="Cambria Math" panose="02040503050406030204" pitchFamily="18" charset="0"/>
                        </a:rPr>
                        <m:t>)</m:t>
                      </m:r>
                    </m:oMath>
                  </m:oMathPara>
                </a14:m>
                <a:endParaRPr lang="zh-CN" altLang="en-US" dirty="0">
                  <a:solidFill>
                    <a:srgbClr val="FF0000"/>
                  </a:solidFill>
                  <a:latin typeface="Arial" panose="020B0604020202020204" pitchFamily="34" charset="0"/>
                  <a:cs typeface="Arial" panose="020B0604020202020204" pitchFamily="34"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8229600" y="5881807"/>
                <a:ext cx="2841284" cy="646331"/>
              </a:xfrm>
              <a:prstGeom prst="rect">
                <a:avLst/>
              </a:prstGeom>
              <a:blipFill>
                <a:blip r:embed="rId20"/>
                <a:stretch>
                  <a:fillRect t="-5660" b="-7547"/>
                </a:stretch>
              </a:blipFill>
            </p:spPr>
            <p:txBody>
              <a:bodyPr/>
              <a:lstStyle/>
              <a:p>
                <a:r>
                  <a:rPr lang="zh-CN" altLang="en-US">
                    <a:noFill/>
                  </a:rPr>
                  <a:t> </a:t>
                </a:r>
              </a:p>
            </p:txBody>
          </p:sp>
        </mc:Fallback>
      </mc:AlternateContent>
      <p:grpSp>
        <p:nvGrpSpPr>
          <p:cNvPr id="105" name="Group 94">
            <a:extLst>
              <a:ext uri="{FF2B5EF4-FFF2-40B4-BE49-F238E27FC236}">
                <a16:creationId xmlns:a16="http://schemas.microsoft.com/office/drawing/2014/main" id="{232F4990-3A95-48FC-8AB9-8892904C4947}"/>
              </a:ext>
            </a:extLst>
          </p:cNvPr>
          <p:cNvGrpSpPr/>
          <p:nvPr/>
        </p:nvGrpSpPr>
        <p:grpSpPr>
          <a:xfrm>
            <a:off x="6356236" y="4905093"/>
            <a:ext cx="706580" cy="708119"/>
            <a:chOff x="7317361" y="3676905"/>
            <a:chExt cx="706580" cy="708119"/>
          </a:xfrm>
        </p:grpSpPr>
        <p:sp>
          <p:nvSpPr>
            <p:cNvPr id="118" name="Oval 63">
              <a:extLst>
                <a:ext uri="{FF2B5EF4-FFF2-40B4-BE49-F238E27FC236}">
                  <a16:creationId xmlns:a16="http://schemas.microsoft.com/office/drawing/2014/main" id="{F4B36457-1D8E-485E-AF4E-334EAE4C7962}"/>
                </a:ext>
              </a:extLst>
            </p:cNvPr>
            <p:cNvSpPr/>
            <p:nvPr/>
          </p:nvSpPr>
          <p:spPr>
            <a:xfrm>
              <a:off x="7317361" y="3676905"/>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atin typeface="Arial Black" panose="020B0A04020102020204" pitchFamily="34" charset="0"/>
                </a:rPr>
                <a:t>8</a:t>
              </a:r>
            </a:p>
          </p:txBody>
        </p:sp>
        <p:sp>
          <p:nvSpPr>
            <p:cNvPr id="119" name="Oval 89">
              <a:extLst>
                <a:ext uri="{FF2B5EF4-FFF2-40B4-BE49-F238E27FC236}">
                  <a16:creationId xmlns:a16="http://schemas.microsoft.com/office/drawing/2014/main" id="{DCE39043-9B90-456C-BBA9-D8D802812653}"/>
                </a:ext>
              </a:extLst>
            </p:cNvPr>
            <p:cNvSpPr/>
            <p:nvPr/>
          </p:nvSpPr>
          <p:spPr>
            <a:xfrm>
              <a:off x="7719141" y="4080224"/>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atin typeface="Arial Black" panose="020B0A04020102020204" pitchFamily="34" charset="0"/>
                </a:rPr>
                <a:t>9</a:t>
              </a:r>
            </a:p>
          </p:txBody>
        </p:sp>
        <p:cxnSp>
          <p:nvCxnSpPr>
            <p:cNvPr id="120" name="Straight Connector 75">
              <a:extLst>
                <a:ext uri="{FF2B5EF4-FFF2-40B4-BE49-F238E27FC236}">
                  <a16:creationId xmlns:a16="http://schemas.microsoft.com/office/drawing/2014/main" id="{CBD89AFE-64F3-4ECA-8713-8A559AA66573}"/>
                </a:ext>
              </a:extLst>
            </p:cNvPr>
            <p:cNvCxnSpPr>
              <a:stCxn id="118" idx="5"/>
              <a:endCxn id="119" idx="1"/>
            </p:cNvCxnSpPr>
            <p:nvPr/>
          </p:nvCxnSpPr>
          <p:spPr>
            <a:xfrm>
              <a:off x="7577524" y="3937068"/>
              <a:ext cx="186254" cy="187793"/>
            </a:xfrm>
            <a:prstGeom prst="line">
              <a:avLst/>
            </a:prstGeom>
          </p:spPr>
          <p:style>
            <a:lnRef idx="2">
              <a:schemeClr val="accent2"/>
            </a:lnRef>
            <a:fillRef idx="0">
              <a:schemeClr val="accent2"/>
            </a:fillRef>
            <a:effectRef idx="1">
              <a:schemeClr val="accent2"/>
            </a:effectRef>
            <a:fontRef idx="minor">
              <a:schemeClr val="tx1"/>
            </a:fontRef>
          </p:style>
        </p:cxnSp>
      </p:grpSp>
      <p:sp>
        <p:nvSpPr>
          <p:cNvPr id="109" name="Oval 87">
            <a:extLst>
              <a:ext uri="{FF2B5EF4-FFF2-40B4-BE49-F238E27FC236}">
                <a16:creationId xmlns:a16="http://schemas.microsoft.com/office/drawing/2014/main" id="{60BC92F8-2C6E-4F75-AB75-91E768018737}"/>
              </a:ext>
            </a:extLst>
          </p:cNvPr>
          <p:cNvSpPr/>
          <p:nvPr/>
        </p:nvSpPr>
        <p:spPr>
          <a:xfrm>
            <a:off x="6705601" y="4600182"/>
            <a:ext cx="557753" cy="581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latin typeface="Arial Black" panose="020B0A04020102020204" pitchFamily="34" charset="0"/>
              </a:rPr>
              <a:t>^</a:t>
            </a:r>
          </a:p>
        </p:txBody>
      </p:sp>
      <p:cxnSp>
        <p:nvCxnSpPr>
          <p:cNvPr id="110" name="Straight Connector 106">
            <a:extLst>
              <a:ext uri="{FF2B5EF4-FFF2-40B4-BE49-F238E27FC236}">
                <a16:creationId xmlns:a16="http://schemas.microsoft.com/office/drawing/2014/main" id="{025062DD-8CCA-4326-A888-57CA9F230EC1}"/>
              </a:ext>
            </a:extLst>
          </p:cNvPr>
          <p:cNvCxnSpPr>
            <a:cxnSpLocks/>
            <a:stCxn id="84" idx="5"/>
            <a:endCxn id="109" idx="1"/>
          </p:cNvCxnSpPr>
          <p:nvPr/>
        </p:nvCxnSpPr>
        <p:spPr>
          <a:xfrm>
            <a:off x="6430071" y="4099225"/>
            <a:ext cx="357210" cy="586105"/>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52">
                <a:extLst>
                  <a:ext uri="{FF2B5EF4-FFF2-40B4-BE49-F238E27FC236}">
                    <a16:creationId xmlns:a16="http://schemas.microsoft.com/office/drawing/2014/main" id="{F4C96159-66E3-44DD-BFF6-D1504160BA4F}"/>
                  </a:ext>
                </a:extLst>
              </p:cNvPr>
              <p:cNvSpPr txBox="1"/>
              <p:nvPr/>
            </p:nvSpPr>
            <p:spPr>
              <a:xfrm>
                <a:off x="5961836" y="5217031"/>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3</m:t>
                          </m:r>
                          <m:r>
                            <a:rPr lang="en-US" sz="2400" i="1">
                              <a:latin typeface="Cambria Math" panose="02040503050406030204" pitchFamily="18" charset="0"/>
                            </a:rPr>
                            <m:t>4</m:t>
                          </m:r>
                        </m:sub>
                      </m:sSub>
                    </m:oMath>
                  </m:oMathPara>
                </a14:m>
                <a:endParaRPr lang="en-US" sz="2400" dirty="0"/>
              </a:p>
            </p:txBody>
          </p:sp>
        </mc:Choice>
        <mc:Fallback xmlns="">
          <p:sp>
            <p:nvSpPr>
              <p:cNvPr id="121" name="TextBox 52">
                <a:extLst>
                  <a:ext uri="{FF2B5EF4-FFF2-40B4-BE49-F238E27FC236}">
                    <a16:creationId xmlns:a16="http://schemas.microsoft.com/office/drawing/2014/main" id="{F4C96159-66E3-44DD-BFF6-D1504160BA4F}"/>
                  </a:ext>
                </a:extLst>
              </p:cNvPr>
              <p:cNvSpPr txBox="1">
                <a:spLocks noRot="1" noChangeAspect="1" noMove="1" noResize="1" noEditPoints="1" noAdjustHandles="1" noChangeArrowheads="1" noChangeShapeType="1" noTextEdit="1"/>
              </p:cNvSpPr>
              <p:nvPr/>
            </p:nvSpPr>
            <p:spPr>
              <a:xfrm>
                <a:off x="5961836" y="5217031"/>
                <a:ext cx="691728" cy="461665"/>
              </a:xfrm>
              <a:prstGeom prst="rect">
                <a:avLst/>
              </a:prstGeom>
              <a:blipFill>
                <a:blip r:embed="rId2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541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65"/>
                                        </p:tgtEl>
                                      </p:cBhvr>
                                    </p:animEffect>
                                    <p:animScale>
                                      <p:cBhvr>
                                        <p:cTn id="7" dur="250" autoRev="1" fill="hold"/>
                                        <p:tgtEl>
                                          <p:spTgt spid="65"/>
                                        </p:tgtEl>
                                      </p:cBhvr>
                                      <p:by x="105000" y="105000"/>
                                    </p:animScale>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500" tmFilter="0, 0; .2, .5; .8, .5; 1, 0"/>
                                        <p:tgtEl>
                                          <p:spTgt spid="96"/>
                                        </p:tgtEl>
                                      </p:cBhvr>
                                    </p:animEffect>
                                    <p:animScale>
                                      <p:cBhvr>
                                        <p:cTn id="18" dur="250" autoRev="1" fill="hold"/>
                                        <p:tgtEl>
                                          <p:spTgt spid="96"/>
                                        </p:tgtEl>
                                      </p:cBhvr>
                                      <p:by x="105000" y="105000"/>
                                    </p:animScale>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6" presetClass="emph" presetSubtype="0" fill="hold" nodeType="afterEffect">
                                  <p:stCondLst>
                                    <p:cond delay="0"/>
                                  </p:stCondLst>
                                  <p:childTnLst>
                                    <p:animEffect transition="out" filter="fade">
                                      <p:cBhvr>
                                        <p:cTn id="24" dur="500" tmFilter="0, 0; .2, .5; .8, .5; 1, 0"/>
                                        <p:tgtEl>
                                          <p:spTgt spid="95"/>
                                        </p:tgtEl>
                                      </p:cBhvr>
                                    </p:animEffect>
                                    <p:animScale>
                                      <p:cBhvr>
                                        <p:cTn id="25" dur="250" autoRev="1" fill="hold"/>
                                        <p:tgtEl>
                                          <p:spTgt spid="95"/>
                                        </p:tgtEl>
                                      </p:cBhvr>
                                      <p:by x="105000" y="105000"/>
                                    </p:animScale>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14"/>
                                        </p:tgtEl>
                                        <p:attrNameLst>
                                          <p:attrName>style.visibility</p:attrName>
                                        </p:attrNameLst>
                                      </p:cBhvr>
                                      <p:to>
                                        <p:strVal val="visible"/>
                                      </p:to>
                                    </p:set>
                                    <p:animEffect transition="in" filter="fade">
                                      <p:cBhvr>
                                        <p:cTn id="32" dur="500"/>
                                        <p:tgtEl>
                                          <p:spTgt spid="114"/>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grpId="0" nodeType="clickEffect">
                                  <p:stCondLst>
                                    <p:cond delay="0"/>
                                  </p:stCondLst>
                                  <p:childTnLst>
                                    <p:animEffect transition="out" filter="fade">
                                      <p:cBhvr>
                                        <p:cTn id="41" dur="500" tmFilter="0, 0; .2, .5; .8, .5; 1, 0"/>
                                        <p:tgtEl>
                                          <p:spTgt spid="99"/>
                                        </p:tgtEl>
                                      </p:cBhvr>
                                    </p:animEffect>
                                    <p:animScale>
                                      <p:cBhvr>
                                        <p:cTn id="42" dur="250" autoRev="1" fill="hold"/>
                                        <p:tgtEl>
                                          <p:spTgt spid="99"/>
                                        </p:tgtEl>
                                      </p:cBhvr>
                                      <p:by x="105000" y="105000"/>
                                    </p:animScale>
                                  </p:childTnLst>
                                </p:cTn>
                              </p:par>
                              <p:par>
                                <p:cTn id="43" presetID="26" presetClass="emph" presetSubtype="0" fill="hold" grpId="0" nodeType="withEffect">
                                  <p:stCondLst>
                                    <p:cond delay="0"/>
                                  </p:stCondLst>
                                  <p:childTnLst>
                                    <p:animEffect transition="out" filter="fade">
                                      <p:cBhvr>
                                        <p:cTn id="44" dur="500" tmFilter="0, 0; .2, .5; .8, .5; 1, 0"/>
                                        <p:tgtEl>
                                          <p:spTgt spid="98"/>
                                        </p:tgtEl>
                                      </p:cBhvr>
                                    </p:animEffect>
                                    <p:animScale>
                                      <p:cBhvr>
                                        <p:cTn id="45" dur="250" autoRev="1" fill="hold"/>
                                        <p:tgtEl>
                                          <p:spTgt spid="98"/>
                                        </p:tgtEl>
                                      </p:cBhvr>
                                      <p:by x="105000" y="105000"/>
                                    </p:animScale>
                                  </p:childTnLst>
                                </p:cTn>
                              </p:par>
                              <p:par>
                                <p:cTn id="46" presetID="26" presetClass="emph" presetSubtype="0" fill="hold" grpId="0" nodeType="withEffect">
                                  <p:stCondLst>
                                    <p:cond delay="0"/>
                                  </p:stCondLst>
                                  <p:childTnLst>
                                    <p:animEffect transition="out" filter="fade">
                                      <p:cBhvr>
                                        <p:cTn id="47" dur="500" tmFilter="0, 0; .2, .5; .8, .5; 1, 0"/>
                                        <p:tgtEl>
                                          <p:spTgt spid="97"/>
                                        </p:tgtEl>
                                      </p:cBhvr>
                                    </p:animEffect>
                                    <p:animScale>
                                      <p:cBhvr>
                                        <p:cTn id="48" dur="250" autoRev="1" fill="hold"/>
                                        <p:tgtEl>
                                          <p:spTgt spid="97"/>
                                        </p:tgtEl>
                                      </p:cBhvr>
                                      <p:by x="105000" y="105000"/>
                                    </p:animScale>
                                  </p:childTnLst>
                                </p:cTn>
                              </p:par>
                              <p:par>
                                <p:cTn id="49" presetID="26" presetClass="emph" presetSubtype="0" fill="hold" nodeType="withEffect">
                                  <p:stCondLst>
                                    <p:cond delay="0"/>
                                  </p:stCondLst>
                                  <p:childTnLst>
                                    <p:animEffect transition="out" filter="fade">
                                      <p:cBhvr>
                                        <p:cTn id="50" dur="500" tmFilter="0, 0; .2, .5; .8, .5; 1, 0"/>
                                        <p:tgtEl>
                                          <p:spTgt spid="105"/>
                                        </p:tgtEl>
                                      </p:cBhvr>
                                    </p:animEffect>
                                    <p:animScale>
                                      <p:cBhvr>
                                        <p:cTn id="51" dur="250" autoRev="1" fill="hold"/>
                                        <p:tgtEl>
                                          <p:spTgt spid="105"/>
                                        </p:tgtEl>
                                      </p:cBhvr>
                                      <p:by x="105000" y="105000"/>
                                    </p:animScale>
                                  </p:childTnLst>
                                </p:cTn>
                              </p:par>
                              <p:par>
                                <p:cTn id="52" presetID="10" presetClass="entr" presetSubtype="0" fill="hold" grpId="0" nodeType="withEffect">
                                  <p:stCondLst>
                                    <p:cond delay="0"/>
                                  </p:stCondLst>
                                  <p:childTnLst>
                                    <p:set>
                                      <p:cBhvr>
                                        <p:cTn id="53" dur="1" fill="hold">
                                          <p:stCondLst>
                                            <p:cond delay="0"/>
                                          </p:stCondLst>
                                        </p:cTn>
                                        <p:tgtEl>
                                          <p:spTgt spid="115"/>
                                        </p:tgtEl>
                                        <p:attrNameLst>
                                          <p:attrName>style.visibility</p:attrName>
                                        </p:attrNameLst>
                                      </p:cBhvr>
                                      <p:to>
                                        <p:strVal val="visible"/>
                                      </p:to>
                                    </p:set>
                                    <p:animEffect transition="in" filter="fade">
                                      <p:cBhvr>
                                        <p:cTn id="54" dur="500"/>
                                        <p:tgtEl>
                                          <p:spTgt spid="1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fade">
                                      <p:cBhvr>
                                        <p:cTn id="66" dur="500"/>
                                        <p:tgtEl>
                                          <p:spTgt spid="12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115"/>
                                        </p:tgtEl>
                                      </p:cBhvr>
                                    </p:animEffect>
                                    <p:set>
                                      <p:cBhvr>
                                        <p:cTn id="71" dur="1" fill="hold">
                                          <p:stCondLst>
                                            <p:cond delay="499"/>
                                          </p:stCondLst>
                                        </p:cTn>
                                        <p:tgtEl>
                                          <p:spTgt spid="115"/>
                                        </p:tgtEl>
                                        <p:attrNameLst>
                                          <p:attrName>style.visibility</p:attrName>
                                        </p:attrNameLst>
                                      </p:cBhvr>
                                      <p:to>
                                        <p:strVal val="hidden"/>
                                      </p:to>
                                    </p:se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116"/>
                                        </p:tgtEl>
                                        <p:attrNameLst>
                                          <p:attrName>style.visibility</p:attrName>
                                        </p:attrNameLst>
                                      </p:cBhvr>
                                      <p:to>
                                        <p:strVal val="visible"/>
                                      </p:to>
                                    </p:set>
                                    <p:animEffect transition="in" filter="fade">
                                      <p:cBhvr>
                                        <p:cTn id="75" dur="500"/>
                                        <p:tgtEl>
                                          <p:spTgt spid="116"/>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117"/>
                                        </p:tgtEl>
                                        <p:attrNameLst>
                                          <p:attrName>style.visibility</p:attrName>
                                        </p:attrNameLst>
                                      </p:cBhvr>
                                      <p:to>
                                        <p:strVal val="visible"/>
                                      </p:to>
                                    </p:set>
                                    <p:animEffect transition="in" filter="fade">
                                      <p:cBhvr>
                                        <p:cTn id="79" dur="500"/>
                                        <p:tgtEl>
                                          <p:spTgt spid="11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fade">
                                      <p:cBhvr>
                                        <p:cTn id="87" dur="500"/>
                                        <p:tgtEl>
                                          <p:spTgt spid="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wipe(left)">
                                      <p:cBhvr>
                                        <p:cTn id="92" dur="500"/>
                                        <p:tgtEl>
                                          <p:spTgt spid="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fade">
                                      <p:cBhvr>
                                        <p:cTn id="95" dur="500"/>
                                        <p:tgtEl>
                                          <p:spTgt spid="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fade">
                                      <p:cBhvr>
                                        <p:cTn id="98" dur="500"/>
                                        <p:tgtEl>
                                          <p:spTgt spid="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fade">
                                      <p:cBhvr>
                                        <p:cTn id="101" dur="500"/>
                                        <p:tgtEl>
                                          <p:spTgt spid="8"/>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500"/>
                                        <p:tgtEl>
                                          <p:spTgt spid="1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02"/>
                                        </p:tgtEl>
                                        <p:attrNameLst>
                                          <p:attrName>style.visibility</p:attrName>
                                        </p:attrNameLst>
                                      </p:cBhvr>
                                      <p:to>
                                        <p:strVal val="visible"/>
                                      </p:to>
                                    </p:set>
                                    <p:animEffect transition="in" filter="fade">
                                      <p:cBhvr>
                                        <p:cTn id="111"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99" grpId="0" animBg="1"/>
      <p:bldP spid="113" grpId="0"/>
      <p:bldP spid="114" grpId="0"/>
      <p:bldP spid="115" grpId="0"/>
      <p:bldP spid="115" grpId="1"/>
      <p:bldP spid="116" grpId="0"/>
      <p:bldP spid="117" grpId="0"/>
      <p:bldP spid="5" grpId="0"/>
      <p:bldP spid="6" grpId="0"/>
      <p:bldP spid="3" grpId="0"/>
      <p:bldP spid="8" grpId="0" animBg="1"/>
      <p:bldP spid="9" grpId="0"/>
      <p:bldP spid="7" grpId="0" animBg="1"/>
      <p:bldP spid="10" grpId="0" animBg="1"/>
      <p:bldP spid="11" grpId="0"/>
      <p:bldP spid="50" grpId="0"/>
      <p:bldP spid="51" grpId="0"/>
      <p:bldP spid="52" grpId="0"/>
      <p:bldP spid="53" grpId="0"/>
      <p:bldP spid="17" grpId="0"/>
      <p:bldP spid="102" grpId="0"/>
      <p:bldP spid="12" grpId="0"/>
      <p:bldP spid="1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5C02-7EAE-4559-AF71-600F5EBD1E4A}"/>
              </a:ext>
            </a:extLst>
          </p:cNvPr>
          <p:cNvSpPr>
            <a:spLocks noGrp="1"/>
          </p:cNvSpPr>
          <p:nvPr>
            <p:ph type="title"/>
          </p:nvPr>
        </p:nvSpPr>
        <p:spPr/>
        <p:txBody>
          <a:bodyPr/>
          <a:lstStyle/>
          <a:p>
            <a:r>
              <a:rPr lang="en-US" altLang="zh-CN" dirty="0"/>
              <a:t>Last Lecture: SSSP</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821955-F1E7-4EE0-A0BE-7188FC898B8C}"/>
                  </a:ext>
                </a:extLst>
              </p:cNvPr>
              <p:cNvSpPr>
                <a:spLocks noGrp="1"/>
              </p:cNvSpPr>
              <p:nvPr>
                <p:ph idx="1"/>
              </p:nvPr>
            </p:nvSpPr>
            <p:spPr/>
            <p:txBody>
              <a:bodyPr/>
              <a:lstStyle/>
              <a:p>
                <a14:m>
                  <m:oMath xmlns:m="http://schemas.openxmlformats.org/officeDocument/2006/math">
                    <m:r>
                      <m:rPr>
                        <m:sty m:val="p"/>
                      </m:rPr>
                      <a:rPr lang="en-US" altLang="zh-CN" b="0" i="0" smtClean="0">
                        <a:latin typeface="Cambria Math" panose="02040503050406030204" pitchFamily="18" charset="0"/>
                      </a:rPr>
                      <m:t>Δ</m:t>
                    </m:r>
                  </m:oMath>
                </a14:m>
                <a:r>
                  <a:rPr lang="en-US" altLang="zh-CN" dirty="0"/>
                  <a:t>-stepping: a bucket of vertices in the frontier</a:t>
                </a:r>
              </a:p>
              <a:p>
                <a:pPr lvl="1"/>
                <a:r>
                  <a:rPr lang="en-US" altLang="zh-CN" dirty="0" err="1"/>
                  <a:t>Fontier</a:t>
                </a:r>
                <a:r>
                  <a:rPr lang="en-US" altLang="zh-CN" dirty="0"/>
                  <a:t>: all vertices with tentative distances in range </a:t>
                </a:r>
                <a14:m>
                  <m:oMath xmlns:m="http://schemas.openxmlformats.org/officeDocument/2006/math">
                    <m:r>
                      <a:rPr lang="en-US" altLang="zh-CN" b="0" i="1" smtClean="0">
                        <a:latin typeface="Cambria Math" panose="02040503050406030204" pitchFamily="18" charset="0"/>
                      </a:rPr>
                      <m:t>𝑖</m:t>
                    </m:r>
                    <m:r>
                      <m:rPr>
                        <m:sty m:val="p"/>
                      </m:rPr>
                      <a:rPr lang="en-US" altLang="zh-CN" b="0" i="0" smtClean="0">
                        <a:latin typeface="Cambria Math" panose="02040503050406030204" pitchFamily="18" charset="0"/>
                      </a:rPr>
                      <m:t>Δ</m:t>
                    </m:r>
                  </m:oMath>
                </a14:m>
                <a:r>
                  <a:rPr lang="zh-CN" altLang="en-US" dirty="0"/>
                  <a:t> </a:t>
                </a:r>
                <a:r>
                  <a:rPr lang="en-US" altLang="zh-CN" dirty="0"/>
                  <a:t>to </a:t>
                </a:r>
                <a14:m>
                  <m:oMath xmlns:m="http://schemas.openxmlformats.org/officeDocument/2006/math">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m:rPr>
                        <m:sty m:val="p"/>
                      </m:rPr>
                      <a:rPr lang="en-US" altLang="zh-CN" b="0" i="0" smtClean="0">
                        <a:latin typeface="Cambria Math" panose="02040503050406030204" pitchFamily="18" charset="0"/>
                      </a:rPr>
                      <m:t>Δ</m:t>
                    </m:r>
                  </m:oMath>
                </a14:m>
                <a:endParaRPr lang="en-US" altLang="zh-CN" dirty="0"/>
              </a:p>
              <a:p>
                <a:pPr lvl="1"/>
                <a:r>
                  <a:rPr lang="en-US" altLang="zh-CN" dirty="0"/>
                  <a:t>Run multiple rounds of Bellman-ford until no tentative distances are updated</a:t>
                </a:r>
              </a:p>
              <a:p>
                <a:pPr lvl="1"/>
                <a:r>
                  <a:rPr lang="en-US" altLang="zh-CN" dirty="0"/>
                  <a:t>No useful bounds about #rounds</a:t>
                </a:r>
              </a:p>
              <a:p>
                <a:r>
                  <a:rPr lang="en-US" altLang="zh-CN" dirty="0"/>
                  <a:t>Radius-stepping: a bucket of vertices in the frontier</a:t>
                </a:r>
              </a:p>
              <a:p>
                <a:pPr lvl="1"/>
                <a:r>
                  <a:rPr lang="en-US" altLang="zh-CN" dirty="0"/>
                  <a:t>Shortcut each vertex to its </a:t>
                </a:r>
                <a14:m>
                  <m:oMath xmlns:m="http://schemas.openxmlformats.org/officeDocument/2006/math">
                    <m:r>
                      <a:rPr lang="en-US" altLang="zh-CN" b="0" i="1" smtClean="0">
                        <a:latin typeface="Cambria Math" panose="02040503050406030204" pitchFamily="18" charset="0"/>
                      </a:rPr>
                      <m:t>𝜌</m:t>
                    </m:r>
                  </m:oMath>
                </a14:m>
                <a:r>
                  <a:rPr lang="en-US" altLang="zh-CN" dirty="0"/>
                  <a:t> nearest neighbors, call the </a:t>
                </a:r>
                <a14:m>
                  <m:oMath xmlns:m="http://schemas.openxmlformats.org/officeDocument/2006/math">
                    <m:r>
                      <a:rPr lang="en-US" altLang="zh-CN" b="0" i="1" smtClean="0">
                        <a:latin typeface="Cambria Math" panose="02040503050406030204" pitchFamily="18" charset="0"/>
                      </a:rPr>
                      <m:t>𝜌</m:t>
                    </m:r>
                  </m:oMath>
                </a14:m>
                <a:r>
                  <a:rPr lang="en-US" altLang="zh-CN" dirty="0"/>
                  <a:t>-</a:t>
                </a:r>
                <a:r>
                  <a:rPr lang="en-US" altLang="zh-CN" dirty="0" err="1"/>
                  <a:t>th</a:t>
                </a:r>
                <a:r>
                  <a:rPr lang="en-US" altLang="zh-CN" dirty="0"/>
                  <a:t> nearest distance to </a:t>
                </a:r>
                <a14:m>
                  <m:oMath xmlns:m="http://schemas.openxmlformats.org/officeDocument/2006/math">
                    <m:r>
                      <a:rPr lang="en-US" altLang="zh-CN" b="0" i="1" smtClean="0">
                        <a:latin typeface="Cambria Math" panose="02040503050406030204" pitchFamily="18" charset="0"/>
                      </a:rPr>
                      <m:t>𝑣</m:t>
                    </m:r>
                  </m:oMath>
                </a14:m>
                <a:r>
                  <a:rPr lang="en-US" altLang="zh-CN" dirty="0"/>
                  <a:t> the radius of </a:t>
                </a:r>
                <a14:m>
                  <m:oMath xmlns:m="http://schemas.openxmlformats.org/officeDocument/2006/math">
                    <m:r>
                      <a:rPr lang="en-US" altLang="zh-CN" b="0" i="1" smtClean="0">
                        <a:latin typeface="Cambria Math" panose="02040503050406030204" pitchFamily="18" charset="0"/>
                      </a:rPr>
                      <m:t>𝑣</m:t>
                    </m:r>
                  </m:oMath>
                </a14:m>
                <a:r>
                  <a:rPr lang="en-US" altLang="zh-CN" dirty="0"/>
                  <a:t>, or </a:t>
                </a:r>
                <a14:m>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endParaRPr lang="en-US" altLang="zh-CN" dirty="0"/>
              </a:p>
              <a:p>
                <a:pPr lvl="1"/>
                <a:r>
                  <a:rPr lang="en-US" altLang="zh-CN" dirty="0"/>
                  <a:t>Frontier: all unsettled vertices within range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oMath>
                </a14:m>
                <a:r>
                  <a:rPr lang="en-US" altLang="zh-CN" dirty="0"/>
                  <a:t> </a:t>
                </a:r>
                <a:endParaRPr lang="en-US" altLang="zh-CN" b="0" i="1" dirty="0">
                  <a:latin typeface="Cambria Math" panose="02040503050406030204" pitchFamily="18" charset="0"/>
                </a:endParaRPr>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𝑢𝑛𝑠𝑒𝑡𝑡𝑙𝑒𝑑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lim>
                        </m:limLow>
                      </m:fName>
                      <m:e>
                        <m:r>
                          <a:rPr lang="en-US" altLang="zh-CN" i="1">
                            <a:latin typeface="Cambria Math" panose="02040503050406030204" pitchFamily="18" charset="0"/>
                          </a:rPr>
                          <m:t>𝛿</m:t>
                        </m:r>
                        <m:d>
                          <m:dPr>
                            <m:ctrlPr>
                              <a:rPr lang="en-US" altLang="zh-CN" i="1">
                                <a:latin typeface="Cambria Math" panose="02040503050406030204" pitchFamily="18" charset="0"/>
                              </a:rPr>
                            </m:ctrlPr>
                          </m:dPr>
                          <m:e>
                            <m:r>
                              <a:rPr lang="en-US" altLang="zh-CN" i="1">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func>
                  </m:oMath>
                </a14:m>
                <a:r>
                  <a:rPr lang="zh-CN" altLang="en-US" dirty="0"/>
                  <a:t> </a:t>
                </a:r>
                <a:r>
                  <a:rPr lang="en-US" altLang="zh-CN" dirty="0"/>
                  <a:t>after round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endParaRPr lang="en-US" altLang="zh-CN" dirty="0"/>
              </a:p>
              <a:p>
                <a:pPr lvl="2"/>
                <a:r>
                  <a:rPr lang="en-US" altLang="zh-CN" b="0" dirty="0"/>
                  <a:t>A vertex </a:t>
                </a:r>
                <a14:m>
                  <m:oMath xmlns:m="http://schemas.openxmlformats.org/officeDocument/2006/math">
                    <m:r>
                      <a:rPr lang="en-US" altLang="zh-CN" b="0" i="1" smtClean="0">
                        <a:latin typeface="Cambria Math" panose="02040503050406030204" pitchFamily="18" charset="0"/>
                      </a:rPr>
                      <m:t>𝑣</m:t>
                    </m:r>
                  </m:oMath>
                </a14:m>
                <a:r>
                  <a:rPr lang="en-US" altLang="zh-CN" dirty="0"/>
                  <a:t> can update its neighbors’ distances as far as </a:t>
                </a:r>
                <a14:m>
                  <m:oMath xmlns:m="http://schemas.openxmlformats.org/officeDocument/2006/math">
                    <m:r>
                      <a:rPr lang="en-US" altLang="zh-CN" i="1">
                        <a:latin typeface="Cambria Math" panose="02040503050406030204" pitchFamily="18" charset="0"/>
                      </a:rPr>
                      <m:t>𝛿</m:t>
                    </m:r>
                    <m:d>
                      <m:dPr>
                        <m:ctrlPr>
                          <a:rPr lang="en-US" altLang="zh-CN" i="1">
                            <a:latin typeface="Cambria Math" panose="02040503050406030204" pitchFamily="18" charset="0"/>
                          </a:rPr>
                        </m:ctrlPr>
                      </m:dPr>
                      <m:e>
                        <m:r>
                          <a:rPr lang="en-US" altLang="zh-CN" i="1">
                            <a:latin typeface="Cambria Math" panose="02040503050406030204" pitchFamily="18" charset="0"/>
                          </a:rPr>
                          <m:t>𝑣</m:t>
                        </m:r>
                      </m:e>
                    </m:d>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b="0" i="1" smtClean="0">
                        <a:latin typeface="Cambria Math" panose="02040503050406030204" pitchFamily="18" charset="0"/>
                      </a:rPr>
                      <m:t>)</m:t>
                    </m:r>
                  </m:oMath>
                </a14:m>
                <a:endParaRPr lang="en-US" altLang="zh-CN" dirty="0"/>
              </a:p>
              <a:p>
                <a:pPr lvl="2"/>
                <a:r>
                  <a:rPr lang="en-US" altLang="zh-CN" dirty="0"/>
                  <a:t>Run </a:t>
                </a:r>
                <a:r>
                  <a:rPr lang="en-US" altLang="zh-CN" dirty="0">
                    <a:solidFill>
                      <a:srgbClr val="FF0000"/>
                    </a:solidFill>
                  </a:rPr>
                  <a:t>two</a:t>
                </a:r>
                <a:r>
                  <a:rPr lang="en-US" altLang="zh-CN" dirty="0"/>
                  <a:t> rounds of Bellman-ford until no tentative distances are updated</a:t>
                </a:r>
              </a:p>
              <a:p>
                <a:pPr lvl="1"/>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𝑝</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𝜌</m:t>
                            </m:r>
                            <m:r>
                              <a:rPr lang="en-US" altLang="zh-CN" b="0" i="1" smtClean="0">
                                <a:latin typeface="Cambria Math" panose="02040503050406030204" pitchFamily="18" charset="0"/>
                              </a:rPr>
                              <m:t>𝐿</m:t>
                            </m:r>
                          </m:e>
                        </m:func>
                      </m:e>
                    </m:d>
                  </m:oMath>
                </a14:m>
                <a:r>
                  <a:rPr lang="en-US" altLang="zh-CN" dirty="0"/>
                  <a:t> rounds to finish,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oMath>
                </a14:m>
                <a:r>
                  <a:rPr lang="en-US" altLang="zh-CN" dirty="0"/>
                  <a:t> max/min edge weight</a:t>
                </a:r>
              </a:p>
              <a:p>
                <a:pPr lvl="1"/>
                <a:endParaRPr lang="zh-CN" altLang="en-US" dirty="0"/>
              </a:p>
            </p:txBody>
          </p:sp>
        </mc:Choice>
        <mc:Fallback xmlns="">
          <p:sp>
            <p:nvSpPr>
              <p:cNvPr id="3" name="Content Placeholder 2">
                <a:extLst>
                  <a:ext uri="{FF2B5EF4-FFF2-40B4-BE49-F238E27FC236}">
                    <a16:creationId xmlns:a16="http://schemas.microsoft.com/office/drawing/2014/main" id="{B7821955-F1E7-4EE0-A0BE-7188FC898B8C}"/>
                  </a:ext>
                </a:extLst>
              </p:cNvPr>
              <p:cNvSpPr>
                <a:spLocks noGrp="1" noRot="1" noChangeAspect="1" noMove="1" noResize="1" noEditPoints="1" noAdjustHandles="1" noChangeArrowheads="1" noChangeShapeType="1" noTextEdit="1"/>
              </p:cNvSpPr>
              <p:nvPr>
                <p:ph idx="1"/>
              </p:nvPr>
            </p:nvSpPr>
            <p:spPr>
              <a:blipFill>
                <a:blip r:embed="rId2"/>
                <a:stretch>
                  <a:fillRect l="-973" t="-1622"/>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95791F11-E5FC-4858-A4FC-EE8A27E61600}"/>
              </a:ext>
            </a:extLst>
          </p:cNvPr>
          <p:cNvSpPr>
            <a:spLocks noGrp="1"/>
          </p:cNvSpPr>
          <p:nvPr>
            <p:ph type="sldNum" sz="quarter" idx="4"/>
          </p:nvPr>
        </p:nvSpPr>
        <p:spPr/>
        <p:txBody>
          <a:bodyPr/>
          <a:lstStyle/>
          <a:p>
            <a:fld id="{B710F26B-4563-4765-9A91-E0CC99FE32F0}" type="slidenum">
              <a:rPr lang="zh-CN" altLang="en-US" smtClean="0"/>
              <a:t>3</a:t>
            </a:fld>
            <a:endParaRPr lang="zh-CN" altLang="en-US"/>
          </a:p>
        </p:txBody>
      </p:sp>
    </p:spTree>
    <p:extLst>
      <p:ext uri="{BB962C8B-B14F-4D97-AF65-F5344CB8AC3E}">
        <p14:creationId xmlns:p14="http://schemas.microsoft.com/office/powerpoint/2010/main" val="2858662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2" name="TextBox 52">
                <a:extLst>
                  <a:ext uri="{FF2B5EF4-FFF2-40B4-BE49-F238E27FC236}">
                    <a16:creationId xmlns:a16="http://schemas.microsoft.com/office/drawing/2014/main" id="{5E7CB5FF-1362-4804-96B2-AECDCD081747}"/>
                  </a:ext>
                </a:extLst>
              </p:cNvPr>
              <p:cNvSpPr txBox="1"/>
              <p:nvPr/>
            </p:nvSpPr>
            <p:spPr>
              <a:xfrm>
                <a:off x="5961836" y="5217031"/>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3</m:t>
                          </m:r>
                          <m:r>
                            <a:rPr lang="en-US" sz="2400" i="1">
                              <a:latin typeface="Cambria Math" panose="02040503050406030204" pitchFamily="18" charset="0"/>
                            </a:rPr>
                            <m:t>4</m:t>
                          </m:r>
                        </m:sub>
                      </m:sSub>
                    </m:oMath>
                  </m:oMathPara>
                </a14:m>
                <a:endParaRPr lang="en-US" sz="2400" dirty="0"/>
              </a:p>
            </p:txBody>
          </p:sp>
        </mc:Choice>
        <mc:Fallback xmlns="">
          <p:sp>
            <p:nvSpPr>
              <p:cNvPr id="112" name="TextBox 52">
                <a:extLst>
                  <a:ext uri="{FF2B5EF4-FFF2-40B4-BE49-F238E27FC236}">
                    <a16:creationId xmlns:a16="http://schemas.microsoft.com/office/drawing/2014/main" id="{5E7CB5FF-1362-4804-96B2-AECDCD081747}"/>
                  </a:ext>
                </a:extLst>
              </p:cNvPr>
              <p:cNvSpPr txBox="1">
                <a:spLocks noRot="1" noChangeAspect="1" noMove="1" noResize="1" noEditPoints="1" noAdjustHandles="1" noChangeArrowheads="1" noChangeShapeType="1" noTextEdit="1"/>
              </p:cNvSpPr>
              <p:nvPr/>
            </p:nvSpPr>
            <p:spPr>
              <a:xfrm>
                <a:off x="5961836" y="5217031"/>
                <a:ext cx="691728"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4492235" y="2125469"/>
                <a:ext cx="1038939"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4800" b="1" i="1">
                              <a:solidFill>
                                <a:srgbClr val="B1C5E9"/>
                              </a:solidFill>
                              <a:latin typeface="Cambria Math" panose="02040503050406030204" pitchFamily="18" charset="0"/>
                            </a:rPr>
                          </m:ctrlPr>
                        </m:sSubPr>
                        <m:e>
                          <m:r>
                            <a:rPr lang="en-US" altLang="zh-CN" sz="4800" b="1" i="1">
                              <a:solidFill>
                                <a:srgbClr val="B1C5E9"/>
                              </a:solidFill>
                              <a:latin typeface="Cambria Math" panose="02040503050406030204" pitchFamily="18" charset="0"/>
                            </a:rPr>
                            <m:t>𝑻</m:t>
                          </m:r>
                        </m:e>
                        <m:sub>
                          <m:r>
                            <a:rPr lang="en-US" altLang="zh-CN" sz="4800" b="1" i="1">
                              <a:solidFill>
                                <a:srgbClr val="B1C5E9"/>
                              </a:solidFill>
                              <a:latin typeface="Cambria Math" panose="02040503050406030204" pitchFamily="18" charset="0"/>
                            </a:rPr>
                            <m:t>𝟏</m:t>
                          </m:r>
                        </m:sub>
                      </m:sSub>
                    </m:oMath>
                  </m:oMathPara>
                </a14:m>
                <a:endParaRPr lang="zh-CN" altLang="en-US" sz="4800" b="1" dirty="0">
                  <a:solidFill>
                    <a:srgbClr val="B1C5E9"/>
                  </a:solidFill>
                </a:endParaRPr>
              </a:p>
            </p:txBody>
          </p:sp>
        </mc:Choice>
        <mc:Fallback xmlns="">
          <p:sp>
            <p:nvSpPr>
              <p:cNvPr id="62" name="文本框 61"/>
              <p:cNvSpPr txBox="1">
                <a:spLocks noRot="1" noChangeAspect="1" noMove="1" noResize="1" noEditPoints="1" noAdjustHandles="1" noChangeArrowheads="1" noChangeShapeType="1" noTextEdit="1"/>
              </p:cNvSpPr>
              <p:nvPr/>
            </p:nvSpPr>
            <p:spPr>
              <a:xfrm>
                <a:off x="4492235" y="2125469"/>
                <a:ext cx="1038939" cy="83099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文本框 102"/>
              <p:cNvSpPr txBox="1"/>
              <p:nvPr/>
            </p:nvSpPr>
            <p:spPr>
              <a:xfrm>
                <a:off x="3873859" y="3474503"/>
                <a:ext cx="1751120" cy="14465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8800" b="1" i="1">
                              <a:solidFill>
                                <a:srgbClr val="FEAF7A"/>
                              </a:solidFill>
                              <a:latin typeface="Cambria Math" panose="02040503050406030204" pitchFamily="18" charset="0"/>
                            </a:rPr>
                          </m:ctrlPr>
                        </m:sSubPr>
                        <m:e>
                          <m:r>
                            <a:rPr lang="en-US" altLang="zh-CN" sz="8800" b="1" i="1">
                              <a:solidFill>
                                <a:srgbClr val="FEAF7A"/>
                              </a:solidFill>
                              <a:latin typeface="Cambria Math" panose="02040503050406030204" pitchFamily="18" charset="0"/>
                            </a:rPr>
                            <m:t>𝑻</m:t>
                          </m:r>
                        </m:e>
                        <m:sub>
                          <m:r>
                            <a:rPr lang="en-US" altLang="zh-CN" sz="8800" b="1" i="1">
                              <a:solidFill>
                                <a:srgbClr val="FEAF7A"/>
                              </a:solidFill>
                              <a:latin typeface="Cambria Math" panose="02040503050406030204" pitchFamily="18" charset="0"/>
                            </a:rPr>
                            <m:t>𝟐</m:t>
                          </m:r>
                        </m:sub>
                      </m:sSub>
                    </m:oMath>
                  </m:oMathPara>
                </a14:m>
                <a:endParaRPr lang="zh-CN" altLang="en-US" sz="8800" b="1" dirty="0">
                  <a:solidFill>
                    <a:srgbClr val="FEAF7A"/>
                  </a:solidFill>
                </a:endParaRPr>
              </a:p>
            </p:txBody>
          </p:sp>
        </mc:Choice>
        <mc:Fallback xmlns="">
          <p:sp>
            <p:nvSpPr>
              <p:cNvPr id="103" name="文本框 102"/>
              <p:cNvSpPr txBox="1">
                <a:spLocks noRot="1" noChangeAspect="1" noMove="1" noResize="1" noEditPoints="1" noAdjustHandles="1" noChangeArrowheads="1" noChangeShapeType="1" noTextEdit="1"/>
              </p:cNvSpPr>
              <p:nvPr/>
            </p:nvSpPr>
            <p:spPr>
              <a:xfrm>
                <a:off x="3873859" y="3474503"/>
                <a:ext cx="1751120" cy="1446550"/>
              </a:xfrm>
              <a:prstGeom prst="rect">
                <a:avLst/>
              </a:prstGeom>
              <a:blipFill>
                <a:blip r:embed="rId5"/>
                <a:stretch>
                  <a:fillRect/>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en-US" altLang="zh-CN" dirty="0"/>
              <a:t>The Split Work</a:t>
            </a:r>
            <a:endParaRPr lang="zh-CN" altLang="en-US" dirty="0"/>
          </a:p>
        </p:txBody>
      </p:sp>
      <p:sp>
        <p:nvSpPr>
          <p:cNvPr id="4" name="灯片编号占位符 3"/>
          <p:cNvSpPr>
            <a:spLocks noGrp="1"/>
          </p:cNvSpPr>
          <p:nvPr>
            <p:ph type="sldNum" sz="quarter" idx="15"/>
          </p:nvPr>
        </p:nvSpPr>
        <p:spPr/>
        <p:txBody>
          <a:bodyPr/>
          <a:lstStyle/>
          <a:p>
            <a:endParaRPr lang="en-US" dirty="0"/>
          </a:p>
        </p:txBody>
      </p:sp>
      <p:grpSp>
        <p:nvGrpSpPr>
          <p:cNvPr id="65" name="Group 83"/>
          <p:cNvGrpSpPr/>
          <p:nvPr/>
        </p:nvGrpSpPr>
        <p:grpSpPr>
          <a:xfrm>
            <a:off x="3990706" y="1828800"/>
            <a:ext cx="1417483" cy="1124014"/>
            <a:chOff x="742950" y="4752643"/>
            <a:chExt cx="1417483" cy="1124014"/>
          </a:xfrm>
        </p:grpSpPr>
        <p:sp>
          <p:nvSpPr>
            <p:cNvPr id="66" name="Oval 63"/>
            <p:cNvSpPr/>
            <p:nvPr/>
          </p:nvSpPr>
          <p:spPr>
            <a:xfrm>
              <a:off x="1453853" y="4752643"/>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8</a:t>
              </a:r>
            </a:p>
          </p:txBody>
        </p:sp>
        <p:sp>
          <p:nvSpPr>
            <p:cNvPr id="67" name="Oval 66"/>
            <p:cNvSpPr/>
            <p:nvPr/>
          </p:nvSpPr>
          <p:spPr>
            <a:xfrm>
              <a:off x="742950" y="5571857"/>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p:sp>
          <p:nvSpPr>
            <p:cNvPr id="68" name="Oval 67"/>
            <p:cNvSpPr/>
            <p:nvPr/>
          </p:nvSpPr>
          <p:spPr>
            <a:xfrm>
              <a:off x="1855633" y="515596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9</a:t>
              </a:r>
            </a:p>
          </p:txBody>
        </p:sp>
        <p:sp>
          <p:nvSpPr>
            <p:cNvPr id="69" name="Oval 68"/>
            <p:cNvSpPr/>
            <p:nvPr/>
          </p:nvSpPr>
          <p:spPr>
            <a:xfrm>
              <a:off x="1104900" y="515596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cxnSp>
          <p:nvCxnSpPr>
            <p:cNvPr id="70" name="Straight Connector 70"/>
            <p:cNvCxnSpPr>
              <a:stCxn id="66" idx="3"/>
              <a:endCxn id="69" idx="7"/>
            </p:cNvCxnSpPr>
            <p:nvPr/>
          </p:nvCxnSpPr>
          <p:spPr>
            <a:xfrm flipH="1">
              <a:off x="1365063" y="5012806"/>
              <a:ext cx="133427" cy="187793"/>
            </a:xfrm>
            <a:prstGeom prst="line">
              <a:avLst/>
            </a:prstGeom>
          </p:spPr>
          <p:style>
            <a:lnRef idx="2">
              <a:schemeClr val="accent2"/>
            </a:lnRef>
            <a:fillRef idx="0">
              <a:schemeClr val="accent2"/>
            </a:fillRef>
            <a:effectRef idx="1">
              <a:schemeClr val="accent2"/>
            </a:effectRef>
            <a:fontRef idx="minor">
              <a:schemeClr val="tx1"/>
            </a:fontRef>
          </p:style>
        </p:cxnSp>
        <p:cxnSp>
          <p:nvCxnSpPr>
            <p:cNvPr id="71" name="Straight Connector 71"/>
            <p:cNvCxnSpPr>
              <a:stCxn id="69" idx="3"/>
              <a:endCxn id="67" idx="7"/>
            </p:cNvCxnSpPr>
            <p:nvPr/>
          </p:nvCxnSpPr>
          <p:spPr>
            <a:xfrm flipH="1">
              <a:off x="1003113" y="5416125"/>
              <a:ext cx="146424" cy="200369"/>
            </a:xfrm>
            <a:prstGeom prst="line">
              <a:avLst/>
            </a:prstGeom>
          </p:spPr>
          <p:style>
            <a:lnRef idx="2">
              <a:schemeClr val="accent2"/>
            </a:lnRef>
            <a:fillRef idx="0">
              <a:schemeClr val="accent2"/>
            </a:fillRef>
            <a:effectRef idx="1">
              <a:schemeClr val="accent2"/>
            </a:effectRef>
            <a:fontRef idx="minor">
              <a:schemeClr val="tx1"/>
            </a:fontRef>
          </p:style>
        </p:cxnSp>
        <p:cxnSp>
          <p:nvCxnSpPr>
            <p:cNvPr id="72" name="Straight Connector 75"/>
            <p:cNvCxnSpPr>
              <a:stCxn id="66" idx="5"/>
              <a:endCxn id="68" idx="1"/>
            </p:cNvCxnSpPr>
            <p:nvPr/>
          </p:nvCxnSpPr>
          <p:spPr>
            <a:xfrm>
              <a:off x="1714016" y="5012806"/>
              <a:ext cx="186254" cy="187793"/>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86" name="Group 85"/>
          <p:cNvGrpSpPr/>
          <p:nvPr/>
        </p:nvGrpSpPr>
        <p:grpSpPr>
          <a:xfrm>
            <a:off x="2242598" y="2870051"/>
            <a:ext cx="4269155" cy="2324265"/>
            <a:chOff x="3844208" y="2920993"/>
            <a:chExt cx="2333002" cy="1218463"/>
          </a:xfrm>
        </p:grpSpPr>
        <p:grpSp>
          <p:nvGrpSpPr>
            <p:cNvPr id="73" name="Group 152"/>
            <p:cNvGrpSpPr/>
            <p:nvPr/>
          </p:nvGrpSpPr>
          <p:grpSpPr>
            <a:xfrm>
              <a:off x="3844208" y="2920993"/>
              <a:ext cx="2072839" cy="1218463"/>
              <a:chOff x="3000998" y="4660652"/>
              <a:chExt cx="2072839" cy="1218463"/>
            </a:xfrm>
          </p:grpSpPr>
          <p:cxnSp>
            <p:nvCxnSpPr>
              <p:cNvPr id="74" name="Straight Connector 94"/>
              <p:cNvCxnSpPr>
                <a:stCxn id="75" idx="5"/>
                <a:endCxn id="84" idx="1"/>
              </p:cNvCxnSpPr>
              <p:nvPr/>
            </p:nvCxnSpPr>
            <p:spPr>
              <a:xfrm>
                <a:off x="4424101" y="4920815"/>
                <a:ext cx="649736" cy="168688"/>
              </a:xfrm>
              <a:prstGeom prst="line">
                <a:avLst/>
              </a:prstGeom>
            </p:spPr>
            <p:style>
              <a:lnRef idx="2">
                <a:schemeClr val="accent1"/>
              </a:lnRef>
              <a:fillRef idx="0">
                <a:schemeClr val="accent1"/>
              </a:fillRef>
              <a:effectRef idx="1">
                <a:schemeClr val="accent1"/>
              </a:effectRef>
              <a:fontRef idx="minor">
                <a:schemeClr val="tx1"/>
              </a:fontRef>
            </p:style>
          </p:cxnSp>
          <p:sp>
            <p:nvSpPr>
              <p:cNvPr id="75" name="Oval 65"/>
              <p:cNvSpPr/>
              <p:nvPr/>
            </p:nvSpPr>
            <p:spPr>
              <a:xfrm>
                <a:off x="4163938" y="466065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5</a:t>
                </a:r>
              </a:p>
            </p:txBody>
          </p:sp>
          <p:sp>
            <p:nvSpPr>
              <p:cNvPr id="76" name="Oval 85"/>
              <p:cNvSpPr/>
              <p:nvPr/>
            </p:nvSpPr>
            <p:spPr>
              <a:xfrm>
                <a:off x="3000998" y="557431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1</a:t>
                </a:r>
              </a:p>
            </p:txBody>
          </p:sp>
          <p:sp>
            <p:nvSpPr>
              <p:cNvPr id="77" name="Oval 86"/>
              <p:cNvSpPr/>
              <p:nvPr/>
            </p:nvSpPr>
            <p:spPr>
              <a:xfrm>
                <a:off x="3706154" y="557431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3</a:t>
                </a:r>
              </a:p>
            </p:txBody>
          </p:sp>
          <p:sp>
            <p:nvSpPr>
              <p:cNvPr id="78" name="Oval 88"/>
              <p:cNvSpPr/>
              <p:nvPr/>
            </p:nvSpPr>
            <p:spPr>
              <a:xfrm>
                <a:off x="3356717" y="504486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2</a:t>
                </a:r>
              </a:p>
            </p:txBody>
          </p:sp>
          <p:cxnSp>
            <p:nvCxnSpPr>
              <p:cNvPr id="79" name="Straight Connector 90"/>
              <p:cNvCxnSpPr>
                <a:stCxn id="75" idx="3"/>
                <a:endCxn id="78" idx="7"/>
              </p:cNvCxnSpPr>
              <p:nvPr/>
            </p:nvCxnSpPr>
            <p:spPr>
              <a:xfrm flipH="1">
                <a:off x="3616880" y="4920815"/>
                <a:ext cx="591695" cy="1686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98"/>
              <p:cNvCxnSpPr>
                <a:stCxn id="78" idx="3"/>
                <a:endCxn id="76" idx="7"/>
              </p:cNvCxnSpPr>
              <p:nvPr/>
            </p:nvCxnSpPr>
            <p:spPr>
              <a:xfrm flipH="1">
                <a:off x="3261161" y="5305029"/>
                <a:ext cx="140193" cy="313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101"/>
              <p:cNvCxnSpPr>
                <a:stCxn id="77" idx="1"/>
                <a:endCxn id="78" idx="5"/>
              </p:cNvCxnSpPr>
              <p:nvPr/>
            </p:nvCxnSpPr>
            <p:spPr>
              <a:xfrm flipH="1" flipV="1">
                <a:off x="3616880" y="5305029"/>
                <a:ext cx="133911" cy="31392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2" name="Group 153"/>
            <p:cNvGrpSpPr/>
            <p:nvPr/>
          </p:nvGrpSpPr>
          <p:grpSpPr>
            <a:xfrm>
              <a:off x="5388148" y="3305207"/>
              <a:ext cx="789062" cy="834249"/>
              <a:chOff x="4544938" y="5044866"/>
              <a:chExt cx="789062" cy="834249"/>
            </a:xfrm>
          </p:grpSpPr>
          <p:sp>
            <p:nvSpPr>
              <p:cNvPr id="83" name="Oval 87"/>
              <p:cNvSpPr/>
              <p:nvPr/>
            </p:nvSpPr>
            <p:spPr>
              <a:xfrm>
                <a:off x="4544938" y="557431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6</a:t>
                </a:r>
              </a:p>
            </p:txBody>
          </p:sp>
          <p:sp>
            <p:nvSpPr>
              <p:cNvPr id="84" name="Oval 84"/>
              <p:cNvSpPr/>
              <p:nvPr/>
            </p:nvSpPr>
            <p:spPr>
              <a:xfrm>
                <a:off x="5029200" y="504486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7</a:t>
                </a:r>
              </a:p>
            </p:txBody>
          </p:sp>
          <p:cxnSp>
            <p:nvCxnSpPr>
              <p:cNvPr id="85" name="Straight Connector 106"/>
              <p:cNvCxnSpPr>
                <a:stCxn id="84" idx="3"/>
                <a:endCxn id="83" idx="7"/>
              </p:cNvCxnSpPr>
              <p:nvPr/>
            </p:nvCxnSpPr>
            <p:spPr>
              <a:xfrm flipH="1">
                <a:off x="4805101" y="5305029"/>
                <a:ext cx="268736" cy="313923"/>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96" name="Group 95"/>
          <p:cNvGrpSpPr/>
          <p:nvPr/>
        </p:nvGrpSpPr>
        <p:grpSpPr>
          <a:xfrm>
            <a:off x="2133600" y="3463680"/>
            <a:ext cx="666750" cy="720695"/>
            <a:chOff x="6606458" y="4080224"/>
            <a:chExt cx="666750" cy="720695"/>
          </a:xfrm>
        </p:grpSpPr>
        <p:sp>
          <p:nvSpPr>
            <p:cNvPr id="89" name="Oval 88"/>
            <p:cNvSpPr/>
            <p:nvPr/>
          </p:nvSpPr>
          <p:spPr>
            <a:xfrm>
              <a:off x="6606458" y="4496119"/>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p:sp>
          <p:nvSpPr>
            <p:cNvPr id="91" name="Oval 90"/>
            <p:cNvSpPr/>
            <p:nvPr/>
          </p:nvSpPr>
          <p:spPr>
            <a:xfrm>
              <a:off x="6968408" y="4080224"/>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cxnSp>
          <p:nvCxnSpPr>
            <p:cNvPr id="93" name="Straight Connector 71"/>
            <p:cNvCxnSpPr>
              <a:stCxn id="91" idx="3"/>
              <a:endCxn id="89" idx="7"/>
            </p:cNvCxnSpPr>
            <p:nvPr/>
          </p:nvCxnSpPr>
          <p:spPr>
            <a:xfrm flipH="1">
              <a:off x="6866621" y="4340387"/>
              <a:ext cx="146424" cy="200369"/>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95" name="Group 94"/>
          <p:cNvGrpSpPr/>
          <p:nvPr/>
        </p:nvGrpSpPr>
        <p:grpSpPr>
          <a:xfrm>
            <a:off x="6635176" y="3458282"/>
            <a:ext cx="706580" cy="708119"/>
            <a:chOff x="7317361" y="3676905"/>
            <a:chExt cx="706580" cy="708119"/>
          </a:xfrm>
        </p:grpSpPr>
        <p:sp>
          <p:nvSpPr>
            <p:cNvPr id="88" name="Oval 63"/>
            <p:cNvSpPr/>
            <p:nvPr/>
          </p:nvSpPr>
          <p:spPr>
            <a:xfrm>
              <a:off x="7317361" y="3676905"/>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8</a:t>
              </a:r>
            </a:p>
          </p:txBody>
        </p:sp>
        <p:sp>
          <p:nvSpPr>
            <p:cNvPr id="90" name="Oval 89"/>
            <p:cNvSpPr/>
            <p:nvPr/>
          </p:nvSpPr>
          <p:spPr>
            <a:xfrm>
              <a:off x="7719141" y="4080224"/>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9</a:t>
              </a:r>
            </a:p>
          </p:txBody>
        </p:sp>
        <p:cxnSp>
          <p:nvCxnSpPr>
            <p:cNvPr id="94" name="Straight Connector 75"/>
            <p:cNvCxnSpPr>
              <a:stCxn id="88" idx="5"/>
              <a:endCxn id="90" idx="1"/>
            </p:cNvCxnSpPr>
            <p:nvPr/>
          </p:nvCxnSpPr>
          <p:spPr>
            <a:xfrm>
              <a:off x="7577524" y="3937068"/>
              <a:ext cx="186254" cy="187793"/>
            </a:xfrm>
            <a:prstGeom prst="line">
              <a:avLst/>
            </a:prstGeom>
          </p:spPr>
          <p:style>
            <a:lnRef idx="2">
              <a:schemeClr val="accent2"/>
            </a:lnRef>
            <a:fillRef idx="0">
              <a:schemeClr val="accent2"/>
            </a:fillRef>
            <a:effectRef idx="1">
              <a:schemeClr val="accent2"/>
            </a:effectRef>
            <a:fontRef idx="minor">
              <a:schemeClr val="tx1"/>
            </a:fontRef>
          </p:style>
        </p:cxnSp>
      </p:grpSp>
      <p:sp>
        <p:nvSpPr>
          <p:cNvPr id="97" name="Oval 63"/>
          <p:cNvSpPr/>
          <p:nvPr/>
        </p:nvSpPr>
        <p:spPr>
          <a:xfrm>
            <a:off x="5219527" y="52705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a:t>
            </a:r>
          </a:p>
        </p:txBody>
      </p:sp>
      <p:sp>
        <p:nvSpPr>
          <p:cNvPr id="98" name="Oval 97"/>
          <p:cNvSpPr/>
          <p:nvPr/>
        </p:nvSpPr>
        <p:spPr>
          <a:xfrm>
            <a:off x="3659436" y="52705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sp>
        <p:nvSpPr>
          <p:cNvPr id="99" name="Oval 98"/>
          <p:cNvSpPr/>
          <p:nvPr/>
        </p:nvSpPr>
        <p:spPr>
          <a:xfrm>
            <a:off x="2369073" y="52705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mc:AlternateContent xmlns:mc="http://schemas.openxmlformats.org/markup-compatibility/2006" xmlns:a14="http://schemas.microsoft.com/office/drawing/2010/main">
        <mc:Choice Requires="a14">
          <p:sp>
            <p:nvSpPr>
              <p:cNvPr id="113" name="TextBox 112"/>
              <p:cNvSpPr txBox="1"/>
              <p:nvPr/>
            </p:nvSpPr>
            <p:spPr>
              <a:xfrm>
                <a:off x="7265556" y="2247317"/>
                <a:ext cx="22329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a:rPr>
                            <m:t>log</m:t>
                          </m:r>
                        </m:fName>
                        <m:e>
                          <m:sSub>
                            <m:sSubPr>
                              <m:ctrlPr>
                                <a:rPr lang="en-US" sz="2400" i="1">
                                  <a:latin typeface="Cambria Math" panose="02040503050406030204" pitchFamily="18" charset="0"/>
                                </a:rPr>
                              </m:ctrlPr>
                            </m:sSubPr>
                            <m:e>
                              <m:r>
                                <a:rPr lang="en-US" sz="2400" i="1">
                                  <a:latin typeface="Cambria Math"/>
                                </a:rPr>
                                <m:t>|</m:t>
                              </m:r>
                              <m:r>
                                <a:rPr lang="en-US" sz="2400" i="1">
                                  <a:latin typeface="Cambria Math"/>
                                </a:rPr>
                                <m:t>𝑇</m:t>
                              </m:r>
                            </m:e>
                            <m:sub>
                              <m:r>
                                <a:rPr lang="en-US" sz="2400" i="1">
                                  <a:latin typeface="Cambria Math"/>
                                </a:rPr>
                                <m:t>1</m:t>
                              </m:r>
                            </m:sub>
                          </m:sSub>
                          <m:r>
                            <a:rPr lang="en-US" sz="2400" i="1">
                              <a:latin typeface="Cambria Math"/>
                            </a:rPr>
                            <m:t>|</m:t>
                          </m:r>
                        </m:e>
                      </m:func>
                      <m:r>
                        <a:rPr lang="en-US" sz="2400" i="1">
                          <a:latin typeface="Cambria Math"/>
                        </a:rPr>
                        <m:t>=</m:t>
                      </m:r>
                      <m:func>
                        <m:funcPr>
                          <m:ctrlPr>
                            <a:rPr lang="en-US" sz="2400" i="1">
                              <a:latin typeface="Cambria Math" panose="02040503050406030204" pitchFamily="18" charset="0"/>
                            </a:rPr>
                          </m:ctrlPr>
                        </m:funcPr>
                        <m:fName>
                          <m:r>
                            <m:rPr>
                              <m:sty m:val="p"/>
                            </m:rPr>
                            <a:rPr lang="en-US" sz="2400">
                              <a:latin typeface="Cambria Math"/>
                            </a:rPr>
                            <m:t>log</m:t>
                          </m:r>
                        </m:fName>
                        <m:e>
                          <m:r>
                            <a:rPr lang="en-US" sz="2400" i="1">
                              <a:latin typeface="Cambria Math"/>
                            </a:rPr>
                            <m:t>𝑛</m:t>
                          </m:r>
                        </m:e>
                      </m:func>
                    </m:oMath>
                  </m:oMathPara>
                </a14:m>
                <a:endParaRPr lang="en-US" sz="2400" dirty="0"/>
              </a:p>
            </p:txBody>
          </p:sp>
        </mc:Choice>
        <mc:Fallback xmlns="">
          <p:sp>
            <p:nvSpPr>
              <p:cNvPr id="113" name="TextBox 112"/>
              <p:cNvSpPr txBox="1">
                <a:spLocks noRot="1" noChangeAspect="1" noMove="1" noResize="1" noEditPoints="1" noAdjustHandles="1" noChangeArrowheads="1" noChangeShapeType="1" noTextEdit="1"/>
              </p:cNvSpPr>
              <p:nvPr/>
            </p:nvSpPr>
            <p:spPr>
              <a:xfrm>
                <a:off x="7265556" y="2247317"/>
                <a:ext cx="2232984" cy="461665"/>
              </a:xfrm>
              <a:prstGeom prst="rect">
                <a:avLst/>
              </a:prstGeom>
              <a:blipFill>
                <a:blip r:embed="rId6"/>
                <a:stretch>
                  <a:fillRect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TextBox 113"/>
              <p:cNvSpPr txBox="1"/>
              <p:nvPr/>
            </p:nvSpPr>
            <p:spPr>
              <a:xfrm>
                <a:off x="7189356" y="3350224"/>
                <a:ext cx="2754280" cy="10917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a:rPr>
                            <m:t>log</m:t>
                          </m:r>
                        </m:fName>
                        <m:e>
                          <m:sSub>
                            <m:sSubPr>
                              <m:ctrlPr>
                                <a:rPr lang="en-US" sz="2400" i="1">
                                  <a:latin typeface="Cambria Math" panose="02040503050406030204" pitchFamily="18" charset="0"/>
                                </a:rPr>
                              </m:ctrlPr>
                            </m:sSubPr>
                            <m:e>
                              <m:r>
                                <a:rPr lang="en-US" sz="2400" i="1">
                                  <a:latin typeface="Cambria Math"/>
                                </a:rPr>
                                <m:t>|</m:t>
                              </m:r>
                              <m:r>
                                <a:rPr lang="en-US" sz="2400" i="1">
                                  <a:latin typeface="Cambria Math"/>
                                </a:rPr>
                                <m:t>𝑇</m:t>
                              </m:r>
                            </m:e>
                            <m:sub>
                              <m:r>
                                <a:rPr lang="en-US" sz="2400" i="1">
                                  <a:latin typeface="Cambria Math"/>
                                </a:rPr>
                                <m:t>21</m:t>
                              </m:r>
                            </m:sub>
                          </m:sSub>
                          <m:r>
                            <a:rPr lang="en-US" sz="2400" i="1">
                              <a:latin typeface="Cambria Math"/>
                            </a:rPr>
                            <m:t>|</m:t>
                          </m:r>
                        </m:e>
                      </m:func>
                      <m:r>
                        <a:rPr lang="en-US" sz="2400" i="1">
                          <a:latin typeface="Cambria Math"/>
                        </a:rPr>
                        <m:t>+</m:t>
                      </m:r>
                      <m:func>
                        <m:funcPr>
                          <m:ctrlPr>
                            <a:rPr lang="en-US" sz="2400" i="1">
                              <a:latin typeface="Cambria Math" panose="02040503050406030204" pitchFamily="18" charset="0"/>
                            </a:rPr>
                          </m:ctrlPr>
                        </m:funcPr>
                        <m:fName>
                          <m:r>
                            <m:rPr>
                              <m:sty m:val="p"/>
                            </m:rPr>
                            <a:rPr lang="en-US" sz="2400">
                              <a:latin typeface="Cambria Math"/>
                            </a:rPr>
                            <m:t>log</m:t>
                          </m:r>
                        </m:fName>
                        <m:e>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22</m:t>
                              </m:r>
                            </m:sub>
                          </m:sSub>
                          <m:r>
                            <a:rPr lang="en-US" sz="2400" i="1">
                              <a:latin typeface="Cambria Math"/>
                            </a:rPr>
                            <m:t>|</m:t>
                          </m:r>
                        </m:e>
                      </m:func>
                    </m:oMath>
                  </m:oMathPara>
                </a14:m>
                <a:endParaRPr lang="en-US" sz="2400" i="1" dirty="0">
                  <a:latin typeface="Cambria Math"/>
                </a:endParaRPr>
              </a:p>
              <a:p>
                <a:pPr/>
                <a14:m>
                  <m:oMathPara xmlns:m="http://schemas.openxmlformats.org/officeDocument/2006/math">
                    <m:oMathParaPr>
                      <m:jc m:val="centerGroup"/>
                    </m:oMathParaPr>
                    <m:oMath xmlns:m="http://schemas.openxmlformats.org/officeDocument/2006/math">
                      <m:r>
                        <a:rPr lang="en-US" sz="2400" i="1">
                          <a:latin typeface="Cambria Math"/>
                        </a:rPr>
                        <m:t>≤2</m:t>
                      </m:r>
                      <m:func>
                        <m:funcPr>
                          <m:ctrlPr>
                            <a:rPr lang="en-US" sz="2400" i="1">
                              <a:latin typeface="Cambria Math" panose="02040503050406030204" pitchFamily="18" charset="0"/>
                            </a:rPr>
                          </m:ctrlPr>
                        </m:funcPr>
                        <m:fName>
                          <m:r>
                            <m:rPr>
                              <m:sty m:val="p"/>
                            </m:rPr>
                            <a:rPr lang="en-US" sz="2400">
                              <a:latin typeface="Cambria Math"/>
                            </a:rPr>
                            <m:t>log</m:t>
                          </m:r>
                        </m:fName>
                        <m:e>
                          <m:f>
                            <m:fPr>
                              <m:ctrlPr>
                                <a:rPr lang="en-US" sz="2400" i="1">
                                  <a:latin typeface="Cambria Math" panose="02040503050406030204" pitchFamily="18" charset="0"/>
                                </a:rPr>
                              </m:ctrlPr>
                            </m:fPr>
                            <m:num>
                              <m:r>
                                <a:rPr lang="en-US" sz="2400" i="1">
                                  <a:latin typeface="Cambria Math"/>
                                </a:rPr>
                                <m:t>𝑛</m:t>
                              </m:r>
                            </m:num>
                            <m:den>
                              <m:r>
                                <a:rPr lang="en-US" sz="2400" i="1">
                                  <a:latin typeface="Cambria Math"/>
                                </a:rPr>
                                <m:t>2</m:t>
                              </m:r>
                            </m:den>
                          </m:f>
                        </m:e>
                      </m:func>
                    </m:oMath>
                  </m:oMathPara>
                </a14:m>
                <a:endParaRPr lang="en-US" sz="2400" dirty="0"/>
              </a:p>
            </p:txBody>
          </p:sp>
        </mc:Choice>
        <mc:Fallback xmlns="">
          <p:sp>
            <p:nvSpPr>
              <p:cNvPr id="114" name="TextBox 113"/>
              <p:cNvSpPr txBox="1">
                <a:spLocks noRot="1" noChangeAspect="1" noMove="1" noResize="1" noEditPoints="1" noAdjustHandles="1" noChangeArrowheads="1" noChangeShapeType="1" noTextEdit="1"/>
              </p:cNvSpPr>
              <p:nvPr/>
            </p:nvSpPr>
            <p:spPr>
              <a:xfrm>
                <a:off x="7189356" y="3350224"/>
                <a:ext cx="2754280" cy="1091774"/>
              </a:xfrm>
              <a:prstGeom prst="rect">
                <a:avLst/>
              </a:prstGeom>
              <a:blipFill>
                <a:blip r:embed="rId7"/>
                <a:stretch>
                  <a:fillRect r="-4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TextBox 114"/>
              <p:cNvSpPr txBox="1"/>
              <p:nvPr/>
            </p:nvSpPr>
            <p:spPr>
              <a:xfrm>
                <a:off x="7307674" y="4311372"/>
                <a:ext cx="2904814" cy="12258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a:rPr>
                            <m:t>log</m:t>
                          </m:r>
                        </m:fName>
                        <m:e>
                          <m:sSub>
                            <m:sSubPr>
                              <m:ctrlPr>
                                <a:rPr lang="en-US" sz="2000" i="1">
                                  <a:latin typeface="Cambria Math" panose="02040503050406030204" pitchFamily="18" charset="0"/>
                                </a:rPr>
                              </m:ctrlPr>
                            </m:sSubPr>
                            <m:e>
                              <m:r>
                                <a:rPr lang="en-US" sz="2000" i="1">
                                  <a:latin typeface="Cambria Math"/>
                                </a:rPr>
                                <m:t>|</m:t>
                              </m:r>
                              <m:r>
                                <a:rPr lang="en-US" sz="2000" i="1">
                                  <a:latin typeface="Cambria Math"/>
                                </a:rPr>
                                <m:t>𝑇</m:t>
                              </m:r>
                            </m:e>
                            <m:sub>
                              <m:r>
                                <a:rPr lang="en-US" sz="2000" i="1">
                                  <a:latin typeface="Cambria Math"/>
                                </a:rPr>
                                <m:t>31</m:t>
                              </m:r>
                            </m:sub>
                          </m:sSub>
                          <m:r>
                            <a:rPr lang="en-US" sz="2000" i="1">
                              <a:latin typeface="Cambria Math"/>
                            </a:rPr>
                            <m:t>|</m:t>
                          </m:r>
                        </m:e>
                      </m:func>
                      <m:r>
                        <a:rPr lang="en-US" sz="2000" i="1">
                          <a:latin typeface="Cambria Math"/>
                        </a:rPr>
                        <m:t>+</m:t>
                      </m:r>
                      <m:func>
                        <m:funcPr>
                          <m:ctrlPr>
                            <a:rPr lang="en-US" sz="2000" i="1">
                              <a:latin typeface="Cambria Math" panose="02040503050406030204" pitchFamily="18" charset="0"/>
                            </a:rPr>
                          </m:ctrlPr>
                        </m:funcPr>
                        <m:fName>
                          <m:r>
                            <m:rPr>
                              <m:sty m:val="p"/>
                            </m:rPr>
                            <a:rPr lang="en-US" sz="2000">
                              <a:latin typeface="Cambria Math"/>
                            </a:rPr>
                            <m:t>log</m:t>
                          </m:r>
                        </m:fName>
                        <m:e>
                          <m:sSub>
                            <m:sSubPr>
                              <m:ctrlPr>
                                <a:rPr lang="en-US" sz="2000" i="1">
                                  <a:latin typeface="Cambria Math" panose="02040503050406030204" pitchFamily="18" charset="0"/>
                                </a:rPr>
                              </m:ctrlPr>
                            </m:sSubPr>
                            <m:e>
                              <m:r>
                                <a:rPr lang="en-US" sz="2000" i="1">
                                  <a:latin typeface="Cambria Math"/>
                                </a:rPr>
                                <m:t>|</m:t>
                              </m:r>
                              <m:r>
                                <a:rPr lang="en-US" sz="2000" i="1">
                                  <a:latin typeface="Cambria Math"/>
                                </a:rPr>
                                <m:t>𝑇</m:t>
                              </m:r>
                            </m:e>
                            <m:sub>
                              <m:r>
                                <a:rPr lang="en-US" sz="2000" i="1">
                                  <a:latin typeface="Cambria Math"/>
                                </a:rPr>
                                <m:t>32</m:t>
                              </m:r>
                            </m:sub>
                          </m:sSub>
                          <m:r>
                            <a:rPr lang="en-US" sz="2000" i="1">
                              <a:latin typeface="Cambria Math" panose="02040503050406030204" pitchFamily="18" charset="0"/>
                            </a:rPr>
                            <m:t>|</m:t>
                          </m:r>
                        </m:e>
                      </m:func>
                      <m:r>
                        <a:rPr lang="en-US" sz="2000" i="1">
                          <a:latin typeface="Cambria Math"/>
                        </a:rPr>
                        <m:t>+</m:t>
                      </m:r>
                      <m:func>
                        <m:funcPr>
                          <m:ctrlPr>
                            <a:rPr lang="en-US" sz="2000" i="1">
                              <a:latin typeface="Cambria Math" panose="02040503050406030204" pitchFamily="18" charset="0"/>
                            </a:rPr>
                          </m:ctrlPr>
                        </m:funcPr>
                        <m:fName>
                          <m:r>
                            <m:rPr>
                              <m:sty m:val="p"/>
                            </m:rPr>
                            <a:rPr lang="en-US" sz="2000">
                              <a:latin typeface="Cambria Math"/>
                            </a:rPr>
                            <m:t>log</m:t>
                          </m:r>
                        </m:fName>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33</m:t>
                                  </m:r>
                                </m:sub>
                              </m:sSub>
                            </m:e>
                          </m:d>
                          <m:r>
                            <a:rPr lang="en-US" sz="2000" i="1">
                              <a:latin typeface="Cambria Math"/>
                            </a:rPr>
                            <m:t>+</m:t>
                          </m:r>
                          <m:func>
                            <m:funcPr>
                              <m:ctrlPr>
                                <a:rPr lang="en-US" sz="2000" i="1">
                                  <a:latin typeface="Cambria Math" panose="02040503050406030204" pitchFamily="18" charset="0"/>
                                </a:rPr>
                              </m:ctrlPr>
                            </m:funcPr>
                            <m:fName>
                              <m:r>
                                <m:rPr>
                                  <m:sty m:val="p"/>
                                </m:rPr>
                                <a:rPr lang="en-US" sz="2000">
                                  <a:latin typeface="Cambria Math"/>
                                </a:rPr>
                                <m:t>log</m:t>
                              </m:r>
                            </m:fName>
                            <m:e>
                              <m:sSub>
                                <m:sSubPr>
                                  <m:ctrlPr>
                                    <a:rPr lang="en-US" sz="2000" i="1">
                                      <a:latin typeface="Cambria Math" panose="02040503050406030204" pitchFamily="18" charset="0"/>
                                    </a:rPr>
                                  </m:ctrlPr>
                                </m:sSubPr>
                                <m:e>
                                  <m:r>
                                    <a:rPr lang="en-US" sz="2000" i="1">
                                      <a:latin typeface="Cambria Math"/>
                                    </a:rPr>
                                    <m:t>|</m:t>
                                  </m:r>
                                  <m:r>
                                    <a:rPr lang="en-US" sz="2000" i="1">
                                      <a:latin typeface="Cambria Math"/>
                                    </a:rPr>
                                    <m:t>𝑇</m:t>
                                  </m:r>
                                </m:e>
                                <m:sub>
                                  <m:r>
                                    <a:rPr lang="en-US" sz="2000" i="1">
                                      <a:latin typeface="Cambria Math"/>
                                    </a:rPr>
                                    <m:t>34</m:t>
                                  </m:r>
                                </m:sub>
                              </m:sSub>
                              <m:r>
                                <a:rPr lang="en-US" sz="2000" i="1">
                                  <a:latin typeface="Cambria Math"/>
                                </a:rPr>
                                <m:t>|</m:t>
                              </m:r>
                            </m:e>
                          </m:func>
                        </m:e>
                      </m:func>
                    </m:oMath>
                  </m:oMathPara>
                </a14:m>
                <a:endParaRPr lang="en-US" sz="2000" i="1" dirty="0">
                  <a:latin typeface="Cambria Math"/>
                </a:endParaRPr>
              </a:p>
              <a:p>
                <a:pPr/>
                <a14:m>
                  <m:oMathPara xmlns:m="http://schemas.openxmlformats.org/officeDocument/2006/math">
                    <m:oMathParaPr>
                      <m:jc m:val="centerGroup"/>
                    </m:oMathParaPr>
                    <m:oMath xmlns:m="http://schemas.openxmlformats.org/officeDocument/2006/math">
                      <m:r>
                        <a:rPr lang="en-US" sz="2000" i="1">
                          <a:latin typeface="Cambria Math"/>
                        </a:rPr>
                        <m:t>≤4</m:t>
                      </m:r>
                      <m:func>
                        <m:funcPr>
                          <m:ctrlPr>
                            <a:rPr lang="en-US" sz="2000" i="1">
                              <a:latin typeface="Cambria Math" panose="02040503050406030204" pitchFamily="18" charset="0"/>
                            </a:rPr>
                          </m:ctrlPr>
                        </m:funcPr>
                        <m:fName>
                          <m:r>
                            <m:rPr>
                              <m:sty m:val="p"/>
                            </m:rPr>
                            <a:rPr lang="en-US" sz="2000">
                              <a:latin typeface="Cambria Math"/>
                            </a:rPr>
                            <m:t>log</m:t>
                          </m:r>
                        </m:fName>
                        <m:e>
                          <m:f>
                            <m:fPr>
                              <m:ctrlPr>
                                <a:rPr lang="en-US" sz="2000" i="1">
                                  <a:latin typeface="Cambria Math" panose="02040503050406030204" pitchFamily="18" charset="0"/>
                                </a:rPr>
                              </m:ctrlPr>
                            </m:fPr>
                            <m:num>
                              <m:r>
                                <a:rPr lang="en-US" sz="2000" i="1">
                                  <a:latin typeface="Cambria Math"/>
                                </a:rPr>
                                <m:t>𝑛</m:t>
                              </m:r>
                            </m:num>
                            <m:den>
                              <m:r>
                                <a:rPr lang="en-US" sz="2000" i="1">
                                  <a:latin typeface="Cambria Math"/>
                                </a:rPr>
                                <m:t>4</m:t>
                              </m:r>
                            </m:den>
                          </m:f>
                        </m:e>
                      </m:func>
                    </m:oMath>
                  </m:oMathPara>
                </a14:m>
                <a:endParaRPr lang="en-US" sz="2000" dirty="0"/>
              </a:p>
            </p:txBody>
          </p:sp>
        </mc:Choice>
        <mc:Fallback xmlns="">
          <p:sp>
            <p:nvSpPr>
              <p:cNvPr id="115" name="TextBox 114"/>
              <p:cNvSpPr txBox="1">
                <a:spLocks noRot="1" noChangeAspect="1" noMove="1" noResize="1" noEditPoints="1" noAdjustHandles="1" noChangeArrowheads="1" noChangeShapeType="1" noTextEdit="1"/>
              </p:cNvSpPr>
              <p:nvPr/>
            </p:nvSpPr>
            <p:spPr>
              <a:xfrm>
                <a:off x="7307674" y="4311372"/>
                <a:ext cx="2904814" cy="1225848"/>
              </a:xfrm>
              <a:prstGeom prst="rect">
                <a:avLst/>
              </a:prstGeom>
              <a:blipFill>
                <a:blip r:embed="rId8"/>
                <a:stretch>
                  <a:fillRect/>
                </a:stretch>
              </a:blipFill>
            </p:spPr>
            <p:txBody>
              <a:bodyPr/>
              <a:lstStyle/>
              <a:p>
                <a:r>
                  <a:rPr lang="zh-CN" altLang="en-US">
                    <a:noFill/>
                  </a:rPr>
                  <a:t> </a:t>
                </a:r>
              </a:p>
            </p:txBody>
          </p:sp>
        </mc:Fallback>
      </mc:AlternateContent>
      <p:sp>
        <p:nvSpPr>
          <p:cNvPr id="116" name="TextBox 115"/>
          <p:cNvSpPr txBox="1"/>
          <p:nvPr/>
        </p:nvSpPr>
        <p:spPr>
          <a:xfrm>
            <a:off x="8143729" y="4233770"/>
            <a:ext cx="614271" cy="461665"/>
          </a:xfrm>
          <a:prstGeom prst="rect">
            <a:avLst/>
          </a:prstGeom>
          <a:noFill/>
        </p:spPr>
        <p:txBody>
          <a:bodyPr wrap="none" rtlCol="0">
            <a:spAutoFit/>
          </a:bodyPr>
          <a:lstStyle/>
          <a:p>
            <a:r>
              <a:rPr lang="en-US" sz="2400" dirty="0"/>
              <a:t>……</a:t>
            </a:r>
          </a:p>
        </p:txBody>
      </p:sp>
      <mc:AlternateContent xmlns:mc="http://schemas.openxmlformats.org/markup-compatibility/2006" xmlns:a14="http://schemas.microsoft.com/office/drawing/2010/main">
        <mc:Choice Requires="a14">
          <p:sp>
            <p:nvSpPr>
              <p:cNvPr id="117" name="TextBox 116"/>
              <p:cNvSpPr txBox="1"/>
              <p:nvPr/>
            </p:nvSpPr>
            <p:spPr>
              <a:xfrm>
                <a:off x="7406333" y="4887326"/>
                <a:ext cx="3000500" cy="9444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a:rPr>
                            <m:t>log</m:t>
                          </m:r>
                        </m:fName>
                        <m:e>
                          <m:sSub>
                            <m:sSubPr>
                              <m:ctrlPr>
                                <a:rPr lang="en-US" sz="2000" i="1">
                                  <a:latin typeface="Cambria Math" panose="02040503050406030204" pitchFamily="18" charset="0"/>
                                </a:rPr>
                              </m:ctrlPr>
                            </m:sSubPr>
                            <m:e>
                              <m:r>
                                <a:rPr lang="en-US" sz="2000" i="1">
                                  <a:latin typeface="Cambria Math"/>
                                </a:rPr>
                                <m:t>|</m:t>
                              </m:r>
                              <m:r>
                                <a:rPr lang="en-US" sz="2000" i="1">
                                  <a:latin typeface="Cambria Math"/>
                                </a:rPr>
                                <m:t>𝑇</m:t>
                              </m:r>
                            </m:e>
                            <m:sub>
                              <m:r>
                                <a:rPr lang="en-US" sz="2000" i="1">
                                  <a:latin typeface="Cambria Math"/>
                                </a:rPr>
                                <m:t>h</m:t>
                              </m:r>
                              <m:r>
                                <a:rPr lang="en-US" sz="2000" i="1">
                                  <a:latin typeface="Cambria Math"/>
                                </a:rPr>
                                <m:t>1</m:t>
                              </m:r>
                            </m:sub>
                          </m:sSub>
                          <m:r>
                            <a:rPr lang="en-US" sz="2000" i="1">
                              <a:latin typeface="Cambria Math"/>
                            </a:rPr>
                            <m:t>|</m:t>
                          </m:r>
                        </m:e>
                      </m:func>
                      <m:r>
                        <a:rPr lang="en-US" sz="2000" i="1">
                          <a:latin typeface="Cambria Math"/>
                        </a:rPr>
                        <m:t>+…+</m:t>
                      </m:r>
                      <m:func>
                        <m:funcPr>
                          <m:ctrlPr>
                            <a:rPr lang="en-US" sz="2000" i="1">
                              <a:latin typeface="Cambria Math" panose="02040503050406030204" pitchFamily="18" charset="0"/>
                            </a:rPr>
                          </m:ctrlPr>
                        </m:funcPr>
                        <m:fName>
                          <m:r>
                            <m:rPr>
                              <m:sty m:val="p"/>
                            </m:rPr>
                            <a:rPr lang="en-US" sz="2000">
                              <a:latin typeface="Cambria Math"/>
                            </a:rPr>
                            <m:t>log</m:t>
                          </m:r>
                        </m:fName>
                        <m:e>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𝑇</m:t>
                              </m:r>
                            </m:e>
                            <m:sub>
                              <m:r>
                                <a:rPr lang="en-US" sz="2000" i="1">
                                  <a:latin typeface="Cambria Math"/>
                                </a:rPr>
                                <m:t>h</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h</m:t>
                                  </m:r>
                                </m:sup>
                              </m:sSup>
                            </m:sub>
                          </m:sSub>
                          <m:r>
                            <a:rPr lang="en-US" sz="2000" i="1">
                              <a:latin typeface="Cambria Math"/>
                            </a:rPr>
                            <m:t>|</m:t>
                          </m:r>
                        </m:e>
                      </m:func>
                    </m:oMath>
                  </m:oMathPara>
                </a14:m>
                <a:endParaRPr lang="en-US" sz="2000" i="1" dirty="0">
                  <a:latin typeface="Cambria Math"/>
                </a:endParaRPr>
              </a:p>
              <a:p>
                <a:pPr/>
                <a14:m>
                  <m:oMathPara xmlns:m="http://schemas.openxmlformats.org/officeDocument/2006/math">
                    <m:oMathParaPr>
                      <m:jc m:val="centerGroup"/>
                    </m:oMathParaPr>
                    <m:oMath xmlns:m="http://schemas.openxmlformats.org/officeDocument/2006/math">
                      <m:r>
                        <a:rPr lang="en-US" sz="2000" i="1">
                          <a:latin typeface="Cambria Math"/>
                        </a:rPr>
                        <m:t>≤</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h</m:t>
                          </m:r>
                        </m:sup>
                      </m:sSup>
                      <m:func>
                        <m:funcPr>
                          <m:ctrlPr>
                            <a:rPr lang="en-US" sz="2000" i="1">
                              <a:latin typeface="Cambria Math" panose="02040503050406030204" pitchFamily="18" charset="0"/>
                            </a:rPr>
                          </m:ctrlPr>
                        </m:funcPr>
                        <m:fName>
                          <m:r>
                            <m:rPr>
                              <m:sty m:val="p"/>
                            </m:rPr>
                            <a:rPr lang="en-US" sz="2000">
                              <a:latin typeface="Cambria Math"/>
                            </a:rPr>
                            <m:t>log</m:t>
                          </m:r>
                        </m:fName>
                        <m:e>
                          <m:f>
                            <m:fPr>
                              <m:ctrlPr>
                                <a:rPr lang="en-US" sz="2000" i="1">
                                  <a:latin typeface="Cambria Math" panose="02040503050406030204" pitchFamily="18" charset="0"/>
                                </a:rPr>
                              </m:ctrlPr>
                            </m:fPr>
                            <m:num>
                              <m:r>
                                <a:rPr lang="en-US" sz="2000" i="1">
                                  <a:latin typeface="Cambria Math"/>
                                </a:rPr>
                                <m:t>𝑛</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h</m:t>
                                  </m:r>
                                </m:sup>
                              </m:sSup>
                            </m:den>
                          </m:f>
                        </m:e>
                      </m:func>
                    </m:oMath>
                  </m:oMathPara>
                </a14:m>
                <a:endParaRPr lang="en-US" sz="2000" dirty="0"/>
              </a:p>
            </p:txBody>
          </p:sp>
        </mc:Choice>
        <mc:Fallback xmlns="">
          <p:sp>
            <p:nvSpPr>
              <p:cNvPr id="117" name="TextBox 116"/>
              <p:cNvSpPr txBox="1">
                <a:spLocks noRot="1" noChangeAspect="1" noMove="1" noResize="1" noEditPoints="1" noAdjustHandles="1" noChangeArrowheads="1" noChangeShapeType="1" noTextEdit="1"/>
              </p:cNvSpPr>
              <p:nvPr/>
            </p:nvSpPr>
            <p:spPr>
              <a:xfrm>
                <a:off x="7406333" y="4887326"/>
                <a:ext cx="3000500" cy="94448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662090" y="5656770"/>
                <a:ext cx="4470134" cy="619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a:rPr>
                            <m:t>log</m:t>
                          </m:r>
                        </m:fName>
                        <m:e>
                          <m:r>
                            <a:rPr lang="en-US" sz="2000" i="1">
                              <a:latin typeface="Cambria Math"/>
                            </a:rPr>
                            <m:t>𝑛</m:t>
                          </m:r>
                        </m:e>
                      </m:func>
                      <m:r>
                        <a:rPr lang="en-US" sz="2000" i="1">
                          <a:latin typeface="Cambria Math"/>
                        </a:rPr>
                        <m:t>+2</m:t>
                      </m:r>
                      <m:func>
                        <m:funcPr>
                          <m:ctrlPr>
                            <a:rPr lang="en-US" sz="2000" i="1">
                              <a:latin typeface="Cambria Math" panose="02040503050406030204" pitchFamily="18" charset="0"/>
                            </a:rPr>
                          </m:ctrlPr>
                        </m:funcPr>
                        <m:fName>
                          <m:r>
                            <m:rPr>
                              <m:sty m:val="p"/>
                            </m:rPr>
                            <a:rPr lang="en-US" sz="2000">
                              <a:latin typeface="Cambria Math"/>
                            </a:rPr>
                            <m:t>log</m:t>
                          </m:r>
                        </m:fName>
                        <m:e>
                          <m:f>
                            <m:fPr>
                              <m:ctrlPr>
                                <a:rPr lang="en-US" sz="2000" i="1">
                                  <a:latin typeface="Cambria Math" panose="02040503050406030204" pitchFamily="18" charset="0"/>
                                </a:rPr>
                              </m:ctrlPr>
                            </m:fPr>
                            <m:num>
                              <m:r>
                                <a:rPr lang="en-US" sz="2000" i="1">
                                  <a:latin typeface="Cambria Math"/>
                                </a:rPr>
                                <m:t>𝑛</m:t>
                              </m:r>
                            </m:num>
                            <m:den>
                              <m:r>
                                <a:rPr lang="en-US" sz="2000" i="1">
                                  <a:latin typeface="Cambria Math"/>
                                </a:rPr>
                                <m:t>2</m:t>
                              </m:r>
                            </m:den>
                          </m:f>
                        </m:e>
                      </m:func>
                      <m:r>
                        <a:rPr lang="en-US" sz="2000" i="1">
                          <a:latin typeface="Cambria Math"/>
                        </a:rPr>
                        <m:t>+</m:t>
                      </m:r>
                      <m:r>
                        <a:rPr lang="en-US" sz="2000" i="1">
                          <a:latin typeface="Cambria Math" panose="02040503050406030204" pitchFamily="18" charset="0"/>
                        </a:rPr>
                        <m:t>4</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f>
                            <m:fPr>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i="1">
                                  <a:latin typeface="Cambria Math" panose="02040503050406030204" pitchFamily="18" charset="0"/>
                                </a:rPr>
                                <m:t>4</m:t>
                              </m:r>
                            </m:den>
                          </m:f>
                        </m:e>
                      </m:func>
                      <m:r>
                        <a:rPr lang="en-US" sz="2000" i="1">
                          <a:latin typeface="Cambria Math"/>
                        </a:rPr>
                        <m:t>…+</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h</m:t>
                          </m:r>
                        </m:sup>
                      </m:sSup>
                      <m:func>
                        <m:funcPr>
                          <m:ctrlPr>
                            <a:rPr lang="en-US" sz="2000" i="1">
                              <a:latin typeface="Cambria Math" panose="02040503050406030204" pitchFamily="18" charset="0"/>
                            </a:rPr>
                          </m:ctrlPr>
                        </m:funcPr>
                        <m:fName>
                          <m:r>
                            <m:rPr>
                              <m:sty m:val="p"/>
                            </m:rPr>
                            <a:rPr lang="en-US" sz="2000">
                              <a:latin typeface="Cambria Math"/>
                            </a:rPr>
                            <m:t>log</m:t>
                          </m:r>
                        </m:fName>
                        <m:e>
                          <m:f>
                            <m:fPr>
                              <m:ctrlPr>
                                <a:rPr lang="en-US" sz="2000" i="1">
                                  <a:latin typeface="Cambria Math" panose="02040503050406030204" pitchFamily="18" charset="0"/>
                                </a:rPr>
                              </m:ctrlPr>
                            </m:fPr>
                            <m:num>
                              <m:r>
                                <a:rPr lang="en-US" altLang="zh-CN" sz="2000" i="1">
                                  <a:latin typeface="Cambria Math"/>
                                </a:rPr>
                                <m:t>𝑛</m:t>
                              </m:r>
                            </m:num>
                            <m:den>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i="1">
                                      <a:latin typeface="Cambria Math" panose="02040503050406030204" pitchFamily="18" charset="0"/>
                                    </a:rPr>
                                    <m:t>h</m:t>
                                  </m:r>
                                </m:sup>
                              </m:sSup>
                            </m:den>
                          </m:f>
                        </m:e>
                      </m:func>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1662090" y="5656770"/>
                <a:ext cx="4470134" cy="61940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791201" y="5708027"/>
                <a:ext cx="2366545" cy="582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m:t>
                      </m:r>
                      <m:r>
                        <a:rPr lang="en-US" i="1">
                          <a:latin typeface="Cambria Math"/>
                        </a:rPr>
                        <m:t>𝑂</m:t>
                      </m:r>
                      <m:d>
                        <m:dPr>
                          <m:ctrlPr>
                            <a:rPr lang="en-US" i="1">
                              <a:latin typeface="Cambria Math" panose="02040503050406030204" pitchFamily="18" charset="0"/>
                            </a:rPr>
                          </m:ctrlPr>
                        </m:dPr>
                        <m:e>
                          <m:r>
                            <a:rPr lang="en-US" i="1">
                              <a:latin typeface="Cambria Math"/>
                            </a:rPr>
                            <m:t>𝑚</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𝑚</m:t>
                                      </m:r>
                                    </m:den>
                                  </m:f>
                                  <m:r>
                                    <a:rPr lang="en-US" i="1">
                                      <a:latin typeface="Cambria Math"/>
                                    </a:rPr>
                                    <m:t>+1</m:t>
                                  </m:r>
                                </m:e>
                              </m:d>
                            </m:e>
                          </m:func>
                        </m:e>
                      </m:d>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5791201" y="5708027"/>
                <a:ext cx="2366545" cy="582147"/>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4370658" y="6385125"/>
                <a:ext cx="3203826" cy="400110"/>
              </a:xfrm>
              <a:prstGeom prst="rect">
                <a:avLst/>
              </a:prstGeom>
              <a:noFill/>
            </p:spPr>
            <p:txBody>
              <a:bodyPr wrap="none" rtlCol="0">
                <a:spAutoFit/>
              </a:bodyPr>
              <a:lstStyle/>
              <a:p>
                <a:r>
                  <a:rPr lang="en-US" altLang="zh-CN" sz="2000" dirty="0">
                    <a:latin typeface="Arial" panose="020B0604020202020204" pitchFamily="34" charset="0"/>
                    <a:cs typeface="Arial" panose="020B0604020202020204" pitchFamily="34" charset="0"/>
                  </a:rPr>
                  <a:t>(If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2</m:t>
                        </m:r>
                      </m:sub>
                    </m:sSub>
                  </m:oMath>
                </a14:m>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is perfectly balanced)</a:t>
                </a:r>
                <a:endParaRPr lang="zh-CN" altLang="en-US" sz="2000" dirty="0">
                  <a:latin typeface="Arial" panose="020B0604020202020204" pitchFamily="34" charset="0"/>
                  <a:cs typeface="Arial" panose="020B0604020202020204" pitchFamily="34"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370658" y="6385125"/>
                <a:ext cx="3203826" cy="400110"/>
              </a:xfrm>
              <a:prstGeom prst="rect">
                <a:avLst/>
              </a:prstGeom>
              <a:blipFill>
                <a:blip r:embed="rId12"/>
                <a:stretch>
                  <a:fillRect l="-2091" t="-6061" r="-1331" b="-27273"/>
                </a:stretch>
              </a:blipFill>
            </p:spPr>
            <p:txBody>
              <a:bodyPr/>
              <a:lstStyle/>
              <a:p>
                <a:r>
                  <a:rPr lang="zh-CN" altLang="en-US">
                    <a:noFill/>
                  </a:rPr>
                  <a:t> </a:t>
                </a:r>
              </a:p>
            </p:txBody>
          </p:sp>
        </mc:Fallback>
      </mc:AlternateContent>
      <p:sp>
        <p:nvSpPr>
          <p:cNvPr id="8" name="Left Brace 7"/>
          <p:cNvSpPr/>
          <p:nvPr/>
        </p:nvSpPr>
        <p:spPr>
          <a:xfrm rot="16200000">
            <a:off x="3668772" y="4482731"/>
            <a:ext cx="204136" cy="36320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3002618" y="6416025"/>
                <a:ext cx="1476815" cy="369332"/>
              </a:xfrm>
              <a:prstGeom prst="rect">
                <a:avLst/>
              </a:prstGeom>
              <a:noFill/>
            </p:spPr>
            <p:txBody>
              <a:bodyPr wrap="none" rtlCol="0">
                <a:spAutoFit/>
              </a:bodyPr>
              <a:lstStyle/>
              <a:p>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a:rPr>
                              <m:t>log</m:t>
                            </m:r>
                          </m:e>
                          <m:sub>
                            <m:r>
                              <a:rPr lang="en-US">
                                <a:latin typeface="Cambria Math" panose="02040503050406030204" pitchFamily="18" charset="0"/>
                              </a:rPr>
                              <m:t>2</m:t>
                            </m:r>
                          </m:sub>
                        </m:sSub>
                      </m:fName>
                      <m:e>
                        <m:r>
                          <a:rPr lang="en-US" i="1">
                            <a:latin typeface="Cambria Math"/>
                          </a:rPr>
                          <m:t>𝑚</m:t>
                        </m:r>
                      </m:e>
                    </m:func>
                  </m:oMath>
                </a14:m>
                <a:r>
                  <a:rPr lang="en-US" dirty="0">
                    <a:latin typeface="Arial" panose="020B0604020202020204" pitchFamily="34" charset="0"/>
                    <a:cs typeface="Arial" panose="020B0604020202020204" pitchFamily="34" charset="0"/>
                  </a:rPr>
                  <a:t> terms</a:t>
                </a:r>
              </a:p>
            </p:txBody>
          </p:sp>
        </mc:Choice>
        <mc:Fallback xmlns="">
          <p:sp>
            <p:nvSpPr>
              <p:cNvPr id="9" name="TextBox 8"/>
              <p:cNvSpPr txBox="1">
                <a:spLocks noRot="1" noChangeAspect="1" noMove="1" noResize="1" noEditPoints="1" noAdjustHandles="1" noChangeArrowheads="1" noChangeShapeType="1" noTextEdit="1"/>
              </p:cNvSpPr>
              <p:nvPr/>
            </p:nvSpPr>
            <p:spPr>
              <a:xfrm>
                <a:off x="3002618" y="6416025"/>
                <a:ext cx="1476815" cy="369332"/>
              </a:xfrm>
              <a:prstGeom prst="rect">
                <a:avLst/>
              </a:prstGeom>
              <a:blipFill>
                <a:blip r:embed="rId13"/>
                <a:stretch>
                  <a:fillRect l="-1240" t="-8197" r="-330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635176" y="366287"/>
                <a:ext cx="2647904" cy="1507592"/>
              </a:xfrm>
              <a:prstGeom prst="rect">
                <a:avLst/>
              </a:prstGeom>
              <a:ln w="88900" cmpd="thinThick"/>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b="1" dirty="0">
                    <a:solidFill>
                      <a:srgbClr val="FF0000"/>
                    </a:solidFill>
                    <a:latin typeface="Comic Sans MS" panose="030F0702030302020204" pitchFamily="66" charset="0"/>
                  </a:rPr>
                  <a:t>Concavity: </a:t>
                </a:r>
              </a:p>
              <a:p>
                <a:pPr/>
                <a14:m>
                  <m:oMathPara xmlns:m="http://schemas.openxmlformats.org/officeDocument/2006/math">
                    <m:oMathParaPr>
                      <m:jc m:val="centerGroup"/>
                    </m:oMathParaPr>
                    <m:oMath xmlns:m="http://schemas.openxmlformats.org/officeDocument/2006/math">
                      <m:nary>
                        <m:naryPr>
                          <m:chr m:val="∑"/>
                          <m:ctrlPr>
                            <a:rPr lang="en-US" sz="2400" i="1">
                              <a:latin typeface="Cambria Math" panose="02040503050406030204" pitchFamily="18" charset="0"/>
                            </a:rPr>
                          </m:ctrlPr>
                        </m:naryPr>
                        <m:sub>
                          <m:r>
                            <m:rPr>
                              <m:brk m:alnAt="23"/>
                            </m:rPr>
                            <a:rPr lang="en-US" sz="2400" i="1">
                              <a:latin typeface="Cambria Math"/>
                            </a:rPr>
                            <m:t>𝑖</m:t>
                          </m:r>
                          <m:r>
                            <a:rPr lang="en-US" sz="2400" i="1">
                              <a:latin typeface="Cambria Math"/>
                            </a:rPr>
                            <m:t>=1</m:t>
                          </m:r>
                        </m:sub>
                        <m:sup>
                          <m:r>
                            <a:rPr lang="en-US" sz="2400" i="1">
                              <a:latin typeface="Cambria Math"/>
                            </a:rPr>
                            <m:t>𝑘</m:t>
                          </m:r>
                        </m:sup>
                        <m:e>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𝑖</m:t>
                              </m:r>
                            </m:sub>
                          </m:sSub>
                        </m:e>
                      </m:nary>
                      <m:r>
                        <a:rPr lang="en-US" sz="2400" i="1">
                          <a:latin typeface="Cambria Math"/>
                        </a:rPr>
                        <m:t>≤</m:t>
                      </m:r>
                      <m:r>
                        <a:rPr lang="en-US" sz="2400" i="1">
                          <a:latin typeface="Cambria Math"/>
                        </a:rPr>
                        <m:t>𝑘</m:t>
                      </m:r>
                      <m:func>
                        <m:funcPr>
                          <m:ctrlPr>
                            <a:rPr lang="en-US" sz="2400" i="1">
                              <a:latin typeface="Cambria Math" panose="02040503050406030204" pitchFamily="18" charset="0"/>
                            </a:rPr>
                          </m:ctrlPr>
                        </m:funcPr>
                        <m:fName>
                          <m:r>
                            <m:rPr>
                              <m:sty m:val="p"/>
                            </m:rPr>
                            <a:rPr lang="en-US" sz="2400">
                              <a:latin typeface="Cambria Math"/>
                            </a:rPr>
                            <m:t>log</m:t>
                          </m:r>
                        </m:fName>
                        <m:e>
                          <m:f>
                            <m:fPr>
                              <m:ctrlPr>
                                <a:rPr lang="en-US" sz="2400" i="1">
                                  <a:latin typeface="Cambria Math" panose="02040503050406030204" pitchFamily="18" charset="0"/>
                                </a:rPr>
                              </m:ctrlPr>
                            </m:fPr>
                            <m:num>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𝑎</m:t>
                                  </m:r>
                                </m:e>
                                <m:sub>
                                  <m:r>
                                    <a:rPr lang="en-US" sz="2400" i="1">
                                      <a:latin typeface="Cambria Math"/>
                                    </a:rPr>
                                    <m:t>𝑖</m:t>
                                  </m:r>
                                </m:sub>
                              </m:sSub>
                            </m:num>
                            <m:den>
                              <m:r>
                                <a:rPr lang="en-US" sz="2400" i="1">
                                  <a:latin typeface="Cambria Math"/>
                                </a:rPr>
                                <m:t>𝑘</m:t>
                              </m:r>
                            </m:den>
                          </m:f>
                        </m:e>
                      </m:func>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6635176" y="366287"/>
                <a:ext cx="2647904" cy="1507592"/>
              </a:xfrm>
              <a:prstGeom prst="rect">
                <a:avLst/>
              </a:prstGeom>
              <a:blipFill>
                <a:blip r:embed="rId14"/>
                <a:stretch>
                  <a:fillRect l="-1778" t="-382"/>
                </a:stretch>
              </a:blipFill>
              <a:ln w="88900" cmpd="thinThick"/>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160830" y="2870050"/>
                <a:ext cx="2642134" cy="400110"/>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t>(</a:t>
                </a:r>
                <a14:m>
                  <m:oMath xmlns:m="http://schemas.openxmlformats.org/officeDocument/2006/math">
                    <m:r>
                      <a:rPr lang="en-US" sz="2000" i="1">
                        <a:latin typeface="Cambria Math"/>
                      </a:rPr>
                      <m:t>|</m:t>
                    </m:r>
                    <m:r>
                      <a:rPr lang="en-US" sz="2000" i="1">
                        <a:latin typeface="Cambria Math"/>
                      </a:rPr>
                      <m:t>𝑇</m:t>
                    </m:r>
                    <m:r>
                      <a:rPr lang="en-US" sz="2000" i="1">
                        <a:latin typeface="Cambria Math"/>
                      </a:rPr>
                      <m:t>|</m:t>
                    </m:r>
                  </m:oMath>
                </a14:m>
                <a:r>
                  <a:rPr lang="en-US" sz="2000" dirty="0"/>
                  <a:t>: the size of tree </a:t>
                </a:r>
                <a14:m>
                  <m:oMath xmlns:m="http://schemas.openxmlformats.org/officeDocument/2006/math">
                    <m:r>
                      <a:rPr lang="en-US" sz="2000" i="1">
                        <a:latin typeface="Cambria Math"/>
                      </a:rPr>
                      <m:t>𝑇</m:t>
                    </m:r>
                  </m:oMath>
                </a14:m>
                <a:r>
                  <a:rPr lang="en-US" sz="2000"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7160830" y="2870050"/>
                <a:ext cx="2642134" cy="400110"/>
              </a:xfrm>
              <a:prstGeom prst="rect">
                <a:avLst/>
              </a:prstGeom>
              <a:blipFill>
                <a:blip r:embed="rId15"/>
                <a:stretch>
                  <a:fillRect l="-2299" t="-7463" r="-1149" b="-25373"/>
                </a:stretch>
              </a:blipFill>
              <a:ln>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295214" y="2952815"/>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21</m:t>
                          </m:r>
                        </m:sub>
                      </m:sSub>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295214" y="2952815"/>
                <a:ext cx="691728" cy="461665"/>
              </a:xfrm>
              <a:prstGeom prst="rect">
                <a:avLst/>
              </a:prstGeom>
              <a:blipFill>
                <a:blip r:embed="rId16"/>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371386" y="2954813"/>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22</m:t>
                          </m:r>
                        </m:sub>
                      </m:sSub>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6371386" y="2954813"/>
                <a:ext cx="691728" cy="461665"/>
              </a:xfrm>
              <a:prstGeom prst="rect">
                <a:avLst/>
              </a:prstGeom>
              <a:blipFill>
                <a:blip r:embed="rId17"/>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1728264" y="5196938"/>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31</m:t>
                          </m:r>
                        </m:sub>
                      </m:sSub>
                    </m:oMath>
                  </m:oMathPara>
                </a14:m>
                <a:endParaRPr lang="en-US" sz="2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728264" y="5196938"/>
                <a:ext cx="691728" cy="461665"/>
              </a:xfrm>
              <a:prstGeom prst="rect">
                <a:avLst/>
              </a:prstGeom>
              <a:blipFill>
                <a:blip r:embed="rId18"/>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3036050" y="5180917"/>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32</m:t>
                          </m:r>
                        </m:sub>
                      </m:sSub>
                    </m:oMath>
                  </m:oMathPara>
                </a14:m>
                <a:endParaRPr lang="en-US" sz="2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3036050" y="5180917"/>
                <a:ext cx="691728" cy="461665"/>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4552109" y="5192084"/>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33</m:t>
                          </m:r>
                        </m:sub>
                      </m:sSub>
                    </m:oMath>
                  </m:oMathPara>
                </a14:m>
                <a:endParaRPr lang="en-US" sz="2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4552109" y="5192084"/>
                <a:ext cx="691728" cy="461665"/>
              </a:xfrm>
              <a:prstGeom prst="rect">
                <a:avLst/>
              </a:prstGeom>
              <a:blipFill>
                <a:blip r:embed="rId20"/>
                <a:stretch>
                  <a:fillRect b="-1333"/>
                </a:stretch>
              </a:blipFill>
            </p:spPr>
            <p:txBody>
              <a:bodyPr/>
              <a:lstStyle/>
              <a:p>
                <a:r>
                  <a:rPr lang="zh-CN" altLang="en-US">
                    <a:noFill/>
                  </a:rPr>
                  <a:t> </a:t>
                </a:r>
              </a:p>
            </p:txBody>
          </p:sp>
        </mc:Fallback>
      </mc:AlternateContent>
      <p:cxnSp>
        <p:nvCxnSpPr>
          <p:cNvPr id="63" name="直接连接符 62"/>
          <p:cNvCxnSpPr/>
          <p:nvPr/>
        </p:nvCxnSpPr>
        <p:spPr>
          <a:xfrm>
            <a:off x="4552110" y="2088964"/>
            <a:ext cx="294621" cy="187793"/>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64" name="直接连接符 63"/>
          <p:cNvCxnSpPr/>
          <p:nvPr/>
        </p:nvCxnSpPr>
        <p:spPr>
          <a:xfrm>
            <a:off x="2318637" y="3713992"/>
            <a:ext cx="294621" cy="187793"/>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87" name="直接连接符 86"/>
          <p:cNvCxnSpPr/>
          <p:nvPr/>
        </p:nvCxnSpPr>
        <p:spPr>
          <a:xfrm>
            <a:off x="6435251" y="3547051"/>
            <a:ext cx="294621" cy="333881"/>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92" name="文本框 91"/>
          <p:cNvSpPr txBox="1"/>
          <p:nvPr/>
        </p:nvSpPr>
        <p:spPr>
          <a:xfrm>
            <a:off x="3862600" y="1840700"/>
            <a:ext cx="588623" cy="369332"/>
          </a:xfrm>
          <a:prstGeom prst="rect">
            <a:avLst/>
          </a:prstGeom>
          <a:noFill/>
        </p:spPr>
        <p:txBody>
          <a:bodyPr wrap="none" rtlCol="0">
            <a:spAutoFit/>
          </a:bodyPr>
          <a:lstStyle/>
          <a:p>
            <a:r>
              <a:rPr lang="en-US" altLang="zh-CN" dirty="0"/>
              <a:t>split</a:t>
            </a:r>
            <a:endParaRPr lang="zh-CN" altLang="en-US" dirty="0"/>
          </a:p>
        </p:txBody>
      </p:sp>
      <p:sp>
        <p:nvSpPr>
          <p:cNvPr id="100" name="文本框 99"/>
          <p:cNvSpPr txBox="1"/>
          <p:nvPr/>
        </p:nvSpPr>
        <p:spPr>
          <a:xfrm>
            <a:off x="1699756" y="3453124"/>
            <a:ext cx="588623" cy="369332"/>
          </a:xfrm>
          <a:prstGeom prst="rect">
            <a:avLst/>
          </a:prstGeom>
          <a:noFill/>
        </p:spPr>
        <p:txBody>
          <a:bodyPr wrap="none" rtlCol="0">
            <a:spAutoFit/>
          </a:bodyPr>
          <a:lstStyle/>
          <a:p>
            <a:r>
              <a:rPr lang="en-US" altLang="zh-CN" dirty="0"/>
              <a:t>split</a:t>
            </a:r>
            <a:endParaRPr lang="zh-CN" altLang="en-US" dirty="0"/>
          </a:p>
        </p:txBody>
      </p:sp>
      <p:sp>
        <p:nvSpPr>
          <p:cNvPr id="101" name="文本框 15"/>
          <p:cNvSpPr txBox="1"/>
          <p:nvPr/>
        </p:nvSpPr>
        <p:spPr>
          <a:xfrm>
            <a:off x="5834405" y="3216783"/>
            <a:ext cx="58862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split</a:t>
            </a:r>
            <a:endParaRPr lang="zh-CN" altLang="en-US" dirty="0"/>
          </a:p>
        </p:txBody>
      </p:sp>
      <p:sp>
        <p:nvSpPr>
          <p:cNvPr id="17" name="文本框 16"/>
          <p:cNvSpPr txBox="1"/>
          <p:nvPr/>
        </p:nvSpPr>
        <p:spPr>
          <a:xfrm>
            <a:off x="2819401" y="6415903"/>
            <a:ext cx="464889" cy="369332"/>
          </a:xfrm>
          <a:prstGeom prst="rect">
            <a:avLst/>
          </a:prstGeom>
          <a:noFill/>
        </p:spPr>
        <p:txBody>
          <a:bodyPr wrap="square" rtlCol="0">
            <a:spAutoFit/>
          </a:bodyPr>
          <a:lstStyle/>
          <a:p>
            <a:r>
              <a:rPr lang="en-US" altLang="zh-CN" b="1" dirty="0">
                <a:solidFill>
                  <a:srgbClr val="FF0000"/>
                </a:solidFill>
              </a:rPr>
              <a:t>c</a:t>
            </a:r>
            <a:endParaRPr lang="zh-CN" altLang="en-US" b="1" dirty="0">
              <a:solidFill>
                <a:srgbClr val="FF0000"/>
              </a:solidFill>
            </a:endParaRPr>
          </a:p>
        </p:txBody>
      </p:sp>
      <p:sp>
        <p:nvSpPr>
          <p:cNvPr id="102" name="文本框 101"/>
          <p:cNvSpPr txBox="1"/>
          <p:nvPr/>
        </p:nvSpPr>
        <p:spPr>
          <a:xfrm>
            <a:off x="6534626" y="5690586"/>
            <a:ext cx="475775" cy="369332"/>
          </a:xfrm>
          <a:prstGeom prst="rect">
            <a:avLst/>
          </a:prstGeom>
          <a:noFill/>
        </p:spPr>
        <p:txBody>
          <a:bodyPr wrap="square" rtlCol="0">
            <a:spAutoFit/>
          </a:bodyPr>
          <a:lstStyle/>
          <a:p>
            <a:r>
              <a:rPr lang="en-US" altLang="zh-CN" b="1" dirty="0">
                <a:solidFill>
                  <a:srgbClr val="FF0000"/>
                </a:solidFill>
              </a:rPr>
              <a:t>c</a:t>
            </a:r>
            <a:endParaRPr lang="zh-CN" altLang="en-US" b="1" dirty="0">
              <a:solidFill>
                <a:srgbClr val="FF0000"/>
              </a:solidFill>
            </a:endParaRPr>
          </a:p>
        </p:txBody>
      </p:sp>
      <mc:AlternateContent xmlns:mc="http://schemas.openxmlformats.org/markup-compatibility/2006" xmlns:a14="http://schemas.microsoft.com/office/drawing/2010/main">
        <mc:Choice Requires="a14">
          <p:sp>
            <p:nvSpPr>
              <p:cNvPr id="12" name="文本框 11"/>
              <p:cNvSpPr txBox="1"/>
              <p:nvPr/>
            </p:nvSpPr>
            <p:spPr>
              <a:xfrm>
                <a:off x="8360116" y="5754470"/>
                <a:ext cx="1884618" cy="646331"/>
              </a:xfrm>
              <a:prstGeom prst="rect">
                <a:avLst/>
              </a:prstGeom>
              <a:noFill/>
            </p:spPr>
            <p:txBody>
              <a:bodyPr wrap="none" rtlCol="0">
                <a:spAutoFit/>
              </a:bodyPr>
              <a:lstStyle/>
              <a:p>
                <a:pPr algn="ctr"/>
                <a:r>
                  <a:rPr lang="en-US" altLang="zh-CN" dirty="0">
                    <a:solidFill>
                      <a:srgbClr val="FF0000"/>
                    </a:solidFill>
                    <a:latin typeface="Arial" panose="020B0604020202020204" pitchFamily="34" charset="0"/>
                    <a:cs typeface="Arial" panose="020B0604020202020204" pitchFamily="34" charset="0"/>
                  </a:rPr>
                  <a:t>The height of </a:t>
                </a:r>
                <a14:m>
                  <m:oMath xmlns:m="http://schemas.openxmlformats.org/officeDocument/2006/math">
                    <m:sSub>
                      <m:sSubPr>
                        <m:ctrlPr>
                          <a:rPr lang="en-US" altLang="zh-CN" i="1">
                            <a:solidFill>
                              <a:srgbClr val="FF0000"/>
                            </a:solidFill>
                            <a:latin typeface="Cambria Math" panose="02040503050406030204" pitchFamily="18" charset="0"/>
                          </a:rPr>
                        </m:ctrlPr>
                      </m:sSubPr>
                      <m:e>
                        <m:r>
                          <m:rPr>
                            <m:sty m:val="p"/>
                          </m:rPr>
                          <a:rPr lang="en-US" altLang="zh-CN">
                            <a:solidFill>
                              <a:srgbClr val="FF0000"/>
                            </a:solidFill>
                            <a:latin typeface="Cambria Math" panose="02040503050406030204" pitchFamily="18" charset="0"/>
                          </a:rPr>
                          <m:t>T</m:t>
                        </m:r>
                      </m:e>
                      <m:sub>
                        <m:r>
                          <a:rPr lang="en-US" altLang="zh-CN">
                            <a:solidFill>
                              <a:srgbClr val="FF0000"/>
                            </a:solidFill>
                            <a:latin typeface="Cambria Math" panose="02040503050406030204" pitchFamily="18" charset="0"/>
                          </a:rPr>
                          <m:t>2</m:t>
                        </m:r>
                      </m:sub>
                    </m:sSub>
                  </m:oMath>
                </a14:m>
                <a:endParaRPr lang="en-US" altLang="zh-CN" dirty="0">
                  <a:solidFill>
                    <a:srgbClr val="FF0000"/>
                  </a:solidFill>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pitchFamily="18" charset="0"/>
                        </a:rPr>
                        <m:t>h</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𝑂</m:t>
                      </m:r>
                      <m:r>
                        <a:rPr lang="en-US" altLang="zh-CN" i="1">
                          <a:solidFill>
                            <a:srgbClr val="FF0000"/>
                          </a:solidFill>
                          <a:latin typeface="Cambria Math" panose="02040503050406030204" pitchFamily="18" charset="0"/>
                        </a:rPr>
                        <m:t>(</m:t>
                      </m:r>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log</m:t>
                          </m:r>
                        </m:fName>
                        <m:e>
                          <m:r>
                            <a:rPr lang="en-US" altLang="zh-CN" i="1">
                              <a:solidFill>
                                <a:srgbClr val="FF0000"/>
                              </a:solidFill>
                              <a:latin typeface="Cambria Math" panose="02040503050406030204" pitchFamily="18" charset="0"/>
                            </a:rPr>
                            <m:t>𝑚</m:t>
                          </m:r>
                        </m:e>
                      </m:func>
                      <m:r>
                        <a:rPr lang="en-US" altLang="zh-CN" i="1">
                          <a:solidFill>
                            <a:srgbClr val="FF0000"/>
                          </a:solidFill>
                          <a:latin typeface="Cambria Math" panose="02040503050406030204" pitchFamily="18" charset="0"/>
                        </a:rPr>
                        <m:t>)</m:t>
                      </m:r>
                    </m:oMath>
                  </m:oMathPara>
                </a14:m>
                <a:endParaRPr lang="zh-CN" altLang="en-US" dirty="0">
                  <a:solidFill>
                    <a:srgbClr val="FF0000"/>
                  </a:solidFill>
                  <a:latin typeface="Arial" panose="020B0604020202020204" pitchFamily="34" charset="0"/>
                  <a:cs typeface="Arial" panose="020B0604020202020204" pitchFamily="34"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8360116" y="5754470"/>
                <a:ext cx="1884618" cy="646331"/>
              </a:xfrm>
              <a:prstGeom prst="rect">
                <a:avLst/>
              </a:prstGeom>
              <a:blipFill>
                <a:blip r:embed="rId21"/>
                <a:stretch>
                  <a:fillRect l="-323" t="-5660" b="-7547"/>
                </a:stretch>
              </a:blipFill>
            </p:spPr>
            <p:txBody>
              <a:bodyPr/>
              <a:lstStyle/>
              <a:p>
                <a:r>
                  <a:rPr lang="zh-CN" altLang="en-US">
                    <a:noFill/>
                  </a:rPr>
                  <a:t> </a:t>
                </a:r>
              </a:p>
            </p:txBody>
          </p:sp>
        </mc:Fallback>
      </mc:AlternateContent>
      <p:grpSp>
        <p:nvGrpSpPr>
          <p:cNvPr id="105" name="Group 94">
            <a:extLst>
              <a:ext uri="{FF2B5EF4-FFF2-40B4-BE49-F238E27FC236}">
                <a16:creationId xmlns:a16="http://schemas.microsoft.com/office/drawing/2014/main" id="{232F4990-3A95-48FC-8AB9-8892904C4947}"/>
              </a:ext>
            </a:extLst>
          </p:cNvPr>
          <p:cNvGrpSpPr/>
          <p:nvPr/>
        </p:nvGrpSpPr>
        <p:grpSpPr>
          <a:xfrm>
            <a:off x="6356236" y="4905093"/>
            <a:ext cx="706580" cy="708119"/>
            <a:chOff x="7317361" y="3676905"/>
            <a:chExt cx="706580" cy="708119"/>
          </a:xfrm>
        </p:grpSpPr>
        <p:sp>
          <p:nvSpPr>
            <p:cNvPr id="118" name="Oval 63">
              <a:extLst>
                <a:ext uri="{FF2B5EF4-FFF2-40B4-BE49-F238E27FC236}">
                  <a16:creationId xmlns:a16="http://schemas.microsoft.com/office/drawing/2014/main" id="{F4B36457-1D8E-485E-AF4E-334EAE4C7962}"/>
                </a:ext>
              </a:extLst>
            </p:cNvPr>
            <p:cNvSpPr/>
            <p:nvPr/>
          </p:nvSpPr>
          <p:spPr>
            <a:xfrm>
              <a:off x="7317361" y="3676905"/>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atin typeface="Arial Black" panose="020B0A04020102020204" pitchFamily="34" charset="0"/>
                </a:rPr>
                <a:t>8</a:t>
              </a:r>
            </a:p>
          </p:txBody>
        </p:sp>
        <p:sp>
          <p:nvSpPr>
            <p:cNvPr id="119" name="Oval 89">
              <a:extLst>
                <a:ext uri="{FF2B5EF4-FFF2-40B4-BE49-F238E27FC236}">
                  <a16:creationId xmlns:a16="http://schemas.microsoft.com/office/drawing/2014/main" id="{DCE39043-9B90-456C-BBA9-D8D802812653}"/>
                </a:ext>
              </a:extLst>
            </p:cNvPr>
            <p:cNvSpPr/>
            <p:nvPr/>
          </p:nvSpPr>
          <p:spPr>
            <a:xfrm>
              <a:off x="7719141" y="4080224"/>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atin typeface="Arial Black" panose="020B0A04020102020204" pitchFamily="34" charset="0"/>
                </a:rPr>
                <a:t>9</a:t>
              </a:r>
            </a:p>
          </p:txBody>
        </p:sp>
        <p:cxnSp>
          <p:nvCxnSpPr>
            <p:cNvPr id="120" name="Straight Connector 75">
              <a:extLst>
                <a:ext uri="{FF2B5EF4-FFF2-40B4-BE49-F238E27FC236}">
                  <a16:creationId xmlns:a16="http://schemas.microsoft.com/office/drawing/2014/main" id="{CBD89AFE-64F3-4ECA-8713-8A559AA66573}"/>
                </a:ext>
              </a:extLst>
            </p:cNvPr>
            <p:cNvCxnSpPr>
              <a:stCxn id="118" idx="5"/>
              <a:endCxn id="119" idx="1"/>
            </p:cNvCxnSpPr>
            <p:nvPr/>
          </p:nvCxnSpPr>
          <p:spPr>
            <a:xfrm>
              <a:off x="7577524" y="3937068"/>
              <a:ext cx="186254" cy="187793"/>
            </a:xfrm>
            <a:prstGeom prst="line">
              <a:avLst/>
            </a:prstGeom>
          </p:spPr>
          <p:style>
            <a:lnRef idx="2">
              <a:schemeClr val="accent2"/>
            </a:lnRef>
            <a:fillRef idx="0">
              <a:schemeClr val="accent2"/>
            </a:fillRef>
            <a:effectRef idx="1">
              <a:schemeClr val="accent2"/>
            </a:effectRef>
            <a:fontRef idx="minor">
              <a:schemeClr val="tx1"/>
            </a:fontRef>
          </p:style>
        </p:cxnSp>
      </p:grpSp>
      <p:sp>
        <p:nvSpPr>
          <p:cNvPr id="109" name="Oval 87">
            <a:extLst>
              <a:ext uri="{FF2B5EF4-FFF2-40B4-BE49-F238E27FC236}">
                <a16:creationId xmlns:a16="http://schemas.microsoft.com/office/drawing/2014/main" id="{60BC92F8-2C6E-4F75-AB75-91E768018737}"/>
              </a:ext>
            </a:extLst>
          </p:cNvPr>
          <p:cNvSpPr/>
          <p:nvPr/>
        </p:nvSpPr>
        <p:spPr>
          <a:xfrm>
            <a:off x="6705601" y="4600182"/>
            <a:ext cx="557753" cy="581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latin typeface="Arial Black" panose="020B0A04020102020204" pitchFamily="34" charset="0"/>
              </a:rPr>
              <a:t>^</a:t>
            </a:r>
          </a:p>
        </p:txBody>
      </p:sp>
      <p:cxnSp>
        <p:nvCxnSpPr>
          <p:cNvPr id="110" name="Straight Connector 106">
            <a:extLst>
              <a:ext uri="{FF2B5EF4-FFF2-40B4-BE49-F238E27FC236}">
                <a16:creationId xmlns:a16="http://schemas.microsoft.com/office/drawing/2014/main" id="{025062DD-8CCA-4326-A888-57CA9F230EC1}"/>
              </a:ext>
            </a:extLst>
          </p:cNvPr>
          <p:cNvCxnSpPr>
            <a:cxnSpLocks/>
            <a:stCxn id="84" idx="5"/>
            <a:endCxn id="109" idx="1"/>
          </p:cNvCxnSpPr>
          <p:nvPr/>
        </p:nvCxnSpPr>
        <p:spPr>
          <a:xfrm>
            <a:off x="6430071" y="4099225"/>
            <a:ext cx="357210" cy="58610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870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6F527-7667-4172-A7AB-D2B3831C5342}"/>
              </a:ext>
            </a:extLst>
          </p:cNvPr>
          <p:cNvSpPr>
            <a:spLocks noGrp="1"/>
          </p:cNvSpPr>
          <p:nvPr>
            <p:ph type="title"/>
          </p:nvPr>
        </p:nvSpPr>
        <p:spPr>
          <a:xfrm>
            <a:off x="304800" y="228601"/>
            <a:ext cx="11277600" cy="473075"/>
          </a:xfrm>
        </p:spPr>
        <p:txBody>
          <a:bodyPr/>
          <a:lstStyle/>
          <a:p>
            <a:r>
              <a:rPr lang="en-US" altLang="zh-CN" dirty="0"/>
              <a:t>How can we enumerate the splitters?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3F29675-AD31-4F51-88A7-AE46FDBC7A16}"/>
                  </a:ext>
                </a:extLst>
              </p:cNvPr>
              <p:cNvSpPr>
                <a:spLocks noGrp="1"/>
              </p:cNvSpPr>
              <p:nvPr>
                <p:ph idx="1"/>
              </p:nvPr>
            </p:nvSpPr>
            <p:spPr>
              <a:xfrm>
                <a:off x="304800" y="990599"/>
                <a:ext cx="11277600" cy="1286501"/>
              </a:xfrm>
            </p:spPr>
            <p:txBody>
              <a:bodyPr>
                <a:normAutofit fontScale="92500" lnSpcReduction="10000"/>
              </a:bodyPr>
              <a:lstStyle/>
              <a:p>
                <a:r>
                  <a:rPr lang="en-US" altLang="zh-CN" dirty="0"/>
                  <a:t>Height </a:t>
                </a:r>
                <a14:m>
                  <m:oMath xmlns:m="http://schemas.openxmlformats.org/officeDocument/2006/math">
                    <m:r>
                      <a:rPr lang="en-US" altLang="zh-CN" b="1" i="1" smtClean="0">
                        <a:latin typeface="Cambria Math" panose="02040503050406030204" pitchFamily="18" charset="0"/>
                      </a:rPr>
                      <m:t>𝑶</m:t>
                    </m:r>
                    <m:d>
                      <m:dPr>
                        <m:ctrlPr>
                          <a:rPr lang="en-US" altLang="zh-CN" i="1" smtClean="0">
                            <a:latin typeface="Cambria Math" panose="02040503050406030204" pitchFamily="18" charset="0"/>
                          </a:rPr>
                        </m:ctrlPr>
                      </m:dPr>
                      <m:e>
                        <m:func>
                          <m:funcPr>
                            <m:ctrlPr>
                              <a:rPr lang="en-US" altLang="zh-CN" i="1" smtClean="0">
                                <a:latin typeface="Cambria Math" panose="02040503050406030204" pitchFamily="18" charset="0"/>
                              </a:rPr>
                            </m:ctrlPr>
                          </m:funcPr>
                          <m:fName>
                            <m:r>
                              <a:rPr lang="en-US" altLang="zh-CN" b="1" i="0" smtClean="0">
                                <a:latin typeface="Cambria Math" panose="02040503050406030204" pitchFamily="18" charset="0"/>
                              </a:rPr>
                              <m:t>𝐥𝐨𝐠</m:t>
                            </m:r>
                          </m:fName>
                          <m:e>
                            <m:r>
                              <a:rPr lang="en-US" altLang="zh-CN" b="1" i="1" smtClean="0">
                                <a:latin typeface="Cambria Math" panose="02040503050406030204" pitchFamily="18" charset="0"/>
                              </a:rPr>
                              <m:t>𝒏</m:t>
                            </m:r>
                          </m:e>
                        </m:func>
                      </m:e>
                    </m:d>
                  </m:oMath>
                </a14:m>
                <a:endParaRPr lang="en-US" altLang="zh-CN" dirty="0"/>
              </a:p>
              <a:p>
                <a:r>
                  <a:rPr lang="en-US" altLang="zh-CN" dirty="0"/>
                  <a:t>For the </a:t>
                </a:r>
                <a14:m>
                  <m:oMath xmlns:m="http://schemas.openxmlformats.org/officeDocument/2006/math">
                    <m:r>
                      <a:rPr lang="en-US" altLang="zh-CN" b="1" i="1" smtClean="0">
                        <a:latin typeface="Cambria Math" panose="02040503050406030204" pitchFamily="18" charset="0"/>
                      </a:rPr>
                      <m:t>𝒊</m:t>
                    </m:r>
                  </m:oMath>
                </a14:m>
                <a:r>
                  <a:rPr lang="en-US" altLang="zh-CN" dirty="0"/>
                  <a:t>-</a:t>
                </a:r>
                <a:r>
                  <a:rPr lang="en-US" altLang="zh-CN" dirty="0" err="1"/>
                  <a:t>th</a:t>
                </a:r>
                <a:r>
                  <a:rPr lang="en-US" altLang="zh-CN" dirty="0"/>
                  <a:t> layer, there are at most </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𝟐</m:t>
                        </m:r>
                      </m:e>
                      <m:sup>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oMath>
                </a14:m>
                <a:r>
                  <a:rPr lang="zh-CN" altLang="en-US" dirty="0"/>
                  <a:t> </a:t>
                </a:r>
                <a:r>
                  <a:rPr lang="en-US" altLang="zh-CN" dirty="0"/>
                  <a:t>nodes</a:t>
                </a:r>
              </a:p>
              <a:p>
                <a:r>
                  <a:rPr lang="en-US" altLang="zh-CN" dirty="0"/>
                  <a:t>For </a:t>
                </a:r>
                <a14:m>
                  <m:oMath xmlns:m="http://schemas.openxmlformats.org/officeDocument/2006/math">
                    <m:r>
                      <a:rPr lang="en-US" altLang="zh-CN" b="1" i="1" smtClean="0">
                        <a:latin typeface="Cambria Math" panose="02040503050406030204" pitchFamily="18" charset="0"/>
                      </a:rPr>
                      <m:t>𝒄</m:t>
                    </m:r>
                    <m:func>
                      <m:funcPr>
                        <m:ctrlPr>
                          <a:rPr lang="en-US" altLang="zh-CN" i="1" smtClean="0">
                            <a:latin typeface="Cambria Math" panose="02040503050406030204" pitchFamily="18" charset="0"/>
                          </a:rPr>
                        </m:ctrlPr>
                      </m:funcPr>
                      <m:fName>
                        <m:r>
                          <a:rPr lang="en-US" altLang="zh-CN" b="1" i="0" smtClean="0">
                            <a:latin typeface="Cambria Math" panose="02040503050406030204" pitchFamily="18" charset="0"/>
                          </a:rPr>
                          <m:t>𝐥𝐨𝐠</m:t>
                        </m:r>
                      </m:fName>
                      <m:e>
                        <m:r>
                          <a:rPr lang="en-US" altLang="zh-CN" b="1" i="1" smtClean="0">
                            <a:latin typeface="Cambria Math" panose="02040503050406030204" pitchFamily="18" charset="0"/>
                          </a:rPr>
                          <m:t>𝒏</m:t>
                        </m:r>
                      </m:e>
                    </m:func>
                  </m:oMath>
                </a14:m>
                <a:r>
                  <a:rPr lang="zh-CN" altLang="en-US" dirty="0"/>
                  <a:t> </a:t>
                </a:r>
                <a:r>
                  <a:rPr lang="en-US" altLang="zh-CN" dirty="0"/>
                  <a:t>layers, are there </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𝟐</m:t>
                        </m:r>
                      </m:e>
                      <m:sup>
                        <m:r>
                          <a:rPr lang="en-US" altLang="zh-CN" b="1" i="1" smtClean="0">
                            <a:latin typeface="Cambria Math" panose="02040503050406030204" pitchFamily="18" charset="0"/>
                          </a:rPr>
                          <m:t>𝒄</m:t>
                        </m:r>
                        <m:func>
                          <m:funcPr>
                            <m:ctrlPr>
                              <a:rPr lang="en-US" altLang="zh-CN" i="1" smtClean="0">
                                <a:latin typeface="Cambria Math" panose="02040503050406030204" pitchFamily="18" charset="0"/>
                              </a:rPr>
                            </m:ctrlPr>
                          </m:funcPr>
                          <m:fName>
                            <m:r>
                              <a:rPr lang="en-US" altLang="zh-CN" b="1" i="0" smtClean="0">
                                <a:latin typeface="Cambria Math" panose="02040503050406030204" pitchFamily="18" charset="0"/>
                              </a:rPr>
                              <m:t>𝐥𝐨𝐠</m:t>
                            </m:r>
                          </m:fName>
                          <m:e>
                            <m:r>
                              <a:rPr lang="en-US" altLang="zh-CN" b="1" i="1" smtClean="0">
                                <a:latin typeface="Cambria Math" panose="02040503050406030204" pitchFamily="18" charset="0"/>
                              </a:rPr>
                              <m:t>𝒏</m:t>
                            </m:r>
                          </m:e>
                        </m:func>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𝒏</m:t>
                        </m:r>
                      </m:e>
                      <m:sup>
                        <m:r>
                          <a:rPr lang="en-US" altLang="zh-CN" b="1" i="1" smtClean="0">
                            <a:latin typeface="Cambria Math" panose="02040503050406030204" pitchFamily="18" charset="0"/>
                          </a:rPr>
                          <m:t>𝒄</m:t>
                        </m:r>
                      </m:sup>
                    </m:sSup>
                  </m:oMath>
                </a14:m>
                <a:r>
                  <a:rPr lang="zh-CN" altLang="en-US" dirty="0"/>
                  <a:t> </a:t>
                </a:r>
                <a:r>
                  <a:rPr lang="en-US" altLang="zh-CN" dirty="0"/>
                  <a:t>nodes?</a:t>
                </a:r>
                <a:endParaRPr lang="zh-CN" altLang="en-US" dirty="0"/>
              </a:p>
            </p:txBody>
          </p:sp>
        </mc:Choice>
        <mc:Fallback xmlns="">
          <p:sp>
            <p:nvSpPr>
              <p:cNvPr id="3" name="内容占位符 2">
                <a:extLst>
                  <a:ext uri="{FF2B5EF4-FFF2-40B4-BE49-F238E27FC236}">
                    <a16:creationId xmlns:a16="http://schemas.microsoft.com/office/drawing/2014/main" id="{13F29675-AD31-4F51-88A7-AE46FDBC7A16}"/>
                  </a:ext>
                </a:extLst>
              </p:cNvPr>
              <p:cNvSpPr>
                <a:spLocks noGrp="1" noRot="1" noChangeAspect="1" noMove="1" noResize="1" noEditPoints="1" noAdjustHandles="1" noChangeArrowheads="1" noChangeShapeType="1" noTextEdit="1"/>
              </p:cNvSpPr>
              <p:nvPr>
                <p:ph idx="1"/>
              </p:nvPr>
            </p:nvSpPr>
            <p:spPr>
              <a:xfrm>
                <a:off x="304800" y="990599"/>
                <a:ext cx="11277600" cy="1286501"/>
              </a:xfrm>
              <a:blipFill>
                <a:blip r:embed="rId3"/>
                <a:stretch>
                  <a:fillRect l="-811" t="-8491" b="-896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0D8CACB-468C-4155-A186-A3C4154376AA}"/>
              </a:ext>
            </a:extLst>
          </p:cNvPr>
          <p:cNvSpPr>
            <a:spLocks noGrp="1"/>
          </p:cNvSpPr>
          <p:nvPr>
            <p:ph type="sldNum" sz="quarter" idx="4"/>
          </p:nvPr>
        </p:nvSpPr>
        <p:spPr/>
        <p:txBody>
          <a:bodyPr/>
          <a:lstStyle/>
          <a:p>
            <a:fld id="{B710F26B-4563-4765-9A91-E0CC99FE32F0}" type="slidenum">
              <a:rPr lang="zh-CN" altLang="en-US" smtClean="0"/>
              <a:t>31</a:t>
            </a:fld>
            <a:endParaRPr lang="zh-CN" altLang="en-US"/>
          </a:p>
        </p:txBody>
      </p:sp>
      <p:sp>
        <p:nvSpPr>
          <p:cNvPr id="5" name="椭圆 4">
            <a:extLst>
              <a:ext uri="{FF2B5EF4-FFF2-40B4-BE49-F238E27FC236}">
                <a16:creationId xmlns:a16="http://schemas.microsoft.com/office/drawing/2014/main" id="{910255E2-59BF-4637-A9FE-28C672A67AF8}"/>
              </a:ext>
            </a:extLst>
          </p:cNvPr>
          <p:cNvSpPr/>
          <p:nvPr/>
        </p:nvSpPr>
        <p:spPr>
          <a:xfrm>
            <a:off x="5524502" y="22691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椭圆 5">
            <a:extLst>
              <a:ext uri="{FF2B5EF4-FFF2-40B4-BE49-F238E27FC236}">
                <a16:creationId xmlns:a16="http://schemas.microsoft.com/office/drawing/2014/main" id="{C62124FC-360F-4270-ACDB-72A2FA195A99}"/>
              </a:ext>
            </a:extLst>
          </p:cNvPr>
          <p:cNvSpPr/>
          <p:nvPr/>
        </p:nvSpPr>
        <p:spPr>
          <a:xfrm>
            <a:off x="2890158" y="2750177"/>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20BE5D8E-9463-409B-B6E5-65C2AA9ED93D}"/>
              </a:ext>
            </a:extLst>
          </p:cNvPr>
          <p:cNvSpPr/>
          <p:nvPr/>
        </p:nvSpPr>
        <p:spPr>
          <a:xfrm>
            <a:off x="8158846" y="2763195"/>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8" name="椭圆 7">
            <a:extLst>
              <a:ext uri="{FF2B5EF4-FFF2-40B4-BE49-F238E27FC236}">
                <a16:creationId xmlns:a16="http://schemas.microsoft.com/office/drawing/2014/main" id="{76EEB8FE-9417-47DF-847B-BB956D418F35}"/>
              </a:ext>
            </a:extLst>
          </p:cNvPr>
          <p:cNvSpPr/>
          <p:nvPr/>
        </p:nvSpPr>
        <p:spPr>
          <a:xfrm>
            <a:off x="1572986" y="319880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9" name="椭圆 8">
            <a:extLst>
              <a:ext uri="{FF2B5EF4-FFF2-40B4-BE49-F238E27FC236}">
                <a16:creationId xmlns:a16="http://schemas.microsoft.com/office/drawing/2014/main" id="{EEFDB6FF-5C1D-4CD3-B2B3-92BEDDC9EA11}"/>
              </a:ext>
            </a:extLst>
          </p:cNvPr>
          <p:cNvSpPr/>
          <p:nvPr/>
        </p:nvSpPr>
        <p:spPr>
          <a:xfrm>
            <a:off x="4207330" y="319880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0" name="椭圆 9">
            <a:extLst>
              <a:ext uri="{FF2B5EF4-FFF2-40B4-BE49-F238E27FC236}">
                <a16:creationId xmlns:a16="http://schemas.microsoft.com/office/drawing/2014/main" id="{2A2CE2A6-CDDF-40AB-B551-CA7B7421D044}"/>
              </a:ext>
            </a:extLst>
          </p:cNvPr>
          <p:cNvSpPr/>
          <p:nvPr/>
        </p:nvSpPr>
        <p:spPr>
          <a:xfrm>
            <a:off x="6841674" y="3201662"/>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1" name="椭圆 10">
            <a:extLst>
              <a:ext uri="{FF2B5EF4-FFF2-40B4-BE49-F238E27FC236}">
                <a16:creationId xmlns:a16="http://schemas.microsoft.com/office/drawing/2014/main" id="{F5CEB263-864C-47D0-8BCE-58A868B2D85C}"/>
              </a:ext>
            </a:extLst>
          </p:cNvPr>
          <p:cNvSpPr/>
          <p:nvPr/>
        </p:nvSpPr>
        <p:spPr>
          <a:xfrm>
            <a:off x="9476018" y="319880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2" name="椭圆 11">
            <a:extLst>
              <a:ext uri="{FF2B5EF4-FFF2-40B4-BE49-F238E27FC236}">
                <a16:creationId xmlns:a16="http://schemas.microsoft.com/office/drawing/2014/main" id="{F826156D-17DD-4121-A16A-18BE0A0E7B05}"/>
              </a:ext>
            </a:extLst>
          </p:cNvPr>
          <p:cNvSpPr/>
          <p:nvPr/>
        </p:nvSpPr>
        <p:spPr>
          <a:xfrm>
            <a:off x="914400" y="379252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3" name="椭圆 12">
            <a:extLst>
              <a:ext uri="{FF2B5EF4-FFF2-40B4-BE49-F238E27FC236}">
                <a16:creationId xmlns:a16="http://schemas.microsoft.com/office/drawing/2014/main" id="{EB6DF406-F248-4BEC-93C2-E8FB330D3108}"/>
              </a:ext>
            </a:extLst>
          </p:cNvPr>
          <p:cNvSpPr/>
          <p:nvPr/>
        </p:nvSpPr>
        <p:spPr>
          <a:xfrm>
            <a:off x="2231572" y="379252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4" name="椭圆 13">
            <a:extLst>
              <a:ext uri="{FF2B5EF4-FFF2-40B4-BE49-F238E27FC236}">
                <a16:creationId xmlns:a16="http://schemas.microsoft.com/office/drawing/2014/main" id="{ADF9687F-18AD-47BE-AACE-ED883A14E4F7}"/>
              </a:ext>
            </a:extLst>
          </p:cNvPr>
          <p:cNvSpPr/>
          <p:nvPr/>
        </p:nvSpPr>
        <p:spPr>
          <a:xfrm>
            <a:off x="3548744" y="37931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5" name="椭圆 14">
            <a:extLst>
              <a:ext uri="{FF2B5EF4-FFF2-40B4-BE49-F238E27FC236}">
                <a16:creationId xmlns:a16="http://schemas.microsoft.com/office/drawing/2014/main" id="{770741D3-CD2F-461E-A481-C9CF92F77728}"/>
              </a:ext>
            </a:extLst>
          </p:cNvPr>
          <p:cNvSpPr/>
          <p:nvPr/>
        </p:nvSpPr>
        <p:spPr>
          <a:xfrm>
            <a:off x="4865916" y="37931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6" name="椭圆 15">
            <a:extLst>
              <a:ext uri="{FF2B5EF4-FFF2-40B4-BE49-F238E27FC236}">
                <a16:creationId xmlns:a16="http://schemas.microsoft.com/office/drawing/2014/main" id="{45AFE3FC-97B7-4033-AF94-0A23EE5E079A}"/>
              </a:ext>
            </a:extLst>
          </p:cNvPr>
          <p:cNvSpPr/>
          <p:nvPr/>
        </p:nvSpPr>
        <p:spPr>
          <a:xfrm>
            <a:off x="6183088" y="379252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7" name="椭圆 16">
            <a:extLst>
              <a:ext uri="{FF2B5EF4-FFF2-40B4-BE49-F238E27FC236}">
                <a16:creationId xmlns:a16="http://schemas.microsoft.com/office/drawing/2014/main" id="{DF1ED910-E753-49D9-86B1-C7442A02874D}"/>
              </a:ext>
            </a:extLst>
          </p:cNvPr>
          <p:cNvSpPr/>
          <p:nvPr/>
        </p:nvSpPr>
        <p:spPr>
          <a:xfrm>
            <a:off x="7500260" y="379252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8" name="椭圆 17">
            <a:extLst>
              <a:ext uri="{FF2B5EF4-FFF2-40B4-BE49-F238E27FC236}">
                <a16:creationId xmlns:a16="http://schemas.microsoft.com/office/drawing/2014/main" id="{B9E67B84-AB46-4464-8BD8-175A74F27CA4}"/>
              </a:ext>
            </a:extLst>
          </p:cNvPr>
          <p:cNvSpPr/>
          <p:nvPr/>
        </p:nvSpPr>
        <p:spPr>
          <a:xfrm>
            <a:off x="8817432" y="37931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9" name="椭圆 18">
            <a:extLst>
              <a:ext uri="{FF2B5EF4-FFF2-40B4-BE49-F238E27FC236}">
                <a16:creationId xmlns:a16="http://schemas.microsoft.com/office/drawing/2014/main" id="{CB62AFE7-068B-45DF-8012-84C93DE11BE2}"/>
              </a:ext>
            </a:extLst>
          </p:cNvPr>
          <p:cNvSpPr/>
          <p:nvPr/>
        </p:nvSpPr>
        <p:spPr>
          <a:xfrm>
            <a:off x="10134600" y="37931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20" name="直接连接符 19">
            <a:extLst>
              <a:ext uri="{FF2B5EF4-FFF2-40B4-BE49-F238E27FC236}">
                <a16:creationId xmlns:a16="http://schemas.microsoft.com/office/drawing/2014/main" id="{ECD792BD-6258-4ECA-8C2C-EEBC5B9CB024}"/>
              </a:ext>
            </a:extLst>
          </p:cNvPr>
          <p:cNvCxnSpPr>
            <a:cxnSpLocks/>
            <a:stCxn id="5" idx="3"/>
            <a:endCxn id="6" idx="0"/>
          </p:cNvCxnSpPr>
          <p:nvPr/>
        </p:nvCxnSpPr>
        <p:spPr>
          <a:xfrm flipH="1">
            <a:off x="3042558" y="2529327"/>
            <a:ext cx="2526581" cy="22085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C74C490-9BD5-4A10-A3D9-F905F4A8913C}"/>
              </a:ext>
            </a:extLst>
          </p:cNvPr>
          <p:cNvCxnSpPr>
            <a:cxnSpLocks/>
            <a:stCxn id="5" idx="5"/>
            <a:endCxn id="7" idx="0"/>
          </p:cNvCxnSpPr>
          <p:nvPr/>
        </p:nvCxnSpPr>
        <p:spPr>
          <a:xfrm>
            <a:off x="5784665" y="2529327"/>
            <a:ext cx="2526581" cy="23386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98BC0F2-E314-44F8-9B3A-49A12BBB4B86}"/>
              </a:ext>
            </a:extLst>
          </p:cNvPr>
          <p:cNvCxnSpPr>
            <a:cxnSpLocks/>
            <a:stCxn id="6" idx="3"/>
            <a:endCxn id="8" idx="0"/>
          </p:cNvCxnSpPr>
          <p:nvPr/>
        </p:nvCxnSpPr>
        <p:spPr>
          <a:xfrm flipH="1">
            <a:off x="1725386" y="3010340"/>
            <a:ext cx="1209409" cy="18846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CC8F423-1F86-41EA-AE6F-03FFA6E0E634}"/>
              </a:ext>
            </a:extLst>
          </p:cNvPr>
          <p:cNvCxnSpPr>
            <a:cxnSpLocks/>
            <a:stCxn id="6" idx="5"/>
            <a:endCxn id="9" idx="0"/>
          </p:cNvCxnSpPr>
          <p:nvPr/>
        </p:nvCxnSpPr>
        <p:spPr>
          <a:xfrm>
            <a:off x="3150321" y="3010340"/>
            <a:ext cx="1209409" cy="18846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B1277D7-BB43-426F-A103-3C295CB79121}"/>
              </a:ext>
            </a:extLst>
          </p:cNvPr>
          <p:cNvCxnSpPr>
            <a:cxnSpLocks/>
            <a:stCxn id="7" idx="3"/>
            <a:endCxn id="10" idx="0"/>
          </p:cNvCxnSpPr>
          <p:nvPr/>
        </p:nvCxnSpPr>
        <p:spPr>
          <a:xfrm flipH="1">
            <a:off x="6994074" y="3023358"/>
            <a:ext cx="1209409" cy="1783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2401B2F-00E8-43D4-9A34-0D6EB511D3FF}"/>
              </a:ext>
            </a:extLst>
          </p:cNvPr>
          <p:cNvCxnSpPr>
            <a:cxnSpLocks/>
            <a:stCxn id="7" idx="5"/>
            <a:endCxn id="11" idx="0"/>
          </p:cNvCxnSpPr>
          <p:nvPr/>
        </p:nvCxnSpPr>
        <p:spPr>
          <a:xfrm>
            <a:off x="8419009" y="3023358"/>
            <a:ext cx="1209409" cy="17544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C0FAAD4-E2A6-4DF7-81D9-B428759FDB97}"/>
              </a:ext>
            </a:extLst>
          </p:cNvPr>
          <p:cNvCxnSpPr>
            <a:cxnSpLocks/>
            <a:stCxn id="8" idx="5"/>
            <a:endCxn id="13" idx="0"/>
          </p:cNvCxnSpPr>
          <p:nvPr/>
        </p:nvCxnSpPr>
        <p:spPr>
          <a:xfrm>
            <a:off x="1833149" y="3458967"/>
            <a:ext cx="550823" cy="33356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D757C97F-30D8-420F-9B1A-74AFFC608CCE}"/>
              </a:ext>
            </a:extLst>
          </p:cNvPr>
          <p:cNvCxnSpPr>
            <a:cxnSpLocks/>
            <a:stCxn id="9" idx="3"/>
            <a:endCxn id="14" idx="0"/>
          </p:cNvCxnSpPr>
          <p:nvPr/>
        </p:nvCxnSpPr>
        <p:spPr>
          <a:xfrm flipH="1">
            <a:off x="3701144" y="3458967"/>
            <a:ext cx="550823" cy="33419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47D0900-B22B-4C1E-995B-87FD6F89F331}"/>
              </a:ext>
            </a:extLst>
          </p:cNvPr>
          <p:cNvCxnSpPr>
            <a:cxnSpLocks/>
            <a:stCxn id="9" idx="5"/>
            <a:endCxn id="15" idx="0"/>
          </p:cNvCxnSpPr>
          <p:nvPr/>
        </p:nvCxnSpPr>
        <p:spPr>
          <a:xfrm>
            <a:off x="4467493" y="3458967"/>
            <a:ext cx="550823" cy="33419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C822C0BE-E542-4588-B9A4-B645E836A66D}"/>
              </a:ext>
            </a:extLst>
          </p:cNvPr>
          <p:cNvCxnSpPr>
            <a:cxnSpLocks/>
            <a:stCxn id="10" idx="3"/>
            <a:endCxn id="16" idx="0"/>
          </p:cNvCxnSpPr>
          <p:nvPr/>
        </p:nvCxnSpPr>
        <p:spPr>
          <a:xfrm flipH="1">
            <a:off x="6335488" y="3461825"/>
            <a:ext cx="550823" cy="3307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B8E59AE-3170-47D7-A612-291CE8DAFA1C}"/>
              </a:ext>
            </a:extLst>
          </p:cNvPr>
          <p:cNvCxnSpPr>
            <a:cxnSpLocks/>
            <a:stCxn id="10" idx="5"/>
            <a:endCxn id="17" idx="0"/>
          </p:cNvCxnSpPr>
          <p:nvPr/>
        </p:nvCxnSpPr>
        <p:spPr>
          <a:xfrm>
            <a:off x="7101837" y="3461825"/>
            <a:ext cx="550823" cy="3307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1F674A3-DD40-4422-8370-5F7E5D65677C}"/>
              </a:ext>
            </a:extLst>
          </p:cNvPr>
          <p:cNvCxnSpPr>
            <a:cxnSpLocks/>
            <a:stCxn id="19" idx="0"/>
            <a:endCxn id="11" idx="5"/>
          </p:cNvCxnSpPr>
          <p:nvPr/>
        </p:nvCxnSpPr>
        <p:spPr>
          <a:xfrm flipH="1" flipV="1">
            <a:off x="9736181" y="3458967"/>
            <a:ext cx="550819" cy="33419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E4BC730E-ED9C-4186-88CF-55D88246EA42}"/>
              </a:ext>
            </a:extLst>
          </p:cNvPr>
          <p:cNvCxnSpPr>
            <a:cxnSpLocks/>
            <a:stCxn id="11" idx="3"/>
            <a:endCxn id="18" idx="0"/>
          </p:cNvCxnSpPr>
          <p:nvPr/>
        </p:nvCxnSpPr>
        <p:spPr>
          <a:xfrm flipH="1">
            <a:off x="8969832" y="3458967"/>
            <a:ext cx="550823" cy="33419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ADF767B1-0E47-4C39-B644-76A7400EDD4B}"/>
              </a:ext>
            </a:extLst>
          </p:cNvPr>
          <p:cNvCxnSpPr>
            <a:cxnSpLocks/>
            <a:stCxn id="8" idx="3"/>
            <a:endCxn id="12" idx="0"/>
          </p:cNvCxnSpPr>
          <p:nvPr/>
        </p:nvCxnSpPr>
        <p:spPr>
          <a:xfrm flipH="1">
            <a:off x="1066800" y="3458967"/>
            <a:ext cx="550823" cy="33356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08B5A057-41B7-44DB-9B0D-B4D5B02C2CBF}"/>
              </a:ext>
            </a:extLst>
          </p:cNvPr>
          <p:cNvCxnSpPr>
            <a:cxnSpLocks/>
            <a:stCxn id="12" idx="3"/>
            <a:endCxn id="36" idx="0"/>
          </p:cNvCxnSpPr>
          <p:nvPr/>
        </p:nvCxnSpPr>
        <p:spPr>
          <a:xfrm flipH="1">
            <a:off x="533400" y="4052692"/>
            <a:ext cx="425637" cy="5786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6CB8927C-42C2-4F40-AC85-3F813234DB2D}"/>
              </a:ext>
            </a:extLst>
          </p:cNvPr>
          <p:cNvSpPr/>
          <p:nvPr/>
        </p:nvSpPr>
        <p:spPr>
          <a:xfrm>
            <a:off x="381000" y="46313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38" name="椭圆 37">
            <a:extLst>
              <a:ext uri="{FF2B5EF4-FFF2-40B4-BE49-F238E27FC236}">
                <a16:creationId xmlns:a16="http://schemas.microsoft.com/office/drawing/2014/main" id="{898C0212-9D5F-4838-BA37-A50FB1B02D16}"/>
              </a:ext>
            </a:extLst>
          </p:cNvPr>
          <p:cNvSpPr/>
          <p:nvPr/>
        </p:nvSpPr>
        <p:spPr>
          <a:xfrm>
            <a:off x="1295400" y="46313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39" name="直接连接符 38">
            <a:extLst>
              <a:ext uri="{FF2B5EF4-FFF2-40B4-BE49-F238E27FC236}">
                <a16:creationId xmlns:a16="http://schemas.microsoft.com/office/drawing/2014/main" id="{0BE7E7EC-7CFC-4B01-BF2D-CFF9E6E0C9B4}"/>
              </a:ext>
            </a:extLst>
          </p:cNvPr>
          <p:cNvCxnSpPr>
            <a:cxnSpLocks/>
            <a:stCxn id="12" idx="5"/>
            <a:endCxn id="38" idx="0"/>
          </p:cNvCxnSpPr>
          <p:nvPr/>
        </p:nvCxnSpPr>
        <p:spPr>
          <a:xfrm>
            <a:off x="1174563" y="4052692"/>
            <a:ext cx="273237" cy="5786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7008D90D-E44C-464F-9B7E-BD8D0A68C5E1}"/>
              </a:ext>
            </a:extLst>
          </p:cNvPr>
          <p:cNvCxnSpPr>
            <a:cxnSpLocks/>
            <a:stCxn id="13" idx="5"/>
            <a:endCxn id="44" idx="0"/>
          </p:cNvCxnSpPr>
          <p:nvPr/>
        </p:nvCxnSpPr>
        <p:spPr>
          <a:xfrm>
            <a:off x="2491735" y="4052692"/>
            <a:ext cx="403865" cy="5786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DAB7625F-D4F7-4957-B82E-4248D370E6AF}"/>
              </a:ext>
            </a:extLst>
          </p:cNvPr>
          <p:cNvSpPr/>
          <p:nvPr/>
        </p:nvSpPr>
        <p:spPr>
          <a:xfrm>
            <a:off x="2743200" y="46313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50" name="椭圆 49">
            <a:extLst>
              <a:ext uri="{FF2B5EF4-FFF2-40B4-BE49-F238E27FC236}">
                <a16:creationId xmlns:a16="http://schemas.microsoft.com/office/drawing/2014/main" id="{B1AD871C-E333-4FB4-BD48-C0EF93460F09}"/>
              </a:ext>
            </a:extLst>
          </p:cNvPr>
          <p:cNvSpPr/>
          <p:nvPr/>
        </p:nvSpPr>
        <p:spPr>
          <a:xfrm>
            <a:off x="4191000" y="45551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51" name="直接连接符 50">
            <a:extLst>
              <a:ext uri="{FF2B5EF4-FFF2-40B4-BE49-F238E27FC236}">
                <a16:creationId xmlns:a16="http://schemas.microsoft.com/office/drawing/2014/main" id="{0FBB1D80-8939-4E8E-A245-5266E0B0F69F}"/>
              </a:ext>
            </a:extLst>
          </p:cNvPr>
          <p:cNvCxnSpPr>
            <a:cxnSpLocks/>
            <a:stCxn id="15" idx="3"/>
            <a:endCxn id="50" idx="0"/>
          </p:cNvCxnSpPr>
          <p:nvPr/>
        </p:nvCxnSpPr>
        <p:spPr>
          <a:xfrm flipH="1">
            <a:off x="4343400" y="4053327"/>
            <a:ext cx="567153" cy="5018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0B2AEB3A-E0E8-4535-9335-01A0BC60C9B4}"/>
              </a:ext>
            </a:extLst>
          </p:cNvPr>
          <p:cNvCxnSpPr>
            <a:cxnSpLocks/>
            <a:stCxn id="16" idx="3"/>
            <a:endCxn id="56" idx="0"/>
          </p:cNvCxnSpPr>
          <p:nvPr/>
        </p:nvCxnSpPr>
        <p:spPr>
          <a:xfrm flipH="1">
            <a:off x="5715000" y="4052692"/>
            <a:ext cx="512725" cy="51632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DF3BED5B-BF35-4CF4-B54F-30248DC17B47}"/>
              </a:ext>
            </a:extLst>
          </p:cNvPr>
          <p:cNvSpPr/>
          <p:nvPr/>
        </p:nvSpPr>
        <p:spPr>
          <a:xfrm>
            <a:off x="5562600" y="456901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60" name="椭圆 59">
            <a:extLst>
              <a:ext uri="{FF2B5EF4-FFF2-40B4-BE49-F238E27FC236}">
                <a16:creationId xmlns:a16="http://schemas.microsoft.com/office/drawing/2014/main" id="{6D365B42-5C5C-4D9B-971B-4DF71F1290D3}"/>
              </a:ext>
            </a:extLst>
          </p:cNvPr>
          <p:cNvSpPr/>
          <p:nvPr/>
        </p:nvSpPr>
        <p:spPr>
          <a:xfrm>
            <a:off x="6826437" y="4676001"/>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61" name="直接连接符 60">
            <a:extLst>
              <a:ext uri="{FF2B5EF4-FFF2-40B4-BE49-F238E27FC236}">
                <a16:creationId xmlns:a16="http://schemas.microsoft.com/office/drawing/2014/main" id="{6BEC3966-205D-4621-BCD7-FE69AA702E47}"/>
              </a:ext>
            </a:extLst>
          </p:cNvPr>
          <p:cNvCxnSpPr>
            <a:cxnSpLocks/>
            <a:stCxn id="18" idx="5"/>
            <a:endCxn id="62" idx="0"/>
          </p:cNvCxnSpPr>
          <p:nvPr/>
        </p:nvCxnSpPr>
        <p:spPr>
          <a:xfrm>
            <a:off x="9077595" y="4053327"/>
            <a:ext cx="405841" cy="5780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28852E5A-7F28-48DD-983B-11215D371108}"/>
              </a:ext>
            </a:extLst>
          </p:cNvPr>
          <p:cNvSpPr/>
          <p:nvPr/>
        </p:nvSpPr>
        <p:spPr>
          <a:xfrm>
            <a:off x="9331036" y="46313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63" name="直接连接符 62">
            <a:extLst>
              <a:ext uri="{FF2B5EF4-FFF2-40B4-BE49-F238E27FC236}">
                <a16:creationId xmlns:a16="http://schemas.microsoft.com/office/drawing/2014/main" id="{36F64CEC-3353-4131-AA57-D2B6F665BFAD}"/>
              </a:ext>
            </a:extLst>
          </p:cNvPr>
          <p:cNvCxnSpPr>
            <a:cxnSpLocks/>
            <a:stCxn id="17" idx="3"/>
            <a:endCxn id="60" idx="0"/>
          </p:cNvCxnSpPr>
          <p:nvPr/>
        </p:nvCxnSpPr>
        <p:spPr>
          <a:xfrm flipH="1">
            <a:off x="6978837" y="4052692"/>
            <a:ext cx="566060" cy="62330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859D724B-8884-4F40-AC5A-30AB8D8CE816}"/>
              </a:ext>
            </a:extLst>
          </p:cNvPr>
          <p:cNvCxnSpPr>
            <a:cxnSpLocks/>
            <a:stCxn id="36" idx="5"/>
            <a:endCxn id="81" idx="1"/>
          </p:cNvCxnSpPr>
          <p:nvPr/>
        </p:nvCxnSpPr>
        <p:spPr>
          <a:xfrm>
            <a:off x="641163" y="4891527"/>
            <a:ext cx="286311" cy="59111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a:extLst>
              <a:ext uri="{FF2B5EF4-FFF2-40B4-BE49-F238E27FC236}">
                <a16:creationId xmlns:a16="http://schemas.microsoft.com/office/drawing/2014/main" id="{B54AF0F4-23A9-4C06-AF61-D2B4BCEC1A20}"/>
              </a:ext>
            </a:extLst>
          </p:cNvPr>
          <p:cNvSpPr/>
          <p:nvPr/>
        </p:nvSpPr>
        <p:spPr>
          <a:xfrm>
            <a:off x="882837" y="5438001"/>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35" name="TextBox 34">
            <a:extLst>
              <a:ext uri="{FF2B5EF4-FFF2-40B4-BE49-F238E27FC236}">
                <a16:creationId xmlns:a16="http://schemas.microsoft.com/office/drawing/2014/main" id="{43F8AF26-01F9-41EE-A9E9-39C5D44395A2}"/>
              </a:ext>
            </a:extLst>
          </p:cNvPr>
          <p:cNvSpPr txBox="1"/>
          <p:nvPr/>
        </p:nvSpPr>
        <p:spPr>
          <a:xfrm>
            <a:off x="11075422" y="2155332"/>
            <a:ext cx="356188" cy="461665"/>
          </a:xfrm>
          <a:prstGeom prst="rect">
            <a:avLst/>
          </a:prstGeom>
          <a:noFill/>
        </p:spPr>
        <p:txBody>
          <a:bodyPr wrap="none" rtlCol="0">
            <a:spAutoFit/>
          </a:bodyPr>
          <a:lstStyle/>
          <a:p>
            <a:pPr algn="ctr"/>
            <a:r>
              <a:rPr lang="en-US" altLang="zh-CN" sz="2400" dirty="0">
                <a:solidFill>
                  <a:schemeClr val="tx2"/>
                </a:solidFill>
                <a:latin typeface="Arial" panose="020B0604020202020204" pitchFamily="34" charset="0"/>
                <a:cs typeface="Arial" panose="020B0604020202020204" pitchFamily="34" charset="0"/>
              </a:rPr>
              <a:t>1</a:t>
            </a:r>
            <a:endParaRPr lang="zh-CN" altLang="en-US" sz="2400" dirty="0">
              <a:solidFill>
                <a:schemeClr val="tx2"/>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222EF524-125C-4769-966D-2DA87C10D271}"/>
              </a:ext>
            </a:extLst>
          </p:cNvPr>
          <p:cNvSpPr txBox="1"/>
          <p:nvPr/>
        </p:nvSpPr>
        <p:spPr>
          <a:xfrm>
            <a:off x="11075422" y="2639752"/>
            <a:ext cx="356188" cy="461665"/>
          </a:xfrm>
          <a:prstGeom prst="rect">
            <a:avLst/>
          </a:prstGeom>
          <a:noFill/>
        </p:spPr>
        <p:txBody>
          <a:bodyPr wrap="none" rtlCol="0">
            <a:spAutoFit/>
          </a:bodyPr>
          <a:lstStyle/>
          <a:p>
            <a:pPr algn="ctr"/>
            <a:r>
              <a:rPr lang="en-US" altLang="zh-CN" sz="2400" dirty="0">
                <a:solidFill>
                  <a:schemeClr val="tx2"/>
                </a:solidFill>
                <a:latin typeface="Arial" panose="020B0604020202020204" pitchFamily="34" charset="0"/>
                <a:cs typeface="Arial" panose="020B0604020202020204" pitchFamily="34" charset="0"/>
              </a:rPr>
              <a:t>2</a:t>
            </a:r>
            <a:endParaRPr lang="zh-CN" altLang="en-US" sz="2400" dirty="0">
              <a:solidFill>
                <a:schemeClr val="tx2"/>
              </a:solidFill>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4E069313-7EFA-485C-853B-97A2A4E5B9A0}"/>
              </a:ext>
            </a:extLst>
          </p:cNvPr>
          <p:cNvSpPr txBox="1"/>
          <p:nvPr/>
        </p:nvSpPr>
        <p:spPr>
          <a:xfrm>
            <a:off x="11075422" y="3102899"/>
            <a:ext cx="356188" cy="461665"/>
          </a:xfrm>
          <a:prstGeom prst="rect">
            <a:avLst/>
          </a:prstGeom>
          <a:noFill/>
        </p:spPr>
        <p:txBody>
          <a:bodyPr wrap="none" rtlCol="0">
            <a:spAutoFit/>
          </a:bodyPr>
          <a:lstStyle/>
          <a:p>
            <a:pPr algn="ctr"/>
            <a:r>
              <a:rPr lang="en-US" altLang="zh-CN" sz="2400" dirty="0">
                <a:solidFill>
                  <a:schemeClr val="tx2"/>
                </a:solidFill>
                <a:latin typeface="Arial" panose="020B0604020202020204" pitchFamily="34" charset="0"/>
                <a:cs typeface="Arial" panose="020B0604020202020204" pitchFamily="34" charset="0"/>
              </a:rPr>
              <a:t>4</a:t>
            </a:r>
            <a:endParaRPr lang="zh-CN" altLang="en-US" sz="2400" dirty="0">
              <a:solidFill>
                <a:schemeClr val="tx2"/>
              </a:solidFill>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id="{1092040F-58DE-4D7A-9AEF-AAD3FDD1BD55}"/>
              </a:ext>
            </a:extLst>
          </p:cNvPr>
          <p:cNvSpPr txBox="1"/>
          <p:nvPr/>
        </p:nvSpPr>
        <p:spPr>
          <a:xfrm>
            <a:off x="11130017" y="3742364"/>
            <a:ext cx="246996" cy="461665"/>
          </a:xfrm>
          <a:prstGeom prst="rect">
            <a:avLst/>
          </a:prstGeom>
          <a:noFill/>
        </p:spPr>
        <p:txBody>
          <a:bodyPr wrap="square" rtlCol="0">
            <a:spAutoFit/>
          </a:bodyPr>
          <a:lstStyle/>
          <a:p>
            <a:pPr algn="ctr"/>
            <a:r>
              <a:rPr lang="en-US" altLang="zh-CN" sz="2400" dirty="0">
                <a:solidFill>
                  <a:schemeClr val="tx2"/>
                </a:solidFill>
                <a:latin typeface="Arial" panose="020B0604020202020204" pitchFamily="34" charset="0"/>
                <a:cs typeface="Arial" panose="020B0604020202020204" pitchFamily="34" charset="0"/>
              </a:rPr>
              <a:t>8</a:t>
            </a:r>
            <a:endParaRPr lang="zh-CN" altLang="en-US" sz="2400" dirty="0">
              <a:solidFill>
                <a:schemeClr val="tx2"/>
              </a:solidFill>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10D69884-4EE7-498F-85EF-CBD326B125F2}"/>
              </a:ext>
            </a:extLst>
          </p:cNvPr>
          <p:cNvSpPr txBox="1"/>
          <p:nvPr/>
        </p:nvSpPr>
        <p:spPr>
          <a:xfrm>
            <a:off x="10903900" y="4599098"/>
            <a:ext cx="699230" cy="461665"/>
          </a:xfrm>
          <a:prstGeom prst="rect">
            <a:avLst/>
          </a:prstGeom>
          <a:noFill/>
        </p:spPr>
        <p:txBody>
          <a:bodyPr wrap="none" rtlCol="0">
            <a:spAutoFit/>
          </a:bodyPr>
          <a:lstStyle/>
          <a:p>
            <a:pPr algn="ctr"/>
            <a:r>
              <a:rPr lang="en-US" altLang="zh-CN" sz="2400" dirty="0">
                <a:solidFill>
                  <a:schemeClr val="tx2"/>
                </a:solidFill>
                <a:latin typeface="Arial" panose="020B0604020202020204" pitchFamily="34" charset="0"/>
                <a:cs typeface="Arial" panose="020B0604020202020204" pitchFamily="34" charset="0"/>
              </a:rPr>
              <a:t>16?</a:t>
            </a:r>
            <a:endParaRPr lang="zh-CN" altLang="en-US" sz="2400" dirty="0">
              <a:solidFill>
                <a:schemeClr val="tx2"/>
              </a:solidFill>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793EB3CC-F5F3-4E85-8DAF-04551EF7C9AD}"/>
              </a:ext>
            </a:extLst>
          </p:cNvPr>
          <p:cNvSpPr txBox="1"/>
          <p:nvPr/>
        </p:nvSpPr>
        <p:spPr>
          <a:xfrm>
            <a:off x="10903900" y="5558135"/>
            <a:ext cx="699230" cy="461665"/>
          </a:xfrm>
          <a:prstGeom prst="rect">
            <a:avLst/>
          </a:prstGeom>
          <a:noFill/>
        </p:spPr>
        <p:txBody>
          <a:bodyPr wrap="none" rtlCol="0">
            <a:spAutoFit/>
          </a:bodyPr>
          <a:lstStyle/>
          <a:p>
            <a:pPr algn="ctr"/>
            <a:r>
              <a:rPr lang="en-US" altLang="zh-CN" sz="2400" dirty="0">
                <a:solidFill>
                  <a:schemeClr val="tx2"/>
                </a:solidFill>
                <a:latin typeface="Arial" panose="020B0604020202020204" pitchFamily="34" charset="0"/>
                <a:cs typeface="Arial" panose="020B0604020202020204" pitchFamily="34" charset="0"/>
              </a:rPr>
              <a:t>32?</a:t>
            </a:r>
            <a:endParaRPr lang="zh-CN" altLang="en-US" sz="2400" dirty="0">
              <a:solidFill>
                <a:schemeClr val="tx2"/>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0B9FA1A4-3D46-4C53-AE5A-667970061FDD}"/>
                  </a:ext>
                </a:extLst>
              </p:cNvPr>
              <p:cNvSpPr txBox="1"/>
              <p:nvPr/>
            </p:nvSpPr>
            <p:spPr>
              <a:xfrm>
                <a:off x="3550429" y="5770041"/>
                <a:ext cx="2997615" cy="523220"/>
              </a:xfrm>
              <a:prstGeom prst="rect">
                <a:avLst/>
              </a:prstGeom>
              <a:noFill/>
            </p:spPr>
            <p:txBody>
              <a:bodyPr wrap="none" rtlCol="0">
                <a:spAutoFit/>
              </a:bodyPr>
              <a:lstStyle/>
              <a:p>
                <a:r>
                  <a:rPr lang="en-US" altLang="zh-CN" sz="2800" b="1" dirty="0">
                    <a:solidFill>
                      <a:schemeClr val="tx2"/>
                    </a:solidFill>
                    <a:latin typeface="Arial" panose="020B0604020202020204" pitchFamily="34" charset="0"/>
                    <a:cs typeface="Arial" panose="020B0604020202020204" pitchFamily="34" charset="0"/>
                  </a:rPr>
                  <a:t>AVL tree, </a:t>
                </a:r>
                <a14:m>
                  <m:oMath xmlns:m="http://schemas.openxmlformats.org/officeDocument/2006/math">
                    <m:r>
                      <a:rPr lang="en-US" altLang="zh-CN" sz="2800" b="1" i="1" smtClean="0">
                        <a:solidFill>
                          <a:schemeClr val="tx2"/>
                        </a:solidFill>
                        <a:latin typeface="Cambria Math" panose="02040503050406030204" pitchFamily="18" charset="0"/>
                      </a:rPr>
                      <m:t>𝑵</m:t>
                    </m:r>
                    <m:r>
                      <a:rPr lang="en-US" altLang="zh-CN" sz="2800" b="1" i="1" smtClean="0">
                        <a:solidFill>
                          <a:schemeClr val="tx2"/>
                        </a:solidFill>
                        <a:latin typeface="Cambria Math" panose="02040503050406030204" pitchFamily="18" charset="0"/>
                      </a:rPr>
                      <m:t>=</m:t>
                    </m:r>
                    <m:r>
                      <a:rPr lang="en-US" altLang="zh-CN" sz="2800" b="1" i="1" smtClean="0">
                        <a:solidFill>
                          <a:schemeClr val="tx2"/>
                        </a:solidFill>
                        <a:latin typeface="Cambria Math" panose="02040503050406030204" pitchFamily="18" charset="0"/>
                      </a:rPr>
                      <m:t>𝟐𝟑</m:t>
                    </m:r>
                  </m:oMath>
                </a14:m>
                <a:endParaRPr lang="zh-CN" altLang="en-US" sz="2800" b="1" dirty="0">
                  <a:solidFill>
                    <a:schemeClr val="tx2"/>
                  </a:solidFill>
                  <a:latin typeface="Arial" panose="020B0604020202020204" pitchFamily="34" charset="0"/>
                  <a:cs typeface="Arial" panose="020B0604020202020204" pitchFamily="34" charset="0"/>
                </a:endParaRPr>
              </a:p>
            </p:txBody>
          </p:sp>
        </mc:Choice>
        <mc:Fallback xmlns="">
          <p:sp>
            <p:nvSpPr>
              <p:cNvPr id="70" name="TextBox 69">
                <a:extLst>
                  <a:ext uri="{FF2B5EF4-FFF2-40B4-BE49-F238E27FC236}">
                    <a16:creationId xmlns:a16="http://schemas.microsoft.com/office/drawing/2014/main" id="{0B9FA1A4-3D46-4C53-AE5A-667970061FDD}"/>
                  </a:ext>
                </a:extLst>
              </p:cNvPr>
              <p:cNvSpPr txBox="1">
                <a:spLocks noRot="1" noChangeAspect="1" noMove="1" noResize="1" noEditPoints="1" noAdjustHandles="1" noChangeArrowheads="1" noChangeShapeType="1" noTextEdit="1"/>
              </p:cNvSpPr>
              <p:nvPr/>
            </p:nvSpPr>
            <p:spPr>
              <a:xfrm>
                <a:off x="3550429" y="5770041"/>
                <a:ext cx="2997615" cy="523220"/>
              </a:xfrm>
              <a:prstGeom prst="rect">
                <a:avLst/>
              </a:prstGeom>
              <a:blipFill>
                <a:blip r:embed="rId4"/>
                <a:stretch>
                  <a:fillRect l="-4065" t="-12941" b="-3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3319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4" grpId="0"/>
      <p:bldP spid="65" grpId="0"/>
      <p:bldP spid="66" grpId="0"/>
      <p:bldP spid="67" grpId="0"/>
      <p:bldP spid="6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6F527-7667-4172-A7AB-D2B3831C5342}"/>
              </a:ext>
            </a:extLst>
          </p:cNvPr>
          <p:cNvSpPr>
            <a:spLocks noGrp="1"/>
          </p:cNvSpPr>
          <p:nvPr>
            <p:ph type="title"/>
          </p:nvPr>
        </p:nvSpPr>
        <p:spPr>
          <a:xfrm>
            <a:off x="304800" y="228601"/>
            <a:ext cx="11277600" cy="473075"/>
          </a:xfrm>
        </p:spPr>
        <p:txBody>
          <a:bodyPr/>
          <a:lstStyle/>
          <a:p>
            <a:r>
              <a:rPr lang="en-US" altLang="zh-CN" dirty="0"/>
              <a:t>How can we enumerate the splitters?</a:t>
            </a:r>
            <a:endParaRPr lang="zh-CN" altLang="en-US" dirty="0"/>
          </a:p>
        </p:txBody>
      </p:sp>
      <p:sp>
        <p:nvSpPr>
          <p:cNvPr id="4" name="灯片编号占位符 3">
            <a:extLst>
              <a:ext uri="{FF2B5EF4-FFF2-40B4-BE49-F238E27FC236}">
                <a16:creationId xmlns:a16="http://schemas.microsoft.com/office/drawing/2014/main" id="{80D8CACB-468C-4155-A186-A3C4154376AA}"/>
              </a:ext>
            </a:extLst>
          </p:cNvPr>
          <p:cNvSpPr>
            <a:spLocks noGrp="1"/>
          </p:cNvSpPr>
          <p:nvPr>
            <p:ph type="sldNum" sz="quarter" idx="4"/>
          </p:nvPr>
        </p:nvSpPr>
        <p:spPr/>
        <p:txBody>
          <a:bodyPr/>
          <a:lstStyle/>
          <a:p>
            <a:fld id="{B710F26B-4563-4765-9A91-E0CC99FE32F0}" type="slidenum">
              <a:rPr lang="zh-CN" altLang="en-US" smtClean="0"/>
              <a:t>32</a:t>
            </a:fld>
            <a:endParaRPr lang="zh-CN" altLang="en-US"/>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4B0C3EA-9C20-484B-9829-27D26E358DDF}"/>
                  </a:ext>
                </a:extLst>
              </p:cNvPr>
              <p:cNvSpPr txBox="1"/>
              <p:nvPr/>
            </p:nvSpPr>
            <p:spPr>
              <a:xfrm>
                <a:off x="3550429" y="5770041"/>
                <a:ext cx="2997615" cy="523220"/>
              </a:xfrm>
              <a:prstGeom prst="rect">
                <a:avLst/>
              </a:prstGeom>
              <a:noFill/>
            </p:spPr>
            <p:txBody>
              <a:bodyPr wrap="none" rtlCol="0">
                <a:spAutoFit/>
              </a:bodyPr>
              <a:lstStyle/>
              <a:p>
                <a:r>
                  <a:rPr lang="en-US" altLang="zh-CN" sz="2800" b="1" dirty="0">
                    <a:solidFill>
                      <a:schemeClr val="tx2"/>
                    </a:solidFill>
                    <a:latin typeface="Arial" panose="020B0604020202020204" pitchFamily="34" charset="0"/>
                    <a:cs typeface="Arial" panose="020B0604020202020204" pitchFamily="34" charset="0"/>
                  </a:rPr>
                  <a:t>AVL tree, </a:t>
                </a:r>
                <a14:m>
                  <m:oMath xmlns:m="http://schemas.openxmlformats.org/officeDocument/2006/math">
                    <m:r>
                      <a:rPr lang="en-US" altLang="zh-CN" sz="2800" b="1" i="1" smtClean="0">
                        <a:solidFill>
                          <a:schemeClr val="tx2"/>
                        </a:solidFill>
                        <a:latin typeface="Cambria Math" panose="02040503050406030204" pitchFamily="18" charset="0"/>
                      </a:rPr>
                      <m:t>𝑵</m:t>
                    </m:r>
                    <m:r>
                      <a:rPr lang="en-US" altLang="zh-CN" sz="2800" b="1" i="1" smtClean="0">
                        <a:solidFill>
                          <a:schemeClr val="tx2"/>
                        </a:solidFill>
                        <a:latin typeface="Cambria Math" panose="02040503050406030204" pitchFamily="18" charset="0"/>
                      </a:rPr>
                      <m:t>=</m:t>
                    </m:r>
                    <m:r>
                      <a:rPr lang="en-US" altLang="zh-CN" sz="2800" b="1" i="1" smtClean="0">
                        <a:solidFill>
                          <a:schemeClr val="tx2"/>
                        </a:solidFill>
                        <a:latin typeface="Cambria Math" panose="02040503050406030204" pitchFamily="18" charset="0"/>
                      </a:rPr>
                      <m:t>𝟐𝟑</m:t>
                    </m:r>
                  </m:oMath>
                </a14:m>
                <a:endParaRPr lang="zh-CN" altLang="en-US" sz="2800" b="1" dirty="0">
                  <a:solidFill>
                    <a:schemeClr val="tx2"/>
                  </a:solidFill>
                  <a:latin typeface="Arial" panose="020B0604020202020204" pitchFamily="34" charset="0"/>
                  <a:cs typeface="Arial" panose="020B0604020202020204" pitchFamily="34" charset="0"/>
                </a:endParaRPr>
              </a:p>
            </p:txBody>
          </p:sp>
        </mc:Choice>
        <mc:Fallback xmlns="">
          <p:sp>
            <p:nvSpPr>
              <p:cNvPr id="68" name="TextBox 67">
                <a:extLst>
                  <a:ext uri="{FF2B5EF4-FFF2-40B4-BE49-F238E27FC236}">
                    <a16:creationId xmlns:a16="http://schemas.microsoft.com/office/drawing/2014/main" id="{44B0C3EA-9C20-484B-9829-27D26E358DDF}"/>
                  </a:ext>
                </a:extLst>
              </p:cNvPr>
              <p:cNvSpPr txBox="1">
                <a:spLocks noRot="1" noChangeAspect="1" noMove="1" noResize="1" noEditPoints="1" noAdjustHandles="1" noChangeArrowheads="1" noChangeShapeType="1" noTextEdit="1"/>
              </p:cNvSpPr>
              <p:nvPr/>
            </p:nvSpPr>
            <p:spPr>
              <a:xfrm>
                <a:off x="3550429" y="5770041"/>
                <a:ext cx="2997615" cy="523220"/>
              </a:xfrm>
              <a:prstGeom prst="rect">
                <a:avLst/>
              </a:prstGeom>
              <a:blipFill>
                <a:blip r:embed="rId3"/>
                <a:stretch>
                  <a:fillRect l="-4065" t="-12941" b="-32941"/>
                </a:stretch>
              </a:blipFill>
            </p:spPr>
            <p:txBody>
              <a:bodyPr/>
              <a:lstStyle/>
              <a:p>
                <a:r>
                  <a:rPr lang="zh-CN" altLang="en-US">
                    <a:noFill/>
                  </a:rPr>
                  <a:t> </a:t>
                </a:r>
              </a:p>
            </p:txBody>
          </p:sp>
        </mc:Fallback>
      </mc:AlternateContent>
      <p:sp>
        <p:nvSpPr>
          <p:cNvPr id="70" name="椭圆 4">
            <a:extLst>
              <a:ext uri="{FF2B5EF4-FFF2-40B4-BE49-F238E27FC236}">
                <a16:creationId xmlns:a16="http://schemas.microsoft.com/office/drawing/2014/main" id="{3B039286-133D-4325-9A54-CA34D80F1327}"/>
              </a:ext>
            </a:extLst>
          </p:cNvPr>
          <p:cNvSpPr/>
          <p:nvPr/>
        </p:nvSpPr>
        <p:spPr>
          <a:xfrm>
            <a:off x="5524502" y="22691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椭圆 5">
            <a:extLst>
              <a:ext uri="{FF2B5EF4-FFF2-40B4-BE49-F238E27FC236}">
                <a16:creationId xmlns:a16="http://schemas.microsoft.com/office/drawing/2014/main" id="{2A3B007E-79B4-4740-A083-C15F0893ED35}"/>
              </a:ext>
            </a:extLst>
          </p:cNvPr>
          <p:cNvSpPr/>
          <p:nvPr/>
        </p:nvSpPr>
        <p:spPr>
          <a:xfrm>
            <a:off x="2890158" y="2750177"/>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椭圆 6">
            <a:extLst>
              <a:ext uri="{FF2B5EF4-FFF2-40B4-BE49-F238E27FC236}">
                <a16:creationId xmlns:a16="http://schemas.microsoft.com/office/drawing/2014/main" id="{F2146972-1ADD-4153-8B0A-331DD81C88CB}"/>
              </a:ext>
            </a:extLst>
          </p:cNvPr>
          <p:cNvSpPr/>
          <p:nvPr/>
        </p:nvSpPr>
        <p:spPr>
          <a:xfrm>
            <a:off x="8158846" y="2763195"/>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73" name="椭圆 7">
            <a:extLst>
              <a:ext uri="{FF2B5EF4-FFF2-40B4-BE49-F238E27FC236}">
                <a16:creationId xmlns:a16="http://schemas.microsoft.com/office/drawing/2014/main" id="{35791D1E-64ED-4864-8736-AD30F40BD7B3}"/>
              </a:ext>
            </a:extLst>
          </p:cNvPr>
          <p:cNvSpPr/>
          <p:nvPr/>
        </p:nvSpPr>
        <p:spPr>
          <a:xfrm>
            <a:off x="1572986" y="319880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74" name="椭圆 8">
            <a:extLst>
              <a:ext uri="{FF2B5EF4-FFF2-40B4-BE49-F238E27FC236}">
                <a16:creationId xmlns:a16="http://schemas.microsoft.com/office/drawing/2014/main" id="{B20CDECF-9A6F-4270-A7C1-4D90A6F95F66}"/>
              </a:ext>
            </a:extLst>
          </p:cNvPr>
          <p:cNvSpPr/>
          <p:nvPr/>
        </p:nvSpPr>
        <p:spPr>
          <a:xfrm>
            <a:off x="4207330" y="319880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76" name="椭圆 9">
            <a:extLst>
              <a:ext uri="{FF2B5EF4-FFF2-40B4-BE49-F238E27FC236}">
                <a16:creationId xmlns:a16="http://schemas.microsoft.com/office/drawing/2014/main" id="{3EBD3F26-D6AF-4BB6-838A-25434ADDBADA}"/>
              </a:ext>
            </a:extLst>
          </p:cNvPr>
          <p:cNvSpPr/>
          <p:nvPr/>
        </p:nvSpPr>
        <p:spPr>
          <a:xfrm>
            <a:off x="6841674" y="3201662"/>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77" name="椭圆 10">
            <a:extLst>
              <a:ext uri="{FF2B5EF4-FFF2-40B4-BE49-F238E27FC236}">
                <a16:creationId xmlns:a16="http://schemas.microsoft.com/office/drawing/2014/main" id="{230B41E3-9B93-4381-ADA7-12B8CC5BB718}"/>
              </a:ext>
            </a:extLst>
          </p:cNvPr>
          <p:cNvSpPr/>
          <p:nvPr/>
        </p:nvSpPr>
        <p:spPr>
          <a:xfrm>
            <a:off x="9476018" y="319880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78" name="椭圆 11">
            <a:extLst>
              <a:ext uri="{FF2B5EF4-FFF2-40B4-BE49-F238E27FC236}">
                <a16:creationId xmlns:a16="http://schemas.microsoft.com/office/drawing/2014/main" id="{809E5753-47CE-4958-9367-CACD7235F38D}"/>
              </a:ext>
            </a:extLst>
          </p:cNvPr>
          <p:cNvSpPr/>
          <p:nvPr/>
        </p:nvSpPr>
        <p:spPr>
          <a:xfrm>
            <a:off x="914400" y="379252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79" name="椭圆 12">
            <a:extLst>
              <a:ext uri="{FF2B5EF4-FFF2-40B4-BE49-F238E27FC236}">
                <a16:creationId xmlns:a16="http://schemas.microsoft.com/office/drawing/2014/main" id="{8BCCE8B3-84E5-4956-9CE5-DFDD4AEA219A}"/>
              </a:ext>
            </a:extLst>
          </p:cNvPr>
          <p:cNvSpPr/>
          <p:nvPr/>
        </p:nvSpPr>
        <p:spPr>
          <a:xfrm>
            <a:off x="2231572" y="379252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80" name="椭圆 13">
            <a:extLst>
              <a:ext uri="{FF2B5EF4-FFF2-40B4-BE49-F238E27FC236}">
                <a16:creationId xmlns:a16="http://schemas.microsoft.com/office/drawing/2014/main" id="{737C7F96-A475-4D72-ACE1-44DF522AFE3A}"/>
              </a:ext>
            </a:extLst>
          </p:cNvPr>
          <p:cNvSpPr/>
          <p:nvPr/>
        </p:nvSpPr>
        <p:spPr>
          <a:xfrm>
            <a:off x="3548744" y="37931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82" name="椭圆 14">
            <a:extLst>
              <a:ext uri="{FF2B5EF4-FFF2-40B4-BE49-F238E27FC236}">
                <a16:creationId xmlns:a16="http://schemas.microsoft.com/office/drawing/2014/main" id="{7A039CF7-B5DF-465A-854E-E289ABEED906}"/>
              </a:ext>
            </a:extLst>
          </p:cNvPr>
          <p:cNvSpPr/>
          <p:nvPr/>
        </p:nvSpPr>
        <p:spPr>
          <a:xfrm>
            <a:off x="4865916" y="37931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83" name="椭圆 15">
            <a:extLst>
              <a:ext uri="{FF2B5EF4-FFF2-40B4-BE49-F238E27FC236}">
                <a16:creationId xmlns:a16="http://schemas.microsoft.com/office/drawing/2014/main" id="{F9A7A9B2-8EE5-4108-A06B-F7747C5DAD12}"/>
              </a:ext>
            </a:extLst>
          </p:cNvPr>
          <p:cNvSpPr/>
          <p:nvPr/>
        </p:nvSpPr>
        <p:spPr>
          <a:xfrm>
            <a:off x="6183088" y="379252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84" name="椭圆 16">
            <a:extLst>
              <a:ext uri="{FF2B5EF4-FFF2-40B4-BE49-F238E27FC236}">
                <a16:creationId xmlns:a16="http://schemas.microsoft.com/office/drawing/2014/main" id="{99650476-3551-46C6-AFF1-2744077E5812}"/>
              </a:ext>
            </a:extLst>
          </p:cNvPr>
          <p:cNvSpPr/>
          <p:nvPr/>
        </p:nvSpPr>
        <p:spPr>
          <a:xfrm>
            <a:off x="7500260" y="379252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85" name="椭圆 17">
            <a:extLst>
              <a:ext uri="{FF2B5EF4-FFF2-40B4-BE49-F238E27FC236}">
                <a16:creationId xmlns:a16="http://schemas.microsoft.com/office/drawing/2014/main" id="{5D4BFE5A-1BC3-4A28-8B11-A8E5E66A7D72}"/>
              </a:ext>
            </a:extLst>
          </p:cNvPr>
          <p:cNvSpPr/>
          <p:nvPr/>
        </p:nvSpPr>
        <p:spPr>
          <a:xfrm>
            <a:off x="8817432" y="37931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86" name="椭圆 18">
            <a:extLst>
              <a:ext uri="{FF2B5EF4-FFF2-40B4-BE49-F238E27FC236}">
                <a16:creationId xmlns:a16="http://schemas.microsoft.com/office/drawing/2014/main" id="{BE86E814-5BE6-474E-89C9-AA2DC3A57698}"/>
              </a:ext>
            </a:extLst>
          </p:cNvPr>
          <p:cNvSpPr/>
          <p:nvPr/>
        </p:nvSpPr>
        <p:spPr>
          <a:xfrm>
            <a:off x="10134600" y="37931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87" name="直接连接符 19">
            <a:extLst>
              <a:ext uri="{FF2B5EF4-FFF2-40B4-BE49-F238E27FC236}">
                <a16:creationId xmlns:a16="http://schemas.microsoft.com/office/drawing/2014/main" id="{EBD84861-AFAB-460D-B7B7-25F02727DE71}"/>
              </a:ext>
            </a:extLst>
          </p:cNvPr>
          <p:cNvCxnSpPr>
            <a:cxnSpLocks/>
            <a:stCxn id="70" idx="3"/>
            <a:endCxn id="71" idx="0"/>
          </p:cNvCxnSpPr>
          <p:nvPr/>
        </p:nvCxnSpPr>
        <p:spPr>
          <a:xfrm flipH="1">
            <a:off x="3042558" y="2529327"/>
            <a:ext cx="2526581" cy="22085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20">
            <a:extLst>
              <a:ext uri="{FF2B5EF4-FFF2-40B4-BE49-F238E27FC236}">
                <a16:creationId xmlns:a16="http://schemas.microsoft.com/office/drawing/2014/main" id="{20FC8EF9-00FA-49B6-8723-AFBA16D8EAAC}"/>
              </a:ext>
            </a:extLst>
          </p:cNvPr>
          <p:cNvCxnSpPr>
            <a:cxnSpLocks/>
            <a:stCxn id="70" idx="5"/>
            <a:endCxn id="72" idx="0"/>
          </p:cNvCxnSpPr>
          <p:nvPr/>
        </p:nvCxnSpPr>
        <p:spPr>
          <a:xfrm>
            <a:off x="5784665" y="2529327"/>
            <a:ext cx="2526581" cy="23386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21">
            <a:extLst>
              <a:ext uri="{FF2B5EF4-FFF2-40B4-BE49-F238E27FC236}">
                <a16:creationId xmlns:a16="http://schemas.microsoft.com/office/drawing/2014/main" id="{E7F720CA-DBED-4A95-8790-A6D238116F61}"/>
              </a:ext>
            </a:extLst>
          </p:cNvPr>
          <p:cNvCxnSpPr>
            <a:cxnSpLocks/>
            <a:stCxn id="71" idx="3"/>
            <a:endCxn id="73" idx="0"/>
          </p:cNvCxnSpPr>
          <p:nvPr/>
        </p:nvCxnSpPr>
        <p:spPr>
          <a:xfrm flipH="1">
            <a:off x="1725386" y="3010340"/>
            <a:ext cx="1209409" cy="18846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22">
            <a:extLst>
              <a:ext uri="{FF2B5EF4-FFF2-40B4-BE49-F238E27FC236}">
                <a16:creationId xmlns:a16="http://schemas.microsoft.com/office/drawing/2014/main" id="{30E238C5-6B35-4365-B0DC-D726FB95CBFB}"/>
              </a:ext>
            </a:extLst>
          </p:cNvPr>
          <p:cNvCxnSpPr>
            <a:cxnSpLocks/>
            <a:stCxn id="71" idx="5"/>
            <a:endCxn id="74" idx="0"/>
          </p:cNvCxnSpPr>
          <p:nvPr/>
        </p:nvCxnSpPr>
        <p:spPr>
          <a:xfrm>
            <a:off x="3150321" y="3010340"/>
            <a:ext cx="1209409" cy="18846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23">
            <a:extLst>
              <a:ext uri="{FF2B5EF4-FFF2-40B4-BE49-F238E27FC236}">
                <a16:creationId xmlns:a16="http://schemas.microsoft.com/office/drawing/2014/main" id="{87B4404D-C38B-4672-92FE-7A674557C618}"/>
              </a:ext>
            </a:extLst>
          </p:cNvPr>
          <p:cNvCxnSpPr>
            <a:cxnSpLocks/>
            <a:stCxn id="72" idx="3"/>
            <a:endCxn id="76" idx="0"/>
          </p:cNvCxnSpPr>
          <p:nvPr/>
        </p:nvCxnSpPr>
        <p:spPr>
          <a:xfrm flipH="1">
            <a:off x="6994074" y="3023358"/>
            <a:ext cx="1209409" cy="1783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24">
            <a:extLst>
              <a:ext uri="{FF2B5EF4-FFF2-40B4-BE49-F238E27FC236}">
                <a16:creationId xmlns:a16="http://schemas.microsoft.com/office/drawing/2014/main" id="{469C0A98-16C4-4E8A-803C-925A54799A96}"/>
              </a:ext>
            </a:extLst>
          </p:cNvPr>
          <p:cNvCxnSpPr>
            <a:cxnSpLocks/>
            <a:stCxn id="72" idx="5"/>
            <a:endCxn id="77" idx="0"/>
          </p:cNvCxnSpPr>
          <p:nvPr/>
        </p:nvCxnSpPr>
        <p:spPr>
          <a:xfrm>
            <a:off x="8419009" y="3023358"/>
            <a:ext cx="1209409" cy="17544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25">
            <a:extLst>
              <a:ext uri="{FF2B5EF4-FFF2-40B4-BE49-F238E27FC236}">
                <a16:creationId xmlns:a16="http://schemas.microsoft.com/office/drawing/2014/main" id="{3765589D-2D1A-4FB8-9FC9-C8AB9B601398}"/>
              </a:ext>
            </a:extLst>
          </p:cNvPr>
          <p:cNvCxnSpPr>
            <a:cxnSpLocks/>
            <a:stCxn id="73" idx="5"/>
            <a:endCxn id="79" idx="0"/>
          </p:cNvCxnSpPr>
          <p:nvPr/>
        </p:nvCxnSpPr>
        <p:spPr>
          <a:xfrm>
            <a:off x="1833149" y="3458967"/>
            <a:ext cx="550823" cy="33356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26">
            <a:extLst>
              <a:ext uri="{FF2B5EF4-FFF2-40B4-BE49-F238E27FC236}">
                <a16:creationId xmlns:a16="http://schemas.microsoft.com/office/drawing/2014/main" id="{B72595EE-C12B-4122-91B4-22CF52F8FA9D}"/>
              </a:ext>
            </a:extLst>
          </p:cNvPr>
          <p:cNvCxnSpPr>
            <a:cxnSpLocks/>
            <a:stCxn id="74" idx="3"/>
            <a:endCxn id="80" idx="0"/>
          </p:cNvCxnSpPr>
          <p:nvPr/>
        </p:nvCxnSpPr>
        <p:spPr>
          <a:xfrm flipH="1">
            <a:off x="3701144" y="3458967"/>
            <a:ext cx="550823" cy="33419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27">
            <a:extLst>
              <a:ext uri="{FF2B5EF4-FFF2-40B4-BE49-F238E27FC236}">
                <a16:creationId xmlns:a16="http://schemas.microsoft.com/office/drawing/2014/main" id="{462F3988-9F9B-4051-813D-E02AA3658B77}"/>
              </a:ext>
            </a:extLst>
          </p:cNvPr>
          <p:cNvCxnSpPr>
            <a:cxnSpLocks/>
            <a:stCxn id="74" idx="5"/>
            <a:endCxn id="82" idx="0"/>
          </p:cNvCxnSpPr>
          <p:nvPr/>
        </p:nvCxnSpPr>
        <p:spPr>
          <a:xfrm>
            <a:off x="4467493" y="3458967"/>
            <a:ext cx="550823" cy="33419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28">
            <a:extLst>
              <a:ext uri="{FF2B5EF4-FFF2-40B4-BE49-F238E27FC236}">
                <a16:creationId xmlns:a16="http://schemas.microsoft.com/office/drawing/2014/main" id="{30E051C0-4C6C-40C9-932E-2AF528A50AF9}"/>
              </a:ext>
            </a:extLst>
          </p:cNvPr>
          <p:cNvCxnSpPr>
            <a:cxnSpLocks/>
            <a:stCxn id="76" idx="3"/>
            <a:endCxn id="83" idx="0"/>
          </p:cNvCxnSpPr>
          <p:nvPr/>
        </p:nvCxnSpPr>
        <p:spPr>
          <a:xfrm flipH="1">
            <a:off x="6335488" y="3461825"/>
            <a:ext cx="550823" cy="3307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29">
            <a:extLst>
              <a:ext uri="{FF2B5EF4-FFF2-40B4-BE49-F238E27FC236}">
                <a16:creationId xmlns:a16="http://schemas.microsoft.com/office/drawing/2014/main" id="{F73F9622-6A01-4E59-9B68-B4CDD964F5FA}"/>
              </a:ext>
            </a:extLst>
          </p:cNvPr>
          <p:cNvCxnSpPr>
            <a:cxnSpLocks/>
            <a:stCxn id="76" idx="5"/>
            <a:endCxn id="84" idx="0"/>
          </p:cNvCxnSpPr>
          <p:nvPr/>
        </p:nvCxnSpPr>
        <p:spPr>
          <a:xfrm>
            <a:off x="7101837" y="3461825"/>
            <a:ext cx="550823" cy="3307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30">
            <a:extLst>
              <a:ext uri="{FF2B5EF4-FFF2-40B4-BE49-F238E27FC236}">
                <a16:creationId xmlns:a16="http://schemas.microsoft.com/office/drawing/2014/main" id="{B9D76DBA-1201-42E1-8F14-36CC61152B6A}"/>
              </a:ext>
            </a:extLst>
          </p:cNvPr>
          <p:cNvCxnSpPr>
            <a:cxnSpLocks/>
            <a:stCxn id="86" idx="0"/>
            <a:endCxn id="77" idx="5"/>
          </p:cNvCxnSpPr>
          <p:nvPr/>
        </p:nvCxnSpPr>
        <p:spPr>
          <a:xfrm flipH="1" flipV="1">
            <a:off x="9736181" y="3458967"/>
            <a:ext cx="550819" cy="33419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31">
            <a:extLst>
              <a:ext uri="{FF2B5EF4-FFF2-40B4-BE49-F238E27FC236}">
                <a16:creationId xmlns:a16="http://schemas.microsoft.com/office/drawing/2014/main" id="{E4F6C9FA-ECFF-4640-B6F2-6A10F424BBF6}"/>
              </a:ext>
            </a:extLst>
          </p:cNvPr>
          <p:cNvCxnSpPr>
            <a:cxnSpLocks/>
            <a:stCxn id="77" idx="3"/>
            <a:endCxn id="85" idx="0"/>
          </p:cNvCxnSpPr>
          <p:nvPr/>
        </p:nvCxnSpPr>
        <p:spPr>
          <a:xfrm flipH="1">
            <a:off x="8969832" y="3458967"/>
            <a:ext cx="550823" cy="33419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32">
            <a:extLst>
              <a:ext uri="{FF2B5EF4-FFF2-40B4-BE49-F238E27FC236}">
                <a16:creationId xmlns:a16="http://schemas.microsoft.com/office/drawing/2014/main" id="{D6DDC1D5-61EE-4AEB-92E4-47F56651494C}"/>
              </a:ext>
            </a:extLst>
          </p:cNvPr>
          <p:cNvCxnSpPr>
            <a:cxnSpLocks/>
            <a:stCxn id="73" idx="3"/>
            <a:endCxn id="78" idx="0"/>
          </p:cNvCxnSpPr>
          <p:nvPr/>
        </p:nvCxnSpPr>
        <p:spPr>
          <a:xfrm flipH="1">
            <a:off x="1066800" y="3458967"/>
            <a:ext cx="550823" cy="33356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33">
            <a:extLst>
              <a:ext uri="{FF2B5EF4-FFF2-40B4-BE49-F238E27FC236}">
                <a16:creationId xmlns:a16="http://schemas.microsoft.com/office/drawing/2014/main" id="{A16F2AB2-1A84-41C4-8007-8762C0F1EC06}"/>
              </a:ext>
            </a:extLst>
          </p:cNvPr>
          <p:cNvCxnSpPr>
            <a:cxnSpLocks/>
            <a:stCxn id="78" idx="3"/>
            <a:endCxn id="102" idx="0"/>
          </p:cNvCxnSpPr>
          <p:nvPr/>
        </p:nvCxnSpPr>
        <p:spPr>
          <a:xfrm flipH="1">
            <a:off x="533400" y="4052692"/>
            <a:ext cx="425637" cy="5786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2" name="椭圆 35">
            <a:extLst>
              <a:ext uri="{FF2B5EF4-FFF2-40B4-BE49-F238E27FC236}">
                <a16:creationId xmlns:a16="http://schemas.microsoft.com/office/drawing/2014/main" id="{8B1F8D5B-CC97-492B-BDB4-B3C1F90064A0}"/>
              </a:ext>
            </a:extLst>
          </p:cNvPr>
          <p:cNvSpPr/>
          <p:nvPr/>
        </p:nvSpPr>
        <p:spPr>
          <a:xfrm>
            <a:off x="381000" y="46313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03" name="椭圆 37">
            <a:extLst>
              <a:ext uri="{FF2B5EF4-FFF2-40B4-BE49-F238E27FC236}">
                <a16:creationId xmlns:a16="http://schemas.microsoft.com/office/drawing/2014/main" id="{5225B24A-B41A-435D-BF7A-94C7C475A09C}"/>
              </a:ext>
            </a:extLst>
          </p:cNvPr>
          <p:cNvSpPr/>
          <p:nvPr/>
        </p:nvSpPr>
        <p:spPr>
          <a:xfrm>
            <a:off x="1295400" y="46313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104" name="直接连接符 38">
            <a:extLst>
              <a:ext uri="{FF2B5EF4-FFF2-40B4-BE49-F238E27FC236}">
                <a16:creationId xmlns:a16="http://schemas.microsoft.com/office/drawing/2014/main" id="{7EAFF01A-0C68-490F-AB52-5534B2D9418F}"/>
              </a:ext>
            </a:extLst>
          </p:cNvPr>
          <p:cNvCxnSpPr>
            <a:cxnSpLocks/>
            <a:stCxn id="78" idx="5"/>
            <a:endCxn id="103" idx="0"/>
          </p:cNvCxnSpPr>
          <p:nvPr/>
        </p:nvCxnSpPr>
        <p:spPr>
          <a:xfrm>
            <a:off x="1174563" y="4052692"/>
            <a:ext cx="273237" cy="5786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42">
            <a:extLst>
              <a:ext uri="{FF2B5EF4-FFF2-40B4-BE49-F238E27FC236}">
                <a16:creationId xmlns:a16="http://schemas.microsoft.com/office/drawing/2014/main" id="{77B9BA4E-F044-46D1-AAF9-8F92324384FF}"/>
              </a:ext>
            </a:extLst>
          </p:cNvPr>
          <p:cNvCxnSpPr>
            <a:cxnSpLocks/>
            <a:stCxn id="79" idx="5"/>
            <a:endCxn id="106" idx="0"/>
          </p:cNvCxnSpPr>
          <p:nvPr/>
        </p:nvCxnSpPr>
        <p:spPr>
          <a:xfrm>
            <a:off x="2491735" y="4052692"/>
            <a:ext cx="403865" cy="5786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6" name="椭圆 43">
            <a:extLst>
              <a:ext uri="{FF2B5EF4-FFF2-40B4-BE49-F238E27FC236}">
                <a16:creationId xmlns:a16="http://schemas.microsoft.com/office/drawing/2014/main" id="{E74669BC-C005-46E3-851D-2D9ECCB62A32}"/>
              </a:ext>
            </a:extLst>
          </p:cNvPr>
          <p:cNvSpPr/>
          <p:nvPr/>
        </p:nvSpPr>
        <p:spPr>
          <a:xfrm>
            <a:off x="2743200" y="46313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07" name="椭圆 49">
            <a:extLst>
              <a:ext uri="{FF2B5EF4-FFF2-40B4-BE49-F238E27FC236}">
                <a16:creationId xmlns:a16="http://schemas.microsoft.com/office/drawing/2014/main" id="{7FA99C66-3EA3-44A6-813C-CDBD6178D706}"/>
              </a:ext>
            </a:extLst>
          </p:cNvPr>
          <p:cNvSpPr/>
          <p:nvPr/>
        </p:nvSpPr>
        <p:spPr>
          <a:xfrm>
            <a:off x="4191000" y="45551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108" name="直接连接符 50">
            <a:extLst>
              <a:ext uri="{FF2B5EF4-FFF2-40B4-BE49-F238E27FC236}">
                <a16:creationId xmlns:a16="http://schemas.microsoft.com/office/drawing/2014/main" id="{EDA1839C-40A3-4A2C-9A1E-72D3CE7C132B}"/>
              </a:ext>
            </a:extLst>
          </p:cNvPr>
          <p:cNvCxnSpPr>
            <a:cxnSpLocks/>
            <a:stCxn id="82" idx="3"/>
            <a:endCxn id="107" idx="0"/>
          </p:cNvCxnSpPr>
          <p:nvPr/>
        </p:nvCxnSpPr>
        <p:spPr>
          <a:xfrm flipH="1">
            <a:off x="4343400" y="4053327"/>
            <a:ext cx="567153" cy="5018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53">
            <a:extLst>
              <a:ext uri="{FF2B5EF4-FFF2-40B4-BE49-F238E27FC236}">
                <a16:creationId xmlns:a16="http://schemas.microsoft.com/office/drawing/2014/main" id="{934E1C67-5978-4839-A0B3-FAFF11417EC6}"/>
              </a:ext>
            </a:extLst>
          </p:cNvPr>
          <p:cNvCxnSpPr>
            <a:cxnSpLocks/>
            <a:stCxn id="83" idx="3"/>
            <a:endCxn id="110" idx="0"/>
          </p:cNvCxnSpPr>
          <p:nvPr/>
        </p:nvCxnSpPr>
        <p:spPr>
          <a:xfrm flipH="1">
            <a:off x="5715000" y="4052692"/>
            <a:ext cx="512725" cy="51632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0" name="椭圆 55">
            <a:extLst>
              <a:ext uri="{FF2B5EF4-FFF2-40B4-BE49-F238E27FC236}">
                <a16:creationId xmlns:a16="http://schemas.microsoft.com/office/drawing/2014/main" id="{808FDBEF-FA09-480B-A5A8-C28C964EA436}"/>
              </a:ext>
            </a:extLst>
          </p:cNvPr>
          <p:cNvSpPr/>
          <p:nvPr/>
        </p:nvSpPr>
        <p:spPr>
          <a:xfrm>
            <a:off x="5562600" y="456901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11" name="椭圆 59">
            <a:extLst>
              <a:ext uri="{FF2B5EF4-FFF2-40B4-BE49-F238E27FC236}">
                <a16:creationId xmlns:a16="http://schemas.microsoft.com/office/drawing/2014/main" id="{112A8C1D-F44E-4CEC-8AB2-BCA83CB65A0B}"/>
              </a:ext>
            </a:extLst>
          </p:cNvPr>
          <p:cNvSpPr/>
          <p:nvPr/>
        </p:nvSpPr>
        <p:spPr>
          <a:xfrm>
            <a:off x="6826437" y="4676001"/>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124" name="直接连接符 60">
            <a:extLst>
              <a:ext uri="{FF2B5EF4-FFF2-40B4-BE49-F238E27FC236}">
                <a16:creationId xmlns:a16="http://schemas.microsoft.com/office/drawing/2014/main" id="{D13FEDB3-D0D9-436D-A8C2-0D5C2732F003}"/>
              </a:ext>
            </a:extLst>
          </p:cNvPr>
          <p:cNvCxnSpPr>
            <a:cxnSpLocks/>
            <a:stCxn id="85" idx="5"/>
            <a:endCxn id="125" idx="0"/>
          </p:cNvCxnSpPr>
          <p:nvPr/>
        </p:nvCxnSpPr>
        <p:spPr>
          <a:xfrm>
            <a:off x="9077595" y="4053327"/>
            <a:ext cx="405841" cy="5780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椭圆 61">
            <a:extLst>
              <a:ext uri="{FF2B5EF4-FFF2-40B4-BE49-F238E27FC236}">
                <a16:creationId xmlns:a16="http://schemas.microsoft.com/office/drawing/2014/main" id="{1965C8FD-5510-4260-AC89-69CF445AF8BD}"/>
              </a:ext>
            </a:extLst>
          </p:cNvPr>
          <p:cNvSpPr/>
          <p:nvPr/>
        </p:nvSpPr>
        <p:spPr>
          <a:xfrm>
            <a:off x="9331036" y="463136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126" name="直接连接符 62">
            <a:extLst>
              <a:ext uri="{FF2B5EF4-FFF2-40B4-BE49-F238E27FC236}">
                <a16:creationId xmlns:a16="http://schemas.microsoft.com/office/drawing/2014/main" id="{EDC83493-D53B-4E8D-97FE-B6FCC901EED6}"/>
              </a:ext>
            </a:extLst>
          </p:cNvPr>
          <p:cNvCxnSpPr>
            <a:cxnSpLocks/>
            <a:stCxn id="84" idx="3"/>
            <a:endCxn id="111" idx="0"/>
          </p:cNvCxnSpPr>
          <p:nvPr/>
        </p:nvCxnSpPr>
        <p:spPr>
          <a:xfrm flipH="1">
            <a:off x="6978837" y="4052692"/>
            <a:ext cx="566060" cy="62330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74">
            <a:extLst>
              <a:ext uri="{FF2B5EF4-FFF2-40B4-BE49-F238E27FC236}">
                <a16:creationId xmlns:a16="http://schemas.microsoft.com/office/drawing/2014/main" id="{AB1FA882-63A0-4E39-97B9-9C459324BB57}"/>
              </a:ext>
            </a:extLst>
          </p:cNvPr>
          <p:cNvCxnSpPr>
            <a:cxnSpLocks/>
            <a:stCxn id="102" idx="5"/>
            <a:endCxn id="128" idx="1"/>
          </p:cNvCxnSpPr>
          <p:nvPr/>
        </p:nvCxnSpPr>
        <p:spPr>
          <a:xfrm>
            <a:off x="641163" y="4891527"/>
            <a:ext cx="286311" cy="59111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8" name="椭圆 80">
            <a:extLst>
              <a:ext uri="{FF2B5EF4-FFF2-40B4-BE49-F238E27FC236}">
                <a16:creationId xmlns:a16="http://schemas.microsoft.com/office/drawing/2014/main" id="{7128B354-31F8-46F8-AA0C-41573EB9960E}"/>
              </a:ext>
            </a:extLst>
          </p:cNvPr>
          <p:cNvSpPr/>
          <p:nvPr/>
        </p:nvSpPr>
        <p:spPr>
          <a:xfrm>
            <a:off x="882837" y="5438001"/>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53" name="内容占位符 2">
                <a:extLst>
                  <a:ext uri="{FF2B5EF4-FFF2-40B4-BE49-F238E27FC236}">
                    <a16:creationId xmlns:a16="http://schemas.microsoft.com/office/drawing/2014/main" id="{EFBE2CE8-D7F4-4E83-BF98-2D2437A39235}"/>
                  </a:ext>
                </a:extLst>
              </p:cNvPr>
              <p:cNvSpPr txBox="1">
                <a:spLocks/>
              </p:cNvSpPr>
              <p:nvPr/>
            </p:nvSpPr>
            <p:spPr>
              <a:xfrm>
                <a:off x="304800" y="838200"/>
                <a:ext cx="11277600" cy="14478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600"/>
                  </a:spcBef>
                  <a:buFont typeface="Arial" panose="020B0604020202020204" pitchFamily="34" charset="0"/>
                  <a:buChar char="•"/>
                  <a:defRPr sz="2800" b="1" kern="1200">
                    <a:solidFill>
                      <a:srgbClr val="595959"/>
                    </a:solidFill>
                    <a:latin typeface="Lucida Sans Unicode" panose="020B0602030504020204" pitchFamily="34" charset="0"/>
                    <a:ea typeface="+mn-ea"/>
                    <a:cs typeface="Lucida Sans Unicode" panose="020B0602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95959"/>
                    </a:solidFill>
                    <a:latin typeface="Lucida Sans Unicode" panose="020B0602030504020204" pitchFamily="34" charset="0"/>
                    <a:ea typeface="+mn-ea"/>
                    <a:cs typeface="Lucida Sans Unicode" panose="020B0602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95959"/>
                    </a:solidFill>
                    <a:latin typeface="Lucida Sans Unicode" panose="020B0602030504020204" pitchFamily="34" charset="0"/>
                    <a:ea typeface="+mn-ea"/>
                    <a:cs typeface="Lucida Sans Unicode" panose="020B0602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95959"/>
                    </a:solidFill>
                    <a:latin typeface="Lucida Sans Unicode" panose="020B0602030504020204" pitchFamily="34" charset="0"/>
                    <a:ea typeface="+mn-ea"/>
                    <a:cs typeface="Lucida Sans Unicode" panose="020B0602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95959"/>
                    </a:solidFill>
                    <a:latin typeface="Lucida Sans Unicode" panose="020B0602030504020204" pitchFamily="34" charset="0"/>
                    <a:ea typeface="+mn-ea"/>
                    <a:cs typeface="Lucida Sans Unicode" panose="020B0602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Idea: group all nodes bottom up</a:t>
                </a:r>
              </a:p>
              <a:p>
                <a:r>
                  <a:rPr lang="en-US" altLang="zh-CN" dirty="0"/>
                  <a:t>Example: AVL tree: group all nodes with height </a:t>
                </a:r>
                <a14:m>
                  <m:oMath xmlns:m="http://schemas.openxmlformats.org/officeDocument/2006/math">
                    <m:r>
                      <a:rPr lang="en-US" altLang="zh-CN" i="1">
                        <a:latin typeface="Cambria Math" panose="02040503050406030204" pitchFamily="18" charset="0"/>
                      </a:rPr>
                      <m:t>𝟐</m:t>
                    </m:r>
                    <m: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𝟏</m:t>
                    </m:r>
                  </m:oMath>
                </a14:m>
                <a:r>
                  <a:rPr lang="en-US" altLang="zh-CN" dirty="0"/>
                  <a:t> and </a:t>
                </a:r>
                <a14:m>
                  <m:oMath xmlns:m="http://schemas.openxmlformats.org/officeDocument/2006/math">
                    <m:r>
                      <a:rPr lang="en-US" altLang="zh-CN" i="1">
                        <a:latin typeface="Cambria Math" panose="02040503050406030204" pitchFamily="18" charset="0"/>
                      </a:rPr>
                      <m:t>𝟐</m:t>
                    </m:r>
                    <m:r>
                      <a:rPr lang="en-US" altLang="zh-CN" i="1">
                        <a:latin typeface="Cambria Math" panose="02040503050406030204" pitchFamily="18" charset="0"/>
                      </a:rPr>
                      <m:t>𝒊</m:t>
                    </m:r>
                  </m:oMath>
                </a14:m>
                <a:r>
                  <a:rPr lang="en-US" altLang="zh-CN" dirty="0"/>
                  <a:t> into level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𝒊</m:t>
                    </m:r>
                  </m:oMath>
                </a14:m>
                <a:r>
                  <a:rPr lang="en-US" altLang="zh-CN" dirty="0"/>
                  <a:t>: no more than </a:t>
                </a:r>
                <a14:m>
                  <m:oMath xmlns:m="http://schemas.openxmlformats.org/officeDocument/2006/math">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𝑵</m:t>
                        </m:r>
                      </m:num>
                      <m:den>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𝟐</m:t>
                            </m:r>
                          </m:e>
                          <m:sup>
                            <m:r>
                              <a:rPr lang="en-US" altLang="zh-CN" i="1" smtClean="0">
                                <a:latin typeface="Cambria Math" panose="02040503050406030204" pitchFamily="18" charset="0"/>
                              </a:rPr>
                              <m:t>𝒊</m:t>
                            </m:r>
                            <m:r>
                              <a:rPr lang="en-US" altLang="zh-CN" i="1" smtClean="0">
                                <a:latin typeface="Cambria Math" panose="02040503050406030204" pitchFamily="18" charset="0"/>
                              </a:rPr>
                              <m:t>−</m:t>
                            </m:r>
                            <m:r>
                              <a:rPr lang="en-US" altLang="zh-CN" i="1" smtClean="0">
                                <a:latin typeface="Cambria Math" panose="02040503050406030204" pitchFamily="18" charset="0"/>
                              </a:rPr>
                              <m:t>𝟏</m:t>
                            </m:r>
                          </m:sup>
                        </m:sSup>
                      </m:den>
                    </m:f>
                  </m:oMath>
                </a14:m>
                <a:r>
                  <a:rPr lang="en-US" altLang="zh-CN" dirty="0"/>
                  <a:t> of them</a:t>
                </a:r>
              </a:p>
            </p:txBody>
          </p:sp>
        </mc:Choice>
        <mc:Fallback xmlns="">
          <p:sp>
            <p:nvSpPr>
              <p:cNvPr id="53" name="内容占位符 2">
                <a:extLst>
                  <a:ext uri="{FF2B5EF4-FFF2-40B4-BE49-F238E27FC236}">
                    <a16:creationId xmlns:a16="http://schemas.microsoft.com/office/drawing/2014/main" id="{EFBE2CE8-D7F4-4E83-BF98-2D2437A39235}"/>
                  </a:ext>
                </a:extLst>
              </p:cNvPr>
              <p:cNvSpPr txBox="1">
                <a:spLocks noRot="1" noChangeAspect="1" noMove="1" noResize="1" noEditPoints="1" noAdjustHandles="1" noChangeArrowheads="1" noChangeShapeType="1" noTextEdit="1"/>
              </p:cNvSpPr>
              <p:nvPr/>
            </p:nvSpPr>
            <p:spPr>
              <a:xfrm>
                <a:off x="304800" y="838200"/>
                <a:ext cx="11277600" cy="1447800"/>
              </a:xfrm>
              <a:prstGeom prst="rect">
                <a:avLst/>
              </a:prstGeom>
              <a:blipFill>
                <a:blip r:embed="rId4"/>
                <a:stretch>
                  <a:fillRect l="-973" t="-10127" b="-25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05785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6F527-7667-4172-A7AB-D2B3831C5342}"/>
              </a:ext>
            </a:extLst>
          </p:cNvPr>
          <p:cNvSpPr>
            <a:spLocks noGrp="1"/>
          </p:cNvSpPr>
          <p:nvPr>
            <p:ph type="title"/>
          </p:nvPr>
        </p:nvSpPr>
        <p:spPr>
          <a:xfrm>
            <a:off x="304800" y="228601"/>
            <a:ext cx="11277600" cy="473075"/>
          </a:xfrm>
        </p:spPr>
        <p:txBody>
          <a:bodyPr/>
          <a:lstStyle/>
          <a:p>
            <a:r>
              <a:rPr lang="en-US" altLang="zh-CN" dirty="0"/>
              <a:t>How can we enumerate the splitters?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3F29675-AD31-4F51-88A7-AE46FDBC7A16}"/>
                  </a:ext>
                </a:extLst>
              </p:cNvPr>
              <p:cNvSpPr>
                <a:spLocks noGrp="1"/>
              </p:cNvSpPr>
              <p:nvPr>
                <p:ph idx="1"/>
              </p:nvPr>
            </p:nvSpPr>
            <p:spPr>
              <a:xfrm>
                <a:off x="304800" y="838200"/>
                <a:ext cx="11277600" cy="1447800"/>
              </a:xfrm>
            </p:spPr>
            <p:txBody>
              <a:bodyPr>
                <a:normAutofit lnSpcReduction="10000"/>
              </a:bodyPr>
              <a:lstStyle/>
              <a:p>
                <a:r>
                  <a:rPr lang="en-US" altLang="zh-CN" dirty="0"/>
                  <a:t>Idea: group all nodes bottom up</a:t>
                </a:r>
              </a:p>
              <a:p>
                <a:r>
                  <a:rPr lang="en-US" altLang="zh-CN" dirty="0"/>
                  <a:t>Example: AVL tree: group all nodes with height </a:t>
                </a:r>
                <a14:m>
                  <m:oMath xmlns:m="http://schemas.openxmlformats.org/officeDocument/2006/math">
                    <m:r>
                      <a:rPr lang="en-US" altLang="zh-CN" i="1">
                        <a:latin typeface="Cambria Math" panose="02040503050406030204" pitchFamily="18" charset="0"/>
                      </a:rPr>
                      <m:t>𝟐</m:t>
                    </m:r>
                    <m: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𝟏</m:t>
                    </m:r>
                  </m:oMath>
                </a14:m>
                <a:r>
                  <a:rPr lang="en-US" altLang="zh-CN" dirty="0"/>
                  <a:t> and </a:t>
                </a:r>
                <a14:m>
                  <m:oMath xmlns:m="http://schemas.openxmlformats.org/officeDocument/2006/math">
                    <m:r>
                      <a:rPr lang="en-US" altLang="zh-CN" i="1">
                        <a:latin typeface="Cambria Math" panose="02040503050406030204" pitchFamily="18" charset="0"/>
                      </a:rPr>
                      <m:t>𝟐</m:t>
                    </m:r>
                    <m:r>
                      <a:rPr lang="en-US" altLang="zh-CN" i="1">
                        <a:latin typeface="Cambria Math" panose="02040503050406030204" pitchFamily="18" charset="0"/>
                      </a:rPr>
                      <m:t>𝒊</m:t>
                    </m:r>
                  </m:oMath>
                </a14:m>
                <a:r>
                  <a:rPr lang="en-US" altLang="zh-CN" dirty="0"/>
                  <a:t> into level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𝒊</m:t>
                    </m:r>
                  </m:oMath>
                </a14:m>
                <a:r>
                  <a:rPr lang="en-US" altLang="zh-CN" dirty="0"/>
                  <a:t>: no more than </a:t>
                </a:r>
                <a14:m>
                  <m:oMath xmlns:m="http://schemas.openxmlformats.org/officeDocument/2006/math">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𝑵</m:t>
                        </m:r>
                      </m:num>
                      <m:den>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𝟐</m:t>
                            </m:r>
                          </m:e>
                          <m:sup>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den>
                    </m:f>
                  </m:oMath>
                </a14:m>
                <a:r>
                  <a:rPr lang="en-US" altLang="zh-CN" dirty="0"/>
                  <a:t> of them</a:t>
                </a:r>
              </a:p>
            </p:txBody>
          </p:sp>
        </mc:Choice>
        <mc:Fallback xmlns="">
          <p:sp>
            <p:nvSpPr>
              <p:cNvPr id="3" name="内容占位符 2">
                <a:extLst>
                  <a:ext uri="{FF2B5EF4-FFF2-40B4-BE49-F238E27FC236}">
                    <a16:creationId xmlns:a16="http://schemas.microsoft.com/office/drawing/2014/main" id="{13F29675-AD31-4F51-88A7-AE46FDBC7A16}"/>
                  </a:ext>
                </a:extLst>
              </p:cNvPr>
              <p:cNvSpPr>
                <a:spLocks noGrp="1" noRot="1" noChangeAspect="1" noMove="1" noResize="1" noEditPoints="1" noAdjustHandles="1" noChangeArrowheads="1" noChangeShapeType="1" noTextEdit="1"/>
              </p:cNvSpPr>
              <p:nvPr>
                <p:ph idx="1"/>
              </p:nvPr>
            </p:nvSpPr>
            <p:spPr>
              <a:xfrm>
                <a:off x="304800" y="838200"/>
                <a:ext cx="11277600" cy="1447800"/>
              </a:xfrm>
              <a:blipFill>
                <a:blip r:embed="rId3"/>
                <a:stretch>
                  <a:fillRect l="-973" t="-10127" b="-253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0D8CACB-468C-4155-A186-A3C4154376AA}"/>
              </a:ext>
            </a:extLst>
          </p:cNvPr>
          <p:cNvSpPr>
            <a:spLocks noGrp="1"/>
          </p:cNvSpPr>
          <p:nvPr>
            <p:ph type="sldNum" sz="quarter" idx="4"/>
          </p:nvPr>
        </p:nvSpPr>
        <p:spPr/>
        <p:txBody>
          <a:bodyPr/>
          <a:lstStyle/>
          <a:p>
            <a:fld id="{B710F26B-4563-4765-9A91-E0CC99FE32F0}" type="slidenum">
              <a:rPr lang="zh-CN" altLang="en-US" smtClean="0"/>
              <a:t>33</a:t>
            </a:fld>
            <a:endParaRPr lang="zh-CN" altLang="en-US"/>
          </a:p>
        </p:txBody>
      </p:sp>
      <p:sp>
        <p:nvSpPr>
          <p:cNvPr id="5" name="椭圆 4">
            <a:extLst>
              <a:ext uri="{FF2B5EF4-FFF2-40B4-BE49-F238E27FC236}">
                <a16:creationId xmlns:a16="http://schemas.microsoft.com/office/drawing/2014/main" id="{910255E2-59BF-4637-A9FE-28C672A67AF8}"/>
              </a:ext>
            </a:extLst>
          </p:cNvPr>
          <p:cNvSpPr/>
          <p:nvPr/>
        </p:nvSpPr>
        <p:spPr>
          <a:xfrm>
            <a:off x="5181600" y="22411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椭圆 5">
            <a:extLst>
              <a:ext uri="{FF2B5EF4-FFF2-40B4-BE49-F238E27FC236}">
                <a16:creationId xmlns:a16="http://schemas.microsoft.com/office/drawing/2014/main" id="{C62124FC-360F-4270-ACDB-72A2FA195A99}"/>
              </a:ext>
            </a:extLst>
          </p:cNvPr>
          <p:cNvSpPr/>
          <p:nvPr/>
        </p:nvSpPr>
        <p:spPr>
          <a:xfrm>
            <a:off x="2907838" y="2653478"/>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20BE5D8E-9463-409B-B6E5-65C2AA9ED93D}"/>
              </a:ext>
            </a:extLst>
          </p:cNvPr>
          <p:cNvSpPr/>
          <p:nvPr/>
        </p:nvSpPr>
        <p:spPr>
          <a:xfrm>
            <a:off x="7086600" y="33079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8" name="椭圆 7">
            <a:extLst>
              <a:ext uri="{FF2B5EF4-FFF2-40B4-BE49-F238E27FC236}">
                <a16:creationId xmlns:a16="http://schemas.microsoft.com/office/drawing/2014/main" id="{76EEB8FE-9417-47DF-847B-BB956D418F35}"/>
              </a:ext>
            </a:extLst>
          </p:cNvPr>
          <p:cNvSpPr/>
          <p:nvPr/>
        </p:nvSpPr>
        <p:spPr>
          <a:xfrm>
            <a:off x="1572986" y="33079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9" name="椭圆 8">
            <a:extLst>
              <a:ext uri="{FF2B5EF4-FFF2-40B4-BE49-F238E27FC236}">
                <a16:creationId xmlns:a16="http://schemas.microsoft.com/office/drawing/2014/main" id="{EEFDB6FF-5C1D-4CD3-B2B3-92BEDDC9EA11}"/>
              </a:ext>
            </a:extLst>
          </p:cNvPr>
          <p:cNvSpPr/>
          <p:nvPr/>
        </p:nvSpPr>
        <p:spPr>
          <a:xfrm>
            <a:off x="3956862" y="39175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0" name="椭圆 9">
            <a:extLst>
              <a:ext uri="{FF2B5EF4-FFF2-40B4-BE49-F238E27FC236}">
                <a16:creationId xmlns:a16="http://schemas.microsoft.com/office/drawing/2014/main" id="{2A2CE2A6-CDDF-40AB-B551-CA7B7421D044}"/>
              </a:ext>
            </a:extLst>
          </p:cNvPr>
          <p:cNvSpPr/>
          <p:nvPr/>
        </p:nvSpPr>
        <p:spPr>
          <a:xfrm>
            <a:off x="6138358" y="39175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1" name="椭圆 10">
            <a:extLst>
              <a:ext uri="{FF2B5EF4-FFF2-40B4-BE49-F238E27FC236}">
                <a16:creationId xmlns:a16="http://schemas.microsoft.com/office/drawing/2014/main" id="{F5CEB263-864C-47D0-8BCE-58A868B2D85C}"/>
              </a:ext>
            </a:extLst>
          </p:cNvPr>
          <p:cNvSpPr/>
          <p:nvPr/>
        </p:nvSpPr>
        <p:spPr>
          <a:xfrm>
            <a:off x="7893024" y="39175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2" name="椭圆 11">
            <a:extLst>
              <a:ext uri="{FF2B5EF4-FFF2-40B4-BE49-F238E27FC236}">
                <a16:creationId xmlns:a16="http://schemas.microsoft.com/office/drawing/2014/main" id="{F826156D-17DD-4121-A16A-18BE0A0E7B05}"/>
              </a:ext>
            </a:extLst>
          </p:cNvPr>
          <p:cNvSpPr/>
          <p:nvPr/>
        </p:nvSpPr>
        <p:spPr>
          <a:xfrm>
            <a:off x="914400" y="39175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3" name="椭圆 12">
            <a:extLst>
              <a:ext uri="{FF2B5EF4-FFF2-40B4-BE49-F238E27FC236}">
                <a16:creationId xmlns:a16="http://schemas.microsoft.com/office/drawing/2014/main" id="{EB6DF406-F248-4BEC-93C2-E8FB330D3108}"/>
              </a:ext>
            </a:extLst>
          </p:cNvPr>
          <p:cNvSpPr/>
          <p:nvPr/>
        </p:nvSpPr>
        <p:spPr>
          <a:xfrm>
            <a:off x="2297465" y="46033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4" name="椭圆 13">
            <a:extLst>
              <a:ext uri="{FF2B5EF4-FFF2-40B4-BE49-F238E27FC236}">
                <a16:creationId xmlns:a16="http://schemas.microsoft.com/office/drawing/2014/main" id="{ADF9687F-18AD-47BE-AACE-ED883A14E4F7}"/>
              </a:ext>
            </a:extLst>
          </p:cNvPr>
          <p:cNvSpPr/>
          <p:nvPr/>
        </p:nvSpPr>
        <p:spPr>
          <a:xfrm>
            <a:off x="3429000" y="529857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5" name="椭圆 14">
            <a:extLst>
              <a:ext uri="{FF2B5EF4-FFF2-40B4-BE49-F238E27FC236}">
                <a16:creationId xmlns:a16="http://schemas.microsoft.com/office/drawing/2014/main" id="{770741D3-CD2F-461E-A481-C9CF92F77728}"/>
              </a:ext>
            </a:extLst>
          </p:cNvPr>
          <p:cNvSpPr/>
          <p:nvPr/>
        </p:nvSpPr>
        <p:spPr>
          <a:xfrm>
            <a:off x="4301249" y="46033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6" name="椭圆 15">
            <a:extLst>
              <a:ext uri="{FF2B5EF4-FFF2-40B4-BE49-F238E27FC236}">
                <a16:creationId xmlns:a16="http://schemas.microsoft.com/office/drawing/2014/main" id="{45AFE3FC-97B7-4033-AF94-0A23EE5E079A}"/>
              </a:ext>
            </a:extLst>
          </p:cNvPr>
          <p:cNvSpPr/>
          <p:nvPr/>
        </p:nvSpPr>
        <p:spPr>
          <a:xfrm>
            <a:off x="5390531" y="46033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7" name="椭圆 16">
            <a:extLst>
              <a:ext uri="{FF2B5EF4-FFF2-40B4-BE49-F238E27FC236}">
                <a16:creationId xmlns:a16="http://schemas.microsoft.com/office/drawing/2014/main" id="{DF1ED910-E753-49D9-86B1-C7442A02874D}"/>
              </a:ext>
            </a:extLst>
          </p:cNvPr>
          <p:cNvSpPr/>
          <p:nvPr/>
        </p:nvSpPr>
        <p:spPr>
          <a:xfrm>
            <a:off x="6762131" y="46033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8" name="椭圆 17">
            <a:extLst>
              <a:ext uri="{FF2B5EF4-FFF2-40B4-BE49-F238E27FC236}">
                <a16:creationId xmlns:a16="http://schemas.microsoft.com/office/drawing/2014/main" id="{B9E67B84-AB46-4464-8BD8-175A74F27CA4}"/>
              </a:ext>
            </a:extLst>
          </p:cNvPr>
          <p:cNvSpPr/>
          <p:nvPr/>
        </p:nvSpPr>
        <p:spPr>
          <a:xfrm>
            <a:off x="7484163" y="46033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9" name="椭圆 18">
            <a:extLst>
              <a:ext uri="{FF2B5EF4-FFF2-40B4-BE49-F238E27FC236}">
                <a16:creationId xmlns:a16="http://schemas.microsoft.com/office/drawing/2014/main" id="{CB62AFE7-068B-45DF-8012-84C93DE11BE2}"/>
              </a:ext>
            </a:extLst>
          </p:cNvPr>
          <p:cNvSpPr/>
          <p:nvPr/>
        </p:nvSpPr>
        <p:spPr>
          <a:xfrm>
            <a:off x="9067800" y="529857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20" name="直接连接符 19">
            <a:extLst>
              <a:ext uri="{FF2B5EF4-FFF2-40B4-BE49-F238E27FC236}">
                <a16:creationId xmlns:a16="http://schemas.microsoft.com/office/drawing/2014/main" id="{ECD792BD-6258-4ECA-8C2C-EEBC5B9CB024}"/>
              </a:ext>
            </a:extLst>
          </p:cNvPr>
          <p:cNvCxnSpPr>
            <a:cxnSpLocks/>
            <a:stCxn id="5" idx="3"/>
            <a:endCxn id="6" idx="0"/>
          </p:cNvCxnSpPr>
          <p:nvPr/>
        </p:nvCxnSpPr>
        <p:spPr>
          <a:xfrm flipH="1">
            <a:off x="3060238" y="2501302"/>
            <a:ext cx="2165999" cy="15217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C74C490-9BD5-4A10-A3D9-F905F4A8913C}"/>
              </a:ext>
            </a:extLst>
          </p:cNvPr>
          <p:cNvCxnSpPr>
            <a:cxnSpLocks/>
            <a:stCxn id="5" idx="5"/>
            <a:endCxn id="7" idx="0"/>
          </p:cNvCxnSpPr>
          <p:nvPr/>
        </p:nvCxnSpPr>
        <p:spPr>
          <a:xfrm>
            <a:off x="5441763" y="2501302"/>
            <a:ext cx="1797237" cy="8066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98BC0F2-E314-44F8-9B3A-49A12BBB4B86}"/>
              </a:ext>
            </a:extLst>
          </p:cNvPr>
          <p:cNvCxnSpPr>
            <a:cxnSpLocks/>
            <a:stCxn id="6" idx="3"/>
            <a:endCxn id="8" idx="0"/>
          </p:cNvCxnSpPr>
          <p:nvPr/>
        </p:nvCxnSpPr>
        <p:spPr>
          <a:xfrm flipH="1">
            <a:off x="1725386" y="2913641"/>
            <a:ext cx="1227089" cy="3942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CC8F423-1F86-41EA-AE6F-03FFA6E0E634}"/>
              </a:ext>
            </a:extLst>
          </p:cNvPr>
          <p:cNvCxnSpPr>
            <a:cxnSpLocks/>
            <a:stCxn id="6" idx="5"/>
            <a:endCxn id="9" idx="0"/>
          </p:cNvCxnSpPr>
          <p:nvPr/>
        </p:nvCxnSpPr>
        <p:spPr>
          <a:xfrm>
            <a:off x="3168001" y="2913641"/>
            <a:ext cx="941261" cy="10038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B1277D7-BB43-426F-A103-3C295CB79121}"/>
              </a:ext>
            </a:extLst>
          </p:cNvPr>
          <p:cNvCxnSpPr>
            <a:cxnSpLocks/>
            <a:stCxn id="7" idx="3"/>
            <a:endCxn id="10" idx="0"/>
          </p:cNvCxnSpPr>
          <p:nvPr/>
        </p:nvCxnSpPr>
        <p:spPr>
          <a:xfrm flipH="1">
            <a:off x="6290758" y="3568102"/>
            <a:ext cx="840479" cy="3494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2401B2F-00E8-43D4-9A34-0D6EB511D3FF}"/>
              </a:ext>
            </a:extLst>
          </p:cNvPr>
          <p:cNvCxnSpPr>
            <a:cxnSpLocks/>
            <a:stCxn id="7" idx="5"/>
            <a:endCxn id="11" idx="0"/>
          </p:cNvCxnSpPr>
          <p:nvPr/>
        </p:nvCxnSpPr>
        <p:spPr>
          <a:xfrm>
            <a:off x="7346763" y="3568102"/>
            <a:ext cx="698661" cy="3494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C0FAAD4-E2A6-4DF7-81D9-B428759FDB97}"/>
              </a:ext>
            </a:extLst>
          </p:cNvPr>
          <p:cNvCxnSpPr>
            <a:cxnSpLocks/>
            <a:stCxn id="8" idx="5"/>
            <a:endCxn id="13" idx="0"/>
          </p:cNvCxnSpPr>
          <p:nvPr/>
        </p:nvCxnSpPr>
        <p:spPr>
          <a:xfrm>
            <a:off x="1833149" y="3568102"/>
            <a:ext cx="616716" cy="10352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D757C97F-30D8-420F-9B1A-74AFFC608CCE}"/>
              </a:ext>
            </a:extLst>
          </p:cNvPr>
          <p:cNvCxnSpPr>
            <a:cxnSpLocks/>
            <a:stCxn id="9" idx="3"/>
            <a:endCxn id="14" idx="0"/>
          </p:cNvCxnSpPr>
          <p:nvPr/>
        </p:nvCxnSpPr>
        <p:spPr>
          <a:xfrm flipH="1">
            <a:off x="3581400" y="4177702"/>
            <a:ext cx="420099" cy="11208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47D0900-B22B-4C1E-995B-87FD6F89F331}"/>
              </a:ext>
            </a:extLst>
          </p:cNvPr>
          <p:cNvCxnSpPr>
            <a:cxnSpLocks/>
            <a:stCxn id="9" idx="5"/>
            <a:endCxn id="15" idx="0"/>
          </p:cNvCxnSpPr>
          <p:nvPr/>
        </p:nvCxnSpPr>
        <p:spPr>
          <a:xfrm>
            <a:off x="4217025" y="4177702"/>
            <a:ext cx="236624" cy="4256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C822C0BE-E542-4588-B9A4-B645E836A66D}"/>
              </a:ext>
            </a:extLst>
          </p:cNvPr>
          <p:cNvCxnSpPr>
            <a:cxnSpLocks/>
            <a:stCxn id="10" idx="3"/>
            <a:endCxn id="16" idx="0"/>
          </p:cNvCxnSpPr>
          <p:nvPr/>
        </p:nvCxnSpPr>
        <p:spPr>
          <a:xfrm flipH="1">
            <a:off x="5542931" y="4177702"/>
            <a:ext cx="640064" cy="4256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B8E59AE-3170-47D7-A612-291CE8DAFA1C}"/>
              </a:ext>
            </a:extLst>
          </p:cNvPr>
          <p:cNvCxnSpPr>
            <a:cxnSpLocks/>
            <a:stCxn id="10" idx="5"/>
            <a:endCxn id="17" idx="0"/>
          </p:cNvCxnSpPr>
          <p:nvPr/>
        </p:nvCxnSpPr>
        <p:spPr>
          <a:xfrm>
            <a:off x="6398521" y="4177702"/>
            <a:ext cx="516010" cy="4256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1F674A3-DD40-4422-8370-5F7E5D65677C}"/>
              </a:ext>
            </a:extLst>
          </p:cNvPr>
          <p:cNvCxnSpPr>
            <a:cxnSpLocks/>
            <a:stCxn id="19" idx="0"/>
            <a:endCxn id="11" idx="5"/>
          </p:cNvCxnSpPr>
          <p:nvPr/>
        </p:nvCxnSpPr>
        <p:spPr>
          <a:xfrm flipH="1" flipV="1">
            <a:off x="8153187" y="4177702"/>
            <a:ext cx="1067013" cy="11208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E4BC730E-ED9C-4186-88CF-55D88246EA42}"/>
              </a:ext>
            </a:extLst>
          </p:cNvPr>
          <p:cNvCxnSpPr>
            <a:cxnSpLocks/>
            <a:stCxn id="11" idx="3"/>
            <a:endCxn id="18" idx="0"/>
          </p:cNvCxnSpPr>
          <p:nvPr/>
        </p:nvCxnSpPr>
        <p:spPr>
          <a:xfrm flipH="1">
            <a:off x="7636563" y="4177702"/>
            <a:ext cx="301098" cy="4256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ADF767B1-0E47-4C39-B644-76A7400EDD4B}"/>
              </a:ext>
            </a:extLst>
          </p:cNvPr>
          <p:cNvCxnSpPr>
            <a:cxnSpLocks/>
            <a:stCxn id="8" idx="3"/>
            <a:endCxn id="12" idx="0"/>
          </p:cNvCxnSpPr>
          <p:nvPr/>
        </p:nvCxnSpPr>
        <p:spPr>
          <a:xfrm flipH="1">
            <a:off x="1066800" y="3568102"/>
            <a:ext cx="550823" cy="3494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08B5A057-41B7-44DB-9B0D-B4D5B02C2CBF}"/>
              </a:ext>
            </a:extLst>
          </p:cNvPr>
          <p:cNvCxnSpPr>
            <a:cxnSpLocks/>
            <a:stCxn id="12" idx="3"/>
            <a:endCxn id="36" idx="0"/>
          </p:cNvCxnSpPr>
          <p:nvPr/>
        </p:nvCxnSpPr>
        <p:spPr>
          <a:xfrm flipH="1">
            <a:off x="533400" y="4177702"/>
            <a:ext cx="425637" cy="4256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6CB8927C-42C2-4F40-AC85-3F813234DB2D}"/>
              </a:ext>
            </a:extLst>
          </p:cNvPr>
          <p:cNvSpPr/>
          <p:nvPr/>
        </p:nvSpPr>
        <p:spPr>
          <a:xfrm>
            <a:off x="381000" y="46033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38" name="椭圆 37">
            <a:extLst>
              <a:ext uri="{FF2B5EF4-FFF2-40B4-BE49-F238E27FC236}">
                <a16:creationId xmlns:a16="http://schemas.microsoft.com/office/drawing/2014/main" id="{898C0212-9D5F-4838-BA37-A50FB1B02D16}"/>
              </a:ext>
            </a:extLst>
          </p:cNvPr>
          <p:cNvSpPr/>
          <p:nvPr/>
        </p:nvSpPr>
        <p:spPr>
          <a:xfrm>
            <a:off x="1473349" y="529857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39" name="直接连接符 38">
            <a:extLst>
              <a:ext uri="{FF2B5EF4-FFF2-40B4-BE49-F238E27FC236}">
                <a16:creationId xmlns:a16="http://schemas.microsoft.com/office/drawing/2014/main" id="{0BE7E7EC-7CFC-4B01-BF2D-CFF9E6E0C9B4}"/>
              </a:ext>
            </a:extLst>
          </p:cNvPr>
          <p:cNvCxnSpPr>
            <a:cxnSpLocks/>
            <a:stCxn id="12" idx="5"/>
            <a:endCxn id="38" idx="0"/>
          </p:cNvCxnSpPr>
          <p:nvPr/>
        </p:nvCxnSpPr>
        <p:spPr>
          <a:xfrm>
            <a:off x="1174563" y="4177702"/>
            <a:ext cx="451186" cy="11208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7008D90D-E44C-464F-9B7E-BD8D0A68C5E1}"/>
              </a:ext>
            </a:extLst>
          </p:cNvPr>
          <p:cNvCxnSpPr>
            <a:cxnSpLocks/>
            <a:stCxn id="13" idx="5"/>
            <a:endCxn id="44" idx="0"/>
          </p:cNvCxnSpPr>
          <p:nvPr/>
        </p:nvCxnSpPr>
        <p:spPr>
          <a:xfrm>
            <a:off x="2557628" y="4863502"/>
            <a:ext cx="185871" cy="4350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DAB7625F-D4F7-4957-B82E-4248D370E6AF}"/>
              </a:ext>
            </a:extLst>
          </p:cNvPr>
          <p:cNvSpPr/>
          <p:nvPr/>
        </p:nvSpPr>
        <p:spPr>
          <a:xfrm>
            <a:off x="2591099" y="529857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50" name="椭圆 49">
            <a:extLst>
              <a:ext uri="{FF2B5EF4-FFF2-40B4-BE49-F238E27FC236}">
                <a16:creationId xmlns:a16="http://schemas.microsoft.com/office/drawing/2014/main" id="{B1AD871C-E333-4FB4-BD48-C0EF93460F09}"/>
              </a:ext>
            </a:extLst>
          </p:cNvPr>
          <p:cNvSpPr/>
          <p:nvPr/>
        </p:nvSpPr>
        <p:spPr>
          <a:xfrm>
            <a:off x="4103671" y="529857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51" name="直接连接符 50">
            <a:extLst>
              <a:ext uri="{FF2B5EF4-FFF2-40B4-BE49-F238E27FC236}">
                <a16:creationId xmlns:a16="http://schemas.microsoft.com/office/drawing/2014/main" id="{0FBB1D80-8939-4E8E-A245-5266E0B0F69F}"/>
              </a:ext>
            </a:extLst>
          </p:cNvPr>
          <p:cNvCxnSpPr>
            <a:cxnSpLocks/>
            <a:stCxn id="15" idx="3"/>
            <a:endCxn id="50" idx="0"/>
          </p:cNvCxnSpPr>
          <p:nvPr/>
        </p:nvCxnSpPr>
        <p:spPr>
          <a:xfrm flipH="1">
            <a:off x="4256071" y="4863502"/>
            <a:ext cx="89815" cy="4350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0B2AEB3A-E0E8-4535-9335-01A0BC60C9B4}"/>
              </a:ext>
            </a:extLst>
          </p:cNvPr>
          <p:cNvCxnSpPr>
            <a:cxnSpLocks/>
            <a:stCxn id="16" idx="3"/>
            <a:endCxn id="56" idx="0"/>
          </p:cNvCxnSpPr>
          <p:nvPr/>
        </p:nvCxnSpPr>
        <p:spPr>
          <a:xfrm flipH="1">
            <a:off x="5181600" y="4863502"/>
            <a:ext cx="253568" cy="4350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DF3BED5B-BF35-4CF4-B54F-30248DC17B47}"/>
              </a:ext>
            </a:extLst>
          </p:cNvPr>
          <p:cNvSpPr/>
          <p:nvPr/>
        </p:nvSpPr>
        <p:spPr>
          <a:xfrm>
            <a:off x="5029200" y="529857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60" name="椭圆 59">
            <a:extLst>
              <a:ext uri="{FF2B5EF4-FFF2-40B4-BE49-F238E27FC236}">
                <a16:creationId xmlns:a16="http://schemas.microsoft.com/office/drawing/2014/main" id="{6D365B42-5C5C-4D9B-971B-4DF71F1290D3}"/>
              </a:ext>
            </a:extLst>
          </p:cNvPr>
          <p:cNvSpPr/>
          <p:nvPr/>
        </p:nvSpPr>
        <p:spPr>
          <a:xfrm>
            <a:off x="6424679" y="529857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61" name="直接连接符 60">
            <a:extLst>
              <a:ext uri="{FF2B5EF4-FFF2-40B4-BE49-F238E27FC236}">
                <a16:creationId xmlns:a16="http://schemas.microsoft.com/office/drawing/2014/main" id="{6BEC3966-205D-4621-BCD7-FE69AA702E47}"/>
              </a:ext>
            </a:extLst>
          </p:cNvPr>
          <p:cNvCxnSpPr>
            <a:cxnSpLocks/>
            <a:stCxn id="18" idx="5"/>
            <a:endCxn id="62" idx="0"/>
          </p:cNvCxnSpPr>
          <p:nvPr/>
        </p:nvCxnSpPr>
        <p:spPr>
          <a:xfrm>
            <a:off x="7744326" y="4863502"/>
            <a:ext cx="561261" cy="4350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28852E5A-7F28-48DD-983B-11215D371108}"/>
              </a:ext>
            </a:extLst>
          </p:cNvPr>
          <p:cNvSpPr/>
          <p:nvPr/>
        </p:nvSpPr>
        <p:spPr>
          <a:xfrm>
            <a:off x="8153187" y="529857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63" name="直接连接符 62">
            <a:extLst>
              <a:ext uri="{FF2B5EF4-FFF2-40B4-BE49-F238E27FC236}">
                <a16:creationId xmlns:a16="http://schemas.microsoft.com/office/drawing/2014/main" id="{36F64CEC-3353-4131-AA57-D2B6F665BFAD}"/>
              </a:ext>
            </a:extLst>
          </p:cNvPr>
          <p:cNvCxnSpPr>
            <a:cxnSpLocks/>
            <a:stCxn id="17" idx="3"/>
            <a:endCxn id="60" idx="0"/>
          </p:cNvCxnSpPr>
          <p:nvPr/>
        </p:nvCxnSpPr>
        <p:spPr>
          <a:xfrm flipH="1">
            <a:off x="6577079" y="4863502"/>
            <a:ext cx="229689" cy="4350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859D724B-8884-4F40-AC5A-30AB8D8CE816}"/>
              </a:ext>
            </a:extLst>
          </p:cNvPr>
          <p:cNvCxnSpPr>
            <a:cxnSpLocks/>
            <a:stCxn id="36" idx="5"/>
            <a:endCxn id="81" idx="1"/>
          </p:cNvCxnSpPr>
          <p:nvPr/>
        </p:nvCxnSpPr>
        <p:spPr>
          <a:xfrm>
            <a:off x="641163" y="4863502"/>
            <a:ext cx="286311" cy="47970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a:extLst>
              <a:ext uri="{FF2B5EF4-FFF2-40B4-BE49-F238E27FC236}">
                <a16:creationId xmlns:a16="http://schemas.microsoft.com/office/drawing/2014/main" id="{B54AF0F4-23A9-4C06-AF61-D2B4BCEC1A20}"/>
              </a:ext>
            </a:extLst>
          </p:cNvPr>
          <p:cNvSpPr/>
          <p:nvPr/>
        </p:nvSpPr>
        <p:spPr>
          <a:xfrm>
            <a:off x="882837" y="5298574"/>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12" name="椭圆 111">
            <a:extLst>
              <a:ext uri="{FF2B5EF4-FFF2-40B4-BE49-F238E27FC236}">
                <a16:creationId xmlns:a16="http://schemas.microsoft.com/office/drawing/2014/main" id="{E85BC6F3-727A-41E0-9361-97425441E1E3}"/>
              </a:ext>
            </a:extLst>
          </p:cNvPr>
          <p:cNvSpPr/>
          <p:nvPr/>
        </p:nvSpPr>
        <p:spPr>
          <a:xfrm>
            <a:off x="10718107" y="5298574"/>
            <a:ext cx="304800" cy="304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solidFill>
                <a:schemeClr val="accent4">
                  <a:lumMod val="50000"/>
                </a:schemeClr>
              </a:solidFill>
            </a:endParaRPr>
          </a:p>
        </p:txBody>
      </p:sp>
      <p:sp>
        <p:nvSpPr>
          <p:cNvPr id="113" name="文本框 112">
            <a:extLst>
              <a:ext uri="{FF2B5EF4-FFF2-40B4-BE49-F238E27FC236}">
                <a16:creationId xmlns:a16="http://schemas.microsoft.com/office/drawing/2014/main" id="{250C6707-D55A-4517-8A9A-0D1FF2E158A1}"/>
              </a:ext>
            </a:extLst>
          </p:cNvPr>
          <p:cNvSpPr txBox="1"/>
          <p:nvPr/>
        </p:nvSpPr>
        <p:spPr>
          <a:xfrm>
            <a:off x="9631835" y="5141006"/>
            <a:ext cx="1223190" cy="646331"/>
          </a:xfrm>
          <a:prstGeom prst="rect">
            <a:avLst/>
          </a:prstGeom>
          <a:noFill/>
        </p:spPr>
        <p:txBody>
          <a:bodyPr wrap="square" rtlCol="0">
            <a:spAutoFit/>
          </a:bodyPr>
          <a:lstStyle/>
          <a:p>
            <a:r>
              <a:rPr lang="en-US" altLang="zh-CN" dirty="0">
                <a:solidFill>
                  <a:schemeClr val="tx2"/>
                </a:solidFill>
                <a:latin typeface="Arial" panose="020B0604020202020204" pitchFamily="34" charset="0"/>
                <a:cs typeface="Arial" panose="020B0604020202020204" pitchFamily="34" charset="0"/>
              </a:rPr>
              <a:t>Height 1, </a:t>
            </a:r>
          </a:p>
          <a:p>
            <a:r>
              <a:rPr lang="en-US" altLang="zh-CN" dirty="0">
                <a:solidFill>
                  <a:schemeClr val="tx2"/>
                </a:solidFill>
                <a:latin typeface="Arial" panose="020B0604020202020204" pitchFamily="34" charset="0"/>
                <a:cs typeface="Arial" panose="020B0604020202020204" pitchFamily="34" charset="0"/>
              </a:rPr>
              <a:t>9 of them</a:t>
            </a:r>
            <a:endParaRPr lang="zh-CN" altLang="en-US" dirty="0">
              <a:solidFill>
                <a:schemeClr val="tx2"/>
              </a:solidFill>
              <a:latin typeface="Arial" panose="020B0604020202020204" pitchFamily="34" charset="0"/>
              <a:cs typeface="Arial" panose="020B0604020202020204" pitchFamily="34" charset="0"/>
            </a:endParaRPr>
          </a:p>
        </p:txBody>
      </p:sp>
      <p:sp>
        <p:nvSpPr>
          <p:cNvPr id="114" name="椭圆 113">
            <a:extLst>
              <a:ext uri="{FF2B5EF4-FFF2-40B4-BE49-F238E27FC236}">
                <a16:creationId xmlns:a16="http://schemas.microsoft.com/office/drawing/2014/main" id="{66276810-9EB1-4771-A766-F7991E0EC6B2}"/>
              </a:ext>
            </a:extLst>
          </p:cNvPr>
          <p:cNvSpPr/>
          <p:nvPr/>
        </p:nvSpPr>
        <p:spPr>
          <a:xfrm>
            <a:off x="10718107" y="4737050"/>
            <a:ext cx="304800" cy="3048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solidFill>
                <a:schemeClr val="accent4">
                  <a:lumMod val="50000"/>
                </a:schemeClr>
              </a:solidFill>
            </a:endParaRPr>
          </a:p>
        </p:txBody>
      </p:sp>
      <p:sp>
        <p:nvSpPr>
          <p:cNvPr id="115" name="文本框 114">
            <a:extLst>
              <a:ext uri="{FF2B5EF4-FFF2-40B4-BE49-F238E27FC236}">
                <a16:creationId xmlns:a16="http://schemas.microsoft.com/office/drawing/2014/main" id="{349B8D00-AB5F-4DF9-A827-A69B8996DBC4}"/>
              </a:ext>
            </a:extLst>
          </p:cNvPr>
          <p:cNvSpPr txBox="1"/>
          <p:nvPr/>
        </p:nvSpPr>
        <p:spPr>
          <a:xfrm>
            <a:off x="9636904" y="4540336"/>
            <a:ext cx="1136406" cy="646331"/>
          </a:xfrm>
          <a:prstGeom prst="rect">
            <a:avLst/>
          </a:prstGeom>
          <a:noFill/>
        </p:spPr>
        <p:txBody>
          <a:bodyPr wrap="square" rtlCol="0">
            <a:spAutoFit/>
          </a:bodyPr>
          <a:lstStyle/>
          <a:p>
            <a:r>
              <a:rPr lang="en-US" altLang="zh-CN" dirty="0">
                <a:solidFill>
                  <a:schemeClr val="tx2"/>
                </a:solidFill>
                <a:latin typeface="Arial" panose="020B0604020202020204" pitchFamily="34" charset="0"/>
                <a:cs typeface="Arial" panose="020B0604020202020204" pitchFamily="34" charset="0"/>
              </a:rPr>
              <a:t>Height 2, 6 of them</a:t>
            </a:r>
            <a:endParaRPr lang="zh-CN" altLang="en-US" dirty="0">
              <a:solidFill>
                <a:schemeClr val="tx2"/>
              </a:solidFill>
              <a:latin typeface="Arial" panose="020B0604020202020204" pitchFamily="34" charset="0"/>
              <a:cs typeface="Arial" panose="020B0604020202020204" pitchFamily="34" charset="0"/>
            </a:endParaRPr>
          </a:p>
        </p:txBody>
      </p:sp>
      <p:sp>
        <p:nvSpPr>
          <p:cNvPr id="116" name="椭圆 115">
            <a:extLst>
              <a:ext uri="{FF2B5EF4-FFF2-40B4-BE49-F238E27FC236}">
                <a16:creationId xmlns:a16="http://schemas.microsoft.com/office/drawing/2014/main" id="{80D618F9-6E24-45FB-9717-A63747DF9302}"/>
              </a:ext>
            </a:extLst>
          </p:cNvPr>
          <p:cNvSpPr/>
          <p:nvPr/>
        </p:nvSpPr>
        <p:spPr>
          <a:xfrm>
            <a:off x="10720427" y="4077323"/>
            <a:ext cx="304800" cy="3048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solidFill>
                <a:schemeClr val="accent4">
                  <a:lumMod val="50000"/>
                </a:schemeClr>
              </a:solidFill>
            </a:endParaRPr>
          </a:p>
        </p:txBody>
      </p:sp>
      <p:sp>
        <p:nvSpPr>
          <p:cNvPr id="117" name="文本框 116">
            <a:extLst>
              <a:ext uri="{FF2B5EF4-FFF2-40B4-BE49-F238E27FC236}">
                <a16:creationId xmlns:a16="http://schemas.microsoft.com/office/drawing/2014/main" id="{0DE40502-CE62-48EC-A161-9BC29BB2039B}"/>
              </a:ext>
            </a:extLst>
          </p:cNvPr>
          <p:cNvSpPr txBox="1"/>
          <p:nvPr/>
        </p:nvSpPr>
        <p:spPr>
          <a:xfrm>
            <a:off x="9601200" y="3912780"/>
            <a:ext cx="1136406" cy="646331"/>
          </a:xfrm>
          <a:prstGeom prst="rect">
            <a:avLst/>
          </a:prstGeom>
          <a:noFill/>
        </p:spPr>
        <p:txBody>
          <a:bodyPr wrap="square" rtlCol="0">
            <a:spAutoFit/>
          </a:bodyPr>
          <a:lstStyle/>
          <a:p>
            <a:r>
              <a:rPr lang="en-US" altLang="zh-CN" dirty="0">
                <a:solidFill>
                  <a:schemeClr val="tx2"/>
                </a:solidFill>
                <a:latin typeface="Arial" panose="020B0604020202020204" pitchFamily="34" charset="0"/>
                <a:cs typeface="Arial" panose="020B0604020202020204" pitchFamily="34" charset="0"/>
              </a:rPr>
              <a:t>Height 3, 4 of them</a:t>
            </a:r>
            <a:endParaRPr lang="zh-CN" altLang="en-US" dirty="0">
              <a:solidFill>
                <a:schemeClr val="tx2"/>
              </a:solidFill>
              <a:latin typeface="Arial" panose="020B0604020202020204" pitchFamily="34" charset="0"/>
              <a:cs typeface="Arial" panose="020B0604020202020204" pitchFamily="34" charset="0"/>
            </a:endParaRPr>
          </a:p>
        </p:txBody>
      </p:sp>
      <p:sp>
        <p:nvSpPr>
          <p:cNvPr id="118" name="椭圆 117">
            <a:extLst>
              <a:ext uri="{FF2B5EF4-FFF2-40B4-BE49-F238E27FC236}">
                <a16:creationId xmlns:a16="http://schemas.microsoft.com/office/drawing/2014/main" id="{DE123A5F-5D66-4EB4-A4E9-D577B1199274}"/>
              </a:ext>
            </a:extLst>
          </p:cNvPr>
          <p:cNvSpPr/>
          <p:nvPr/>
        </p:nvSpPr>
        <p:spPr>
          <a:xfrm>
            <a:off x="10718107" y="2762710"/>
            <a:ext cx="304800" cy="30480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solidFill>
                <a:schemeClr val="accent4">
                  <a:lumMod val="50000"/>
                </a:schemeClr>
              </a:solidFill>
            </a:endParaRPr>
          </a:p>
        </p:txBody>
      </p:sp>
      <p:sp>
        <p:nvSpPr>
          <p:cNvPr id="119" name="文本框 118">
            <a:extLst>
              <a:ext uri="{FF2B5EF4-FFF2-40B4-BE49-F238E27FC236}">
                <a16:creationId xmlns:a16="http://schemas.microsoft.com/office/drawing/2014/main" id="{84F184AE-C386-4097-927E-4B6B1BE478A2}"/>
              </a:ext>
            </a:extLst>
          </p:cNvPr>
          <p:cNvSpPr txBox="1"/>
          <p:nvPr/>
        </p:nvSpPr>
        <p:spPr>
          <a:xfrm>
            <a:off x="9631835" y="2595346"/>
            <a:ext cx="1145703" cy="646331"/>
          </a:xfrm>
          <a:prstGeom prst="rect">
            <a:avLst/>
          </a:prstGeom>
          <a:noFill/>
        </p:spPr>
        <p:txBody>
          <a:bodyPr wrap="square" rtlCol="0">
            <a:spAutoFit/>
          </a:bodyPr>
          <a:lstStyle/>
          <a:p>
            <a:r>
              <a:rPr lang="en-US" altLang="zh-CN" dirty="0">
                <a:solidFill>
                  <a:schemeClr val="tx2"/>
                </a:solidFill>
                <a:latin typeface="Arial" panose="020B0604020202020204" pitchFamily="34" charset="0"/>
                <a:cs typeface="Arial" panose="020B0604020202020204" pitchFamily="34" charset="0"/>
              </a:rPr>
              <a:t>Height 5, 1 of them</a:t>
            </a:r>
            <a:endParaRPr lang="zh-CN" altLang="en-US" dirty="0">
              <a:solidFill>
                <a:schemeClr val="tx2"/>
              </a:solidFill>
              <a:latin typeface="Arial" panose="020B0604020202020204" pitchFamily="34" charset="0"/>
              <a:cs typeface="Arial" panose="020B0604020202020204" pitchFamily="34" charset="0"/>
            </a:endParaRPr>
          </a:p>
        </p:txBody>
      </p:sp>
      <p:sp>
        <p:nvSpPr>
          <p:cNvPr id="120" name="椭圆 119">
            <a:extLst>
              <a:ext uri="{FF2B5EF4-FFF2-40B4-BE49-F238E27FC236}">
                <a16:creationId xmlns:a16="http://schemas.microsoft.com/office/drawing/2014/main" id="{971F2A2A-6C47-4429-AAA0-C6F79BDAAD62}"/>
              </a:ext>
            </a:extLst>
          </p:cNvPr>
          <p:cNvSpPr/>
          <p:nvPr/>
        </p:nvSpPr>
        <p:spPr>
          <a:xfrm>
            <a:off x="10718107" y="3486442"/>
            <a:ext cx="304800" cy="30480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solidFill>
                <a:schemeClr val="accent4">
                  <a:lumMod val="50000"/>
                </a:schemeClr>
              </a:solidFill>
            </a:endParaRPr>
          </a:p>
        </p:txBody>
      </p:sp>
      <p:sp>
        <p:nvSpPr>
          <p:cNvPr id="121" name="文本框 120">
            <a:extLst>
              <a:ext uri="{FF2B5EF4-FFF2-40B4-BE49-F238E27FC236}">
                <a16:creationId xmlns:a16="http://schemas.microsoft.com/office/drawing/2014/main" id="{E5FA0B6B-D7DD-4977-81DE-6ABA96C32459}"/>
              </a:ext>
            </a:extLst>
          </p:cNvPr>
          <p:cNvSpPr txBox="1"/>
          <p:nvPr/>
        </p:nvSpPr>
        <p:spPr>
          <a:xfrm>
            <a:off x="9613099" y="3292445"/>
            <a:ext cx="1136406" cy="646331"/>
          </a:xfrm>
          <a:prstGeom prst="rect">
            <a:avLst/>
          </a:prstGeom>
          <a:noFill/>
        </p:spPr>
        <p:txBody>
          <a:bodyPr wrap="square" rtlCol="0">
            <a:spAutoFit/>
          </a:bodyPr>
          <a:lstStyle/>
          <a:p>
            <a:r>
              <a:rPr lang="en-US" altLang="zh-CN" dirty="0">
                <a:solidFill>
                  <a:schemeClr val="tx2"/>
                </a:solidFill>
                <a:latin typeface="Arial" panose="020B0604020202020204" pitchFamily="34" charset="0"/>
                <a:cs typeface="Arial" panose="020B0604020202020204" pitchFamily="34" charset="0"/>
              </a:rPr>
              <a:t>Height 4, 2 of them</a:t>
            </a:r>
            <a:endParaRPr lang="zh-CN" altLang="en-US" dirty="0">
              <a:solidFill>
                <a:schemeClr val="tx2"/>
              </a:solidFill>
              <a:latin typeface="Arial" panose="020B0604020202020204" pitchFamily="34" charset="0"/>
              <a:cs typeface="Arial" panose="020B0604020202020204" pitchFamily="34" charset="0"/>
            </a:endParaRPr>
          </a:p>
        </p:txBody>
      </p:sp>
      <p:sp>
        <p:nvSpPr>
          <p:cNvPr id="122" name="椭圆 121">
            <a:extLst>
              <a:ext uri="{FF2B5EF4-FFF2-40B4-BE49-F238E27FC236}">
                <a16:creationId xmlns:a16="http://schemas.microsoft.com/office/drawing/2014/main" id="{BFAB1BD4-37C0-479D-A972-BF6BAE410339}"/>
              </a:ext>
            </a:extLst>
          </p:cNvPr>
          <p:cNvSpPr/>
          <p:nvPr/>
        </p:nvSpPr>
        <p:spPr>
          <a:xfrm>
            <a:off x="10718107" y="2139337"/>
            <a:ext cx="304800" cy="3048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solidFill>
                <a:schemeClr val="accent4">
                  <a:lumMod val="50000"/>
                </a:schemeClr>
              </a:solidFill>
            </a:endParaRPr>
          </a:p>
        </p:txBody>
      </p:sp>
      <p:sp>
        <p:nvSpPr>
          <p:cNvPr id="123" name="文本框 122">
            <a:extLst>
              <a:ext uri="{FF2B5EF4-FFF2-40B4-BE49-F238E27FC236}">
                <a16:creationId xmlns:a16="http://schemas.microsoft.com/office/drawing/2014/main" id="{B9774919-00C6-4185-A9A2-B257F2F5D8AC}"/>
              </a:ext>
            </a:extLst>
          </p:cNvPr>
          <p:cNvSpPr txBox="1"/>
          <p:nvPr/>
        </p:nvSpPr>
        <p:spPr>
          <a:xfrm>
            <a:off x="9613099" y="2024207"/>
            <a:ext cx="1145703" cy="646331"/>
          </a:xfrm>
          <a:prstGeom prst="rect">
            <a:avLst/>
          </a:prstGeom>
          <a:noFill/>
        </p:spPr>
        <p:txBody>
          <a:bodyPr wrap="square" rtlCol="0">
            <a:spAutoFit/>
          </a:bodyPr>
          <a:lstStyle/>
          <a:p>
            <a:r>
              <a:rPr lang="en-US" altLang="zh-CN" dirty="0">
                <a:solidFill>
                  <a:schemeClr val="tx2"/>
                </a:solidFill>
                <a:latin typeface="Arial" panose="020B0604020202020204" pitchFamily="34" charset="0"/>
                <a:cs typeface="Arial" panose="020B0604020202020204" pitchFamily="34" charset="0"/>
              </a:rPr>
              <a:t>Height 6, 1 of them</a:t>
            </a:r>
            <a:endParaRPr lang="zh-CN" altLang="en-US" dirty="0">
              <a:solidFill>
                <a:schemeClr val="tx2"/>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5CC128E-3146-4A39-A27A-ABE9658BC9FA}"/>
                  </a:ext>
                </a:extLst>
              </p:cNvPr>
              <p:cNvSpPr txBox="1"/>
              <p:nvPr/>
            </p:nvSpPr>
            <p:spPr>
              <a:xfrm>
                <a:off x="11157105" y="4911654"/>
                <a:ext cx="71436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6"/>
                          </a:solidFill>
                          <a:latin typeface="Cambria Math" panose="02040503050406030204" pitchFamily="18" charset="0"/>
                        </a:rPr>
                        <m:t>≤</m:t>
                      </m:r>
                      <m:r>
                        <a:rPr lang="en-US" altLang="zh-CN" sz="2000" b="1" i="1" smtClean="0">
                          <a:solidFill>
                            <a:schemeClr val="accent6"/>
                          </a:solidFill>
                          <a:latin typeface="Cambria Math" panose="02040503050406030204" pitchFamily="18" charset="0"/>
                        </a:rPr>
                        <m:t>𝑵</m:t>
                      </m:r>
                    </m:oMath>
                  </m:oMathPara>
                </a14:m>
                <a:endParaRPr lang="zh-CN" altLang="en-US" sz="2000" b="1" dirty="0">
                  <a:solidFill>
                    <a:schemeClr val="accent6"/>
                  </a:solidFill>
                  <a:latin typeface="Arial" panose="020B0604020202020204" pitchFamily="34" charset="0"/>
                  <a:cs typeface="Arial" panose="020B0604020202020204" pitchFamily="34" charset="0"/>
                </a:endParaRPr>
              </a:p>
            </p:txBody>
          </p:sp>
        </mc:Choice>
        <mc:Fallback xmlns="">
          <p:sp>
            <p:nvSpPr>
              <p:cNvPr id="40" name="TextBox 39">
                <a:extLst>
                  <a:ext uri="{FF2B5EF4-FFF2-40B4-BE49-F238E27FC236}">
                    <a16:creationId xmlns:a16="http://schemas.microsoft.com/office/drawing/2014/main" id="{35CC128E-3146-4A39-A27A-ABE9658BC9FA}"/>
                  </a:ext>
                </a:extLst>
              </p:cNvPr>
              <p:cNvSpPr txBox="1">
                <a:spLocks noRot="1" noChangeAspect="1" noMove="1" noResize="1" noEditPoints="1" noAdjustHandles="1" noChangeArrowheads="1" noChangeShapeType="1" noTextEdit="1"/>
              </p:cNvSpPr>
              <p:nvPr/>
            </p:nvSpPr>
            <p:spPr>
              <a:xfrm>
                <a:off x="11157105" y="4911654"/>
                <a:ext cx="714363" cy="400110"/>
              </a:xfrm>
              <a:prstGeom prst="rect">
                <a:avLst/>
              </a:prstGeom>
              <a:blipFill>
                <a:blip r:embed="rId4"/>
                <a:stretch>
                  <a:fillRect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2731FAF4-F504-4E3C-BFA7-4DD431C30E88}"/>
                  </a:ext>
                </a:extLst>
              </p:cNvPr>
              <p:cNvSpPr txBox="1"/>
              <p:nvPr/>
            </p:nvSpPr>
            <p:spPr>
              <a:xfrm>
                <a:off x="11157105" y="3640511"/>
                <a:ext cx="714362" cy="6665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5"/>
                          </a:solidFill>
                          <a:latin typeface="Cambria Math" panose="02040503050406030204" pitchFamily="18" charset="0"/>
                        </a:rPr>
                        <m:t>≤</m:t>
                      </m:r>
                      <m:f>
                        <m:fPr>
                          <m:ctrlPr>
                            <a:rPr lang="en-US" altLang="zh-CN" sz="2000" b="1" i="1" smtClean="0">
                              <a:solidFill>
                                <a:schemeClr val="accent5"/>
                              </a:solidFill>
                              <a:latin typeface="Cambria Math" panose="02040503050406030204" pitchFamily="18" charset="0"/>
                            </a:rPr>
                          </m:ctrlPr>
                        </m:fPr>
                        <m:num>
                          <m:r>
                            <a:rPr lang="en-US" altLang="zh-CN" sz="2000" b="1" i="1" smtClean="0">
                              <a:solidFill>
                                <a:schemeClr val="accent5"/>
                              </a:solidFill>
                              <a:latin typeface="Cambria Math" panose="02040503050406030204" pitchFamily="18" charset="0"/>
                            </a:rPr>
                            <m:t>𝑵</m:t>
                          </m:r>
                        </m:num>
                        <m:den>
                          <m:r>
                            <a:rPr lang="en-US" altLang="zh-CN" sz="2000" b="1" i="1" smtClean="0">
                              <a:solidFill>
                                <a:schemeClr val="accent5"/>
                              </a:solidFill>
                              <a:latin typeface="Cambria Math" panose="02040503050406030204" pitchFamily="18" charset="0"/>
                            </a:rPr>
                            <m:t>𝟐</m:t>
                          </m:r>
                        </m:den>
                      </m:f>
                    </m:oMath>
                  </m:oMathPara>
                </a14:m>
                <a:endParaRPr lang="zh-CN" altLang="en-US" sz="2000" b="1" dirty="0">
                  <a:solidFill>
                    <a:schemeClr val="accent5"/>
                  </a:solidFill>
                  <a:latin typeface="Arial" panose="020B0604020202020204" pitchFamily="34" charset="0"/>
                  <a:cs typeface="Arial" panose="020B0604020202020204" pitchFamily="34" charset="0"/>
                </a:endParaRPr>
              </a:p>
            </p:txBody>
          </p:sp>
        </mc:Choice>
        <mc:Fallback xmlns="">
          <p:sp>
            <p:nvSpPr>
              <p:cNvPr id="66" name="TextBox 65">
                <a:extLst>
                  <a:ext uri="{FF2B5EF4-FFF2-40B4-BE49-F238E27FC236}">
                    <a16:creationId xmlns:a16="http://schemas.microsoft.com/office/drawing/2014/main" id="{2731FAF4-F504-4E3C-BFA7-4DD431C30E88}"/>
                  </a:ext>
                </a:extLst>
              </p:cNvPr>
              <p:cNvSpPr txBox="1">
                <a:spLocks noRot="1" noChangeAspect="1" noMove="1" noResize="1" noEditPoints="1" noAdjustHandles="1" noChangeArrowheads="1" noChangeShapeType="1" noTextEdit="1"/>
              </p:cNvSpPr>
              <p:nvPr/>
            </p:nvSpPr>
            <p:spPr>
              <a:xfrm>
                <a:off x="11157105" y="3640511"/>
                <a:ext cx="714362" cy="66652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B348980E-2E6E-49BC-970B-DED251C35F8C}"/>
                  </a:ext>
                </a:extLst>
              </p:cNvPr>
              <p:cNvSpPr txBox="1"/>
              <p:nvPr/>
            </p:nvSpPr>
            <p:spPr>
              <a:xfrm>
                <a:off x="11157105" y="2359619"/>
                <a:ext cx="714362" cy="6665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1"/>
                          </a:solidFill>
                          <a:latin typeface="Cambria Math" panose="02040503050406030204" pitchFamily="18" charset="0"/>
                        </a:rPr>
                        <m:t>≤</m:t>
                      </m:r>
                      <m:f>
                        <m:fPr>
                          <m:ctrlPr>
                            <a:rPr lang="en-US" altLang="zh-CN" sz="2000" b="1" i="1" smtClean="0">
                              <a:solidFill>
                                <a:schemeClr val="accent1"/>
                              </a:solidFill>
                              <a:latin typeface="Cambria Math" panose="02040503050406030204" pitchFamily="18" charset="0"/>
                            </a:rPr>
                          </m:ctrlPr>
                        </m:fPr>
                        <m:num>
                          <m:r>
                            <a:rPr lang="en-US" altLang="zh-CN" sz="2000" b="1" i="1" smtClean="0">
                              <a:solidFill>
                                <a:schemeClr val="accent1"/>
                              </a:solidFill>
                              <a:latin typeface="Cambria Math" panose="02040503050406030204" pitchFamily="18" charset="0"/>
                            </a:rPr>
                            <m:t>𝑵</m:t>
                          </m:r>
                        </m:num>
                        <m:den>
                          <m:r>
                            <a:rPr lang="en-US" altLang="zh-CN" sz="2000" b="1" i="1" smtClean="0">
                              <a:solidFill>
                                <a:schemeClr val="accent1"/>
                              </a:solidFill>
                              <a:latin typeface="Cambria Math" panose="02040503050406030204" pitchFamily="18" charset="0"/>
                            </a:rPr>
                            <m:t>𝟒</m:t>
                          </m:r>
                        </m:den>
                      </m:f>
                    </m:oMath>
                  </m:oMathPara>
                </a14:m>
                <a:endParaRPr lang="zh-CN" altLang="en-US" sz="2000" b="1" dirty="0">
                  <a:solidFill>
                    <a:schemeClr val="accent1"/>
                  </a:solidFill>
                  <a:latin typeface="Arial" panose="020B0604020202020204" pitchFamily="34" charset="0"/>
                  <a:cs typeface="Arial" panose="020B0604020202020204" pitchFamily="34" charset="0"/>
                </a:endParaRPr>
              </a:p>
            </p:txBody>
          </p:sp>
        </mc:Choice>
        <mc:Fallback xmlns="">
          <p:sp>
            <p:nvSpPr>
              <p:cNvPr id="67" name="TextBox 66">
                <a:extLst>
                  <a:ext uri="{FF2B5EF4-FFF2-40B4-BE49-F238E27FC236}">
                    <a16:creationId xmlns:a16="http://schemas.microsoft.com/office/drawing/2014/main" id="{B348980E-2E6E-49BC-970B-DED251C35F8C}"/>
                  </a:ext>
                </a:extLst>
              </p:cNvPr>
              <p:cNvSpPr txBox="1">
                <a:spLocks noRot="1" noChangeAspect="1" noMove="1" noResize="1" noEditPoints="1" noAdjustHandles="1" noChangeArrowheads="1" noChangeShapeType="1" noTextEdit="1"/>
              </p:cNvSpPr>
              <p:nvPr/>
            </p:nvSpPr>
            <p:spPr>
              <a:xfrm>
                <a:off x="11157105" y="2359619"/>
                <a:ext cx="714362" cy="66652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B2E6D5C-E94A-4BBD-8CE5-CC6CF1C60EDD}"/>
                  </a:ext>
                </a:extLst>
              </p:cNvPr>
              <p:cNvSpPr txBox="1"/>
              <p:nvPr/>
            </p:nvSpPr>
            <p:spPr>
              <a:xfrm>
                <a:off x="3550429" y="6029980"/>
                <a:ext cx="2997615" cy="523220"/>
              </a:xfrm>
              <a:prstGeom prst="rect">
                <a:avLst/>
              </a:prstGeom>
              <a:noFill/>
            </p:spPr>
            <p:txBody>
              <a:bodyPr wrap="none" rtlCol="0">
                <a:spAutoFit/>
              </a:bodyPr>
              <a:lstStyle/>
              <a:p>
                <a:r>
                  <a:rPr lang="en-US" altLang="zh-CN" sz="2800" b="1" dirty="0">
                    <a:solidFill>
                      <a:schemeClr val="tx2"/>
                    </a:solidFill>
                    <a:latin typeface="Arial" panose="020B0604020202020204" pitchFamily="34" charset="0"/>
                    <a:cs typeface="Arial" panose="020B0604020202020204" pitchFamily="34" charset="0"/>
                  </a:rPr>
                  <a:t>AVL tree, </a:t>
                </a:r>
                <a14:m>
                  <m:oMath xmlns:m="http://schemas.openxmlformats.org/officeDocument/2006/math">
                    <m:r>
                      <a:rPr lang="en-US" altLang="zh-CN" sz="2800" b="1" i="1" smtClean="0">
                        <a:solidFill>
                          <a:schemeClr val="tx2"/>
                        </a:solidFill>
                        <a:latin typeface="Cambria Math" panose="02040503050406030204" pitchFamily="18" charset="0"/>
                      </a:rPr>
                      <m:t>𝑵</m:t>
                    </m:r>
                    <m:r>
                      <a:rPr lang="en-US" altLang="zh-CN" sz="2800" b="1" i="1" smtClean="0">
                        <a:solidFill>
                          <a:schemeClr val="tx2"/>
                        </a:solidFill>
                        <a:latin typeface="Cambria Math" panose="02040503050406030204" pitchFamily="18" charset="0"/>
                      </a:rPr>
                      <m:t>=</m:t>
                    </m:r>
                    <m:r>
                      <a:rPr lang="en-US" altLang="zh-CN" sz="2800" b="1" i="1" smtClean="0">
                        <a:solidFill>
                          <a:schemeClr val="tx2"/>
                        </a:solidFill>
                        <a:latin typeface="Cambria Math" panose="02040503050406030204" pitchFamily="18" charset="0"/>
                      </a:rPr>
                      <m:t>𝟐𝟑</m:t>
                    </m:r>
                  </m:oMath>
                </a14:m>
                <a:endParaRPr lang="zh-CN" altLang="en-US" sz="2800" b="1" dirty="0">
                  <a:solidFill>
                    <a:schemeClr val="tx2"/>
                  </a:solidFill>
                  <a:latin typeface="Arial" panose="020B0604020202020204" pitchFamily="34" charset="0"/>
                  <a:cs typeface="Arial" panose="020B0604020202020204" pitchFamily="34" charset="0"/>
                </a:endParaRPr>
              </a:p>
            </p:txBody>
          </p:sp>
        </mc:Choice>
        <mc:Fallback xmlns="">
          <p:sp>
            <p:nvSpPr>
              <p:cNvPr id="69" name="TextBox 68">
                <a:extLst>
                  <a:ext uri="{FF2B5EF4-FFF2-40B4-BE49-F238E27FC236}">
                    <a16:creationId xmlns:a16="http://schemas.microsoft.com/office/drawing/2014/main" id="{6B2E6D5C-E94A-4BBD-8CE5-CC6CF1C60EDD}"/>
                  </a:ext>
                </a:extLst>
              </p:cNvPr>
              <p:cNvSpPr txBox="1">
                <a:spLocks noRot="1" noChangeAspect="1" noMove="1" noResize="1" noEditPoints="1" noAdjustHandles="1" noChangeArrowheads="1" noChangeShapeType="1" noTextEdit="1"/>
              </p:cNvSpPr>
              <p:nvPr/>
            </p:nvSpPr>
            <p:spPr>
              <a:xfrm>
                <a:off x="3550429" y="6029980"/>
                <a:ext cx="2997615" cy="523220"/>
              </a:xfrm>
              <a:prstGeom prst="rect">
                <a:avLst/>
              </a:prstGeom>
              <a:blipFill>
                <a:blip r:embed="rId7"/>
                <a:stretch>
                  <a:fillRect l="-4065" t="-11628" b="-31395"/>
                </a:stretch>
              </a:blipFill>
            </p:spPr>
            <p:txBody>
              <a:bodyPr/>
              <a:lstStyle/>
              <a:p>
                <a:r>
                  <a:rPr lang="zh-CN" altLang="en-US">
                    <a:noFill/>
                  </a:rPr>
                  <a:t> </a:t>
                </a:r>
              </a:p>
            </p:txBody>
          </p:sp>
        </mc:Fallback>
      </mc:AlternateContent>
      <p:sp>
        <p:nvSpPr>
          <p:cNvPr id="93" name="Rectangle 92">
            <a:extLst>
              <a:ext uri="{FF2B5EF4-FFF2-40B4-BE49-F238E27FC236}">
                <a16:creationId xmlns:a16="http://schemas.microsoft.com/office/drawing/2014/main" id="{64A8639A-5573-4CE5-8957-1ECAC47E451A}"/>
              </a:ext>
            </a:extLst>
          </p:cNvPr>
          <p:cNvSpPr/>
          <p:nvPr/>
        </p:nvSpPr>
        <p:spPr>
          <a:xfrm>
            <a:off x="9600901" y="4584277"/>
            <a:ext cx="1537169" cy="1217076"/>
          </a:xfrm>
          <a:prstGeom prst="rect">
            <a:avLst/>
          </a:prstGeom>
          <a:noFill/>
          <a:ln w="38100">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Rectangle 105">
            <a:extLst>
              <a:ext uri="{FF2B5EF4-FFF2-40B4-BE49-F238E27FC236}">
                <a16:creationId xmlns:a16="http://schemas.microsoft.com/office/drawing/2014/main" id="{09263FB8-599A-41DB-B216-19BE7B4F2AC3}"/>
              </a:ext>
            </a:extLst>
          </p:cNvPr>
          <p:cNvSpPr/>
          <p:nvPr/>
        </p:nvSpPr>
        <p:spPr>
          <a:xfrm>
            <a:off x="9600901" y="3324233"/>
            <a:ext cx="1537169" cy="1185287"/>
          </a:xfrm>
          <a:prstGeom prst="rect">
            <a:avLst/>
          </a:prstGeom>
          <a:noFill/>
          <a:ln w="38100">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Rectangle 106">
            <a:extLst>
              <a:ext uri="{FF2B5EF4-FFF2-40B4-BE49-F238E27FC236}">
                <a16:creationId xmlns:a16="http://schemas.microsoft.com/office/drawing/2014/main" id="{52CBA310-A20D-41CE-A672-42E609AE09EE}"/>
              </a:ext>
            </a:extLst>
          </p:cNvPr>
          <p:cNvSpPr/>
          <p:nvPr/>
        </p:nvSpPr>
        <p:spPr>
          <a:xfrm>
            <a:off x="9600901" y="2059243"/>
            <a:ext cx="1537169" cy="1185287"/>
          </a:xfrm>
          <a:prstGeom prst="rect">
            <a:avLst/>
          </a:pr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34">
            <a:extLst>
              <a:ext uri="{FF2B5EF4-FFF2-40B4-BE49-F238E27FC236}">
                <a16:creationId xmlns:a16="http://schemas.microsoft.com/office/drawing/2014/main" id="{35184B06-1D17-4DAD-8B59-699967E64AC1}"/>
              </a:ext>
            </a:extLst>
          </p:cNvPr>
          <p:cNvSpPr/>
          <p:nvPr/>
        </p:nvSpPr>
        <p:spPr>
          <a:xfrm>
            <a:off x="2209800" y="4343400"/>
            <a:ext cx="6324600" cy="914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Lucida Sans Unicode" panose="020B0602030504020204" pitchFamily="34" charset="0"/>
                <a:cs typeface="Lucida Sans Unicode" panose="020B0602030504020204" pitchFamily="34" charset="0"/>
              </a:rPr>
              <a:t>Similar idea is applicable to other balancing schemes</a:t>
            </a:r>
            <a:endParaRPr lang="zh-CN" altLang="en-US" sz="2800" dirty="0">
              <a:solidFill>
                <a:schemeClr val="tx1"/>
              </a:solidFill>
              <a:latin typeface="Lucida Sans Unicode" panose="020B0602030504020204" pitchFamily="34" charset="0"/>
              <a:cs typeface="Lucida Sans Unicode" panose="020B0602030504020204" pitchFamily="34" charset="0"/>
            </a:endParaRPr>
          </a:p>
        </p:txBody>
      </p:sp>
      <mc:AlternateContent xmlns:mc="http://schemas.openxmlformats.org/markup-compatibility/2006" xmlns:a14="http://schemas.microsoft.com/office/drawing/2010/main">
        <mc:Choice Requires="a14">
          <p:sp>
            <p:nvSpPr>
              <p:cNvPr id="71" name="文本框 105">
                <a:extLst>
                  <a:ext uri="{FF2B5EF4-FFF2-40B4-BE49-F238E27FC236}">
                    <a16:creationId xmlns:a16="http://schemas.microsoft.com/office/drawing/2014/main" id="{3D161544-5FA6-4C51-A11F-698DD42907F9}"/>
                  </a:ext>
                </a:extLst>
              </p:cNvPr>
              <p:cNvSpPr txBox="1"/>
              <p:nvPr/>
            </p:nvSpPr>
            <p:spPr>
              <a:xfrm>
                <a:off x="2057400" y="2743200"/>
                <a:ext cx="7855226" cy="1009635"/>
              </a:xfrm>
              <a:prstGeom prst="rect">
                <a:avLst/>
              </a:prstGeom>
              <a:ln>
                <a:solidFill>
                  <a:schemeClr val="accent1"/>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b="1" dirty="0">
                    <a:solidFill>
                      <a:schemeClr val="accent1"/>
                    </a:solidFill>
                    <a:latin typeface="Comic Sans MS" panose="030F0702030302020204" pitchFamily="66" charset="0"/>
                    <a:cs typeface="Arial" panose="020B0604020202020204" pitchFamily="34" charset="0"/>
                  </a:rPr>
                  <a:t>Lemma 3. </a:t>
                </a:r>
                <a:r>
                  <a:rPr lang="en-US" sz="2000" dirty="0">
                    <a:latin typeface="Comic Sans MS" panose="030F0702030302020204" pitchFamily="66" charset="0"/>
                    <a:cs typeface="Arial" panose="020B0604020202020204" pitchFamily="34" charset="0"/>
                  </a:rPr>
                  <a:t>In an AVL tree of size </a:t>
                </a:r>
                <a14:m>
                  <m:oMath xmlns:m="http://schemas.openxmlformats.org/officeDocument/2006/math">
                    <m:r>
                      <a:rPr lang="en-US" sz="2000" i="1">
                        <a:latin typeface="Cambria Math" panose="02040503050406030204" pitchFamily="18" charset="0"/>
                        <a:cs typeface="Arial" panose="020B0604020202020204" pitchFamily="34" charset="0"/>
                      </a:rPr>
                      <m:t>𝑁</m:t>
                    </m:r>
                  </m:oMath>
                </a14:m>
                <a:r>
                  <a:rPr lang="en-US" sz="2000" dirty="0">
                    <a:latin typeface="Comic Sans MS" panose="030F0702030302020204" pitchFamily="66" charset="0"/>
                    <a:cs typeface="Arial" panose="020B0604020202020204" pitchFamily="34" charset="0"/>
                  </a:rPr>
                  <a:t>, there are at most </a:t>
                </a:r>
                <a14:m>
                  <m:oMath xmlns:m="http://schemas.openxmlformats.org/officeDocument/2006/math">
                    <m:f>
                      <m:fPr>
                        <m:ctrlPr>
                          <a:rPr lang="en-US" sz="2800" i="1">
                            <a:latin typeface="Cambria Math" panose="02040503050406030204" pitchFamily="18" charset="0"/>
                            <a:cs typeface="Arial" panose="020B0604020202020204" pitchFamily="34" charset="0"/>
                          </a:rPr>
                        </m:ctrlPr>
                      </m:fPr>
                      <m:num>
                        <m:r>
                          <a:rPr lang="en-US" sz="2800" i="1" smtClean="0">
                            <a:latin typeface="Cambria Math" panose="02040503050406030204" pitchFamily="18" charset="0"/>
                            <a:cs typeface="Arial" panose="020B0604020202020204" pitchFamily="34" charset="0"/>
                          </a:rPr>
                          <m:t>𝑁</m:t>
                        </m:r>
                      </m:num>
                      <m:den>
                        <m:sSup>
                          <m:sSupPr>
                            <m:ctrlPr>
                              <a:rPr lang="en-US" sz="2800" i="1">
                                <a:latin typeface="Cambria Math" panose="02040503050406030204" pitchFamily="18" charset="0"/>
                                <a:cs typeface="Arial" panose="020B0604020202020204" pitchFamily="34" charset="0"/>
                              </a:rPr>
                            </m:ctrlPr>
                          </m:sSupPr>
                          <m:e>
                            <m:r>
                              <a:rPr lang="en-US" sz="2800" b="0" i="1" smtClean="0">
                                <a:latin typeface="Cambria Math" panose="02040503050406030204" pitchFamily="18" charset="0"/>
                                <a:cs typeface="Arial" panose="020B0604020202020204" pitchFamily="34" charset="0"/>
                              </a:rPr>
                              <m:t>2</m:t>
                            </m:r>
                          </m:e>
                          <m:sup>
                            <m:r>
                              <a:rPr lang="en-US" sz="2800" b="0" i="1" smtClean="0">
                                <a:latin typeface="Cambria Math" panose="02040503050406030204" pitchFamily="18" charset="0"/>
                                <a:cs typeface="Arial" panose="020B0604020202020204" pitchFamily="34" charset="0"/>
                              </a:rPr>
                              <m:t>𝑖</m:t>
                            </m:r>
                            <m:r>
                              <a:rPr lang="en-US" sz="2800" b="0" i="1" smtClean="0">
                                <a:latin typeface="Cambria Math" panose="02040503050406030204" pitchFamily="18" charset="0"/>
                                <a:cs typeface="Arial" panose="020B0604020202020204" pitchFamily="34" charset="0"/>
                              </a:rPr>
                              <m:t>−1</m:t>
                            </m:r>
                          </m:sup>
                        </m:sSup>
                      </m:den>
                    </m:f>
                  </m:oMath>
                </a14:m>
                <a:r>
                  <a:rPr lang="en-US" sz="2000" dirty="0">
                    <a:latin typeface="Comic Sans MS" panose="030F0702030302020204" pitchFamily="66" charset="0"/>
                    <a:cs typeface="Arial" panose="020B0604020202020204" pitchFamily="34" charset="0"/>
                  </a:rPr>
                  <a:t> nodes in level </a:t>
                </a:r>
                <a14:m>
                  <m:oMath xmlns:m="http://schemas.openxmlformats.org/officeDocument/2006/math">
                    <m:r>
                      <a:rPr lang="en-US" sz="2000" i="1" dirty="0">
                        <a:latin typeface="Cambria Math" panose="02040503050406030204" pitchFamily="18" charset="0"/>
                        <a:cs typeface="Arial" panose="020B0604020202020204" pitchFamily="34" charset="0"/>
                      </a:rPr>
                      <m:t>−</m:t>
                    </m:r>
                    <m:r>
                      <a:rPr lang="en-US" sz="2000" i="1" dirty="0" err="1">
                        <a:latin typeface="Cambria Math" panose="02040503050406030204" pitchFamily="18" charset="0"/>
                        <a:cs typeface="Arial" panose="020B0604020202020204" pitchFamily="34" charset="0"/>
                      </a:rPr>
                      <m:t>𝑖</m:t>
                    </m:r>
                  </m:oMath>
                </a14:m>
                <a:r>
                  <a:rPr lang="en-US" sz="2000" dirty="0">
                    <a:latin typeface="Comic Sans MS" panose="030F0702030302020204" pitchFamily="66" charset="0"/>
                    <a:cs typeface="Arial" panose="020B0604020202020204" pitchFamily="34" charset="0"/>
                  </a:rPr>
                  <a:t>. </a:t>
                </a:r>
              </a:p>
            </p:txBody>
          </p:sp>
        </mc:Choice>
        <mc:Fallback xmlns="">
          <p:sp>
            <p:nvSpPr>
              <p:cNvPr id="71" name="文本框 105">
                <a:extLst>
                  <a:ext uri="{FF2B5EF4-FFF2-40B4-BE49-F238E27FC236}">
                    <a16:creationId xmlns:a16="http://schemas.microsoft.com/office/drawing/2014/main" id="{3D161544-5FA6-4C51-A11F-698DD42907F9}"/>
                  </a:ext>
                </a:extLst>
              </p:cNvPr>
              <p:cNvSpPr txBox="1">
                <a:spLocks noRot="1" noChangeAspect="1" noMove="1" noResize="1" noEditPoints="1" noAdjustHandles="1" noChangeArrowheads="1" noChangeShapeType="1" noTextEdit="1"/>
              </p:cNvSpPr>
              <p:nvPr/>
            </p:nvSpPr>
            <p:spPr>
              <a:xfrm>
                <a:off x="2057400" y="2743200"/>
                <a:ext cx="7855226" cy="1009635"/>
              </a:xfrm>
              <a:prstGeom prst="rect">
                <a:avLst/>
              </a:prstGeom>
              <a:blipFill>
                <a:blip r:embed="rId8"/>
                <a:stretch>
                  <a:fillRect/>
                </a:stretch>
              </a:blipFill>
              <a:ln>
                <a:solidFill>
                  <a:schemeClr val="accent1"/>
                </a:solidFill>
              </a:ln>
              <a:effectLst>
                <a:outerShdw blurRad="50800" dist="38100" dir="5400000" algn="t"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25603771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81"/>
                                        </p:tgtEl>
                                        <p:attrNameLst>
                                          <p:attrName>style.color</p:attrName>
                                        </p:attrNameLst>
                                      </p:cBhvr>
                                      <p:to>
                                        <a:srgbClr val="375623"/>
                                      </p:to>
                                    </p:animClr>
                                    <p:animClr clrSpc="rgb" dir="cw">
                                      <p:cBhvr>
                                        <p:cTn id="7" dur="500" fill="hold"/>
                                        <p:tgtEl>
                                          <p:spTgt spid="81"/>
                                        </p:tgtEl>
                                        <p:attrNameLst>
                                          <p:attrName>fillcolor</p:attrName>
                                        </p:attrNameLst>
                                      </p:cBhvr>
                                      <p:to>
                                        <a:srgbClr val="375623"/>
                                      </p:to>
                                    </p:animClr>
                                    <p:set>
                                      <p:cBhvr>
                                        <p:cTn id="8" dur="500" fill="hold"/>
                                        <p:tgtEl>
                                          <p:spTgt spid="81"/>
                                        </p:tgtEl>
                                        <p:attrNameLst>
                                          <p:attrName>fill.type</p:attrName>
                                        </p:attrNameLst>
                                      </p:cBhvr>
                                      <p:to>
                                        <p:strVal val="solid"/>
                                      </p:to>
                                    </p:set>
                                    <p:set>
                                      <p:cBhvr>
                                        <p:cTn id="9" dur="500" fill="hold"/>
                                        <p:tgtEl>
                                          <p:spTgt spid="81"/>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38"/>
                                        </p:tgtEl>
                                        <p:attrNameLst>
                                          <p:attrName>style.color</p:attrName>
                                        </p:attrNameLst>
                                      </p:cBhvr>
                                      <p:to>
                                        <a:srgbClr val="375623"/>
                                      </p:to>
                                    </p:animClr>
                                    <p:animClr clrSpc="rgb" dir="cw">
                                      <p:cBhvr>
                                        <p:cTn id="12" dur="500" fill="hold"/>
                                        <p:tgtEl>
                                          <p:spTgt spid="38"/>
                                        </p:tgtEl>
                                        <p:attrNameLst>
                                          <p:attrName>fillcolor</p:attrName>
                                        </p:attrNameLst>
                                      </p:cBhvr>
                                      <p:to>
                                        <a:srgbClr val="375623"/>
                                      </p:to>
                                    </p:animClr>
                                    <p:set>
                                      <p:cBhvr>
                                        <p:cTn id="13" dur="500" fill="hold"/>
                                        <p:tgtEl>
                                          <p:spTgt spid="38"/>
                                        </p:tgtEl>
                                        <p:attrNameLst>
                                          <p:attrName>fill.type</p:attrName>
                                        </p:attrNameLst>
                                      </p:cBhvr>
                                      <p:to>
                                        <p:strVal val="solid"/>
                                      </p:to>
                                    </p:set>
                                    <p:set>
                                      <p:cBhvr>
                                        <p:cTn id="14" dur="500" fill="hold"/>
                                        <p:tgtEl>
                                          <p:spTgt spid="38"/>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44"/>
                                        </p:tgtEl>
                                        <p:attrNameLst>
                                          <p:attrName>style.color</p:attrName>
                                        </p:attrNameLst>
                                      </p:cBhvr>
                                      <p:to>
                                        <a:srgbClr val="375623"/>
                                      </p:to>
                                    </p:animClr>
                                    <p:animClr clrSpc="rgb" dir="cw">
                                      <p:cBhvr>
                                        <p:cTn id="17" dur="500" fill="hold"/>
                                        <p:tgtEl>
                                          <p:spTgt spid="44"/>
                                        </p:tgtEl>
                                        <p:attrNameLst>
                                          <p:attrName>fillcolor</p:attrName>
                                        </p:attrNameLst>
                                      </p:cBhvr>
                                      <p:to>
                                        <a:srgbClr val="375623"/>
                                      </p:to>
                                    </p:animClr>
                                    <p:set>
                                      <p:cBhvr>
                                        <p:cTn id="18" dur="500" fill="hold"/>
                                        <p:tgtEl>
                                          <p:spTgt spid="44"/>
                                        </p:tgtEl>
                                        <p:attrNameLst>
                                          <p:attrName>fill.type</p:attrName>
                                        </p:attrNameLst>
                                      </p:cBhvr>
                                      <p:to>
                                        <p:strVal val="solid"/>
                                      </p:to>
                                    </p:set>
                                    <p:set>
                                      <p:cBhvr>
                                        <p:cTn id="19" dur="500" fill="hold"/>
                                        <p:tgtEl>
                                          <p:spTgt spid="44"/>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50"/>
                                        </p:tgtEl>
                                        <p:attrNameLst>
                                          <p:attrName>style.color</p:attrName>
                                        </p:attrNameLst>
                                      </p:cBhvr>
                                      <p:to>
                                        <a:srgbClr val="375623"/>
                                      </p:to>
                                    </p:animClr>
                                    <p:animClr clrSpc="rgb" dir="cw">
                                      <p:cBhvr>
                                        <p:cTn id="22" dur="500" fill="hold"/>
                                        <p:tgtEl>
                                          <p:spTgt spid="50"/>
                                        </p:tgtEl>
                                        <p:attrNameLst>
                                          <p:attrName>fillcolor</p:attrName>
                                        </p:attrNameLst>
                                      </p:cBhvr>
                                      <p:to>
                                        <a:srgbClr val="375623"/>
                                      </p:to>
                                    </p:animClr>
                                    <p:set>
                                      <p:cBhvr>
                                        <p:cTn id="23" dur="500" fill="hold"/>
                                        <p:tgtEl>
                                          <p:spTgt spid="50"/>
                                        </p:tgtEl>
                                        <p:attrNameLst>
                                          <p:attrName>fill.type</p:attrName>
                                        </p:attrNameLst>
                                      </p:cBhvr>
                                      <p:to>
                                        <p:strVal val="solid"/>
                                      </p:to>
                                    </p:set>
                                    <p:set>
                                      <p:cBhvr>
                                        <p:cTn id="24" dur="500" fill="hold"/>
                                        <p:tgtEl>
                                          <p:spTgt spid="50"/>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500" fill="hold"/>
                                        <p:tgtEl>
                                          <p:spTgt spid="14"/>
                                        </p:tgtEl>
                                        <p:attrNameLst>
                                          <p:attrName>style.color</p:attrName>
                                        </p:attrNameLst>
                                      </p:cBhvr>
                                      <p:to>
                                        <a:srgbClr val="375623"/>
                                      </p:to>
                                    </p:animClr>
                                    <p:animClr clrSpc="rgb" dir="cw">
                                      <p:cBhvr>
                                        <p:cTn id="27" dur="500" fill="hold"/>
                                        <p:tgtEl>
                                          <p:spTgt spid="14"/>
                                        </p:tgtEl>
                                        <p:attrNameLst>
                                          <p:attrName>fillcolor</p:attrName>
                                        </p:attrNameLst>
                                      </p:cBhvr>
                                      <p:to>
                                        <a:srgbClr val="375623"/>
                                      </p:to>
                                    </p:animClr>
                                    <p:set>
                                      <p:cBhvr>
                                        <p:cTn id="28" dur="500" fill="hold"/>
                                        <p:tgtEl>
                                          <p:spTgt spid="14"/>
                                        </p:tgtEl>
                                        <p:attrNameLst>
                                          <p:attrName>fill.type</p:attrName>
                                        </p:attrNameLst>
                                      </p:cBhvr>
                                      <p:to>
                                        <p:strVal val="solid"/>
                                      </p:to>
                                    </p:set>
                                    <p:set>
                                      <p:cBhvr>
                                        <p:cTn id="29" dur="500" fill="hold"/>
                                        <p:tgtEl>
                                          <p:spTgt spid="14"/>
                                        </p:tgtEl>
                                        <p:attrNameLst>
                                          <p:attrName>fill.on</p:attrName>
                                        </p:attrNameLst>
                                      </p:cBhvr>
                                      <p:to>
                                        <p:strVal val="true"/>
                                      </p:to>
                                    </p:set>
                                  </p:childTnLst>
                                </p:cTn>
                              </p:par>
                              <p:par>
                                <p:cTn id="30" presetID="19" presetClass="emph" presetSubtype="0" fill="hold" grpId="0" nodeType="withEffect">
                                  <p:stCondLst>
                                    <p:cond delay="0"/>
                                  </p:stCondLst>
                                  <p:childTnLst>
                                    <p:animClr clrSpc="rgb" dir="cw">
                                      <p:cBhvr override="childStyle">
                                        <p:cTn id="31" dur="500" fill="hold"/>
                                        <p:tgtEl>
                                          <p:spTgt spid="56"/>
                                        </p:tgtEl>
                                        <p:attrNameLst>
                                          <p:attrName>style.color</p:attrName>
                                        </p:attrNameLst>
                                      </p:cBhvr>
                                      <p:to>
                                        <a:srgbClr val="375623"/>
                                      </p:to>
                                    </p:animClr>
                                    <p:animClr clrSpc="rgb" dir="cw">
                                      <p:cBhvr>
                                        <p:cTn id="32" dur="500" fill="hold"/>
                                        <p:tgtEl>
                                          <p:spTgt spid="56"/>
                                        </p:tgtEl>
                                        <p:attrNameLst>
                                          <p:attrName>fillcolor</p:attrName>
                                        </p:attrNameLst>
                                      </p:cBhvr>
                                      <p:to>
                                        <a:srgbClr val="375623"/>
                                      </p:to>
                                    </p:animClr>
                                    <p:set>
                                      <p:cBhvr>
                                        <p:cTn id="33" dur="500" fill="hold"/>
                                        <p:tgtEl>
                                          <p:spTgt spid="56"/>
                                        </p:tgtEl>
                                        <p:attrNameLst>
                                          <p:attrName>fill.type</p:attrName>
                                        </p:attrNameLst>
                                      </p:cBhvr>
                                      <p:to>
                                        <p:strVal val="solid"/>
                                      </p:to>
                                    </p:set>
                                    <p:set>
                                      <p:cBhvr>
                                        <p:cTn id="34" dur="500" fill="hold"/>
                                        <p:tgtEl>
                                          <p:spTgt spid="56"/>
                                        </p:tgtEl>
                                        <p:attrNameLst>
                                          <p:attrName>fill.on</p:attrName>
                                        </p:attrNameLst>
                                      </p:cBhvr>
                                      <p:to>
                                        <p:strVal val="true"/>
                                      </p:to>
                                    </p:set>
                                  </p:childTnLst>
                                </p:cTn>
                              </p:par>
                              <p:par>
                                <p:cTn id="35" presetID="19" presetClass="emph" presetSubtype="0" fill="hold" grpId="0" nodeType="withEffect">
                                  <p:stCondLst>
                                    <p:cond delay="0"/>
                                  </p:stCondLst>
                                  <p:childTnLst>
                                    <p:animClr clrSpc="rgb" dir="cw">
                                      <p:cBhvr override="childStyle">
                                        <p:cTn id="36" dur="500" fill="hold"/>
                                        <p:tgtEl>
                                          <p:spTgt spid="60"/>
                                        </p:tgtEl>
                                        <p:attrNameLst>
                                          <p:attrName>style.color</p:attrName>
                                        </p:attrNameLst>
                                      </p:cBhvr>
                                      <p:to>
                                        <a:srgbClr val="375623"/>
                                      </p:to>
                                    </p:animClr>
                                    <p:animClr clrSpc="rgb" dir="cw">
                                      <p:cBhvr>
                                        <p:cTn id="37" dur="500" fill="hold"/>
                                        <p:tgtEl>
                                          <p:spTgt spid="60"/>
                                        </p:tgtEl>
                                        <p:attrNameLst>
                                          <p:attrName>fillcolor</p:attrName>
                                        </p:attrNameLst>
                                      </p:cBhvr>
                                      <p:to>
                                        <a:srgbClr val="375623"/>
                                      </p:to>
                                    </p:animClr>
                                    <p:set>
                                      <p:cBhvr>
                                        <p:cTn id="38" dur="500" fill="hold"/>
                                        <p:tgtEl>
                                          <p:spTgt spid="60"/>
                                        </p:tgtEl>
                                        <p:attrNameLst>
                                          <p:attrName>fill.type</p:attrName>
                                        </p:attrNameLst>
                                      </p:cBhvr>
                                      <p:to>
                                        <p:strVal val="solid"/>
                                      </p:to>
                                    </p:set>
                                    <p:set>
                                      <p:cBhvr>
                                        <p:cTn id="39" dur="500" fill="hold"/>
                                        <p:tgtEl>
                                          <p:spTgt spid="60"/>
                                        </p:tgtEl>
                                        <p:attrNameLst>
                                          <p:attrName>fill.on</p:attrName>
                                        </p:attrNameLst>
                                      </p:cBhvr>
                                      <p:to>
                                        <p:strVal val="true"/>
                                      </p:to>
                                    </p:set>
                                  </p:childTnLst>
                                </p:cTn>
                              </p:par>
                              <p:par>
                                <p:cTn id="40" presetID="19" presetClass="emph" presetSubtype="0" fill="hold" grpId="0" nodeType="withEffect">
                                  <p:stCondLst>
                                    <p:cond delay="0"/>
                                  </p:stCondLst>
                                  <p:childTnLst>
                                    <p:animClr clrSpc="rgb" dir="cw">
                                      <p:cBhvr override="childStyle">
                                        <p:cTn id="41" dur="500" fill="hold"/>
                                        <p:tgtEl>
                                          <p:spTgt spid="62"/>
                                        </p:tgtEl>
                                        <p:attrNameLst>
                                          <p:attrName>style.color</p:attrName>
                                        </p:attrNameLst>
                                      </p:cBhvr>
                                      <p:to>
                                        <a:srgbClr val="375623"/>
                                      </p:to>
                                    </p:animClr>
                                    <p:animClr clrSpc="rgb" dir="cw">
                                      <p:cBhvr>
                                        <p:cTn id="42" dur="500" fill="hold"/>
                                        <p:tgtEl>
                                          <p:spTgt spid="62"/>
                                        </p:tgtEl>
                                        <p:attrNameLst>
                                          <p:attrName>fillcolor</p:attrName>
                                        </p:attrNameLst>
                                      </p:cBhvr>
                                      <p:to>
                                        <a:srgbClr val="375623"/>
                                      </p:to>
                                    </p:animClr>
                                    <p:set>
                                      <p:cBhvr>
                                        <p:cTn id="43" dur="500" fill="hold"/>
                                        <p:tgtEl>
                                          <p:spTgt spid="62"/>
                                        </p:tgtEl>
                                        <p:attrNameLst>
                                          <p:attrName>fill.type</p:attrName>
                                        </p:attrNameLst>
                                      </p:cBhvr>
                                      <p:to>
                                        <p:strVal val="solid"/>
                                      </p:to>
                                    </p:set>
                                    <p:set>
                                      <p:cBhvr>
                                        <p:cTn id="44" dur="500" fill="hold"/>
                                        <p:tgtEl>
                                          <p:spTgt spid="62"/>
                                        </p:tgtEl>
                                        <p:attrNameLst>
                                          <p:attrName>fill.on</p:attrName>
                                        </p:attrNameLst>
                                      </p:cBhvr>
                                      <p:to>
                                        <p:strVal val="true"/>
                                      </p:to>
                                    </p:set>
                                  </p:childTnLst>
                                </p:cTn>
                              </p:par>
                              <p:par>
                                <p:cTn id="45" presetID="19" presetClass="emph" presetSubtype="0" fill="hold" grpId="0" nodeType="withEffect">
                                  <p:stCondLst>
                                    <p:cond delay="0"/>
                                  </p:stCondLst>
                                  <p:childTnLst>
                                    <p:animClr clrSpc="rgb" dir="cw">
                                      <p:cBhvr override="childStyle">
                                        <p:cTn id="46" dur="500" fill="hold"/>
                                        <p:tgtEl>
                                          <p:spTgt spid="19"/>
                                        </p:tgtEl>
                                        <p:attrNameLst>
                                          <p:attrName>style.color</p:attrName>
                                        </p:attrNameLst>
                                      </p:cBhvr>
                                      <p:to>
                                        <a:srgbClr val="375623"/>
                                      </p:to>
                                    </p:animClr>
                                    <p:animClr clrSpc="rgb" dir="cw">
                                      <p:cBhvr>
                                        <p:cTn id="47" dur="500" fill="hold"/>
                                        <p:tgtEl>
                                          <p:spTgt spid="19"/>
                                        </p:tgtEl>
                                        <p:attrNameLst>
                                          <p:attrName>fillcolor</p:attrName>
                                        </p:attrNameLst>
                                      </p:cBhvr>
                                      <p:to>
                                        <a:srgbClr val="375623"/>
                                      </p:to>
                                    </p:animClr>
                                    <p:set>
                                      <p:cBhvr>
                                        <p:cTn id="48" dur="500" fill="hold"/>
                                        <p:tgtEl>
                                          <p:spTgt spid="19"/>
                                        </p:tgtEl>
                                        <p:attrNameLst>
                                          <p:attrName>fill.type</p:attrName>
                                        </p:attrNameLst>
                                      </p:cBhvr>
                                      <p:to>
                                        <p:strVal val="solid"/>
                                      </p:to>
                                    </p:set>
                                    <p:set>
                                      <p:cBhvr>
                                        <p:cTn id="49" dur="500" fill="hold"/>
                                        <p:tgtEl>
                                          <p:spTgt spid="19"/>
                                        </p:tgtEl>
                                        <p:attrNameLst>
                                          <p:attrName>fill.on</p:attrName>
                                        </p:attrNameLst>
                                      </p:cBhvr>
                                      <p:to>
                                        <p:strVal val="true"/>
                                      </p:to>
                                    </p:set>
                                  </p:childTnLst>
                                </p:cTn>
                              </p:par>
                              <p:par>
                                <p:cTn id="50" presetID="10" presetClass="entr" presetSubtype="0" fill="hold" grpId="0" nodeType="withEffect">
                                  <p:stCondLst>
                                    <p:cond delay="0"/>
                                  </p:stCondLst>
                                  <p:childTnLst>
                                    <p:set>
                                      <p:cBhvr>
                                        <p:cTn id="51" dur="1" fill="hold">
                                          <p:stCondLst>
                                            <p:cond delay="0"/>
                                          </p:stCondLst>
                                        </p:cTn>
                                        <p:tgtEl>
                                          <p:spTgt spid="113"/>
                                        </p:tgtEl>
                                        <p:attrNameLst>
                                          <p:attrName>style.visibility</p:attrName>
                                        </p:attrNameLst>
                                      </p:cBhvr>
                                      <p:to>
                                        <p:strVal val="visible"/>
                                      </p:to>
                                    </p:set>
                                    <p:animEffect transition="in" filter="fade">
                                      <p:cBhvr>
                                        <p:cTn id="52" dur="500"/>
                                        <p:tgtEl>
                                          <p:spTgt spid="11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2"/>
                                        </p:tgtEl>
                                        <p:attrNameLst>
                                          <p:attrName>style.visibility</p:attrName>
                                        </p:attrNameLst>
                                      </p:cBhvr>
                                      <p:to>
                                        <p:strVal val="visible"/>
                                      </p:to>
                                    </p:set>
                                    <p:animEffect transition="in" filter="fade">
                                      <p:cBhvr>
                                        <p:cTn id="55" dur="500"/>
                                        <p:tgtEl>
                                          <p:spTgt spid="112"/>
                                        </p:tgtEl>
                                      </p:cBhvr>
                                    </p:animEffect>
                                  </p:childTnLst>
                                </p:cTn>
                              </p:par>
                            </p:childTnLst>
                          </p:cTn>
                        </p:par>
                      </p:childTnLst>
                    </p:cTn>
                  </p:par>
                  <p:par>
                    <p:cTn id="56" fill="hold">
                      <p:stCondLst>
                        <p:cond delay="indefinite"/>
                      </p:stCondLst>
                      <p:childTnLst>
                        <p:par>
                          <p:cTn id="57" fill="hold">
                            <p:stCondLst>
                              <p:cond delay="0"/>
                            </p:stCondLst>
                            <p:childTnLst>
                              <p:par>
                                <p:cTn id="58" presetID="19" presetClass="emph" presetSubtype="0" fill="hold" grpId="0" nodeType="clickEffect">
                                  <p:stCondLst>
                                    <p:cond delay="0"/>
                                  </p:stCondLst>
                                  <p:childTnLst>
                                    <p:animClr clrSpc="rgb" dir="cw">
                                      <p:cBhvr override="childStyle">
                                        <p:cTn id="59" dur="500" fill="hold"/>
                                        <p:tgtEl>
                                          <p:spTgt spid="36"/>
                                        </p:tgtEl>
                                        <p:attrNameLst>
                                          <p:attrName>style.color</p:attrName>
                                        </p:attrNameLst>
                                      </p:cBhvr>
                                      <p:to>
                                        <a:srgbClr val="A8D08D"/>
                                      </p:to>
                                    </p:animClr>
                                    <p:animClr clrSpc="rgb" dir="cw">
                                      <p:cBhvr>
                                        <p:cTn id="60" dur="500" fill="hold"/>
                                        <p:tgtEl>
                                          <p:spTgt spid="36"/>
                                        </p:tgtEl>
                                        <p:attrNameLst>
                                          <p:attrName>fillcolor</p:attrName>
                                        </p:attrNameLst>
                                      </p:cBhvr>
                                      <p:to>
                                        <a:srgbClr val="A8D08D"/>
                                      </p:to>
                                    </p:animClr>
                                    <p:set>
                                      <p:cBhvr>
                                        <p:cTn id="61" dur="500" fill="hold"/>
                                        <p:tgtEl>
                                          <p:spTgt spid="36"/>
                                        </p:tgtEl>
                                        <p:attrNameLst>
                                          <p:attrName>fill.type</p:attrName>
                                        </p:attrNameLst>
                                      </p:cBhvr>
                                      <p:to>
                                        <p:strVal val="solid"/>
                                      </p:to>
                                    </p:set>
                                    <p:set>
                                      <p:cBhvr>
                                        <p:cTn id="62" dur="500" fill="hold"/>
                                        <p:tgtEl>
                                          <p:spTgt spid="36"/>
                                        </p:tgtEl>
                                        <p:attrNameLst>
                                          <p:attrName>fill.on</p:attrName>
                                        </p:attrNameLst>
                                      </p:cBhvr>
                                      <p:to>
                                        <p:strVal val="true"/>
                                      </p:to>
                                    </p:set>
                                  </p:childTnLst>
                                </p:cTn>
                              </p:par>
                              <p:par>
                                <p:cTn id="63" presetID="19" presetClass="emph" presetSubtype="0" fill="hold" grpId="0" nodeType="withEffect">
                                  <p:stCondLst>
                                    <p:cond delay="0"/>
                                  </p:stCondLst>
                                  <p:childTnLst>
                                    <p:animClr clrSpc="rgb" dir="cw">
                                      <p:cBhvr override="childStyle">
                                        <p:cTn id="64" dur="500" fill="hold"/>
                                        <p:tgtEl>
                                          <p:spTgt spid="13"/>
                                        </p:tgtEl>
                                        <p:attrNameLst>
                                          <p:attrName>style.color</p:attrName>
                                        </p:attrNameLst>
                                      </p:cBhvr>
                                      <p:to>
                                        <a:srgbClr val="A8D08D"/>
                                      </p:to>
                                    </p:animClr>
                                    <p:animClr clrSpc="rgb" dir="cw">
                                      <p:cBhvr>
                                        <p:cTn id="65" dur="500" fill="hold"/>
                                        <p:tgtEl>
                                          <p:spTgt spid="13"/>
                                        </p:tgtEl>
                                        <p:attrNameLst>
                                          <p:attrName>fillcolor</p:attrName>
                                        </p:attrNameLst>
                                      </p:cBhvr>
                                      <p:to>
                                        <a:srgbClr val="A8D08D"/>
                                      </p:to>
                                    </p:animClr>
                                    <p:set>
                                      <p:cBhvr>
                                        <p:cTn id="66" dur="500" fill="hold"/>
                                        <p:tgtEl>
                                          <p:spTgt spid="13"/>
                                        </p:tgtEl>
                                        <p:attrNameLst>
                                          <p:attrName>fill.type</p:attrName>
                                        </p:attrNameLst>
                                      </p:cBhvr>
                                      <p:to>
                                        <p:strVal val="solid"/>
                                      </p:to>
                                    </p:set>
                                    <p:set>
                                      <p:cBhvr>
                                        <p:cTn id="67" dur="500" fill="hold"/>
                                        <p:tgtEl>
                                          <p:spTgt spid="13"/>
                                        </p:tgtEl>
                                        <p:attrNameLst>
                                          <p:attrName>fill.on</p:attrName>
                                        </p:attrNameLst>
                                      </p:cBhvr>
                                      <p:to>
                                        <p:strVal val="true"/>
                                      </p:to>
                                    </p:set>
                                  </p:childTnLst>
                                </p:cTn>
                              </p:par>
                              <p:par>
                                <p:cTn id="68" presetID="19" presetClass="emph" presetSubtype="0" fill="hold" grpId="0" nodeType="withEffect">
                                  <p:stCondLst>
                                    <p:cond delay="0"/>
                                  </p:stCondLst>
                                  <p:childTnLst>
                                    <p:animClr clrSpc="rgb" dir="cw">
                                      <p:cBhvr override="childStyle">
                                        <p:cTn id="69" dur="500" fill="hold"/>
                                        <p:tgtEl>
                                          <p:spTgt spid="15"/>
                                        </p:tgtEl>
                                        <p:attrNameLst>
                                          <p:attrName>style.color</p:attrName>
                                        </p:attrNameLst>
                                      </p:cBhvr>
                                      <p:to>
                                        <a:srgbClr val="A8D08D"/>
                                      </p:to>
                                    </p:animClr>
                                    <p:animClr clrSpc="rgb" dir="cw">
                                      <p:cBhvr>
                                        <p:cTn id="70" dur="500" fill="hold"/>
                                        <p:tgtEl>
                                          <p:spTgt spid="15"/>
                                        </p:tgtEl>
                                        <p:attrNameLst>
                                          <p:attrName>fillcolor</p:attrName>
                                        </p:attrNameLst>
                                      </p:cBhvr>
                                      <p:to>
                                        <a:srgbClr val="A8D08D"/>
                                      </p:to>
                                    </p:animClr>
                                    <p:set>
                                      <p:cBhvr>
                                        <p:cTn id="71" dur="500" fill="hold"/>
                                        <p:tgtEl>
                                          <p:spTgt spid="15"/>
                                        </p:tgtEl>
                                        <p:attrNameLst>
                                          <p:attrName>fill.type</p:attrName>
                                        </p:attrNameLst>
                                      </p:cBhvr>
                                      <p:to>
                                        <p:strVal val="solid"/>
                                      </p:to>
                                    </p:set>
                                    <p:set>
                                      <p:cBhvr>
                                        <p:cTn id="72" dur="500" fill="hold"/>
                                        <p:tgtEl>
                                          <p:spTgt spid="15"/>
                                        </p:tgtEl>
                                        <p:attrNameLst>
                                          <p:attrName>fill.on</p:attrName>
                                        </p:attrNameLst>
                                      </p:cBhvr>
                                      <p:to>
                                        <p:strVal val="true"/>
                                      </p:to>
                                    </p:set>
                                  </p:childTnLst>
                                </p:cTn>
                              </p:par>
                              <p:par>
                                <p:cTn id="73" presetID="19" presetClass="emph" presetSubtype="0" fill="hold" grpId="0" nodeType="withEffect">
                                  <p:stCondLst>
                                    <p:cond delay="0"/>
                                  </p:stCondLst>
                                  <p:childTnLst>
                                    <p:animClr clrSpc="rgb" dir="cw">
                                      <p:cBhvr override="childStyle">
                                        <p:cTn id="74" dur="500" fill="hold"/>
                                        <p:tgtEl>
                                          <p:spTgt spid="16"/>
                                        </p:tgtEl>
                                        <p:attrNameLst>
                                          <p:attrName>style.color</p:attrName>
                                        </p:attrNameLst>
                                      </p:cBhvr>
                                      <p:to>
                                        <a:srgbClr val="A8D08D"/>
                                      </p:to>
                                    </p:animClr>
                                    <p:animClr clrSpc="rgb" dir="cw">
                                      <p:cBhvr>
                                        <p:cTn id="75" dur="500" fill="hold"/>
                                        <p:tgtEl>
                                          <p:spTgt spid="16"/>
                                        </p:tgtEl>
                                        <p:attrNameLst>
                                          <p:attrName>fillcolor</p:attrName>
                                        </p:attrNameLst>
                                      </p:cBhvr>
                                      <p:to>
                                        <a:srgbClr val="A8D08D"/>
                                      </p:to>
                                    </p:animClr>
                                    <p:set>
                                      <p:cBhvr>
                                        <p:cTn id="76" dur="500" fill="hold"/>
                                        <p:tgtEl>
                                          <p:spTgt spid="16"/>
                                        </p:tgtEl>
                                        <p:attrNameLst>
                                          <p:attrName>fill.type</p:attrName>
                                        </p:attrNameLst>
                                      </p:cBhvr>
                                      <p:to>
                                        <p:strVal val="solid"/>
                                      </p:to>
                                    </p:set>
                                    <p:set>
                                      <p:cBhvr>
                                        <p:cTn id="77" dur="500" fill="hold"/>
                                        <p:tgtEl>
                                          <p:spTgt spid="16"/>
                                        </p:tgtEl>
                                        <p:attrNameLst>
                                          <p:attrName>fill.on</p:attrName>
                                        </p:attrNameLst>
                                      </p:cBhvr>
                                      <p:to>
                                        <p:strVal val="true"/>
                                      </p:to>
                                    </p:set>
                                  </p:childTnLst>
                                </p:cTn>
                              </p:par>
                              <p:par>
                                <p:cTn id="78" presetID="19" presetClass="emph" presetSubtype="0" fill="hold" grpId="0" nodeType="withEffect">
                                  <p:stCondLst>
                                    <p:cond delay="0"/>
                                  </p:stCondLst>
                                  <p:childTnLst>
                                    <p:animClr clrSpc="rgb" dir="cw">
                                      <p:cBhvr override="childStyle">
                                        <p:cTn id="79" dur="500" fill="hold"/>
                                        <p:tgtEl>
                                          <p:spTgt spid="17"/>
                                        </p:tgtEl>
                                        <p:attrNameLst>
                                          <p:attrName>style.color</p:attrName>
                                        </p:attrNameLst>
                                      </p:cBhvr>
                                      <p:to>
                                        <a:srgbClr val="A8D08D"/>
                                      </p:to>
                                    </p:animClr>
                                    <p:animClr clrSpc="rgb" dir="cw">
                                      <p:cBhvr>
                                        <p:cTn id="80" dur="500" fill="hold"/>
                                        <p:tgtEl>
                                          <p:spTgt spid="17"/>
                                        </p:tgtEl>
                                        <p:attrNameLst>
                                          <p:attrName>fillcolor</p:attrName>
                                        </p:attrNameLst>
                                      </p:cBhvr>
                                      <p:to>
                                        <a:srgbClr val="A8D08D"/>
                                      </p:to>
                                    </p:animClr>
                                    <p:set>
                                      <p:cBhvr>
                                        <p:cTn id="81" dur="500" fill="hold"/>
                                        <p:tgtEl>
                                          <p:spTgt spid="17"/>
                                        </p:tgtEl>
                                        <p:attrNameLst>
                                          <p:attrName>fill.type</p:attrName>
                                        </p:attrNameLst>
                                      </p:cBhvr>
                                      <p:to>
                                        <p:strVal val="solid"/>
                                      </p:to>
                                    </p:set>
                                    <p:set>
                                      <p:cBhvr>
                                        <p:cTn id="82" dur="500" fill="hold"/>
                                        <p:tgtEl>
                                          <p:spTgt spid="17"/>
                                        </p:tgtEl>
                                        <p:attrNameLst>
                                          <p:attrName>fill.on</p:attrName>
                                        </p:attrNameLst>
                                      </p:cBhvr>
                                      <p:to>
                                        <p:strVal val="true"/>
                                      </p:to>
                                    </p:set>
                                  </p:childTnLst>
                                </p:cTn>
                              </p:par>
                              <p:par>
                                <p:cTn id="83" presetID="19" presetClass="emph" presetSubtype="0" fill="hold" grpId="0" nodeType="withEffect">
                                  <p:stCondLst>
                                    <p:cond delay="0"/>
                                  </p:stCondLst>
                                  <p:childTnLst>
                                    <p:animClr clrSpc="rgb" dir="cw">
                                      <p:cBhvr override="childStyle">
                                        <p:cTn id="84" dur="500" fill="hold"/>
                                        <p:tgtEl>
                                          <p:spTgt spid="18"/>
                                        </p:tgtEl>
                                        <p:attrNameLst>
                                          <p:attrName>style.color</p:attrName>
                                        </p:attrNameLst>
                                      </p:cBhvr>
                                      <p:to>
                                        <a:srgbClr val="A8D08D"/>
                                      </p:to>
                                    </p:animClr>
                                    <p:animClr clrSpc="rgb" dir="cw">
                                      <p:cBhvr>
                                        <p:cTn id="85" dur="500" fill="hold"/>
                                        <p:tgtEl>
                                          <p:spTgt spid="18"/>
                                        </p:tgtEl>
                                        <p:attrNameLst>
                                          <p:attrName>fillcolor</p:attrName>
                                        </p:attrNameLst>
                                      </p:cBhvr>
                                      <p:to>
                                        <a:srgbClr val="A8D08D"/>
                                      </p:to>
                                    </p:animClr>
                                    <p:set>
                                      <p:cBhvr>
                                        <p:cTn id="86" dur="500" fill="hold"/>
                                        <p:tgtEl>
                                          <p:spTgt spid="18"/>
                                        </p:tgtEl>
                                        <p:attrNameLst>
                                          <p:attrName>fill.type</p:attrName>
                                        </p:attrNameLst>
                                      </p:cBhvr>
                                      <p:to>
                                        <p:strVal val="solid"/>
                                      </p:to>
                                    </p:set>
                                    <p:set>
                                      <p:cBhvr>
                                        <p:cTn id="87" dur="500" fill="hold"/>
                                        <p:tgtEl>
                                          <p:spTgt spid="18"/>
                                        </p:tgtEl>
                                        <p:attrNameLst>
                                          <p:attrName>fill.on</p:attrName>
                                        </p:attrNameLst>
                                      </p:cBhvr>
                                      <p:to>
                                        <p:strVal val="true"/>
                                      </p:to>
                                    </p:set>
                                  </p:childTnLst>
                                </p:cTn>
                              </p:par>
                              <p:par>
                                <p:cTn id="88" presetID="10" presetClass="entr" presetSubtype="0" fill="hold" grpId="0" nodeType="withEffect">
                                  <p:stCondLst>
                                    <p:cond delay="0"/>
                                  </p:stCondLst>
                                  <p:childTnLst>
                                    <p:set>
                                      <p:cBhvr>
                                        <p:cTn id="89" dur="1" fill="hold">
                                          <p:stCondLst>
                                            <p:cond delay="0"/>
                                          </p:stCondLst>
                                        </p:cTn>
                                        <p:tgtEl>
                                          <p:spTgt spid="115"/>
                                        </p:tgtEl>
                                        <p:attrNameLst>
                                          <p:attrName>style.visibility</p:attrName>
                                        </p:attrNameLst>
                                      </p:cBhvr>
                                      <p:to>
                                        <p:strVal val="visible"/>
                                      </p:to>
                                    </p:set>
                                    <p:animEffect transition="in" filter="fade">
                                      <p:cBhvr>
                                        <p:cTn id="90" dur="500"/>
                                        <p:tgtEl>
                                          <p:spTgt spid="11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14"/>
                                        </p:tgtEl>
                                        <p:attrNameLst>
                                          <p:attrName>style.visibility</p:attrName>
                                        </p:attrNameLst>
                                      </p:cBhvr>
                                      <p:to>
                                        <p:strVal val="visible"/>
                                      </p:to>
                                    </p:set>
                                    <p:animEffect transition="in" filter="fade">
                                      <p:cBhvr>
                                        <p:cTn id="93" dur="500"/>
                                        <p:tgtEl>
                                          <p:spTgt spid="114"/>
                                        </p:tgtEl>
                                      </p:cBhvr>
                                    </p:animEffect>
                                  </p:childTnLst>
                                </p:cTn>
                              </p:par>
                            </p:childTnLst>
                          </p:cTn>
                        </p:par>
                      </p:childTnLst>
                    </p:cTn>
                  </p:par>
                  <p:par>
                    <p:cTn id="94" fill="hold">
                      <p:stCondLst>
                        <p:cond delay="indefinite"/>
                      </p:stCondLst>
                      <p:childTnLst>
                        <p:par>
                          <p:cTn id="95" fill="hold">
                            <p:stCondLst>
                              <p:cond delay="0"/>
                            </p:stCondLst>
                            <p:childTnLst>
                              <p:par>
                                <p:cTn id="96" presetID="21" presetClass="entr" presetSubtype="1" fill="hold" grpId="0" nodeType="clickEffect">
                                  <p:stCondLst>
                                    <p:cond delay="0"/>
                                  </p:stCondLst>
                                  <p:childTnLst>
                                    <p:set>
                                      <p:cBhvr>
                                        <p:cTn id="97" dur="1" fill="hold">
                                          <p:stCondLst>
                                            <p:cond delay="0"/>
                                          </p:stCondLst>
                                        </p:cTn>
                                        <p:tgtEl>
                                          <p:spTgt spid="93"/>
                                        </p:tgtEl>
                                        <p:attrNameLst>
                                          <p:attrName>style.visibility</p:attrName>
                                        </p:attrNameLst>
                                      </p:cBhvr>
                                      <p:to>
                                        <p:strVal val="visible"/>
                                      </p:to>
                                    </p:set>
                                    <p:animEffect transition="in" filter="wheel(1)">
                                      <p:cBhvr>
                                        <p:cTn id="98" dur="500"/>
                                        <p:tgtEl>
                                          <p:spTgt spid="93"/>
                                        </p:tgtEl>
                                      </p:cBhvr>
                                    </p:animEffect>
                                  </p:childTnLst>
                                </p:cTn>
                              </p:par>
                            </p:childTnLst>
                          </p:cTn>
                        </p:par>
                        <p:par>
                          <p:cTn id="99" fill="hold">
                            <p:stCondLst>
                              <p:cond delay="500"/>
                            </p:stCondLst>
                            <p:childTnLst>
                              <p:par>
                                <p:cTn id="100" presetID="10" presetClass="entr" presetSubtype="0" fill="hold" grpId="0" nodeType="after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childTnLst>
                          </p:cTn>
                        </p:par>
                      </p:childTnLst>
                    </p:cTn>
                  </p:par>
                  <p:par>
                    <p:cTn id="103" fill="hold">
                      <p:stCondLst>
                        <p:cond delay="indefinite"/>
                      </p:stCondLst>
                      <p:childTnLst>
                        <p:par>
                          <p:cTn id="104" fill="hold">
                            <p:stCondLst>
                              <p:cond delay="0"/>
                            </p:stCondLst>
                            <p:childTnLst>
                              <p:par>
                                <p:cTn id="105" presetID="19" presetClass="emph" presetSubtype="0" fill="hold" grpId="0" nodeType="clickEffect">
                                  <p:stCondLst>
                                    <p:cond delay="0"/>
                                  </p:stCondLst>
                                  <p:childTnLst>
                                    <p:animClr clrSpc="rgb" dir="cw">
                                      <p:cBhvr override="childStyle">
                                        <p:cTn id="106" dur="500" fill="hold"/>
                                        <p:tgtEl>
                                          <p:spTgt spid="12"/>
                                        </p:tgtEl>
                                        <p:attrNameLst>
                                          <p:attrName>style.color</p:attrName>
                                        </p:attrNameLst>
                                      </p:cBhvr>
                                      <p:to>
                                        <a:srgbClr val="480059"/>
                                      </p:to>
                                    </p:animClr>
                                    <p:animClr clrSpc="rgb" dir="cw">
                                      <p:cBhvr>
                                        <p:cTn id="107" dur="500" fill="hold"/>
                                        <p:tgtEl>
                                          <p:spTgt spid="12"/>
                                        </p:tgtEl>
                                        <p:attrNameLst>
                                          <p:attrName>fillcolor</p:attrName>
                                        </p:attrNameLst>
                                      </p:cBhvr>
                                      <p:to>
                                        <a:srgbClr val="480059"/>
                                      </p:to>
                                    </p:animClr>
                                    <p:set>
                                      <p:cBhvr>
                                        <p:cTn id="108" dur="500" fill="hold"/>
                                        <p:tgtEl>
                                          <p:spTgt spid="12"/>
                                        </p:tgtEl>
                                        <p:attrNameLst>
                                          <p:attrName>fill.type</p:attrName>
                                        </p:attrNameLst>
                                      </p:cBhvr>
                                      <p:to>
                                        <p:strVal val="solid"/>
                                      </p:to>
                                    </p:set>
                                    <p:set>
                                      <p:cBhvr>
                                        <p:cTn id="109" dur="500" fill="hold"/>
                                        <p:tgtEl>
                                          <p:spTgt spid="12"/>
                                        </p:tgtEl>
                                        <p:attrNameLst>
                                          <p:attrName>fill.on</p:attrName>
                                        </p:attrNameLst>
                                      </p:cBhvr>
                                      <p:to>
                                        <p:strVal val="true"/>
                                      </p:to>
                                    </p:set>
                                  </p:childTnLst>
                                </p:cTn>
                              </p:par>
                              <p:par>
                                <p:cTn id="110" presetID="19" presetClass="emph" presetSubtype="0" fill="hold" grpId="0" nodeType="withEffect">
                                  <p:stCondLst>
                                    <p:cond delay="0"/>
                                  </p:stCondLst>
                                  <p:childTnLst>
                                    <p:animClr clrSpc="rgb" dir="cw">
                                      <p:cBhvr override="childStyle">
                                        <p:cTn id="111" dur="500" fill="hold"/>
                                        <p:tgtEl>
                                          <p:spTgt spid="9"/>
                                        </p:tgtEl>
                                        <p:attrNameLst>
                                          <p:attrName>style.color</p:attrName>
                                        </p:attrNameLst>
                                      </p:cBhvr>
                                      <p:to>
                                        <a:srgbClr val="480059"/>
                                      </p:to>
                                    </p:animClr>
                                    <p:animClr clrSpc="rgb" dir="cw">
                                      <p:cBhvr>
                                        <p:cTn id="112" dur="500" fill="hold"/>
                                        <p:tgtEl>
                                          <p:spTgt spid="9"/>
                                        </p:tgtEl>
                                        <p:attrNameLst>
                                          <p:attrName>fillcolor</p:attrName>
                                        </p:attrNameLst>
                                      </p:cBhvr>
                                      <p:to>
                                        <a:srgbClr val="480059"/>
                                      </p:to>
                                    </p:animClr>
                                    <p:set>
                                      <p:cBhvr>
                                        <p:cTn id="113" dur="500" fill="hold"/>
                                        <p:tgtEl>
                                          <p:spTgt spid="9"/>
                                        </p:tgtEl>
                                        <p:attrNameLst>
                                          <p:attrName>fill.type</p:attrName>
                                        </p:attrNameLst>
                                      </p:cBhvr>
                                      <p:to>
                                        <p:strVal val="solid"/>
                                      </p:to>
                                    </p:set>
                                    <p:set>
                                      <p:cBhvr>
                                        <p:cTn id="114" dur="500" fill="hold"/>
                                        <p:tgtEl>
                                          <p:spTgt spid="9"/>
                                        </p:tgtEl>
                                        <p:attrNameLst>
                                          <p:attrName>fill.on</p:attrName>
                                        </p:attrNameLst>
                                      </p:cBhvr>
                                      <p:to>
                                        <p:strVal val="true"/>
                                      </p:to>
                                    </p:set>
                                  </p:childTnLst>
                                </p:cTn>
                              </p:par>
                              <p:par>
                                <p:cTn id="115" presetID="19" presetClass="emph" presetSubtype="0" fill="hold" grpId="0" nodeType="withEffect">
                                  <p:stCondLst>
                                    <p:cond delay="0"/>
                                  </p:stCondLst>
                                  <p:childTnLst>
                                    <p:animClr clrSpc="rgb" dir="cw">
                                      <p:cBhvr override="childStyle">
                                        <p:cTn id="116" dur="500" fill="hold"/>
                                        <p:tgtEl>
                                          <p:spTgt spid="10"/>
                                        </p:tgtEl>
                                        <p:attrNameLst>
                                          <p:attrName>style.color</p:attrName>
                                        </p:attrNameLst>
                                      </p:cBhvr>
                                      <p:to>
                                        <a:srgbClr val="480059"/>
                                      </p:to>
                                    </p:animClr>
                                    <p:animClr clrSpc="rgb" dir="cw">
                                      <p:cBhvr>
                                        <p:cTn id="117" dur="500" fill="hold"/>
                                        <p:tgtEl>
                                          <p:spTgt spid="10"/>
                                        </p:tgtEl>
                                        <p:attrNameLst>
                                          <p:attrName>fillcolor</p:attrName>
                                        </p:attrNameLst>
                                      </p:cBhvr>
                                      <p:to>
                                        <a:srgbClr val="480059"/>
                                      </p:to>
                                    </p:animClr>
                                    <p:set>
                                      <p:cBhvr>
                                        <p:cTn id="118" dur="500" fill="hold"/>
                                        <p:tgtEl>
                                          <p:spTgt spid="10"/>
                                        </p:tgtEl>
                                        <p:attrNameLst>
                                          <p:attrName>fill.type</p:attrName>
                                        </p:attrNameLst>
                                      </p:cBhvr>
                                      <p:to>
                                        <p:strVal val="solid"/>
                                      </p:to>
                                    </p:set>
                                    <p:set>
                                      <p:cBhvr>
                                        <p:cTn id="119" dur="500" fill="hold"/>
                                        <p:tgtEl>
                                          <p:spTgt spid="10"/>
                                        </p:tgtEl>
                                        <p:attrNameLst>
                                          <p:attrName>fill.on</p:attrName>
                                        </p:attrNameLst>
                                      </p:cBhvr>
                                      <p:to>
                                        <p:strVal val="true"/>
                                      </p:to>
                                    </p:set>
                                  </p:childTnLst>
                                </p:cTn>
                              </p:par>
                              <p:par>
                                <p:cTn id="120" presetID="19" presetClass="emph" presetSubtype="0" fill="hold" grpId="0" nodeType="withEffect">
                                  <p:stCondLst>
                                    <p:cond delay="0"/>
                                  </p:stCondLst>
                                  <p:childTnLst>
                                    <p:animClr clrSpc="rgb" dir="cw">
                                      <p:cBhvr override="childStyle">
                                        <p:cTn id="121" dur="500" fill="hold"/>
                                        <p:tgtEl>
                                          <p:spTgt spid="11"/>
                                        </p:tgtEl>
                                        <p:attrNameLst>
                                          <p:attrName>style.color</p:attrName>
                                        </p:attrNameLst>
                                      </p:cBhvr>
                                      <p:to>
                                        <a:srgbClr val="480059"/>
                                      </p:to>
                                    </p:animClr>
                                    <p:animClr clrSpc="rgb" dir="cw">
                                      <p:cBhvr>
                                        <p:cTn id="122" dur="500" fill="hold"/>
                                        <p:tgtEl>
                                          <p:spTgt spid="11"/>
                                        </p:tgtEl>
                                        <p:attrNameLst>
                                          <p:attrName>fillcolor</p:attrName>
                                        </p:attrNameLst>
                                      </p:cBhvr>
                                      <p:to>
                                        <a:srgbClr val="480059"/>
                                      </p:to>
                                    </p:animClr>
                                    <p:set>
                                      <p:cBhvr>
                                        <p:cTn id="123" dur="500" fill="hold"/>
                                        <p:tgtEl>
                                          <p:spTgt spid="11"/>
                                        </p:tgtEl>
                                        <p:attrNameLst>
                                          <p:attrName>fill.type</p:attrName>
                                        </p:attrNameLst>
                                      </p:cBhvr>
                                      <p:to>
                                        <p:strVal val="solid"/>
                                      </p:to>
                                    </p:set>
                                    <p:set>
                                      <p:cBhvr>
                                        <p:cTn id="124" dur="500" fill="hold"/>
                                        <p:tgtEl>
                                          <p:spTgt spid="11"/>
                                        </p:tgtEl>
                                        <p:attrNameLst>
                                          <p:attrName>fill.on</p:attrName>
                                        </p:attrNameLst>
                                      </p:cBhvr>
                                      <p:to>
                                        <p:strVal val="true"/>
                                      </p:to>
                                    </p:set>
                                  </p:childTnLst>
                                </p:cTn>
                              </p:par>
                              <p:par>
                                <p:cTn id="125" presetID="10" presetClass="entr" presetSubtype="0" fill="hold" grpId="0" nodeType="withEffect">
                                  <p:stCondLst>
                                    <p:cond delay="0"/>
                                  </p:stCondLst>
                                  <p:childTnLst>
                                    <p:set>
                                      <p:cBhvr>
                                        <p:cTn id="126" dur="1" fill="hold">
                                          <p:stCondLst>
                                            <p:cond delay="0"/>
                                          </p:stCondLst>
                                        </p:cTn>
                                        <p:tgtEl>
                                          <p:spTgt spid="116"/>
                                        </p:tgtEl>
                                        <p:attrNameLst>
                                          <p:attrName>style.visibility</p:attrName>
                                        </p:attrNameLst>
                                      </p:cBhvr>
                                      <p:to>
                                        <p:strVal val="visible"/>
                                      </p:to>
                                    </p:set>
                                    <p:animEffect transition="in" filter="fade">
                                      <p:cBhvr>
                                        <p:cTn id="127" dur="500"/>
                                        <p:tgtEl>
                                          <p:spTgt spid="11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17"/>
                                        </p:tgtEl>
                                        <p:attrNameLst>
                                          <p:attrName>style.visibility</p:attrName>
                                        </p:attrNameLst>
                                      </p:cBhvr>
                                      <p:to>
                                        <p:strVal val="visible"/>
                                      </p:to>
                                    </p:set>
                                    <p:animEffect transition="in" filter="fade">
                                      <p:cBhvr>
                                        <p:cTn id="130" dur="500"/>
                                        <p:tgtEl>
                                          <p:spTgt spid="117"/>
                                        </p:tgtEl>
                                      </p:cBhvr>
                                    </p:animEffect>
                                  </p:childTnLst>
                                </p:cTn>
                              </p:par>
                            </p:childTnLst>
                          </p:cTn>
                        </p:par>
                      </p:childTnLst>
                    </p:cTn>
                  </p:par>
                  <p:par>
                    <p:cTn id="131" fill="hold">
                      <p:stCondLst>
                        <p:cond delay="indefinite"/>
                      </p:stCondLst>
                      <p:childTnLst>
                        <p:par>
                          <p:cTn id="132" fill="hold">
                            <p:stCondLst>
                              <p:cond delay="0"/>
                            </p:stCondLst>
                            <p:childTnLst>
                              <p:par>
                                <p:cTn id="133" presetID="19" presetClass="emph" presetSubtype="0" fill="hold" grpId="0" nodeType="clickEffect">
                                  <p:stCondLst>
                                    <p:cond delay="0"/>
                                  </p:stCondLst>
                                  <p:childTnLst>
                                    <p:animClr clrSpc="rgb" dir="cw">
                                      <p:cBhvr override="childStyle">
                                        <p:cTn id="134" dur="500" fill="hold"/>
                                        <p:tgtEl>
                                          <p:spTgt spid="8"/>
                                        </p:tgtEl>
                                        <p:attrNameLst>
                                          <p:attrName>style.color</p:attrName>
                                        </p:attrNameLst>
                                      </p:cBhvr>
                                      <p:to>
                                        <a:srgbClr val="D838FF"/>
                                      </p:to>
                                    </p:animClr>
                                    <p:animClr clrSpc="rgb" dir="cw">
                                      <p:cBhvr>
                                        <p:cTn id="135" dur="500" fill="hold"/>
                                        <p:tgtEl>
                                          <p:spTgt spid="8"/>
                                        </p:tgtEl>
                                        <p:attrNameLst>
                                          <p:attrName>fillcolor</p:attrName>
                                        </p:attrNameLst>
                                      </p:cBhvr>
                                      <p:to>
                                        <a:srgbClr val="D838FF"/>
                                      </p:to>
                                    </p:animClr>
                                    <p:set>
                                      <p:cBhvr>
                                        <p:cTn id="136" dur="500" fill="hold"/>
                                        <p:tgtEl>
                                          <p:spTgt spid="8"/>
                                        </p:tgtEl>
                                        <p:attrNameLst>
                                          <p:attrName>fill.type</p:attrName>
                                        </p:attrNameLst>
                                      </p:cBhvr>
                                      <p:to>
                                        <p:strVal val="solid"/>
                                      </p:to>
                                    </p:set>
                                    <p:set>
                                      <p:cBhvr>
                                        <p:cTn id="137" dur="500" fill="hold"/>
                                        <p:tgtEl>
                                          <p:spTgt spid="8"/>
                                        </p:tgtEl>
                                        <p:attrNameLst>
                                          <p:attrName>fill.on</p:attrName>
                                        </p:attrNameLst>
                                      </p:cBhvr>
                                      <p:to>
                                        <p:strVal val="true"/>
                                      </p:to>
                                    </p:set>
                                  </p:childTnLst>
                                </p:cTn>
                              </p:par>
                              <p:par>
                                <p:cTn id="138" presetID="19" presetClass="emph" presetSubtype="0" fill="hold" grpId="0" nodeType="withEffect">
                                  <p:stCondLst>
                                    <p:cond delay="0"/>
                                  </p:stCondLst>
                                  <p:childTnLst>
                                    <p:animClr clrSpc="rgb" dir="cw">
                                      <p:cBhvr override="childStyle">
                                        <p:cTn id="139" dur="500" fill="hold"/>
                                        <p:tgtEl>
                                          <p:spTgt spid="7"/>
                                        </p:tgtEl>
                                        <p:attrNameLst>
                                          <p:attrName>style.color</p:attrName>
                                        </p:attrNameLst>
                                      </p:cBhvr>
                                      <p:to>
                                        <a:srgbClr val="D838FF"/>
                                      </p:to>
                                    </p:animClr>
                                    <p:animClr clrSpc="rgb" dir="cw">
                                      <p:cBhvr>
                                        <p:cTn id="140" dur="500" fill="hold"/>
                                        <p:tgtEl>
                                          <p:spTgt spid="7"/>
                                        </p:tgtEl>
                                        <p:attrNameLst>
                                          <p:attrName>fillcolor</p:attrName>
                                        </p:attrNameLst>
                                      </p:cBhvr>
                                      <p:to>
                                        <a:srgbClr val="D838FF"/>
                                      </p:to>
                                    </p:animClr>
                                    <p:set>
                                      <p:cBhvr>
                                        <p:cTn id="141" dur="500" fill="hold"/>
                                        <p:tgtEl>
                                          <p:spTgt spid="7"/>
                                        </p:tgtEl>
                                        <p:attrNameLst>
                                          <p:attrName>fill.type</p:attrName>
                                        </p:attrNameLst>
                                      </p:cBhvr>
                                      <p:to>
                                        <p:strVal val="solid"/>
                                      </p:to>
                                    </p:set>
                                    <p:set>
                                      <p:cBhvr>
                                        <p:cTn id="142" dur="500" fill="hold"/>
                                        <p:tgtEl>
                                          <p:spTgt spid="7"/>
                                        </p:tgtEl>
                                        <p:attrNameLst>
                                          <p:attrName>fill.on</p:attrName>
                                        </p:attrNameLst>
                                      </p:cBhvr>
                                      <p:to>
                                        <p:strVal val="true"/>
                                      </p:to>
                                    </p:set>
                                  </p:childTnLst>
                                </p:cTn>
                              </p:par>
                              <p:par>
                                <p:cTn id="143" presetID="10" presetClass="entr" presetSubtype="0" fill="hold" grpId="0" nodeType="withEffect">
                                  <p:stCondLst>
                                    <p:cond delay="0"/>
                                  </p:stCondLst>
                                  <p:childTnLst>
                                    <p:set>
                                      <p:cBhvr>
                                        <p:cTn id="144" dur="1" fill="hold">
                                          <p:stCondLst>
                                            <p:cond delay="0"/>
                                          </p:stCondLst>
                                        </p:cTn>
                                        <p:tgtEl>
                                          <p:spTgt spid="121"/>
                                        </p:tgtEl>
                                        <p:attrNameLst>
                                          <p:attrName>style.visibility</p:attrName>
                                        </p:attrNameLst>
                                      </p:cBhvr>
                                      <p:to>
                                        <p:strVal val="visible"/>
                                      </p:to>
                                    </p:set>
                                    <p:animEffect transition="in" filter="fade">
                                      <p:cBhvr>
                                        <p:cTn id="145" dur="500"/>
                                        <p:tgtEl>
                                          <p:spTgt spid="121"/>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0"/>
                                        </p:tgtEl>
                                        <p:attrNameLst>
                                          <p:attrName>style.visibility</p:attrName>
                                        </p:attrNameLst>
                                      </p:cBhvr>
                                      <p:to>
                                        <p:strVal val="visible"/>
                                      </p:to>
                                    </p:set>
                                    <p:animEffect transition="in" filter="fade">
                                      <p:cBhvr>
                                        <p:cTn id="148" dur="500"/>
                                        <p:tgtEl>
                                          <p:spTgt spid="120"/>
                                        </p:tgtEl>
                                      </p:cBhvr>
                                    </p:animEffect>
                                  </p:childTnLst>
                                </p:cTn>
                              </p:par>
                            </p:childTnLst>
                          </p:cTn>
                        </p:par>
                      </p:childTnLst>
                    </p:cTn>
                  </p:par>
                  <p:par>
                    <p:cTn id="149" fill="hold">
                      <p:stCondLst>
                        <p:cond delay="indefinite"/>
                      </p:stCondLst>
                      <p:childTnLst>
                        <p:par>
                          <p:cTn id="150" fill="hold">
                            <p:stCondLst>
                              <p:cond delay="0"/>
                            </p:stCondLst>
                            <p:childTnLst>
                              <p:par>
                                <p:cTn id="151" presetID="21" presetClass="entr" presetSubtype="1" fill="hold" grpId="0" nodeType="clickEffect">
                                  <p:stCondLst>
                                    <p:cond delay="0"/>
                                  </p:stCondLst>
                                  <p:childTnLst>
                                    <p:set>
                                      <p:cBhvr>
                                        <p:cTn id="152" dur="1" fill="hold">
                                          <p:stCondLst>
                                            <p:cond delay="0"/>
                                          </p:stCondLst>
                                        </p:cTn>
                                        <p:tgtEl>
                                          <p:spTgt spid="106"/>
                                        </p:tgtEl>
                                        <p:attrNameLst>
                                          <p:attrName>style.visibility</p:attrName>
                                        </p:attrNameLst>
                                      </p:cBhvr>
                                      <p:to>
                                        <p:strVal val="visible"/>
                                      </p:to>
                                    </p:set>
                                    <p:animEffect transition="in" filter="wheel(1)">
                                      <p:cBhvr>
                                        <p:cTn id="153" dur="500"/>
                                        <p:tgtEl>
                                          <p:spTgt spid="106"/>
                                        </p:tgtEl>
                                      </p:cBhvr>
                                    </p:animEffect>
                                  </p:childTnLst>
                                </p:cTn>
                              </p:par>
                            </p:childTnLst>
                          </p:cTn>
                        </p:par>
                        <p:par>
                          <p:cTn id="154" fill="hold">
                            <p:stCondLst>
                              <p:cond delay="500"/>
                            </p:stCondLst>
                            <p:childTnLst>
                              <p:par>
                                <p:cTn id="155" presetID="10" presetClass="entr" presetSubtype="0" fill="hold" grpId="0" nodeType="afterEffect">
                                  <p:stCondLst>
                                    <p:cond delay="0"/>
                                  </p:stCondLst>
                                  <p:childTnLst>
                                    <p:set>
                                      <p:cBhvr>
                                        <p:cTn id="156" dur="1" fill="hold">
                                          <p:stCondLst>
                                            <p:cond delay="0"/>
                                          </p:stCondLst>
                                        </p:cTn>
                                        <p:tgtEl>
                                          <p:spTgt spid="66"/>
                                        </p:tgtEl>
                                        <p:attrNameLst>
                                          <p:attrName>style.visibility</p:attrName>
                                        </p:attrNameLst>
                                      </p:cBhvr>
                                      <p:to>
                                        <p:strVal val="visible"/>
                                      </p:to>
                                    </p:set>
                                    <p:animEffect transition="in" filter="fade">
                                      <p:cBhvr>
                                        <p:cTn id="157" dur="500"/>
                                        <p:tgtEl>
                                          <p:spTgt spid="66"/>
                                        </p:tgtEl>
                                      </p:cBhvr>
                                    </p:animEffect>
                                  </p:childTnLst>
                                </p:cTn>
                              </p:par>
                            </p:childTnLst>
                          </p:cTn>
                        </p:par>
                      </p:childTnLst>
                    </p:cTn>
                  </p:par>
                  <p:par>
                    <p:cTn id="158" fill="hold">
                      <p:stCondLst>
                        <p:cond delay="indefinite"/>
                      </p:stCondLst>
                      <p:childTnLst>
                        <p:par>
                          <p:cTn id="159" fill="hold">
                            <p:stCondLst>
                              <p:cond delay="0"/>
                            </p:stCondLst>
                            <p:childTnLst>
                              <p:par>
                                <p:cTn id="160" presetID="19" presetClass="emph" presetSubtype="0" fill="hold" grpId="0" nodeType="clickEffect">
                                  <p:stCondLst>
                                    <p:cond delay="0"/>
                                  </p:stCondLst>
                                  <p:childTnLst>
                                    <p:animClr clrSpc="rgb" dir="cw">
                                      <p:cBhvr override="childStyle">
                                        <p:cTn id="161" dur="500" fill="hold"/>
                                        <p:tgtEl>
                                          <p:spTgt spid="6"/>
                                        </p:tgtEl>
                                        <p:attrNameLst>
                                          <p:attrName>style.color</p:attrName>
                                        </p:attrNameLst>
                                      </p:cBhvr>
                                      <p:to>
                                        <a:srgbClr val="1F3864"/>
                                      </p:to>
                                    </p:animClr>
                                    <p:animClr clrSpc="rgb" dir="cw">
                                      <p:cBhvr>
                                        <p:cTn id="162" dur="500" fill="hold"/>
                                        <p:tgtEl>
                                          <p:spTgt spid="6"/>
                                        </p:tgtEl>
                                        <p:attrNameLst>
                                          <p:attrName>fillcolor</p:attrName>
                                        </p:attrNameLst>
                                      </p:cBhvr>
                                      <p:to>
                                        <a:srgbClr val="1F3864"/>
                                      </p:to>
                                    </p:animClr>
                                    <p:set>
                                      <p:cBhvr>
                                        <p:cTn id="163" dur="500" fill="hold"/>
                                        <p:tgtEl>
                                          <p:spTgt spid="6"/>
                                        </p:tgtEl>
                                        <p:attrNameLst>
                                          <p:attrName>fill.type</p:attrName>
                                        </p:attrNameLst>
                                      </p:cBhvr>
                                      <p:to>
                                        <p:strVal val="solid"/>
                                      </p:to>
                                    </p:set>
                                    <p:set>
                                      <p:cBhvr>
                                        <p:cTn id="164" dur="500" fill="hold"/>
                                        <p:tgtEl>
                                          <p:spTgt spid="6"/>
                                        </p:tgtEl>
                                        <p:attrNameLst>
                                          <p:attrName>fill.on</p:attrName>
                                        </p:attrNameLst>
                                      </p:cBhvr>
                                      <p:to>
                                        <p:strVal val="true"/>
                                      </p:to>
                                    </p:set>
                                  </p:childTnLst>
                                </p:cTn>
                              </p:par>
                              <p:par>
                                <p:cTn id="165" presetID="10" presetClass="entr" presetSubtype="0" fill="hold" grpId="0" nodeType="withEffect">
                                  <p:stCondLst>
                                    <p:cond delay="0"/>
                                  </p:stCondLst>
                                  <p:childTnLst>
                                    <p:set>
                                      <p:cBhvr>
                                        <p:cTn id="166" dur="1" fill="hold">
                                          <p:stCondLst>
                                            <p:cond delay="0"/>
                                          </p:stCondLst>
                                        </p:cTn>
                                        <p:tgtEl>
                                          <p:spTgt spid="118"/>
                                        </p:tgtEl>
                                        <p:attrNameLst>
                                          <p:attrName>style.visibility</p:attrName>
                                        </p:attrNameLst>
                                      </p:cBhvr>
                                      <p:to>
                                        <p:strVal val="visible"/>
                                      </p:to>
                                    </p:set>
                                    <p:animEffect transition="in" filter="fade">
                                      <p:cBhvr>
                                        <p:cTn id="167" dur="500"/>
                                        <p:tgtEl>
                                          <p:spTgt spid="11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19"/>
                                        </p:tgtEl>
                                        <p:attrNameLst>
                                          <p:attrName>style.visibility</p:attrName>
                                        </p:attrNameLst>
                                      </p:cBhvr>
                                      <p:to>
                                        <p:strVal val="visible"/>
                                      </p:to>
                                    </p:set>
                                    <p:animEffect transition="in" filter="fade">
                                      <p:cBhvr>
                                        <p:cTn id="170" dur="500"/>
                                        <p:tgtEl>
                                          <p:spTgt spid="119"/>
                                        </p:tgtEl>
                                      </p:cBhvr>
                                    </p:animEffect>
                                  </p:childTnLst>
                                </p:cTn>
                              </p:par>
                            </p:childTnLst>
                          </p:cTn>
                        </p:par>
                      </p:childTnLst>
                    </p:cTn>
                  </p:par>
                  <p:par>
                    <p:cTn id="171" fill="hold">
                      <p:stCondLst>
                        <p:cond delay="indefinite"/>
                      </p:stCondLst>
                      <p:childTnLst>
                        <p:par>
                          <p:cTn id="172" fill="hold">
                            <p:stCondLst>
                              <p:cond delay="0"/>
                            </p:stCondLst>
                            <p:childTnLst>
                              <p:par>
                                <p:cTn id="173" presetID="19" presetClass="emph" presetSubtype="0" fill="hold" grpId="0" nodeType="clickEffect">
                                  <p:stCondLst>
                                    <p:cond delay="0"/>
                                  </p:stCondLst>
                                  <p:childTnLst>
                                    <p:animClr clrSpc="rgb" dir="cw">
                                      <p:cBhvr override="childStyle">
                                        <p:cTn id="174" dur="500" fill="hold"/>
                                        <p:tgtEl>
                                          <p:spTgt spid="5"/>
                                        </p:tgtEl>
                                        <p:attrNameLst>
                                          <p:attrName>style.color</p:attrName>
                                        </p:attrNameLst>
                                      </p:cBhvr>
                                      <p:to>
                                        <a:srgbClr val="8EAADB"/>
                                      </p:to>
                                    </p:animClr>
                                    <p:animClr clrSpc="rgb" dir="cw">
                                      <p:cBhvr>
                                        <p:cTn id="175" dur="500" fill="hold"/>
                                        <p:tgtEl>
                                          <p:spTgt spid="5"/>
                                        </p:tgtEl>
                                        <p:attrNameLst>
                                          <p:attrName>fillcolor</p:attrName>
                                        </p:attrNameLst>
                                      </p:cBhvr>
                                      <p:to>
                                        <a:srgbClr val="8EAADB"/>
                                      </p:to>
                                    </p:animClr>
                                    <p:set>
                                      <p:cBhvr>
                                        <p:cTn id="176" dur="500" fill="hold"/>
                                        <p:tgtEl>
                                          <p:spTgt spid="5"/>
                                        </p:tgtEl>
                                        <p:attrNameLst>
                                          <p:attrName>fill.type</p:attrName>
                                        </p:attrNameLst>
                                      </p:cBhvr>
                                      <p:to>
                                        <p:strVal val="solid"/>
                                      </p:to>
                                    </p:set>
                                    <p:set>
                                      <p:cBhvr>
                                        <p:cTn id="177" dur="500" fill="hold"/>
                                        <p:tgtEl>
                                          <p:spTgt spid="5"/>
                                        </p:tgtEl>
                                        <p:attrNameLst>
                                          <p:attrName>fill.on</p:attrName>
                                        </p:attrNameLst>
                                      </p:cBhvr>
                                      <p:to>
                                        <p:strVal val="true"/>
                                      </p:to>
                                    </p:set>
                                  </p:childTnLst>
                                </p:cTn>
                              </p:par>
                              <p:par>
                                <p:cTn id="178" presetID="10" presetClass="entr" presetSubtype="0" fill="hold" grpId="0" nodeType="withEffect">
                                  <p:stCondLst>
                                    <p:cond delay="0"/>
                                  </p:stCondLst>
                                  <p:childTnLst>
                                    <p:set>
                                      <p:cBhvr>
                                        <p:cTn id="179" dur="1" fill="hold">
                                          <p:stCondLst>
                                            <p:cond delay="0"/>
                                          </p:stCondLst>
                                        </p:cTn>
                                        <p:tgtEl>
                                          <p:spTgt spid="123"/>
                                        </p:tgtEl>
                                        <p:attrNameLst>
                                          <p:attrName>style.visibility</p:attrName>
                                        </p:attrNameLst>
                                      </p:cBhvr>
                                      <p:to>
                                        <p:strVal val="visible"/>
                                      </p:to>
                                    </p:set>
                                    <p:animEffect transition="in" filter="fade">
                                      <p:cBhvr>
                                        <p:cTn id="180" dur="500"/>
                                        <p:tgtEl>
                                          <p:spTgt spid="123"/>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22"/>
                                        </p:tgtEl>
                                        <p:attrNameLst>
                                          <p:attrName>style.visibility</p:attrName>
                                        </p:attrNameLst>
                                      </p:cBhvr>
                                      <p:to>
                                        <p:strVal val="visible"/>
                                      </p:to>
                                    </p:set>
                                    <p:animEffect transition="in" filter="fade">
                                      <p:cBhvr>
                                        <p:cTn id="183" dur="500"/>
                                        <p:tgtEl>
                                          <p:spTgt spid="122"/>
                                        </p:tgtEl>
                                      </p:cBhvr>
                                    </p:animEffect>
                                  </p:childTnLst>
                                </p:cTn>
                              </p:par>
                            </p:childTnLst>
                          </p:cTn>
                        </p:par>
                      </p:childTnLst>
                    </p:cTn>
                  </p:par>
                  <p:par>
                    <p:cTn id="184" fill="hold">
                      <p:stCondLst>
                        <p:cond delay="indefinite"/>
                      </p:stCondLst>
                      <p:childTnLst>
                        <p:par>
                          <p:cTn id="185" fill="hold">
                            <p:stCondLst>
                              <p:cond delay="0"/>
                            </p:stCondLst>
                            <p:childTnLst>
                              <p:par>
                                <p:cTn id="186" presetID="21" presetClass="entr" presetSubtype="1" fill="hold" grpId="0" nodeType="clickEffect">
                                  <p:stCondLst>
                                    <p:cond delay="0"/>
                                  </p:stCondLst>
                                  <p:childTnLst>
                                    <p:set>
                                      <p:cBhvr>
                                        <p:cTn id="187" dur="1" fill="hold">
                                          <p:stCondLst>
                                            <p:cond delay="0"/>
                                          </p:stCondLst>
                                        </p:cTn>
                                        <p:tgtEl>
                                          <p:spTgt spid="107"/>
                                        </p:tgtEl>
                                        <p:attrNameLst>
                                          <p:attrName>style.visibility</p:attrName>
                                        </p:attrNameLst>
                                      </p:cBhvr>
                                      <p:to>
                                        <p:strVal val="visible"/>
                                      </p:to>
                                    </p:set>
                                    <p:animEffect transition="in" filter="wheel(1)">
                                      <p:cBhvr>
                                        <p:cTn id="188" dur="500"/>
                                        <p:tgtEl>
                                          <p:spTgt spid="107"/>
                                        </p:tgtEl>
                                      </p:cBhvr>
                                    </p:animEffect>
                                  </p:childTnLst>
                                </p:cTn>
                              </p:par>
                            </p:childTnLst>
                          </p:cTn>
                        </p:par>
                        <p:par>
                          <p:cTn id="189" fill="hold">
                            <p:stCondLst>
                              <p:cond delay="500"/>
                            </p:stCondLst>
                            <p:childTnLst>
                              <p:par>
                                <p:cTn id="190" presetID="10" presetClass="entr" presetSubtype="0" fill="hold" grpId="0" nodeType="afterEffect">
                                  <p:stCondLst>
                                    <p:cond delay="0"/>
                                  </p:stCondLst>
                                  <p:childTnLst>
                                    <p:set>
                                      <p:cBhvr>
                                        <p:cTn id="191" dur="1" fill="hold">
                                          <p:stCondLst>
                                            <p:cond delay="0"/>
                                          </p:stCondLst>
                                        </p:cTn>
                                        <p:tgtEl>
                                          <p:spTgt spid="67"/>
                                        </p:tgtEl>
                                        <p:attrNameLst>
                                          <p:attrName>style.visibility</p:attrName>
                                        </p:attrNameLst>
                                      </p:cBhvr>
                                      <p:to>
                                        <p:strVal val="visible"/>
                                      </p:to>
                                    </p:set>
                                    <p:animEffect transition="in" filter="fade">
                                      <p:cBhvr>
                                        <p:cTn id="192" dur="500"/>
                                        <p:tgtEl>
                                          <p:spTgt spid="67"/>
                                        </p:tgtEl>
                                      </p:cBhvr>
                                    </p:animEffec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71"/>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35"/>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113"/>
                                        </p:tgtEl>
                                        <p:attrNameLst>
                                          <p:attrName>style.visibility</p:attrName>
                                        </p:attrNameLst>
                                      </p:cBhvr>
                                      <p:to>
                                        <p:strVal val="hidden"/>
                                      </p:to>
                                    </p:set>
                                  </p:childTnLst>
                                </p:cTn>
                              </p:par>
                              <p:par>
                                <p:cTn id="205" presetID="1" presetClass="exit" presetSubtype="0" fill="hold" grpId="1" nodeType="withEffect">
                                  <p:stCondLst>
                                    <p:cond delay="0"/>
                                  </p:stCondLst>
                                  <p:childTnLst>
                                    <p:set>
                                      <p:cBhvr>
                                        <p:cTn id="206" dur="1" fill="hold">
                                          <p:stCondLst>
                                            <p:cond delay="0"/>
                                          </p:stCondLst>
                                        </p:cTn>
                                        <p:tgtEl>
                                          <p:spTgt spid="112"/>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115"/>
                                        </p:tgtEl>
                                        <p:attrNameLst>
                                          <p:attrName>style.visibility</p:attrName>
                                        </p:attrNameLst>
                                      </p:cBhvr>
                                      <p:to>
                                        <p:strVal val="hidden"/>
                                      </p:to>
                                    </p:set>
                                  </p:childTnLst>
                                </p:cTn>
                              </p:par>
                              <p:par>
                                <p:cTn id="209" presetID="1" presetClass="exit" presetSubtype="0" fill="hold" grpId="1" nodeType="withEffect">
                                  <p:stCondLst>
                                    <p:cond delay="0"/>
                                  </p:stCondLst>
                                  <p:childTnLst>
                                    <p:set>
                                      <p:cBhvr>
                                        <p:cTn id="210" dur="1" fill="hold">
                                          <p:stCondLst>
                                            <p:cond delay="0"/>
                                          </p:stCondLst>
                                        </p:cTn>
                                        <p:tgtEl>
                                          <p:spTgt spid="114"/>
                                        </p:tgtEl>
                                        <p:attrNameLst>
                                          <p:attrName>style.visibility</p:attrName>
                                        </p:attrNameLst>
                                      </p:cBhvr>
                                      <p:to>
                                        <p:strVal val="hidden"/>
                                      </p:to>
                                    </p:set>
                                  </p:childTnLst>
                                </p:cTn>
                              </p:par>
                              <p:par>
                                <p:cTn id="211" presetID="1" presetClass="exit" presetSubtype="0" fill="hold" grpId="1" nodeType="withEffect">
                                  <p:stCondLst>
                                    <p:cond delay="0"/>
                                  </p:stCondLst>
                                  <p:childTnLst>
                                    <p:set>
                                      <p:cBhvr>
                                        <p:cTn id="212" dur="1" fill="hold">
                                          <p:stCondLst>
                                            <p:cond delay="0"/>
                                          </p:stCondLst>
                                        </p:cTn>
                                        <p:tgtEl>
                                          <p:spTgt spid="93"/>
                                        </p:tgtEl>
                                        <p:attrNameLst>
                                          <p:attrName>style.visibility</p:attrName>
                                        </p:attrNameLst>
                                      </p:cBhvr>
                                      <p:to>
                                        <p:strVal val="hidden"/>
                                      </p:to>
                                    </p:set>
                                  </p:childTnLst>
                                </p:cTn>
                              </p:par>
                              <p:par>
                                <p:cTn id="213" presetID="1" presetClass="exit" presetSubtype="0" fill="hold" grpId="1" nodeType="withEffect">
                                  <p:stCondLst>
                                    <p:cond delay="0"/>
                                  </p:stCondLst>
                                  <p:childTnLst>
                                    <p:set>
                                      <p:cBhvr>
                                        <p:cTn id="214" dur="1" fill="hold">
                                          <p:stCondLst>
                                            <p:cond delay="0"/>
                                          </p:stCondLst>
                                        </p:cTn>
                                        <p:tgtEl>
                                          <p:spTgt spid="40"/>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116"/>
                                        </p:tgtEl>
                                        <p:attrNameLst>
                                          <p:attrName>style.visibility</p:attrName>
                                        </p:attrNameLst>
                                      </p:cBhvr>
                                      <p:to>
                                        <p:strVal val="hidden"/>
                                      </p:to>
                                    </p:set>
                                  </p:childTnLst>
                                </p:cTn>
                              </p:par>
                              <p:par>
                                <p:cTn id="217" presetID="1" presetClass="exit" presetSubtype="0" fill="hold" grpId="1" nodeType="withEffect">
                                  <p:stCondLst>
                                    <p:cond delay="0"/>
                                  </p:stCondLst>
                                  <p:childTnLst>
                                    <p:set>
                                      <p:cBhvr>
                                        <p:cTn id="218" dur="1" fill="hold">
                                          <p:stCondLst>
                                            <p:cond delay="0"/>
                                          </p:stCondLst>
                                        </p:cTn>
                                        <p:tgtEl>
                                          <p:spTgt spid="117"/>
                                        </p:tgtEl>
                                        <p:attrNameLst>
                                          <p:attrName>style.visibility</p:attrName>
                                        </p:attrNameLst>
                                      </p:cBhvr>
                                      <p:to>
                                        <p:strVal val="hidden"/>
                                      </p:to>
                                    </p:set>
                                  </p:childTnLst>
                                </p:cTn>
                              </p:par>
                              <p:par>
                                <p:cTn id="219" presetID="1" presetClass="exit" presetSubtype="0" fill="hold" grpId="1" nodeType="withEffect">
                                  <p:stCondLst>
                                    <p:cond delay="0"/>
                                  </p:stCondLst>
                                  <p:childTnLst>
                                    <p:set>
                                      <p:cBhvr>
                                        <p:cTn id="220" dur="1" fill="hold">
                                          <p:stCondLst>
                                            <p:cond delay="0"/>
                                          </p:stCondLst>
                                        </p:cTn>
                                        <p:tgtEl>
                                          <p:spTgt spid="121"/>
                                        </p:tgtEl>
                                        <p:attrNameLst>
                                          <p:attrName>style.visibility</p:attrName>
                                        </p:attrNameLst>
                                      </p:cBhvr>
                                      <p:to>
                                        <p:strVal val="hidden"/>
                                      </p:to>
                                    </p:set>
                                  </p:childTnLst>
                                </p:cTn>
                              </p:par>
                              <p:par>
                                <p:cTn id="221" presetID="1" presetClass="exit" presetSubtype="0" fill="hold" grpId="1" nodeType="withEffect">
                                  <p:stCondLst>
                                    <p:cond delay="0"/>
                                  </p:stCondLst>
                                  <p:childTnLst>
                                    <p:set>
                                      <p:cBhvr>
                                        <p:cTn id="222" dur="1" fill="hold">
                                          <p:stCondLst>
                                            <p:cond delay="0"/>
                                          </p:stCondLst>
                                        </p:cTn>
                                        <p:tgtEl>
                                          <p:spTgt spid="120"/>
                                        </p:tgtEl>
                                        <p:attrNameLst>
                                          <p:attrName>style.visibility</p:attrName>
                                        </p:attrNameLst>
                                      </p:cBhvr>
                                      <p:to>
                                        <p:strVal val="hidden"/>
                                      </p:to>
                                    </p:set>
                                  </p:childTnLst>
                                </p:cTn>
                              </p:par>
                              <p:par>
                                <p:cTn id="223" presetID="1" presetClass="exit" presetSubtype="0" fill="hold" grpId="1" nodeType="withEffect">
                                  <p:stCondLst>
                                    <p:cond delay="0"/>
                                  </p:stCondLst>
                                  <p:childTnLst>
                                    <p:set>
                                      <p:cBhvr>
                                        <p:cTn id="224" dur="1" fill="hold">
                                          <p:stCondLst>
                                            <p:cond delay="0"/>
                                          </p:stCondLst>
                                        </p:cTn>
                                        <p:tgtEl>
                                          <p:spTgt spid="106"/>
                                        </p:tgtEl>
                                        <p:attrNameLst>
                                          <p:attrName>style.visibility</p:attrName>
                                        </p:attrNameLst>
                                      </p:cBhvr>
                                      <p:to>
                                        <p:strVal val="hidden"/>
                                      </p:to>
                                    </p:set>
                                  </p:childTnLst>
                                </p:cTn>
                              </p:par>
                              <p:par>
                                <p:cTn id="225" presetID="1" presetClass="exit" presetSubtype="0" fill="hold" grpId="1" nodeType="withEffect">
                                  <p:stCondLst>
                                    <p:cond delay="0"/>
                                  </p:stCondLst>
                                  <p:childTnLst>
                                    <p:set>
                                      <p:cBhvr>
                                        <p:cTn id="226" dur="1" fill="hold">
                                          <p:stCondLst>
                                            <p:cond delay="0"/>
                                          </p:stCondLst>
                                        </p:cTn>
                                        <p:tgtEl>
                                          <p:spTgt spid="66"/>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118"/>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119"/>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123"/>
                                        </p:tgtEl>
                                        <p:attrNameLst>
                                          <p:attrName>style.visibility</p:attrName>
                                        </p:attrNameLst>
                                      </p:cBhvr>
                                      <p:to>
                                        <p:strVal val="hidden"/>
                                      </p:to>
                                    </p:set>
                                  </p:childTnLst>
                                </p:cTn>
                              </p:par>
                              <p:par>
                                <p:cTn id="233" presetID="1" presetClass="exit" presetSubtype="0" fill="hold" grpId="1" nodeType="withEffect">
                                  <p:stCondLst>
                                    <p:cond delay="0"/>
                                  </p:stCondLst>
                                  <p:childTnLst>
                                    <p:set>
                                      <p:cBhvr>
                                        <p:cTn id="234" dur="1" fill="hold">
                                          <p:stCondLst>
                                            <p:cond delay="0"/>
                                          </p:stCondLst>
                                        </p:cTn>
                                        <p:tgtEl>
                                          <p:spTgt spid="122"/>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107"/>
                                        </p:tgtEl>
                                        <p:attrNameLst>
                                          <p:attrName>style.visibility</p:attrName>
                                        </p:attrNameLst>
                                      </p:cBhvr>
                                      <p:to>
                                        <p:strVal val="hidden"/>
                                      </p:to>
                                    </p:set>
                                  </p:childTnLst>
                                </p:cTn>
                              </p:par>
                              <p:par>
                                <p:cTn id="237" presetID="1" presetClass="exit" presetSubtype="0" fill="hold" grpId="1" nodeType="withEffect">
                                  <p:stCondLst>
                                    <p:cond delay="0"/>
                                  </p:stCondLst>
                                  <p:childTnLst>
                                    <p:set>
                                      <p:cBhvr>
                                        <p:cTn id="23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36" grpId="0" animBg="1"/>
      <p:bldP spid="38" grpId="0" animBg="1"/>
      <p:bldP spid="44" grpId="0" animBg="1"/>
      <p:bldP spid="50" grpId="0" animBg="1"/>
      <p:bldP spid="56" grpId="0" animBg="1"/>
      <p:bldP spid="60" grpId="0" animBg="1"/>
      <p:bldP spid="62" grpId="0" animBg="1"/>
      <p:bldP spid="81" grpId="0" animBg="1"/>
      <p:bldP spid="112" grpId="0" animBg="1"/>
      <p:bldP spid="112" grpId="1" animBg="1"/>
      <p:bldP spid="113" grpId="0"/>
      <p:bldP spid="113" grpId="1"/>
      <p:bldP spid="114" grpId="0" animBg="1"/>
      <p:bldP spid="114" grpId="1" animBg="1"/>
      <p:bldP spid="115" grpId="0"/>
      <p:bldP spid="115" grpId="1"/>
      <p:bldP spid="116" grpId="0" animBg="1"/>
      <p:bldP spid="116" grpId="1" animBg="1"/>
      <p:bldP spid="117" grpId="0"/>
      <p:bldP spid="117" grpId="1"/>
      <p:bldP spid="118" grpId="0" animBg="1"/>
      <p:bldP spid="118" grpId="1" animBg="1"/>
      <p:bldP spid="119" grpId="0"/>
      <p:bldP spid="119" grpId="1"/>
      <p:bldP spid="120" grpId="0" animBg="1"/>
      <p:bldP spid="120" grpId="1" animBg="1"/>
      <p:bldP spid="121" grpId="0"/>
      <p:bldP spid="121" grpId="1"/>
      <p:bldP spid="122" grpId="0" animBg="1"/>
      <p:bldP spid="122" grpId="1" animBg="1"/>
      <p:bldP spid="123" grpId="0"/>
      <p:bldP spid="123" grpId="1"/>
      <p:bldP spid="40" grpId="0"/>
      <p:bldP spid="40" grpId="1"/>
      <p:bldP spid="66" grpId="0"/>
      <p:bldP spid="66" grpId="1"/>
      <p:bldP spid="67" grpId="0"/>
      <p:bldP spid="67" grpId="1"/>
      <p:bldP spid="93" grpId="0" animBg="1"/>
      <p:bldP spid="93" grpId="1" animBg="1"/>
      <p:bldP spid="106" grpId="0" animBg="1"/>
      <p:bldP spid="106" grpId="1" animBg="1"/>
      <p:bldP spid="107" grpId="0" animBg="1"/>
      <p:bldP spid="107" grpId="1" animBg="1"/>
      <p:bldP spid="35" grpId="0" animBg="1"/>
      <p:bldP spid="7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6F527-7667-4172-A7AB-D2B3831C5342}"/>
              </a:ext>
            </a:extLst>
          </p:cNvPr>
          <p:cNvSpPr>
            <a:spLocks noGrp="1"/>
          </p:cNvSpPr>
          <p:nvPr>
            <p:ph type="title"/>
          </p:nvPr>
        </p:nvSpPr>
        <p:spPr>
          <a:xfrm>
            <a:off x="304800" y="228601"/>
            <a:ext cx="11277600" cy="473075"/>
          </a:xfrm>
        </p:spPr>
        <p:txBody>
          <a:bodyPr/>
          <a:lstStyle/>
          <a:p>
            <a:r>
              <a:rPr lang="en-US" altLang="zh-CN" dirty="0"/>
              <a:t>Proof sketch</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3F29675-AD31-4F51-88A7-AE46FDBC7A16}"/>
                  </a:ext>
                </a:extLst>
              </p:cNvPr>
              <p:cNvSpPr>
                <a:spLocks noGrp="1"/>
              </p:cNvSpPr>
              <p:nvPr>
                <p:ph idx="1"/>
              </p:nvPr>
            </p:nvSpPr>
            <p:spPr>
              <a:xfrm>
                <a:off x="304800" y="822322"/>
                <a:ext cx="11430000" cy="1463678"/>
              </a:xfrm>
            </p:spPr>
            <p:txBody>
              <a:bodyPr>
                <a:normAutofit/>
              </a:bodyPr>
              <a:lstStyle/>
              <a:p>
                <a:r>
                  <a:rPr lang="en-US" altLang="zh-CN" sz="2400" dirty="0"/>
                  <a:t>Every node with height 3 has at least 2 leaf descendants, so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𝒏</m:t>
                        </m:r>
                      </m:e>
                      <m:sub>
                        <m:r>
                          <a:rPr lang="en-US" altLang="zh-CN" sz="2400" i="1">
                            <a:latin typeface="Cambria Math" panose="02040503050406030204" pitchFamily="18" charset="0"/>
                          </a:rPr>
                          <m:t>𝟑</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𝒏</m:t>
                            </m:r>
                          </m:e>
                          <m:sub>
                            <m:r>
                              <a:rPr lang="en-US" altLang="zh-CN" sz="2400" i="1">
                                <a:latin typeface="Cambria Math" panose="02040503050406030204" pitchFamily="18" charset="0"/>
                              </a:rPr>
                              <m:t>𝟏</m:t>
                            </m:r>
                          </m:sub>
                        </m:sSub>
                      </m:num>
                      <m:den>
                        <m:r>
                          <a:rPr lang="en-US" altLang="zh-CN" sz="2400" i="1">
                            <a:latin typeface="Cambria Math" panose="02040503050406030204" pitchFamily="18" charset="0"/>
                          </a:rPr>
                          <m:t>𝟐</m:t>
                        </m:r>
                      </m:den>
                    </m:f>
                  </m:oMath>
                </a14:m>
                <a:r>
                  <a:rPr lang="en-US" altLang="zh-CN" sz="2400" dirty="0"/>
                  <a:t> </a:t>
                </a:r>
              </a:p>
              <a:p>
                <a:pPr lvl="1"/>
                <a:r>
                  <a:rPr lang="en-US" altLang="zh-CN" b="1" dirty="0"/>
                  <a:t>AVL invariant</a:t>
                </a:r>
              </a:p>
              <a:p>
                <a:r>
                  <a:rPr lang="en-US" altLang="zh-CN" sz="2400" dirty="0"/>
                  <a:t>Remove all leaf nodes, it is still an AVL tree,  so </a:t>
                </a:r>
                <a14:m>
                  <m:oMath xmlns:m="http://schemas.openxmlformats.org/officeDocument/2006/math">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𝒏</m:t>
                        </m:r>
                      </m:e>
                      <m:sub>
                        <m:r>
                          <a:rPr lang="en-US" altLang="zh-CN" sz="2400" b="1" i="1">
                            <a:latin typeface="Cambria Math" panose="02040503050406030204" pitchFamily="18" charset="0"/>
                          </a:rPr>
                          <m:t>𝟒</m:t>
                        </m:r>
                      </m:sub>
                    </m:sSub>
                    <m:r>
                      <a:rPr lang="en-US" altLang="zh-CN" sz="2400" b="1"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𝒏</m:t>
                            </m:r>
                          </m:e>
                          <m:sub>
                            <m:r>
                              <a:rPr lang="en-US" altLang="zh-CN" sz="2400" b="1" i="1">
                                <a:latin typeface="Cambria Math" panose="02040503050406030204" pitchFamily="18" charset="0"/>
                              </a:rPr>
                              <m:t>𝟐</m:t>
                            </m:r>
                          </m:sub>
                        </m:sSub>
                      </m:num>
                      <m:den>
                        <m:r>
                          <a:rPr lang="en-US" altLang="zh-CN" sz="2400" b="1" i="1">
                            <a:latin typeface="Cambria Math" panose="02040503050406030204" pitchFamily="18" charset="0"/>
                          </a:rPr>
                          <m:t>𝟐</m:t>
                        </m:r>
                      </m:den>
                    </m:f>
                  </m:oMath>
                </a14:m>
                <a:endParaRPr lang="zh-CN" altLang="en-US" sz="2400" dirty="0"/>
              </a:p>
            </p:txBody>
          </p:sp>
        </mc:Choice>
        <mc:Fallback xmlns="">
          <p:sp>
            <p:nvSpPr>
              <p:cNvPr id="3" name="内容占位符 2">
                <a:extLst>
                  <a:ext uri="{FF2B5EF4-FFF2-40B4-BE49-F238E27FC236}">
                    <a16:creationId xmlns:a16="http://schemas.microsoft.com/office/drawing/2014/main" id="{13F29675-AD31-4F51-88A7-AE46FDBC7A16}"/>
                  </a:ext>
                </a:extLst>
              </p:cNvPr>
              <p:cNvSpPr>
                <a:spLocks noGrp="1" noRot="1" noChangeAspect="1" noMove="1" noResize="1" noEditPoints="1" noAdjustHandles="1" noChangeArrowheads="1" noChangeShapeType="1" noTextEdit="1"/>
              </p:cNvSpPr>
              <p:nvPr>
                <p:ph idx="1"/>
              </p:nvPr>
            </p:nvSpPr>
            <p:spPr>
              <a:xfrm>
                <a:off x="304800" y="822322"/>
                <a:ext cx="11430000" cy="1463678"/>
              </a:xfrm>
              <a:blipFill>
                <a:blip r:embed="rId3"/>
                <a:stretch>
                  <a:fillRect l="-693" t="-1250" b="-500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0D8CACB-468C-4155-A186-A3C4154376AA}"/>
              </a:ext>
            </a:extLst>
          </p:cNvPr>
          <p:cNvSpPr>
            <a:spLocks noGrp="1"/>
          </p:cNvSpPr>
          <p:nvPr>
            <p:ph type="sldNum" sz="quarter" idx="4"/>
          </p:nvPr>
        </p:nvSpPr>
        <p:spPr/>
        <p:txBody>
          <a:bodyPr/>
          <a:lstStyle/>
          <a:p>
            <a:fld id="{B710F26B-4563-4765-9A91-E0CC99FE32F0}" type="slidenum">
              <a:rPr lang="zh-CN" altLang="en-US" smtClean="0"/>
              <a:t>34</a:t>
            </a:fld>
            <a:endParaRPr lang="zh-CN" altLang="en-US"/>
          </a:p>
        </p:txBody>
      </p:sp>
      <p:sp>
        <p:nvSpPr>
          <p:cNvPr id="5" name="椭圆 4">
            <a:extLst>
              <a:ext uri="{FF2B5EF4-FFF2-40B4-BE49-F238E27FC236}">
                <a16:creationId xmlns:a16="http://schemas.microsoft.com/office/drawing/2014/main" id="{910255E2-59BF-4637-A9FE-28C672A67AF8}"/>
              </a:ext>
            </a:extLst>
          </p:cNvPr>
          <p:cNvSpPr/>
          <p:nvPr/>
        </p:nvSpPr>
        <p:spPr>
          <a:xfrm>
            <a:off x="5181600" y="22411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椭圆 5">
            <a:extLst>
              <a:ext uri="{FF2B5EF4-FFF2-40B4-BE49-F238E27FC236}">
                <a16:creationId xmlns:a16="http://schemas.microsoft.com/office/drawing/2014/main" id="{C62124FC-360F-4270-ACDB-72A2FA195A99}"/>
              </a:ext>
            </a:extLst>
          </p:cNvPr>
          <p:cNvSpPr/>
          <p:nvPr/>
        </p:nvSpPr>
        <p:spPr>
          <a:xfrm>
            <a:off x="2907838" y="2653478"/>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20BE5D8E-9463-409B-B6E5-65C2AA9ED93D}"/>
              </a:ext>
            </a:extLst>
          </p:cNvPr>
          <p:cNvSpPr/>
          <p:nvPr/>
        </p:nvSpPr>
        <p:spPr>
          <a:xfrm>
            <a:off x="7086600" y="33079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8" name="椭圆 7">
            <a:extLst>
              <a:ext uri="{FF2B5EF4-FFF2-40B4-BE49-F238E27FC236}">
                <a16:creationId xmlns:a16="http://schemas.microsoft.com/office/drawing/2014/main" id="{76EEB8FE-9417-47DF-847B-BB956D418F35}"/>
              </a:ext>
            </a:extLst>
          </p:cNvPr>
          <p:cNvSpPr/>
          <p:nvPr/>
        </p:nvSpPr>
        <p:spPr>
          <a:xfrm>
            <a:off x="1572986" y="33079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9" name="椭圆 8">
            <a:extLst>
              <a:ext uri="{FF2B5EF4-FFF2-40B4-BE49-F238E27FC236}">
                <a16:creationId xmlns:a16="http://schemas.microsoft.com/office/drawing/2014/main" id="{EEFDB6FF-5C1D-4CD3-B2B3-92BEDDC9EA11}"/>
              </a:ext>
            </a:extLst>
          </p:cNvPr>
          <p:cNvSpPr/>
          <p:nvPr/>
        </p:nvSpPr>
        <p:spPr>
          <a:xfrm>
            <a:off x="3956862" y="3917539"/>
            <a:ext cx="304800" cy="3048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0" name="椭圆 9">
            <a:extLst>
              <a:ext uri="{FF2B5EF4-FFF2-40B4-BE49-F238E27FC236}">
                <a16:creationId xmlns:a16="http://schemas.microsoft.com/office/drawing/2014/main" id="{2A2CE2A6-CDDF-40AB-B551-CA7B7421D044}"/>
              </a:ext>
            </a:extLst>
          </p:cNvPr>
          <p:cNvSpPr/>
          <p:nvPr/>
        </p:nvSpPr>
        <p:spPr>
          <a:xfrm>
            <a:off x="6138358" y="3917539"/>
            <a:ext cx="304800" cy="3048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1" name="椭圆 10">
            <a:extLst>
              <a:ext uri="{FF2B5EF4-FFF2-40B4-BE49-F238E27FC236}">
                <a16:creationId xmlns:a16="http://schemas.microsoft.com/office/drawing/2014/main" id="{F5CEB263-864C-47D0-8BCE-58A868B2D85C}"/>
              </a:ext>
            </a:extLst>
          </p:cNvPr>
          <p:cNvSpPr/>
          <p:nvPr/>
        </p:nvSpPr>
        <p:spPr>
          <a:xfrm>
            <a:off x="7893024" y="3917539"/>
            <a:ext cx="304800" cy="3048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2" name="椭圆 11">
            <a:extLst>
              <a:ext uri="{FF2B5EF4-FFF2-40B4-BE49-F238E27FC236}">
                <a16:creationId xmlns:a16="http://schemas.microsoft.com/office/drawing/2014/main" id="{F826156D-17DD-4121-A16A-18BE0A0E7B05}"/>
              </a:ext>
            </a:extLst>
          </p:cNvPr>
          <p:cNvSpPr/>
          <p:nvPr/>
        </p:nvSpPr>
        <p:spPr>
          <a:xfrm>
            <a:off x="914400" y="3917539"/>
            <a:ext cx="304800" cy="3048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3" name="椭圆 12">
            <a:extLst>
              <a:ext uri="{FF2B5EF4-FFF2-40B4-BE49-F238E27FC236}">
                <a16:creationId xmlns:a16="http://schemas.microsoft.com/office/drawing/2014/main" id="{EB6DF406-F248-4BEC-93C2-E8FB330D3108}"/>
              </a:ext>
            </a:extLst>
          </p:cNvPr>
          <p:cNvSpPr/>
          <p:nvPr/>
        </p:nvSpPr>
        <p:spPr>
          <a:xfrm>
            <a:off x="2297465" y="46033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4" name="椭圆 13">
            <a:extLst>
              <a:ext uri="{FF2B5EF4-FFF2-40B4-BE49-F238E27FC236}">
                <a16:creationId xmlns:a16="http://schemas.microsoft.com/office/drawing/2014/main" id="{ADF9687F-18AD-47BE-AACE-ED883A14E4F7}"/>
              </a:ext>
            </a:extLst>
          </p:cNvPr>
          <p:cNvSpPr/>
          <p:nvPr/>
        </p:nvSpPr>
        <p:spPr>
          <a:xfrm>
            <a:off x="3429000" y="5298574"/>
            <a:ext cx="304800" cy="304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5" name="椭圆 14">
            <a:extLst>
              <a:ext uri="{FF2B5EF4-FFF2-40B4-BE49-F238E27FC236}">
                <a16:creationId xmlns:a16="http://schemas.microsoft.com/office/drawing/2014/main" id="{770741D3-CD2F-461E-A481-C9CF92F77728}"/>
              </a:ext>
            </a:extLst>
          </p:cNvPr>
          <p:cNvSpPr/>
          <p:nvPr/>
        </p:nvSpPr>
        <p:spPr>
          <a:xfrm>
            <a:off x="4301249" y="46033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6" name="椭圆 15">
            <a:extLst>
              <a:ext uri="{FF2B5EF4-FFF2-40B4-BE49-F238E27FC236}">
                <a16:creationId xmlns:a16="http://schemas.microsoft.com/office/drawing/2014/main" id="{45AFE3FC-97B7-4033-AF94-0A23EE5E079A}"/>
              </a:ext>
            </a:extLst>
          </p:cNvPr>
          <p:cNvSpPr/>
          <p:nvPr/>
        </p:nvSpPr>
        <p:spPr>
          <a:xfrm>
            <a:off x="5390531" y="46033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7" name="椭圆 16">
            <a:extLst>
              <a:ext uri="{FF2B5EF4-FFF2-40B4-BE49-F238E27FC236}">
                <a16:creationId xmlns:a16="http://schemas.microsoft.com/office/drawing/2014/main" id="{DF1ED910-E753-49D9-86B1-C7442A02874D}"/>
              </a:ext>
            </a:extLst>
          </p:cNvPr>
          <p:cNvSpPr/>
          <p:nvPr/>
        </p:nvSpPr>
        <p:spPr>
          <a:xfrm>
            <a:off x="6762131" y="46033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8" name="椭圆 17">
            <a:extLst>
              <a:ext uri="{FF2B5EF4-FFF2-40B4-BE49-F238E27FC236}">
                <a16:creationId xmlns:a16="http://schemas.microsoft.com/office/drawing/2014/main" id="{B9E67B84-AB46-4464-8BD8-175A74F27CA4}"/>
              </a:ext>
            </a:extLst>
          </p:cNvPr>
          <p:cNvSpPr/>
          <p:nvPr/>
        </p:nvSpPr>
        <p:spPr>
          <a:xfrm>
            <a:off x="7484163" y="46033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19" name="椭圆 18">
            <a:extLst>
              <a:ext uri="{FF2B5EF4-FFF2-40B4-BE49-F238E27FC236}">
                <a16:creationId xmlns:a16="http://schemas.microsoft.com/office/drawing/2014/main" id="{CB62AFE7-068B-45DF-8012-84C93DE11BE2}"/>
              </a:ext>
            </a:extLst>
          </p:cNvPr>
          <p:cNvSpPr/>
          <p:nvPr/>
        </p:nvSpPr>
        <p:spPr>
          <a:xfrm>
            <a:off x="9067800" y="5298574"/>
            <a:ext cx="304800" cy="304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20" name="直接连接符 19">
            <a:extLst>
              <a:ext uri="{FF2B5EF4-FFF2-40B4-BE49-F238E27FC236}">
                <a16:creationId xmlns:a16="http://schemas.microsoft.com/office/drawing/2014/main" id="{ECD792BD-6258-4ECA-8C2C-EEBC5B9CB024}"/>
              </a:ext>
            </a:extLst>
          </p:cNvPr>
          <p:cNvCxnSpPr>
            <a:cxnSpLocks/>
            <a:stCxn id="5" idx="3"/>
            <a:endCxn id="6" idx="0"/>
          </p:cNvCxnSpPr>
          <p:nvPr/>
        </p:nvCxnSpPr>
        <p:spPr>
          <a:xfrm flipH="1">
            <a:off x="3060238" y="2501302"/>
            <a:ext cx="2165999" cy="15217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C74C490-9BD5-4A10-A3D9-F905F4A8913C}"/>
              </a:ext>
            </a:extLst>
          </p:cNvPr>
          <p:cNvCxnSpPr>
            <a:cxnSpLocks/>
            <a:stCxn id="5" idx="5"/>
            <a:endCxn id="7" idx="0"/>
          </p:cNvCxnSpPr>
          <p:nvPr/>
        </p:nvCxnSpPr>
        <p:spPr>
          <a:xfrm>
            <a:off x="5441763" y="2501302"/>
            <a:ext cx="1797237" cy="8066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98BC0F2-E314-44F8-9B3A-49A12BBB4B86}"/>
              </a:ext>
            </a:extLst>
          </p:cNvPr>
          <p:cNvCxnSpPr>
            <a:cxnSpLocks/>
            <a:stCxn id="6" idx="3"/>
            <a:endCxn id="8" idx="0"/>
          </p:cNvCxnSpPr>
          <p:nvPr/>
        </p:nvCxnSpPr>
        <p:spPr>
          <a:xfrm flipH="1">
            <a:off x="1725386" y="2913641"/>
            <a:ext cx="1227089" cy="3942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CC8F423-1F86-41EA-AE6F-03FFA6E0E634}"/>
              </a:ext>
            </a:extLst>
          </p:cNvPr>
          <p:cNvCxnSpPr>
            <a:cxnSpLocks/>
            <a:stCxn id="6" idx="5"/>
            <a:endCxn id="9" idx="0"/>
          </p:cNvCxnSpPr>
          <p:nvPr/>
        </p:nvCxnSpPr>
        <p:spPr>
          <a:xfrm>
            <a:off x="3168001" y="2913641"/>
            <a:ext cx="941261" cy="100389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B1277D7-BB43-426F-A103-3C295CB79121}"/>
              </a:ext>
            </a:extLst>
          </p:cNvPr>
          <p:cNvCxnSpPr>
            <a:cxnSpLocks/>
            <a:stCxn id="7" idx="3"/>
            <a:endCxn id="10" idx="0"/>
          </p:cNvCxnSpPr>
          <p:nvPr/>
        </p:nvCxnSpPr>
        <p:spPr>
          <a:xfrm flipH="1">
            <a:off x="6290758" y="3568102"/>
            <a:ext cx="840479" cy="3494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2401B2F-00E8-43D4-9A34-0D6EB511D3FF}"/>
              </a:ext>
            </a:extLst>
          </p:cNvPr>
          <p:cNvCxnSpPr>
            <a:cxnSpLocks/>
            <a:stCxn id="7" idx="5"/>
            <a:endCxn id="11" idx="0"/>
          </p:cNvCxnSpPr>
          <p:nvPr/>
        </p:nvCxnSpPr>
        <p:spPr>
          <a:xfrm>
            <a:off x="7346763" y="3568102"/>
            <a:ext cx="698661" cy="3494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C0FAAD4-E2A6-4DF7-81D9-B428759FDB97}"/>
              </a:ext>
            </a:extLst>
          </p:cNvPr>
          <p:cNvCxnSpPr>
            <a:cxnSpLocks/>
            <a:stCxn id="8" idx="5"/>
            <a:endCxn id="13" idx="0"/>
          </p:cNvCxnSpPr>
          <p:nvPr/>
        </p:nvCxnSpPr>
        <p:spPr>
          <a:xfrm>
            <a:off x="1833149" y="3568102"/>
            <a:ext cx="616716" cy="10352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D757C97F-30D8-420F-9B1A-74AFFC608CCE}"/>
              </a:ext>
            </a:extLst>
          </p:cNvPr>
          <p:cNvCxnSpPr>
            <a:cxnSpLocks/>
            <a:stCxn id="9" idx="3"/>
            <a:endCxn id="14" idx="0"/>
          </p:cNvCxnSpPr>
          <p:nvPr/>
        </p:nvCxnSpPr>
        <p:spPr>
          <a:xfrm flipH="1">
            <a:off x="3581400" y="4177702"/>
            <a:ext cx="420099" cy="11208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47D0900-B22B-4C1E-995B-87FD6F89F331}"/>
              </a:ext>
            </a:extLst>
          </p:cNvPr>
          <p:cNvCxnSpPr>
            <a:cxnSpLocks/>
            <a:stCxn id="9" idx="5"/>
            <a:endCxn id="15" idx="0"/>
          </p:cNvCxnSpPr>
          <p:nvPr/>
        </p:nvCxnSpPr>
        <p:spPr>
          <a:xfrm>
            <a:off x="4217025" y="4177702"/>
            <a:ext cx="236624" cy="4256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C822C0BE-E542-4588-B9A4-B645E836A66D}"/>
              </a:ext>
            </a:extLst>
          </p:cNvPr>
          <p:cNvCxnSpPr>
            <a:cxnSpLocks/>
            <a:stCxn id="10" idx="3"/>
            <a:endCxn id="16" idx="0"/>
          </p:cNvCxnSpPr>
          <p:nvPr/>
        </p:nvCxnSpPr>
        <p:spPr>
          <a:xfrm flipH="1">
            <a:off x="5542931" y="4177702"/>
            <a:ext cx="640064" cy="4256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B8E59AE-3170-47D7-A612-291CE8DAFA1C}"/>
              </a:ext>
            </a:extLst>
          </p:cNvPr>
          <p:cNvCxnSpPr>
            <a:cxnSpLocks/>
            <a:stCxn id="10" idx="5"/>
            <a:endCxn id="17" idx="0"/>
          </p:cNvCxnSpPr>
          <p:nvPr/>
        </p:nvCxnSpPr>
        <p:spPr>
          <a:xfrm>
            <a:off x="6398521" y="4177702"/>
            <a:ext cx="516010" cy="4256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1F674A3-DD40-4422-8370-5F7E5D65677C}"/>
              </a:ext>
            </a:extLst>
          </p:cNvPr>
          <p:cNvCxnSpPr>
            <a:cxnSpLocks/>
            <a:stCxn id="19" idx="0"/>
            <a:endCxn id="11" idx="5"/>
          </p:cNvCxnSpPr>
          <p:nvPr/>
        </p:nvCxnSpPr>
        <p:spPr>
          <a:xfrm flipH="1" flipV="1">
            <a:off x="8153187" y="4177702"/>
            <a:ext cx="1067013" cy="11208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E4BC730E-ED9C-4186-88CF-55D88246EA42}"/>
              </a:ext>
            </a:extLst>
          </p:cNvPr>
          <p:cNvCxnSpPr>
            <a:cxnSpLocks/>
            <a:stCxn id="11" idx="3"/>
            <a:endCxn id="18" idx="0"/>
          </p:cNvCxnSpPr>
          <p:nvPr/>
        </p:nvCxnSpPr>
        <p:spPr>
          <a:xfrm flipH="1">
            <a:off x="7636563" y="4177702"/>
            <a:ext cx="301098" cy="4256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ADF767B1-0E47-4C39-B644-76A7400EDD4B}"/>
              </a:ext>
            </a:extLst>
          </p:cNvPr>
          <p:cNvCxnSpPr>
            <a:cxnSpLocks/>
            <a:stCxn id="8" idx="3"/>
            <a:endCxn id="12" idx="0"/>
          </p:cNvCxnSpPr>
          <p:nvPr/>
        </p:nvCxnSpPr>
        <p:spPr>
          <a:xfrm flipH="1">
            <a:off x="1066800" y="3568102"/>
            <a:ext cx="550823" cy="3494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08B5A057-41B7-44DB-9B0D-B4D5B02C2CBF}"/>
              </a:ext>
            </a:extLst>
          </p:cNvPr>
          <p:cNvCxnSpPr>
            <a:cxnSpLocks/>
            <a:stCxn id="12" idx="3"/>
            <a:endCxn id="36" idx="0"/>
          </p:cNvCxnSpPr>
          <p:nvPr/>
        </p:nvCxnSpPr>
        <p:spPr>
          <a:xfrm flipH="1">
            <a:off x="533400" y="4177702"/>
            <a:ext cx="425637" cy="4256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6CB8927C-42C2-4F40-AC85-3F813234DB2D}"/>
              </a:ext>
            </a:extLst>
          </p:cNvPr>
          <p:cNvSpPr/>
          <p:nvPr/>
        </p:nvSpPr>
        <p:spPr>
          <a:xfrm>
            <a:off x="381000" y="460333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38" name="椭圆 37">
            <a:extLst>
              <a:ext uri="{FF2B5EF4-FFF2-40B4-BE49-F238E27FC236}">
                <a16:creationId xmlns:a16="http://schemas.microsoft.com/office/drawing/2014/main" id="{898C0212-9D5F-4838-BA37-A50FB1B02D16}"/>
              </a:ext>
            </a:extLst>
          </p:cNvPr>
          <p:cNvSpPr/>
          <p:nvPr/>
        </p:nvSpPr>
        <p:spPr>
          <a:xfrm>
            <a:off x="1473349" y="5298574"/>
            <a:ext cx="304800" cy="304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39" name="直接连接符 38">
            <a:extLst>
              <a:ext uri="{FF2B5EF4-FFF2-40B4-BE49-F238E27FC236}">
                <a16:creationId xmlns:a16="http://schemas.microsoft.com/office/drawing/2014/main" id="{0BE7E7EC-7CFC-4B01-BF2D-CFF9E6E0C9B4}"/>
              </a:ext>
            </a:extLst>
          </p:cNvPr>
          <p:cNvCxnSpPr>
            <a:cxnSpLocks/>
            <a:stCxn id="12" idx="5"/>
            <a:endCxn id="38" idx="0"/>
          </p:cNvCxnSpPr>
          <p:nvPr/>
        </p:nvCxnSpPr>
        <p:spPr>
          <a:xfrm>
            <a:off x="1174563" y="4177702"/>
            <a:ext cx="451186" cy="11208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7008D90D-E44C-464F-9B7E-BD8D0A68C5E1}"/>
              </a:ext>
            </a:extLst>
          </p:cNvPr>
          <p:cNvCxnSpPr>
            <a:cxnSpLocks/>
            <a:stCxn id="13" idx="5"/>
            <a:endCxn id="44" idx="0"/>
          </p:cNvCxnSpPr>
          <p:nvPr/>
        </p:nvCxnSpPr>
        <p:spPr>
          <a:xfrm>
            <a:off x="2557628" y="4863502"/>
            <a:ext cx="185871" cy="4350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DAB7625F-D4F7-4957-B82E-4248D370E6AF}"/>
              </a:ext>
            </a:extLst>
          </p:cNvPr>
          <p:cNvSpPr/>
          <p:nvPr/>
        </p:nvSpPr>
        <p:spPr>
          <a:xfrm>
            <a:off x="2591099" y="5298574"/>
            <a:ext cx="304800" cy="304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50" name="椭圆 49">
            <a:extLst>
              <a:ext uri="{FF2B5EF4-FFF2-40B4-BE49-F238E27FC236}">
                <a16:creationId xmlns:a16="http://schemas.microsoft.com/office/drawing/2014/main" id="{B1AD871C-E333-4FB4-BD48-C0EF93460F09}"/>
              </a:ext>
            </a:extLst>
          </p:cNvPr>
          <p:cNvSpPr/>
          <p:nvPr/>
        </p:nvSpPr>
        <p:spPr>
          <a:xfrm>
            <a:off x="4103671" y="5298574"/>
            <a:ext cx="304800" cy="304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51" name="直接连接符 50">
            <a:extLst>
              <a:ext uri="{FF2B5EF4-FFF2-40B4-BE49-F238E27FC236}">
                <a16:creationId xmlns:a16="http://schemas.microsoft.com/office/drawing/2014/main" id="{0FBB1D80-8939-4E8E-A245-5266E0B0F69F}"/>
              </a:ext>
            </a:extLst>
          </p:cNvPr>
          <p:cNvCxnSpPr>
            <a:cxnSpLocks/>
            <a:stCxn id="15" idx="3"/>
            <a:endCxn id="50" idx="0"/>
          </p:cNvCxnSpPr>
          <p:nvPr/>
        </p:nvCxnSpPr>
        <p:spPr>
          <a:xfrm flipH="1">
            <a:off x="4256071" y="4863502"/>
            <a:ext cx="89815" cy="4350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0B2AEB3A-E0E8-4535-9335-01A0BC60C9B4}"/>
              </a:ext>
            </a:extLst>
          </p:cNvPr>
          <p:cNvCxnSpPr>
            <a:cxnSpLocks/>
            <a:stCxn id="16" idx="3"/>
            <a:endCxn id="56" idx="0"/>
          </p:cNvCxnSpPr>
          <p:nvPr/>
        </p:nvCxnSpPr>
        <p:spPr>
          <a:xfrm flipH="1">
            <a:off x="5181600" y="4863502"/>
            <a:ext cx="253568" cy="4350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DF3BED5B-BF35-4CF4-B54F-30248DC17B47}"/>
              </a:ext>
            </a:extLst>
          </p:cNvPr>
          <p:cNvSpPr/>
          <p:nvPr/>
        </p:nvSpPr>
        <p:spPr>
          <a:xfrm>
            <a:off x="5029200" y="5298574"/>
            <a:ext cx="304800" cy="304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sp>
        <p:nvSpPr>
          <p:cNvPr id="60" name="椭圆 59">
            <a:extLst>
              <a:ext uri="{FF2B5EF4-FFF2-40B4-BE49-F238E27FC236}">
                <a16:creationId xmlns:a16="http://schemas.microsoft.com/office/drawing/2014/main" id="{6D365B42-5C5C-4D9B-971B-4DF71F1290D3}"/>
              </a:ext>
            </a:extLst>
          </p:cNvPr>
          <p:cNvSpPr/>
          <p:nvPr/>
        </p:nvSpPr>
        <p:spPr>
          <a:xfrm>
            <a:off x="6424679" y="5298574"/>
            <a:ext cx="304800" cy="304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61" name="直接连接符 60">
            <a:extLst>
              <a:ext uri="{FF2B5EF4-FFF2-40B4-BE49-F238E27FC236}">
                <a16:creationId xmlns:a16="http://schemas.microsoft.com/office/drawing/2014/main" id="{6BEC3966-205D-4621-BCD7-FE69AA702E47}"/>
              </a:ext>
            </a:extLst>
          </p:cNvPr>
          <p:cNvCxnSpPr>
            <a:cxnSpLocks/>
            <a:stCxn id="18" idx="5"/>
            <a:endCxn id="62" idx="0"/>
          </p:cNvCxnSpPr>
          <p:nvPr/>
        </p:nvCxnSpPr>
        <p:spPr>
          <a:xfrm>
            <a:off x="7744326" y="4863502"/>
            <a:ext cx="561261" cy="4350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28852E5A-7F28-48DD-983B-11215D371108}"/>
              </a:ext>
            </a:extLst>
          </p:cNvPr>
          <p:cNvSpPr/>
          <p:nvPr/>
        </p:nvSpPr>
        <p:spPr>
          <a:xfrm>
            <a:off x="8153187" y="5298574"/>
            <a:ext cx="304800" cy="304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p:cxnSp>
        <p:nvCxnSpPr>
          <p:cNvPr id="63" name="直接连接符 62">
            <a:extLst>
              <a:ext uri="{FF2B5EF4-FFF2-40B4-BE49-F238E27FC236}">
                <a16:creationId xmlns:a16="http://schemas.microsoft.com/office/drawing/2014/main" id="{36F64CEC-3353-4131-AA57-D2B6F665BFAD}"/>
              </a:ext>
            </a:extLst>
          </p:cNvPr>
          <p:cNvCxnSpPr>
            <a:cxnSpLocks/>
            <a:stCxn id="17" idx="3"/>
            <a:endCxn id="60" idx="0"/>
          </p:cNvCxnSpPr>
          <p:nvPr/>
        </p:nvCxnSpPr>
        <p:spPr>
          <a:xfrm flipH="1">
            <a:off x="6577079" y="4863502"/>
            <a:ext cx="229689" cy="43507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859D724B-8884-4F40-AC5A-30AB8D8CE816}"/>
              </a:ext>
            </a:extLst>
          </p:cNvPr>
          <p:cNvCxnSpPr>
            <a:cxnSpLocks/>
            <a:stCxn id="36" idx="5"/>
            <a:endCxn id="81" idx="1"/>
          </p:cNvCxnSpPr>
          <p:nvPr/>
        </p:nvCxnSpPr>
        <p:spPr>
          <a:xfrm>
            <a:off x="641163" y="4863502"/>
            <a:ext cx="286311" cy="47970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椭圆 80">
            <a:extLst>
              <a:ext uri="{FF2B5EF4-FFF2-40B4-BE49-F238E27FC236}">
                <a16:creationId xmlns:a16="http://schemas.microsoft.com/office/drawing/2014/main" id="{B54AF0F4-23A9-4C06-AF61-D2B4BCEC1A20}"/>
              </a:ext>
            </a:extLst>
          </p:cNvPr>
          <p:cNvSpPr/>
          <p:nvPr/>
        </p:nvSpPr>
        <p:spPr>
          <a:xfrm>
            <a:off x="882837" y="5298574"/>
            <a:ext cx="304800" cy="3048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B2E6D5C-E94A-4BBD-8CE5-CC6CF1C60EDD}"/>
                  </a:ext>
                </a:extLst>
              </p:cNvPr>
              <p:cNvSpPr txBox="1"/>
              <p:nvPr/>
            </p:nvSpPr>
            <p:spPr>
              <a:xfrm>
                <a:off x="3550429" y="6029980"/>
                <a:ext cx="2957541" cy="523220"/>
              </a:xfrm>
              <a:prstGeom prst="rect">
                <a:avLst/>
              </a:prstGeom>
              <a:noFill/>
            </p:spPr>
            <p:txBody>
              <a:bodyPr wrap="none" rtlCol="0">
                <a:spAutoFit/>
              </a:bodyPr>
              <a:lstStyle/>
              <a:p>
                <a:r>
                  <a:rPr lang="en-US" altLang="zh-CN" sz="2800" b="1" dirty="0">
                    <a:solidFill>
                      <a:schemeClr val="tx2"/>
                    </a:solidFill>
                    <a:latin typeface="Arial" panose="020B0604020202020204" pitchFamily="34" charset="0"/>
                    <a:cs typeface="Arial" panose="020B0604020202020204" pitchFamily="34" charset="0"/>
                  </a:rPr>
                  <a:t>AVL tree, </a:t>
                </a:r>
                <a14:m>
                  <m:oMath xmlns:m="http://schemas.openxmlformats.org/officeDocument/2006/math">
                    <m:r>
                      <a:rPr lang="en-US" altLang="zh-CN" sz="2800" b="1" i="1" smtClean="0">
                        <a:solidFill>
                          <a:schemeClr val="tx2"/>
                        </a:solidFill>
                        <a:latin typeface="Cambria Math" panose="02040503050406030204" pitchFamily="18" charset="0"/>
                      </a:rPr>
                      <m:t>𝒏</m:t>
                    </m:r>
                    <m:r>
                      <a:rPr lang="en-US" altLang="zh-CN" sz="2800" b="1" i="1" smtClean="0">
                        <a:solidFill>
                          <a:schemeClr val="tx2"/>
                        </a:solidFill>
                        <a:latin typeface="Cambria Math" panose="02040503050406030204" pitchFamily="18" charset="0"/>
                      </a:rPr>
                      <m:t>=</m:t>
                    </m:r>
                    <m:r>
                      <a:rPr lang="en-US" altLang="zh-CN" sz="2800" b="1" i="1" smtClean="0">
                        <a:solidFill>
                          <a:schemeClr val="tx2"/>
                        </a:solidFill>
                        <a:latin typeface="Cambria Math" panose="02040503050406030204" pitchFamily="18" charset="0"/>
                      </a:rPr>
                      <m:t>𝟐𝟑</m:t>
                    </m:r>
                  </m:oMath>
                </a14:m>
                <a:endParaRPr lang="zh-CN" altLang="en-US" sz="2800" b="1" dirty="0">
                  <a:solidFill>
                    <a:schemeClr val="tx2"/>
                  </a:solidFill>
                  <a:latin typeface="Arial" panose="020B0604020202020204" pitchFamily="34" charset="0"/>
                  <a:cs typeface="Arial" panose="020B0604020202020204" pitchFamily="34" charset="0"/>
                </a:endParaRPr>
              </a:p>
            </p:txBody>
          </p:sp>
        </mc:Choice>
        <mc:Fallback xmlns="">
          <p:sp>
            <p:nvSpPr>
              <p:cNvPr id="69" name="TextBox 68">
                <a:extLst>
                  <a:ext uri="{FF2B5EF4-FFF2-40B4-BE49-F238E27FC236}">
                    <a16:creationId xmlns:a16="http://schemas.microsoft.com/office/drawing/2014/main" id="{6B2E6D5C-E94A-4BBD-8CE5-CC6CF1C60EDD}"/>
                  </a:ext>
                </a:extLst>
              </p:cNvPr>
              <p:cNvSpPr txBox="1">
                <a:spLocks noRot="1" noChangeAspect="1" noMove="1" noResize="1" noEditPoints="1" noAdjustHandles="1" noChangeArrowheads="1" noChangeShapeType="1" noTextEdit="1"/>
              </p:cNvSpPr>
              <p:nvPr/>
            </p:nvSpPr>
            <p:spPr>
              <a:xfrm>
                <a:off x="3550429" y="6029980"/>
                <a:ext cx="2957541" cy="523220"/>
              </a:xfrm>
              <a:prstGeom prst="rect">
                <a:avLst/>
              </a:prstGeom>
              <a:blipFill>
                <a:blip r:embed="rId7"/>
                <a:stretch>
                  <a:fillRect l="-4115" t="-11628"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07E02CD9-699D-4C77-8836-6725F77F6AB9}"/>
                  </a:ext>
                </a:extLst>
              </p:cNvPr>
              <p:cNvSpPr/>
              <p:nvPr/>
            </p:nvSpPr>
            <p:spPr>
              <a:xfrm>
                <a:off x="8077200" y="2514600"/>
                <a:ext cx="3886200" cy="457200"/>
              </a:xfrm>
              <a:prstGeom prst="rect">
                <a:avLst/>
              </a:prstGeom>
            </p:spPr>
            <p:txBody>
              <a:bodyPr vert="horz" lIns="91440" tIns="45720" rIns="91440" bIns="45720" rtlCol="0">
                <a:normAutofit/>
              </a:bodyPr>
              <a:lstStyle/>
              <a:p>
                <a:pPr marL="228600" indent="-228600" defTabSz="914400">
                  <a:lnSpc>
                    <a:spcPct val="90000"/>
                  </a:lnSpc>
                  <a:spcBef>
                    <a:spcPts val="600"/>
                  </a:spcBef>
                  <a:buFont typeface="Arial" panose="020B0604020202020204" pitchFamily="34" charset="0"/>
                  <a:buChar char="•"/>
                </a:pPr>
                <a:r>
                  <a:rPr lang="en-US" altLang="zh-CN" sz="2400" dirty="0">
                    <a:solidFill>
                      <a:srgbClr val="595959"/>
                    </a:solidFill>
                    <a:latin typeface="Lucida Sans Unicode" panose="020B0602030504020204" pitchFamily="34" charset="0"/>
                    <a:cs typeface="Lucida Sans Unicode" panose="020B0602030504020204" pitchFamily="34" charset="0"/>
                  </a:rPr>
                  <a:t>Obviously </a:t>
                </a:r>
                <a14:m>
                  <m:oMath xmlns:m="http://schemas.openxmlformats.org/officeDocument/2006/math">
                    <m:sSub>
                      <m:sSubPr>
                        <m:ctrlPr>
                          <a:rPr lang="en-US" altLang="zh-CN" sz="2400" i="1" smtClean="0">
                            <a:solidFill>
                              <a:srgbClr val="595959"/>
                            </a:solidFill>
                            <a:latin typeface="Cambria Math" panose="02040503050406030204" pitchFamily="18" charset="0"/>
                            <a:cs typeface="Lucida Sans Unicode" panose="020B0602030504020204" pitchFamily="34" charset="0"/>
                          </a:rPr>
                        </m:ctrlPr>
                      </m:sSubPr>
                      <m:e>
                        <m:r>
                          <a:rPr lang="en-US" altLang="zh-CN" sz="2400" b="0" i="1" smtClean="0">
                            <a:solidFill>
                              <a:srgbClr val="595959"/>
                            </a:solidFill>
                            <a:latin typeface="Cambria Math" panose="02040503050406030204" pitchFamily="18" charset="0"/>
                            <a:cs typeface="Lucida Sans Unicode" panose="020B0602030504020204" pitchFamily="34" charset="0"/>
                          </a:rPr>
                          <m:t>𝑛</m:t>
                        </m:r>
                      </m:e>
                      <m:sub>
                        <m:r>
                          <a:rPr lang="en-US" altLang="zh-CN" sz="2400" b="0" i="1" smtClean="0">
                            <a:solidFill>
                              <a:srgbClr val="595959"/>
                            </a:solidFill>
                            <a:latin typeface="Cambria Math" panose="02040503050406030204" pitchFamily="18" charset="0"/>
                            <a:cs typeface="Lucida Sans Unicode" panose="020B0602030504020204" pitchFamily="34" charset="0"/>
                          </a:rPr>
                          <m:t>1</m:t>
                        </m:r>
                      </m:sub>
                    </m:sSub>
                    <m:r>
                      <a:rPr lang="en-US" altLang="zh-CN" sz="2400" b="0" i="1" smtClean="0">
                        <a:solidFill>
                          <a:srgbClr val="595959"/>
                        </a:solidFill>
                        <a:latin typeface="Cambria Math" panose="02040503050406030204" pitchFamily="18" charset="0"/>
                        <a:cs typeface="Lucida Sans Unicode" panose="020B0602030504020204" pitchFamily="34" charset="0"/>
                      </a:rPr>
                      <m:t>+</m:t>
                    </m:r>
                    <m:sSub>
                      <m:sSubPr>
                        <m:ctrlPr>
                          <a:rPr lang="en-US" altLang="zh-CN" sz="2400" i="1" smtClean="0">
                            <a:solidFill>
                              <a:srgbClr val="595959"/>
                            </a:solidFill>
                            <a:latin typeface="Cambria Math" panose="02040503050406030204" pitchFamily="18" charset="0"/>
                            <a:cs typeface="Lucida Sans Unicode" panose="020B0602030504020204" pitchFamily="34" charset="0"/>
                          </a:rPr>
                        </m:ctrlPr>
                      </m:sSubPr>
                      <m:e>
                        <m:r>
                          <a:rPr lang="en-US" altLang="zh-CN" sz="2400" b="0" i="1" smtClean="0">
                            <a:solidFill>
                              <a:srgbClr val="595959"/>
                            </a:solidFill>
                            <a:latin typeface="Cambria Math" panose="02040503050406030204" pitchFamily="18" charset="0"/>
                            <a:cs typeface="Lucida Sans Unicode" panose="020B0602030504020204" pitchFamily="34" charset="0"/>
                          </a:rPr>
                          <m:t>𝑛</m:t>
                        </m:r>
                      </m:e>
                      <m:sub>
                        <m:r>
                          <a:rPr lang="en-US" altLang="zh-CN" sz="2400" b="0" i="1" smtClean="0">
                            <a:solidFill>
                              <a:srgbClr val="595959"/>
                            </a:solidFill>
                            <a:latin typeface="Cambria Math" panose="02040503050406030204" pitchFamily="18" charset="0"/>
                            <a:cs typeface="Lucida Sans Unicode" panose="020B0602030504020204" pitchFamily="34" charset="0"/>
                          </a:rPr>
                          <m:t>2</m:t>
                        </m:r>
                      </m:sub>
                    </m:sSub>
                    <m:r>
                      <a:rPr lang="en-US" altLang="zh-CN" sz="2400" b="0" i="1" smtClean="0">
                        <a:solidFill>
                          <a:srgbClr val="595959"/>
                        </a:solidFill>
                        <a:latin typeface="Cambria Math" panose="02040503050406030204" pitchFamily="18" charset="0"/>
                        <a:cs typeface="Lucida Sans Unicode" panose="020B0602030504020204" pitchFamily="34" charset="0"/>
                      </a:rPr>
                      <m:t>≤</m:t>
                    </m:r>
                    <m:r>
                      <a:rPr lang="en-US" altLang="zh-CN" sz="2400" b="0" i="1" smtClean="0">
                        <a:solidFill>
                          <a:srgbClr val="595959"/>
                        </a:solidFill>
                        <a:latin typeface="Cambria Math" panose="02040503050406030204" pitchFamily="18" charset="0"/>
                        <a:cs typeface="Lucida Sans Unicode" panose="020B0602030504020204" pitchFamily="34" charset="0"/>
                      </a:rPr>
                      <m:t>𝑁</m:t>
                    </m:r>
                  </m:oMath>
                </a14:m>
                <a:endParaRPr lang="en-US" altLang="zh-CN" sz="2400" dirty="0">
                  <a:solidFill>
                    <a:srgbClr val="595959"/>
                  </a:solidFill>
                  <a:latin typeface="Lucida Sans Unicode" panose="020B0602030504020204" pitchFamily="34" charset="0"/>
                  <a:cs typeface="Lucida Sans Unicode" panose="020B0602030504020204" pitchFamily="34" charset="0"/>
                </a:endParaRPr>
              </a:p>
            </p:txBody>
          </p:sp>
        </mc:Choice>
        <mc:Fallback xmlns="">
          <p:sp>
            <p:nvSpPr>
              <p:cNvPr id="41" name="Rectangle 40">
                <a:extLst>
                  <a:ext uri="{FF2B5EF4-FFF2-40B4-BE49-F238E27FC236}">
                    <a16:creationId xmlns:a16="http://schemas.microsoft.com/office/drawing/2014/main" id="{07E02CD9-699D-4C77-8836-6725F77F6AB9}"/>
                  </a:ext>
                </a:extLst>
              </p:cNvPr>
              <p:cNvSpPr>
                <a:spLocks noRot="1" noChangeAspect="1" noMove="1" noResize="1" noEditPoints="1" noAdjustHandles="1" noChangeArrowheads="1" noChangeShapeType="1" noTextEdit="1"/>
              </p:cNvSpPr>
              <p:nvPr/>
            </p:nvSpPr>
            <p:spPr>
              <a:xfrm>
                <a:off x="8077200" y="2514600"/>
                <a:ext cx="3886200" cy="457200"/>
              </a:xfrm>
              <a:prstGeom prst="rect">
                <a:avLst/>
              </a:prstGeom>
              <a:blipFill>
                <a:blip r:embed="rId8"/>
                <a:stretch>
                  <a:fillRect l="-2038" t="-16000" b="-25333"/>
                </a:stretch>
              </a:blipFill>
            </p:spPr>
            <p:txBody>
              <a:bodyPr/>
              <a:lstStyle/>
              <a:p>
                <a:r>
                  <a:rPr lang="zh-CN" altLang="en-US">
                    <a:noFill/>
                  </a:rPr>
                  <a:t> </a:t>
                </a:r>
              </a:p>
            </p:txBody>
          </p:sp>
        </mc:Fallback>
      </mc:AlternateContent>
      <p:sp>
        <p:nvSpPr>
          <p:cNvPr id="42" name="Rectangle 41">
            <a:extLst>
              <a:ext uri="{FF2B5EF4-FFF2-40B4-BE49-F238E27FC236}">
                <a16:creationId xmlns:a16="http://schemas.microsoft.com/office/drawing/2014/main" id="{FE19FE7E-1EFA-4F84-92AC-3C0FDE161BF7}"/>
              </a:ext>
            </a:extLst>
          </p:cNvPr>
          <p:cNvSpPr/>
          <p:nvPr/>
        </p:nvSpPr>
        <p:spPr>
          <a:xfrm>
            <a:off x="381000" y="762000"/>
            <a:ext cx="1531188" cy="369332"/>
          </a:xfrm>
          <a:prstGeom prst="rect">
            <a:avLst/>
          </a:prstGeom>
        </p:spPr>
        <p:txBody>
          <a:bodyPr vert="horz" lIns="91440" tIns="45720" rIns="91440" bIns="45720" rtlCol="0">
            <a:normAutofit fontScale="77500" lnSpcReduction="20000"/>
          </a:bodyPr>
          <a:lstStyle/>
          <a:p>
            <a:pPr defTabSz="914400">
              <a:lnSpc>
                <a:spcPct val="90000"/>
              </a:lnSpc>
              <a:spcBef>
                <a:spcPts val="600"/>
              </a:spcBef>
            </a:pPr>
            <a:endParaRPr lang="en-US" altLang="zh-CN" sz="2800" b="1" dirty="0">
              <a:solidFill>
                <a:srgbClr val="595959"/>
              </a:solidFill>
              <a:latin typeface="Lucida Sans Unicode" panose="020B0602030504020204" pitchFamily="34" charset="0"/>
              <a:cs typeface="Lucida Sans Unicode" panose="020B0602030504020204" pitchFamily="34" charset="0"/>
            </a:endParaRPr>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8D2F6CCF-95EB-450B-98CB-1A0375C80DC1}"/>
                  </a:ext>
                </a:extLst>
              </p:cNvPr>
              <p:cNvSpPr/>
              <p:nvPr/>
            </p:nvSpPr>
            <p:spPr>
              <a:xfrm>
                <a:off x="3048000" y="228600"/>
                <a:ext cx="8305800" cy="490904"/>
              </a:xfrm>
              <a:prstGeom prst="rect">
                <a:avLst/>
              </a:prstGeom>
            </p:spPr>
            <p:txBody>
              <a:bodyPr wrap="square">
                <a:spAutoFit/>
              </a:bodyPr>
              <a:lstStyle/>
              <a:p>
                <a:pPr lvl="0" defTabSz="914400">
                  <a:lnSpc>
                    <a:spcPct val="90000"/>
                  </a:lnSpc>
                  <a:spcBef>
                    <a:spcPts val="600"/>
                  </a:spcBef>
                </a:pPr>
                <a:r>
                  <a:rPr lang="en-US" altLang="zh-CN" sz="2800" dirty="0">
                    <a:solidFill>
                      <a:srgbClr val="595959"/>
                    </a:solidFill>
                    <a:latin typeface="Lucida Sans Unicode" panose="020B0602030504020204" pitchFamily="34" charset="0"/>
                    <a:cs typeface="Lucida Sans Unicode" panose="020B0602030504020204" pitchFamily="34" charset="0"/>
                  </a:rPr>
                  <a:t>Let </a:t>
                </a:r>
                <a14:m>
                  <m:oMath xmlns:m="http://schemas.openxmlformats.org/officeDocument/2006/math">
                    <m:sSub>
                      <m:sSubPr>
                        <m:ctrlPr>
                          <a:rPr lang="en-US" altLang="zh-CN" sz="2800" i="1">
                            <a:solidFill>
                              <a:srgbClr val="595959"/>
                            </a:solidFill>
                            <a:latin typeface="Cambria Math" panose="02040503050406030204" pitchFamily="18" charset="0"/>
                          </a:rPr>
                        </m:ctrlPr>
                      </m:sSubPr>
                      <m:e>
                        <m:r>
                          <a:rPr lang="en-US" altLang="zh-CN" sz="2800" i="1">
                            <a:solidFill>
                              <a:srgbClr val="595959"/>
                            </a:solidFill>
                            <a:latin typeface="Cambria Math" panose="02040503050406030204" pitchFamily="18" charset="0"/>
                          </a:rPr>
                          <m:t>𝑛</m:t>
                        </m:r>
                      </m:e>
                      <m:sub>
                        <m:r>
                          <a:rPr lang="en-US" altLang="zh-CN" sz="2800" i="1">
                            <a:solidFill>
                              <a:srgbClr val="595959"/>
                            </a:solidFill>
                            <a:latin typeface="Cambria Math" panose="02040503050406030204" pitchFamily="18" charset="0"/>
                          </a:rPr>
                          <m:t>𝑖</m:t>
                        </m:r>
                      </m:sub>
                    </m:sSub>
                  </m:oMath>
                </a14:m>
                <a:r>
                  <a:rPr lang="en-US" altLang="zh-CN" sz="2800" dirty="0">
                    <a:solidFill>
                      <a:srgbClr val="595959"/>
                    </a:solidFill>
                    <a:latin typeface="Lucida Sans Unicode" panose="020B0602030504020204" pitchFamily="34" charset="0"/>
                    <a:cs typeface="Lucida Sans Unicode" panose="020B0602030504020204" pitchFamily="34" charset="0"/>
                  </a:rPr>
                  <a:t> be the number of nodes with height </a:t>
                </a:r>
                <a14:m>
                  <m:oMath xmlns:m="http://schemas.openxmlformats.org/officeDocument/2006/math">
                    <m:r>
                      <a:rPr lang="en-US" altLang="zh-CN" sz="2800" i="1">
                        <a:solidFill>
                          <a:srgbClr val="595959"/>
                        </a:solidFill>
                        <a:latin typeface="Cambria Math" panose="02040503050406030204" pitchFamily="18" charset="0"/>
                      </a:rPr>
                      <m:t>𝑖</m:t>
                    </m:r>
                  </m:oMath>
                </a14:m>
                <a:endParaRPr lang="en-US" altLang="zh-CN" sz="2800" dirty="0">
                  <a:solidFill>
                    <a:srgbClr val="595959"/>
                  </a:solidFill>
                  <a:latin typeface="Lucida Sans Unicode" panose="020B0602030504020204" pitchFamily="34" charset="0"/>
                  <a:cs typeface="Lucida Sans Unicode" panose="020B0602030504020204" pitchFamily="34" charset="0"/>
                </a:endParaRPr>
              </a:p>
            </p:txBody>
          </p:sp>
        </mc:Choice>
        <mc:Fallback xmlns="">
          <p:sp>
            <p:nvSpPr>
              <p:cNvPr id="46" name="Rectangle 45">
                <a:extLst>
                  <a:ext uri="{FF2B5EF4-FFF2-40B4-BE49-F238E27FC236}">
                    <a16:creationId xmlns:a16="http://schemas.microsoft.com/office/drawing/2014/main" id="{8D2F6CCF-95EB-450B-98CB-1A0375C80DC1}"/>
                  </a:ext>
                </a:extLst>
              </p:cNvPr>
              <p:cNvSpPr>
                <a:spLocks noRot="1" noChangeAspect="1" noMove="1" noResize="1" noEditPoints="1" noAdjustHandles="1" noChangeArrowheads="1" noChangeShapeType="1" noTextEdit="1"/>
              </p:cNvSpPr>
              <p:nvPr/>
            </p:nvSpPr>
            <p:spPr>
              <a:xfrm>
                <a:off x="3048000" y="228600"/>
                <a:ext cx="8305800" cy="490904"/>
              </a:xfrm>
              <a:prstGeom prst="rect">
                <a:avLst/>
              </a:prstGeom>
              <a:blipFill>
                <a:blip r:embed="rId9"/>
                <a:stretch>
                  <a:fillRect l="-1467" t="-18750" b="-3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105">
                <a:extLst>
                  <a:ext uri="{FF2B5EF4-FFF2-40B4-BE49-F238E27FC236}">
                    <a16:creationId xmlns:a16="http://schemas.microsoft.com/office/drawing/2014/main" id="{C8E4220B-BB08-42DB-B7AD-4C6BCD064300}"/>
                  </a:ext>
                </a:extLst>
              </p:cNvPr>
              <p:cNvSpPr txBox="1"/>
              <p:nvPr/>
            </p:nvSpPr>
            <p:spPr>
              <a:xfrm>
                <a:off x="1752600" y="5638800"/>
                <a:ext cx="7855226" cy="1009635"/>
              </a:xfrm>
              <a:prstGeom prst="rect">
                <a:avLst/>
              </a:prstGeom>
              <a:ln>
                <a:solidFill>
                  <a:schemeClr val="accent1"/>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b="1" dirty="0">
                    <a:solidFill>
                      <a:schemeClr val="accent1"/>
                    </a:solidFill>
                    <a:latin typeface="Comic Sans MS" panose="030F0702030302020204" pitchFamily="66" charset="0"/>
                    <a:cs typeface="Arial" panose="020B0604020202020204" pitchFamily="34" charset="0"/>
                  </a:rPr>
                  <a:t>Lemma 3. </a:t>
                </a:r>
                <a:r>
                  <a:rPr lang="en-US" sz="2000" dirty="0">
                    <a:latin typeface="Comic Sans MS" panose="030F0702030302020204" pitchFamily="66" charset="0"/>
                    <a:cs typeface="Arial" panose="020B0604020202020204" pitchFamily="34" charset="0"/>
                  </a:rPr>
                  <a:t>In an AVL tree of size </a:t>
                </a:r>
                <a14:m>
                  <m:oMath xmlns:m="http://schemas.openxmlformats.org/officeDocument/2006/math">
                    <m:r>
                      <a:rPr lang="en-US" sz="2000" i="1">
                        <a:latin typeface="Cambria Math" panose="02040503050406030204" pitchFamily="18" charset="0"/>
                        <a:cs typeface="Arial" panose="020B0604020202020204" pitchFamily="34" charset="0"/>
                      </a:rPr>
                      <m:t>𝑁</m:t>
                    </m:r>
                  </m:oMath>
                </a14:m>
                <a:r>
                  <a:rPr lang="en-US" sz="2000" dirty="0">
                    <a:latin typeface="Comic Sans MS" panose="030F0702030302020204" pitchFamily="66" charset="0"/>
                    <a:cs typeface="Arial" panose="020B0604020202020204" pitchFamily="34" charset="0"/>
                  </a:rPr>
                  <a:t>, there are at most </a:t>
                </a:r>
                <a14:m>
                  <m:oMath xmlns:m="http://schemas.openxmlformats.org/officeDocument/2006/math">
                    <m:f>
                      <m:fPr>
                        <m:ctrlPr>
                          <a:rPr lang="en-US" sz="2800" i="1">
                            <a:latin typeface="Cambria Math" panose="02040503050406030204" pitchFamily="18" charset="0"/>
                            <a:cs typeface="Arial" panose="020B0604020202020204" pitchFamily="34" charset="0"/>
                          </a:rPr>
                        </m:ctrlPr>
                      </m:fPr>
                      <m:num>
                        <m:r>
                          <a:rPr lang="en-US" sz="2800" i="1">
                            <a:latin typeface="Cambria Math" panose="02040503050406030204" pitchFamily="18" charset="0"/>
                            <a:cs typeface="Arial" panose="020B0604020202020204" pitchFamily="34" charset="0"/>
                          </a:rPr>
                          <m:t>𝑁</m:t>
                        </m:r>
                      </m:num>
                      <m:den>
                        <m:sSup>
                          <m:sSupPr>
                            <m:ctrlPr>
                              <a:rPr lang="en-US" sz="2800" i="1">
                                <a:latin typeface="Cambria Math" panose="02040503050406030204" pitchFamily="18" charset="0"/>
                                <a:cs typeface="Arial" panose="020B0604020202020204" pitchFamily="34" charset="0"/>
                              </a:rPr>
                            </m:ctrlPr>
                          </m:sSupPr>
                          <m:e>
                            <m:r>
                              <a:rPr lang="en-US" sz="2800" b="0" i="1" smtClean="0">
                                <a:latin typeface="Cambria Math" panose="02040503050406030204" pitchFamily="18" charset="0"/>
                                <a:cs typeface="Arial" panose="020B0604020202020204" pitchFamily="34" charset="0"/>
                              </a:rPr>
                              <m:t>2</m:t>
                            </m:r>
                          </m:e>
                          <m:sup>
                            <m:r>
                              <a:rPr lang="en-US" sz="2800" b="0" i="1" smtClean="0">
                                <a:latin typeface="Cambria Math" panose="02040503050406030204" pitchFamily="18" charset="0"/>
                                <a:cs typeface="Arial" panose="020B0604020202020204" pitchFamily="34" charset="0"/>
                              </a:rPr>
                              <m:t>𝑖</m:t>
                            </m:r>
                            <m:r>
                              <a:rPr lang="en-US" sz="2800" b="0" i="1" smtClean="0">
                                <a:latin typeface="Cambria Math" panose="02040503050406030204" pitchFamily="18" charset="0"/>
                                <a:cs typeface="Arial" panose="020B0604020202020204" pitchFamily="34" charset="0"/>
                              </a:rPr>
                              <m:t>−1</m:t>
                            </m:r>
                          </m:sup>
                        </m:sSup>
                      </m:den>
                    </m:f>
                  </m:oMath>
                </a14:m>
                <a:r>
                  <a:rPr lang="en-US" sz="2000" dirty="0">
                    <a:latin typeface="Comic Sans MS" panose="030F0702030302020204" pitchFamily="66" charset="0"/>
                    <a:cs typeface="Arial" panose="020B0604020202020204" pitchFamily="34" charset="0"/>
                  </a:rPr>
                  <a:t> nodes in level </a:t>
                </a:r>
                <a14:m>
                  <m:oMath xmlns:m="http://schemas.openxmlformats.org/officeDocument/2006/math">
                    <m:r>
                      <a:rPr lang="en-US" sz="2000" i="1" dirty="0">
                        <a:latin typeface="Cambria Math" panose="02040503050406030204" pitchFamily="18" charset="0"/>
                        <a:cs typeface="Arial" panose="020B0604020202020204" pitchFamily="34" charset="0"/>
                      </a:rPr>
                      <m:t>−</m:t>
                    </m:r>
                    <m:r>
                      <a:rPr lang="en-US" sz="2000" i="1" dirty="0" err="1">
                        <a:latin typeface="Cambria Math" panose="02040503050406030204" pitchFamily="18" charset="0"/>
                        <a:cs typeface="Arial" panose="020B0604020202020204" pitchFamily="34" charset="0"/>
                      </a:rPr>
                      <m:t>𝑖</m:t>
                    </m:r>
                  </m:oMath>
                </a14:m>
                <a:r>
                  <a:rPr lang="en-US" sz="2000" dirty="0">
                    <a:latin typeface="Comic Sans MS" panose="030F0702030302020204" pitchFamily="66" charset="0"/>
                    <a:cs typeface="Arial" panose="020B0604020202020204" pitchFamily="34" charset="0"/>
                  </a:rPr>
                  <a:t>. </a:t>
                </a:r>
              </a:p>
            </p:txBody>
          </p:sp>
        </mc:Choice>
        <mc:Fallback xmlns="">
          <p:sp>
            <p:nvSpPr>
              <p:cNvPr id="76" name="文本框 105">
                <a:extLst>
                  <a:ext uri="{FF2B5EF4-FFF2-40B4-BE49-F238E27FC236}">
                    <a16:creationId xmlns:a16="http://schemas.microsoft.com/office/drawing/2014/main" id="{C8E4220B-BB08-42DB-B7AD-4C6BCD064300}"/>
                  </a:ext>
                </a:extLst>
              </p:cNvPr>
              <p:cNvSpPr txBox="1">
                <a:spLocks noRot="1" noChangeAspect="1" noMove="1" noResize="1" noEditPoints="1" noAdjustHandles="1" noChangeArrowheads="1" noChangeShapeType="1" noTextEdit="1"/>
              </p:cNvSpPr>
              <p:nvPr/>
            </p:nvSpPr>
            <p:spPr>
              <a:xfrm>
                <a:off x="1752600" y="5638800"/>
                <a:ext cx="7855226" cy="1009635"/>
              </a:xfrm>
              <a:prstGeom prst="rect">
                <a:avLst/>
              </a:prstGeom>
              <a:blipFill>
                <a:blip r:embed="rId10"/>
                <a:stretch>
                  <a:fillRect/>
                </a:stretch>
              </a:blipFill>
              <a:ln>
                <a:solidFill>
                  <a:schemeClr val="accent1"/>
                </a:solidFill>
              </a:ln>
              <a:effectLst>
                <a:outerShdw blurRad="50800" dist="38100" dir="5400000" algn="t"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B58F3CE1-4403-419C-9CC2-15A8938D0EFF}"/>
                  </a:ext>
                </a:extLst>
              </p:cNvPr>
              <p:cNvSpPr/>
              <p:nvPr/>
            </p:nvSpPr>
            <p:spPr>
              <a:xfrm>
                <a:off x="8077200" y="3124200"/>
                <a:ext cx="3886200" cy="762000"/>
              </a:xfrm>
              <a:prstGeom prst="rect">
                <a:avLst/>
              </a:prstGeom>
            </p:spPr>
            <p:txBody>
              <a:bodyPr vert="horz" lIns="91440" tIns="45720" rIns="91440" bIns="45720" rtlCol="0">
                <a:normAutofit/>
              </a:bodyPr>
              <a:lstStyle/>
              <a:p>
                <a:pPr marL="228600" indent="-228600" defTabSz="914400">
                  <a:lnSpc>
                    <a:spcPct val="90000"/>
                  </a:lnSpc>
                  <a:spcBef>
                    <a:spcPts val="600"/>
                  </a:spcBef>
                  <a:buFont typeface="Arial" panose="020B0604020202020204" pitchFamily="34" charset="0"/>
                  <a:buChar char="•"/>
                </a:pPr>
                <a:r>
                  <a:rPr lang="en-US" altLang="zh-CN" sz="2400" dirty="0">
                    <a:solidFill>
                      <a:srgbClr val="595959"/>
                    </a:solidFill>
                    <a:latin typeface="Lucida Sans Unicode" panose="020B0602030504020204" pitchFamily="34" charset="0"/>
                    <a:cs typeface="Lucida Sans Unicode" panose="020B0602030504020204" pitchFamily="34" charset="0"/>
                  </a:rPr>
                  <a:t>So </a:t>
                </a:r>
                <a14:m>
                  <m:oMath xmlns:m="http://schemas.openxmlformats.org/officeDocument/2006/math">
                    <m:sSub>
                      <m:sSubPr>
                        <m:ctrlPr>
                          <a:rPr lang="en-US" altLang="zh-CN" sz="2400" i="1" smtClean="0">
                            <a:solidFill>
                              <a:srgbClr val="595959"/>
                            </a:solidFill>
                            <a:latin typeface="Cambria Math" panose="02040503050406030204" pitchFamily="18" charset="0"/>
                            <a:cs typeface="Lucida Sans Unicode" panose="020B0602030504020204" pitchFamily="34" charset="0"/>
                          </a:rPr>
                        </m:ctrlPr>
                      </m:sSubPr>
                      <m:e>
                        <m:r>
                          <a:rPr lang="en-US" altLang="zh-CN" sz="2400" b="0" i="1" smtClean="0">
                            <a:solidFill>
                              <a:srgbClr val="595959"/>
                            </a:solidFill>
                            <a:latin typeface="Cambria Math" panose="02040503050406030204" pitchFamily="18" charset="0"/>
                            <a:cs typeface="Lucida Sans Unicode" panose="020B0602030504020204" pitchFamily="34" charset="0"/>
                          </a:rPr>
                          <m:t>𝑛</m:t>
                        </m:r>
                      </m:e>
                      <m:sub>
                        <m:r>
                          <a:rPr lang="en-US" altLang="zh-CN" sz="2400" b="0" i="1" smtClean="0">
                            <a:solidFill>
                              <a:srgbClr val="595959"/>
                            </a:solidFill>
                            <a:latin typeface="Cambria Math" panose="02040503050406030204" pitchFamily="18" charset="0"/>
                            <a:cs typeface="Lucida Sans Unicode" panose="020B0602030504020204" pitchFamily="34" charset="0"/>
                          </a:rPr>
                          <m:t>3</m:t>
                        </m:r>
                      </m:sub>
                    </m:sSub>
                    <m:r>
                      <a:rPr lang="en-US" altLang="zh-CN" sz="2400" b="0" i="1" smtClean="0">
                        <a:solidFill>
                          <a:srgbClr val="595959"/>
                        </a:solidFill>
                        <a:latin typeface="Cambria Math" panose="02040503050406030204" pitchFamily="18" charset="0"/>
                        <a:cs typeface="Lucida Sans Unicode" panose="020B0602030504020204" pitchFamily="34" charset="0"/>
                      </a:rPr>
                      <m:t>+</m:t>
                    </m:r>
                    <m:sSub>
                      <m:sSubPr>
                        <m:ctrlPr>
                          <a:rPr lang="en-US" altLang="zh-CN" sz="2400" i="1" smtClean="0">
                            <a:solidFill>
                              <a:srgbClr val="595959"/>
                            </a:solidFill>
                            <a:latin typeface="Cambria Math" panose="02040503050406030204" pitchFamily="18" charset="0"/>
                            <a:cs typeface="Lucida Sans Unicode" panose="020B0602030504020204" pitchFamily="34" charset="0"/>
                          </a:rPr>
                        </m:ctrlPr>
                      </m:sSubPr>
                      <m:e>
                        <m:r>
                          <a:rPr lang="en-US" altLang="zh-CN" sz="2400" b="0" i="1" smtClean="0">
                            <a:solidFill>
                              <a:srgbClr val="595959"/>
                            </a:solidFill>
                            <a:latin typeface="Cambria Math" panose="02040503050406030204" pitchFamily="18" charset="0"/>
                            <a:cs typeface="Lucida Sans Unicode" panose="020B0602030504020204" pitchFamily="34" charset="0"/>
                          </a:rPr>
                          <m:t>𝑛</m:t>
                        </m:r>
                      </m:e>
                      <m:sub>
                        <m:r>
                          <a:rPr lang="en-US" altLang="zh-CN" sz="2400" b="0" i="1" smtClean="0">
                            <a:solidFill>
                              <a:srgbClr val="595959"/>
                            </a:solidFill>
                            <a:latin typeface="Cambria Math" panose="02040503050406030204" pitchFamily="18" charset="0"/>
                            <a:cs typeface="Lucida Sans Unicode" panose="020B0602030504020204" pitchFamily="34" charset="0"/>
                          </a:rPr>
                          <m:t>4</m:t>
                        </m:r>
                      </m:sub>
                    </m:sSub>
                    <m:r>
                      <a:rPr lang="en-US" altLang="zh-CN" sz="2400" b="0" i="1" smtClean="0">
                        <a:solidFill>
                          <a:srgbClr val="595959"/>
                        </a:solidFill>
                        <a:latin typeface="Cambria Math" panose="02040503050406030204" pitchFamily="18" charset="0"/>
                        <a:cs typeface="Lucida Sans Unicode" panose="020B0602030504020204" pitchFamily="34" charset="0"/>
                      </a:rPr>
                      <m:t>≤</m:t>
                    </m:r>
                    <m:f>
                      <m:fPr>
                        <m:ctrlPr>
                          <a:rPr lang="en-US" altLang="zh-CN" sz="2400" b="0" i="1" smtClean="0">
                            <a:solidFill>
                              <a:srgbClr val="595959"/>
                            </a:solidFill>
                            <a:latin typeface="Cambria Math" panose="02040503050406030204" pitchFamily="18" charset="0"/>
                            <a:cs typeface="Lucida Sans Unicode" panose="020B0602030504020204" pitchFamily="34" charset="0"/>
                          </a:rPr>
                        </m:ctrlPr>
                      </m:fPr>
                      <m:num>
                        <m:r>
                          <a:rPr lang="en-US" altLang="zh-CN" sz="2400" b="0" i="1" smtClean="0">
                            <a:solidFill>
                              <a:srgbClr val="595959"/>
                            </a:solidFill>
                            <a:latin typeface="Cambria Math" panose="02040503050406030204" pitchFamily="18" charset="0"/>
                            <a:cs typeface="Lucida Sans Unicode" panose="020B0602030504020204" pitchFamily="34" charset="0"/>
                          </a:rPr>
                          <m:t>𝑁</m:t>
                        </m:r>
                      </m:num>
                      <m:den>
                        <m:r>
                          <a:rPr lang="en-US" altLang="zh-CN" sz="2400" b="0" i="1" smtClean="0">
                            <a:solidFill>
                              <a:srgbClr val="595959"/>
                            </a:solidFill>
                            <a:latin typeface="Cambria Math" panose="02040503050406030204" pitchFamily="18" charset="0"/>
                            <a:cs typeface="Lucida Sans Unicode" panose="020B0602030504020204" pitchFamily="34" charset="0"/>
                          </a:rPr>
                          <m:t>2</m:t>
                        </m:r>
                      </m:den>
                    </m:f>
                  </m:oMath>
                </a14:m>
                <a:endParaRPr lang="en-US" altLang="zh-CN" sz="2400" dirty="0">
                  <a:solidFill>
                    <a:srgbClr val="595959"/>
                  </a:solidFill>
                  <a:latin typeface="Lucida Sans Unicode" panose="020B0602030504020204" pitchFamily="34" charset="0"/>
                  <a:cs typeface="Lucida Sans Unicode" panose="020B0602030504020204" pitchFamily="34" charset="0"/>
                </a:endParaRPr>
              </a:p>
            </p:txBody>
          </p:sp>
        </mc:Choice>
        <mc:Fallback xmlns="">
          <p:sp>
            <p:nvSpPr>
              <p:cNvPr id="77" name="Rectangle 76">
                <a:extLst>
                  <a:ext uri="{FF2B5EF4-FFF2-40B4-BE49-F238E27FC236}">
                    <a16:creationId xmlns:a16="http://schemas.microsoft.com/office/drawing/2014/main" id="{B58F3CE1-4403-419C-9CC2-15A8938D0EFF}"/>
                  </a:ext>
                </a:extLst>
              </p:cNvPr>
              <p:cNvSpPr>
                <a:spLocks noRot="1" noChangeAspect="1" noMove="1" noResize="1" noEditPoints="1" noAdjustHandles="1" noChangeArrowheads="1" noChangeShapeType="1" noTextEdit="1"/>
              </p:cNvSpPr>
              <p:nvPr/>
            </p:nvSpPr>
            <p:spPr>
              <a:xfrm>
                <a:off x="8077200" y="3124200"/>
                <a:ext cx="3886200" cy="762000"/>
              </a:xfrm>
              <a:prstGeom prst="rect">
                <a:avLst/>
              </a:prstGeom>
              <a:blipFill>
                <a:blip r:embed="rId11"/>
                <a:stretch>
                  <a:fillRect l="-20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11265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2" name="TextBox 52">
                <a:extLst>
                  <a:ext uri="{FF2B5EF4-FFF2-40B4-BE49-F238E27FC236}">
                    <a16:creationId xmlns:a16="http://schemas.microsoft.com/office/drawing/2014/main" id="{5E7CB5FF-1362-4804-96B2-AECDCD081747}"/>
                  </a:ext>
                </a:extLst>
              </p:cNvPr>
              <p:cNvSpPr txBox="1"/>
              <p:nvPr/>
            </p:nvSpPr>
            <p:spPr>
              <a:xfrm>
                <a:off x="5961836" y="5217031"/>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3</m:t>
                          </m:r>
                          <m:r>
                            <a:rPr lang="en-US" sz="2400" i="1">
                              <a:latin typeface="Cambria Math" panose="02040503050406030204" pitchFamily="18" charset="0"/>
                            </a:rPr>
                            <m:t>4</m:t>
                          </m:r>
                        </m:sub>
                      </m:sSub>
                    </m:oMath>
                  </m:oMathPara>
                </a14:m>
                <a:endParaRPr lang="en-US" sz="2400" dirty="0"/>
              </a:p>
            </p:txBody>
          </p:sp>
        </mc:Choice>
        <mc:Fallback xmlns="">
          <p:sp>
            <p:nvSpPr>
              <p:cNvPr id="112" name="TextBox 52">
                <a:extLst>
                  <a:ext uri="{FF2B5EF4-FFF2-40B4-BE49-F238E27FC236}">
                    <a16:creationId xmlns:a16="http://schemas.microsoft.com/office/drawing/2014/main" id="{5E7CB5FF-1362-4804-96B2-AECDCD081747}"/>
                  </a:ext>
                </a:extLst>
              </p:cNvPr>
              <p:cNvSpPr txBox="1">
                <a:spLocks noRot="1" noChangeAspect="1" noMove="1" noResize="1" noEditPoints="1" noAdjustHandles="1" noChangeArrowheads="1" noChangeShapeType="1" noTextEdit="1"/>
              </p:cNvSpPr>
              <p:nvPr/>
            </p:nvSpPr>
            <p:spPr>
              <a:xfrm>
                <a:off x="5961836" y="5217031"/>
                <a:ext cx="691728"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4492235" y="2125469"/>
                <a:ext cx="1038939"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4800" b="1" i="1">
                              <a:solidFill>
                                <a:srgbClr val="B1C5E9"/>
                              </a:solidFill>
                              <a:latin typeface="Cambria Math" panose="02040503050406030204" pitchFamily="18" charset="0"/>
                            </a:rPr>
                          </m:ctrlPr>
                        </m:sSubPr>
                        <m:e>
                          <m:r>
                            <a:rPr lang="en-US" altLang="zh-CN" sz="4800" b="1" i="1">
                              <a:solidFill>
                                <a:srgbClr val="B1C5E9"/>
                              </a:solidFill>
                              <a:latin typeface="Cambria Math" panose="02040503050406030204" pitchFamily="18" charset="0"/>
                            </a:rPr>
                            <m:t>𝑻</m:t>
                          </m:r>
                        </m:e>
                        <m:sub>
                          <m:r>
                            <a:rPr lang="en-US" altLang="zh-CN" sz="4800" b="1" i="1">
                              <a:solidFill>
                                <a:srgbClr val="B1C5E9"/>
                              </a:solidFill>
                              <a:latin typeface="Cambria Math" panose="02040503050406030204" pitchFamily="18" charset="0"/>
                            </a:rPr>
                            <m:t>𝟏</m:t>
                          </m:r>
                        </m:sub>
                      </m:sSub>
                    </m:oMath>
                  </m:oMathPara>
                </a14:m>
                <a:endParaRPr lang="zh-CN" altLang="en-US" sz="4800" b="1" dirty="0">
                  <a:solidFill>
                    <a:srgbClr val="B1C5E9"/>
                  </a:solidFill>
                </a:endParaRPr>
              </a:p>
            </p:txBody>
          </p:sp>
        </mc:Choice>
        <mc:Fallback xmlns="">
          <p:sp>
            <p:nvSpPr>
              <p:cNvPr id="62" name="文本框 61"/>
              <p:cNvSpPr txBox="1">
                <a:spLocks noRot="1" noChangeAspect="1" noMove="1" noResize="1" noEditPoints="1" noAdjustHandles="1" noChangeArrowheads="1" noChangeShapeType="1" noTextEdit="1"/>
              </p:cNvSpPr>
              <p:nvPr/>
            </p:nvSpPr>
            <p:spPr>
              <a:xfrm>
                <a:off x="4492235" y="2125469"/>
                <a:ext cx="1038939" cy="83099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文本框 102"/>
              <p:cNvSpPr txBox="1"/>
              <p:nvPr/>
            </p:nvSpPr>
            <p:spPr>
              <a:xfrm>
                <a:off x="3873859" y="3474503"/>
                <a:ext cx="1751120" cy="14465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8800" b="1" i="1">
                              <a:solidFill>
                                <a:srgbClr val="FEAF7A"/>
                              </a:solidFill>
                              <a:latin typeface="Cambria Math" panose="02040503050406030204" pitchFamily="18" charset="0"/>
                            </a:rPr>
                          </m:ctrlPr>
                        </m:sSubPr>
                        <m:e>
                          <m:r>
                            <a:rPr lang="en-US" altLang="zh-CN" sz="8800" b="1" i="1">
                              <a:solidFill>
                                <a:srgbClr val="FEAF7A"/>
                              </a:solidFill>
                              <a:latin typeface="Cambria Math" panose="02040503050406030204" pitchFamily="18" charset="0"/>
                            </a:rPr>
                            <m:t>𝑻</m:t>
                          </m:r>
                        </m:e>
                        <m:sub>
                          <m:r>
                            <a:rPr lang="en-US" altLang="zh-CN" sz="8800" b="1" i="1">
                              <a:solidFill>
                                <a:srgbClr val="FEAF7A"/>
                              </a:solidFill>
                              <a:latin typeface="Cambria Math" panose="02040503050406030204" pitchFamily="18" charset="0"/>
                            </a:rPr>
                            <m:t>𝟐</m:t>
                          </m:r>
                        </m:sub>
                      </m:sSub>
                    </m:oMath>
                  </m:oMathPara>
                </a14:m>
                <a:endParaRPr lang="zh-CN" altLang="en-US" sz="8800" b="1" dirty="0">
                  <a:solidFill>
                    <a:srgbClr val="FEAF7A"/>
                  </a:solidFill>
                </a:endParaRPr>
              </a:p>
            </p:txBody>
          </p:sp>
        </mc:Choice>
        <mc:Fallback xmlns="">
          <p:sp>
            <p:nvSpPr>
              <p:cNvPr id="103" name="文本框 102"/>
              <p:cNvSpPr txBox="1">
                <a:spLocks noRot="1" noChangeAspect="1" noMove="1" noResize="1" noEditPoints="1" noAdjustHandles="1" noChangeArrowheads="1" noChangeShapeType="1" noTextEdit="1"/>
              </p:cNvSpPr>
              <p:nvPr/>
            </p:nvSpPr>
            <p:spPr>
              <a:xfrm>
                <a:off x="3873859" y="3474503"/>
                <a:ext cx="1751120" cy="1446550"/>
              </a:xfrm>
              <a:prstGeom prst="rect">
                <a:avLst/>
              </a:prstGeom>
              <a:blipFill>
                <a:blip r:embed="rId5"/>
                <a:stretch>
                  <a:fillRect/>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en-US" altLang="zh-CN" dirty="0"/>
              <a:t>The Split Work</a:t>
            </a:r>
            <a:endParaRPr lang="zh-CN" altLang="en-US" dirty="0"/>
          </a:p>
        </p:txBody>
      </p:sp>
      <p:sp>
        <p:nvSpPr>
          <p:cNvPr id="4" name="灯片编号占位符 3"/>
          <p:cNvSpPr>
            <a:spLocks noGrp="1"/>
          </p:cNvSpPr>
          <p:nvPr>
            <p:ph type="sldNum" sz="quarter" idx="15"/>
          </p:nvPr>
        </p:nvSpPr>
        <p:spPr/>
        <p:txBody>
          <a:bodyPr/>
          <a:lstStyle/>
          <a:p>
            <a:endParaRPr lang="en-US" dirty="0"/>
          </a:p>
        </p:txBody>
      </p:sp>
      <p:grpSp>
        <p:nvGrpSpPr>
          <p:cNvPr id="65" name="Group 83"/>
          <p:cNvGrpSpPr/>
          <p:nvPr/>
        </p:nvGrpSpPr>
        <p:grpSpPr>
          <a:xfrm>
            <a:off x="3990706" y="1828800"/>
            <a:ext cx="1417483" cy="1124014"/>
            <a:chOff x="742950" y="4752643"/>
            <a:chExt cx="1417483" cy="1124014"/>
          </a:xfrm>
        </p:grpSpPr>
        <p:sp>
          <p:nvSpPr>
            <p:cNvPr id="66" name="Oval 63"/>
            <p:cNvSpPr/>
            <p:nvPr/>
          </p:nvSpPr>
          <p:spPr>
            <a:xfrm>
              <a:off x="1453853" y="4752643"/>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8</a:t>
              </a:r>
            </a:p>
          </p:txBody>
        </p:sp>
        <p:sp>
          <p:nvSpPr>
            <p:cNvPr id="67" name="Oval 66"/>
            <p:cNvSpPr/>
            <p:nvPr/>
          </p:nvSpPr>
          <p:spPr>
            <a:xfrm>
              <a:off x="742950" y="5571857"/>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p:sp>
          <p:nvSpPr>
            <p:cNvPr id="68" name="Oval 67"/>
            <p:cNvSpPr/>
            <p:nvPr/>
          </p:nvSpPr>
          <p:spPr>
            <a:xfrm>
              <a:off x="1855633" y="515596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9</a:t>
              </a:r>
            </a:p>
          </p:txBody>
        </p:sp>
        <p:sp>
          <p:nvSpPr>
            <p:cNvPr id="69" name="Oval 68"/>
            <p:cNvSpPr/>
            <p:nvPr/>
          </p:nvSpPr>
          <p:spPr>
            <a:xfrm>
              <a:off x="1104900" y="515596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cxnSp>
          <p:nvCxnSpPr>
            <p:cNvPr id="70" name="Straight Connector 70"/>
            <p:cNvCxnSpPr>
              <a:stCxn id="66" idx="3"/>
              <a:endCxn id="69" idx="7"/>
            </p:cNvCxnSpPr>
            <p:nvPr/>
          </p:nvCxnSpPr>
          <p:spPr>
            <a:xfrm flipH="1">
              <a:off x="1365063" y="5012806"/>
              <a:ext cx="133427" cy="187793"/>
            </a:xfrm>
            <a:prstGeom prst="line">
              <a:avLst/>
            </a:prstGeom>
          </p:spPr>
          <p:style>
            <a:lnRef idx="2">
              <a:schemeClr val="accent2"/>
            </a:lnRef>
            <a:fillRef idx="0">
              <a:schemeClr val="accent2"/>
            </a:fillRef>
            <a:effectRef idx="1">
              <a:schemeClr val="accent2"/>
            </a:effectRef>
            <a:fontRef idx="minor">
              <a:schemeClr val="tx1"/>
            </a:fontRef>
          </p:style>
        </p:cxnSp>
        <p:cxnSp>
          <p:nvCxnSpPr>
            <p:cNvPr id="71" name="Straight Connector 71"/>
            <p:cNvCxnSpPr>
              <a:stCxn id="69" idx="3"/>
              <a:endCxn id="67" idx="7"/>
            </p:cNvCxnSpPr>
            <p:nvPr/>
          </p:nvCxnSpPr>
          <p:spPr>
            <a:xfrm flipH="1">
              <a:off x="1003113" y="5416125"/>
              <a:ext cx="146424" cy="200369"/>
            </a:xfrm>
            <a:prstGeom prst="line">
              <a:avLst/>
            </a:prstGeom>
          </p:spPr>
          <p:style>
            <a:lnRef idx="2">
              <a:schemeClr val="accent2"/>
            </a:lnRef>
            <a:fillRef idx="0">
              <a:schemeClr val="accent2"/>
            </a:fillRef>
            <a:effectRef idx="1">
              <a:schemeClr val="accent2"/>
            </a:effectRef>
            <a:fontRef idx="minor">
              <a:schemeClr val="tx1"/>
            </a:fontRef>
          </p:style>
        </p:cxnSp>
        <p:cxnSp>
          <p:nvCxnSpPr>
            <p:cNvPr id="72" name="Straight Connector 75"/>
            <p:cNvCxnSpPr>
              <a:stCxn id="66" idx="5"/>
              <a:endCxn id="68" idx="1"/>
            </p:cNvCxnSpPr>
            <p:nvPr/>
          </p:nvCxnSpPr>
          <p:spPr>
            <a:xfrm>
              <a:off x="1714016" y="5012806"/>
              <a:ext cx="186254" cy="187793"/>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86" name="Group 85"/>
          <p:cNvGrpSpPr/>
          <p:nvPr/>
        </p:nvGrpSpPr>
        <p:grpSpPr>
          <a:xfrm>
            <a:off x="2242598" y="2870051"/>
            <a:ext cx="4269155" cy="2324265"/>
            <a:chOff x="3844208" y="2920993"/>
            <a:chExt cx="2333002" cy="1218463"/>
          </a:xfrm>
        </p:grpSpPr>
        <p:grpSp>
          <p:nvGrpSpPr>
            <p:cNvPr id="73" name="Group 152"/>
            <p:cNvGrpSpPr/>
            <p:nvPr/>
          </p:nvGrpSpPr>
          <p:grpSpPr>
            <a:xfrm>
              <a:off x="3844208" y="2920993"/>
              <a:ext cx="2072839" cy="1218463"/>
              <a:chOff x="3000998" y="4660652"/>
              <a:chExt cx="2072839" cy="1218463"/>
            </a:xfrm>
          </p:grpSpPr>
          <p:cxnSp>
            <p:nvCxnSpPr>
              <p:cNvPr id="74" name="Straight Connector 94"/>
              <p:cNvCxnSpPr>
                <a:stCxn id="75" idx="5"/>
                <a:endCxn id="84" idx="1"/>
              </p:cNvCxnSpPr>
              <p:nvPr/>
            </p:nvCxnSpPr>
            <p:spPr>
              <a:xfrm>
                <a:off x="4424101" y="4920815"/>
                <a:ext cx="649736" cy="168688"/>
              </a:xfrm>
              <a:prstGeom prst="line">
                <a:avLst/>
              </a:prstGeom>
            </p:spPr>
            <p:style>
              <a:lnRef idx="2">
                <a:schemeClr val="accent1"/>
              </a:lnRef>
              <a:fillRef idx="0">
                <a:schemeClr val="accent1"/>
              </a:fillRef>
              <a:effectRef idx="1">
                <a:schemeClr val="accent1"/>
              </a:effectRef>
              <a:fontRef idx="minor">
                <a:schemeClr val="tx1"/>
              </a:fontRef>
            </p:style>
          </p:cxnSp>
          <p:sp>
            <p:nvSpPr>
              <p:cNvPr id="75" name="Oval 65"/>
              <p:cNvSpPr/>
              <p:nvPr/>
            </p:nvSpPr>
            <p:spPr>
              <a:xfrm>
                <a:off x="4163938" y="466065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5</a:t>
                </a:r>
              </a:p>
            </p:txBody>
          </p:sp>
          <p:sp>
            <p:nvSpPr>
              <p:cNvPr id="76" name="Oval 85"/>
              <p:cNvSpPr/>
              <p:nvPr/>
            </p:nvSpPr>
            <p:spPr>
              <a:xfrm>
                <a:off x="3000998" y="557431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1</a:t>
                </a:r>
              </a:p>
            </p:txBody>
          </p:sp>
          <p:sp>
            <p:nvSpPr>
              <p:cNvPr id="77" name="Oval 86"/>
              <p:cNvSpPr/>
              <p:nvPr/>
            </p:nvSpPr>
            <p:spPr>
              <a:xfrm>
                <a:off x="3706154" y="557431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3</a:t>
                </a:r>
              </a:p>
            </p:txBody>
          </p:sp>
          <p:sp>
            <p:nvSpPr>
              <p:cNvPr id="78" name="Oval 88"/>
              <p:cNvSpPr/>
              <p:nvPr/>
            </p:nvSpPr>
            <p:spPr>
              <a:xfrm>
                <a:off x="3356717" y="504486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2</a:t>
                </a:r>
              </a:p>
            </p:txBody>
          </p:sp>
          <p:cxnSp>
            <p:nvCxnSpPr>
              <p:cNvPr id="79" name="Straight Connector 90"/>
              <p:cNvCxnSpPr>
                <a:stCxn id="75" idx="3"/>
                <a:endCxn id="78" idx="7"/>
              </p:cNvCxnSpPr>
              <p:nvPr/>
            </p:nvCxnSpPr>
            <p:spPr>
              <a:xfrm flipH="1">
                <a:off x="3616880" y="4920815"/>
                <a:ext cx="591695" cy="1686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98"/>
              <p:cNvCxnSpPr>
                <a:stCxn id="78" idx="3"/>
                <a:endCxn id="76" idx="7"/>
              </p:cNvCxnSpPr>
              <p:nvPr/>
            </p:nvCxnSpPr>
            <p:spPr>
              <a:xfrm flipH="1">
                <a:off x="3261161" y="5305029"/>
                <a:ext cx="140193" cy="313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101"/>
              <p:cNvCxnSpPr>
                <a:stCxn id="77" idx="1"/>
                <a:endCxn id="78" idx="5"/>
              </p:cNvCxnSpPr>
              <p:nvPr/>
            </p:nvCxnSpPr>
            <p:spPr>
              <a:xfrm flipH="1" flipV="1">
                <a:off x="3616880" y="5305029"/>
                <a:ext cx="133911" cy="31392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2" name="Group 153"/>
            <p:cNvGrpSpPr/>
            <p:nvPr/>
          </p:nvGrpSpPr>
          <p:grpSpPr>
            <a:xfrm>
              <a:off x="5388148" y="3305207"/>
              <a:ext cx="789062" cy="834249"/>
              <a:chOff x="4544938" y="5044866"/>
              <a:chExt cx="789062" cy="834249"/>
            </a:xfrm>
          </p:grpSpPr>
          <p:sp>
            <p:nvSpPr>
              <p:cNvPr id="83" name="Oval 87"/>
              <p:cNvSpPr/>
              <p:nvPr/>
            </p:nvSpPr>
            <p:spPr>
              <a:xfrm>
                <a:off x="4544938" y="557431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6</a:t>
                </a:r>
              </a:p>
            </p:txBody>
          </p:sp>
          <p:sp>
            <p:nvSpPr>
              <p:cNvPr id="84" name="Oval 84"/>
              <p:cNvSpPr/>
              <p:nvPr/>
            </p:nvSpPr>
            <p:spPr>
              <a:xfrm>
                <a:off x="5029200" y="504486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Black" panose="020B0A04020102020204" pitchFamily="34" charset="0"/>
                  </a:rPr>
                  <a:t>7</a:t>
                </a:r>
              </a:p>
            </p:txBody>
          </p:sp>
          <p:cxnSp>
            <p:nvCxnSpPr>
              <p:cNvPr id="85" name="Straight Connector 106"/>
              <p:cNvCxnSpPr>
                <a:stCxn id="84" idx="3"/>
                <a:endCxn id="83" idx="7"/>
              </p:cNvCxnSpPr>
              <p:nvPr/>
            </p:nvCxnSpPr>
            <p:spPr>
              <a:xfrm flipH="1">
                <a:off x="4805101" y="5305029"/>
                <a:ext cx="268736" cy="313923"/>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96" name="Group 95"/>
          <p:cNvGrpSpPr/>
          <p:nvPr/>
        </p:nvGrpSpPr>
        <p:grpSpPr>
          <a:xfrm>
            <a:off x="2133600" y="3463680"/>
            <a:ext cx="666750" cy="720695"/>
            <a:chOff x="6606458" y="4080224"/>
            <a:chExt cx="666750" cy="720695"/>
          </a:xfrm>
        </p:grpSpPr>
        <p:sp>
          <p:nvSpPr>
            <p:cNvPr id="89" name="Oval 88"/>
            <p:cNvSpPr/>
            <p:nvPr/>
          </p:nvSpPr>
          <p:spPr>
            <a:xfrm>
              <a:off x="6606458" y="4496119"/>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p:sp>
          <p:nvSpPr>
            <p:cNvPr id="91" name="Oval 90"/>
            <p:cNvSpPr/>
            <p:nvPr/>
          </p:nvSpPr>
          <p:spPr>
            <a:xfrm>
              <a:off x="6968408" y="4080224"/>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cxnSp>
          <p:nvCxnSpPr>
            <p:cNvPr id="93" name="Straight Connector 71"/>
            <p:cNvCxnSpPr>
              <a:stCxn id="91" idx="3"/>
              <a:endCxn id="89" idx="7"/>
            </p:cNvCxnSpPr>
            <p:nvPr/>
          </p:nvCxnSpPr>
          <p:spPr>
            <a:xfrm flipH="1">
              <a:off x="6866621" y="4340387"/>
              <a:ext cx="146424" cy="200369"/>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95" name="Group 94"/>
          <p:cNvGrpSpPr/>
          <p:nvPr/>
        </p:nvGrpSpPr>
        <p:grpSpPr>
          <a:xfrm>
            <a:off x="6635176" y="3458282"/>
            <a:ext cx="706580" cy="708119"/>
            <a:chOff x="7317361" y="3676905"/>
            <a:chExt cx="706580" cy="708119"/>
          </a:xfrm>
        </p:grpSpPr>
        <p:sp>
          <p:nvSpPr>
            <p:cNvPr id="88" name="Oval 63"/>
            <p:cNvSpPr/>
            <p:nvPr/>
          </p:nvSpPr>
          <p:spPr>
            <a:xfrm>
              <a:off x="7317361" y="3676905"/>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8</a:t>
              </a:r>
            </a:p>
          </p:txBody>
        </p:sp>
        <p:sp>
          <p:nvSpPr>
            <p:cNvPr id="90" name="Oval 89"/>
            <p:cNvSpPr/>
            <p:nvPr/>
          </p:nvSpPr>
          <p:spPr>
            <a:xfrm>
              <a:off x="7719141" y="4080224"/>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9</a:t>
              </a:r>
            </a:p>
          </p:txBody>
        </p:sp>
        <p:cxnSp>
          <p:nvCxnSpPr>
            <p:cNvPr id="94" name="Straight Connector 75"/>
            <p:cNvCxnSpPr>
              <a:stCxn id="88" idx="5"/>
              <a:endCxn id="90" idx="1"/>
            </p:cNvCxnSpPr>
            <p:nvPr/>
          </p:nvCxnSpPr>
          <p:spPr>
            <a:xfrm>
              <a:off x="7577524" y="3937068"/>
              <a:ext cx="186254" cy="187793"/>
            </a:xfrm>
            <a:prstGeom prst="line">
              <a:avLst/>
            </a:prstGeom>
          </p:spPr>
          <p:style>
            <a:lnRef idx="2">
              <a:schemeClr val="accent2"/>
            </a:lnRef>
            <a:fillRef idx="0">
              <a:schemeClr val="accent2"/>
            </a:fillRef>
            <a:effectRef idx="1">
              <a:schemeClr val="accent2"/>
            </a:effectRef>
            <a:fontRef idx="minor">
              <a:schemeClr val="tx1"/>
            </a:fontRef>
          </p:style>
        </p:cxnSp>
      </p:grpSp>
      <p:sp>
        <p:nvSpPr>
          <p:cNvPr id="97" name="Oval 63"/>
          <p:cNvSpPr/>
          <p:nvPr/>
        </p:nvSpPr>
        <p:spPr>
          <a:xfrm>
            <a:off x="5219527" y="52705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a:t>
            </a:r>
          </a:p>
        </p:txBody>
      </p:sp>
      <p:sp>
        <p:nvSpPr>
          <p:cNvPr id="98" name="Oval 97"/>
          <p:cNvSpPr/>
          <p:nvPr/>
        </p:nvSpPr>
        <p:spPr>
          <a:xfrm>
            <a:off x="3659436" y="52705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4</a:t>
            </a:r>
          </a:p>
        </p:txBody>
      </p:sp>
      <p:sp>
        <p:nvSpPr>
          <p:cNvPr id="99" name="Oval 98"/>
          <p:cNvSpPr/>
          <p:nvPr/>
        </p:nvSpPr>
        <p:spPr>
          <a:xfrm>
            <a:off x="2369073" y="52705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Black" panose="020B0A04020102020204" pitchFamily="34" charset="0"/>
              </a:rPr>
              <a:t>0</a:t>
            </a:r>
          </a:p>
        </p:txBody>
      </p:sp>
      <mc:AlternateContent xmlns:mc="http://schemas.openxmlformats.org/markup-compatibility/2006" xmlns:a14="http://schemas.microsoft.com/office/drawing/2010/main">
        <mc:Choice Requires="a14">
          <p:sp>
            <p:nvSpPr>
              <p:cNvPr id="5" name="TextBox 4"/>
              <p:cNvSpPr txBox="1"/>
              <p:nvPr/>
            </p:nvSpPr>
            <p:spPr>
              <a:xfrm>
                <a:off x="1662090" y="5656770"/>
                <a:ext cx="4470134" cy="619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a:rPr>
                            <m:t>log</m:t>
                          </m:r>
                        </m:fName>
                        <m:e>
                          <m:r>
                            <a:rPr lang="en-US" sz="2000" i="1">
                              <a:latin typeface="Cambria Math"/>
                            </a:rPr>
                            <m:t>𝑛</m:t>
                          </m:r>
                        </m:e>
                      </m:func>
                      <m:r>
                        <a:rPr lang="en-US" sz="2000" i="1">
                          <a:latin typeface="Cambria Math"/>
                        </a:rPr>
                        <m:t>+2</m:t>
                      </m:r>
                      <m:func>
                        <m:funcPr>
                          <m:ctrlPr>
                            <a:rPr lang="en-US" sz="2000" i="1">
                              <a:latin typeface="Cambria Math" panose="02040503050406030204" pitchFamily="18" charset="0"/>
                            </a:rPr>
                          </m:ctrlPr>
                        </m:funcPr>
                        <m:fName>
                          <m:r>
                            <m:rPr>
                              <m:sty m:val="p"/>
                            </m:rPr>
                            <a:rPr lang="en-US" sz="2000">
                              <a:latin typeface="Cambria Math"/>
                            </a:rPr>
                            <m:t>log</m:t>
                          </m:r>
                        </m:fName>
                        <m:e>
                          <m:f>
                            <m:fPr>
                              <m:ctrlPr>
                                <a:rPr lang="en-US" sz="2000" i="1">
                                  <a:latin typeface="Cambria Math" panose="02040503050406030204" pitchFamily="18" charset="0"/>
                                </a:rPr>
                              </m:ctrlPr>
                            </m:fPr>
                            <m:num>
                              <m:r>
                                <a:rPr lang="en-US" sz="2000" i="1">
                                  <a:latin typeface="Cambria Math"/>
                                </a:rPr>
                                <m:t>𝑛</m:t>
                              </m:r>
                            </m:num>
                            <m:den>
                              <m:r>
                                <a:rPr lang="en-US" sz="2000" i="1">
                                  <a:latin typeface="Cambria Math"/>
                                </a:rPr>
                                <m:t>2</m:t>
                              </m:r>
                            </m:den>
                          </m:f>
                        </m:e>
                      </m:func>
                      <m:r>
                        <a:rPr lang="en-US" sz="2000" i="1">
                          <a:latin typeface="Cambria Math"/>
                        </a:rPr>
                        <m:t>+</m:t>
                      </m:r>
                      <m:r>
                        <a:rPr lang="en-US" sz="2000" i="1">
                          <a:latin typeface="Cambria Math" panose="02040503050406030204" pitchFamily="18" charset="0"/>
                        </a:rPr>
                        <m:t>4</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f>
                            <m:fPr>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i="1">
                                  <a:latin typeface="Cambria Math" panose="02040503050406030204" pitchFamily="18" charset="0"/>
                                </a:rPr>
                                <m:t>4</m:t>
                              </m:r>
                            </m:den>
                          </m:f>
                        </m:e>
                      </m:func>
                      <m:r>
                        <a:rPr lang="en-US" sz="2000" i="1">
                          <a:latin typeface="Cambria Math"/>
                        </a:rPr>
                        <m:t>…+</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h</m:t>
                          </m:r>
                        </m:sup>
                      </m:sSup>
                      <m:func>
                        <m:funcPr>
                          <m:ctrlPr>
                            <a:rPr lang="en-US" sz="2000" i="1">
                              <a:latin typeface="Cambria Math" panose="02040503050406030204" pitchFamily="18" charset="0"/>
                            </a:rPr>
                          </m:ctrlPr>
                        </m:funcPr>
                        <m:fName>
                          <m:r>
                            <m:rPr>
                              <m:sty m:val="p"/>
                            </m:rPr>
                            <a:rPr lang="en-US" sz="2000">
                              <a:latin typeface="Cambria Math"/>
                            </a:rPr>
                            <m:t>log</m:t>
                          </m:r>
                        </m:fName>
                        <m:e>
                          <m:f>
                            <m:fPr>
                              <m:ctrlPr>
                                <a:rPr lang="en-US" sz="2000" i="1">
                                  <a:latin typeface="Cambria Math" panose="02040503050406030204" pitchFamily="18" charset="0"/>
                                </a:rPr>
                              </m:ctrlPr>
                            </m:fPr>
                            <m:num>
                              <m:r>
                                <a:rPr lang="en-US" altLang="zh-CN" sz="2000" i="1">
                                  <a:latin typeface="Cambria Math"/>
                                </a:rPr>
                                <m:t>𝑛</m:t>
                              </m:r>
                            </m:num>
                            <m:den>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r>
                                    <a:rPr lang="en-US" altLang="zh-CN" sz="2000" i="1">
                                      <a:latin typeface="Cambria Math" panose="02040503050406030204" pitchFamily="18" charset="0"/>
                                    </a:rPr>
                                    <m:t>h</m:t>
                                  </m:r>
                                </m:sup>
                              </m:sSup>
                            </m:den>
                          </m:f>
                        </m:e>
                      </m:func>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1662090" y="5656770"/>
                <a:ext cx="4470134" cy="61940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791201" y="5708027"/>
                <a:ext cx="2366545" cy="582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m:t>
                      </m:r>
                      <m:r>
                        <a:rPr lang="en-US" i="1">
                          <a:latin typeface="Cambria Math"/>
                        </a:rPr>
                        <m:t>𝑂</m:t>
                      </m:r>
                      <m:d>
                        <m:dPr>
                          <m:ctrlPr>
                            <a:rPr lang="en-US" i="1">
                              <a:latin typeface="Cambria Math" panose="02040503050406030204" pitchFamily="18" charset="0"/>
                            </a:rPr>
                          </m:ctrlPr>
                        </m:dPr>
                        <m:e>
                          <m:r>
                            <a:rPr lang="en-US" i="1">
                              <a:latin typeface="Cambria Math"/>
                            </a:rPr>
                            <m:t>𝑚</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𝑚</m:t>
                                      </m:r>
                                    </m:den>
                                  </m:f>
                                  <m:r>
                                    <a:rPr lang="en-US" i="1">
                                      <a:latin typeface="Cambria Math"/>
                                    </a:rPr>
                                    <m:t>+1</m:t>
                                  </m:r>
                                </m:e>
                              </m:d>
                            </m:e>
                          </m:func>
                        </m:e>
                      </m:d>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5791201" y="5708027"/>
                <a:ext cx="2366545" cy="582147"/>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4370658" y="6385125"/>
                <a:ext cx="3203826" cy="400110"/>
              </a:xfrm>
              <a:prstGeom prst="rect">
                <a:avLst/>
              </a:prstGeom>
              <a:noFill/>
            </p:spPr>
            <p:txBody>
              <a:bodyPr wrap="none" rtlCol="0">
                <a:spAutoFit/>
              </a:bodyPr>
              <a:lstStyle/>
              <a:p>
                <a:r>
                  <a:rPr lang="en-US" altLang="zh-CN" sz="2000" dirty="0">
                    <a:latin typeface="Arial" panose="020B0604020202020204" pitchFamily="34" charset="0"/>
                    <a:cs typeface="Arial" panose="020B0604020202020204" pitchFamily="34" charset="0"/>
                  </a:rPr>
                  <a:t>(If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2</m:t>
                        </m:r>
                      </m:sub>
                    </m:sSub>
                  </m:oMath>
                </a14:m>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is perfectly balanced)</a:t>
                </a:r>
                <a:endParaRPr lang="zh-CN" altLang="en-US" sz="2000" dirty="0">
                  <a:latin typeface="Arial" panose="020B0604020202020204" pitchFamily="34" charset="0"/>
                  <a:cs typeface="Arial" panose="020B0604020202020204" pitchFamily="34"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370658" y="6385125"/>
                <a:ext cx="3203826" cy="400110"/>
              </a:xfrm>
              <a:prstGeom prst="rect">
                <a:avLst/>
              </a:prstGeom>
              <a:blipFill>
                <a:blip r:embed="rId12"/>
                <a:stretch>
                  <a:fillRect l="-2091" t="-6061" r="-1331" b="-27273"/>
                </a:stretch>
              </a:blipFill>
            </p:spPr>
            <p:txBody>
              <a:bodyPr/>
              <a:lstStyle/>
              <a:p>
                <a:r>
                  <a:rPr lang="zh-CN" altLang="en-US">
                    <a:noFill/>
                  </a:rPr>
                  <a:t> </a:t>
                </a:r>
              </a:p>
            </p:txBody>
          </p:sp>
        </mc:Fallback>
      </mc:AlternateContent>
      <p:sp>
        <p:nvSpPr>
          <p:cNvPr id="8" name="Left Brace 7"/>
          <p:cNvSpPr/>
          <p:nvPr/>
        </p:nvSpPr>
        <p:spPr>
          <a:xfrm rot="16200000">
            <a:off x="3668772" y="4482731"/>
            <a:ext cx="204136" cy="36320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3002618" y="6416025"/>
                <a:ext cx="1476815" cy="369332"/>
              </a:xfrm>
              <a:prstGeom prst="rect">
                <a:avLst/>
              </a:prstGeom>
              <a:noFill/>
            </p:spPr>
            <p:txBody>
              <a:bodyPr wrap="none" rtlCol="0">
                <a:spAutoFit/>
              </a:bodyPr>
              <a:lstStyle/>
              <a:p>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a:rPr>
                              <m:t>log</m:t>
                            </m:r>
                          </m:e>
                          <m:sub>
                            <m:r>
                              <a:rPr lang="en-US">
                                <a:latin typeface="Cambria Math" panose="02040503050406030204" pitchFamily="18" charset="0"/>
                              </a:rPr>
                              <m:t>2</m:t>
                            </m:r>
                          </m:sub>
                        </m:sSub>
                      </m:fName>
                      <m:e>
                        <m:r>
                          <a:rPr lang="en-US" i="1">
                            <a:latin typeface="Cambria Math"/>
                          </a:rPr>
                          <m:t>𝑚</m:t>
                        </m:r>
                      </m:e>
                    </m:func>
                  </m:oMath>
                </a14:m>
                <a:r>
                  <a:rPr lang="en-US" dirty="0">
                    <a:latin typeface="Arial" panose="020B0604020202020204" pitchFamily="34" charset="0"/>
                    <a:cs typeface="Arial" panose="020B0604020202020204" pitchFamily="34" charset="0"/>
                  </a:rPr>
                  <a:t> terms</a:t>
                </a:r>
              </a:p>
            </p:txBody>
          </p:sp>
        </mc:Choice>
        <mc:Fallback xmlns="">
          <p:sp>
            <p:nvSpPr>
              <p:cNvPr id="9" name="TextBox 8"/>
              <p:cNvSpPr txBox="1">
                <a:spLocks noRot="1" noChangeAspect="1" noMove="1" noResize="1" noEditPoints="1" noAdjustHandles="1" noChangeArrowheads="1" noChangeShapeType="1" noTextEdit="1"/>
              </p:cNvSpPr>
              <p:nvPr/>
            </p:nvSpPr>
            <p:spPr>
              <a:xfrm>
                <a:off x="3002618" y="6416025"/>
                <a:ext cx="1476815" cy="369332"/>
              </a:xfrm>
              <a:prstGeom prst="rect">
                <a:avLst/>
              </a:prstGeom>
              <a:blipFill>
                <a:blip r:embed="rId13"/>
                <a:stretch>
                  <a:fillRect l="-1240" t="-8197" r="-330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295214" y="2952815"/>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21</m:t>
                          </m:r>
                        </m:sub>
                      </m:sSub>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295214" y="2952815"/>
                <a:ext cx="691728" cy="461665"/>
              </a:xfrm>
              <a:prstGeom prst="rect">
                <a:avLst/>
              </a:prstGeom>
              <a:blipFill>
                <a:blip r:embed="rId16"/>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371386" y="2954813"/>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22</m:t>
                          </m:r>
                        </m:sub>
                      </m:sSub>
                    </m:oMath>
                  </m:oMathPara>
                </a14:m>
                <a:endParaRPr lang="en-US" sz="2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6371386" y="2954813"/>
                <a:ext cx="691728" cy="461665"/>
              </a:xfrm>
              <a:prstGeom prst="rect">
                <a:avLst/>
              </a:prstGeom>
              <a:blipFill>
                <a:blip r:embed="rId17"/>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1728264" y="5196938"/>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31</m:t>
                          </m:r>
                        </m:sub>
                      </m:sSub>
                    </m:oMath>
                  </m:oMathPara>
                </a14:m>
                <a:endParaRPr lang="en-US" sz="2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728264" y="5196938"/>
                <a:ext cx="691728" cy="461665"/>
              </a:xfrm>
              <a:prstGeom prst="rect">
                <a:avLst/>
              </a:prstGeom>
              <a:blipFill>
                <a:blip r:embed="rId18"/>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3036050" y="5180917"/>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32</m:t>
                          </m:r>
                        </m:sub>
                      </m:sSub>
                    </m:oMath>
                  </m:oMathPara>
                </a14:m>
                <a:endParaRPr lang="en-US" sz="2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3036050" y="5180917"/>
                <a:ext cx="691728" cy="461665"/>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4552109" y="5192084"/>
                <a:ext cx="6917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𝑇</m:t>
                          </m:r>
                        </m:e>
                        <m:sub>
                          <m:r>
                            <a:rPr lang="en-US" sz="2400" i="1">
                              <a:latin typeface="Cambria Math"/>
                            </a:rPr>
                            <m:t>33</m:t>
                          </m:r>
                        </m:sub>
                      </m:sSub>
                    </m:oMath>
                  </m:oMathPara>
                </a14:m>
                <a:endParaRPr lang="en-US" sz="2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4552109" y="5192084"/>
                <a:ext cx="691728" cy="461665"/>
              </a:xfrm>
              <a:prstGeom prst="rect">
                <a:avLst/>
              </a:prstGeom>
              <a:blipFill>
                <a:blip r:embed="rId20"/>
                <a:stretch>
                  <a:fillRect b="-1333"/>
                </a:stretch>
              </a:blipFill>
            </p:spPr>
            <p:txBody>
              <a:bodyPr/>
              <a:lstStyle/>
              <a:p>
                <a:r>
                  <a:rPr lang="zh-CN" altLang="en-US">
                    <a:noFill/>
                  </a:rPr>
                  <a:t> </a:t>
                </a:r>
              </a:p>
            </p:txBody>
          </p:sp>
        </mc:Fallback>
      </mc:AlternateContent>
      <p:cxnSp>
        <p:nvCxnSpPr>
          <p:cNvPr id="63" name="直接连接符 62"/>
          <p:cNvCxnSpPr/>
          <p:nvPr/>
        </p:nvCxnSpPr>
        <p:spPr>
          <a:xfrm>
            <a:off x="4552110" y="2088964"/>
            <a:ext cx="294621" cy="187793"/>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64" name="直接连接符 63"/>
          <p:cNvCxnSpPr/>
          <p:nvPr/>
        </p:nvCxnSpPr>
        <p:spPr>
          <a:xfrm>
            <a:off x="2318637" y="3713992"/>
            <a:ext cx="294621" cy="187793"/>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87" name="直接连接符 86"/>
          <p:cNvCxnSpPr/>
          <p:nvPr/>
        </p:nvCxnSpPr>
        <p:spPr>
          <a:xfrm>
            <a:off x="6435251" y="3547051"/>
            <a:ext cx="294621" cy="333881"/>
          </a:xfrm>
          <a:prstGeom prst="line">
            <a:avLst/>
          </a:prstGeom>
          <a:ln>
            <a:prstDash val="sysDot"/>
          </a:ln>
        </p:spPr>
        <p:style>
          <a:lnRef idx="3">
            <a:schemeClr val="accent1"/>
          </a:lnRef>
          <a:fillRef idx="0">
            <a:schemeClr val="accent1"/>
          </a:fillRef>
          <a:effectRef idx="2">
            <a:schemeClr val="accent1"/>
          </a:effectRef>
          <a:fontRef idx="minor">
            <a:schemeClr val="tx1"/>
          </a:fontRef>
        </p:style>
      </p:cxnSp>
      <p:sp>
        <p:nvSpPr>
          <p:cNvPr id="92" name="文本框 91"/>
          <p:cNvSpPr txBox="1"/>
          <p:nvPr/>
        </p:nvSpPr>
        <p:spPr>
          <a:xfrm>
            <a:off x="3862600" y="1840700"/>
            <a:ext cx="588623" cy="369332"/>
          </a:xfrm>
          <a:prstGeom prst="rect">
            <a:avLst/>
          </a:prstGeom>
          <a:noFill/>
        </p:spPr>
        <p:txBody>
          <a:bodyPr wrap="none" rtlCol="0">
            <a:spAutoFit/>
          </a:bodyPr>
          <a:lstStyle/>
          <a:p>
            <a:r>
              <a:rPr lang="en-US" altLang="zh-CN" dirty="0"/>
              <a:t>split</a:t>
            </a:r>
            <a:endParaRPr lang="zh-CN" altLang="en-US" dirty="0"/>
          </a:p>
        </p:txBody>
      </p:sp>
      <p:sp>
        <p:nvSpPr>
          <p:cNvPr id="100" name="文本框 99"/>
          <p:cNvSpPr txBox="1"/>
          <p:nvPr/>
        </p:nvSpPr>
        <p:spPr>
          <a:xfrm>
            <a:off x="1699756" y="3453124"/>
            <a:ext cx="588623" cy="369332"/>
          </a:xfrm>
          <a:prstGeom prst="rect">
            <a:avLst/>
          </a:prstGeom>
          <a:noFill/>
        </p:spPr>
        <p:txBody>
          <a:bodyPr wrap="none" rtlCol="0">
            <a:spAutoFit/>
          </a:bodyPr>
          <a:lstStyle/>
          <a:p>
            <a:r>
              <a:rPr lang="en-US" altLang="zh-CN" dirty="0"/>
              <a:t>split</a:t>
            </a:r>
            <a:endParaRPr lang="zh-CN" altLang="en-US" dirty="0"/>
          </a:p>
        </p:txBody>
      </p:sp>
      <p:sp>
        <p:nvSpPr>
          <p:cNvPr id="101" name="文本框 15"/>
          <p:cNvSpPr txBox="1"/>
          <p:nvPr/>
        </p:nvSpPr>
        <p:spPr>
          <a:xfrm>
            <a:off x="5834405" y="3216783"/>
            <a:ext cx="58862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split</a:t>
            </a:r>
            <a:endParaRPr lang="zh-CN" altLang="en-US" dirty="0"/>
          </a:p>
        </p:txBody>
      </p:sp>
      <p:sp>
        <p:nvSpPr>
          <p:cNvPr id="17" name="文本框 16"/>
          <p:cNvSpPr txBox="1"/>
          <p:nvPr/>
        </p:nvSpPr>
        <p:spPr>
          <a:xfrm>
            <a:off x="2819401" y="6415903"/>
            <a:ext cx="464889" cy="369332"/>
          </a:xfrm>
          <a:prstGeom prst="rect">
            <a:avLst/>
          </a:prstGeom>
          <a:noFill/>
        </p:spPr>
        <p:txBody>
          <a:bodyPr wrap="square" rtlCol="0">
            <a:spAutoFit/>
          </a:bodyPr>
          <a:lstStyle/>
          <a:p>
            <a:r>
              <a:rPr lang="en-US" altLang="zh-CN" b="1" dirty="0">
                <a:solidFill>
                  <a:srgbClr val="FF0000"/>
                </a:solidFill>
              </a:rPr>
              <a:t>c</a:t>
            </a:r>
            <a:endParaRPr lang="zh-CN" altLang="en-US" b="1" dirty="0">
              <a:solidFill>
                <a:srgbClr val="FF0000"/>
              </a:solidFill>
            </a:endParaRPr>
          </a:p>
        </p:txBody>
      </p:sp>
      <p:sp>
        <p:nvSpPr>
          <p:cNvPr id="102" name="文本框 101"/>
          <p:cNvSpPr txBox="1"/>
          <p:nvPr/>
        </p:nvSpPr>
        <p:spPr>
          <a:xfrm>
            <a:off x="6534626" y="5690586"/>
            <a:ext cx="475775" cy="369332"/>
          </a:xfrm>
          <a:prstGeom prst="rect">
            <a:avLst/>
          </a:prstGeom>
          <a:noFill/>
        </p:spPr>
        <p:txBody>
          <a:bodyPr wrap="square" rtlCol="0">
            <a:spAutoFit/>
          </a:bodyPr>
          <a:lstStyle/>
          <a:p>
            <a:r>
              <a:rPr lang="en-US" altLang="zh-CN" b="1" dirty="0">
                <a:solidFill>
                  <a:srgbClr val="FF0000"/>
                </a:solidFill>
              </a:rPr>
              <a:t>c</a:t>
            </a:r>
            <a:endParaRPr lang="zh-CN" altLang="en-US" b="1" dirty="0">
              <a:solidFill>
                <a:srgbClr val="FF0000"/>
              </a:solidFill>
            </a:endParaRPr>
          </a:p>
        </p:txBody>
      </p:sp>
      <p:grpSp>
        <p:nvGrpSpPr>
          <p:cNvPr id="105" name="Group 94">
            <a:extLst>
              <a:ext uri="{FF2B5EF4-FFF2-40B4-BE49-F238E27FC236}">
                <a16:creationId xmlns:a16="http://schemas.microsoft.com/office/drawing/2014/main" id="{232F4990-3A95-48FC-8AB9-8892904C4947}"/>
              </a:ext>
            </a:extLst>
          </p:cNvPr>
          <p:cNvGrpSpPr/>
          <p:nvPr/>
        </p:nvGrpSpPr>
        <p:grpSpPr>
          <a:xfrm>
            <a:off x="6356236" y="4905093"/>
            <a:ext cx="706580" cy="708119"/>
            <a:chOff x="7317361" y="3676905"/>
            <a:chExt cx="706580" cy="708119"/>
          </a:xfrm>
        </p:grpSpPr>
        <p:sp>
          <p:nvSpPr>
            <p:cNvPr id="118" name="Oval 63">
              <a:extLst>
                <a:ext uri="{FF2B5EF4-FFF2-40B4-BE49-F238E27FC236}">
                  <a16:creationId xmlns:a16="http://schemas.microsoft.com/office/drawing/2014/main" id="{F4B36457-1D8E-485E-AF4E-334EAE4C7962}"/>
                </a:ext>
              </a:extLst>
            </p:cNvPr>
            <p:cNvSpPr/>
            <p:nvPr/>
          </p:nvSpPr>
          <p:spPr>
            <a:xfrm>
              <a:off x="7317361" y="3676905"/>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atin typeface="Arial Black" panose="020B0A04020102020204" pitchFamily="34" charset="0"/>
                </a:rPr>
                <a:t>8</a:t>
              </a:r>
            </a:p>
          </p:txBody>
        </p:sp>
        <p:sp>
          <p:nvSpPr>
            <p:cNvPr id="119" name="Oval 89">
              <a:extLst>
                <a:ext uri="{FF2B5EF4-FFF2-40B4-BE49-F238E27FC236}">
                  <a16:creationId xmlns:a16="http://schemas.microsoft.com/office/drawing/2014/main" id="{DCE39043-9B90-456C-BBA9-D8D802812653}"/>
                </a:ext>
              </a:extLst>
            </p:cNvPr>
            <p:cNvSpPr/>
            <p:nvPr/>
          </p:nvSpPr>
          <p:spPr>
            <a:xfrm>
              <a:off x="7719141" y="4080224"/>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atin typeface="Arial Black" panose="020B0A04020102020204" pitchFamily="34" charset="0"/>
                </a:rPr>
                <a:t>9</a:t>
              </a:r>
            </a:p>
          </p:txBody>
        </p:sp>
        <p:cxnSp>
          <p:nvCxnSpPr>
            <p:cNvPr id="120" name="Straight Connector 75">
              <a:extLst>
                <a:ext uri="{FF2B5EF4-FFF2-40B4-BE49-F238E27FC236}">
                  <a16:creationId xmlns:a16="http://schemas.microsoft.com/office/drawing/2014/main" id="{CBD89AFE-64F3-4ECA-8713-8A559AA66573}"/>
                </a:ext>
              </a:extLst>
            </p:cNvPr>
            <p:cNvCxnSpPr>
              <a:stCxn id="118" idx="5"/>
              <a:endCxn id="119" idx="1"/>
            </p:cNvCxnSpPr>
            <p:nvPr/>
          </p:nvCxnSpPr>
          <p:spPr>
            <a:xfrm>
              <a:off x="7577524" y="3937068"/>
              <a:ext cx="186254" cy="187793"/>
            </a:xfrm>
            <a:prstGeom prst="line">
              <a:avLst/>
            </a:prstGeom>
          </p:spPr>
          <p:style>
            <a:lnRef idx="2">
              <a:schemeClr val="accent2"/>
            </a:lnRef>
            <a:fillRef idx="0">
              <a:schemeClr val="accent2"/>
            </a:fillRef>
            <a:effectRef idx="1">
              <a:schemeClr val="accent2"/>
            </a:effectRef>
            <a:fontRef idx="minor">
              <a:schemeClr val="tx1"/>
            </a:fontRef>
          </p:style>
        </p:cxnSp>
      </p:grpSp>
      <p:sp>
        <p:nvSpPr>
          <p:cNvPr id="109" name="Oval 87">
            <a:extLst>
              <a:ext uri="{FF2B5EF4-FFF2-40B4-BE49-F238E27FC236}">
                <a16:creationId xmlns:a16="http://schemas.microsoft.com/office/drawing/2014/main" id="{60BC92F8-2C6E-4F75-AB75-91E768018737}"/>
              </a:ext>
            </a:extLst>
          </p:cNvPr>
          <p:cNvSpPr/>
          <p:nvPr/>
        </p:nvSpPr>
        <p:spPr>
          <a:xfrm>
            <a:off x="6705601" y="4600182"/>
            <a:ext cx="557753" cy="581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latin typeface="Arial Black" panose="020B0A04020102020204" pitchFamily="34" charset="0"/>
              </a:rPr>
              <a:t>^</a:t>
            </a:r>
          </a:p>
        </p:txBody>
      </p:sp>
      <p:cxnSp>
        <p:nvCxnSpPr>
          <p:cNvPr id="110" name="Straight Connector 106">
            <a:extLst>
              <a:ext uri="{FF2B5EF4-FFF2-40B4-BE49-F238E27FC236}">
                <a16:creationId xmlns:a16="http://schemas.microsoft.com/office/drawing/2014/main" id="{025062DD-8CCA-4326-A888-57CA9F230EC1}"/>
              </a:ext>
            </a:extLst>
          </p:cNvPr>
          <p:cNvCxnSpPr>
            <a:cxnSpLocks/>
            <a:stCxn id="84" idx="5"/>
            <a:endCxn id="109" idx="1"/>
          </p:cNvCxnSpPr>
          <p:nvPr/>
        </p:nvCxnSpPr>
        <p:spPr>
          <a:xfrm>
            <a:off x="6430071" y="4099225"/>
            <a:ext cx="357210" cy="586105"/>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B8AD98A4-66B7-4253-91AC-5666FE632BBD}"/>
                  </a:ext>
                </a:extLst>
              </p:cNvPr>
              <p:cNvSpPr txBox="1"/>
              <p:nvPr/>
            </p:nvSpPr>
            <p:spPr>
              <a:xfrm>
                <a:off x="1295400" y="4724400"/>
                <a:ext cx="7855226" cy="814582"/>
              </a:xfrm>
              <a:prstGeom prst="rect">
                <a:avLst/>
              </a:prstGeom>
              <a:solidFill>
                <a:schemeClr val="bg2"/>
              </a:solidFill>
              <a:ln>
                <a:solidFill>
                  <a:schemeClr val="accent1"/>
                </a:solidFill>
              </a:ln>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cs typeface="Arial" panose="020B0604020202020204" pitchFamily="34" charset="0"/>
                        </a:rPr>
                        <m:t>𝑂</m:t>
                      </m:r>
                      <m:d>
                        <m:dPr>
                          <m:ctrlPr>
                            <a:rPr lang="en-US" sz="2000" i="1">
                              <a:latin typeface="Cambria Math" panose="02040503050406030204" pitchFamily="18" charset="0"/>
                              <a:cs typeface="Arial" panose="020B0604020202020204" pitchFamily="34" charset="0"/>
                            </a:rPr>
                          </m:ctrlPr>
                        </m:dPr>
                        <m:e>
                          <m:r>
                            <a:rPr lang="en-US" sz="2000" i="1">
                              <a:latin typeface="Cambria Math" panose="02040503050406030204" pitchFamily="18" charset="0"/>
                              <a:cs typeface="Arial" panose="020B0604020202020204" pitchFamily="34" charset="0"/>
                            </a:rPr>
                            <m:t>𝑚</m:t>
                          </m:r>
                          <m:func>
                            <m:funcPr>
                              <m:ctrlPr>
                                <a:rPr lang="en-US" sz="2000" i="1">
                                  <a:latin typeface="Cambria Math" panose="02040503050406030204" pitchFamily="18" charset="0"/>
                                  <a:cs typeface="Arial" panose="020B0604020202020204" pitchFamily="34" charset="0"/>
                                </a:rPr>
                              </m:ctrlPr>
                            </m:funcPr>
                            <m:fName>
                              <m:r>
                                <m:rPr>
                                  <m:sty m:val="p"/>
                                </m:rPr>
                                <a:rPr lang="en-US" sz="2000">
                                  <a:latin typeface="Cambria Math" panose="02040503050406030204" pitchFamily="18" charset="0"/>
                                  <a:cs typeface="Arial" panose="020B0604020202020204" pitchFamily="34" charset="0"/>
                                </a:rPr>
                                <m:t>log</m:t>
                              </m:r>
                            </m:fName>
                            <m:e>
                              <m:f>
                                <m:fPr>
                                  <m:ctrlPr>
                                    <a:rPr lang="en-US" sz="2000" i="1">
                                      <a:latin typeface="Cambria Math" panose="02040503050406030204" pitchFamily="18" charset="0"/>
                                      <a:cs typeface="Arial" panose="020B0604020202020204" pitchFamily="34" charset="0"/>
                                    </a:rPr>
                                  </m:ctrlPr>
                                </m:fPr>
                                <m:num>
                                  <m:r>
                                    <a:rPr lang="en-US" sz="2000" i="1">
                                      <a:latin typeface="Cambria Math" panose="02040503050406030204" pitchFamily="18" charset="0"/>
                                      <a:cs typeface="Arial" panose="020B0604020202020204" pitchFamily="34" charset="0"/>
                                    </a:rPr>
                                    <m:t>𝑛</m:t>
                                  </m:r>
                                </m:num>
                                <m:den>
                                  <m:r>
                                    <a:rPr lang="en-US" sz="2000" i="1">
                                      <a:latin typeface="Cambria Math" panose="02040503050406030204" pitchFamily="18" charset="0"/>
                                      <a:cs typeface="Arial" panose="020B0604020202020204" pitchFamily="34" charset="0"/>
                                    </a:rPr>
                                    <m:t>𝑚</m:t>
                                  </m:r>
                                </m:den>
                              </m:f>
                            </m:e>
                          </m:func>
                          <m:r>
                            <a:rPr lang="en-US" sz="2000" i="1">
                              <a:latin typeface="Cambria Math" panose="02040503050406030204" pitchFamily="18" charset="0"/>
                              <a:cs typeface="Arial" panose="020B0604020202020204" pitchFamily="34" charset="0"/>
                            </a:rPr>
                            <m:t>+</m:t>
                          </m:r>
                          <m:f>
                            <m:fPr>
                              <m:ctrlPr>
                                <a:rPr lang="en-US" altLang="zh-CN" sz="2000" i="1">
                                  <a:latin typeface="Cambria Math" panose="02040503050406030204" pitchFamily="18" charset="0"/>
                                  <a:cs typeface="Arial" panose="020B0604020202020204" pitchFamily="34" charset="0"/>
                                </a:rPr>
                              </m:ctrlPr>
                            </m:fPr>
                            <m:num>
                              <m:r>
                                <a:rPr lang="en-US" altLang="zh-CN" sz="2000" i="1">
                                  <a:latin typeface="Cambria Math" panose="02040503050406030204" pitchFamily="18" charset="0"/>
                                  <a:cs typeface="Arial" panose="020B0604020202020204" pitchFamily="34" charset="0"/>
                                </a:rPr>
                                <m:t>𝑚</m:t>
                              </m:r>
                            </m:num>
                            <m:den>
                              <m:r>
                                <a:rPr lang="en-US" altLang="zh-CN" sz="2000" i="1">
                                  <a:latin typeface="Cambria Math" panose="02040503050406030204" pitchFamily="18" charset="0"/>
                                  <a:cs typeface="Arial" panose="020B0604020202020204" pitchFamily="34" charset="0"/>
                                </a:rPr>
                                <m:t>2</m:t>
                              </m:r>
                            </m:den>
                          </m:f>
                          <m:func>
                            <m:funcPr>
                              <m:ctrlPr>
                                <a:rPr lang="en-US" altLang="zh-CN" sz="2000" i="1">
                                  <a:latin typeface="Cambria Math" panose="02040503050406030204" pitchFamily="18" charset="0"/>
                                  <a:cs typeface="Arial" panose="020B0604020202020204" pitchFamily="34" charset="0"/>
                                </a:rPr>
                              </m:ctrlPr>
                            </m:funcPr>
                            <m:fName>
                              <m:r>
                                <m:rPr>
                                  <m:sty m:val="p"/>
                                </m:rPr>
                                <a:rPr lang="en-US" altLang="zh-CN" sz="2000">
                                  <a:latin typeface="Cambria Math" panose="02040503050406030204" pitchFamily="18" charset="0"/>
                                  <a:cs typeface="Arial" panose="020B0604020202020204" pitchFamily="34" charset="0"/>
                                </a:rPr>
                                <m:t>log</m:t>
                              </m:r>
                            </m:fName>
                            <m:e>
                              <m:f>
                                <m:fPr>
                                  <m:ctrlPr>
                                    <a:rPr lang="en-US" altLang="zh-CN" sz="2000" i="1">
                                      <a:latin typeface="Cambria Math" panose="02040503050406030204" pitchFamily="18" charset="0"/>
                                      <a:cs typeface="Arial" panose="020B0604020202020204" pitchFamily="34" charset="0"/>
                                    </a:rPr>
                                  </m:ctrlPr>
                                </m:fPr>
                                <m:num>
                                  <m:r>
                                    <a:rPr lang="en-US" altLang="zh-CN" sz="2000" i="1">
                                      <a:latin typeface="Cambria Math" panose="02040503050406030204" pitchFamily="18" charset="0"/>
                                      <a:cs typeface="Arial" panose="020B0604020202020204" pitchFamily="34" charset="0"/>
                                    </a:rPr>
                                    <m:t>𝑛</m:t>
                                  </m:r>
                                </m:num>
                                <m:den>
                                  <m:r>
                                    <a:rPr lang="en-US" altLang="zh-CN" sz="2000" i="1">
                                      <a:latin typeface="Cambria Math" panose="02040503050406030204" pitchFamily="18" charset="0"/>
                                      <a:cs typeface="Arial" panose="020B0604020202020204" pitchFamily="34" charset="0"/>
                                    </a:rPr>
                                    <m:t>𝑚</m:t>
                                  </m:r>
                                  <m:r>
                                    <a:rPr lang="en-US" altLang="zh-CN" sz="2000" i="1">
                                      <a:latin typeface="Cambria Math" panose="02040503050406030204" pitchFamily="18" charset="0"/>
                                      <a:cs typeface="Arial" panose="020B0604020202020204" pitchFamily="34" charset="0"/>
                                    </a:rPr>
                                    <m:t>/2</m:t>
                                  </m:r>
                                </m:den>
                              </m:f>
                            </m:e>
                          </m:func>
                          <m:r>
                            <a:rPr lang="en-US" altLang="zh-CN" sz="2000" i="1">
                              <a:latin typeface="Cambria Math" panose="02040503050406030204" pitchFamily="18" charset="0"/>
                              <a:cs typeface="Arial" panose="020B0604020202020204" pitchFamily="34" charset="0"/>
                            </a:rPr>
                            <m:t>+</m:t>
                          </m:r>
                          <m:f>
                            <m:fPr>
                              <m:ctrlPr>
                                <a:rPr lang="en-US" altLang="zh-CN" sz="2000" i="1">
                                  <a:latin typeface="Cambria Math" panose="02040503050406030204" pitchFamily="18" charset="0"/>
                                  <a:cs typeface="Arial" panose="020B0604020202020204" pitchFamily="34" charset="0"/>
                                </a:rPr>
                              </m:ctrlPr>
                            </m:fPr>
                            <m:num>
                              <m:r>
                                <a:rPr lang="en-US" altLang="zh-CN" sz="2000" i="1">
                                  <a:latin typeface="Cambria Math" panose="02040503050406030204" pitchFamily="18" charset="0"/>
                                  <a:cs typeface="Arial" panose="020B0604020202020204" pitchFamily="34" charset="0"/>
                                </a:rPr>
                                <m:t>𝑚</m:t>
                              </m:r>
                            </m:num>
                            <m:den>
                              <m:r>
                                <a:rPr lang="en-US" altLang="zh-CN" sz="2000" i="1">
                                  <a:latin typeface="Cambria Math" panose="02040503050406030204" pitchFamily="18" charset="0"/>
                                  <a:cs typeface="Arial" panose="020B0604020202020204" pitchFamily="34" charset="0"/>
                                </a:rPr>
                                <m:t>4</m:t>
                              </m:r>
                            </m:den>
                          </m:f>
                          <m:func>
                            <m:funcPr>
                              <m:ctrlPr>
                                <a:rPr lang="en-US" altLang="zh-CN" sz="2000" i="1">
                                  <a:latin typeface="Cambria Math" panose="02040503050406030204" pitchFamily="18" charset="0"/>
                                  <a:cs typeface="Arial" panose="020B0604020202020204" pitchFamily="34" charset="0"/>
                                </a:rPr>
                              </m:ctrlPr>
                            </m:funcPr>
                            <m:fName>
                              <m:r>
                                <m:rPr>
                                  <m:sty m:val="p"/>
                                </m:rPr>
                                <a:rPr lang="en-US" altLang="zh-CN" sz="2000">
                                  <a:latin typeface="Cambria Math" panose="02040503050406030204" pitchFamily="18" charset="0"/>
                                  <a:cs typeface="Arial" panose="020B0604020202020204" pitchFamily="34" charset="0"/>
                                </a:rPr>
                                <m:t>log</m:t>
                              </m:r>
                            </m:fName>
                            <m:e>
                              <m:f>
                                <m:fPr>
                                  <m:ctrlPr>
                                    <a:rPr lang="en-US" altLang="zh-CN" sz="2000" i="1">
                                      <a:latin typeface="Cambria Math" panose="02040503050406030204" pitchFamily="18" charset="0"/>
                                      <a:cs typeface="Arial" panose="020B0604020202020204" pitchFamily="34" charset="0"/>
                                    </a:rPr>
                                  </m:ctrlPr>
                                </m:fPr>
                                <m:num>
                                  <m:r>
                                    <a:rPr lang="en-US" altLang="zh-CN" sz="2000" i="1">
                                      <a:latin typeface="Cambria Math" panose="02040503050406030204" pitchFamily="18" charset="0"/>
                                      <a:cs typeface="Arial" panose="020B0604020202020204" pitchFamily="34" charset="0"/>
                                    </a:rPr>
                                    <m:t>𝑛</m:t>
                                  </m:r>
                                </m:num>
                                <m:den>
                                  <m:r>
                                    <a:rPr lang="en-US" altLang="zh-CN" sz="2000" i="1">
                                      <a:latin typeface="Cambria Math" panose="02040503050406030204" pitchFamily="18" charset="0"/>
                                      <a:cs typeface="Arial" panose="020B0604020202020204" pitchFamily="34" charset="0"/>
                                    </a:rPr>
                                    <m:t>𝑚</m:t>
                                  </m:r>
                                  <m:r>
                                    <a:rPr lang="en-US" altLang="zh-CN" sz="2000" i="1">
                                      <a:latin typeface="Cambria Math" panose="02040503050406030204" pitchFamily="18" charset="0"/>
                                      <a:cs typeface="Arial" panose="020B0604020202020204" pitchFamily="34" charset="0"/>
                                    </a:rPr>
                                    <m:t>/4</m:t>
                                  </m:r>
                                </m:den>
                              </m:f>
                            </m:e>
                          </m:func>
                          <m:r>
                            <a:rPr lang="en-US" altLang="zh-CN" sz="2000" i="1">
                              <a:latin typeface="Cambria Math" panose="02040503050406030204" pitchFamily="18" charset="0"/>
                              <a:cs typeface="Arial" panose="020B0604020202020204" pitchFamily="34" charset="0"/>
                            </a:rPr>
                            <m:t>+…</m:t>
                          </m:r>
                        </m:e>
                      </m:d>
                      <m:r>
                        <a:rPr lang="en-US" altLang="zh-CN" sz="2000" i="1">
                          <a:latin typeface="Cambria Math" panose="02040503050406030204" pitchFamily="18" charset="0"/>
                          <a:cs typeface="Arial" panose="020B0604020202020204" pitchFamily="34" charset="0"/>
                        </a:rPr>
                        <m:t>=</m:t>
                      </m:r>
                      <m:r>
                        <a:rPr lang="en-US" altLang="zh-CN" sz="2000" i="1">
                          <a:latin typeface="Cambria Math" panose="02040503050406030204" pitchFamily="18" charset="0"/>
                          <a:cs typeface="Arial" panose="020B0604020202020204" pitchFamily="34" charset="0"/>
                        </a:rPr>
                        <m:t>𝑂</m:t>
                      </m:r>
                      <m:d>
                        <m:dPr>
                          <m:ctrlPr>
                            <a:rPr lang="en-US" altLang="zh-CN" sz="2000" i="1">
                              <a:latin typeface="Cambria Math" panose="02040503050406030204" pitchFamily="18" charset="0"/>
                              <a:cs typeface="Arial" panose="020B0604020202020204" pitchFamily="34" charset="0"/>
                            </a:rPr>
                          </m:ctrlPr>
                        </m:dPr>
                        <m:e>
                          <m:r>
                            <a:rPr lang="en-US" altLang="zh-CN" sz="2000" i="1">
                              <a:latin typeface="Cambria Math" panose="02040503050406030204" pitchFamily="18" charset="0"/>
                              <a:cs typeface="Arial" panose="020B0604020202020204" pitchFamily="34" charset="0"/>
                            </a:rPr>
                            <m:t>𝑚</m:t>
                          </m:r>
                          <m:func>
                            <m:funcPr>
                              <m:ctrlPr>
                                <a:rPr lang="en-US" altLang="zh-CN" sz="2000" i="1">
                                  <a:latin typeface="Cambria Math" panose="02040503050406030204" pitchFamily="18" charset="0"/>
                                  <a:cs typeface="Arial" panose="020B0604020202020204" pitchFamily="34" charset="0"/>
                                </a:rPr>
                              </m:ctrlPr>
                            </m:funcPr>
                            <m:fName>
                              <m:r>
                                <m:rPr>
                                  <m:sty m:val="p"/>
                                </m:rPr>
                                <a:rPr lang="en-US" altLang="zh-CN" sz="2000">
                                  <a:latin typeface="Cambria Math" panose="02040503050406030204" pitchFamily="18" charset="0"/>
                                  <a:cs typeface="Arial" panose="020B0604020202020204" pitchFamily="34" charset="0"/>
                                </a:rPr>
                                <m:t>log</m:t>
                              </m:r>
                            </m:fName>
                            <m:e>
                              <m:d>
                                <m:dPr>
                                  <m:ctrlPr>
                                    <a:rPr lang="en-US" altLang="zh-CN" sz="2000" i="1">
                                      <a:latin typeface="Cambria Math" panose="02040503050406030204" pitchFamily="18" charset="0"/>
                                      <a:cs typeface="Arial" panose="020B0604020202020204" pitchFamily="34" charset="0"/>
                                    </a:rPr>
                                  </m:ctrlPr>
                                </m:dPr>
                                <m:e>
                                  <m:f>
                                    <m:fPr>
                                      <m:ctrlPr>
                                        <a:rPr lang="en-US" altLang="zh-CN" sz="2000" i="1">
                                          <a:latin typeface="Cambria Math" panose="02040503050406030204" pitchFamily="18" charset="0"/>
                                          <a:cs typeface="Arial" panose="020B0604020202020204" pitchFamily="34" charset="0"/>
                                        </a:rPr>
                                      </m:ctrlPr>
                                    </m:fPr>
                                    <m:num>
                                      <m:r>
                                        <a:rPr lang="en-US" altLang="zh-CN" sz="2000" i="1">
                                          <a:latin typeface="Cambria Math" panose="02040503050406030204" pitchFamily="18" charset="0"/>
                                          <a:cs typeface="Arial" panose="020B0604020202020204" pitchFamily="34" charset="0"/>
                                        </a:rPr>
                                        <m:t>𝑛</m:t>
                                      </m:r>
                                    </m:num>
                                    <m:den>
                                      <m:r>
                                        <a:rPr lang="en-US" altLang="zh-CN" sz="2000" i="1">
                                          <a:latin typeface="Cambria Math" panose="02040503050406030204" pitchFamily="18" charset="0"/>
                                          <a:cs typeface="Arial" panose="020B0604020202020204" pitchFamily="34" charset="0"/>
                                        </a:rPr>
                                        <m:t>𝑚</m:t>
                                      </m:r>
                                    </m:den>
                                  </m:f>
                                  <m:r>
                                    <a:rPr lang="en-US" altLang="zh-CN" sz="2000" i="1">
                                      <a:latin typeface="Cambria Math" panose="02040503050406030204" pitchFamily="18" charset="0"/>
                                      <a:cs typeface="Arial" panose="020B0604020202020204" pitchFamily="34" charset="0"/>
                                    </a:rPr>
                                    <m:t>+1</m:t>
                                  </m:r>
                                </m:e>
                              </m:d>
                            </m:e>
                          </m:func>
                        </m:e>
                      </m:d>
                    </m:oMath>
                  </m:oMathPara>
                </a14:m>
                <a:endParaRPr lang="en-US" sz="2000" dirty="0">
                  <a:latin typeface="Comic Sans MS" panose="030F0702030302020204" pitchFamily="66" charset="0"/>
                  <a:cs typeface="Arial" panose="020B0604020202020204" pitchFamily="34" charset="0"/>
                </a:endParaRPr>
              </a:p>
            </p:txBody>
          </p:sp>
        </mc:Choice>
        <mc:Fallback xmlns="">
          <p:sp>
            <p:nvSpPr>
              <p:cNvPr id="108" name="文本框 107">
                <a:extLst>
                  <a:ext uri="{FF2B5EF4-FFF2-40B4-BE49-F238E27FC236}">
                    <a16:creationId xmlns:a16="http://schemas.microsoft.com/office/drawing/2014/main" id="{B8AD98A4-66B7-4253-91AC-5666FE632BBD}"/>
                  </a:ext>
                </a:extLst>
              </p:cNvPr>
              <p:cNvSpPr txBox="1">
                <a:spLocks noRot="1" noChangeAspect="1" noMove="1" noResize="1" noEditPoints="1" noAdjustHandles="1" noChangeArrowheads="1" noChangeShapeType="1" noTextEdit="1"/>
              </p:cNvSpPr>
              <p:nvPr/>
            </p:nvSpPr>
            <p:spPr>
              <a:xfrm>
                <a:off x="1295400" y="4724400"/>
                <a:ext cx="7855226" cy="814582"/>
              </a:xfrm>
              <a:prstGeom prst="rect">
                <a:avLst/>
              </a:prstGeom>
              <a:blipFill>
                <a:blip r:embed="rId21"/>
                <a:stretch>
                  <a:fillRect/>
                </a:stretch>
              </a:blipFill>
              <a:ln>
                <a:solidFill>
                  <a:schemeClr val="accent1"/>
                </a:solidFill>
              </a:ln>
              <a:effectLst>
                <a:outerShdw blurRad="50800" dist="38100" dir="5400000" algn="t"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43141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anim calcmode="lin" valueType="num">
                                      <p:cBhvr>
                                        <p:cTn id="8" dur="1000" fill="hold"/>
                                        <p:tgtEl>
                                          <p:spTgt spid="108"/>
                                        </p:tgtEl>
                                        <p:attrNameLst>
                                          <p:attrName>ppt_x</p:attrName>
                                        </p:attrNameLst>
                                      </p:cBhvr>
                                      <p:tavLst>
                                        <p:tav tm="0">
                                          <p:val>
                                            <p:strVal val="#ppt_x"/>
                                          </p:val>
                                        </p:tav>
                                        <p:tav tm="100000">
                                          <p:val>
                                            <p:strVal val="#ppt_x"/>
                                          </p:val>
                                        </p:tav>
                                      </p:tavLst>
                                    </p:anim>
                                    <p:anim calcmode="lin" valueType="num">
                                      <p:cBhvr>
                                        <p:cTn id="9" dur="1000" fill="hold"/>
                                        <p:tgtEl>
                                          <p:spTgt spid="10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0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28196-E890-47F2-BEC2-0DB045DD683D}"/>
              </a:ext>
            </a:extLst>
          </p:cNvPr>
          <p:cNvSpPr>
            <a:spLocks noGrp="1"/>
          </p:cNvSpPr>
          <p:nvPr>
            <p:ph type="title"/>
          </p:nvPr>
        </p:nvSpPr>
        <p:spPr/>
        <p:txBody>
          <a:bodyPr/>
          <a:lstStyle/>
          <a:p>
            <a:r>
              <a:rPr lang="en-US" altLang="zh-CN" dirty="0"/>
              <a:t>Join-based Algorithms: Union</a:t>
            </a:r>
            <a:endParaRPr lang="zh-CN" altLang="en-US" dirty="0"/>
          </a:p>
        </p:txBody>
      </p:sp>
      <p:sp>
        <p:nvSpPr>
          <p:cNvPr id="3" name="内容占位符 2">
            <a:extLst>
              <a:ext uri="{FF2B5EF4-FFF2-40B4-BE49-F238E27FC236}">
                <a16:creationId xmlns:a16="http://schemas.microsoft.com/office/drawing/2014/main" id="{A1F12B9F-B7B9-43C5-80D3-32E247D5E93E}"/>
              </a:ext>
            </a:extLst>
          </p:cNvPr>
          <p:cNvSpPr>
            <a:spLocks noGrp="1"/>
          </p:cNvSpPr>
          <p:nvPr>
            <p:ph idx="1"/>
          </p:nvPr>
        </p:nvSpPr>
        <p:spPr>
          <a:xfrm>
            <a:off x="304800" y="3152350"/>
            <a:ext cx="11277600" cy="3477050"/>
          </a:xfrm>
        </p:spPr>
        <p:txBody>
          <a:bodyPr/>
          <a:lstStyle/>
          <a:p>
            <a:r>
              <a:rPr lang="en-US" altLang="zh-CN" dirty="0"/>
              <a:t>The bound also holds for intersection and difference</a:t>
            </a:r>
            <a:endParaRPr lang="zh-CN" altLang="en-US" dirty="0"/>
          </a:p>
        </p:txBody>
      </p:sp>
      <p:sp>
        <p:nvSpPr>
          <p:cNvPr id="4" name="灯片编号占位符 3">
            <a:extLst>
              <a:ext uri="{FF2B5EF4-FFF2-40B4-BE49-F238E27FC236}">
                <a16:creationId xmlns:a16="http://schemas.microsoft.com/office/drawing/2014/main" id="{E47C3199-208B-49C7-B932-3FF9A61CC238}"/>
              </a:ext>
            </a:extLst>
          </p:cNvPr>
          <p:cNvSpPr>
            <a:spLocks noGrp="1"/>
          </p:cNvSpPr>
          <p:nvPr>
            <p:ph type="sldNum" sz="quarter" idx="4"/>
          </p:nvPr>
        </p:nvSpPr>
        <p:spPr/>
        <p:txBody>
          <a:bodyPr/>
          <a:lstStyle/>
          <a:p>
            <a:fld id="{B710F26B-4563-4765-9A91-E0CC99FE32F0}" type="slidenum">
              <a:rPr lang="zh-CN" altLang="en-US" smtClean="0"/>
              <a:t>36</a:t>
            </a:fld>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795E7AD-70CE-40EA-B8D7-D12CAD8E0F15}"/>
                  </a:ext>
                </a:extLst>
              </p:cNvPr>
              <p:cNvSpPr txBox="1"/>
              <p:nvPr/>
            </p:nvSpPr>
            <p:spPr>
              <a:xfrm>
                <a:off x="591691" y="1409524"/>
                <a:ext cx="7855226" cy="1476302"/>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000" b="1" dirty="0">
                    <a:latin typeface="Comic Sans MS" panose="030F0702030302020204" pitchFamily="66" charset="0"/>
                  </a:rPr>
                  <a:t>Theorem 1</a:t>
                </a:r>
                <a:r>
                  <a:rPr lang="en-US" altLang="zh-CN" sz="2000" dirty="0">
                    <a:latin typeface="Comic Sans MS" panose="030F0702030302020204" pitchFamily="66" charset="0"/>
                  </a:rPr>
                  <a:t>. For AVL trees, red-black trees, weight-balance trees and </a:t>
                </a:r>
                <a:r>
                  <a:rPr lang="en-US" altLang="zh-CN" sz="2000" dirty="0" err="1">
                    <a:latin typeface="Comic Sans MS" panose="030F0702030302020204" pitchFamily="66" charset="0"/>
                  </a:rPr>
                  <a:t>treaps</a:t>
                </a:r>
                <a:r>
                  <a:rPr lang="en-US" altLang="zh-CN" sz="2000" dirty="0">
                    <a:latin typeface="Comic Sans MS" panose="030F0702030302020204" pitchFamily="66" charset="0"/>
                  </a:rPr>
                  <a:t>, the above algorithm of merging two balanced BSTs of sizes </a:t>
                </a:r>
                <a14:m>
                  <m:oMath xmlns:m="http://schemas.openxmlformats.org/officeDocument/2006/math">
                    <m:r>
                      <a:rPr lang="en-US" altLang="zh-CN" sz="2000" i="1" dirty="0" smtClean="0">
                        <a:latin typeface="Cambria Math" panose="02040503050406030204" pitchFamily="18" charset="0"/>
                      </a:rPr>
                      <m:t>𝑚</m:t>
                    </m:r>
                  </m:oMath>
                </a14:m>
                <a:r>
                  <a:rPr lang="en-US" altLang="zh-CN" sz="2000" dirty="0">
                    <a:latin typeface="Comic Sans MS" panose="030F0702030302020204" pitchFamily="66" charset="0"/>
                  </a:rPr>
                  <a:t> and </a:t>
                </a:r>
                <a14:m>
                  <m:oMath xmlns:m="http://schemas.openxmlformats.org/officeDocument/2006/math">
                    <m:r>
                      <a:rPr lang="en-US" altLang="zh-CN" sz="2000" i="1" dirty="0" smtClean="0">
                        <a:latin typeface="Cambria Math" panose="02040503050406030204" pitchFamily="18" charset="0"/>
                      </a:rPr>
                      <m:t>𝑛</m:t>
                    </m:r>
                  </m:oMath>
                </a14:m>
                <a:r>
                  <a:rPr lang="en-US" altLang="zh-CN" sz="2000" dirty="0">
                    <a:latin typeface="Comic Sans MS" panose="030F0702030302020204" pitchFamily="66" charset="0"/>
                  </a:rPr>
                  <a:t> (</a:t>
                </a:r>
                <a14:m>
                  <m:oMath xmlns:m="http://schemas.openxmlformats.org/officeDocument/2006/math">
                    <m:r>
                      <a:rPr lang="en-US" altLang="zh-CN" sz="2000" i="1" dirty="0" smtClean="0">
                        <a:latin typeface="Cambria Math" panose="02040503050406030204" pitchFamily="18" charset="0"/>
                      </a:rPr>
                      <m:t>𝑚</m:t>
                    </m:r>
                    <m:r>
                      <a:rPr lang="en-US" altLang="zh-CN" sz="2000" b="0" i="1" dirty="0" smtClean="0">
                        <a:latin typeface="Cambria Math"/>
                      </a:rPr>
                      <m:t>≤</m:t>
                    </m:r>
                    <m:r>
                      <a:rPr lang="en-US" altLang="zh-CN" sz="2000" b="0" i="1" dirty="0" smtClean="0">
                        <a:latin typeface="Cambria Math"/>
                      </a:rPr>
                      <m:t>𝑛</m:t>
                    </m:r>
                  </m:oMath>
                </a14:m>
                <a:r>
                  <a:rPr lang="en-US" altLang="zh-CN" sz="2000" dirty="0">
                    <a:latin typeface="Comic Sans MS" panose="030F0702030302020204" pitchFamily="66" charset="0"/>
                  </a:rPr>
                  <a:t>) have </a:t>
                </a:r>
                <a14:m>
                  <m:oMath xmlns:m="http://schemas.openxmlformats.org/officeDocument/2006/math">
                    <m:r>
                      <a:rPr lang="en-US" altLang="zh-CN" sz="2000" b="0" i="1" smtClean="0">
                        <a:solidFill>
                          <a:srgbClr val="FF0000"/>
                        </a:solidFill>
                        <a:latin typeface="Cambria Math" panose="02040503050406030204" pitchFamily="18" charset="0"/>
                      </a:rPr>
                      <m:t>𝑂</m:t>
                    </m:r>
                    <m:d>
                      <m:dPr>
                        <m:ctrlPr>
                          <a:rPr lang="en-US" altLang="zh-CN" sz="2000" b="0" i="1" smtClean="0">
                            <a:solidFill>
                              <a:srgbClr val="FF0000"/>
                            </a:solidFill>
                            <a:latin typeface="Cambria Math" panose="02040503050406030204" pitchFamily="18" charset="0"/>
                          </a:rPr>
                        </m:ctrlPr>
                      </m:dPr>
                      <m:e>
                        <m:r>
                          <a:rPr lang="en-US" altLang="zh-CN" sz="2000" b="0" i="1" smtClean="0">
                            <a:solidFill>
                              <a:srgbClr val="FF0000"/>
                            </a:solidFill>
                            <a:latin typeface="Cambria Math" panose="02040503050406030204" pitchFamily="18" charset="0"/>
                          </a:rPr>
                          <m:t>𝑚</m:t>
                        </m:r>
                        <m:func>
                          <m:funcPr>
                            <m:ctrlPr>
                              <a:rPr lang="en-US" altLang="zh-CN" sz="2000" b="0" i="1" smtClean="0">
                                <a:solidFill>
                                  <a:srgbClr val="FF0000"/>
                                </a:solidFill>
                                <a:latin typeface="Cambria Math" panose="02040503050406030204" pitchFamily="18" charset="0"/>
                              </a:rPr>
                            </m:ctrlPr>
                          </m:funcPr>
                          <m:fName>
                            <m:r>
                              <m:rPr>
                                <m:sty m:val="p"/>
                              </m:rPr>
                              <a:rPr lang="en-US" altLang="zh-CN" sz="2000" b="0" i="0" smtClean="0">
                                <a:solidFill>
                                  <a:srgbClr val="FF0000"/>
                                </a:solidFill>
                                <a:latin typeface="Cambria Math" panose="02040503050406030204" pitchFamily="18" charset="0"/>
                              </a:rPr>
                              <m:t>log</m:t>
                            </m:r>
                          </m:fName>
                          <m:e>
                            <m:d>
                              <m:dPr>
                                <m:ctrlPr>
                                  <a:rPr lang="en-US" altLang="zh-CN" sz="2000" b="0" i="1" smtClean="0">
                                    <a:solidFill>
                                      <a:srgbClr val="FF0000"/>
                                    </a:solidFill>
                                    <a:latin typeface="Cambria Math" panose="02040503050406030204" pitchFamily="18" charset="0"/>
                                  </a:rPr>
                                </m:ctrlPr>
                              </m:dPr>
                              <m:e>
                                <m:f>
                                  <m:fPr>
                                    <m:ctrlPr>
                                      <a:rPr lang="en-US" altLang="zh-CN" sz="2000" b="0" i="1" smtClean="0">
                                        <a:solidFill>
                                          <a:srgbClr val="FF0000"/>
                                        </a:solidFill>
                                        <a:latin typeface="Cambria Math" panose="02040503050406030204" pitchFamily="18" charset="0"/>
                                      </a:rPr>
                                    </m:ctrlPr>
                                  </m:fPr>
                                  <m:num>
                                    <m:r>
                                      <a:rPr lang="en-US" altLang="zh-CN" sz="2000" b="0" i="1" smtClean="0">
                                        <a:solidFill>
                                          <a:srgbClr val="FF0000"/>
                                        </a:solidFill>
                                        <a:latin typeface="Cambria Math" panose="02040503050406030204" pitchFamily="18" charset="0"/>
                                      </a:rPr>
                                      <m:t>𝑛</m:t>
                                    </m:r>
                                  </m:num>
                                  <m:den>
                                    <m:r>
                                      <a:rPr lang="en-US" altLang="zh-CN" sz="2000" b="0" i="1" smtClean="0">
                                        <a:solidFill>
                                          <a:srgbClr val="FF0000"/>
                                        </a:solidFill>
                                        <a:latin typeface="Cambria Math" panose="02040503050406030204" pitchFamily="18" charset="0"/>
                                      </a:rPr>
                                      <m:t>𝑚</m:t>
                                    </m:r>
                                  </m:den>
                                </m:f>
                                <m:r>
                                  <a:rPr lang="en-US" altLang="zh-CN" sz="2000" b="0" i="1" smtClean="0">
                                    <a:solidFill>
                                      <a:srgbClr val="FF0000"/>
                                    </a:solidFill>
                                    <a:latin typeface="Cambria Math" panose="02040503050406030204" pitchFamily="18" charset="0"/>
                                  </a:rPr>
                                  <m:t>+1</m:t>
                                </m:r>
                              </m:e>
                            </m:d>
                          </m:e>
                        </m:func>
                      </m:e>
                    </m:d>
                  </m:oMath>
                </a14:m>
                <a:r>
                  <a:rPr lang="en-US" altLang="zh-CN" sz="2000" dirty="0">
                    <a:latin typeface="Comic Sans MS" panose="030F0702030302020204" pitchFamily="66" charset="0"/>
                  </a:rPr>
                  <a:t> work and </a:t>
                </a:r>
                <a14:m>
                  <m:oMath xmlns:m="http://schemas.openxmlformats.org/officeDocument/2006/math">
                    <m:r>
                      <a:rPr lang="en-US" altLang="zh-CN" sz="2000" i="1" dirty="0" smtClean="0">
                        <a:solidFill>
                          <a:srgbClr val="FF0000"/>
                        </a:solidFill>
                        <a:latin typeface="Cambria Math" panose="02040503050406030204" pitchFamily="18" charset="0"/>
                      </a:rPr>
                      <m:t>𝑂</m:t>
                    </m:r>
                    <m:r>
                      <a:rPr lang="en-US" altLang="zh-CN" sz="2000" i="1" dirty="0" smtClean="0">
                        <a:solidFill>
                          <a:srgbClr val="FF0000"/>
                        </a:solidFill>
                        <a:latin typeface="Cambria Math" panose="02040503050406030204" pitchFamily="18" charset="0"/>
                      </a:rPr>
                      <m:t>(</m:t>
                    </m:r>
                    <m:func>
                      <m:funcPr>
                        <m:ctrlPr>
                          <a:rPr lang="en-US" altLang="zh-CN" sz="2000" b="0" i="1" dirty="0" smtClean="0">
                            <a:solidFill>
                              <a:srgbClr val="FF0000"/>
                            </a:solidFill>
                            <a:latin typeface="Cambria Math" panose="02040503050406030204" pitchFamily="18" charset="0"/>
                          </a:rPr>
                        </m:ctrlPr>
                      </m:funcPr>
                      <m:fName>
                        <m:r>
                          <m:rPr>
                            <m:sty m:val="p"/>
                          </m:rPr>
                          <a:rPr lang="en-US" altLang="zh-CN" sz="2000" i="0" dirty="0" err="1">
                            <a:solidFill>
                              <a:srgbClr val="FF0000"/>
                            </a:solidFill>
                            <a:latin typeface="Cambria Math" panose="02040503050406030204" pitchFamily="18" charset="0"/>
                          </a:rPr>
                          <m:t>log</m:t>
                        </m:r>
                      </m:fName>
                      <m:e>
                        <m:r>
                          <a:rPr lang="en-US" altLang="zh-CN" sz="2000" b="0" i="1" dirty="0" smtClean="0">
                            <a:solidFill>
                              <a:srgbClr val="FF0000"/>
                            </a:solidFill>
                            <a:latin typeface="Cambria Math" panose="02040503050406030204" pitchFamily="18" charset="0"/>
                          </a:rPr>
                          <m:t>𝑚</m:t>
                        </m:r>
                      </m:e>
                    </m:func>
                    <m:func>
                      <m:funcPr>
                        <m:ctrlPr>
                          <a:rPr lang="en-US" altLang="zh-CN" sz="2000" b="0" i="1" dirty="0" smtClean="0">
                            <a:solidFill>
                              <a:srgbClr val="FF0000"/>
                            </a:solidFill>
                            <a:latin typeface="Cambria Math" panose="02040503050406030204" pitchFamily="18" charset="0"/>
                          </a:rPr>
                        </m:ctrlPr>
                      </m:funcPr>
                      <m:fName>
                        <m:r>
                          <m:rPr>
                            <m:sty m:val="p"/>
                          </m:rPr>
                          <a:rPr lang="en-US" altLang="zh-CN" sz="2000" i="0" dirty="0" err="1">
                            <a:solidFill>
                              <a:srgbClr val="FF0000"/>
                            </a:solidFill>
                            <a:latin typeface="Cambria Math" panose="02040503050406030204" pitchFamily="18" charset="0"/>
                          </a:rPr>
                          <m:t>log</m:t>
                        </m:r>
                      </m:fName>
                      <m:e>
                        <m:r>
                          <a:rPr lang="en-US" altLang="zh-CN" sz="2000" b="0" i="1" dirty="0" smtClean="0">
                            <a:solidFill>
                              <a:srgbClr val="FF0000"/>
                            </a:solidFill>
                            <a:latin typeface="Cambria Math" panose="02040503050406030204" pitchFamily="18" charset="0"/>
                          </a:rPr>
                          <m:t>𝑛</m:t>
                        </m:r>
                      </m:e>
                    </m:func>
                    <m:r>
                      <a:rPr lang="en-US" altLang="zh-CN" sz="2000" i="1" dirty="0">
                        <a:solidFill>
                          <a:srgbClr val="FF0000"/>
                        </a:solidFill>
                        <a:latin typeface="Cambria Math" panose="02040503050406030204" pitchFamily="18" charset="0"/>
                      </a:rPr>
                      <m:t>)</m:t>
                    </m:r>
                  </m:oMath>
                </a14:m>
                <a:r>
                  <a:rPr lang="en-US" altLang="zh-CN" sz="2000" dirty="0">
                    <a:latin typeface="Comic Sans MS" panose="030F0702030302020204" pitchFamily="66" charset="0"/>
                  </a:rPr>
                  <a:t> depth (in expectation for </a:t>
                </a:r>
                <a:r>
                  <a:rPr lang="en-US" altLang="zh-CN" sz="2000" dirty="0" err="1">
                    <a:latin typeface="Comic Sans MS" panose="030F0702030302020204" pitchFamily="66" charset="0"/>
                  </a:rPr>
                  <a:t>treaps</a:t>
                </a:r>
                <a:r>
                  <a:rPr lang="en-US" altLang="zh-CN" sz="2000" dirty="0">
                    <a:latin typeface="Comic Sans MS" panose="030F0702030302020204" pitchFamily="66" charset="0"/>
                  </a:rPr>
                  <a:t>).</a:t>
                </a:r>
                <a:endParaRPr lang="zh-CN" altLang="en-US" sz="2000" dirty="0">
                  <a:latin typeface="Comic Sans MS" panose="030F0702030302020204" pitchFamily="66" charset="0"/>
                </a:endParaRPr>
              </a:p>
            </p:txBody>
          </p:sp>
        </mc:Choice>
        <mc:Fallback xmlns="">
          <p:sp>
            <p:nvSpPr>
              <p:cNvPr id="5" name="文本框 4">
                <a:extLst>
                  <a:ext uri="{FF2B5EF4-FFF2-40B4-BE49-F238E27FC236}">
                    <a16:creationId xmlns:a16="http://schemas.microsoft.com/office/drawing/2014/main" id="{F795E7AD-70CE-40EA-B8D7-D12CAD8E0F15}"/>
                  </a:ext>
                </a:extLst>
              </p:cNvPr>
              <p:cNvSpPr txBox="1">
                <a:spLocks noRot="1" noChangeAspect="1" noMove="1" noResize="1" noEditPoints="1" noAdjustHandles="1" noChangeArrowheads="1" noChangeShapeType="1" noTextEdit="1"/>
              </p:cNvSpPr>
              <p:nvPr/>
            </p:nvSpPr>
            <p:spPr>
              <a:xfrm>
                <a:off x="591691" y="1409524"/>
                <a:ext cx="7855226" cy="1476302"/>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2788012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9F6084-BDCE-412F-AAFE-6AD2C9063005}"/>
              </a:ext>
            </a:extLst>
          </p:cNvPr>
          <p:cNvSpPr>
            <a:spLocks noGrp="1"/>
          </p:cNvSpPr>
          <p:nvPr>
            <p:ph type="ctrTitle"/>
          </p:nvPr>
        </p:nvSpPr>
        <p:spPr>
          <a:xfrm>
            <a:off x="508000" y="152400"/>
            <a:ext cx="10464800" cy="4343400"/>
          </a:xfrm>
        </p:spPr>
        <p:txBody>
          <a:bodyPr/>
          <a:lstStyle/>
          <a:p>
            <a:r>
              <a:rPr lang="en-US" altLang="zh-CN" dirty="0"/>
              <a:t>Persistent parallel trees for MVCC</a:t>
            </a:r>
            <a:endParaRPr lang="zh-CN" altLang="en-US" dirty="0">
              <a:solidFill>
                <a:schemeClr val="accent4"/>
              </a:solidFill>
            </a:endParaRPr>
          </a:p>
        </p:txBody>
      </p:sp>
      <p:sp>
        <p:nvSpPr>
          <p:cNvPr id="4" name="Slide Number Placeholder 3">
            <a:extLst>
              <a:ext uri="{FF2B5EF4-FFF2-40B4-BE49-F238E27FC236}">
                <a16:creationId xmlns:a16="http://schemas.microsoft.com/office/drawing/2014/main" id="{C0010AC9-5302-471E-8C85-BAFEFB32B4EB}"/>
              </a:ext>
            </a:extLst>
          </p:cNvPr>
          <p:cNvSpPr>
            <a:spLocks noGrp="1"/>
          </p:cNvSpPr>
          <p:nvPr>
            <p:ph type="sldNum" sz="quarter" idx="4"/>
          </p:nvPr>
        </p:nvSpPr>
        <p:spPr/>
        <p:txBody>
          <a:bodyPr/>
          <a:lstStyle/>
          <a:p>
            <a:fld id="{B710F26B-4563-4765-9A91-E0CC99FE32F0}" type="slidenum">
              <a:rPr lang="zh-CN" altLang="en-US" smtClean="0"/>
              <a:t>37</a:t>
            </a:fld>
            <a:endParaRPr lang="zh-CN" altLang="en-US"/>
          </a:p>
        </p:txBody>
      </p:sp>
    </p:spTree>
    <p:extLst>
      <p:ext uri="{BB962C8B-B14F-4D97-AF65-F5344CB8AC3E}">
        <p14:creationId xmlns:p14="http://schemas.microsoft.com/office/powerpoint/2010/main" val="1710421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88AF9-826E-4E12-B656-AEEF0FB460CB}"/>
              </a:ext>
            </a:extLst>
          </p:cNvPr>
          <p:cNvSpPr>
            <a:spLocks noGrp="1"/>
          </p:cNvSpPr>
          <p:nvPr>
            <p:ph type="title"/>
          </p:nvPr>
        </p:nvSpPr>
        <p:spPr/>
        <p:txBody>
          <a:bodyPr/>
          <a:lstStyle/>
          <a:p>
            <a:r>
              <a:rPr lang="en-US" altLang="zh-CN" dirty="0"/>
              <a:t>What Are Persistence and MVCC?</a:t>
            </a:r>
            <a:endParaRPr lang="zh-CN" altLang="en-US" dirty="0"/>
          </a:p>
        </p:txBody>
      </p:sp>
      <p:sp>
        <p:nvSpPr>
          <p:cNvPr id="3" name="Content Placeholder 2">
            <a:extLst>
              <a:ext uri="{FF2B5EF4-FFF2-40B4-BE49-F238E27FC236}">
                <a16:creationId xmlns:a16="http://schemas.microsoft.com/office/drawing/2014/main" id="{32CCD178-9DFA-408A-A7B8-773F36F8F39D}"/>
              </a:ext>
            </a:extLst>
          </p:cNvPr>
          <p:cNvSpPr>
            <a:spLocks noGrp="1"/>
          </p:cNvSpPr>
          <p:nvPr>
            <p:ph idx="1"/>
          </p:nvPr>
        </p:nvSpPr>
        <p:spPr/>
        <p:txBody>
          <a:bodyPr>
            <a:normAutofit lnSpcReduction="10000"/>
          </a:bodyPr>
          <a:lstStyle/>
          <a:p>
            <a:r>
              <a:rPr lang="en-US" altLang="zh-CN" dirty="0"/>
              <a:t>Persistence </a:t>
            </a:r>
            <a:r>
              <a:rPr lang="en-US" altLang="zh-CN" sz="1800" dirty="0">
                <a:solidFill>
                  <a:schemeClr val="tx2">
                    <a:lumMod val="40000"/>
                    <a:lumOff val="60000"/>
                  </a:schemeClr>
                </a:solidFill>
              </a:rPr>
              <a:t>[DSST’86]</a:t>
            </a:r>
            <a:r>
              <a:rPr lang="en-US" altLang="zh-CN" dirty="0"/>
              <a:t>: for data structures</a:t>
            </a:r>
            <a:endParaRPr lang="en-US" altLang="zh-CN" b="0" dirty="0"/>
          </a:p>
          <a:p>
            <a:pPr lvl="1"/>
            <a:r>
              <a:rPr lang="en-US" altLang="zh-CN" dirty="0"/>
              <a:t>Preserves the previous version of itself</a:t>
            </a:r>
          </a:p>
          <a:p>
            <a:pPr lvl="1"/>
            <a:r>
              <a:rPr lang="en-US" altLang="zh-CN" dirty="0"/>
              <a:t>Always yields a new version when being updated</a:t>
            </a:r>
          </a:p>
          <a:p>
            <a:r>
              <a:rPr lang="en-US" altLang="zh-CN" dirty="0"/>
              <a:t>Multi-version Concurrency Control (MVCC): for databases</a:t>
            </a:r>
          </a:p>
          <a:p>
            <a:pPr lvl="1"/>
            <a:r>
              <a:rPr lang="en-US" altLang="zh-CN" dirty="0"/>
              <a:t>Let write transactions create new versions</a:t>
            </a:r>
          </a:p>
          <a:p>
            <a:pPr lvl="1"/>
            <a:r>
              <a:rPr lang="en-US" altLang="zh-CN" dirty="0"/>
              <a:t>Let ongoing queries work on old versions</a:t>
            </a:r>
          </a:p>
          <a:p>
            <a:endParaRPr lang="en-US" altLang="zh-CN" dirty="0"/>
          </a:p>
          <a:p>
            <a:endParaRPr lang="en-US" altLang="zh-CN" dirty="0"/>
          </a:p>
          <a:p>
            <a:endParaRPr lang="en-US" altLang="zh-CN" dirty="0"/>
          </a:p>
          <a:p>
            <a:r>
              <a:rPr lang="en-US" altLang="zh-CN" dirty="0"/>
              <a:t>To guarantee concurrent updates and queries to work </a:t>
            </a:r>
            <a:r>
              <a:rPr lang="en-US" altLang="zh-CN" dirty="0">
                <a:solidFill>
                  <a:srgbClr val="FF0000"/>
                </a:solidFill>
              </a:rPr>
              <a:t>correctly</a:t>
            </a:r>
            <a:r>
              <a:rPr lang="en-US" altLang="zh-CN" dirty="0"/>
              <a:t> and </a:t>
            </a:r>
            <a:r>
              <a:rPr lang="en-US" altLang="zh-CN" dirty="0">
                <a:solidFill>
                  <a:srgbClr val="FF0000"/>
                </a:solidFill>
              </a:rPr>
              <a:t>efficiently</a:t>
            </a:r>
          </a:p>
          <a:p>
            <a:pPr lvl="1"/>
            <a:r>
              <a:rPr lang="en-US" altLang="zh-CN" dirty="0"/>
              <a:t>Queries work on a consistent version</a:t>
            </a:r>
          </a:p>
          <a:p>
            <a:pPr lvl="1"/>
            <a:r>
              <a:rPr lang="en-US" altLang="zh-CN" dirty="0"/>
              <a:t>Writers/readers do not block each other</a:t>
            </a:r>
            <a:endParaRPr lang="zh-CN" altLang="en-US" dirty="0"/>
          </a:p>
          <a:p>
            <a:endParaRPr lang="zh-CN" altLang="en-US" dirty="0"/>
          </a:p>
        </p:txBody>
      </p:sp>
      <p:sp>
        <p:nvSpPr>
          <p:cNvPr id="5" name="灯片编号占位符 4">
            <a:extLst>
              <a:ext uri="{FF2B5EF4-FFF2-40B4-BE49-F238E27FC236}">
                <a16:creationId xmlns:a16="http://schemas.microsoft.com/office/drawing/2014/main" id="{9E036569-F04E-4A2F-A8FF-E411F8F2161C}"/>
              </a:ext>
            </a:extLst>
          </p:cNvPr>
          <p:cNvSpPr>
            <a:spLocks noGrp="1"/>
          </p:cNvSpPr>
          <p:nvPr>
            <p:ph type="sldNum" sz="quarter" idx="4"/>
          </p:nvPr>
        </p:nvSpPr>
        <p:spPr/>
        <p:txBody>
          <a:bodyPr/>
          <a:lstStyle/>
          <a:p>
            <a:fld id="{B710F26B-4563-4765-9A91-E0CC99FE32F0}" type="slidenum">
              <a:rPr lang="zh-CN" altLang="en-US" smtClean="0"/>
              <a:t>38</a:t>
            </a:fld>
            <a:endParaRPr lang="zh-CN" altLang="en-US"/>
          </a:p>
        </p:txBody>
      </p:sp>
      <p:sp>
        <p:nvSpPr>
          <p:cNvPr id="6" name="Title 1">
            <a:extLst>
              <a:ext uri="{FF2B5EF4-FFF2-40B4-BE49-F238E27FC236}">
                <a16:creationId xmlns:a16="http://schemas.microsoft.com/office/drawing/2014/main" id="{D006EA17-635D-434B-8C20-192F5155D930}"/>
              </a:ext>
            </a:extLst>
          </p:cNvPr>
          <p:cNvSpPr txBox="1">
            <a:spLocks/>
          </p:cNvSpPr>
          <p:nvPr/>
        </p:nvSpPr>
        <p:spPr>
          <a:xfrm>
            <a:off x="304800" y="3886200"/>
            <a:ext cx="11277600" cy="4730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lang="zh-CN" altLang="en-US" sz="4000" b="0" kern="1200">
                <a:solidFill>
                  <a:schemeClr val="accent1"/>
                </a:solidFill>
                <a:latin typeface="Bahnschrift SemiBold SemiConden" panose="020B0502040204020203" pitchFamily="34" charset="0"/>
                <a:ea typeface="+mn-ea"/>
                <a:cs typeface="+mn-cs"/>
              </a:defRPr>
            </a:lvl1pPr>
          </a:lstStyle>
          <a:p>
            <a:r>
              <a:rPr lang="en-US" altLang="zh-CN" dirty="0"/>
              <a:t>Why Persistence and MVCC?</a:t>
            </a:r>
            <a:endParaRPr lang="en-US" dirty="0"/>
          </a:p>
        </p:txBody>
      </p:sp>
    </p:spTree>
    <p:extLst>
      <p:ext uri="{BB962C8B-B14F-4D97-AF65-F5344CB8AC3E}">
        <p14:creationId xmlns:p14="http://schemas.microsoft.com/office/powerpoint/2010/main" val="30811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fade">
                                      <p:cBhvr>
                                        <p:cTn id="1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7288-D91B-42E9-B4F9-3C3CBEE1A40C}"/>
              </a:ext>
            </a:extLst>
          </p:cNvPr>
          <p:cNvSpPr>
            <a:spLocks noGrp="1"/>
          </p:cNvSpPr>
          <p:nvPr>
            <p:ph type="title"/>
          </p:nvPr>
        </p:nvSpPr>
        <p:spPr/>
        <p:txBody>
          <a:bodyPr/>
          <a:lstStyle/>
          <a:p>
            <a:r>
              <a:rPr lang="en-US" altLang="zh-CN" dirty="0"/>
              <a:t>Why Persistence and MVCC?</a:t>
            </a:r>
            <a:endParaRPr lang="zh-CN" altLang="en-US" dirty="0"/>
          </a:p>
        </p:txBody>
      </p:sp>
      <p:sp>
        <p:nvSpPr>
          <p:cNvPr id="3" name="灯片编号占位符 2">
            <a:extLst>
              <a:ext uri="{FF2B5EF4-FFF2-40B4-BE49-F238E27FC236}">
                <a16:creationId xmlns:a16="http://schemas.microsoft.com/office/drawing/2014/main" id="{89FEAE8C-3AA8-44CB-8656-048323A19005}"/>
              </a:ext>
            </a:extLst>
          </p:cNvPr>
          <p:cNvSpPr>
            <a:spLocks noGrp="1"/>
          </p:cNvSpPr>
          <p:nvPr>
            <p:ph type="sldNum" sz="quarter" idx="4"/>
          </p:nvPr>
        </p:nvSpPr>
        <p:spPr/>
        <p:txBody>
          <a:bodyPr/>
          <a:lstStyle/>
          <a:p>
            <a:fld id="{B710F26B-4563-4765-9A91-E0CC99FE32F0}" type="slidenum">
              <a:rPr lang="zh-CN" altLang="en-US" smtClean="0"/>
              <a:t>39</a:t>
            </a:fld>
            <a:endParaRPr lang="zh-CN" altLang="en-US"/>
          </a:p>
        </p:txBody>
      </p:sp>
      <p:grpSp>
        <p:nvGrpSpPr>
          <p:cNvPr id="4" name="Group 3">
            <a:extLst>
              <a:ext uri="{FF2B5EF4-FFF2-40B4-BE49-F238E27FC236}">
                <a16:creationId xmlns:a16="http://schemas.microsoft.com/office/drawing/2014/main" id="{5F8783F7-7E78-47A2-B4D6-F17E63EE4500}"/>
              </a:ext>
            </a:extLst>
          </p:cNvPr>
          <p:cNvGrpSpPr/>
          <p:nvPr/>
        </p:nvGrpSpPr>
        <p:grpSpPr>
          <a:xfrm>
            <a:off x="225490" y="2715153"/>
            <a:ext cx="2430446" cy="1226522"/>
            <a:chOff x="228600" y="1649080"/>
            <a:chExt cx="2430446" cy="1521743"/>
          </a:xfrm>
        </p:grpSpPr>
        <p:sp>
          <p:nvSpPr>
            <p:cNvPr id="5" name="Rectangle: Folded Corner 4">
              <a:extLst>
                <a:ext uri="{FF2B5EF4-FFF2-40B4-BE49-F238E27FC236}">
                  <a16:creationId xmlns:a16="http://schemas.microsoft.com/office/drawing/2014/main" id="{4F70A8A5-2E87-4B39-9956-268742064DDF}"/>
                </a:ext>
              </a:extLst>
            </p:cNvPr>
            <p:cNvSpPr/>
            <p:nvPr/>
          </p:nvSpPr>
          <p:spPr>
            <a:xfrm>
              <a:off x="228600" y="1662946"/>
              <a:ext cx="2365310" cy="15078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tIns="0" rIns="0" bIns="0" rtlCol="0" anchor="ctr">
              <a:noAutofit/>
            </a:bodyPr>
            <a:lstStyle/>
            <a:p>
              <a:endParaRPr lang="zh-CN" altLang="en-US" dirty="0">
                <a:solidFill>
                  <a:schemeClr val="tx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1B0C6CF9-9291-4DE5-BB65-6FFD5F110349}"/>
                </a:ext>
              </a:extLst>
            </p:cNvPr>
            <p:cNvSpPr/>
            <p:nvPr/>
          </p:nvSpPr>
          <p:spPr>
            <a:xfrm>
              <a:off x="254000" y="1649080"/>
              <a:ext cx="2405046" cy="1489245"/>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Document 1:</a:t>
              </a:r>
            </a:p>
            <a:p>
              <a:r>
                <a:rPr lang="en-US" altLang="zh-CN" dirty="0">
                  <a:latin typeface="Arial" panose="020B0604020202020204" pitchFamily="34" charset="0"/>
                  <a:cs typeface="Arial" panose="020B0604020202020204" pitchFamily="34" charset="0"/>
                </a:rPr>
                <a:t>Blue whales eat half a million calories in one mouthful.</a:t>
              </a:r>
              <a:endParaRPr lang="zh-CN" altLang="en-US" dirty="0">
                <a:latin typeface="Arial" panose="020B0604020202020204" pitchFamily="34" charset="0"/>
                <a:cs typeface="Arial" panose="020B0604020202020204" pitchFamily="34" charset="0"/>
              </a:endParaRPr>
            </a:p>
          </p:txBody>
        </p:sp>
      </p:grpSp>
      <p:grpSp>
        <p:nvGrpSpPr>
          <p:cNvPr id="7" name="Group 6">
            <a:extLst>
              <a:ext uri="{FF2B5EF4-FFF2-40B4-BE49-F238E27FC236}">
                <a16:creationId xmlns:a16="http://schemas.microsoft.com/office/drawing/2014/main" id="{67DBC28E-3F1F-401C-81F4-D560DC370DA3}"/>
              </a:ext>
            </a:extLst>
          </p:cNvPr>
          <p:cNvGrpSpPr/>
          <p:nvPr/>
        </p:nvGrpSpPr>
        <p:grpSpPr>
          <a:xfrm>
            <a:off x="2743200" y="2726329"/>
            <a:ext cx="3216502" cy="1215346"/>
            <a:chOff x="227140" y="3176946"/>
            <a:chExt cx="2516944" cy="1215346"/>
          </a:xfrm>
        </p:grpSpPr>
        <p:sp>
          <p:nvSpPr>
            <p:cNvPr id="8" name="Rectangle: Folded Corner 7">
              <a:extLst>
                <a:ext uri="{FF2B5EF4-FFF2-40B4-BE49-F238E27FC236}">
                  <a16:creationId xmlns:a16="http://schemas.microsoft.com/office/drawing/2014/main" id="{8595FB1D-BB4A-4F5C-B0A5-786DA5ACE8BE}"/>
                </a:ext>
              </a:extLst>
            </p:cNvPr>
            <p:cNvSpPr/>
            <p:nvPr/>
          </p:nvSpPr>
          <p:spPr>
            <a:xfrm>
              <a:off x="227140" y="3176946"/>
              <a:ext cx="2412932" cy="1215346"/>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tIns="0" rIns="0" bIns="0" rtlCol="0" anchor="ctr"/>
            <a:lstStyle/>
            <a:p>
              <a:endParaRPr lang="zh-CN" altLang="en-US"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5D1D4DED-4306-4D3E-929A-113768BDDFB0}"/>
                </a:ext>
              </a:extLst>
            </p:cNvPr>
            <p:cNvSpPr/>
            <p:nvPr/>
          </p:nvSpPr>
          <p:spPr>
            <a:xfrm>
              <a:off x="228600" y="3176946"/>
              <a:ext cx="2515484" cy="1200329"/>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Document 2:</a:t>
              </a:r>
            </a:p>
            <a:p>
              <a:r>
                <a:rPr lang="en-US" altLang="zh-CN" dirty="0">
                  <a:latin typeface="Arial" panose="020B0604020202020204" pitchFamily="34" charset="0"/>
                  <a:cs typeface="Arial" panose="020B0604020202020204" pitchFamily="34" charset="0"/>
                </a:rPr>
                <a:t>My dog probably thinks I’m magical because rooms light up when I enter them.</a:t>
              </a:r>
              <a:endParaRPr lang="zh-CN" altLang="en-US" dirty="0">
                <a:latin typeface="Arial" panose="020B0604020202020204" pitchFamily="34" charset="0"/>
                <a:cs typeface="Arial" panose="020B0604020202020204" pitchFamily="34" charset="0"/>
              </a:endParaRPr>
            </a:p>
          </p:txBody>
        </p:sp>
      </p:grpSp>
      <p:grpSp>
        <p:nvGrpSpPr>
          <p:cNvPr id="10" name="Group 9">
            <a:extLst>
              <a:ext uri="{FF2B5EF4-FFF2-40B4-BE49-F238E27FC236}">
                <a16:creationId xmlns:a16="http://schemas.microsoft.com/office/drawing/2014/main" id="{80FA3CF6-CC01-450F-BC28-C6AF2E325FC7}"/>
              </a:ext>
            </a:extLst>
          </p:cNvPr>
          <p:cNvGrpSpPr/>
          <p:nvPr/>
        </p:nvGrpSpPr>
        <p:grpSpPr>
          <a:xfrm>
            <a:off x="5943600" y="2740892"/>
            <a:ext cx="2782603" cy="1200329"/>
            <a:chOff x="-172463" y="4694098"/>
            <a:chExt cx="3487892" cy="1777927"/>
          </a:xfrm>
        </p:grpSpPr>
        <p:sp>
          <p:nvSpPr>
            <p:cNvPr id="11" name="Rectangle: Folded Corner 10">
              <a:extLst>
                <a:ext uri="{FF2B5EF4-FFF2-40B4-BE49-F238E27FC236}">
                  <a16:creationId xmlns:a16="http://schemas.microsoft.com/office/drawing/2014/main" id="{66866C83-1BB6-4E76-BDF3-06C29898524F}"/>
                </a:ext>
              </a:extLst>
            </p:cNvPr>
            <p:cNvSpPr/>
            <p:nvPr/>
          </p:nvSpPr>
          <p:spPr>
            <a:xfrm>
              <a:off x="-172463" y="4694098"/>
              <a:ext cx="3487892" cy="177792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tIns="0" rIns="0" bIns="0" rtlCol="0" anchor="ctr"/>
            <a:lstStyle/>
            <a:p>
              <a:endParaRPr lang="zh-CN" altLang="en-US" dirty="0">
                <a:solidFill>
                  <a:schemeClr val="tx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B425FB66-7CC1-4463-8938-5C71D39A73BB}"/>
                </a:ext>
              </a:extLst>
            </p:cNvPr>
            <p:cNvSpPr/>
            <p:nvPr/>
          </p:nvSpPr>
          <p:spPr>
            <a:xfrm>
              <a:off x="-140028" y="4700172"/>
              <a:ext cx="3455457" cy="1456517"/>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Document 3:</a:t>
              </a:r>
            </a:p>
            <a:p>
              <a:r>
                <a:rPr lang="en-US" altLang="zh-CN" dirty="0">
                  <a:latin typeface="Arial" panose="020B0604020202020204" pitchFamily="34" charset="0"/>
                  <a:cs typeface="Arial" panose="020B0604020202020204" pitchFamily="34" charset="0"/>
                </a:rPr>
                <a:t>Banging your head against a wall for one hour burns 150 calories.</a:t>
              </a:r>
            </a:p>
          </p:txBody>
        </p:sp>
      </p:grpSp>
      <p:grpSp>
        <p:nvGrpSpPr>
          <p:cNvPr id="13" name="Group 12">
            <a:extLst>
              <a:ext uri="{FF2B5EF4-FFF2-40B4-BE49-F238E27FC236}">
                <a16:creationId xmlns:a16="http://schemas.microsoft.com/office/drawing/2014/main" id="{3BD3C8EC-A270-4A39-B6CF-37C614C4221B}"/>
              </a:ext>
            </a:extLst>
          </p:cNvPr>
          <p:cNvGrpSpPr/>
          <p:nvPr/>
        </p:nvGrpSpPr>
        <p:grpSpPr>
          <a:xfrm>
            <a:off x="304800" y="1385792"/>
            <a:ext cx="3025352" cy="369332"/>
            <a:chOff x="3448672" y="5040868"/>
            <a:chExt cx="3025352" cy="369332"/>
          </a:xfrm>
        </p:grpSpPr>
        <p:sp>
          <p:nvSpPr>
            <p:cNvPr id="14" name="TextBox 13">
              <a:extLst>
                <a:ext uri="{FF2B5EF4-FFF2-40B4-BE49-F238E27FC236}">
                  <a16:creationId xmlns:a16="http://schemas.microsoft.com/office/drawing/2014/main" id="{252AEB3F-A735-4978-B94B-2EE7BE956D88}"/>
                </a:ext>
              </a:extLst>
            </p:cNvPr>
            <p:cNvSpPr txBox="1"/>
            <p:nvPr/>
          </p:nvSpPr>
          <p:spPr>
            <a:xfrm>
              <a:off x="3448672" y="5040868"/>
              <a:ext cx="2613396" cy="369332"/>
            </a:xfrm>
            <a:prstGeom prst="rect">
              <a:avLst/>
            </a:prstGeom>
            <a:noFill/>
            <a:ln w="19050">
              <a:solidFill>
                <a:schemeClr val="tx1"/>
              </a:solidFill>
            </a:ln>
          </p:spPr>
          <p:txBody>
            <a:bodyPr wrap="square" rtlCol="0">
              <a:spAutoFit/>
            </a:bodyPr>
            <a:lstStyle/>
            <a:p>
              <a:r>
                <a:rPr lang="en-US" altLang="zh-CN" dirty="0">
                  <a:latin typeface="Arial" panose="020B0604020202020204" pitchFamily="34" charset="0"/>
                  <a:cs typeface="Arial" panose="020B0604020202020204" pitchFamily="34" charset="0"/>
                </a:rPr>
                <a:t>Whales OR dog</a:t>
              </a:r>
              <a:endParaRPr lang="zh-CN" altLang="en-US" dirty="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F19C718C-2834-4735-BBDB-77CEBB20229E}"/>
                </a:ext>
              </a:extLst>
            </p:cNvPr>
            <p:cNvGrpSpPr/>
            <p:nvPr/>
          </p:nvGrpSpPr>
          <p:grpSpPr>
            <a:xfrm>
              <a:off x="6054789" y="5040868"/>
              <a:ext cx="419235" cy="369332"/>
              <a:chOff x="6175713" y="5041165"/>
              <a:chExt cx="419235" cy="369332"/>
            </a:xfrm>
          </p:grpSpPr>
          <p:pic>
            <p:nvPicPr>
              <p:cNvPr id="16" name="Picture 15" descr="A close up of a logo&#10;&#10;Description generated with very high confidence">
                <a:extLst>
                  <a:ext uri="{FF2B5EF4-FFF2-40B4-BE49-F238E27FC236}">
                    <a16:creationId xmlns:a16="http://schemas.microsoft.com/office/drawing/2014/main" id="{24927BC0-1411-4A1E-82BC-72DF784DD43D}"/>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48400" y="5124728"/>
                <a:ext cx="259576" cy="259576"/>
              </a:xfrm>
              <a:prstGeom prst="rect">
                <a:avLst/>
              </a:prstGeom>
            </p:spPr>
          </p:pic>
          <p:sp>
            <p:nvSpPr>
              <p:cNvPr id="17" name="TextBox 16">
                <a:extLst>
                  <a:ext uri="{FF2B5EF4-FFF2-40B4-BE49-F238E27FC236}">
                    <a16:creationId xmlns:a16="http://schemas.microsoft.com/office/drawing/2014/main" id="{66A41D9F-7406-48E6-AF9B-C138BF1A360B}"/>
                  </a:ext>
                </a:extLst>
              </p:cNvPr>
              <p:cNvSpPr txBox="1"/>
              <p:nvPr/>
            </p:nvSpPr>
            <p:spPr>
              <a:xfrm>
                <a:off x="6175713" y="5041165"/>
                <a:ext cx="419235" cy="369332"/>
              </a:xfrm>
              <a:prstGeom prst="rect">
                <a:avLst/>
              </a:prstGeom>
              <a:noFill/>
              <a:ln w="19050">
                <a:solidFill>
                  <a:schemeClr val="tx1"/>
                </a:solidFill>
              </a:ln>
            </p:spPr>
            <p:txBody>
              <a:bodyPr wrap="square" rtlCol="0">
                <a:spAutoFit/>
              </a:bodyPr>
              <a:lstStyle/>
              <a:p>
                <a:endParaRPr lang="zh-CN" altLang="en-US" dirty="0">
                  <a:latin typeface="Arial" panose="020B0604020202020204" pitchFamily="34" charset="0"/>
                  <a:cs typeface="Arial" panose="020B0604020202020204" pitchFamily="34" charset="0"/>
                </a:endParaRPr>
              </a:p>
            </p:txBody>
          </p:sp>
        </p:grpSp>
      </p:grpSp>
      <p:grpSp>
        <p:nvGrpSpPr>
          <p:cNvPr id="18" name="Group 17">
            <a:extLst>
              <a:ext uri="{FF2B5EF4-FFF2-40B4-BE49-F238E27FC236}">
                <a16:creationId xmlns:a16="http://schemas.microsoft.com/office/drawing/2014/main" id="{99D1EA4E-7156-45FA-9C4D-B687BD46D80D}"/>
              </a:ext>
            </a:extLst>
          </p:cNvPr>
          <p:cNvGrpSpPr/>
          <p:nvPr/>
        </p:nvGrpSpPr>
        <p:grpSpPr>
          <a:xfrm>
            <a:off x="4186492" y="1359599"/>
            <a:ext cx="2001201" cy="369332"/>
            <a:chOff x="3135002" y="5040868"/>
            <a:chExt cx="2001201" cy="369332"/>
          </a:xfrm>
        </p:grpSpPr>
        <p:sp>
          <p:nvSpPr>
            <p:cNvPr id="19" name="TextBox 18">
              <a:extLst>
                <a:ext uri="{FF2B5EF4-FFF2-40B4-BE49-F238E27FC236}">
                  <a16:creationId xmlns:a16="http://schemas.microsoft.com/office/drawing/2014/main" id="{0F6B0BD1-A846-4D3A-AAA6-90E831BB41E9}"/>
                </a:ext>
              </a:extLst>
            </p:cNvPr>
            <p:cNvSpPr txBox="1"/>
            <p:nvPr/>
          </p:nvSpPr>
          <p:spPr>
            <a:xfrm>
              <a:off x="3135002" y="5040868"/>
              <a:ext cx="1581965" cy="369332"/>
            </a:xfrm>
            <a:prstGeom prst="rect">
              <a:avLst/>
            </a:prstGeom>
            <a:noFill/>
            <a:ln w="19050">
              <a:solidFill>
                <a:schemeClr val="tx1"/>
              </a:solidFill>
            </a:ln>
          </p:spPr>
          <p:txBody>
            <a:bodyPr wrap="square" rtlCol="0">
              <a:spAutoFit/>
            </a:bodyPr>
            <a:lstStyle/>
            <a:p>
              <a:r>
                <a:rPr lang="en-US" altLang="zh-CN" dirty="0">
                  <a:latin typeface="Arial" panose="020B0604020202020204" pitchFamily="34" charset="0"/>
                  <a:cs typeface="Arial" panose="020B0604020202020204" pitchFamily="34" charset="0"/>
                </a:rPr>
                <a:t>Riverside</a:t>
              </a:r>
              <a:endParaRPr lang="zh-CN" altLang="en-US" dirty="0">
                <a:latin typeface="Arial" panose="020B0604020202020204" pitchFamily="34" charset="0"/>
                <a:cs typeface="Arial" panose="020B0604020202020204" pitchFamily="34" charset="0"/>
              </a:endParaRPr>
            </a:p>
          </p:txBody>
        </p:sp>
        <p:grpSp>
          <p:nvGrpSpPr>
            <p:cNvPr id="20" name="Group 19">
              <a:extLst>
                <a:ext uri="{FF2B5EF4-FFF2-40B4-BE49-F238E27FC236}">
                  <a16:creationId xmlns:a16="http://schemas.microsoft.com/office/drawing/2014/main" id="{FF419264-34A9-426F-B5AC-9334E73C8F91}"/>
                </a:ext>
              </a:extLst>
            </p:cNvPr>
            <p:cNvGrpSpPr/>
            <p:nvPr/>
          </p:nvGrpSpPr>
          <p:grpSpPr>
            <a:xfrm>
              <a:off x="4716968" y="5040868"/>
              <a:ext cx="419235" cy="369332"/>
              <a:chOff x="4837892" y="5041165"/>
              <a:chExt cx="419235" cy="369332"/>
            </a:xfrm>
          </p:grpSpPr>
          <p:sp>
            <p:nvSpPr>
              <p:cNvPr id="22" name="TextBox 21">
                <a:extLst>
                  <a:ext uri="{FF2B5EF4-FFF2-40B4-BE49-F238E27FC236}">
                    <a16:creationId xmlns:a16="http://schemas.microsoft.com/office/drawing/2014/main" id="{9F4D5AB7-C19E-4F62-8273-C80E966E09ED}"/>
                  </a:ext>
                </a:extLst>
              </p:cNvPr>
              <p:cNvSpPr txBox="1"/>
              <p:nvPr/>
            </p:nvSpPr>
            <p:spPr>
              <a:xfrm>
                <a:off x="4837892" y="5041165"/>
                <a:ext cx="419235" cy="369332"/>
              </a:xfrm>
              <a:prstGeom prst="rect">
                <a:avLst/>
              </a:prstGeom>
              <a:noFill/>
              <a:ln w="19050">
                <a:solidFill>
                  <a:schemeClr val="tx1"/>
                </a:solidFill>
              </a:ln>
            </p:spPr>
            <p:txBody>
              <a:bodyPr wrap="square" rtlCol="0">
                <a:spAutoFit/>
              </a:bodyPr>
              <a:lstStyle/>
              <a:p>
                <a:endParaRPr lang="zh-CN" altLang="en-US" dirty="0">
                  <a:latin typeface="Arial" panose="020B0604020202020204" pitchFamily="34" charset="0"/>
                  <a:cs typeface="Arial" panose="020B0604020202020204" pitchFamily="34" charset="0"/>
                </a:endParaRPr>
              </a:p>
            </p:txBody>
          </p:sp>
          <p:pic>
            <p:nvPicPr>
              <p:cNvPr id="21" name="Picture 20" descr="A close up of a logo&#10;&#10;Description generated with very high confidence">
                <a:extLst>
                  <a:ext uri="{FF2B5EF4-FFF2-40B4-BE49-F238E27FC236}">
                    <a16:creationId xmlns:a16="http://schemas.microsoft.com/office/drawing/2014/main" id="{7A6D8373-CC8C-4A5B-A106-DBAE5CF9E5ED}"/>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17721" y="5119655"/>
                <a:ext cx="259576" cy="259576"/>
              </a:xfrm>
              <a:prstGeom prst="rect">
                <a:avLst/>
              </a:prstGeom>
            </p:spPr>
          </p:pic>
        </p:grpSp>
      </p:grpSp>
      <p:grpSp>
        <p:nvGrpSpPr>
          <p:cNvPr id="23" name="Group 22">
            <a:extLst>
              <a:ext uri="{FF2B5EF4-FFF2-40B4-BE49-F238E27FC236}">
                <a16:creationId xmlns:a16="http://schemas.microsoft.com/office/drawing/2014/main" id="{D4AD478F-DD4A-41B4-AED7-BD1A79BC5A3B}"/>
              </a:ext>
            </a:extLst>
          </p:cNvPr>
          <p:cNvGrpSpPr/>
          <p:nvPr/>
        </p:nvGrpSpPr>
        <p:grpSpPr>
          <a:xfrm>
            <a:off x="2918197" y="1903614"/>
            <a:ext cx="1687531" cy="369332"/>
            <a:chOff x="3448672" y="5040868"/>
            <a:chExt cx="1687531" cy="369332"/>
          </a:xfrm>
        </p:grpSpPr>
        <p:sp>
          <p:nvSpPr>
            <p:cNvPr id="24" name="TextBox 23">
              <a:extLst>
                <a:ext uri="{FF2B5EF4-FFF2-40B4-BE49-F238E27FC236}">
                  <a16:creationId xmlns:a16="http://schemas.microsoft.com/office/drawing/2014/main" id="{9AB0BD1E-7CD7-4C0F-8063-A65909806CCA}"/>
                </a:ext>
              </a:extLst>
            </p:cNvPr>
            <p:cNvSpPr txBox="1"/>
            <p:nvPr/>
          </p:nvSpPr>
          <p:spPr>
            <a:xfrm>
              <a:off x="3448672" y="5040868"/>
              <a:ext cx="1268295" cy="369332"/>
            </a:xfrm>
            <a:prstGeom prst="rect">
              <a:avLst/>
            </a:prstGeom>
            <a:noFill/>
            <a:ln w="19050">
              <a:solidFill>
                <a:schemeClr val="tx1"/>
              </a:solidFill>
            </a:ln>
          </p:spPr>
          <p:txBody>
            <a:bodyPr wrap="square" rtlCol="0">
              <a:spAutoFit/>
            </a:bodyPr>
            <a:lstStyle/>
            <a:p>
              <a:r>
                <a:rPr lang="en-US" altLang="zh-CN" dirty="0">
                  <a:latin typeface="Arial" panose="020B0604020202020204" pitchFamily="34" charset="0"/>
                  <a:cs typeface="Arial" panose="020B0604020202020204" pitchFamily="34" charset="0"/>
                </a:rPr>
                <a:t>Calories</a:t>
              </a:r>
              <a:endParaRPr lang="zh-CN" altLang="en-US" dirty="0">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01CDAF09-2490-40DE-BB02-AD512983CEA3}"/>
                </a:ext>
              </a:extLst>
            </p:cNvPr>
            <p:cNvGrpSpPr/>
            <p:nvPr/>
          </p:nvGrpSpPr>
          <p:grpSpPr>
            <a:xfrm>
              <a:off x="4716968" y="5040868"/>
              <a:ext cx="419235" cy="369332"/>
              <a:chOff x="4837892" y="5041165"/>
              <a:chExt cx="419235" cy="369332"/>
            </a:xfrm>
          </p:grpSpPr>
          <p:sp>
            <p:nvSpPr>
              <p:cNvPr id="26" name="TextBox 25">
                <a:extLst>
                  <a:ext uri="{FF2B5EF4-FFF2-40B4-BE49-F238E27FC236}">
                    <a16:creationId xmlns:a16="http://schemas.microsoft.com/office/drawing/2014/main" id="{6546F817-310C-4612-BF7A-5039DA4C3830}"/>
                  </a:ext>
                </a:extLst>
              </p:cNvPr>
              <p:cNvSpPr txBox="1"/>
              <p:nvPr/>
            </p:nvSpPr>
            <p:spPr>
              <a:xfrm>
                <a:off x="4837892" y="5041165"/>
                <a:ext cx="419235" cy="369332"/>
              </a:xfrm>
              <a:prstGeom prst="rect">
                <a:avLst/>
              </a:prstGeom>
              <a:noFill/>
              <a:ln w="19050">
                <a:solidFill>
                  <a:schemeClr val="tx1"/>
                </a:solidFill>
              </a:ln>
            </p:spPr>
            <p:txBody>
              <a:bodyPr wrap="square" rtlCol="0">
                <a:spAutoFit/>
              </a:bodyPr>
              <a:lstStyle/>
              <a:p>
                <a:endParaRPr lang="zh-CN" altLang="en-US" dirty="0">
                  <a:latin typeface="Arial" panose="020B0604020202020204" pitchFamily="34" charset="0"/>
                  <a:cs typeface="Arial" panose="020B0604020202020204" pitchFamily="34" charset="0"/>
                </a:endParaRPr>
              </a:p>
            </p:txBody>
          </p:sp>
          <p:pic>
            <p:nvPicPr>
              <p:cNvPr id="27" name="Picture 26" descr="A close up of a logo&#10;&#10;Description generated with very high confidence">
                <a:extLst>
                  <a:ext uri="{FF2B5EF4-FFF2-40B4-BE49-F238E27FC236}">
                    <a16:creationId xmlns:a16="http://schemas.microsoft.com/office/drawing/2014/main" id="{5CCBA9C4-81F6-48BC-9515-59F2FB0BE2A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17721" y="5119655"/>
                <a:ext cx="259576" cy="259576"/>
              </a:xfrm>
              <a:prstGeom prst="rect">
                <a:avLst/>
              </a:prstGeom>
            </p:spPr>
          </p:pic>
        </p:grpSp>
      </p:grpSp>
      <p:grpSp>
        <p:nvGrpSpPr>
          <p:cNvPr id="34" name="Group 33">
            <a:extLst>
              <a:ext uri="{FF2B5EF4-FFF2-40B4-BE49-F238E27FC236}">
                <a16:creationId xmlns:a16="http://schemas.microsoft.com/office/drawing/2014/main" id="{4C3F0A46-F548-43F9-BDFB-CAAF28E6CE1A}"/>
              </a:ext>
            </a:extLst>
          </p:cNvPr>
          <p:cNvGrpSpPr/>
          <p:nvPr/>
        </p:nvGrpSpPr>
        <p:grpSpPr>
          <a:xfrm>
            <a:off x="5585248" y="1929807"/>
            <a:ext cx="3025353" cy="369332"/>
            <a:chOff x="3448671" y="5040868"/>
            <a:chExt cx="3025353" cy="369332"/>
          </a:xfrm>
        </p:grpSpPr>
        <p:sp>
          <p:nvSpPr>
            <p:cNvPr id="35" name="TextBox 34">
              <a:extLst>
                <a:ext uri="{FF2B5EF4-FFF2-40B4-BE49-F238E27FC236}">
                  <a16:creationId xmlns:a16="http://schemas.microsoft.com/office/drawing/2014/main" id="{76F750BA-4E80-42EF-964F-74A5D4F6ECAE}"/>
                </a:ext>
              </a:extLst>
            </p:cNvPr>
            <p:cNvSpPr txBox="1"/>
            <p:nvPr/>
          </p:nvSpPr>
          <p:spPr>
            <a:xfrm>
              <a:off x="3448671" y="5040868"/>
              <a:ext cx="2606117" cy="369332"/>
            </a:xfrm>
            <a:prstGeom prst="rect">
              <a:avLst/>
            </a:prstGeom>
            <a:noFill/>
            <a:ln w="19050">
              <a:solidFill>
                <a:schemeClr val="tx1"/>
              </a:solidFill>
            </a:ln>
          </p:spPr>
          <p:txBody>
            <a:bodyPr wrap="square" rtlCol="0">
              <a:spAutoFit/>
            </a:bodyPr>
            <a:lstStyle/>
            <a:p>
              <a:r>
                <a:rPr lang="en-US" altLang="zh-CN" dirty="0">
                  <a:latin typeface="Arial" panose="020B0604020202020204" pitchFamily="34" charset="0"/>
                  <a:cs typeface="Arial" panose="020B0604020202020204" pitchFamily="34" charset="0"/>
                </a:rPr>
                <a:t>room AND magic</a:t>
              </a:r>
              <a:endParaRPr lang="zh-CN" altLang="en-US" dirty="0">
                <a:latin typeface="Arial" panose="020B0604020202020204" pitchFamily="34" charset="0"/>
                <a:cs typeface="Arial" panose="020B0604020202020204" pitchFamily="34" charset="0"/>
              </a:endParaRPr>
            </a:p>
          </p:txBody>
        </p:sp>
        <p:grpSp>
          <p:nvGrpSpPr>
            <p:cNvPr id="36" name="Group 35">
              <a:extLst>
                <a:ext uri="{FF2B5EF4-FFF2-40B4-BE49-F238E27FC236}">
                  <a16:creationId xmlns:a16="http://schemas.microsoft.com/office/drawing/2014/main" id="{07092DC1-09E7-4F8B-AD50-3EC81AF16942}"/>
                </a:ext>
              </a:extLst>
            </p:cNvPr>
            <p:cNvGrpSpPr/>
            <p:nvPr/>
          </p:nvGrpSpPr>
          <p:grpSpPr>
            <a:xfrm>
              <a:off x="6054789" y="5040868"/>
              <a:ext cx="419235" cy="369332"/>
              <a:chOff x="6175713" y="5041165"/>
              <a:chExt cx="419235" cy="369332"/>
            </a:xfrm>
          </p:grpSpPr>
          <p:pic>
            <p:nvPicPr>
              <p:cNvPr id="37" name="Picture 36" descr="A close up of a logo&#10;&#10;Description generated with very high confidence">
                <a:extLst>
                  <a:ext uri="{FF2B5EF4-FFF2-40B4-BE49-F238E27FC236}">
                    <a16:creationId xmlns:a16="http://schemas.microsoft.com/office/drawing/2014/main" id="{D1DB78D8-EE72-45A9-BEBD-8174781EEE00}"/>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48400" y="5124728"/>
                <a:ext cx="259576" cy="259576"/>
              </a:xfrm>
              <a:prstGeom prst="rect">
                <a:avLst/>
              </a:prstGeom>
            </p:spPr>
          </p:pic>
          <p:sp>
            <p:nvSpPr>
              <p:cNvPr id="38" name="TextBox 37">
                <a:extLst>
                  <a:ext uri="{FF2B5EF4-FFF2-40B4-BE49-F238E27FC236}">
                    <a16:creationId xmlns:a16="http://schemas.microsoft.com/office/drawing/2014/main" id="{99B12CF0-13FA-4A21-AA7D-21983A8C054C}"/>
                  </a:ext>
                </a:extLst>
              </p:cNvPr>
              <p:cNvSpPr txBox="1"/>
              <p:nvPr/>
            </p:nvSpPr>
            <p:spPr>
              <a:xfrm>
                <a:off x="6175713" y="5041165"/>
                <a:ext cx="419235" cy="369332"/>
              </a:xfrm>
              <a:prstGeom prst="rect">
                <a:avLst/>
              </a:prstGeom>
              <a:noFill/>
              <a:ln w="19050">
                <a:solidFill>
                  <a:schemeClr val="tx1"/>
                </a:solidFill>
              </a:ln>
            </p:spPr>
            <p:txBody>
              <a:bodyPr wrap="square" rtlCol="0">
                <a:spAutoFit/>
              </a:bodyPr>
              <a:lstStyle/>
              <a:p>
                <a:endParaRPr lang="zh-CN" altLang="en-US" dirty="0">
                  <a:latin typeface="Arial" panose="020B0604020202020204" pitchFamily="34" charset="0"/>
                  <a:cs typeface="Arial" panose="020B0604020202020204" pitchFamily="34" charset="0"/>
                </a:endParaRPr>
              </a:p>
            </p:txBody>
          </p:sp>
        </p:grpSp>
      </p:grpSp>
      <p:sp>
        <p:nvSpPr>
          <p:cNvPr id="39" name="Rectangle 38">
            <a:extLst>
              <a:ext uri="{FF2B5EF4-FFF2-40B4-BE49-F238E27FC236}">
                <a16:creationId xmlns:a16="http://schemas.microsoft.com/office/drawing/2014/main" id="{2FDF54DC-D885-431F-A62C-ED6FCE63372A}"/>
              </a:ext>
            </a:extLst>
          </p:cNvPr>
          <p:cNvSpPr/>
          <p:nvPr/>
        </p:nvSpPr>
        <p:spPr>
          <a:xfrm>
            <a:off x="152401" y="2616954"/>
            <a:ext cx="8686800" cy="187884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0" name="Group 39">
            <a:extLst>
              <a:ext uri="{FF2B5EF4-FFF2-40B4-BE49-F238E27FC236}">
                <a16:creationId xmlns:a16="http://schemas.microsoft.com/office/drawing/2014/main" id="{66C31731-E57B-4ECD-846A-4634CD63E89F}"/>
              </a:ext>
            </a:extLst>
          </p:cNvPr>
          <p:cNvGrpSpPr/>
          <p:nvPr/>
        </p:nvGrpSpPr>
        <p:grpSpPr>
          <a:xfrm>
            <a:off x="9088987" y="2074708"/>
            <a:ext cx="2341013" cy="1853884"/>
            <a:chOff x="-93798" y="3674892"/>
            <a:chExt cx="2136103" cy="1390234"/>
          </a:xfrm>
        </p:grpSpPr>
        <p:sp>
          <p:nvSpPr>
            <p:cNvPr id="41" name="Rectangle: Folded Corner 40">
              <a:extLst>
                <a:ext uri="{FF2B5EF4-FFF2-40B4-BE49-F238E27FC236}">
                  <a16:creationId xmlns:a16="http://schemas.microsoft.com/office/drawing/2014/main" id="{95D62968-0939-42B9-9E36-3FAF93C39178}"/>
                </a:ext>
              </a:extLst>
            </p:cNvPr>
            <p:cNvSpPr/>
            <p:nvPr/>
          </p:nvSpPr>
          <p:spPr>
            <a:xfrm>
              <a:off x="-93798" y="3674892"/>
              <a:ext cx="2136103" cy="139023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tIns="0" rIns="0" bIns="0" rtlCol="0" anchor="ctr"/>
            <a:lstStyle/>
            <a:p>
              <a:endParaRPr lang="zh-CN" altLang="en-US" dirty="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342D342C-8A1D-4245-BB19-CFBF25F75659}"/>
                </a:ext>
              </a:extLst>
            </p:cNvPr>
            <p:cNvSpPr/>
            <p:nvPr/>
          </p:nvSpPr>
          <p:spPr>
            <a:xfrm>
              <a:off x="-66221" y="3697476"/>
              <a:ext cx="2108526" cy="1315575"/>
            </a:xfrm>
            <a:prstGeom prst="rect">
              <a:avLst/>
            </a:prstGeom>
          </p:spPr>
          <p:txBody>
            <a:bodyPr wrap="square">
              <a:spAutoFit/>
            </a:bodyPr>
            <a:lstStyle/>
            <a:p>
              <a:r>
                <a:rPr lang="en-US" altLang="zh-CN" b="1" dirty="0">
                  <a:latin typeface="Arial" panose="020B0604020202020204" pitchFamily="34" charset="0"/>
                  <a:cs typeface="Arial" panose="020B0604020202020204" pitchFamily="34" charset="0"/>
                </a:rPr>
                <a:t>Document 4:</a:t>
              </a:r>
            </a:p>
            <a:p>
              <a:r>
                <a:rPr lang="en-US" altLang="zh-CN" dirty="0">
                  <a:latin typeface="Arial" panose="020B0604020202020204" pitchFamily="34" charset="0"/>
                  <a:cs typeface="Arial" panose="020B0604020202020204" pitchFamily="34" charset="0"/>
                </a:rPr>
                <a:t>The University of California, Riverside is a public research university in Riverside, California.</a:t>
              </a:r>
              <a:endParaRPr lang="zh-CN" altLang="en-US" dirty="0">
                <a:latin typeface="Arial" panose="020B0604020202020204" pitchFamily="34" charset="0"/>
                <a:cs typeface="Arial" panose="020B0604020202020204" pitchFamily="34" charset="0"/>
              </a:endParaRPr>
            </a:p>
          </p:txBody>
        </p:sp>
      </p:grpSp>
      <p:sp>
        <p:nvSpPr>
          <p:cNvPr id="45" name="TextBox 44">
            <a:extLst>
              <a:ext uri="{FF2B5EF4-FFF2-40B4-BE49-F238E27FC236}">
                <a16:creationId xmlns:a16="http://schemas.microsoft.com/office/drawing/2014/main" id="{FB8D49BE-3EEB-40E0-92C9-C6FA9D65DB4A}"/>
              </a:ext>
            </a:extLst>
          </p:cNvPr>
          <p:cNvSpPr txBox="1"/>
          <p:nvPr/>
        </p:nvSpPr>
        <p:spPr>
          <a:xfrm>
            <a:off x="228600" y="990600"/>
            <a:ext cx="6017196" cy="400110"/>
          </a:xfrm>
          <a:prstGeom prst="rect">
            <a:avLst/>
          </a:prstGeom>
          <a:noFill/>
        </p:spPr>
        <p:txBody>
          <a:bodyPr wrap="square" rtlCol="0">
            <a:spAutoFit/>
          </a:bodyPr>
          <a:lstStyle/>
          <a:p>
            <a:r>
              <a:rPr lang="en-US" altLang="zh-CN" sz="2000" b="1" dirty="0">
                <a:solidFill>
                  <a:schemeClr val="accent1"/>
                </a:solidFill>
                <a:latin typeface="Arial" panose="020B0604020202020204" pitchFamily="34" charset="0"/>
                <a:cs typeface="Arial" panose="020B0604020202020204" pitchFamily="34" charset="0"/>
              </a:rPr>
              <a:t>An example of a document search engine.</a:t>
            </a:r>
            <a:endParaRPr lang="zh-CN" altLang="en-US" sz="2000" b="1" dirty="0">
              <a:solidFill>
                <a:schemeClr val="accent1"/>
              </a:solidFill>
              <a:latin typeface="Arial" panose="020B0604020202020204" pitchFamily="34" charset="0"/>
              <a:cs typeface="Arial" panose="020B0604020202020204" pitchFamily="34" charset="0"/>
            </a:endParaRPr>
          </a:p>
        </p:txBody>
      </p:sp>
      <p:cxnSp>
        <p:nvCxnSpPr>
          <p:cNvPr id="47" name="Straight Arrow Connector 46">
            <a:extLst>
              <a:ext uri="{FF2B5EF4-FFF2-40B4-BE49-F238E27FC236}">
                <a16:creationId xmlns:a16="http://schemas.microsoft.com/office/drawing/2014/main" id="{B35D8295-C906-45BE-AE6E-C17819557892}"/>
              </a:ext>
            </a:extLst>
          </p:cNvPr>
          <p:cNvCxnSpPr>
            <a:cxnSpLocks/>
            <a:stCxn id="14" idx="2"/>
          </p:cNvCxnSpPr>
          <p:nvPr/>
        </p:nvCxnSpPr>
        <p:spPr>
          <a:xfrm>
            <a:off x="1611499" y="1755125"/>
            <a:ext cx="743245" cy="8356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6137238-3466-4505-A025-385968DD5387}"/>
              </a:ext>
            </a:extLst>
          </p:cNvPr>
          <p:cNvCxnSpPr>
            <a:cxnSpLocks/>
            <a:stCxn id="24" idx="2"/>
          </p:cNvCxnSpPr>
          <p:nvPr/>
        </p:nvCxnSpPr>
        <p:spPr>
          <a:xfrm>
            <a:off x="3552344" y="2272947"/>
            <a:ext cx="0" cy="3178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91D9E05-CD23-43CB-A012-8D222C312583}"/>
              </a:ext>
            </a:extLst>
          </p:cNvPr>
          <p:cNvCxnSpPr>
            <a:cxnSpLocks/>
            <a:stCxn id="19" idx="2"/>
          </p:cNvCxnSpPr>
          <p:nvPr/>
        </p:nvCxnSpPr>
        <p:spPr>
          <a:xfrm flipH="1">
            <a:off x="4749949" y="1728931"/>
            <a:ext cx="227526" cy="8880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D48FE3E-D65E-49C2-B87A-E721402384AA}"/>
              </a:ext>
            </a:extLst>
          </p:cNvPr>
          <p:cNvCxnSpPr>
            <a:cxnSpLocks/>
            <a:stCxn id="35" idx="2"/>
          </p:cNvCxnSpPr>
          <p:nvPr/>
        </p:nvCxnSpPr>
        <p:spPr>
          <a:xfrm flipH="1">
            <a:off x="6503944" y="2299140"/>
            <a:ext cx="384363" cy="3178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53C7A12-9DB4-41FD-97AF-267753C2EDDC}"/>
              </a:ext>
            </a:extLst>
          </p:cNvPr>
          <p:cNvCxnSpPr>
            <a:cxnSpLocks/>
            <a:stCxn id="41" idx="1"/>
            <a:endCxn id="39" idx="3"/>
          </p:cNvCxnSpPr>
          <p:nvPr/>
        </p:nvCxnSpPr>
        <p:spPr>
          <a:xfrm flipH="1">
            <a:off x="8839201" y="3001650"/>
            <a:ext cx="249786" cy="554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77426E7F-DD4E-42D2-BB08-DC16BFEBF3FE}"/>
              </a:ext>
            </a:extLst>
          </p:cNvPr>
          <p:cNvSpPr txBox="1"/>
          <p:nvPr/>
        </p:nvSpPr>
        <p:spPr>
          <a:xfrm>
            <a:off x="2943596" y="3979295"/>
            <a:ext cx="3441776" cy="461665"/>
          </a:xfrm>
          <a:prstGeom prst="rect">
            <a:avLst/>
          </a:prstGeom>
          <a:noFill/>
        </p:spPr>
        <p:txBody>
          <a:bodyPr wrap="none" rtlCol="0">
            <a:spAutoFit/>
          </a:bodyPr>
          <a:lstStyle/>
          <a:p>
            <a:r>
              <a:rPr lang="en-US" altLang="zh-CN" sz="2400" b="1" dirty="0">
                <a:solidFill>
                  <a:schemeClr val="accent1"/>
                </a:solidFill>
                <a:latin typeface="Arial" panose="020B0604020202020204" pitchFamily="34" charset="0"/>
                <a:cs typeface="Arial" panose="020B0604020202020204" pitchFamily="34" charset="0"/>
              </a:rPr>
              <a:t>A Document Database</a:t>
            </a:r>
            <a:endParaRPr lang="zh-CN" altLang="en-US" sz="2400" b="1" dirty="0">
              <a:solidFill>
                <a:schemeClr val="accent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E53B0EBA-5F09-45D7-B3A7-61E2CB829017}"/>
              </a:ext>
            </a:extLst>
          </p:cNvPr>
          <p:cNvSpPr txBox="1"/>
          <p:nvPr/>
        </p:nvSpPr>
        <p:spPr>
          <a:xfrm>
            <a:off x="152400" y="4496678"/>
            <a:ext cx="9378472" cy="1261884"/>
          </a:xfrm>
          <a:prstGeom prst="rect">
            <a:avLst/>
          </a:prstGeom>
          <a:noFill/>
        </p:spPr>
        <p:txBody>
          <a:bodyPr wrap="square" rtlCol="0">
            <a:spAutoFit/>
          </a:bodyPr>
          <a:lstStyle/>
          <a:p>
            <a:r>
              <a:rPr lang="en-US" altLang="zh-CN" sz="2800" b="1" dirty="0">
                <a:solidFill>
                  <a:schemeClr val="accent1"/>
                </a:solidFill>
                <a:latin typeface="Arial" panose="020B0604020202020204" pitchFamily="34" charset="0"/>
                <a:cs typeface="Arial" panose="020B0604020202020204" pitchFamily="34" charset="0"/>
              </a:rPr>
              <a:t>For end-user experience:</a:t>
            </a:r>
          </a:p>
          <a:p>
            <a:pPr marL="285750" indent="-28575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Queries </a:t>
            </a:r>
            <a:r>
              <a:rPr lang="en-US" altLang="zh-CN" sz="2400" dirty="0">
                <a:solidFill>
                  <a:srgbClr val="FF0000"/>
                </a:solidFill>
                <a:latin typeface="Arial" panose="020B0604020202020204" pitchFamily="34" charset="0"/>
                <a:cs typeface="Arial" panose="020B0604020202020204" pitchFamily="34" charset="0"/>
              </a:rPr>
              <a:t>shouldn't be delayed</a:t>
            </a:r>
            <a:r>
              <a:rPr lang="en-US" altLang="zh-CN" sz="2400" dirty="0">
                <a:latin typeface="Arial" panose="020B0604020202020204" pitchFamily="34" charset="0"/>
                <a:cs typeface="Arial" panose="020B0604020202020204" pitchFamily="34" charset="0"/>
              </a:rPr>
              <a:t> by updates</a:t>
            </a:r>
          </a:p>
          <a:p>
            <a:pPr marL="285750" indent="-28575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Queries must be done on a </a:t>
            </a:r>
            <a:r>
              <a:rPr lang="en-US" altLang="zh-CN" sz="2400" dirty="0">
                <a:solidFill>
                  <a:srgbClr val="FF0000"/>
                </a:solidFill>
                <a:latin typeface="Arial" panose="020B0604020202020204" pitchFamily="34" charset="0"/>
                <a:cs typeface="Arial" panose="020B0604020202020204" pitchFamily="34" charset="0"/>
              </a:rPr>
              <a:t>consistent version</a:t>
            </a:r>
            <a:r>
              <a:rPr lang="en-US" altLang="zh-CN" sz="2400" dirty="0">
                <a:latin typeface="Arial" panose="020B0604020202020204" pitchFamily="34" charset="0"/>
                <a:cs typeface="Arial" panose="020B0604020202020204" pitchFamily="34" charset="0"/>
              </a:rPr>
              <a:t> of database</a:t>
            </a:r>
          </a:p>
        </p:txBody>
      </p:sp>
      <p:sp>
        <p:nvSpPr>
          <p:cNvPr id="49" name="TextBox 48">
            <a:extLst>
              <a:ext uri="{FF2B5EF4-FFF2-40B4-BE49-F238E27FC236}">
                <a16:creationId xmlns:a16="http://schemas.microsoft.com/office/drawing/2014/main" id="{3F765A5B-9814-41DB-AB9E-E19474BD59C9}"/>
              </a:ext>
            </a:extLst>
          </p:cNvPr>
          <p:cNvSpPr txBox="1"/>
          <p:nvPr/>
        </p:nvSpPr>
        <p:spPr>
          <a:xfrm>
            <a:off x="152400" y="5710535"/>
            <a:ext cx="11001164"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Generally useful for any database systems with </a:t>
            </a:r>
            <a:r>
              <a:rPr lang="en-US" altLang="zh-CN" sz="2400" dirty="0">
                <a:solidFill>
                  <a:srgbClr val="FF0000"/>
                </a:solidFill>
                <a:latin typeface="Arial" panose="020B0604020202020204" pitchFamily="34" charset="0"/>
                <a:cs typeface="Arial" panose="020B0604020202020204" pitchFamily="34" charset="0"/>
              </a:rPr>
              <a:t>concurrent updates and queries.</a:t>
            </a:r>
          </a:p>
        </p:txBody>
      </p:sp>
      <p:sp>
        <p:nvSpPr>
          <p:cNvPr id="50" name="TextBox 49">
            <a:extLst>
              <a:ext uri="{FF2B5EF4-FFF2-40B4-BE49-F238E27FC236}">
                <a16:creationId xmlns:a16="http://schemas.microsoft.com/office/drawing/2014/main" id="{77426E7F-DD4E-42D2-BB08-DC16BFEBF3FE}"/>
              </a:ext>
            </a:extLst>
          </p:cNvPr>
          <p:cNvSpPr txBox="1"/>
          <p:nvPr/>
        </p:nvSpPr>
        <p:spPr>
          <a:xfrm>
            <a:off x="556446" y="6209108"/>
            <a:ext cx="10873554" cy="461665"/>
          </a:xfrm>
          <a:prstGeom prst="rect">
            <a:avLst/>
          </a:prstGeom>
          <a:noFill/>
        </p:spPr>
        <p:txBody>
          <a:bodyPr wrap="none" rtlCol="0">
            <a:spAutoFit/>
          </a:bodyPr>
          <a:lstStyle/>
          <a:p>
            <a:r>
              <a:rPr lang="en-US" altLang="zh-CN" sz="2400" b="1" dirty="0">
                <a:solidFill>
                  <a:schemeClr val="accent1"/>
                </a:solidFill>
                <a:latin typeface="Arial" panose="020B0604020202020204" pitchFamily="34" charset="0"/>
                <a:cs typeface="Arial" panose="020B0604020202020204" pitchFamily="34" charset="0"/>
              </a:rPr>
              <a:t>Hybrid Transactional and Analytical Processing (HTAP) Database System</a:t>
            </a:r>
            <a:endParaRPr lang="zh-CN" altLang="en-US" sz="2400"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29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500"/>
                                        <p:tgtEl>
                                          <p:spTgt spid="6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250"/>
                                        <p:tgtEl>
                                          <p:spTgt spid="13"/>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25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250"/>
                                        <p:tgtEl>
                                          <p:spTgt spid="23"/>
                                        </p:tgtEl>
                                      </p:cBhvr>
                                    </p:animEffect>
                                  </p:childTnLst>
                                </p:cTn>
                              </p:par>
                              <p:par>
                                <p:cTn id="31" presetID="10"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250"/>
                                        <p:tgtEl>
                                          <p:spTgt spid="34"/>
                                        </p:tgtEl>
                                      </p:cBhvr>
                                    </p:animEffect>
                                  </p:childTnLst>
                                </p:cTn>
                              </p:par>
                            </p:childTnLst>
                          </p:cTn>
                        </p:par>
                        <p:par>
                          <p:cTn id="34" fill="hold">
                            <p:stCondLst>
                              <p:cond delay="250"/>
                            </p:stCondLst>
                            <p:childTnLst>
                              <p:par>
                                <p:cTn id="35" presetID="22" presetClass="entr" presetSubtype="1" fill="hold"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up)">
                                      <p:cBhvr>
                                        <p:cTn id="37" dur="250"/>
                                        <p:tgtEl>
                                          <p:spTgt spid="47"/>
                                        </p:tgtEl>
                                      </p:cBhvr>
                                    </p:animEffect>
                                  </p:childTnLst>
                                </p:cTn>
                              </p:par>
                              <p:par>
                                <p:cTn id="38" presetID="22" presetClass="entr" presetSubtype="1" fill="hold"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up)">
                                      <p:cBhvr>
                                        <p:cTn id="40" dur="250"/>
                                        <p:tgtEl>
                                          <p:spTgt spid="48"/>
                                        </p:tgtEl>
                                      </p:cBhvr>
                                    </p:animEffect>
                                  </p:childTnLst>
                                </p:cTn>
                              </p:par>
                              <p:par>
                                <p:cTn id="41" presetID="22" presetClass="entr" presetSubtype="1"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ipe(up)">
                                      <p:cBhvr>
                                        <p:cTn id="43" dur="250"/>
                                        <p:tgtEl>
                                          <p:spTgt spid="51"/>
                                        </p:tgtEl>
                                      </p:cBhvr>
                                    </p:animEffect>
                                  </p:childTnLst>
                                </p:cTn>
                              </p:par>
                              <p:par>
                                <p:cTn id="44" presetID="22" presetClass="entr" presetSubtype="1" fill="hold"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25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par>
                          <p:cTn id="52" fill="hold">
                            <p:stCondLst>
                              <p:cond delay="500"/>
                            </p:stCondLst>
                            <p:childTnLst>
                              <p:par>
                                <p:cTn id="53" presetID="22" presetClass="entr" presetSubtype="2" fill="hold" nodeType="after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right)">
                                      <p:cBhvr>
                                        <p:cTn id="55" dur="500"/>
                                        <p:tgtEl>
                                          <p:spTgt spid="5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66" grpId="0"/>
      <p:bldP spid="46" grpId="0"/>
      <p:bldP spid="49"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3DB8-3551-4E05-8DF1-018D6E2A063F}"/>
              </a:ext>
            </a:extLst>
          </p:cNvPr>
          <p:cNvSpPr>
            <a:spLocks noGrp="1"/>
          </p:cNvSpPr>
          <p:nvPr>
            <p:ph type="title"/>
          </p:nvPr>
        </p:nvSpPr>
        <p:spPr/>
        <p:txBody>
          <a:bodyPr/>
          <a:lstStyle/>
          <a:p>
            <a:r>
              <a:rPr lang="en-US" altLang="zh-CN" dirty="0"/>
              <a:t>Useful tools</a:t>
            </a:r>
            <a:endParaRPr lang="zh-CN" altLang="en-US" dirty="0"/>
          </a:p>
        </p:txBody>
      </p:sp>
      <p:sp>
        <p:nvSpPr>
          <p:cNvPr id="3" name="Content Placeholder 2">
            <a:extLst>
              <a:ext uri="{FF2B5EF4-FFF2-40B4-BE49-F238E27FC236}">
                <a16:creationId xmlns:a16="http://schemas.microsoft.com/office/drawing/2014/main" id="{8184B241-9F7F-46C2-8480-2A8282842A75}"/>
              </a:ext>
            </a:extLst>
          </p:cNvPr>
          <p:cNvSpPr>
            <a:spLocks noGrp="1"/>
          </p:cNvSpPr>
          <p:nvPr>
            <p:ph idx="1"/>
          </p:nvPr>
        </p:nvSpPr>
        <p:spPr/>
        <p:txBody>
          <a:bodyPr/>
          <a:lstStyle/>
          <a:p>
            <a:r>
              <a:rPr lang="en-US" altLang="zh-CN" dirty="0"/>
              <a:t>Almost all algorithms mentioned in the lectures about parallel algorithms are implemented in libraries:</a:t>
            </a:r>
          </a:p>
          <a:p>
            <a:pPr lvl="1"/>
            <a:r>
              <a:rPr lang="en-US" altLang="zh-CN" dirty="0" err="1"/>
              <a:t>Ligra</a:t>
            </a:r>
            <a:r>
              <a:rPr lang="en-US" altLang="zh-CN" dirty="0"/>
              <a:t>/</a:t>
            </a:r>
            <a:r>
              <a:rPr lang="en-US" altLang="zh-CN" dirty="0" err="1"/>
              <a:t>Ligra</a:t>
            </a:r>
            <a:r>
              <a:rPr lang="en-US" altLang="zh-CN" dirty="0"/>
              <a:t>+ [Shun and Blelloch’13] </a:t>
            </a:r>
          </a:p>
          <a:p>
            <a:pPr lvl="2"/>
            <a:r>
              <a:rPr lang="en-US" altLang="zh-CN" dirty="0"/>
              <a:t>Frontier-based graph algorithms</a:t>
            </a:r>
          </a:p>
          <a:p>
            <a:pPr lvl="2"/>
            <a:r>
              <a:rPr lang="en-US" altLang="zh-CN" dirty="0">
                <a:hlinkClick r:id="rId2"/>
              </a:rPr>
              <a:t>https://github.com/jshun/ligra</a:t>
            </a:r>
            <a:endParaRPr lang="en-US" altLang="zh-CN" dirty="0"/>
          </a:p>
          <a:p>
            <a:pPr lvl="1"/>
            <a:r>
              <a:rPr lang="en-US" altLang="zh-CN" dirty="0"/>
              <a:t>Julienne [Dhulipala et al.’17] </a:t>
            </a:r>
          </a:p>
          <a:p>
            <a:pPr lvl="2"/>
            <a:r>
              <a:rPr lang="en-US" altLang="zh-CN" dirty="0"/>
              <a:t>Bucket-based graph algorithms</a:t>
            </a:r>
          </a:p>
          <a:p>
            <a:pPr lvl="2"/>
            <a:r>
              <a:rPr lang="en-US" altLang="zh-CN" dirty="0">
                <a:hlinkClick r:id="rId3"/>
              </a:rPr>
              <a:t>https://github.com/jshun/ligra/tree/master/apps/bucketing</a:t>
            </a:r>
            <a:endParaRPr lang="en-US" altLang="zh-CN" dirty="0"/>
          </a:p>
          <a:p>
            <a:pPr lvl="1"/>
            <a:r>
              <a:rPr lang="en-US" altLang="zh-CN" dirty="0"/>
              <a:t>GBBS [Dhulipala et al.’18]</a:t>
            </a:r>
          </a:p>
          <a:p>
            <a:pPr lvl="2"/>
            <a:r>
              <a:rPr lang="en-US" altLang="zh-CN" dirty="0"/>
              <a:t>Parallel graph algorithm library</a:t>
            </a:r>
          </a:p>
          <a:p>
            <a:pPr lvl="2"/>
            <a:r>
              <a:rPr lang="en-US" altLang="zh-CN" dirty="0">
                <a:hlinkClick r:id="rId4"/>
              </a:rPr>
              <a:t>https://github.com/ldhulipala/gbbs</a:t>
            </a:r>
            <a:endParaRPr lang="en-US" altLang="zh-CN" dirty="0"/>
          </a:p>
          <a:p>
            <a:pPr lvl="1"/>
            <a:r>
              <a:rPr lang="en-US" altLang="zh-CN" dirty="0"/>
              <a:t>ASPEN [Dhulipala et al.’18]</a:t>
            </a:r>
          </a:p>
          <a:p>
            <a:pPr lvl="2"/>
            <a:r>
              <a:rPr lang="en-US" altLang="zh-CN" dirty="0"/>
              <a:t>Dynamic graph processing library</a:t>
            </a:r>
          </a:p>
          <a:p>
            <a:pPr lvl="2"/>
            <a:r>
              <a:rPr lang="en-US" altLang="zh-CN" dirty="0">
                <a:hlinkClick r:id="rId5"/>
              </a:rPr>
              <a:t>https://github.com/ldhulipala/aspen</a:t>
            </a:r>
            <a:endParaRPr lang="zh-CN" altLang="en-US" dirty="0"/>
          </a:p>
        </p:txBody>
      </p:sp>
      <p:sp>
        <p:nvSpPr>
          <p:cNvPr id="4" name="Slide Number Placeholder 3">
            <a:extLst>
              <a:ext uri="{FF2B5EF4-FFF2-40B4-BE49-F238E27FC236}">
                <a16:creationId xmlns:a16="http://schemas.microsoft.com/office/drawing/2014/main" id="{EB613B53-F442-4DED-9487-BEE6BE41C046}"/>
              </a:ext>
            </a:extLst>
          </p:cNvPr>
          <p:cNvSpPr>
            <a:spLocks noGrp="1"/>
          </p:cNvSpPr>
          <p:nvPr>
            <p:ph type="sldNum" sz="quarter" idx="4"/>
          </p:nvPr>
        </p:nvSpPr>
        <p:spPr/>
        <p:txBody>
          <a:bodyPr/>
          <a:lstStyle/>
          <a:p>
            <a:fld id="{B710F26B-4563-4765-9A91-E0CC99FE32F0}" type="slidenum">
              <a:rPr lang="zh-CN" altLang="en-US" smtClean="0"/>
              <a:t>4</a:t>
            </a:fld>
            <a:endParaRPr lang="zh-CN" altLang="en-US"/>
          </a:p>
        </p:txBody>
      </p:sp>
    </p:spTree>
    <p:extLst>
      <p:ext uri="{BB962C8B-B14F-4D97-AF65-F5344CB8AC3E}">
        <p14:creationId xmlns:p14="http://schemas.microsoft.com/office/powerpoint/2010/main" val="773126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150">
            <a:extLst>
              <a:ext uri="{FF2B5EF4-FFF2-40B4-BE49-F238E27FC236}">
                <a16:creationId xmlns:a16="http://schemas.microsoft.com/office/drawing/2014/main" id="{4903C6E3-FBFB-41DE-BD0D-31461F0C5D92}"/>
              </a:ext>
            </a:extLst>
          </p:cNvPr>
          <p:cNvSpPr txBox="1"/>
          <p:nvPr/>
        </p:nvSpPr>
        <p:spPr>
          <a:xfrm>
            <a:off x="3352800" y="3886201"/>
            <a:ext cx="762000" cy="276999"/>
          </a:xfrm>
          <a:prstGeom prst="rect">
            <a:avLst/>
          </a:prstGeom>
          <a:solidFill>
            <a:schemeClr val="bg1"/>
          </a:solidFill>
        </p:spPr>
        <p:txBody>
          <a:bodyPr wrap="square" lIns="45720" tIns="0" rIns="0" bIns="0" rtlCol="0">
            <a:spAutoFit/>
          </a:bodyPr>
          <a:lstStyle>
            <a:defPPr>
              <a:defRPr lang="en-US"/>
            </a:defPPr>
            <a:lvl1pPr marL="0" algn="l" defTabSz="660380" rtl="0" eaLnBrk="1" latinLnBrk="0" hangingPunct="1">
              <a:defRPr sz="1300" kern="1200">
                <a:solidFill>
                  <a:schemeClr val="tx1"/>
                </a:solidFill>
                <a:latin typeface="+mn-lt"/>
                <a:ea typeface="+mn-ea"/>
                <a:cs typeface="+mn-cs"/>
              </a:defRPr>
            </a:lvl1pPr>
            <a:lvl2pPr marL="330190" algn="l" defTabSz="660380" rtl="0" eaLnBrk="1" latinLnBrk="0" hangingPunct="1">
              <a:defRPr sz="1300" kern="1200">
                <a:solidFill>
                  <a:schemeClr val="tx1"/>
                </a:solidFill>
                <a:latin typeface="+mn-lt"/>
                <a:ea typeface="+mn-ea"/>
                <a:cs typeface="+mn-cs"/>
              </a:defRPr>
            </a:lvl2pPr>
            <a:lvl3pPr marL="660380" algn="l" defTabSz="660380" rtl="0" eaLnBrk="1" latinLnBrk="0" hangingPunct="1">
              <a:defRPr sz="1300" kern="1200">
                <a:solidFill>
                  <a:schemeClr val="tx1"/>
                </a:solidFill>
                <a:latin typeface="+mn-lt"/>
                <a:ea typeface="+mn-ea"/>
                <a:cs typeface="+mn-cs"/>
              </a:defRPr>
            </a:lvl3pPr>
            <a:lvl4pPr marL="990570" algn="l" defTabSz="660380" rtl="0" eaLnBrk="1" latinLnBrk="0" hangingPunct="1">
              <a:defRPr sz="1300" kern="1200">
                <a:solidFill>
                  <a:schemeClr val="tx1"/>
                </a:solidFill>
                <a:latin typeface="+mn-lt"/>
                <a:ea typeface="+mn-ea"/>
                <a:cs typeface="+mn-cs"/>
              </a:defRPr>
            </a:lvl4pPr>
            <a:lvl5pPr marL="1320759" algn="l" defTabSz="660380" rtl="0" eaLnBrk="1" latinLnBrk="0" hangingPunct="1">
              <a:defRPr sz="1300" kern="1200">
                <a:solidFill>
                  <a:schemeClr val="tx1"/>
                </a:solidFill>
                <a:latin typeface="+mn-lt"/>
                <a:ea typeface="+mn-ea"/>
                <a:cs typeface="+mn-cs"/>
              </a:defRPr>
            </a:lvl5pPr>
            <a:lvl6pPr marL="1650949" algn="l" defTabSz="660380" rtl="0" eaLnBrk="1" latinLnBrk="0" hangingPunct="1">
              <a:defRPr sz="1300" kern="1200">
                <a:solidFill>
                  <a:schemeClr val="tx1"/>
                </a:solidFill>
                <a:latin typeface="+mn-lt"/>
                <a:ea typeface="+mn-ea"/>
                <a:cs typeface="+mn-cs"/>
              </a:defRPr>
            </a:lvl6pPr>
            <a:lvl7pPr marL="1981139" algn="l" defTabSz="660380" rtl="0" eaLnBrk="1" latinLnBrk="0" hangingPunct="1">
              <a:defRPr sz="1300" kern="1200">
                <a:solidFill>
                  <a:schemeClr val="tx1"/>
                </a:solidFill>
                <a:latin typeface="+mn-lt"/>
                <a:ea typeface="+mn-ea"/>
                <a:cs typeface="+mn-cs"/>
              </a:defRPr>
            </a:lvl7pPr>
            <a:lvl8pPr marL="2311329" algn="l" defTabSz="660380" rtl="0" eaLnBrk="1" latinLnBrk="0" hangingPunct="1">
              <a:defRPr sz="1300" kern="1200">
                <a:solidFill>
                  <a:schemeClr val="tx1"/>
                </a:solidFill>
                <a:latin typeface="+mn-lt"/>
                <a:ea typeface="+mn-ea"/>
                <a:cs typeface="+mn-cs"/>
              </a:defRPr>
            </a:lvl8pPr>
            <a:lvl9pPr marL="2641519" algn="l" defTabSz="660380" rtl="0" eaLnBrk="1" latinLnBrk="0" hangingPunct="1">
              <a:defRPr sz="1300" kern="1200">
                <a:solidFill>
                  <a:schemeClr val="tx1"/>
                </a:solidFill>
                <a:latin typeface="+mn-lt"/>
                <a:ea typeface="+mn-ea"/>
                <a:cs typeface="+mn-cs"/>
              </a:defRPr>
            </a:lvl9pPr>
          </a:lstStyle>
          <a:p>
            <a:r>
              <a:rPr lang="en-US" sz="1800" dirty="0">
                <a:solidFill>
                  <a:schemeClr val="bg1">
                    <a:lumMod val="50000"/>
                  </a:schemeClr>
                </a:solidFill>
                <a:latin typeface="Comic Sans MS" panose="030F0702030302020204" pitchFamily="66" charset="0"/>
                <a:cs typeface="Arial" panose="020B0604020202020204" pitchFamily="34" charset="0"/>
              </a:rPr>
              <a:t>insert</a:t>
            </a:r>
          </a:p>
        </p:txBody>
      </p:sp>
      <p:sp>
        <p:nvSpPr>
          <p:cNvPr id="2" name="Title 1">
            <a:extLst>
              <a:ext uri="{FF2B5EF4-FFF2-40B4-BE49-F238E27FC236}">
                <a16:creationId xmlns:a16="http://schemas.microsoft.com/office/drawing/2014/main" id="{285E57CA-E6E2-4946-B3EA-7ECD6F67E99A}"/>
              </a:ext>
            </a:extLst>
          </p:cNvPr>
          <p:cNvSpPr>
            <a:spLocks noGrp="1"/>
          </p:cNvSpPr>
          <p:nvPr>
            <p:ph type="title"/>
          </p:nvPr>
        </p:nvSpPr>
        <p:spPr/>
        <p:txBody>
          <a:bodyPr>
            <a:normAutofit/>
          </a:bodyPr>
          <a:lstStyle/>
          <a:p>
            <a:r>
              <a:rPr lang="en-US" altLang="zh-CN" dirty="0"/>
              <a:t>Persistence Using Join</a:t>
            </a:r>
            <a:endParaRPr lang="zh-CN" altLang="en-US" dirty="0"/>
          </a:p>
        </p:txBody>
      </p:sp>
      <p:sp>
        <p:nvSpPr>
          <p:cNvPr id="3" name="Content Placeholder 2">
            <a:extLst>
              <a:ext uri="{FF2B5EF4-FFF2-40B4-BE49-F238E27FC236}">
                <a16:creationId xmlns:a16="http://schemas.microsoft.com/office/drawing/2014/main" id="{EF74E621-B7B6-42E6-846A-6853F330F87B}"/>
              </a:ext>
            </a:extLst>
          </p:cNvPr>
          <p:cNvSpPr>
            <a:spLocks noGrp="1"/>
          </p:cNvSpPr>
          <p:nvPr>
            <p:ph idx="1"/>
          </p:nvPr>
        </p:nvSpPr>
        <p:spPr/>
        <p:txBody>
          <a:bodyPr>
            <a:normAutofit/>
          </a:bodyPr>
          <a:lstStyle/>
          <a:p>
            <a:r>
              <a:rPr lang="en-US" altLang="zh-CN" dirty="0"/>
              <a:t>Path-copying: </a:t>
            </a:r>
            <a:r>
              <a:rPr lang="en-US" altLang="zh-CN" b="0" dirty="0"/>
              <a:t>copy the affected path on trees</a:t>
            </a:r>
          </a:p>
          <a:p>
            <a:r>
              <a:rPr lang="en-US" altLang="zh-CN" dirty="0"/>
              <a:t>Copying occur </a:t>
            </a:r>
            <a:r>
              <a:rPr lang="en-US" altLang="zh-CN" dirty="0">
                <a:solidFill>
                  <a:srgbClr val="FF0000"/>
                </a:solidFill>
              </a:rPr>
              <a:t>only in Join</a:t>
            </a:r>
            <a:r>
              <a:rPr lang="en-US" altLang="zh-CN" dirty="0"/>
              <a:t>! </a:t>
            </a:r>
            <a:endParaRPr lang="zh-CN" altLang="en-US" dirty="0"/>
          </a:p>
        </p:txBody>
      </p:sp>
      <p:sp>
        <p:nvSpPr>
          <p:cNvPr id="4" name="灯片编号占位符 3">
            <a:extLst>
              <a:ext uri="{FF2B5EF4-FFF2-40B4-BE49-F238E27FC236}">
                <a16:creationId xmlns:a16="http://schemas.microsoft.com/office/drawing/2014/main" id="{9A5AE80C-E826-4285-96FA-D848791E5DF3}"/>
              </a:ext>
            </a:extLst>
          </p:cNvPr>
          <p:cNvSpPr>
            <a:spLocks noGrp="1"/>
          </p:cNvSpPr>
          <p:nvPr>
            <p:ph type="sldNum" sz="quarter" idx="4"/>
          </p:nvPr>
        </p:nvSpPr>
        <p:spPr/>
        <p:txBody>
          <a:bodyPr/>
          <a:lstStyle/>
          <a:p>
            <a:fld id="{B710F26B-4563-4765-9A91-E0CC99FE32F0}" type="slidenum">
              <a:rPr lang="zh-CN" altLang="en-US" smtClean="0"/>
              <a:t>40</a:t>
            </a:fld>
            <a:endParaRPr lang="zh-CN" altLang="en-US"/>
          </a:p>
        </p:txBody>
      </p:sp>
      <p:sp>
        <p:nvSpPr>
          <p:cNvPr id="7" name="椭圆 533">
            <a:extLst>
              <a:ext uri="{FF2B5EF4-FFF2-40B4-BE49-F238E27FC236}">
                <a16:creationId xmlns:a16="http://schemas.microsoft.com/office/drawing/2014/main" id="{8B3469E6-3EF1-4AFD-BD35-303C516047EA}"/>
              </a:ext>
            </a:extLst>
          </p:cNvPr>
          <p:cNvSpPr/>
          <p:nvPr/>
        </p:nvSpPr>
        <p:spPr>
          <a:xfrm>
            <a:off x="3244515" y="449580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cs typeface="Arial" panose="020B0604020202020204" pitchFamily="34" charset="0"/>
              </a:rPr>
              <a:t>5</a:t>
            </a:r>
          </a:p>
        </p:txBody>
      </p:sp>
      <p:cxnSp>
        <p:nvCxnSpPr>
          <p:cNvPr id="8" name="直接连接符 534">
            <a:extLst>
              <a:ext uri="{FF2B5EF4-FFF2-40B4-BE49-F238E27FC236}">
                <a16:creationId xmlns:a16="http://schemas.microsoft.com/office/drawing/2014/main" id="{DB4581F5-A8E8-499E-9B8F-EFACE82EC69C}"/>
              </a:ext>
            </a:extLst>
          </p:cNvPr>
          <p:cNvCxnSpPr>
            <a:cxnSpLocks/>
            <a:stCxn id="7" idx="3"/>
            <a:endCxn id="10" idx="0"/>
          </p:cNvCxnSpPr>
          <p:nvPr/>
        </p:nvCxnSpPr>
        <p:spPr>
          <a:xfrm flipH="1">
            <a:off x="2981167" y="4869900"/>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9" name="直接连接符 535">
            <a:extLst>
              <a:ext uri="{FF2B5EF4-FFF2-40B4-BE49-F238E27FC236}">
                <a16:creationId xmlns:a16="http://schemas.microsoft.com/office/drawing/2014/main" id="{13179625-9211-4956-99DB-3406763039DA}"/>
              </a:ext>
            </a:extLst>
          </p:cNvPr>
          <p:cNvCxnSpPr>
            <a:cxnSpLocks/>
            <a:stCxn id="7" idx="5"/>
            <a:endCxn id="11" idx="0"/>
          </p:cNvCxnSpPr>
          <p:nvPr/>
        </p:nvCxnSpPr>
        <p:spPr>
          <a:xfrm>
            <a:off x="3613096" y="4869900"/>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10" name="椭圆 536">
            <a:extLst>
              <a:ext uri="{FF2B5EF4-FFF2-40B4-BE49-F238E27FC236}">
                <a16:creationId xmlns:a16="http://schemas.microsoft.com/office/drawing/2014/main" id="{C98A3E97-84BB-42F5-B5EA-FC59DB35F2F5}"/>
              </a:ext>
            </a:extLst>
          </p:cNvPr>
          <p:cNvSpPr/>
          <p:nvPr/>
        </p:nvSpPr>
        <p:spPr>
          <a:xfrm>
            <a:off x="2765258" y="529932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cs typeface="Arial" panose="020B0604020202020204" pitchFamily="34" charset="0"/>
              </a:rPr>
              <a:t>3</a:t>
            </a:r>
          </a:p>
        </p:txBody>
      </p:sp>
      <p:sp>
        <p:nvSpPr>
          <p:cNvPr id="11" name="椭圆 537">
            <a:extLst>
              <a:ext uri="{FF2B5EF4-FFF2-40B4-BE49-F238E27FC236}">
                <a16:creationId xmlns:a16="http://schemas.microsoft.com/office/drawing/2014/main" id="{DC380B4C-35F4-4711-A044-1D6E235FCD90}"/>
              </a:ext>
            </a:extLst>
          </p:cNvPr>
          <p:cNvSpPr/>
          <p:nvPr/>
        </p:nvSpPr>
        <p:spPr>
          <a:xfrm>
            <a:off x="3723773" y="529932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cs typeface="Arial" panose="020B0604020202020204" pitchFamily="34" charset="0"/>
              </a:rPr>
              <a:t>8</a:t>
            </a:r>
          </a:p>
        </p:txBody>
      </p:sp>
      <p:sp>
        <p:nvSpPr>
          <p:cNvPr id="12" name="椭圆 538">
            <a:extLst>
              <a:ext uri="{FF2B5EF4-FFF2-40B4-BE49-F238E27FC236}">
                <a16:creationId xmlns:a16="http://schemas.microsoft.com/office/drawing/2014/main" id="{768DA628-C837-4CFC-AEA6-06D2FA8EA400}"/>
              </a:ext>
            </a:extLst>
          </p:cNvPr>
          <p:cNvSpPr/>
          <p:nvPr/>
        </p:nvSpPr>
        <p:spPr>
          <a:xfrm>
            <a:off x="2286001" y="595674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cs typeface="Arial" panose="020B0604020202020204" pitchFamily="34" charset="0"/>
              </a:rPr>
              <a:t>1</a:t>
            </a:r>
          </a:p>
        </p:txBody>
      </p:sp>
      <p:sp>
        <p:nvSpPr>
          <p:cNvPr id="13" name="椭圆 539">
            <a:extLst>
              <a:ext uri="{FF2B5EF4-FFF2-40B4-BE49-F238E27FC236}">
                <a16:creationId xmlns:a16="http://schemas.microsoft.com/office/drawing/2014/main" id="{9BF9AEAE-C955-48D1-9D84-C9A03C5DFFC5}"/>
              </a:ext>
            </a:extLst>
          </p:cNvPr>
          <p:cNvSpPr/>
          <p:nvPr/>
        </p:nvSpPr>
        <p:spPr>
          <a:xfrm>
            <a:off x="4203031" y="595674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cs typeface="Arial" panose="020B0604020202020204" pitchFamily="34" charset="0"/>
              </a:rPr>
              <a:t>9</a:t>
            </a:r>
          </a:p>
        </p:txBody>
      </p:sp>
      <p:cxnSp>
        <p:nvCxnSpPr>
          <p:cNvPr id="14" name="直接连接符 540">
            <a:extLst>
              <a:ext uri="{FF2B5EF4-FFF2-40B4-BE49-F238E27FC236}">
                <a16:creationId xmlns:a16="http://schemas.microsoft.com/office/drawing/2014/main" id="{BF6CFCE7-B524-4149-BD4F-B8A7179A6873}"/>
              </a:ext>
            </a:extLst>
          </p:cNvPr>
          <p:cNvCxnSpPr>
            <a:cxnSpLocks/>
            <a:stCxn id="10" idx="3"/>
            <a:endCxn id="12" idx="0"/>
          </p:cNvCxnSpPr>
          <p:nvPr/>
        </p:nvCxnSpPr>
        <p:spPr>
          <a:xfrm flipH="1">
            <a:off x="2501910" y="5673418"/>
            <a:ext cx="326586"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5" name="直接连接符 541">
            <a:extLst>
              <a:ext uri="{FF2B5EF4-FFF2-40B4-BE49-F238E27FC236}">
                <a16:creationId xmlns:a16="http://schemas.microsoft.com/office/drawing/2014/main" id="{F30BEC5F-3B90-4CD2-A78D-7E9BF2A9A790}"/>
              </a:ext>
            </a:extLst>
          </p:cNvPr>
          <p:cNvCxnSpPr>
            <a:cxnSpLocks/>
            <a:stCxn id="11" idx="5"/>
            <a:endCxn id="13" idx="0"/>
          </p:cNvCxnSpPr>
          <p:nvPr/>
        </p:nvCxnSpPr>
        <p:spPr>
          <a:xfrm>
            <a:off x="4092354" y="5673418"/>
            <a:ext cx="326587"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6" name="连接符: 曲线 531">
            <a:extLst>
              <a:ext uri="{FF2B5EF4-FFF2-40B4-BE49-F238E27FC236}">
                <a16:creationId xmlns:a16="http://schemas.microsoft.com/office/drawing/2014/main" id="{9E1E2C20-D700-4B41-88F6-618AF08D2434}"/>
              </a:ext>
            </a:extLst>
          </p:cNvPr>
          <p:cNvCxnSpPr>
            <a:cxnSpLocks/>
            <a:stCxn id="17" idx="3"/>
            <a:endCxn id="7" idx="0"/>
          </p:cNvCxnSpPr>
          <p:nvPr/>
        </p:nvCxnSpPr>
        <p:spPr>
          <a:xfrm>
            <a:off x="3066084" y="4147066"/>
            <a:ext cx="394340" cy="348734"/>
          </a:xfrm>
          <a:prstGeom prst="curvedConnector2">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mc:AlternateContent xmlns:mc="http://schemas.openxmlformats.org/markup-compatibility/2006" xmlns:a14="http://schemas.microsoft.com/office/drawing/2010/main">
        <mc:Choice Requires="a14">
          <p:sp>
            <p:nvSpPr>
              <p:cNvPr id="17" name="文本框 98">
                <a:extLst>
                  <a:ext uri="{FF2B5EF4-FFF2-40B4-BE49-F238E27FC236}">
                    <a16:creationId xmlns:a16="http://schemas.microsoft.com/office/drawing/2014/main" id="{44412D31-C88D-44CC-BA1B-8D285FC5B68A}"/>
                  </a:ext>
                </a:extLst>
              </p:cNvPr>
              <p:cNvSpPr txBox="1"/>
              <p:nvPr/>
            </p:nvSpPr>
            <p:spPr>
              <a:xfrm>
                <a:off x="2667000" y="3962400"/>
                <a:ext cx="399084" cy="369332"/>
              </a:xfrm>
              <a:prstGeom prst="rect">
                <a:avLst/>
              </a:prstGeom>
              <a:noFill/>
              <a:ln w="38100">
                <a:noFill/>
              </a:ln>
            </p:spPr>
            <p:txBody>
              <a:bodyPr wrap="square" rtlCol="0">
                <a:spAutoFit/>
              </a:bodyPr>
              <a:lstStyle>
                <a:defPPr>
                  <a:defRPr lang="en-US"/>
                </a:defPPr>
                <a:lvl1pPr marL="0" algn="l" defTabSz="660380" rtl="0" eaLnBrk="1" latinLnBrk="0" hangingPunct="1">
                  <a:defRPr sz="1300" kern="1200">
                    <a:solidFill>
                      <a:schemeClr val="tx1"/>
                    </a:solidFill>
                    <a:latin typeface="+mn-lt"/>
                    <a:ea typeface="+mn-ea"/>
                    <a:cs typeface="+mn-cs"/>
                  </a:defRPr>
                </a:lvl1pPr>
                <a:lvl2pPr marL="330190" algn="l" defTabSz="660380" rtl="0" eaLnBrk="1" latinLnBrk="0" hangingPunct="1">
                  <a:defRPr sz="1300" kern="1200">
                    <a:solidFill>
                      <a:schemeClr val="tx1"/>
                    </a:solidFill>
                    <a:latin typeface="+mn-lt"/>
                    <a:ea typeface="+mn-ea"/>
                    <a:cs typeface="+mn-cs"/>
                  </a:defRPr>
                </a:lvl2pPr>
                <a:lvl3pPr marL="660380" algn="l" defTabSz="660380" rtl="0" eaLnBrk="1" latinLnBrk="0" hangingPunct="1">
                  <a:defRPr sz="1300" kern="1200">
                    <a:solidFill>
                      <a:schemeClr val="tx1"/>
                    </a:solidFill>
                    <a:latin typeface="+mn-lt"/>
                    <a:ea typeface="+mn-ea"/>
                    <a:cs typeface="+mn-cs"/>
                  </a:defRPr>
                </a:lvl3pPr>
                <a:lvl4pPr marL="990570" algn="l" defTabSz="660380" rtl="0" eaLnBrk="1" latinLnBrk="0" hangingPunct="1">
                  <a:defRPr sz="1300" kern="1200">
                    <a:solidFill>
                      <a:schemeClr val="tx1"/>
                    </a:solidFill>
                    <a:latin typeface="+mn-lt"/>
                    <a:ea typeface="+mn-ea"/>
                    <a:cs typeface="+mn-cs"/>
                  </a:defRPr>
                </a:lvl4pPr>
                <a:lvl5pPr marL="1320759" algn="l" defTabSz="660380" rtl="0" eaLnBrk="1" latinLnBrk="0" hangingPunct="1">
                  <a:defRPr sz="1300" kern="1200">
                    <a:solidFill>
                      <a:schemeClr val="tx1"/>
                    </a:solidFill>
                    <a:latin typeface="+mn-lt"/>
                    <a:ea typeface="+mn-ea"/>
                    <a:cs typeface="+mn-cs"/>
                  </a:defRPr>
                </a:lvl5pPr>
                <a:lvl6pPr marL="1650949" algn="l" defTabSz="660380" rtl="0" eaLnBrk="1" latinLnBrk="0" hangingPunct="1">
                  <a:defRPr sz="1300" kern="1200">
                    <a:solidFill>
                      <a:schemeClr val="tx1"/>
                    </a:solidFill>
                    <a:latin typeface="+mn-lt"/>
                    <a:ea typeface="+mn-ea"/>
                    <a:cs typeface="+mn-cs"/>
                  </a:defRPr>
                </a:lvl6pPr>
                <a:lvl7pPr marL="1981139" algn="l" defTabSz="660380" rtl="0" eaLnBrk="1" latinLnBrk="0" hangingPunct="1">
                  <a:defRPr sz="1300" kern="1200">
                    <a:solidFill>
                      <a:schemeClr val="tx1"/>
                    </a:solidFill>
                    <a:latin typeface="+mn-lt"/>
                    <a:ea typeface="+mn-ea"/>
                    <a:cs typeface="+mn-cs"/>
                  </a:defRPr>
                </a:lvl7pPr>
                <a:lvl8pPr marL="2311329" algn="l" defTabSz="660380" rtl="0" eaLnBrk="1" latinLnBrk="0" hangingPunct="1">
                  <a:defRPr sz="1300" kern="1200">
                    <a:solidFill>
                      <a:schemeClr val="tx1"/>
                    </a:solidFill>
                    <a:latin typeface="+mn-lt"/>
                    <a:ea typeface="+mn-ea"/>
                    <a:cs typeface="+mn-cs"/>
                  </a:defRPr>
                </a:lvl8pPr>
                <a:lvl9pPr marL="2641519" algn="l" defTabSz="660380" rtl="0" eaLnBrk="1" latinLnBrk="0" hangingPunct="1">
                  <a:defRPr sz="13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1</m:t>
                          </m:r>
                        </m:sub>
                      </m:sSub>
                    </m:oMath>
                  </m:oMathPara>
                </a14:m>
                <a:endParaRPr lang="en-US" sz="1800" dirty="0"/>
              </a:p>
            </p:txBody>
          </p:sp>
        </mc:Choice>
        <mc:Fallback xmlns="">
          <p:sp>
            <p:nvSpPr>
              <p:cNvPr id="17" name="文本框 98">
                <a:extLst>
                  <a:ext uri="{FF2B5EF4-FFF2-40B4-BE49-F238E27FC236}">
                    <a16:creationId xmlns:a16="http://schemas.microsoft.com/office/drawing/2014/main" id="{44412D31-C88D-44CC-BA1B-8D285FC5B68A}"/>
                  </a:ext>
                </a:extLst>
              </p:cNvPr>
              <p:cNvSpPr txBox="1">
                <a:spLocks noRot="1" noChangeAspect="1" noMove="1" noResize="1" noEditPoints="1" noAdjustHandles="1" noChangeArrowheads="1" noChangeShapeType="1" noTextEdit="1"/>
              </p:cNvSpPr>
              <p:nvPr/>
            </p:nvSpPr>
            <p:spPr>
              <a:xfrm>
                <a:off x="2667000" y="3962400"/>
                <a:ext cx="399084" cy="369332"/>
              </a:xfrm>
              <a:prstGeom prst="rect">
                <a:avLst/>
              </a:prstGeom>
              <a:blipFill>
                <a:blip r:embed="rId3"/>
                <a:stretch>
                  <a:fillRect/>
                </a:stretch>
              </a:blipFill>
              <a:ln w="38100">
                <a:noFill/>
              </a:ln>
            </p:spPr>
            <p:txBody>
              <a:bodyPr/>
              <a:lstStyle/>
              <a:p>
                <a:r>
                  <a:rPr lang="zh-CN" altLang="en-US">
                    <a:noFill/>
                  </a:rPr>
                  <a:t> </a:t>
                </a:r>
              </a:p>
            </p:txBody>
          </p:sp>
        </mc:Fallback>
      </mc:AlternateContent>
      <p:sp>
        <p:nvSpPr>
          <p:cNvPr id="28" name="箭头: 下 556">
            <a:extLst>
              <a:ext uri="{FF2B5EF4-FFF2-40B4-BE49-F238E27FC236}">
                <a16:creationId xmlns:a16="http://schemas.microsoft.com/office/drawing/2014/main" id="{34F55528-1EF1-4897-BBF1-0C37B7B90985}"/>
              </a:ext>
            </a:extLst>
          </p:cNvPr>
          <p:cNvSpPr/>
          <p:nvPr/>
        </p:nvSpPr>
        <p:spPr>
          <a:xfrm rot="3978147">
            <a:off x="3674464" y="4351625"/>
            <a:ext cx="222713" cy="256439"/>
          </a:xfrm>
          <a:prstGeom prst="downArrow">
            <a:avLst>
              <a:gd name="adj1" fmla="val 44438"/>
              <a:gd name="adj2" fmla="val 62721"/>
            </a:avLst>
          </a:prstGeom>
          <a:noFill/>
          <a:ln w="28575">
            <a:solidFill>
              <a:schemeClr val="bg1">
                <a:lumMod val="50000"/>
              </a:schemeClr>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endParaRPr lang="en-US" sz="1600">
              <a:latin typeface="Comic Sans MS" panose="030F0702030302020204" pitchFamily="66" charset="0"/>
              <a:cs typeface="Arial" panose="020B0604020202020204" pitchFamily="34" charset="0"/>
            </a:endParaRPr>
          </a:p>
        </p:txBody>
      </p:sp>
      <p:sp>
        <p:nvSpPr>
          <p:cNvPr id="30" name="椭圆 558">
            <a:extLst>
              <a:ext uri="{FF2B5EF4-FFF2-40B4-BE49-F238E27FC236}">
                <a16:creationId xmlns:a16="http://schemas.microsoft.com/office/drawing/2014/main" id="{992EF6AA-688E-482C-AA5D-77E8A38D0945}"/>
              </a:ext>
            </a:extLst>
          </p:cNvPr>
          <p:cNvSpPr/>
          <p:nvPr/>
        </p:nvSpPr>
        <p:spPr>
          <a:xfrm>
            <a:off x="3857625" y="4181475"/>
            <a:ext cx="433730" cy="381000"/>
          </a:xfrm>
          <a:prstGeom prst="ellipse">
            <a:avLst/>
          </a:prstGeom>
          <a:ln w="28575">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cs typeface="Arial" panose="020B0604020202020204" pitchFamily="34" charset="0"/>
              </a:rPr>
              <a:t>4</a:t>
            </a:r>
          </a:p>
        </p:txBody>
      </p:sp>
    </p:spTree>
    <p:extLst>
      <p:ext uri="{BB962C8B-B14F-4D97-AF65-F5344CB8AC3E}">
        <p14:creationId xmlns:p14="http://schemas.microsoft.com/office/powerpoint/2010/main" val="24214030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100"/>
                                        <p:tgtEl>
                                          <p:spTgt spid="2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right)">
                                      <p:cBhvr>
                                        <p:cTn id="18" dur="100"/>
                                        <p:tgtEl>
                                          <p:spTgt spid="30"/>
                                        </p:tgtEl>
                                      </p:cBhvr>
                                    </p:animEffect>
                                  </p:childTnLst>
                                </p:cTn>
                              </p:par>
                            </p:childTnLst>
                          </p:cTn>
                        </p:par>
                        <p:par>
                          <p:cTn id="19" fill="hold">
                            <p:stCondLst>
                              <p:cond delay="100"/>
                            </p:stCondLst>
                            <p:childTnLst>
                              <p:par>
                                <p:cTn id="20" presetID="22" presetClass="entr" presetSubtype="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right)">
                                      <p:cBhvr>
                                        <p:cTn id="22" dur="1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3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150">
            <a:extLst>
              <a:ext uri="{FF2B5EF4-FFF2-40B4-BE49-F238E27FC236}">
                <a16:creationId xmlns:a16="http://schemas.microsoft.com/office/drawing/2014/main" id="{4903C6E3-FBFB-41DE-BD0D-31461F0C5D92}"/>
              </a:ext>
            </a:extLst>
          </p:cNvPr>
          <p:cNvSpPr txBox="1"/>
          <p:nvPr/>
        </p:nvSpPr>
        <p:spPr>
          <a:xfrm>
            <a:off x="1981200" y="4572001"/>
            <a:ext cx="762000" cy="276999"/>
          </a:xfrm>
          <a:prstGeom prst="rect">
            <a:avLst/>
          </a:prstGeom>
          <a:solidFill>
            <a:schemeClr val="bg1"/>
          </a:solidFill>
        </p:spPr>
        <p:txBody>
          <a:bodyPr wrap="square" lIns="45720" tIns="0" rIns="0" bIns="0" rtlCol="0">
            <a:spAutoFit/>
          </a:bodyPr>
          <a:lstStyle>
            <a:defPPr>
              <a:defRPr lang="en-US"/>
            </a:defPPr>
            <a:lvl1pPr marL="0" algn="l" defTabSz="660380" rtl="0" eaLnBrk="1" latinLnBrk="0" hangingPunct="1">
              <a:defRPr sz="1300" kern="1200">
                <a:solidFill>
                  <a:schemeClr val="tx1"/>
                </a:solidFill>
                <a:latin typeface="+mn-lt"/>
                <a:ea typeface="+mn-ea"/>
                <a:cs typeface="+mn-cs"/>
              </a:defRPr>
            </a:lvl1pPr>
            <a:lvl2pPr marL="330190" algn="l" defTabSz="660380" rtl="0" eaLnBrk="1" latinLnBrk="0" hangingPunct="1">
              <a:defRPr sz="1300" kern="1200">
                <a:solidFill>
                  <a:schemeClr val="tx1"/>
                </a:solidFill>
                <a:latin typeface="+mn-lt"/>
                <a:ea typeface="+mn-ea"/>
                <a:cs typeface="+mn-cs"/>
              </a:defRPr>
            </a:lvl2pPr>
            <a:lvl3pPr marL="660380" algn="l" defTabSz="660380" rtl="0" eaLnBrk="1" latinLnBrk="0" hangingPunct="1">
              <a:defRPr sz="1300" kern="1200">
                <a:solidFill>
                  <a:schemeClr val="tx1"/>
                </a:solidFill>
                <a:latin typeface="+mn-lt"/>
                <a:ea typeface="+mn-ea"/>
                <a:cs typeface="+mn-cs"/>
              </a:defRPr>
            </a:lvl3pPr>
            <a:lvl4pPr marL="990570" algn="l" defTabSz="660380" rtl="0" eaLnBrk="1" latinLnBrk="0" hangingPunct="1">
              <a:defRPr sz="1300" kern="1200">
                <a:solidFill>
                  <a:schemeClr val="tx1"/>
                </a:solidFill>
                <a:latin typeface="+mn-lt"/>
                <a:ea typeface="+mn-ea"/>
                <a:cs typeface="+mn-cs"/>
              </a:defRPr>
            </a:lvl4pPr>
            <a:lvl5pPr marL="1320759" algn="l" defTabSz="660380" rtl="0" eaLnBrk="1" latinLnBrk="0" hangingPunct="1">
              <a:defRPr sz="1300" kern="1200">
                <a:solidFill>
                  <a:schemeClr val="tx1"/>
                </a:solidFill>
                <a:latin typeface="+mn-lt"/>
                <a:ea typeface="+mn-ea"/>
                <a:cs typeface="+mn-cs"/>
              </a:defRPr>
            </a:lvl5pPr>
            <a:lvl6pPr marL="1650949" algn="l" defTabSz="660380" rtl="0" eaLnBrk="1" latinLnBrk="0" hangingPunct="1">
              <a:defRPr sz="1300" kern="1200">
                <a:solidFill>
                  <a:schemeClr val="tx1"/>
                </a:solidFill>
                <a:latin typeface="+mn-lt"/>
                <a:ea typeface="+mn-ea"/>
                <a:cs typeface="+mn-cs"/>
              </a:defRPr>
            </a:lvl6pPr>
            <a:lvl7pPr marL="1981139" algn="l" defTabSz="660380" rtl="0" eaLnBrk="1" latinLnBrk="0" hangingPunct="1">
              <a:defRPr sz="1300" kern="1200">
                <a:solidFill>
                  <a:schemeClr val="tx1"/>
                </a:solidFill>
                <a:latin typeface="+mn-lt"/>
                <a:ea typeface="+mn-ea"/>
                <a:cs typeface="+mn-cs"/>
              </a:defRPr>
            </a:lvl7pPr>
            <a:lvl8pPr marL="2311329" algn="l" defTabSz="660380" rtl="0" eaLnBrk="1" latinLnBrk="0" hangingPunct="1">
              <a:defRPr sz="1300" kern="1200">
                <a:solidFill>
                  <a:schemeClr val="tx1"/>
                </a:solidFill>
                <a:latin typeface="+mn-lt"/>
                <a:ea typeface="+mn-ea"/>
                <a:cs typeface="+mn-cs"/>
              </a:defRPr>
            </a:lvl8pPr>
            <a:lvl9pPr marL="2641519" algn="l" defTabSz="660380" rtl="0" eaLnBrk="1" latinLnBrk="0" hangingPunct="1">
              <a:defRPr sz="1300" kern="1200">
                <a:solidFill>
                  <a:schemeClr val="tx1"/>
                </a:solidFill>
                <a:latin typeface="+mn-lt"/>
                <a:ea typeface="+mn-ea"/>
                <a:cs typeface="+mn-cs"/>
              </a:defRPr>
            </a:lvl9pPr>
          </a:lstStyle>
          <a:p>
            <a:r>
              <a:rPr lang="en-US" sz="1800" dirty="0">
                <a:solidFill>
                  <a:schemeClr val="bg1">
                    <a:lumMod val="50000"/>
                  </a:schemeClr>
                </a:solidFill>
                <a:latin typeface="Comic Sans MS" panose="030F0702030302020204" pitchFamily="66" charset="0"/>
              </a:rPr>
              <a:t>insert</a:t>
            </a:r>
          </a:p>
        </p:txBody>
      </p:sp>
      <p:sp>
        <p:nvSpPr>
          <p:cNvPr id="2" name="Title 1">
            <a:extLst>
              <a:ext uri="{FF2B5EF4-FFF2-40B4-BE49-F238E27FC236}">
                <a16:creationId xmlns:a16="http://schemas.microsoft.com/office/drawing/2014/main" id="{285E57CA-E6E2-4946-B3EA-7ECD6F67E99A}"/>
              </a:ext>
            </a:extLst>
          </p:cNvPr>
          <p:cNvSpPr>
            <a:spLocks noGrp="1"/>
          </p:cNvSpPr>
          <p:nvPr>
            <p:ph type="title"/>
          </p:nvPr>
        </p:nvSpPr>
        <p:spPr/>
        <p:txBody>
          <a:bodyPr>
            <a:normAutofit/>
          </a:bodyPr>
          <a:lstStyle/>
          <a:p>
            <a:r>
              <a:rPr lang="en-US" altLang="zh-CN" dirty="0"/>
              <a:t>Persistence Using Join</a:t>
            </a:r>
            <a:endParaRPr lang="zh-CN" altLang="en-US" dirty="0"/>
          </a:p>
        </p:txBody>
      </p:sp>
      <p:sp>
        <p:nvSpPr>
          <p:cNvPr id="3" name="Content Placeholder 2">
            <a:extLst>
              <a:ext uri="{FF2B5EF4-FFF2-40B4-BE49-F238E27FC236}">
                <a16:creationId xmlns:a16="http://schemas.microsoft.com/office/drawing/2014/main" id="{EF74E621-B7B6-42E6-846A-6853F330F87B}"/>
              </a:ext>
            </a:extLst>
          </p:cNvPr>
          <p:cNvSpPr>
            <a:spLocks noGrp="1"/>
          </p:cNvSpPr>
          <p:nvPr>
            <p:ph idx="1"/>
          </p:nvPr>
        </p:nvSpPr>
        <p:spPr/>
        <p:txBody>
          <a:bodyPr>
            <a:normAutofit/>
          </a:bodyPr>
          <a:lstStyle/>
          <a:p>
            <a:r>
              <a:rPr lang="en-US" altLang="zh-CN" dirty="0"/>
              <a:t>Path-copying: </a:t>
            </a:r>
            <a:r>
              <a:rPr lang="en-US" altLang="zh-CN" b="0" dirty="0"/>
              <a:t>copy the affected path on trees</a:t>
            </a:r>
          </a:p>
          <a:p>
            <a:r>
              <a:rPr lang="en-US" altLang="zh-CN" dirty="0"/>
              <a:t>Copying occur </a:t>
            </a:r>
            <a:r>
              <a:rPr lang="en-US" altLang="zh-CN" dirty="0">
                <a:solidFill>
                  <a:srgbClr val="FF0000"/>
                </a:solidFill>
              </a:rPr>
              <a:t>only in Join</a:t>
            </a:r>
            <a:r>
              <a:rPr lang="en-US" altLang="zh-CN" dirty="0"/>
              <a:t>! </a:t>
            </a:r>
            <a:endParaRPr lang="zh-CN" altLang="en-US" dirty="0"/>
          </a:p>
        </p:txBody>
      </p:sp>
      <p:sp>
        <p:nvSpPr>
          <p:cNvPr id="4" name="灯片编号占位符 3">
            <a:extLst>
              <a:ext uri="{FF2B5EF4-FFF2-40B4-BE49-F238E27FC236}">
                <a16:creationId xmlns:a16="http://schemas.microsoft.com/office/drawing/2014/main" id="{7D41A483-C056-4972-8208-B958CEDB393C}"/>
              </a:ext>
            </a:extLst>
          </p:cNvPr>
          <p:cNvSpPr>
            <a:spLocks noGrp="1"/>
          </p:cNvSpPr>
          <p:nvPr>
            <p:ph type="sldNum" sz="quarter" idx="4"/>
          </p:nvPr>
        </p:nvSpPr>
        <p:spPr/>
        <p:txBody>
          <a:bodyPr/>
          <a:lstStyle/>
          <a:p>
            <a:fld id="{B710F26B-4563-4765-9A91-E0CC99FE32F0}" type="slidenum">
              <a:rPr lang="zh-CN" altLang="en-US" smtClean="0"/>
              <a:t>41</a:t>
            </a:fld>
            <a:endParaRPr lang="zh-CN" altLang="en-US"/>
          </a:p>
        </p:txBody>
      </p:sp>
      <p:sp>
        <p:nvSpPr>
          <p:cNvPr id="7" name="椭圆 533">
            <a:extLst>
              <a:ext uri="{FF2B5EF4-FFF2-40B4-BE49-F238E27FC236}">
                <a16:creationId xmlns:a16="http://schemas.microsoft.com/office/drawing/2014/main" id="{8B3469E6-3EF1-4AFD-BD35-303C516047EA}"/>
              </a:ext>
            </a:extLst>
          </p:cNvPr>
          <p:cNvSpPr/>
          <p:nvPr/>
        </p:nvSpPr>
        <p:spPr>
          <a:xfrm>
            <a:off x="3244515" y="449580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cxnSp>
        <p:nvCxnSpPr>
          <p:cNvPr id="8" name="直接连接符 534">
            <a:extLst>
              <a:ext uri="{FF2B5EF4-FFF2-40B4-BE49-F238E27FC236}">
                <a16:creationId xmlns:a16="http://schemas.microsoft.com/office/drawing/2014/main" id="{DB4581F5-A8E8-499E-9B8F-EFACE82EC69C}"/>
              </a:ext>
            </a:extLst>
          </p:cNvPr>
          <p:cNvCxnSpPr>
            <a:cxnSpLocks/>
            <a:stCxn id="7" idx="3"/>
            <a:endCxn id="10" idx="0"/>
          </p:cNvCxnSpPr>
          <p:nvPr/>
        </p:nvCxnSpPr>
        <p:spPr>
          <a:xfrm flipH="1">
            <a:off x="2981167" y="4869900"/>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9" name="直接连接符 535">
            <a:extLst>
              <a:ext uri="{FF2B5EF4-FFF2-40B4-BE49-F238E27FC236}">
                <a16:creationId xmlns:a16="http://schemas.microsoft.com/office/drawing/2014/main" id="{13179625-9211-4956-99DB-3406763039DA}"/>
              </a:ext>
            </a:extLst>
          </p:cNvPr>
          <p:cNvCxnSpPr>
            <a:cxnSpLocks/>
            <a:stCxn id="7" idx="5"/>
            <a:endCxn id="11" idx="0"/>
          </p:cNvCxnSpPr>
          <p:nvPr/>
        </p:nvCxnSpPr>
        <p:spPr>
          <a:xfrm>
            <a:off x="3613096" y="4869900"/>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10" name="椭圆 536">
            <a:extLst>
              <a:ext uri="{FF2B5EF4-FFF2-40B4-BE49-F238E27FC236}">
                <a16:creationId xmlns:a16="http://schemas.microsoft.com/office/drawing/2014/main" id="{C98A3E97-84BB-42F5-B5EA-FC59DB35F2F5}"/>
              </a:ext>
            </a:extLst>
          </p:cNvPr>
          <p:cNvSpPr/>
          <p:nvPr/>
        </p:nvSpPr>
        <p:spPr>
          <a:xfrm>
            <a:off x="2765258" y="529932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3</a:t>
            </a:r>
          </a:p>
        </p:txBody>
      </p:sp>
      <p:sp>
        <p:nvSpPr>
          <p:cNvPr id="11" name="椭圆 537">
            <a:extLst>
              <a:ext uri="{FF2B5EF4-FFF2-40B4-BE49-F238E27FC236}">
                <a16:creationId xmlns:a16="http://schemas.microsoft.com/office/drawing/2014/main" id="{DC380B4C-35F4-4711-A044-1D6E235FCD90}"/>
              </a:ext>
            </a:extLst>
          </p:cNvPr>
          <p:cNvSpPr/>
          <p:nvPr/>
        </p:nvSpPr>
        <p:spPr>
          <a:xfrm>
            <a:off x="3723773" y="529932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8</a:t>
            </a:r>
          </a:p>
        </p:txBody>
      </p:sp>
      <p:sp>
        <p:nvSpPr>
          <p:cNvPr id="12" name="椭圆 538">
            <a:extLst>
              <a:ext uri="{FF2B5EF4-FFF2-40B4-BE49-F238E27FC236}">
                <a16:creationId xmlns:a16="http://schemas.microsoft.com/office/drawing/2014/main" id="{768DA628-C837-4CFC-AEA6-06D2FA8EA400}"/>
              </a:ext>
            </a:extLst>
          </p:cNvPr>
          <p:cNvSpPr/>
          <p:nvPr/>
        </p:nvSpPr>
        <p:spPr>
          <a:xfrm>
            <a:off x="2286001" y="595674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1</a:t>
            </a:r>
          </a:p>
        </p:txBody>
      </p:sp>
      <p:sp>
        <p:nvSpPr>
          <p:cNvPr id="13" name="椭圆 539">
            <a:extLst>
              <a:ext uri="{FF2B5EF4-FFF2-40B4-BE49-F238E27FC236}">
                <a16:creationId xmlns:a16="http://schemas.microsoft.com/office/drawing/2014/main" id="{9BF9AEAE-C955-48D1-9D84-C9A03C5DFFC5}"/>
              </a:ext>
            </a:extLst>
          </p:cNvPr>
          <p:cNvSpPr/>
          <p:nvPr/>
        </p:nvSpPr>
        <p:spPr>
          <a:xfrm>
            <a:off x="4203031" y="595674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9</a:t>
            </a:r>
          </a:p>
        </p:txBody>
      </p:sp>
      <p:cxnSp>
        <p:nvCxnSpPr>
          <p:cNvPr id="14" name="直接连接符 540">
            <a:extLst>
              <a:ext uri="{FF2B5EF4-FFF2-40B4-BE49-F238E27FC236}">
                <a16:creationId xmlns:a16="http://schemas.microsoft.com/office/drawing/2014/main" id="{BF6CFCE7-B524-4149-BD4F-B8A7179A6873}"/>
              </a:ext>
            </a:extLst>
          </p:cNvPr>
          <p:cNvCxnSpPr>
            <a:cxnSpLocks/>
            <a:stCxn id="10" idx="3"/>
            <a:endCxn id="12" idx="0"/>
          </p:cNvCxnSpPr>
          <p:nvPr/>
        </p:nvCxnSpPr>
        <p:spPr>
          <a:xfrm flipH="1">
            <a:off x="2501910" y="5673418"/>
            <a:ext cx="326586"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5" name="直接连接符 541">
            <a:extLst>
              <a:ext uri="{FF2B5EF4-FFF2-40B4-BE49-F238E27FC236}">
                <a16:creationId xmlns:a16="http://schemas.microsoft.com/office/drawing/2014/main" id="{F30BEC5F-3B90-4CD2-A78D-7E9BF2A9A790}"/>
              </a:ext>
            </a:extLst>
          </p:cNvPr>
          <p:cNvCxnSpPr>
            <a:cxnSpLocks/>
            <a:stCxn id="11" idx="5"/>
            <a:endCxn id="13" idx="0"/>
          </p:cNvCxnSpPr>
          <p:nvPr/>
        </p:nvCxnSpPr>
        <p:spPr>
          <a:xfrm>
            <a:off x="4092354" y="5673418"/>
            <a:ext cx="326587"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6" name="连接符: 曲线 531">
            <a:extLst>
              <a:ext uri="{FF2B5EF4-FFF2-40B4-BE49-F238E27FC236}">
                <a16:creationId xmlns:a16="http://schemas.microsoft.com/office/drawing/2014/main" id="{9E1E2C20-D700-4B41-88F6-618AF08D2434}"/>
              </a:ext>
            </a:extLst>
          </p:cNvPr>
          <p:cNvCxnSpPr>
            <a:cxnSpLocks/>
            <a:stCxn id="17" idx="3"/>
            <a:endCxn id="7" idx="0"/>
          </p:cNvCxnSpPr>
          <p:nvPr/>
        </p:nvCxnSpPr>
        <p:spPr>
          <a:xfrm>
            <a:off x="3066084" y="4147066"/>
            <a:ext cx="394340" cy="348734"/>
          </a:xfrm>
          <a:prstGeom prst="curvedConnector2">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mc:AlternateContent xmlns:mc="http://schemas.openxmlformats.org/markup-compatibility/2006" xmlns:a14="http://schemas.microsoft.com/office/drawing/2010/main">
        <mc:Choice Requires="a14">
          <p:sp>
            <p:nvSpPr>
              <p:cNvPr id="17" name="文本框 98">
                <a:extLst>
                  <a:ext uri="{FF2B5EF4-FFF2-40B4-BE49-F238E27FC236}">
                    <a16:creationId xmlns:a16="http://schemas.microsoft.com/office/drawing/2014/main" id="{44412D31-C88D-44CC-BA1B-8D285FC5B68A}"/>
                  </a:ext>
                </a:extLst>
              </p:cNvPr>
              <p:cNvSpPr txBox="1"/>
              <p:nvPr/>
            </p:nvSpPr>
            <p:spPr>
              <a:xfrm>
                <a:off x="2667000" y="3962400"/>
                <a:ext cx="399084" cy="369332"/>
              </a:xfrm>
              <a:prstGeom prst="rect">
                <a:avLst/>
              </a:prstGeom>
              <a:noFill/>
            </p:spPr>
            <p:txBody>
              <a:bodyPr wrap="square" rtlCol="0">
                <a:spAutoFit/>
              </a:bodyPr>
              <a:lstStyle>
                <a:defPPr>
                  <a:defRPr lang="en-US"/>
                </a:defPPr>
                <a:lvl1pPr marL="0" algn="l" defTabSz="660380" rtl="0" eaLnBrk="1" latinLnBrk="0" hangingPunct="1">
                  <a:defRPr sz="1300" kern="1200">
                    <a:solidFill>
                      <a:schemeClr val="tx1"/>
                    </a:solidFill>
                    <a:latin typeface="+mn-lt"/>
                    <a:ea typeface="+mn-ea"/>
                    <a:cs typeface="+mn-cs"/>
                  </a:defRPr>
                </a:lvl1pPr>
                <a:lvl2pPr marL="330190" algn="l" defTabSz="660380" rtl="0" eaLnBrk="1" latinLnBrk="0" hangingPunct="1">
                  <a:defRPr sz="1300" kern="1200">
                    <a:solidFill>
                      <a:schemeClr val="tx1"/>
                    </a:solidFill>
                    <a:latin typeface="+mn-lt"/>
                    <a:ea typeface="+mn-ea"/>
                    <a:cs typeface="+mn-cs"/>
                  </a:defRPr>
                </a:lvl2pPr>
                <a:lvl3pPr marL="660380" algn="l" defTabSz="660380" rtl="0" eaLnBrk="1" latinLnBrk="0" hangingPunct="1">
                  <a:defRPr sz="1300" kern="1200">
                    <a:solidFill>
                      <a:schemeClr val="tx1"/>
                    </a:solidFill>
                    <a:latin typeface="+mn-lt"/>
                    <a:ea typeface="+mn-ea"/>
                    <a:cs typeface="+mn-cs"/>
                  </a:defRPr>
                </a:lvl3pPr>
                <a:lvl4pPr marL="990570" algn="l" defTabSz="660380" rtl="0" eaLnBrk="1" latinLnBrk="0" hangingPunct="1">
                  <a:defRPr sz="1300" kern="1200">
                    <a:solidFill>
                      <a:schemeClr val="tx1"/>
                    </a:solidFill>
                    <a:latin typeface="+mn-lt"/>
                    <a:ea typeface="+mn-ea"/>
                    <a:cs typeface="+mn-cs"/>
                  </a:defRPr>
                </a:lvl4pPr>
                <a:lvl5pPr marL="1320759" algn="l" defTabSz="660380" rtl="0" eaLnBrk="1" latinLnBrk="0" hangingPunct="1">
                  <a:defRPr sz="1300" kern="1200">
                    <a:solidFill>
                      <a:schemeClr val="tx1"/>
                    </a:solidFill>
                    <a:latin typeface="+mn-lt"/>
                    <a:ea typeface="+mn-ea"/>
                    <a:cs typeface="+mn-cs"/>
                  </a:defRPr>
                </a:lvl5pPr>
                <a:lvl6pPr marL="1650949" algn="l" defTabSz="660380" rtl="0" eaLnBrk="1" latinLnBrk="0" hangingPunct="1">
                  <a:defRPr sz="1300" kern="1200">
                    <a:solidFill>
                      <a:schemeClr val="tx1"/>
                    </a:solidFill>
                    <a:latin typeface="+mn-lt"/>
                    <a:ea typeface="+mn-ea"/>
                    <a:cs typeface="+mn-cs"/>
                  </a:defRPr>
                </a:lvl6pPr>
                <a:lvl7pPr marL="1981139" algn="l" defTabSz="660380" rtl="0" eaLnBrk="1" latinLnBrk="0" hangingPunct="1">
                  <a:defRPr sz="1300" kern="1200">
                    <a:solidFill>
                      <a:schemeClr val="tx1"/>
                    </a:solidFill>
                    <a:latin typeface="+mn-lt"/>
                    <a:ea typeface="+mn-ea"/>
                    <a:cs typeface="+mn-cs"/>
                  </a:defRPr>
                </a:lvl7pPr>
                <a:lvl8pPr marL="2311329" algn="l" defTabSz="660380" rtl="0" eaLnBrk="1" latinLnBrk="0" hangingPunct="1">
                  <a:defRPr sz="1300" kern="1200">
                    <a:solidFill>
                      <a:schemeClr val="tx1"/>
                    </a:solidFill>
                    <a:latin typeface="+mn-lt"/>
                    <a:ea typeface="+mn-ea"/>
                    <a:cs typeface="+mn-cs"/>
                  </a:defRPr>
                </a:lvl8pPr>
                <a:lvl9pPr marL="2641519" algn="l" defTabSz="660380" rtl="0" eaLnBrk="1" latinLnBrk="0" hangingPunct="1">
                  <a:defRPr sz="13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1</m:t>
                          </m:r>
                        </m:sub>
                      </m:sSub>
                    </m:oMath>
                  </m:oMathPara>
                </a14:m>
                <a:endParaRPr lang="en-US" sz="1800" dirty="0">
                  <a:latin typeface="Comic Sans MS" panose="030F0702030302020204" pitchFamily="66" charset="0"/>
                </a:endParaRPr>
              </a:p>
            </p:txBody>
          </p:sp>
        </mc:Choice>
        <mc:Fallback xmlns="">
          <p:sp>
            <p:nvSpPr>
              <p:cNvPr id="17" name="文本框 98">
                <a:extLst>
                  <a:ext uri="{FF2B5EF4-FFF2-40B4-BE49-F238E27FC236}">
                    <a16:creationId xmlns:a16="http://schemas.microsoft.com/office/drawing/2014/main" id="{44412D31-C88D-44CC-BA1B-8D285FC5B68A}"/>
                  </a:ext>
                </a:extLst>
              </p:cNvPr>
              <p:cNvSpPr txBox="1">
                <a:spLocks noRot="1" noChangeAspect="1" noMove="1" noResize="1" noEditPoints="1" noAdjustHandles="1" noChangeArrowheads="1" noChangeShapeType="1" noTextEdit="1"/>
              </p:cNvSpPr>
              <p:nvPr/>
            </p:nvSpPr>
            <p:spPr>
              <a:xfrm>
                <a:off x="2667000" y="3962400"/>
                <a:ext cx="399084" cy="369332"/>
              </a:xfrm>
              <a:prstGeom prst="rect">
                <a:avLst/>
              </a:prstGeom>
              <a:blipFill>
                <a:blip r:embed="rId3"/>
                <a:stretch>
                  <a:fillRect/>
                </a:stretch>
              </a:blipFill>
            </p:spPr>
            <p:txBody>
              <a:bodyPr/>
              <a:lstStyle/>
              <a:p>
                <a:r>
                  <a:rPr lang="zh-CN" altLang="en-US">
                    <a:noFill/>
                  </a:rPr>
                  <a:t> </a:t>
                </a:r>
              </a:p>
            </p:txBody>
          </p:sp>
        </mc:Fallback>
      </mc:AlternateContent>
      <p:sp>
        <p:nvSpPr>
          <p:cNvPr id="35" name="箭头: 下 556">
            <a:extLst>
              <a:ext uri="{FF2B5EF4-FFF2-40B4-BE49-F238E27FC236}">
                <a16:creationId xmlns:a16="http://schemas.microsoft.com/office/drawing/2014/main" id="{692930F9-B5B8-471C-AC83-AE968A39839C}"/>
              </a:ext>
            </a:extLst>
          </p:cNvPr>
          <p:cNvSpPr/>
          <p:nvPr/>
        </p:nvSpPr>
        <p:spPr>
          <a:xfrm rot="18397504">
            <a:off x="2524956" y="5219244"/>
            <a:ext cx="222713" cy="256439"/>
          </a:xfrm>
          <a:prstGeom prst="downArrow">
            <a:avLst>
              <a:gd name="adj1" fmla="val 44438"/>
              <a:gd name="adj2" fmla="val 62721"/>
            </a:avLst>
          </a:prstGeom>
          <a:noFill/>
          <a:ln w="28575">
            <a:solidFill>
              <a:schemeClr val="bg1">
                <a:lumMod val="50000"/>
              </a:schemeClr>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endParaRPr lang="en-US" sz="1600">
              <a:latin typeface="Comic Sans MS" panose="030F0702030302020204" pitchFamily="66" charset="0"/>
            </a:endParaRPr>
          </a:p>
        </p:txBody>
      </p:sp>
      <p:sp>
        <p:nvSpPr>
          <p:cNvPr id="36" name="椭圆 558">
            <a:extLst>
              <a:ext uri="{FF2B5EF4-FFF2-40B4-BE49-F238E27FC236}">
                <a16:creationId xmlns:a16="http://schemas.microsoft.com/office/drawing/2014/main" id="{3085B4C5-7A49-4AB0-956B-FC19999302C0}"/>
              </a:ext>
            </a:extLst>
          </p:cNvPr>
          <p:cNvSpPr/>
          <p:nvPr/>
        </p:nvSpPr>
        <p:spPr>
          <a:xfrm>
            <a:off x="2209800" y="4953000"/>
            <a:ext cx="433730" cy="381000"/>
          </a:xfrm>
          <a:prstGeom prst="ellipse">
            <a:avLst/>
          </a:prstGeom>
          <a:ln w="28575">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4</a:t>
            </a:r>
          </a:p>
        </p:txBody>
      </p:sp>
    </p:spTree>
    <p:extLst>
      <p:ext uri="{BB962C8B-B14F-4D97-AF65-F5344CB8AC3E}">
        <p14:creationId xmlns:p14="http://schemas.microsoft.com/office/powerpoint/2010/main" val="41888315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527">
            <a:extLst>
              <a:ext uri="{FF2B5EF4-FFF2-40B4-BE49-F238E27FC236}">
                <a16:creationId xmlns:a16="http://schemas.microsoft.com/office/drawing/2014/main" id="{F16440B8-8CCE-4EB8-8550-5283C2340DF7}"/>
              </a:ext>
            </a:extLst>
          </p:cNvPr>
          <p:cNvSpPr/>
          <p:nvPr/>
        </p:nvSpPr>
        <p:spPr>
          <a:xfrm>
            <a:off x="3238501" y="4505325"/>
            <a:ext cx="457199" cy="374022"/>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sp>
        <p:nvSpPr>
          <p:cNvPr id="2" name="Title 1">
            <a:extLst>
              <a:ext uri="{FF2B5EF4-FFF2-40B4-BE49-F238E27FC236}">
                <a16:creationId xmlns:a16="http://schemas.microsoft.com/office/drawing/2014/main" id="{285E57CA-E6E2-4946-B3EA-7ECD6F67E99A}"/>
              </a:ext>
            </a:extLst>
          </p:cNvPr>
          <p:cNvSpPr>
            <a:spLocks noGrp="1"/>
          </p:cNvSpPr>
          <p:nvPr>
            <p:ph type="title"/>
          </p:nvPr>
        </p:nvSpPr>
        <p:spPr/>
        <p:txBody>
          <a:bodyPr>
            <a:normAutofit/>
          </a:bodyPr>
          <a:lstStyle/>
          <a:p>
            <a:r>
              <a:rPr lang="en-US" altLang="zh-CN" dirty="0"/>
              <a:t>Persistence Using Join</a:t>
            </a:r>
            <a:endParaRPr lang="zh-CN" altLang="en-US" dirty="0"/>
          </a:p>
        </p:txBody>
      </p:sp>
      <p:sp>
        <p:nvSpPr>
          <p:cNvPr id="3" name="Content Placeholder 2">
            <a:extLst>
              <a:ext uri="{FF2B5EF4-FFF2-40B4-BE49-F238E27FC236}">
                <a16:creationId xmlns:a16="http://schemas.microsoft.com/office/drawing/2014/main" id="{EF74E621-B7B6-42E6-846A-6853F330F87B}"/>
              </a:ext>
            </a:extLst>
          </p:cNvPr>
          <p:cNvSpPr>
            <a:spLocks noGrp="1"/>
          </p:cNvSpPr>
          <p:nvPr>
            <p:ph idx="1"/>
          </p:nvPr>
        </p:nvSpPr>
        <p:spPr/>
        <p:txBody>
          <a:bodyPr>
            <a:normAutofit/>
          </a:bodyPr>
          <a:lstStyle/>
          <a:p>
            <a:r>
              <a:rPr lang="en-US" altLang="zh-CN" dirty="0"/>
              <a:t>Path-copying: </a:t>
            </a:r>
            <a:r>
              <a:rPr lang="en-US" altLang="zh-CN" b="0" dirty="0"/>
              <a:t>copy the affected path on trees</a:t>
            </a:r>
          </a:p>
          <a:p>
            <a:r>
              <a:rPr lang="en-US" altLang="zh-CN" dirty="0"/>
              <a:t>Copying occur </a:t>
            </a:r>
            <a:r>
              <a:rPr lang="en-US" altLang="zh-CN" dirty="0">
                <a:solidFill>
                  <a:srgbClr val="FF0000"/>
                </a:solidFill>
              </a:rPr>
              <a:t>only in Join</a:t>
            </a:r>
            <a:r>
              <a:rPr lang="en-US" altLang="zh-CN" dirty="0"/>
              <a:t>! </a:t>
            </a:r>
          </a:p>
          <a:p>
            <a:r>
              <a:rPr lang="en-US" altLang="zh-CN" dirty="0">
                <a:solidFill>
                  <a:schemeClr val="tx2"/>
                </a:solidFill>
              </a:rPr>
              <a:t>Always </a:t>
            </a:r>
            <a:r>
              <a:rPr lang="en-US" altLang="zh-CN" dirty="0">
                <a:solidFill>
                  <a:srgbClr val="FF0000"/>
                </a:solidFill>
              </a:rPr>
              <a:t>copy</a:t>
            </a:r>
            <a:r>
              <a:rPr lang="en-US" altLang="zh-CN" dirty="0"/>
              <a:t> </a:t>
            </a:r>
            <a:r>
              <a:rPr lang="en-US" altLang="zh-CN" dirty="0">
                <a:solidFill>
                  <a:schemeClr val="tx2"/>
                </a:solidFill>
              </a:rPr>
              <a:t>the middle node</a:t>
            </a:r>
          </a:p>
          <a:p>
            <a:r>
              <a:rPr lang="en-US" altLang="zh-CN" dirty="0">
                <a:solidFill>
                  <a:schemeClr val="tx2"/>
                </a:solidFill>
              </a:rPr>
              <a:t>All the other parts in the algorithm remain </a:t>
            </a:r>
            <a:r>
              <a:rPr lang="en-US" altLang="zh-CN" dirty="0">
                <a:solidFill>
                  <a:srgbClr val="FF0000"/>
                </a:solidFill>
              </a:rPr>
              <a:t>unchanged</a:t>
            </a:r>
            <a:endParaRPr lang="zh-CN" altLang="en-US" dirty="0">
              <a:solidFill>
                <a:schemeClr val="tx2"/>
              </a:solidFill>
            </a:endParaRPr>
          </a:p>
          <a:p>
            <a:r>
              <a:rPr lang="en-US" altLang="zh-CN" dirty="0">
                <a:solidFill>
                  <a:schemeClr val="accent4"/>
                </a:solidFill>
              </a:rPr>
              <a:t>No extra cost </a:t>
            </a:r>
            <a:r>
              <a:rPr lang="en-US" altLang="zh-CN" dirty="0">
                <a:solidFill>
                  <a:schemeClr val="tx2"/>
                </a:solidFill>
              </a:rPr>
              <a:t>in time asymptotically, small overhead in space</a:t>
            </a:r>
          </a:p>
          <a:p>
            <a:r>
              <a:rPr lang="en-US" altLang="zh-CN" dirty="0">
                <a:solidFill>
                  <a:schemeClr val="tx2"/>
                </a:solidFill>
              </a:rPr>
              <a:t>Safe for </a:t>
            </a:r>
            <a:r>
              <a:rPr lang="en-US" altLang="zh-CN" dirty="0">
                <a:solidFill>
                  <a:schemeClr val="accent4"/>
                </a:solidFill>
              </a:rPr>
              <a:t>concurrency </a:t>
            </a:r>
            <a:r>
              <a:rPr lang="en-US" altLang="zh-CN" dirty="0">
                <a:solidFill>
                  <a:schemeClr val="tx2"/>
                </a:solidFill>
              </a:rPr>
              <a:t>– multi-version concurrency control (MVCC)</a:t>
            </a:r>
            <a:endParaRPr lang="zh-CN" altLang="en-US" dirty="0">
              <a:solidFill>
                <a:schemeClr val="tx2"/>
              </a:solidFill>
            </a:endParaRPr>
          </a:p>
          <a:p>
            <a:endParaRPr lang="zh-CN" altLang="en-US" dirty="0">
              <a:solidFill>
                <a:schemeClr val="tx2"/>
              </a:solidFill>
            </a:endParaRPr>
          </a:p>
          <a:p>
            <a:endParaRPr lang="en-US" altLang="zh-CN" dirty="0"/>
          </a:p>
        </p:txBody>
      </p:sp>
      <p:sp>
        <p:nvSpPr>
          <p:cNvPr id="25" name="灯片编号占位符 24">
            <a:extLst>
              <a:ext uri="{FF2B5EF4-FFF2-40B4-BE49-F238E27FC236}">
                <a16:creationId xmlns:a16="http://schemas.microsoft.com/office/drawing/2014/main" id="{05F27F53-6C9E-418B-AE02-6EAA939AB8D3}"/>
              </a:ext>
            </a:extLst>
          </p:cNvPr>
          <p:cNvSpPr>
            <a:spLocks noGrp="1"/>
          </p:cNvSpPr>
          <p:nvPr>
            <p:ph type="sldNum" sz="quarter" idx="4"/>
          </p:nvPr>
        </p:nvSpPr>
        <p:spPr/>
        <p:txBody>
          <a:bodyPr/>
          <a:lstStyle/>
          <a:p>
            <a:fld id="{B710F26B-4563-4765-9A91-E0CC99FE32F0}" type="slidenum">
              <a:rPr lang="zh-CN" altLang="en-US" smtClean="0"/>
              <a:t>42</a:t>
            </a:fld>
            <a:endParaRPr lang="zh-CN" altLang="en-US"/>
          </a:p>
        </p:txBody>
      </p:sp>
      <p:sp>
        <p:nvSpPr>
          <p:cNvPr id="4" name="椭圆 527">
            <a:extLst>
              <a:ext uri="{FF2B5EF4-FFF2-40B4-BE49-F238E27FC236}">
                <a16:creationId xmlns:a16="http://schemas.microsoft.com/office/drawing/2014/main" id="{54C8A054-5EB2-4E04-A930-5F38946EEBEA}"/>
              </a:ext>
            </a:extLst>
          </p:cNvPr>
          <p:cNvSpPr/>
          <p:nvPr/>
        </p:nvSpPr>
        <p:spPr>
          <a:xfrm>
            <a:off x="4092354" y="4604064"/>
            <a:ext cx="457199" cy="374022"/>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sp>
        <p:nvSpPr>
          <p:cNvPr id="5" name="椭圆 528">
            <a:extLst>
              <a:ext uri="{FF2B5EF4-FFF2-40B4-BE49-F238E27FC236}">
                <a16:creationId xmlns:a16="http://schemas.microsoft.com/office/drawing/2014/main" id="{C585B8FE-1980-4166-A197-6E8A65643D28}"/>
              </a:ext>
            </a:extLst>
          </p:cNvPr>
          <p:cNvSpPr/>
          <p:nvPr/>
        </p:nvSpPr>
        <p:spPr>
          <a:xfrm>
            <a:off x="2752726" y="5286375"/>
            <a:ext cx="445009" cy="457692"/>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3’</a:t>
            </a:r>
          </a:p>
        </p:txBody>
      </p:sp>
      <p:sp>
        <p:nvSpPr>
          <p:cNvPr id="7" name="椭圆 533">
            <a:extLst>
              <a:ext uri="{FF2B5EF4-FFF2-40B4-BE49-F238E27FC236}">
                <a16:creationId xmlns:a16="http://schemas.microsoft.com/office/drawing/2014/main" id="{8B3469E6-3EF1-4AFD-BD35-303C516047EA}"/>
              </a:ext>
            </a:extLst>
          </p:cNvPr>
          <p:cNvSpPr/>
          <p:nvPr/>
        </p:nvSpPr>
        <p:spPr>
          <a:xfrm>
            <a:off x="3244515" y="449580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cxnSp>
        <p:nvCxnSpPr>
          <p:cNvPr id="8" name="直接连接符 534">
            <a:extLst>
              <a:ext uri="{FF2B5EF4-FFF2-40B4-BE49-F238E27FC236}">
                <a16:creationId xmlns:a16="http://schemas.microsoft.com/office/drawing/2014/main" id="{DB4581F5-A8E8-499E-9B8F-EFACE82EC69C}"/>
              </a:ext>
            </a:extLst>
          </p:cNvPr>
          <p:cNvCxnSpPr>
            <a:cxnSpLocks/>
            <a:stCxn id="7" idx="3"/>
            <a:endCxn id="10" idx="0"/>
          </p:cNvCxnSpPr>
          <p:nvPr/>
        </p:nvCxnSpPr>
        <p:spPr>
          <a:xfrm flipH="1">
            <a:off x="2981167" y="4869900"/>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9" name="直接连接符 535">
            <a:extLst>
              <a:ext uri="{FF2B5EF4-FFF2-40B4-BE49-F238E27FC236}">
                <a16:creationId xmlns:a16="http://schemas.microsoft.com/office/drawing/2014/main" id="{13179625-9211-4956-99DB-3406763039DA}"/>
              </a:ext>
            </a:extLst>
          </p:cNvPr>
          <p:cNvCxnSpPr>
            <a:cxnSpLocks/>
            <a:stCxn id="7" idx="5"/>
            <a:endCxn id="11" idx="0"/>
          </p:cNvCxnSpPr>
          <p:nvPr/>
        </p:nvCxnSpPr>
        <p:spPr>
          <a:xfrm>
            <a:off x="3613096" y="4869900"/>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10" name="椭圆 536">
            <a:extLst>
              <a:ext uri="{FF2B5EF4-FFF2-40B4-BE49-F238E27FC236}">
                <a16:creationId xmlns:a16="http://schemas.microsoft.com/office/drawing/2014/main" id="{C98A3E97-84BB-42F5-B5EA-FC59DB35F2F5}"/>
              </a:ext>
            </a:extLst>
          </p:cNvPr>
          <p:cNvSpPr/>
          <p:nvPr/>
        </p:nvSpPr>
        <p:spPr>
          <a:xfrm>
            <a:off x="2765258" y="529932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3</a:t>
            </a:r>
          </a:p>
        </p:txBody>
      </p:sp>
      <p:sp>
        <p:nvSpPr>
          <p:cNvPr id="11" name="椭圆 537">
            <a:extLst>
              <a:ext uri="{FF2B5EF4-FFF2-40B4-BE49-F238E27FC236}">
                <a16:creationId xmlns:a16="http://schemas.microsoft.com/office/drawing/2014/main" id="{DC380B4C-35F4-4711-A044-1D6E235FCD90}"/>
              </a:ext>
            </a:extLst>
          </p:cNvPr>
          <p:cNvSpPr/>
          <p:nvPr/>
        </p:nvSpPr>
        <p:spPr>
          <a:xfrm>
            <a:off x="3723773" y="529932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8</a:t>
            </a:r>
          </a:p>
        </p:txBody>
      </p:sp>
      <p:sp>
        <p:nvSpPr>
          <p:cNvPr id="12" name="椭圆 538">
            <a:extLst>
              <a:ext uri="{FF2B5EF4-FFF2-40B4-BE49-F238E27FC236}">
                <a16:creationId xmlns:a16="http://schemas.microsoft.com/office/drawing/2014/main" id="{768DA628-C837-4CFC-AEA6-06D2FA8EA400}"/>
              </a:ext>
            </a:extLst>
          </p:cNvPr>
          <p:cNvSpPr/>
          <p:nvPr/>
        </p:nvSpPr>
        <p:spPr>
          <a:xfrm>
            <a:off x="2286001" y="595674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1</a:t>
            </a:r>
          </a:p>
        </p:txBody>
      </p:sp>
      <p:sp>
        <p:nvSpPr>
          <p:cNvPr id="13" name="椭圆 539">
            <a:extLst>
              <a:ext uri="{FF2B5EF4-FFF2-40B4-BE49-F238E27FC236}">
                <a16:creationId xmlns:a16="http://schemas.microsoft.com/office/drawing/2014/main" id="{9BF9AEAE-C955-48D1-9D84-C9A03C5DFFC5}"/>
              </a:ext>
            </a:extLst>
          </p:cNvPr>
          <p:cNvSpPr/>
          <p:nvPr/>
        </p:nvSpPr>
        <p:spPr>
          <a:xfrm>
            <a:off x="4203031" y="595674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9</a:t>
            </a:r>
          </a:p>
        </p:txBody>
      </p:sp>
      <p:cxnSp>
        <p:nvCxnSpPr>
          <p:cNvPr id="14" name="直接连接符 540">
            <a:extLst>
              <a:ext uri="{FF2B5EF4-FFF2-40B4-BE49-F238E27FC236}">
                <a16:creationId xmlns:a16="http://schemas.microsoft.com/office/drawing/2014/main" id="{BF6CFCE7-B524-4149-BD4F-B8A7179A6873}"/>
              </a:ext>
            </a:extLst>
          </p:cNvPr>
          <p:cNvCxnSpPr>
            <a:cxnSpLocks/>
            <a:stCxn id="10" idx="3"/>
            <a:endCxn id="12" idx="0"/>
          </p:cNvCxnSpPr>
          <p:nvPr/>
        </p:nvCxnSpPr>
        <p:spPr>
          <a:xfrm flipH="1">
            <a:off x="2501910" y="5673418"/>
            <a:ext cx="326586"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5" name="直接连接符 541">
            <a:extLst>
              <a:ext uri="{FF2B5EF4-FFF2-40B4-BE49-F238E27FC236}">
                <a16:creationId xmlns:a16="http://schemas.microsoft.com/office/drawing/2014/main" id="{F30BEC5F-3B90-4CD2-A78D-7E9BF2A9A790}"/>
              </a:ext>
            </a:extLst>
          </p:cNvPr>
          <p:cNvCxnSpPr>
            <a:cxnSpLocks/>
            <a:stCxn id="11" idx="5"/>
            <a:endCxn id="13" idx="0"/>
          </p:cNvCxnSpPr>
          <p:nvPr/>
        </p:nvCxnSpPr>
        <p:spPr>
          <a:xfrm>
            <a:off x="4092354" y="5673418"/>
            <a:ext cx="326587"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6" name="连接符: 曲线 531">
            <a:extLst>
              <a:ext uri="{FF2B5EF4-FFF2-40B4-BE49-F238E27FC236}">
                <a16:creationId xmlns:a16="http://schemas.microsoft.com/office/drawing/2014/main" id="{9E1E2C20-D700-4B41-88F6-618AF08D2434}"/>
              </a:ext>
            </a:extLst>
          </p:cNvPr>
          <p:cNvCxnSpPr>
            <a:cxnSpLocks/>
            <a:stCxn id="17" idx="3"/>
            <a:endCxn id="7" idx="0"/>
          </p:cNvCxnSpPr>
          <p:nvPr/>
        </p:nvCxnSpPr>
        <p:spPr>
          <a:xfrm>
            <a:off x="3066084" y="4147066"/>
            <a:ext cx="394340" cy="348734"/>
          </a:xfrm>
          <a:prstGeom prst="curvedConnector2">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mc:AlternateContent xmlns:mc="http://schemas.openxmlformats.org/markup-compatibility/2006" xmlns:a14="http://schemas.microsoft.com/office/drawing/2010/main">
        <mc:Choice Requires="a14">
          <p:sp>
            <p:nvSpPr>
              <p:cNvPr id="17" name="文本框 98">
                <a:extLst>
                  <a:ext uri="{FF2B5EF4-FFF2-40B4-BE49-F238E27FC236}">
                    <a16:creationId xmlns:a16="http://schemas.microsoft.com/office/drawing/2014/main" id="{44412D31-C88D-44CC-BA1B-8D285FC5B68A}"/>
                  </a:ext>
                </a:extLst>
              </p:cNvPr>
              <p:cNvSpPr txBox="1"/>
              <p:nvPr/>
            </p:nvSpPr>
            <p:spPr>
              <a:xfrm>
                <a:off x="2667000" y="3962400"/>
                <a:ext cx="399084" cy="369332"/>
              </a:xfrm>
              <a:prstGeom prst="rect">
                <a:avLst/>
              </a:prstGeom>
              <a:noFill/>
            </p:spPr>
            <p:txBody>
              <a:bodyPr wrap="square" rtlCol="0">
                <a:spAutoFit/>
              </a:bodyPr>
              <a:lstStyle>
                <a:defPPr>
                  <a:defRPr lang="en-US"/>
                </a:defPPr>
                <a:lvl1pPr marL="0" algn="l" defTabSz="660380" rtl="0" eaLnBrk="1" latinLnBrk="0" hangingPunct="1">
                  <a:defRPr sz="1300" kern="1200">
                    <a:solidFill>
                      <a:schemeClr val="tx1"/>
                    </a:solidFill>
                    <a:latin typeface="+mn-lt"/>
                    <a:ea typeface="+mn-ea"/>
                    <a:cs typeface="+mn-cs"/>
                  </a:defRPr>
                </a:lvl1pPr>
                <a:lvl2pPr marL="330190" algn="l" defTabSz="660380" rtl="0" eaLnBrk="1" latinLnBrk="0" hangingPunct="1">
                  <a:defRPr sz="1300" kern="1200">
                    <a:solidFill>
                      <a:schemeClr val="tx1"/>
                    </a:solidFill>
                    <a:latin typeface="+mn-lt"/>
                    <a:ea typeface="+mn-ea"/>
                    <a:cs typeface="+mn-cs"/>
                  </a:defRPr>
                </a:lvl2pPr>
                <a:lvl3pPr marL="660380" algn="l" defTabSz="660380" rtl="0" eaLnBrk="1" latinLnBrk="0" hangingPunct="1">
                  <a:defRPr sz="1300" kern="1200">
                    <a:solidFill>
                      <a:schemeClr val="tx1"/>
                    </a:solidFill>
                    <a:latin typeface="+mn-lt"/>
                    <a:ea typeface="+mn-ea"/>
                    <a:cs typeface="+mn-cs"/>
                  </a:defRPr>
                </a:lvl3pPr>
                <a:lvl4pPr marL="990570" algn="l" defTabSz="660380" rtl="0" eaLnBrk="1" latinLnBrk="0" hangingPunct="1">
                  <a:defRPr sz="1300" kern="1200">
                    <a:solidFill>
                      <a:schemeClr val="tx1"/>
                    </a:solidFill>
                    <a:latin typeface="+mn-lt"/>
                    <a:ea typeface="+mn-ea"/>
                    <a:cs typeface="+mn-cs"/>
                  </a:defRPr>
                </a:lvl4pPr>
                <a:lvl5pPr marL="1320759" algn="l" defTabSz="660380" rtl="0" eaLnBrk="1" latinLnBrk="0" hangingPunct="1">
                  <a:defRPr sz="1300" kern="1200">
                    <a:solidFill>
                      <a:schemeClr val="tx1"/>
                    </a:solidFill>
                    <a:latin typeface="+mn-lt"/>
                    <a:ea typeface="+mn-ea"/>
                    <a:cs typeface="+mn-cs"/>
                  </a:defRPr>
                </a:lvl5pPr>
                <a:lvl6pPr marL="1650949" algn="l" defTabSz="660380" rtl="0" eaLnBrk="1" latinLnBrk="0" hangingPunct="1">
                  <a:defRPr sz="1300" kern="1200">
                    <a:solidFill>
                      <a:schemeClr val="tx1"/>
                    </a:solidFill>
                    <a:latin typeface="+mn-lt"/>
                    <a:ea typeface="+mn-ea"/>
                    <a:cs typeface="+mn-cs"/>
                  </a:defRPr>
                </a:lvl6pPr>
                <a:lvl7pPr marL="1981139" algn="l" defTabSz="660380" rtl="0" eaLnBrk="1" latinLnBrk="0" hangingPunct="1">
                  <a:defRPr sz="1300" kern="1200">
                    <a:solidFill>
                      <a:schemeClr val="tx1"/>
                    </a:solidFill>
                    <a:latin typeface="+mn-lt"/>
                    <a:ea typeface="+mn-ea"/>
                    <a:cs typeface="+mn-cs"/>
                  </a:defRPr>
                </a:lvl7pPr>
                <a:lvl8pPr marL="2311329" algn="l" defTabSz="660380" rtl="0" eaLnBrk="1" latinLnBrk="0" hangingPunct="1">
                  <a:defRPr sz="1300" kern="1200">
                    <a:solidFill>
                      <a:schemeClr val="tx1"/>
                    </a:solidFill>
                    <a:latin typeface="+mn-lt"/>
                    <a:ea typeface="+mn-ea"/>
                    <a:cs typeface="+mn-cs"/>
                  </a:defRPr>
                </a:lvl8pPr>
                <a:lvl9pPr marL="2641519" algn="l" defTabSz="660380" rtl="0" eaLnBrk="1" latinLnBrk="0" hangingPunct="1">
                  <a:defRPr sz="13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1</m:t>
                          </m:r>
                        </m:sub>
                      </m:sSub>
                    </m:oMath>
                  </m:oMathPara>
                </a14:m>
                <a:endParaRPr lang="en-US" sz="1800" dirty="0">
                  <a:latin typeface="Comic Sans MS" panose="030F0702030302020204" pitchFamily="66" charset="0"/>
                </a:endParaRPr>
              </a:p>
            </p:txBody>
          </p:sp>
        </mc:Choice>
        <mc:Fallback xmlns="">
          <p:sp>
            <p:nvSpPr>
              <p:cNvPr id="17" name="文本框 98">
                <a:extLst>
                  <a:ext uri="{FF2B5EF4-FFF2-40B4-BE49-F238E27FC236}">
                    <a16:creationId xmlns:a16="http://schemas.microsoft.com/office/drawing/2014/main" id="{44412D31-C88D-44CC-BA1B-8D285FC5B68A}"/>
                  </a:ext>
                </a:extLst>
              </p:cNvPr>
              <p:cNvSpPr txBox="1">
                <a:spLocks noRot="1" noChangeAspect="1" noMove="1" noResize="1" noEditPoints="1" noAdjustHandles="1" noChangeArrowheads="1" noChangeShapeType="1" noTextEdit="1"/>
              </p:cNvSpPr>
              <p:nvPr/>
            </p:nvSpPr>
            <p:spPr>
              <a:xfrm>
                <a:off x="2667000" y="3962400"/>
                <a:ext cx="399084" cy="369332"/>
              </a:xfrm>
              <a:prstGeom prst="rect">
                <a:avLst/>
              </a:prstGeom>
              <a:blipFill>
                <a:blip r:embed="rId3"/>
                <a:stretch>
                  <a:fillRect/>
                </a:stretch>
              </a:blipFill>
            </p:spPr>
            <p:txBody>
              <a:bodyPr/>
              <a:lstStyle/>
              <a:p>
                <a:r>
                  <a:rPr lang="zh-CN" altLang="en-US">
                    <a:noFill/>
                  </a:rPr>
                  <a:t> </a:t>
                </a:r>
              </a:p>
            </p:txBody>
          </p:sp>
        </mc:Fallback>
      </mc:AlternateContent>
      <p:cxnSp>
        <p:nvCxnSpPr>
          <p:cNvPr id="18" name="连接符: 曲线 542">
            <a:extLst>
              <a:ext uri="{FF2B5EF4-FFF2-40B4-BE49-F238E27FC236}">
                <a16:creationId xmlns:a16="http://schemas.microsoft.com/office/drawing/2014/main" id="{F3DA29CE-3668-4465-876A-5395498DAD78}"/>
              </a:ext>
            </a:extLst>
          </p:cNvPr>
          <p:cNvCxnSpPr>
            <a:cxnSpLocks/>
            <a:stCxn id="24" idx="1"/>
            <a:endCxn id="4" idx="0"/>
          </p:cNvCxnSpPr>
          <p:nvPr/>
        </p:nvCxnSpPr>
        <p:spPr>
          <a:xfrm rot="10800000" flipV="1">
            <a:off x="4320955" y="4147066"/>
            <a:ext cx="555847" cy="456998"/>
          </a:xfrm>
          <a:prstGeom prst="curvedConnector2">
            <a:avLst/>
          </a:prstGeom>
          <a:ln w="28575">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9" name="直接箭头连接符 543">
            <a:extLst>
              <a:ext uri="{FF2B5EF4-FFF2-40B4-BE49-F238E27FC236}">
                <a16:creationId xmlns:a16="http://schemas.microsoft.com/office/drawing/2014/main" id="{BAD14597-9560-4C1B-9E15-D58FEB580281}"/>
              </a:ext>
            </a:extLst>
          </p:cNvPr>
          <p:cNvCxnSpPr>
            <a:cxnSpLocks/>
            <a:stCxn id="4" idx="3"/>
            <a:endCxn id="37" idx="0"/>
          </p:cNvCxnSpPr>
          <p:nvPr/>
        </p:nvCxnSpPr>
        <p:spPr>
          <a:xfrm flipH="1">
            <a:off x="3422906" y="4923312"/>
            <a:ext cx="736403" cy="620876"/>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 name="直接箭头连接符 544">
            <a:extLst>
              <a:ext uri="{FF2B5EF4-FFF2-40B4-BE49-F238E27FC236}">
                <a16:creationId xmlns:a16="http://schemas.microsoft.com/office/drawing/2014/main" id="{9E2521A6-1EA7-483A-B7B1-329A729EB5A3}"/>
              </a:ext>
            </a:extLst>
          </p:cNvPr>
          <p:cNvCxnSpPr>
            <a:cxnSpLocks/>
            <a:stCxn id="4" idx="5"/>
            <a:endCxn id="11" idx="7"/>
          </p:cNvCxnSpPr>
          <p:nvPr/>
        </p:nvCxnSpPr>
        <p:spPr>
          <a:xfrm flipH="1">
            <a:off x="4092353" y="4923313"/>
            <a:ext cx="390244" cy="440193"/>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 name="直接箭头连接符 545">
            <a:extLst>
              <a:ext uri="{FF2B5EF4-FFF2-40B4-BE49-F238E27FC236}">
                <a16:creationId xmlns:a16="http://schemas.microsoft.com/office/drawing/2014/main" id="{7CF1ECD0-68B0-47F7-A59F-F620071A360D}"/>
              </a:ext>
            </a:extLst>
          </p:cNvPr>
          <p:cNvCxnSpPr>
            <a:cxnSpLocks/>
            <a:stCxn id="37" idx="2"/>
            <a:endCxn id="12" idx="7"/>
          </p:cNvCxnSpPr>
          <p:nvPr/>
        </p:nvCxnSpPr>
        <p:spPr>
          <a:xfrm flipH="1">
            <a:off x="2654582" y="5773034"/>
            <a:ext cx="545819" cy="247896"/>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sp>
        <p:nvSpPr>
          <p:cNvPr id="22" name="椭圆 546">
            <a:extLst>
              <a:ext uri="{FF2B5EF4-FFF2-40B4-BE49-F238E27FC236}">
                <a16:creationId xmlns:a16="http://schemas.microsoft.com/office/drawing/2014/main" id="{226EA061-BEDA-4942-A126-E923DC830216}"/>
              </a:ext>
            </a:extLst>
          </p:cNvPr>
          <p:cNvSpPr/>
          <p:nvPr/>
        </p:nvSpPr>
        <p:spPr>
          <a:xfrm>
            <a:off x="3733801" y="6019800"/>
            <a:ext cx="429769" cy="381000"/>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4</a:t>
            </a:r>
          </a:p>
        </p:txBody>
      </p:sp>
      <p:cxnSp>
        <p:nvCxnSpPr>
          <p:cNvPr id="23" name="直接箭头连接符 547">
            <a:extLst>
              <a:ext uri="{FF2B5EF4-FFF2-40B4-BE49-F238E27FC236}">
                <a16:creationId xmlns:a16="http://schemas.microsoft.com/office/drawing/2014/main" id="{356FC1AA-2CE4-4017-9161-0083ED5F206B}"/>
              </a:ext>
            </a:extLst>
          </p:cNvPr>
          <p:cNvCxnSpPr>
            <a:cxnSpLocks/>
            <a:stCxn id="37" idx="6"/>
            <a:endCxn id="22" idx="0"/>
          </p:cNvCxnSpPr>
          <p:nvPr/>
        </p:nvCxnSpPr>
        <p:spPr>
          <a:xfrm>
            <a:off x="3645409" y="5773034"/>
            <a:ext cx="303276" cy="246766"/>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125">
                <a:extLst>
                  <a:ext uri="{FF2B5EF4-FFF2-40B4-BE49-F238E27FC236}">
                    <a16:creationId xmlns:a16="http://schemas.microsoft.com/office/drawing/2014/main" id="{235C0645-648B-48E9-BC86-4B6555DC42A0}"/>
                  </a:ext>
                </a:extLst>
              </p:cNvPr>
              <p:cNvSpPr txBox="1"/>
              <p:nvPr/>
            </p:nvSpPr>
            <p:spPr>
              <a:xfrm>
                <a:off x="4876801" y="3962400"/>
                <a:ext cx="403379" cy="369332"/>
              </a:xfrm>
              <a:prstGeom prst="rect">
                <a:avLst/>
              </a:prstGeom>
              <a:noFill/>
            </p:spPr>
            <p:txBody>
              <a:bodyPr wrap="square" rtlCol="0">
                <a:spAutoFit/>
              </a:bodyPr>
              <a:lstStyle>
                <a:defPPr>
                  <a:defRPr lang="en-US"/>
                </a:defPPr>
                <a:lvl1pPr marL="0" algn="l" defTabSz="660380" rtl="0" eaLnBrk="1" latinLnBrk="0" hangingPunct="1">
                  <a:defRPr sz="1300" kern="1200">
                    <a:solidFill>
                      <a:schemeClr val="tx1"/>
                    </a:solidFill>
                    <a:latin typeface="+mn-lt"/>
                    <a:ea typeface="+mn-ea"/>
                    <a:cs typeface="+mn-cs"/>
                  </a:defRPr>
                </a:lvl1pPr>
                <a:lvl2pPr marL="330190" algn="l" defTabSz="660380" rtl="0" eaLnBrk="1" latinLnBrk="0" hangingPunct="1">
                  <a:defRPr sz="1300" kern="1200">
                    <a:solidFill>
                      <a:schemeClr val="tx1"/>
                    </a:solidFill>
                    <a:latin typeface="+mn-lt"/>
                    <a:ea typeface="+mn-ea"/>
                    <a:cs typeface="+mn-cs"/>
                  </a:defRPr>
                </a:lvl2pPr>
                <a:lvl3pPr marL="660380" algn="l" defTabSz="660380" rtl="0" eaLnBrk="1" latinLnBrk="0" hangingPunct="1">
                  <a:defRPr sz="1300" kern="1200">
                    <a:solidFill>
                      <a:schemeClr val="tx1"/>
                    </a:solidFill>
                    <a:latin typeface="+mn-lt"/>
                    <a:ea typeface="+mn-ea"/>
                    <a:cs typeface="+mn-cs"/>
                  </a:defRPr>
                </a:lvl3pPr>
                <a:lvl4pPr marL="990570" algn="l" defTabSz="660380" rtl="0" eaLnBrk="1" latinLnBrk="0" hangingPunct="1">
                  <a:defRPr sz="1300" kern="1200">
                    <a:solidFill>
                      <a:schemeClr val="tx1"/>
                    </a:solidFill>
                    <a:latin typeface="+mn-lt"/>
                    <a:ea typeface="+mn-ea"/>
                    <a:cs typeface="+mn-cs"/>
                  </a:defRPr>
                </a:lvl4pPr>
                <a:lvl5pPr marL="1320759" algn="l" defTabSz="660380" rtl="0" eaLnBrk="1" latinLnBrk="0" hangingPunct="1">
                  <a:defRPr sz="1300" kern="1200">
                    <a:solidFill>
                      <a:schemeClr val="tx1"/>
                    </a:solidFill>
                    <a:latin typeface="+mn-lt"/>
                    <a:ea typeface="+mn-ea"/>
                    <a:cs typeface="+mn-cs"/>
                  </a:defRPr>
                </a:lvl5pPr>
                <a:lvl6pPr marL="1650949" algn="l" defTabSz="660380" rtl="0" eaLnBrk="1" latinLnBrk="0" hangingPunct="1">
                  <a:defRPr sz="1300" kern="1200">
                    <a:solidFill>
                      <a:schemeClr val="tx1"/>
                    </a:solidFill>
                    <a:latin typeface="+mn-lt"/>
                    <a:ea typeface="+mn-ea"/>
                    <a:cs typeface="+mn-cs"/>
                  </a:defRPr>
                </a:lvl6pPr>
                <a:lvl7pPr marL="1981139" algn="l" defTabSz="660380" rtl="0" eaLnBrk="1" latinLnBrk="0" hangingPunct="1">
                  <a:defRPr sz="1300" kern="1200">
                    <a:solidFill>
                      <a:schemeClr val="tx1"/>
                    </a:solidFill>
                    <a:latin typeface="+mn-lt"/>
                    <a:ea typeface="+mn-ea"/>
                    <a:cs typeface="+mn-cs"/>
                  </a:defRPr>
                </a:lvl7pPr>
                <a:lvl8pPr marL="2311329" algn="l" defTabSz="660380" rtl="0" eaLnBrk="1" latinLnBrk="0" hangingPunct="1">
                  <a:defRPr sz="1300" kern="1200">
                    <a:solidFill>
                      <a:schemeClr val="tx1"/>
                    </a:solidFill>
                    <a:latin typeface="+mn-lt"/>
                    <a:ea typeface="+mn-ea"/>
                    <a:cs typeface="+mn-cs"/>
                  </a:defRPr>
                </a:lvl8pPr>
                <a:lvl9pPr marL="2641519" algn="l" defTabSz="660380" rtl="0" eaLnBrk="1" latinLnBrk="0" hangingPunct="1">
                  <a:defRPr sz="13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2</m:t>
                          </m:r>
                        </m:sub>
                      </m:sSub>
                    </m:oMath>
                  </m:oMathPara>
                </a14:m>
                <a:endParaRPr lang="en-US" sz="1800" dirty="0">
                  <a:latin typeface="Comic Sans MS" panose="030F0702030302020204" pitchFamily="66" charset="0"/>
                </a:endParaRPr>
              </a:p>
            </p:txBody>
          </p:sp>
        </mc:Choice>
        <mc:Fallback xmlns="">
          <p:sp>
            <p:nvSpPr>
              <p:cNvPr id="24" name="文本框 125">
                <a:extLst>
                  <a:ext uri="{FF2B5EF4-FFF2-40B4-BE49-F238E27FC236}">
                    <a16:creationId xmlns:a16="http://schemas.microsoft.com/office/drawing/2014/main" id="{235C0645-648B-48E9-BC86-4B6555DC42A0}"/>
                  </a:ext>
                </a:extLst>
              </p:cNvPr>
              <p:cNvSpPr txBox="1">
                <a:spLocks noRot="1" noChangeAspect="1" noMove="1" noResize="1" noEditPoints="1" noAdjustHandles="1" noChangeArrowheads="1" noChangeShapeType="1" noTextEdit="1"/>
              </p:cNvSpPr>
              <p:nvPr/>
            </p:nvSpPr>
            <p:spPr>
              <a:xfrm>
                <a:off x="4876801" y="3962400"/>
                <a:ext cx="403379" cy="369332"/>
              </a:xfrm>
              <a:prstGeom prst="rect">
                <a:avLst/>
              </a:prstGeom>
              <a:blipFill>
                <a:blip r:embed="rId4"/>
                <a:stretch>
                  <a:fillRect/>
                </a:stretch>
              </a:blipFill>
            </p:spPr>
            <p:txBody>
              <a:bodyPr/>
              <a:lstStyle/>
              <a:p>
                <a:r>
                  <a:rPr lang="zh-CN" altLang="en-US">
                    <a:noFill/>
                  </a:rPr>
                  <a:t> </a:t>
                </a:r>
              </a:p>
            </p:txBody>
          </p:sp>
        </mc:Fallback>
      </mc:AlternateContent>
      <p:sp>
        <p:nvSpPr>
          <p:cNvPr id="37" name="椭圆 528">
            <a:extLst>
              <a:ext uri="{FF2B5EF4-FFF2-40B4-BE49-F238E27FC236}">
                <a16:creationId xmlns:a16="http://schemas.microsoft.com/office/drawing/2014/main" id="{3AD4FE19-9CAF-4446-9DB1-A4F64996E610}"/>
              </a:ext>
            </a:extLst>
          </p:cNvPr>
          <p:cNvSpPr/>
          <p:nvPr/>
        </p:nvSpPr>
        <p:spPr>
          <a:xfrm>
            <a:off x="3200401" y="5544188"/>
            <a:ext cx="445009" cy="457692"/>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3’</a:t>
            </a:r>
          </a:p>
        </p:txBody>
      </p:sp>
    </p:spTree>
    <p:extLst>
      <p:ext uri="{BB962C8B-B14F-4D97-AF65-F5344CB8AC3E}">
        <p14:creationId xmlns:p14="http://schemas.microsoft.com/office/powerpoint/2010/main" val="168847229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
                                        <p:tgtEl>
                                          <p:spTgt spid="5"/>
                                        </p:tgtEl>
                                      </p:cBhvr>
                                    </p:animEffect>
                                  </p:childTnLst>
                                </p:cTn>
                              </p:par>
                            </p:childTnLst>
                          </p:cTn>
                        </p:par>
                        <p:par>
                          <p:cTn id="8" fill="hold">
                            <p:stCondLst>
                              <p:cond delay="100"/>
                            </p:stCondLst>
                            <p:childTnLst>
                              <p:par>
                                <p:cTn id="9" presetID="42" presetClass="path" presetSubtype="0" accel="50000" decel="50000" fill="hold" grpId="1" nodeType="afterEffect">
                                  <p:stCondLst>
                                    <p:cond delay="0"/>
                                  </p:stCondLst>
                                  <p:childTnLst>
                                    <p:animMotion origin="layout" path="M -4.16667E-7 3.33333E-6 L 0.03724 0.03773 " pathEditMode="relative" rAng="0" ptsTypes="AA">
                                      <p:cBhvr>
                                        <p:cTn id="10" dur="500" fill="hold"/>
                                        <p:tgtEl>
                                          <p:spTgt spid="5"/>
                                        </p:tgtEl>
                                        <p:attrNameLst>
                                          <p:attrName>ppt_x</p:attrName>
                                          <p:attrName>ppt_y</p:attrName>
                                        </p:attrNameLst>
                                      </p:cBhvr>
                                      <p:rCtr x="1862" y="1875"/>
                                    </p:animMotion>
                                  </p:childTnLst>
                                </p:cTn>
                              </p:par>
                            </p:childTnLst>
                          </p:cTn>
                        </p:par>
                        <p:par>
                          <p:cTn id="11" fill="hold">
                            <p:stCondLst>
                              <p:cond delay="600"/>
                            </p:stCondLst>
                            <p:childTnLst>
                              <p:par>
                                <p:cTn id="12" presetID="10" presetClass="exit" presetSubtype="0" fill="hold" grpId="2" nodeType="afterEffect">
                                  <p:stCondLst>
                                    <p:cond delay="0"/>
                                  </p:stCondLst>
                                  <p:childTnLst>
                                    <p:animEffect transition="out" filter="fade">
                                      <p:cBhvr>
                                        <p:cTn id="13" dur="100"/>
                                        <p:tgtEl>
                                          <p:spTgt spid="5"/>
                                        </p:tgtEl>
                                      </p:cBhvr>
                                    </p:animEffect>
                                    <p:set>
                                      <p:cBhvr>
                                        <p:cTn id="14" dur="1" fill="hold">
                                          <p:stCondLst>
                                            <p:cond delay="99"/>
                                          </p:stCondLst>
                                        </p:cTn>
                                        <p:tgtEl>
                                          <p:spTgt spid="5"/>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
                                        <p:tgtEl>
                                          <p:spTgt spid="37"/>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par>
                          <p:cTn id="21" fill="hold">
                            <p:stCondLst>
                              <p:cond delay="1100"/>
                            </p:stCondLst>
                            <p:childTnLst>
                              <p:par>
                                <p:cTn id="22" presetID="22" presetClass="entr" presetSubtype="1"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100"/>
                                        <p:tgtEl>
                                          <p:spTgt spid="21"/>
                                        </p:tgtEl>
                                      </p:cBhvr>
                                    </p:animEffect>
                                  </p:childTnLst>
                                </p:cTn>
                              </p:par>
                            </p:childTnLst>
                          </p:cTn>
                        </p:par>
                        <p:par>
                          <p:cTn id="25" fill="hold">
                            <p:stCondLst>
                              <p:cond delay="1200"/>
                            </p:stCondLst>
                            <p:childTnLst>
                              <p:par>
                                <p:cTn id="26" presetID="22" presetClass="entr" presetSubtype="1"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1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100"/>
                                        <p:tgtEl>
                                          <p:spTgt spid="42"/>
                                        </p:tgtEl>
                                      </p:cBhvr>
                                    </p:animEffect>
                                  </p:childTnLst>
                                </p:cTn>
                              </p:par>
                            </p:childTnLst>
                          </p:cTn>
                        </p:par>
                        <p:par>
                          <p:cTn id="34" fill="hold">
                            <p:stCondLst>
                              <p:cond delay="100"/>
                            </p:stCondLst>
                            <p:childTnLst>
                              <p:par>
                                <p:cTn id="35" presetID="42" presetClass="path" presetSubtype="0" accel="50000" decel="50000" fill="hold" grpId="1" nodeType="afterEffect">
                                  <p:stCondLst>
                                    <p:cond delay="0"/>
                                  </p:stCondLst>
                                  <p:childTnLst>
                                    <p:animMotion origin="layout" path="M 5E-6 7.40741E-7 L 0.07006 0.01412 " pathEditMode="relative" rAng="0" ptsTypes="AA">
                                      <p:cBhvr>
                                        <p:cTn id="36" dur="500" fill="hold"/>
                                        <p:tgtEl>
                                          <p:spTgt spid="42"/>
                                        </p:tgtEl>
                                        <p:attrNameLst>
                                          <p:attrName>ppt_x</p:attrName>
                                          <p:attrName>ppt_y</p:attrName>
                                        </p:attrNameLst>
                                      </p:cBhvr>
                                      <p:rCtr x="3503" y="694"/>
                                    </p:animMotion>
                                  </p:childTnLst>
                                </p:cTn>
                              </p:par>
                            </p:childTnLst>
                          </p:cTn>
                        </p:par>
                        <p:par>
                          <p:cTn id="37" fill="hold">
                            <p:stCondLst>
                              <p:cond delay="600"/>
                            </p:stCondLst>
                            <p:childTnLst>
                              <p:par>
                                <p:cTn id="38" presetID="10" presetClass="exit" presetSubtype="0" fill="hold" grpId="2" nodeType="afterEffect">
                                  <p:stCondLst>
                                    <p:cond delay="0"/>
                                  </p:stCondLst>
                                  <p:childTnLst>
                                    <p:animEffect transition="out" filter="fade">
                                      <p:cBhvr>
                                        <p:cTn id="39" dur="100"/>
                                        <p:tgtEl>
                                          <p:spTgt spid="42"/>
                                        </p:tgtEl>
                                      </p:cBhvr>
                                    </p:animEffect>
                                    <p:set>
                                      <p:cBhvr>
                                        <p:cTn id="40" dur="1" fill="hold">
                                          <p:stCondLst>
                                            <p:cond delay="99"/>
                                          </p:stCondLst>
                                        </p:cTn>
                                        <p:tgtEl>
                                          <p:spTgt spid="42"/>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100"/>
                                        <p:tgtEl>
                                          <p:spTgt spid="19"/>
                                        </p:tgtEl>
                                      </p:cBhvr>
                                    </p:animEffect>
                                  </p:childTnLst>
                                </p:cTn>
                              </p:par>
                              <p:par>
                                <p:cTn id="49" presetID="22" presetClass="entr" presetSubtype="1"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up)">
                                      <p:cBhvr>
                                        <p:cTn id="51" dur="1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100"/>
                                        <p:tgtEl>
                                          <p:spTgt spid="24"/>
                                        </p:tgtEl>
                                      </p:cBhvr>
                                    </p:animEffect>
                                  </p:childTnLst>
                                </p:cTn>
                              </p:par>
                            </p:childTnLst>
                          </p:cTn>
                        </p:par>
                        <p:par>
                          <p:cTn id="57" fill="hold">
                            <p:stCondLst>
                              <p:cond delay="100"/>
                            </p:stCondLst>
                            <p:childTnLst>
                              <p:par>
                                <p:cTn id="58" presetID="22" presetClass="entr" presetSubtype="1" fill="hold" nodeType="after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1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Effect transition="in" filter="fade">
                                      <p:cBhvr>
                                        <p:cTn id="65" dur="500"/>
                                        <p:tgtEl>
                                          <p:spTgt spid="3">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4" end="4"/>
                                            </p:txEl>
                                          </p:spTgt>
                                        </p:tgtEl>
                                        <p:attrNameLst>
                                          <p:attrName>style.visibility</p:attrName>
                                        </p:attrNameLst>
                                      </p:cBhvr>
                                      <p:to>
                                        <p:strVal val="visible"/>
                                      </p:to>
                                    </p:set>
                                    <p:animEffect transition="in" filter="fade">
                                      <p:cBhvr>
                                        <p:cTn id="70" dur="500"/>
                                        <p:tgtEl>
                                          <p:spTgt spid="3">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animEffect transition="in" filter="fade">
                                      <p:cBhvr>
                                        <p:cTn id="7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2" grpId="2" animBg="1"/>
      <p:bldP spid="4" grpId="0" animBg="1"/>
      <p:bldP spid="5" grpId="0" animBg="1"/>
      <p:bldP spid="5" grpId="1" animBg="1"/>
      <p:bldP spid="5" grpId="2" animBg="1"/>
      <p:bldP spid="24" grpId="0"/>
      <p:bldP spid="3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7DEFA-B9C2-4736-8981-04BA6CDD75D2}"/>
              </a:ext>
            </a:extLst>
          </p:cNvPr>
          <p:cNvSpPr>
            <a:spLocks noGrp="1"/>
          </p:cNvSpPr>
          <p:nvPr>
            <p:ph idx="1"/>
          </p:nvPr>
        </p:nvSpPr>
        <p:spPr/>
        <p:txBody>
          <a:bodyPr>
            <a:normAutofit/>
          </a:bodyPr>
          <a:lstStyle/>
          <a:p>
            <a:r>
              <a:rPr lang="en-US" altLang="zh-CN" dirty="0"/>
              <a:t>Each operate on a snapshot – safe for concurrency</a:t>
            </a:r>
          </a:p>
          <a:p>
            <a:r>
              <a:rPr lang="en-US" altLang="zh-CN" dirty="0"/>
              <a:t>Multiple updates can be visible atomically – lock-free</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solidFill>
                <a:schemeClr val="accent4"/>
              </a:solidFill>
            </a:endParaRPr>
          </a:p>
          <a:p>
            <a:endParaRPr lang="en-US" altLang="zh-CN" dirty="0"/>
          </a:p>
          <a:p>
            <a:endParaRPr lang="zh-CN" altLang="en-US" dirty="0"/>
          </a:p>
        </p:txBody>
      </p:sp>
      <p:sp>
        <p:nvSpPr>
          <p:cNvPr id="75" name="椭圆 527">
            <a:extLst>
              <a:ext uri="{FF2B5EF4-FFF2-40B4-BE49-F238E27FC236}">
                <a16:creationId xmlns:a16="http://schemas.microsoft.com/office/drawing/2014/main" id="{4A3E0E8D-C6E9-46CA-BFE9-3EF669B73AF6}"/>
              </a:ext>
            </a:extLst>
          </p:cNvPr>
          <p:cNvSpPr/>
          <p:nvPr/>
        </p:nvSpPr>
        <p:spPr>
          <a:xfrm>
            <a:off x="3900490" y="4414715"/>
            <a:ext cx="457199" cy="374022"/>
          </a:xfrm>
          <a:prstGeom prst="ellipse">
            <a:avLst/>
          </a:prstGeom>
          <a:ln w="28575">
            <a:solidFill>
              <a:srgbClr val="00B050"/>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8’</a:t>
            </a:r>
          </a:p>
        </p:txBody>
      </p:sp>
      <p:sp>
        <p:nvSpPr>
          <p:cNvPr id="76" name="椭圆 527">
            <a:extLst>
              <a:ext uri="{FF2B5EF4-FFF2-40B4-BE49-F238E27FC236}">
                <a16:creationId xmlns:a16="http://schemas.microsoft.com/office/drawing/2014/main" id="{57A3291B-AB41-4B27-8F92-1E239F11953D}"/>
              </a:ext>
            </a:extLst>
          </p:cNvPr>
          <p:cNvSpPr/>
          <p:nvPr/>
        </p:nvSpPr>
        <p:spPr>
          <a:xfrm>
            <a:off x="3910016" y="4414715"/>
            <a:ext cx="457199" cy="374022"/>
          </a:xfrm>
          <a:prstGeom prst="ellipse">
            <a:avLst/>
          </a:prstGeom>
          <a:ln w="28575">
            <a:solidFill>
              <a:srgbClr val="7030A0"/>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8’’</a:t>
            </a:r>
          </a:p>
        </p:txBody>
      </p:sp>
      <p:sp>
        <p:nvSpPr>
          <p:cNvPr id="73" name="椭圆 528">
            <a:extLst>
              <a:ext uri="{FF2B5EF4-FFF2-40B4-BE49-F238E27FC236}">
                <a16:creationId xmlns:a16="http://schemas.microsoft.com/office/drawing/2014/main" id="{ADAF5236-9432-48A1-981B-CC477AE97C91}"/>
              </a:ext>
            </a:extLst>
          </p:cNvPr>
          <p:cNvSpPr/>
          <p:nvPr/>
        </p:nvSpPr>
        <p:spPr>
          <a:xfrm>
            <a:off x="2971801" y="4381374"/>
            <a:ext cx="445009" cy="457692"/>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3’</a:t>
            </a:r>
          </a:p>
        </p:txBody>
      </p:sp>
      <p:sp>
        <p:nvSpPr>
          <p:cNvPr id="72" name="椭圆 527">
            <a:extLst>
              <a:ext uri="{FF2B5EF4-FFF2-40B4-BE49-F238E27FC236}">
                <a16:creationId xmlns:a16="http://schemas.microsoft.com/office/drawing/2014/main" id="{024D2131-81E6-4A59-A485-C1042013106E}"/>
              </a:ext>
            </a:extLst>
          </p:cNvPr>
          <p:cNvSpPr/>
          <p:nvPr/>
        </p:nvSpPr>
        <p:spPr>
          <a:xfrm>
            <a:off x="3429001" y="3576515"/>
            <a:ext cx="457199" cy="406086"/>
          </a:xfrm>
          <a:prstGeom prst="ellipse">
            <a:avLst/>
          </a:prstGeom>
          <a:ln w="28575">
            <a:solidFill>
              <a:srgbClr val="7030A0"/>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sp>
        <p:nvSpPr>
          <p:cNvPr id="71" name="椭圆 527">
            <a:extLst>
              <a:ext uri="{FF2B5EF4-FFF2-40B4-BE49-F238E27FC236}">
                <a16:creationId xmlns:a16="http://schemas.microsoft.com/office/drawing/2014/main" id="{EF17FC67-8A2D-48B1-A6E0-2BDBA30CD7B3}"/>
              </a:ext>
            </a:extLst>
          </p:cNvPr>
          <p:cNvSpPr/>
          <p:nvPr/>
        </p:nvSpPr>
        <p:spPr>
          <a:xfrm>
            <a:off x="3429001" y="3585090"/>
            <a:ext cx="457199" cy="406086"/>
          </a:xfrm>
          <a:prstGeom prst="ellipse">
            <a:avLst/>
          </a:prstGeom>
          <a:ln w="28575">
            <a:solidFill>
              <a:srgbClr val="00B050"/>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sp>
        <p:nvSpPr>
          <p:cNvPr id="70" name="椭圆 527">
            <a:extLst>
              <a:ext uri="{FF2B5EF4-FFF2-40B4-BE49-F238E27FC236}">
                <a16:creationId xmlns:a16="http://schemas.microsoft.com/office/drawing/2014/main" id="{063C21FE-A7D8-4D59-9DAF-91EB33463EC5}"/>
              </a:ext>
            </a:extLst>
          </p:cNvPr>
          <p:cNvSpPr/>
          <p:nvPr/>
        </p:nvSpPr>
        <p:spPr>
          <a:xfrm>
            <a:off x="3429001" y="3576515"/>
            <a:ext cx="457199" cy="456954"/>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sp>
        <p:nvSpPr>
          <p:cNvPr id="2" name="Title 1">
            <a:extLst>
              <a:ext uri="{FF2B5EF4-FFF2-40B4-BE49-F238E27FC236}">
                <a16:creationId xmlns:a16="http://schemas.microsoft.com/office/drawing/2014/main" id="{1B3207C3-D04F-4E88-9D13-A8B57A99581C}"/>
              </a:ext>
            </a:extLst>
          </p:cNvPr>
          <p:cNvSpPr>
            <a:spLocks noGrp="1"/>
          </p:cNvSpPr>
          <p:nvPr>
            <p:ph type="title"/>
          </p:nvPr>
        </p:nvSpPr>
        <p:spPr/>
        <p:txBody>
          <a:bodyPr>
            <a:normAutofit/>
          </a:bodyPr>
          <a:lstStyle/>
          <a:p>
            <a:r>
              <a:rPr lang="en-US" altLang="zh-CN" dirty="0"/>
              <a:t>Persistence for MVCC</a:t>
            </a:r>
            <a:endParaRPr lang="zh-CN" altLang="en-US" dirty="0"/>
          </a:p>
        </p:txBody>
      </p:sp>
      <p:sp>
        <p:nvSpPr>
          <p:cNvPr id="35" name="椭圆 527">
            <a:extLst>
              <a:ext uri="{FF2B5EF4-FFF2-40B4-BE49-F238E27FC236}">
                <a16:creationId xmlns:a16="http://schemas.microsoft.com/office/drawing/2014/main" id="{B0FFDD9A-9804-422E-B9DC-39E66C87CCC7}"/>
              </a:ext>
            </a:extLst>
          </p:cNvPr>
          <p:cNvSpPr/>
          <p:nvPr/>
        </p:nvSpPr>
        <p:spPr>
          <a:xfrm>
            <a:off x="4298575" y="3652715"/>
            <a:ext cx="457199" cy="406086"/>
          </a:xfrm>
          <a:prstGeom prst="ellipse">
            <a:avLst/>
          </a:prstGeom>
          <a:ln w="28575">
            <a:solidFill>
              <a:srgbClr val="00B050"/>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sp>
        <p:nvSpPr>
          <p:cNvPr id="36" name="椭圆 528">
            <a:extLst>
              <a:ext uri="{FF2B5EF4-FFF2-40B4-BE49-F238E27FC236}">
                <a16:creationId xmlns:a16="http://schemas.microsoft.com/office/drawing/2014/main" id="{A29227DD-03E4-4A3F-A4FB-E7744E9A5DDB}"/>
              </a:ext>
            </a:extLst>
          </p:cNvPr>
          <p:cNvSpPr/>
          <p:nvPr/>
        </p:nvSpPr>
        <p:spPr>
          <a:xfrm>
            <a:off x="2209801" y="4262315"/>
            <a:ext cx="445009" cy="457692"/>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3’</a:t>
            </a:r>
          </a:p>
        </p:txBody>
      </p:sp>
      <p:sp>
        <p:nvSpPr>
          <p:cNvPr id="37" name="椭圆 533">
            <a:extLst>
              <a:ext uri="{FF2B5EF4-FFF2-40B4-BE49-F238E27FC236}">
                <a16:creationId xmlns:a16="http://schemas.microsoft.com/office/drawing/2014/main" id="{135DFDEC-1FDA-4093-ACCD-07BB779D32B1}"/>
              </a:ext>
            </a:extLst>
          </p:cNvPr>
          <p:cNvSpPr/>
          <p:nvPr/>
        </p:nvSpPr>
        <p:spPr>
          <a:xfrm>
            <a:off x="3450736" y="357651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cxnSp>
        <p:nvCxnSpPr>
          <p:cNvPr id="38" name="直接连接符 534">
            <a:extLst>
              <a:ext uri="{FF2B5EF4-FFF2-40B4-BE49-F238E27FC236}">
                <a16:creationId xmlns:a16="http://schemas.microsoft.com/office/drawing/2014/main" id="{52FCBA5E-E448-466D-88A5-3660C193F031}"/>
              </a:ext>
            </a:extLst>
          </p:cNvPr>
          <p:cNvCxnSpPr>
            <a:cxnSpLocks/>
            <a:stCxn id="37" idx="3"/>
            <a:endCxn id="40" idx="0"/>
          </p:cNvCxnSpPr>
          <p:nvPr/>
        </p:nvCxnSpPr>
        <p:spPr>
          <a:xfrm flipH="1">
            <a:off x="3187388" y="3950615"/>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39" name="直接连接符 535">
            <a:extLst>
              <a:ext uri="{FF2B5EF4-FFF2-40B4-BE49-F238E27FC236}">
                <a16:creationId xmlns:a16="http://schemas.microsoft.com/office/drawing/2014/main" id="{2768E32D-DED0-4779-A2DA-C1432DAE2B69}"/>
              </a:ext>
            </a:extLst>
          </p:cNvPr>
          <p:cNvCxnSpPr>
            <a:cxnSpLocks/>
            <a:stCxn id="37" idx="5"/>
            <a:endCxn id="41" idx="0"/>
          </p:cNvCxnSpPr>
          <p:nvPr/>
        </p:nvCxnSpPr>
        <p:spPr>
          <a:xfrm>
            <a:off x="3819317" y="3950615"/>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40" name="椭圆 536">
            <a:extLst>
              <a:ext uri="{FF2B5EF4-FFF2-40B4-BE49-F238E27FC236}">
                <a16:creationId xmlns:a16="http://schemas.microsoft.com/office/drawing/2014/main" id="{A2A8A738-0863-4EDD-8095-F43C489081C0}"/>
              </a:ext>
            </a:extLst>
          </p:cNvPr>
          <p:cNvSpPr/>
          <p:nvPr/>
        </p:nvSpPr>
        <p:spPr>
          <a:xfrm>
            <a:off x="2971479" y="438003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3</a:t>
            </a:r>
          </a:p>
        </p:txBody>
      </p:sp>
      <p:sp>
        <p:nvSpPr>
          <p:cNvPr id="41" name="椭圆 537">
            <a:extLst>
              <a:ext uri="{FF2B5EF4-FFF2-40B4-BE49-F238E27FC236}">
                <a16:creationId xmlns:a16="http://schemas.microsoft.com/office/drawing/2014/main" id="{2CD3CDDA-31A7-4EE6-BF86-409D336AF89D}"/>
              </a:ext>
            </a:extLst>
          </p:cNvPr>
          <p:cNvSpPr/>
          <p:nvPr/>
        </p:nvSpPr>
        <p:spPr>
          <a:xfrm>
            <a:off x="3929994" y="438003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8</a:t>
            </a:r>
          </a:p>
        </p:txBody>
      </p:sp>
      <p:sp>
        <p:nvSpPr>
          <p:cNvPr id="42" name="椭圆 538">
            <a:extLst>
              <a:ext uri="{FF2B5EF4-FFF2-40B4-BE49-F238E27FC236}">
                <a16:creationId xmlns:a16="http://schemas.microsoft.com/office/drawing/2014/main" id="{731FD114-B055-4636-840B-515ABA15AF00}"/>
              </a:ext>
            </a:extLst>
          </p:cNvPr>
          <p:cNvSpPr/>
          <p:nvPr/>
        </p:nvSpPr>
        <p:spPr>
          <a:xfrm>
            <a:off x="2492222" y="503746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1</a:t>
            </a:r>
          </a:p>
        </p:txBody>
      </p:sp>
      <p:sp>
        <p:nvSpPr>
          <p:cNvPr id="43" name="椭圆 539">
            <a:extLst>
              <a:ext uri="{FF2B5EF4-FFF2-40B4-BE49-F238E27FC236}">
                <a16:creationId xmlns:a16="http://schemas.microsoft.com/office/drawing/2014/main" id="{8C56E33E-6D16-4124-A6AD-4ADF2C26B85E}"/>
              </a:ext>
            </a:extLst>
          </p:cNvPr>
          <p:cNvSpPr/>
          <p:nvPr/>
        </p:nvSpPr>
        <p:spPr>
          <a:xfrm>
            <a:off x="4409252" y="503746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9</a:t>
            </a:r>
          </a:p>
        </p:txBody>
      </p:sp>
      <p:cxnSp>
        <p:nvCxnSpPr>
          <p:cNvPr id="44" name="直接连接符 540">
            <a:extLst>
              <a:ext uri="{FF2B5EF4-FFF2-40B4-BE49-F238E27FC236}">
                <a16:creationId xmlns:a16="http://schemas.microsoft.com/office/drawing/2014/main" id="{BD439A5D-788B-4E3E-B406-D1A7B3C58FAF}"/>
              </a:ext>
            </a:extLst>
          </p:cNvPr>
          <p:cNvCxnSpPr>
            <a:cxnSpLocks/>
            <a:stCxn id="40" idx="3"/>
            <a:endCxn id="42" idx="0"/>
          </p:cNvCxnSpPr>
          <p:nvPr/>
        </p:nvCxnSpPr>
        <p:spPr>
          <a:xfrm flipH="1">
            <a:off x="2708131" y="4754133"/>
            <a:ext cx="326586"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45" name="直接连接符 541">
            <a:extLst>
              <a:ext uri="{FF2B5EF4-FFF2-40B4-BE49-F238E27FC236}">
                <a16:creationId xmlns:a16="http://schemas.microsoft.com/office/drawing/2014/main" id="{0B226181-188F-48FB-9E33-C9404514F3EE}"/>
              </a:ext>
            </a:extLst>
          </p:cNvPr>
          <p:cNvCxnSpPr>
            <a:cxnSpLocks/>
            <a:stCxn id="41" idx="5"/>
            <a:endCxn id="43" idx="0"/>
          </p:cNvCxnSpPr>
          <p:nvPr/>
        </p:nvCxnSpPr>
        <p:spPr>
          <a:xfrm>
            <a:off x="4298575" y="4754133"/>
            <a:ext cx="326587"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48" name="连接符: 曲线 542">
            <a:extLst>
              <a:ext uri="{FF2B5EF4-FFF2-40B4-BE49-F238E27FC236}">
                <a16:creationId xmlns:a16="http://schemas.microsoft.com/office/drawing/2014/main" id="{7DCFBDF5-E2EF-448B-BDD6-1944EAFEF7F8}"/>
              </a:ext>
            </a:extLst>
          </p:cNvPr>
          <p:cNvCxnSpPr>
            <a:cxnSpLocks/>
            <a:stCxn id="54" idx="1"/>
            <a:endCxn id="35" idx="0"/>
          </p:cNvCxnSpPr>
          <p:nvPr/>
        </p:nvCxnSpPr>
        <p:spPr>
          <a:xfrm rot="10800000" flipV="1">
            <a:off x="4527176" y="3227781"/>
            <a:ext cx="555847" cy="424934"/>
          </a:xfrm>
          <a:prstGeom prst="curvedConnector2">
            <a:avLst/>
          </a:prstGeom>
          <a:ln w="28575">
            <a:solidFill>
              <a:srgbClr val="00B05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49" name="直接箭头连接符 543">
            <a:extLst>
              <a:ext uri="{FF2B5EF4-FFF2-40B4-BE49-F238E27FC236}">
                <a16:creationId xmlns:a16="http://schemas.microsoft.com/office/drawing/2014/main" id="{CBB23C93-7755-4C7C-8055-63BA2BF435ED}"/>
              </a:ext>
            </a:extLst>
          </p:cNvPr>
          <p:cNvCxnSpPr>
            <a:cxnSpLocks/>
            <a:stCxn id="55" idx="3"/>
            <a:endCxn id="36" idx="0"/>
          </p:cNvCxnSpPr>
          <p:nvPr/>
        </p:nvCxnSpPr>
        <p:spPr>
          <a:xfrm flipH="1">
            <a:off x="2432305" y="3890351"/>
            <a:ext cx="377850" cy="371965"/>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50" name="直接箭头连接符 544">
            <a:extLst>
              <a:ext uri="{FF2B5EF4-FFF2-40B4-BE49-F238E27FC236}">
                <a16:creationId xmlns:a16="http://schemas.microsoft.com/office/drawing/2014/main" id="{27876F87-D5C7-4B03-BA8E-FB7EFD013237}"/>
              </a:ext>
            </a:extLst>
          </p:cNvPr>
          <p:cNvCxnSpPr>
            <a:cxnSpLocks/>
            <a:stCxn id="35" idx="5"/>
            <a:endCxn id="56" idx="0"/>
          </p:cNvCxnSpPr>
          <p:nvPr/>
        </p:nvCxnSpPr>
        <p:spPr>
          <a:xfrm>
            <a:off x="4688818" y="3999331"/>
            <a:ext cx="416582" cy="339184"/>
          </a:xfrm>
          <a:prstGeom prst="straightConnector1">
            <a:avLst/>
          </a:prstGeom>
          <a:ln w="28575">
            <a:solidFill>
              <a:srgbClr val="00B050"/>
            </a:solidFill>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51" name="直接箭头连接符 545">
            <a:extLst>
              <a:ext uri="{FF2B5EF4-FFF2-40B4-BE49-F238E27FC236}">
                <a16:creationId xmlns:a16="http://schemas.microsoft.com/office/drawing/2014/main" id="{E65E7C4B-4E3F-4D4C-94A1-4EC908BA5CDD}"/>
              </a:ext>
            </a:extLst>
          </p:cNvPr>
          <p:cNvCxnSpPr>
            <a:cxnSpLocks/>
            <a:stCxn id="36" idx="3"/>
            <a:endCxn id="42" idx="1"/>
          </p:cNvCxnSpPr>
          <p:nvPr/>
        </p:nvCxnSpPr>
        <p:spPr>
          <a:xfrm>
            <a:off x="2274971" y="4652981"/>
            <a:ext cx="280489" cy="448665"/>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sp>
        <p:nvSpPr>
          <p:cNvPr id="52" name="椭圆 546">
            <a:extLst>
              <a:ext uri="{FF2B5EF4-FFF2-40B4-BE49-F238E27FC236}">
                <a16:creationId xmlns:a16="http://schemas.microsoft.com/office/drawing/2014/main" id="{D45100D1-273E-4A31-9F56-F6809C56EA8B}"/>
              </a:ext>
            </a:extLst>
          </p:cNvPr>
          <p:cNvSpPr/>
          <p:nvPr/>
        </p:nvSpPr>
        <p:spPr>
          <a:xfrm>
            <a:off x="3429001" y="5062415"/>
            <a:ext cx="429769" cy="381000"/>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4</a:t>
            </a:r>
          </a:p>
        </p:txBody>
      </p:sp>
      <p:cxnSp>
        <p:nvCxnSpPr>
          <p:cNvPr id="53" name="直接箭头连接符 547">
            <a:extLst>
              <a:ext uri="{FF2B5EF4-FFF2-40B4-BE49-F238E27FC236}">
                <a16:creationId xmlns:a16="http://schemas.microsoft.com/office/drawing/2014/main" id="{BF91D081-C2A9-4493-A3BC-AE29512183FE}"/>
              </a:ext>
            </a:extLst>
          </p:cNvPr>
          <p:cNvCxnSpPr>
            <a:cxnSpLocks/>
            <a:stCxn id="36" idx="5"/>
            <a:endCxn id="52" idx="0"/>
          </p:cNvCxnSpPr>
          <p:nvPr/>
        </p:nvCxnSpPr>
        <p:spPr>
          <a:xfrm>
            <a:off x="2589639" y="4652981"/>
            <a:ext cx="1054246" cy="409435"/>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4" name="文本框 125">
                <a:extLst>
                  <a:ext uri="{FF2B5EF4-FFF2-40B4-BE49-F238E27FC236}">
                    <a16:creationId xmlns:a16="http://schemas.microsoft.com/office/drawing/2014/main" id="{595A44A2-177A-4262-A183-325ADACCAAB4}"/>
                  </a:ext>
                </a:extLst>
              </p:cNvPr>
              <p:cNvSpPr txBox="1"/>
              <p:nvPr/>
            </p:nvSpPr>
            <p:spPr>
              <a:xfrm>
                <a:off x="5083022" y="3043115"/>
                <a:ext cx="403379" cy="369332"/>
              </a:xfrm>
              <a:prstGeom prst="rect">
                <a:avLst/>
              </a:prstGeom>
              <a:noFill/>
            </p:spPr>
            <p:txBody>
              <a:bodyPr wrap="square" rtlCol="0">
                <a:spAutoFit/>
              </a:bodyPr>
              <a:lstStyle>
                <a:defPPr>
                  <a:defRPr lang="en-US"/>
                </a:defPPr>
                <a:lvl1pPr marL="0" algn="l" defTabSz="660380" rtl="0" eaLnBrk="1" latinLnBrk="0" hangingPunct="1">
                  <a:defRPr sz="1300" kern="1200">
                    <a:solidFill>
                      <a:schemeClr val="tx1"/>
                    </a:solidFill>
                    <a:latin typeface="+mn-lt"/>
                    <a:ea typeface="+mn-ea"/>
                    <a:cs typeface="+mn-cs"/>
                  </a:defRPr>
                </a:lvl1pPr>
                <a:lvl2pPr marL="330190" algn="l" defTabSz="660380" rtl="0" eaLnBrk="1" latinLnBrk="0" hangingPunct="1">
                  <a:defRPr sz="1300" kern="1200">
                    <a:solidFill>
                      <a:schemeClr val="tx1"/>
                    </a:solidFill>
                    <a:latin typeface="+mn-lt"/>
                    <a:ea typeface="+mn-ea"/>
                    <a:cs typeface="+mn-cs"/>
                  </a:defRPr>
                </a:lvl2pPr>
                <a:lvl3pPr marL="660380" algn="l" defTabSz="660380" rtl="0" eaLnBrk="1" latinLnBrk="0" hangingPunct="1">
                  <a:defRPr sz="1300" kern="1200">
                    <a:solidFill>
                      <a:schemeClr val="tx1"/>
                    </a:solidFill>
                    <a:latin typeface="+mn-lt"/>
                    <a:ea typeface="+mn-ea"/>
                    <a:cs typeface="+mn-cs"/>
                  </a:defRPr>
                </a:lvl3pPr>
                <a:lvl4pPr marL="990570" algn="l" defTabSz="660380" rtl="0" eaLnBrk="1" latinLnBrk="0" hangingPunct="1">
                  <a:defRPr sz="1300" kern="1200">
                    <a:solidFill>
                      <a:schemeClr val="tx1"/>
                    </a:solidFill>
                    <a:latin typeface="+mn-lt"/>
                    <a:ea typeface="+mn-ea"/>
                    <a:cs typeface="+mn-cs"/>
                  </a:defRPr>
                </a:lvl4pPr>
                <a:lvl5pPr marL="1320759" algn="l" defTabSz="660380" rtl="0" eaLnBrk="1" latinLnBrk="0" hangingPunct="1">
                  <a:defRPr sz="1300" kern="1200">
                    <a:solidFill>
                      <a:schemeClr val="tx1"/>
                    </a:solidFill>
                    <a:latin typeface="+mn-lt"/>
                    <a:ea typeface="+mn-ea"/>
                    <a:cs typeface="+mn-cs"/>
                  </a:defRPr>
                </a:lvl5pPr>
                <a:lvl6pPr marL="1650949" algn="l" defTabSz="660380" rtl="0" eaLnBrk="1" latinLnBrk="0" hangingPunct="1">
                  <a:defRPr sz="1300" kern="1200">
                    <a:solidFill>
                      <a:schemeClr val="tx1"/>
                    </a:solidFill>
                    <a:latin typeface="+mn-lt"/>
                    <a:ea typeface="+mn-ea"/>
                    <a:cs typeface="+mn-cs"/>
                  </a:defRPr>
                </a:lvl6pPr>
                <a:lvl7pPr marL="1981139" algn="l" defTabSz="660380" rtl="0" eaLnBrk="1" latinLnBrk="0" hangingPunct="1">
                  <a:defRPr sz="1300" kern="1200">
                    <a:solidFill>
                      <a:schemeClr val="tx1"/>
                    </a:solidFill>
                    <a:latin typeface="+mn-lt"/>
                    <a:ea typeface="+mn-ea"/>
                    <a:cs typeface="+mn-cs"/>
                  </a:defRPr>
                </a:lvl7pPr>
                <a:lvl8pPr marL="2311329" algn="l" defTabSz="660380" rtl="0" eaLnBrk="1" latinLnBrk="0" hangingPunct="1">
                  <a:defRPr sz="1300" kern="1200">
                    <a:solidFill>
                      <a:schemeClr val="tx1"/>
                    </a:solidFill>
                    <a:latin typeface="+mn-lt"/>
                    <a:ea typeface="+mn-ea"/>
                    <a:cs typeface="+mn-cs"/>
                  </a:defRPr>
                </a:lvl8pPr>
                <a:lvl9pPr marL="2641519" algn="l" defTabSz="660380" rtl="0" eaLnBrk="1" latinLnBrk="0" hangingPunct="1">
                  <a:defRPr sz="13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2</m:t>
                          </m:r>
                        </m:sub>
                      </m:sSub>
                    </m:oMath>
                  </m:oMathPara>
                </a14:m>
                <a:endParaRPr lang="en-US" sz="1800" dirty="0">
                  <a:latin typeface="Comic Sans MS" panose="030F0702030302020204" pitchFamily="66" charset="0"/>
                </a:endParaRPr>
              </a:p>
            </p:txBody>
          </p:sp>
        </mc:Choice>
        <mc:Fallback xmlns="">
          <p:sp>
            <p:nvSpPr>
              <p:cNvPr id="54" name="文本框 125">
                <a:extLst>
                  <a:ext uri="{FF2B5EF4-FFF2-40B4-BE49-F238E27FC236}">
                    <a16:creationId xmlns:a16="http://schemas.microsoft.com/office/drawing/2014/main" id="{595A44A2-177A-4262-A183-325ADACCAAB4}"/>
                  </a:ext>
                </a:extLst>
              </p:cNvPr>
              <p:cNvSpPr txBox="1">
                <a:spLocks noRot="1" noChangeAspect="1" noMove="1" noResize="1" noEditPoints="1" noAdjustHandles="1" noChangeArrowheads="1" noChangeShapeType="1" noTextEdit="1"/>
              </p:cNvSpPr>
              <p:nvPr/>
            </p:nvSpPr>
            <p:spPr>
              <a:xfrm>
                <a:off x="5083022" y="3043115"/>
                <a:ext cx="403379" cy="369332"/>
              </a:xfrm>
              <a:prstGeom prst="rect">
                <a:avLst/>
              </a:prstGeom>
              <a:blipFill>
                <a:blip r:embed="rId3"/>
                <a:stretch>
                  <a:fillRect/>
                </a:stretch>
              </a:blipFill>
            </p:spPr>
            <p:txBody>
              <a:bodyPr/>
              <a:lstStyle/>
              <a:p>
                <a:r>
                  <a:rPr lang="zh-CN" altLang="en-US">
                    <a:noFill/>
                  </a:rPr>
                  <a:t> </a:t>
                </a:r>
              </a:p>
            </p:txBody>
          </p:sp>
        </mc:Fallback>
      </mc:AlternateContent>
      <p:sp>
        <p:nvSpPr>
          <p:cNvPr id="55" name="椭圆 527">
            <a:extLst>
              <a:ext uri="{FF2B5EF4-FFF2-40B4-BE49-F238E27FC236}">
                <a16:creationId xmlns:a16="http://schemas.microsoft.com/office/drawing/2014/main" id="{BB39F991-5E5E-495E-89C3-22AF64B3F433}"/>
              </a:ext>
            </a:extLst>
          </p:cNvPr>
          <p:cNvSpPr/>
          <p:nvPr/>
        </p:nvSpPr>
        <p:spPr>
          <a:xfrm>
            <a:off x="2743201" y="3500315"/>
            <a:ext cx="457199" cy="456954"/>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sp>
        <p:nvSpPr>
          <p:cNvPr id="56" name="椭圆 527">
            <a:extLst>
              <a:ext uri="{FF2B5EF4-FFF2-40B4-BE49-F238E27FC236}">
                <a16:creationId xmlns:a16="http://schemas.microsoft.com/office/drawing/2014/main" id="{59798A39-0403-41BE-8579-83FECADFCD22}"/>
              </a:ext>
            </a:extLst>
          </p:cNvPr>
          <p:cNvSpPr/>
          <p:nvPr/>
        </p:nvSpPr>
        <p:spPr>
          <a:xfrm>
            <a:off x="4876801" y="4338515"/>
            <a:ext cx="457199" cy="374022"/>
          </a:xfrm>
          <a:prstGeom prst="ellipse">
            <a:avLst/>
          </a:prstGeom>
          <a:ln w="28575">
            <a:solidFill>
              <a:srgbClr val="00B050"/>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8’</a:t>
            </a:r>
          </a:p>
        </p:txBody>
      </p:sp>
      <p:cxnSp>
        <p:nvCxnSpPr>
          <p:cNvPr id="57" name="直接箭头连接符 544">
            <a:extLst>
              <a:ext uri="{FF2B5EF4-FFF2-40B4-BE49-F238E27FC236}">
                <a16:creationId xmlns:a16="http://schemas.microsoft.com/office/drawing/2014/main" id="{9122802C-D863-44E9-8D2A-921C426A1328}"/>
              </a:ext>
            </a:extLst>
          </p:cNvPr>
          <p:cNvCxnSpPr>
            <a:cxnSpLocks/>
            <a:stCxn id="35" idx="3"/>
            <a:endCxn id="40" idx="7"/>
          </p:cNvCxnSpPr>
          <p:nvPr/>
        </p:nvCxnSpPr>
        <p:spPr>
          <a:xfrm flipH="1">
            <a:off x="3340059" y="3999332"/>
            <a:ext cx="1025470" cy="444889"/>
          </a:xfrm>
          <a:prstGeom prst="straightConnector1">
            <a:avLst/>
          </a:prstGeom>
          <a:ln w="28575">
            <a:solidFill>
              <a:srgbClr val="00B050"/>
            </a:solidFill>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58" name="直接箭头连接符 544">
            <a:extLst>
              <a:ext uri="{FF2B5EF4-FFF2-40B4-BE49-F238E27FC236}">
                <a16:creationId xmlns:a16="http://schemas.microsoft.com/office/drawing/2014/main" id="{2F2D76BC-5391-42E4-8358-664BE8E8B192}"/>
              </a:ext>
            </a:extLst>
          </p:cNvPr>
          <p:cNvCxnSpPr>
            <a:cxnSpLocks/>
            <a:stCxn id="55" idx="5"/>
            <a:endCxn id="41" idx="1"/>
          </p:cNvCxnSpPr>
          <p:nvPr/>
        </p:nvCxnSpPr>
        <p:spPr>
          <a:xfrm>
            <a:off x="3133445" y="3890350"/>
            <a:ext cx="859787" cy="553870"/>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59" name="连接符: 曲线 542">
            <a:extLst>
              <a:ext uri="{FF2B5EF4-FFF2-40B4-BE49-F238E27FC236}">
                <a16:creationId xmlns:a16="http://schemas.microsoft.com/office/drawing/2014/main" id="{8F87A505-8DFB-4FC4-87A9-5FFE4F8DC5AC}"/>
              </a:ext>
            </a:extLst>
          </p:cNvPr>
          <p:cNvCxnSpPr>
            <a:cxnSpLocks/>
            <a:stCxn id="60" idx="3"/>
            <a:endCxn id="55" idx="0"/>
          </p:cNvCxnSpPr>
          <p:nvPr/>
        </p:nvCxnSpPr>
        <p:spPr>
          <a:xfrm>
            <a:off x="2613180" y="3075381"/>
            <a:ext cx="358621" cy="424934"/>
          </a:xfrm>
          <a:prstGeom prst="curvedConnector2">
            <a:avLst/>
          </a:prstGeom>
          <a:ln w="28575">
            <a:solidFill>
              <a:schemeClr val="accent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文本框 125">
                <a:extLst>
                  <a:ext uri="{FF2B5EF4-FFF2-40B4-BE49-F238E27FC236}">
                    <a16:creationId xmlns:a16="http://schemas.microsoft.com/office/drawing/2014/main" id="{D876E9E0-099D-4B12-8AC2-B6D4CF56C9F0}"/>
                  </a:ext>
                </a:extLst>
              </p:cNvPr>
              <p:cNvSpPr txBox="1"/>
              <p:nvPr/>
            </p:nvSpPr>
            <p:spPr>
              <a:xfrm>
                <a:off x="2209801" y="2890715"/>
                <a:ext cx="403379" cy="369332"/>
              </a:xfrm>
              <a:prstGeom prst="rect">
                <a:avLst/>
              </a:prstGeom>
              <a:noFill/>
            </p:spPr>
            <p:txBody>
              <a:bodyPr wrap="square" rtlCol="0">
                <a:spAutoFit/>
              </a:bodyPr>
              <a:lstStyle>
                <a:defPPr>
                  <a:defRPr lang="en-US"/>
                </a:defPPr>
                <a:lvl1pPr marL="0" algn="l" defTabSz="660380" rtl="0" eaLnBrk="1" latinLnBrk="0" hangingPunct="1">
                  <a:defRPr sz="1300" kern="1200">
                    <a:solidFill>
                      <a:schemeClr val="tx1"/>
                    </a:solidFill>
                    <a:latin typeface="+mn-lt"/>
                    <a:ea typeface="+mn-ea"/>
                    <a:cs typeface="+mn-cs"/>
                  </a:defRPr>
                </a:lvl1pPr>
                <a:lvl2pPr marL="330190" algn="l" defTabSz="660380" rtl="0" eaLnBrk="1" latinLnBrk="0" hangingPunct="1">
                  <a:defRPr sz="1300" kern="1200">
                    <a:solidFill>
                      <a:schemeClr val="tx1"/>
                    </a:solidFill>
                    <a:latin typeface="+mn-lt"/>
                    <a:ea typeface="+mn-ea"/>
                    <a:cs typeface="+mn-cs"/>
                  </a:defRPr>
                </a:lvl2pPr>
                <a:lvl3pPr marL="660380" algn="l" defTabSz="660380" rtl="0" eaLnBrk="1" latinLnBrk="0" hangingPunct="1">
                  <a:defRPr sz="1300" kern="1200">
                    <a:solidFill>
                      <a:schemeClr val="tx1"/>
                    </a:solidFill>
                    <a:latin typeface="+mn-lt"/>
                    <a:ea typeface="+mn-ea"/>
                    <a:cs typeface="+mn-cs"/>
                  </a:defRPr>
                </a:lvl3pPr>
                <a:lvl4pPr marL="990570" algn="l" defTabSz="660380" rtl="0" eaLnBrk="1" latinLnBrk="0" hangingPunct="1">
                  <a:defRPr sz="1300" kern="1200">
                    <a:solidFill>
                      <a:schemeClr val="tx1"/>
                    </a:solidFill>
                    <a:latin typeface="+mn-lt"/>
                    <a:ea typeface="+mn-ea"/>
                    <a:cs typeface="+mn-cs"/>
                  </a:defRPr>
                </a:lvl4pPr>
                <a:lvl5pPr marL="1320759" algn="l" defTabSz="660380" rtl="0" eaLnBrk="1" latinLnBrk="0" hangingPunct="1">
                  <a:defRPr sz="1300" kern="1200">
                    <a:solidFill>
                      <a:schemeClr val="tx1"/>
                    </a:solidFill>
                    <a:latin typeface="+mn-lt"/>
                    <a:ea typeface="+mn-ea"/>
                    <a:cs typeface="+mn-cs"/>
                  </a:defRPr>
                </a:lvl5pPr>
                <a:lvl6pPr marL="1650949" algn="l" defTabSz="660380" rtl="0" eaLnBrk="1" latinLnBrk="0" hangingPunct="1">
                  <a:defRPr sz="1300" kern="1200">
                    <a:solidFill>
                      <a:schemeClr val="tx1"/>
                    </a:solidFill>
                    <a:latin typeface="+mn-lt"/>
                    <a:ea typeface="+mn-ea"/>
                    <a:cs typeface="+mn-cs"/>
                  </a:defRPr>
                </a:lvl6pPr>
                <a:lvl7pPr marL="1981139" algn="l" defTabSz="660380" rtl="0" eaLnBrk="1" latinLnBrk="0" hangingPunct="1">
                  <a:defRPr sz="1300" kern="1200">
                    <a:solidFill>
                      <a:schemeClr val="tx1"/>
                    </a:solidFill>
                    <a:latin typeface="+mn-lt"/>
                    <a:ea typeface="+mn-ea"/>
                    <a:cs typeface="+mn-cs"/>
                  </a:defRPr>
                </a:lvl7pPr>
                <a:lvl8pPr marL="2311329" algn="l" defTabSz="660380" rtl="0" eaLnBrk="1" latinLnBrk="0" hangingPunct="1">
                  <a:defRPr sz="1300" kern="1200">
                    <a:solidFill>
                      <a:schemeClr val="tx1"/>
                    </a:solidFill>
                    <a:latin typeface="+mn-lt"/>
                    <a:ea typeface="+mn-ea"/>
                    <a:cs typeface="+mn-cs"/>
                  </a:defRPr>
                </a:lvl8pPr>
                <a:lvl9pPr marL="2641519" algn="l" defTabSz="660380" rtl="0" eaLnBrk="1" latinLnBrk="0" hangingPunct="1">
                  <a:defRPr sz="13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1</m:t>
                          </m:r>
                        </m:sub>
                      </m:sSub>
                    </m:oMath>
                  </m:oMathPara>
                </a14:m>
                <a:endParaRPr lang="en-US" sz="1800" dirty="0">
                  <a:latin typeface="Comic Sans MS" panose="030F0702030302020204" pitchFamily="66" charset="0"/>
                </a:endParaRPr>
              </a:p>
            </p:txBody>
          </p:sp>
        </mc:Choice>
        <mc:Fallback xmlns="">
          <p:sp>
            <p:nvSpPr>
              <p:cNvPr id="60" name="文本框 125">
                <a:extLst>
                  <a:ext uri="{FF2B5EF4-FFF2-40B4-BE49-F238E27FC236}">
                    <a16:creationId xmlns:a16="http://schemas.microsoft.com/office/drawing/2014/main" id="{D876E9E0-099D-4B12-8AC2-B6D4CF56C9F0}"/>
                  </a:ext>
                </a:extLst>
              </p:cNvPr>
              <p:cNvSpPr txBox="1">
                <a:spLocks noRot="1" noChangeAspect="1" noMove="1" noResize="1" noEditPoints="1" noAdjustHandles="1" noChangeArrowheads="1" noChangeShapeType="1" noTextEdit="1"/>
              </p:cNvSpPr>
              <p:nvPr/>
            </p:nvSpPr>
            <p:spPr>
              <a:xfrm>
                <a:off x="2209801" y="2890715"/>
                <a:ext cx="403379" cy="369332"/>
              </a:xfrm>
              <a:prstGeom prst="rect">
                <a:avLst/>
              </a:prstGeom>
              <a:blipFill>
                <a:blip r:embed="rId4"/>
                <a:stretch>
                  <a:fillRect/>
                </a:stretch>
              </a:blipFill>
            </p:spPr>
            <p:txBody>
              <a:bodyPr/>
              <a:lstStyle/>
              <a:p>
                <a:r>
                  <a:rPr lang="zh-CN" altLang="en-US">
                    <a:noFill/>
                  </a:rPr>
                  <a:t> </a:t>
                </a:r>
              </a:p>
            </p:txBody>
          </p:sp>
        </mc:Fallback>
      </mc:AlternateContent>
      <p:sp>
        <p:nvSpPr>
          <p:cNvPr id="61" name="椭圆 527">
            <a:extLst>
              <a:ext uri="{FF2B5EF4-FFF2-40B4-BE49-F238E27FC236}">
                <a16:creationId xmlns:a16="http://schemas.microsoft.com/office/drawing/2014/main" id="{1A278CE7-E811-4F0C-83FA-9CA13400DF5C}"/>
              </a:ext>
            </a:extLst>
          </p:cNvPr>
          <p:cNvSpPr/>
          <p:nvPr/>
        </p:nvSpPr>
        <p:spPr>
          <a:xfrm>
            <a:off x="5486401" y="3576515"/>
            <a:ext cx="457199" cy="406086"/>
          </a:xfrm>
          <a:prstGeom prst="ellipse">
            <a:avLst/>
          </a:prstGeom>
          <a:ln w="28575">
            <a:solidFill>
              <a:srgbClr val="7030A0"/>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cxnSp>
        <p:nvCxnSpPr>
          <p:cNvPr id="62" name="直接箭头连接符 544">
            <a:extLst>
              <a:ext uri="{FF2B5EF4-FFF2-40B4-BE49-F238E27FC236}">
                <a16:creationId xmlns:a16="http://schemas.microsoft.com/office/drawing/2014/main" id="{F4CBF28E-ECEB-4816-8B08-FF9AC0B5638B}"/>
              </a:ext>
            </a:extLst>
          </p:cNvPr>
          <p:cNvCxnSpPr>
            <a:cxnSpLocks/>
            <a:stCxn id="61" idx="3"/>
            <a:endCxn id="40" idx="7"/>
          </p:cNvCxnSpPr>
          <p:nvPr/>
        </p:nvCxnSpPr>
        <p:spPr>
          <a:xfrm flipH="1">
            <a:off x="3340059" y="3923132"/>
            <a:ext cx="2213296" cy="521089"/>
          </a:xfrm>
          <a:prstGeom prst="straightConnector1">
            <a:avLst/>
          </a:prstGeom>
          <a:ln w="28575">
            <a:solidFill>
              <a:srgbClr val="7030A0"/>
            </a:solidFill>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sp>
        <p:nvSpPr>
          <p:cNvPr id="63" name="椭圆 527">
            <a:extLst>
              <a:ext uri="{FF2B5EF4-FFF2-40B4-BE49-F238E27FC236}">
                <a16:creationId xmlns:a16="http://schemas.microsoft.com/office/drawing/2014/main" id="{0FE86C12-5BDD-46B4-B35D-83091F3DBF72}"/>
              </a:ext>
            </a:extLst>
          </p:cNvPr>
          <p:cNvSpPr/>
          <p:nvPr/>
        </p:nvSpPr>
        <p:spPr>
          <a:xfrm>
            <a:off x="5867401" y="4186115"/>
            <a:ext cx="457199" cy="374022"/>
          </a:xfrm>
          <a:prstGeom prst="ellipse">
            <a:avLst/>
          </a:prstGeom>
          <a:ln w="28575">
            <a:solidFill>
              <a:srgbClr val="7030A0"/>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8’’</a:t>
            </a:r>
          </a:p>
        </p:txBody>
      </p:sp>
      <p:cxnSp>
        <p:nvCxnSpPr>
          <p:cNvPr id="64" name="连接符: 曲线 542">
            <a:extLst>
              <a:ext uri="{FF2B5EF4-FFF2-40B4-BE49-F238E27FC236}">
                <a16:creationId xmlns:a16="http://schemas.microsoft.com/office/drawing/2014/main" id="{ED1B8FDF-C2AF-4D4E-82BB-DACEDADDFD04}"/>
              </a:ext>
            </a:extLst>
          </p:cNvPr>
          <p:cNvCxnSpPr>
            <a:cxnSpLocks/>
            <a:stCxn id="63" idx="6"/>
            <a:endCxn id="43" idx="6"/>
          </p:cNvCxnSpPr>
          <p:nvPr/>
        </p:nvCxnSpPr>
        <p:spPr>
          <a:xfrm flipH="1">
            <a:off x="4841071" y="4373126"/>
            <a:ext cx="1483529" cy="883476"/>
          </a:xfrm>
          <a:prstGeom prst="curvedConnector3">
            <a:avLst>
              <a:gd name="adj1" fmla="val -15409"/>
            </a:avLst>
          </a:prstGeom>
          <a:ln w="28575">
            <a:solidFill>
              <a:srgbClr val="7030A0"/>
            </a:solidFill>
            <a:prstDash val="sysDash"/>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65" name="直接箭头连接符 544">
            <a:extLst>
              <a:ext uri="{FF2B5EF4-FFF2-40B4-BE49-F238E27FC236}">
                <a16:creationId xmlns:a16="http://schemas.microsoft.com/office/drawing/2014/main" id="{340C015F-176F-44F9-AC6F-5EFCC9F39A2F}"/>
              </a:ext>
            </a:extLst>
          </p:cNvPr>
          <p:cNvCxnSpPr>
            <a:cxnSpLocks/>
            <a:stCxn id="63" idx="3"/>
            <a:endCxn id="66" idx="7"/>
          </p:cNvCxnSpPr>
          <p:nvPr/>
        </p:nvCxnSpPr>
        <p:spPr>
          <a:xfrm flipH="1">
            <a:off x="5648045" y="4505363"/>
            <a:ext cx="286311" cy="268926"/>
          </a:xfrm>
          <a:prstGeom prst="straightConnector1">
            <a:avLst/>
          </a:prstGeom>
          <a:ln w="28575">
            <a:solidFill>
              <a:srgbClr val="7030A0"/>
            </a:solidFill>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sp>
        <p:nvSpPr>
          <p:cNvPr id="66" name="椭圆 527">
            <a:extLst>
              <a:ext uri="{FF2B5EF4-FFF2-40B4-BE49-F238E27FC236}">
                <a16:creationId xmlns:a16="http://schemas.microsoft.com/office/drawing/2014/main" id="{DB9AF935-187D-4359-9A6C-455A0DD0EB5D}"/>
              </a:ext>
            </a:extLst>
          </p:cNvPr>
          <p:cNvSpPr/>
          <p:nvPr/>
        </p:nvSpPr>
        <p:spPr>
          <a:xfrm>
            <a:off x="5257801" y="4719515"/>
            <a:ext cx="457199" cy="374022"/>
          </a:xfrm>
          <a:prstGeom prst="ellipse">
            <a:avLst/>
          </a:prstGeom>
          <a:ln w="28575">
            <a:solidFill>
              <a:srgbClr val="7030A0"/>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6’</a:t>
            </a:r>
          </a:p>
        </p:txBody>
      </p:sp>
      <p:cxnSp>
        <p:nvCxnSpPr>
          <p:cNvPr id="67" name="直接箭头连接符 544">
            <a:extLst>
              <a:ext uri="{FF2B5EF4-FFF2-40B4-BE49-F238E27FC236}">
                <a16:creationId xmlns:a16="http://schemas.microsoft.com/office/drawing/2014/main" id="{FB96A6DB-6A48-4D96-845A-3717435170DE}"/>
              </a:ext>
            </a:extLst>
          </p:cNvPr>
          <p:cNvCxnSpPr>
            <a:cxnSpLocks/>
            <a:stCxn id="61" idx="5"/>
            <a:endCxn id="63" idx="0"/>
          </p:cNvCxnSpPr>
          <p:nvPr/>
        </p:nvCxnSpPr>
        <p:spPr>
          <a:xfrm>
            <a:off x="5876644" y="3923131"/>
            <a:ext cx="219356" cy="262984"/>
          </a:xfrm>
          <a:prstGeom prst="straightConnector1">
            <a:avLst/>
          </a:prstGeom>
          <a:ln w="28575">
            <a:solidFill>
              <a:srgbClr val="7030A0"/>
            </a:solidFill>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68" name="连接符: 曲线 542">
            <a:extLst>
              <a:ext uri="{FF2B5EF4-FFF2-40B4-BE49-F238E27FC236}">
                <a16:creationId xmlns:a16="http://schemas.microsoft.com/office/drawing/2014/main" id="{7C944093-CFCE-441A-A86B-FA6671A8151C}"/>
              </a:ext>
            </a:extLst>
          </p:cNvPr>
          <p:cNvCxnSpPr>
            <a:cxnSpLocks/>
            <a:stCxn id="69" idx="1"/>
            <a:endCxn id="61" idx="0"/>
          </p:cNvCxnSpPr>
          <p:nvPr/>
        </p:nvCxnSpPr>
        <p:spPr>
          <a:xfrm rot="10800000" flipV="1">
            <a:off x="5715000" y="3151581"/>
            <a:ext cx="609600" cy="424934"/>
          </a:xfrm>
          <a:prstGeom prst="curvedConnector2">
            <a:avLst/>
          </a:prstGeom>
          <a:ln w="28575">
            <a:solidFill>
              <a:srgbClr val="7030A0"/>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9" name="文本框 125">
                <a:extLst>
                  <a:ext uri="{FF2B5EF4-FFF2-40B4-BE49-F238E27FC236}">
                    <a16:creationId xmlns:a16="http://schemas.microsoft.com/office/drawing/2014/main" id="{1C2D16F4-8FF3-4BFB-95A9-2093EE36D793}"/>
                  </a:ext>
                </a:extLst>
              </p:cNvPr>
              <p:cNvSpPr txBox="1"/>
              <p:nvPr/>
            </p:nvSpPr>
            <p:spPr>
              <a:xfrm>
                <a:off x="6324601" y="2966915"/>
                <a:ext cx="403379" cy="369332"/>
              </a:xfrm>
              <a:prstGeom prst="rect">
                <a:avLst/>
              </a:prstGeom>
              <a:noFill/>
            </p:spPr>
            <p:txBody>
              <a:bodyPr wrap="square" rtlCol="0">
                <a:spAutoFit/>
              </a:bodyPr>
              <a:lstStyle>
                <a:defPPr>
                  <a:defRPr lang="en-US"/>
                </a:defPPr>
                <a:lvl1pPr marL="0" algn="l" defTabSz="660380" rtl="0" eaLnBrk="1" latinLnBrk="0" hangingPunct="1">
                  <a:defRPr sz="1300" kern="1200">
                    <a:solidFill>
                      <a:schemeClr val="tx1"/>
                    </a:solidFill>
                    <a:latin typeface="+mn-lt"/>
                    <a:ea typeface="+mn-ea"/>
                    <a:cs typeface="+mn-cs"/>
                  </a:defRPr>
                </a:lvl1pPr>
                <a:lvl2pPr marL="330190" algn="l" defTabSz="660380" rtl="0" eaLnBrk="1" latinLnBrk="0" hangingPunct="1">
                  <a:defRPr sz="1300" kern="1200">
                    <a:solidFill>
                      <a:schemeClr val="tx1"/>
                    </a:solidFill>
                    <a:latin typeface="+mn-lt"/>
                    <a:ea typeface="+mn-ea"/>
                    <a:cs typeface="+mn-cs"/>
                  </a:defRPr>
                </a:lvl2pPr>
                <a:lvl3pPr marL="660380" algn="l" defTabSz="660380" rtl="0" eaLnBrk="1" latinLnBrk="0" hangingPunct="1">
                  <a:defRPr sz="1300" kern="1200">
                    <a:solidFill>
                      <a:schemeClr val="tx1"/>
                    </a:solidFill>
                    <a:latin typeface="+mn-lt"/>
                    <a:ea typeface="+mn-ea"/>
                    <a:cs typeface="+mn-cs"/>
                  </a:defRPr>
                </a:lvl3pPr>
                <a:lvl4pPr marL="990570" algn="l" defTabSz="660380" rtl="0" eaLnBrk="1" latinLnBrk="0" hangingPunct="1">
                  <a:defRPr sz="1300" kern="1200">
                    <a:solidFill>
                      <a:schemeClr val="tx1"/>
                    </a:solidFill>
                    <a:latin typeface="+mn-lt"/>
                    <a:ea typeface="+mn-ea"/>
                    <a:cs typeface="+mn-cs"/>
                  </a:defRPr>
                </a:lvl4pPr>
                <a:lvl5pPr marL="1320759" algn="l" defTabSz="660380" rtl="0" eaLnBrk="1" latinLnBrk="0" hangingPunct="1">
                  <a:defRPr sz="1300" kern="1200">
                    <a:solidFill>
                      <a:schemeClr val="tx1"/>
                    </a:solidFill>
                    <a:latin typeface="+mn-lt"/>
                    <a:ea typeface="+mn-ea"/>
                    <a:cs typeface="+mn-cs"/>
                  </a:defRPr>
                </a:lvl5pPr>
                <a:lvl6pPr marL="1650949" algn="l" defTabSz="660380" rtl="0" eaLnBrk="1" latinLnBrk="0" hangingPunct="1">
                  <a:defRPr sz="1300" kern="1200">
                    <a:solidFill>
                      <a:schemeClr val="tx1"/>
                    </a:solidFill>
                    <a:latin typeface="+mn-lt"/>
                    <a:ea typeface="+mn-ea"/>
                    <a:cs typeface="+mn-cs"/>
                  </a:defRPr>
                </a:lvl6pPr>
                <a:lvl7pPr marL="1981139" algn="l" defTabSz="660380" rtl="0" eaLnBrk="1" latinLnBrk="0" hangingPunct="1">
                  <a:defRPr sz="1300" kern="1200">
                    <a:solidFill>
                      <a:schemeClr val="tx1"/>
                    </a:solidFill>
                    <a:latin typeface="+mn-lt"/>
                    <a:ea typeface="+mn-ea"/>
                    <a:cs typeface="+mn-cs"/>
                  </a:defRPr>
                </a:lvl7pPr>
                <a:lvl8pPr marL="2311329" algn="l" defTabSz="660380" rtl="0" eaLnBrk="1" latinLnBrk="0" hangingPunct="1">
                  <a:defRPr sz="1300" kern="1200">
                    <a:solidFill>
                      <a:schemeClr val="tx1"/>
                    </a:solidFill>
                    <a:latin typeface="+mn-lt"/>
                    <a:ea typeface="+mn-ea"/>
                    <a:cs typeface="+mn-cs"/>
                  </a:defRPr>
                </a:lvl8pPr>
                <a:lvl9pPr marL="2641519" algn="l" defTabSz="660380" rtl="0" eaLnBrk="1" latinLnBrk="0" hangingPunct="1">
                  <a:defRPr sz="13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3</m:t>
                          </m:r>
                        </m:sub>
                      </m:sSub>
                    </m:oMath>
                  </m:oMathPara>
                </a14:m>
                <a:endParaRPr lang="en-US" sz="1800" dirty="0">
                  <a:latin typeface="Comic Sans MS" panose="030F0702030302020204" pitchFamily="66" charset="0"/>
                </a:endParaRPr>
              </a:p>
            </p:txBody>
          </p:sp>
        </mc:Choice>
        <mc:Fallback xmlns="">
          <p:sp>
            <p:nvSpPr>
              <p:cNvPr id="69" name="文本框 125">
                <a:extLst>
                  <a:ext uri="{FF2B5EF4-FFF2-40B4-BE49-F238E27FC236}">
                    <a16:creationId xmlns:a16="http://schemas.microsoft.com/office/drawing/2014/main" id="{1C2D16F4-8FF3-4BFB-95A9-2093EE36D793}"/>
                  </a:ext>
                </a:extLst>
              </p:cNvPr>
              <p:cNvSpPr txBox="1">
                <a:spLocks noRot="1" noChangeAspect="1" noMove="1" noResize="1" noEditPoints="1" noAdjustHandles="1" noChangeArrowheads="1" noChangeShapeType="1" noTextEdit="1"/>
              </p:cNvSpPr>
              <p:nvPr/>
            </p:nvSpPr>
            <p:spPr>
              <a:xfrm>
                <a:off x="6324601" y="2966915"/>
                <a:ext cx="403379" cy="369332"/>
              </a:xfrm>
              <a:prstGeom prst="rect">
                <a:avLst/>
              </a:prstGeom>
              <a:blipFill>
                <a:blip r:embed="rId5"/>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903A0FF7-2C85-437A-BF36-5CC47083C89F}"/>
                  </a:ext>
                </a:extLst>
              </p:cNvPr>
              <p:cNvSpPr txBox="1"/>
              <p:nvPr/>
            </p:nvSpPr>
            <p:spPr>
              <a:xfrm>
                <a:off x="7620000" y="2961144"/>
                <a:ext cx="3146311" cy="2677656"/>
              </a:xfrm>
              <a:prstGeom prst="rect">
                <a:avLst/>
              </a:prstGeom>
              <a:noFill/>
            </p:spPr>
            <p:txBody>
              <a:bodyPr wrap="none" rtlCol="0">
                <a:spAutoFit/>
              </a:bodyPr>
              <a:lstStyle/>
              <a:p>
                <a14:m>
                  <m:oMath xmlns:m="http://schemas.openxmlformats.org/officeDocument/2006/math">
                    <m:sSub>
                      <m:sSubPr>
                        <m:ctrlPr>
                          <a:rPr lang="en-US" altLang="zh-CN" sz="2400" b="1" i="1">
                            <a:solidFill>
                              <a:schemeClr val="accent2"/>
                            </a:solidFill>
                            <a:latin typeface="Cambria Math" panose="02040503050406030204" pitchFamily="18" charset="0"/>
                          </a:rPr>
                        </m:ctrlPr>
                      </m:sSubPr>
                      <m:e>
                        <m:r>
                          <a:rPr lang="en-US" altLang="zh-CN" sz="2400" b="1" i="1">
                            <a:solidFill>
                              <a:schemeClr val="accent2"/>
                            </a:solidFill>
                            <a:latin typeface="Cambria Math" panose="02040503050406030204" pitchFamily="18" charset="0"/>
                          </a:rPr>
                          <m:t>𝑷</m:t>
                        </m:r>
                      </m:e>
                      <m:sub>
                        <m:r>
                          <a:rPr lang="en-US" altLang="zh-CN" sz="2400" b="1" i="1">
                            <a:solidFill>
                              <a:schemeClr val="accent2"/>
                            </a:solidFill>
                            <a:latin typeface="Cambria Math" panose="02040503050406030204" pitchFamily="18" charset="0"/>
                          </a:rPr>
                          <m:t>𝟏</m:t>
                        </m:r>
                      </m:sub>
                    </m:sSub>
                    <m:r>
                      <a:rPr lang="en-US" altLang="zh-CN" sz="2400" b="1" i="1">
                        <a:solidFill>
                          <a:schemeClr val="accent2"/>
                        </a:solidFill>
                        <a:latin typeface="Cambria Math" panose="02040503050406030204" pitchFamily="18" charset="0"/>
                      </a:rPr>
                      <m:t>: </m:t>
                    </m:r>
                    <m:sSub>
                      <m:sSubPr>
                        <m:ctrlPr>
                          <a:rPr lang="en-US" altLang="zh-CN" sz="2400" b="1" i="1">
                            <a:solidFill>
                              <a:schemeClr val="accent2"/>
                            </a:solidFill>
                            <a:latin typeface="Cambria Math" panose="02040503050406030204" pitchFamily="18" charset="0"/>
                          </a:rPr>
                        </m:ctrlPr>
                      </m:sSubPr>
                      <m:e>
                        <m:r>
                          <a:rPr lang="en-US" altLang="zh-CN" sz="2400" b="1" i="1">
                            <a:solidFill>
                              <a:schemeClr val="accent2"/>
                            </a:solidFill>
                            <a:latin typeface="Cambria Math" panose="02040503050406030204" pitchFamily="18" charset="0"/>
                          </a:rPr>
                          <m:t>𝑻</m:t>
                        </m:r>
                      </m:e>
                      <m:sub>
                        <m:r>
                          <a:rPr lang="en-US" altLang="zh-CN" sz="2400" b="1" i="1">
                            <a:solidFill>
                              <a:schemeClr val="accent2"/>
                            </a:solidFill>
                            <a:latin typeface="Cambria Math" panose="02040503050406030204" pitchFamily="18" charset="0"/>
                          </a:rPr>
                          <m:t>𝟏</m:t>
                        </m:r>
                      </m:sub>
                    </m:sSub>
                    <m:r>
                      <a:rPr lang="en-US" altLang="zh-CN" sz="2400" b="1" i="1">
                        <a:solidFill>
                          <a:schemeClr val="accent2"/>
                        </a:solidFill>
                        <a:latin typeface="Cambria Math" panose="02040503050406030204" pitchFamily="18" charset="0"/>
                      </a:rPr>
                      <m:t>=</m:t>
                    </m:r>
                    <m:r>
                      <a:rPr lang="en-US" altLang="zh-CN" sz="2400" b="1" i="1">
                        <a:solidFill>
                          <a:schemeClr val="accent2"/>
                        </a:solidFill>
                        <a:latin typeface="Cambria Math" panose="02040503050406030204" pitchFamily="18" charset="0"/>
                      </a:rPr>
                      <m:t>𝑻</m:t>
                    </m:r>
                  </m:oMath>
                </a14:m>
                <a:r>
                  <a:rPr lang="en-US" altLang="zh-CN" sz="2400" b="1" dirty="0">
                    <a:solidFill>
                      <a:schemeClr val="accent2"/>
                    </a:solidFill>
                    <a:latin typeface="Comic Sans MS" panose="030F0702030302020204" pitchFamily="66" charset="0"/>
                  </a:rPr>
                  <a:t>.insert(4)</a:t>
                </a:r>
              </a:p>
              <a:p>
                <a:endParaRPr lang="en-US" altLang="zh-CN" sz="2400" b="1" dirty="0">
                  <a:latin typeface="Comic Sans MS" panose="030F0702030302020204" pitchFamily="66" charset="0"/>
                </a:endParaRPr>
              </a:p>
              <a:p>
                <a:endParaRPr lang="en-US" altLang="zh-CN" sz="2400" b="1" i="1" dirty="0">
                  <a:solidFill>
                    <a:srgbClr val="00B050"/>
                  </a:solidFill>
                  <a:latin typeface="Cambria Math" panose="02040503050406030204" pitchFamily="18" charset="0"/>
                </a:endParaRPr>
              </a:p>
              <a:p>
                <a14:m>
                  <m:oMath xmlns:m="http://schemas.openxmlformats.org/officeDocument/2006/math">
                    <m:sSub>
                      <m:sSubPr>
                        <m:ctrlPr>
                          <a:rPr lang="en-US" altLang="zh-CN" sz="2400" b="1" i="1">
                            <a:solidFill>
                              <a:srgbClr val="00B050"/>
                            </a:solidFill>
                            <a:latin typeface="Cambria Math" panose="02040503050406030204" pitchFamily="18" charset="0"/>
                          </a:rPr>
                        </m:ctrlPr>
                      </m:sSubPr>
                      <m:e>
                        <m:r>
                          <a:rPr lang="en-US" altLang="zh-CN" sz="2400" b="1" i="1">
                            <a:solidFill>
                              <a:srgbClr val="00B050"/>
                            </a:solidFill>
                            <a:latin typeface="Cambria Math" panose="02040503050406030204" pitchFamily="18" charset="0"/>
                          </a:rPr>
                          <m:t>𝑷</m:t>
                        </m:r>
                      </m:e>
                      <m:sub>
                        <m:r>
                          <a:rPr lang="en-US" altLang="zh-CN" sz="2400" b="1" i="1">
                            <a:solidFill>
                              <a:srgbClr val="00B050"/>
                            </a:solidFill>
                            <a:latin typeface="Cambria Math" panose="02040503050406030204" pitchFamily="18" charset="0"/>
                          </a:rPr>
                          <m:t>𝟐</m:t>
                        </m:r>
                      </m:sub>
                    </m:sSub>
                    <m:r>
                      <a:rPr lang="en-US" altLang="zh-CN" sz="2400" b="1" i="1">
                        <a:solidFill>
                          <a:srgbClr val="00B050"/>
                        </a:solidFill>
                        <a:latin typeface="Cambria Math" panose="02040503050406030204" pitchFamily="18" charset="0"/>
                      </a:rPr>
                      <m:t>: </m:t>
                    </m:r>
                    <m:sSub>
                      <m:sSubPr>
                        <m:ctrlPr>
                          <a:rPr lang="en-US" altLang="zh-CN" sz="2400" b="1" i="1">
                            <a:solidFill>
                              <a:srgbClr val="00B050"/>
                            </a:solidFill>
                            <a:latin typeface="Cambria Math" panose="02040503050406030204" pitchFamily="18" charset="0"/>
                          </a:rPr>
                        </m:ctrlPr>
                      </m:sSubPr>
                      <m:e>
                        <m:r>
                          <a:rPr lang="en-US" altLang="zh-CN" sz="2400" b="1" i="1">
                            <a:solidFill>
                              <a:srgbClr val="00B050"/>
                            </a:solidFill>
                            <a:latin typeface="Cambria Math" panose="02040503050406030204" pitchFamily="18" charset="0"/>
                          </a:rPr>
                          <m:t>𝑻</m:t>
                        </m:r>
                      </m:e>
                      <m:sub>
                        <m:r>
                          <a:rPr lang="en-US" altLang="zh-CN" sz="2400" b="1" i="1">
                            <a:solidFill>
                              <a:srgbClr val="00B050"/>
                            </a:solidFill>
                            <a:latin typeface="Cambria Math" panose="02040503050406030204" pitchFamily="18" charset="0"/>
                          </a:rPr>
                          <m:t>𝟐</m:t>
                        </m:r>
                      </m:sub>
                    </m:sSub>
                    <m:r>
                      <a:rPr lang="en-US" altLang="zh-CN" sz="2400" b="1" i="1">
                        <a:solidFill>
                          <a:srgbClr val="00B050"/>
                        </a:solidFill>
                        <a:latin typeface="Cambria Math" panose="02040503050406030204" pitchFamily="18" charset="0"/>
                      </a:rPr>
                      <m:t>=</m:t>
                    </m:r>
                    <m:r>
                      <a:rPr lang="en-US" altLang="zh-CN" sz="2400" b="1" i="1">
                        <a:solidFill>
                          <a:srgbClr val="00B050"/>
                        </a:solidFill>
                        <a:latin typeface="Cambria Math" panose="02040503050406030204" pitchFamily="18" charset="0"/>
                      </a:rPr>
                      <m:t>𝑻</m:t>
                    </m:r>
                  </m:oMath>
                </a14:m>
                <a:r>
                  <a:rPr lang="en-US" altLang="zh-CN" sz="2400" b="1" dirty="0">
                    <a:solidFill>
                      <a:srgbClr val="00B050"/>
                    </a:solidFill>
                    <a:latin typeface="Comic Sans MS" panose="030F0702030302020204" pitchFamily="66" charset="0"/>
                  </a:rPr>
                  <a:t>.delete(9)</a:t>
                </a:r>
              </a:p>
              <a:p>
                <a:endParaRPr lang="zh-CN" altLang="en-US" sz="2400" b="1" dirty="0">
                  <a:latin typeface="Comic Sans MS" panose="030F0702030302020204" pitchFamily="66" charset="0"/>
                </a:endParaRPr>
              </a:p>
              <a:p>
                <a:endParaRPr lang="en-US" altLang="zh-CN" sz="2400" b="1" i="1" dirty="0">
                  <a:solidFill>
                    <a:srgbClr val="7030A0"/>
                  </a:solidFill>
                  <a:latin typeface="Cambria Math" panose="02040503050406030204" pitchFamily="18" charset="0"/>
                </a:endParaRPr>
              </a:p>
              <a:p>
                <a14:m>
                  <m:oMath xmlns:m="http://schemas.openxmlformats.org/officeDocument/2006/math">
                    <m:sSub>
                      <m:sSubPr>
                        <m:ctrlPr>
                          <a:rPr lang="en-US" altLang="zh-CN" sz="2400" b="1" i="1">
                            <a:solidFill>
                              <a:srgbClr val="7030A0"/>
                            </a:solidFill>
                            <a:latin typeface="Cambria Math" panose="02040503050406030204" pitchFamily="18" charset="0"/>
                          </a:rPr>
                        </m:ctrlPr>
                      </m:sSubPr>
                      <m:e>
                        <m:r>
                          <a:rPr lang="en-US" altLang="zh-CN" sz="2400" b="1" i="1">
                            <a:solidFill>
                              <a:srgbClr val="7030A0"/>
                            </a:solidFill>
                            <a:latin typeface="Cambria Math" panose="02040503050406030204" pitchFamily="18" charset="0"/>
                          </a:rPr>
                          <m:t>𝑷</m:t>
                        </m:r>
                      </m:e>
                      <m:sub>
                        <m:r>
                          <a:rPr lang="en-US" altLang="zh-CN" sz="2400" b="1" i="1">
                            <a:solidFill>
                              <a:srgbClr val="7030A0"/>
                            </a:solidFill>
                            <a:latin typeface="Cambria Math" panose="02040503050406030204" pitchFamily="18" charset="0"/>
                          </a:rPr>
                          <m:t>𝟑</m:t>
                        </m:r>
                      </m:sub>
                    </m:sSub>
                    <m:r>
                      <a:rPr lang="en-US" altLang="zh-CN" sz="2400" b="1" i="1">
                        <a:solidFill>
                          <a:srgbClr val="7030A0"/>
                        </a:solidFill>
                        <a:latin typeface="Cambria Math" panose="02040503050406030204" pitchFamily="18" charset="0"/>
                      </a:rPr>
                      <m:t>: </m:t>
                    </m:r>
                    <m:sSub>
                      <m:sSubPr>
                        <m:ctrlPr>
                          <a:rPr lang="en-US" altLang="zh-CN" sz="2400" b="1" i="1">
                            <a:solidFill>
                              <a:srgbClr val="7030A0"/>
                            </a:solidFill>
                            <a:latin typeface="Cambria Math" panose="02040503050406030204" pitchFamily="18" charset="0"/>
                          </a:rPr>
                        </m:ctrlPr>
                      </m:sSubPr>
                      <m:e>
                        <m:r>
                          <a:rPr lang="en-US" altLang="zh-CN" sz="2400" b="1" i="1">
                            <a:solidFill>
                              <a:srgbClr val="7030A0"/>
                            </a:solidFill>
                            <a:latin typeface="Cambria Math" panose="02040503050406030204" pitchFamily="18" charset="0"/>
                          </a:rPr>
                          <m:t>𝑻</m:t>
                        </m:r>
                      </m:e>
                      <m:sub>
                        <m:r>
                          <a:rPr lang="en-US" altLang="zh-CN" sz="2400" b="1" i="1">
                            <a:solidFill>
                              <a:srgbClr val="7030A0"/>
                            </a:solidFill>
                            <a:latin typeface="Cambria Math" panose="02040503050406030204" pitchFamily="18" charset="0"/>
                          </a:rPr>
                          <m:t>𝟑</m:t>
                        </m:r>
                      </m:sub>
                    </m:sSub>
                    <m:r>
                      <a:rPr lang="en-US" altLang="zh-CN" sz="2400" b="1" i="1">
                        <a:solidFill>
                          <a:srgbClr val="7030A0"/>
                        </a:solidFill>
                        <a:latin typeface="Cambria Math" panose="02040503050406030204" pitchFamily="18" charset="0"/>
                      </a:rPr>
                      <m:t>=</m:t>
                    </m:r>
                    <m:r>
                      <a:rPr lang="en-US" altLang="zh-CN" sz="2400" b="1" i="1">
                        <a:solidFill>
                          <a:srgbClr val="7030A0"/>
                        </a:solidFill>
                        <a:latin typeface="Cambria Math" panose="02040503050406030204" pitchFamily="18" charset="0"/>
                      </a:rPr>
                      <m:t>𝑻</m:t>
                    </m:r>
                  </m:oMath>
                </a14:m>
                <a:r>
                  <a:rPr lang="en-US" altLang="zh-CN" sz="2400" b="1" dirty="0">
                    <a:solidFill>
                      <a:srgbClr val="7030A0"/>
                    </a:solidFill>
                    <a:latin typeface="Comic Sans MS" panose="030F0702030302020204" pitchFamily="66" charset="0"/>
                  </a:rPr>
                  <a:t>.insert(6)</a:t>
                </a:r>
              </a:p>
            </p:txBody>
          </p:sp>
        </mc:Choice>
        <mc:Fallback xmlns="">
          <p:sp>
            <p:nvSpPr>
              <p:cNvPr id="77" name="TextBox 76">
                <a:extLst>
                  <a:ext uri="{FF2B5EF4-FFF2-40B4-BE49-F238E27FC236}">
                    <a16:creationId xmlns:a16="http://schemas.microsoft.com/office/drawing/2014/main" id="{903A0FF7-2C85-437A-BF36-5CC47083C89F}"/>
                  </a:ext>
                </a:extLst>
              </p:cNvPr>
              <p:cNvSpPr txBox="1">
                <a:spLocks noRot="1" noChangeAspect="1" noMove="1" noResize="1" noEditPoints="1" noAdjustHandles="1" noChangeArrowheads="1" noChangeShapeType="1" noTextEdit="1"/>
              </p:cNvSpPr>
              <p:nvPr/>
            </p:nvSpPr>
            <p:spPr>
              <a:xfrm>
                <a:off x="7620000" y="2961144"/>
                <a:ext cx="3146311" cy="2677656"/>
              </a:xfrm>
              <a:prstGeom prst="rect">
                <a:avLst/>
              </a:prstGeom>
              <a:blipFill>
                <a:blip r:embed="rId6"/>
                <a:stretch>
                  <a:fillRect l="-388" t="-1822" r="-2132" b="-43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FCBECA30-568F-428A-8423-A35442B2065C}"/>
                  </a:ext>
                </a:extLst>
              </p:cNvPr>
              <p:cNvSpPr txBox="1"/>
              <p:nvPr/>
            </p:nvSpPr>
            <p:spPr>
              <a:xfrm>
                <a:off x="1295401" y="2427743"/>
                <a:ext cx="2657956" cy="400110"/>
              </a:xfrm>
              <a:prstGeom prst="rect">
                <a:avLst/>
              </a:prstGeom>
              <a:noFill/>
            </p:spPr>
            <p:txBody>
              <a:bodyPr wrap="square" rtlCol="0">
                <a:spAutoFit/>
              </a:bodyPr>
              <a:lstStyle/>
              <a:p>
                <a:pPr algn="ctr"/>
                <a:r>
                  <a:rPr lang="en-US" altLang="zh-CN" sz="2000" b="1" dirty="0">
                    <a:latin typeface="Comic Sans MS" panose="030F0702030302020204" pitchFamily="66" charset="0"/>
                  </a:rPr>
                  <a:t>Current version </a:t>
                </a:r>
                <a14:m>
                  <m:oMath xmlns:m="http://schemas.openxmlformats.org/officeDocument/2006/math">
                    <m:r>
                      <a:rPr lang="en-US" altLang="zh-CN" sz="2000" b="1" i="1">
                        <a:latin typeface="Cambria Math" panose="02040503050406030204" pitchFamily="18" charset="0"/>
                      </a:rPr>
                      <m:t>𝑻</m:t>
                    </m:r>
                  </m:oMath>
                </a14:m>
                <a:endParaRPr lang="zh-CN" altLang="en-US" sz="2000" b="1" dirty="0">
                  <a:latin typeface="Comic Sans MS" panose="030F0702030302020204" pitchFamily="66" charset="0"/>
                </a:endParaRPr>
              </a:p>
            </p:txBody>
          </p:sp>
        </mc:Choice>
        <mc:Fallback xmlns="">
          <p:sp>
            <p:nvSpPr>
              <p:cNvPr id="102" name="TextBox 101">
                <a:extLst>
                  <a:ext uri="{FF2B5EF4-FFF2-40B4-BE49-F238E27FC236}">
                    <a16:creationId xmlns:a16="http://schemas.microsoft.com/office/drawing/2014/main" id="{FCBECA30-568F-428A-8423-A35442B2065C}"/>
                  </a:ext>
                </a:extLst>
              </p:cNvPr>
              <p:cNvSpPr txBox="1">
                <a:spLocks noRot="1" noChangeAspect="1" noMove="1" noResize="1" noEditPoints="1" noAdjustHandles="1" noChangeArrowheads="1" noChangeShapeType="1" noTextEdit="1"/>
              </p:cNvSpPr>
              <p:nvPr/>
            </p:nvSpPr>
            <p:spPr>
              <a:xfrm>
                <a:off x="1295401" y="2427743"/>
                <a:ext cx="2657956" cy="400110"/>
              </a:xfrm>
              <a:prstGeom prst="rect">
                <a:avLst/>
              </a:prstGeom>
              <a:blipFill>
                <a:blip r:embed="rId7"/>
                <a:stretch>
                  <a:fillRect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Rectangle 105">
                <a:extLst>
                  <a:ext uri="{FF2B5EF4-FFF2-40B4-BE49-F238E27FC236}">
                    <a16:creationId xmlns:a16="http://schemas.microsoft.com/office/drawing/2014/main" id="{71D5FA95-81D7-439D-B45C-369E110D5A88}"/>
                  </a:ext>
                </a:extLst>
              </p:cNvPr>
              <p:cNvSpPr/>
              <p:nvPr/>
            </p:nvSpPr>
            <p:spPr>
              <a:xfrm>
                <a:off x="8128013" y="3413879"/>
                <a:ext cx="1777987" cy="461665"/>
              </a:xfrm>
              <a:prstGeom prst="rect">
                <a:avLst/>
              </a:prstGeom>
            </p:spPr>
            <p:txBody>
              <a:bodyPr wrap="none">
                <a:spAutoFit/>
              </a:bodyPr>
              <a:lstStyle/>
              <a:p>
                <a:r>
                  <a:rPr lang="en-US" altLang="zh-CN" sz="2400" b="1" dirty="0">
                    <a:solidFill>
                      <a:schemeClr val="accent2"/>
                    </a:solidFill>
                    <a:latin typeface="Comic Sans MS" panose="030F0702030302020204" pitchFamily="66" charset="0"/>
                  </a:rPr>
                  <a:t>commit(</a:t>
                </a:r>
                <a14:m>
                  <m:oMath xmlns:m="http://schemas.openxmlformats.org/officeDocument/2006/math">
                    <m:sSub>
                      <m:sSubPr>
                        <m:ctrlPr>
                          <a:rPr lang="en-US" altLang="zh-CN" sz="2400" b="1" i="1">
                            <a:solidFill>
                              <a:schemeClr val="accent2"/>
                            </a:solidFill>
                            <a:latin typeface="Cambria Math" panose="02040503050406030204" pitchFamily="18" charset="0"/>
                          </a:rPr>
                        </m:ctrlPr>
                      </m:sSubPr>
                      <m:e>
                        <m:r>
                          <a:rPr lang="en-US" altLang="zh-CN" sz="2400" b="1" i="1">
                            <a:solidFill>
                              <a:schemeClr val="accent2"/>
                            </a:solidFill>
                            <a:latin typeface="Cambria Math" panose="02040503050406030204" pitchFamily="18" charset="0"/>
                          </a:rPr>
                          <m:t>𝑻</m:t>
                        </m:r>
                      </m:e>
                      <m:sub>
                        <m:r>
                          <a:rPr lang="en-US" altLang="zh-CN" sz="2400" b="1" i="1">
                            <a:solidFill>
                              <a:schemeClr val="accent2"/>
                            </a:solidFill>
                            <a:latin typeface="Cambria Math" panose="02040503050406030204" pitchFamily="18" charset="0"/>
                          </a:rPr>
                          <m:t>𝟏</m:t>
                        </m:r>
                      </m:sub>
                    </m:sSub>
                  </m:oMath>
                </a14:m>
                <a:r>
                  <a:rPr lang="en-US" altLang="zh-CN" sz="2400" b="1" dirty="0">
                    <a:solidFill>
                      <a:schemeClr val="accent2"/>
                    </a:solidFill>
                    <a:latin typeface="Comic Sans MS" panose="030F0702030302020204" pitchFamily="66" charset="0"/>
                  </a:rPr>
                  <a:t>)</a:t>
                </a:r>
              </a:p>
            </p:txBody>
          </p:sp>
        </mc:Choice>
        <mc:Fallback xmlns="">
          <p:sp>
            <p:nvSpPr>
              <p:cNvPr id="106" name="Rectangle 105">
                <a:extLst>
                  <a:ext uri="{FF2B5EF4-FFF2-40B4-BE49-F238E27FC236}">
                    <a16:creationId xmlns:a16="http://schemas.microsoft.com/office/drawing/2014/main" id="{71D5FA95-81D7-439D-B45C-369E110D5A88}"/>
                  </a:ext>
                </a:extLst>
              </p:cNvPr>
              <p:cNvSpPr>
                <a:spLocks noRot="1" noChangeAspect="1" noMove="1" noResize="1" noEditPoints="1" noAdjustHandles="1" noChangeArrowheads="1" noChangeShapeType="1" noTextEdit="1"/>
              </p:cNvSpPr>
              <p:nvPr/>
            </p:nvSpPr>
            <p:spPr>
              <a:xfrm>
                <a:off x="8128013" y="3413879"/>
                <a:ext cx="1777987" cy="461665"/>
              </a:xfrm>
              <a:prstGeom prst="rect">
                <a:avLst/>
              </a:prstGeom>
              <a:blipFill>
                <a:blip r:embed="rId8"/>
                <a:stretch>
                  <a:fillRect l="-5137" t="-10526" r="-4452" b="-28947"/>
                </a:stretch>
              </a:blipFill>
            </p:spPr>
            <p:txBody>
              <a:bodyPr/>
              <a:lstStyle/>
              <a:p>
                <a:r>
                  <a:rPr lang="zh-CN" altLang="en-US">
                    <a:noFill/>
                  </a:rPr>
                  <a:t> </a:t>
                </a:r>
              </a:p>
            </p:txBody>
          </p:sp>
        </mc:Fallback>
      </mc:AlternateContent>
      <p:cxnSp>
        <p:nvCxnSpPr>
          <p:cNvPr id="107" name="连接符: 曲线 542">
            <a:extLst>
              <a:ext uri="{FF2B5EF4-FFF2-40B4-BE49-F238E27FC236}">
                <a16:creationId xmlns:a16="http://schemas.microsoft.com/office/drawing/2014/main" id="{52929372-94AA-4FA7-ACA2-D832E77521A2}"/>
              </a:ext>
            </a:extLst>
          </p:cNvPr>
          <p:cNvCxnSpPr>
            <a:cxnSpLocks/>
            <a:stCxn id="102" idx="3"/>
            <a:endCxn id="55" idx="7"/>
          </p:cNvCxnSpPr>
          <p:nvPr/>
        </p:nvCxnSpPr>
        <p:spPr>
          <a:xfrm flipH="1">
            <a:off x="3133445" y="2627798"/>
            <a:ext cx="819912" cy="939436"/>
          </a:xfrm>
          <a:prstGeom prst="curvedConnector4">
            <a:avLst>
              <a:gd name="adj1" fmla="val -27881"/>
              <a:gd name="adj2" fmla="val 57086"/>
            </a:avLst>
          </a:prstGeom>
          <a:ln w="28575">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46" name="连接符: 曲线 531">
            <a:extLst>
              <a:ext uri="{FF2B5EF4-FFF2-40B4-BE49-F238E27FC236}">
                <a16:creationId xmlns:a16="http://schemas.microsoft.com/office/drawing/2014/main" id="{55DA08E8-C637-4ED0-83EC-D4D1DB545630}"/>
              </a:ext>
            </a:extLst>
          </p:cNvPr>
          <p:cNvCxnSpPr>
            <a:cxnSpLocks/>
            <a:stCxn id="102" idx="3"/>
            <a:endCxn id="37" idx="0"/>
          </p:cNvCxnSpPr>
          <p:nvPr/>
        </p:nvCxnSpPr>
        <p:spPr>
          <a:xfrm flipH="1">
            <a:off x="3666646" y="2627798"/>
            <a:ext cx="286711" cy="948718"/>
          </a:xfrm>
          <a:prstGeom prst="curvedConnector4">
            <a:avLst>
              <a:gd name="adj1" fmla="val -79732"/>
              <a:gd name="adj2" fmla="val 60543"/>
            </a:avLst>
          </a:prstGeom>
          <a:ln w="28575">
            <a:solidFill>
              <a:schemeClr val="tx1"/>
            </a:solidFill>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4" name="灯片编号占位符 3">
            <a:extLst>
              <a:ext uri="{FF2B5EF4-FFF2-40B4-BE49-F238E27FC236}">
                <a16:creationId xmlns:a16="http://schemas.microsoft.com/office/drawing/2014/main" id="{5456BE8E-E254-4372-8F70-DB706B2352DA}"/>
              </a:ext>
            </a:extLst>
          </p:cNvPr>
          <p:cNvSpPr>
            <a:spLocks noGrp="1"/>
          </p:cNvSpPr>
          <p:nvPr>
            <p:ph type="sldNum" sz="quarter" idx="4"/>
          </p:nvPr>
        </p:nvSpPr>
        <p:spPr/>
        <p:txBody>
          <a:bodyPr/>
          <a:lstStyle/>
          <a:p>
            <a:fld id="{B710F26B-4563-4765-9A91-E0CC99FE32F0}" type="slidenum">
              <a:rPr lang="zh-CN" altLang="en-US" smtClean="0"/>
              <a:t>43</a:t>
            </a:fld>
            <a:endParaRPr lang="zh-CN" altLang="en-US"/>
          </a:p>
        </p:txBody>
      </p:sp>
    </p:spTree>
    <p:extLst>
      <p:ext uri="{BB962C8B-B14F-4D97-AF65-F5344CB8AC3E}">
        <p14:creationId xmlns:p14="http://schemas.microsoft.com/office/powerpoint/2010/main" val="139689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fade">
                                      <p:cBhvr>
                                        <p:cTn id="10" dur="500"/>
                                        <p:tgtEl>
                                          <p:spTgt spid="6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fade">
                                      <p:cBhvr>
                                        <p:cTn id="14" dur="500"/>
                                        <p:tgtEl>
                                          <p:spTgt spid="7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500"/>
                                        <p:tgtEl>
                                          <p:spTgt spid="7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500"/>
                                        <p:tgtEl>
                                          <p:spTgt spid="76"/>
                                        </p:tgtEl>
                                      </p:cBhvr>
                                    </p:animEffect>
                                  </p:childTnLst>
                                </p:cTn>
                              </p:par>
                            </p:childTnLst>
                          </p:cTn>
                        </p:par>
                        <p:par>
                          <p:cTn id="21" fill="hold">
                            <p:stCondLst>
                              <p:cond delay="1000"/>
                            </p:stCondLst>
                            <p:childTnLst>
                              <p:par>
                                <p:cTn id="22" presetID="42" presetClass="path" presetSubtype="0" accel="50000" decel="50000" fill="hold" grpId="1" nodeType="afterEffect">
                                  <p:stCondLst>
                                    <p:cond delay="0"/>
                                  </p:stCondLst>
                                  <p:childTnLst>
                                    <p:animMotion origin="layout" path="M 8.33333E-7 -2.22222E-6 L -0.06198 -0.01828 " pathEditMode="relative" rAng="0" ptsTypes="AA">
                                      <p:cBhvr>
                                        <p:cTn id="23" dur="500" fill="hold"/>
                                        <p:tgtEl>
                                          <p:spTgt spid="73"/>
                                        </p:tgtEl>
                                        <p:attrNameLst>
                                          <p:attrName>ppt_x</p:attrName>
                                          <p:attrName>ppt_y</p:attrName>
                                        </p:attrNameLst>
                                      </p:cBhvr>
                                      <p:rCtr x="-3099" y="-926"/>
                                    </p:animMotion>
                                  </p:childTnLst>
                                </p:cTn>
                              </p:par>
                              <p:par>
                                <p:cTn id="24" presetID="42" presetClass="path" presetSubtype="0" accel="50000" decel="50000" fill="hold" grpId="1" nodeType="withEffect">
                                  <p:stCondLst>
                                    <p:cond delay="0"/>
                                  </p:stCondLst>
                                  <p:childTnLst>
                                    <p:animMotion origin="layout" path="M -0.00052 0.00487 L 0.08008 -0.00578 " pathEditMode="relative" rAng="0" ptsTypes="AA">
                                      <p:cBhvr>
                                        <p:cTn id="25" dur="500" fill="hold"/>
                                        <p:tgtEl>
                                          <p:spTgt spid="75"/>
                                        </p:tgtEl>
                                        <p:attrNameLst>
                                          <p:attrName>ppt_x</p:attrName>
                                          <p:attrName>ppt_y</p:attrName>
                                        </p:attrNameLst>
                                      </p:cBhvr>
                                      <p:rCtr x="4023" y="-532"/>
                                    </p:animMotion>
                                  </p:childTnLst>
                                </p:cTn>
                              </p:par>
                              <p:par>
                                <p:cTn id="26" presetID="42" presetClass="path" presetSubtype="0" accel="50000" decel="50000" fill="hold" grpId="1" nodeType="withEffect">
                                  <p:stCondLst>
                                    <p:cond delay="0"/>
                                  </p:stCondLst>
                                  <p:childTnLst>
                                    <p:animMotion origin="layout" path="M -3.125E-6 -0.00625 L 0.16055 -0.028 " pathEditMode="relative" rAng="0" ptsTypes="AA">
                                      <p:cBhvr>
                                        <p:cTn id="27" dur="500" fill="hold"/>
                                        <p:tgtEl>
                                          <p:spTgt spid="76"/>
                                        </p:tgtEl>
                                        <p:attrNameLst>
                                          <p:attrName>ppt_x</p:attrName>
                                          <p:attrName>ppt_y</p:attrName>
                                        </p:attrNameLst>
                                      </p:cBhvr>
                                      <p:rCtr x="8021" y="-1088"/>
                                    </p:animMotion>
                                  </p:childTnLst>
                                </p:cTn>
                              </p:par>
                            </p:childTnLst>
                          </p:cTn>
                        </p:par>
                        <p:par>
                          <p:cTn id="28" fill="hold">
                            <p:stCondLst>
                              <p:cond delay="1500"/>
                            </p:stCondLst>
                            <p:childTnLst>
                              <p:par>
                                <p:cTn id="29" presetID="10" presetClass="exit" presetSubtype="0" fill="hold" grpId="2" nodeType="afterEffect">
                                  <p:stCondLst>
                                    <p:cond delay="0"/>
                                  </p:stCondLst>
                                  <p:childTnLst>
                                    <p:animEffect transition="out" filter="fade">
                                      <p:cBhvr>
                                        <p:cTn id="30" dur="500"/>
                                        <p:tgtEl>
                                          <p:spTgt spid="73"/>
                                        </p:tgtEl>
                                      </p:cBhvr>
                                    </p:animEffect>
                                    <p:set>
                                      <p:cBhvr>
                                        <p:cTn id="31" dur="1" fill="hold">
                                          <p:stCondLst>
                                            <p:cond delay="499"/>
                                          </p:stCondLst>
                                        </p:cTn>
                                        <p:tgtEl>
                                          <p:spTgt spid="73"/>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500"/>
                                        <p:tgtEl>
                                          <p:spTgt spid="75"/>
                                        </p:tgtEl>
                                      </p:cBhvr>
                                    </p:animEffect>
                                    <p:set>
                                      <p:cBhvr>
                                        <p:cTn id="34" dur="1" fill="hold">
                                          <p:stCondLst>
                                            <p:cond delay="499"/>
                                          </p:stCondLst>
                                        </p:cTn>
                                        <p:tgtEl>
                                          <p:spTgt spid="75"/>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76"/>
                                        </p:tgtEl>
                                      </p:cBhvr>
                                    </p:animEffect>
                                    <p:set>
                                      <p:cBhvr>
                                        <p:cTn id="37" dur="1" fill="hold">
                                          <p:stCondLst>
                                            <p:cond delay="499"/>
                                          </p:stCondLst>
                                        </p:cTn>
                                        <p:tgtEl>
                                          <p:spTgt spid="76"/>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500"/>
                                        <p:tgtEl>
                                          <p:spTgt spid="63"/>
                                        </p:tgtEl>
                                      </p:cBhvr>
                                    </p:animEffect>
                                  </p:childTnLst>
                                </p:cTn>
                              </p:par>
                            </p:childTnLst>
                          </p:cTn>
                        </p:par>
                        <p:par>
                          <p:cTn id="47" fill="hold">
                            <p:stCondLst>
                              <p:cond delay="2000"/>
                            </p:stCondLst>
                            <p:childTnLst>
                              <p:par>
                                <p:cTn id="48" presetID="22" presetClass="entr" presetSubtype="1" fill="hold" nodeType="after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up)">
                                      <p:cBhvr>
                                        <p:cTn id="50" dur="500"/>
                                        <p:tgtEl>
                                          <p:spTgt spid="51"/>
                                        </p:tgtEl>
                                      </p:cBhvr>
                                    </p:animEffect>
                                  </p:childTnLst>
                                </p:cTn>
                              </p:par>
                              <p:par>
                                <p:cTn id="51" presetID="22" presetClass="entr" presetSubtype="1"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wipe(up)">
                                      <p:cBhvr>
                                        <p:cTn id="53" dur="500"/>
                                        <p:tgtEl>
                                          <p:spTgt spid="53"/>
                                        </p:tgtEl>
                                      </p:cBhvr>
                                    </p:animEffect>
                                  </p:childTnLst>
                                </p:cTn>
                              </p:par>
                              <p:par>
                                <p:cTn id="54" presetID="22" presetClass="entr" presetSubtype="1" fill="hold" nodeType="with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wipe(up)">
                                      <p:cBhvr>
                                        <p:cTn id="56" dur="500"/>
                                        <p:tgtEl>
                                          <p:spTgt spid="65"/>
                                        </p:tgtEl>
                                      </p:cBhvr>
                                    </p:animEffect>
                                  </p:childTnLst>
                                </p:cTn>
                              </p:par>
                              <p:par>
                                <p:cTn id="57" presetID="22" presetClass="entr" presetSubtype="1" fill="hold" nodeType="with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wipe(up)">
                                      <p:cBhvr>
                                        <p:cTn id="59" dur="500"/>
                                        <p:tgtEl>
                                          <p:spTgt spid="64"/>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1"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childTnLst>
                          </p:cTn>
                        </p:par>
                        <p:par>
                          <p:cTn id="70" fill="hold">
                            <p:stCondLst>
                              <p:cond delay="3000"/>
                            </p:stCondLst>
                            <p:childTnLst>
                              <p:par>
                                <p:cTn id="71" presetID="42" presetClass="path" presetSubtype="0" accel="50000" decel="50000" fill="hold" grpId="1" nodeType="afterEffect">
                                  <p:stCondLst>
                                    <p:cond delay="0"/>
                                  </p:stCondLst>
                                  <p:childTnLst>
                                    <p:animMotion origin="layout" path="M 5.55112E-17 -1.11111E-6 L -0.05625 -0.0118 " pathEditMode="relative" rAng="0" ptsTypes="AA">
                                      <p:cBhvr>
                                        <p:cTn id="72" dur="500" fill="hold"/>
                                        <p:tgtEl>
                                          <p:spTgt spid="70"/>
                                        </p:tgtEl>
                                        <p:attrNameLst>
                                          <p:attrName>ppt_x</p:attrName>
                                          <p:attrName>ppt_y</p:attrName>
                                        </p:attrNameLst>
                                      </p:cBhvr>
                                      <p:rCtr x="-2812" y="-602"/>
                                    </p:animMotion>
                                  </p:childTnLst>
                                </p:cTn>
                              </p:par>
                              <p:par>
                                <p:cTn id="73" presetID="42" presetClass="path" presetSubtype="0" accel="50000" decel="50000" fill="hold" grpId="1" nodeType="withEffect">
                                  <p:stCondLst>
                                    <p:cond delay="0"/>
                                  </p:stCondLst>
                                  <p:childTnLst>
                                    <p:animMotion origin="layout" path="M 0.00404 0.00788 L 0.06875 0.01274 " pathEditMode="relative" rAng="0" ptsTypes="AA">
                                      <p:cBhvr>
                                        <p:cTn id="74" dur="500" fill="hold"/>
                                        <p:tgtEl>
                                          <p:spTgt spid="71"/>
                                        </p:tgtEl>
                                        <p:attrNameLst>
                                          <p:attrName>ppt_x</p:attrName>
                                          <p:attrName>ppt_y</p:attrName>
                                        </p:attrNameLst>
                                      </p:cBhvr>
                                      <p:rCtr x="3229" y="231"/>
                                    </p:animMotion>
                                  </p:childTnLst>
                                </p:cTn>
                              </p:par>
                              <p:par>
                                <p:cTn id="75" presetID="42" presetClass="path" presetSubtype="0" accel="50000" decel="50000" fill="hold" grpId="2" nodeType="withEffect">
                                  <p:stCondLst>
                                    <p:cond delay="0"/>
                                  </p:stCondLst>
                                  <p:childTnLst>
                                    <p:animMotion origin="layout" path="M 5.55112E-17 0.00764 L 0.16875 0.00301 " pathEditMode="relative" rAng="0" ptsTypes="AA">
                                      <p:cBhvr>
                                        <p:cTn id="76" dur="500" fill="hold"/>
                                        <p:tgtEl>
                                          <p:spTgt spid="72"/>
                                        </p:tgtEl>
                                        <p:attrNameLst>
                                          <p:attrName>ppt_x</p:attrName>
                                          <p:attrName>ppt_y</p:attrName>
                                        </p:attrNameLst>
                                      </p:cBhvr>
                                      <p:rCtr x="8438" y="-231"/>
                                    </p:animMotion>
                                  </p:childTnLst>
                                </p:cTn>
                              </p:par>
                            </p:childTnLst>
                          </p:cTn>
                        </p:par>
                        <p:par>
                          <p:cTn id="77" fill="hold">
                            <p:stCondLst>
                              <p:cond delay="3500"/>
                            </p:stCondLst>
                            <p:childTnLst>
                              <p:par>
                                <p:cTn id="78" presetID="10" presetClass="exit" presetSubtype="0" fill="hold" grpId="2" nodeType="afterEffect">
                                  <p:stCondLst>
                                    <p:cond delay="0"/>
                                  </p:stCondLst>
                                  <p:childTnLst>
                                    <p:animEffect transition="out" filter="fade">
                                      <p:cBhvr>
                                        <p:cTn id="79" dur="500"/>
                                        <p:tgtEl>
                                          <p:spTgt spid="70"/>
                                        </p:tgtEl>
                                      </p:cBhvr>
                                    </p:animEffect>
                                    <p:set>
                                      <p:cBhvr>
                                        <p:cTn id="80" dur="1" fill="hold">
                                          <p:stCondLst>
                                            <p:cond delay="499"/>
                                          </p:stCondLst>
                                        </p:cTn>
                                        <p:tgtEl>
                                          <p:spTgt spid="70"/>
                                        </p:tgtEl>
                                        <p:attrNameLst>
                                          <p:attrName>style.visibility</p:attrName>
                                        </p:attrNameLst>
                                      </p:cBhvr>
                                      <p:to>
                                        <p:strVal val="hidden"/>
                                      </p:to>
                                    </p:set>
                                  </p:childTnLst>
                                </p:cTn>
                              </p:par>
                              <p:par>
                                <p:cTn id="81" presetID="10" presetClass="exit" presetSubtype="0" fill="hold" grpId="2" nodeType="withEffect">
                                  <p:stCondLst>
                                    <p:cond delay="0"/>
                                  </p:stCondLst>
                                  <p:childTnLst>
                                    <p:animEffect transition="out" filter="fade">
                                      <p:cBhvr>
                                        <p:cTn id="82" dur="500"/>
                                        <p:tgtEl>
                                          <p:spTgt spid="71"/>
                                        </p:tgtEl>
                                      </p:cBhvr>
                                    </p:animEffect>
                                    <p:set>
                                      <p:cBhvr>
                                        <p:cTn id="83" dur="1" fill="hold">
                                          <p:stCondLst>
                                            <p:cond delay="499"/>
                                          </p:stCondLst>
                                        </p:cTn>
                                        <p:tgtEl>
                                          <p:spTgt spid="71"/>
                                        </p:tgtEl>
                                        <p:attrNameLst>
                                          <p:attrName>style.visibility</p:attrName>
                                        </p:attrNameLst>
                                      </p:cBhvr>
                                      <p:to>
                                        <p:strVal val="hidden"/>
                                      </p:to>
                                    </p:set>
                                  </p:childTnLst>
                                </p:cTn>
                              </p:par>
                              <p:par>
                                <p:cTn id="84" presetID="10" presetClass="exit" presetSubtype="0" fill="hold" grpId="0" nodeType="withEffect">
                                  <p:stCondLst>
                                    <p:cond delay="0"/>
                                  </p:stCondLst>
                                  <p:childTnLst>
                                    <p:animEffect transition="out" filter="fade">
                                      <p:cBhvr>
                                        <p:cTn id="85" dur="500"/>
                                        <p:tgtEl>
                                          <p:spTgt spid="72"/>
                                        </p:tgtEl>
                                      </p:cBhvr>
                                    </p:animEffect>
                                    <p:set>
                                      <p:cBhvr>
                                        <p:cTn id="86" dur="1" fill="hold">
                                          <p:stCondLst>
                                            <p:cond delay="499"/>
                                          </p:stCondLst>
                                        </p:cTn>
                                        <p:tgtEl>
                                          <p:spTgt spid="72"/>
                                        </p:tgtEl>
                                        <p:attrNameLst>
                                          <p:attrName>style.visibility</p:attrName>
                                        </p:attrNameLst>
                                      </p:cBhvr>
                                      <p:to>
                                        <p:strVal val="hidden"/>
                                      </p:to>
                                    </p:set>
                                  </p:childTnLst>
                                </p:cTn>
                              </p:par>
                              <p:par>
                                <p:cTn id="87" presetID="10" presetClass="entr" presetSubtype="0" fill="hold" grpId="0" nodeType="with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fade">
                                      <p:cBhvr>
                                        <p:cTn id="89" dur="500"/>
                                        <p:tgtEl>
                                          <p:spTgt spid="5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fade">
                                      <p:cBhvr>
                                        <p:cTn id="92" dur="500"/>
                                        <p:tgtEl>
                                          <p:spTgt spid="3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fade">
                                      <p:cBhvr>
                                        <p:cTn id="95" dur="500"/>
                                        <p:tgtEl>
                                          <p:spTgt spid="61"/>
                                        </p:tgtEl>
                                      </p:cBhvr>
                                    </p:animEffect>
                                  </p:childTnLst>
                                </p:cTn>
                              </p:par>
                            </p:childTnLst>
                          </p:cTn>
                        </p:par>
                        <p:par>
                          <p:cTn id="96" fill="hold">
                            <p:stCondLst>
                              <p:cond delay="4000"/>
                            </p:stCondLst>
                            <p:childTnLst>
                              <p:par>
                                <p:cTn id="97" presetID="22" presetClass="entr" presetSubtype="1" fill="hold" nodeType="after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wipe(up)">
                                      <p:cBhvr>
                                        <p:cTn id="99" dur="500"/>
                                        <p:tgtEl>
                                          <p:spTgt spid="49"/>
                                        </p:tgtEl>
                                      </p:cBhvr>
                                    </p:animEffect>
                                  </p:childTnLst>
                                </p:cTn>
                              </p:par>
                              <p:par>
                                <p:cTn id="100" presetID="22" presetClass="entr" presetSubtype="1" fill="hold"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wipe(up)">
                                      <p:cBhvr>
                                        <p:cTn id="102" dur="500"/>
                                        <p:tgtEl>
                                          <p:spTgt spid="58"/>
                                        </p:tgtEl>
                                      </p:cBhvr>
                                    </p:animEffect>
                                  </p:childTnLst>
                                </p:cTn>
                              </p:par>
                              <p:par>
                                <p:cTn id="103" presetID="22" presetClass="entr" presetSubtype="1" fill="hold" nodeType="with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wipe(up)">
                                      <p:cBhvr>
                                        <p:cTn id="105" dur="500"/>
                                        <p:tgtEl>
                                          <p:spTgt spid="57"/>
                                        </p:tgtEl>
                                      </p:cBhvr>
                                    </p:animEffect>
                                  </p:childTnLst>
                                </p:cTn>
                              </p:par>
                              <p:par>
                                <p:cTn id="106" presetID="22" presetClass="entr" presetSubtype="1" fill="hold" nodeType="withEffect">
                                  <p:stCondLst>
                                    <p:cond delay="0"/>
                                  </p:stCondLst>
                                  <p:childTnLst>
                                    <p:set>
                                      <p:cBhvr>
                                        <p:cTn id="107" dur="1" fill="hold">
                                          <p:stCondLst>
                                            <p:cond delay="0"/>
                                          </p:stCondLst>
                                        </p:cTn>
                                        <p:tgtEl>
                                          <p:spTgt spid="50"/>
                                        </p:tgtEl>
                                        <p:attrNameLst>
                                          <p:attrName>style.visibility</p:attrName>
                                        </p:attrNameLst>
                                      </p:cBhvr>
                                      <p:to>
                                        <p:strVal val="visible"/>
                                      </p:to>
                                    </p:set>
                                    <p:animEffect transition="in" filter="wipe(up)">
                                      <p:cBhvr>
                                        <p:cTn id="108" dur="500"/>
                                        <p:tgtEl>
                                          <p:spTgt spid="50"/>
                                        </p:tgtEl>
                                      </p:cBhvr>
                                    </p:animEffect>
                                  </p:childTnLst>
                                </p:cTn>
                              </p:par>
                              <p:par>
                                <p:cTn id="109" presetID="22" presetClass="entr" presetSubtype="1" fill="hold" nodeType="with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wipe(up)">
                                      <p:cBhvr>
                                        <p:cTn id="111" dur="500"/>
                                        <p:tgtEl>
                                          <p:spTgt spid="62"/>
                                        </p:tgtEl>
                                      </p:cBhvr>
                                    </p:animEffect>
                                  </p:childTnLst>
                                </p:cTn>
                              </p:par>
                              <p:par>
                                <p:cTn id="112" presetID="22" presetClass="entr" presetSubtype="1" fill="hold"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wipe(up)">
                                      <p:cBhvr>
                                        <p:cTn id="114" dur="500"/>
                                        <p:tgtEl>
                                          <p:spTgt spid="67"/>
                                        </p:tgtEl>
                                      </p:cBhvr>
                                    </p:animEffect>
                                  </p:childTnLst>
                                </p:cTn>
                              </p:par>
                            </p:childTnLst>
                          </p:cTn>
                        </p:par>
                        <p:par>
                          <p:cTn id="115" fill="hold">
                            <p:stCondLst>
                              <p:cond delay="4500"/>
                            </p:stCondLst>
                            <p:childTnLst>
                              <p:par>
                                <p:cTn id="116" presetID="10" presetClass="entr" presetSubtype="0" fill="hold" grpId="0" nodeType="after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fade">
                                      <p:cBhvr>
                                        <p:cTn id="118" dur="500"/>
                                        <p:tgtEl>
                                          <p:spTgt spid="6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0"/>
                                        </p:tgtEl>
                                        <p:attrNameLst>
                                          <p:attrName>style.visibility</p:attrName>
                                        </p:attrNameLst>
                                      </p:cBhvr>
                                      <p:to>
                                        <p:strVal val="visible"/>
                                      </p:to>
                                    </p:set>
                                    <p:animEffect transition="in" filter="fade">
                                      <p:cBhvr>
                                        <p:cTn id="121" dur="500"/>
                                        <p:tgtEl>
                                          <p:spTgt spid="60"/>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54"/>
                                        </p:tgtEl>
                                        <p:attrNameLst>
                                          <p:attrName>style.visibility</p:attrName>
                                        </p:attrNameLst>
                                      </p:cBhvr>
                                      <p:to>
                                        <p:strVal val="visible"/>
                                      </p:to>
                                    </p:set>
                                    <p:animEffect transition="in" filter="fade">
                                      <p:cBhvr>
                                        <p:cTn id="124" dur="500"/>
                                        <p:tgtEl>
                                          <p:spTgt spid="54"/>
                                        </p:tgtEl>
                                      </p:cBhvr>
                                    </p:animEffect>
                                  </p:childTnLst>
                                </p:cTn>
                              </p:par>
                            </p:childTnLst>
                          </p:cTn>
                        </p:par>
                        <p:par>
                          <p:cTn id="125" fill="hold">
                            <p:stCondLst>
                              <p:cond delay="5000"/>
                            </p:stCondLst>
                            <p:childTnLst>
                              <p:par>
                                <p:cTn id="126" presetID="22" presetClass="entr" presetSubtype="1" fill="hold" nodeType="afterEffect">
                                  <p:stCondLst>
                                    <p:cond delay="0"/>
                                  </p:stCondLst>
                                  <p:childTnLst>
                                    <p:set>
                                      <p:cBhvr>
                                        <p:cTn id="127" dur="1" fill="hold">
                                          <p:stCondLst>
                                            <p:cond delay="0"/>
                                          </p:stCondLst>
                                        </p:cTn>
                                        <p:tgtEl>
                                          <p:spTgt spid="59"/>
                                        </p:tgtEl>
                                        <p:attrNameLst>
                                          <p:attrName>style.visibility</p:attrName>
                                        </p:attrNameLst>
                                      </p:cBhvr>
                                      <p:to>
                                        <p:strVal val="visible"/>
                                      </p:to>
                                    </p:set>
                                    <p:animEffect transition="in" filter="wipe(up)">
                                      <p:cBhvr>
                                        <p:cTn id="128" dur="500"/>
                                        <p:tgtEl>
                                          <p:spTgt spid="59"/>
                                        </p:tgtEl>
                                      </p:cBhvr>
                                    </p:animEffect>
                                  </p:childTnLst>
                                </p:cTn>
                              </p:par>
                              <p:par>
                                <p:cTn id="129" presetID="22" presetClass="entr" presetSubtype="1" fill="hold" nodeType="with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wipe(up)">
                                      <p:cBhvr>
                                        <p:cTn id="131" dur="500"/>
                                        <p:tgtEl>
                                          <p:spTgt spid="48"/>
                                        </p:tgtEl>
                                      </p:cBhvr>
                                    </p:animEffect>
                                  </p:childTnLst>
                                </p:cTn>
                              </p:par>
                              <p:par>
                                <p:cTn id="132" presetID="22" presetClass="entr" presetSubtype="1" fill="hold" nodeType="with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ipe(up)">
                                      <p:cBhvr>
                                        <p:cTn id="134" dur="500"/>
                                        <p:tgtEl>
                                          <p:spTgt spid="68"/>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106"/>
                                        </p:tgtEl>
                                        <p:attrNameLst>
                                          <p:attrName>style.visibility</p:attrName>
                                        </p:attrNameLst>
                                      </p:cBhvr>
                                      <p:to>
                                        <p:strVal val="visible"/>
                                      </p:to>
                                    </p:set>
                                    <p:animEffect transition="in" filter="fade">
                                      <p:cBhvr>
                                        <p:cTn id="139" dur="250"/>
                                        <p:tgtEl>
                                          <p:spTgt spid="106"/>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xit" presetSubtype="0" fill="hold" nodeType="clickEffect">
                                  <p:stCondLst>
                                    <p:cond delay="0"/>
                                  </p:stCondLst>
                                  <p:childTnLst>
                                    <p:animEffect transition="out" filter="fade">
                                      <p:cBhvr>
                                        <p:cTn id="143" dur="500"/>
                                        <p:tgtEl>
                                          <p:spTgt spid="46"/>
                                        </p:tgtEl>
                                      </p:cBhvr>
                                    </p:animEffect>
                                    <p:set>
                                      <p:cBhvr>
                                        <p:cTn id="144" dur="1" fill="hold">
                                          <p:stCondLst>
                                            <p:cond delay="499"/>
                                          </p:stCondLst>
                                        </p:cTn>
                                        <p:tgtEl>
                                          <p:spTgt spid="46"/>
                                        </p:tgtEl>
                                        <p:attrNameLst>
                                          <p:attrName>style.visibility</p:attrName>
                                        </p:attrNameLst>
                                      </p:cBhvr>
                                      <p:to>
                                        <p:strVal val="hidden"/>
                                      </p:to>
                                    </p:set>
                                  </p:childTnLst>
                                </p:cTn>
                              </p:par>
                            </p:childTnLst>
                          </p:cTn>
                        </p:par>
                        <p:par>
                          <p:cTn id="145" fill="hold">
                            <p:stCondLst>
                              <p:cond delay="500"/>
                            </p:stCondLst>
                            <p:childTnLst>
                              <p:par>
                                <p:cTn id="146" presetID="22" presetClass="entr" presetSubtype="1" fill="hold" nodeType="afterEffect">
                                  <p:stCondLst>
                                    <p:cond delay="0"/>
                                  </p:stCondLst>
                                  <p:childTnLst>
                                    <p:set>
                                      <p:cBhvr>
                                        <p:cTn id="147" dur="1" fill="hold">
                                          <p:stCondLst>
                                            <p:cond delay="0"/>
                                          </p:stCondLst>
                                        </p:cTn>
                                        <p:tgtEl>
                                          <p:spTgt spid="107"/>
                                        </p:tgtEl>
                                        <p:attrNameLst>
                                          <p:attrName>style.visibility</p:attrName>
                                        </p:attrNameLst>
                                      </p:cBhvr>
                                      <p:to>
                                        <p:strVal val="visible"/>
                                      </p:to>
                                    </p:set>
                                    <p:animEffect transition="in" filter="wipe(up)">
                                      <p:cBhvr>
                                        <p:cTn id="148" dur="500"/>
                                        <p:tgtEl>
                                          <p:spTgt spid="107"/>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3">
                                            <p:txEl>
                                              <p:pRg st="1" end="1"/>
                                            </p:txEl>
                                          </p:spTgt>
                                        </p:tgtEl>
                                        <p:attrNameLst>
                                          <p:attrName>style.visibility</p:attrName>
                                        </p:attrNameLst>
                                      </p:cBhvr>
                                      <p:to>
                                        <p:strVal val="visible"/>
                                      </p:to>
                                    </p:set>
                                    <p:animEffect transition="in" filter="fade">
                                      <p:cBhvr>
                                        <p:cTn id="15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5" grpId="1" animBg="1"/>
      <p:bldP spid="75" grpId="2" animBg="1"/>
      <p:bldP spid="76" grpId="0" animBg="1"/>
      <p:bldP spid="76" grpId="1" animBg="1"/>
      <p:bldP spid="76" grpId="2" animBg="1"/>
      <p:bldP spid="73" grpId="0" animBg="1"/>
      <p:bldP spid="73" grpId="1" animBg="1"/>
      <p:bldP spid="73" grpId="2" animBg="1"/>
      <p:bldP spid="72" grpId="0" animBg="1"/>
      <p:bldP spid="72" grpId="1" animBg="1"/>
      <p:bldP spid="72" grpId="2" animBg="1"/>
      <p:bldP spid="71" grpId="0" animBg="1"/>
      <p:bldP spid="71" grpId="1" animBg="1"/>
      <p:bldP spid="71" grpId="2" animBg="1"/>
      <p:bldP spid="70" grpId="0" animBg="1"/>
      <p:bldP spid="70" grpId="1" animBg="1"/>
      <p:bldP spid="70" grpId="2" animBg="1"/>
      <p:bldP spid="35" grpId="0" animBg="1"/>
      <p:bldP spid="36" grpId="0" animBg="1"/>
      <p:bldP spid="52" grpId="0" animBg="1"/>
      <p:bldP spid="54" grpId="0"/>
      <p:bldP spid="55" grpId="0" animBg="1"/>
      <p:bldP spid="56" grpId="0" animBg="1"/>
      <p:bldP spid="60" grpId="0"/>
      <p:bldP spid="61" grpId="0" animBg="1"/>
      <p:bldP spid="63" grpId="0" animBg="1"/>
      <p:bldP spid="66" grpId="0" animBg="1"/>
      <p:bldP spid="69" grpId="0"/>
      <p:bldP spid="10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8AE9-3782-4366-94AE-8A13923C185B}"/>
              </a:ext>
            </a:extLst>
          </p:cNvPr>
          <p:cNvSpPr>
            <a:spLocks noGrp="1"/>
          </p:cNvSpPr>
          <p:nvPr>
            <p:ph type="title"/>
          </p:nvPr>
        </p:nvSpPr>
        <p:spPr/>
        <p:txBody>
          <a:bodyPr/>
          <a:lstStyle/>
          <a:p>
            <a:r>
              <a:rPr lang="en-US" altLang="zh-CN" sz="3600" dirty="0"/>
              <a:t>Transactions using Multi-version Concurrency Control (MVCC)</a:t>
            </a:r>
            <a:endParaRPr lang="zh-CN" altLang="en-US" sz="3600" dirty="0"/>
          </a:p>
        </p:txBody>
      </p:sp>
      <p:sp>
        <p:nvSpPr>
          <p:cNvPr id="3" name="Content Placeholder 2">
            <a:extLst>
              <a:ext uri="{FF2B5EF4-FFF2-40B4-BE49-F238E27FC236}">
                <a16:creationId xmlns:a16="http://schemas.microsoft.com/office/drawing/2014/main" id="{12BDC92B-4682-4578-9F15-74C1C25D017B}"/>
              </a:ext>
            </a:extLst>
          </p:cNvPr>
          <p:cNvSpPr>
            <a:spLocks noGrp="1"/>
          </p:cNvSpPr>
          <p:nvPr>
            <p:ph idx="1"/>
          </p:nvPr>
        </p:nvSpPr>
        <p:spPr>
          <a:xfrm>
            <a:off x="144724" y="1027612"/>
            <a:ext cx="7274305" cy="5638798"/>
          </a:xfrm>
        </p:spPr>
        <p:txBody>
          <a:bodyPr>
            <a:normAutofit/>
          </a:bodyPr>
          <a:lstStyle/>
          <a:p>
            <a:r>
              <a:rPr lang="en-US" altLang="zh-CN" b="0" dirty="0"/>
              <a:t>Lock-free </a:t>
            </a:r>
            <a:r>
              <a:rPr lang="en-US" altLang="zh-CN" b="0" dirty="0">
                <a:solidFill>
                  <a:srgbClr val="FF0000"/>
                </a:solidFill>
              </a:rPr>
              <a:t>atomic</a:t>
            </a:r>
            <a:r>
              <a:rPr lang="en-US" altLang="zh-CN" b="0" dirty="0"/>
              <a:t> updates </a:t>
            </a:r>
            <a:r>
              <a:rPr lang="en-US" altLang="zh-CN" b="0" dirty="0">
                <a:sym typeface="Wingdings" panose="05000000000000000000" pitchFamily="2" charset="2"/>
              </a:rPr>
              <a:t></a:t>
            </a:r>
          </a:p>
          <a:p>
            <a:pPr lvl="1"/>
            <a:r>
              <a:rPr lang="en-US" altLang="zh-CN" dirty="0">
                <a:sym typeface="Wingdings" panose="05000000000000000000" pitchFamily="2" charset="2"/>
              </a:rPr>
              <a:t>A series of operations</a:t>
            </a:r>
          </a:p>
          <a:p>
            <a:pPr lvl="1"/>
            <a:r>
              <a:rPr lang="en-US" altLang="zh-CN" dirty="0">
                <a:sym typeface="Wingdings" panose="05000000000000000000" pitchFamily="2" charset="2"/>
              </a:rPr>
              <a:t>A bulk of operations (e.g., union)</a:t>
            </a:r>
          </a:p>
          <a:p>
            <a:r>
              <a:rPr lang="en-US" altLang="zh-CN" b="0" dirty="0"/>
              <a:t>Easy </a:t>
            </a:r>
            <a:r>
              <a:rPr lang="en-US" altLang="zh-CN" b="0" dirty="0">
                <a:solidFill>
                  <a:srgbClr val="FF0000"/>
                </a:solidFill>
              </a:rPr>
              <a:t>roll-back</a:t>
            </a:r>
            <a:r>
              <a:rPr lang="en-US" altLang="zh-CN" b="0" dirty="0"/>
              <a:t> </a:t>
            </a:r>
            <a:r>
              <a:rPr lang="en-US" altLang="zh-CN" b="0" dirty="0">
                <a:sym typeface="Wingdings" panose="05000000000000000000" pitchFamily="2" charset="2"/>
              </a:rPr>
              <a:t></a:t>
            </a:r>
            <a:endParaRPr lang="en-US" altLang="zh-CN" b="0" dirty="0"/>
          </a:p>
          <a:p>
            <a:r>
              <a:rPr lang="en-US" altLang="zh-CN" b="0" dirty="0">
                <a:sym typeface="Wingdings" panose="05000000000000000000" pitchFamily="2" charset="2"/>
              </a:rPr>
              <a:t>Do not affect other </a:t>
            </a:r>
            <a:r>
              <a:rPr lang="en-US" altLang="zh-CN" b="0" dirty="0">
                <a:solidFill>
                  <a:srgbClr val="FF0000"/>
                </a:solidFill>
                <a:sym typeface="Wingdings" panose="05000000000000000000" pitchFamily="2" charset="2"/>
              </a:rPr>
              <a:t>concurrent</a:t>
            </a:r>
            <a:r>
              <a:rPr lang="en-US" altLang="zh-CN" b="0" dirty="0">
                <a:sym typeface="Wingdings" panose="05000000000000000000" pitchFamily="2" charset="2"/>
              </a:rPr>
              <a:t> operations </a:t>
            </a:r>
            <a:endParaRPr lang="en-US" altLang="zh-CN" b="0" dirty="0"/>
          </a:p>
          <a:p>
            <a:r>
              <a:rPr lang="en-US" altLang="zh-CN" b="0" dirty="0"/>
              <a:t>Any operation works on as if a single-versioned tree with </a:t>
            </a:r>
            <a:r>
              <a:rPr lang="en-US" altLang="zh-CN" b="0" dirty="0">
                <a:solidFill>
                  <a:srgbClr val="FF0000"/>
                </a:solidFill>
              </a:rPr>
              <a:t>no extra (asymptotical) cost</a:t>
            </a:r>
            <a:r>
              <a:rPr lang="en-US" altLang="zh-CN" b="0" dirty="0"/>
              <a:t> </a:t>
            </a:r>
            <a:r>
              <a:rPr lang="en-US" altLang="zh-CN" b="0" dirty="0">
                <a:sym typeface="Wingdings" panose="05000000000000000000" pitchFamily="2" charset="2"/>
              </a:rPr>
              <a:t></a:t>
            </a:r>
            <a:endParaRPr lang="en-US" altLang="zh-CN" b="0" dirty="0"/>
          </a:p>
          <a:p>
            <a:pPr lvl="1"/>
            <a:endParaRPr lang="zh-CN" altLang="en-US" dirty="0"/>
          </a:p>
        </p:txBody>
      </p:sp>
      <p:cxnSp>
        <p:nvCxnSpPr>
          <p:cNvPr id="39" name="连接符: 曲线 531">
            <a:extLst>
              <a:ext uri="{FF2B5EF4-FFF2-40B4-BE49-F238E27FC236}">
                <a16:creationId xmlns:a16="http://schemas.microsoft.com/office/drawing/2014/main" id="{49EDCF24-E01A-4913-9C4B-DB25B2BF5173}"/>
              </a:ext>
            </a:extLst>
          </p:cNvPr>
          <p:cNvCxnSpPr>
            <a:cxnSpLocks/>
            <a:stCxn id="59" idx="2"/>
            <a:endCxn id="43" idx="0"/>
          </p:cNvCxnSpPr>
          <p:nvPr/>
        </p:nvCxnSpPr>
        <p:spPr>
          <a:xfrm rot="16200000" flipH="1">
            <a:off x="8039829" y="3926964"/>
            <a:ext cx="226354" cy="797609"/>
          </a:xfrm>
          <a:prstGeom prst="curvedConnector3">
            <a:avLst>
              <a:gd name="adj1" fmla="val 50000"/>
            </a:avLst>
          </a:prstGeom>
          <a:ln>
            <a:headEnd type="none" w="sm" len="lg"/>
            <a:tailEnd type="triangle" w="sm" len="med"/>
          </a:ln>
        </p:spPr>
        <p:style>
          <a:lnRef idx="2">
            <a:schemeClr val="accent2"/>
          </a:lnRef>
          <a:fillRef idx="0">
            <a:schemeClr val="accent2"/>
          </a:fillRef>
          <a:effectRef idx="1">
            <a:schemeClr val="accent2"/>
          </a:effectRef>
          <a:fontRef idx="minor">
            <a:schemeClr val="tx1"/>
          </a:fontRef>
        </p:style>
      </p:cxnSp>
      <p:cxnSp>
        <p:nvCxnSpPr>
          <p:cNvPr id="40" name="连接符: 曲线 542">
            <a:extLst>
              <a:ext uri="{FF2B5EF4-FFF2-40B4-BE49-F238E27FC236}">
                <a16:creationId xmlns:a16="http://schemas.microsoft.com/office/drawing/2014/main" id="{02FA5EA0-7BD2-4745-8A71-51951D3A8E89}"/>
              </a:ext>
            </a:extLst>
          </p:cNvPr>
          <p:cNvCxnSpPr>
            <a:cxnSpLocks/>
            <a:stCxn id="60" idx="2"/>
            <a:endCxn id="41" idx="0"/>
          </p:cNvCxnSpPr>
          <p:nvPr/>
        </p:nvCxnSpPr>
        <p:spPr>
          <a:xfrm rot="16200000" flipH="1">
            <a:off x="9396707" y="4304862"/>
            <a:ext cx="227275" cy="51911"/>
          </a:xfrm>
          <a:prstGeom prst="curvedConnector3">
            <a:avLst>
              <a:gd name="adj1" fmla="val 88448"/>
            </a:avLst>
          </a:prstGeom>
          <a:ln>
            <a:prstDash val="sysDash"/>
            <a:headEnd type="none" w="sm" len="lg"/>
            <a:tailEnd type="triangle" w="sm" len="med"/>
          </a:ln>
        </p:spPr>
        <p:style>
          <a:lnRef idx="2">
            <a:schemeClr val="accent1"/>
          </a:lnRef>
          <a:fillRef idx="0">
            <a:schemeClr val="accent1"/>
          </a:fillRef>
          <a:effectRef idx="1">
            <a:schemeClr val="accent1"/>
          </a:effectRef>
          <a:fontRef idx="minor">
            <a:schemeClr val="tx1"/>
          </a:fontRef>
        </p:style>
      </p:cxnSp>
      <p:sp>
        <p:nvSpPr>
          <p:cNvPr id="41" name="椭圆 527">
            <a:extLst>
              <a:ext uri="{FF2B5EF4-FFF2-40B4-BE49-F238E27FC236}">
                <a16:creationId xmlns:a16="http://schemas.microsoft.com/office/drawing/2014/main" id="{ED369D5B-CC5C-4C6A-8093-097C7FDE6B30}"/>
              </a:ext>
            </a:extLst>
          </p:cNvPr>
          <p:cNvSpPr/>
          <p:nvPr/>
        </p:nvSpPr>
        <p:spPr>
          <a:xfrm>
            <a:off x="9170652" y="4444454"/>
            <a:ext cx="731292" cy="498632"/>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Carol’</a:t>
            </a:r>
          </a:p>
          <a:p>
            <a:pPr algn="ctr"/>
            <a:r>
              <a:rPr lang="en-US" sz="1600" dirty="0">
                <a:latin typeface="Comic Sans MS" panose="030F0702030302020204" pitchFamily="66" charset="0"/>
              </a:rPr>
              <a:t>17</a:t>
            </a:r>
          </a:p>
        </p:txBody>
      </p:sp>
      <p:sp>
        <p:nvSpPr>
          <p:cNvPr id="42" name="椭圆 528">
            <a:extLst>
              <a:ext uri="{FF2B5EF4-FFF2-40B4-BE49-F238E27FC236}">
                <a16:creationId xmlns:a16="http://schemas.microsoft.com/office/drawing/2014/main" id="{AD3DC28D-65D8-4E76-9F25-1BB5D40CE580}"/>
              </a:ext>
            </a:extLst>
          </p:cNvPr>
          <p:cNvSpPr/>
          <p:nvPr/>
        </p:nvSpPr>
        <p:spPr>
          <a:xfrm>
            <a:off x="9918659" y="5395189"/>
            <a:ext cx="668515" cy="498632"/>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Frank’</a:t>
            </a:r>
          </a:p>
          <a:p>
            <a:pPr algn="ctr"/>
            <a:r>
              <a:rPr lang="en-US" sz="1600" dirty="0">
                <a:latin typeface="Comic Sans MS" panose="030F0702030302020204" pitchFamily="66" charset="0"/>
              </a:rPr>
              <a:t>7</a:t>
            </a:r>
          </a:p>
        </p:txBody>
      </p:sp>
      <p:sp>
        <p:nvSpPr>
          <p:cNvPr id="43" name="椭圆 533">
            <a:extLst>
              <a:ext uri="{FF2B5EF4-FFF2-40B4-BE49-F238E27FC236}">
                <a16:creationId xmlns:a16="http://schemas.microsoft.com/office/drawing/2014/main" id="{19935753-4671-48FD-97AA-92A5042107D0}"/>
              </a:ext>
            </a:extLst>
          </p:cNvPr>
          <p:cNvSpPr/>
          <p:nvPr/>
        </p:nvSpPr>
        <p:spPr>
          <a:xfrm>
            <a:off x="8213847" y="4438945"/>
            <a:ext cx="675929" cy="498632"/>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altLang="zh-CN" sz="1600" dirty="0">
                <a:latin typeface="Comic Sans MS" panose="030F0702030302020204" pitchFamily="66" charset="0"/>
              </a:rPr>
              <a:t>Carol</a:t>
            </a:r>
          </a:p>
          <a:p>
            <a:pPr algn="ctr"/>
            <a:r>
              <a:rPr lang="en-US" sz="1600" dirty="0">
                <a:latin typeface="Comic Sans MS" panose="030F0702030302020204" pitchFamily="66" charset="0"/>
              </a:rPr>
              <a:t>17</a:t>
            </a:r>
          </a:p>
        </p:txBody>
      </p:sp>
      <p:cxnSp>
        <p:nvCxnSpPr>
          <p:cNvPr id="44" name="直接连接符 534">
            <a:extLst>
              <a:ext uri="{FF2B5EF4-FFF2-40B4-BE49-F238E27FC236}">
                <a16:creationId xmlns:a16="http://schemas.microsoft.com/office/drawing/2014/main" id="{44FC96BA-E8DE-4AAA-89C2-DFF775B567D8}"/>
              </a:ext>
            </a:extLst>
          </p:cNvPr>
          <p:cNvCxnSpPr>
            <a:cxnSpLocks/>
            <a:endCxn id="46" idx="0"/>
          </p:cNvCxnSpPr>
          <p:nvPr/>
        </p:nvCxnSpPr>
        <p:spPr>
          <a:xfrm flipH="1">
            <a:off x="8087864" y="4930938"/>
            <a:ext cx="209801" cy="462241"/>
          </a:xfrm>
          <a:prstGeom prst="line">
            <a:avLst/>
          </a:prstGeom>
          <a:ln>
            <a:headEnd type="none" w="sm" len="lg"/>
            <a:tailEnd type="triangle" w="sm" len="med"/>
          </a:ln>
        </p:spPr>
        <p:style>
          <a:lnRef idx="2">
            <a:schemeClr val="accent2"/>
          </a:lnRef>
          <a:fillRef idx="0">
            <a:schemeClr val="accent2"/>
          </a:fillRef>
          <a:effectRef idx="1">
            <a:schemeClr val="accent2"/>
          </a:effectRef>
          <a:fontRef idx="minor">
            <a:schemeClr val="tx1"/>
          </a:fontRef>
        </p:style>
      </p:cxnSp>
      <p:cxnSp>
        <p:nvCxnSpPr>
          <p:cNvPr id="45" name="直接连接符 535">
            <a:extLst>
              <a:ext uri="{FF2B5EF4-FFF2-40B4-BE49-F238E27FC236}">
                <a16:creationId xmlns:a16="http://schemas.microsoft.com/office/drawing/2014/main" id="{A154FEA2-B806-4AFC-B1F3-BE9C2D51FC48}"/>
              </a:ext>
            </a:extLst>
          </p:cNvPr>
          <p:cNvCxnSpPr>
            <a:cxnSpLocks/>
            <a:endCxn id="47" idx="0"/>
          </p:cNvCxnSpPr>
          <p:nvPr/>
        </p:nvCxnSpPr>
        <p:spPr>
          <a:xfrm>
            <a:off x="8807265" y="4938409"/>
            <a:ext cx="342289" cy="451371"/>
          </a:xfrm>
          <a:prstGeom prst="line">
            <a:avLst/>
          </a:prstGeom>
          <a:ln cap="sq">
            <a:headEnd type="none" w="sm" len="lg"/>
            <a:tailEnd type="triangle" w="sm" len="med"/>
          </a:ln>
        </p:spPr>
        <p:style>
          <a:lnRef idx="2">
            <a:schemeClr val="accent2"/>
          </a:lnRef>
          <a:fillRef idx="0">
            <a:schemeClr val="accent2"/>
          </a:fillRef>
          <a:effectRef idx="1">
            <a:schemeClr val="accent2"/>
          </a:effectRef>
          <a:fontRef idx="minor">
            <a:schemeClr val="tx1"/>
          </a:fontRef>
        </p:style>
      </p:cxnSp>
      <p:sp>
        <p:nvSpPr>
          <p:cNvPr id="46" name="椭圆 536">
            <a:extLst>
              <a:ext uri="{FF2B5EF4-FFF2-40B4-BE49-F238E27FC236}">
                <a16:creationId xmlns:a16="http://schemas.microsoft.com/office/drawing/2014/main" id="{24C73092-EA6F-4ACC-877B-8D12E9C3D7AB}"/>
              </a:ext>
            </a:extLst>
          </p:cNvPr>
          <p:cNvSpPr/>
          <p:nvPr/>
        </p:nvSpPr>
        <p:spPr>
          <a:xfrm>
            <a:off x="7770067" y="5393179"/>
            <a:ext cx="635592" cy="500643"/>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Bob</a:t>
            </a:r>
          </a:p>
          <a:p>
            <a:pPr algn="ctr"/>
            <a:r>
              <a:rPr lang="en-US" sz="1600" dirty="0">
                <a:latin typeface="Comic Sans MS" panose="030F0702030302020204" pitchFamily="66" charset="0"/>
              </a:rPr>
              <a:t>20</a:t>
            </a:r>
          </a:p>
        </p:txBody>
      </p:sp>
      <p:sp>
        <p:nvSpPr>
          <p:cNvPr id="47" name="椭圆 537">
            <a:extLst>
              <a:ext uri="{FF2B5EF4-FFF2-40B4-BE49-F238E27FC236}">
                <a16:creationId xmlns:a16="http://schemas.microsoft.com/office/drawing/2014/main" id="{9C5C8DAC-3BC0-4555-8BC9-0DC441AFBDC9}"/>
              </a:ext>
            </a:extLst>
          </p:cNvPr>
          <p:cNvSpPr/>
          <p:nvPr/>
        </p:nvSpPr>
        <p:spPr>
          <a:xfrm>
            <a:off x="8814719" y="5389780"/>
            <a:ext cx="669671" cy="498632"/>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Frank</a:t>
            </a:r>
          </a:p>
          <a:p>
            <a:pPr algn="ctr"/>
            <a:r>
              <a:rPr lang="en-US" sz="1600" dirty="0">
                <a:latin typeface="Comic Sans MS" panose="030F0702030302020204" pitchFamily="66" charset="0"/>
              </a:rPr>
              <a:t>7</a:t>
            </a:r>
          </a:p>
        </p:txBody>
      </p:sp>
      <p:sp>
        <p:nvSpPr>
          <p:cNvPr id="48" name="椭圆 538">
            <a:extLst>
              <a:ext uri="{FF2B5EF4-FFF2-40B4-BE49-F238E27FC236}">
                <a16:creationId xmlns:a16="http://schemas.microsoft.com/office/drawing/2014/main" id="{2DBF9A13-41DD-4202-851C-92F33ECD7898}"/>
              </a:ext>
            </a:extLst>
          </p:cNvPr>
          <p:cNvSpPr/>
          <p:nvPr/>
        </p:nvSpPr>
        <p:spPr>
          <a:xfrm>
            <a:off x="7391400" y="6282258"/>
            <a:ext cx="574812" cy="498632"/>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Alice</a:t>
            </a:r>
          </a:p>
          <a:p>
            <a:pPr algn="ctr"/>
            <a:r>
              <a:rPr lang="en-US" sz="1600" dirty="0">
                <a:latin typeface="Comic Sans MS" panose="030F0702030302020204" pitchFamily="66" charset="0"/>
              </a:rPr>
              <a:t>17</a:t>
            </a:r>
          </a:p>
        </p:txBody>
      </p:sp>
      <p:sp>
        <p:nvSpPr>
          <p:cNvPr id="49" name="椭圆 539">
            <a:extLst>
              <a:ext uri="{FF2B5EF4-FFF2-40B4-BE49-F238E27FC236}">
                <a16:creationId xmlns:a16="http://schemas.microsoft.com/office/drawing/2014/main" id="{C78DC95C-9F38-42E8-9701-68419422D6BD}"/>
              </a:ext>
            </a:extLst>
          </p:cNvPr>
          <p:cNvSpPr/>
          <p:nvPr/>
        </p:nvSpPr>
        <p:spPr>
          <a:xfrm>
            <a:off x="9346882" y="6283168"/>
            <a:ext cx="718065" cy="498632"/>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Wendy</a:t>
            </a:r>
          </a:p>
          <a:p>
            <a:pPr algn="ctr"/>
            <a:r>
              <a:rPr lang="en-US" sz="1600" dirty="0">
                <a:latin typeface="Comic Sans MS" panose="030F0702030302020204" pitchFamily="66" charset="0"/>
              </a:rPr>
              <a:t>4</a:t>
            </a:r>
          </a:p>
        </p:txBody>
      </p:sp>
      <p:cxnSp>
        <p:nvCxnSpPr>
          <p:cNvPr id="50" name="直接连接符 540">
            <a:extLst>
              <a:ext uri="{FF2B5EF4-FFF2-40B4-BE49-F238E27FC236}">
                <a16:creationId xmlns:a16="http://schemas.microsoft.com/office/drawing/2014/main" id="{21FBEA8F-4448-4DBF-9CE7-CF688F18A25F}"/>
              </a:ext>
            </a:extLst>
          </p:cNvPr>
          <p:cNvCxnSpPr>
            <a:cxnSpLocks/>
            <a:endCxn id="48" idx="0"/>
          </p:cNvCxnSpPr>
          <p:nvPr/>
        </p:nvCxnSpPr>
        <p:spPr>
          <a:xfrm flipH="1">
            <a:off x="7678807" y="5888411"/>
            <a:ext cx="182380" cy="393846"/>
          </a:xfrm>
          <a:prstGeom prst="line">
            <a:avLst/>
          </a:prstGeom>
          <a:ln>
            <a:headEnd type="none" w="sm" len="lg"/>
            <a:tailEnd type="triangle" w="sm" len="med"/>
          </a:ln>
        </p:spPr>
        <p:style>
          <a:lnRef idx="2">
            <a:schemeClr val="accent2"/>
          </a:lnRef>
          <a:fillRef idx="0">
            <a:schemeClr val="accent2"/>
          </a:fillRef>
          <a:effectRef idx="1">
            <a:schemeClr val="accent2"/>
          </a:effectRef>
          <a:fontRef idx="minor">
            <a:schemeClr val="tx1"/>
          </a:fontRef>
        </p:style>
      </p:cxnSp>
      <p:cxnSp>
        <p:nvCxnSpPr>
          <p:cNvPr id="51" name="直接连接符 541">
            <a:extLst>
              <a:ext uri="{FF2B5EF4-FFF2-40B4-BE49-F238E27FC236}">
                <a16:creationId xmlns:a16="http://schemas.microsoft.com/office/drawing/2014/main" id="{7BF4906D-1A46-474C-8FA9-6650305B1CB3}"/>
              </a:ext>
            </a:extLst>
          </p:cNvPr>
          <p:cNvCxnSpPr>
            <a:cxnSpLocks/>
            <a:endCxn id="49" idx="0"/>
          </p:cNvCxnSpPr>
          <p:nvPr/>
        </p:nvCxnSpPr>
        <p:spPr>
          <a:xfrm>
            <a:off x="9330342" y="5888412"/>
            <a:ext cx="375573" cy="394757"/>
          </a:xfrm>
          <a:prstGeom prst="line">
            <a:avLst/>
          </a:prstGeom>
          <a:ln>
            <a:headEnd type="none" w="sm" len="lg"/>
            <a:tailEnd type="triangle" w="sm" len="med"/>
          </a:ln>
        </p:spPr>
        <p:style>
          <a:lnRef idx="2">
            <a:schemeClr val="accent2"/>
          </a:lnRef>
          <a:fillRef idx="0">
            <a:schemeClr val="accent2"/>
          </a:fillRef>
          <a:effectRef idx="1">
            <a:schemeClr val="accent2"/>
          </a:effectRef>
          <a:fontRef idx="minor">
            <a:schemeClr val="tx1"/>
          </a:fontRef>
        </p:style>
      </p:cxnSp>
      <p:cxnSp>
        <p:nvCxnSpPr>
          <p:cNvPr id="52" name="直接箭头连接符 543">
            <a:extLst>
              <a:ext uri="{FF2B5EF4-FFF2-40B4-BE49-F238E27FC236}">
                <a16:creationId xmlns:a16="http://schemas.microsoft.com/office/drawing/2014/main" id="{B2869457-D190-430C-A263-E9E6C0F9D596}"/>
              </a:ext>
            </a:extLst>
          </p:cNvPr>
          <p:cNvCxnSpPr>
            <a:cxnSpLocks/>
          </p:cNvCxnSpPr>
          <p:nvPr/>
        </p:nvCxnSpPr>
        <p:spPr>
          <a:xfrm flipH="1">
            <a:off x="8375034" y="4882627"/>
            <a:ext cx="795618" cy="550690"/>
          </a:xfrm>
          <a:prstGeom prst="straightConnector1">
            <a:avLst/>
          </a:prstGeom>
          <a:ln>
            <a:prstDash val="sysDash"/>
            <a:headEnd type="none" w="sm" len="lg"/>
            <a:tailEnd type="triangle" w="sm" len="med"/>
          </a:ln>
        </p:spPr>
        <p:style>
          <a:lnRef idx="2">
            <a:schemeClr val="accent1"/>
          </a:lnRef>
          <a:fillRef idx="0">
            <a:schemeClr val="accent1"/>
          </a:fillRef>
          <a:effectRef idx="1">
            <a:schemeClr val="accent1"/>
          </a:effectRef>
          <a:fontRef idx="minor">
            <a:schemeClr val="tx1"/>
          </a:fontRef>
        </p:style>
      </p:cxnSp>
      <p:cxnSp>
        <p:nvCxnSpPr>
          <p:cNvPr id="53" name="直接箭头连接符 544">
            <a:extLst>
              <a:ext uri="{FF2B5EF4-FFF2-40B4-BE49-F238E27FC236}">
                <a16:creationId xmlns:a16="http://schemas.microsoft.com/office/drawing/2014/main" id="{F758095A-D34F-4375-B763-06B1D37A1975}"/>
              </a:ext>
            </a:extLst>
          </p:cNvPr>
          <p:cNvCxnSpPr>
            <a:cxnSpLocks/>
            <a:endCxn id="42" idx="0"/>
          </p:cNvCxnSpPr>
          <p:nvPr/>
        </p:nvCxnSpPr>
        <p:spPr>
          <a:xfrm>
            <a:off x="9765267" y="4939211"/>
            <a:ext cx="487649" cy="455979"/>
          </a:xfrm>
          <a:prstGeom prst="straightConnector1">
            <a:avLst/>
          </a:prstGeom>
          <a:ln cap="rnd">
            <a:prstDash val="sysDash"/>
            <a:headEnd type="none" w="sm" len="lg"/>
            <a:tailEnd type="triangle" w="sm" len="med"/>
          </a:ln>
        </p:spPr>
        <p:style>
          <a:lnRef idx="2">
            <a:schemeClr val="accent1"/>
          </a:lnRef>
          <a:fillRef idx="0">
            <a:schemeClr val="accent1"/>
          </a:fillRef>
          <a:effectRef idx="1">
            <a:schemeClr val="accent1"/>
          </a:effectRef>
          <a:fontRef idx="minor">
            <a:schemeClr val="tx1"/>
          </a:fontRef>
        </p:style>
      </p:cxnSp>
      <p:cxnSp>
        <p:nvCxnSpPr>
          <p:cNvPr id="54" name="直接箭头连接符 545">
            <a:extLst>
              <a:ext uri="{FF2B5EF4-FFF2-40B4-BE49-F238E27FC236}">
                <a16:creationId xmlns:a16="http://schemas.microsoft.com/office/drawing/2014/main" id="{7C46B72B-9335-4DB2-BEA4-BFDFB2950D2C}"/>
              </a:ext>
            </a:extLst>
          </p:cNvPr>
          <p:cNvCxnSpPr>
            <a:cxnSpLocks/>
          </p:cNvCxnSpPr>
          <p:nvPr/>
        </p:nvCxnSpPr>
        <p:spPr>
          <a:xfrm flipH="1">
            <a:off x="8775279" y="5813686"/>
            <a:ext cx="1143380" cy="523503"/>
          </a:xfrm>
          <a:prstGeom prst="straightConnector1">
            <a:avLst/>
          </a:prstGeom>
          <a:ln>
            <a:prstDash val="sysDash"/>
            <a:headEnd type="none" w="sm" len="lg"/>
            <a:tailEnd type="triangle" w="sm" len="med"/>
          </a:ln>
        </p:spPr>
        <p:style>
          <a:lnRef idx="2">
            <a:schemeClr val="accent1"/>
          </a:lnRef>
          <a:fillRef idx="0">
            <a:schemeClr val="accent1"/>
          </a:fillRef>
          <a:effectRef idx="1">
            <a:schemeClr val="accent1"/>
          </a:effectRef>
          <a:fontRef idx="minor">
            <a:schemeClr val="tx1"/>
          </a:fontRef>
        </p:style>
      </p:cxnSp>
      <p:sp>
        <p:nvSpPr>
          <p:cNvPr id="55" name="椭圆 546">
            <a:extLst>
              <a:ext uri="{FF2B5EF4-FFF2-40B4-BE49-F238E27FC236}">
                <a16:creationId xmlns:a16="http://schemas.microsoft.com/office/drawing/2014/main" id="{1F939996-9F10-4AA3-AEB3-8C88FC83D3C3}"/>
              </a:ext>
            </a:extLst>
          </p:cNvPr>
          <p:cNvSpPr/>
          <p:nvPr/>
        </p:nvSpPr>
        <p:spPr>
          <a:xfrm>
            <a:off x="10268152" y="6282258"/>
            <a:ext cx="767687" cy="498632"/>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Wendy’</a:t>
            </a:r>
          </a:p>
          <a:p>
            <a:pPr algn="ctr"/>
            <a:r>
              <a:rPr lang="en-US" sz="1600" dirty="0">
                <a:latin typeface="Comic Sans MS" panose="030F0702030302020204" pitchFamily="66" charset="0"/>
              </a:rPr>
              <a:t>6</a:t>
            </a:r>
          </a:p>
        </p:txBody>
      </p:sp>
      <p:cxnSp>
        <p:nvCxnSpPr>
          <p:cNvPr id="56" name="直接箭头连接符 547">
            <a:extLst>
              <a:ext uri="{FF2B5EF4-FFF2-40B4-BE49-F238E27FC236}">
                <a16:creationId xmlns:a16="http://schemas.microsoft.com/office/drawing/2014/main" id="{AE40D783-1A30-4ECA-89DC-A7E03D610553}"/>
              </a:ext>
            </a:extLst>
          </p:cNvPr>
          <p:cNvCxnSpPr>
            <a:cxnSpLocks/>
            <a:endCxn id="55" idx="0"/>
          </p:cNvCxnSpPr>
          <p:nvPr/>
        </p:nvCxnSpPr>
        <p:spPr>
          <a:xfrm>
            <a:off x="10463643" y="5888411"/>
            <a:ext cx="188353" cy="393846"/>
          </a:xfrm>
          <a:prstGeom prst="straightConnector1">
            <a:avLst/>
          </a:prstGeom>
          <a:ln>
            <a:prstDash val="sysDash"/>
            <a:headEnd type="none" w="sm" len="lg"/>
            <a:tailEnd type="triangle" w="sm" len="med"/>
          </a:ln>
        </p:spPr>
        <p:style>
          <a:lnRef idx="2">
            <a:schemeClr val="accent1"/>
          </a:lnRef>
          <a:fillRef idx="0">
            <a:schemeClr val="accent1"/>
          </a:fillRef>
          <a:effectRef idx="1">
            <a:schemeClr val="accent1"/>
          </a:effectRef>
          <a:fontRef idx="minor">
            <a:schemeClr val="tx1"/>
          </a:fontRef>
        </p:style>
      </p:cxnSp>
      <p:cxnSp>
        <p:nvCxnSpPr>
          <p:cNvPr id="57" name="直接连接符 535">
            <a:extLst>
              <a:ext uri="{FF2B5EF4-FFF2-40B4-BE49-F238E27FC236}">
                <a16:creationId xmlns:a16="http://schemas.microsoft.com/office/drawing/2014/main" id="{30D7AAF4-95DE-4FE4-A63D-2A57997B78A7}"/>
              </a:ext>
            </a:extLst>
          </p:cNvPr>
          <p:cNvCxnSpPr>
            <a:cxnSpLocks/>
            <a:endCxn id="58" idx="0"/>
          </p:cNvCxnSpPr>
          <p:nvPr/>
        </p:nvCxnSpPr>
        <p:spPr>
          <a:xfrm flipH="1">
            <a:off x="8432790" y="5888411"/>
            <a:ext cx="478529" cy="393846"/>
          </a:xfrm>
          <a:prstGeom prst="line">
            <a:avLst/>
          </a:prstGeom>
          <a:ln>
            <a:headEnd type="none" w="sm" len="lg"/>
            <a:tailEnd type="triangle" w="sm" len="med"/>
          </a:ln>
        </p:spPr>
        <p:style>
          <a:lnRef idx="2">
            <a:schemeClr val="accent2"/>
          </a:lnRef>
          <a:fillRef idx="0">
            <a:schemeClr val="accent2"/>
          </a:fillRef>
          <a:effectRef idx="1">
            <a:schemeClr val="accent2"/>
          </a:effectRef>
          <a:fontRef idx="minor">
            <a:schemeClr val="tx1"/>
          </a:fontRef>
        </p:style>
      </p:cxnSp>
      <p:sp>
        <p:nvSpPr>
          <p:cNvPr id="58" name="椭圆 538">
            <a:extLst>
              <a:ext uri="{FF2B5EF4-FFF2-40B4-BE49-F238E27FC236}">
                <a16:creationId xmlns:a16="http://schemas.microsoft.com/office/drawing/2014/main" id="{7742048D-4481-46D5-957C-BBEF857D5792}"/>
              </a:ext>
            </a:extLst>
          </p:cNvPr>
          <p:cNvSpPr/>
          <p:nvPr/>
        </p:nvSpPr>
        <p:spPr>
          <a:xfrm>
            <a:off x="8090297" y="6282258"/>
            <a:ext cx="684982" cy="498632"/>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David</a:t>
            </a:r>
          </a:p>
          <a:p>
            <a:pPr algn="ctr"/>
            <a:r>
              <a:rPr lang="en-US" sz="1600" dirty="0">
                <a:latin typeface="Comic Sans MS" panose="030F0702030302020204" pitchFamily="66" charset="0"/>
              </a:rPr>
              <a:t>13</a:t>
            </a:r>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F8FFD956-6F1E-4D00-9CC0-6000AC18E201}"/>
                  </a:ext>
                </a:extLst>
              </p:cNvPr>
              <p:cNvSpPr/>
              <p:nvPr/>
            </p:nvSpPr>
            <p:spPr>
              <a:xfrm>
                <a:off x="7585140" y="3934031"/>
                <a:ext cx="338124" cy="278561"/>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60380"/>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𝑣</m:t>
                        </m:r>
                      </m:e>
                      <m:sub>
                        <m:r>
                          <a:rPr lang="en-US" altLang="zh-CN" i="1">
                            <a:latin typeface="Cambria Math" panose="02040503050406030204" pitchFamily="18" charset="0"/>
                          </a:rPr>
                          <m:t>1</m:t>
                        </m:r>
                      </m:sub>
                    </m:sSub>
                  </m:oMath>
                </a14:m>
                <a:r>
                  <a:rPr lang="zh-CN" altLang="en-US" dirty="0">
                    <a:latin typeface="Comic Sans MS" panose="030F0702030302020204" pitchFamily="66" charset="0"/>
                  </a:rPr>
                  <a:t> </a:t>
                </a:r>
              </a:p>
            </p:txBody>
          </p:sp>
        </mc:Choice>
        <mc:Fallback xmlns="">
          <p:sp>
            <p:nvSpPr>
              <p:cNvPr id="59" name="Rectangle 58">
                <a:extLst>
                  <a:ext uri="{FF2B5EF4-FFF2-40B4-BE49-F238E27FC236}">
                    <a16:creationId xmlns:a16="http://schemas.microsoft.com/office/drawing/2014/main" id="{F8FFD956-6F1E-4D00-9CC0-6000AC18E201}"/>
                  </a:ext>
                </a:extLst>
              </p:cNvPr>
              <p:cNvSpPr>
                <a:spLocks noRot="1" noChangeAspect="1" noMove="1" noResize="1" noEditPoints="1" noAdjustHandles="1" noChangeArrowheads="1" noChangeShapeType="1" noTextEdit="1"/>
              </p:cNvSpPr>
              <p:nvPr/>
            </p:nvSpPr>
            <p:spPr>
              <a:xfrm>
                <a:off x="7585140" y="3934031"/>
                <a:ext cx="338124" cy="278561"/>
              </a:xfrm>
              <a:prstGeom prst="rect">
                <a:avLst/>
              </a:prstGeom>
              <a:blipFill>
                <a:blip r:embed="rId3"/>
                <a:stretch>
                  <a:fillRect l="-1724" b="-145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CBB3ECA7-8BBA-475A-803F-195A2179A57E}"/>
                  </a:ext>
                </a:extLst>
              </p:cNvPr>
              <p:cNvSpPr/>
              <p:nvPr/>
            </p:nvSpPr>
            <p:spPr>
              <a:xfrm>
                <a:off x="9118741" y="3938618"/>
                <a:ext cx="731292" cy="278561"/>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p>
                <a:pPr algn="ctr" defTabSz="660380"/>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 </m:t>
                        </m:r>
                        <m:r>
                          <a:rPr lang="en-US" altLang="zh-CN">
                            <a:latin typeface="Cambria Math" panose="02040503050406030204" pitchFamily="18" charset="0"/>
                          </a:rPr>
                          <m:t>𝑣</m:t>
                        </m:r>
                      </m:e>
                      <m:sub>
                        <m:r>
                          <m:rPr>
                            <m:sty m:val="p"/>
                          </m:rPr>
                          <a:rPr lang="en-US" altLang="zh-CN">
                            <a:latin typeface="Cambria Math" panose="02040503050406030204" pitchFamily="18" charset="0"/>
                          </a:rPr>
                          <m:t>temp</m:t>
                        </m:r>
                      </m:sub>
                    </m:sSub>
                  </m:oMath>
                </a14:m>
                <a:r>
                  <a:rPr lang="zh-CN" altLang="en-US" dirty="0">
                    <a:latin typeface="Comic Sans MS" panose="030F0702030302020204" pitchFamily="66" charset="0"/>
                  </a:rPr>
                  <a:t> </a:t>
                </a:r>
              </a:p>
            </p:txBody>
          </p:sp>
        </mc:Choice>
        <mc:Fallback xmlns="">
          <p:sp>
            <p:nvSpPr>
              <p:cNvPr id="60" name="Rectangle 59">
                <a:extLst>
                  <a:ext uri="{FF2B5EF4-FFF2-40B4-BE49-F238E27FC236}">
                    <a16:creationId xmlns:a16="http://schemas.microsoft.com/office/drawing/2014/main" id="{CBB3ECA7-8BBA-475A-803F-195A2179A57E}"/>
                  </a:ext>
                </a:extLst>
              </p:cNvPr>
              <p:cNvSpPr>
                <a:spLocks noRot="1" noChangeAspect="1" noMove="1" noResize="1" noEditPoints="1" noAdjustHandles="1" noChangeArrowheads="1" noChangeShapeType="1" noTextEdit="1"/>
              </p:cNvSpPr>
              <p:nvPr/>
            </p:nvSpPr>
            <p:spPr>
              <a:xfrm>
                <a:off x="9118741" y="3938618"/>
                <a:ext cx="731292" cy="278561"/>
              </a:xfrm>
              <a:prstGeom prst="rect">
                <a:avLst/>
              </a:prstGeom>
              <a:blipFill>
                <a:blip r:embed="rId4"/>
                <a:stretch>
                  <a:fillRect b="-27083"/>
                </a:stretch>
              </a:blipFill>
              <a:ln>
                <a:prstDash val="sysDash"/>
              </a:ln>
            </p:spPr>
            <p:txBody>
              <a:bodyPr/>
              <a:lstStyle/>
              <a:p>
                <a:r>
                  <a:rPr lang="zh-CN" altLang="en-US">
                    <a:noFill/>
                  </a:rPr>
                  <a:t> </a:t>
                </a:r>
              </a:p>
            </p:txBody>
          </p:sp>
        </mc:Fallback>
      </mc:AlternateContent>
      <p:cxnSp>
        <p:nvCxnSpPr>
          <p:cNvPr id="61" name="直接连接符 534">
            <a:extLst>
              <a:ext uri="{FF2B5EF4-FFF2-40B4-BE49-F238E27FC236}">
                <a16:creationId xmlns:a16="http://schemas.microsoft.com/office/drawing/2014/main" id="{25E5F13A-E0F4-4A0E-B2BD-7D8F20D97787}"/>
              </a:ext>
            </a:extLst>
          </p:cNvPr>
          <p:cNvCxnSpPr>
            <a:cxnSpLocks/>
            <a:stCxn id="59" idx="3"/>
            <a:endCxn id="60" idx="1"/>
          </p:cNvCxnSpPr>
          <p:nvPr/>
        </p:nvCxnSpPr>
        <p:spPr>
          <a:xfrm>
            <a:off x="7923267" y="4073314"/>
            <a:ext cx="1195474" cy="4587"/>
          </a:xfrm>
          <a:prstGeom prst="line">
            <a:avLst/>
          </a:prstGeom>
          <a:ln>
            <a:solidFill>
              <a:schemeClr val="tx1"/>
            </a:solidFill>
            <a:headEnd type="none" w="med" len="med"/>
            <a:tailEnd type="triangle" w="sm" len="med"/>
          </a:ln>
        </p:spPr>
        <p:style>
          <a:lnRef idx="2">
            <a:schemeClr val="accent2"/>
          </a:lnRef>
          <a:fillRef idx="1">
            <a:schemeClr val="lt1"/>
          </a:fillRef>
          <a:effectRef idx="0">
            <a:schemeClr val="accent2"/>
          </a:effectRef>
          <a:fontRef idx="minor">
            <a:schemeClr val="dk1"/>
          </a:fontRef>
        </p:style>
      </p:cxnSp>
      <p:grpSp>
        <p:nvGrpSpPr>
          <p:cNvPr id="62" name="Group 61">
            <a:extLst>
              <a:ext uri="{FF2B5EF4-FFF2-40B4-BE49-F238E27FC236}">
                <a16:creationId xmlns:a16="http://schemas.microsoft.com/office/drawing/2014/main" id="{25EF8A2C-85E4-4A70-BCF5-A431D611853D}"/>
              </a:ext>
            </a:extLst>
          </p:cNvPr>
          <p:cNvGrpSpPr/>
          <p:nvPr/>
        </p:nvGrpSpPr>
        <p:grpSpPr>
          <a:xfrm>
            <a:off x="8737385" y="3406931"/>
            <a:ext cx="1528858" cy="326869"/>
            <a:chOff x="771832" y="177541"/>
            <a:chExt cx="1111433" cy="259590"/>
          </a:xfrm>
        </p:grpSpPr>
        <p:sp>
          <p:nvSpPr>
            <p:cNvPr id="63" name="TextBox 62">
              <a:extLst>
                <a:ext uri="{FF2B5EF4-FFF2-40B4-BE49-F238E27FC236}">
                  <a16:creationId xmlns:a16="http://schemas.microsoft.com/office/drawing/2014/main" id="{D5EF3D9B-BCFF-4D0B-B568-64A2421C0664}"/>
                </a:ext>
              </a:extLst>
            </p:cNvPr>
            <p:cNvSpPr txBox="1"/>
            <p:nvPr/>
          </p:nvSpPr>
          <p:spPr>
            <a:xfrm>
              <a:off x="771832" y="260555"/>
              <a:ext cx="350766" cy="171100"/>
            </a:xfrm>
            <a:prstGeom prst="rect">
              <a:avLst/>
            </a:prstGeom>
            <a:noFill/>
          </p:spPr>
          <p:txBody>
            <a:bodyPr wrap="none" lIns="0" tIns="0" rIns="0" bIns="0" rtlCol="0">
              <a:spAutoFit/>
            </a:bodyPr>
            <a:lstStyle/>
            <a:p>
              <a:r>
                <a:rPr lang="en-US" altLang="zh-CN" sz="1400" dirty="0">
                  <a:latin typeface="Comic Sans MS" panose="030F0702030302020204" pitchFamily="66" charset="0"/>
                </a:rPr>
                <a:t>Carol </a:t>
              </a:r>
              <a:endParaRPr lang="zh-CN" altLang="en-US" sz="1400" dirty="0">
                <a:latin typeface="Comic Sans MS" panose="030F0702030302020204" pitchFamily="66" charset="0"/>
              </a:endParaRPr>
            </a:p>
          </p:txBody>
        </p:sp>
        <p:cxnSp>
          <p:nvCxnSpPr>
            <p:cNvPr id="64" name="直接连接符 534">
              <a:extLst>
                <a:ext uri="{FF2B5EF4-FFF2-40B4-BE49-F238E27FC236}">
                  <a16:creationId xmlns:a16="http://schemas.microsoft.com/office/drawing/2014/main" id="{E0C1F7AD-FC71-48E9-8CAE-FFEDC494CC6C}"/>
                </a:ext>
              </a:extLst>
            </p:cNvPr>
            <p:cNvCxnSpPr>
              <a:cxnSpLocks/>
              <a:stCxn id="63" idx="3"/>
              <a:endCxn id="65" idx="1"/>
            </p:cNvCxnSpPr>
            <p:nvPr/>
          </p:nvCxnSpPr>
          <p:spPr>
            <a:xfrm>
              <a:off x="1122598" y="346105"/>
              <a:ext cx="302690" cy="5476"/>
            </a:xfrm>
            <a:prstGeom prst="line">
              <a:avLst/>
            </a:prstGeom>
            <a:ln>
              <a:solidFill>
                <a:schemeClr val="tx1"/>
              </a:solidFill>
              <a:headEnd type="none" w="med" len="med"/>
              <a:tailEnd type="arrow" w="med" len="med"/>
            </a:ln>
          </p:spPr>
          <p:style>
            <a:lnRef idx="2">
              <a:schemeClr val="accent2"/>
            </a:lnRef>
            <a:fillRef idx="1">
              <a:schemeClr val="lt1"/>
            </a:fillRef>
            <a:effectRef idx="0">
              <a:schemeClr val="accent2"/>
            </a:effectRef>
            <a:fontRef idx="minor">
              <a:schemeClr val="dk1"/>
            </a:fontRef>
          </p:style>
        </p:cxnSp>
        <p:sp>
          <p:nvSpPr>
            <p:cNvPr id="65" name="Rectangle 64">
              <a:extLst>
                <a:ext uri="{FF2B5EF4-FFF2-40B4-BE49-F238E27FC236}">
                  <a16:creationId xmlns:a16="http://schemas.microsoft.com/office/drawing/2014/main" id="{D7A400AE-3873-4EBD-B868-0E8D79EC9F90}"/>
                </a:ext>
              </a:extLst>
            </p:cNvPr>
            <p:cNvSpPr/>
            <p:nvPr/>
          </p:nvSpPr>
          <p:spPr>
            <a:xfrm>
              <a:off x="1425288" y="266031"/>
              <a:ext cx="457977" cy="171100"/>
            </a:xfrm>
            <a:prstGeom prst="rect">
              <a:avLst/>
            </a:prstGeom>
            <a:noFill/>
          </p:spPr>
          <p:txBody>
            <a:bodyPr wrap="none" lIns="0" tIns="0" rIns="0" bIns="0" rtlCol="0">
              <a:spAutoFit/>
            </a:bodyPr>
            <a:lstStyle/>
            <a:p>
              <a:r>
                <a:rPr lang="en-US" altLang="zh-CN" sz="1400" dirty="0">
                  <a:latin typeface="Comic Sans MS" panose="030F0702030302020204" pitchFamily="66" charset="0"/>
                </a:rPr>
                <a:t> Wendy</a:t>
              </a:r>
              <a:endParaRPr lang="zh-CN" altLang="en-US" sz="1400" dirty="0">
                <a:latin typeface="Comic Sans MS" panose="030F0702030302020204" pitchFamily="66" charset="0"/>
              </a:endParaRPr>
            </a:p>
          </p:txBody>
        </p:sp>
        <p:sp>
          <p:nvSpPr>
            <p:cNvPr id="66" name="Rectangle 65">
              <a:extLst>
                <a:ext uri="{FF2B5EF4-FFF2-40B4-BE49-F238E27FC236}">
                  <a16:creationId xmlns:a16="http://schemas.microsoft.com/office/drawing/2014/main" id="{FC051586-30EF-4113-816D-18C3824D7908}"/>
                </a:ext>
              </a:extLst>
            </p:cNvPr>
            <p:cNvSpPr/>
            <p:nvPr/>
          </p:nvSpPr>
          <p:spPr>
            <a:xfrm>
              <a:off x="1174258" y="177541"/>
              <a:ext cx="170138" cy="171099"/>
            </a:xfrm>
            <a:prstGeom prst="rect">
              <a:avLst/>
            </a:prstGeom>
            <a:noFill/>
          </p:spPr>
          <p:txBody>
            <a:bodyPr wrap="none" lIns="0" tIns="0" rIns="0" bIns="0" rtlCol="0">
              <a:spAutoFit/>
            </a:bodyPr>
            <a:lstStyle/>
            <a:p>
              <a:r>
                <a:rPr lang="en-US" altLang="zh-CN" sz="1400" dirty="0">
                  <a:latin typeface="Comic Sans MS" panose="030F0702030302020204" pitchFamily="66" charset="0"/>
                </a:rPr>
                <a:t>$2</a:t>
              </a:r>
              <a:endParaRPr lang="zh-CN" altLang="en-US" sz="1400" dirty="0">
                <a:latin typeface="Comic Sans MS" panose="030F0702030302020204" pitchFamily="66" charset="0"/>
              </a:endParaRPr>
            </a:p>
          </p:txBody>
        </p:sp>
      </p:grpSp>
      <p:sp>
        <p:nvSpPr>
          <p:cNvPr id="67" name="椭圆 527">
            <a:extLst>
              <a:ext uri="{FF2B5EF4-FFF2-40B4-BE49-F238E27FC236}">
                <a16:creationId xmlns:a16="http://schemas.microsoft.com/office/drawing/2014/main" id="{1E206E44-3924-43DB-93B4-81DA041F829D}"/>
              </a:ext>
            </a:extLst>
          </p:cNvPr>
          <p:cNvSpPr/>
          <p:nvPr/>
        </p:nvSpPr>
        <p:spPr>
          <a:xfrm>
            <a:off x="10223783" y="4440578"/>
            <a:ext cx="701770" cy="498632"/>
          </a:xfrm>
          <a:prstGeom prst="roundRect">
            <a:avLst/>
          </a:prstGeom>
          <a:ln>
            <a:solidFill>
              <a:srgbClr val="FF0000"/>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Carol”</a:t>
            </a:r>
          </a:p>
          <a:p>
            <a:pPr algn="ctr"/>
            <a:r>
              <a:rPr lang="en-US" sz="1600" dirty="0">
                <a:latin typeface="Comic Sans MS" panose="030F0702030302020204" pitchFamily="66" charset="0"/>
              </a:rPr>
              <a:t>15</a:t>
            </a:r>
          </a:p>
        </p:txBody>
      </p:sp>
      <p:cxnSp>
        <p:nvCxnSpPr>
          <p:cNvPr id="68" name="直接箭头连接符 543">
            <a:extLst>
              <a:ext uri="{FF2B5EF4-FFF2-40B4-BE49-F238E27FC236}">
                <a16:creationId xmlns:a16="http://schemas.microsoft.com/office/drawing/2014/main" id="{7263E502-2A41-4E85-B556-6606FD420069}"/>
              </a:ext>
            </a:extLst>
          </p:cNvPr>
          <p:cNvCxnSpPr>
            <a:cxnSpLocks/>
          </p:cNvCxnSpPr>
          <p:nvPr/>
        </p:nvCxnSpPr>
        <p:spPr>
          <a:xfrm flipH="1">
            <a:off x="8405659" y="4880617"/>
            <a:ext cx="1818126" cy="608099"/>
          </a:xfrm>
          <a:prstGeom prst="straightConnector1">
            <a:avLst/>
          </a:prstGeom>
          <a:ln>
            <a:solidFill>
              <a:srgbClr val="FF0000"/>
            </a:solidFill>
            <a:prstDash val="sysDash"/>
            <a:headEnd type="none" w="med" len="med"/>
            <a:tailEnd type="triangle" w="sm"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52C123C4-2D37-484A-9526-47BC5EFABDAF}"/>
                  </a:ext>
                </a:extLst>
              </p:cNvPr>
              <p:cNvSpPr/>
              <p:nvPr/>
            </p:nvSpPr>
            <p:spPr>
              <a:xfrm>
                <a:off x="10825176" y="3942441"/>
                <a:ext cx="338124" cy="278561"/>
              </a:xfrm>
              <a:prstGeom prst="rect">
                <a:avLst/>
              </a:prstGeom>
              <a:ln>
                <a:solidFill>
                  <a:srgbClr val="FF0000"/>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p>
                <a:pPr algn="ctr" defTabSz="660380"/>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 </m:t>
                        </m:r>
                        <m:r>
                          <a:rPr lang="en-US" altLang="zh-CN">
                            <a:latin typeface="Cambria Math" panose="02040503050406030204" pitchFamily="18" charset="0"/>
                          </a:rPr>
                          <m:t>𝑣</m:t>
                        </m:r>
                      </m:e>
                      <m:sub>
                        <m:r>
                          <a:rPr lang="en-US" altLang="zh-CN">
                            <a:latin typeface="Cambria Math" panose="02040503050406030204" pitchFamily="18" charset="0"/>
                          </a:rPr>
                          <m:t>2</m:t>
                        </m:r>
                      </m:sub>
                    </m:sSub>
                  </m:oMath>
                </a14:m>
                <a:r>
                  <a:rPr lang="zh-CN" altLang="en-US" dirty="0">
                    <a:latin typeface="Comic Sans MS" panose="030F0702030302020204" pitchFamily="66" charset="0"/>
                  </a:rPr>
                  <a:t> </a:t>
                </a:r>
              </a:p>
            </p:txBody>
          </p:sp>
        </mc:Choice>
        <mc:Fallback xmlns="">
          <p:sp>
            <p:nvSpPr>
              <p:cNvPr id="69" name="Rectangle 68">
                <a:extLst>
                  <a:ext uri="{FF2B5EF4-FFF2-40B4-BE49-F238E27FC236}">
                    <a16:creationId xmlns:a16="http://schemas.microsoft.com/office/drawing/2014/main" id="{52C123C4-2D37-484A-9526-47BC5EFABDAF}"/>
                  </a:ext>
                </a:extLst>
              </p:cNvPr>
              <p:cNvSpPr>
                <a:spLocks noRot="1" noChangeAspect="1" noMove="1" noResize="1" noEditPoints="1" noAdjustHandles="1" noChangeArrowheads="1" noChangeShapeType="1" noTextEdit="1"/>
              </p:cNvSpPr>
              <p:nvPr/>
            </p:nvSpPr>
            <p:spPr>
              <a:xfrm>
                <a:off x="10825176" y="3942441"/>
                <a:ext cx="338124" cy="278561"/>
              </a:xfrm>
              <a:prstGeom prst="rect">
                <a:avLst/>
              </a:prstGeom>
              <a:blipFill>
                <a:blip r:embed="rId5"/>
                <a:stretch>
                  <a:fillRect l="-3509" b="-17021"/>
                </a:stretch>
              </a:blipFill>
              <a:ln>
                <a:solidFill>
                  <a:srgbClr val="FF0000"/>
                </a:solidFill>
                <a:prstDash val="sysDash"/>
              </a:ln>
            </p:spPr>
            <p:txBody>
              <a:bodyPr/>
              <a:lstStyle/>
              <a:p>
                <a:r>
                  <a:rPr lang="zh-CN" altLang="en-US">
                    <a:noFill/>
                  </a:rPr>
                  <a:t> </a:t>
                </a:r>
              </a:p>
            </p:txBody>
          </p:sp>
        </mc:Fallback>
      </mc:AlternateContent>
      <p:cxnSp>
        <p:nvCxnSpPr>
          <p:cNvPr id="70" name="直接连接符 534">
            <a:extLst>
              <a:ext uri="{FF2B5EF4-FFF2-40B4-BE49-F238E27FC236}">
                <a16:creationId xmlns:a16="http://schemas.microsoft.com/office/drawing/2014/main" id="{83DBE136-CF9A-4B53-9432-70E7BE662C41}"/>
              </a:ext>
            </a:extLst>
          </p:cNvPr>
          <p:cNvCxnSpPr>
            <a:cxnSpLocks/>
            <a:stCxn id="60" idx="3"/>
            <a:endCxn id="69" idx="1"/>
          </p:cNvCxnSpPr>
          <p:nvPr/>
        </p:nvCxnSpPr>
        <p:spPr>
          <a:xfrm>
            <a:off x="9850034" y="4077899"/>
            <a:ext cx="975143" cy="3823"/>
          </a:xfrm>
          <a:prstGeom prst="line">
            <a:avLst/>
          </a:prstGeom>
          <a:ln>
            <a:solidFill>
              <a:schemeClr val="tx1"/>
            </a:solidFill>
            <a:headEnd type="none" w="med" len="med"/>
            <a:tailEnd type="triangle" w="sm" len="med"/>
          </a:ln>
        </p:spPr>
        <p:style>
          <a:lnRef idx="2">
            <a:schemeClr val="accent2"/>
          </a:lnRef>
          <a:fillRef idx="1">
            <a:schemeClr val="lt1"/>
          </a:fillRef>
          <a:effectRef idx="0">
            <a:schemeClr val="accent2"/>
          </a:effectRef>
          <a:fontRef idx="minor">
            <a:schemeClr val="dk1"/>
          </a:fontRef>
        </p:style>
      </p:cxnSp>
      <p:cxnSp>
        <p:nvCxnSpPr>
          <p:cNvPr id="71" name="Connector: Curved 70">
            <a:extLst>
              <a:ext uri="{FF2B5EF4-FFF2-40B4-BE49-F238E27FC236}">
                <a16:creationId xmlns:a16="http://schemas.microsoft.com/office/drawing/2014/main" id="{17B3F2F1-8D98-4AE2-9E67-027A21C04A18}"/>
              </a:ext>
            </a:extLst>
          </p:cNvPr>
          <p:cNvCxnSpPr>
            <a:cxnSpLocks/>
            <a:stCxn id="69" idx="2"/>
            <a:endCxn id="67" idx="0"/>
          </p:cNvCxnSpPr>
          <p:nvPr/>
        </p:nvCxnSpPr>
        <p:spPr>
          <a:xfrm rot="5400000">
            <a:off x="10674666" y="4121006"/>
            <a:ext cx="219577" cy="419569"/>
          </a:xfrm>
          <a:prstGeom prst="curvedConnector3">
            <a:avLst>
              <a:gd name="adj1" fmla="val 50000"/>
            </a:avLst>
          </a:prstGeom>
          <a:ln>
            <a:solidFill>
              <a:srgbClr val="FF0000"/>
            </a:solidFill>
            <a:prstDash val="sysDash"/>
            <a:headEnd type="none" w="med" len="med"/>
            <a:tailEnd type="triangle" w="sm" len="med"/>
          </a:ln>
        </p:spPr>
        <p:style>
          <a:lnRef idx="2">
            <a:schemeClr val="accent1"/>
          </a:lnRef>
          <a:fillRef idx="0">
            <a:schemeClr val="accent1"/>
          </a:fillRef>
          <a:effectRef idx="1">
            <a:schemeClr val="accent1"/>
          </a:effectRef>
          <a:fontRef idx="minor">
            <a:schemeClr val="tx1"/>
          </a:fontRef>
        </p:style>
      </p:cxnSp>
      <p:cxnSp>
        <p:nvCxnSpPr>
          <p:cNvPr id="72" name="Connector: Curved 71">
            <a:extLst>
              <a:ext uri="{FF2B5EF4-FFF2-40B4-BE49-F238E27FC236}">
                <a16:creationId xmlns:a16="http://schemas.microsoft.com/office/drawing/2014/main" id="{66BB1C9F-44F1-4E7D-8670-B756E47602D3}"/>
              </a:ext>
            </a:extLst>
          </p:cNvPr>
          <p:cNvCxnSpPr>
            <a:cxnSpLocks/>
            <a:stCxn id="6" idx="1"/>
            <a:endCxn id="59" idx="0"/>
          </p:cNvCxnSpPr>
          <p:nvPr/>
        </p:nvCxnSpPr>
        <p:spPr>
          <a:xfrm rot="10800000" flipV="1">
            <a:off x="7754202" y="3232666"/>
            <a:ext cx="1237398" cy="701364"/>
          </a:xfrm>
          <a:prstGeom prst="curvedConnector2">
            <a:avLst/>
          </a:prstGeom>
          <a:ln>
            <a:solidFill>
              <a:schemeClr val="tx1"/>
            </a:solidFill>
            <a:headEnd type="none" w="med" len="med"/>
            <a:tailEnd type="triangle" w="sm" len="med"/>
          </a:ln>
        </p:spPr>
        <p:style>
          <a:lnRef idx="2">
            <a:schemeClr val="accent2"/>
          </a:lnRef>
          <a:fillRef idx="1">
            <a:schemeClr val="lt1"/>
          </a:fillRef>
          <a:effectRef idx="0">
            <a:schemeClr val="accent2"/>
          </a:effectRef>
          <a:fontRef idx="minor">
            <a:schemeClr val="dk1"/>
          </a:fontRef>
        </p:style>
      </p:cxnSp>
      <p:sp>
        <p:nvSpPr>
          <p:cNvPr id="73" name="TextBox 72">
            <a:extLst>
              <a:ext uri="{FF2B5EF4-FFF2-40B4-BE49-F238E27FC236}">
                <a16:creationId xmlns:a16="http://schemas.microsoft.com/office/drawing/2014/main" id="{2DF7BB89-1B0E-490D-B11F-138386E9FE6B}"/>
              </a:ext>
            </a:extLst>
          </p:cNvPr>
          <p:cNvSpPr txBox="1"/>
          <p:nvPr/>
        </p:nvSpPr>
        <p:spPr>
          <a:xfrm>
            <a:off x="8077976" y="3846539"/>
            <a:ext cx="950581" cy="215444"/>
          </a:xfrm>
          <a:prstGeom prst="rect">
            <a:avLst/>
          </a:prstGeom>
          <a:noFill/>
        </p:spPr>
        <p:txBody>
          <a:bodyPr wrap="none" lIns="0" tIns="0" rIns="0" bIns="0" rtlCol="0">
            <a:spAutoFit/>
          </a:bodyPr>
          <a:lstStyle>
            <a:defPPr>
              <a:defRPr lang="en-US"/>
            </a:defPPr>
            <a:lvl1pPr>
              <a:defRPr sz="11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400" dirty="0">
                <a:latin typeface="Comic Sans MS" panose="030F0702030302020204" pitchFamily="66" charset="0"/>
              </a:rPr>
              <a:t>Wendy +$2</a:t>
            </a:r>
            <a:endParaRPr lang="zh-CN" altLang="en-US" sz="1400" dirty="0">
              <a:latin typeface="Comic Sans MS" panose="030F0702030302020204" pitchFamily="66" charset="0"/>
            </a:endParaRPr>
          </a:p>
        </p:txBody>
      </p:sp>
      <p:sp>
        <p:nvSpPr>
          <p:cNvPr id="74" name="TextBox 73">
            <a:extLst>
              <a:ext uri="{FF2B5EF4-FFF2-40B4-BE49-F238E27FC236}">
                <a16:creationId xmlns:a16="http://schemas.microsoft.com/office/drawing/2014/main" id="{C68EE417-46C1-4D5E-9A62-6982A871404C}"/>
              </a:ext>
            </a:extLst>
          </p:cNvPr>
          <p:cNvSpPr txBox="1"/>
          <p:nvPr/>
        </p:nvSpPr>
        <p:spPr>
          <a:xfrm>
            <a:off x="10006471" y="3854949"/>
            <a:ext cx="791883" cy="215444"/>
          </a:xfrm>
          <a:prstGeom prst="rect">
            <a:avLst/>
          </a:prstGeom>
          <a:noFill/>
        </p:spPr>
        <p:txBody>
          <a:bodyPr wrap="none" lIns="0" tIns="0" rIns="0" bIns="0" rtlCol="0">
            <a:spAutoFit/>
          </a:bodyPr>
          <a:lstStyle/>
          <a:p>
            <a:r>
              <a:rPr lang="en-US" altLang="zh-CN" sz="1400" dirty="0">
                <a:latin typeface="Comic Sans MS" panose="030F0702030302020204" pitchFamily="66" charset="0"/>
              </a:rPr>
              <a:t>Carol -$2</a:t>
            </a:r>
            <a:endParaRPr lang="zh-CN" altLang="en-US" sz="1400" dirty="0">
              <a:latin typeface="Comic Sans MS" panose="030F0702030302020204" pitchFamily="66" charset="0"/>
            </a:endParaRPr>
          </a:p>
        </p:txBody>
      </p:sp>
      <p:sp>
        <p:nvSpPr>
          <p:cNvPr id="75" name="Freeform: Shape 74">
            <a:extLst>
              <a:ext uri="{FF2B5EF4-FFF2-40B4-BE49-F238E27FC236}">
                <a16:creationId xmlns:a16="http://schemas.microsoft.com/office/drawing/2014/main" id="{D9C7E1F6-CCC0-4BCF-A216-2B649A529B1B}"/>
              </a:ext>
            </a:extLst>
          </p:cNvPr>
          <p:cNvSpPr/>
          <p:nvPr/>
        </p:nvSpPr>
        <p:spPr>
          <a:xfrm>
            <a:off x="10603714" y="4880615"/>
            <a:ext cx="336687" cy="572542"/>
          </a:xfrm>
          <a:custGeom>
            <a:avLst/>
            <a:gdLst>
              <a:gd name="connsiteX0" fmla="*/ 276225 w 276225"/>
              <a:gd name="connsiteY0" fmla="*/ 0 h 460375"/>
              <a:gd name="connsiteX1" fmla="*/ 139700 w 276225"/>
              <a:gd name="connsiteY1" fmla="*/ 349250 h 460375"/>
              <a:gd name="connsiteX2" fmla="*/ 0 w 276225"/>
              <a:gd name="connsiteY2" fmla="*/ 460375 h 460375"/>
              <a:gd name="connsiteX0" fmla="*/ 276225 w 276225"/>
              <a:gd name="connsiteY0" fmla="*/ 0 h 460375"/>
              <a:gd name="connsiteX1" fmla="*/ 238315 w 276225"/>
              <a:gd name="connsiteY1" fmla="*/ 276610 h 460375"/>
              <a:gd name="connsiteX2" fmla="*/ 0 w 276225"/>
              <a:gd name="connsiteY2" fmla="*/ 460375 h 460375"/>
              <a:gd name="connsiteX0" fmla="*/ 276225 w 281247"/>
              <a:gd name="connsiteY0" fmla="*/ 0 h 460375"/>
              <a:gd name="connsiteX1" fmla="*/ 238315 w 281247"/>
              <a:gd name="connsiteY1" fmla="*/ 276610 h 460375"/>
              <a:gd name="connsiteX2" fmla="*/ 0 w 281247"/>
              <a:gd name="connsiteY2" fmla="*/ 460375 h 460375"/>
              <a:gd name="connsiteX0" fmla="*/ 276225 w 294900"/>
              <a:gd name="connsiteY0" fmla="*/ 0 h 460375"/>
              <a:gd name="connsiteX1" fmla="*/ 238315 w 294900"/>
              <a:gd name="connsiteY1" fmla="*/ 276610 h 460375"/>
              <a:gd name="connsiteX2" fmla="*/ 0 w 294900"/>
              <a:gd name="connsiteY2" fmla="*/ 460375 h 460375"/>
              <a:gd name="connsiteX0" fmla="*/ 276225 w 295667"/>
              <a:gd name="connsiteY0" fmla="*/ 0 h 460375"/>
              <a:gd name="connsiteX1" fmla="*/ 241397 w 295667"/>
              <a:gd name="connsiteY1" fmla="*/ 318983 h 460375"/>
              <a:gd name="connsiteX2" fmla="*/ 0 w 295667"/>
              <a:gd name="connsiteY2" fmla="*/ 460375 h 460375"/>
            </a:gdLst>
            <a:ahLst/>
            <a:cxnLst>
              <a:cxn ang="0">
                <a:pos x="connsiteX0" y="connsiteY0"/>
              </a:cxn>
              <a:cxn ang="0">
                <a:pos x="connsiteX1" y="connsiteY1"/>
              </a:cxn>
              <a:cxn ang="0">
                <a:pos x="connsiteX2" y="connsiteY2"/>
              </a:cxn>
            </a:cxnLst>
            <a:rect l="l" t="t" r="r" b="b"/>
            <a:pathLst>
              <a:path w="295667" h="460375">
                <a:moveTo>
                  <a:pt x="276225" y="0"/>
                </a:moveTo>
                <a:cubicBezTo>
                  <a:pt x="317269" y="136260"/>
                  <a:pt x="287434" y="242254"/>
                  <a:pt x="241397" y="318983"/>
                </a:cubicBezTo>
                <a:cubicBezTo>
                  <a:pt x="195360" y="395712"/>
                  <a:pt x="46831" y="443177"/>
                  <a:pt x="0" y="460375"/>
                </a:cubicBezTo>
              </a:path>
            </a:pathLst>
          </a:custGeom>
          <a:ln>
            <a:solidFill>
              <a:srgbClr val="FF0000"/>
            </a:solidFill>
            <a:prstDash val="sysDash"/>
            <a:headEnd type="none" w="med" len="med"/>
            <a:tailEnd type="triangle" w="sm"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FB4F38-16CB-4946-9189-6F075D48A010}"/>
                  </a:ext>
                </a:extLst>
              </p:cNvPr>
              <p:cNvSpPr txBox="1"/>
              <p:nvPr/>
            </p:nvSpPr>
            <p:spPr>
              <a:xfrm>
                <a:off x="1981200" y="4876800"/>
                <a:ext cx="3441286" cy="1261884"/>
              </a:xfrm>
              <a:prstGeom prst="rect">
                <a:avLst/>
              </a:prstGeom>
              <a:noFill/>
            </p:spPr>
            <p:txBody>
              <a:bodyPr wrap="square" rtlCol="0">
                <a:spAutoFit/>
              </a:bodyPr>
              <a:lstStyle/>
              <a:p>
                <a:pPr algn="ctr"/>
                <a:r>
                  <a:rPr lang="en-US" altLang="zh-CN" sz="2800" b="1" dirty="0">
                    <a:solidFill>
                      <a:schemeClr val="tx2"/>
                    </a:solidFill>
                    <a:latin typeface="Arial" panose="020B0604020202020204" pitchFamily="34" charset="0"/>
                    <a:cs typeface="Arial" panose="020B0604020202020204" pitchFamily="34" charset="0"/>
                  </a:rPr>
                  <a:t>Worst-case</a:t>
                </a:r>
              </a:p>
              <a:p>
                <a:pPr algn="ctr"/>
                <a14:m>
                  <m:oMath xmlns:m="http://schemas.openxmlformats.org/officeDocument/2006/math">
                    <m:r>
                      <a:rPr lang="en-US" altLang="zh-CN" sz="2400" i="1" smtClean="0">
                        <a:solidFill>
                          <a:schemeClr val="accent4"/>
                        </a:solidFill>
                        <a:latin typeface="Cambria Math" panose="02040503050406030204" pitchFamily="18" charset="0"/>
                      </a:rPr>
                      <m:t>𝑂</m:t>
                    </m:r>
                    <m:r>
                      <a:rPr lang="en-US" altLang="zh-CN" sz="2400" i="1" smtClean="0">
                        <a:solidFill>
                          <a:schemeClr val="accent4"/>
                        </a:solidFill>
                        <a:latin typeface="Cambria Math" panose="02040503050406030204" pitchFamily="18" charset="0"/>
                      </a:rPr>
                      <m:t>(</m:t>
                    </m:r>
                    <m:func>
                      <m:funcPr>
                        <m:ctrlPr>
                          <a:rPr lang="en-US" altLang="zh-CN" sz="2400" i="1">
                            <a:solidFill>
                              <a:schemeClr val="accent4"/>
                            </a:solidFill>
                            <a:latin typeface="Cambria Math" panose="02040503050406030204" pitchFamily="18" charset="0"/>
                          </a:rPr>
                        </m:ctrlPr>
                      </m:funcPr>
                      <m:fName>
                        <m:r>
                          <m:rPr>
                            <m:sty m:val="p"/>
                          </m:rPr>
                          <a:rPr lang="en-US" altLang="zh-CN" sz="2400">
                            <a:solidFill>
                              <a:schemeClr val="accent4"/>
                            </a:solidFill>
                            <a:latin typeface="Cambria Math" panose="02040503050406030204" pitchFamily="18" charset="0"/>
                          </a:rPr>
                          <m:t>log</m:t>
                        </m:r>
                      </m:fName>
                      <m:e>
                        <m:r>
                          <a:rPr lang="en-US" altLang="zh-CN" sz="2400" i="1">
                            <a:solidFill>
                              <a:schemeClr val="accent4"/>
                            </a:solidFill>
                            <a:latin typeface="Cambria Math" panose="02040503050406030204" pitchFamily="18" charset="0"/>
                          </a:rPr>
                          <m:t>𝑛</m:t>
                        </m:r>
                      </m:e>
                    </m:func>
                    <m:r>
                      <a:rPr lang="en-US" altLang="zh-CN" sz="2400" i="1">
                        <a:solidFill>
                          <a:schemeClr val="accent4"/>
                        </a:solidFill>
                        <a:latin typeface="Cambria Math" panose="02040503050406030204" pitchFamily="18" charset="0"/>
                      </a:rPr>
                      <m:t>)</m:t>
                    </m:r>
                  </m:oMath>
                </a14:m>
                <a:r>
                  <a:rPr lang="zh-CN" altLang="en-US" sz="2400" dirty="0">
                    <a:solidFill>
                      <a:schemeClr val="accent4"/>
                    </a:solidFill>
                    <a:latin typeface="Arial" panose="020B0604020202020204" pitchFamily="34" charset="0"/>
                    <a:cs typeface="Arial" panose="020B0604020202020204" pitchFamily="34" charset="0"/>
                  </a:rPr>
                  <a:t> </a:t>
                </a:r>
                <a:r>
                  <a:rPr lang="en-US" altLang="zh-CN" sz="2400" dirty="0">
                    <a:solidFill>
                      <a:schemeClr val="tx2"/>
                    </a:solidFill>
                    <a:latin typeface="Arial" panose="020B0604020202020204" pitchFamily="34" charset="0"/>
                    <a:cs typeface="Arial" panose="020B0604020202020204" pitchFamily="34" charset="0"/>
                  </a:rPr>
                  <a:t>for a </a:t>
                </a:r>
                <a:r>
                  <a:rPr lang="en-US" altLang="zh-CN" sz="2400" dirty="0">
                    <a:solidFill>
                      <a:schemeClr val="accent4"/>
                    </a:solidFill>
                    <a:latin typeface="Arial" panose="020B0604020202020204" pitchFamily="34" charset="0"/>
                    <a:cs typeface="Arial" panose="020B0604020202020204" pitchFamily="34" charset="0"/>
                  </a:rPr>
                  <a:t>lookup</a:t>
                </a:r>
              </a:p>
              <a:p>
                <a:pPr algn="ctr"/>
                <a14:m>
                  <m:oMath xmlns:m="http://schemas.openxmlformats.org/officeDocument/2006/math">
                    <m:r>
                      <a:rPr lang="en-US" altLang="zh-CN" sz="2400" i="1" smtClean="0">
                        <a:solidFill>
                          <a:schemeClr val="accent4"/>
                        </a:solidFill>
                        <a:latin typeface="Cambria Math" panose="02040503050406030204" pitchFamily="18" charset="0"/>
                      </a:rPr>
                      <m:t>𝑂</m:t>
                    </m:r>
                    <m:r>
                      <a:rPr lang="en-US" altLang="zh-CN" sz="2400" i="1" smtClean="0">
                        <a:solidFill>
                          <a:schemeClr val="accent4"/>
                        </a:solidFill>
                        <a:latin typeface="Cambria Math" panose="02040503050406030204" pitchFamily="18" charset="0"/>
                      </a:rPr>
                      <m:t>(</m:t>
                    </m:r>
                    <m:func>
                      <m:funcPr>
                        <m:ctrlPr>
                          <a:rPr lang="en-US" altLang="zh-CN" sz="2400" i="1">
                            <a:solidFill>
                              <a:schemeClr val="accent4"/>
                            </a:solidFill>
                            <a:latin typeface="Cambria Math" panose="02040503050406030204" pitchFamily="18" charset="0"/>
                          </a:rPr>
                        </m:ctrlPr>
                      </m:funcPr>
                      <m:fName>
                        <m:r>
                          <m:rPr>
                            <m:sty m:val="p"/>
                          </m:rPr>
                          <a:rPr lang="en-US" altLang="zh-CN" sz="2400">
                            <a:solidFill>
                              <a:schemeClr val="accent4"/>
                            </a:solidFill>
                            <a:latin typeface="Cambria Math" panose="02040503050406030204" pitchFamily="18" charset="0"/>
                          </a:rPr>
                          <m:t>log</m:t>
                        </m:r>
                      </m:fName>
                      <m:e>
                        <m:r>
                          <a:rPr lang="en-US" altLang="zh-CN" sz="2400" i="1">
                            <a:solidFill>
                              <a:schemeClr val="accent4"/>
                            </a:solidFill>
                            <a:latin typeface="Cambria Math" panose="02040503050406030204" pitchFamily="18" charset="0"/>
                          </a:rPr>
                          <m:t>𝑛</m:t>
                        </m:r>
                      </m:e>
                    </m:func>
                    <m:r>
                      <a:rPr lang="en-US" altLang="zh-CN" sz="2400" i="1">
                        <a:solidFill>
                          <a:schemeClr val="accent4"/>
                        </a:solidFill>
                        <a:latin typeface="Cambria Math" panose="02040503050406030204" pitchFamily="18" charset="0"/>
                      </a:rPr>
                      <m:t>)</m:t>
                    </m:r>
                  </m:oMath>
                </a14:m>
                <a:r>
                  <a:rPr lang="zh-CN" altLang="en-US" sz="2400" dirty="0">
                    <a:solidFill>
                      <a:schemeClr val="accent4"/>
                    </a:solidFill>
                    <a:latin typeface="Arial" panose="020B0604020202020204" pitchFamily="34" charset="0"/>
                    <a:cs typeface="Arial" panose="020B0604020202020204" pitchFamily="34" charset="0"/>
                  </a:rPr>
                  <a:t> </a:t>
                </a:r>
                <a:r>
                  <a:rPr lang="en-US" altLang="zh-CN" sz="2400" dirty="0">
                    <a:solidFill>
                      <a:schemeClr val="tx2"/>
                    </a:solidFill>
                    <a:latin typeface="Arial" panose="020B0604020202020204" pitchFamily="34" charset="0"/>
                    <a:cs typeface="Arial" panose="020B0604020202020204" pitchFamily="34" charset="0"/>
                  </a:rPr>
                  <a:t>for an </a:t>
                </a:r>
                <a:r>
                  <a:rPr lang="en-US" altLang="zh-CN" sz="2400" dirty="0">
                    <a:solidFill>
                      <a:schemeClr val="accent4"/>
                    </a:solidFill>
                    <a:latin typeface="Arial" panose="020B0604020202020204" pitchFamily="34" charset="0"/>
                    <a:cs typeface="Arial" panose="020B0604020202020204" pitchFamily="34" charset="0"/>
                  </a:rPr>
                  <a:t>insertion</a:t>
                </a:r>
              </a:p>
            </p:txBody>
          </p:sp>
        </mc:Choice>
        <mc:Fallback xmlns="">
          <p:sp>
            <p:nvSpPr>
              <p:cNvPr id="5" name="TextBox 4">
                <a:extLst>
                  <a:ext uri="{FF2B5EF4-FFF2-40B4-BE49-F238E27FC236}">
                    <a16:creationId xmlns:a16="http://schemas.microsoft.com/office/drawing/2014/main" id="{5CFB4F38-16CB-4946-9189-6F075D48A010}"/>
                  </a:ext>
                </a:extLst>
              </p:cNvPr>
              <p:cNvSpPr txBox="1">
                <a:spLocks noRot="1" noChangeAspect="1" noMove="1" noResize="1" noEditPoints="1" noAdjustHandles="1" noChangeArrowheads="1" noChangeShapeType="1" noTextEdit="1"/>
              </p:cNvSpPr>
              <p:nvPr/>
            </p:nvSpPr>
            <p:spPr>
              <a:xfrm>
                <a:off x="1981200" y="4876800"/>
                <a:ext cx="3441286" cy="1261884"/>
              </a:xfrm>
              <a:prstGeom prst="rect">
                <a:avLst/>
              </a:prstGeom>
              <a:blipFill>
                <a:blip r:embed="rId6"/>
                <a:stretch>
                  <a:fillRect t="-4831" r="-1947" b="-10628"/>
                </a:stretch>
              </a:blipFill>
            </p:spPr>
            <p:txBody>
              <a:bodyPr/>
              <a:lstStyle/>
              <a:p>
                <a:r>
                  <a:rPr lang="zh-CN" altLang="en-US">
                    <a:noFill/>
                  </a:rPr>
                  <a:t> </a:t>
                </a:r>
              </a:p>
            </p:txBody>
          </p:sp>
        </mc:Fallback>
      </mc:AlternateContent>
      <p:cxnSp>
        <p:nvCxnSpPr>
          <p:cNvPr id="76" name="Connector: Curved 71">
            <a:extLst>
              <a:ext uri="{FF2B5EF4-FFF2-40B4-BE49-F238E27FC236}">
                <a16:creationId xmlns:a16="http://schemas.microsoft.com/office/drawing/2014/main" id="{D6A0D0B5-1074-4ABB-AC81-701EA7DAC8DC}"/>
              </a:ext>
            </a:extLst>
          </p:cNvPr>
          <p:cNvCxnSpPr>
            <a:cxnSpLocks/>
            <a:stCxn id="6" idx="3"/>
            <a:endCxn id="69" idx="0"/>
          </p:cNvCxnSpPr>
          <p:nvPr/>
        </p:nvCxnSpPr>
        <p:spPr>
          <a:xfrm>
            <a:off x="9894412" y="3232666"/>
            <a:ext cx="1099827" cy="709774"/>
          </a:xfrm>
          <a:prstGeom prst="curvedConnector2">
            <a:avLst/>
          </a:prstGeom>
          <a:ln>
            <a:solidFill>
              <a:schemeClr val="tx1"/>
            </a:solidFill>
            <a:headEnd type="none" w="med" len="med"/>
            <a:tailEnd type="triangle" w="sm" len="med"/>
          </a:ln>
        </p:spPr>
        <p:style>
          <a:lnRef idx="2">
            <a:schemeClr val="accent2"/>
          </a:lnRef>
          <a:fillRef idx="1">
            <a:schemeClr val="lt1"/>
          </a:fillRef>
          <a:effectRef idx="0">
            <a:schemeClr val="accent2"/>
          </a:effectRef>
          <a:fontRef idx="minor">
            <a:schemeClr val="dk1"/>
          </a:fontRef>
        </p:style>
      </p:cxnSp>
      <p:sp>
        <p:nvSpPr>
          <p:cNvPr id="6" name="文本框 5">
            <a:extLst>
              <a:ext uri="{FF2B5EF4-FFF2-40B4-BE49-F238E27FC236}">
                <a16:creationId xmlns:a16="http://schemas.microsoft.com/office/drawing/2014/main" id="{53C62CE0-69BF-46C2-AD91-84DDCC650368}"/>
              </a:ext>
            </a:extLst>
          </p:cNvPr>
          <p:cNvSpPr txBox="1"/>
          <p:nvPr/>
        </p:nvSpPr>
        <p:spPr>
          <a:xfrm>
            <a:off x="8991601" y="3048000"/>
            <a:ext cx="902811" cy="369332"/>
          </a:xfrm>
          <a:prstGeom prst="rect">
            <a:avLst/>
          </a:prstGeom>
          <a:noFill/>
        </p:spPr>
        <p:txBody>
          <a:bodyPr wrap="none" rtlCol="0">
            <a:spAutoFit/>
          </a:bodyPr>
          <a:lstStyle/>
          <a:p>
            <a:pPr algn="l"/>
            <a:r>
              <a:rPr lang="en-US" altLang="zh-CN" dirty="0">
                <a:latin typeface="Arial" panose="020B0604020202020204" pitchFamily="34" charset="0"/>
                <a:cs typeface="Arial" panose="020B0604020202020204" pitchFamily="34" charset="0"/>
              </a:rPr>
              <a:t>current</a:t>
            </a:r>
            <a:endParaRPr lang="zh-CN" altLang="en-US" dirty="0">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3A20AAAE-ECDA-4D5F-9F8E-244466846B1E}"/>
              </a:ext>
            </a:extLst>
          </p:cNvPr>
          <p:cNvSpPr txBox="1"/>
          <p:nvPr/>
        </p:nvSpPr>
        <p:spPr>
          <a:xfrm>
            <a:off x="7924800" y="1828800"/>
            <a:ext cx="1219200" cy="923330"/>
          </a:xfrm>
          <a:prstGeom prst="rect">
            <a:avLst/>
          </a:prstGeom>
          <a:noFill/>
        </p:spPr>
        <p:txBody>
          <a:bodyPr wrap="square" rtlCol="0">
            <a:spAutoFit/>
          </a:bodyPr>
          <a:lstStyle/>
          <a:p>
            <a:pPr algn="l"/>
            <a:r>
              <a:rPr lang="en-US" altLang="zh-CN" b="1" dirty="0">
                <a:solidFill>
                  <a:srgbClr val="7030A0"/>
                </a:solidFill>
                <a:latin typeface="Arial" panose="020B0604020202020204" pitchFamily="34" charset="0"/>
                <a:cs typeface="Arial" panose="020B0604020202020204" pitchFamily="34" charset="0"/>
              </a:rPr>
              <a:t>Frank</a:t>
            </a:r>
            <a:r>
              <a:rPr lang="en-US" altLang="zh-CN" dirty="0">
                <a:solidFill>
                  <a:srgbClr val="7030A0"/>
                </a:solidFill>
                <a:latin typeface="Arial" panose="020B0604020202020204" pitchFamily="34" charset="0"/>
                <a:cs typeface="Arial" panose="020B0604020202020204" pitchFamily="34" charset="0"/>
              </a:rPr>
              <a:t>: check my balance</a:t>
            </a:r>
            <a:endParaRPr lang="zh-CN" altLang="en-US" dirty="0">
              <a:solidFill>
                <a:srgbClr val="7030A0"/>
              </a:solidFill>
              <a:latin typeface="Arial" panose="020B0604020202020204" pitchFamily="34" charset="0"/>
              <a:cs typeface="Arial" panose="020B0604020202020204" pitchFamily="34" charset="0"/>
            </a:endParaRPr>
          </a:p>
        </p:txBody>
      </p:sp>
      <p:sp>
        <p:nvSpPr>
          <p:cNvPr id="77" name="文本框 76">
            <a:extLst>
              <a:ext uri="{FF2B5EF4-FFF2-40B4-BE49-F238E27FC236}">
                <a16:creationId xmlns:a16="http://schemas.microsoft.com/office/drawing/2014/main" id="{A8D466CB-D8AF-4C88-8AB9-0FE67401B0B3}"/>
              </a:ext>
            </a:extLst>
          </p:cNvPr>
          <p:cNvSpPr txBox="1"/>
          <p:nvPr/>
        </p:nvSpPr>
        <p:spPr>
          <a:xfrm>
            <a:off x="6781800" y="1066801"/>
            <a:ext cx="1963003" cy="646331"/>
          </a:xfrm>
          <a:prstGeom prst="rect">
            <a:avLst/>
          </a:prstGeom>
          <a:noFill/>
        </p:spPr>
        <p:txBody>
          <a:bodyPr wrap="square" rtlCol="0">
            <a:spAutoFit/>
          </a:bodyPr>
          <a:lstStyle/>
          <a:p>
            <a:pPr algn="l"/>
            <a:r>
              <a:rPr lang="en-US" altLang="zh-CN" b="1" dirty="0">
                <a:solidFill>
                  <a:srgbClr val="7030A0"/>
                </a:solidFill>
                <a:latin typeface="Arial" panose="020B0604020202020204" pitchFamily="34" charset="0"/>
                <a:cs typeface="Arial" panose="020B0604020202020204" pitchFamily="34" charset="0"/>
              </a:rPr>
              <a:t>Bank</a:t>
            </a:r>
            <a:r>
              <a:rPr lang="en-US" altLang="zh-CN" dirty="0">
                <a:solidFill>
                  <a:srgbClr val="7030A0"/>
                </a:solidFill>
                <a:latin typeface="Arial" panose="020B0604020202020204" pitchFamily="34" charset="0"/>
                <a:cs typeface="Arial" panose="020B0604020202020204" pitchFamily="34" charset="0"/>
              </a:rPr>
              <a:t>: find all with balance&gt;10</a:t>
            </a:r>
            <a:endParaRPr lang="zh-CN" altLang="en-US" dirty="0">
              <a:solidFill>
                <a:srgbClr val="7030A0"/>
              </a:solidFill>
              <a:latin typeface="Arial" panose="020B0604020202020204" pitchFamily="34" charset="0"/>
              <a:cs typeface="Arial" panose="020B0604020202020204" pitchFamily="34" charset="0"/>
            </a:endParaRPr>
          </a:p>
        </p:txBody>
      </p:sp>
      <p:cxnSp>
        <p:nvCxnSpPr>
          <p:cNvPr id="78" name="Connector: Curved 71">
            <a:extLst>
              <a:ext uri="{FF2B5EF4-FFF2-40B4-BE49-F238E27FC236}">
                <a16:creationId xmlns:a16="http://schemas.microsoft.com/office/drawing/2014/main" id="{7D35110E-FE3C-4953-834A-EDE2AED6889C}"/>
              </a:ext>
            </a:extLst>
          </p:cNvPr>
          <p:cNvCxnSpPr>
            <a:cxnSpLocks/>
            <a:stCxn id="77" idx="2"/>
            <a:endCxn id="59" idx="0"/>
          </p:cNvCxnSpPr>
          <p:nvPr/>
        </p:nvCxnSpPr>
        <p:spPr>
          <a:xfrm rot="5400000">
            <a:off x="6648304" y="2819032"/>
            <a:ext cx="2220899" cy="9099"/>
          </a:xfrm>
          <a:prstGeom prst="curvedConnector3">
            <a:avLst>
              <a:gd name="adj1" fmla="val 50000"/>
            </a:avLst>
          </a:prstGeom>
          <a:ln>
            <a:solidFill>
              <a:srgbClr val="7030A0"/>
            </a:solidFill>
            <a:prstDash val="sysDash"/>
            <a:headEnd type="none" w="med" len="med"/>
            <a:tailEnd type="triangle" w="sm" len="med"/>
          </a:ln>
        </p:spPr>
        <p:style>
          <a:lnRef idx="2">
            <a:schemeClr val="accent2"/>
          </a:lnRef>
          <a:fillRef idx="1">
            <a:schemeClr val="lt1"/>
          </a:fillRef>
          <a:effectRef idx="0">
            <a:schemeClr val="accent2"/>
          </a:effectRef>
          <a:fontRef idx="minor">
            <a:schemeClr val="dk1"/>
          </a:fontRef>
        </p:style>
      </p:cxnSp>
      <p:cxnSp>
        <p:nvCxnSpPr>
          <p:cNvPr id="79" name="Connector: Curved 71">
            <a:extLst>
              <a:ext uri="{FF2B5EF4-FFF2-40B4-BE49-F238E27FC236}">
                <a16:creationId xmlns:a16="http://schemas.microsoft.com/office/drawing/2014/main" id="{74863AFA-BFCC-4587-8AC5-97E378887FCE}"/>
              </a:ext>
            </a:extLst>
          </p:cNvPr>
          <p:cNvCxnSpPr>
            <a:cxnSpLocks/>
            <a:stCxn id="14" idx="2"/>
            <a:endCxn id="59" idx="0"/>
          </p:cNvCxnSpPr>
          <p:nvPr/>
        </p:nvCxnSpPr>
        <p:spPr>
          <a:xfrm rot="5400000">
            <a:off x="7553351" y="2952981"/>
            <a:ext cx="1181900" cy="780198"/>
          </a:xfrm>
          <a:prstGeom prst="curvedConnector3">
            <a:avLst>
              <a:gd name="adj1" fmla="val 50000"/>
            </a:avLst>
          </a:prstGeom>
          <a:ln>
            <a:solidFill>
              <a:srgbClr val="7030A0"/>
            </a:solidFill>
            <a:prstDash val="sysDash"/>
            <a:headEnd type="none" w="med" len="med"/>
            <a:tailEnd type="triangle" w="sm" len="med"/>
          </a:ln>
        </p:spPr>
        <p:style>
          <a:lnRef idx="2">
            <a:schemeClr val="accent2"/>
          </a:lnRef>
          <a:fillRef idx="1">
            <a:schemeClr val="lt1"/>
          </a:fillRef>
          <a:effectRef idx="0">
            <a:schemeClr val="accent2"/>
          </a:effectRef>
          <a:fontRef idx="minor">
            <a:schemeClr val="dk1"/>
          </a:fontRef>
        </p:style>
      </p:cxnSp>
      <p:sp>
        <p:nvSpPr>
          <p:cNvPr id="80" name="文本框 79">
            <a:extLst>
              <a:ext uri="{FF2B5EF4-FFF2-40B4-BE49-F238E27FC236}">
                <a16:creationId xmlns:a16="http://schemas.microsoft.com/office/drawing/2014/main" id="{E48F8BAB-0D78-42EC-8C23-F092A8127AA5}"/>
              </a:ext>
            </a:extLst>
          </p:cNvPr>
          <p:cNvSpPr txBox="1"/>
          <p:nvPr/>
        </p:nvSpPr>
        <p:spPr>
          <a:xfrm>
            <a:off x="8672054" y="987527"/>
            <a:ext cx="1981200" cy="646331"/>
          </a:xfrm>
          <a:prstGeom prst="rect">
            <a:avLst/>
          </a:prstGeom>
          <a:noFill/>
        </p:spPr>
        <p:txBody>
          <a:bodyPr wrap="square" rtlCol="0">
            <a:spAutoFit/>
          </a:bodyPr>
          <a:lstStyle/>
          <a:p>
            <a:pPr algn="l"/>
            <a:r>
              <a:rPr lang="en-US" altLang="zh-CN" b="1" dirty="0">
                <a:solidFill>
                  <a:srgbClr val="7030A0"/>
                </a:solidFill>
                <a:latin typeface="Arial" panose="020B0604020202020204" pitchFamily="34" charset="0"/>
                <a:cs typeface="Arial" panose="020B0604020202020204" pitchFamily="34" charset="0"/>
              </a:rPr>
              <a:t>Bank</a:t>
            </a:r>
            <a:r>
              <a:rPr lang="en-US" altLang="zh-CN" dirty="0">
                <a:solidFill>
                  <a:srgbClr val="7030A0"/>
                </a:solidFill>
                <a:latin typeface="Arial" panose="020B0604020202020204" pitchFamily="34" charset="0"/>
                <a:cs typeface="Arial" panose="020B0604020202020204" pitchFamily="34" charset="0"/>
              </a:rPr>
              <a:t>: add the total balance</a:t>
            </a:r>
            <a:endParaRPr lang="zh-CN" altLang="en-US" dirty="0">
              <a:solidFill>
                <a:srgbClr val="7030A0"/>
              </a:solidFill>
              <a:latin typeface="Arial" panose="020B0604020202020204" pitchFamily="34" charset="0"/>
              <a:cs typeface="Arial" panose="020B0604020202020204" pitchFamily="34" charset="0"/>
            </a:endParaRPr>
          </a:p>
        </p:txBody>
      </p:sp>
      <p:cxnSp>
        <p:nvCxnSpPr>
          <p:cNvPr id="81" name="Connector: Curved 71">
            <a:extLst>
              <a:ext uri="{FF2B5EF4-FFF2-40B4-BE49-F238E27FC236}">
                <a16:creationId xmlns:a16="http://schemas.microsoft.com/office/drawing/2014/main" id="{5756B19D-7CD0-41D1-9EF8-160E5C23229F}"/>
              </a:ext>
            </a:extLst>
          </p:cNvPr>
          <p:cNvCxnSpPr>
            <a:cxnSpLocks/>
            <a:stCxn id="80" idx="2"/>
            <a:endCxn id="69" idx="0"/>
          </p:cNvCxnSpPr>
          <p:nvPr/>
        </p:nvCxnSpPr>
        <p:spPr>
          <a:xfrm rot="16200000" flipH="1">
            <a:off x="9174155" y="2122357"/>
            <a:ext cx="2308583" cy="1331584"/>
          </a:xfrm>
          <a:prstGeom prst="curvedConnector3">
            <a:avLst>
              <a:gd name="adj1" fmla="val 50000"/>
            </a:avLst>
          </a:prstGeom>
          <a:ln>
            <a:solidFill>
              <a:srgbClr val="7030A0"/>
            </a:solidFill>
            <a:prstDash val="sysDash"/>
            <a:headEnd type="none" w="med" len="med"/>
            <a:tailEnd type="triangle" w="sm" len="med"/>
          </a:ln>
        </p:spPr>
        <p:style>
          <a:lnRef idx="2">
            <a:schemeClr val="accent2"/>
          </a:lnRef>
          <a:fillRef idx="1">
            <a:schemeClr val="lt1"/>
          </a:fillRef>
          <a:effectRef idx="0">
            <a:schemeClr val="accent2"/>
          </a:effectRef>
          <a:fontRef idx="minor">
            <a:schemeClr val="dk1"/>
          </a:fontRef>
        </p:style>
      </p:cxnSp>
      <p:sp>
        <p:nvSpPr>
          <p:cNvPr id="82" name="文本框 81">
            <a:extLst>
              <a:ext uri="{FF2B5EF4-FFF2-40B4-BE49-F238E27FC236}">
                <a16:creationId xmlns:a16="http://schemas.microsoft.com/office/drawing/2014/main" id="{1157923A-FA93-407C-B835-0AE1EC55D821}"/>
              </a:ext>
            </a:extLst>
          </p:cNvPr>
          <p:cNvSpPr txBox="1"/>
          <p:nvPr/>
        </p:nvSpPr>
        <p:spPr>
          <a:xfrm>
            <a:off x="10232241" y="1661377"/>
            <a:ext cx="1752600" cy="923330"/>
          </a:xfrm>
          <a:prstGeom prst="rect">
            <a:avLst/>
          </a:prstGeom>
          <a:noFill/>
        </p:spPr>
        <p:txBody>
          <a:bodyPr wrap="square" rtlCol="0">
            <a:spAutoFit/>
          </a:bodyPr>
          <a:lstStyle/>
          <a:p>
            <a:pPr algn="l"/>
            <a:r>
              <a:rPr lang="en-US" altLang="zh-CN" b="1" dirty="0">
                <a:solidFill>
                  <a:srgbClr val="7030A0"/>
                </a:solidFill>
                <a:latin typeface="Arial" panose="020B0604020202020204" pitchFamily="34" charset="0"/>
                <a:cs typeface="Arial" panose="020B0604020202020204" pitchFamily="34" charset="0"/>
              </a:rPr>
              <a:t>Insurance agent</a:t>
            </a:r>
            <a:r>
              <a:rPr lang="en-US" altLang="zh-CN" dirty="0">
                <a:solidFill>
                  <a:srgbClr val="7030A0"/>
                </a:solidFill>
                <a:latin typeface="Arial" panose="020B0604020202020204" pitchFamily="34" charset="0"/>
                <a:cs typeface="Arial" panose="020B0604020202020204" pitchFamily="34" charset="0"/>
              </a:rPr>
              <a:t>: check Bob’s balance</a:t>
            </a:r>
            <a:endParaRPr lang="zh-CN" altLang="en-US" dirty="0">
              <a:solidFill>
                <a:srgbClr val="7030A0"/>
              </a:solidFill>
              <a:latin typeface="Arial" panose="020B0604020202020204" pitchFamily="34" charset="0"/>
              <a:cs typeface="Arial" panose="020B0604020202020204" pitchFamily="34" charset="0"/>
            </a:endParaRPr>
          </a:p>
        </p:txBody>
      </p:sp>
      <p:cxnSp>
        <p:nvCxnSpPr>
          <p:cNvPr id="83" name="Connector: Curved 71">
            <a:extLst>
              <a:ext uri="{FF2B5EF4-FFF2-40B4-BE49-F238E27FC236}">
                <a16:creationId xmlns:a16="http://schemas.microsoft.com/office/drawing/2014/main" id="{8FBE1461-F251-49E3-9416-20A15343E1AD}"/>
              </a:ext>
            </a:extLst>
          </p:cNvPr>
          <p:cNvCxnSpPr>
            <a:cxnSpLocks/>
            <a:stCxn id="82" idx="2"/>
            <a:endCxn id="69" idx="0"/>
          </p:cNvCxnSpPr>
          <p:nvPr/>
        </p:nvCxnSpPr>
        <p:spPr>
          <a:xfrm rot="5400000">
            <a:off x="10372523" y="3206423"/>
            <a:ext cx="1357734" cy="114303"/>
          </a:xfrm>
          <a:prstGeom prst="curvedConnector3">
            <a:avLst>
              <a:gd name="adj1" fmla="val 50000"/>
            </a:avLst>
          </a:prstGeom>
          <a:ln>
            <a:solidFill>
              <a:srgbClr val="7030A0"/>
            </a:solidFill>
            <a:prstDash val="sysDash"/>
            <a:headEnd type="none" w="med" len="med"/>
            <a:tailEnd type="triangle" w="sm" len="med"/>
          </a:ln>
        </p:spPr>
        <p:style>
          <a:lnRef idx="2">
            <a:schemeClr val="accent2"/>
          </a:lnRef>
          <a:fillRef idx="1">
            <a:schemeClr val="lt1"/>
          </a:fillRef>
          <a:effectRef idx="0">
            <a:schemeClr val="accent2"/>
          </a:effectRef>
          <a:fontRef idx="minor">
            <a:schemeClr val="dk1"/>
          </a:fontRef>
        </p:style>
      </p:cxnSp>
      <p:cxnSp>
        <p:nvCxnSpPr>
          <p:cNvPr id="9" name="Connector: Curved 8">
            <a:extLst>
              <a:ext uri="{FF2B5EF4-FFF2-40B4-BE49-F238E27FC236}">
                <a16:creationId xmlns:a16="http://schemas.microsoft.com/office/drawing/2014/main" id="{2B56A30E-7C08-4AF0-86F9-F2CF488314F7}"/>
              </a:ext>
            </a:extLst>
          </p:cNvPr>
          <p:cNvCxnSpPr>
            <a:stCxn id="59" idx="0"/>
            <a:endCxn id="69" idx="0"/>
          </p:cNvCxnSpPr>
          <p:nvPr/>
        </p:nvCxnSpPr>
        <p:spPr>
          <a:xfrm rot="16200000" flipH="1">
            <a:off x="9370015" y="2318218"/>
            <a:ext cx="8410" cy="3240036"/>
          </a:xfrm>
          <a:prstGeom prst="curvedConnector3">
            <a:avLst>
              <a:gd name="adj1" fmla="val -271819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6723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25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25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250"/>
                                        <p:tgtEl>
                                          <p:spTgt spid="43"/>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250"/>
                                        <p:tgtEl>
                                          <p:spTgt spid="44"/>
                                        </p:tgtEl>
                                      </p:cBhvr>
                                    </p:animEffect>
                                  </p:childTnLst>
                                </p:cTn>
                              </p:par>
                              <p:par>
                                <p:cTn id="17" presetID="10"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250"/>
                                        <p:tgtEl>
                                          <p:spTgt spid="4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250"/>
                                        <p:tgtEl>
                                          <p:spTgt spid="46"/>
                                        </p:tgtEl>
                                      </p:cBhvr>
                                    </p:animEffect>
                                  </p:childTnLst>
                                </p:cTn>
                              </p:par>
                              <p:par>
                                <p:cTn id="23" presetID="10"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250"/>
                                        <p:tgtEl>
                                          <p:spTgt spid="5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250"/>
                                        <p:tgtEl>
                                          <p:spTgt spid="4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250"/>
                                        <p:tgtEl>
                                          <p:spTgt spid="47"/>
                                        </p:tgtEl>
                                      </p:cBhvr>
                                    </p:animEffect>
                                  </p:childTnLst>
                                </p:cTn>
                              </p:par>
                              <p:par>
                                <p:cTn id="32" presetID="10" presetClass="entr" presetSubtype="0" fill="hold"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250"/>
                                        <p:tgtEl>
                                          <p:spTgt spid="57"/>
                                        </p:tgtEl>
                                      </p:cBhvr>
                                    </p:animEffect>
                                  </p:childTnLst>
                                </p:cTn>
                              </p:par>
                              <p:par>
                                <p:cTn id="35" presetID="10"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250"/>
                                        <p:tgtEl>
                                          <p:spTgt spid="5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250"/>
                                        <p:tgtEl>
                                          <p:spTgt spid="5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250"/>
                                        <p:tgtEl>
                                          <p:spTgt spid="4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250"/>
                                        <p:tgtEl>
                                          <p:spTgt spid="6"/>
                                        </p:tgtEl>
                                      </p:cBhvr>
                                    </p:animEffect>
                                  </p:childTnLst>
                                </p:cTn>
                              </p:par>
                              <p:par>
                                <p:cTn id="47" presetID="10" presetClass="entr" presetSubtype="0" fill="hold" nodeType="with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250"/>
                                        <p:tgtEl>
                                          <p:spTgt spid="7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fade">
                                      <p:cBhvr>
                                        <p:cTn id="54" dur="250"/>
                                        <p:tgtEl>
                                          <p:spTgt spid="6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250"/>
                                        <p:tgtEl>
                                          <p:spTgt spid="73"/>
                                        </p:tgtEl>
                                      </p:cBhvr>
                                    </p:animEffect>
                                  </p:childTnLst>
                                </p:cTn>
                              </p:par>
                              <p:par>
                                <p:cTn id="60" presetID="22" presetClass="entr" presetSubtype="8" fill="hold" nodeType="with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left)">
                                      <p:cBhvr>
                                        <p:cTn id="62" dur="250"/>
                                        <p:tgtEl>
                                          <p:spTgt spid="61"/>
                                        </p:tgtEl>
                                      </p:cBhvr>
                                    </p:animEffect>
                                  </p:childTnLst>
                                </p:cTn>
                              </p:par>
                            </p:childTnLst>
                          </p:cTn>
                        </p:par>
                        <p:par>
                          <p:cTn id="63" fill="hold">
                            <p:stCondLst>
                              <p:cond delay="250"/>
                            </p:stCondLst>
                            <p:childTnLst>
                              <p:par>
                                <p:cTn id="64" presetID="10" presetClass="entr" presetSubtype="0"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250"/>
                                        <p:tgtEl>
                                          <p:spTgt spid="6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250"/>
                                        <p:tgtEl>
                                          <p:spTgt spid="4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250"/>
                                        <p:tgtEl>
                                          <p:spTgt spid="41"/>
                                        </p:tgtEl>
                                      </p:cBhvr>
                                    </p:animEffect>
                                  </p:childTnLst>
                                </p:cTn>
                              </p:par>
                              <p:par>
                                <p:cTn id="75" presetID="10" presetClass="entr" presetSubtype="0" fill="hold"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250"/>
                                        <p:tgtEl>
                                          <p:spTgt spid="52"/>
                                        </p:tgtEl>
                                      </p:cBhvr>
                                    </p:animEffect>
                                  </p:childTnLst>
                                </p:cTn>
                              </p:par>
                              <p:par>
                                <p:cTn id="78" presetID="10" presetClass="entr" presetSubtype="0" fill="hold" nodeType="with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250"/>
                                        <p:tgtEl>
                                          <p:spTgt spid="5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fade">
                                      <p:cBhvr>
                                        <p:cTn id="83" dur="250"/>
                                        <p:tgtEl>
                                          <p:spTgt spid="4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250"/>
                                        <p:tgtEl>
                                          <p:spTgt spid="55"/>
                                        </p:tgtEl>
                                      </p:cBhvr>
                                    </p:animEffect>
                                  </p:childTnLst>
                                </p:cTn>
                              </p:par>
                              <p:par>
                                <p:cTn id="87" presetID="10" presetClass="entr" presetSubtype="0" fill="hold" nodeType="with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fade">
                                      <p:cBhvr>
                                        <p:cTn id="89" dur="250"/>
                                        <p:tgtEl>
                                          <p:spTgt spid="54"/>
                                        </p:tgtEl>
                                      </p:cBhvr>
                                    </p:animEffect>
                                  </p:childTnLst>
                                </p:cTn>
                              </p:par>
                              <p:par>
                                <p:cTn id="90" presetID="10"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250"/>
                                        <p:tgtEl>
                                          <p:spTgt spid="5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7"/>
                                        </p:tgtEl>
                                        <p:attrNameLst>
                                          <p:attrName>style.visibility</p:attrName>
                                        </p:attrNameLst>
                                      </p:cBhvr>
                                      <p:to>
                                        <p:strVal val="visible"/>
                                      </p:to>
                                    </p:set>
                                    <p:animEffect transition="in" filter="fade">
                                      <p:cBhvr>
                                        <p:cTn id="97" dur="500"/>
                                        <p:tgtEl>
                                          <p:spTgt spid="7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fade">
                                      <p:cBhvr>
                                        <p:cTn id="100" dur="500"/>
                                        <p:tgtEl>
                                          <p:spTgt spid="14"/>
                                        </p:tgtEl>
                                      </p:cBhvr>
                                    </p:animEffect>
                                  </p:childTnLst>
                                </p:cTn>
                              </p:par>
                            </p:childTnLst>
                          </p:cTn>
                        </p:par>
                        <p:par>
                          <p:cTn id="101" fill="hold">
                            <p:stCondLst>
                              <p:cond delay="500"/>
                            </p:stCondLst>
                            <p:childTnLst>
                              <p:par>
                                <p:cTn id="102" presetID="22" presetClass="entr" presetSubtype="1" fill="hold" nodeType="afterEffect">
                                  <p:stCondLst>
                                    <p:cond delay="0"/>
                                  </p:stCondLst>
                                  <p:childTnLst>
                                    <p:set>
                                      <p:cBhvr>
                                        <p:cTn id="103" dur="1" fill="hold">
                                          <p:stCondLst>
                                            <p:cond delay="0"/>
                                          </p:stCondLst>
                                        </p:cTn>
                                        <p:tgtEl>
                                          <p:spTgt spid="78"/>
                                        </p:tgtEl>
                                        <p:attrNameLst>
                                          <p:attrName>style.visibility</p:attrName>
                                        </p:attrNameLst>
                                      </p:cBhvr>
                                      <p:to>
                                        <p:strVal val="visible"/>
                                      </p:to>
                                    </p:set>
                                    <p:animEffect transition="in" filter="wipe(up)">
                                      <p:cBhvr>
                                        <p:cTn id="104" dur="500"/>
                                        <p:tgtEl>
                                          <p:spTgt spid="78"/>
                                        </p:tgtEl>
                                      </p:cBhvr>
                                    </p:animEffect>
                                  </p:childTnLst>
                                </p:cTn>
                              </p:par>
                              <p:par>
                                <p:cTn id="105" presetID="22" presetClass="entr" presetSubtype="1" fill="hold" nodeType="withEffect">
                                  <p:stCondLst>
                                    <p:cond delay="0"/>
                                  </p:stCondLst>
                                  <p:childTnLst>
                                    <p:set>
                                      <p:cBhvr>
                                        <p:cTn id="106" dur="1" fill="hold">
                                          <p:stCondLst>
                                            <p:cond delay="0"/>
                                          </p:stCondLst>
                                        </p:cTn>
                                        <p:tgtEl>
                                          <p:spTgt spid="79"/>
                                        </p:tgtEl>
                                        <p:attrNameLst>
                                          <p:attrName>style.visibility</p:attrName>
                                        </p:attrNameLst>
                                      </p:cBhvr>
                                      <p:to>
                                        <p:strVal val="visible"/>
                                      </p:to>
                                    </p:set>
                                    <p:animEffect transition="in" filter="wipe(up)">
                                      <p:cBhvr>
                                        <p:cTn id="107" dur="500"/>
                                        <p:tgtEl>
                                          <p:spTgt spid="7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74"/>
                                        </p:tgtEl>
                                        <p:attrNameLst>
                                          <p:attrName>style.visibility</p:attrName>
                                        </p:attrNameLst>
                                      </p:cBhvr>
                                      <p:to>
                                        <p:strVal val="visible"/>
                                      </p:to>
                                    </p:set>
                                    <p:animEffect transition="in" filter="fade">
                                      <p:cBhvr>
                                        <p:cTn id="112" dur="250"/>
                                        <p:tgtEl>
                                          <p:spTgt spid="7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wipe(left)">
                                      <p:cBhvr>
                                        <p:cTn id="117" dur="250"/>
                                        <p:tgtEl>
                                          <p:spTgt spid="70"/>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69"/>
                                        </p:tgtEl>
                                        <p:attrNameLst>
                                          <p:attrName>style.visibility</p:attrName>
                                        </p:attrNameLst>
                                      </p:cBhvr>
                                      <p:to>
                                        <p:strVal val="visible"/>
                                      </p:to>
                                    </p:set>
                                    <p:animEffect transition="in" filter="fade">
                                      <p:cBhvr>
                                        <p:cTn id="122" dur="250"/>
                                        <p:tgtEl>
                                          <p:spTgt spid="69"/>
                                        </p:tgtEl>
                                      </p:cBhvr>
                                    </p:animEffect>
                                  </p:childTnLst>
                                </p:cTn>
                              </p:par>
                              <p:par>
                                <p:cTn id="123" presetID="10" presetClass="entr" presetSubtype="0" fill="hold" nodeType="withEffect">
                                  <p:stCondLst>
                                    <p:cond delay="0"/>
                                  </p:stCondLst>
                                  <p:childTnLst>
                                    <p:set>
                                      <p:cBhvr>
                                        <p:cTn id="124" dur="1" fill="hold">
                                          <p:stCondLst>
                                            <p:cond delay="0"/>
                                          </p:stCondLst>
                                        </p:cTn>
                                        <p:tgtEl>
                                          <p:spTgt spid="71"/>
                                        </p:tgtEl>
                                        <p:attrNameLst>
                                          <p:attrName>style.visibility</p:attrName>
                                        </p:attrNameLst>
                                      </p:cBhvr>
                                      <p:to>
                                        <p:strVal val="visible"/>
                                      </p:to>
                                    </p:set>
                                    <p:animEffect transition="in" filter="fade">
                                      <p:cBhvr>
                                        <p:cTn id="125" dur="250"/>
                                        <p:tgtEl>
                                          <p:spTgt spid="71"/>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animEffect transition="in" filter="fade">
                                      <p:cBhvr>
                                        <p:cTn id="128" dur="250"/>
                                        <p:tgtEl>
                                          <p:spTgt spid="67"/>
                                        </p:tgtEl>
                                      </p:cBhvr>
                                    </p:animEffect>
                                  </p:childTnLst>
                                </p:cTn>
                              </p:par>
                              <p:par>
                                <p:cTn id="129" presetID="10" presetClass="entr" presetSubtype="0" fill="hold" nodeType="with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fade">
                                      <p:cBhvr>
                                        <p:cTn id="131" dur="250"/>
                                        <p:tgtEl>
                                          <p:spTgt spid="68"/>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75"/>
                                        </p:tgtEl>
                                        <p:attrNameLst>
                                          <p:attrName>style.visibility</p:attrName>
                                        </p:attrNameLst>
                                      </p:cBhvr>
                                      <p:to>
                                        <p:strVal val="visible"/>
                                      </p:to>
                                    </p:set>
                                    <p:animEffect transition="in" filter="fade">
                                      <p:cBhvr>
                                        <p:cTn id="134" dur="250"/>
                                        <p:tgtEl>
                                          <p:spTgt spid="75"/>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76"/>
                                        </p:tgtEl>
                                        <p:attrNameLst>
                                          <p:attrName>style.visibility</p:attrName>
                                        </p:attrNameLst>
                                      </p:cBhvr>
                                      <p:to>
                                        <p:strVal val="visible"/>
                                      </p:to>
                                    </p:set>
                                    <p:animEffect transition="in" filter="wipe(left)">
                                      <p:cBhvr>
                                        <p:cTn id="139" dur="250"/>
                                        <p:tgtEl>
                                          <p:spTgt spid="76"/>
                                        </p:tgtEl>
                                      </p:cBhvr>
                                    </p:animEffect>
                                  </p:childTnLst>
                                </p:cTn>
                              </p:par>
                              <p:par>
                                <p:cTn id="140" presetID="10" presetClass="exit" presetSubtype="0" fill="hold" nodeType="withEffect">
                                  <p:stCondLst>
                                    <p:cond delay="0"/>
                                  </p:stCondLst>
                                  <p:childTnLst>
                                    <p:animEffect transition="out" filter="fade">
                                      <p:cBhvr>
                                        <p:cTn id="141" dur="250"/>
                                        <p:tgtEl>
                                          <p:spTgt spid="72"/>
                                        </p:tgtEl>
                                      </p:cBhvr>
                                    </p:animEffect>
                                    <p:set>
                                      <p:cBhvr>
                                        <p:cTn id="142" dur="1" fill="hold">
                                          <p:stCondLst>
                                            <p:cond delay="249"/>
                                          </p:stCondLst>
                                        </p:cTn>
                                        <p:tgtEl>
                                          <p:spTgt spid="72"/>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nodeType="clickEffect">
                                  <p:stCondLst>
                                    <p:cond delay="0"/>
                                  </p:stCondLst>
                                  <p:childTnLst>
                                    <p:set>
                                      <p:cBhvr>
                                        <p:cTn id="146" dur="1" fill="hold">
                                          <p:stCondLst>
                                            <p:cond delay="0"/>
                                          </p:stCondLst>
                                        </p:cTn>
                                        <p:tgtEl>
                                          <p:spTgt spid="9"/>
                                        </p:tgtEl>
                                        <p:attrNameLst>
                                          <p:attrName>style.visibility</p:attrName>
                                        </p:attrNameLst>
                                      </p:cBhvr>
                                      <p:to>
                                        <p:strVal val="visible"/>
                                      </p:to>
                                    </p:set>
                                    <p:animEffect transition="in" filter="wipe(left)">
                                      <p:cBhvr>
                                        <p:cTn id="147" dur="500"/>
                                        <p:tgtEl>
                                          <p:spTgt spid="9"/>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xit" presetSubtype="0" fill="hold" grpId="1" nodeType="clickEffect">
                                  <p:stCondLst>
                                    <p:cond delay="0"/>
                                  </p:stCondLst>
                                  <p:childTnLst>
                                    <p:animEffect transition="out" filter="fade">
                                      <p:cBhvr>
                                        <p:cTn id="151" dur="500"/>
                                        <p:tgtEl>
                                          <p:spTgt spid="14"/>
                                        </p:tgtEl>
                                      </p:cBhvr>
                                    </p:animEffect>
                                    <p:set>
                                      <p:cBhvr>
                                        <p:cTn id="152" dur="1" fill="hold">
                                          <p:stCondLst>
                                            <p:cond delay="499"/>
                                          </p:stCondLst>
                                        </p:cTn>
                                        <p:tgtEl>
                                          <p:spTgt spid="14"/>
                                        </p:tgtEl>
                                        <p:attrNameLst>
                                          <p:attrName>style.visibility</p:attrName>
                                        </p:attrNameLst>
                                      </p:cBhvr>
                                      <p:to>
                                        <p:strVal val="hidden"/>
                                      </p:to>
                                    </p:set>
                                  </p:childTnLst>
                                </p:cTn>
                              </p:par>
                              <p:par>
                                <p:cTn id="153" presetID="10" presetClass="exit" presetSubtype="0" fill="hold" nodeType="withEffect">
                                  <p:stCondLst>
                                    <p:cond delay="0"/>
                                  </p:stCondLst>
                                  <p:childTnLst>
                                    <p:animEffect transition="out" filter="fade">
                                      <p:cBhvr>
                                        <p:cTn id="154" dur="500"/>
                                        <p:tgtEl>
                                          <p:spTgt spid="79"/>
                                        </p:tgtEl>
                                      </p:cBhvr>
                                    </p:animEffect>
                                    <p:set>
                                      <p:cBhvr>
                                        <p:cTn id="155" dur="1" fill="hold">
                                          <p:stCondLst>
                                            <p:cond delay="499"/>
                                          </p:stCondLst>
                                        </p:cTn>
                                        <p:tgtEl>
                                          <p:spTgt spid="79"/>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82"/>
                                        </p:tgtEl>
                                        <p:attrNameLst>
                                          <p:attrName>style.visibility</p:attrName>
                                        </p:attrNameLst>
                                      </p:cBhvr>
                                      <p:to>
                                        <p:strVal val="visible"/>
                                      </p:to>
                                    </p:set>
                                    <p:animEffect transition="in" filter="fade">
                                      <p:cBhvr>
                                        <p:cTn id="160" dur="500"/>
                                        <p:tgtEl>
                                          <p:spTgt spid="82"/>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80"/>
                                        </p:tgtEl>
                                        <p:attrNameLst>
                                          <p:attrName>style.visibility</p:attrName>
                                        </p:attrNameLst>
                                      </p:cBhvr>
                                      <p:to>
                                        <p:strVal val="visible"/>
                                      </p:to>
                                    </p:set>
                                    <p:animEffect transition="in" filter="fade">
                                      <p:cBhvr>
                                        <p:cTn id="163" dur="500"/>
                                        <p:tgtEl>
                                          <p:spTgt spid="80"/>
                                        </p:tgtEl>
                                      </p:cBhvr>
                                    </p:animEffect>
                                  </p:childTnLst>
                                </p:cTn>
                              </p:par>
                            </p:childTnLst>
                          </p:cTn>
                        </p:par>
                        <p:par>
                          <p:cTn id="164" fill="hold">
                            <p:stCondLst>
                              <p:cond delay="500"/>
                            </p:stCondLst>
                            <p:childTnLst>
                              <p:par>
                                <p:cTn id="165" presetID="22" presetClass="entr" presetSubtype="1" fill="hold" nodeType="afterEffect">
                                  <p:stCondLst>
                                    <p:cond delay="0"/>
                                  </p:stCondLst>
                                  <p:childTnLst>
                                    <p:set>
                                      <p:cBhvr>
                                        <p:cTn id="166" dur="1" fill="hold">
                                          <p:stCondLst>
                                            <p:cond delay="0"/>
                                          </p:stCondLst>
                                        </p:cTn>
                                        <p:tgtEl>
                                          <p:spTgt spid="81"/>
                                        </p:tgtEl>
                                        <p:attrNameLst>
                                          <p:attrName>style.visibility</p:attrName>
                                        </p:attrNameLst>
                                      </p:cBhvr>
                                      <p:to>
                                        <p:strVal val="visible"/>
                                      </p:to>
                                    </p:set>
                                    <p:animEffect transition="in" filter="wipe(up)">
                                      <p:cBhvr>
                                        <p:cTn id="167" dur="500"/>
                                        <p:tgtEl>
                                          <p:spTgt spid="81"/>
                                        </p:tgtEl>
                                      </p:cBhvr>
                                    </p:animEffect>
                                  </p:childTnLst>
                                </p:cTn>
                              </p:par>
                              <p:par>
                                <p:cTn id="168" presetID="22" presetClass="entr" presetSubtype="1" fill="hold" nodeType="withEffect">
                                  <p:stCondLst>
                                    <p:cond delay="0"/>
                                  </p:stCondLst>
                                  <p:childTnLst>
                                    <p:set>
                                      <p:cBhvr>
                                        <p:cTn id="169" dur="1" fill="hold">
                                          <p:stCondLst>
                                            <p:cond delay="0"/>
                                          </p:stCondLst>
                                        </p:cTn>
                                        <p:tgtEl>
                                          <p:spTgt spid="83"/>
                                        </p:tgtEl>
                                        <p:attrNameLst>
                                          <p:attrName>style.visibility</p:attrName>
                                        </p:attrNameLst>
                                      </p:cBhvr>
                                      <p:to>
                                        <p:strVal val="visible"/>
                                      </p:to>
                                    </p:set>
                                    <p:animEffect transition="in" filter="wipe(up)">
                                      <p:cBhvr>
                                        <p:cTn id="170" dur="500"/>
                                        <p:tgtEl>
                                          <p:spTgt spid="83"/>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3">
                                            <p:txEl>
                                              <p:pRg st="0" end="0"/>
                                            </p:txEl>
                                          </p:spTgt>
                                        </p:tgtEl>
                                        <p:attrNameLst>
                                          <p:attrName>style.visibility</p:attrName>
                                        </p:attrNameLst>
                                      </p:cBhvr>
                                      <p:to>
                                        <p:strVal val="visible"/>
                                      </p:to>
                                    </p:set>
                                    <p:animEffect transition="in" filter="fade">
                                      <p:cBhvr>
                                        <p:cTn id="175" dur="250"/>
                                        <p:tgtEl>
                                          <p:spTgt spid="3">
                                            <p:txEl>
                                              <p:pRg st="0" end="0"/>
                                            </p:txEl>
                                          </p:spTgt>
                                        </p:tgtEl>
                                      </p:cBhvr>
                                    </p:animEffect>
                                  </p:childTnLst>
                                </p:cTn>
                              </p:par>
                              <p:par>
                                <p:cTn id="176" presetID="10" presetClass="entr" presetSubtype="0" fill="hold" nodeType="withEffect">
                                  <p:stCondLst>
                                    <p:cond delay="0"/>
                                  </p:stCondLst>
                                  <p:childTnLst>
                                    <p:set>
                                      <p:cBhvr>
                                        <p:cTn id="177" dur="1" fill="hold">
                                          <p:stCondLst>
                                            <p:cond delay="0"/>
                                          </p:stCondLst>
                                        </p:cTn>
                                        <p:tgtEl>
                                          <p:spTgt spid="3">
                                            <p:txEl>
                                              <p:pRg st="1" end="1"/>
                                            </p:txEl>
                                          </p:spTgt>
                                        </p:tgtEl>
                                        <p:attrNameLst>
                                          <p:attrName>style.visibility</p:attrName>
                                        </p:attrNameLst>
                                      </p:cBhvr>
                                      <p:to>
                                        <p:strVal val="visible"/>
                                      </p:to>
                                    </p:set>
                                    <p:animEffect transition="in" filter="fade">
                                      <p:cBhvr>
                                        <p:cTn id="178" dur="250"/>
                                        <p:tgtEl>
                                          <p:spTgt spid="3">
                                            <p:txEl>
                                              <p:pRg st="1" end="1"/>
                                            </p:txEl>
                                          </p:spTgt>
                                        </p:tgtEl>
                                      </p:cBhvr>
                                    </p:animEffect>
                                  </p:childTnLst>
                                </p:cTn>
                              </p:par>
                              <p:par>
                                <p:cTn id="179" presetID="10" presetClass="entr" presetSubtype="0" fill="hold" nodeType="withEffect">
                                  <p:stCondLst>
                                    <p:cond delay="0"/>
                                  </p:stCondLst>
                                  <p:childTnLst>
                                    <p:set>
                                      <p:cBhvr>
                                        <p:cTn id="180" dur="1" fill="hold">
                                          <p:stCondLst>
                                            <p:cond delay="0"/>
                                          </p:stCondLst>
                                        </p:cTn>
                                        <p:tgtEl>
                                          <p:spTgt spid="3">
                                            <p:txEl>
                                              <p:pRg st="2" end="2"/>
                                            </p:txEl>
                                          </p:spTgt>
                                        </p:tgtEl>
                                        <p:attrNameLst>
                                          <p:attrName>style.visibility</p:attrName>
                                        </p:attrNameLst>
                                      </p:cBhvr>
                                      <p:to>
                                        <p:strVal val="visible"/>
                                      </p:to>
                                    </p:set>
                                    <p:animEffect transition="in" filter="fade">
                                      <p:cBhvr>
                                        <p:cTn id="181" dur="250"/>
                                        <p:tgtEl>
                                          <p:spTgt spid="3">
                                            <p:txEl>
                                              <p:pRg st="2" end="2"/>
                                            </p:txEl>
                                          </p:spTgt>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nodeType="clickEffect">
                                  <p:stCondLst>
                                    <p:cond delay="0"/>
                                  </p:stCondLst>
                                  <p:childTnLst>
                                    <p:set>
                                      <p:cBhvr>
                                        <p:cTn id="185" dur="1" fill="hold">
                                          <p:stCondLst>
                                            <p:cond delay="0"/>
                                          </p:stCondLst>
                                        </p:cTn>
                                        <p:tgtEl>
                                          <p:spTgt spid="3">
                                            <p:txEl>
                                              <p:pRg st="3" end="3"/>
                                            </p:txEl>
                                          </p:spTgt>
                                        </p:tgtEl>
                                        <p:attrNameLst>
                                          <p:attrName>style.visibility</p:attrName>
                                        </p:attrNameLst>
                                      </p:cBhvr>
                                      <p:to>
                                        <p:strVal val="visible"/>
                                      </p:to>
                                    </p:set>
                                    <p:animEffect transition="in" filter="fade">
                                      <p:cBhvr>
                                        <p:cTn id="186" dur="250"/>
                                        <p:tgtEl>
                                          <p:spTgt spid="3">
                                            <p:txEl>
                                              <p:pRg st="3" end="3"/>
                                            </p:txEl>
                                          </p:spTgt>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nodeType="clickEffect">
                                  <p:stCondLst>
                                    <p:cond delay="0"/>
                                  </p:stCondLst>
                                  <p:childTnLst>
                                    <p:set>
                                      <p:cBhvr>
                                        <p:cTn id="190" dur="1" fill="hold">
                                          <p:stCondLst>
                                            <p:cond delay="0"/>
                                          </p:stCondLst>
                                        </p:cTn>
                                        <p:tgtEl>
                                          <p:spTgt spid="3">
                                            <p:txEl>
                                              <p:pRg st="4" end="4"/>
                                            </p:txEl>
                                          </p:spTgt>
                                        </p:tgtEl>
                                        <p:attrNameLst>
                                          <p:attrName>style.visibility</p:attrName>
                                        </p:attrNameLst>
                                      </p:cBhvr>
                                      <p:to>
                                        <p:strVal val="visible"/>
                                      </p:to>
                                    </p:set>
                                    <p:animEffect transition="in" filter="fade">
                                      <p:cBhvr>
                                        <p:cTn id="191" dur="250"/>
                                        <p:tgtEl>
                                          <p:spTgt spid="3">
                                            <p:txEl>
                                              <p:pRg st="4" end="4"/>
                                            </p:txEl>
                                          </p:spTgt>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nodeType="clickEffect">
                                  <p:stCondLst>
                                    <p:cond delay="0"/>
                                  </p:stCondLst>
                                  <p:childTnLst>
                                    <p:set>
                                      <p:cBhvr>
                                        <p:cTn id="195" dur="1" fill="hold">
                                          <p:stCondLst>
                                            <p:cond delay="0"/>
                                          </p:stCondLst>
                                        </p:cTn>
                                        <p:tgtEl>
                                          <p:spTgt spid="3">
                                            <p:txEl>
                                              <p:pRg st="5" end="5"/>
                                            </p:txEl>
                                          </p:spTgt>
                                        </p:tgtEl>
                                        <p:attrNameLst>
                                          <p:attrName>style.visibility</p:attrName>
                                        </p:attrNameLst>
                                      </p:cBhvr>
                                      <p:to>
                                        <p:strVal val="visible"/>
                                      </p:to>
                                    </p:set>
                                    <p:animEffect transition="in" filter="fade">
                                      <p:cBhvr>
                                        <p:cTn id="196" dur="250"/>
                                        <p:tgtEl>
                                          <p:spTgt spid="3">
                                            <p:txEl>
                                              <p:pRg st="5" end="5"/>
                                            </p:txEl>
                                          </p:spTgt>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5"/>
                                        </p:tgtEl>
                                        <p:attrNameLst>
                                          <p:attrName>style.visibility</p:attrName>
                                        </p:attrNameLst>
                                      </p:cBhvr>
                                      <p:to>
                                        <p:strVal val="visible"/>
                                      </p:to>
                                    </p:set>
                                    <p:animEffect transition="in" filter="fade">
                                      <p:cBhvr>
                                        <p:cTn id="20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6" grpId="0" animBg="1"/>
      <p:bldP spid="47" grpId="0" animBg="1"/>
      <p:bldP spid="48" grpId="0" animBg="1"/>
      <p:bldP spid="49" grpId="0" animBg="1"/>
      <p:bldP spid="55" grpId="0" animBg="1"/>
      <p:bldP spid="58" grpId="0" animBg="1"/>
      <p:bldP spid="59" grpId="0" animBg="1"/>
      <p:bldP spid="60" grpId="0" animBg="1"/>
      <p:bldP spid="67" grpId="0" animBg="1"/>
      <p:bldP spid="69" grpId="0" animBg="1"/>
      <p:bldP spid="73" grpId="0"/>
      <p:bldP spid="74" grpId="0"/>
      <p:bldP spid="75" grpId="0" animBg="1"/>
      <p:bldP spid="5" grpId="0"/>
      <p:bldP spid="6" grpId="0"/>
      <p:bldP spid="14" grpId="0"/>
      <p:bldP spid="14" grpId="1"/>
      <p:bldP spid="77" grpId="0"/>
      <p:bldP spid="80" grpId="0"/>
      <p:bldP spid="82"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8AE9-3782-4366-94AE-8A13923C185B}"/>
              </a:ext>
            </a:extLst>
          </p:cNvPr>
          <p:cNvSpPr>
            <a:spLocks noGrp="1"/>
          </p:cNvSpPr>
          <p:nvPr>
            <p:ph type="title"/>
          </p:nvPr>
        </p:nvSpPr>
        <p:spPr/>
        <p:txBody>
          <a:bodyPr/>
          <a:lstStyle/>
          <a:p>
            <a:r>
              <a:rPr lang="en-US" altLang="zh-CN" sz="3600" dirty="0"/>
              <a:t>Persistence for Multi-version Concurrency Control (MVCC)</a:t>
            </a:r>
            <a:endParaRPr lang="zh-CN" altLang="en-US" sz="3600" dirty="0"/>
          </a:p>
        </p:txBody>
      </p:sp>
      <p:sp>
        <p:nvSpPr>
          <p:cNvPr id="3" name="Content Placeholder 2">
            <a:extLst>
              <a:ext uri="{FF2B5EF4-FFF2-40B4-BE49-F238E27FC236}">
                <a16:creationId xmlns:a16="http://schemas.microsoft.com/office/drawing/2014/main" id="{12BDC92B-4682-4578-9F15-74C1C25D017B}"/>
              </a:ext>
            </a:extLst>
          </p:cNvPr>
          <p:cNvSpPr>
            <a:spLocks noGrp="1"/>
          </p:cNvSpPr>
          <p:nvPr>
            <p:ph idx="1"/>
          </p:nvPr>
        </p:nvSpPr>
        <p:spPr>
          <a:xfrm>
            <a:off x="144724" y="1027612"/>
            <a:ext cx="7328600" cy="5638798"/>
          </a:xfrm>
        </p:spPr>
        <p:txBody>
          <a:bodyPr>
            <a:normAutofit/>
          </a:bodyPr>
          <a:lstStyle/>
          <a:p>
            <a:r>
              <a:rPr lang="en-US" altLang="zh-CN" b="0" dirty="0"/>
              <a:t>Lock-free </a:t>
            </a:r>
            <a:r>
              <a:rPr lang="en-US" altLang="zh-CN" b="0" dirty="0">
                <a:solidFill>
                  <a:srgbClr val="FF0000"/>
                </a:solidFill>
              </a:rPr>
              <a:t>atomic</a:t>
            </a:r>
            <a:r>
              <a:rPr lang="en-US" altLang="zh-CN" b="0" dirty="0"/>
              <a:t> updates </a:t>
            </a:r>
            <a:r>
              <a:rPr lang="en-US" altLang="zh-CN" b="0" dirty="0">
                <a:sym typeface="Wingdings" panose="05000000000000000000" pitchFamily="2" charset="2"/>
              </a:rPr>
              <a:t></a:t>
            </a:r>
          </a:p>
          <a:p>
            <a:pPr lvl="1"/>
            <a:r>
              <a:rPr lang="en-US" altLang="zh-CN" dirty="0">
                <a:sym typeface="Wingdings" panose="05000000000000000000" pitchFamily="2" charset="2"/>
              </a:rPr>
              <a:t>A series of operations</a:t>
            </a:r>
          </a:p>
          <a:p>
            <a:pPr lvl="1"/>
            <a:r>
              <a:rPr lang="en-US" altLang="zh-CN" dirty="0">
                <a:sym typeface="Wingdings" panose="05000000000000000000" pitchFamily="2" charset="2"/>
              </a:rPr>
              <a:t>A bulk of operations (e.g., union)</a:t>
            </a:r>
          </a:p>
          <a:p>
            <a:r>
              <a:rPr lang="en-US" altLang="zh-CN" b="0" dirty="0"/>
              <a:t>Easy </a:t>
            </a:r>
            <a:r>
              <a:rPr lang="en-US" altLang="zh-CN" b="0" dirty="0">
                <a:solidFill>
                  <a:srgbClr val="FF0000"/>
                </a:solidFill>
              </a:rPr>
              <a:t>roll-back</a:t>
            </a:r>
            <a:r>
              <a:rPr lang="en-US" altLang="zh-CN" b="0" dirty="0"/>
              <a:t> </a:t>
            </a:r>
            <a:r>
              <a:rPr lang="en-US" altLang="zh-CN" b="0" dirty="0">
                <a:sym typeface="Wingdings" panose="05000000000000000000" pitchFamily="2" charset="2"/>
              </a:rPr>
              <a:t></a:t>
            </a:r>
            <a:endParaRPr lang="en-US" altLang="zh-CN" b="0" dirty="0"/>
          </a:p>
          <a:p>
            <a:r>
              <a:rPr lang="en-US" altLang="zh-CN" b="0" dirty="0">
                <a:sym typeface="Wingdings" panose="05000000000000000000" pitchFamily="2" charset="2"/>
              </a:rPr>
              <a:t>Do not affect other </a:t>
            </a:r>
            <a:r>
              <a:rPr lang="en-US" altLang="zh-CN" b="0" dirty="0">
                <a:solidFill>
                  <a:srgbClr val="FF0000"/>
                </a:solidFill>
                <a:sym typeface="Wingdings" panose="05000000000000000000" pitchFamily="2" charset="2"/>
              </a:rPr>
              <a:t>concurrent</a:t>
            </a:r>
            <a:r>
              <a:rPr lang="en-US" altLang="zh-CN" b="0" dirty="0">
                <a:sym typeface="Wingdings" panose="05000000000000000000" pitchFamily="2" charset="2"/>
              </a:rPr>
              <a:t> operations </a:t>
            </a:r>
            <a:endParaRPr lang="en-US" altLang="zh-CN" b="0" dirty="0"/>
          </a:p>
          <a:p>
            <a:r>
              <a:rPr lang="en-US" altLang="zh-CN" b="0" dirty="0"/>
              <a:t>Any operation works on as if a single-versioned tree with </a:t>
            </a:r>
            <a:r>
              <a:rPr lang="en-US" altLang="zh-CN" b="0" dirty="0">
                <a:solidFill>
                  <a:srgbClr val="FF0000"/>
                </a:solidFill>
              </a:rPr>
              <a:t>no extra (asymptotical) cost</a:t>
            </a:r>
            <a:r>
              <a:rPr lang="en-US" altLang="zh-CN" b="0" dirty="0"/>
              <a:t> </a:t>
            </a:r>
            <a:r>
              <a:rPr lang="en-US" altLang="zh-CN" b="0" dirty="0">
                <a:sym typeface="Wingdings" panose="05000000000000000000" pitchFamily="2" charset="2"/>
              </a:rPr>
              <a:t></a:t>
            </a:r>
            <a:endParaRPr lang="en-US" altLang="zh-CN" b="0" dirty="0"/>
          </a:p>
          <a:p>
            <a:pPr lvl="1"/>
            <a:endParaRPr lang="zh-CN" altLang="en-US" dirty="0"/>
          </a:p>
        </p:txBody>
      </p:sp>
      <p:cxnSp>
        <p:nvCxnSpPr>
          <p:cNvPr id="39" name="连接符: 曲线 531">
            <a:extLst>
              <a:ext uri="{FF2B5EF4-FFF2-40B4-BE49-F238E27FC236}">
                <a16:creationId xmlns:a16="http://schemas.microsoft.com/office/drawing/2014/main" id="{49EDCF24-E01A-4913-9C4B-DB25B2BF5173}"/>
              </a:ext>
            </a:extLst>
          </p:cNvPr>
          <p:cNvCxnSpPr>
            <a:cxnSpLocks/>
            <a:stCxn id="59" idx="2"/>
            <a:endCxn id="43" idx="0"/>
          </p:cNvCxnSpPr>
          <p:nvPr/>
        </p:nvCxnSpPr>
        <p:spPr>
          <a:xfrm rot="16200000" flipH="1">
            <a:off x="8039829" y="3926964"/>
            <a:ext cx="226354" cy="797609"/>
          </a:xfrm>
          <a:prstGeom prst="curvedConnector3">
            <a:avLst>
              <a:gd name="adj1" fmla="val 50000"/>
            </a:avLst>
          </a:prstGeom>
          <a:ln>
            <a:headEnd type="none" w="sm" len="lg"/>
            <a:tailEnd type="triangle" w="sm" len="med"/>
          </a:ln>
        </p:spPr>
        <p:style>
          <a:lnRef idx="2">
            <a:schemeClr val="accent2"/>
          </a:lnRef>
          <a:fillRef idx="0">
            <a:schemeClr val="accent2"/>
          </a:fillRef>
          <a:effectRef idx="1">
            <a:schemeClr val="accent2"/>
          </a:effectRef>
          <a:fontRef idx="minor">
            <a:schemeClr val="tx1"/>
          </a:fontRef>
        </p:style>
      </p:cxnSp>
      <p:sp>
        <p:nvSpPr>
          <p:cNvPr id="42" name="椭圆 528">
            <a:extLst>
              <a:ext uri="{FF2B5EF4-FFF2-40B4-BE49-F238E27FC236}">
                <a16:creationId xmlns:a16="http://schemas.microsoft.com/office/drawing/2014/main" id="{AD3DC28D-65D8-4E76-9F25-1BB5D40CE580}"/>
              </a:ext>
            </a:extLst>
          </p:cNvPr>
          <p:cNvSpPr/>
          <p:nvPr/>
        </p:nvSpPr>
        <p:spPr>
          <a:xfrm>
            <a:off x="9918659" y="5395189"/>
            <a:ext cx="668515" cy="498632"/>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Frank’</a:t>
            </a:r>
          </a:p>
          <a:p>
            <a:pPr algn="ctr"/>
            <a:r>
              <a:rPr lang="en-US" sz="1600" dirty="0">
                <a:latin typeface="Comic Sans MS" panose="030F0702030302020204" pitchFamily="66" charset="0"/>
              </a:rPr>
              <a:t>7</a:t>
            </a:r>
          </a:p>
        </p:txBody>
      </p:sp>
      <p:sp>
        <p:nvSpPr>
          <p:cNvPr id="43" name="椭圆 533">
            <a:extLst>
              <a:ext uri="{FF2B5EF4-FFF2-40B4-BE49-F238E27FC236}">
                <a16:creationId xmlns:a16="http://schemas.microsoft.com/office/drawing/2014/main" id="{19935753-4671-48FD-97AA-92A5042107D0}"/>
              </a:ext>
            </a:extLst>
          </p:cNvPr>
          <p:cNvSpPr/>
          <p:nvPr/>
        </p:nvSpPr>
        <p:spPr>
          <a:xfrm>
            <a:off x="8213847" y="4438945"/>
            <a:ext cx="675929" cy="498632"/>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altLang="zh-CN" sz="1600" dirty="0">
                <a:latin typeface="Comic Sans MS" panose="030F0702030302020204" pitchFamily="66" charset="0"/>
              </a:rPr>
              <a:t>Carol</a:t>
            </a:r>
          </a:p>
          <a:p>
            <a:pPr algn="ctr"/>
            <a:r>
              <a:rPr lang="en-US" sz="1600" dirty="0">
                <a:latin typeface="Comic Sans MS" panose="030F0702030302020204" pitchFamily="66" charset="0"/>
              </a:rPr>
              <a:t>17</a:t>
            </a:r>
          </a:p>
        </p:txBody>
      </p:sp>
      <p:cxnSp>
        <p:nvCxnSpPr>
          <p:cNvPr id="44" name="直接连接符 534">
            <a:extLst>
              <a:ext uri="{FF2B5EF4-FFF2-40B4-BE49-F238E27FC236}">
                <a16:creationId xmlns:a16="http://schemas.microsoft.com/office/drawing/2014/main" id="{44FC96BA-E8DE-4AAA-89C2-DFF775B567D8}"/>
              </a:ext>
            </a:extLst>
          </p:cNvPr>
          <p:cNvCxnSpPr>
            <a:cxnSpLocks/>
            <a:endCxn id="46" idx="0"/>
          </p:cNvCxnSpPr>
          <p:nvPr/>
        </p:nvCxnSpPr>
        <p:spPr>
          <a:xfrm flipH="1">
            <a:off x="8087864" y="4930938"/>
            <a:ext cx="209801" cy="462241"/>
          </a:xfrm>
          <a:prstGeom prst="line">
            <a:avLst/>
          </a:prstGeom>
          <a:ln>
            <a:headEnd type="none" w="sm" len="lg"/>
            <a:tailEnd type="triangle" w="sm" len="med"/>
          </a:ln>
        </p:spPr>
        <p:style>
          <a:lnRef idx="2">
            <a:schemeClr val="accent2"/>
          </a:lnRef>
          <a:fillRef idx="0">
            <a:schemeClr val="accent2"/>
          </a:fillRef>
          <a:effectRef idx="1">
            <a:schemeClr val="accent2"/>
          </a:effectRef>
          <a:fontRef idx="minor">
            <a:schemeClr val="tx1"/>
          </a:fontRef>
        </p:style>
      </p:cxnSp>
      <p:cxnSp>
        <p:nvCxnSpPr>
          <p:cNvPr id="45" name="直接连接符 535">
            <a:extLst>
              <a:ext uri="{FF2B5EF4-FFF2-40B4-BE49-F238E27FC236}">
                <a16:creationId xmlns:a16="http://schemas.microsoft.com/office/drawing/2014/main" id="{A154FEA2-B806-4AFC-B1F3-BE9C2D51FC48}"/>
              </a:ext>
            </a:extLst>
          </p:cNvPr>
          <p:cNvCxnSpPr>
            <a:cxnSpLocks/>
            <a:endCxn id="47" idx="0"/>
          </p:cNvCxnSpPr>
          <p:nvPr/>
        </p:nvCxnSpPr>
        <p:spPr>
          <a:xfrm>
            <a:off x="8807265" y="4938409"/>
            <a:ext cx="342289" cy="451371"/>
          </a:xfrm>
          <a:prstGeom prst="line">
            <a:avLst/>
          </a:prstGeom>
          <a:ln cap="sq">
            <a:headEnd type="none" w="sm" len="lg"/>
            <a:tailEnd type="triangle" w="sm" len="med"/>
          </a:ln>
        </p:spPr>
        <p:style>
          <a:lnRef idx="2">
            <a:schemeClr val="accent2"/>
          </a:lnRef>
          <a:fillRef idx="0">
            <a:schemeClr val="accent2"/>
          </a:fillRef>
          <a:effectRef idx="1">
            <a:schemeClr val="accent2"/>
          </a:effectRef>
          <a:fontRef idx="minor">
            <a:schemeClr val="tx1"/>
          </a:fontRef>
        </p:style>
      </p:cxnSp>
      <p:sp>
        <p:nvSpPr>
          <p:cNvPr id="46" name="椭圆 536">
            <a:extLst>
              <a:ext uri="{FF2B5EF4-FFF2-40B4-BE49-F238E27FC236}">
                <a16:creationId xmlns:a16="http://schemas.microsoft.com/office/drawing/2014/main" id="{24C73092-EA6F-4ACC-877B-8D12E9C3D7AB}"/>
              </a:ext>
            </a:extLst>
          </p:cNvPr>
          <p:cNvSpPr/>
          <p:nvPr/>
        </p:nvSpPr>
        <p:spPr>
          <a:xfrm>
            <a:off x="7770067" y="5393179"/>
            <a:ext cx="635592" cy="500643"/>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Bob</a:t>
            </a:r>
          </a:p>
          <a:p>
            <a:pPr algn="ctr"/>
            <a:r>
              <a:rPr lang="en-US" sz="1600" dirty="0">
                <a:latin typeface="Comic Sans MS" panose="030F0702030302020204" pitchFamily="66" charset="0"/>
              </a:rPr>
              <a:t>20</a:t>
            </a:r>
          </a:p>
        </p:txBody>
      </p:sp>
      <p:sp>
        <p:nvSpPr>
          <p:cNvPr id="47" name="椭圆 537">
            <a:extLst>
              <a:ext uri="{FF2B5EF4-FFF2-40B4-BE49-F238E27FC236}">
                <a16:creationId xmlns:a16="http://schemas.microsoft.com/office/drawing/2014/main" id="{9C5C8DAC-3BC0-4555-8BC9-0DC441AFBDC9}"/>
              </a:ext>
            </a:extLst>
          </p:cNvPr>
          <p:cNvSpPr/>
          <p:nvPr/>
        </p:nvSpPr>
        <p:spPr>
          <a:xfrm>
            <a:off x="8814719" y="5389780"/>
            <a:ext cx="669671" cy="498632"/>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Frank</a:t>
            </a:r>
          </a:p>
          <a:p>
            <a:pPr algn="ctr"/>
            <a:r>
              <a:rPr lang="en-US" sz="1600" dirty="0">
                <a:latin typeface="Comic Sans MS" panose="030F0702030302020204" pitchFamily="66" charset="0"/>
              </a:rPr>
              <a:t>7</a:t>
            </a:r>
          </a:p>
        </p:txBody>
      </p:sp>
      <p:sp>
        <p:nvSpPr>
          <p:cNvPr id="48" name="椭圆 538">
            <a:extLst>
              <a:ext uri="{FF2B5EF4-FFF2-40B4-BE49-F238E27FC236}">
                <a16:creationId xmlns:a16="http://schemas.microsoft.com/office/drawing/2014/main" id="{2DBF9A13-41DD-4202-851C-92F33ECD7898}"/>
              </a:ext>
            </a:extLst>
          </p:cNvPr>
          <p:cNvSpPr/>
          <p:nvPr/>
        </p:nvSpPr>
        <p:spPr>
          <a:xfrm>
            <a:off x="7391400" y="6282258"/>
            <a:ext cx="574812" cy="498632"/>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Alice</a:t>
            </a:r>
          </a:p>
          <a:p>
            <a:pPr algn="ctr"/>
            <a:r>
              <a:rPr lang="en-US" sz="1600" dirty="0">
                <a:latin typeface="Comic Sans MS" panose="030F0702030302020204" pitchFamily="66" charset="0"/>
              </a:rPr>
              <a:t>17</a:t>
            </a:r>
          </a:p>
        </p:txBody>
      </p:sp>
      <p:sp>
        <p:nvSpPr>
          <p:cNvPr id="49" name="椭圆 539">
            <a:extLst>
              <a:ext uri="{FF2B5EF4-FFF2-40B4-BE49-F238E27FC236}">
                <a16:creationId xmlns:a16="http://schemas.microsoft.com/office/drawing/2014/main" id="{C78DC95C-9F38-42E8-9701-68419422D6BD}"/>
              </a:ext>
            </a:extLst>
          </p:cNvPr>
          <p:cNvSpPr/>
          <p:nvPr/>
        </p:nvSpPr>
        <p:spPr>
          <a:xfrm>
            <a:off x="9346882" y="6283168"/>
            <a:ext cx="718065" cy="498632"/>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Wendy</a:t>
            </a:r>
          </a:p>
          <a:p>
            <a:pPr algn="ctr"/>
            <a:r>
              <a:rPr lang="en-US" sz="1600" dirty="0">
                <a:latin typeface="Comic Sans MS" panose="030F0702030302020204" pitchFamily="66" charset="0"/>
              </a:rPr>
              <a:t>4</a:t>
            </a:r>
          </a:p>
        </p:txBody>
      </p:sp>
      <p:cxnSp>
        <p:nvCxnSpPr>
          <p:cNvPr id="50" name="直接连接符 540">
            <a:extLst>
              <a:ext uri="{FF2B5EF4-FFF2-40B4-BE49-F238E27FC236}">
                <a16:creationId xmlns:a16="http://schemas.microsoft.com/office/drawing/2014/main" id="{21FBEA8F-4448-4DBF-9CE7-CF688F18A25F}"/>
              </a:ext>
            </a:extLst>
          </p:cNvPr>
          <p:cNvCxnSpPr>
            <a:cxnSpLocks/>
            <a:endCxn id="48" idx="0"/>
          </p:cNvCxnSpPr>
          <p:nvPr/>
        </p:nvCxnSpPr>
        <p:spPr>
          <a:xfrm flipH="1">
            <a:off x="7678807" y="5888411"/>
            <a:ext cx="182380" cy="393846"/>
          </a:xfrm>
          <a:prstGeom prst="line">
            <a:avLst/>
          </a:prstGeom>
          <a:ln>
            <a:headEnd type="none" w="sm" len="lg"/>
            <a:tailEnd type="triangle" w="sm" len="med"/>
          </a:ln>
        </p:spPr>
        <p:style>
          <a:lnRef idx="2">
            <a:schemeClr val="accent2"/>
          </a:lnRef>
          <a:fillRef idx="0">
            <a:schemeClr val="accent2"/>
          </a:fillRef>
          <a:effectRef idx="1">
            <a:schemeClr val="accent2"/>
          </a:effectRef>
          <a:fontRef idx="minor">
            <a:schemeClr val="tx1"/>
          </a:fontRef>
        </p:style>
      </p:cxnSp>
      <p:cxnSp>
        <p:nvCxnSpPr>
          <p:cNvPr id="51" name="直接连接符 541">
            <a:extLst>
              <a:ext uri="{FF2B5EF4-FFF2-40B4-BE49-F238E27FC236}">
                <a16:creationId xmlns:a16="http://schemas.microsoft.com/office/drawing/2014/main" id="{7BF4906D-1A46-474C-8FA9-6650305B1CB3}"/>
              </a:ext>
            </a:extLst>
          </p:cNvPr>
          <p:cNvCxnSpPr>
            <a:cxnSpLocks/>
            <a:endCxn id="49" idx="0"/>
          </p:cNvCxnSpPr>
          <p:nvPr/>
        </p:nvCxnSpPr>
        <p:spPr>
          <a:xfrm>
            <a:off x="9330342" y="5888412"/>
            <a:ext cx="375573" cy="394757"/>
          </a:xfrm>
          <a:prstGeom prst="line">
            <a:avLst/>
          </a:prstGeom>
          <a:ln>
            <a:headEnd type="none" w="sm" len="lg"/>
            <a:tailEnd type="triangle" w="sm" len="med"/>
          </a:ln>
        </p:spPr>
        <p:style>
          <a:lnRef idx="2">
            <a:schemeClr val="accent2"/>
          </a:lnRef>
          <a:fillRef idx="0">
            <a:schemeClr val="accent2"/>
          </a:fillRef>
          <a:effectRef idx="1">
            <a:schemeClr val="accent2"/>
          </a:effectRef>
          <a:fontRef idx="minor">
            <a:schemeClr val="tx1"/>
          </a:fontRef>
        </p:style>
      </p:cxnSp>
      <p:cxnSp>
        <p:nvCxnSpPr>
          <p:cNvPr id="54" name="直接箭头连接符 545">
            <a:extLst>
              <a:ext uri="{FF2B5EF4-FFF2-40B4-BE49-F238E27FC236}">
                <a16:creationId xmlns:a16="http://schemas.microsoft.com/office/drawing/2014/main" id="{7C46B72B-9335-4DB2-BEA4-BFDFB2950D2C}"/>
              </a:ext>
            </a:extLst>
          </p:cNvPr>
          <p:cNvCxnSpPr>
            <a:cxnSpLocks/>
          </p:cNvCxnSpPr>
          <p:nvPr/>
        </p:nvCxnSpPr>
        <p:spPr>
          <a:xfrm flipH="1">
            <a:off x="8775279" y="5813686"/>
            <a:ext cx="1143380" cy="523503"/>
          </a:xfrm>
          <a:prstGeom prst="straightConnector1">
            <a:avLst/>
          </a:prstGeom>
          <a:ln>
            <a:prstDash val="sysDash"/>
            <a:headEnd type="none" w="sm" len="lg"/>
            <a:tailEnd type="triangle" w="sm" len="med"/>
          </a:ln>
        </p:spPr>
        <p:style>
          <a:lnRef idx="2">
            <a:schemeClr val="accent1"/>
          </a:lnRef>
          <a:fillRef idx="0">
            <a:schemeClr val="accent1"/>
          </a:fillRef>
          <a:effectRef idx="1">
            <a:schemeClr val="accent1"/>
          </a:effectRef>
          <a:fontRef idx="minor">
            <a:schemeClr val="tx1"/>
          </a:fontRef>
        </p:style>
      </p:cxnSp>
      <p:sp>
        <p:nvSpPr>
          <p:cNvPr id="55" name="椭圆 546">
            <a:extLst>
              <a:ext uri="{FF2B5EF4-FFF2-40B4-BE49-F238E27FC236}">
                <a16:creationId xmlns:a16="http://schemas.microsoft.com/office/drawing/2014/main" id="{1F939996-9F10-4AA3-AEB3-8C88FC83D3C3}"/>
              </a:ext>
            </a:extLst>
          </p:cNvPr>
          <p:cNvSpPr/>
          <p:nvPr/>
        </p:nvSpPr>
        <p:spPr>
          <a:xfrm>
            <a:off x="10268152" y="6282258"/>
            <a:ext cx="767687" cy="498632"/>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Wendy’</a:t>
            </a:r>
          </a:p>
          <a:p>
            <a:pPr algn="ctr"/>
            <a:r>
              <a:rPr lang="en-US" sz="1600" dirty="0">
                <a:latin typeface="Comic Sans MS" panose="030F0702030302020204" pitchFamily="66" charset="0"/>
              </a:rPr>
              <a:t>6</a:t>
            </a:r>
          </a:p>
        </p:txBody>
      </p:sp>
      <p:cxnSp>
        <p:nvCxnSpPr>
          <p:cNvPr id="56" name="直接箭头连接符 547">
            <a:extLst>
              <a:ext uri="{FF2B5EF4-FFF2-40B4-BE49-F238E27FC236}">
                <a16:creationId xmlns:a16="http://schemas.microsoft.com/office/drawing/2014/main" id="{AE40D783-1A30-4ECA-89DC-A7E03D610553}"/>
              </a:ext>
            </a:extLst>
          </p:cNvPr>
          <p:cNvCxnSpPr>
            <a:cxnSpLocks/>
            <a:endCxn id="55" idx="0"/>
          </p:cNvCxnSpPr>
          <p:nvPr/>
        </p:nvCxnSpPr>
        <p:spPr>
          <a:xfrm>
            <a:off x="10463643" y="5888411"/>
            <a:ext cx="188353" cy="393846"/>
          </a:xfrm>
          <a:prstGeom prst="straightConnector1">
            <a:avLst/>
          </a:prstGeom>
          <a:ln>
            <a:prstDash val="sysDash"/>
            <a:headEnd type="none" w="sm" len="lg"/>
            <a:tailEnd type="triangle" w="sm" len="med"/>
          </a:ln>
        </p:spPr>
        <p:style>
          <a:lnRef idx="2">
            <a:schemeClr val="accent1"/>
          </a:lnRef>
          <a:fillRef idx="0">
            <a:schemeClr val="accent1"/>
          </a:fillRef>
          <a:effectRef idx="1">
            <a:schemeClr val="accent1"/>
          </a:effectRef>
          <a:fontRef idx="minor">
            <a:schemeClr val="tx1"/>
          </a:fontRef>
        </p:style>
      </p:cxnSp>
      <p:cxnSp>
        <p:nvCxnSpPr>
          <p:cNvPr id="57" name="直接连接符 535">
            <a:extLst>
              <a:ext uri="{FF2B5EF4-FFF2-40B4-BE49-F238E27FC236}">
                <a16:creationId xmlns:a16="http://schemas.microsoft.com/office/drawing/2014/main" id="{30D7AAF4-95DE-4FE4-A63D-2A57997B78A7}"/>
              </a:ext>
            </a:extLst>
          </p:cNvPr>
          <p:cNvCxnSpPr>
            <a:cxnSpLocks/>
            <a:endCxn id="58" idx="0"/>
          </p:cNvCxnSpPr>
          <p:nvPr/>
        </p:nvCxnSpPr>
        <p:spPr>
          <a:xfrm flipH="1">
            <a:off x="8432790" y="5888411"/>
            <a:ext cx="478529" cy="393846"/>
          </a:xfrm>
          <a:prstGeom prst="line">
            <a:avLst/>
          </a:prstGeom>
          <a:ln>
            <a:headEnd type="none" w="sm" len="lg"/>
            <a:tailEnd type="triangle" w="sm" len="med"/>
          </a:ln>
        </p:spPr>
        <p:style>
          <a:lnRef idx="2">
            <a:schemeClr val="accent2"/>
          </a:lnRef>
          <a:fillRef idx="0">
            <a:schemeClr val="accent2"/>
          </a:fillRef>
          <a:effectRef idx="1">
            <a:schemeClr val="accent2"/>
          </a:effectRef>
          <a:fontRef idx="minor">
            <a:schemeClr val="tx1"/>
          </a:fontRef>
        </p:style>
      </p:cxnSp>
      <p:sp>
        <p:nvSpPr>
          <p:cNvPr id="58" name="椭圆 538">
            <a:extLst>
              <a:ext uri="{FF2B5EF4-FFF2-40B4-BE49-F238E27FC236}">
                <a16:creationId xmlns:a16="http://schemas.microsoft.com/office/drawing/2014/main" id="{7742048D-4481-46D5-957C-BBEF857D5792}"/>
              </a:ext>
            </a:extLst>
          </p:cNvPr>
          <p:cNvSpPr/>
          <p:nvPr/>
        </p:nvSpPr>
        <p:spPr>
          <a:xfrm>
            <a:off x="8090297" y="6282258"/>
            <a:ext cx="684982" cy="498632"/>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David</a:t>
            </a:r>
          </a:p>
          <a:p>
            <a:pPr algn="ctr"/>
            <a:r>
              <a:rPr lang="en-US" sz="1600" dirty="0">
                <a:latin typeface="Comic Sans MS" panose="030F0702030302020204" pitchFamily="66" charset="0"/>
              </a:rPr>
              <a:t>13</a:t>
            </a:r>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F8FFD956-6F1E-4D00-9CC0-6000AC18E201}"/>
                  </a:ext>
                </a:extLst>
              </p:cNvPr>
              <p:cNvSpPr/>
              <p:nvPr/>
            </p:nvSpPr>
            <p:spPr>
              <a:xfrm>
                <a:off x="7585140" y="3934031"/>
                <a:ext cx="338124" cy="278561"/>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60380"/>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𝑣</m:t>
                        </m:r>
                      </m:e>
                      <m:sub>
                        <m:r>
                          <a:rPr lang="en-US" altLang="zh-CN" i="1">
                            <a:latin typeface="Cambria Math" panose="02040503050406030204" pitchFamily="18" charset="0"/>
                          </a:rPr>
                          <m:t>1</m:t>
                        </m:r>
                      </m:sub>
                    </m:sSub>
                  </m:oMath>
                </a14:m>
                <a:r>
                  <a:rPr lang="zh-CN" altLang="en-US" dirty="0">
                    <a:latin typeface="Comic Sans MS" panose="030F0702030302020204" pitchFamily="66" charset="0"/>
                  </a:rPr>
                  <a:t> </a:t>
                </a:r>
              </a:p>
            </p:txBody>
          </p:sp>
        </mc:Choice>
        <mc:Fallback xmlns="">
          <p:sp>
            <p:nvSpPr>
              <p:cNvPr id="59" name="Rectangle 58">
                <a:extLst>
                  <a:ext uri="{FF2B5EF4-FFF2-40B4-BE49-F238E27FC236}">
                    <a16:creationId xmlns:a16="http://schemas.microsoft.com/office/drawing/2014/main" id="{F8FFD956-6F1E-4D00-9CC0-6000AC18E201}"/>
                  </a:ext>
                </a:extLst>
              </p:cNvPr>
              <p:cNvSpPr>
                <a:spLocks noRot="1" noChangeAspect="1" noMove="1" noResize="1" noEditPoints="1" noAdjustHandles="1" noChangeArrowheads="1" noChangeShapeType="1" noTextEdit="1"/>
              </p:cNvSpPr>
              <p:nvPr/>
            </p:nvSpPr>
            <p:spPr>
              <a:xfrm>
                <a:off x="7585140" y="3934031"/>
                <a:ext cx="338124" cy="278561"/>
              </a:xfrm>
              <a:prstGeom prst="rect">
                <a:avLst/>
              </a:prstGeom>
              <a:blipFill>
                <a:blip r:embed="rId3"/>
                <a:stretch>
                  <a:fillRect l="-1724" b="-14583"/>
                </a:stretch>
              </a:blipFill>
            </p:spPr>
            <p:txBody>
              <a:bodyPr/>
              <a:lstStyle/>
              <a:p>
                <a:r>
                  <a:rPr lang="zh-CN" altLang="en-US">
                    <a:noFill/>
                  </a:rPr>
                  <a:t> </a:t>
                </a:r>
              </a:p>
            </p:txBody>
          </p:sp>
        </mc:Fallback>
      </mc:AlternateContent>
      <p:grpSp>
        <p:nvGrpSpPr>
          <p:cNvPr id="62" name="Group 61">
            <a:extLst>
              <a:ext uri="{FF2B5EF4-FFF2-40B4-BE49-F238E27FC236}">
                <a16:creationId xmlns:a16="http://schemas.microsoft.com/office/drawing/2014/main" id="{25EF8A2C-85E4-4A70-BCF5-A431D611853D}"/>
              </a:ext>
            </a:extLst>
          </p:cNvPr>
          <p:cNvGrpSpPr/>
          <p:nvPr/>
        </p:nvGrpSpPr>
        <p:grpSpPr>
          <a:xfrm>
            <a:off x="8737385" y="3409950"/>
            <a:ext cx="1528858" cy="319974"/>
            <a:chOff x="771832" y="177541"/>
            <a:chExt cx="1111433" cy="254114"/>
          </a:xfrm>
        </p:grpSpPr>
        <p:sp>
          <p:nvSpPr>
            <p:cNvPr id="63" name="TextBox 62">
              <a:extLst>
                <a:ext uri="{FF2B5EF4-FFF2-40B4-BE49-F238E27FC236}">
                  <a16:creationId xmlns:a16="http://schemas.microsoft.com/office/drawing/2014/main" id="{D5EF3D9B-BCFF-4D0B-B568-64A2421C0664}"/>
                </a:ext>
              </a:extLst>
            </p:cNvPr>
            <p:cNvSpPr txBox="1"/>
            <p:nvPr/>
          </p:nvSpPr>
          <p:spPr>
            <a:xfrm>
              <a:off x="771832" y="260555"/>
              <a:ext cx="350766" cy="171100"/>
            </a:xfrm>
            <a:prstGeom prst="rect">
              <a:avLst/>
            </a:prstGeom>
            <a:noFill/>
          </p:spPr>
          <p:txBody>
            <a:bodyPr wrap="none" lIns="0" tIns="0" rIns="0" bIns="0" rtlCol="0">
              <a:spAutoFit/>
            </a:bodyPr>
            <a:lstStyle/>
            <a:p>
              <a:r>
                <a:rPr lang="en-US" altLang="zh-CN" sz="1400" dirty="0">
                  <a:latin typeface="Comic Sans MS" panose="030F0702030302020204" pitchFamily="66" charset="0"/>
                </a:rPr>
                <a:t>Carol </a:t>
              </a:r>
              <a:endParaRPr lang="zh-CN" altLang="en-US" sz="1400" dirty="0">
                <a:latin typeface="Comic Sans MS" panose="030F0702030302020204" pitchFamily="66" charset="0"/>
              </a:endParaRPr>
            </a:p>
          </p:txBody>
        </p:sp>
        <p:cxnSp>
          <p:nvCxnSpPr>
            <p:cNvPr id="64" name="直接连接符 534">
              <a:extLst>
                <a:ext uri="{FF2B5EF4-FFF2-40B4-BE49-F238E27FC236}">
                  <a16:creationId xmlns:a16="http://schemas.microsoft.com/office/drawing/2014/main" id="{E0C1F7AD-FC71-48E9-8CAE-FFEDC494CC6C}"/>
                </a:ext>
              </a:extLst>
            </p:cNvPr>
            <p:cNvCxnSpPr>
              <a:cxnSpLocks/>
              <a:stCxn id="63" idx="3"/>
              <a:endCxn id="65" idx="1"/>
            </p:cNvCxnSpPr>
            <p:nvPr/>
          </p:nvCxnSpPr>
          <p:spPr>
            <a:xfrm flipV="1">
              <a:off x="1122598" y="344017"/>
              <a:ext cx="302690" cy="2089"/>
            </a:xfrm>
            <a:prstGeom prst="line">
              <a:avLst/>
            </a:prstGeom>
            <a:ln>
              <a:solidFill>
                <a:schemeClr val="tx1"/>
              </a:solidFill>
              <a:headEnd type="none" w="med" len="med"/>
              <a:tailEnd type="arrow" w="med" len="med"/>
            </a:ln>
          </p:spPr>
          <p:style>
            <a:lnRef idx="2">
              <a:schemeClr val="accent2"/>
            </a:lnRef>
            <a:fillRef idx="1">
              <a:schemeClr val="lt1"/>
            </a:fillRef>
            <a:effectRef idx="0">
              <a:schemeClr val="accent2"/>
            </a:effectRef>
            <a:fontRef idx="minor">
              <a:schemeClr val="dk1"/>
            </a:fontRef>
          </p:style>
        </p:cxnSp>
        <p:sp>
          <p:nvSpPr>
            <p:cNvPr id="65" name="Rectangle 64">
              <a:extLst>
                <a:ext uri="{FF2B5EF4-FFF2-40B4-BE49-F238E27FC236}">
                  <a16:creationId xmlns:a16="http://schemas.microsoft.com/office/drawing/2014/main" id="{D7A400AE-3873-4EBD-B868-0E8D79EC9F90}"/>
                </a:ext>
              </a:extLst>
            </p:cNvPr>
            <p:cNvSpPr/>
            <p:nvPr/>
          </p:nvSpPr>
          <p:spPr>
            <a:xfrm>
              <a:off x="1425288" y="258466"/>
              <a:ext cx="457977" cy="171100"/>
            </a:xfrm>
            <a:prstGeom prst="rect">
              <a:avLst/>
            </a:prstGeom>
            <a:noFill/>
          </p:spPr>
          <p:txBody>
            <a:bodyPr wrap="none" lIns="0" tIns="0" rIns="0" bIns="0" rtlCol="0">
              <a:spAutoFit/>
            </a:bodyPr>
            <a:lstStyle/>
            <a:p>
              <a:r>
                <a:rPr lang="en-US" altLang="zh-CN" sz="1400" dirty="0">
                  <a:latin typeface="Comic Sans MS" panose="030F0702030302020204" pitchFamily="66" charset="0"/>
                </a:rPr>
                <a:t> Wendy</a:t>
              </a:r>
              <a:endParaRPr lang="zh-CN" altLang="en-US" sz="1400" dirty="0">
                <a:latin typeface="Comic Sans MS" panose="030F0702030302020204" pitchFamily="66" charset="0"/>
              </a:endParaRPr>
            </a:p>
          </p:txBody>
        </p:sp>
        <p:sp>
          <p:nvSpPr>
            <p:cNvPr id="66" name="Rectangle 65">
              <a:extLst>
                <a:ext uri="{FF2B5EF4-FFF2-40B4-BE49-F238E27FC236}">
                  <a16:creationId xmlns:a16="http://schemas.microsoft.com/office/drawing/2014/main" id="{FC051586-30EF-4113-816D-18C3824D7908}"/>
                </a:ext>
              </a:extLst>
            </p:cNvPr>
            <p:cNvSpPr/>
            <p:nvPr/>
          </p:nvSpPr>
          <p:spPr>
            <a:xfrm>
              <a:off x="1174258" y="177541"/>
              <a:ext cx="170138" cy="171099"/>
            </a:xfrm>
            <a:prstGeom prst="rect">
              <a:avLst/>
            </a:prstGeom>
            <a:noFill/>
          </p:spPr>
          <p:txBody>
            <a:bodyPr wrap="none" lIns="0" tIns="0" rIns="0" bIns="0" rtlCol="0">
              <a:spAutoFit/>
            </a:bodyPr>
            <a:lstStyle/>
            <a:p>
              <a:r>
                <a:rPr lang="en-US" altLang="zh-CN" sz="1400" dirty="0">
                  <a:latin typeface="Comic Sans MS" panose="030F0702030302020204" pitchFamily="66" charset="0"/>
                </a:rPr>
                <a:t>$2</a:t>
              </a:r>
              <a:endParaRPr lang="zh-CN" altLang="en-US" sz="1400" dirty="0">
                <a:latin typeface="Comic Sans MS" panose="030F0702030302020204" pitchFamily="66" charset="0"/>
              </a:endParaRPr>
            </a:p>
          </p:txBody>
        </p:sp>
      </p:grpSp>
      <p:sp>
        <p:nvSpPr>
          <p:cNvPr id="67" name="椭圆 527">
            <a:extLst>
              <a:ext uri="{FF2B5EF4-FFF2-40B4-BE49-F238E27FC236}">
                <a16:creationId xmlns:a16="http://schemas.microsoft.com/office/drawing/2014/main" id="{1E206E44-3924-43DB-93B4-81DA041F829D}"/>
              </a:ext>
            </a:extLst>
          </p:cNvPr>
          <p:cNvSpPr/>
          <p:nvPr/>
        </p:nvSpPr>
        <p:spPr>
          <a:xfrm>
            <a:off x="10223783" y="4440578"/>
            <a:ext cx="701770" cy="498632"/>
          </a:xfrm>
          <a:prstGeom prst="roundRect">
            <a:avLst/>
          </a:prstGeom>
          <a:ln>
            <a:solidFill>
              <a:schemeClr val="accent6"/>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Carol”</a:t>
            </a:r>
          </a:p>
          <a:p>
            <a:pPr algn="ctr"/>
            <a:r>
              <a:rPr lang="en-US" sz="1600" dirty="0">
                <a:latin typeface="Comic Sans MS" panose="030F0702030302020204" pitchFamily="66" charset="0"/>
              </a:rPr>
              <a:t>15</a:t>
            </a:r>
          </a:p>
        </p:txBody>
      </p:sp>
      <p:cxnSp>
        <p:nvCxnSpPr>
          <p:cNvPr id="68" name="直接箭头连接符 543">
            <a:extLst>
              <a:ext uri="{FF2B5EF4-FFF2-40B4-BE49-F238E27FC236}">
                <a16:creationId xmlns:a16="http://schemas.microsoft.com/office/drawing/2014/main" id="{7263E502-2A41-4E85-B556-6606FD420069}"/>
              </a:ext>
            </a:extLst>
          </p:cNvPr>
          <p:cNvCxnSpPr>
            <a:cxnSpLocks/>
          </p:cNvCxnSpPr>
          <p:nvPr/>
        </p:nvCxnSpPr>
        <p:spPr>
          <a:xfrm flipH="1">
            <a:off x="8405659" y="4880617"/>
            <a:ext cx="1818126" cy="608099"/>
          </a:xfrm>
          <a:prstGeom prst="straightConnector1">
            <a:avLst/>
          </a:prstGeom>
          <a:ln>
            <a:solidFill>
              <a:schemeClr val="accent6"/>
            </a:solidFill>
            <a:prstDash val="sysDash"/>
            <a:headEnd type="none" w="med" len="med"/>
            <a:tailEnd type="triangle" w="sm"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52C123C4-2D37-484A-9526-47BC5EFABDAF}"/>
                  </a:ext>
                </a:extLst>
              </p:cNvPr>
              <p:cNvSpPr/>
              <p:nvPr/>
            </p:nvSpPr>
            <p:spPr>
              <a:xfrm>
                <a:off x="10825176" y="3942441"/>
                <a:ext cx="338124" cy="278561"/>
              </a:xfrm>
              <a:prstGeom prst="rect">
                <a:avLst/>
              </a:prstGeom>
              <a:ln>
                <a:solidFill>
                  <a:schemeClr val="accent6"/>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p>
                <a:pPr algn="ctr" defTabSz="660380"/>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 </m:t>
                        </m:r>
                        <m:r>
                          <a:rPr lang="en-US" altLang="zh-CN">
                            <a:latin typeface="Cambria Math" panose="02040503050406030204" pitchFamily="18" charset="0"/>
                          </a:rPr>
                          <m:t>𝑣</m:t>
                        </m:r>
                      </m:e>
                      <m:sub>
                        <m:r>
                          <a:rPr lang="en-US" altLang="zh-CN">
                            <a:latin typeface="Cambria Math" panose="02040503050406030204" pitchFamily="18" charset="0"/>
                          </a:rPr>
                          <m:t>2</m:t>
                        </m:r>
                      </m:sub>
                    </m:sSub>
                  </m:oMath>
                </a14:m>
                <a:r>
                  <a:rPr lang="zh-CN" altLang="en-US" dirty="0">
                    <a:latin typeface="Comic Sans MS" panose="030F0702030302020204" pitchFamily="66" charset="0"/>
                  </a:rPr>
                  <a:t> </a:t>
                </a:r>
              </a:p>
            </p:txBody>
          </p:sp>
        </mc:Choice>
        <mc:Fallback xmlns="">
          <p:sp>
            <p:nvSpPr>
              <p:cNvPr id="69" name="Rectangle 68">
                <a:extLst>
                  <a:ext uri="{FF2B5EF4-FFF2-40B4-BE49-F238E27FC236}">
                    <a16:creationId xmlns:a16="http://schemas.microsoft.com/office/drawing/2014/main" id="{52C123C4-2D37-484A-9526-47BC5EFABDAF}"/>
                  </a:ext>
                </a:extLst>
              </p:cNvPr>
              <p:cNvSpPr>
                <a:spLocks noRot="1" noChangeAspect="1" noMove="1" noResize="1" noEditPoints="1" noAdjustHandles="1" noChangeArrowheads="1" noChangeShapeType="1" noTextEdit="1"/>
              </p:cNvSpPr>
              <p:nvPr/>
            </p:nvSpPr>
            <p:spPr>
              <a:xfrm>
                <a:off x="10825176" y="3942441"/>
                <a:ext cx="338124" cy="278561"/>
              </a:xfrm>
              <a:prstGeom prst="rect">
                <a:avLst/>
              </a:prstGeom>
              <a:blipFill>
                <a:blip r:embed="rId4"/>
                <a:stretch>
                  <a:fillRect l="-3509" b="-17021"/>
                </a:stretch>
              </a:blipFill>
              <a:ln>
                <a:solidFill>
                  <a:schemeClr val="accent6"/>
                </a:solidFill>
                <a:prstDash val="sysDash"/>
              </a:ln>
            </p:spPr>
            <p:txBody>
              <a:bodyPr/>
              <a:lstStyle/>
              <a:p>
                <a:r>
                  <a:rPr lang="zh-CN" altLang="en-US">
                    <a:noFill/>
                  </a:rPr>
                  <a:t> </a:t>
                </a:r>
              </a:p>
            </p:txBody>
          </p:sp>
        </mc:Fallback>
      </mc:AlternateContent>
      <p:cxnSp>
        <p:nvCxnSpPr>
          <p:cNvPr id="71" name="Connector: Curved 70">
            <a:extLst>
              <a:ext uri="{FF2B5EF4-FFF2-40B4-BE49-F238E27FC236}">
                <a16:creationId xmlns:a16="http://schemas.microsoft.com/office/drawing/2014/main" id="{17B3F2F1-8D98-4AE2-9E67-027A21C04A18}"/>
              </a:ext>
            </a:extLst>
          </p:cNvPr>
          <p:cNvCxnSpPr>
            <a:cxnSpLocks/>
            <a:stCxn id="69" idx="2"/>
            <a:endCxn id="67" idx="0"/>
          </p:cNvCxnSpPr>
          <p:nvPr/>
        </p:nvCxnSpPr>
        <p:spPr>
          <a:xfrm rot="5400000">
            <a:off x="10674666" y="4121006"/>
            <a:ext cx="219577" cy="419569"/>
          </a:xfrm>
          <a:prstGeom prst="curvedConnector3">
            <a:avLst>
              <a:gd name="adj1" fmla="val 50000"/>
            </a:avLst>
          </a:prstGeom>
          <a:ln>
            <a:solidFill>
              <a:schemeClr val="accent6"/>
            </a:solidFill>
            <a:prstDash val="sysDash"/>
            <a:headEnd type="none" w="med" len="med"/>
            <a:tailEnd type="triangle" w="sm" len="med"/>
          </a:ln>
        </p:spPr>
        <p:style>
          <a:lnRef idx="2">
            <a:schemeClr val="accent1"/>
          </a:lnRef>
          <a:fillRef idx="0">
            <a:schemeClr val="accent1"/>
          </a:fillRef>
          <a:effectRef idx="1">
            <a:schemeClr val="accent1"/>
          </a:effectRef>
          <a:fontRef idx="minor">
            <a:schemeClr val="tx1"/>
          </a:fontRef>
        </p:style>
      </p:cxnSp>
      <p:sp>
        <p:nvSpPr>
          <p:cNvPr id="75" name="Freeform: Shape 74">
            <a:extLst>
              <a:ext uri="{FF2B5EF4-FFF2-40B4-BE49-F238E27FC236}">
                <a16:creationId xmlns:a16="http://schemas.microsoft.com/office/drawing/2014/main" id="{D9C7E1F6-CCC0-4BCF-A216-2B649A529B1B}"/>
              </a:ext>
            </a:extLst>
          </p:cNvPr>
          <p:cNvSpPr/>
          <p:nvPr/>
        </p:nvSpPr>
        <p:spPr>
          <a:xfrm>
            <a:off x="10603714" y="4880615"/>
            <a:ext cx="336687" cy="572542"/>
          </a:xfrm>
          <a:custGeom>
            <a:avLst/>
            <a:gdLst>
              <a:gd name="connsiteX0" fmla="*/ 276225 w 276225"/>
              <a:gd name="connsiteY0" fmla="*/ 0 h 460375"/>
              <a:gd name="connsiteX1" fmla="*/ 139700 w 276225"/>
              <a:gd name="connsiteY1" fmla="*/ 349250 h 460375"/>
              <a:gd name="connsiteX2" fmla="*/ 0 w 276225"/>
              <a:gd name="connsiteY2" fmla="*/ 460375 h 460375"/>
              <a:gd name="connsiteX0" fmla="*/ 276225 w 276225"/>
              <a:gd name="connsiteY0" fmla="*/ 0 h 460375"/>
              <a:gd name="connsiteX1" fmla="*/ 238315 w 276225"/>
              <a:gd name="connsiteY1" fmla="*/ 276610 h 460375"/>
              <a:gd name="connsiteX2" fmla="*/ 0 w 276225"/>
              <a:gd name="connsiteY2" fmla="*/ 460375 h 460375"/>
              <a:gd name="connsiteX0" fmla="*/ 276225 w 281247"/>
              <a:gd name="connsiteY0" fmla="*/ 0 h 460375"/>
              <a:gd name="connsiteX1" fmla="*/ 238315 w 281247"/>
              <a:gd name="connsiteY1" fmla="*/ 276610 h 460375"/>
              <a:gd name="connsiteX2" fmla="*/ 0 w 281247"/>
              <a:gd name="connsiteY2" fmla="*/ 460375 h 460375"/>
              <a:gd name="connsiteX0" fmla="*/ 276225 w 294900"/>
              <a:gd name="connsiteY0" fmla="*/ 0 h 460375"/>
              <a:gd name="connsiteX1" fmla="*/ 238315 w 294900"/>
              <a:gd name="connsiteY1" fmla="*/ 276610 h 460375"/>
              <a:gd name="connsiteX2" fmla="*/ 0 w 294900"/>
              <a:gd name="connsiteY2" fmla="*/ 460375 h 460375"/>
              <a:gd name="connsiteX0" fmla="*/ 276225 w 295667"/>
              <a:gd name="connsiteY0" fmla="*/ 0 h 460375"/>
              <a:gd name="connsiteX1" fmla="*/ 241397 w 295667"/>
              <a:gd name="connsiteY1" fmla="*/ 318983 h 460375"/>
              <a:gd name="connsiteX2" fmla="*/ 0 w 295667"/>
              <a:gd name="connsiteY2" fmla="*/ 460375 h 460375"/>
            </a:gdLst>
            <a:ahLst/>
            <a:cxnLst>
              <a:cxn ang="0">
                <a:pos x="connsiteX0" y="connsiteY0"/>
              </a:cxn>
              <a:cxn ang="0">
                <a:pos x="connsiteX1" y="connsiteY1"/>
              </a:cxn>
              <a:cxn ang="0">
                <a:pos x="connsiteX2" y="connsiteY2"/>
              </a:cxn>
            </a:cxnLst>
            <a:rect l="l" t="t" r="r" b="b"/>
            <a:pathLst>
              <a:path w="295667" h="460375">
                <a:moveTo>
                  <a:pt x="276225" y="0"/>
                </a:moveTo>
                <a:cubicBezTo>
                  <a:pt x="317269" y="136260"/>
                  <a:pt x="287434" y="242254"/>
                  <a:pt x="241397" y="318983"/>
                </a:cubicBezTo>
                <a:cubicBezTo>
                  <a:pt x="195360" y="395712"/>
                  <a:pt x="46831" y="443177"/>
                  <a:pt x="0" y="460375"/>
                </a:cubicBezTo>
              </a:path>
            </a:pathLst>
          </a:custGeom>
          <a:ln>
            <a:solidFill>
              <a:schemeClr val="accent6"/>
            </a:solidFill>
            <a:prstDash val="sysDash"/>
            <a:headEnd type="none" w="med" len="med"/>
            <a:tailEnd type="triangle" w="sm"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latin typeface="Comic Sans MS" panose="030F0702030302020204" pitchFamily="66" charset="0"/>
            </a:endParaRPr>
          </a:p>
        </p:txBody>
      </p:sp>
      <p:cxnSp>
        <p:nvCxnSpPr>
          <p:cNvPr id="76" name="Connector: Curved 71">
            <a:extLst>
              <a:ext uri="{FF2B5EF4-FFF2-40B4-BE49-F238E27FC236}">
                <a16:creationId xmlns:a16="http://schemas.microsoft.com/office/drawing/2014/main" id="{D6A0D0B5-1074-4ABB-AC81-701EA7DAC8DC}"/>
              </a:ext>
            </a:extLst>
          </p:cNvPr>
          <p:cNvCxnSpPr>
            <a:cxnSpLocks/>
            <a:stCxn id="6" idx="3"/>
            <a:endCxn id="69" idx="0"/>
          </p:cNvCxnSpPr>
          <p:nvPr/>
        </p:nvCxnSpPr>
        <p:spPr>
          <a:xfrm>
            <a:off x="9894412" y="3232666"/>
            <a:ext cx="1099827" cy="709774"/>
          </a:xfrm>
          <a:prstGeom prst="curvedConnector2">
            <a:avLst/>
          </a:prstGeom>
          <a:ln>
            <a:solidFill>
              <a:schemeClr val="tx1"/>
            </a:solidFill>
            <a:headEnd type="none" w="med" len="med"/>
            <a:tailEnd type="triangle" w="sm" len="med"/>
          </a:ln>
        </p:spPr>
        <p:style>
          <a:lnRef idx="2">
            <a:schemeClr val="accent2"/>
          </a:lnRef>
          <a:fillRef idx="1">
            <a:schemeClr val="lt1"/>
          </a:fillRef>
          <a:effectRef idx="0">
            <a:schemeClr val="accent2"/>
          </a:effectRef>
          <a:fontRef idx="minor">
            <a:schemeClr val="dk1"/>
          </a:fontRef>
        </p:style>
      </p:cxnSp>
      <p:sp>
        <p:nvSpPr>
          <p:cNvPr id="6" name="文本框 5">
            <a:extLst>
              <a:ext uri="{FF2B5EF4-FFF2-40B4-BE49-F238E27FC236}">
                <a16:creationId xmlns:a16="http://schemas.microsoft.com/office/drawing/2014/main" id="{53C62CE0-69BF-46C2-AD91-84DDCC650368}"/>
              </a:ext>
            </a:extLst>
          </p:cNvPr>
          <p:cNvSpPr txBox="1"/>
          <p:nvPr/>
        </p:nvSpPr>
        <p:spPr>
          <a:xfrm>
            <a:off x="8991601" y="3048000"/>
            <a:ext cx="902811" cy="369332"/>
          </a:xfrm>
          <a:prstGeom prst="rect">
            <a:avLst/>
          </a:prstGeom>
          <a:noFill/>
        </p:spPr>
        <p:txBody>
          <a:bodyPr wrap="none" rtlCol="0">
            <a:spAutoFit/>
          </a:bodyPr>
          <a:lstStyle/>
          <a:p>
            <a:pPr algn="l"/>
            <a:r>
              <a:rPr lang="en-US" altLang="zh-CN" dirty="0">
                <a:latin typeface="Arial" panose="020B0604020202020204" pitchFamily="34" charset="0"/>
                <a:cs typeface="Arial" panose="020B0604020202020204" pitchFamily="34" charset="0"/>
              </a:rPr>
              <a:t>current</a:t>
            </a:r>
            <a:endParaRPr lang="zh-CN" altLang="en-US" dirty="0">
              <a:latin typeface="Arial" panose="020B0604020202020204" pitchFamily="34" charset="0"/>
              <a:cs typeface="Arial" panose="020B0604020202020204" pitchFamily="34" charset="0"/>
            </a:endParaRPr>
          </a:p>
        </p:txBody>
      </p:sp>
      <p:sp>
        <p:nvSpPr>
          <p:cNvPr id="77" name="文本框 76">
            <a:extLst>
              <a:ext uri="{FF2B5EF4-FFF2-40B4-BE49-F238E27FC236}">
                <a16:creationId xmlns:a16="http://schemas.microsoft.com/office/drawing/2014/main" id="{A8D466CB-D8AF-4C88-8AB9-0FE67401B0B3}"/>
              </a:ext>
            </a:extLst>
          </p:cNvPr>
          <p:cNvSpPr txBox="1"/>
          <p:nvPr/>
        </p:nvSpPr>
        <p:spPr>
          <a:xfrm>
            <a:off x="6781800" y="1066801"/>
            <a:ext cx="1963003" cy="646331"/>
          </a:xfrm>
          <a:prstGeom prst="rect">
            <a:avLst/>
          </a:prstGeom>
          <a:noFill/>
        </p:spPr>
        <p:txBody>
          <a:bodyPr wrap="square" rtlCol="0">
            <a:spAutoFit/>
          </a:bodyPr>
          <a:lstStyle/>
          <a:p>
            <a:pPr algn="l"/>
            <a:r>
              <a:rPr lang="en-US" altLang="zh-CN" b="1" dirty="0">
                <a:solidFill>
                  <a:srgbClr val="7030A0"/>
                </a:solidFill>
                <a:latin typeface="Arial" panose="020B0604020202020204" pitchFamily="34" charset="0"/>
                <a:cs typeface="Arial" panose="020B0604020202020204" pitchFamily="34" charset="0"/>
              </a:rPr>
              <a:t>Bank</a:t>
            </a:r>
            <a:r>
              <a:rPr lang="en-US" altLang="zh-CN" dirty="0">
                <a:solidFill>
                  <a:srgbClr val="7030A0"/>
                </a:solidFill>
                <a:latin typeface="Arial" panose="020B0604020202020204" pitchFamily="34" charset="0"/>
                <a:cs typeface="Arial" panose="020B0604020202020204" pitchFamily="34" charset="0"/>
              </a:rPr>
              <a:t>: find all with balance&gt;10</a:t>
            </a:r>
            <a:endParaRPr lang="zh-CN" altLang="en-US" dirty="0">
              <a:solidFill>
                <a:srgbClr val="7030A0"/>
              </a:solidFill>
              <a:latin typeface="Arial" panose="020B0604020202020204" pitchFamily="34" charset="0"/>
              <a:cs typeface="Arial" panose="020B0604020202020204" pitchFamily="34" charset="0"/>
            </a:endParaRPr>
          </a:p>
        </p:txBody>
      </p:sp>
      <p:cxnSp>
        <p:nvCxnSpPr>
          <p:cNvPr id="78" name="Connector: Curved 71">
            <a:extLst>
              <a:ext uri="{FF2B5EF4-FFF2-40B4-BE49-F238E27FC236}">
                <a16:creationId xmlns:a16="http://schemas.microsoft.com/office/drawing/2014/main" id="{7D35110E-FE3C-4953-834A-EDE2AED6889C}"/>
              </a:ext>
            </a:extLst>
          </p:cNvPr>
          <p:cNvCxnSpPr>
            <a:cxnSpLocks/>
            <a:stCxn id="77" idx="2"/>
            <a:endCxn id="59" idx="0"/>
          </p:cNvCxnSpPr>
          <p:nvPr/>
        </p:nvCxnSpPr>
        <p:spPr>
          <a:xfrm rot="5400000">
            <a:off x="6648304" y="2819032"/>
            <a:ext cx="2220899" cy="9099"/>
          </a:xfrm>
          <a:prstGeom prst="curvedConnector3">
            <a:avLst>
              <a:gd name="adj1" fmla="val 50000"/>
            </a:avLst>
          </a:prstGeom>
          <a:ln>
            <a:solidFill>
              <a:srgbClr val="7030A0"/>
            </a:solidFill>
            <a:prstDash val="sysDash"/>
            <a:headEnd type="none" w="med" len="med"/>
            <a:tailEnd type="triangle" w="sm" len="med"/>
          </a:ln>
        </p:spPr>
        <p:style>
          <a:lnRef idx="2">
            <a:schemeClr val="accent2"/>
          </a:lnRef>
          <a:fillRef idx="1">
            <a:schemeClr val="lt1"/>
          </a:fillRef>
          <a:effectRef idx="0">
            <a:schemeClr val="accent2"/>
          </a:effectRef>
          <a:fontRef idx="minor">
            <a:schemeClr val="dk1"/>
          </a:fontRef>
        </p:style>
      </p:cxnSp>
      <p:sp>
        <p:nvSpPr>
          <p:cNvPr id="80" name="文本框 79">
            <a:extLst>
              <a:ext uri="{FF2B5EF4-FFF2-40B4-BE49-F238E27FC236}">
                <a16:creationId xmlns:a16="http://schemas.microsoft.com/office/drawing/2014/main" id="{E48F8BAB-0D78-42EC-8C23-F092A8127AA5}"/>
              </a:ext>
            </a:extLst>
          </p:cNvPr>
          <p:cNvSpPr txBox="1"/>
          <p:nvPr/>
        </p:nvSpPr>
        <p:spPr>
          <a:xfrm>
            <a:off x="8672054" y="987527"/>
            <a:ext cx="1981200" cy="646331"/>
          </a:xfrm>
          <a:prstGeom prst="rect">
            <a:avLst/>
          </a:prstGeom>
          <a:noFill/>
        </p:spPr>
        <p:txBody>
          <a:bodyPr wrap="square" rtlCol="0">
            <a:spAutoFit/>
          </a:bodyPr>
          <a:lstStyle/>
          <a:p>
            <a:pPr algn="l"/>
            <a:r>
              <a:rPr lang="en-US" altLang="zh-CN" b="1" dirty="0">
                <a:solidFill>
                  <a:srgbClr val="7030A0"/>
                </a:solidFill>
                <a:latin typeface="Arial" panose="020B0604020202020204" pitchFamily="34" charset="0"/>
                <a:cs typeface="Arial" panose="020B0604020202020204" pitchFamily="34" charset="0"/>
              </a:rPr>
              <a:t>Bank</a:t>
            </a:r>
            <a:r>
              <a:rPr lang="en-US" altLang="zh-CN" dirty="0">
                <a:solidFill>
                  <a:srgbClr val="7030A0"/>
                </a:solidFill>
                <a:latin typeface="Arial" panose="020B0604020202020204" pitchFamily="34" charset="0"/>
                <a:cs typeface="Arial" panose="020B0604020202020204" pitchFamily="34" charset="0"/>
              </a:rPr>
              <a:t>: add the total balance</a:t>
            </a:r>
            <a:endParaRPr lang="zh-CN" altLang="en-US" dirty="0">
              <a:solidFill>
                <a:srgbClr val="7030A0"/>
              </a:solidFill>
              <a:latin typeface="Arial" panose="020B0604020202020204" pitchFamily="34" charset="0"/>
              <a:cs typeface="Arial" panose="020B0604020202020204" pitchFamily="34" charset="0"/>
            </a:endParaRPr>
          </a:p>
        </p:txBody>
      </p:sp>
      <p:cxnSp>
        <p:nvCxnSpPr>
          <p:cNvPr id="81" name="Connector: Curved 71">
            <a:extLst>
              <a:ext uri="{FF2B5EF4-FFF2-40B4-BE49-F238E27FC236}">
                <a16:creationId xmlns:a16="http://schemas.microsoft.com/office/drawing/2014/main" id="{5756B19D-7CD0-41D1-9EF8-160E5C23229F}"/>
              </a:ext>
            </a:extLst>
          </p:cNvPr>
          <p:cNvCxnSpPr>
            <a:cxnSpLocks/>
            <a:stCxn id="80" idx="2"/>
            <a:endCxn id="69" idx="0"/>
          </p:cNvCxnSpPr>
          <p:nvPr/>
        </p:nvCxnSpPr>
        <p:spPr>
          <a:xfrm rot="16200000" flipH="1">
            <a:off x="9174155" y="2122357"/>
            <a:ext cx="2308583" cy="1331584"/>
          </a:xfrm>
          <a:prstGeom prst="curvedConnector3">
            <a:avLst>
              <a:gd name="adj1" fmla="val 50000"/>
            </a:avLst>
          </a:prstGeom>
          <a:ln>
            <a:solidFill>
              <a:srgbClr val="7030A0"/>
            </a:solidFill>
            <a:prstDash val="sysDash"/>
            <a:headEnd type="none" w="med" len="med"/>
            <a:tailEnd type="triangle" w="sm" len="med"/>
          </a:ln>
        </p:spPr>
        <p:style>
          <a:lnRef idx="2">
            <a:schemeClr val="accent2"/>
          </a:lnRef>
          <a:fillRef idx="1">
            <a:schemeClr val="lt1"/>
          </a:fillRef>
          <a:effectRef idx="0">
            <a:schemeClr val="accent2"/>
          </a:effectRef>
          <a:fontRef idx="minor">
            <a:schemeClr val="dk1"/>
          </a:fontRef>
        </p:style>
      </p:cxnSp>
      <p:sp>
        <p:nvSpPr>
          <p:cNvPr id="82" name="文本框 81">
            <a:extLst>
              <a:ext uri="{FF2B5EF4-FFF2-40B4-BE49-F238E27FC236}">
                <a16:creationId xmlns:a16="http://schemas.microsoft.com/office/drawing/2014/main" id="{1157923A-FA93-407C-B835-0AE1EC55D821}"/>
              </a:ext>
            </a:extLst>
          </p:cNvPr>
          <p:cNvSpPr txBox="1"/>
          <p:nvPr/>
        </p:nvSpPr>
        <p:spPr>
          <a:xfrm>
            <a:off x="10232241" y="1661377"/>
            <a:ext cx="1752600" cy="923330"/>
          </a:xfrm>
          <a:prstGeom prst="rect">
            <a:avLst/>
          </a:prstGeom>
          <a:noFill/>
        </p:spPr>
        <p:txBody>
          <a:bodyPr wrap="square" rtlCol="0">
            <a:spAutoFit/>
          </a:bodyPr>
          <a:lstStyle/>
          <a:p>
            <a:pPr algn="l"/>
            <a:r>
              <a:rPr lang="en-US" altLang="zh-CN" b="1" dirty="0">
                <a:solidFill>
                  <a:srgbClr val="7030A0"/>
                </a:solidFill>
                <a:latin typeface="Arial" panose="020B0604020202020204" pitchFamily="34" charset="0"/>
                <a:cs typeface="Arial" panose="020B0604020202020204" pitchFamily="34" charset="0"/>
              </a:rPr>
              <a:t>Insurance agent</a:t>
            </a:r>
            <a:r>
              <a:rPr lang="en-US" altLang="zh-CN" dirty="0">
                <a:solidFill>
                  <a:srgbClr val="7030A0"/>
                </a:solidFill>
                <a:latin typeface="Arial" panose="020B0604020202020204" pitchFamily="34" charset="0"/>
                <a:cs typeface="Arial" panose="020B0604020202020204" pitchFamily="34" charset="0"/>
              </a:rPr>
              <a:t>: check Bob’s balance</a:t>
            </a:r>
            <a:endParaRPr lang="zh-CN" altLang="en-US" dirty="0">
              <a:solidFill>
                <a:srgbClr val="7030A0"/>
              </a:solidFill>
              <a:latin typeface="Arial" panose="020B0604020202020204" pitchFamily="34" charset="0"/>
              <a:cs typeface="Arial" panose="020B0604020202020204" pitchFamily="34" charset="0"/>
            </a:endParaRPr>
          </a:p>
        </p:txBody>
      </p:sp>
      <p:cxnSp>
        <p:nvCxnSpPr>
          <p:cNvPr id="83" name="Connector: Curved 71">
            <a:extLst>
              <a:ext uri="{FF2B5EF4-FFF2-40B4-BE49-F238E27FC236}">
                <a16:creationId xmlns:a16="http://schemas.microsoft.com/office/drawing/2014/main" id="{8FBE1461-F251-49E3-9416-20A15343E1AD}"/>
              </a:ext>
            </a:extLst>
          </p:cNvPr>
          <p:cNvCxnSpPr>
            <a:cxnSpLocks/>
            <a:stCxn id="82" idx="2"/>
            <a:endCxn id="69" idx="0"/>
          </p:cNvCxnSpPr>
          <p:nvPr/>
        </p:nvCxnSpPr>
        <p:spPr>
          <a:xfrm rot="5400000">
            <a:off x="10372523" y="3206423"/>
            <a:ext cx="1357734" cy="114303"/>
          </a:xfrm>
          <a:prstGeom prst="curvedConnector3">
            <a:avLst>
              <a:gd name="adj1" fmla="val 50000"/>
            </a:avLst>
          </a:prstGeom>
          <a:ln>
            <a:solidFill>
              <a:srgbClr val="7030A0"/>
            </a:solidFill>
            <a:prstDash val="sysDash"/>
            <a:headEnd type="none" w="med" len="med"/>
            <a:tailEnd type="triangle" w="sm" len="med"/>
          </a:ln>
        </p:spPr>
        <p:style>
          <a:lnRef idx="2">
            <a:schemeClr val="accent2"/>
          </a:lnRef>
          <a:fillRef idx="1">
            <a:schemeClr val="lt1"/>
          </a:fillRef>
          <a:effectRef idx="0">
            <a:schemeClr val="accent2"/>
          </a:effectRef>
          <a:fontRef idx="minor">
            <a:schemeClr val="dk1"/>
          </a:fontRef>
        </p:style>
      </p:cxnSp>
      <p:sp>
        <p:nvSpPr>
          <p:cNvPr id="84" name="TextBox 4">
            <a:extLst>
              <a:ext uri="{FF2B5EF4-FFF2-40B4-BE49-F238E27FC236}">
                <a16:creationId xmlns:a16="http://schemas.microsoft.com/office/drawing/2014/main" id="{96BFC5D8-D853-47B4-8129-9011E9917179}"/>
              </a:ext>
            </a:extLst>
          </p:cNvPr>
          <p:cNvSpPr txBox="1"/>
          <p:nvPr/>
        </p:nvSpPr>
        <p:spPr>
          <a:xfrm>
            <a:off x="1857547" y="4651927"/>
            <a:ext cx="3668976" cy="1261884"/>
          </a:xfrm>
          <a:prstGeom prst="rect">
            <a:avLst/>
          </a:prstGeom>
          <a:noFill/>
        </p:spPr>
        <p:txBody>
          <a:bodyPr wrap="square" rtlCol="0">
            <a:spAutoFit/>
          </a:bodyPr>
          <a:lstStyle/>
          <a:p>
            <a:pPr algn="ctr"/>
            <a:r>
              <a:rPr lang="en-US" altLang="zh-CN" sz="2800" b="1" dirty="0">
                <a:solidFill>
                  <a:schemeClr val="accent4"/>
                </a:solidFill>
                <a:latin typeface="Arial" panose="020B0604020202020204" pitchFamily="34" charset="0"/>
                <a:cs typeface="Arial" panose="020B0604020202020204" pitchFamily="34" charset="0"/>
              </a:rPr>
              <a:t>New Insight</a:t>
            </a:r>
          </a:p>
          <a:p>
            <a:pPr algn="ctr"/>
            <a:r>
              <a:rPr lang="en-US" altLang="zh-CN" sz="2400" dirty="0">
                <a:solidFill>
                  <a:schemeClr val="tx2"/>
                </a:solidFill>
                <a:latin typeface="Arial" panose="020B0604020202020204" pitchFamily="34" charset="0"/>
                <a:cs typeface="Arial" panose="020B0604020202020204" pitchFamily="34" charset="0"/>
              </a:rPr>
              <a:t>Path-copying for </a:t>
            </a:r>
            <a:r>
              <a:rPr lang="en-US" altLang="zh-CN" sz="2400" dirty="0">
                <a:solidFill>
                  <a:schemeClr val="accent4"/>
                </a:solidFill>
                <a:latin typeface="Arial" panose="020B0604020202020204" pitchFamily="34" charset="0"/>
                <a:cs typeface="Arial" panose="020B0604020202020204" pitchFamily="34" charset="0"/>
              </a:rPr>
              <a:t>parallel bulk functions</a:t>
            </a:r>
            <a:r>
              <a:rPr lang="en-US" altLang="zh-CN" sz="2400" dirty="0">
                <a:solidFill>
                  <a:schemeClr val="tx2"/>
                </a:solidFill>
                <a:latin typeface="Arial" panose="020B0604020202020204" pitchFamily="34" charset="0"/>
                <a:cs typeface="Arial" panose="020B0604020202020204" pitchFamily="34" charset="0"/>
              </a:rPr>
              <a:t> using join</a:t>
            </a:r>
          </a:p>
        </p:txBody>
      </p:sp>
      <p:cxnSp>
        <p:nvCxnSpPr>
          <p:cNvPr id="85" name="Connector: Curved 84">
            <a:extLst>
              <a:ext uri="{FF2B5EF4-FFF2-40B4-BE49-F238E27FC236}">
                <a16:creationId xmlns:a16="http://schemas.microsoft.com/office/drawing/2014/main" id="{AB95AF88-C3C5-4D75-87A6-6BB088EBA6FD}"/>
              </a:ext>
            </a:extLst>
          </p:cNvPr>
          <p:cNvCxnSpPr/>
          <p:nvPr/>
        </p:nvCxnSpPr>
        <p:spPr>
          <a:xfrm rot="16200000" flipH="1">
            <a:off x="9370015" y="2318218"/>
            <a:ext cx="8410" cy="3240036"/>
          </a:xfrm>
          <a:prstGeom prst="curvedConnector3">
            <a:avLst>
              <a:gd name="adj1" fmla="val -2718193"/>
            </a:avLst>
          </a:prstGeom>
          <a:ln>
            <a:tailEnd type="triangle"/>
          </a:ln>
        </p:spPr>
        <p:style>
          <a:lnRef idx="1">
            <a:schemeClr val="dk1"/>
          </a:lnRef>
          <a:fillRef idx="0">
            <a:schemeClr val="dk1"/>
          </a:fillRef>
          <a:effectRef idx="0">
            <a:schemeClr val="dk1"/>
          </a:effectRef>
          <a:fontRef idx="minor">
            <a:schemeClr val="tx1"/>
          </a:fontRef>
        </p:style>
      </p:cxnSp>
      <p:cxnSp>
        <p:nvCxnSpPr>
          <p:cNvPr id="41" name="连接符: 曲线 542">
            <a:extLst>
              <a:ext uri="{FF2B5EF4-FFF2-40B4-BE49-F238E27FC236}">
                <a16:creationId xmlns:a16="http://schemas.microsoft.com/office/drawing/2014/main" id="{627FAAED-9D35-400C-B619-2F0843639432}"/>
              </a:ext>
            </a:extLst>
          </p:cNvPr>
          <p:cNvCxnSpPr>
            <a:cxnSpLocks/>
            <a:stCxn id="61" idx="2"/>
            <a:endCxn id="52" idx="0"/>
          </p:cNvCxnSpPr>
          <p:nvPr/>
        </p:nvCxnSpPr>
        <p:spPr>
          <a:xfrm rot="16200000" flipH="1">
            <a:off x="9396707" y="4304862"/>
            <a:ext cx="227275" cy="51911"/>
          </a:xfrm>
          <a:prstGeom prst="curvedConnector3">
            <a:avLst>
              <a:gd name="adj1" fmla="val 88448"/>
            </a:avLst>
          </a:prstGeom>
          <a:ln>
            <a:prstDash val="sysDash"/>
            <a:headEnd type="none" w="sm" len="lg"/>
            <a:tailEnd type="triangle" w="sm" len="med"/>
          </a:ln>
        </p:spPr>
        <p:style>
          <a:lnRef idx="2">
            <a:schemeClr val="accent1"/>
          </a:lnRef>
          <a:fillRef idx="0">
            <a:schemeClr val="accent1"/>
          </a:fillRef>
          <a:effectRef idx="1">
            <a:schemeClr val="accent1"/>
          </a:effectRef>
          <a:fontRef idx="minor">
            <a:schemeClr val="tx1"/>
          </a:fontRef>
        </p:style>
      </p:cxnSp>
      <p:sp>
        <p:nvSpPr>
          <p:cNvPr id="52" name="椭圆 527">
            <a:extLst>
              <a:ext uri="{FF2B5EF4-FFF2-40B4-BE49-F238E27FC236}">
                <a16:creationId xmlns:a16="http://schemas.microsoft.com/office/drawing/2014/main" id="{D0EBE426-C0BD-42AB-8549-7BC07BE0C842}"/>
              </a:ext>
            </a:extLst>
          </p:cNvPr>
          <p:cNvSpPr/>
          <p:nvPr/>
        </p:nvSpPr>
        <p:spPr>
          <a:xfrm>
            <a:off x="9170652" y="4444454"/>
            <a:ext cx="731292" cy="498632"/>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Carol’</a:t>
            </a:r>
          </a:p>
          <a:p>
            <a:pPr algn="ctr"/>
            <a:r>
              <a:rPr lang="en-US" sz="1600" dirty="0">
                <a:latin typeface="Comic Sans MS" panose="030F0702030302020204" pitchFamily="66" charset="0"/>
              </a:rPr>
              <a:t>17</a:t>
            </a:r>
          </a:p>
        </p:txBody>
      </p:sp>
      <p:cxnSp>
        <p:nvCxnSpPr>
          <p:cNvPr id="53" name="直接箭头连接符 543">
            <a:extLst>
              <a:ext uri="{FF2B5EF4-FFF2-40B4-BE49-F238E27FC236}">
                <a16:creationId xmlns:a16="http://schemas.microsoft.com/office/drawing/2014/main" id="{07C2B398-77A7-4271-B54A-DCA80C2F3726}"/>
              </a:ext>
            </a:extLst>
          </p:cNvPr>
          <p:cNvCxnSpPr>
            <a:cxnSpLocks/>
          </p:cNvCxnSpPr>
          <p:nvPr/>
        </p:nvCxnSpPr>
        <p:spPr>
          <a:xfrm flipH="1">
            <a:off x="8375034" y="4882627"/>
            <a:ext cx="795618" cy="550690"/>
          </a:xfrm>
          <a:prstGeom prst="straightConnector1">
            <a:avLst/>
          </a:prstGeom>
          <a:ln>
            <a:prstDash val="sysDash"/>
            <a:headEnd type="none" w="sm" len="lg"/>
            <a:tailEnd type="triangle" w="sm" len="med"/>
          </a:ln>
        </p:spPr>
        <p:style>
          <a:lnRef idx="2">
            <a:schemeClr val="accent1"/>
          </a:lnRef>
          <a:fillRef idx="0">
            <a:schemeClr val="accent1"/>
          </a:fillRef>
          <a:effectRef idx="1">
            <a:schemeClr val="accent1"/>
          </a:effectRef>
          <a:fontRef idx="minor">
            <a:schemeClr val="tx1"/>
          </a:fontRef>
        </p:style>
      </p:cxnSp>
      <p:cxnSp>
        <p:nvCxnSpPr>
          <p:cNvPr id="60" name="直接箭头连接符 544">
            <a:extLst>
              <a:ext uri="{FF2B5EF4-FFF2-40B4-BE49-F238E27FC236}">
                <a16:creationId xmlns:a16="http://schemas.microsoft.com/office/drawing/2014/main" id="{03C977FF-249C-48FF-BF25-33602324430A}"/>
              </a:ext>
            </a:extLst>
          </p:cNvPr>
          <p:cNvCxnSpPr>
            <a:cxnSpLocks/>
          </p:cNvCxnSpPr>
          <p:nvPr/>
        </p:nvCxnSpPr>
        <p:spPr>
          <a:xfrm>
            <a:off x="9765267" y="4939211"/>
            <a:ext cx="487649" cy="455979"/>
          </a:xfrm>
          <a:prstGeom prst="straightConnector1">
            <a:avLst/>
          </a:prstGeom>
          <a:ln cap="rnd">
            <a:prstDash val="sysDash"/>
            <a:headEnd type="none" w="sm" len="lg"/>
            <a:tailEnd type="triangle" w="sm"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2C2639CE-7ED7-43DD-89E9-E40146C2D31D}"/>
                  </a:ext>
                </a:extLst>
              </p:cNvPr>
              <p:cNvSpPr/>
              <p:nvPr/>
            </p:nvSpPr>
            <p:spPr>
              <a:xfrm>
                <a:off x="9118741" y="3938618"/>
                <a:ext cx="731292" cy="278561"/>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p>
                <a:pPr algn="ctr" defTabSz="660380"/>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 </m:t>
                        </m:r>
                        <m:r>
                          <a:rPr lang="en-US" altLang="zh-CN">
                            <a:latin typeface="Cambria Math" panose="02040503050406030204" pitchFamily="18" charset="0"/>
                          </a:rPr>
                          <m:t>𝑣</m:t>
                        </m:r>
                      </m:e>
                      <m:sub>
                        <m:r>
                          <m:rPr>
                            <m:sty m:val="p"/>
                          </m:rPr>
                          <a:rPr lang="en-US" altLang="zh-CN">
                            <a:latin typeface="Cambria Math" panose="02040503050406030204" pitchFamily="18" charset="0"/>
                          </a:rPr>
                          <m:t>temp</m:t>
                        </m:r>
                      </m:sub>
                    </m:sSub>
                  </m:oMath>
                </a14:m>
                <a:r>
                  <a:rPr lang="zh-CN" altLang="en-US" dirty="0">
                    <a:latin typeface="Comic Sans MS" panose="030F0702030302020204" pitchFamily="66" charset="0"/>
                  </a:rPr>
                  <a:t> </a:t>
                </a:r>
              </a:p>
            </p:txBody>
          </p:sp>
        </mc:Choice>
        <mc:Fallback xmlns="">
          <p:sp>
            <p:nvSpPr>
              <p:cNvPr id="61" name="Rectangle 60">
                <a:extLst>
                  <a:ext uri="{FF2B5EF4-FFF2-40B4-BE49-F238E27FC236}">
                    <a16:creationId xmlns:a16="http://schemas.microsoft.com/office/drawing/2014/main" id="{2C2639CE-7ED7-43DD-89E9-E40146C2D31D}"/>
                  </a:ext>
                </a:extLst>
              </p:cNvPr>
              <p:cNvSpPr>
                <a:spLocks noRot="1" noChangeAspect="1" noMove="1" noResize="1" noEditPoints="1" noAdjustHandles="1" noChangeArrowheads="1" noChangeShapeType="1" noTextEdit="1"/>
              </p:cNvSpPr>
              <p:nvPr/>
            </p:nvSpPr>
            <p:spPr>
              <a:xfrm>
                <a:off x="9118741" y="3938618"/>
                <a:ext cx="731292" cy="278561"/>
              </a:xfrm>
              <a:prstGeom prst="rect">
                <a:avLst/>
              </a:prstGeom>
              <a:blipFill>
                <a:blip r:embed="rId5"/>
                <a:stretch>
                  <a:fillRect b="-27083"/>
                </a:stretch>
              </a:blipFill>
              <a:ln>
                <a:prstDash val="sysDash"/>
              </a:ln>
            </p:spPr>
            <p:txBody>
              <a:bodyPr/>
              <a:lstStyle/>
              <a:p>
                <a:r>
                  <a:rPr lang="zh-CN" altLang="en-US">
                    <a:noFill/>
                  </a:rPr>
                  <a:t> </a:t>
                </a:r>
              </a:p>
            </p:txBody>
          </p:sp>
        </mc:Fallback>
      </mc:AlternateContent>
      <p:cxnSp>
        <p:nvCxnSpPr>
          <p:cNvPr id="70" name="直接连接符 534">
            <a:extLst>
              <a:ext uri="{FF2B5EF4-FFF2-40B4-BE49-F238E27FC236}">
                <a16:creationId xmlns:a16="http://schemas.microsoft.com/office/drawing/2014/main" id="{20D010F0-4FCD-434C-A497-58155BB91DFB}"/>
              </a:ext>
            </a:extLst>
          </p:cNvPr>
          <p:cNvCxnSpPr>
            <a:cxnSpLocks/>
            <a:endCxn id="61" idx="1"/>
          </p:cNvCxnSpPr>
          <p:nvPr/>
        </p:nvCxnSpPr>
        <p:spPr>
          <a:xfrm>
            <a:off x="7923267" y="4073314"/>
            <a:ext cx="1195474" cy="4587"/>
          </a:xfrm>
          <a:prstGeom prst="line">
            <a:avLst/>
          </a:prstGeom>
          <a:ln>
            <a:solidFill>
              <a:schemeClr val="tx1"/>
            </a:solidFill>
            <a:headEnd type="none" w="med" len="med"/>
            <a:tailEnd type="triangle" w="sm" len="med"/>
          </a:ln>
        </p:spPr>
        <p:style>
          <a:lnRef idx="2">
            <a:schemeClr val="accent2"/>
          </a:lnRef>
          <a:fillRef idx="1">
            <a:schemeClr val="lt1"/>
          </a:fillRef>
          <a:effectRef idx="0">
            <a:schemeClr val="accent2"/>
          </a:effectRef>
          <a:fontRef idx="minor">
            <a:schemeClr val="dk1"/>
          </a:fontRef>
        </p:style>
      </p:cxnSp>
      <p:cxnSp>
        <p:nvCxnSpPr>
          <p:cNvPr id="72" name="直接连接符 534">
            <a:extLst>
              <a:ext uri="{FF2B5EF4-FFF2-40B4-BE49-F238E27FC236}">
                <a16:creationId xmlns:a16="http://schemas.microsoft.com/office/drawing/2014/main" id="{56E584B6-2EE8-4F30-A043-C1B43C308F47}"/>
              </a:ext>
            </a:extLst>
          </p:cNvPr>
          <p:cNvCxnSpPr>
            <a:cxnSpLocks/>
            <a:stCxn id="61" idx="3"/>
          </p:cNvCxnSpPr>
          <p:nvPr/>
        </p:nvCxnSpPr>
        <p:spPr>
          <a:xfrm>
            <a:off x="9850034" y="4077899"/>
            <a:ext cx="975143" cy="3823"/>
          </a:xfrm>
          <a:prstGeom prst="line">
            <a:avLst/>
          </a:prstGeom>
          <a:ln>
            <a:solidFill>
              <a:schemeClr val="tx1"/>
            </a:solidFill>
            <a:headEnd type="none" w="med" len="med"/>
            <a:tailEnd type="triangle" w="sm" len="med"/>
          </a:ln>
        </p:spPr>
        <p:style>
          <a:lnRef idx="2">
            <a:schemeClr val="accent2"/>
          </a:lnRef>
          <a:fillRef idx="1">
            <a:schemeClr val="lt1"/>
          </a:fillRef>
          <a:effectRef idx="0">
            <a:schemeClr val="accent2"/>
          </a:effectRef>
          <a:fontRef idx="minor">
            <a:schemeClr val="dk1"/>
          </a:fontRef>
        </p:style>
      </p:cxnSp>
      <p:sp>
        <p:nvSpPr>
          <p:cNvPr id="73" name="TextBox 72">
            <a:extLst>
              <a:ext uri="{FF2B5EF4-FFF2-40B4-BE49-F238E27FC236}">
                <a16:creationId xmlns:a16="http://schemas.microsoft.com/office/drawing/2014/main" id="{BF378FF3-2581-4ECF-BBDB-D3AAB7D23585}"/>
              </a:ext>
            </a:extLst>
          </p:cNvPr>
          <p:cNvSpPr txBox="1"/>
          <p:nvPr/>
        </p:nvSpPr>
        <p:spPr>
          <a:xfrm>
            <a:off x="8077976" y="3846539"/>
            <a:ext cx="950581" cy="215444"/>
          </a:xfrm>
          <a:prstGeom prst="rect">
            <a:avLst/>
          </a:prstGeom>
          <a:noFill/>
        </p:spPr>
        <p:txBody>
          <a:bodyPr wrap="none" lIns="0" tIns="0" rIns="0" bIns="0" rtlCol="0">
            <a:spAutoFit/>
          </a:bodyPr>
          <a:lstStyle>
            <a:defPPr>
              <a:defRPr lang="en-US"/>
            </a:defPPr>
            <a:lvl1pPr>
              <a:defRPr sz="11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400" dirty="0">
                <a:latin typeface="Comic Sans MS" panose="030F0702030302020204" pitchFamily="66" charset="0"/>
              </a:rPr>
              <a:t>Wendy +$2</a:t>
            </a:r>
            <a:endParaRPr lang="zh-CN" altLang="en-US" sz="1400" dirty="0">
              <a:latin typeface="Comic Sans MS" panose="030F0702030302020204" pitchFamily="66" charset="0"/>
            </a:endParaRPr>
          </a:p>
        </p:txBody>
      </p:sp>
      <p:sp>
        <p:nvSpPr>
          <p:cNvPr id="74" name="TextBox 73">
            <a:extLst>
              <a:ext uri="{FF2B5EF4-FFF2-40B4-BE49-F238E27FC236}">
                <a16:creationId xmlns:a16="http://schemas.microsoft.com/office/drawing/2014/main" id="{3158BBD2-2DF5-4ABB-9585-D038CB17F69A}"/>
              </a:ext>
            </a:extLst>
          </p:cNvPr>
          <p:cNvSpPr txBox="1"/>
          <p:nvPr/>
        </p:nvSpPr>
        <p:spPr>
          <a:xfrm>
            <a:off x="10006471" y="3854949"/>
            <a:ext cx="791883" cy="215444"/>
          </a:xfrm>
          <a:prstGeom prst="rect">
            <a:avLst/>
          </a:prstGeom>
          <a:noFill/>
        </p:spPr>
        <p:txBody>
          <a:bodyPr wrap="none" lIns="0" tIns="0" rIns="0" bIns="0" rtlCol="0">
            <a:spAutoFit/>
          </a:bodyPr>
          <a:lstStyle/>
          <a:p>
            <a:r>
              <a:rPr lang="en-US" altLang="zh-CN" sz="1400" dirty="0">
                <a:latin typeface="Comic Sans MS" panose="030F0702030302020204" pitchFamily="66" charset="0"/>
              </a:rPr>
              <a:t>Carol -$2</a:t>
            </a:r>
            <a:endParaRPr lang="zh-CN" altLang="en-US" sz="1400" dirty="0">
              <a:latin typeface="Comic Sans MS" panose="030F0702030302020204" pitchFamily="66" charset="0"/>
            </a:endParaRPr>
          </a:p>
        </p:txBody>
      </p:sp>
    </p:spTree>
    <p:extLst>
      <p:ext uri="{BB962C8B-B14F-4D97-AF65-F5344CB8AC3E}">
        <p14:creationId xmlns:p14="http://schemas.microsoft.com/office/powerpoint/2010/main" val="3950741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8AE9-3782-4366-94AE-8A13923C185B}"/>
              </a:ext>
            </a:extLst>
          </p:cNvPr>
          <p:cNvSpPr>
            <a:spLocks noGrp="1"/>
          </p:cNvSpPr>
          <p:nvPr>
            <p:ph type="title"/>
          </p:nvPr>
        </p:nvSpPr>
        <p:spPr/>
        <p:txBody>
          <a:bodyPr/>
          <a:lstStyle/>
          <a:p>
            <a:r>
              <a:rPr lang="en-US" altLang="zh-CN" sz="3600" dirty="0"/>
              <a:t>Transactions using Multi-version Concurrency Control (MVCC)</a:t>
            </a:r>
            <a:endParaRPr lang="zh-CN" altLang="en-US" sz="3600" dirty="0"/>
          </a:p>
        </p:txBody>
      </p:sp>
      <p:sp>
        <p:nvSpPr>
          <p:cNvPr id="3" name="Content Placeholder 2">
            <a:extLst>
              <a:ext uri="{FF2B5EF4-FFF2-40B4-BE49-F238E27FC236}">
                <a16:creationId xmlns:a16="http://schemas.microsoft.com/office/drawing/2014/main" id="{12BDC92B-4682-4578-9F15-74C1C25D017B}"/>
              </a:ext>
            </a:extLst>
          </p:cNvPr>
          <p:cNvSpPr>
            <a:spLocks noGrp="1"/>
          </p:cNvSpPr>
          <p:nvPr>
            <p:ph idx="1"/>
          </p:nvPr>
        </p:nvSpPr>
        <p:spPr>
          <a:xfrm>
            <a:off x="144724" y="1027612"/>
            <a:ext cx="6941876" cy="5638798"/>
          </a:xfrm>
        </p:spPr>
        <p:txBody>
          <a:bodyPr>
            <a:normAutofit fontScale="92500" lnSpcReduction="20000"/>
          </a:bodyPr>
          <a:lstStyle/>
          <a:p>
            <a:r>
              <a:rPr lang="en-US" altLang="zh-CN" b="0" dirty="0"/>
              <a:t>Lock-free </a:t>
            </a:r>
            <a:r>
              <a:rPr lang="en-US" altLang="zh-CN" b="0" dirty="0">
                <a:solidFill>
                  <a:srgbClr val="FF0000"/>
                </a:solidFill>
              </a:rPr>
              <a:t>atomic</a:t>
            </a:r>
            <a:r>
              <a:rPr lang="en-US" altLang="zh-CN" b="0" dirty="0"/>
              <a:t> updates </a:t>
            </a:r>
            <a:r>
              <a:rPr lang="en-US" altLang="zh-CN" b="0" dirty="0">
                <a:sym typeface="Wingdings" panose="05000000000000000000" pitchFamily="2" charset="2"/>
              </a:rPr>
              <a:t></a:t>
            </a:r>
          </a:p>
          <a:p>
            <a:pPr lvl="1"/>
            <a:r>
              <a:rPr lang="en-US" altLang="zh-CN" dirty="0">
                <a:sym typeface="Wingdings" panose="05000000000000000000" pitchFamily="2" charset="2"/>
              </a:rPr>
              <a:t>A series of operations</a:t>
            </a:r>
          </a:p>
          <a:p>
            <a:pPr lvl="1"/>
            <a:r>
              <a:rPr lang="en-US" altLang="zh-CN" dirty="0">
                <a:sym typeface="Wingdings" panose="05000000000000000000" pitchFamily="2" charset="2"/>
              </a:rPr>
              <a:t>A bulk of operations (e.g., union)</a:t>
            </a:r>
          </a:p>
          <a:p>
            <a:r>
              <a:rPr lang="en-US" altLang="zh-CN" b="0" dirty="0"/>
              <a:t>Easy </a:t>
            </a:r>
            <a:r>
              <a:rPr lang="en-US" altLang="zh-CN" b="0" dirty="0">
                <a:solidFill>
                  <a:srgbClr val="FF0000"/>
                </a:solidFill>
              </a:rPr>
              <a:t>roll-back</a:t>
            </a:r>
            <a:r>
              <a:rPr lang="en-US" altLang="zh-CN" b="0" dirty="0"/>
              <a:t> </a:t>
            </a:r>
            <a:r>
              <a:rPr lang="en-US" altLang="zh-CN" b="0" dirty="0">
                <a:sym typeface="Wingdings" panose="05000000000000000000" pitchFamily="2" charset="2"/>
              </a:rPr>
              <a:t></a:t>
            </a:r>
            <a:endParaRPr lang="en-US" altLang="zh-CN" b="0" dirty="0"/>
          </a:p>
          <a:p>
            <a:r>
              <a:rPr lang="en-US" altLang="zh-CN" b="0" dirty="0">
                <a:sym typeface="Wingdings" panose="05000000000000000000" pitchFamily="2" charset="2"/>
              </a:rPr>
              <a:t>Do not affect other </a:t>
            </a:r>
            <a:r>
              <a:rPr lang="en-US" altLang="zh-CN" b="0" dirty="0">
                <a:solidFill>
                  <a:srgbClr val="FF0000"/>
                </a:solidFill>
                <a:sym typeface="Wingdings" panose="05000000000000000000" pitchFamily="2" charset="2"/>
              </a:rPr>
              <a:t>concurrent</a:t>
            </a:r>
            <a:r>
              <a:rPr lang="en-US" altLang="zh-CN" b="0" dirty="0">
                <a:sym typeface="Wingdings" panose="05000000000000000000" pitchFamily="2" charset="2"/>
              </a:rPr>
              <a:t> operations </a:t>
            </a:r>
            <a:endParaRPr lang="en-US" altLang="zh-CN" b="0" dirty="0"/>
          </a:p>
          <a:p>
            <a:r>
              <a:rPr lang="en-US" altLang="zh-CN" b="0" dirty="0"/>
              <a:t>Any operation works on as if a single-versioned tree with </a:t>
            </a:r>
            <a:r>
              <a:rPr lang="en-US" altLang="zh-CN" b="0" dirty="0">
                <a:solidFill>
                  <a:srgbClr val="FF0000"/>
                </a:solidFill>
              </a:rPr>
              <a:t>no extra (asymptotical) cost</a:t>
            </a:r>
            <a:r>
              <a:rPr lang="en-US" altLang="zh-CN" b="0" dirty="0"/>
              <a:t> </a:t>
            </a:r>
            <a:r>
              <a:rPr lang="en-US" altLang="zh-CN" b="0" dirty="0">
                <a:sym typeface="Wingdings" panose="05000000000000000000" pitchFamily="2" charset="2"/>
              </a:rPr>
              <a:t></a:t>
            </a:r>
          </a:p>
          <a:p>
            <a:endParaRPr lang="en-US" altLang="zh-CN" b="0" dirty="0">
              <a:sym typeface="Wingdings" panose="05000000000000000000" pitchFamily="2" charset="2"/>
            </a:endParaRPr>
          </a:p>
          <a:p>
            <a:pPr lvl="0"/>
            <a:r>
              <a:rPr lang="en-US" altLang="zh-CN" b="0" dirty="0">
                <a:solidFill>
                  <a:srgbClr val="FF0000"/>
                </a:solidFill>
                <a:sym typeface="Wingdings" panose="05000000000000000000" pitchFamily="2" charset="2"/>
              </a:rPr>
              <a:t>Concurrent writes</a:t>
            </a:r>
            <a:r>
              <a:rPr lang="en-US" altLang="zh-CN" b="0" dirty="0">
                <a:sym typeface="Wingdings" panose="05000000000000000000" pitchFamily="2" charset="2"/>
              </a:rPr>
              <a:t>? </a:t>
            </a:r>
          </a:p>
          <a:p>
            <a:pPr lvl="1"/>
            <a:r>
              <a:rPr lang="en-US" altLang="zh-CN" dirty="0">
                <a:sym typeface="Wingdings" panose="05000000000000000000" pitchFamily="2" charset="2"/>
              </a:rPr>
              <a:t>Concurrent transactions work on </a:t>
            </a:r>
            <a:r>
              <a:rPr lang="en-US" altLang="zh-CN" dirty="0">
                <a:solidFill>
                  <a:srgbClr val="FF0000"/>
                </a:solidFill>
                <a:sym typeface="Wingdings" panose="05000000000000000000" pitchFamily="2" charset="2"/>
              </a:rPr>
              <a:t>snapshots</a:t>
            </a:r>
            <a:endParaRPr lang="en-US" altLang="zh-CN" dirty="0">
              <a:sym typeface="Wingdings" panose="05000000000000000000" pitchFamily="2" charset="2"/>
            </a:endParaRPr>
          </a:p>
          <a:p>
            <a:pPr lvl="1"/>
            <a:r>
              <a:rPr lang="en-US" altLang="zh-CN" dirty="0">
                <a:sym typeface="Wingdings" panose="05000000000000000000" pitchFamily="2" charset="2"/>
              </a:rPr>
              <a:t>They don’t come into effect on  the same tree?</a:t>
            </a:r>
          </a:p>
          <a:p>
            <a:pPr lvl="0"/>
            <a:r>
              <a:rPr lang="en-US" altLang="zh-CN" b="0" dirty="0">
                <a:solidFill>
                  <a:srgbClr val="FF0000"/>
                </a:solidFill>
                <a:sym typeface="Wingdings" panose="05000000000000000000" pitchFamily="2" charset="2"/>
              </a:rPr>
              <a:t>Useless old nodes</a:t>
            </a:r>
            <a:r>
              <a:rPr lang="en-US" altLang="zh-CN" b="0" dirty="0">
                <a:sym typeface="Wingdings" panose="05000000000000000000" pitchFamily="2" charset="2"/>
              </a:rPr>
              <a:t>? </a:t>
            </a:r>
          </a:p>
          <a:p>
            <a:pPr lvl="1"/>
            <a:r>
              <a:rPr lang="en-US" altLang="zh-CN" dirty="0"/>
              <a:t>Out-of-date nodes should be </a:t>
            </a:r>
            <a:r>
              <a:rPr lang="en-US" altLang="zh-CN" dirty="0">
                <a:solidFill>
                  <a:srgbClr val="FF0000"/>
                </a:solidFill>
              </a:rPr>
              <a:t>collected</a:t>
            </a:r>
            <a:r>
              <a:rPr lang="en-US" altLang="zh-CN" dirty="0"/>
              <a:t> </a:t>
            </a:r>
            <a:r>
              <a:rPr lang="en-US" altLang="zh-CN" dirty="0">
                <a:solidFill>
                  <a:srgbClr val="FF0000"/>
                </a:solidFill>
              </a:rPr>
              <a:t>in time</a:t>
            </a:r>
          </a:p>
          <a:p>
            <a:endParaRPr lang="en-US" altLang="zh-CN" b="0" dirty="0"/>
          </a:p>
          <a:p>
            <a:pPr lvl="1"/>
            <a:endParaRPr lang="zh-CN" altLang="en-US" dirty="0"/>
          </a:p>
        </p:txBody>
      </p:sp>
      <p:cxnSp>
        <p:nvCxnSpPr>
          <p:cNvPr id="39" name="连接符: 曲线 531">
            <a:extLst>
              <a:ext uri="{FF2B5EF4-FFF2-40B4-BE49-F238E27FC236}">
                <a16:creationId xmlns:a16="http://schemas.microsoft.com/office/drawing/2014/main" id="{49EDCF24-E01A-4913-9C4B-DB25B2BF5173}"/>
              </a:ext>
            </a:extLst>
          </p:cNvPr>
          <p:cNvCxnSpPr>
            <a:cxnSpLocks/>
            <a:stCxn id="59" idx="2"/>
            <a:endCxn id="43" idx="0"/>
          </p:cNvCxnSpPr>
          <p:nvPr/>
        </p:nvCxnSpPr>
        <p:spPr>
          <a:xfrm rot="16200000" flipH="1">
            <a:off x="8039829" y="3926964"/>
            <a:ext cx="226354" cy="797609"/>
          </a:xfrm>
          <a:prstGeom prst="curvedConnector3">
            <a:avLst>
              <a:gd name="adj1" fmla="val 50000"/>
            </a:avLst>
          </a:prstGeom>
          <a:ln>
            <a:headEnd type="none" w="sm" len="lg"/>
            <a:tailEnd type="triangle" w="sm" len="med"/>
          </a:ln>
        </p:spPr>
        <p:style>
          <a:lnRef idx="2">
            <a:schemeClr val="accent2"/>
          </a:lnRef>
          <a:fillRef idx="0">
            <a:schemeClr val="accent2"/>
          </a:fillRef>
          <a:effectRef idx="1">
            <a:schemeClr val="accent2"/>
          </a:effectRef>
          <a:fontRef idx="minor">
            <a:schemeClr val="tx1"/>
          </a:fontRef>
        </p:style>
      </p:cxnSp>
      <p:sp>
        <p:nvSpPr>
          <p:cNvPr id="42" name="椭圆 528">
            <a:extLst>
              <a:ext uri="{FF2B5EF4-FFF2-40B4-BE49-F238E27FC236}">
                <a16:creationId xmlns:a16="http://schemas.microsoft.com/office/drawing/2014/main" id="{AD3DC28D-65D8-4E76-9F25-1BB5D40CE580}"/>
              </a:ext>
            </a:extLst>
          </p:cNvPr>
          <p:cNvSpPr/>
          <p:nvPr/>
        </p:nvSpPr>
        <p:spPr>
          <a:xfrm>
            <a:off x="9918659" y="5395189"/>
            <a:ext cx="668515" cy="498632"/>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Frank’</a:t>
            </a:r>
          </a:p>
          <a:p>
            <a:pPr algn="ctr"/>
            <a:r>
              <a:rPr lang="en-US" sz="1600" dirty="0">
                <a:latin typeface="Comic Sans MS" panose="030F0702030302020204" pitchFamily="66" charset="0"/>
              </a:rPr>
              <a:t>7</a:t>
            </a:r>
          </a:p>
        </p:txBody>
      </p:sp>
      <p:sp>
        <p:nvSpPr>
          <p:cNvPr id="43" name="椭圆 533">
            <a:extLst>
              <a:ext uri="{FF2B5EF4-FFF2-40B4-BE49-F238E27FC236}">
                <a16:creationId xmlns:a16="http://schemas.microsoft.com/office/drawing/2014/main" id="{19935753-4671-48FD-97AA-92A5042107D0}"/>
              </a:ext>
            </a:extLst>
          </p:cNvPr>
          <p:cNvSpPr/>
          <p:nvPr/>
        </p:nvSpPr>
        <p:spPr>
          <a:xfrm>
            <a:off x="8213847" y="4438945"/>
            <a:ext cx="675929" cy="498632"/>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altLang="zh-CN" sz="1600" dirty="0">
                <a:latin typeface="Comic Sans MS" panose="030F0702030302020204" pitchFamily="66" charset="0"/>
              </a:rPr>
              <a:t>Carol</a:t>
            </a:r>
          </a:p>
          <a:p>
            <a:pPr algn="ctr"/>
            <a:r>
              <a:rPr lang="en-US" sz="1600" dirty="0">
                <a:latin typeface="Comic Sans MS" panose="030F0702030302020204" pitchFamily="66" charset="0"/>
              </a:rPr>
              <a:t>17</a:t>
            </a:r>
          </a:p>
        </p:txBody>
      </p:sp>
      <p:cxnSp>
        <p:nvCxnSpPr>
          <p:cNvPr id="44" name="直接连接符 534">
            <a:extLst>
              <a:ext uri="{FF2B5EF4-FFF2-40B4-BE49-F238E27FC236}">
                <a16:creationId xmlns:a16="http://schemas.microsoft.com/office/drawing/2014/main" id="{44FC96BA-E8DE-4AAA-89C2-DFF775B567D8}"/>
              </a:ext>
            </a:extLst>
          </p:cNvPr>
          <p:cNvCxnSpPr>
            <a:cxnSpLocks/>
            <a:endCxn id="46" idx="0"/>
          </p:cNvCxnSpPr>
          <p:nvPr/>
        </p:nvCxnSpPr>
        <p:spPr>
          <a:xfrm flipH="1">
            <a:off x="8087864" y="4930938"/>
            <a:ext cx="209801" cy="462241"/>
          </a:xfrm>
          <a:prstGeom prst="line">
            <a:avLst/>
          </a:prstGeom>
          <a:ln>
            <a:headEnd type="none" w="sm" len="lg"/>
            <a:tailEnd type="triangle" w="sm" len="med"/>
          </a:ln>
        </p:spPr>
        <p:style>
          <a:lnRef idx="2">
            <a:schemeClr val="accent2"/>
          </a:lnRef>
          <a:fillRef idx="0">
            <a:schemeClr val="accent2"/>
          </a:fillRef>
          <a:effectRef idx="1">
            <a:schemeClr val="accent2"/>
          </a:effectRef>
          <a:fontRef idx="minor">
            <a:schemeClr val="tx1"/>
          </a:fontRef>
        </p:style>
      </p:cxnSp>
      <p:cxnSp>
        <p:nvCxnSpPr>
          <p:cNvPr id="45" name="直接连接符 535">
            <a:extLst>
              <a:ext uri="{FF2B5EF4-FFF2-40B4-BE49-F238E27FC236}">
                <a16:creationId xmlns:a16="http://schemas.microsoft.com/office/drawing/2014/main" id="{A154FEA2-B806-4AFC-B1F3-BE9C2D51FC48}"/>
              </a:ext>
            </a:extLst>
          </p:cNvPr>
          <p:cNvCxnSpPr>
            <a:cxnSpLocks/>
            <a:endCxn id="47" idx="0"/>
          </p:cNvCxnSpPr>
          <p:nvPr/>
        </p:nvCxnSpPr>
        <p:spPr>
          <a:xfrm>
            <a:off x="8807265" y="4938409"/>
            <a:ext cx="342289" cy="451371"/>
          </a:xfrm>
          <a:prstGeom prst="line">
            <a:avLst/>
          </a:prstGeom>
          <a:ln cap="sq">
            <a:headEnd type="none" w="sm" len="lg"/>
            <a:tailEnd type="triangle" w="sm" len="med"/>
          </a:ln>
        </p:spPr>
        <p:style>
          <a:lnRef idx="2">
            <a:schemeClr val="accent2"/>
          </a:lnRef>
          <a:fillRef idx="0">
            <a:schemeClr val="accent2"/>
          </a:fillRef>
          <a:effectRef idx="1">
            <a:schemeClr val="accent2"/>
          </a:effectRef>
          <a:fontRef idx="minor">
            <a:schemeClr val="tx1"/>
          </a:fontRef>
        </p:style>
      </p:cxnSp>
      <p:sp>
        <p:nvSpPr>
          <p:cNvPr id="46" name="椭圆 536">
            <a:extLst>
              <a:ext uri="{FF2B5EF4-FFF2-40B4-BE49-F238E27FC236}">
                <a16:creationId xmlns:a16="http://schemas.microsoft.com/office/drawing/2014/main" id="{24C73092-EA6F-4ACC-877B-8D12E9C3D7AB}"/>
              </a:ext>
            </a:extLst>
          </p:cNvPr>
          <p:cNvSpPr/>
          <p:nvPr/>
        </p:nvSpPr>
        <p:spPr>
          <a:xfrm>
            <a:off x="7770067" y="5393179"/>
            <a:ext cx="635592" cy="500643"/>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Bob</a:t>
            </a:r>
          </a:p>
          <a:p>
            <a:pPr algn="ctr"/>
            <a:r>
              <a:rPr lang="en-US" sz="1600" dirty="0">
                <a:latin typeface="Comic Sans MS" panose="030F0702030302020204" pitchFamily="66" charset="0"/>
              </a:rPr>
              <a:t>20</a:t>
            </a:r>
          </a:p>
        </p:txBody>
      </p:sp>
      <p:sp>
        <p:nvSpPr>
          <p:cNvPr id="47" name="椭圆 537">
            <a:extLst>
              <a:ext uri="{FF2B5EF4-FFF2-40B4-BE49-F238E27FC236}">
                <a16:creationId xmlns:a16="http://schemas.microsoft.com/office/drawing/2014/main" id="{9C5C8DAC-3BC0-4555-8BC9-0DC441AFBDC9}"/>
              </a:ext>
            </a:extLst>
          </p:cNvPr>
          <p:cNvSpPr/>
          <p:nvPr/>
        </p:nvSpPr>
        <p:spPr>
          <a:xfrm>
            <a:off x="8814719" y="5389780"/>
            <a:ext cx="669671" cy="498632"/>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Frank</a:t>
            </a:r>
          </a:p>
          <a:p>
            <a:pPr algn="ctr"/>
            <a:r>
              <a:rPr lang="en-US" sz="1600" dirty="0">
                <a:latin typeface="Comic Sans MS" panose="030F0702030302020204" pitchFamily="66" charset="0"/>
              </a:rPr>
              <a:t>7</a:t>
            </a:r>
          </a:p>
        </p:txBody>
      </p:sp>
      <p:sp>
        <p:nvSpPr>
          <p:cNvPr id="48" name="椭圆 538">
            <a:extLst>
              <a:ext uri="{FF2B5EF4-FFF2-40B4-BE49-F238E27FC236}">
                <a16:creationId xmlns:a16="http://schemas.microsoft.com/office/drawing/2014/main" id="{2DBF9A13-41DD-4202-851C-92F33ECD7898}"/>
              </a:ext>
            </a:extLst>
          </p:cNvPr>
          <p:cNvSpPr/>
          <p:nvPr/>
        </p:nvSpPr>
        <p:spPr>
          <a:xfrm>
            <a:off x="7391400" y="6282258"/>
            <a:ext cx="574812" cy="498632"/>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Alice</a:t>
            </a:r>
          </a:p>
          <a:p>
            <a:pPr algn="ctr"/>
            <a:r>
              <a:rPr lang="en-US" sz="1600" dirty="0">
                <a:latin typeface="Comic Sans MS" panose="030F0702030302020204" pitchFamily="66" charset="0"/>
              </a:rPr>
              <a:t>17</a:t>
            </a:r>
          </a:p>
        </p:txBody>
      </p:sp>
      <p:sp>
        <p:nvSpPr>
          <p:cNvPr id="49" name="椭圆 539">
            <a:extLst>
              <a:ext uri="{FF2B5EF4-FFF2-40B4-BE49-F238E27FC236}">
                <a16:creationId xmlns:a16="http://schemas.microsoft.com/office/drawing/2014/main" id="{C78DC95C-9F38-42E8-9701-68419422D6BD}"/>
              </a:ext>
            </a:extLst>
          </p:cNvPr>
          <p:cNvSpPr/>
          <p:nvPr/>
        </p:nvSpPr>
        <p:spPr>
          <a:xfrm>
            <a:off x="9346882" y="6283168"/>
            <a:ext cx="718065" cy="498632"/>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Wendy</a:t>
            </a:r>
          </a:p>
          <a:p>
            <a:pPr algn="ctr"/>
            <a:r>
              <a:rPr lang="en-US" sz="1600" dirty="0">
                <a:latin typeface="Comic Sans MS" panose="030F0702030302020204" pitchFamily="66" charset="0"/>
              </a:rPr>
              <a:t>4</a:t>
            </a:r>
          </a:p>
        </p:txBody>
      </p:sp>
      <p:cxnSp>
        <p:nvCxnSpPr>
          <p:cNvPr id="50" name="直接连接符 540">
            <a:extLst>
              <a:ext uri="{FF2B5EF4-FFF2-40B4-BE49-F238E27FC236}">
                <a16:creationId xmlns:a16="http://schemas.microsoft.com/office/drawing/2014/main" id="{21FBEA8F-4448-4DBF-9CE7-CF688F18A25F}"/>
              </a:ext>
            </a:extLst>
          </p:cNvPr>
          <p:cNvCxnSpPr>
            <a:cxnSpLocks/>
            <a:endCxn id="48" idx="0"/>
          </p:cNvCxnSpPr>
          <p:nvPr/>
        </p:nvCxnSpPr>
        <p:spPr>
          <a:xfrm flipH="1">
            <a:off x="7678807" y="5888411"/>
            <a:ext cx="182380" cy="393846"/>
          </a:xfrm>
          <a:prstGeom prst="line">
            <a:avLst/>
          </a:prstGeom>
          <a:ln>
            <a:headEnd type="none" w="sm" len="lg"/>
            <a:tailEnd type="triangle" w="sm" len="med"/>
          </a:ln>
        </p:spPr>
        <p:style>
          <a:lnRef idx="2">
            <a:schemeClr val="accent2"/>
          </a:lnRef>
          <a:fillRef idx="0">
            <a:schemeClr val="accent2"/>
          </a:fillRef>
          <a:effectRef idx="1">
            <a:schemeClr val="accent2"/>
          </a:effectRef>
          <a:fontRef idx="minor">
            <a:schemeClr val="tx1"/>
          </a:fontRef>
        </p:style>
      </p:cxnSp>
      <p:cxnSp>
        <p:nvCxnSpPr>
          <p:cNvPr id="51" name="直接连接符 541">
            <a:extLst>
              <a:ext uri="{FF2B5EF4-FFF2-40B4-BE49-F238E27FC236}">
                <a16:creationId xmlns:a16="http://schemas.microsoft.com/office/drawing/2014/main" id="{7BF4906D-1A46-474C-8FA9-6650305B1CB3}"/>
              </a:ext>
            </a:extLst>
          </p:cNvPr>
          <p:cNvCxnSpPr>
            <a:cxnSpLocks/>
            <a:endCxn id="49" idx="0"/>
          </p:cNvCxnSpPr>
          <p:nvPr/>
        </p:nvCxnSpPr>
        <p:spPr>
          <a:xfrm>
            <a:off x="9330342" y="5888412"/>
            <a:ext cx="375573" cy="394757"/>
          </a:xfrm>
          <a:prstGeom prst="line">
            <a:avLst/>
          </a:prstGeom>
          <a:ln>
            <a:headEnd type="none" w="sm" len="lg"/>
            <a:tailEnd type="triangle" w="sm" len="med"/>
          </a:ln>
        </p:spPr>
        <p:style>
          <a:lnRef idx="2">
            <a:schemeClr val="accent2"/>
          </a:lnRef>
          <a:fillRef idx="0">
            <a:schemeClr val="accent2"/>
          </a:fillRef>
          <a:effectRef idx="1">
            <a:schemeClr val="accent2"/>
          </a:effectRef>
          <a:fontRef idx="minor">
            <a:schemeClr val="tx1"/>
          </a:fontRef>
        </p:style>
      </p:cxnSp>
      <p:cxnSp>
        <p:nvCxnSpPr>
          <p:cNvPr id="54" name="直接箭头连接符 545">
            <a:extLst>
              <a:ext uri="{FF2B5EF4-FFF2-40B4-BE49-F238E27FC236}">
                <a16:creationId xmlns:a16="http://schemas.microsoft.com/office/drawing/2014/main" id="{7C46B72B-9335-4DB2-BEA4-BFDFB2950D2C}"/>
              </a:ext>
            </a:extLst>
          </p:cNvPr>
          <p:cNvCxnSpPr>
            <a:cxnSpLocks/>
          </p:cNvCxnSpPr>
          <p:nvPr/>
        </p:nvCxnSpPr>
        <p:spPr>
          <a:xfrm flipH="1">
            <a:off x="8775279" y="5813686"/>
            <a:ext cx="1143380" cy="523503"/>
          </a:xfrm>
          <a:prstGeom prst="straightConnector1">
            <a:avLst/>
          </a:prstGeom>
          <a:ln>
            <a:prstDash val="sysDash"/>
            <a:headEnd type="none" w="sm" len="lg"/>
            <a:tailEnd type="triangle" w="sm" len="med"/>
          </a:ln>
        </p:spPr>
        <p:style>
          <a:lnRef idx="2">
            <a:schemeClr val="accent1"/>
          </a:lnRef>
          <a:fillRef idx="0">
            <a:schemeClr val="accent1"/>
          </a:fillRef>
          <a:effectRef idx="1">
            <a:schemeClr val="accent1"/>
          </a:effectRef>
          <a:fontRef idx="minor">
            <a:schemeClr val="tx1"/>
          </a:fontRef>
        </p:style>
      </p:cxnSp>
      <p:sp>
        <p:nvSpPr>
          <p:cNvPr id="55" name="椭圆 546">
            <a:extLst>
              <a:ext uri="{FF2B5EF4-FFF2-40B4-BE49-F238E27FC236}">
                <a16:creationId xmlns:a16="http://schemas.microsoft.com/office/drawing/2014/main" id="{1F939996-9F10-4AA3-AEB3-8C88FC83D3C3}"/>
              </a:ext>
            </a:extLst>
          </p:cNvPr>
          <p:cNvSpPr/>
          <p:nvPr/>
        </p:nvSpPr>
        <p:spPr>
          <a:xfrm>
            <a:off x="10268152" y="6282258"/>
            <a:ext cx="767687" cy="498632"/>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Wendy’</a:t>
            </a:r>
          </a:p>
          <a:p>
            <a:pPr algn="ctr"/>
            <a:r>
              <a:rPr lang="en-US" sz="1600" dirty="0">
                <a:latin typeface="Comic Sans MS" panose="030F0702030302020204" pitchFamily="66" charset="0"/>
              </a:rPr>
              <a:t>6</a:t>
            </a:r>
          </a:p>
        </p:txBody>
      </p:sp>
      <p:cxnSp>
        <p:nvCxnSpPr>
          <p:cNvPr id="56" name="直接箭头连接符 547">
            <a:extLst>
              <a:ext uri="{FF2B5EF4-FFF2-40B4-BE49-F238E27FC236}">
                <a16:creationId xmlns:a16="http://schemas.microsoft.com/office/drawing/2014/main" id="{AE40D783-1A30-4ECA-89DC-A7E03D610553}"/>
              </a:ext>
            </a:extLst>
          </p:cNvPr>
          <p:cNvCxnSpPr>
            <a:cxnSpLocks/>
            <a:endCxn id="55" idx="0"/>
          </p:cNvCxnSpPr>
          <p:nvPr/>
        </p:nvCxnSpPr>
        <p:spPr>
          <a:xfrm>
            <a:off x="10463643" y="5888411"/>
            <a:ext cx="188353" cy="393846"/>
          </a:xfrm>
          <a:prstGeom prst="straightConnector1">
            <a:avLst/>
          </a:prstGeom>
          <a:ln>
            <a:prstDash val="sysDash"/>
            <a:headEnd type="none" w="sm" len="lg"/>
            <a:tailEnd type="triangle" w="sm" len="med"/>
          </a:ln>
        </p:spPr>
        <p:style>
          <a:lnRef idx="2">
            <a:schemeClr val="accent1"/>
          </a:lnRef>
          <a:fillRef idx="0">
            <a:schemeClr val="accent1"/>
          </a:fillRef>
          <a:effectRef idx="1">
            <a:schemeClr val="accent1"/>
          </a:effectRef>
          <a:fontRef idx="minor">
            <a:schemeClr val="tx1"/>
          </a:fontRef>
        </p:style>
      </p:cxnSp>
      <p:cxnSp>
        <p:nvCxnSpPr>
          <p:cNvPr id="57" name="直接连接符 535">
            <a:extLst>
              <a:ext uri="{FF2B5EF4-FFF2-40B4-BE49-F238E27FC236}">
                <a16:creationId xmlns:a16="http://schemas.microsoft.com/office/drawing/2014/main" id="{30D7AAF4-95DE-4FE4-A63D-2A57997B78A7}"/>
              </a:ext>
            </a:extLst>
          </p:cNvPr>
          <p:cNvCxnSpPr>
            <a:cxnSpLocks/>
            <a:endCxn id="58" idx="0"/>
          </p:cNvCxnSpPr>
          <p:nvPr/>
        </p:nvCxnSpPr>
        <p:spPr>
          <a:xfrm flipH="1">
            <a:off x="8432790" y="5888411"/>
            <a:ext cx="478529" cy="393846"/>
          </a:xfrm>
          <a:prstGeom prst="line">
            <a:avLst/>
          </a:prstGeom>
          <a:ln>
            <a:headEnd type="none" w="sm" len="lg"/>
            <a:tailEnd type="triangle" w="sm" len="med"/>
          </a:ln>
        </p:spPr>
        <p:style>
          <a:lnRef idx="2">
            <a:schemeClr val="accent2"/>
          </a:lnRef>
          <a:fillRef idx="0">
            <a:schemeClr val="accent2"/>
          </a:fillRef>
          <a:effectRef idx="1">
            <a:schemeClr val="accent2"/>
          </a:effectRef>
          <a:fontRef idx="minor">
            <a:schemeClr val="tx1"/>
          </a:fontRef>
        </p:style>
      </p:cxnSp>
      <p:sp>
        <p:nvSpPr>
          <p:cNvPr id="58" name="椭圆 538">
            <a:extLst>
              <a:ext uri="{FF2B5EF4-FFF2-40B4-BE49-F238E27FC236}">
                <a16:creationId xmlns:a16="http://schemas.microsoft.com/office/drawing/2014/main" id="{7742048D-4481-46D5-957C-BBEF857D5792}"/>
              </a:ext>
            </a:extLst>
          </p:cNvPr>
          <p:cNvSpPr/>
          <p:nvPr/>
        </p:nvSpPr>
        <p:spPr>
          <a:xfrm>
            <a:off x="8090297" y="6282258"/>
            <a:ext cx="684982" cy="498632"/>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David</a:t>
            </a:r>
          </a:p>
          <a:p>
            <a:pPr algn="ctr"/>
            <a:r>
              <a:rPr lang="en-US" sz="1600" dirty="0">
                <a:latin typeface="Comic Sans MS" panose="030F0702030302020204" pitchFamily="66" charset="0"/>
              </a:rPr>
              <a:t>13</a:t>
            </a:r>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F8FFD956-6F1E-4D00-9CC0-6000AC18E201}"/>
                  </a:ext>
                </a:extLst>
              </p:cNvPr>
              <p:cNvSpPr/>
              <p:nvPr/>
            </p:nvSpPr>
            <p:spPr>
              <a:xfrm>
                <a:off x="7585140" y="3934031"/>
                <a:ext cx="338124" cy="278561"/>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60380"/>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𝑣</m:t>
                        </m:r>
                      </m:e>
                      <m:sub>
                        <m:r>
                          <a:rPr lang="en-US" altLang="zh-CN" i="1">
                            <a:latin typeface="Cambria Math" panose="02040503050406030204" pitchFamily="18" charset="0"/>
                          </a:rPr>
                          <m:t>1</m:t>
                        </m:r>
                      </m:sub>
                    </m:sSub>
                  </m:oMath>
                </a14:m>
                <a:r>
                  <a:rPr lang="zh-CN" altLang="en-US" dirty="0">
                    <a:latin typeface="Comic Sans MS" panose="030F0702030302020204" pitchFamily="66" charset="0"/>
                  </a:rPr>
                  <a:t> </a:t>
                </a:r>
              </a:p>
            </p:txBody>
          </p:sp>
        </mc:Choice>
        <mc:Fallback xmlns="">
          <p:sp>
            <p:nvSpPr>
              <p:cNvPr id="59" name="Rectangle 58">
                <a:extLst>
                  <a:ext uri="{FF2B5EF4-FFF2-40B4-BE49-F238E27FC236}">
                    <a16:creationId xmlns:a16="http://schemas.microsoft.com/office/drawing/2014/main" id="{F8FFD956-6F1E-4D00-9CC0-6000AC18E201}"/>
                  </a:ext>
                </a:extLst>
              </p:cNvPr>
              <p:cNvSpPr>
                <a:spLocks noRot="1" noChangeAspect="1" noMove="1" noResize="1" noEditPoints="1" noAdjustHandles="1" noChangeArrowheads="1" noChangeShapeType="1" noTextEdit="1"/>
              </p:cNvSpPr>
              <p:nvPr/>
            </p:nvSpPr>
            <p:spPr>
              <a:xfrm>
                <a:off x="7585140" y="3934031"/>
                <a:ext cx="338124" cy="278561"/>
              </a:xfrm>
              <a:prstGeom prst="rect">
                <a:avLst/>
              </a:prstGeom>
              <a:blipFill>
                <a:blip r:embed="rId3"/>
                <a:stretch>
                  <a:fillRect l="-1724" b="-14583"/>
                </a:stretch>
              </a:blipFill>
            </p:spPr>
            <p:txBody>
              <a:bodyPr/>
              <a:lstStyle/>
              <a:p>
                <a:r>
                  <a:rPr lang="zh-CN" altLang="en-US">
                    <a:noFill/>
                  </a:rPr>
                  <a:t> </a:t>
                </a:r>
              </a:p>
            </p:txBody>
          </p:sp>
        </mc:Fallback>
      </mc:AlternateContent>
      <p:grpSp>
        <p:nvGrpSpPr>
          <p:cNvPr id="62" name="Group 61">
            <a:extLst>
              <a:ext uri="{FF2B5EF4-FFF2-40B4-BE49-F238E27FC236}">
                <a16:creationId xmlns:a16="http://schemas.microsoft.com/office/drawing/2014/main" id="{25EF8A2C-85E4-4A70-BCF5-A431D611853D}"/>
              </a:ext>
            </a:extLst>
          </p:cNvPr>
          <p:cNvGrpSpPr/>
          <p:nvPr/>
        </p:nvGrpSpPr>
        <p:grpSpPr>
          <a:xfrm>
            <a:off x="8737385" y="3429000"/>
            <a:ext cx="1528858" cy="326869"/>
            <a:chOff x="771832" y="177541"/>
            <a:chExt cx="1111433" cy="259590"/>
          </a:xfrm>
        </p:grpSpPr>
        <p:sp>
          <p:nvSpPr>
            <p:cNvPr id="63" name="TextBox 62">
              <a:extLst>
                <a:ext uri="{FF2B5EF4-FFF2-40B4-BE49-F238E27FC236}">
                  <a16:creationId xmlns:a16="http://schemas.microsoft.com/office/drawing/2014/main" id="{D5EF3D9B-BCFF-4D0B-B568-64A2421C0664}"/>
                </a:ext>
              </a:extLst>
            </p:cNvPr>
            <p:cNvSpPr txBox="1"/>
            <p:nvPr/>
          </p:nvSpPr>
          <p:spPr>
            <a:xfrm>
              <a:off x="771832" y="260555"/>
              <a:ext cx="350766" cy="171100"/>
            </a:xfrm>
            <a:prstGeom prst="rect">
              <a:avLst/>
            </a:prstGeom>
            <a:noFill/>
          </p:spPr>
          <p:txBody>
            <a:bodyPr wrap="none" lIns="0" tIns="0" rIns="0" bIns="0" rtlCol="0">
              <a:spAutoFit/>
            </a:bodyPr>
            <a:lstStyle/>
            <a:p>
              <a:r>
                <a:rPr lang="en-US" altLang="zh-CN" sz="1400" dirty="0">
                  <a:latin typeface="Comic Sans MS" panose="030F0702030302020204" pitchFamily="66" charset="0"/>
                </a:rPr>
                <a:t>Carol </a:t>
              </a:r>
              <a:endParaRPr lang="zh-CN" altLang="en-US" sz="1400" dirty="0">
                <a:latin typeface="Comic Sans MS" panose="030F0702030302020204" pitchFamily="66" charset="0"/>
              </a:endParaRPr>
            </a:p>
          </p:txBody>
        </p:sp>
        <p:cxnSp>
          <p:nvCxnSpPr>
            <p:cNvPr id="64" name="直接连接符 534">
              <a:extLst>
                <a:ext uri="{FF2B5EF4-FFF2-40B4-BE49-F238E27FC236}">
                  <a16:creationId xmlns:a16="http://schemas.microsoft.com/office/drawing/2014/main" id="{E0C1F7AD-FC71-48E9-8CAE-FFEDC494CC6C}"/>
                </a:ext>
              </a:extLst>
            </p:cNvPr>
            <p:cNvCxnSpPr>
              <a:cxnSpLocks/>
              <a:stCxn id="63" idx="3"/>
              <a:endCxn id="65" idx="1"/>
            </p:cNvCxnSpPr>
            <p:nvPr/>
          </p:nvCxnSpPr>
          <p:spPr>
            <a:xfrm>
              <a:off x="1122598" y="346105"/>
              <a:ext cx="302690" cy="5476"/>
            </a:xfrm>
            <a:prstGeom prst="line">
              <a:avLst/>
            </a:prstGeom>
            <a:ln>
              <a:solidFill>
                <a:schemeClr val="tx1"/>
              </a:solidFill>
              <a:headEnd type="none" w="med" len="med"/>
              <a:tailEnd type="arrow" w="med" len="med"/>
            </a:ln>
          </p:spPr>
          <p:style>
            <a:lnRef idx="2">
              <a:schemeClr val="accent2"/>
            </a:lnRef>
            <a:fillRef idx="1">
              <a:schemeClr val="lt1"/>
            </a:fillRef>
            <a:effectRef idx="0">
              <a:schemeClr val="accent2"/>
            </a:effectRef>
            <a:fontRef idx="minor">
              <a:schemeClr val="dk1"/>
            </a:fontRef>
          </p:style>
        </p:cxnSp>
        <p:sp>
          <p:nvSpPr>
            <p:cNvPr id="65" name="Rectangle 64">
              <a:extLst>
                <a:ext uri="{FF2B5EF4-FFF2-40B4-BE49-F238E27FC236}">
                  <a16:creationId xmlns:a16="http://schemas.microsoft.com/office/drawing/2014/main" id="{D7A400AE-3873-4EBD-B868-0E8D79EC9F90}"/>
                </a:ext>
              </a:extLst>
            </p:cNvPr>
            <p:cNvSpPr/>
            <p:nvPr/>
          </p:nvSpPr>
          <p:spPr>
            <a:xfrm>
              <a:off x="1425288" y="266031"/>
              <a:ext cx="457977" cy="171100"/>
            </a:xfrm>
            <a:prstGeom prst="rect">
              <a:avLst/>
            </a:prstGeom>
            <a:noFill/>
          </p:spPr>
          <p:txBody>
            <a:bodyPr wrap="none" lIns="0" tIns="0" rIns="0" bIns="0" rtlCol="0">
              <a:spAutoFit/>
            </a:bodyPr>
            <a:lstStyle/>
            <a:p>
              <a:r>
                <a:rPr lang="en-US" altLang="zh-CN" sz="1400" dirty="0">
                  <a:latin typeface="Comic Sans MS" panose="030F0702030302020204" pitchFamily="66" charset="0"/>
                </a:rPr>
                <a:t> Wendy</a:t>
              </a:r>
              <a:endParaRPr lang="zh-CN" altLang="en-US" sz="1400" dirty="0">
                <a:latin typeface="Comic Sans MS" panose="030F0702030302020204" pitchFamily="66" charset="0"/>
              </a:endParaRPr>
            </a:p>
          </p:txBody>
        </p:sp>
        <p:sp>
          <p:nvSpPr>
            <p:cNvPr id="66" name="Rectangle 65">
              <a:extLst>
                <a:ext uri="{FF2B5EF4-FFF2-40B4-BE49-F238E27FC236}">
                  <a16:creationId xmlns:a16="http://schemas.microsoft.com/office/drawing/2014/main" id="{FC051586-30EF-4113-816D-18C3824D7908}"/>
                </a:ext>
              </a:extLst>
            </p:cNvPr>
            <p:cNvSpPr/>
            <p:nvPr/>
          </p:nvSpPr>
          <p:spPr>
            <a:xfrm>
              <a:off x="1174258" y="177541"/>
              <a:ext cx="170138" cy="171099"/>
            </a:xfrm>
            <a:prstGeom prst="rect">
              <a:avLst/>
            </a:prstGeom>
            <a:noFill/>
          </p:spPr>
          <p:txBody>
            <a:bodyPr wrap="none" lIns="0" tIns="0" rIns="0" bIns="0" rtlCol="0">
              <a:spAutoFit/>
            </a:bodyPr>
            <a:lstStyle/>
            <a:p>
              <a:r>
                <a:rPr lang="en-US" altLang="zh-CN" sz="1400" dirty="0">
                  <a:latin typeface="Comic Sans MS" panose="030F0702030302020204" pitchFamily="66" charset="0"/>
                </a:rPr>
                <a:t>$2</a:t>
              </a:r>
              <a:endParaRPr lang="zh-CN" altLang="en-US" sz="1400" dirty="0">
                <a:latin typeface="Comic Sans MS" panose="030F0702030302020204" pitchFamily="66" charset="0"/>
              </a:endParaRPr>
            </a:p>
          </p:txBody>
        </p:sp>
      </p:grpSp>
      <p:sp>
        <p:nvSpPr>
          <p:cNvPr id="67" name="椭圆 527">
            <a:extLst>
              <a:ext uri="{FF2B5EF4-FFF2-40B4-BE49-F238E27FC236}">
                <a16:creationId xmlns:a16="http://schemas.microsoft.com/office/drawing/2014/main" id="{1E206E44-3924-43DB-93B4-81DA041F829D}"/>
              </a:ext>
            </a:extLst>
          </p:cNvPr>
          <p:cNvSpPr/>
          <p:nvPr/>
        </p:nvSpPr>
        <p:spPr>
          <a:xfrm>
            <a:off x="10223783" y="4440578"/>
            <a:ext cx="701770" cy="498632"/>
          </a:xfrm>
          <a:prstGeom prst="roundRect">
            <a:avLst/>
          </a:prstGeom>
          <a:ln>
            <a:solidFill>
              <a:schemeClr val="accent6"/>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Carol”</a:t>
            </a:r>
          </a:p>
          <a:p>
            <a:pPr algn="ctr"/>
            <a:r>
              <a:rPr lang="en-US" sz="1600" dirty="0">
                <a:latin typeface="Comic Sans MS" panose="030F0702030302020204" pitchFamily="66" charset="0"/>
              </a:rPr>
              <a:t>15</a:t>
            </a:r>
          </a:p>
        </p:txBody>
      </p:sp>
      <p:cxnSp>
        <p:nvCxnSpPr>
          <p:cNvPr id="68" name="直接箭头连接符 543">
            <a:extLst>
              <a:ext uri="{FF2B5EF4-FFF2-40B4-BE49-F238E27FC236}">
                <a16:creationId xmlns:a16="http://schemas.microsoft.com/office/drawing/2014/main" id="{7263E502-2A41-4E85-B556-6606FD420069}"/>
              </a:ext>
            </a:extLst>
          </p:cNvPr>
          <p:cNvCxnSpPr>
            <a:cxnSpLocks/>
          </p:cNvCxnSpPr>
          <p:nvPr/>
        </p:nvCxnSpPr>
        <p:spPr>
          <a:xfrm flipH="1">
            <a:off x="8405659" y="4880617"/>
            <a:ext cx="1818126" cy="608099"/>
          </a:xfrm>
          <a:prstGeom prst="straightConnector1">
            <a:avLst/>
          </a:prstGeom>
          <a:ln>
            <a:solidFill>
              <a:schemeClr val="accent6"/>
            </a:solidFill>
            <a:prstDash val="sysDash"/>
            <a:headEnd type="none" w="med" len="med"/>
            <a:tailEnd type="triangle" w="sm"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52C123C4-2D37-484A-9526-47BC5EFABDAF}"/>
                  </a:ext>
                </a:extLst>
              </p:cNvPr>
              <p:cNvSpPr/>
              <p:nvPr/>
            </p:nvSpPr>
            <p:spPr>
              <a:xfrm>
                <a:off x="10825176" y="3942441"/>
                <a:ext cx="338124" cy="278561"/>
              </a:xfrm>
              <a:prstGeom prst="rect">
                <a:avLst/>
              </a:prstGeom>
              <a:ln>
                <a:solidFill>
                  <a:schemeClr val="accent6"/>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p>
                <a:pPr algn="ctr" defTabSz="660380"/>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 </m:t>
                        </m:r>
                        <m:r>
                          <a:rPr lang="en-US" altLang="zh-CN">
                            <a:latin typeface="Cambria Math" panose="02040503050406030204" pitchFamily="18" charset="0"/>
                          </a:rPr>
                          <m:t>𝑣</m:t>
                        </m:r>
                      </m:e>
                      <m:sub>
                        <m:r>
                          <a:rPr lang="en-US" altLang="zh-CN">
                            <a:latin typeface="Cambria Math" panose="02040503050406030204" pitchFamily="18" charset="0"/>
                          </a:rPr>
                          <m:t>2</m:t>
                        </m:r>
                      </m:sub>
                    </m:sSub>
                  </m:oMath>
                </a14:m>
                <a:r>
                  <a:rPr lang="zh-CN" altLang="en-US" dirty="0">
                    <a:latin typeface="Comic Sans MS" panose="030F0702030302020204" pitchFamily="66" charset="0"/>
                  </a:rPr>
                  <a:t> </a:t>
                </a:r>
              </a:p>
            </p:txBody>
          </p:sp>
        </mc:Choice>
        <mc:Fallback xmlns="">
          <p:sp>
            <p:nvSpPr>
              <p:cNvPr id="69" name="Rectangle 68">
                <a:extLst>
                  <a:ext uri="{FF2B5EF4-FFF2-40B4-BE49-F238E27FC236}">
                    <a16:creationId xmlns:a16="http://schemas.microsoft.com/office/drawing/2014/main" id="{52C123C4-2D37-484A-9526-47BC5EFABDAF}"/>
                  </a:ext>
                </a:extLst>
              </p:cNvPr>
              <p:cNvSpPr>
                <a:spLocks noRot="1" noChangeAspect="1" noMove="1" noResize="1" noEditPoints="1" noAdjustHandles="1" noChangeArrowheads="1" noChangeShapeType="1" noTextEdit="1"/>
              </p:cNvSpPr>
              <p:nvPr/>
            </p:nvSpPr>
            <p:spPr>
              <a:xfrm>
                <a:off x="10825176" y="3942441"/>
                <a:ext cx="338124" cy="278561"/>
              </a:xfrm>
              <a:prstGeom prst="rect">
                <a:avLst/>
              </a:prstGeom>
              <a:blipFill>
                <a:blip r:embed="rId4"/>
                <a:stretch>
                  <a:fillRect l="-3509" b="-17021"/>
                </a:stretch>
              </a:blipFill>
              <a:ln>
                <a:solidFill>
                  <a:schemeClr val="accent6"/>
                </a:solidFill>
                <a:prstDash val="sysDash"/>
              </a:ln>
            </p:spPr>
            <p:txBody>
              <a:bodyPr/>
              <a:lstStyle/>
              <a:p>
                <a:r>
                  <a:rPr lang="zh-CN" altLang="en-US">
                    <a:noFill/>
                  </a:rPr>
                  <a:t> </a:t>
                </a:r>
              </a:p>
            </p:txBody>
          </p:sp>
        </mc:Fallback>
      </mc:AlternateContent>
      <p:cxnSp>
        <p:nvCxnSpPr>
          <p:cNvPr id="71" name="Connector: Curved 70">
            <a:extLst>
              <a:ext uri="{FF2B5EF4-FFF2-40B4-BE49-F238E27FC236}">
                <a16:creationId xmlns:a16="http://schemas.microsoft.com/office/drawing/2014/main" id="{17B3F2F1-8D98-4AE2-9E67-027A21C04A18}"/>
              </a:ext>
            </a:extLst>
          </p:cNvPr>
          <p:cNvCxnSpPr>
            <a:cxnSpLocks/>
            <a:stCxn id="69" idx="2"/>
            <a:endCxn id="67" idx="0"/>
          </p:cNvCxnSpPr>
          <p:nvPr/>
        </p:nvCxnSpPr>
        <p:spPr>
          <a:xfrm rot="5400000">
            <a:off x="10674666" y="4121006"/>
            <a:ext cx="219577" cy="419569"/>
          </a:xfrm>
          <a:prstGeom prst="curvedConnector3">
            <a:avLst>
              <a:gd name="adj1" fmla="val 50000"/>
            </a:avLst>
          </a:prstGeom>
          <a:ln>
            <a:solidFill>
              <a:schemeClr val="accent6"/>
            </a:solidFill>
            <a:prstDash val="sysDash"/>
            <a:headEnd type="none" w="med" len="med"/>
            <a:tailEnd type="triangle" w="sm" len="med"/>
          </a:ln>
        </p:spPr>
        <p:style>
          <a:lnRef idx="2">
            <a:schemeClr val="accent1"/>
          </a:lnRef>
          <a:fillRef idx="0">
            <a:schemeClr val="accent1"/>
          </a:fillRef>
          <a:effectRef idx="1">
            <a:schemeClr val="accent1"/>
          </a:effectRef>
          <a:fontRef idx="minor">
            <a:schemeClr val="tx1"/>
          </a:fontRef>
        </p:style>
      </p:cxnSp>
      <p:sp>
        <p:nvSpPr>
          <p:cNvPr id="75" name="Freeform: Shape 74">
            <a:extLst>
              <a:ext uri="{FF2B5EF4-FFF2-40B4-BE49-F238E27FC236}">
                <a16:creationId xmlns:a16="http://schemas.microsoft.com/office/drawing/2014/main" id="{D9C7E1F6-CCC0-4BCF-A216-2B649A529B1B}"/>
              </a:ext>
            </a:extLst>
          </p:cNvPr>
          <p:cNvSpPr/>
          <p:nvPr/>
        </p:nvSpPr>
        <p:spPr>
          <a:xfrm>
            <a:off x="10603714" y="4880615"/>
            <a:ext cx="336687" cy="572542"/>
          </a:xfrm>
          <a:custGeom>
            <a:avLst/>
            <a:gdLst>
              <a:gd name="connsiteX0" fmla="*/ 276225 w 276225"/>
              <a:gd name="connsiteY0" fmla="*/ 0 h 460375"/>
              <a:gd name="connsiteX1" fmla="*/ 139700 w 276225"/>
              <a:gd name="connsiteY1" fmla="*/ 349250 h 460375"/>
              <a:gd name="connsiteX2" fmla="*/ 0 w 276225"/>
              <a:gd name="connsiteY2" fmla="*/ 460375 h 460375"/>
              <a:gd name="connsiteX0" fmla="*/ 276225 w 276225"/>
              <a:gd name="connsiteY0" fmla="*/ 0 h 460375"/>
              <a:gd name="connsiteX1" fmla="*/ 238315 w 276225"/>
              <a:gd name="connsiteY1" fmla="*/ 276610 h 460375"/>
              <a:gd name="connsiteX2" fmla="*/ 0 w 276225"/>
              <a:gd name="connsiteY2" fmla="*/ 460375 h 460375"/>
              <a:gd name="connsiteX0" fmla="*/ 276225 w 281247"/>
              <a:gd name="connsiteY0" fmla="*/ 0 h 460375"/>
              <a:gd name="connsiteX1" fmla="*/ 238315 w 281247"/>
              <a:gd name="connsiteY1" fmla="*/ 276610 h 460375"/>
              <a:gd name="connsiteX2" fmla="*/ 0 w 281247"/>
              <a:gd name="connsiteY2" fmla="*/ 460375 h 460375"/>
              <a:gd name="connsiteX0" fmla="*/ 276225 w 294900"/>
              <a:gd name="connsiteY0" fmla="*/ 0 h 460375"/>
              <a:gd name="connsiteX1" fmla="*/ 238315 w 294900"/>
              <a:gd name="connsiteY1" fmla="*/ 276610 h 460375"/>
              <a:gd name="connsiteX2" fmla="*/ 0 w 294900"/>
              <a:gd name="connsiteY2" fmla="*/ 460375 h 460375"/>
              <a:gd name="connsiteX0" fmla="*/ 276225 w 295667"/>
              <a:gd name="connsiteY0" fmla="*/ 0 h 460375"/>
              <a:gd name="connsiteX1" fmla="*/ 241397 w 295667"/>
              <a:gd name="connsiteY1" fmla="*/ 318983 h 460375"/>
              <a:gd name="connsiteX2" fmla="*/ 0 w 295667"/>
              <a:gd name="connsiteY2" fmla="*/ 460375 h 460375"/>
            </a:gdLst>
            <a:ahLst/>
            <a:cxnLst>
              <a:cxn ang="0">
                <a:pos x="connsiteX0" y="connsiteY0"/>
              </a:cxn>
              <a:cxn ang="0">
                <a:pos x="connsiteX1" y="connsiteY1"/>
              </a:cxn>
              <a:cxn ang="0">
                <a:pos x="connsiteX2" y="connsiteY2"/>
              </a:cxn>
            </a:cxnLst>
            <a:rect l="l" t="t" r="r" b="b"/>
            <a:pathLst>
              <a:path w="295667" h="460375">
                <a:moveTo>
                  <a:pt x="276225" y="0"/>
                </a:moveTo>
                <a:cubicBezTo>
                  <a:pt x="317269" y="136260"/>
                  <a:pt x="287434" y="242254"/>
                  <a:pt x="241397" y="318983"/>
                </a:cubicBezTo>
                <a:cubicBezTo>
                  <a:pt x="195360" y="395712"/>
                  <a:pt x="46831" y="443177"/>
                  <a:pt x="0" y="460375"/>
                </a:cubicBezTo>
              </a:path>
            </a:pathLst>
          </a:custGeom>
          <a:ln>
            <a:solidFill>
              <a:schemeClr val="accent6"/>
            </a:solidFill>
            <a:prstDash val="sysDash"/>
            <a:headEnd type="none" w="med" len="med"/>
            <a:tailEnd type="triangle" w="sm"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latin typeface="Comic Sans MS" panose="030F0702030302020204" pitchFamily="66" charset="0"/>
            </a:endParaRPr>
          </a:p>
        </p:txBody>
      </p:sp>
      <p:cxnSp>
        <p:nvCxnSpPr>
          <p:cNvPr id="76" name="Connector: Curved 71">
            <a:extLst>
              <a:ext uri="{FF2B5EF4-FFF2-40B4-BE49-F238E27FC236}">
                <a16:creationId xmlns:a16="http://schemas.microsoft.com/office/drawing/2014/main" id="{D6A0D0B5-1074-4ABB-AC81-701EA7DAC8DC}"/>
              </a:ext>
            </a:extLst>
          </p:cNvPr>
          <p:cNvCxnSpPr>
            <a:cxnSpLocks/>
            <a:stCxn id="6" idx="3"/>
            <a:endCxn id="69" idx="0"/>
          </p:cNvCxnSpPr>
          <p:nvPr/>
        </p:nvCxnSpPr>
        <p:spPr>
          <a:xfrm>
            <a:off x="9894412" y="3232666"/>
            <a:ext cx="1099827" cy="709774"/>
          </a:xfrm>
          <a:prstGeom prst="curvedConnector2">
            <a:avLst/>
          </a:prstGeom>
          <a:ln>
            <a:solidFill>
              <a:schemeClr val="tx1"/>
            </a:solidFill>
            <a:headEnd type="none" w="med" len="med"/>
            <a:tailEnd type="triangle" w="sm" len="med"/>
          </a:ln>
        </p:spPr>
        <p:style>
          <a:lnRef idx="2">
            <a:schemeClr val="accent2"/>
          </a:lnRef>
          <a:fillRef idx="1">
            <a:schemeClr val="lt1"/>
          </a:fillRef>
          <a:effectRef idx="0">
            <a:schemeClr val="accent2"/>
          </a:effectRef>
          <a:fontRef idx="minor">
            <a:schemeClr val="dk1"/>
          </a:fontRef>
        </p:style>
      </p:cxnSp>
      <p:sp>
        <p:nvSpPr>
          <p:cNvPr id="6" name="文本框 5">
            <a:extLst>
              <a:ext uri="{FF2B5EF4-FFF2-40B4-BE49-F238E27FC236}">
                <a16:creationId xmlns:a16="http://schemas.microsoft.com/office/drawing/2014/main" id="{53C62CE0-69BF-46C2-AD91-84DDCC650368}"/>
              </a:ext>
            </a:extLst>
          </p:cNvPr>
          <p:cNvSpPr txBox="1"/>
          <p:nvPr/>
        </p:nvSpPr>
        <p:spPr>
          <a:xfrm>
            <a:off x="8991601" y="3048000"/>
            <a:ext cx="902811" cy="369332"/>
          </a:xfrm>
          <a:prstGeom prst="rect">
            <a:avLst/>
          </a:prstGeom>
          <a:noFill/>
        </p:spPr>
        <p:txBody>
          <a:bodyPr wrap="none" rtlCol="0">
            <a:spAutoFit/>
          </a:bodyPr>
          <a:lstStyle/>
          <a:p>
            <a:pPr algn="l"/>
            <a:r>
              <a:rPr lang="en-US" altLang="zh-CN" dirty="0">
                <a:latin typeface="Arial" panose="020B0604020202020204" pitchFamily="34" charset="0"/>
                <a:cs typeface="Arial" panose="020B0604020202020204" pitchFamily="34" charset="0"/>
              </a:rPr>
              <a:t>current</a:t>
            </a:r>
            <a:endParaRPr lang="zh-CN" altLang="en-US" dirty="0">
              <a:latin typeface="Arial" panose="020B0604020202020204" pitchFamily="34" charset="0"/>
              <a:cs typeface="Arial" panose="020B0604020202020204" pitchFamily="34" charset="0"/>
            </a:endParaRPr>
          </a:p>
        </p:txBody>
      </p:sp>
      <p:sp>
        <p:nvSpPr>
          <p:cNvPr id="77" name="文本框 76">
            <a:extLst>
              <a:ext uri="{FF2B5EF4-FFF2-40B4-BE49-F238E27FC236}">
                <a16:creationId xmlns:a16="http://schemas.microsoft.com/office/drawing/2014/main" id="{A8D466CB-D8AF-4C88-8AB9-0FE67401B0B3}"/>
              </a:ext>
            </a:extLst>
          </p:cNvPr>
          <p:cNvSpPr txBox="1"/>
          <p:nvPr/>
        </p:nvSpPr>
        <p:spPr>
          <a:xfrm>
            <a:off x="6781800" y="1066801"/>
            <a:ext cx="1963003" cy="646331"/>
          </a:xfrm>
          <a:prstGeom prst="rect">
            <a:avLst/>
          </a:prstGeom>
          <a:noFill/>
        </p:spPr>
        <p:txBody>
          <a:bodyPr wrap="square" rtlCol="0">
            <a:spAutoFit/>
          </a:bodyPr>
          <a:lstStyle/>
          <a:p>
            <a:pPr algn="l"/>
            <a:r>
              <a:rPr lang="en-US" altLang="zh-CN" b="1" dirty="0">
                <a:solidFill>
                  <a:srgbClr val="7030A0"/>
                </a:solidFill>
                <a:latin typeface="Arial" panose="020B0604020202020204" pitchFamily="34" charset="0"/>
                <a:cs typeface="Arial" panose="020B0604020202020204" pitchFamily="34" charset="0"/>
              </a:rPr>
              <a:t>Bank</a:t>
            </a:r>
            <a:r>
              <a:rPr lang="en-US" altLang="zh-CN" dirty="0">
                <a:solidFill>
                  <a:srgbClr val="7030A0"/>
                </a:solidFill>
                <a:latin typeface="Arial" panose="020B0604020202020204" pitchFamily="34" charset="0"/>
                <a:cs typeface="Arial" panose="020B0604020202020204" pitchFamily="34" charset="0"/>
              </a:rPr>
              <a:t>: find all with balance&gt;10</a:t>
            </a:r>
            <a:endParaRPr lang="zh-CN" altLang="en-US" dirty="0">
              <a:solidFill>
                <a:srgbClr val="7030A0"/>
              </a:solidFill>
              <a:latin typeface="Arial" panose="020B0604020202020204" pitchFamily="34" charset="0"/>
              <a:cs typeface="Arial" panose="020B0604020202020204" pitchFamily="34" charset="0"/>
            </a:endParaRPr>
          </a:p>
        </p:txBody>
      </p:sp>
      <p:cxnSp>
        <p:nvCxnSpPr>
          <p:cNvPr id="78" name="Connector: Curved 71">
            <a:extLst>
              <a:ext uri="{FF2B5EF4-FFF2-40B4-BE49-F238E27FC236}">
                <a16:creationId xmlns:a16="http://schemas.microsoft.com/office/drawing/2014/main" id="{7D35110E-FE3C-4953-834A-EDE2AED6889C}"/>
              </a:ext>
            </a:extLst>
          </p:cNvPr>
          <p:cNvCxnSpPr>
            <a:cxnSpLocks/>
            <a:stCxn id="77" idx="2"/>
            <a:endCxn id="59" idx="0"/>
          </p:cNvCxnSpPr>
          <p:nvPr/>
        </p:nvCxnSpPr>
        <p:spPr>
          <a:xfrm rot="5400000">
            <a:off x="6648304" y="2819032"/>
            <a:ext cx="2220899" cy="9099"/>
          </a:xfrm>
          <a:prstGeom prst="curvedConnector3">
            <a:avLst>
              <a:gd name="adj1" fmla="val 50000"/>
            </a:avLst>
          </a:prstGeom>
          <a:ln>
            <a:solidFill>
              <a:srgbClr val="7030A0"/>
            </a:solidFill>
            <a:prstDash val="sysDash"/>
            <a:headEnd type="none" w="med" len="med"/>
            <a:tailEnd type="triangle" w="sm" len="med"/>
          </a:ln>
        </p:spPr>
        <p:style>
          <a:lnRef idx="2">
            <a:schemeClr val="accent2"/>
          </a:lnRef>
          <a:fillRef idx="1">
            <a:schemeClr val="lt1"/>
          </a:fillRef>
          <a:effectRef idx="0">
            <a:schemeClr val="accent2"/>
          </a:effectRef>
          <a:fontRef idx="minor">
            <a:schemeClr val="dk1"/>
          </a:fontRef>
        </p:style>
      </p:cxnSp>
      <p:sp>
        <p:nvSpPr>
          <p:cNvPr id="80" name="文本框 79">
            <a:extLst>
              <a:ext uri="{FF2B5EF4-FFF2-40B4-BE49-F238E27FC236}">
                <a16:creationId xmlns:a16="http://schemas.microsoft.com/office/drawing/2014/main" id="{E48F8BAB-0D78-42EC-8C23-F092A8127AA5}"/>
              </a:ext>
            </a:extLst>
          </p:cNvPr>
          <p:cNvSpPr txBox="1"/>
          <p:nvPr/>
        </p:nvSpPr>
        <p:spPr>
          <a:xfrm>
            <a:off x="8672054" y="987527"/>
            <a:ext cx="1981200" cy="646331"/>
          </a:xfrm>
          <a:prstGeom prst="rect">
            <a:avLst/>
          </a:prstGeom>
          <a:noFill/>
        </p:spPr>
        <p:txBody>
          <a:bodyPr wrap="square" rtlCol="0">
            <a:spAutoFit/>
          </a:bodyPr>
          <a:lstStyle/>
          <a:p>
            <a:pPr algn="l"/>
            <a:r>
              <a:rPr lang="en-US" altLang="zh-CN" b="1" dirty="0">
                <a:solidFill>
                  <a:srgbClr val="7030A0"/>
                </a:solidFill>
                <a:latin typeface="Arial" panose="020B0604020202020204" pitchFamily="34" charset="0"/>
                <a:cs typeface="Arial" panose="020B0604020202020204" pitchFamily="34" charset="0"/>
              </a:rPr>
              <a:t>Bank</a:t>
            </a:r>
            <a:r>
              <a:rPr lang="en-US" altLang="zh-CN" dirty="0">
                <a:solidFill>
                  <a:srgbClr val="7030A0"/>
                </a:solidFill>
                <a:latin typeface="Arial" panose="020B0604020202020204" pitchFamily="34" charset="0"/>
                <a:cs typeface="Arial" panose="020B0604020202020204" pitchFamily="34" charset="0"/>
              </a:rPr>
              <a:t>: add the total balance</a:t>
            </a:r>
            <a:endParaRPr lang="zh-CN" altLang="en-US" dirty="0">
              <a:solidFill>
                <a:srgbClr val="7030A0"/>
              </a:solidFill>
              <a:latin typeface="Arial" panose="020B0604020202020204" pitchFamily="34" charset="0"/>
              <a:cs typeface="Arial" panose="020B0604020202020204" pitchFamily="34" charset="0"/>
            </a:endParaRPr>
          </a:p>
        </p:txBody>
      </p:sp>
      <p:cxnSp>
        <p:nvCxnSpPr>
          <p:cNvPr id="81" name="Connector: Curved 71">
            <a:extLst>
              <a:ext uri="{FF2B5EF4-FFF2-40B4-BE49-F238E27FC236}">
                <a16:creationId xmlns:a16="http://schemas.microsoft.com/office/drawing/2014/main" id="{5756B19D-7CD0-41D1-9EF8-160E5C23229F}"/>
              </a:ext>
            </a:extLst>
          </p:cNvPr>
          <p:cNvCxnSpPr>
            <a:cxnSpLocks/>
            <a:stCxn id="80" idx="2"/>
            <a:endCxn id="69" idx="0"/>
          </p:cNvCxnSpPr>
          <p:nvPr/>
        </p:nvCxnSpPr>
        <p:spPr>
          <a:xfrm rot="16200000" flipH="1">
            <a:off x="9174155" y="2122357"/>
            <a:ext cx="2308583" cy="1331584"/>
          </a:xfrm>
          <a:prstGeom prst="curvedConnector3">
            <a:avLst>
              <a:gd name="adj1" fmla="val 50000"/>
            </a:avLst>
          </a:prstGeom>
          <a:ln>
            <a:solidFill>
              <a:srgbClr val="7030A0"/>
            </a:solidFill>
            <a:prstDash val="sysDash"/>
            <a:headEnd type="none" w="med" len="med"/>
            <a:tailEnd type="triangle" w="sm" len="med"/>
          </a:ln>
        </p:spPr>
        <p:style>
          <a:lnRef idx="2">
            <a:schemeClr val="accent2"/>
          </a:lnRef>
          <a:fillRef idx="1">
            <a:schemeClr val="lt1"/>
          </a:fillRef>
          <a:effectRef idx="0">
            <a:schemeClr val="accent2"/>
          </a:effectRef>
          <a:fontRef idx="minor">
            <a:schemeClr val="dk1"/>
          </a:fontRef>
        </p:style>
      </p:cxnSp>
      <p:sp>
        <p:nvSpPr>
          <p:cNvPr id="82" name="文本框 81">
            <a:extLst>
              <a:ext uri="{FF2B5EF4-FFF2-40B4-BE49-F238E27FC236}">
                <a16:creationId xmlns:a16="http://schemas.microsoft.com/office/drawing/2014/main" id="{1157923A-FA93-407C-B835-0AE1EC55D821}"/>
              </a:ext>
            </a:extLst>
          </p:cNvPr>
          <p:cNvSpPr txBox="1"/>
          <p:nvPr/>
        </p:nvSpPr>
        <p:spPr>
          <a:xfrm>
            <a:off x="10232241" y="1661377"/>
            <a:ext cx="1752600" cy="923330"/>
          </a:xfrm>
          <a:prstGeom prst="rect">
            <a:avLst/>
          </a:prstGeom>
          <a:noFill/>
        </p:spPr>
        <p:txBody>
          <a:bodyPr wrap="square" rtlCol="0">
            <a:spAutoFit/>
          </a:bodyPr>
          <a:lstStyle/>
          <a:p>
            <a:pPr algn="l"/>
            <a:r>
              <a:rPr lang="en-US" altLang="zh-CN" b="1" dirty="0">
                <a:solidFill>
                  <a:srgbClr val="7030A0"/>
                </a:solidFill>
                <a:latin typeface="Arial" panose="020B0604020202020204" pitchFamily="34" charset="0"/>
                <a:cs typeface="Arial" panose="020B0604020202020204" pitchFamily="34" charset="0"/>
              </a:rPr>
              <a:t>Insurance agent</a:t>
            </a:r>
            <a:r>
              <a:rPr lang="en-US" altLang="zh-CN" dirty="0">
                <a:solidFill>
                  <a:srgbClr val="7030A0"/>
                </a:solidFill>
                <a:latin typeface="Arial" panose="020B0604020202020204" pitchFamily="34" charset="0"/>
                <a:cs typeface="Arial" panose="020B0604020202020204" pitchFamily="34" charset="0"/>
              </a:rPr>
              <a:t>: check Bob’s balance</a:t>
            </a:r>
            <a:endParaRPr lang="zh-CN" altLang="en-US" dirty="0">
              <a:solidFill>
                <a:srgbClr val="7030A0"/>
              </a:solidFill>
              <a:latin typeface="Arial" panose="020B0604020202020204" pitchFamily="34" charset="0"/>
              <a:cs typeface="Arial" panose="020B0604020202020204" pitchFamily="34" charset="0"/>
            </a:endParaRPr>
          </a:p>
        </p:txBody>
      </p:sp>
      <p:cxnSp>
        <p:nvCxnSpPr>
          <p:cNvPr id="83" name="Connector: Curved 71">
            <a:extLst>
              <a:ext uri="{FF2B5EF4-FFF2-40B4-BE49-F238E27FC236}">
                <a16:creationId xmlns:a16="http://schemas.microsoft.com/office/drawing/2014/main" id="{8FBE1461-F251-49E3-9416-20A15343E1AD}"/>
              </a:ext>
            </a:extLst>
          </p:cNvPr>
          <p:cNvCxnSpPr>
            <a:cxnSpLocks/>
            <a:stCxn id="82" idx="2"/>
            <a:endCxn id="69" idx="0"/>
          </p:cNvCxnSpPr>
          <p:nvPr/>
        </p:nvCxnSpPr>
        <p:spPr>
          <a:xfrm rot="5400000">
            <a:off x="10372523" y="3206423"/>
            <a:ext cx="1357734" cy="114303"/>
          </a:xfrm>
          <a:prstGeom prst="curvedConnector3">
            <a:avLst>
              <a:gd name="adj1" fmla="val 50000"/>
            </a:avLst>
          </a:prstGeom>
          <a:ln>
            <a:solidFill>
              <a:srgbClr val="7030A0"/>
            </a:solidFill>
            <a:prstDash val="sysDash"/>
            <a:headEnd type="none" w="med" len="med"/>
            <a:tailEnd type="triangle" w="sm" len="med"/>
          </a:ln>
        </p:spPr>
        <p:style>
          <a:lnRef idx="2">
            <a:schemeClr val="accent2"/>
          </a:lnRef>
          <a:fillRef idx="1">
            <a:schemeClr val="lt1"/>
          </a:fillRef>
          <a:effectRef idx="0">
            <a:schemeClr val="accent2"/>
          </a:effectRef>
          <a:fontRef idx="minor">
            <a:schemeClr val="dk1"/>
          </a:fontRef>
        </p:style>
      </p:cxnSp>
      <p:cxnSp>
        <p:nvCxnSpPr>
          <p:cNvPr id="79" name="Connector: Curved 78">
            <a:extLst>
              <a:ext uri="{FF2B5EF4-FFF2-40B4-BE49-F238E27FC236}">
                <a16:creationId xmlns:a16="http://schemas.microsoft.com/office/drawing/2014/main" id="{393820B3-401E-4E01-A8CC-97E51BB9613B}"/>
              </a:ext>
            </a:extLst>
          </p:cNvPr>
          <p:cNvCxnSpPr/>
          <p:nvPr/>
        </p:nvCxnSpPr>
        <p:spPr>
          <a:xfrm rot="16200000" flipH="1">
            <a:off x="9370015" y="2318218"/>
            <a:ext cx="8410" cy="3240036"/>
          </a:xfrm>
          <a:prstGeom prst="curvedConnector3">
            <a:avLst>
              <a:gd name="adj1" fmla="val -2718193"/>
            </a:avLst>
          </a:prstGeom>
          <a:ln>
            <a:tailEnd type="triangle"/>
          </a:ln>
        </p:spPr>
        <p:style>
          <a:lnRef idx="1">
            <a:schemeClr val="dk1"/>
          </a:lnRef>
          <a:fillRef idx="0">
            <a:schemeClr val="dk1"/>
          </a:fillRef>
          <a:effectRef idx="0">
            <a:schemeClr val="dk1"/>
          </a:effectRef>
          <a:fontRef idx="minor">
            <a:schemeClr val="tx1"/>
          </a:fontRef>
        </p:style>
      </p:cxnSp>
      <p:cxnSp>
        <p:nvCxnSpPr>
          <p:cNvPr id="72" name="连接符: 曲线 542">
            <a:extLst>
              <a:ext uri="{FF2B5EF4-FFF2-40B4-BE49-F238E27FC236}">
                <a16:creationId xmlns:a16="http://schemas.microsoft.com/office/drawing/2014/main" id="{3271377B-F3AA-47B3-A18F-8A66C9844FF2}"/>
              </a:ext>
            </a:extLst>
          </p:cNvPr>
          <p:cNvCxnSpPr>
            <a:cxnSpLocks/>
            <a:stCxn id="85" idx="2"/>
            <a:endCxn id="73" idx="0"/>
          </p:cNvCxnSpPr>
          <p:nvPr/>
        </p:nvCxnSpPr>
        <p:spPr>
          <a:xfrm rot="16200000" flipH="1">
            <a:off x="9396707" y="4304862"/>
            <a:ext cx="227275" cy="51911"/>
          </a:xfrm>
          <a:prstGeom prst="curvedConnector3">
            <a:avLst>
              <a:gd name="adj1" fmla="val 88448"/>
            </a:avLst>
          </a:prstGeom>
          <a:ln>
            <a:prstDash val="sysDash"/>
            <a:headEnd type="none" w="sm" len="lg"/>
            <a:tailEnd type="triangle" w="sm" len="med"/>
          </a:ln>
        </p:spPr>
        <p:style>
          <a:lnRef idx="2">
            <a:schemeClr val="accent1"/>
          </a:lnRef>
          <a:fillRef idx="0">
            <a:schemeClr val="accent1"/>
          </a:fillRef>
          <a:effectRef idx="1">
            <a:schemeClr val="accent1"/>
          </a:effectRef>
          <a:fontRef idx="minor">
            <a:schemeClr val="tx1"/>
          </a:fontRef>
        </p:style>
      </p:cxnSp>
      <p:sp>
        <p:nvSpPr>
          <p:cNvPr id="73" name="椭圆 527">
            <a:extLst>
              <a:ext uri="{FF2B5EF4-FFF2-40B4-BE49-F238E27FC236}">
                <a16:creationId xmlns:a16="http://schemas.microsoft.com/office/drawing/2014/main" id="{F2B5972A-71F6-499D-B611-7F1107C740C7}"/>
              </a:ext>
            </a:extLst>
          </p:cNvPr>
          <p:cNvSpPr/>
          <p:nvPr/>
        </p:nvSpPr>
        <p:spPr>
          <a:xfrm>
            <a:off x="9170652" y="4444454"/>
            <a:ext cx="731292" cy="498632"/>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600" dirty="0">
                <a:latin typeface="Comic Sans MS" panose="030F0702030302020204" pitchFamily="66" charset="0"/>
              </a:rPr>
              <a:t>Carol’</a:t>
            </a:r>
          </a:p>
          <a:p>
            <a:pPr algn="ctr"/>
            <a:r>
              <a:rPr lang="en-US" sz="1600" dirty="0">
                <a:latin typeface="Comic Sans MS" panose="030F0702030302020204" pitchFamily="66" charset="0"/>
              </a:rPr>
              <a:t>17</a:t>
            </a:r>
          </a:p>
        </p:txBody>
      </p:sp>
      <p:cxnSp>
        <p:nvCxnSpPr>
          <p:cNvPr id="74" name="直接箭头连接符 543">
            <a:extLst>
              <a:ext uri="{FF2B5EF4-FFF2-40B4-BE49-F238E27FC236}">
                <a16:creationId xmlns:a16="http://schemas.microsoft.com/office/drawing/2014/main" id="{74E93AAE-B9A3-49FF-9575-EDAD488D51B6}"/>
              </a:ext>
            </a:extLst>
          </p:cNvPr>
          <p:cNvCxnSpPr>
            <a:cxnSpLocks/>
          </p:cNvCxnSpPr>
          <p:nvPr/>
        </p:nvCxnSpPr>
        <p:spPr>
          <a:xfrm flipH="1">
            <a:off x="8375034" y="4882627"/>
            <a:ext cx="795618" cy="550690"/>
          </a:xfrm>
          <a:prstGeom prst="straightConnector1">
            <a:avLst/>
          </a:prstGeom>
          <a:ln>
            <a:prstDash val="sysDash"/>
            <a:headEnd type="none" w="sm" len="lg"/>
            <a:tailEnd type="triangle" w="sm" len="med"/>
          </a:ln>
        </p:spPr>
        <p:style>
          <a:lnRef idx="2">
            <a:schemeClr val="accent1"/>
          </a:lnRef>
          <a:fillRef idx="0">
            <a:schemeClr val="accent1"/>
          </a:fillRef>
          <a:effectRef idx="1">
            <a:schemeClr val="accent1"/>
          </a:effectRef>
          <a:fontRef idx="minor">
            <a:schemeClr val="tx1"/>
          </a:fontRef>
        </p:style>
      </p:cxnSp>
      <p:cxnSp>
        <p:nvCxnSpPr>
          <p:cNvPr id="84" name="直接箭头连接符 544">
            <a:extLst>
              <a:ext uri="{FF2B5EF4-FFF2-40B4-BE49-F238E27FC236}">
                <a16:creationId xmlns:a16="http://schemas.microsoft.com/office/drawing/2014/main" id="{DA5B3109-7DDD-4CE8-BB9B-CC221D747231}"/>
              </a:ext>
            </a:extLst>
          </p:cNvPr>
          <p:cNvCxnSpPr>
            <a:cxnSpLocks/>
          </p:cNvCxnSpPr>
          <p:nvPr/>
        </p:nvCxnSpPr>
        <p:spPr>
          <a:xfrm>
            <a:off x="9765267" y="4939211"/>
            <a:ext cx="487649" cy="455979"/>
          </a:xfrm>
          <a:prstGeom prst="straightConnector1">
            <a:avLst/>
          </a:prstGeom>
          <a:ln cap="rnd">
            <a:prstDash val="sysDash"/>
            <a:headEnd type="none" w="sm" len="lg"/>
            <a:tailEnd type="triangle" w="sm"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B18AA24F-6ECB-4CFA-A1B8-F69D5E4A299F}"/>
                  </a:ext>
                </a:extLst>
              </p:cNvPr>
              <p:cNvSpPr/>
              <p:nvPr/>
            </p:nvSpPr>
            <p:spPr>
              <a:xfrm>
                <a:off x="9118741" y="3938618"/>
                <a:ext cx="731292" cy="278561"/>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0" tIns="0" rIns="0" bIns="0" numCol="1" spcCol="0" rtlCol="0" fromWordArt="0" anchor="ctr" anchorCtr="0" forceAA="0" compatLnSpc="1">
                <a:prstTxWarp prst="textNoShape">
                  <a:avLst/>
                </a:prstTxWarp>
                <a:noAutofit/>
              </a:bodyPr>
              <a:lstStyle/>
              <a:p>
                <a:pPr algn="ctr" defTabSz="660380"/>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 </m:t>
                        </m:r>
                        <m:r>
                          <a:rPr lang="en-US" altLang="zh-CN">
                            <a:latin typeface="Cambria Math" panose="02040503050406030204" pitchFamily="18" charset="0"/>
                          </a:rPr>
                          <m:t>𝑣</m:t>
                        </m:r>
                      </m:e>
                      <m:sub>
                        <m:r>
                          <m:rPr>
                            <m:sty m:val="p"/>
                          </m:rPr>
                          <a:rPr lang="en-US" altLang="zh-CN">
                            <a:latin typeface="Cambria Math" panose="02040503050406030204" pitchFamily="18" charset="0"/>
                          </a:rPr>
                          <m:t>temp</m:t>
                        </m:r>
                      </m:sub>
                    </m:sSub>
                  </m:oMath>
                </a14:m>
                <a:r>
                  <a:rPr lang="zh-CN" altLang="en-US" dirty="0">
                    <a:latin typeface="Comic Sans MS" panose="030F0702030302020204" pitchFamily="66" charset="0"/>
                  </a:rPr>
                  <a:t> </a:t>
                </a:r>
              </a:p>
            </p:txBody>
          </p:sp>
        </mc:Choice>
        <mc:Fallback xmlns="">
          <p:sp>
            <p:nvSpPr>
              <p:cNvPr id="85" name="Rectangle 84">
                <a:extLst>
                  <a:ext uri="{FF2B5EF4-FFF2-40B4-BE49-F238E27FC236}">
                    <a16:creationId xmlns:a16="http://schemas.microsoft.com/office/drawing/2014/main" id="{B18AA24F-6ECB-4CFA-A1B8-F69D5E4A299F}"/>
                  </a:ext>
                </a:extLst>
              </p:cNvPr>
              <p:cNvSpPr>
                <a:spLocks noRot="1" noChangeAspect="1" noMove="1" noResize="1" noEditPoints="1" noAdjustHandles="1" noChangeArrowheads="1" noChangeShapeType="1" noTextEdit="1"/>
              </p:cNvSpPr>
              <p:nvPr/>
            </p:nvSpPr>
            <p:spPr>
              <a:xfrm>
                <a:off x="9118741" y="3938618"/>
                <a:ext cx="731292" cy="278561"/>
              </a:xfrm>
              <a:prstGeom prst="rect">
                <a:avLst/>
              </a:prstGeom>
              <a:blipFill>
                <a:blip r:embed="rId5"/>
                <a:stretch>
                  <a:fillRect b="-27083"/>
                </a:stretch>
              </a:blipFill>
              <a:ln>
                <a:prstDash val="sysDash"/>
              </a:ln>
            </p:spPr>
            <p:txBody>
              <a:bodyPr/>
              <a:lstStyle/>
              <a:p>
                <a:r>
                  <a:rPr lang="zh-CN" altLang="en-US">
                    <a:noFill/>
                  </a:rPr>
                  <a:t> </a:t>
                </a:r>
              </a:p>
            </p:txBody>
          </p:sp>
        </mc:Fallback>
      </mc:AlternateContent>
      <p:cxnSp>
        <p:nvCxnSpPr>
          <p:cNvPr id="86" name="直接连接符 534">
            <a:extLst>
              <a:ext uri="{FF2B5EF4-FFF2-40B4-BE49-F238E27FC236}">
                <a16:creationId xmlns:a16="http://schemas.microsoft.com/office/drawing/2014/main" id="{EE428CDA-06C2-4D37-A924-F7B2FE723025}"/>
              </a:ext>
            </a:extLst>
          </p:cNvPr>
          <p:cNvCxnSpPr>
            <a:cxnSpLocks/>
            <a:endCxn id="85" idx="1"/>
          </p:cNvCxnSpPr>
          <p:nvPr/>
        </p:nvCxnSpPr>
        <p:spPr>
          <a:xfrm>
            <a:off x="7923267" y="4073314"/>
            <a:ext cx="1195474" cy="4587"/>
          </a:xfrm>
          <a:prstGeom prst="line">
            <a:avLst/>
          </a:prstGeom>
          <a:ln>
            <a:solidFill>
              <a:schemeClr val="tx1"/>
            </a:solidFill>
            <a:headEnd type="none" w="med" len="med"/>
            <a:tailEnd type="triangle" w="sm" len="med"/>
          </a:ln>
        </p:spPr>
        <p:style>
          <a:lnRef idx="2">
            <a:schemeClr val="accent2"/>
          </a:lnRef>
          <a:fillRef idx="1">
            <a:schemeClr val="lt1"/>
          </a:fillRef>
          <a:effectRef idx="0">
            <a:schemeClr val="accent2"/>
          </a:effectRef>
          <a:fontRef idx="minor">
            <a:schemeClr val="dk1"/>
          </a:fontRef>
        </p:style>
      </p:cxnSp>
      <p:cxnSp>
        <p:nvCxnSpPr>
          <p:cNvPr id="87" name="直接连接符 534">
            <a:extLst>
              <a:ext uri="{FF2B5EF4-FFF2-40B4-BE49-F238E27FC236}">
                <a16:creationId xmlns:a16="http://schemas.microsoft.com/office/drawing/2014/main" id="{785E047F-536F-4F06-A44C-1486D6E9025A}"/>
              </a:ext>
            </a:extLst>
          </p:cNvPr>
          <p:cNvCxnSpPr>
            <a:cxnSpLocks/>
            <a:stCxn id="85" idx="3"/>
          </p:cNvCxnSpPr>
          <p:nvPr/>
        </p:nvCxnSpPr>
        <p:spPr>
          <a:xfrm>
            <a:off x="9850034" y="4077899"/>
            <a:ext cx="975143" cy="3823"/>
          </a:xfrm>
          <a:prstGeom prst="line">
            <a:avLst/>
          </a:prstGeom>
          <a:ln>
            <a:solidFill>
              <a:schemeClr val="tx1"/>
            </a:solidFill>
            <a:headEnd type="none" w="med" len="med"/>
            <a:tailEnd type="triangle" w="sm" len="med"/>
          </a:ln>
        </p:spPr>
        <p:style>
          <a:lnRef idx="2">
            <a:schemeClr val="accent2"/>
          </a:lnRef>
          <a:fillRef idx="1">
            <a:schemeClr val="lt1"/>
          </a:fillRef>
          <a:effectRef idx="0">
            <a:schemeClr val="accent2"/>
          </a:effectRef>
          <a:fontRef idx="minor">
            <a:schemeClr val="dk1"/>
          </a:fontRef>
        </p:style>
      </p:cxnSp>
      <p:sp>
        <p:nvSpPr>
          <p:cNvPr id="88" name="TextBox 87">
            <a:extLst>
              <a:ext uri="{FF2B5EF4-FFF2-40B4-BE49-F238E27FC236}">
                <a16:creationId xmlns:a16="http://schemas.microsoft.com/office/drawing/2014/main" id="{74DC82E4-5473-40D4-BCD4-B3F56F2F3E48}"/>
              </a:ext>
            </a:extLst>
          </p:cNvPr>
          <p:cNvSpPr txBox="1"/>
          <p:nvPr/>
        </p:nvSpPr>
        <p:spPr>
          <a:xfrm>
            <a:off x="8077976" y="3846539"/>
            <a:ext cx="950581" cy="215444"/>
          </a:xfrm>
          <a:prstGeom prst="rect">
            <a:avLst/>
          </a:prstGeom>
          <a:noFill/>
        </p:spPr>
        <p:txBody>
          <a:bodyPr wrap="none" lIns="0" tIns="0" rIns="0" bIns="0" rtlCol="0">
            <a:spAutoFit/>
          </a:bodyPr>
          <a:lstStyle>
            <a:defPPr>
              <a:defRPr lang="en-US"/>
            </a:defPPr>
            <a:lvl1pPr>
              <a:defRPr sz="11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400" dirty="0">
                <a:latin typeface="Comic Sans MS" panose="030F0702030302020204" pitchFamily="66" charset="0"/>
              </a:rPr>
              <a:t>Wendy +$2</a:t>
            </a:r>
            <a:endParaRPr lang="zh-CN" altLang="en-US" sz="1400" dirty="0">
              <a:latin typeface="Comic Sans MS" panose="030F0702030302020204" pitchFamily="66" charset="0"/>
            </a:endParaRPr>
          </a:p>
        </p:txBody>
      </p:sp>
      <p:sp>
        <p:nvSpPr>
          <p:cNvPr id="89" name="TextBox 88">
            <a:extLst>
              <a:ext uri="{FF2B5EF4-FFF2-40B4-BE49-F238E27FC236}">
                <a16:creationId xmlns:a16="http://schemas.microsoft.com/office/drawing/2014/main" id="{0F4BB4C8-AA21-4732-8D80-9621BF84D8CB}"/>
              </a:ext>
            </a:extLst>
          </p:cNvPr>
          <p:cNvSpPr txBox="1"/>
          <p:nvPr/>
        </p:nvSpPr>
        <p:spPr>
          <a:xfrm>
            <a:off x="10006471" y="3854949"/>
            <a:ext cx="791883" cy="215444"/>
          </a:xfrm>
          <a:prstGeom prst="rect">
            <a:avLst/>
          </a:prstGeom>
          <a:noFill/>
        </p:spPr>
        <p:txBody>
          <a:bodyPr wrap="none" lIns="0" tIns="0" rIns="0" bIns="0" rtlCol="0">
            <a:spAutoFit/>
          </a:bodyPr>
          <a:lstStyle/>
          <a:p>
            <a:r>
              <a:rPr lang="en-US" altLang="zh-CN" sz="1400" dirty="0">
                <a:latin typeface="Comic Sans MS" panose="030F0702030302020204" pitchFamily="66" charset="0"/>
              </a:rPr>
              <a:t>Carol -$2</a:t>
            </a:r>
            <a:endParaRPr lang="zh-CN" altLang="en-US" sz="1400" dirty="0">
              <a:latin typeface="Comic Sans MS" panose="030F0702030302020204" pitchFamily="66" charset="0"/>
            </a:endParaRPr>
          </a:p>
        </p:txBody>
      </p:sp>
    </p:spTree>
    <p:extLst>
      <p:ext uri="{BB962C8B-B14F-4D97-AF65-F5344CB8AC3E}">
        <p14:creationId xmlns:p14="http://schemas.microsoft.com/office/powerpoint/2010/main" val="1649387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fade">
                                      <p:cBhvr>
                                        <p:cTn id="18" dur="500"/>
                                        <p:tgtEl>
                                          <p:spTgt spid="3">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fade">
                                      <p:cBhvr>
                                        <p:cTn id="21" dur="500"/>
                                        <p:tgtEl>
                                          <p:spTgt spid="3">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72"/>
                                        </p:tgtEl>
                                      </p:cBhvr>
                                    </p:animEffect>
                                    <p:set>
                                      <p:cBhvr>
                                        <p:cTn id="26" dur="1" fill="hold">
                                          <p:stCondLst>
                                            <p:cond delay="499"/>
                                          </p:stCondLst>
                                        </p:cTn>
                                        <p:tgtEl>
                                          <p:spTgt spid="72"/>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73"/>
                                        </p:tgtEl>
                                      </p:cBhvr>
                                    </p:animEffect>
                                    <p:set>
                                      <p:cBhvr>
                                        <p:cTn id="29" dur="1" fill="hold">
                                          <p:stCondLst>
                                            <p:cond delay="499"/>
                                          </p:stCondLst>
                                        </p:cTn>
                                        <p:tgtEl>
                                          <p:spTgt spid="73"/>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74"/>
                                        </p:tgtEl>
                                      </p:cBhvr>
                                    </p:animEffect>
                                    <p:set>
                                      <p:cBhvr>
                                        <p:cTn id="32" dur="1" fill="hold">
                                          <p:stCondLst>
                                            <p:cond delay="499"/>
                                          </p:stCondLst>
                                        </p:cTn>
                                        <p:tgtEl>
                                          <p:spTgt spid="74"/>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84"/>
                                        </p:tgtEl>
                                      </p:cBhvr>
                                    </p:animEffect>
                                    <p:set>
                                      <p:cBhvr>
                                        <p:cTn id="35" dur="1" fill="hold">
                                          <p:stCondLst>
                                            <p:cond delay="499"/>
                                          </p:stCondLst>
                                        </p:cTn>
                                        <p:tgtEl>
                                          <p:spTgt spid="84"/>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85"/>
                                        </p:tgtEl>
                                      </p:cBhvr>
                                    </p:animEffect>
                                    <p:set>
                                      <p:cBhvr>
                                        <p:cTn id="38" dur="1" fill="hold">
                                          <p:stCondLst>
                                            <p:cond delay="499"/>
                                          </p:stCondLst>
                                        </p:cTn>
                                        <p:tgtEl>
                                          <p:spTgt spid="85"/>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86"/>
                                        </p:tgtEl>
                                      </p:cBhvr>
                                    </p:animEffect>
                                    <p:set>
                                      <p:cBhvr>
                                        <p:cTn id="41" dur="1" fill="hold">
                                          <p:stCondLst>
                                            <p:cond delay="499"/>
                                          </p:stCondLst>
                                        </p:cTn>
                                        <p:tgtEl>
                                          <p:spTgt spid="86"/>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87"/>
                                        </p:tgtEl>
                                      </p:cBhvr>
                                    </p:animEffect>
                                    <p:set>
                                      <p:cBhvr>
                                        <p:cTn id="44" dur="1" fill="hold">
                                          <p:stCondLst>
                                            <p:cond delay="499"/>
                                          </p:stCondLst>
                                        </p:cTn>
                                        <p:tgtEl>
                                          <p:spTgt spid="87"/>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88"/>
                                        </p:tgtEl>
                                      </p:cBhvr>
                                    </p:animEffect>
                                    <p:set>
                                      <p:cBhvr>
                                        <p:cTn id="47" dur="1" fill="hold">
                                          <p:stCondLst>
                                            <p:cond delay="499"/>
                                          </p:stCondLst>
                                        </p:cTn>
                                        <p:tgtEl>
                                          <p:spTgt spid="88"/>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89"/>
                                        </p:tgtEl>
                                      </p:cBhvr>
                                    </p:animEffect>
                                    <p:set>
                                      <p:cBhvr>
                                        <p:cTn id="50" dur="1" fill="hold">
                                          <p:stCondLst>
                                            <p:cond delay="499"/>
                                          </p:stCondLst>
                                        </p:cTn>
                                        <p:tgtEl>
                                          <p:spTgt spid="8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77"/>
                                        </p:tgtEl>
                                      </p:cBhvr>
                                    </p:animEffect>
                                    <p:set>
                                      <p:cBhvr>
                                        <p:cTn id="55" dur="1" fill="hold">
                                          <p:stCondLst>
                                            <p:cond delay="499"/>
                                          </p:stCondLst>
                                        </p:cTn>
                                        <p:tgtEl>
                                          <p:spTgt spid="77"/>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78"/>
                                        </p:tgtEl>
                                      </p:cBhvr>
                                    </p:animEffect>
                                    <p:set>
                                      <p:cBhvr>
                                        <p:cTn id="58" dur="1" fill="hold">
                                          <p:stCondLst>
                                            <p:cond delay="499"/>
                                          </p:stCondLst>
                                        </p:cTn>
                                        <p:tgtEl>
                                          <p:spTgt spid="7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0" nodeType="clickEffect">
                                  <p:stCondLst>
                                    <p:cond delay="0"/>
                                  </p:stCondLst>
                                  <p:childTnLst>
                                    <p:animEffect transition="out" filter="fade">
                                      <p:cBhvr>
                                        <p:cTn id="62" dur="500"/>
                                        <p:tgtEl>
                                          <p:spTgt spid="59"/>
                                        </p:tgtEl>
                                      </p:cBhvr>
                                    </p:animEffect>
                                    <p:set>
                                      <p:cBhvr>
                                        <p:cTn id="63" dur="1" fill="hold">
                                          <p:stCondLst>
                                            <p:cond delay="499"/>
                                          </p:stCondLst>
                                        </p:cTn>
                                        <p:tgtEl>
                                          <p:spTgt spid="59"/>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39"/>
                                        </p:tgtEl>
                                      </p:cBhvr>
                                    </p:animEffect>
                                    <p:set>
                                      <p:cBhvr>
                                        <p:cTn id="66" dur="1" fill="hold">
                                          <p:stCondLst>
                                            <p:cond delay="499"/>
                                          </p:stCondLst>
                                        </p:cTn>
                                        <p:tgtEl>
                                          <p:spTgt spid="39"/>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43"/>
                                        </p:tgtEl>
                                      </p:cBhvr>
                                    </p:animEffect>
                                    <p:set>
                                      <p:cBhvr>
                                        <p:cTn id="69" dur="1" fill="hold">
                                          <p:stCondLst>
                                            <p:cond delay="499"/>
                                          </p:stCondLst>
                                        </p:cTn>
                                        <p:tgtEl>
                                          <p:spTgt spid="43"/>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45"/>
                                        </p:tgtEl>
                                      </p:cBhvr>
                                    </p:animEffect>
                                    <p:set>
                                      <p:cBhvr>
                                        <p:cTn id="72" dur="1" fill="hold">
                                          <p:stCondLst>
                                            <p:cond delay="499"/>
                                          </p:stCondLst>
                                        </p:cTn>
                                        <p:tgtEl>
                                          <p:spTgt spid="45"/>
                                        </p:tgtEl>
                                        <p:attrNameLst>
                                          <p:attrName>style.visibility</p:attrName>
                                        </p:attrNameLst>
                                      </p:cBhvr>
                                      <p:to>
                                        <p:strVal val="hidden"/>
                                      </p:to>
                                    </p:set>
                                  </p:childTnLst>
                                </p:cTn>
                              </p:par>
                              <p:par>
                                <p:cTn id="73" presetID="10" presetClass="exit" presetSubtype="0" fill="hold" grpId="0" nodeType="withEffect">
                                  <p:stCondLst>
                                    <p:cond delay="0"/>
                                  </p:stCondLst>
                                  <p:childTnLst>
                                    <p:animEffect transition="out" filter="fade">
                                      <p:cBhvr>
                                        <p:cTn id="74" dur="500"/>
                                        <p:tgtEl>
                                          <p:spTgt spid="47"/>
                                        </p:tgtEl>
                                      </p:cBhvr>
                                    </p:animEffect>
                                    <p:set>
                                      <p:cBhvr>
                                        <p:cTn id="75" dur="1" fill="hold">
                                          <p:stCondLst>
                                            <p:cond delay="499"/>
                                          </p:stCondLst>
                                        </p:cTn>
                                        <p:tgtEl>
                                          <p:spTgt spid="4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51"/>
                                        </p:tgtEl>
                                      </p:cBhvr>
                                    </p:animEffect>
                                    <p:set>
                                      <p:cBhvr>
                                        <p:cTn id="78" dur="1" fill="hold">
                                          <p:stCondLst>
                                            <p:cond delay="499"/>
                                          </p:stCondLst>
                                        </p:cTn>
                                        <p:tgtEl>
                                          <p:spTgt spid="51"/>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49"/>
                                        </p:tgtEl>
                                      </p:cBhvr>
                                    </p:animEffect>
                                    <p:set>
                                      <p:cBhvr>
                                        <p:cTn id="81" dur="1" fill="hold">
                                          <p:stCondLst>
                                            <p:cond delay="499"/>
                                          </p:stCondLst>
                                        </p:cTn>
                                        <p:tgtEl>
                                          <p:spTgt spid="49"/>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44"/>
                                        </p:tgtEl>
                                      </p:cBhvr>
                                    </p:animEffect>
                                    <p:set>
                                      <p:cBhvr>
                                        <p:cTn id="84" dur="1" fill="hold">
                                          <p:stCondLst>
                                            <p:cond delay="499"/>
                                          </p:stCondLst>
                                        </p:cTn>
                                        <p:tgtEl>
                                          <p:spTgt spid="44"/>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57"/>
                                        </p:tgtEl>
                                      </p:cBhvr>
                                    </p:animEffect>
                                    <p:set>
                                      <p:cBhvr>
                                        <p:cTn id="87" dur="1" fill="hold">
                                          <p:stCondLst>
                                            <p:cond delay="499"/>
                                          </p:stCondLst>
                                        </p:cTn>
                                        <p:tgtEl>
                                          <p:spTgt spid="57"/>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79"/>
                                        </p:tgtEl>
                                      </p:cBhvr>
                                    </p:animEffect>
                                    <p:set>
                                      <p:cBhvr>
                                        <p:cTn id="90" dur="1" fill="hold">
                                          <p:stCondLst>
                                            <p:cond delay="499"/>
                                          </p:stCondLst>
                                        </p:cTn>
                                        <p:tgtEl>
                                          <p:spTgt spid="79"/>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62"/>
                                        </p:tgtEl>
                                      </p:cBhvr>
                                    </p:animEffect>
                                    <p:set>
                                      <p:cBhvr>
                                        <p:cTn id="93"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49" grpId="0" animBg="1"/>
      <p:bldP spid="59" grpId="0" animBg="1"/>
      <p:bldP spid="77" grpId="0"/>
      <p:bldP spid="73" grpId="0" animBg="1"/>
      <p:bldP spid="85" grpId="0" animBg="1"/>
      <p:bldP spid="88" grpId="0"/>
      <p:bldP spid="89"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8AE9-3782-4366-94AE-8A13923C185B}"/>
              </a:ext>
            </a:extLst>
          </p:cNvPr>
          <p:cNvSpPr>
            <a:spLocks noGrp="1"/>
          </p:cNvSpPr>
          <p:nvPr>
            <p:ph type="title"/>
          </p:nvPr>
        </p:nvSpPr>
        <p:spPr/>
        <p:txBody>
          <a:bodyPr/>
          <a:lstStyle/>
          <a:p>
            <a:r>
              <a:rPr lang="en-US" altLang="zh-CN" sz="3600" dirty="0"/>
              <a:t>Persistence for Multi-version Concurrency Control (MVCC)</a:t>
            </a:r>
            <a:endParaRPr lang="zh-CN" altLang="en-US" sz="3600" dirty="0"/>
          </a:p>
        </p:txBody>
      </p:sp>
      <p:sp>
        <p:nvSpPr>
          <p:cNvPr id="3" name="Content Placeholder 2">
            <a:extLst>
              <a:ext uri="{FF2B5EF4-FFF2-40B4-BE49-F238E27FC236}">
                <a16:creationId xmlns:a16="http://schemas.microsoft.com/office/drawing/2014/main" id="{12BDC92B-4682-4578-9F15-74C1C25D017B}"/>
              </a:ext>
            </a:extLst>
          </p:cNvPr>
          <p:cNvSpPr>
            <a:spLocks noGrp="1"/>
          </p:cNvSpPr>
          <p:nvPr>
            <p:ph idx="1"/>
          </p:nvPr>
        </p:nvSpPr>
        <p:spPr>
          <a:xfrm>
            <a:off x="381000" y="1524000"/>
            <a:ext cx="11277600" cy="5105400"/>
          </a:xfrm>
        </p:spPr>
        <p:txBody>
          <a:bodyPr>
            <a:normAutofit/>
          </a:bodyPr>
          <a:lstStyle/>
          <a:p>
            <a:r>
              <a:rPr lang="en-US" altLang="zh-CN" sz="2000" b="0" dirty="0"/>
              <a:t>Lock-free </a:t>
            </a:r>
            <a:r>
              <a:rPr lang="en-US" altLang="zh-CN" sz="2000" b="0" dirty="0">
                <a:solidFill>
                  <a:srgbClr val="FF0000"/>
                </a:solidFill>
              </a:rPr>
              <a:t>atomic</a:t>
            </a:r>
            <a:r>
              <a:rPr lang="en-US" altLang="zh-CN" sz="2000" b="0" dirty="0"/>
              <a:t> updates </a:t>
            </a:r>
            <a:r>
              <a:rPr lang="en-US" altLang="zh-CN" sz="2000" b="0" dirty="0">
                <a:sym typeface="Wingdings" panose="05000000000000000000" pitchFamily="2" charset="2"/>
              </a:rPr>
              <a:t></a:t>
            </a:r>
          </a:p>
          <a:p>
            <a:r>
              <a:rPr lang="en-US" altLang="zh-CN" sz="2000" b="0" dirty="0"/>
              <a:t>Easy </a:t>
            </a:r>
            <a:r>
              <a:rPr lang="en-US" altLang="zh-CN" sz="2000" b="0" dirty="0">
                <a:solidFill>
                  <a:srgbClr val="FF0000"/>
                </a:solidFill>
              </a:rPr>
              <a:t>roll-back</a:t>
            </a:r>
            <a:r>
              <a:rPr lang="en-US" altLang="zh-CN" sz="2000" b="0" dirty="0"/>
              <a:t> </a:t>
            </a:r>
            <a:r>
              <a:rPr lang="en-US" altLang="zh-CN" sz="2000" b="0" dirty="0">
                <a:sym typeface="Wingdings" panose="05000000000000000000" pitchFamily="2" charset="2"/>
              </a:rPr>
              <a:t></a:t>
            </a:r>
            <a:endParaRPr lang="en-US" altLang="zh-CN" sz="2000" b="0" dirty="0"/>
          </a:p>
          <a:p>
            <a:r>
              <a:rPr lang="en-US" altLang="zh-CN" sz="2000" b="0" dirty="0"/>
              <a:t>Fine-grained </a:t>
            </a:r>
            <a:r>
              <a:rPr lang="en-US" altLang="zh-CN" sz="2000" b="0" dirty="0">
                <a:solidFill>
                  <a:srgbClr val="FF0000"/>
                </a:solidFill>
              </a:rPr>
              <a:t>garbage collection</a:t>
            </a:r>
            <a:r>
              <a:rPr lang="en-US" altLang="zh-CN" sz="2000" b="0" dirty="0"/>
              <a:t> </a:t>
            </a:r>
            <a:r>
              <a:rPr lang="en-US" altLang="zh-CN" sz="2000" b="0" dirty="0">
                <a:sym typeface="Wingdings" panose="05000000000000000000" pitchFamily="2" charset="2"/>
              </a:rPr>
              <a:t></a:t>
            </a:r>
          </a:p>
          <a:p>
            <a:r>
              <a:rPr lang="en-US" altLang="zh-CN" sz="2000" b="0" dirty="0">
                <a:sym typeface="Wingdings" panose="05000000000000000000" pitchFamily="2" charset="2"/>
              </a:rPr>
              <a:t>Strongly immutable – </a:t>
            </a:r>
            <a:r>
              <a:rPr lang="en-US" altLang="zh-CN" sz="2000" b="0" dirty="0">
                <a:solidFill>
                  <a:srgbClr val="FF0000"/>
                </a:solidFill>
                <a:sym typeface="Wingdings" panose="05000000000000000000" pitchFamily="2" charset="2"/>
              </a:rPr>
              <a:t>concurrency</a:t>
            </a:r>
            <a:r>
              <a:rPr lang="en-US" altLang="zh-CN" sz="2000" b="0" dirty="0">
                <a:sym typeface="Wingdings" panose="05000000000000000000" pitchFamily="2" charset="2"/>
              </a:rPr>
              <a:t> is safe </a:t>
            </a:r>
            <a:endParaRPr lang="en-US" altLang="zh-CN" sz="2000" b="0" dirty="0"/>
          </a:p>
          <a:p>
            <a:r>
              <a:rPr lang="en-US" altLang="zh-CN" sz="2000" b="0" dirty="0"/>
              <a:t>Any operation works on as if a single-versioned tree with </a:t>
            </a:r>
            <a:r>
              <a:rPr lang="en-US" altLang="zh-CN" sz="2000" b="0" dirty="0">
                <a:solidFill>
                  <a:srgbClr val="FF0000"/>
                </a:solidFill>
              </a:rPr>
              <a:t>no extra (asymptotical) cost</a:t>
            </a:r>
            <a:r>
              <a:rPr lang="en-US" altLang="zh-CN" sz="2000" b="0" dirty="0"/>
              <a:t> </a:t>
            </a:r>
            <a:r>
              <a:rPr lang="en-US" altLang="zh-CN" sz="2000" b="0" dirty="0">
                <a:sym typeface="Wingdings" panose="05000000000000000000" pitchFamily="2" charset="2"/>
              </a:rPr>
              <a:t></a:t>
            </a:r>
            <a:endParaRPr lang="en-US" altLang="zh-CN" sz="2000" b="0" dirty="0"/>
          </a:p>
          <a:p>
            <a:pPr lvl="1"/>
            <a:endParaRPr lang="en-US" altLang="zh-CN" sz="1800" dirty="0"/>
          </a:p>
          <a:p>
            <a:r>
              <a:rPr lang="en-US" altLang="zh-CN" sz="2000" b="0" dirty="0">
                <a:solidFill>
                  <a:srgbClr val="FF0000"/>
                </a:solidFill>
                <a:sym typeface="Wingdings" panose="05000000000000000000" pitchFamily="2" charset="2"/>
              </a:rPr>
              <a:t>Concurrent writes</a:t>
            </a:r>
            <a:r>
              <a:rPr lang="en-US" altLang="zh-CN" sz="2000" b="0" dirty="0">
                <a:sym typeface="Wingdings" panose="05000000000000000000" pitchFamily="2" charset="2"/>
              </a:rPr>
              <a:t>? </a:t>
            </a:r>
          </a:p>
          <a:p>
            <a:pPr lvl="1"/>
            <a:r>
              <a:rPr lang="en-US" altLang="zh-CN" sz="1800" dirty="0">
                <a:sym typeface="Wingdings" panose="05000000000000000000" pitchFamily="2" charset="2"/>
              </a:rPr>
              <a:t>Concurrent transactions work on </a:t>
            </a:r>
            <a:r>
              <a:rPr lang="en-US" altLang="zh-CN" sz="1800" dirty="0">
                <a:solidFill>
                  <a:srgbClr val="FF0000"/>
                </a:solidFill>
                <a:sym typeface="Wingdings" panose="05000000000000000000" pitchFamily="2" charset="2"/>
              </a:rPr>
              <a:t>snapshots</a:t>
            </a:r>
            <a:r>
              <a:rPr lang="en-US" altLang="zh-CN" sz="1800" dirty="0">
                <a:sym typeface="Wingdings" panose="05000000000000000000" pitchFamily="2" charset="2"/>
              </a:rPr>
              <a:t> of the current version</a:t>
            </a:r>
          </a:p>
          <a:p>
            <a:pPr lvl="1"/>
            <a:r>
              <a:rPr lang="en-US" altLang="zh-CN" sz="1800" dirty="0">
                <a:sym typeface="Wingdings" panose="05000000000000000000" pitchFamily="2" charset="2"/>
              </a:rPr>
              <a:t>Without other techniques, </a:t>
            </a:r>
            <a:r>
              <a:rPr lang="en-US" altLang="zh-CN" sz="1800" dirty="0">
                <a:solidFill>
                  <a:srgbClr val="FF0000"/>
                </a:solidFill>
                <a:sym typeface="Wingdings" panose="05000000000000000000" pitchFamily="2" charset="2"/>
              </a:rPr>
              <a:t>serializability</a:t>
            </a:r>
            <a:r>
              <a:rPr lang="en-US" altLang="zh-CN" sz="1800" dirty="0">
                <a:sym typeface="Wingdings" panose="05000000000000000000" pitchFamily="2" charset="2"/>
              </a:rPr>
              <a:t> is not guaranteed</a:t>
            </a:r>
          </a:p>
          <a:p>
            <a:r>
              <a:rPr lang="en-US" altLang="zh-CN" sz="2000" b="0" dirty="0">
                <a:solidFill>
                  <a:srgbClr val="FF0000"/>
                </a:solidFill>
                <a:sym typeface="Wingdings" panose="05000000000000000000" pitchFamily="2" charset="2"/>
              </a:rPr>
              <a:t>Useless old nodes</a:t>
            </a:r>
            <a:r>
              <a:rPr lang="en-US" altLang="zh-CN" sz="2000" b="0" dirty="0">
                <a:sym typeface="Wingdings" panose="05000000000000000000" pitchFamily="2" charset="2"/>
              </a:rPr>
              <a:t>? </a:t>
            </a:r>
          </a:p>
          <a:p>
            <a:pPr lvl="1"/>
            <a:r>
              <a:rPr lang="en-US" altLang="zh-CN" sz="1800" dirty="0">
                <a:solidFill>
                  <a:srgbClr val="FF0000"/>
                </a:solidFill>
              </a:rPr>
              <a:t>Out-of-date nodes</a:t>
            </a:r>
            <a:r>
              <a:rPr lang="en-US" altLang="zh-CN" sz="1800" dirty="0"/>
              <a:t> should be detected and collected in time</a:t>
            </a:r>
          </a:p>
        </p:txBody>
      </p:sp>
    </p:spTree>
    <p:extLst>
      <p:ext uri="{BB962C8B-B14F-4D97-AF65-F5344CB8AC3E}">
        <p14:creationId xmlns:p14="http://schemas.microsoft.com/office/powerpoint/2010/main" val="63954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fade">
                                      <p:cBhvr>
                                        <p:cTn id="2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8BDD-0540-4340-BEF7-C015C315CE5E}"/>
              </a:ext>
            </a:extLst>
          </p:cNvPr>
          <p:cNvSpPr>
            <a:spLocks noGrp="1"/>
          </p:cNvSpPr>
          <p:nvPr>
            <p:ph type="title"/>
          </p:nvPr>
        </p:nvSpPr>
        <p:spPr/>
        <p:txBody>
          <a:bodyPr/>
          <a:lstStyle/>
          <a:p>
            <a:r>
              <a:rPr lang="en-US" altLang="zh-CN" dirty="0"/>
              <a:t>Batching</a:t>
            </a:r>
            <a:endParaRPr lang="zh-CN" altLang="en-US" dirty="0"/>
          </a:p>
        </p:txBody>
      </p:sp>
      <p:sp>
        <p:nvSpPr>
          <p:cNvPr id="3" name="Content Placeholder 2">
            <a:extLst>
              <a:ext uri="{FF2B5EF4-FFF2-40B4-BE49-F238E27FC236}">
                <a16:creationId xmlns:a16="http://schemas.microsoft.com/office/drawing/2014/main" id="{51B128AA-DF97-418E-9056-8CF7129F4F42}"/>
              </a:ext>
            </a:extLst>
          </p:cNvPr>
          <p:cNvSpPr>
            <a:spLocks noGrp="1"/>
          </p:cNvSpPr>
          <p:nvPr>
            <p:ph idx="1"/>
          </p:nvPr>
        </p:nvSpPr>
        <p:spPr>
          <a:xfrm>
            <a:off x="304800" y="1143000"/>
            <a:ext cx="11277600" cy="1828800"/>
          </a:xfrm>
        </p:spPr>
        <p:txBody>
          <a:bodyPr>
            <a:normAutofit/>
          </a:bodyPr>
          <a:lstStyle/>
          <a:p>
            <a:r>
              <a:rPr lang="en-US" altLang="zh-CN" dirty="0"/>
              <a:t>Collect all concurrent writes can commit using a single writer once a while</a:t>
            </a:r>
          </a:p>
          <a:p>
            <a:endParaRPr lang="zh-CN" altLang="en-US" dirty="0"/>
          </a:p>
        </p:txBody>
      </p:sp>
      <p:sp>
        <p:nvSpPr>
          <p:cNvPr id="4" name="灯片编号占位符 3">
            <a:extLst>
              <a:ext uri="{FF2B5EF4-FFF2-40B4-BE49-F238E27FC236}">
                <a16:creationId xmlns:a16="http://schemas.microsoft.com/office/drawing/2014/main" id="{BD7CBF24-463C-43C3-8A47-3F23B959BB1C}"/>
              </a:ext>
            </a:extLst>
          </p:cNvPr>
          <p:cNvSpPr>
            <a:spLocks noGrp="1"/>
          </p:cNvSpPr>
          <p:nvPr>
            <p:ph type="sldNum" sz="quarter" idx="4"/>
          </p:nvPr>
        </p:nvSpPr>
        <p:spPr/>
        <p:txBody>
          <a:bodyPr/>
          <a:lstStyle/>
          <a:p>
            <a:fld id="{B710F26B-4563-4765-9A91-E0CC99FE32F0}" type="slidenum">
              <a:rPr lang="zh-CN" altLang="en-US" smtClean="0"/>
              <a:t>48</a:t>
            </a:fld>
            <a:endParaRPr lang="zh-CN" altLang="en-US"/>
          </a:p>
        </p:txBody>
      </p:sp>
      <p:cxnSp>
        <p:nvCxnSpPr>
          <p:cNvPr id="7" name="Straight Arrow Connector 6">
            <a:extLst>
              <a:ext uri="{FF2B5EF4-FFF2-40B4-BE49-F238E27FC236}">
                <a16:creationId xmlns:a16="http://schemas.microsoft.com/office/drawing/2014/main" id="{78C9B0B0-28BE-4DE1-8CE9-2BA6AD757369}"/>
              </a:ext>
            </a:extLst>
          </p:cNvPr>
          <p:cNvCxnSpPr>
            <a:cxnSpLocks/>
            <a:stCxn id="33" idx="2"/>
          </p:cNvCxnSpPr>
          <p:nvPr/>
        </p:nvCxnSpPr>
        <p:spPr>
          <a:xfrm flipH="1">
            <a:off x="6400801" y="3452294"/>
            <a:ext cx="911143" cy="1246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4834BB0-08D9-49DF-8DDA-1269CAF0E98C}"/>
              </a:ext>
            </a:extLst>
          </p:cNvPr>
          <p:cNvCxnSpPr>
            <a:cxnSpLocks/>
            <a:stCxn id="40" idx="2"/>
          </p:cNvCxnSpPr>
          <p:nvPr/>
        </p:nvCxnSpPr>
        <p:spPr>
          <a:xfrm flipH="1">
            <a:off x="5638801" y="3097042"/>
            <a:ext cx="280535" cy="167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2CC2CEA-2224-4865-BFA1-4753890CDAC5}"/>
              </a:ext>
            </a:extLst>
          </p:cNvPr>
          <p:cNvCxnSpPr>
            <a:cxnSpLocks/>
            <a:stCxn id="27" idx="2"/>
          </p:cNvCxnSpPr>
          <p:nvPr/>
        </p:nvCxnSpPr>
        <p:spPr>
          <a:xfrm>
            <a:off x="3230595" y="3417202"/>
            <a:ext cx="1470812" cy="1281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32542E-0AF0-4F8D-AD0D-3F68362ECEA9}"/>
              </a:ext>
            </a:extLst>
          </p:cNvPr>
          <p:cNvCxnSpPr>
            <a:cxnSpLocks/>
            <a:stCxn id="31" idx="2"/>
          </p:cNvCxnSpPr>
          <p:nvPr/>
        </p:nvCxnSpPr>
        <p:spPr>
          <a:xfrm>
            <a:off x="4963850" y="3401658"/>
            <a:ext cx="405495" cy="1373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3886176-EDA3-4ECC-B394-A54A37EA5F80}"/>
              </a:ext>
            </a:extLst>
          </p:cNvPr>
          <p:cNvCxnSpPr>
            <a:cxnSpLocks/>
            <a:stCxn id="37" idx="2"/>
          </p:cNvCxnSpPr>
          <p:nvPr/>
        </p:nvCxnSpPr>
        <p:spPr>
          <a:xfrm flipH="1">
            <a:off x="5932161" y="2807732"/>
            <a:ext cx="929769" cy="189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C2F45B9-3487-408D-B7A1-2EA626A85EFB}"/>
              </a:ext>
            </a:extLst>
          </p:cNvPr>
          <p:cNvCxnSpPr>
            <a:cxnSpLocks/>
            <a:stCxn id="35" idx="2"/>
          </p:cNvCxnSpPr>
          <p:nvPr/>
        </p:nvCxnSpPr>
        <p:spPr>
          <a:xfrm>
            <a:off x="4108136" y="3041358"/>
            <a:ext cx="921064" cy="1657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D567D1-EBBB-480C-BFA4-B5963390DF54}"/>
              </a:ext>
            </a:extLst>
          </p:cNvPr>
          <p:cNvCxnSpPr>
            <a:cxnSpLocks/>
            <a:stCxn id="43" idx="2"/>
          </p:cNvCxnSpPr>
          <p:nvPr/>
        </p:nvCxnSpPr>
        <p:spPr>
          <a:xfrm flipH="1">
            <a:off x="6861929" y="3142896"/>
            <a:ext cx="1543074" cy="1556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65CDA90-3888-4EEA-8F0E-9D8ABD3B17E2}"/>
              </a:ext>
            </a:extLst>
          </p:cNvPr>
          <p:cNvSpPr/>
          <p:nvPr/>
        </p:nvSpPr>
        <p:spPr>
          <a:xfrm>
            <a:off x="4539343" y="4885908"/>
            <a:ext cx="23622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latin typeface="Comic Sans MS" panose="030F0702030302020204" pitchFamily="66" charset="0"/>
              </a:rPr>
              <a:t>Database</a:t>
            </a:r>
            <a:endParaRPr lang="zh-CN" altLang="en-US" dirty="0">
              <a:latin typeface="Comic Sans MS" panose="030F0702030302020204" pitchFamily="66" charset="0"/>
            </a:endParaRPr>
          </a:p>
        </p:txBody>
      </p:sp>
      <p:sp>
        <p:nvSpPr>
          <p:cNvPr id="27" name="TextBox 26">
            <a:extLst>
              <a:ext uri="{FF2B5EF4-FFF2-40B4-BE49-F238E27FC236}">
                <a16:creationId xmlns:a16="http://schemas.microsoft.com/office/drawing/2014/main" id="{0DD64B17-03E5-4A73-B827-81A4B276DB3A}"/>
              </a:ext>
            </a:extLst>
          </p:cNvPr>
          <p:cNvSpPr txBox="1"/>
          <p:nvPr/>
        </p:nvSpPr>
        <p:spPr>
          <a:xfrm>
            <a:off x="2680605" y="3047869"/>
            <a:ext cx="1099981" cy="369332"/>
          </a:xfrm>
          <a:prstGeom prst="rect">
            <a:avLst/>
          </a:prstGeom>
          <a:noFill/>
        </p:spPr>
        <p:txBody>
          <a:bodyPr wrap="none" rtlCol="0">
            <a:spAutoFit/>
          </a:bodyPr>
          <a:lstStyle/>
          <a:p>
            <a:r>
              <a:rPr lang="en-US" altLang="zh-CN" dirty="0">
                <a:latin typeface="Comic Sans MS" panose="030F0702030302020204" pitchFamily="66" charset="0"/>
              </a:rPr>
              <a:t>Insert 5</a:t>
            </a:r>
            <a:endParaRPr lang="zh-CN" altLang="en-US" dirty="0">
              <a:latin typeface="Comic Sans MS" panose="030F0702030302020204" pitchFamily="66" charset="0"/>
            </a:endParaRPr>
          </a:p>
        </p:txBody>
      </p:sp>
      <p:sp>
        <p:nvSpPr>
          <p:cNvPr id="31" name="TextBox 30">
            <a:extLst>
              <a:ext uri="{FF2B5EF4-FFF2-40B4-BE49-F238E27FC236}">
                <a16:creationId xmlns:a16="http://schemas.microsoft.com/office/drawing/2014/main" id="{3699D065-AB9A-4DBD-BC43-C2EF976B38EE}"/>
              </a:ext>
            </a:extLst>
          </p:cNvPr>
          <p:cNvSpPr txBox="1"/>
          <p:nvPr/>
        </p:nvSpPr>
        <p:spPr>
          <a:xfrm>
            <a:off x="4413859" y="3032325"/>
            <a:ext cx="1099981" cy="369332"/>
          </a:xfrm>
          <a:prstGeom prst="rect">
            <a:avLst/>
          </a:prstGeom>
          <a:noFill/>
        </p:spPr>
        <p:txBody>
          <a:bodyPr wrap="none" rtlCol="0">
            <a:spAutoFit/>
          </a:bodyPr>
          <a:lstStyle/>
          <a:p>
            <a:r>
              <a:rPr lang="en-US" altLang="zh-CN" dirty="0">
                <a:latin typeface="Comic Sans MS" panose="030F0702030302020204" pitchFamily="66" charset="0"/>
              </a:rPr>
              <a:t>Insert 9</a:t>
            </a:r>
            <a:endParaRPr lang="zh-CN" altLang="en-US" dirty="0">
              <a:latin typeface="Comic Sans MS" panose="030F0702030302020204" pitchFamily="66" charset="0"/>
            </a:endParaRPr>
          </a:p>
        </p:txBody>
      </p:sp>
      <p:sp>
        <p:nvSpPr>
          <p:cNvPr id="33" name="TextBox 32">
            <a:extLst>
              <a:ext uri="{FF2B5EF4-FFF2-40B4-BE49-F238E27FC236}">
                <a16:creationId xmlns:a16="http://schemas.microsoft.com/office/drawing/2014/main" id="{D6553EF6-44E5-405F-8B7C-65503193A48F}"/>
              </a:ext>
            </a:extLst>
          </p:cNvPr>
          <p:cNvSpPr txBox="1"/>
          <p:nvPr/>
        </p:nvSpPr>
        <p:spPr>
          <a:xfrm>
            <a:off x="6755541" y="3082961"/>
            <a:ext cx="1112805" cy="369332"/>
          </a:xfrm>
          <a:prstGeom prst="rect">
            <a:avLst/>
          </a:prstGeom>
          <a:noFill/>
        </p:spPr>
        <p:txBody>
          <a:bodyPr wrap="none" rtlCol="0">
            <a:spAutoFit/>
          </a:bodyPr>
          <a:lstStyle/>
          <a:p>
            <a:r>
              <a:rPr lang="en-US" altLang="zh-CN" dirty="0">
                <a:latin typeface="Comic Sans MS" panose="030F0702030302020204" pitchFamily="66" charset="0"/>
              </a:rPr>
              <a:t>Delete 3</a:t>
            </a:r>
            <a:endParaRPr lang="zh-CN" altLang="en-US" dirty="0">
              <a:latin typeface="Comic Sans MS" panose="030F0702030302020204" pitchFamily="66" charset="0"/>
            </a:endParaRPr>
          </a:p>
        </p:txBody>
      </p:sp>
      <p:sp>
        <p:nvSpPr>
          <p:cNvPr id="35" name="TextBox 34">
            <a:extLst>
              <a:ext uri="{FF2B5EF4-FFF2-40B4-BE49-F238E27FC236}">
                <a16:creationId xmlns:a16="http://schemas.microsoft.com/office/drawing/2014/main" id="{287A8241-3E2E-4698-B4FD-62A91533E06A}"/>
              </a:ext>
            </a:extLst>
          </p:cNvPr>
          <p:cNvSpPr txBox="1"/>
          <p:nvPr/>
        </p:nvSpPr>
        <p:spPr>
          <a:xfrm>
            <a:off x="3514865" y="2672025"/>
            <a:ext cx="1186543" cy="369332"/>
          </a:xfrm>
          <a:prstGeom prst="rect">
            <a:avLst/>
          </a:prstGeom>
          <a:noFill/>
        </p:spPr>
        <p:txBody>
          <a:bodyPr wrap="none" rtlCol="0">
            <a:spAutoFit/>
          </a:bodyPr>
          <a:lstStyle/>
          <a:p>
            <a:r>
              <a:rPr lang="en-US" altLang="zh-CN" dirty="0">
                <a:latin typeface="Comic Sans MS" panose="030F0702030302020204" pitchFamily="66" charset="0"/>
              </a:rPr>
              <a:t>delete 16</a:t>
            </a:r>
            <a:endParaRPr lang="zh-CN" altLang="en-US" dirty="0">
              <a:latin typeface="Comic Sans MS" panose="030F0702030302020204" pitchFamily="66" charset="0"/>
            </a:endParaRPr>
          </a:p>
        </p:txBody>
      </p:sp>
      <p:sp>
        <p:nvSpPr>
          <p:cNvPr id="37" name="TextBox 36">
            <a:extLst>
              <a:ext uri="{FF2B5EF4-FFF2-40B4-BE49-F238E27FC236}">
                <a16:creationId xmlns:a16="http://schemas.microsoft.com/office/drawing/2014/main" id="{7FBDD845-DAE4-4651-A259-9E3427925C48}"/>
              </a:ext>
            </a:extLst>
          </p:cNvPr>
          <p:cNvSpPr txBox="1"/>
          <p:nvPr/>
        </p:nvSpPr>
        <p:spPr>
          <a:xfrm>
            <a:off x="6259841" y="2438400"/>
            <a:ext cx="1204176" cy="369332"/>
          </a:xfrm>
          <a:prstGeom prst="rect">
            <a:avLst/>
          </a:prstGeom>
          <a:noFill/>
        </p:spPr>
        <p:txBody>
          <a:bodyPr wrap="none" rtlCol="0">
            <a:spAutoFit/>
          </a:bodyPr>
          <a:lstStyle/>
          <a:p>
            <a:r>
              <a:rPr lang="en-US" altLang="zh-CN" dirty="0">
                <a:latin typeface="Comic Sans MS" panose="030F0702030302020204" pitchFamily="66" charset="0"/>
              </a:rPr>
              <a:t>Insert 15</a:t>
            </a:r>
            <a:endParaRPr lang="zh-CN" altLang="en-US" dirty="0">
              <a:latin typeface="Comic Sans MS" panose="030F0702030302020204" pitchFamily="66" charset="0"/>
            </a:endParaRPr>
          </a:p>
        </p:txBody>
      </p:sp>
      <p:sp>
        <p:nvSpPr>
          <p:cNvPr id="40" name="TextBox 39">
            <a:extLst>
              <a:ext uri="{FF2B5EF4-FFF2-40B4-BE49-F238E27FC236}">
                <a16:creationId xmlns:a16="http://schemas.microsoft.com/office/drawing/2014/main" id="{669575EB-DC12-4469-88E1-F3C6ED3C6B42}"/>
              </a:ext>
            </a:extLst>
          </p:cNvPr>
          <p:cNvSpPr txBox="1"/>
          <p:nvPr/>
        </p:nvSpPr>
        <p:spPr>
          <a:xfrm>
            <a:off x="5369345" y="2727710"/>
            <a:ext cx="1099981" cy="369332"/>
          </a:xfrm>
          <a:prstGeom prst="rect">
            <a:avLst/>
          </a:prstGeom>
          <a:noFill/>
        </p:spPr>
        <p:txBody>
          <a:bodyPr wrap="none" rtlCol="0">
            <a:spAutoFit/>
          </a:bodyPr>
          <a:lstStyle/>
          <a:p>
            <a:r>
              <a:rPr lang="en-US" altLang="zh-CN" dirty="0">
                <a:latin typeface="Comic Sans MS" panose="030F0702030302020204" pitchFamily="66" charset="0"/>
              </a:rPr>
              <a:t>Insert 8</a:t>
            </a:r>
            <a:endParaRPr lang="zh-CN" altLang="en-US" dirty="0">
              <a:latin typeface="Comic Sans MS" panose="030F0702030302020204" pitchFamily="66" charset="0"/>
            </a:endParaRPr>
          </a:p>
        </p:txBody>
      </p:sp>
      <p:sp>
        <p:nvSpPr>
          <p:cNvPr id="43" name="TextBox 36">
            <a:extLst>
              <a:ext uri="{FF2B5EF4-FFF2-40B4-BE49-F238E27FC236}">
                <a16:creationId xmlns:a16="http://schemas.microsoft.com/office/drawing/2014/main" id="{7FBDD845-DAE4-4651-A259-9E3427925C48}"/>
              </a:ext>
            </a:extLst>
          </p:cNvPr>
          <p:cNvSpPr txBox="1"/>
          <p:nvPr/>
        </p:nvSpPr>
        <p:spPr>
          <a:xfrm>
            <a:off x="7848601" y="2773564"/>
            <a:ext cx="1112805" cy="369332"/>
          </a:xfrm>
          <a:prstGeom prst="rect">
            <a:avLst/>
          </a:prstGeom>
          <a:noFill/>
        </p:spPr>
        <p:txBody>
          <a:bodyPr wrap="non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zh-CN" dirty="0">
                <a:latin typeface="Comic Sans MS" panose="030F0702030302020204" pitchFamily="66" charset="0"/>
              </a:rPr>
              <a:t>Delete 6</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272686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par>
                                <p:cTn id="36" presetID="22" presetClass="entr" presetSubtype="1"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par>
                                <p:cTn id="39" presetID="22" presetClass="entr" presetSubtype="1"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par>
                                <p:cTn id="42" presetID="22" presetClass="entr" presetSubtype="1"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up)">
                                      <p:cBhvr>
                                        <p:cTn id="44" dur="500"/>
                                        <p:tgtEl>
                                          <p:spTgt spid="8"/>
                                        </p:tgtEl>
                                      </p:cBhvr>
                                    </p:animEffect>
                                  </p:childTnLst>
                                </p:cTn>
                              </p:par>
                              <p:par>
                                <p:cTn id="45" presetID="22" presetClass="entr" presetSubtype="1"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par>
                                <p:cTn id="48" presetID="22" presetClass="entr" presetSubtype="1" fill="hold"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up)">
                                      <p:cBhvr>
                                        <p:cTn id="50" dur="500"/>
                                        <p:tgtEl>
                                          <p:spTgt spid="7"/>
                                        </p:tgtEl>
                                      </p:cBhvr>
                                    </p:animEffect>
                                  </p:childTnLst>
                                </p:cTn>
                              </p:par>
                              <p:par>
                                <p:cTn id="51" presetID="22" presetClass="entr" presetSubtype="1"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up)">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31" grpId="0"/>
      <p:bldP spid="33" grpId="0"/>
      <p:bldP spid="35" grpId="0"/>
      <p:bldP spid="37" grpId="0"/>
      <p:bldP spid="40" grpId="0"/>
      <p:bldP spid="4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8BDD-0540-4340-BEF7-C015C315CE5E}"/>
              </a:ext>
            </a:extLst>
          </p:cNvPr>
          <p:cNvSpPr>
            <a:spLocks noGrp="1"/>
          </p:cNvSpPr>
          <p:nvPr>
            <p:ph type="title"/>
          </p:nvPr>
        </p:nvSpPr>
        <p:spPr/>
        <p:txBody>
          <a:bodyPr/>
          <a:lstStyle/>
          <a:p>
            <a:r>
              <a:rPr lang="en-US" altLang="zh-CN" dirty="0"/>
              <a:t>Batching</a:t>
            </a:r>
            <a:endParaRPr lang="zh-CN" altLang="en-US" dirty="0"/>
          </a:p>
        </p:txBody>
      </p:sp>
      <p:sp>
        <p:nvSpPr>
          <p:cNvPr id="6" name="灯片编号占位符 5">
            <a:extLst>
              <a:ext uri="{FF2B5EF4-FFF2-40B4-BE49-F238E27FC236}">
                <a16:creationId xmlns:a16="http://schemas.microsoft.com/office/drawing/2014/main" id="{8018B6CF-D584-47D4-9247-4C631783C294}"/>
              </a:ext>
            </a:extLst>
          </p:cNvPr>
          <p:cNvSpPr>
            <a:spLocks noGrp="1"/>
          </p:cNvSpPr>
          <p:nvPr>
            <p:ph type="sldNum" sz="quarter" idx="4"/>
          </p:nvPr>
        </p:nvSpPr>
        <p:spPr/>
        <p:txBody>
          <a:bodyPr/>
          <a:lstStyle/>
          <a:p>
            <a:fld id="{B710F26B-4563-4765-9A91-E0CC99FE32F0}" type="slidenum">
              <a:rPr lang="zh-CN" altLang="en-US" smtClean="0"/>
              <a:t>49</a:t>
            </a:fld>
            <a:endParaRPr lang="zh-CN" altLang="en-US"/>
          </a:p>
        </p:txBody>
      </p:sp>
      <p:sp>
        <p:nvSpPr>
          <p:cNvPr id="4" name="Rectangle 3">
            <a:extLst>
              <a:ext uri="{FF2B5EF4-FFF2-40B4-BE49-F238E27FC236}">
                <a16:creationId xmlns:a16="http://schemas.microsoft.com/office/drawing/2014/main" id="{FDA0B3CF-F6B8-47E7-8219-F36C0B1A445E}"/>
              </a:ext>
            </a:extLst>
          </p:cNvPr>
          <p:cNvSpPr/>
          <p:nvPr/>
        </p:nvSpPr>
        <p:spPr>
          <a:xfrm>
            <a:off x="3200401" y="3722044"/>
            <a:ext cx="52578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Comic Sans MS" panose="030F0702030302020204" pitchFamily="66" charset="0"/>
              </a:rPr>
              <a:t>Batching layer</a:t>
            </a:r>
            <a:endParaRPr lang="zh-CN" altLang="en-US" dirty="0">
              <a:latin typeface="Comic Sans MS" panose="030F0702030302020204" pitchFamily="66" charset="0"/>
            </a:endParaRPr>
          </a:p>
        </p:txBody>
      </p:sp>
      <p:cxnSp>
        <p:nvCxnSpPr>
          <p:cNvPr id="7" name="Straight Arrow Connector 6">
            <a:extLst>
              <a:ext uri="{FF2B5EF4-FFF2-40B4-BE49-F238E27FC236}">
                <a16:creationId xmlns:a16="http://schemas.microsoft.com/office/drawing/2014/main" id="{78C9B0B0-28BE-4DE1-8CE9-2BA6AD757369}"/>
              </a:ext>
            </a:extLst>
          </p:cNvPr>
          <p:cNvCxnSpPr>
            <a:cxnSpLocks/>
            <a:stCxn id="33" idx="2"/>
          </p:cNvCxnSpPr>
          <p:nvPr/>
        </p:nvCxnSpPr>
        <p:spPr>
          <a:xfrm flipH="1">
            <a:off x="6738733" y="3452294"/>
            <a:ext cx="573210" cy="228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4834BB0-08D9-49DF-8DDA-1269CAF0E98C}"/>
              </a:ext>
            </a:extLst>
          </p:cNvPr>
          <p:cNvCxnSpPr>
            <a:cxnSpLocks/>
            <a:stCxn id="40" idx="2"/>
          </p:cNvCxnSpPr>
          <p:nvPr/>
        </p:nvCxnSpPr>
        <p:spPr>
          <a:xfrm flipH="1">
            <a:off x="5660119" y="3097043"/>
            <a:ext cx="259216" cy="596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2CC2CEA-2224-4865-BFA1-4753890CDAC5}"/>
              </a:ext>
            </a:extLst>
          </p:cNvPr>
          <p:cNvCxnSpPr>
            <a:cxnSpLocks/>
            <a:stCxn id="27" idx="2"/>
          </p:cNvCxnSpPr>
          <p:nvPr/>
        </p:nvCxnSpPr>
        <p:spPr>
          <a:xfrm>
            <a:off x="3230595" y="3417201"/>
            <a:ext cx="717802" cy="22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32542E-0AF0-4F8D-AD0D-3F68362ECEA9}"/>
              </a:ext>
            </a:extLst>
          </p:cNvPr>
          <p:cNvCxnSpPr>
            <a:cxnSpLocks/>
            <a:stCxn id="31" idx="2"/>
          </p:cNvCxnSpPr>
          <p:nvPr/>
        </p:nvCxnSpPr>
        <p:spPr>
          <a:xfrm>
            <a:off x="4963850" y="3401658"/>
            <a:ext cx="217751" cy="300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3886176-EDA3-4ECC-B394-A54A37EA5F80}"/>
              </a:ext>
            </a:extLst>
          </p:cNvPr>
          <p:cNvCxnSpPr>
            <a:cxnSpLocks/>
            <a:stCxn id="37" idx="2"/>
          </p:cNvCxnSpPr>
          <p:nvPr/>
        </p:nvCxnSpPr>
        <p:spPr>
          <a:xfrm flipH="1">
            <a:off x="6223477" y="2807732"/>
            <a:ext cx="638453" cy="88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C2F45B9-3487-408D-B7A1-2EA626A85EFB}"/>
              </a:ext>
            </a:extLst>
          </p:cNvPr>
          <p:cNvCxnSpPr>
            <a:cxnSpLocks/>
            <a:stCxn id="35" idx="2"/>
          </p:cNvCxnSpPr>
          <p:nvPr/>
        </p:nvCxnSpPr>
        <p:spPr>
          <a:xfrm>
            <a:off x="4108136" y="3041358"/>
            <a:ext cx="452940" cy="689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D567D1-EBBB-480C-BFA4-B5963390DF54}"/>
              </a:ext>
            </a:extLst>
          </p:cNvPr>
          <p:cNvCxnSpPr>
            <a:cxnSpLocks/>
            <a:stCxn id="43" idx="2"/>
          </p:cNvCxnSpPr>
          <p:nvPr/>
        </p:nvCxnSpPr>
        <p:spPr>
          <a:xfrm flipH="1">
            <a:off x="7526365" y="3142897"/>
            <a:ext cx="878638" cy="505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Arrow: Down 24">
            <a:extLst>
              <a:ext uri="{FF2B5EF4-FFF2-40B4-BE49-F238E27FC236}">
                <a16:creationId xmlns:a16="http://schemas.microsoft.com/office/drawing/2014/main" id="{7643576C-0C51-4C6D-BBA9-309147C4AE37}"/>
              </a:ext>
            </a:extLst>
          </p:cNvPr>
          <p:cNvSpPr/>
          <p:nvPr/>
        </p:nvSpPr>
        <p:spPr>
          <a:xfrm>
            <a:off x="5355773" y="4288103"/>
            <a:ext cx="729343" cy="542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ctangle 25">
            <a:extLst>
              <a:ext uri="{FF2B5EF4-FFF2-40B4-BE49-F238E27FC236}">
                <a16:creationId xmlns:a16="http://schemas.microsoft.com/office/drawing/2014/main" id="{865CDA90-3888-4EEA-8F0E-9D8ABD3B17E2}"/>
              </a:ext>
            </a:extLst>
          </p:cNvPr>
          <p:cNvSpPr/>
          <p:nvPr/>
        </p:nvSpPr>
        <p:spPr>
          <a:xfrm>
            <a:off x="4539343" y="4885908"/>
            <a:ext cx="23622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latin typeface="Comic Sans MS" panose="030F0702030302020204" pitchFamily="66" charset="0"/>
              </a:rPr>
              <a:t>Database</a:t>
            </a:r>
            <a:endParaRPr lang="zh-CN" altLang="en-US" dirty="0">
              <a:latin typeface="Comic Sans MS" panose="030F0702030302020204" pitchFamily="66" charset="0"/>
            </a:endParaRPr>
          </a:p>
        </p:txBody>
      </p:sp>
      <p:sp>
        <p:nvSpPr>
          <p:cNvPr id="27" name="TextBox 26">
            <a:extLst>
              <a:ext uri="{FF2B5EF4-FFF2-40B4-BE49-F238E27FC236}">
                <a16:creationId xmlns:a16="http://schemas.microsoft.com/office/drawing/2014/main" id="{0DD64B17-03E5-4A73-B827-81A4B276DB3A}"/>
              </a:ext>
            </a:extLst>
          </p:cNvPr>
          <p:cNvSpPr txBox="1"/>
          <p:nvPr/>
        </p:nvSpPr>
        <p:spPr>
          <a:xfrm>
            <a:off x="2680605" y="3047869"/>
            <a:ext cx="1099981" cy="369332"/>
          </a:xfrm>
          <a:prstGeom prst="rect">
            <a:avLst/>
          </a:prstGeom>
          <a:noFill/>
        </p:spPr>
        <p:txBody>
          <a:bodyPr wrap="none" rtlCol="0">
            <a:spAutoFit/>
          </a:bodyPr>
          <a:lstStyle/>
          <a:p>
            <a:r>
              <a:rPr lang="en-US" altLang="zh-CN" dirty="0">
                <a:latin typeface="Comic Sans MS" panose="030F0702030302020204" pitchFamily="66" charset="0"/>
              </a:rPr>
              <a:t>Insert 5</a:t>
            </a:r>
            <a:endParaRPr lang="zh-CN" altLang="en-US" dirty="0">
              <a:latin typeface="Comic Sans MS" panose="030F0702030302020204" pitchFamily="66" charset="0"/>
            </a:endParaRPr>
          </a:p>
        </p:txBody>
      </p:sp>
      <p:sp>
        <p:nvSpPr>
          <p:cNvPr id="31" name="TextBox 30">
            <a:extLst>
              <a:ext uri="{FF2B5EF4-FFF2-40B4-BE49-F238E27FC236}">
                <a16:creationId xmlns:a16="http://schemas.microsoft.com/office/drawing/2014/main" id="{3699D065-AB9A-4DBD-BC43-C2EF976B38EE}"/>
              </a:ext>
            </a:extLst>
          </p:cNvPr>
          <p:cNvSpPr txBox="1"/>
          <p:nvPr/>
        </p:nvSpPr>
        <p:spPr>
          <a:xfrm>
            <a:off x="4413859" y="3032325"/>
            <a:ext cx="1099981" cy="369332"/>
          </a:xfrm>
          <a:prstGeom prst="rect">
            <a:avLst/>
          </a:prstGeom>
          <a:noFill/>
        </p:spPr>
        <p:txBody>
          <a:bodyPr wrap="none" rtlCol="0">
            <a:spAutoFit/>
          </a:bodyPr>
          <a:lstStyle/>
          <a:p>
            <a:r>
              <a:rPr lang="en-US" altLang="zh-CN" dirty="0">
                <a:latin typeface="Comic Sans MS" panose="030F0702030302020204" pitchFamily="66" charset="0"/>
              </a:rPr>
              <a:t>Insert 9</a:t>
            </a:r>
            <a:endParaRPr lang="zh-CN" altLang="en-US" dirty="0">
              <a:latin typeface="Comic Sans MS" panose="030F0702030302020204" pitchFamily="66" charset="0"/>
            </a:endParaRPr>
          </a:p>
        </p:txBody>
      </p:sp>
      <p:sp>
        <p:nvSpPr>
          <p:cNvPr id="33" name="TextBox 32">
            <a:extLst>
              <a:ext uri="{FF2B5EF4-FFF2-40B4-BE49-F238E27FC236}">
                <a16:creationId xmlns:a16="http://schemas.microsoft.com/office/drawing/2014/main" id="{D6553EF6-44E5-405F-8B7C-65503193A48F}"/>
              </a:ext>
            </a:extLst>
          </p:cNvPr>
          <p:cNvSpPr txBox="1"/>
          <p:nvPr/>
        </p:nvSpPr>
        <p:spPr>
          <a:xfrm>
            <a:off x="6755541" y="3082961"/>
            <a:ext cx="1112805" cy="369332"/>
          </a:xfrm>
          <a:prstGeom prst="rect">
            <a:avLst/>
          </a:prstGeom>
          <a:noFill/>
        </p:spPr>
        <p:txBody>
          <a:bodyPr wrap="none" rtlCol="0">
            <a:spAutoFit/>
          </a:bodyPr>
          <a:lstStyle/>
          <a:p>
            <a:r>
              <a:rPr lang="en-US" altLang="zh-CN" dirty="0">
                <a:latin typeface="Comic Sans MS" panose="030F0702030302020204" pitchFamily="66" charset="0"/>
              </a:rPr>
              <a:t>Delete 3</a:t>
            </a:r>
            <a:endParaRPr lang="zh-CN" altLang="en-US" dirty="0">
              <a:latin typeface="Comic Sans MS" panose="030F0702030302020204" pitchFamily="66" charset="0"/>
            </a:endParaRPr>
          </a:p>
        </p:txBody>
      </p:sp>
      <p:sp>
        <p:nvSpPr>
          <p:cNvPr id="35" name="TextBox 34">
            <a:extLst>
              <a:ext uri="{FF2B5EF4-FFF2-40B4-BE49-F238E27FC236}">
                <a16:creationId xmlns:a16="http://schemas.microsoft.com/office/drawing/2014/main" id="{287A8241-3E2E-4698-B4FD-62A91533E06A}"/>
              </a:ext>
            </a:extLst>
          </p:cNvPr>
          <p:cNvSpPr txBox="1"/>
          <p:nvPr/>
        </p:nvSpPr>
        <p:spPr>
          <a:xfrm>
            <a:off x="3514865" y="2672025"/>
            <a:ext cx="1186543" cy="369332"/>
          </a:xfrm>
          <a:prstGeom prst="rect">
            <a:avLst/>
          </a:prstGeom>
          <a:noFill/>
        </p:spPr>
        <p:txBody>
          <a:bodyPr wrap="none" rtlCol="0">
            <a:spAutoFit/>
          </a:bodyPr>
          <a:lstStyle/>
          <a:p>
            <a:r>
              <a:rPr lang="en-US" altLang="zh-CN" dirty="0">
                <a:latin typeface="Comic Sans MS" panose="030F0702030302020204" pitchFamily="66" charset="0"/>
              </a:rPr>
              <a:t>delete 16</a:t>
            </a:r>
            <a:endParaRPr lang="zh-CN" altLang="en-US" dirty="0">
              <a:latin typeface="Comic Sans MS" panose="030F0702030302020204" pitchFamily="66" charset="0"/>
            </a:endParaRPr>
          </a:p>
        </p:txBody>
      </p:sp>
      <p:sp>
        <p:nvSpPr>
          <p:cNvPr id="37" name="TextBox 36">
            <a:extLst>
              <a:ext uri="{FF2B5EF4-FFF2-40B4-BE49-F238E27FC236}">
                <a16:creationId xmlns:a16="http://schemas.microsoft.com/office/drawing/2014/main" id="{7FBDD845-DAE4-4651-A259-9E3427925C48}"/>
              </a:ext>
            </a:extLst>
          </p:cNvPr>
          <p:cNvSpPr txBox="1"/>
          <p:nvPr/>
        </p:nvSpPr>
        <p:spPr>
          <a:xfrm>
            <a:off x="6259841" y="2438400"/>
            <a:ext cx="1204176" cy="369332"/>
          </a:xfrm>
          <a:prstGeom prst="rect">
            <a:avLst/>
          </a:prstGeom>
          <a:noFill/>
        </p:spPr>
        <p:txBody>
          <a:bodyPr wrap="none" rtlCol="0">
            <a:spAutoFit/>
          </a:bodyPr>
          <a:lstStyle/>
          <a:p>
            <a:r>
              <a:rPr lang="en-US" altLang="zh-CN" dirty="0">
                <a:latin typeface="Comic Sans MS" panose="030F0702030302020204" pitchFamily="66" charset="0"/>
              </a:rPr>
              <a:t>Insert 15</a:t>
            </a:r>
            <a:endParaRPr lang="zh-CN" altLang="en-US" dirty="0">
              <a:latin typeface="Comic Sans MS" panose="030F0702030302020204" pitchFamily="66" charset="0"/>
            </a:endParaRPr>
          </a:p>
        </p:txBody>
      </p:sp>
      <p:sp>
        <p:nvSpPr>
          <p:cNvPr id="40" name="TextBox 39">
            <a:extLst>
              <a:ext uri="{FF2B5EF4-FFF2-40B4-BE49-F238E27FC236}">
                <a16:creationId xmlns:a16="http://schemas.microsoft.com/office/drawing/2014/main" id="{669575EB-DC12-4469-88E1-F3C6ED3C6B42}"/>
              </a:ext>
            </a:extLst>
          </p:cNvPr>
          <p:cNvSpPr txBox="1"/>
          <p:nvPr/>
        </p:nvSpPr>
        <p:spPr>
          <a:xfrm>
            <a:off x="5369345" y="2727710"/>
            <a:ext cx="1099981" cy="369332"/>
          </a:xfrm>
          <a:prstGeom prst="rect">
            <a:avLst/>
          </a:prstGeom>
          <a:noFill/>
        </p:spPr>
        <p:txBody>
          <a:bodyPr wrap="none" rtlCol="0">
            <a:spAutoFit/>
          </a:bodyPr>
          <a:lstStyle/>
          <a:p>
            <a:r>
              <a:rPr lang="en-US" altLang="zh-CN" dirty="0">
                <a:latin typeface="Comic Sans MS" panose="030F0702030302020204" pitchFamily="66" charset="0"/>
              </a:rPr>
              <a:t>Insert 8</a:t>
            </a:r>
            <a:endParaRPr lang="zh-CN" altLang="en-US" dirty="0">
              <a:latin typeface="Comic Sans MS" panose="030F0702030302020204" pitchFamily="66" charset="0"/>
            </a:endParaRPr>
          </a:p>
        </p:txBody>
      </p:sp>
      <p:sp>
        <p:nvSpPr>
          <p:cNvPr id="43" name="TextBox 36">
            <a:extLst>
              <a:ext uri="{FF2B5EF4-FFF2-40B4-BE49-F238E27FC236}">
                <a16:creationId xmlns:a16="http://schemas.microsoft.com/office/drawing/2014/main" id="{7FBDD845-DAE4-4651-A259-9E3427925C48}"/>
              </a:ext>
            </a:extLst>
          </p:cNvPr>
          <p:cNvSpPr txBox="1"/>
          <p:nvPr/>
        </p:nvSpPr>
        <p:spPr>
          <a:xfrm>
            <a:off x="7848601" y="2773564"/>
            <a:ext cx="1112805" cy="369332"/>
          </a:xfrm>
          <a:prstGeom prst="rect">
            <a:avLst/>
          </a:prstGeom>
          <a:noFill/>
        </p:spPr>
        <p:txBody>
          <a:bodyPr wrap="non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zh-CN" dirty="0">
                <a:latin typeface="Comic Sans MS" panose="030F0702030302020204" pitchFamily="66" charset="0"/>
              </a:rPr>
              <a:t>Delete 6</a:t>
            </a:r>
            <a:endParaRPr lang="zh-CN" altLang="en-US" dirty="0">
              <a:latin typeface="Comic Sans MS" panose="030F0702030302020204" pitchFamily="66" charset="0"/>
            </a:endParaRPr>
          </a:p>
        </p:txBody>
      </p:sp>
      <p:sp>
        <p:nvSpPr>
          <p:cNvPr id="45" name="TextBox 44">
            <a:extLst>
              <a:ext uri="{FF2B5EF4-FFF2-40B4-BE49-F238E27FC236}">
                <a16:creationId xmlns:a16="http://schemas.microsoft.com/office/drawing/2014/main" id="{802B06EC-F6D0-410D-B014-EE74F59B1EED}"/>
              </a:ext>
            </a:extLst>
          </p:cNvPr>
          <p:cNvSpPr txBox="1"/>
          <p:nvPr/>
        </p:nvSpPr>
        <p:spPr>
          <a:xfrm>
            <a:off x="6358635" y="4253032"/>
            <a:ext cx="2584362" cy="646331"/>
          </a:xfrm>
          <a:prstGeom prst="rect">
            <a:avLst/>
          </a:prstGeom>
          <a:noFill/>
        </p:spPr>
        <p:txBody>
          <a:bodyPr wrap="none" rtlCol="0">
            <a:spAutoFit/>
          </a:bodyPr>
          <a:lstStyle/>
          <a:p>
            <a:r>
              <a:rPr lang="en-US" altLang="zh-CN" dirty="0">
                <a:latin typeface="Comic Sans MS" panose="030F0702030302020204" pitchFamily="66" charset="0"/>
              </a:rPr>
              <a:t>Union of [5,8,9,15]</a:t>
            </a:r>
          </a:p>
          <a:p>
            <a:r>
              <a:rPr lang="en-US" altLang="zh-CN" dirty="0">
                <a:latin typeface="Comic Sans MS" panose="030F0702030302020204" pitchFamily="66" charset="0"/>
              </a:rPr>
              <a:t>Difference of [3,6,16]</a:t>
            </a:r>
            <a:endParaRPr lang="zh-CN" altLang="en-US" dirty="0">
              <a:latin typeface="Comic Sans MS" panose="030F0702030302020204" pitchFamily="66" charset="0"/>
            </a:endParaRPr>
          </a:p>
        </p:txBody>
      </p:sp>
      <p:sp>
        <p:nvSpPr>
          <p:cNvPr id="15" name="Content Placeholder 14">
            <a:extLst>
              <a:ext uri="{FF2B5EF4-FFF2-40B4-BE49-F238E27FC236}">
                <a16:creationId xmlns:a16="http://schemas.microsoft.com/office/drawing/2014/main" id="{82956EA0-00A7-4161-B34A-C1A00A436DBD}"/>
              </a:ext>
            </a:extLst>
          </p:cNvPr>
          <p:cNvSpPr>
            <a:spLocks noGrp="1"/>
          </p:cNvSpPr>
          <p:nvPr>
            <p:ph idx="1"/>
          </p:nvPr>
        </p:nvSpPr>
        <p:spPr>
          <a:xfrm>
            <a:off x="304800" y="1371600"/>
            <a:ext cx="11277600" cy="2590800"/>
          </a:xfrm>
        </p:spPr>
        <p:txBody>
          <a:bodyPr/>
          <a:lstStyle/>
          <a:p>
            <a:r>
              <a:rPr lang="en-US" altLang="zh-CN" dirty="0"/>
              <a:t>Collect all concurrent writes can commit using a single writer once a while</a:t>
            </a:r>
          </a:p>
          <a:p>
            <a:pPr lvl="0"/>
            <a:endParaRPr lang="zh-CN" altLang="en-US" dirty="0"/>
          </a:p>
          <a:p>
            <a:endParaRPr lang="zh-CN" altLang="en-US" dirty="0"/>
          </a:p>
        </p:txBody>
      </p:sp>
    </p:spTree>
    <p:extLst>
      <p:ext uri="{BB962C8B-B14F-4D97-AF65-F5344CB8AC3E}">
        <p14:creationId xmlns:p14="http://schemas.microsoft.com/office/powerpoint/2010/main" val="3391826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21E7E-C4AF-486A-9D89-D269C85288B2}"/>
              </a:ext>
            </a:extLst>
          </p:cNvPr>
          <p:cNvSpPr>
            <a:spLocks noGrp="1"/>
          </p:cNvSpPr>
          <p:nvPr>
            <p:ph type="title"/>
          </p:nvPr>
        </p:nvSpPr>
        <p:spPr/>
        <p:txBody>
          <a:bodyPr/>
          <a:lstStyle/>
          <a:p>
            <a:r>
              <a:rPr lang="en-US" altLang="zh-CN" dirty="0"/>
              <a:t>Last lecture: parallel trees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9A07BC-547A-41A9-BBFD-E54ECD5F8F34}"/>
                  </a:ext>
                </a:extLst>
              </p:cNvPr>
              <p:cNvSpPr>
                <a:spLocks noGrp="1"/>
              </p:cNvSpPr>
              <p:nvPr>
                <p:ph idx="1"/>
              </p:nvPr>
            </p:nvSpPr>
            <p:spPr>
              <a:xfrm>
                <a:off x="304800" y="1371600"/>
                <a:ext cx="11277600" cy="2209800"/>
              </a:xfrm>
            </p:spPr>
            <p:txBody>
              <a:bodyPr>
                <a:normAutofit fontScale="92500" lnSpcReduction="20000"/>
              </a:bodyPr>
              <a:lstStyle/>
              <a:p>
                <a:r>
                  <a:rPr lang="en-US" altLang="zh-CN" dirty="0"/>
                  <a:t>Join-based tree algorithms</a:t>
                </a:r>
              </a:p>
              <a:p>
                <a14:m>
                  <m:oMath xmlns:m="http://schemas.openxmlformats.org/officeDocument/2006/math">
                    <m:r>
                      <a:rPr lang="en-US" altLang="zh-CN" b="0" i="1">
                        <a:latin typeface="Cambria Math" panose="02040503050406030204" pitchFamily="18" charset="0"/>
                        <a:cs typeface="Courier New" panose="02070309020205020404" pitchFamily="49" charset="0"/>
                      </a:rPr>
                      <m:t>𝑇</m:t>
                    </m:r>
                    <m:r>
                      <a:rPr lang="en-US" altLang="zh-CN" b="0" i="1">
                        <a:latin typeface="Cambria Math" panose="02040503050406030204" pitchFamily="18" charset="0"/>
                        <a:cs typeface="Courier New" panose="02070309020205020404" pitchFamily="49" charset="0"/>
                      </a:rPr>
                      <m:t>=</m:t>
                    </m:r>
                  </m:oMath>
                </a14:m>
                <a:r>
                  <a:rPr lang="en-US" altLang="zh-CN" dirty="0">
                    <a:solidFill>
                      <a:srgbClr val="FF0000"/>
                    </a:solidFill>
                    <a:latin typeface="Courier New" panose="02070309020205020404" pitchFamily="49" charset="0"/>
                    <a:cs typeface="Courier New" panose="02070309020205020404" pitchFamily="49" charset="0"/>
                  </a:rPr>
                  <a:t>Join</a:t>
                </a:r>
                <a14:m>
                  <m:oMath xmlns:m="http://schemas.openxmlformats.org/officeDocument/2006/math">
                    <m:r>
                      <a:rPr lang="en-US" altLang="zh-CN" i="1" dirty="0">
                        <a:latin typeface="Cambria Math" panose="02040503050406030204" pitchFamily="18" charset="0"/>
                      </a:rPr>
                      <m:t>(</m:t>
                    </m:r>
                    <m:sSub>
                      <m:sSubPr>
                        <m:ctrlPr>
                          <a:rPr lang="en-US" altLang="zh-CN" b="0" i="1" dirty="0">
                            <a:latin typeface="Cambria Math" panose="02040503050406030204" pitchFamily="18" charset="0"/>
                          </a:rPr>
                        </m:ctrlPr>
                      </m:sSubPr>
                      <m:e>
                        <m:r>
                          <a:rPr lang="en-US" altLang="zh-CN" b="0" i="1" dirty="0">
                            <a:latin typeface="Cambria Math" panose="02040503050406030204" pitchFamily="18" charset="0"/>
                          </a:rPr>
                          <m:t>𝑇</m:t>
                        </m:r>
                      </m:e>
                      <m:sub>
                        <m:r>
                          <a:rPr lang="en-US" altLang="zh-CN" b="0" i="1" dirty="0">
                            <a:latin typeface="Cambria Math" panose="02040503050406030204" pitchFamily="18" charset="0"/>
                          </a:rPr>
                          <m:t>𝐿</m:t>
                        </m:r>
                      </m:sub>
                    </m:sSub>
                    <m:r>
                      <a:rPr lang="en-US" altLang="zh-CN" b="0" i="1" dirty="0">
                        <a:latin typeface="Cambria Math" panose="02040503050406030204" pitchFamily="18" charset="0"/>
                      </a:rPr>
                      <m:t>,</m:t>
                    </m:r>
                    <m:r>
                      <a:rPr lang="en-US" altLang="zh-CN" b="0" i="1" dirty="0">
                        <a:latin typeface="Cambria Math" panose="02040503050406030204" pitchFamily="18" charset="0"/>
                      </a:rPr>
                      <m:t>𝑒</m:t>
                    </m:r>
                    <m:r>
                      <a:rPr lang="en-US" altLang="zh-CN" b="0" i="1" dirty="0">
                        <a:latin typeface="Cambria Math" panose="02040503050406030204" pitchFamily="18" charset="0"/>
                      </a:rPr>
                      <m:t>,</m:t>
                    </m:r>
                    <m:sSub>
                      <m:sSubPr>
                        <m:ctrlPr>
                          <a:rPr lang="en-US" altLang="zh-CN" b="0" i="1" dirty="0">
                            <a:latin typeface="Cambria Math" panose="02040503050406030204" pitchFamily="18" charset="0"/>
                          </a:rPr>
                        </m:ctrlPr>
                      </m:sSubPr>
                      <m:e>
                        <m:r>
                          <a:rPr lang="en-US" altLang="zh-CN" b="0" i="1" dirty="0">
                            <a:latin typeface="Cambria Math" panose="02040503050406030204" pitchFamily="18" charset="0"/>
                          </a:rPr>
                          <m:t>𝑇</m:t>
                        </m:r>
                      </m:e>
                      <m:sub>
                        <m:r>
                          <a:rPr lang="en-US" altLang="zh-CN" b="0" i="1" dirty="0">
                            <a:latin typeface="Cambria Math" panose="02040503050406030204" pitchFamily="18" charset="0"/>
                          </a:rPr>
                          <m:t>𝑅</m:t>
                        </m:r>
                      </m:sub>
                    </m:sSub>
                    <m:r>
                      <a:rPr lang="en-US" altLang="zh-CN" i="1" dirty="0">
                        <a:latin typeface="Cambria Math" panose="02040503050406030204" pitchFamily="18" charset="0"/>
                      </a:rPr>
                      <m:t>)</m:t>
                    </m:r>
                  </m:oMath>
                </a14:m>
                <a:r>
                  <a:rPr lang="zh-CN" altLang="en-US" dirty="0"/>
                  <a:t> </a:t>
                </a:r>
                <a:r>
                  <a:rPr lang="en-US" altLang="zh-CN" dirty="0"/>
                  <a:t>: </a:t>
                </a:r>
                <a14:m>
                  <m:oMath xmlns:m="http://schemas.openxmlformats.org/officeDocument/2006/math">
                    <m:sSub>
                      <m:sSubPr>
                        <m:ctrlPr>
                          <a:rPr lang="en-US" altLang="zh-CN" b="0" i="1">
                            <a:latin typeface="Cambria Math" panose="02040503050406030204" pitchFamily="18" charset="0"/>
                          </a:rPr>
                        </m:ctrlPr>
                      </m:sSubPr>
                      <m:e>
                        <m:r>
                          <a:rPr lang="en-US" altLang="zh-CN" b="0" i="1">
                            <a:latin typeface="Cambria Math" panose="02040503050406030204" pitchFamily="18" charset="0"/>
                          </a:rPr>
                          <m:t>𝑇</m:t>
                        </m:r>
                      </m:e>
                      <m:sub>
                        <m:r>
                          <a:rPr lang="en-US" altLang="zh-CN" b="0" i="1">
                            <a:latin typeface="Cambria Math" panose="02040503050406030204" pitchFamily="18" charset="0"/>
                          </a:rPr>
                          <m:t>𝐿</m:t>
                        </m:r>
                      </m:sub>
                    </m:sSub>
                  </m:oMath>
                </a14:m>
                <a:r>
                  <a:rPr lang="zh-CN" altLang="en-US" b="0" dirty="0"/>
                  <a:t> </a:t>
                </a:r>
                <a:r>
                  <a:rPr lang="en-US" altLang="zh-CN" b="0" dirty="0"/>
                  <a:t>and </a:t>
                </a:r>
                <a14:m>
                  <m:oMath xmlns:m="http://schemas.openxmlformats.org/officeDocument/2006/math">
                    <m:sSub>
                      <m:sSubPr>
                        <m:ctrlPr>
                          <a:rPr lang="en-US" altLang="zh-CN" b="0" i="1">
                            <a:latin typeface="Cambria Math" panose="02040503050406030204" pitchFamily="18" charset="0"/>
                          </a:rPr>
                        </m:ctrlPr>
                      </m:sSubPr>
                      <m:e>
                        <m:r>
                          <a:rPr lang="en-US" altLang="zh-CN" b="0" i="1">
                            <a:latin typeface="Cambria Math" panose="02040503050406030204" pitchFamily="18" charset="0"/>
                          </a:rPr>
                          <m:t>𝑇</m:t>
                        </m:r>
                      </m:e>
                      <m:sub>
                        <m:r>
                          <a:rPr lang="en-US" altLang="zh-CN" b="0" i="1">
                            <a:latin typeface="Cambria Math" panose="02040503050406030204" pitchFamily="18" charset="0"/>
                          </a:rPr>
                          <m:t>𝑅</m:t>
                        </m:r>
                      </m:sub>
                    </m:sSub>
                  </m:oMath>
                </a14:m>
                <a:r>
                  <a:rPr lang="zh-CN" altLang="en-US" b="0" dirty="0"/>
                  <a:t> </a:t>
                </a:r>
                <a:r>
                  <a:rPr lang="en-US" altLang="zh-CN" b="0" dirty="0"/>
                  <a:t>are two trees of a certain balancing scheme, </a:t>
                </a:r>
                <a14:m>
                  <m:oMath xmlns:m="http://schemas.openxmlformats.org/officeDocument/2006/math">
                    <m:r>
                      <a:rPr lang="en-US" altLang="zh-CN" b="0" i="1">
                        <a:latin typeface="Cambria Math" panose="02040503050406030204" pitchFamily="18" charset="0"/>
                      </a:rPr>
                      <m:t>𝑒</m:t>
                    </m:r>
                  </m:oMath>
                </a14:m>
                <a:r>
                  <a:rPr lang="zh-CN" altLang="en-US" b="0" dirty="0"/>
                  <a:t> </a:t>
                </a:r>
                <a:r>
                  <a:rPr lang="en-US" altLang="zh-CN" b="0" dirty="0"/>
                  <a:t>is an entry/node (the </a:t>
                </a:r>
                <a:r>
                  <a:rPr lang="en-US" altLang="zh-CN" b="0" dirty="0">
                    <a:solidFill>
                      <a:srgbClr val="FF0000"/>
                    </a:solidFill>
                  </a:rPr>
                  <a:t>pivot</a:t>
                </a:r>
                <a:r>
                  <a:rPr lang="en-US" altLang="zh-CN" b="0" dirty="0"/>
                  <a:t>)</a:t>
                </a:r>
                <a:r>
                  <a:rPr lang="en-US" altLang="zh-CN" dirty="0"/>
                  <a:t>.  </a:t>
                </a: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𝑻</m:t>
                        </m:r>
                      </m:e>
                      <m:sub>
                        <m:r>
                          <a:rPr lang="en-US" altLang="zh-CN" i="1">
                            <a:latin typeface="Cambria Math" panose="02040503050406030204" pitchFamily="18" charset="0"/>
                          </a:rPr>
                          <m:t>𝑳</m:t>
                        </m:r>
                      </m:sub>
                    </m:sSub>
                    <m:r>
                      <a:rPr lang="en-US" altLang="zh-CN" i="1">
                        <a:latin typeface="Cambria Math" panose="02040503050406030204" pitchFamily="18" charset="0"/>
                      </a:rPr>
                      <m:t>&lt;</m:t>
                    </m:r>
                    <m:r>
                      <a:rPr lang="en-US" altLang="zh-CN" i="1">
                        <a:latin typeface="Cambria Math" panose="02040503050406030204" pitchFamily="18" charset="0"/>
                      </a:rPr>
                      <m:t>𝒆</m:t>
                    </m:r>
                    <m:r>
                      <a:rPr lang="en-US" altLang="zh-CN" i="1">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𝑻</m:t>
                        </m:r>
                      </m:e>
                      <m:sub>
                        <m:r>
                          <a:rPr lang="en-US" altLang="zh-CN" i="1">
                            <a:latin typeface="Cambria Math" panose="02040503050406030204" pitchFamily="18" charset="0"/>
                          </a:rPr>
                          <m:t>𝑹</m:t>
                        </m:r>
                      </m:sub>
                    </m:sSub>
                  </m:oMath>
                </a14:m>
                <a:endParaRPr lang="en-US" altLang="zh-CN" b="0" dirty="0"/>
              </a:p>
              <a:p>
                <a:r>
                  <a:rPr lang="en-US" altLang="zh-CN" b="0" dirty="0"/>
                  <a:t>It returns a valid tree </a:t>
                </a:r>
                <a14:m>
                  <m:oMath xmlns:m="http://schemas.openxmlformats.org/officeDocument/2006/math">
                    <m:r>
                      <a:rPr lang="en-US" altLang="zh-CN" b="0" i="1">
                        <a:latin typeface="Cambria Math" panose="02040503050406030204" pitchFamily="18" charset="0"/>
                      </a:rPr>
                      <m:t>𝑇</m:t>
                    </m:r>
                  </m:oMath>
                </a14:m>
                <a:r>
                  <a:rPr lang="en-US" altLang="zh-CN" b="0" dirty="0"/>
                  <a:t>, which is </a:t>
                </a:r>
                <a14:m>
                  <m:oMath xmlns:m="http://schemas.openxmlformats.org/officeDocument/2006/math">
                    <m:sSub>
                      <m:sSubPr>
                        <m:ctrlPr>
                          <a:rPr lang="en-US" altLang="zh-CN" b="0" i="1">
                            <a:latin typeface="Cambria Math" panose="02040503050406030204" pitchFamily="18" charset="0"/>
                          </a:rPr>
                        </m:ctrlPr>
                      </m:sSubPr>
                      <m:e>
                        <m:r>
                          <a:rPr lang="en-US" altLang="zh-CN" b="0" i="1">
                            <a:latin typeface="Cambria Math" panose="02040503050406030204" pitchFamily="18" charset="0"/>
                          </a:rPr>
                          <m:t>𝑇</m:t>
                        </m:r>
                      </m:e>
                      <m:sub>
                        <m:r>
                          <a:rPr lang="en-US" altLang="zh-CN" b="0" i="1">
                            <a:latin typeface="Cambria Math" panose="02040503050406030204" pitchFamily="18" charset="0"/>
                          </a:rPr>
                          <m:t>𝐿</m:t>
                        </m:r>
                      </m:sub>
                    </m:sSub>
                    <m:r>
                      <a:rPr lang="en-US" altLang="zh-CN" b="0" i="1">
                        <a:latin typeface="Cambria Math" panose="02040503050406030204" pitchFamily="18" charset="0"/>
                      </a:rPr>
                      <m:t>∪</m:t>
                    </m:r>
                    <m:d>
                      <m:dPr>
                        <m:begChr m:val="{"/>
                        <m:endChr m:val="}"/>
                        <m:ctrlPr>
                          <a:rPr lang="en-US" altLang="zh-CN" b="0" i="1">
                            <a:latin typeface="Cambria Math" panose="02040503050406030204" pitchFamily="18" charset="0"/>
                          </a:rPr>
                        </m:ctrlPr>
                      </m:dPr>
                      <m:e>
                        <m:r>
                          <a:rPr lang="en-US" altLang="zh-CN" b="0" i="1">
                            <a:latin typeface="Cambria Math" panose="02040503050406030204" pitchFamily="18" charset="0"/>
                          </a:rPr>
                          <m:t>𝑒</m:t>
                        </m:r>
                      </m:e>
                    </m:d>
                    <m:r>
                      <a:rPr lang="en-US" altLang="zh-CN" b="0" i="1">
                        <a:latin typeface="Cambria Math" panose="02040503050406030204" pitchFamily="18" charset="0"/>
                      </a:rPr>
                      <m:t>∪</m:t>
                    </m:r>
                    <m:sSub>
                      <m:sSubPr>
                        <m:ctrlPr>
                          <a:rPr lang="en-US" altLang="zh-CN" b="0" i="1">
                            <a:latin typeface="Cambria Math" panose="02040503050406030204" pitchFamily="18" charset="0"/>
                          </a:rPr>
                        </m:ctrlPr>
                      </m:sSubPr>
                      <m:e>
                        <m:r>
                          <a:rPr lang="en-US" altLang="zh-CN" b="0" i="1">
                            <a:latin typeface="Cambria Math" panose="02040503050406030204" pitchFamily="18" charset="0"/>
                          </a:rPr>
                          <m:t>𝑇</m:t>
                        </m:r>
                      </m:e>
                      <m:sub>
                        <m:r>
                          <a:rPr lang="en-US" altLang="zh-CN" b="0" i="1">
                            <a:latin typeface="Cambria Math" panose="02040503050406030204" pitchFamily="18" charset="0"/>
                          </a:rPr>
                          <m:t>𝑅</m:t>
                        </m:r>
                      </m:sub>
                    </m:sSub>
                  </m:oMath>
                </a14:m>
                <a:endParaRPr lang="en-US" altLang="zh-CN" b="0" dirty="0"/>
              </a:p>
              <a:p>
                <a:r>
                  <a:rPr lang="en-US" altLang="zh-CN" b="0" dirty="0"/>
                  <a:t>Cost: roughly the difference in height</a:t>
                </a:r>
              </a:p>
              <a:p>
                <a:endParaRPr lang="zh-CN" altLang="en-US" dirty="0"/>
              </a:p>
            </p:txBody>
          </p:sp>
        </mc:Choice>
        <mc:Fallback xmlns="">
          <p:sp>
            <p:nvSpPr>
              <p:cNvPr id="3" name="Content Placeholder 2">
                <a:extLst>
                  <a:ext uri="{FF2B5EF4-FFF2-40B4-BE49-F238E27FC236}">
                    <a16:creationId xmlns:a16="http://schemas.microsoft.com/office/drawing/2014/main" id="{A99A07BC-547A-41A9-BBFD-E54ECD5F8F34}"/>
                  </a:ext>
                </a:extLst>
              </p:cNvPr>
              <p:cNvSpPr>
                <a:spLocks noGrp="1" noRot="1" noChangeAspect="1" noMove="1" noResize="1" noEditPoints="1" noAdjustHandles="1" noChangeArrowheads="1" noChangeShapeType="1" noTextEdit="1"/>
              </p:cNvSpPr>
              <p:nvPr>
                <p:ph idx="1"/>
              </p:nvPr>
            </p:nvSpPr>
            <p:spPr>
              <a:xfrm>
                <a:off x="304800" y="1371600"/>
                <a:ext cx="11277600" cy="2209800"/>
              </a:xfrm>
              <a:blipFill>
                <a:blip r:embed="rId2"/>
                <a:stretch>
                  <a:fillRect l="-811" t="-6887" b="-4959"/>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24BCF972-3428-44A2-AD45-F4A5C68AEC57}"/>
              </a:ext>
            </a:extLst>
          </p:cNvPr>
          <p:cNvSpPr>
            <a:spLocks noGrp="1"/>
          </p:cNvSpPr>
          <p:nvPr>
            <p:ph type="sldNum" sz="quarter" idx="4"/>
          </p:nvPr>
        </p:nvSpPr>
        <p:spPr/>
        <p:txBody>
          <a:bodyPr/>
          <a:lstStyle/>
          <a:p>
            <a:fld id="{B710F26B-4563-4765-9A91-E0CC99FE32F0}" type="slidenum">
              <a:rPr lang="zh-CN" altLang="en-US" smtClean="0"/>
              <a:t>5</a:t>
            </a:fld>
            <a:endParaRPr lang="zh-CN" altLang="en-US"/>
          </a:p>
        </p:txBody>
      </p:sp>
      <p:sp>
        <p:nvSpPr>
          <p:cNvPr id="5" name="等腰三角形 37">
            <a:extLst>
              <a:ext uri="{FF2B5EF4-FFF2-40B4-BE49-F238E27FC236}">
                <a16:creationId xmlns:a16="http://schemas.microsoft.com/office/drawing/2014/main" id="{8E4B5515-8918-4505-9A42-0B62F56984C5}"/>
              </a:ext>
            </a:extLst>
          </p:cNvPr>
          <p:cNvSpPr/>
          <p:nvPr/>
        </p:nvSpPr>
        <p:spPr>
          <a:xfrm>
            <a:off x="4397184" y="4541030"/>
            <a:ext cx="546219" cy="817001"/>
          </a:xfrm>
          <a:prstGeom prst="triangle">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6">
            <a:extLst>
              <a:ext uri="{FF2B5EF4-FFF2-40B4-BE49-F238E27FC236}">
                <a16:creationId xmlns:a16="http://schemas.microsoft.com/office/drawing/2014/main" id="{E67F9CD4-0BD6-4F69-879E-827160418C0E}"/>
              </a:ext>
            </a:extLst>
          </p:cNvPr>
          <p:cNvSpPr/>
          <p:nvPr/>
        </p:nvSpPr>
        <p:spPr>
          <a:xfrm>
            <a:off x="3546165" y="4585666"/>
            <a:ext cx="546219" cy="1178805"/>
          </a:xfrm>
          <a:prstGeom prst="triangle">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Straight Connector 94">
            <a:extLst>
              <a:ext uri="{FF2B5EF4-FFF2-40B4-BE49-F238E27FC236}">
                <a16:creationId xmlns:a16="http://schemas.microsoft.com/office/drawing/2014/main" id="{8C6771FB-5EFC-4C0B-8237-424D1B6DB818}"/>
              </a:ext>
            </a:extLst>
          </p:cNvPr>
          <p:cNvCxnSpPr>
            <a:stCxn id="8" idx="5"/>
            <a:endCxn id="11" idx="1"/>
          </p:cNvCxnSpPr>
          <p:nvPr/>
        </p:nvCxnSpPr>
        <p:spPr>
          <a:xfrm>
            <a:off x="4349746" y="4296141"/>
            <a:ext cx="212784" cy="140684"/>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sp>
        <p:nvSpPr>
          <p:cNvPr id="8" name="Oval 65">
            <a:extLst>
              <a:ext uri="{FF2B5EF4-FFF2-40B4-BE49-F238E27FC236}">
                <a16:creationId xmlns:a16="http://schemas.microsoft.com/office/drawing/2014/main" id="{F2D0216A-7F53-4103-9003-8455EE39BCBD}"/>
              </a:ext>
            </a:extLst>
          </p:cNvPr>
          <p:cNvSpPr/>
          <p:nvPr/>
        </p:nvSpPr>
        <p:spPr>
          <a:xfrm>
            <a:off x="4089583" y="4035978"/>
            <a:ext cx="304800" cy="304800"/>
          </a:xfrm>
          <a:prstGeom prst="ellipse">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r>
              <a:rPr lang="en-US" sz="1600" b="1" dirty="0">
                <a:solidFill>
                  <a:srgbClr val="FF0000"/>
                </a:solidFill>
                <a:latin typeface="Comic Sans MS" panose="030F0702030302020204" pitchFamily="66" charset="0"/>
                <a:cs typeface="Arial" panose="020B0604020202020204" pitchFamily="34" charset="0"/>
              </a:rPr>
              <a:t>4</a:t>
            </a:r>
          </a:p>
        </p:txBody>
      </p:sp>
      <p:sp>
        <p:nvSpPr>
          <p:cNvPr id="9" name="Oval 85">
            <a:extLst>
              <a:ext uri="{FF2B5EF4-FFF2-40B4-BE49-F238E27FC236}">
                <a16:creationId xmlns:a16="http://schemas.microsoft.com/office/drawing/2014/main" id="{AF5B256F-95B6-431B-AD21-F794D06E6568}"/>
              </a:ext>
            </a:extLst>
          </p:cNvPr>
          <p:cNvSpPr/>
          <p:nvPr/>
        </p:nvSpPr>
        <p:spPr>
          <a:xfrm>
            <a:off x="3666874" y="4416978"/>
            <a:ext cx="304800" cy="304800"/>
          </a:xfrm>
          <a:prstGeom prst="ellipse">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Comic Sans MS" panose="030F0702030302020204" pitchFamily="66" charset="0"/>
              </a:rPr>
              <a:t>2</a:t>
            </a:r>
          </a:p>
        </p:txBody>
      </p:sp>
      <p:cxnSp>
        <p:nvCxnSpPr>
          <p:cNvPr id="10" name="Straight Connector 90">
            <a:extLst>
              <a:ext uri="{FF2B5EF4-FFF2-40B4-BE49-F238E27FC236}">
                <a16:creationId xmlns:a16="http://schemas.microsoft.com/office/drawing/2014/main" id="{5FD3378F-37B9-4098-ABE2-EAFDA369C541}"/>
              </a:ext>
            </a:extLst>
          </p:cNvPr>
          <p:cNvCxnSpPr>
            <a:stCxn id="8" idx="3"/>
            <a:endCxn id="9" idx="0"/>
          </p:cNvCxnSpPr>
          <p:nvPr/>
        </p:nvCxnSpPr>
        <p:spPr>
          <a:xfrm flipH="1">
            <a:off x="3819274" y="4296142"/>
            <a:ext cx="314946" cy="120837"/>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sp>
        <p:nvSpPr>
          <p:cNvPr id="11" name="Oval 85">
            <a:extLst>
              <a:ext uri="{FF2B5EF4-FFF2-40B4-BE49-F238E27FC236}">
                <a16:creationId xmlns:a16="http://schemas.microsoft.com/office/drawing/2014/main" id="{83F4FFBA-A261-430B-98E9-C0C1677ECAAF}"/>
              </a:ext>
            </a:extLst>
          </p:cNvPr>
          <p:cNvSpPr/>
          <p:nvPr/>
        </p:nvSpPr>
        <p:spPr>
          <a:xfrm>
            <a:off x="4517893" y="4392188"/>
            <a:ext cx="304800" cy="304800"/>
          </a:xfrm>
          <a:prstGeom prst="ellipse">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dirty="0">
                <a:solidFill>
                  <a:schemeClr val="accent1"/>
                </a:solidFill>
                <a:latin typeface="Comic Sans MS" panose="030F0702030302020204" pitchFamily="66" charset="0"/>
                <a:cs typeface="Arial" panose="020B0604020202020204" pitchFamily="34" charset="0"/>
              </a:rPr>
              <a:t>10</a:t>
            </a:r>
          </a:p>
        </p:txBody>
      </p:sp>
      <mc:AlternateContent xmlns:mc="http://schemas.openxmlformats.org/markup-compatibility/2006" xmlns:a14="http://schemas.microsoft.com/office/drawing/2010/main">
        <mc:Choice Requires="a14">
          <p:sp>
            <p:nvSpPr>
              <p:cNvPr id="12" name="文本框 47">
                <a:extLst>
                  <a:ext uri="{FF2B5EF4-FFF2-40B4-BE49-F238E27FC236}">
                    <a16:creationId xmlns:a16="http://schemas.microsoft.com/office/drawing/2014/main" id="{E2F37204-9DCE-473C-B7B0-F03874F93D0A}"/>
                  </a:ext>
                </a:extLst>
              </p:cNvPr>
              <p:cNvSpPr txBox="1"/>
              <p:nvPr/>
            </p:nvSpPr>
            <p:spPr>
              <a:xfrm>
                <a:off x="3604803" y="5175067"/>
                <a:ext cx="4672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𝑇</m:t>
                          </m:r>
                        </m:e>
                        <m:sub>
                          <m:r>
                            <a:rPr lang="en-US" altLang="zh-CN" i="1">
                              <a:solidFill>
                                <a:schemeClr val="bg1"/>
                              </a:solidFill>
                              <a:latin typeface="Cambria Math" panose="02040503050406030204" pitchFamily="18" charset="0"/>
                            </a:rPr>
                            <m:t>𝐿</m:t>
                          </m:r>
                        </m:sub>
                      </m:sSub>
                    </m:oMath>
                  </m:oMathPara>
                </a14:m>
                <a:endParaRPr lang="zh-CN" altLang="en-US" dirty="0">
                  <a:solidFill>
                    <a:schemeClr val="bg1"/>
                  </a:solidFill>
                </a:endParaRPr>
              </a:p>
            </p:txBody>
          </p:sp>
        </mc:Choice>
        <mc:Fallback xmlns="">
          <p:sp>
            <p:nvSpPr>
              <p:cNvPr id="12" name="文本框 47">
                <a:extLst>
                  <a:ext uri="{FF2B5EF4-FFF2-40B4-BE49-F238E27FC236}">
                    <a16:creationId xmlns:a16="http://schemas.microsoft.com/office/drawing/2014/main" id="{E2F37204-9DCE-473C-B7B0-F03874F93D0A}"/>
                  </a:ext>
                </a:extLst>
              </p:cNvPr>
              <p:cNvSpPr txBox="1">
                <a:spLocks noRot="1" noChangeAspect="1" noMove="1" noResize="1" noEditPoints="1" noAdjustHandles="1" noChangeArrowheads="1" noChangeShapeType="1" noTextEdit="1"/>
              </p:cNvSpPr>
              <p:nvPr/>
            </p:nvSpPr>
            <p:spPr>
              <a:xfrm>
                <a:off x="3604803" y="5175067"/>
                <a:ext cx="467244"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49">
                <a:extLst>
                  <a:ext uri="{FF2B5EF4-FFF2-40B4-BE49-F238E27FC236}">
                    <a16:creationId xmlns:a16="http://schemas.microsoft.com/office/drawing/2014/main" id="{8AB6BFC8-BE16-426E-BCDA-1503345EA220}"/>
                  </a:ext>
                </a:extLst>
              </p:cNvPr>
              <p:cNvSpPr txBox="1"/>
              <p:nvPr/>
            </p:nvSpPr>
            <p:spPr>
              <a:xfrm>
                <a:off x="4508740" y="4775635"/>
                <a:ext cx="384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𝑇</m:t>
                          </m:r>
                        </m:e>
                        <m:sub>
                          <m:r>
                            <a:rPr lang="en-US" altLang="zh-CN" i="1">
                              <a:solidFill>
                                <a:schemeClr val="bg1"/>
                              </a:solidFill>
                              <a:latin typeface="Cambria Math" panose="02040503050406030204" pitchFamily="18" charset="0"/>
                            </a:rPr>
                            <m:t>𝑅</m:t>
                          </m:r>
                        </m:sub>
                      </m:sSub>
                    </m:oMath>
                  </m:oMathPara>
                </a14:m>
                <a:endParaRPr lang="zh-CN" altLang="en-US" dirty="0">
                  <a:solidFill>
                    <a:schemeClr val="bg1"/>
                  </a:solidFill>
                </a:endParaRPr>
              </a:p>
            </p:txBody>
          </p:sp>
        </mc:Choice>
        <mc:Fallback xmlns="">
          <p:sp>
            <p:nvSpPr>
              <p:cNvPr id="13" name="文本框 49">
                <a:extLst>
                  <a:ext uri="{FF2B5EF4-FFF2-40B4-BE49-F238E27FC236}">
                    <a16:creationId xmlns:a16="http://schemas.microsoft.com/office/drawing/2014/main" id="{8AB6BFC8-BE16-426E-BCDA-1503345EA220}"/>
                  </a:ext>
                </a:extLst>
              </p:cNvPr>
              <p:cNvSpPr txBox="1">
                <a:spLocks noRot="1" noChangeAspect="1" noMove="1" noResize="1" noEditPoints="1" noAdjustHandles="1" noChangeArrowheads="1" noChangeShapeType="1" noTextEdit="1"/>
              </p:cNvSpPr>
              <p:nvPr/>
            </p:nvSpPr>
            <p:spPr>
              <a:xfrm>
                <a:off x="4508740" y="4775635"/>
                <a:ext cx="384874" cy="369332"/>
              </a:xfrm>
              <a:prstGeom prst="rect">
                <a:avLst/>
              </a:prstGeom>
              <a:blipFill>
                <a:blip r:embed="rId4"/>
                <a:stretch>
                  <a:fillRect/>
                </a:stretch>
              </a:blipFill>
            </p:spPr>
            <p:txBody>
              <a:bodyPr/>
              <a:lstStyle/>
              <a:p>
                <a:r>
                  <a:rPr lang="zh-CN" altLang="en-US">
                    <a:noFill/>
                  </a:rPr>
                  <a:t> </a:t>
                </a:r>
              </a:p>
            </p:txBody>
          </p:sp>
        </mc:Fallback>
      </mc:AlternateContent>
      <p:sp>
        <p:nvSpPr>
          <p:cNvPr id="14" name="TextBox 13">
            <a:extLst>
              <a:ext uri="{FF2B5EF4-FFF2-40B4-BE49-F238E27FC236}">
                <a16:creationId xmlns:a16="http://schemas.microsoft.com/office/drawing/2014/main" id="{17C1992C-2F4F-4322-84AB-BC89A15CF07D}"/>
              </a:ext>
            </a:extLst>
          </p:cNvPr>
          <p:cNvSpPr txBox="1"/>
          <p:nvPr/>
        </p:nvSpPr>
        <p:spPr>
          <a:xfrm>
            <a:off x="4221141" y="6172200"/>
            <a:ext cx="3505200"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(Rebalance if necessary)</a:t>
            </a:r>
            <a:endParaRPr lang="zh-CN" altLang="en-US"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816CC92-1725-4A98-9A15-A02864E91807}"/>
                  </a:ext>
                </a:extLst>
              </p:cNvPr>
              <p:cNvSpPr txBox="1"/>
              <p:nvPr/>
            </p:nvSpPr>
            <p:spPr>
              <a:xfrm>
                <a:off x="2704133" y="4121749"/>
                <a:ext cx="841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𝑇</m:t>
                      </m:r>
                      <m:r>
                        <a:rPr lang="en-US" altLang="zh-CN" sz="2400" i="1">
                          <a:latin typeface="Cambria Math" panose="02040503050406030204" pitchFamily="18" charset="0"/>
                        </a:rPr>
                        <m:t>= </m:t>
                      </m:r>
                    </m:oMath>
                  </m:oMathPara>
                </a14:m>
                <a:endParaRPr lang="zh-CN" altLang="en-US" sz="2400" dirty="0"/>
              </a:p>
            </p:txBody>
          </p:sp>
        </mc:Choice>
        <mc:Fallback xmlns="">
          <p:sp>
            <p:nvSpPr>
              <p:cNvPr id="15" name="TextBox 14">
                <a:extLst>
                  <a:ext uri="{FF2B5EF4-FFF2-40B4-BE49-F238E27FC236}">
                    <a16:creationId xmlns:a16="http://schemas.microsoft.com/office/drawing/2014/main" id="{3816CC92-1725-4A98-9A15-A02864E91807}"/>
                  </a:ext>
                </a:extLst>
              </p:cNvPr>
              <p:cNvSpPr txBox="1">
                <a:spLocks noRot="1" noChangeAspect="1" noMove="1" noResize="1" noEditPoints="1" noAdjustHandles="1" noChangeArrowheads="1" noChangeShapeType="1" noTextEdit="1"/>
              </p:cNvSpPr>
              <p:nvPr/>
            </p:nvSpPr>
            <p:spPr>
              <a:xfrm>
                <a:off x="2704133" y="4121749"/>
                <a:ext cx="841128" cy="461665"/>
              </a:xfrm>
              <a:prstGeom prst="rect">
                <a:avLst/>
              </a:prstGeom>
              <a:blipFill>
                <a:blip r:embed="rId5"/>
                <a:stretch>
                  <a:fillRect/>
                </a:stretch>
              </a:blipFill>
            </p:spPr>
            <p:txBody>
              <a:bodyPr/>
              <a:lstStyle/>
              <a:p>
                <a:r>
                  <a:rPr lang="zh-CN" altLang="en-US">
                    <a:noFill/>
                  </a:rPr>
                  <a:t> </a:t>
                </a:r>
              </a:p>
            </p:txBody>
          </p:sp>
        </mc:Fallback>
      </mc:AlternateContent>
      <p:sp>
        <p:nvSpPr>
          <p:cNvPr id="16" name="Rectangle 15">
            <a:extLst>
              <a:ext uri="{FF2B5EF4-FFF2-40B4-BE49-F238E27FC236}">
                <a16:creationId xmlns:a16="http://schemas.microsoft.com/office/drawing/2014/main" id="{34E98EBB-94B4-44BF-B80A-89B72B7FF43E}"/>
              </a:ext>
            </a:extLst>
          </p:cNvPr>
          <p:cNvSpPr/>
          <p:nvPr/>
        </p:nvSpPr>
        <p:spPr>
          <a:xfrm>
            <a:off x="3429000" y="3962400"/>
            <a:ext cx="1625966" cy="1850627"/>
          </a:xfrm>
          <a:prstGeom prst="rect">
            <a:avLst/>
          </a:prstGeom>
          <a:noFill/>
          <a:ln w="38100" cap="flat" cmpd="sng" algn="ctr">
            <a:solidFill>
              <a:schemeClr val="accent1">
                <a:lumMod val="50000"/>
              </a:schemeClr>
            </a:solidFill>
            <a:prstDash val="sysDash"/>
            <a:round/>
            <a:headEnd type="none" w="med" len="med"/>
            <a:tailEnd type="none" w="med" len="med"/>
          </a:ln>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pic>
        <p:nvPicPr>
          <p:cNvPr id="17" name="Picture 16">
            <a:extLst>
              <a:ext uri="{FF2B5EF4-FFF2-40B4-BE49-F238E27FC236}">
                <a16:creationId xmlns:a16="http://schemas.microsoft.com/office/drawing/2014/main" id="{9B73E460-10CC-4621-AAB4-E6D5C91BA2A8}"/>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04311" y="4282996"/>
            <a:ext cx="1505424" cy="1371678"/>
          </a:xfrm>
          <a:prstGeom prst="rect">
            <a:avLst/>
          </a:prstGeom>
        </p:spPr>
      </p:pic>
      <p:pic>
        <p:nvPicPr>
          <p:cNvPr id="18" name="图片 5">
            <a:extLst>
              <a:ext uri="{FF2B5EF4-FFF2-40B4-BE49-F238E27FC236}">
                <a16:creationId xmlns:a16="http://schemas.microsoft.com/office/drawing/2014/main" id="{71BA04A7-79A4-4812-A994-2876F6F4347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922708">
            <a:off x="5290723" y="3961593"/>
            <a:ext cx="1298000" cy="1310265"/>
          </a:xfrm>
          <a:prstGeom prst="rect">
            <a:avLst/>
          </a:prstGeom>
        </p:spPr>
      </p:pic>
      <p:pic>
        <p:nvPicPr>
          <p:cNvPr id="19" name="图片 5">
            <a:extLst>
              <a:ext uri="{FF2B5EF4-FFF2-40B4-BE49-F238E27FC236}">
                <a16:creationId xmlns:a16="http://schemas.microsoft.com/office/drawing/2014/main" id="{5FE52029-D06A-4D17-A468-75654602AC7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3002042">
            <a:off x="7216185" y="3750610"/>
            <a:ext cx="1210781" cy="1222222"/>
          </a:xfrm>
          <a:prstGeom prst="rect">
            <a:avLst/>
          </a:prstGeom>
        </p:spPr>
      </p:pic>
      <mc:AlternateContent xmlns:mc="http://schemas.openxmlformats.org/markup-compatibility/2006" xmlns:a14="http://schemas.microsoft.com/office/drawing/2010/main">
        <mc:Choice Requires="a14">
          <p:sp>
            <p:nvSpPr>
              <p:cNvPr id="20" name="文本框 47">
                <a:extLst>
                  <a:ext uri="{FF2B5EF4-FFF2-40B4-BE49-F238E27FC236}">
                    <a16:creationId xmlns:a16="http://schemas.microsoft.com/office/drawing/2014/main" id="{EC85C575-6670-46FA-83E3-0431E6C5409B}"/>
                  </a:ext>
                </a:extLst>
              </p:cNvPr>
              <p:cNvSpPr txBox="1"/>
              <p:nvPr/>
            </p:nvSpPr>
            <p:spPr>
              <a:xfrm>
                <a:off x="5364141" y="3809999"/>
                <a:ext cx="4672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𝐿</m:t>
                          </m:r>
                        </m:sub>
                      </m:sSub>
                    </m:oMath>
                  </m:oMathPara>
                </a14:m>
                <a:endParaRPr lang="zh-CN" altLang="en-US" dirty="0"/>
              </a:p>
            </p:txBody>
          </p:sp>
        </mc:Choice>
        <mc:Fallback xmlns="">
          <p:sp>
            <p:nvSpPr>
              <p:cNvPr id="20" name="文本框 47">
                <a:extLst>
                  <a:ext uri="{FF2B5EF4-FFF2-40B4-BE49-F238E27FC236}">
                    <a16:creationId xmlns:a16="http://schemas.microsoft.com/office/drawing/2014/main" id="{EC85C575-6670-46FA-83E3-0431E6C5409B}"/>
                  </a:ext>
                </a:extLst>
              </p:cNvPr>
              <p:cNvSpPr txBox="1">
                <a:spLocks noRot="1" noChangeAspect="1" noMove="1" noResize="1" noEditPoints="1" noAdjustHandles="1" noChangeArrowheads="1" noChangeShapeType="1" noTextEdit="1"/>
              </p:cNvSpPr>
              <p:nvPr/>
            </p:nvSpPr>
            <p:spPr>
              <a:xfrm>
                <a:off x="5364141" y="3809999"/>
                <a:ext cx="467244"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49">
                <a:extLst>
                  <a:ext uri="{FF2B5EF4-FFF2-40B4-BE49-F238E27FC236}">
                    <a16:creationId xmlns:a16="http://schemas.microsoft.com/office/drawing/2014/main" id="{9EDE0F63-F9FC-48CD-8812-5E8C1FEBA630}"/>
                  </a:ext>
                </a:extLst>
              </p:cNvPr>
              <p:cNvSpPr txBox="1"/>
              <p:nvPr/>
            </p:nvSpPr>
            <p:spPr>
              <a:xfrm>
                <a:off x="8259741" y="3886199"/>
                <a:ext cx="3848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𝑅</m:t>
                          </m:r>
                          <m:r>
                            <a:rPr lang="en-US" altLang="zh-CN" i="1">
                              <a:solidFill>
                                <a:schemeClr val="bg1"/>
                              </a:solidFill>
                              <a:latin typeface="Cambria Math" panose="02040503050406030204" pitchFamily="18" charset="0"/>
                            </a:rPr>
                            <m:t>2</m:t>
                          </m:r>
                        </m:sub>
                      </m:sSub>
                    </m:oMath>
                  </m:oMathPara>
                </a14:m>
                <a:endParaRPr lang="zh-CN" altLang="en-US" dirty="0"/>
              </a:p>
            </p:txBody>
          </p:sp>
        </mc:Choice>
        <mc:Fallback xmlns="">
          <p:sp>
            <p:nvSpPr>
              <p:cNvPr id="21" name="文本框 49">
                <a:extLst>
                  <a:ext uri="{FF2B5EF4-FFF2-40B4-BE49-F238E27FC236}">
                    <a16:creationId xmlns:a16="http://schemas.microsoft.com/office/drawing/2014/main" id="{9EDE0F63-F9FC-48CD-8812-5E8C1FEBA630}"/>
                  </a:ext>
                </a:extLst>
              </p:cNvPr>
              <p:cNvSpPr txBox="1">
                <a:spLocks noRot="1" noChangeAspect="1" noMove="1" noResize="1" noEditPoints="1" noAdjustHandles="1" noChangeArrowheads="1" noChangeShapeType="1" noTextEdit="1"/>
              </p:cNvSpPr>
              <p:nvPr/>
            </p:nvSpPr>
            <p:spPr>
              <a:xfrm>
                <a:off x="8259741" y="3886199"/>
                <a:ext cx="384874" cy="369332"/>
              </a:xfrm>
              <a:prstGeom prst="rect">
                <a:avLst/>
              </a:prstGeom>
              <a:blipFill>
                <a:blip r:embed="rId10"/>
                <a:stretch>
                  <a:fillRect r="-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Oval 65">
                <a:extLst>
                  <a:ext uri="{FF2B5EF4-FFF2-40B4-BE49-F238E27FC236}">
                    <a16:creationId xmlns:a16="http://schemas.microsoft.com/office/drawing/2014/main" id="{13749635-F092-48C3-A6BC-2982E3FA559D}"/>
                  </a:ext>
                </a:extLst>
              </p:cNvPr>
              <p:cNvSpPr/>
              <p:nvPr/>
            </p:nvSpPr>
            <p:spPr>
              <a:xfrm>
                <a:off x="6659541" y="4724399"/>
                <a:ext cx="304800" cy="304800"/>
              </a:xfrm>
              <a:prstGeom prst="ellipse">
                <a:avLst/>
              </a:prstGeom>
              <a:solidFill>
                <a:schemeClr val="accent4"/>
              </a:solidFill>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 </m:t>
                      </m:r>
                      <m:r>
                        <a:rPr lang="en-US" b="1">
                          <a:latin typeface="Cambria Math" panose="02040503050406030204" pitchFamily="18" charset="0"/>
                        </a:rPr>
                        <m:t>𝑒</m:t>
                      </m:r>
                    </m:oMath>
                  </m:oMathPara>
                </a14:m>
                <a:endParaRPr lang="en-US" b="1" dirty="0"/>
              </a:p>
            </p:txBody>
          </p:sp>
        </mc:Choice>
        <mc:Fallback xmlns="">
          <p:sp>
            <p:nvSpPr>
              <p:cNvPr id="22" name="Oval 65">
                <a:extLst>
                  <a:ext uri="{FF2B5EF4-FFF2-40B4-BE49-F238E27FC236}">
                    <a16:creationId xmlns:a16="http://schemas.microsoft.com/office/drawing/2014/main" id="{13749635-F092-48C3-A6BC-2982E3FA559D}"/>
                  </a:ext>
                </a:extLst>
              </p:cNvPr>
              <p:cNvSpPr>
                <a:spLocks noRot="1" noChangeAspect="1" noMove="1" noResize="1" noEditPoints="1" noAdjustHandles="1" noChangeArrowheads="1" noChangeShapeType="1" noTextEdit="1"/>
              </p:cNvSpPr>
              <p:nvPr/>
            </p:nvSpPr>
            <p:spPr>
              <a:xfrm>
                <a:off x="6659541" y="4724399"/>
                <a:ext cx="304800" cy="304800"/>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3">
                <a:extLst>
                  <a:ext uri="{FF2B5EF4-FFF2-40B4-BE49-F238E27FC236}">
                    <a16:creationId xmlns:a16="http://schemas.microsoft.com/office/drawing/2014/main" id="{4B05CED9-B057-4E10-8C30-8228DE67C9A8}"/>
                  </a:ext>
                </a:extLst>
              </p:cNvPr>
              <p:cNvSpPr/>
              <p:nvPr/>
            </p:nvSpPr>
            <p:spPr>
              <a:xfrm>
                <a:off x="4030798" y="4003712"/>
                <a:ext cx="454227" cy="369332"/>
              </a:xfrm>
              <a:prstGeom prst="rect">
                <a:avLst/>
              </a:prstGeom>
              <a:ln>
                <a:no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a:solidFill>
                            <a:schemeClr val="bg1"/>
                          </a:solidFill>
                          <a:latin typeface="Cambria Math" panose="02040503050406030204" pitchFamily="18" charset="0"/>
                        </a:rPr>
                        <m:t> </m:t>
                      </m:r>
                      <m:r>
                        <a:rPr lang="en-US" b="1">
                          <a:solidFill>
                            <a:schemeClr val="bg1"/>
                          </a:solidFill>
                          <a:latin typeface="Cambria Math" panose="02040503050406030204" pitchFamily="18" charset="0"/>
                        </a:rPr>
                        <m:t>𝑒</m:t>
                      </m:r>
                    </m:oMath>
                  </m:oMathPara>
                </a14:m>
                <a:endParaRPr lang="en-US" b="1" dirty="0">
                  <a:solidFill>
                    <a:schemeClr val="bg1"/>
                  </a:solidFill>
                  <a:latin typeface="Comic Sans MS" panose="030F0702030302020204" pitchFamily="66" charset="0"/>
                  <a:cs typeface="Arial" panose="020B0604020202020204" pitchFamily="34" charset="0"/>
                </a:endParaRPr>
              </a:p>
            </p:txBody>
          </p:sp>
        </mc:Choice>
        <mc:Fallback xmlns="">
          <p:sp>
            <p:nvSpPr>
              <p:cNvPr id="23" name="矩形 3">
                <a:extLst>
                  <a:ext uri="{FF2B5EF4-FFF2-40B4-BE49-F238E27FC236}">
                    <a16:creationId xmlns:a16="http://schemas.microsoft.com/office/drawing/2014/main" id="{4B05CED9-B057-4E10-8C30-8228DE67C9A8}"/>
                  </a:ext>
                </a:extLst>
              </p:cNvPr>
              <p:cNvSpPr>
                <a:spLocks noRot="1" noChangeAspect="1" noMove="1" noResize="1" noEditPoints="1" noAdjustHandles="1" noChangeArrowheads="1" noChangeShapeType="1" noTextEdit="1"/>
              </p:cNvSpPr>
              <p:nvPr/>
            </p:nvSpPr>
            <p:spPr>
              <a:xfrm>
                <a:off x="4030798" y="4003712"/>
                <a:ext cx="454227" cy="369332"/>
              </a:xfrm>
              <a:prstGeom prst="rect">
                <a:avLst/>
              </a:prstGeom>
              <a:blipFill>
                <a:blip r:embed="rId12"/>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55720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26" presetClass="emph" presetSubtype="0" fill="hold" nodeType="withEffect">
                                  <p:stCondLst>
                                    <p:cond delay="0"/>
                                  </p:stCondLst>
                                  <p:childTnLst>
                                    <p:animEffect transition="out" filter="fade">
                                      <p:cBhvr>
                                        <p:cTn id="17" dur="500" tmFilter="0, 0; .2, .5; .8, .5; 1, 0"/>
                                        <p:tgtEl>
                                          <p:spTgt spid="18"/>
                                        </p:tgtEl>
                                      </p:cBhvr>
                                    </p:animEffect>
                                    <p:animScale>
                                      <p:cBhvr>
                                        <p:cTn id="18" dur="250" autoRev="1" fill="hold"/>
                                        <p:tgtEl>
                                          <p:spTgt spid="18"/>
                                        </p:tgtEl>
                                      </p:cBhvr>
                                      <p:by x="105000" y="105000"/>
                                    </p:animScale>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26" presetClass="emph" presetSubtype="0" fill="hold" nodeType="withEffect">
                                  <p:stCondLst>
                                    <p:cond delay="0"/>
                                  </p:stCondLst>
                                  <p:childTnLst>
                                    <p:animEffect transition="out" filter="fade">
                                      <p:cBhvr>
                                        <p:cTn id="32" dur="500" tmFilter="0, 0; .2, .5; .8, .5; 1, 0"/>
                                        <p:tgtEl>
                                          <p:spTgt spid="19"/>
                                        </p:tgtEl>
                                      </p:cBhvr>
                                    </p:animEffect>
                                    <p:animScale>
                                      <p:cBhvr>
                                        <p:cTn id="33" dur="250" autoRev="1" fill="hold"/>
                                        <p:tgtEl>
                                          <p:spTgt spid="19"/>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par>
                          <p:cTn id="47" fill="hold">
                            <p:stCondLst>
                              <p:cond delay="500"/>
                            </p:stCondLst>
                            <p:childTnLst>
                              <p:par>
                                <p:cTn id="48" presetID="21" presetClass="entr" presetSubtype="1"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heel(1)">
                                      <p:cBhvr>
                                        <p:cTn id="50" dur="500"/>
                                        <p:tgtEl>
                                          <p:spTgt spid="16"/>
                                        </p:tgtEl>
                                      </p:cBhvr>
                                    </p:animEffect>
                                  </p:childTnLst>
                                </p:cTn>
                              </p:par>
                              <p:par>
                                <p:cTn id="51" presetID="10"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par>
                                <p:cTn id="54" presetID="10" presetClass="entr" presetSubtype="0"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par>
                                <p:cTn id="57" presetID="42" presetClass="path" presetSubtype="0" accel="50000" decel="50000" fill="hold" nodeType="withEffect">
                                  <p:stCondLst>
                                    <p:cond delay="0"/>
                                  </p:stCondLst>
                                  <p:childTnLst>
                                    <p:animMotion origin="layout" path="M 6.25E-7 1.85185E-6 L 0.03411 -0.01111 " pathEditMode="relative" rAng="0" ptsTypes="AA">
                                      <p:cBhvr>
                                        <p:cTn id="58" dur="500" fill="hold"/>
                                        <p:tgtEl>
                                          <p:spTgt spid="18"/>
                                        </p:tgtEl>
                                        <p:attrNameLst>
                                          <p:attrName>ppt_x</p:attrName>
                                          <p:attrName>ppt_y</p:attrName>
                                        </p:attrNameLst>
                                      </p:cBhvr>
                                      <p:rCtr x="1706" y="-556"/>
                                    </p:animMotion>
                                  </p:childTnLst>
                                </p:cTn>
                              </p:par>
                              <p:par>
                                <p:cTn id="59" presetID="42" presetClass="path" presetSubtype="0" accel="50000" decel="50000" fill="hold" nodeType="withEffect">
                                  <p:stCondLst>
                                    <p:cond delay="0"/>
                                  </p:stCondLst>
                                  <p:childTnLst>
                                    <p:animMotion origin="layout" path="M 3.54167E-6 3.7037E-7 L -0.05157 0.01111 " pathEditMode="relative" rAng="0" ptsTypes="AA">
                                      <p:cBhvr>
                                        <p:cTn id="60" dur="500" fill="hold"/>
                                        <p:tgtEl>
                                          <p:spTgt spid="19"/>
                                        </p:tgtEl>
                                        <p:attrNameLst>
                                          <p:attrName>ppt_x</p:attrName>
                                          <p:attrName>ppt_y</p:attrName>
                                        </p:attrNameLst>
                                      </p:cBhvr>
                                      <p:rCtr x="-2578" y="556"/>
                                    </p:animMotion>
                                  </p:childTnLst>
                                </p:cTn>
                              </p:par>
                              <p:par>
                                <p:cTn id="61" presetID="10" presetClass="exit" presetSubtype="0" fill="hold" nodeType="withEffect">
                                  <p:stCondLst>
                                    <p:cond delay="0"/>
                                  </p:stCondLst>
                                  <p:childTnLst>
                                    <p:animEffect transition="out" filter="fade">
                                      <p:cBhvr>
                                        <p:cTn id="62" dur="500"/>
                                        <p:tgtEl>
                                          <p:spTgt spid="17"/>
                                        </p:tgtEl>
                                      </p:cBhvr>
                                    </p:animEffect>
                                    <p:set>
                                      <p:cBhvr>
                                        <p:cTn id="63" dur="1" fill="hold">
                                          <p:stCondLst>
                                            <p:cond delay="499"/>
                                          </p:stCondLst>
                                        </p:cTn>
                                        <p:tgtEl>
                                          <p:spTgt spid="17"/>
                                        </p:tgtEl>
                                        <p:attrNameLst>
                                          <p:attrName>style.visibility</p:attrName>
                                        </p:attrNameLst>
                                      </p:cBhvr>
                                      <p:to>
                                        <p:strVal val="hidden"/>
                                      </p:to>
                                    </p:se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1" grpId="0" animBg="1"/>
      <p:bldP spid="12" grpId="0"/>
      <p:bldP spid="13" grpId="0"/>
      <p:bldP spid="14" grpId="0"/>
      <p:bldP spid="15" grpId="0"/>
      <p:bldP spid="16" grpId="0" animBg="1"/>
      <p:bldP spid="20" grpId="0"/>
      <p:bldP spid="21" grpId="0"/>
      <p:bldP spid="22" grpId="0" animBg="1"/>
      <p:bldP spid="2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E57CA-E6E2-4946-B3EA-7ECD6F67E99A}"/>
              </a:ext>
            </a:extLst>
          </p:cNvPr>
          <p:cNvSpPr>
            <a:spLocks noGrp="1"/>
          </p:cNvSpPr>
          <p:nvPr>
            <p:ph type="title"/>
          </p:nvPr>
        </p:nvSpPr>
        <p:spPr/>
        <p:txBody>
          <a:bodyPr>
            <a:normAutofit/>
          </a:bodyPr>
          <a:lstStyle/>
          <a:p>
            <a:r>
              <a:rPr lang="en-US" altLang="zh-CN" dirty="0"/>
              <a:t>Garbage Collection</a:t>
            </a:r>
            <a:endParaRPr lang="zh-CN" altLang="en-US" dirty="0"/>
          </a:p>
        </p:txBody>
      </p:sp>
      <p:sp>
        <p:nvSpPr>
          <p:cNvPr id="3" name="Content Placeholder 2">
            <a:extLst>
              <a:ext uri="{FF2B5EF4-FFF2-40B4-BE49-F238E27FC236}">
                <a16:creationId xmlns:a16="http://schemas.microsoft.com/office/drawing/2014/main" id="{EF74E621-B7B6-42E6-846A-6853F330F87B}"/>
              </a:ext>
            </a:extLst>
          </p:cNvPr>
          <p:cNvSpPr>
            <a:spLocks noGrp="1"/>
          </p:cNvSpPr>
          <p:nvPr>
            <p:ph idx="1"/>
          </p:nvPr>
        </p:nvSpPr>
        <p:spPr/>
        <p:txBody>
          <a:bodyPr>
            <a:normAutofit/>
          </a:bodyPr>
          <a:lstStyle/>
          <a:p>
            <a:pPr lvl="0">
              <a:buClr>
                <a:srgbClr val="FE8637"/>
              </a:buClr>
            </a:pPr>
            <a:r>
              <a:rPr lang="en-US" altLang="zh-CN" sz="2200" dirty="0"/>
              <a:t>Reference Counter Garbage Collector</a:t>
            </a:r>
          </a:p>
          <a:p>
            <a:pPr lvl="1">
              <a:buClr>
                <a:srgbClr val="FE8637"/>
              </a:buClr>
            </a:pPr>
            <a:r>
              <a:rPr lang="en-US" altLang="zh-CN" sz="1900" dirty="0"/>
              <a:t>Each tree node records the number of other tree nodes/pointers refers to it</a:t>
            </a:r>
          </a:p>
          <a:p>
            <a:pPr lvl="1">
              <a:buClr>
                <a:srgbClr val="FE8637"/>
              </a:buClr>
            </a:pPr>
            <a:r>
              <a:rPr lang="en-US" altLang="zh-CN" sz="1900" dirty="0"/>
              <a:t>Node 8 and 1 in the example have reference counter 2</a:t>
            </a:r>
            <a:endParaRPr lang="en-US" altLang="zh-CN" b="0" dirty="0"/>
          </a:p>
          <a:p>
            <a:endParaRPr lang="zh-CN" altLang="en-US" dirty="0"/>
          </a:p>
          <a:p>
            <a:pPr lvl="1"/>
            <a:endParaRPr lang="zh-CN" altLang="en-US" dirty="0"/>
          </a:p>
        </p:txBody>
      </p:sp>
      <p:sp>
        <p:nvSpPr>
          <p:cNvPr id="39" name="椭圆 527">
            <a:extLst>
              <a:ext uri="{FF2B5EF4-FFF2-40B4-BE49-F238E27FC236}">
                <a16:creationId xmlns:a16="http://schemas.microsoft.com/office/drawing/2014/main" id="{0AEAE9DE-7C94-4B6E-A6D2-25446DCA91C1}"/>
              </a:ext>
            </a:extLst>
          </p:cNvPr>
          <p:cNvSpPr/>
          <p:nvPr/>
        </p:nvSpPr>
        <p:spPr>
          <a:xfrm>
            <a:off x="4092354" y="3232464"/>
            <a:ext cx="457199" cy="374022"/>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sp>
        <p:nvSpPr>
          <p:cNvPr id="41" name="椭圆 533">
            <a:extLst>
              <a:ext uri="{FF2B5EF4-FFF2-40B4-BE49-F238E27FC236}">
                <a16:creationId xmlns:a16="http://schemas.microsoft.com/office/drawing/2014/main" id="{2BDC7EA5-F46F-4AB9-9F73-03B2BD9CF075}"/>
              </a:ext>
            </a:extLst>
          </p:cNvPr>
          <p:cNvSpPr/>
          <p:nvPr/>
        </p:nvSpPr>
        <p:spPr>
          <a:xfrm>
            <a:off x="3244515" y="312420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cxnSp>
        <p:nvCxnSpPr>
          <p:cNvPr id="42" name="直接连接符 534">
            <a:extLst>
              <a:ext uri="{FF2B5EF4-FFF2-40B4-BE49-F238E27FC236}">
                <a16:creationId xmlns:a16="http://schemas.microsoft.com/office/drawing/2014/main" id="{11B48F06-0D5E-4FE7-B4C3-6AC099C1E547}"/>
              </a:ext>
            </a:extLst>
          </p:cNvPr>
          <p:cNvCxnSpPr>
            <a:cxnSpLocks/>
            <a:stCxn id="41" idx="3"/>
            <a:endCxn id="44" idx="0"/>
          </p:cNvCxnSpPr>
          <p:nvPr/>
        </p:nvCxnSpPr>
        <p:spPr>
          <a:xfrm flipH="1">
            <a:off x="2981167" y="3498300"/>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43" name="直接连接符 535">
            <a:extLst>
              <a:ext uri="{FF2B5EF4-FFF2-40B4-BE49-F238E27FC236}">
                <a16:creationId xmlns:a16="http://schemas.microsoft.com/office/drawing/2014/main" id="{203B41F1-AE22-4881-A790-801523B5C46F}"/>
              </a:ext>
            </a:extLst>
          </p:cNvPr>
          <p:cNvCxnSpPr>
            <a:cxnSpLocks/>
            <a:stCxn id="41" idx="5"/>
            <a:endCxn id="45" idx="0"/>
          </p:cNvCxnSpPr>
          <p:nvPr/>
        </p:nvCxnSpPr>
        <p:spPr>
          <a:xfrm>
            <a:off x="3613096" y="3498300"/>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44" name="椭圆 536">
            <a:extLst>
              <a:ext uri="{FF2B5EF4-FFF2-40B4-BE49-F238E27FC236}">
                <a16:creationId xmlns:a16="http://schemas.microsoft.com/office/drawing/2014/main" id="{BDDDF024-BD14-4759-BAEA-F462D0A74F7C}"/>
              </a:ext>
            </a:extLst>
          </p:cNvPr>
          <p:cNvSpPr/>
          <p:nvPr/>
        </p:nvSpPr>
        <p:spPr>
          <a:xfrm>
            <a:off x="2765258" y="392772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3</a:t>
            </a:r>
          </a:p>
        </p:txBody>
      </p:sp>
      <p:sp>
        <p:nvSpPr>
          <p:cNvPr id="45" name="椭圆 537">
            <a:extLst>
              <a:ext uri="{FF2B5EF4-FFF2-40B4-BE49-F238E27FC236}">
                <a16:creationId xmlns:a16="http://schemas.microsoft.com/office/drawing/2014/main" id="{264332D6-0E80-423D-9C7A-5E256FA9D36B}"/>
              </a:ext>
            </a:extLst>
          </p:cNvPr>
          <p:cNvSpPr/>
          <p:nvPr/>
        </p:nvSpPr>
        <p:spPr>
          <a:xfrm>
            <a:off x="3723773" y="392772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8</a:t>
            </a:r>
          </a:p>
        </p:txBody>
      </p:sp>
      <p:sp>
        <p:nvSpPr>
          <p:cNvPr id="46" name="椭圆 538">
            <a:extLst>
              <a:ext uri="{FF2B5EF4-FFF2-40B4-BE49-F238E27FC236}">
                <a16:creationId xmlns:a16="http://schemas.microsoft.com/office/drawing/2014/main" id="{F43E7E5C-800A-4E88-A119-07DA46069485}"/>
              </a:ext>
            </a:extLst>
          </p:cNvPr>
          <p:cNvSpPr/>
          <p:nvPr/>
        </p:nvSpPr>
        <p:spPr>
          <a:xfrm>
            <a:off x="2286001" y="458514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1</a:t>
            </a:r>
          </a:p>
        </p:txBody>
      </p:sp>
      <p:sp>
        <p:nvSpPr>
          <p:cNvPr id="47" name="椭圆 539">
            <a:extLst>
              <a:ext uri="{FF2B5EF4-FFF2-40B4-BE49-F238E27FC236}">
                <a16:creationId xmlns:a16="http://schemas.microsoft.com/office/drawing/2014/main" id="{DE2DB809-A9C4-4F98-9E98-200C45727806}"/>
              </a:ext>
            </a:extLst>
          </p:cNvPr>
          <p:cNvSpPr/>
          <p:nvPr/>
        </p:nvSpPr>
        <p:spPr>
          <a:xfrm>
            <a:off x="4203031" y="458514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9</a:t>
            </a:r>
          </a:p>
        </p:txBody>
      </p:sp>
      <p:cxnSp>
        <p:nvCxnSpPr>
          <p:cNvPr id="48" name="直接连接符 540">
            <a:extLst>
              <a:ext uri="{FF2B5EF4-FFF2-40B4-BE49-F238E27FC236}">
                <a16:creationId xmlns:a16="http://schemas.microsoft.com/office/drawing/2014/main" id="{30B2071D-7BBC-4842-9910-4E4D8C47FBB9}"/>
              </a:ext>
            </a:extLst>
          </p:cNvPr>
          <p:cNvCxnSpPr>
            <a:cxnSpLocks/>
            <a:stCxn id="44" idx="3"/>
            <a:endCxn id="46" idx="0"/>
          </p:cNvCxnSpPr>
          <p:nvPr/>
        </p:nvCxnSpPr>
        <p:spPr>
          <a:xfrm flipH="1">
            <a:off x="2501910" y="4301818"/>
            <a:ext cx="326586"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49" name="直接连接符 541">
            <a:extLst>
              <a:ext uri="{FF2B5EF4-FFF2-40B4-BE49-F238E27FC236}">
                <a16:creationId xmlns:a16="http://schemas.microsoft.com/office/drawing/2014/main" id="{0B458F61-5018-460A-8618-EAD42BC5AB90}"/>
              </a:ext>
            </a:extLst>
          </p:cNvPr>
          <p:cNvCxnSpPr>
            <a:cxnSpLocks/>
            <a:stCxn id="45" idx="5"/>
            <a:endCxn id="47" idx="0"/>
          </p:cNvCxnSpPr>
          <p:nvPr/>
        </p:nvCxnSpPr>
        <p:spPr>
          <a:xfrm>
            <a:off x="4092354" y="4301818"/>
            <a:ext cx="326587"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50" name="连接符: 曲线 531">
            <a:extLst>
              <a:ext uri="{FF2B5EF4-FFF2-40B4-BE49-F238E27FC236}">
                <a16:creationId xmlns:a16="http://schemas.microsoft.com/office/drawing/2014/main" id="{50B138CB-7D11-4BBF-967A-8AC17D9CF4BE}"/>
              </a:ext>
            </a:extLst>
          </p:cNvPr>
          <p:cNvCxnSpPr>
            <a:cxnSpLocks/>
            <a:stCxn id="51" idx="3"/>
            <a:endCxn id="41" idx="0"/>
          </p:cNvCxnSpPr>
          <p:nvPr/>
        </p:nvCxnSpPr>
        <p:spPr>
          <a:xfrm>
            <a:off x="3066084" y="2775466"/>
            <a:ext cx="394340" cy="348734"/>
          </a:xfrm>
          <a:prstGeom prst="curvedConnector2">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mc:AlternateContent xmlns:mc="http://schemas.openxmlformats.org/markup-compatibility/2006" xmlns:a14="http://schemas.microsoft.com/office/drawing/2010/main">
        <mc:Choice Requires="a14">
          <p:sp>
            <p:nvSpPr>
              <p:cNvPr id="51" name="文本框 98">
                <a:extLst>
                  <a:ext uri="{FF2B5EF4-FFF2-40B4-BE49-F238E27FC236}">
                    <a16:creationId xmlns:a16="http://schemas.microsoft.com/office/drawing/2014/main" id="{B2CA0233-C5FC-4822-BBD4-291B69A74701}"/>
                  </a:ext>
                </a:extLst>
              </p:cNvPr>
              <p:cNvSpPr txBox="1"/>
              <p:nvPr/>
            </p:nvSpPr>
            <p:spPr>
              <a:xfrm>
                <a:off x="2667000" y="2590800"/>
                <a:ext cx="399084" cy="369332"/>
              </a:xfrm>
              <a:prstGeom prst="rect">
                <a:avLst/>
              </a:prstGeom>
              <a:noFill/>
            </p:spPr>
            <p:txBody>
              <a:bodyPr wrap="square" rtlCol="0">
                <a:spAutoFit/>
              </a:bodyPr>
              <a:lstStyle>
                <a:defPPr>
                  <a:defRPr lang="en-US"/>
                </a:defPPr>
                <a:lvl1pPr marL="0" algn="l" defTabSz="660380" rtl="0" eaLnBrk="1" latinLnBrk="0" hangingPunct="1">
                  <a:defRPr sz="1300" kern="1200">
                    <a:solidFill>
                      <a:schemeClr val="tx1"/>
                    </a:solidFill>
                    <a:latin typeface="+mn-lt"/>
                    <a:ea typeface="+mn-ea"/>
                    <a:cs typeface="+mn-cs"/>
                  </a:defRPr>
                </a:lvl1pPr>
                <a:lvl2pPr marL="330190" algn="l" defTabSz="660380" rtl="0" eaLnBrk="1" latinLnBrk="0" hangingPunct="1">
                  <a:defRPr sz="1300" kern="1200">
                    <a:solidFill>
                      <a:schemeClr val="tx1"/>
                    </a:solidFill>
                    <a:latin typeface="+mn-lt"/>
                    <a:ea typeface="+mn-ea"/>
                    <a:cs typeface="+mn-cs"/>
                  </a:defRPr>
                </a:lvl2pPr>
                <a:lvl3pPr marL="660380" algn="l" defTabSz="660380" rtl="0" eaLnBrk="1" latinLnBrk="0" hangingPunct="1">
                  <a:defRPr sz="1300" kern="1200">
                    <a:solidFill>
                      <a:schemeClr val="tx1"/>
                    </a:solidFill>
                    <a:latin typeface="+mn-lt"/>
                    <a:ea typeface="+mn-ea"/>
                    <a:cs typeface="+mn-cs"/>
                  </a:defRPr>
                </a:lvl3pPr>
                <a:lvl4pPr marL="990570" algn="l" defTabSz="660380" rtl="0" eaLnBrk="1" latinLnBrk="0" hangingPunct="1">
                  <a:defRPr sz="1300" kern="1200">
                    <a:solidFill>
                      <a:schemeClr val="tx1"/>
                    </a:solidFill>
                    <a:latin typeface="+mn-lt"/>
                    <a:ea typeface="+mn-ea"/>
                    <a:cs typeface="+mn-cs"/>
                  </a:defRPr>
                </a:lvl4pPr>
                <a:lvl5pPr marL="1320759" algn="l" defTabSz="660380" rtl="0" eaLnBrk="1" latinLnBrk="0" hangingPunct="1">
                  <a:defRPr sz="1300" kern="1200">
                    <a:solidFill>
                      <a:schemeClr val="tx1"/>
                    </a:solidFill>
                    <a:latin typeface="+mn-lt"/>
                    <a:ea typeface="+mn-ea"/>
                    <a:cs typeface="+mn-cs"/>
                  </a:defRPr>
                </a:lvl5pPr>
                <a:lvl6pPr marL="1650949" algn="l" defTabSz="660380" rtl="0" eaLnBrk="1" latinLnBrk="0" hangingPunct="1">
                  <a:defRPr sz="1300" kern="1200">
                    <a:solidFill>
                      <a:schemeClr val="tx1"/>
                    </a:solidFill>
                    <a:latin typeface="+mn-lt"/>
                    <a:ea typeface="+mn-ea"/>
                    <a:cs typeface="+mn-cs"/>
                  </a:defRPr>
                </a:lvl6pPr>
                <a:lvl7pPr marL="1981139" algn="l" defTabSz="660380" rtl="0" eaLnBrk="1" latinLnBrk="0" hangingPunct="1">
                  <a:defRPr sz="1300" kern="1200">
                    <a:solidFill>
                      <a:schemeClr val="tx1"/>
                    </a:solidFill>
                    <a:latin typeface="+mn-lt"/>
                    <a:ea typeface="+mn-ea"/>
                    <a:cs typeface="+mn-cs"/>
                  </a:defRPr>
                </a:lvl7pPr>
                <a:lvl8pPr marL="2311329" algn="l" defTabSz="660380" rtl="0" eaLnBrk="1" latinLnBrk="0" hangingPunct="1">
                  <a:defRPr sz="1300" kern="1200">
                    <a:solidFill>
                      <a:schemeClr val="tx1"/>
                    </a:solidFill>
                    <a:latin typeface="+mn-lt"/>
                    <a:ea typeface="+mn-ea"/>
                    <a:cs typeface="+mn-cs"/>
                  </a:defRPr>
                </a:lvl8pPr>
                <a:lvl9pPr marL="2641519" algn="l" defTabSz="660380" rtl="0" eaLnBrk="1" latinLnBrk="0" hangingPunct="1">
                  <a:defRPr sz="13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1</m:t>
                          </m:r>
                        </m:sub>
                      </m:sSub>
                    </m:oMath>
                  </m:oMathPara>
                </a14:m>
                <a:endParaRPr lang="en-US" sz="1800" dirty="0">
                  <a:latin typeface="Comic Sans MS" panose="030F0702030302020204" pitchFamily="66" charset="0"/>
                </a:endParaRPr>
              </a:p>
            </p:txBody>
          </p:sp>
        </mc:Choice>
        <mc:Fallback xmlns="">
          <p:sp>
            <p:nvSpPr>
              <p:cNvPr id="51" name="文本框 98">
                <a:extLst>
                  <a:ext uri="{FF2B5EF4-FFF2-40B4-BE49-F238E27FC236}">
                    <a16:creationId xmlns:a16="http://schemas.microsoft.com/office/drawing/2014/main" id="{B2CA0233-C5FC-4822-BBD4-291B69A74701}"/>
                  </a:ext>
                </a:extLst>
              </p:cNvPr>
              <p:cNvSpPr txBox="1">
                <a:spLocks noRot="1" noChangeAspect="1" noMove="1" noResize="1" noEditPoints="1" noAdjustHandles="1" noChangeArrowheads="1" noChangeShapeType="1" noTextEdit="1"/>
              </p:cNvSpPr>
              <p:nvPr/>
            </p:nvSpPr>
            <p:spPr>
              <a:xfrm>
                <a:off x="2667000" y="2590800"/>
                <a:ext cx="399084" cy="369332"/>
              </a:xfrm>
              <a:prstGeom prst="rect">
                <a:avLst/>
              </a:prstGeom>
              <a:blipFill>
                <a:blip r:embed="rId3"/>
                <a:stretch>
                  <a:fillRect/>
                </a:stretch>
              </a:blipFill>
            </p:spPr>
            <p:txBody>
              <a:bodyPr/>
              <a:lstStyle/>
              <a:p>
                <a:r>
                  <a:rPr lang="zh-CN" altLang="en-US">
                    <a:noFill/>
                  </a:rPr>
                  <a:t> </a:t>
                </a:r>
              </a:p>
            </p:txBody>
          </p:sp>
        </mc:Fallback>
      </mc:AlternateContent>
      <p:cxnSp>
        <p:nvCxnSpPr>
          <p:cNvPr id="52" name="连接符: 曲线 542">
            <a:extLst>
              <a:ext uri="{FF2B5EF4-FFF2-40B4-BE49-F238E27FC236}">
                <a16:creationId xmlns:a16="http://schemas.microsoft.com/office/drawing/2014/main" id="{6CC88C4D-4ADE-467C-9ABB-7056BA53D17D}"/>
              </a:ext>
            </a:extLst>
          </p:cNvPr>
          <p:cNvCxnSpPr>
            <a:cxnSpLocks/>
            <a:stCxn id="59" idx="1"/>
            <a:endCxn id="39" idx="0"/>
          </p:cNvCxnSpPr>
          <p:nvPr/>
        </p:nvCxnSpPr>
        <p:spPr>
          <a:xfrm rot="10800000" flipV="1">
            <a:off x="4320955" y="2775466"/>
            <a:ext cx="555847" cy="456998"/>
          </a:xfrm>
          <a:prstGeom prst="curvedConnector2">
            <a:avLst/>
          </a:prstGeom>
          <a:ln w="28575">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3" name="直接箭头连接符 543">
            <a:extLst>
              <a:ext uri="{FF2B5EF4-FFF2-40B4-BE49-F238E27FC236}">
                <a16:creationId xmlns:a16="http://schemas.microsoft.com/office/drawing/2014/main" id="{09D93E04-131C-4845-9C72-504547F88885}"/>
              </a:ext>
            </a:extLst>
          </p:cNvPr>
          <p:cNvCxnSpPr>
            <a:cxnSpLocks/>
            <a:stCxn id="39" idx="3"/>
            <a:endCxn id="60" idx="0"/>
          </p:cNvCxnSpPr>
          <p:nvPr/>
        </p:nvCxnSpPr>
        <p:spPr>
          <a:xfrm flipH="1">
            <a:off x="3422906" y="3551712"/>
            <a:ext cx="736403" cy="563088"/>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55" name="直接箭头连接符 544">
            <a:extLst>
              <a:ext uri="{FF2B5EF4-FFF2-40B4-BE49-F238E27FC236}">
                <a16:creationId xmlns:a16="http://schemas.microsoft.com/office/drawing/2014/main" id="{3572D8D3-2834-4A49-87C5-7A6D8646ED82}"/>
              </a:ext>
            </a:extLst>
          </p:cNvPr>
          <p:cNvCxnSpPr>
            <a:cxnSpLocks/>
            <a:stCxn id="39" idx="5"/>
            <a:endCxn id="45" idx="7"/>
          </p:cNvCxnSpPr>
          <p:nvPr/>
        </p:nvCxnSpPr>
        <p:spPr>
          <a:xfrm flipH="1">
            <a:off x="4092353" y="3551713"/>
            <a:ext cx="390244" cy="440193"/>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56" name="直接箭头连接符 545">
            <a:extLst>
              <a:ext uri="{FF2B5EF4-FFF2-40B4-BE49-F238E27FC236}">
                <a16:creationId xmlns:a16="http://schemas.microsoft.com/office/drawing/2014/main" id="{18CBB904-4A87-4343-8011-5835D0CCE3CE}"/>
              </a:ext>
            </a:extLst>
          </p:cNvPr>
          <p:cNvCxnSpPr>
            <a:cxnSpLocks/>
            <a:stCxn id="60" idx="2"/>
            <a:endCxn id="46" idx="7"/>
          </p:cNvCxnSpPr>
          <p:nvPr/>
        </p:nvCxnSpPr>
        <p:spPr>
          <a:xfrm flipH="1">
            <a:off x="2654582" y="4343646"/>
            <a:ext cx="545819" cy="305684"/>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sp>
        <p:nvSpPr>
          <p:cNvPr id="57" name="椭圆 546">
            <a:extLst>
              <a:ext uri="{FF2B5EF4-FFF2-40B4-BE49-F238E27FC236}">
                <a16:creationId xmlns:a16="http://schemas.microsoft.com/office/drawing/2014/main" id="{4EA9EAA9-3128-4849-8208-0B31282A8DB4}"/>
              </a:ext>
            </a:extLst>
          </p:cNvPr>
          <p:cNvSpPr/>
          <p:nvPr/>
        </p:nvSpPr>
        <p:spPr>
          <a:xfrm>
            <a:off x="3733801" y="4648200"/>
            <a:ext cx="429769" cy="381000"/>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4</a:t>
            </a:r>
          </a:p>
        </p:txBody>
      </p:sp>
      <p:cxnSp>
        <p:nvCxnSpPr>
          <p:cNvPr id="58" name="直接箭头连接符 547">
            <a:extLst>
              <a:ext uri="{FF2B5EF4-FFF2-40B4-BE49-F238E27FC236}">
                <a16:creationId xmlns:a16="http://schemas.microsoft.com/office/drawing/2014/main" id="{422B683E-8935-479A-BF1F-231A39623896}"/>
              </a:ext>
            </a:extLst>
          </p:cNvPr>
          <p:cNvCxnSpPr>
            <a:cxnSpLocks/>
            <a:stCxn id="60" idx="6"/>
            <a:endCxn id="57" idx="0"/>
          </p:cNvCxnSpPr>
          <p:nvPr/>
        </p:nvCxnSpPr>
        <p:spPr>
          <a:xfrm>
            <a:off x="3645409" y="4343646"/>
            <a:ext cx="303276" cy="304554"/>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9" name="文本框 125">
                <a:extLst>
                  <a:ext uri="{FF2B5EF4-FFF2-40B4-BE49-F238E27FC236}">
                    <a16:creationId xmlns:a16="http://schemas.microsoft.com/office/drawing/2014/main" id="{AEC62F7A-3800-445D-9F2E-24B02B2CC32D}"/>
                  </a:ext>
                </a:extLst>
              </p:cNvPr>
              <p:cNvSpPr txBox="1"/>
              <p:nvPr/>
            </p:nvSpPr>
            <p:spPr>
              <a:xfrm>
                <a:off x="4876801" y="2590800"/>
                <a:ext cx="403379" cy="369332"/>
              </a:xfrm>
              <a:prstGeom prst="rect">
                <a:avLst/>
              </a:prstGeom>
              <a:noFill/>
            </p:spPr>
            <p:txBody>
              <a:bodyPr wrap="square" rtlCol="0">
                <a:spAutoFit/>
              </a:bodyPr>
              <a:lstStyle>
                <a:defPPr>
                  <a:defRPr lang="en-US"/>
                </a:defPPr>
                <a:lvl1pPr marL="0" algn="l" defTabSz="660380" rtl="0" eaLnBrk="1" latinLnBrk="0" hangingPunct="1">
                  <a:defRPr sz="1300" kern="1200">
                    <a:solidFill>
                      <a:schemeClr val="tx1"/>
                    </a:solidFill>
                    <a:latin typeface="+mn-lt"/>
                    <a:ea typeface="+mn-ea"/>
                    <a:cs typeface="+mn-cs"/>
                  </a:defRPr>
                </a:lvl1pPr>
                <a:lvl2pPr marL="330190" algn="l" defTabSz="660380" rtl="0" eaLnBrk="1" latinLnBrk="0" hangingPunct="1">
                  <a:defRPr sz="1300" kern="1200">
                    <a:solidFill>
                      <a:schemeClr val="tx1"/>
                    </a:solidFill>
                    <a:latin typeface="+mn-lt"/>
                    <a:ea typeface="+mn-ea"/>
                    <a:cs typeface="+mn-cs"/>
                  </a:defRPr>
                </a:lvl2pPr>
                <a:lvl3pPr marL="660380" algn="l" defTabSz="660380" rtl="0" eaLnBrk="1" latinLnBrk="0" hangingPunct="1">
                  <a:defRPr sz="1300" kern="1200">
                    <a:solidFill>
                      <a:schemeClr val="tx1"/>
                    </a:solidFill>
                    <a:latin typeface="+mn-lt"/>
                    <a:ea typeface="+mn-ea"/>
                    <a:cs typeface="+mn-cs"/>
                  </a:defRPr>
                </a:lvl3pPr>
                <a:lvl4pPr marL="990570" algn="l" defTabSz="660380" rtl="0" eaLnBrk="1" latinLnBrk="0" hangingPunct="1">
                  <a:defRPr sz="1300" kern="1200">
                    <a:solidFill>
                      <a:schemeClr val="tx1"/>
                    </a:solidFill>
                    <a:latin typeface="+mn-lt"/>
                    <a:ea typeface="+mn-ea"/>
                    <a:cs typeface="+mn-cs"/>
                  </a:defRPr>
                </a:lvl4pPr>
                <a:lvl5pPr marL="1320759" algn="l" defTabSz="660380" rtl="0" eaLnBrk="1" latinLnBrk="0" hangingPunct="1">
                  <a:defRPr sz="1300" kern="1200">
                    <a:solidFill>
                      <a:schemeClr val="tx1"/>
                    </a:solidFill>
                    <a:latin typeface="+mn-lt"/>
                    <a:ea typeface="+mn-ea"/>
                    <a:cs typeface="+mn-cs"/>
                  </a:defRPr>
                </a:lvl5pPr>
                <a:lvl6pPr marL="1650949" algn="l" defTabSz="660380" rtl="0" eaLnBrk="1" latinLnBrk="0" hangingPunct="1">
                  <a:defRPr sz="1300" kern="1200">
                    <a:solidFill>
                      <a:schemeClr val="tx1"/>
                    </a:solidFill>
                    <a:latin typeface="+mn-lt"/>
                    <a:ea typeface="+mn-ea"/>
                    <a:cs typeface="+mn-cs"/>
                  </a:defRPr>
                </a:lvl6pPr>
                <a:lvl7pPr marL="1981139" algn="l" defTabSz="660380" rtl="0" eaLnBrk="1" latinLnBrk="0" hangingPunct="1">
                  <a:defRPr sz="1300" kern="1200">
                    <a:solidFill>
                      <a:schemeClr val="tx1"/>
                    </a:solidFill>
                    <a:latin typeface="+mn-lt"/>
                    <a:ea typeface="+mn-ea"/>
                    <a:cs typeface="+mn-cs"/>
                  </a:defRPr>
                </a:lvl7pPr>
                <a:lvl8pPr marL="2311329" algn="l" defTabSz="660380" rtl="0" eaLnBrk="1" latinLnBrk="0" hangingPunct="1">
                  <a:defRPr sz="1300" kern="1200">
                    <a:solidFill>
                      <a:schemeClr val="tx1"/>
                    </a:solidFill>
                    <a:latin typeface="+mn-lt"/>
                    <a:ea typeface="+mn-ea"/>
                    <a:cs typeface="+mn-cs"/>
                  </a:defRPr>
                </a:lvl8pPr>
                <a:lvl9pPr marL="2641519" algn="l" defTabSz="660380" rtl="0" eaLnBrk="1" latinLnBrk="0" hangingPunct="1">
                  <a:defRPr sz="13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2</m:t>
                          </m:r>
                        </m:sub>
                      </m:sSub>
                    </m:oMath>
                  </m:oMathPara>
                </a14:m>
                <a:endParaRPr lang="en-US" sz="1800" dirty="0">
                  <a:latin typeface="Comic Sans MS" panose="030F0702030302020204" pitchFamily="66" charset="0"/>
                </a:endParaRPr>
              </a:p>
            </p:txBody>
          </p:sp>
        </mc:Choice>
        <mc:Fallback xmlns="">
          <p:sp>
            <p:nvSpPr>
              <p:cNvPr id="59" name="文本框 125">
                <a:extLst>
                  <a:ext uri="{FF2B5EF4-FFF2-40B4-BE49-F238E27FC236}">
                    <a16:creationId xmlns:a16="http://schemas.microsoft.com/office/drawing/2014/main" id="{AEC62F7A-3800-445D-9F2E-24B02B2CC32D}"/>
                  </a:ext>
                </a:extLst>
              </p:cNvPr>
              <p:cNvSpPr txBox="1">
                <a:spLocks noRot="1" noChangeAspect="1" noMove="1" noResize="1" noEditPoints="1" noAdjustHandles="1" noChangeArrowheads="1" noChangeShapeType="1" noTextEdit="1"/>
              </p:cNvSpPr>
              <p:nvPr/>
            </p:nvSpPr>
            <p:spPr>
              <a:xfrm>
                <a:off x="4876801" y="2590800"/>
                <a:ext cx="403379" cy="369332"/>
              </a:xfrm>
              <a:prstGeom prst="rect">
                <a:avLst/>
              </a:prstGeom>
              <a:blipFill>
                <a:blip r:embed="rId4"/>
                <a:stretch>
                  <a:fillRect/>
                </a:stretch>
              </a:blipFill>
            </p:spPr>
            <p:txBody>
              <a:bodyPr/>
              <a:lstStyle/>
              <a:p>
                <a:r>
                  <a:rPr lang="zh-CN" altLang="en-US">
                    <a:noFill/>
                  </a:rPr>
                  <a:t> </a:t>
                </a:r>
              </a:p>
            </p:txBody>
          </p:sp>
        </mc:Fallback>
      </mc:AlternateContent>
      <p:sp>
        <p:nvSpPr>
          <p:cNvPr id="60" name="椭圆 528">
            <a:extLst>
              <a:ext uri="{FF2B5EF4-FFF2-40B4-BE49-F238E27FC236}">
                <a16:creationId xmlns:a16="http://schemas.microsoft.com/office/drawing/2014/main" id="{B6207050-3EC4-45F4-9743-AC438E72F1AC}"/>
              </a:ext>
            </a:extLst>
          </p:cNvPr>
          <p:cNvSpPr/>
          <p:nvPr/>
        </p:nvSpPr>
        <p:spPr>
          <a:xfrm>
            <a:off x="3200401" y="4114800"/>
            <a:ext cx="445009" cy="457692"/>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3’</a:t>
            </a:r>
          </a:p>
        </p:txBody>
      </p:sp>
      <p:sp>
        <p:nvSpPr>
          <p:cNvPr id="37" name="TextBox 36">
            <a:extLst>
              <a:ext uri="{FF2B5EF4-FFF2-40B4-BE49-F238E27FC236}">
                <a16:creationId xmlns:a16="http://schemas.microsoft.com/office/drawing/2014/main" id="{1878240E-22FE-448E-BAB6-E9C77789B8E6}"/>
              </a:ext>
            </a:extLst>
          </p:cNvPr>
          <p:cNvSpPr txBox="1"/>
          <p:nvPr/>
        </p:nvSpPr>
        <p:spPr>
          <a:xfrm>
            <a:off x="5029201" y="2971800"/>
            <a:ext cx="2106667" cy="369332"/>
          </a:xfrm>
          <a:prstGeom prst="rect">
            <a:avLst/>
          </a:prstGeom>
          <a:noFill/>
        </p:spPr>
        <p:txBody>
          <a:bodyPr wrap="none" rtlCol="0">
            <a:spAutoFit/>
          </a:bodyPr>
          <a:lstStyle/>
          <a:p>
            <a:r>
              <a:rPr lang="en-US" altLang="zh-CN" b="1" dirty="0">
                <a:latin typeface="Comic Sans MS" panose="030F0702030302020204" pitchFamily="66" charset="0"/>
              </a:rPr>
              <a:t>Reference count:</a:t>
            </a:r>
          </a:p>
        </p:txBody>
      </p:sp>
      <p:graphicFrame>
        <p:nvGraphicFramePr>
          <p:cNvPr id="61" name="Table 60">
            <a:extLst>
              <a:ext uri="{FF2B5EF4-FFF2-40B4-BE49-F238E27FC236}">
                <a16:creationId xmlns:a16="http://schemas.microsoft.com/office/drawing/2014/main" id="{DF31B4C0-5913-47CF-AF5F-73A588E4A558}"/>
              </a:ext>
            </a:extLst>
          </p:cNvPr>
          <p:cNvGraphicFramePr>
            <a:graphicFrameLocks noGrp="1"/>
          </p:cNvGraphicFramePr>
          <p:nvPr/>
        </p:nvGraphicFramePr>
        <p:xfrm>
          <a:off x="5105401" y="3429000"/>
          <a:ext cx="4953007" cy="741680"/>
        </p:xfrm>
        <a:graphic>
          <a:graphicData uri="http://schemas.openxmlformats.org/drawingml/2006/table">
            <a:tbl>
              <a:tblPr bandRow="1">
                <a:tableStyleId>{8EC20E35-A176-4012-BC5E-935CFFF8708E}</a:tableStyleId>
              </a:tblPr>
              <a:tblGrid>
                <a:gridCol w="917223">
                  <a:extLst>
                    <a:ext uri="{9D8B030D-6E8A-4147-A177-3AD203B41FA5}">
                      <a16:colId xmlns:a16="http://schemas.microsoft.com/office/drawing/2014/main" val="1537163208"/>
                    </a:ext>
                  </a:extLst>
                </a:gridCol>
                <a:gridCol w="504473">
                  <a:extLst>
                    <a:ext uri="{9D8B030D-6E8A-4147-A177-3AD203B41FA5}">
                      <a16:colId xmlns:a16="http://schemas.microsoft.com/office/drawing/2014/main" val="3397116362"/>
                    </a:ext>
                  </a:extLst>
                </a:gridCol>
                <a:gridCol w="504473">
                  <a:extLst>
                    <a:ext uri="{9D8B030D-6E8A-4147-A177-3AD203B41FA5}">
                      <a16:colId xmlns:a16="http://schemas.microsoft.com/office/drawing/2014/main" val="2342387708"/>
                    </a:ext>
                  </a:extLst>
                </a:gridCol>
                <a:gridCol w="504473">
                  <a:extLst>
                    <a:ext uri="{9D8B030D-6E8A-4147-A177-3AD203B41FA5}">
                      <a16:colId xmlns:a16="http://schemas.microsoft.com/office/drawing/2014/main" val="645916601"/>
                    </a:ext>
                  </a:extLst>
                </a:gridCol>
                <a:gridCol w="504473">
                  <a:extLst>
                    <a:ext uri="{9D8B030D-6E8A-4147-A177-3AD203B41FA5}">
                      <a16:colId xmlns:a16="http://schemas.microsoft.com/office/drawing/2014/main" val="2745975288"/>
                    </a:ext>
                  </a:extLst>
                </a:gridCol>
                <a:gridCol w="504473">
                  <a:extLst>
                    <a:ext uri="{9D8B030D-6E8A-4147-A177-3AD203B41FA5}">
                      <a16:colId xmlns:a16="http://schemas.microsoft.com/office/drawing/2014/main" val="1229178438"/>
                    </a:ext>
                  </a:extLst>
                </a:gridCol>
                <a:gridCol w="504473">
                  <a:extLst>
                    <a:ext uri="{9D8B030D-6E8A-4147-A177-3AD203B41FA5}">
                      <a16:colId xmlns:a16="http://schemas.microsoft.com/office/drawing/2014/main" val="2453870348"/>
                    </a:ext>
                  </a:extLst>
                </a:gridCol>
                <a:gridCol w="504473">
                  <a:extLst>
                    <a:ext uri="{9D8B030D-6E8A-4147-A177-3AD203B41FA5}">
                      <a16:colId xmlns:a16="http://schemas.microsoft.com/office/drawing/2014/main" val="172328939"/>
                    </a:ext>
                  </a:extLst>
                </a:gridCol>
                <a:gridCol w="504473">
                  <a:extLst>
                    <a:ext uri="{9D8B030D-6E8A-4147-A177-3AD203B41FA5}">
                      <a16:colId xmlns:a16="http://schemas.microsoft.com/office/drawing/2014/main" val="1439650936"/>
                    </a:ext>
                  </a:extLst>
                </a:gridCol>
              </a:tblGrid>
              <a:tr h="370840">
                <a:tc>
                  <a:txBody>
                    <a:bodyPr/>
                    <a:lstStyle/>
                    <a:p>
                      <a:r>
                        <a:rPr lang="en-US" altLang="zh-CN" b="1" dirty="0">
                          <a:latin typeface="Comic Sans MS" panose="030F0702030302020204" pitchFamily="66" charset="0"/>
                        </a:rPr>
                        <a:t>Node</a:t>
                      </a:r>
                      <a:endParaRPr lang="zh-CN" altLang="en-US" b="1"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3</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5</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8</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9</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5’</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3’</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4</a:t>
                      </a:r>
                      <a:endParaRPr lang="zh-CN" altLang="en-US" dirty="0">
                        <a:latin typeface="Comic Sans MS" panose="030F0702030302020204" pitchFamily="66" charset="0"/>
                      </a:endParaRPr>
                    </a:p>
                  </a:txBody>
                  <a:tcPr/>
                </a:tc>
                <a:extLst>
                  <a:ext uri="{0D108BD9-81ED-4DB2-BD59-A6C34878D82A}">
                    <a16:rowId xmlns:a16="http://schemas.microsoft.com/office/drawing/2014/main" val="1158358155"/>
                  </a:ext>
                </a:extLst>
              </a:tr>
              <a:tr h="370840">
                <a:tc>
                  <a:txBody>
                    <a:bodyPr/>
                    <a:lstStyle/>
                    <a:p>
                      <a:r>
                        <a:rPr lang="en-US" altLang="zh-CN" b="1" dirty="0">
                          <a:latin typeface="Comic Sans MS" panose="030F0702030302020204" pitchFamily="66" charset="0"/>
                        </a:rPr>
                        <a:t>Count</a:t>
                      </a:r>
                      <a:endParaRPr lang="zh-CN" altLang="en-US" b="1" dirty="0">
                        <a:latin typeface="Comic Sans MS" panose="030F0702030302020204" pitchFamily="66" charset="0"/>
                      </a:endParaRPr>
                    </a:p>
                  </a:txBody>
                  <a:tcPr/>
                </a:tc>
                <a:tc>
                  <a:txBody>
                    <a:bodyPr/>
                    <a:lstStyle/>
                    <a:p>
                      <a:r>
                        <a:rPr lang="en-US" altLang="zh-CN" dirty="0">
                          <a:latin typeface="Comic Sans MS" panose="030F0702030302020204" pitchFamily="66" charset="0"/>
                        </a:rPr>
                        <a:t>2</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2</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extLst>
                  <a:ext uri="{0D108BD9-81ED-4DB2-BD59-A6C34878D82A}">
                    <a16:rowId xmlns:a16="http://schemas.microsoft.com/office/drawing/2014/main" val="273807722"/>
                  </a:ext>
                </a:extLst>
              </a:tr>
            </a:tbl>
          </a:graphicData>
        </a:graphic>
      </p:graphicFrame>
    </p:spTree>
    <p:extLst>
      <p:ext uri="{BB962C8B-B14F-4D97-AF65-F5344CB8AC3E}">
        <p14:creationId xmlns:p14="http://schemas.microsoft.com/office/powerpoint/2010/main" val="158255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1B01-E104-44AD-A95C-2D49163B8AD5}"/>
              </a:ext>
            </a:extLst>
          </p:cNvPr>
          <p:cNvSpPr>
            <a:spLocks noGrp="1"/>
          </p:cNvSpPr>
          <p:nvPr>
            <p:ph type="title"/>
          </p:nvPr>
        </p:nvSpPr>
        <p:spPr/>
        <p:txBody>
          <a:bodyPr>
            <a:normAutofit/>
          </a:bodyPr>
          <a:lstStyle/>
          <a:p>
            <a:r>
              <a:rPr lang="en-US" altLang="zh-CN" dirty="0">
                <a:solidFill>
                  <a:srgbClr val="4472C4"/>
                </a:solidFill>
              </a:rPr>
              <a:t>Garbage Collection</a:t>
            </a:r>
            <a:endParaRPr lang="zh-CN" altLang="en-US" dirty="0"/>
          </a:p>
        </p:txBody>
      </p:sp>
      <p:sp>
        <p:nvSpPr>
          <p:cNvPr id="3" name="Content Placeholder 2">
            <a:extLst>
              <a:ext uri="{FF2B5EF4-FFF2-40B4-BE49-F238E27FC236}">
                <a16:creationId xmlns:a16="http://schemas.microsoft.com/office/drawing/2014/main" id="{EFD4EEE3-410A-44CA-AA4F-DF7B6CF4E79C}"/>
              </a:ext>
            </a:extLst>
          </p:cNvPr>
          <p:cNvSpPr>
            <a:spLocks noGrp="1"/>
          </p:cNvSpPr>
          <p:nvPr>
            <p:ph idx="1"/>
          </p:nvPr>
        </p:nvSpPr>
        <p:spPr/>
        <p:txBody>
          <a:bodyPr/>
          <a:lstStyle/>
          <a:p>
            <a:pPr>
              <a:buClr>
                <a:srgbClr val="FE8637"/>
              </a:buClr>
            </a:pPr>
            <a:r>
              <a:rPr lang="en-US" altLang="zh-CN" sz="2200" dirty="0"/>
              <a:t>Each tree node records the number of other tree nodes/pointers refers to it</a:t>
            </a:r>
          </a:p>
          <a:p>
            <a:pPr>
              <a:buClr>
                <a:srgbClr val="FE8637"/>
              </a:buClr>
            </a:pPr>
            <a:r>
              <a:rPr lang="en-US" altLang="zh-CN" sz="2200" dirty="0"/>
              <a:t>Node 8 and 1 in the example have reference counter 2</a:t>
            </a:r>
          </a:p>
          <a:p>
            <a:r>
              <a:rPr lang="en-US" altLang="zh-CN" dirty="0"/>
              <a:t>Collect a node if and only if its reference count is 1</a:t>
            </a:r>
            <a:endParaRPr lang="zh-CN" altLang="en-US" dirty="0"/>
          </a:p>
        </p:txBody>
      </p:sp>
      <p:sp>
        <p:nvSpPr>
          <p:cNvPr id="4" name="椭圆 527">
            <a:extLst>
              <a:ext uri="{FF2B5EF4-FFF2-40B4-BE49-F238E27FC236}">
                <a16:creationId xmlns:a16="http://schemas.microsoft.com/office/drawing/2014/main" id="{1A47F1C0-0C12-4573-9986-EC13FA74B9E9}"/>
              </a:ext>
            </a:extLst>
          </p:cNvPr>
          <p:cNvSpPr/>
          <p:nvPr/>
        </p:nvSpPr>
        <p:spPr>
          <a:xfrm>
            <a:off x="4092354" y="3232464"/>
            <a:ext cx="457199" cy="374022"/>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sp>
        <p:nvSpPr>
          <p:cNvPr id="5" name="椭圆 528">
            <a:extLst>
              <a:ext uri="{FF2B5EF4-FFF2-40B4-BE49-F238E27FC236}">
                <a16:creationId xmlns:a16="http://schemas.microsoft.com/office/drawing/2014/main" id="{74EAB6E4-C08B-40CF-A119-5C7C172CA223}"/>
              </a:ext>
            </a:extLst>
          </p:cNvPr>
          <p:cNvSpPr/>
          <p:nvPr/>
        </p:nvSpPr>
        <p:spPr>
          <a:xfrm>
            <a:off x="3200401" y="4114800"/>
            <a:ext cx="445009" cy="457692"/>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non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3’</a:t>
            </a:r>
          </a:p>
        </p:txBody>
      </p:sp>
      <p:sp>
        <p:nvSpPr>
          <p:cNvPr id="7" name="椭圆 533">
            <a:extLst>
              <a:ext uri="{FF2B5EF4-FFF2-40B4-BE49-F238E27FC236}">
                <a16:creationId xmlns:a16="http://schemas.microsoft.com/office/drawing/2014/main" id="{1BC17FF1-EF56-4623-86C2-3164CC02A5CE}"/>
              </a:ext>
            </a:extLst>
          </p:cNvPr>
          <p:cNvSpPr/>
          <p:nvPr/>
        </p:nvSpPr>
        <p:spPr>
          <a:xfrm>
            <a:off x="3244515" y="312420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5</a:t>
            </a:r>
          </a:p>
        </p:txBody>
      </p:sp>
      <p:cxnSp>
        <p:nvCxnSpPr>
          <p:cNvPr id="8" name="直接连接符 534">
            <a:extLst>
              <a:ext uri="{FF2B5EF4-FFF2-40B4-BE49-F238E27FC236}">
                <a16:creationId xmlns:a16="http://schemas.microsoft.com/office/drawing/2014/main" id="{72594AAE-FB32-4FD8-8D8C-BF72D6B05666}"/>
              </a:ext>
            </a:extLst>
          </p:cNvPr>
          <p:cNvCxnSpPr>
            <a:cxnSpLocks/>
            <a:stCxn id="7" idx="3"/>
            <a:endCxn id="10" idx="0"/>
          </p:cNvCxnSpPr>
          <p:nvPr/>
        </p:nvCxnSpPr>
        <p:spPr>
          <a:xfrm flipH="1">
            <a:off x="2981167" y="3498300"/>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9" name="直接连接符 535">
            <a:extLst>
              <a:ext uri="{FF2B5EF4-FFF2-40B4-BE49-F238E27FC236}">
                <a16:creationId xmlns:a16="http://schemas.microsoft.com/office/drawing/2014/main" id="{B72F2C03-454D-458F-99E3-9B2DD27FE062}"/>
              </a:ext>
            </a:extLst>
          </p:cNvPr>
          <p:cNvCxnSpPr>
            <a:cxnSpLocks/>
            <a:stCxn id="7" idx="5"/>
            <a:endCxn id="11" idx="0"/>
          </p:cNvCxnSpPr>
          <p:nvPr/>
        </p:nvCxnSpPr>
        <p:spPr>
          <a:xfrm>
            <a:off x="3613096" y="3498300"/>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10" name="椭圆 536">
            <a:extLst>
              <a:ext uri="{FF2B5EF4-FFF2-40B4-BE49-F238E27FC236}">
                <a16:creationId xmlns:a16="http://schemas.microsoft.com/office/drawing/2014/main" id="{314F46C0-EC69-45BB-8947-51C87F14FE98}"/>
              </a:ext>
            </a:extLst>
          </p:cNvPr>
          <p:cNvSpPr/>
          <p:nvPr/>
        </p:nvSpPr>
        <p:spPr>
          <a:xfrm>
            <a:off x="2765258" y="392772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3</a:t>
            </a:r>
          </a:p>
        </p:txBody>
      </p:sp>
      <p:sp>
        <p:nvSpPr>
          <p:cNvPr id="11" name="椭圆 537">
            <a:extLst>
              <a:ext uri="{FF2B5EF4-FFF2-40B4-BE49-F238E27FC236}">
                <a16:creationId xmlns:a16="http://schemas.microsoft.com/office/drawing/2014/main" id="{48DF42F2-1091-49F0-9282-DFF6C5E42DD3}"/>
              </a:ext>
            </a:extLst>
          </p:cNvPr>
          <p:cNvSpPr/>
          <p:nvPr/>
        </p:nvSpPr>
        <p:spPr>
          <a:xfrm>
            <a:off x="3723773" y="392772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8</a:t>
            </a:r>
          </a:p>
        </p:txBody>
      </p:sp>
      <p:sp>
        <p:nvSpPr>
          <p:cNvPr id="12" name="椭圆 538">
            <a:extLst>
              <a:ext uri="{FF2B5EF4-FFF2-40B4-BE49-F238E27FC236}">
                <a16:creationId xmlns:a16="http://schemas.microsoft.com/office/drawing/2014/main" id="{617029BD-0CBB-46CF-93F8-2042F06DFDAA}"/>
              </a:ext>
            </a:extLst>
          </p:cNvPr>
          <p:cNvSpPr/>
          <p:nvPr/>
        </p:nvSpPr>
        <p:spPr>
          <a:xfrm>
            <a:off x="2286001" y="458514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1</a:t>
            </a:r>
          </a:p>
        </p:txBody>
      </p:sp>
      <p:sp>
        <p:nvSpPr>
          <p:cNvPr id="13" name="椭圆 539">
            <a:extLst>
              <a:ext uri="{FF2B5EF4-FFF2-40B4-BE49-F238E27FC236}">
                <a16:creationId xmlns:a16="http://schemas.microsoft.com/office/drawing/2014/main" id="{6DDFFEE4-CE24-43DC-AF32-78D34FC2D542}"/>
              </a:ext>
            </a:extLst>
          </p:cNvPr>
          <p:cNvSpPr/>
          <p:nvPr/>
        </p:nvSpPr>
        <p:spPr>
          <a:xfrm>
            <a:off x="4203031" y="458514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9</a:t>
            </a:r>
          </a:p>
        </p:txBody>
      </p:sp>
      <p:cxnSp>
        <p:nvCxnSpPr>
          <p:cNvPr id="14" name="直接连接符 540">
            <a:extLst>
              <a:ext uri="{FF2B5EF4-FFF2-40B4-BE49-F238E27FC236}">
                <a16:creationId xmlns:a16="http://schemas.microsoft.com/office/drawing/2014/main" id="{3FF8BCD5-E971-405F-B245-C27C440055D5}"/>
              </a:ext>
            </a:extLst>
          </p:cNvPr>
          <p:cNvCxnSpPr>
            <a:cxnSpLocks/>
            <a:stCxn id="10" idx="3"/>
            <a:endCxn id="12" idx="0"/>
          </p:cNvCxnSpPr>
          <p:nvPr/>
        </p:nvCxnSpPr>
        <p:spPr>
          <a:xfrm flipH="1">
            <a:off x="2501910" y="4301818"/>
            <a:ext cx="326586"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5" name="直接连接符 541">
            <a:extLst>
              <a:ext uri="{FF2B5EF4-FFF2-40B4-BE49-F238E27FC236}">
                <a16:creationId xmlns:a16="http://schemas.microsoft.com/office/drawing/2014/main" id="{5D1030BA-76B3-4848-A687-94B983F17D60}"/>
              </a:ext>
            </a:extLst>
          </p:cNvPr>
          <p:cNvCxnSpPr>
            <a:cxnSpLocks/>
            <a:stCxn id="11" idx="5"/>
            <a:endCxn id="13" idx="0"/>
          </p:cNvCxnSpPr>
          <p:nvPr/>
        </p:nvCxnSpPr>
        <p:spPr>
          <a:xfrm>
            <a:off x="4092354" y="4301818"/>
            <a:ext cx="326587"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6" name="连接符: 曲线 531">
            <a:extLst>
              <a:ext uri="{FF2B5EF4-FFF2-40B4-BE49-F238E27FC236}">
                <a16:creationId xmlns:a16="http://schemas.microsoft.com/office/drawing/2014/main" id="{4FE35A3F-C922-4731-86E6-7C54E7256D93}"/>
              </a:ext>
            </a:extLst>
          </p:cNvPr>
          <p:cNvCxnSpPr>
            <a:cxnSpLocks/>
            <a:stCxn id="17" idx="3"/>
            <a:endCxn id="7" idx="0"/>
          </p:cNvCxnSpPr>
          <p:nvPr/>
        </p:nvCxnSpPr>
        <p:spPr>
          <a:xfrm>
            <a:off x="3066084" y="2775466"/>
            <a:ext cx="394340" cy="348734"/>
          </a:xfrm>
          <a:prstGeom prst="curvedConnector2">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mc:AlternateContent xmlns:mc="http://schemas.openxmlformats.org/markup-compatibility/2006" xmlns:a14="http://schemas.microsoft.com/office/drawing/2010/main">
        <mc:Choice Requires="a14">
          <p:sp>
            <p:nvSpPr>
              <p:cNvPr id="17" name="文本框 98">
                <a:extLst>
                  <a:ext uri="{FF2B5EF4-FFF2-40B4-BE49-F238E27FC236}">
                    <a16:creationId xmlns:a16="http://schemas.microsoft.com/office/drawing/2014/main" id="{A0D8F2BD-3571-4DBC-9572-F23184425239}"/>
                  </a:ext>
                </a:extLst>
              </p:cNvPr>
              <p:cNvSpPr txBox="1"/>
              <p:nvPr/>
            </p:nvSpPr>
            <p:spPr>
              <a:xfrm>
                <a:off x="2667000" y="2590800"/>
                <a:ext cx="399084" cy="369332"/>
              </a:xfrm>
              <a:prstGeom prst="rect">
                <a:avLst/>
              </a:prstGeom>
              <a:noFill/>
            </p:spPr>
            <p:txBody>
              <a:bodyPr wrap="square" rtlCol="0">
                <a:spAutoFit/>
              </a:bodyPr>
              <a:lstStyle>
                <a:defPPr>
                  <a:defRPr lang="en-US"/>
                </a:defPPr>
                <a:lvl1pPr marL="0" algn="l" defTabSz="660380" rtl="0" eaLnBrk="1" latinLnBrk="0" hangingPunct="1">
                  <a:defRPr sz="1300" kern="1200">
                    <a:solidFill>
                      <a:schemeClr val="tx1"/>
                    </a:solidFill>
                    <a:latin typeface="+mn-lt"/>
                    <a:ea typeface="+mn-ea"/>
                    <a:cs typeface="+mn-cs"/>
                  </a:defRPr>
                </a:lvl1pPr>
                <a:lvl2pPr marL="330190" algn="l" defTabSz="660380" rtl="0" eaLnBrk="1" latinLnBrk="0" hangingPunct="1">
                  <a:defRPr sz="1300" kern="1200">
                    <a:solidFill>
                      <a:schemeClr val="tx1"/>
                    </a:solidFill>
                    <a:latin typeface="+mn-lt"/>
                    <a:ea typeface="+mn-ea"/>
                    <a:cs typeface="+mn-cs"/>
                  </a:defRPr>
                </a:lvl2pPr>
                <a:lvl3pPr marL="660380" algn="l" defTabSz="660380" rtl="0" eaLnBrk="1" latinLnBrk="0" hangingPunct="1">
                  <a:defRPr sz="1300" kern="1200">
                    <a:solidFill>
                      <a:schemeClr val="tx1"/>
                    </a:solidFill>
                    <a:latin typeface="+mn-lt"/>
                    <a:ea typeface="+mn-ea"/>
                    <a:cs typeface="+mn-cs"/>
                  </a:defRPr>
                </a:lvl3pPr>
                <a:lvl4pPr marL="990570" algn="l" defTabSz="660380" rtl="0" eaLnBrk="1" latinLnBrk="0" hangingPunct="1">
                  <a:defRPr sz="1300" kern="1200">
                    <a:solidFill>
                      <a:schemeClr val="tx1"/>
                    </a:solidFill>
                    <a:latin typeface="+mn-lt"/>
                    <a:ea typeface="+mn-ea"/>
                    <a:cs typeface="+mn-cs"/>
                  </a:defRPr>
                </a:lvl4pPr>
                <a:lvl5pPr marL="1320759" algn="l" defTabSz="660380" rtl="0" eaLnBrk="1" latinLnBrk="0" hangingPunct="1">
                  <a:defRPr sz="1300" kern="1200">
                    <a:solidFill>
                      <a:schemeClr val="tx1"/>
                    </a:solidFill>
                    <a:latin typeface="+mn-lt"/>
                    <a:ea typeface="+mn-ea"/>
                    <a:cs typeface="+mn-cs"/>
                  </a:defRPr>
                </a:lvl5pPr>
                <a:lvl6pPr marL="1650949" algn="l" defTabSz="660380" rtl="0" eaLnBrk="1" latinLnBrk="0" hangingPunct="1">
                  <a:defRPr sz="1300" kern="1200">
                    <a:solidFill>
                      <a:schemeClr val="tx1"/>
                    </a:solidFill>
                    <a:latin typeface="+mn-lt"/>
                    <a:ea typeface="+mn-ea"/>
                    <a:cs typeface="+mn-cs"/>
                  </a:defRPr>
                </a:lvl6pPr>
                <a:lvl7pPr marL="1981139" algn="l" defTabSz="660380" rtl="0" eaLnBrk="1" latinLnBrk="0" hangingPunct="1">
                  <a:defRPr sz="1300" kern="1200">
                    <a:solidFill>
                      <a:schemeClr val="tx1"/>
                    </a:solidFill>
                    <a:latin typeface="+mn-lt"/>
                    <a:ea typeface="+mn-ea"/>
                    <a:cs typeface="+mn-cs"/>
                  </a:defRPr>
                </a:lvl7pPr>
                <a:lvl8pPr marL="2311329" algn="l" defTabSz="660380" rtl="0" eaLnBrk="1" latinLnBrk="0" hangingPunct="1">
                  <a:defRPr sz="1300" kern="1200">
                    <a:solidFill>
                      <a:schemeClr val="tx1"/>
                    </a:solidFill>
                    <a:latin typeface="+mn-lt"/>
                    <a:ea typeface="+mn-ea"/>
                    <a:cs typeface="+mn-cs"/>
                  </a:defRPr>
                </a:lvl8pPr>
                <a:lvl9pPr marL="2641519" algn="l" defTabSz="660380" rtl="0" eaLnBrk="1" latinLnBrk="0" hangingPunct="1">
                  <a:defRPr sz="13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1</m:t>
                          </m:r>
                        </m:sub>
                      </m:sSub>
                    </m:oMath>
                  </m:oMathPara>
                </a14:m>
                <a:endParaRPr lang="en-US" sz="1800" dirty="0">
                  <a:latin typeface="Comic Sans MS" panose="030F0702030302020204" pitchFamily="66" charset="0"/>
                </a:endParaRPr>
              </a:p>
            </p:txBody>
          </p:sp>
        </mc:Choice>
        <mc:Fallback xmlns="">
          <p:sp>
            <p:nvSpPr>
              <p:cNvPr id="17" name="文本框 98">
                <a:extLst>
                  <a:ext uri="{FF2B5EF4-FFF2-40B4-BE49-F238E27FC236}">
                    <a16:creationId xmlns:a16="http://schemas.microsoft.com/office/drawing/2014/main" id="{A0D8F2BD-3571-4DBC-9572-F23184425239}"/>
                  </a:ext>
                </a:extLst>
              </p:cNvPr>
              <p:cNvSpPr txBox="1">
                <a:spLocks noRot="1" noChangeAspect="1" noMove="1" noResize="1" noEditPoints="1" noAdjustHandles="1" noChangeArrowheads="1" noChangeShapeType="1" noTextEdit="1"/>
              </p:cNvSpPr>
              <p:nvPr/>
            </p:nvSpPr>
            <p:spPr>
              <a:xfrm>
                <a:off x="2667000" y="2590800"/>
                <a:ext cx="399084" cy="369332"/>
              </a:xfrm>
              <a:prstGeom prst="rect">
                <a:avLst/>
              </a:prstGeom>
              <a:blipFill>
                <a:blip r:embed="rId2"/>
                <a:stretch>
                  <a:fillRect/>
                </a:stretch>
              </a:blipFill>
            </p:spPr>
            <p:txBody>
              <a:bodyPr/>
              <a:lstStyle/>
              <a:p>
                <a:r>
                  <a:rPr lang="zh-CN" altLang="en-US">
                    <a:noFill/>
                  </a:rPr>
                  <a:t> </a:t>
                </a:r>
              </a:p>
            </p:txBody>
          </p:sp>
        </mc:Fallback>
      </mc:AlternateContent>
      <p:cxnSp>
        <p:nvCxnSpPr>
          <p:cNvPr id="18" name="连接符: 曲线 542">
            <a:extLst>
              <a:ext uri="{FF2B5EF4-FFF2-40B4-BE49-F238E27FC236}">
                <a16:creationId xmlns:a16="http://schemas.microsoft.com/office/drawing/2014/main" id="{3E35099A-98CB-471F-AF0C-63AF23BB0025}"/>
              </a:ext>
            </a:extLst>
          </p:cNvPr>
          <p:cNvCxnSpPr>
            <a:cxnSpLocks/>
            <a:stCxn id="24" idx="1"/>
            <a:endCxn id="4" idx="0"/>
          </p:cNvCxnSpPr>
          <p:nvPr/>
        </p:nvCxnSpPr>
        <p:spPr>
          <a:xfrm rot="10800000" flipV="1">
            <a:off x="4320955" y="2775466"/>
            <a:ext cx="555847" cy="456998"/>
          </a:xfrm>
          <a:prstGeom prst="curvedConnector2">
            <a:avLst/>
          </a:prstGeom>
          <a:ln w="28575">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9" name="直接箭头连接符 543">
            <a:extLst>
              <a:ext uri="{FF2B5EF4-FFF2-40B4-BE49-F238E27FC236}">
                <a16:creationId xmlns:a16="http://schemas.microsoft.com/office/drawing/2014/main" id="{6AD4D328-BF8A-4E21-A800-1AABCD0D1F6B}"/>
              </a:ext>
            </a:extLst>
          </p:cNvPr>
          <p:cNvCxnSpPr>
            <a:cxnSpLocks/>
            <a:stCxn id="4" idx="3"/>
            <a:endCxn id="5" idx="0"/>
          </p:cNvCxnSpPr>
          <p:nvPr/>
        </p:nvCxnSpPr>
        <p:spPr>
          <a:xfrm flipH="1">
            <a:off x="3422906" y="3551712"/>
            <a:ext cx="736403" cy="563088"/>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 name="直接箭头连接符 544">
            <a:extLst>
              <a:ext uri="{FF2B5EF4-FFF2-40B4-BE49-F238E27FC236}">
                <a16:creationId xmlns:a16="http://schemas.microsoft.com/office/drawing/2014/main" id="{FE7E5A2D-A35B-4F91-9500-4ED52B19CE48}"/>
              </a:ext>
            </a:extLst>
          </p:cNvPr>
          <p:cNvCxnSpPr>
            <a:cxnSpLocks/>
            <a:stCxn id="4" idx="5"/>
            <a:endCxn id="11" idx="7"/>
          </p:cNvCxnSpPr>
          <p:nvPr/>
        </p:nvCxnSpPr>
        <p:spPr>
          <a:xfrm flipH="1">
            <a:off x="4092353" y="3551713"/>
            <a:ext cx="390244" cy="440193"/>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 name="直接箭头连接符 545">
            <a:extLst>
              <a:ext uri="{FF2B5EF4-FFF2-40B4-BE49-F238E27FC236}">
                <a16:creationId xmlns:a16="http://schemas.microsoft.com/office/drawing/2014/main" id="{3C021530-7E28-40EA-A6A9-CE2220EC2739}"/>
              </a:ext>
            </a:extLst>
          </p:cNvPr>
          <p:cNvCxnSpPr>
            <a:cxnSpLocks/>
            <a:stCxn id="5" idx="2"/>
            <a:endCxn id="12" idx="7"/>
          </p:cNvCxnSpPr>
          <p:nvPr/>
        </p:nvCxnSpPr>
        <p:spPr>
          <a:xfrm flipH="1">
            <a:off x="2654582" y="4343646"/>
            <a:ext cx="545819" cy="305684"/>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p:sp>
        <p:nvSpPr>
          <p:cNvPr id="22" name="椭圆 546">
            <a:extLst>
              <a:ext uri="{FF2B5EF4-FFF2-40B4-BE49-F238E27FC236}">
                <a16:creationId xmlns:a16="http://schemas.microsoft.com/office/drawing/2014/main" id="{E42A19B1-D0A4-4ABC-A1D4-DEB942DA00CC}"/>
              </a:ext>
            </a:extLst>
          </p:cNvPr>
          <p:cNvSpPr/>
          <p:nvPr/>
        </p:nvSpPr>
        <p:spPr>
          <a:xfrm>
            <a:off x="3733801" y="4648200"/>
            <a:ext cx="429769" cy="381000"/>
          </a:xfrm>
          <a:prstGeom prst="ellipse">
            <a:avLst/>
          </a:prstGeom>
          <a:ln w="28575">
            <a:prstDash val="sysDash"/>
          </a:ln>
        </p:spPr>
        <p:style>
          <a:lnRef idx="2">
            <a:schemeClr val="accent1"/>
          </a:lnRef>
          <a:fillRef idx="1">
            <a:schemeClr val="lt1"/>
          </a:fillRef>
          <a:effectRef idx="0">
            <a:schemeClr val="accent1"/>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rPr>
              <a:t>4</a:t>
            </a:r>
          </a:p>
        </p:txBody>
      </p:sp>
      <p:cxnSp>
        <p:nvCxnSpPr>
          <p:cNvPr id="23" name="直接箭头连接符 547">
            <a:extLst>
              <a:ext uri="{FF2B5EF4-FFF2-40B4-BE49-F238E27FC236}">
                <a16:creationId xmlns:a16="http://schemas.microsoft.com/office/drawing/2014/main" id="{4EFA563E-3529-4A12-8E72-6DDEB6107BA2}"/>
              </a:ext>
            </a:extLst>
          </p:cNvPr>
          <p:cNvCxnSpPr>
            <a:cxnSpLocks/>
            <a:stCxn id="5" idx="6"/>
            <a:endCxn id="22" idx="0"/>
          </p:cNvCxnSpPr>
          <p:nvPr/>
        </p:nvCxnSpPr>
        <p:spPr>
          <a:xfrm>
            <a:off x="3645409" y="4343646"/>
            <a:ext cx="303276" cy="304554"/>
          </a:xfrm>
          <a:prstGeom prst="straightConnector1">
            <a:avLst/>
          </a:prstGeom>
          <a:ln w="28575">
            <a:prstDash val="sysDash"/>
            <a:headEnd type="none" w="med" len="med"/>
            <a:tailEnd type="triangle" w="med" len="lg"/>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125">
                <a:extLst>
                  <a:ext uri="{FF2B5EF4-FFF2-40B4-BE49-F238E27FC236}">
                    <a16:creationId xmlns:a16="http://schemas.microsoft.com/office/drawing/2014/main" id="{A3DAB191-ECA5-4FEB-864D-F35D7D93F3BA}"/>
                  </a:ext>
                </a:extLst>
              </p:cNvPr>
              <p:cNvSpPr txBox="1"/>
              <p:nvPr/>
            </p:nvSpPr>
            <p:spPr>
              <a:xfrm>
                <a:off x="4876801" y="2590800"/>
                <a:ext cx="403379" cy="369332"/>
              </a:xfrm>
              <a:prstGeom prst="rect">
                <a:avLst/>
              </a:prstGeom>
              <a:noFill/>
            </p:spPr>
            <p:txBody>
              <a:bodyPr wrap="square" rtlCol="0">
                <a:spAutoFit/>
              </a:bodyPr>
              <a:lstStyle>
                <a:defPPr>
                  <a:defRPr lang="en-US"/>
                </a:defPPr>
                <a:lvl1pPr marL="0" algn="l" defTabSz="660380" rtl="0" eaLnBrk="1" latinLnBrk="0" hangingPunct="1">
                  <a:defRPr sz="1300" kern="1200">
                    <a:solidFill>
                      <a:schemeClr val="tx1"/>
                    </a:solidFill>
                    <a:latin typeface="+mn-lt"/>
                    <a:ea typeface="+mn-ea"/>
                    <a:cs typeface="+mn-cs"/>
                  </a:defRPr>
                </a:lvl1pPr>
                <a:lvl2pPr marL="330190" algn="l" defTabSz="660380" rtl="0" eaLnBrk="1" latinLnBrk="0" hangingPunct="1">
                  <a:defRPr sz="1300" kern="1200">
                    <a:solidFill>
                      <a:schemeClr val="tx1"/>
                    </a:solidFill>
                    <a:latin typeface="+mn-lt"/>
                    <a:ea typeface="+mn-ea"/>
                    <a:cs typeface="+mn-cs"/>
                  </a:defRPr>
                </a:lvl2pPr>
                <a:lvl3pPr marL="660380" algn="l" defTabSz="660380" rtl="0" eaLnBrk="1" latinLnBrk="0" hangingPunct="1">
                  <a:defRPr sz="1300" kern="1200">
                    <a:solidFill>
                      <a:schemeClr val="tx1"/>
                    </a:solidFill>
                    <a:latin typeface="+mn-lt"/>
                    <a:ea typeface="+mn-ea"/>
                    <a:cs typeface="+mn-cs"/>
                  </a:defRPr>
                </a:lvl3pPr>
                <a:lvl4pPr marL="990570" algn="l" defTabSz="660380" rtl="0" eaLnBrk="1" latinLnBrk="0" hangingPunct="1">
                  <a:defRPr sz="1300" kern="1200">
                    <a:solidFill>
                      <a:schemeClr val="tx1"/>
                    </a:solidFill>
                    <a:latin typeface="+mn-lt"/>
                    <a:ea typeface="+mn-ea"/>
                    <a:cs typeface="+mn-cs"/>
                  </a:defRPr>
                </a:lvl4pPr>
                <a:lvl5pPr marL="1320759" algn="l" defTabSz="660380" rtl="0" eaLnBrk="1" latinLnBrk="0" hangingPunct="1">
                  <a:defRPr sz="1300" kern="1200">
                    <a:solidFill>
                      <a:schemeClr val="tx1"/>
                    </a:solidFill>
                    <a:latin typeface="+mn-lt"/>
                    <a:ea typeface="+mn-ea"/>
                    <a:cs typeface="+mn-cs"/>
                  </a:defRPr>
                </a:lvl5pPr>
                <a:lvl6pPr marL="1650949" algn="l" defTabSz="660380" rtl="0" eaLnBrk="1" latinLnBrk="0" hangingPunct="1">
                  <a:defRPr sz="1300" kern="1200">
                    <a:solidFill>
                      <a:schemeClr val="tx1"/>
                    </a:solidFill>
                    <a:latin typeface="+mn-lt"/>
                    <a:ea typeface="+mn-ea"/>
                    <a:cs typeface="+mn-cs"/>
                  </a:defRPr>
                </a:lvl6pPr>
                <a:lvl7pPr marL="1981139" algn="l" defTabSz="660380" rtl="0" eaLnBrk="1" latinLnBrk="0" hangingPunct="1">
                  <a:defRPr sz="1300" kern="1200">
                    <a:solidFill>
                      <a:schemeClr val="tx1"/>
                    </a:solidFill>
                    <a:latin typeface="+mn-lt"/>
                    <a:ea typeface="+mn-ea"/>
                    <a:cs typeface="+mn-cs"/>
                  </a:defRPr>
                </a:lvl7pPr>
                <a:lvl8pPr marL="2311329" algn="l" defTabSz="660380" rtl="0" eaLnBrk="1" latinLnBrk="0" hangingPunct="1">
                  <a:defRPr sz="1300" kern="1200">
                    <a:solidFill>
                      <a:schemeClr val="tx1"/>
                    </a:solidFill>
                    <a:latin typeface="+mn-lt"/>
                    <a:ea typeface="+mn-ea"/>
                    <a:cs typeface="+mn-cs"/>
                  </a:defRPr>
                </a:lvl8pPr>
                <a:lvl9pPr marL="2641519" algn="l" defTabSz="660380" rtl="0" eaLnBrk="1" latinLnBrk="0" hangingPunct="1">
                  <a:defRPr sz="13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𝑇</m:t>
                          </m:r>
                        </m:e>
                        <m:sub>
                          <m:r>
                            <a:rPr lang="en-US" sz="1800" i="1">
                              <a:latin typeface="Cambria Math" panose="02040503050406030204" pitchFamily="18" charset="0"/>
                            </a:rPr>
                            <m:t>2</m:t>
                          </m:r>
                        </m:sub>
                      </m:sSub>
                    </m:oMath>
                  </m:oMathPara>
                </a14:m>
                <a:endParaRPr lang="en-US" sz="1800" dirty="0">
                  <a:latin typeface="Comic Sans MS" panose="030F0702030302020204" pitchFamily="66" charset="0"/>
                </a:endParaRPr>
              </a:p>
            </p:txBody>
          </p:sp>
        </mc:Choice>
        <mc:Fallback xmlns="">
          <p:sp>
            <p:nvSpPr>
              <p:cNvPr id="24" name="文本框 125">
                <a:extLst>
                  <a:ext uri="{FF2B5EF4-FFF2-40B4-BE49-F238E27FC236}">
                    <a16:creationId xmlns:a16="http://schemas.microsoft.com/office/drawing/2014/main" id="{A3DAB191-ECA5-4FEB-864D-F35D7D93F3BA}"/>
                  </a:ext>
                </a:extLst>
              </p:cNvPr>
              <p:cNvSpPr txBox="1">
                <a:spLocks noRot="1" noChangeAspect="1" noMove="1" noResize="1" noEditPoints="1" noAdjustHandles="1" noChangeArrowheads="1" noChangeShapeType="1" noTextEdit="1"/>
              </p:cNvSpPr>
              <p:nvPr/>
            </p:nvSpPr>
            <p:spPr>
              <a:xfrm>
                <a:off x="4876801" y="2590800"/>
                <a:ext cx="403379" cy="369332"/>
              </a:xfrm>
              <a:prstGeom prst="rect">
                <a:avLst/>
              </a:prstGeom>
              <a:blipFill>
                <a:blip r:embed="rId3"/>
                <a:stretch>
                  <a:fillRect/>
                </a:stretch>
              </a:blipFill>
            </p:spPr>
            <p:txBody>
              <a:bodyPr/>
              <a:lstStyle/>
              <a:p>
                <a:r>
                  <a:rPr lang="zh-CN" altLang="en-US">
                    <a:noFill/>
                  </a:rPr>
                  <a:t> </a:t>
                </a:r>
              </a:p>
            </p:txBody>
          </p:sp>
        </mc:Fallback>
      </mc:AlternateContent>
      <p:sp>
        <p:nvSpPr>
          <p:cNvPr id="25" name="TextBox 24">
            <a:extLst>
              <a:ext uri="{FF2B5EF4-FFF2-40B4-BE49-F238E27FC236}">
                <a16:creationId xmlns:a16="http://schemas.microsoft.com/office/drawing/2014/main" id="{4614C12B-0035-46BF-B942-3A0F02528A87}"/>
              </a:ext>
            </a:extLst>
          </p:cNvPr>
          <p:cNvSpPr txBox="1"/>
          <p:nvPr/>
        </p:nvSpPr>
        <p:spPr>
          <a:xfrm>
            <a:off x="6019800" y="2743200"/>
            <a:ext cx="4191000" cy="2862322"/>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rPr>
              <a:t>collect</a:t>
            </a:r>
            <a:r>
              <a:rPr lang="en-US" altLang="zh-CN" dirty="0">
                <a:latin typeface="Arial" panose="020B0604020202020204" pitchFamily="34" charset="0"/>
                <a:cs typeface="Arial" panose="020B0604020202020204" pitchFamily="34" charset="0"/>
              </a:rPr>
              <a:t>(node* t) {</a:t>
            </a:r>
          </a:p>
          <a:p>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(!t) </a:t>
            </a:r>
            <a:r>
              <a:rPr lang="en-US" altLang="zh-CN" b="1" dirty="0">
                <a:latin typeface="Arial" panose="020B0604020202020204" pitchFamily="34" charset="0"/>
                <a:cs typeface="Arial" panose="020B0604020202020204" pitchFamily="34" charset="0"/>
              </a:rPr>
              <a:t>return</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if</a:t>
            </a:r>
            <a:r>
              <a:rPr lang="en-US" altLang="zh-CN" dirty="0">
                <a:latin typeface="Arial" panose="020B0604020202020204" pitchFamily="34" charset="0"/>
                <a:cs typeface="Arial" panose="020B0604020202020204" pitchFamily="34" charset="0"/>
              </a:rPr>
              <a:t> (t-&gt;</a:t>
            </a:r>
            <a:r>
              <a:rPr lang="en-US" altLang="zh-CN" dirty="0" err="1">
                <a:latin typeface="Arial" panose="020B0604020202020204" pitchFamily="34" charset="0"/>
                <a:cs typeface="Arial" panose="020B0604020202020204" pitchFamily="34" charset="0"/>
              </a:rPr>
              <a:t>ref_cnt</a:t>
            </a:r>
            <a:r>
              <a:rPr lang="en-US" altLang="zh-CN" dirty="0">
                <a:latin typeface="Arial" panose="020B0604020202020204" pitchFamily="34" charset="0"/>
                <a:cs typeface="Arial" panose="020B0604020202020204" pitchFamily="34" charset="0"/>
              </a:rPr>
              <a:t> == 1) {</a:t>
            </a:r>
          </a:p>
          <a:p>
            <a:r>
              <a:rPr lang="en-US" altLang="zh-CN" dirty="0">
                <a:latin typeface="Arial" panose="020B0604020202020204" pitchFamily="34" charset="0"/>
                <a:cs typeface="Arial" panose="020B0604020202020204" pitchFamily="34" charset="0"/>
              </a:rPr>
              <a:t>    node* </a:t>
            </a:r>
            <a:r>
              <a:rPr lang="en-US" altLang="zh-CN" dirty="0" err="1">
                <a:latin typeface="Arial" panose="020B0604020202020204" pitchFamily="34" charset="0"/>
                <a:cs typeface="Arial" panose="020B0604020202020204" pitchFamily="34" charset="0"/>
              </a:rPr>
              <a:t>lc</a:t>
            </a:r>
            <a:r>
              <a:rPr lang="en-US" altLang="zh-CN" dirty="0">
                <a:latin typeface="Arial" panose="020B0604020202020204" pitchFamily="34" charset="0"/>
                <a:cs typeface="Arial" panose="020B0604020202020204" pitchFamily="34" charset="0"/>
              </a:rPr>
              <a:t> = t-&gt;</a:t>
            </a:r>
            <a:r>
              <a:rPr lang="en-US" altLang="zh-CN" dirty="0" err="1">
                <a:latin typeface="Arial" panose="020B0604020202020204" pitchFamily="34" charset="0"/>
                <a:cs typeface="Arial" panose="020B0604020202020204" pitchFamily="34" charset="0"/>
              </a:rPr>
              <a:t>lc</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rc</a:t>
            </a:r>
            <a:r>
              <a:rPr lang="en-US" altLang="zh-CN" dirty="0">
                <a:latin typeface="Arial" panose="020B0604020202020204" pitchFamily="34" charset="0"/>
                <a:cs typeface="Arial" panose="020B0604020202020204" pitchFamily="34" charset="0"/>
              </a:rPr>
              <a:t> = t-&gt;</a:t>
            </a:r>
            <a:r>
              <a:rPr lang="en-US" altLang="zh-CN" dirty="0" err="1">
                <a:latin typeface="Arial" panose="020B0604020202020204" pitchFamily="34" charset="0"/>
                <a:cs typeface="Arial" panose="020B0604020202020204" pitchFamily="34" charset="0"/>
              </a:rPr>
              <a:t>rc</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free(t);</a:t>
            </a:r>
          </a:p>
          <a:p>
            <a:r>
              <a:rPr lang="en-US" altLang="zh-CN" b="1" dirty="0">
                <a:latin typeface="Arial" panose="020B0604020202020204" pitchFamily="34" charset="0"/>
                <a:cs typeface="Arial" panose="020B0604020202020204" pitchFamily="34" charset="0"/>
              </a:rPr>
              <a:t>    in parallel:</a:t>
            </a:r>
          </a:p>
          <a:p>
            <a:r>
              <a:rPr lang="en-US" altLang="zh-CN" b="1" dirty="0">
                <a:latin typeface="Arial" panose="020B0604020202020204" pitchFamily="34" charset="0"/>
                <a:cs typeface="Arial" panose="020B0604020202020204" pitchFamily="34" charset="0"/>
              </a:rPr>
              <a:t>      collect</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lc</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endParaRPr lang="en-US" altLang="zh-CN" dirty="0">
              <a:latin typeface="Arial" panose="020B0604020202020204" pitchFamily="34" charset="0"/>
              <a:cs typeface="Arial" panose="020B0604020202020204" pitchFamily="34" charset="0"/>
            </a:endParaRPr>
          </a:p>
          <a:p>
            <a:r>
              <a:rPr lang="en-US" altLang="zh-CN" b="1" dirty="0">
                <a:latin typeface="Arial" panose="020B0604020202020204" pitchFamily="34" charset="0"/>
                <a:cs typeface="Arial" panose="020B0604020202020204" pitchFamily="34" charset="0"/>
              </a:rPr>
              <a:t>      collect</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rc</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 </a:t>
            </a:r>
            <a:r>
              <a:rPr lang="en-US" altLang="zh-CN" b="1" dirty="0">
                <a:latin typeface="Arial" panose="020B0604020202020204" pitchFamily="34" charset="0"/>
                <a:cs typeface="Arial" panose="020B0604020202020204" pitchFamily="34" charset="0"/>
              </a:rPr>
              <a:t>else</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dec</a:t>
            </a:r>
            <a:r>
              <a:rPr lang="en-US" altLang="zh-CN" dirty="0">
                <a:latin typeface="Arial" panose="020B0604020202020204" pitchFamily="34" charset="0"/>
                <a:cs typeface="Arial" panose="020B0604020202020204" pitchFamily="34" charset="0"/>
              </a:rPr>
              <a:t>(t-&gt;</a:t>
            </a:r>
            <a:r>
              <a:rPr lang="en-US" altLang="zh-CN" dirty="0" err="1">
                <a:latin typeface="Arial" panose="020B0604020202020204" pitchFamily="34" charset="0"/>
                <a:cs typeface="Arial" panose="020B0604020202020204" pitchFamily="34" charset="0"/>
              </a:rPr>
              <a:t>ref_cnt</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a:t>
            </a:r>
          </a:p>
        </p:txBody>
      </p:sp>
      <p:graphicFrame>
        <p:nvGraphicFramePr>
          <p:cNvPr id="26" name="Table 25">
            <a:extLst>
              <a:ext uri="{FF2B5EF4-FFF2-40B4-BE49-F238E27FC236}">
                <a16:creationId xmlns:a16="http://schemas.microsoft.com/office/drawing/2014/main" id="{4F31B47A-7994-423F-A598-C319480C03B0}"/>
              </a:ext>
            </a:extLst>
          </p:cNvPr>
          <p:cNvGraphicFramePr>
            <a:graphicFrameLocks noGrp="1"/>
          </p:cNvGraphicFramePr>
          <p:nvPr/>
        </p:nvGraphicFramePr>
        <p:xfrm>
          <a:off x="5181601" y="5588000"/>
          <a:ext cx="4953007" cy="736600"/>
        </p:xfrm>
        <a:graphic>
          <a:graphicData uri="http://schemas.openxmlformats.org/drawingml/2006/table">
            <a:tbl>
              <a:tblPr bandRow="1">
                <a:tableStyleId>{8EC20E35-A176-4012-BC5E-935CFFF8708E}</a:tableStyleId>
              </a:tblPr>
              <a:tblGrid>
                <a:gridCol w="917223">
                  <a:extLst>
                    <a:ext uri="{9D8B030D-6E8A-4147-A177-3AD203B41FA5}">
                      <a16:colId xmlns:a16="http://schemas.microsoft.com/office/drawing/2014/main" val="1537163208"/>
                    </a:ext>
                  </a:extLst>
                </a:gridCol>
                <a:gridCol w="504473">
                  <a:extLst>
                    <a:ext uri="{9D8B030D-6E8A-4147-A177-3AD203B41FA5}">
                      <a16:colId xmlns:a16="http://schemas.microsoft.com/office/drawing/2014/main" val="3397116362"/>
                    </a:ext>
                  </a:extLst>
                </a:gridCol>
                <a:gridCol w="504473">
                  <a:extLst>
                    <a:ext uri="{9D8B030D-6E8A-4147-A177-3AD203B41FA5}">
                      <a16:colId xmlns:a16="http://schemas.microsoft.com/office/drawing/2014/main" val="2342387708"/>
                    </a:ext>
                  </a:extLst>
                </a:gridCol>
                <a:gridCol w="504473">
                  <a:extLst>
                    <a:ext uri="{9D8B030D-6E8A-4147-A177-3AD203B41FA5}">
                      <a16:colId xmlns:a16="http://schemas.microsoft.com/office/drawing/2014/main" val="645916601"/>
                    </a:ext>
                  </a:extLst>
                </a:gridCol>
                <a:gridCol w="504473">
                  <a:extLst>
                    <a:ext uri="{9D8B030D-6E8A-4147-A177-3AD203B41FA5}">
                      <a16:colId xmlns:a16="http://schemas.microsoft.com/office/drawing/2014/main" val="2745975288"/>
                    </a:ext>
                  </a:extLst>
                </a:gridCol>
                <a:gridCol w="504473">
                  <a:extLst>
                    <a:ext uri="{9D8B030D-6E8A-4147-A177-3AD203B41FA5}">
                      <a16:colId xmlns:a16="http://schemas.microsoft.com/office/drawing/2014/main" val="1229178438"/>
                    </a:ext>
                  </a:extLst>
                </a:gridCol>
                <a:gridCol w="504473">
                  <a:extLst>
                    <a:ext uri="{9D8B030D-6E8A-4147-A177-3AD203B41FA5}">
                      <a16:colId xmlns:a16="http://schemas.microsoft.com/office/drawing/2014/main" val="2453870348"/>
                    </a:ext>
                  </a:extLst>
                </a:gridCol>
                <a:gridCol w="504473">
                  <a:extLst>
                    <a:ext uri="{9D8B030D-6E8A-4147-A177-3AD203B41FA5}">
                      <a16:colId xmlns:a16="http://schemas.microsoft.com/office/drawing/2014/main" val="172328939"/>
                    </a:ext>
                  </a:extLst>
                </a:gridCol>
                <a:gridCol w="504473">
                  <a:extLst>
                    <a:ext uri="{9D8B030D-6E8A-4147-A177-3AD203B41FA5}">
                      <a16:colId xmlns:a16="http://schemas.microsoft.com/office/drawing/2014/main" val="1439650936"/>
                    </a:ext>
                  </a:extLst>
                </a:gridCol>
              </a:tblGrid>
              <a:tr h="142240">
                <a:tc>
                  <a:txBody>
                    <a:bodyPr/>
                    <a:lstStyle/>
                    <a:p>
                      <a:r>
                        <a:rPr lang="en-US" altLang="zh-CN" b="1" dirty="0">
                          <a:latin typeface="Comic Sans MS" panose="030F0702030302020204" pitchFamily="66" charset="0"/>
                        </a:rPr>
                        <a:t>Node</a:t>
                      </a:r>
                      <a:endParaRPr lang="zh-CN" altLang="en-US" b="1"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3</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5</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8</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9</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5’</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3’</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4</a:t>
                      </a:r>
                      <a:endParaRPr lang="zh-CN" altLang="en-US" dirty="0">
                        <a:latin typeface="Comic Sans MS" panose="030F0702030302020204" pitchFamily="66" charset="0"/>
                      </a:endParaRPr>
                    </a:p>
                  </a:txBody>
                  <a:tcPr/>
                </a:tc>
                <a:extLst>
                  <a:ext uri="{0D108BD9-81ED-4DB2-BD59-A6C34878D82A}">
                    <a16:rowId xmlns:a16="http://schemas.microsoft.com/office/drawing/2014/main" val="1158358155"/>
                  </a:ext>
                </a:extLst>
              </a:tr>
              <a:tr h="370840">
                <a:tc>
                  <a:txBody>
                    <a:bodyPr/>
                    <a:lstStyle/>
                    <a:p>
                      <a:r>
                        <a:rPr lang="en-US" altLang="zh-CN" b="1" dirty="0">
                          <a:latin typeface="Comic Sans MS" panose="030F0702030302020204" pitchFamily="66" charset="0"/>
                        </a:rPr>
                        <a:t>Count</a:t>
                      </a:r>
                      <a:endParaRPr lang="zh-CN" altLang="en-US" b="1" dirty="0">
                        <a:latin typeface="Comic Sans MS" panose="030F0702030302020204" pitchFamily="66" charset="0"/>
                      </a:endParaRPr>
                    </a:p>
                  </a:txBody>
                  <a:tcPr/>
                </a:tc>
                <a:tc>
                  <a:txBody>
                    <a:bodyPr/>
                    <a:lstStyle/>
                    <a:p>
                      <a:r>
                        <a:rPr lang="en-US" altLang="zh-CN" dirty="0">
                          <a:latin typeface="Comic Sans MS" panose="030F0702030302020204" pitchFamily="66" charset="0"/>
                        </a:rPr>
                        <a:t>2</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2</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a:txBody>
                  <a:tcPr/>
                </a:tc>
                <a:extLst>
                  <a:ext uri="{0D108BD9-81ED-4DB2-BD59-A6C34878D82A}">
                    <a16:rowId xmlns:a16="http://schemas.microsoft.com/office/drawing/2014/main" val="273807722"/>
                  </a:ext>
                </a:extLst>
              </a:tr>
            </a:tbl>
          </a:graphicData>
        </a:graphic>
      </p:graphicFrame>
      <p:sp>
        <p:nvSpPr>
          <p:cNvPr id="27" name="Rectangle 26">
            <a:extLst>
              <a:ext uri="{FF2B5EF4-FFF2-40B4-BE49-F238E27FC236}">
                <a16:creationId xmlns:a16="http://schemas.microsoft.com/office/drawing/2014/main" id="{53D7B527-55AA-46EC-AEA4-F97484223869}"/>
              </a:ext>
            </a:extLst>
          </p:cNvPr>
          <p:cNvSpPr/>
          <p:nvPr/>
        </p:nvSpPr>
        <p:spPr>
          <a:xfrm>
            <a:off x="6096000" y="5984515"/>
            <a:ext cx="288862" cy="298810"/>
          </a:xfrm>
          <a:prstGeom prst="rect">
            <a:avLst/>
          </a:prstGeom>
          <a:solidFill>
            <a:schemeClr val="bg1"/>
          </a:solidFill>
        </p:spPr>
        <p:txBody>
          <a:bodyPr wrap="none" tIns="10800" bIns="10800">
            <a:spAutoFit/>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p:txBody>
      </p:sp>
      <p:sp>
        <p:nvSpPr>
          <p:cNvPr id="29" name="Rectangle 28">
            <a:extLst>
              <a:ext uri="{FF2B5EF4-FFF2-40B4-BE49-F238E27FC236}">
                <a16:creationId xmlns:a16="http://schemas.microsoft.com/office/drawing/2014/main" id="{AD7D178C-765C-4428-9FE8-E696FDC2F9B6}"/>
              </a:ext>
            </a:extLst>
          </p:cNvPr>
          <p:cNvSpPr/>
          <p:nvPr/>
        </p:nvSpPr>
        <p:spPr>
          <a:xfrm>
            <a:off x="7645463" y="5997575"/>
            <a:ext cx="288862" cy="298810"/>
          </a:xfrm>
          <a:prstGeom prst="rect">
            <a:avLst/>
          </a:prstGeom>
          <a:solidFill>
            <a:schemeClr val="bg1"/>
          </a:solidFill>
        </p:spPr>
        <p:txBody>
          <a:bodyPr wrap="none" tIns="10800" bIns="10800">
            <a:spAutoFit/>
          </a:bodyPr>
          <a:lstStyle/>
          <a:p>
            <a:r>
              <a:rPr lang="en-US" altLang="zh-CN" dirty="0">
                <a:latin typeface="Comic Sans MS" panose="030F0702030302020204" pitchFamily="66" charset="0"/>
              </a:rPr>
              <a:t>1</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3177922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7"/>
                                        </p:tgtEl>
                                      </p:cBhvr>
                                    </p:animEffect>
                                    <p:animScale>
                                      <p:cBhvr>
                                        <p:cTn id="25" dur="250" autoRev="1" fill="hold"/>
                                        <p:tgtEl>
                                          <p:spTgt spid="7"/>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26" presetClass="emph" presetSubtype="0" fill="hold" grpId="0" nodeType="withEffect">
                                  <p:stCondLst>
                                    <p:cond delay="0"/>
                                  </p:stCondLst>
                                  <p:childTnLst>
                                    <p:animEffect transition="out" filter="fade">
                                      <p:cBhvr>
                                        <p:cTn id="37" dur="500" tmFilter="0, 0; .2, .5; .8, .5; 1, 0"/>
                                        <p:tgtEl>
                                          <p:spTgt spid="10"/>
                                        </p:tgtEl>
                                      </p:cBhvr>
                                    </p:animEffect>
                                    <p:animScale>
                                      <p:cBhvr>
                                        <p:cTn id="38" dur="250" autoRev="1" fill="hold"/>
                                        <p:tgtEl>
                                          <p:spTgt spid="10"/>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10"/>
                                        </p:tgtEl>
                                      </p:cBhvr>
                                    </p:animEffect>
                                    <p:set>
                                      <p:cBhvr>
                                        <p:cTn id="43" dur="1" fill="hold">
                                          <p:stCondLst>
                                            <p:cond delay="499"/>
                                          </p:stCondLst>
                                        </p:cTn>
                                        <p:tgtEl>
                                          <p:spTgt spid="1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14"/>
                                        </p:tgtEl>
                                      </p:cBhvr>
                                    </p:animEffect>
                                    <p:set>
                                      <p:cBhvr>
                                        <p:cTn id="48" dur="1" fill="hold">
                                          <p:stCondLst>
                                            <p:cond delay="499"/>
                                          </p:stCondLst>
                                        </p:cTn>
                                        <p:tgtEl>
                                          <p:spTgt spid="14"/>
                                        </p:tgtEl>
                                        <p:attrNameLst>
                                          <p:attrName>style.visibility</p:attrName>
                                        </p:attrNameLst>
                                      </p:cBhvr>
                                      <p:to>
                                        <p:strVal val="hidden"/>
                                      </p:to>
                                    </p:set>
                                  </p:childTnLst>
                                </p:cTn>
                              </p:par>
                              <p:par>
                                <p:cTn id="49" presetID="26" presetClass="emph" presetSubtype="0" fill="hold" grpId="0" nodeType="withEffect">
                                  <p:stCondLst>
                                    <p:cond delay="0"/>
                                  </p:stCondLst>
                                  <p:childTnLst>
                                    <p:animEffect transition="out" filter="fade">
                                      <p:cBhvr>
                                        <p:cTn id="50" dur="500" tmFilter="0, 0; .2, .5; .8, .5; 1, 0"/>
                                        <p:tgtEl>
                                          <p:spTgt spid="12"/>
                                        </p:tgtEl>
                                      </p:cBhvr>
                                    </p:animEffect>
                                    <p:animScale>
                                      <p:cBhvr>
                                        <p:cTn id="51" dur="250" autoRev="1" fill="hold"/>
                                        <p:tgtEl>
                                          <p:spTgt spid="12"/>
                                        </p:tgtEl>
                                      </p:cBhvr>
                                      <p:by x="105000" y="105000"/>
                                    </p:animScale>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9"/>
                                        </p:tgtEl>
                                      </p:cBhvr>
                                    </p:animEffect>
                                    <p:set>
                                      <p:cBhvr>
                                        <p:cTn id="61" dur="1" fill="hold">
                                          <p:stCondLst>
                                            <p:cond delay="499"/>
                                          </p:stCondLst>
                                        </p:cTn>
                                        <p:tgtEl>
                                          <p:spTgt spid="9"/>
                                        </p:tgtEl>
                                        <p:attrNameLst>
                                          <p:attrName>style.visibility</p:attrName>
                                        </p:attrNameLst>
                                      </p:cBhvr>
                                      <p:to>
                                        <p:strVal val="hidden"/>
                                      </p:to>
                                    </p:set>
                                  </p:childTnLst>
                                </p:cTn>
                              </p:par>
                              <p:par>
                                <p:cTn id="62" presetID="26" presetClass="emph" presetSubtype="0" fill="hold" grpId="0" nodeType="withEffect">
                                  <p:stCondLst>
                                    <p:cond delay="0"/>
                                  </p:stCondLst>
                                  <p:childTnLst>
                                    <p:animEffect transition="out" filter="fade">
                                      <p:cBhvr>
                                        <p:cTn id="63" dur="500" tmFilter="0, 0; .2, .5; .8, .5; 1, 0"/>
                                        <p:tgtEl>
                                          <p:spTgt spid="11"/>
                                        </p:tgtEl>
                                      </p:cBhvr>
                                    </p:animEffect>
                                    <p:animScale>
                                      <p:cBhvr>
                                        <p:cTn id="64" dur="250" autoRev="1" fill="hold"/>
                                        <p:tgtEl>
                                          <p:spTgt spid="11"/>
                                        </p:tgtEl>
                                      </p:cBhvr>
                                      <p:by x="105000" y="105000"/>
                                    </p:animScale>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P spid="10" grpId="1" animBg="1"/>
      <p:bldP spid="11" grpId="0" animBg="1"/>
      <p:bldP spid="12" grpId="0" animBg="1"/>
      <p:bldP spid="17" grpId="0"/>
      <p:bldP spid="25" grpId="0"/>
      <p:bldP spid="27" grpId="0" animBg="1"/>
      <p:bldP spid="2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4C84E6-2A38-4E6B-9CF6-175C4E7ED6BA}"/>
              </a:ext>
            </a:extLst>
          </p:cNvPr>
          <p:cNvSpPr>
            <a:spLocks noGrp="1"/>
          </p:cNvSpPr>
          <p:nvPr>
            <p:ph type="title"/>
          </p:nvPr>
        </p:nvSpPr>
        <p:spPr/>
        <p:txBody>
          <a:bodyPr>
            <a:normAutofit/>
          </a:bodyPr>
          <a:lstStyle/>
          <a:p>
            <a:r>
              <a:rPr lang="en-US" altLang="zh-CN" dirty="0"/>
              <a:t>Version chains</a:t>
            </a:r>
            <a:endParaRPr lang="zh-CN" altLang="en-US" dirty="0"/>
          </a:p>
        </p:txBody>
      </p:sp>
      <p:sp>
        <p:nvSpPr>
          <p:cNvPr id="5" name="Content Placeholder 4">
            <a:extLst>
              <a:ext uri="{FF2B5EF4-FFF2-40B4-BE49-F238E27FC236}">
                <a16:creationId xmlns:a16="http://schemas.microsoft.com/office/drawing/2014/main" id="{F4C67509-C4F1-4F0C-8DF4-BD1EFF9E8E40}"/>
              </a:ext>
            </a:extLst>
          </p:cNvPr>
          <p:cNvSpPr>
            <a:spLocks noGrp="1"/>
          </p:cNvSpPr>
          <p:nvPr>
            <p:ph idx="1"/>
          </p:nvPr>
        </p:nvSpPr>
        <p:spPr/>
        <p:txBody>
          <a:bodyPr/>
          <a:lstStyle/>
          <a:p>
            <a:r>
              <a:rPr lang="en-US" altLang="zh-CN" dirty="0"/>
              <a:t>An alternative way is to use version chains</a:t>
            </a:r>
          </a:p>
          <a:p>
            <a:pPr lvl="1"/>
            <a:r>
              <a:rPr lang="en-US" altLang="zh-CN" dirty="0"/>
              <a:t>Stores all versions in one (tree) skeleton</a:t>
            </a:r>
          </a:p>
          <a:p>
            <a:pPr lvl="1"/>
            <a:r>
              <a:rPr lang="en-US" altLang="zh-CN" dirty="0"/>
              <a:t>Readers need to check the visibility of versions</a:t>
            </a:r>
          </a:p>
          <a:p>
            <a:pPr lvl="1"/>
            <a:r>
              <a:rPr lang="en-US" altLang="zh-CN" dirty="0"/>
              <a:t>Less space used, but readers can be slow</a:t>
            </a:r>
          </a:p>
          <a:p>
            <a:pPr lvl="2"/>
            <a:endParaRPr lang="zh-CN" altLang="en-US" dirty="0"/>
          </a:p>
        </p:txBody>
      </p:sp>
      <p:sp>
        <p:nvSpPr>
          <p:cNvPr id="7" name="椭圆 533">
            <a:extLst>
              <a:ext uri="{FF2B5EF4-FFF2-40B4-BE49-F238E27FC236}">
                <a16:creationId xmlns:a16="http://schemas.microsoft.com/office/drawing/2014/main" id="{42C95850-62A8-47B7-A235-E4429FF81226}"/>
              </a:ext>
            </a:extLst>
          </p:cNvPr>
          <p:cNvSpPr/>
          <p:nvPr/>
        </p:nvSpPr>
        <p:spPr>
          <a:xfrm>
            <a:off x="2819401" y="372487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cs typeface="Arial" panose="020B0604020202020204" pitchFamily="34" charset="0"/>
              </a:rPr>
              <a:t>5</a:t>
            </a:r>
          </a:p>
        </p:txBody>
      </p:sp>
      <p:cxnSp>
        <p:nvCxnSpPr>
          <p:cNvPr id="8" name="直接连接符 534">
            <a:extLst>
              <a:ext uri="{FF2B5EF4-FFF2-40B4-BE49-F238E27FC236}">
                <a16:creationId xmlns:a16="http://schemas.microsoft.com/office/drawing/2014/main" id="{55D848AB-8AA1-441E-A5B9-AE4AEC846CA3}"/>
              </a:ext>
            </a:extLst>
          </p:cNvPr>
          <p:cNvCxnSpPr>
            <a:cxnSpLocks/>
            <a:stCxn id="7" idx="3"/>
            <a:endCxn id="10" idx="0"/>
          </p:cNvCxnSpPr>
          <p:nvPr/>
        </p:nvCxnSpPr>
        <p:spPr>
          <a:xfrm flipH="1">
            <a:off x="2556053" y="4098970"/>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9" name="直接连接符 535">
            <a:extLst>
              <a:ext uri="{FF2B5EF4-FFF2-40B4-BE49-F238E27FC236}">
                <a16:creationId xmlns:a16="http://schemas.microsoft.com/office/drawing/2014/main" id="{EBDEFB4C-6C04-4B09-8B41-3397AB001CDF}"/>
              </a:ext>
            </a:extLst>
          </p:cNvPr>
          <p:cNvCxnSpPr>
            <a:cxnSpLocks/>
            <a:stCxn id="7" idx="5"/>
            <a:endCxn id="11" idx="0"/>
          </p:cNvCxnSpPr>
          <p:nvPr/>
        </p:nvCxnSpPr>
        <p:spPr>
          <a:xfrm>
            <a:off x="3187982" y="4098970"/>
            <a:ext cx="326586" cy="429421"/>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10" name="椭圆 536">
            <a:extLst>
              <a:ext uri="{FF2B5EF4-FFF2-40B4-BE49-F238E27FC236}">
                <a16:creationId xmlns:a16="http://schemas.microsoft.com/office/drawing/2014/main" id="{B6D89593-D4C8-4B53-8650-4750C9814DB6}"/>
              </a:ext>
            </a:extLst>
          </p:cNvPr>
          <p:cNvSpPr/>
          <p:nvPr/>
        </p:nvSpPr>
        <p:spPr>
          <a:xfrm>
            <a:off x="2340144" y="452839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cs typeface="Arial" panose="020B0604020202020204" pitchFamily="34" charset="0"/>
              </a:rPr>
              <a:t>3</a:t>
            </a:r>
          </a:p>
        </p:txBody>
      </p:sp>
      <p:sp>
        <p:nvSpPr>
          <p:cNvPr id="11" name="椭圆 537">
            <a:extLst>
              <a:ext uri="{FF2B5EF4-FFF2-40B4-BE49-F238E27FC236}">
                <a16:creationId xmlns:a16="http://schemas.microsoft.com/office/drawing/2014/main" id="{BF1FF3D1-547A-48E5-B783-45E017818A59}"/>
              </a:ext>
            </a:extLst>
          </p:cNvPr>
          <p:cNvSpPr/>
          <p:nvPr/>
        </p:nvSpPr>
        <p:spPr>
          <a:xfrm>
            <a:off x="3298659" y="4528391"/>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cs typeface="Arial" panose="020B0604020202020204" pitchFamily="34" charset="0"/>
              </a:rPr>
              <a:t>8</a:t>
            </a:r>
          </a:p>
        </p:txBody>
      </p:sp>
      <p:sp>
        <p:nvSpPr>
          <p:cNvPr id="12" name="椭圆 538">
            <a:extLst>
              <a:ext uri="{FF2B5EF4-FFF2-40B4-BE49-F238E27FC236}">
                <a16:creationId xmlns:a16="http://schemas.microsoft.com/office/drawing/2014/main" id="{ABBF3A61-9480-4631-AF56-C4D5BC66A634}"/>
              </a:ext>
            </a:extLst>
          </p:cNvPr>
          <p:cNvSpPr/>
          <p:nvPr/>
        </p:nvSpPr>
        <p:spPr>
          <a:xfrm>
            <a:off x="1860887" y="518581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cs typeface="Arial" panose="020B0604020202020204" pitchFamily="34" charset="0"/>
              </a:rPr>
              <a:t>1</a:t>
            </a:r>
          </a:p>
        </p:txBody>
      </p:sp>
      <p:sp>
        <p:nvSpPr>
          <p:cNvPr id="13" name="椭圆 539">
            <a:extLst>
              <a:ext uri="{FF2B5EF4-FFF2-40B4-BE49-F238E27FC236}">
                <a16:creationId xmlns:a16="http://schemas.microsoft.com/office/drawing/2014/main" id="{9E23CB03-9EAC-4AC0-93A9-76A02171705E}"/>
              </a:ext>
            </a:extLst>
          </p:cNvPr>
          <p:cNvSpPr/>
          <p:nvPr/>
        </p:nvSpPr>
        <p:spPr>
          <a:xfrm>
            <a:off x="3777917" y="5185816"/>
            <a:ext cx="431819" cy="438283"/>
          </a:xfrm>
          <a:prstGeom prst="ellips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txBody>
          <a:bodyPr rot="0" spcFirstLastPara="0" vert="horz" wrap="square" lIns="73152" tIns="36576" rIns="73152" bIns="36576" numCol="1" spcCol="0" rtlCol="0" fromWordArt="0" anchor="ctr" anchorCtr="0" forceAA="0" compatLnSpc="1">
            <a:prstTxWarp prst="textNoShape">
              <a:avLst/>
            </a:prstTxWarp>
            <a:noAutofit/>
          </a:bodyPr>
          <a:lstStyle>
            <a:defPPr>
              <a:defRPr lang="en-US"/>
            </a:defPPr>
            <a:lvl1pPr marL="0" algn="l" defTabSz="660380" rtl="0" eaLnBrk="1" latinLnBrk="0" hangingPunct="1">
              <a:defRPr sz="1300" kern="1200">
                <a:solidFill>
                  <a:schemeClr val="dk1"/>
                </a:solidFill>
                <a:latin typeface="+mn-lt"/>
                <a:ea typeface="+mn-ea"/>
                <a:cs typeface="+mn-cs"/>
              </a:defRPr>
            </a:lvl1pPr>
            <a:lvl2pPr marL="330190" algn="l" defTabSz="660380" rtl="0" eaLnBrk="1" latinLnBrk="0" hangingPunct="1">
              <a:defRPr sz="1300" kern="1200">
                <a:solidFill>
                  <a:schemeClr val="dk1"/>
                </a:solidFill>
                <a:latin typeface="+mn-lt"/>
                <a:ea typeface="+mn-ea"/>
                <a:cs typeface="+mn-cs"/>
              </a:defRPr>
            </a:lvl2pPr>
            <a:lvl3pPr marL="660380" algn="l" defTabSz="660380" rtl="0" eaLnBrk="1" latinLnBrk="0" hangingPunct="1">
              <a:defRPr sz="1300" kern="1200">
                <a:solidFill>
                  <a:schemeClr val="dk1"/>
                </a:solidFill>
                <a:latin typeface="+mn-lt"/>
                <a:ea typeface="+mn-ea"/>
                <a:cs typeface="+mn-cs"/>
              </a:defRPr>
            </a:lvl3pPr>
            <a:lvl4pPr marL="990570" algn="l" defTabSz="660380" rtl="0" eaLnBrk="1" latinLnBrk="0" hangingPunct="1">
              <a:defRPr sz="1300" kern="1200">
                <a:solidFill>
                  <a:schemeClr val="dk1"/>
                </a:solidFill>
                <a:latin typeface="+mn-lt"/>
                <a:ea typeface="+mn-ea"/>
                <a:cs typeface="+mn-cs"/>
              </a:defRPr>
            </a:lvl4pPr>
            <a:lvl5pPr marL="1320759" algn="l" defTabSz="660380" rtl="0" eaLnBrk="1" latinLnBrk="0" hangingPunct="1">
              <a:defRPr sz="1300" kern="1200">
                <a:solidFill>
                  <a:schemeClr val="dk1"/>
                </a:solidFill>
                <a:latin typeface="+mn-lt"/>
                <a:ea typeface="+mn-ea"/>
                <a:cs typeface="+mn-cs"/>
              </a:defRPr>
            </a:lvl5pPr>
            <a:lvl6pPr marL="1650949" algn="l" defTabSz="660380" rtl="0" eaLnBrk="1" latinLnBrk="0" hangingPunct="1">
              <a:defRPr sz="1300" kern="1200">
                <a:solidFill>
                  <a:schemeClr val="dk1"/>
                </a:solidFill>
                <a:latin typeface="+mn-lt"/>
                <a:ea typeface="+mn-ea"/>
                <a:cs typeface="+mn-cs"/>
              </a:defRPr>
            </a:lvl6pPr>
            <a:lvl7pPr marL="1981139" algn="l" defTabSz="660380" rtl="0" eaLnBrk="1" latinLnBrk="0" hangingPunct="1">
              <a:defRPr sz="1300" kern="1200">
                <a:solidFill>
                  <a:schemeClr val="dk1"/>
                </a:solidFill>
                <a:latin typeface="+mn-lt"/>
                <a:ea typeface="+mn-ea"/>
                <a:cs typeface="+mn-cs"/>
              </a:defRPr>
            </a:lvl7pPr>
            <a:lvl8pPr marL="2311329" algn="l" defTabSz="660380" rtl="0" eaLnBrk="1" latinLnBrk="0" hangingPunct="1">
              <a:defRPr sz="1300" kern="1200">
                <a:solidFill>
                  <a:schemeClr val="dk1"/>
                </a:solidFill>
                <a:latin typeface="+mn-lt"/>
                <a:ea typeface="+mn-ea"/>
                <a:cs typeface="+mn-cs"/>
              </a:defRPr>
            </a:lvl8pPr>
            <a:lvl9pPr marL="2641519" algn="l" defTabSz="660380" rtl="0" eaLnBrk="1" latinLnBrk="0" hangingPunct="1">
              <a:defRPr sz="1300" kern="1200">
                <a:solidFill>
                  <a:schemeClr val="dk1"/>
                </a:solidFill>
                <a:latin typeface="+mn-lt"/>
                <a:ea typeface="+mn-ea"/>
                <a:cs typeface="+mn-cs"/>
              </a:defRPr>
            </a:lvl9pPr>
          </a:lstStyle>
          <a:p>
            <a:pPr algn="ctr"/>
            <a:r>
              <a:rPr lang="en-US" sz="1800" dirty="0">
                <a:latin typeface="Comic Sans MS" panose="030F0702030302020204" pitchFamily="66" charset="0"/>
                <a:cs typeface="Arial" panose="020B0604020202020204" pitchFamily="34" charset="0"/>
              </a:rPr>
              <a:t>9</a:t>
            </a:r>
          </a:p>
        </p:txBody>
      </p:sp>
      <p:cxnSp>
        <p:nvCxnSpPr>
          <p:cNvPr id="14" name="直接连接符 540">
            <a:extLst>
              <a:ext uri="{FF2B5EF4-FFF2-40B4-BE49-F238E27FC236}">
                <a16:creationId xmlns:a16="http://schemas.microsoft.com/office/drawing/2014/main" id="{190E333B-0D65-4E31-8744-E4DBFD204DBC}"/>
              </a:ext>
            </a:extLst>
          </p:cNvPr>
          <p:cNvCxnSpPr>
            <a:cxnSpLocks/>
            <a:stCxn id="10" idx="3"/>
            <a:endCxn id="12" idx="0"/>
          </p:cNvCxnSpPr>
          <p:nvPr/>
        </p:nvCxnSpPr>
        <p:spPr>
          <a:xfrm flipH="1">
            <a:off x="2076796" y="4902488"/>
            <a:ext cx="326586"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cxnSp>
        <p:nvCxnSpPr>
          <p:cNvPr id="15" name="直接连接符 541">
            <a:extLst>
              <a:ext uri="{FF2B5EF4-FFF2-40B4-BE49-F238E27FC236}">
                <a16:creationId xmlns:a16="http://schemas.microsoft.com/office/drawing/2014/main" id="{FA62ABFE-578D-47F8-8799-781AA419422D}"/>
              </a:ext>
            </a:extLst>
          </p:cNvPr>
          <p:cNvCxnSpPr>
            <a:cxnSpLocks/>
            <a:stCxn id="11" idx="5"/>
            <a:endCxn id="13" idx="0"/>
          </p:cNvCxnSpPr>
          <p:nvPr/>
        </p:nvCxnSpPr>
        <p:spPr>
          <a:xfrm>
            <a:off x="3667240" y="4902488"/>
            <a:ext cx="326587" cy="283326"/>
          </a:xfrm>
          <a:prstGeom prst="line">
            <a:avLst/>
          </a:prstGeom>
          <a:ln w="28575">
            <a:headEnd type="none" w="med" len="med"/>
            <a:tailEnd type="triangle" w="med" len="lg"/>
          </a:ln>
        </p:spPr>
        <p:style>
          <a:lnRef idx="2">
            <a:schemeClr val="accent2"/>
          </a:lnRef>
          <a:fillRef idx="1">
            <a:schemeClr val="lt1"/>
          </a:fillRef>
          <a:effectRef idx="0">
            <a:schemeClr val="accent2"/>
          </a:effectRef>
          <a:fontRef idx="minor">
            <a:schemeClr val="dk1"/>
          </a:fontRef>
        </p:style>
      </p:cxnSp>
      <p:graphicFrame>
        <p:nvGraphicFramePr>
          <p:cNvPr id="20" name="Table 19">
            <a:extLst>
              <a:ext uri="{FF2B5EF4-FFF2-40B4-BE49-F238E27FC236}">
                <a16:creationId xmlns:a16="http://schemas.microsoft.com/office/drawing/2014/main" id="{4694879D-6D27-4C5C-B306-5BC48774F1DD}"/>
              </a:ext>
            </a:extLst>
          </p:cNvPr>
          <p:cNvGraphicFramePr>
            <a:graphicFrameLocks noGrp="1"/>
          </p:cNvGraphicFramePr>
          <p:nvPr/>
        </p:nvGraphicFramePr>
        <p:xfrm>
          <a:off x="4419601" y="3953470"/>
          <a:ext cx="5333999" cy="736600"/>
        </p:xfrm>
        <a:graphic>
          <a:graphicData uri="http://schemas.openxmlformats.org/drawingml/2006/table">
            <a:tbl>
              <a:tblPr bandRow="1">
                <a:tableStyleId>{793D81CF-94F2-401A-BA57-92F5A7B2D0C5}</a:tableStyleId>
              </a:tblPr>
              <a:tblGrid>
                <a:gridCol w="1518194">
                  <a:extLst>
                    <a:ext uri="{9D8B030D-6E8A-4147-A177-3AD203B41FA5}">
                      <a16:colId xmlns:a16="http://schemas.microsoft.com/office/drawing/2014/main" val="4100859082"/>
                    </a:ext>
                  </a:extLst>
                </a:gridCol>
                <a:gridCol w="545115">
                  <a:extLst>
                    <a:ext uri="{9D8B030D-6E8A-4147-A177-3AD203B41FA5}">
                      <a16:colId xmlns:a16="http://schemas.microsoft.com/office/drawing/2014/main" val="2709338034"/>
                    </a:ext>
                  </a:extLst>
                </a:gridCol>
                <a:gridCol w="545115">
                  <a:extLst>
                    <a:ext uri="{9D8B030D-6E8A-4147-A177-3AD203B41FA5}">
                      <a16:colId xmlns:a16="http://schemas.microsoft.com/office/drawing/2014/main" val="859279122"/>
                    </a:ext>
                  </a:extLst>
                </a:gridCol>
                <a:gridCol w="545115">
                  <a:extLst>
                    <a:ext uri="{9D8B030D-6E8A-4147-A177-3AD203B41FA5}">
                      <a16:colId xmlns:a16="http://schemas.microsoft.com/office/drawing/2014/main" val="2323158514"/>
                    </a:ext>
                  </a:extLst>
                </a:gridCol>
                <a:gridCol w="545115">
                  <a:extLst>
                    <a:ext uri="{9D8B030D-6E8A-4147-A177-3AD203B41FA5}">
                      <a16:colId xmlns:a16="http://schemas.microsoft.com/office/drawing/2014/main" val="3021313820"/>
                    </a:ext>
                  </a:extLst>
                </a:gridCol>
                <a:gridCol w="545115">
                  <a:extLst>
                    <a:ext uri="{9D8B030D-6E8A-4147-A177-3AD203B41FA5}">
                      <a16:colId xmlns:a16="http://schemas.microsoft.com/office/drawing/2014/main" val="2094065166"/>
                    </a:ext>
                  </a:extLst>
                </a:gridCol>
                <a:gridCol w="545115">
                  <a:extLst>
                    <a:ext uri="{9D8B030D-6E8A-4147-A177-3AD203B41FA5}">
                      <a16:colId xmlns:a16="http://schemas.microsoft.com/office/drawing/2014/main" val="1389182112"/>
                    </a:ext>
                  </a:extLst>
                </a:gridCol>
                <a:gridCol w="545115">
                  <a:extLst>
                    <a:ext uri="{9D8B030D-6E8A-4147-A177-3AD203B41FA5}">
                      <a16:colId xmlns:a16="http://schemas.microsoft.com/office/drawing/2014/main" val="820418254"/>
                    </a:ext>
                  </a:extLst>
                </a:gridCol>
              </a:tblGrid>
              <a:tr h="0">
                <a:tc>
                  <a:txBody>
                    <a:bodyPr/>
                    <a:lstStyle/>
                    <a:p>
                      <a:r>
                        <a:rPr lang="en-US" altLang="zh-CN" b="1" dirty="0">
                          <a:latin typeface="Comic Sans MS" panose="030F0702030302020204" pitchFamily="66" charset="0"/>
                        </a:rPr>
                        <a:t>Time stamp</a:t>
                      </a:r>
                      <a:endParaRPr lang="zh-CN" altLang="en-US" b="1" dirty="0">
                        <a:latin typeface="Comic Sans MS" panose="030F0702030302020204" pitchFamily="66" charset="0"/>
                      </a:endParaRPr>
                    </a:p>
                  </a:txBody>
                  <a:tcPr/>
                </a:tc>
                <a:tc>
                  <a:txBody>
                    <a:bodyPr/>
                    <a:lstStyle/>
                    <a:p>
                      <a:r>
                        <a:rPr lang="en-US" altLang="zh-CN" dirty="0">
                          <a:latin typeface="Comic Sans MS" panose="030F0702030302020204" pitchFamily="66" charset="0"/>
                        </a:rPr>
                        <a:t>9</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11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20</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21</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34</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55</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60</a:t>
                      </a:r>
                      <a:endParaRPr lang="zh-CN" altLang="en-US" dirty="0">
                        <a:latin typeface="Comic Sans MS" panose="030F0702030302020204" pitchFamily="66" charset="0"/>
                      </a:endParaRPr>
                    </a:p>
                  </a:txBody>
                  <a:tcPr/>
                </a:tc>
                <a:extLst>
                  <a:ext uri="{0D108BD9-81ED-4DB2-BD59-A6C34878D82A}">
                    <a16:rowId xmlns:a16="http://schemas.microsoft.com/office/drawing/2014/main" val="3791661456"/>
                  </a:ext>
                </a:extLst>
              </a:tr>
              <a:tr h="370840">
                <a:tc>
                  <a:txBody>
                    <a:bodyPr/>
                    <a:lstStyle/>
                    <a:p>
                      <a:r>
                        <a:rPr lang="en-US" altLang="zh-CN" b="1" dirty="0">
                          <a:latin typeface="Comic Sans MS" panose="030F0702030302020204" pitchFamily="66" charset="0"/>
                        </a:rPr>
                        <a:t>Value</a:t>
                      </a:r>
                      <a:endParaRPr lang="zh-CN" altLang="en-US" b="1" dirty="0">
                        <a:latin typeface="Comic Sans MS" panose="030F0702030302020204" pitchFamily="66" charset="0"/>
                      </a:endParaRPr>
                    </a:p>
                  </a:txBody>
                  <a:tcPr/>
                </a:tc>
                <a:tc>
                  <a:txBody>
                    <a:bodyPr/>
                    <a:lstStyle/>
                    <a:p>
                      <a:r>
                        <a:rPr lang="en-US" altLang="zh-CN" dirty="0">
                          <a:latin typeface="Comic Sans MS" panose="030F0702030302020204" pitchFamily="66" charset="0"/>
                        </a:rPr>
                        <a:t>4</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5</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2</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7</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2</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5</a:t>
                      </a:r>
                      <a:endParaRPr lang="zh-CN" altLang="en-US" dirty="0">
                        <a:latin typeface="Comic Sans MS" panose="030F0702030302020204" pitchFamily="66" charset="0"/>
                      </a:endParaRPr>
                    </a:p>
                  </a:txBody>
                  <a:tcPr/>
                </a:tc>
                <a:tc>
                  <a:txBody>
                    <a:bodyPr/>
                    <a:lstStyle/>
                    <a:p>
                      <a:r>
                        <a:rPr lang="en-US" altLang="zh-CN" dirty="0">
                          <a:latin typeface="Comic Sans MS" panose="030F0702030302020204" pitchFamily="66" charset="0"/>
                        </a:rPr>
                        <a:t>9</a:t>
                      </a:r>
                      <a:endParaRPr lang="zh-CN" altLang="en-US" dirty="0">
                        <a:latin typeface="Comic Sans MS" panose="030F0702030302020204" pitchFamily="66" charset="0"/>
                      </a:endParaRPr>
                    </a:p>
                  </a:txBody>
                  <a:tcPr/>
                </a:tc>
                <a:extLst>
                  <a:ext uri="{0D108BD9-81ED-4DB2-BD59-A6C34878D82A}">
                    <a16:rowId xmlns:a16="http://schemas.microsoft.com/office/drawing/2014/main" val="1038160352"/>
                  </a:ext>
                </a:extLst>
              </a:tr>
            </a:tbl>
          </a:graphicData>
        </a:graphic>
      </p:graphicFrame>
      <p:sp>
        <p:nvSpPr>
          <p:cNvPr id="21" name="TextBox 20">
            <a:extLst>
              <a:ext uri="{FF2B5EF4-FFF2-40B4-BE49-F238E27FC236}">
                <a16:creationId xmlns:a16="http://schemas.microsoft.com/office/drawing/2014/main" id="{11E58F8D-FF89-4736-95BE-980A6CD8986D}"/>
              </a:ext>
            </a:extLst>
          </p:cNvPr>
          <p:cNvSpPr txBox="1"/>
          <p:nvPr/>
        </p:nvSpPr>
        <p:spPr>
          <a:xfrm>
            <a:off x="4572000" y="4867870"/>
            <a:ext cx="4876800" cy="923330"/>
          </a:xfrm>
          <a:prstGeom prst="rect">
            <a:avLst/>
          </a:prstGeom>
          <a:noFill/>
        </p:spPr>
        <p:txBody>
          <a:bodyPr wrap="square" rtlCol="0">
            <a:spAutoFit/>
          </a:bodyPr>
          <a:lstStyle/>
          <a:p>
            <a:r>
              <a:rPr lang="en-US" altLang="zh-CN" dirty="0">
                <a:latin typeface="Comic Sans MS" panose="030F0702030302020204" pitchFamily="66" charset="0"/>
              </a:rPr>
              <a:t>A reader starting at time 36 would check the version chain and return the value 2 at time stamp 34</a:t>
            </a:r>
            <a:endParaRPr lang="zh-CN" altLang="en-US" dirty="0">
              <a:latin typeface="Comic Sans MS" panose="030F0702030302020204" pitchFamily="66" charset="0"/>
            </a:endParaRPr>
          </a:p>
        </p:txBody>
      </p:sp>
      <p:cxnSp>
        <p:nvCxnSpPr>
          <p:cNvPr id="22" name="直接连接符 535">
            <a:extLst>
              <a:ext uri="{FF2B5EF4-FFF2-40B4-BE49-F238E27FC236}">
                <a16:creationId xmlns:a16="http://schemas.microsoft.com/office/drawing/2014/main" id="{F9608E11-3A95-4689-97D7-B06A7DDF3C84}"/>
              </a:ext>
            </a:extLst>
          </p:cNvPr>
          <p:cNvCxnSpPr>
            <a:cxnSpLocks/>
            <a:stCxn id="11" idx="7"/>
            <a:endCxn id="20" idx="1"/>
          </p:cNvCxnSpPr>
          <p:nvPr/>
        </p:nvCxnSpPr>
        <p:spPr>
          <a:xfrm flipV="1">
            <a:off x="3667240" y="4321771"/>
            <a:ext cx="752361" cy="270805"/>
          </a:xfrm>
          <a:prstGeom prst="line">
            <a:avLst/>
          </a:prstGeom>
          <a:ln w="28575">
            <a:solidFill>
              <a:schemeClr val="bg2">
                <a:lumMod val="75000"/>
              </a:schemeClr>
            </a:solidFill>
            <a:prstDash val="sysDot"/>
            <a:headEnd type="none" w="med" len="med"/>
            <a:tailEnd type="triangle" w="med" len="lg"/>
          </a:ln>
        </p:spPr>
        <p:style>
          <a:lnRef idx="2">
            <a:schemeClr val="accent2"/>
          </a:lnRef>
          <a:fillRef idx="1">
            <a:schemeClr val="lt1"/>
          </a:fillRef>
          <a:effectRef idx="0">
            <a:schemeClr val="accent2"/>
          </a:effectRef>
          <a:fontRef idx="minor">
            <a:schemeClr val="dk1"/>
          </a:fontRef>
        </p:style>
      </p:cxnSp>
      <p:sp>
        <p:nvSpPr>
          <p:cNvPr id="17" name="TextBox 16">
            <a:extLst>
              <a:ext uri="{FF2B5EF4-FFF2-40B4-BE49-F238E27FC236}">
                <a16:creationId xmlns:a16="http://schemas.microsoft.com/office/drawing/2014/main" id="{F88A2046-6278-4A7E-A5A7-53F4FE1B17CA}"/>
              </a:ext>
            </a:extLst>
          </p:cNvPr>
          <p:cNvSpPr txBox="1"/>
          <p:nvPr/>
        </p:nvSpPr>
        <p:spPr>
          <a:xfrm>
            <a:off x="7315200" y="3386058"/>
            <a:ext cx="466794" cy="369332"/>
          </a:xfrm>
          <a:prstGeom prst="rect">
            <a:avLst/>
          </a:prstGeom>
          <a:noFill/>
        </p:spPr>
        <p:txBody>
          <a:bodyPr wrap="none" rtlCol="0">
            <a:spAutoFit/>
          </a:bodyPr>
          <a:lstStyle/>
          <a:p>
            <a:r>
              <a:rPr lang="en-US" altLang="zh-CN" b="1" dirty="0">
                <a:solidFill>
                  <a:srgbClr val="FF0000"/>
                </a:solidFill>
                <a:latin typeface="Comic Sans MS" panose="030F0702030302020204" pitchFamily="66" charset="0"/>
              </a:rPr>
              <a:t>36</a:t>
            </a:r>
            <a:endParaRPr lang="zh-CN" altLang="en-US" b="1" dirty="0">
              <a:solidFill>
                <a:srgbClr val="FF0000"/>
              </a:solidFill>
              <a:latin typeface="Comic Sans MS" panose="030F0702030302020204" pitchFamily="66" charset="0"/>
            </a:endParaRPr>
          </a:p>
        </p:txBody>
      </p:sp>
      <p:cxnSp>
        <p:nvCxnSpPr>
          <p:cNvPr id="18" name="Connector: Curved 17">
            <a:extLst>
              <a:ext uri="{FF2B5EF4-FFF2-40B4-BE49-F238E27FC236}">
                <a16:creationId xmlns:a16="http://schemas.microsoft.com/office/drawing/2014/main" id="{F269673E-E6BB-4879-96C2-6A61E2F1C10A}"/>
              </a:ext>
            </a:extLst>
          </p:cNvPr>
          <p:cNvCxnSpPr>
            <a:cxnSpLocks/>
          </p:cNvCxnSpPr>
          <p:nvPr/>
        </p:nvCxnSpPr>
        <p:spPr>
          <a:xfrm>
            <a:off x="7848600" y="3581400"/>
            <a:ext cx="766797" cy="474627"/>
          </a:xfrm>
          <a:prstGeom prst="curvedConnector3">
            <a:avLst>
              <a:gd name="adj1" fmla="val 99687"/>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06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6CAB-D66E-4119-8C4C-A12F0D145676}"/>
              </a:ext>
            </a:extLst>
          </p:cNvPr>
          <p:cNvSpPr>
            <a:spLocks noGrp="1"/>
          </p:cNvSpPr>
          <p:nvPr>
            <p:ph type="title"/>
          </p:nvPr>
        </p:nvSpPr>
        <p:spPr/>
        <p:txBody>
          <a:bodyPr/>
          <a:lstStyle/>
          <a:p>
            <a:r>
              <a:rPr lang="en-US" altLang="zh-CN" dirty="0"/>
              <a:t>Parallel trees</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3C5461-B7B7-4EC0-8380-0B45024F628C}"/>
                  </a:ext>
                </a:extLst>
              </p:cNvPr>
              <p:cNvSpPr>
                <a:spLocks noGrp="1"/>
              </p:cNvSpPr>
              <p:nvPr>
                <p:ph idx="1"/>
              </p:nvPr>
            </p:nvSpPr>
            <p:spPr/>
            <p:txBody>
              <a:bodyPr/>
              <a:lstStyle/>
              <a:p>
                <a:r>
                  <a:rPr lang="en-US" altLang="zh-CN" dirty="0"/>
                  <a:t>Join-based insertion</a:t>
                </a:r>
                <a14:m>
                  <m:oMath xmlns:m="http://schemas.openxmlformats.org/officeDocument/2006/math">
                    <m:r>
                      <a:rPr lang="en-US" altLang="zh-CN" b="1" i="1" smtClean="0">
                        <a:latin typeface="Cambria Math" panose="02040503050406030204" pitchFamily="18" charset="0"/>
                      </a:rPr>
                      <m:t>(</m:t>
                    </m:r>
                    <m:r>
                      <a:rPr lang="en-US" altLang="zh-CN" b="1" i="1" smtClean="0">
                        <a:latin typeface="Cambria Math" panose="02040503050406030204" pitchFamily="18" charset="0"/>
                      </a:rPr>
                      <m:t>𝑻</m:t>
                    </m:r>
                    <m:r>
                      <a:rPr lang="en-US" altLang="zh-CN" b="1" i="1" smtClean="0">
                        <a:latin typeface="Cambria Math" panose="02040503050406030204" pitchFamily="18" charset="0"/>
                      </a:rPr>
                      <m:t>,</m:t>
                    </m:r>
                    <m:r>
                      <a:rPr lang="en-US" altLang="zh-CN" b="1" i="1" smtClean="0">
                        <a:latin typeface="Cambria Math" panose="02040503050406030204" pitchFamily="18" charset="0"/>
                      </a:rPr>
                      <m:t>𝒌</m:t>
                    </m:r>
                    <m:r>
                      <a:rPr lang="en-US" altLang="zh-CN" b="1" i="1" smtClean="0">
                        <a:latin typeface="Cambria Math" panose="02040503050406030204" pitchFamily="18" charset="0"/>
                      </a:rPr>
                      <m:t>)</m:t>
                    </m:r>
                  </m:oMath>
                </a14:m>
                <a:endParaRPr lang="en-US" altLang="zh-CN" dirty="0"/>
              </a:p>
              <a:p>
                <a:pPr lvl="1"/>
                <a:r>
                  <a:rPr lang="en-US" altLang="zh-CN" dirty="0"/>
                  <a:t>Recursively insert the key into the corresponding subtree</a:t>
                </a:r>
              </a:p>
              <a:p>
                <a:pPr lvl="1"/>
                <a:r>
                  <a:rPr lang="en-US" altLang="zh-CN" dirty="0"/>
                  <a:t>Join back using the root</a:t>
                </a:r>
              </a:p>
              <a:p>
                <a:r>
                  <a:rPr lang="en-US" altLang="zh-CN" dirty="0"/>
                  <a:t>Join-based split</a:t>
                </a:r>
                <a14:m>
                  <m:oMath xmlns:m="http://schemas.openxmlformats.org/officeDocument/2006/math">
                    <m:r>
                      <a:rPr lang="en-US" altLang="zh-CN" b="1" i="1" smtClean="0">
                        <a:latin typeface="Cambria Math" panose="02040503050406030204" pitchFamily="18" charset="0"/>
                      </a:rPr>
                      <m:t>(</m:t>
                    </m:r>
                    <m:r>
                      <a:rPr lang="en-US" altLang="zh-CN" b="1" i="1" smtClean="0">
                        <a:latin typeface="Cambria Math" panose="02040503050406030204" pitchFamily="18" charset="0"/>
                      </a:rPr>
                      <m:t>𝑻</m:t>
                    </m:r>
                    <m:r>
                      <a:rPr lang="en-US" altLang="zh-CN" b="1" i="1" smtClean="0">
                        <a:latin typeface="Cambria Math" panose="02040503050406030204" pitchFamily="18" charset="0"/>
                      </a:rPr>
                      <m:t>,</m:t>
                    </m:r>
                    <m:r>
                      <a:rPr lang="en-US" altLang="zh-CN" b="1" i="1" smtClean="0">
                        <a:latin typeface="Cambria Math" panose="02040503050406030204" pitchFamily="18" charset="0"/>
                      </a:rPr>
                      <m:t>𝒌</m:t>
                    </m:r>
                    <m:r>
                      <a:rPr lang="en-US" altLang="zh-CN" b="1" i="1" smtClean="0">
                        <a:latin typeface="Cambria Math" panose="02040503050406030204" pitchFamily="18" charset="0"/>
                      </a:rPr>
                      <m:t>)</m:t>
                    </m:r>
                  </m:oMath>
                </a14:m>
                <a:endParaRPr lang="en-US" altLang="zh-CN" dirty="0"/>
              </a:p>
              <a:p>
                <a:pPr lvl="1"/>
                <a:r>
                  <a:rPr lang="en-US" altLang="zh-CN" dirty="0"/>
                  <a:t>Find which subtree does the key locate</a:t>
                </a:r>
              </a:p>
              <a:p>
                <a:pPr lvl="1"/>
                <a:r>
                  <a:rPr lang="en-US" altLang="zh-CN" dirty="0"/>
                  <a:t>Split that subtree</a:t>
                </a:r>
              </a:p>
              <a:p>
                <a:pPr lvl="1"/>
                <a:r>
                  <a:rPr lang="en-US" altLang="zh-CN" dirty="0"/>
                  <a:t>Join back</a:t>
                </a:r>
              </a:p>
              <a:p>
                <a:pPr lvl="1"/>
                <a:endParaRPr lang="en-US" altLang="zh-CN" dirty="0"/>
              </a:p>
              <a:p>
                <a:r>
                  <a:rPr lang="en-US" altLang="zh-CN" dirty="0"/>
                  <a:t>Join2</a:t>
                </a:r>
                <a14:m>
                  <m:oMath xmlns:m="http://schemas.openxmlformats.org/officeDocument/2006/math">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1" i="1" smtClean="0">
                            <a:latin typeface="Cambria Math" panose="02040503050406030204" pitchFamily="18" charset="0"/>
                          </a:rPr>
                          <m:t>𝑳</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1" i="1" smtClean="0">
                            <a:latin typeface="Cambria Math" panose="02040503050406030204" pitchFamily="18" charset="0"/>
                          </a:rPr>
                          <m:t>𝑹</m:t>
                        </m:r>
                      </m:sub>
                    </m:sSub>
                    <m:r>
                      <a:rPr lang="en-US" altLang="zh-CN" b="1" i="1" smtClean="0">
                        <a:latin typeface="Cambria Math" panose="02040503050406030204" pitchFamily="18" charset="0"/>
                      </a:rPr>
                      <m:t>)</m:t>
                    </m:r>
                  </m:oMath>
                </a14:m>
                <a:endParaRPr lang="en-US" altLang="zh-CN" dirty="0"/>
              </a:p>
              <a:p>
                <a:pPr lvl="1"/>
                <a:r>
                  <a:rPr lang="en-US" altLang="zh-CN" dirty="0"/>
                  <a:t>Split the last element </a:t>
                </a:r>
                <a14:m>
                  <m:oMath xmlns:m="http://schemas.openxmlformats.org/officeDocument/2006/math">
                    <m:r>
                      <a:rPr lang="en-US" altLang="zh-CN" b="0" i="1" smtClean="0">
                        <a:latin typeface="Cambria Math" panose="02040503050406030204" pitchFamily="18" charset="0"/>
                      </a:rPr>
                      <m:t>𝑘</m:t>
                    </m:r>
                  </m:oMath>
                </a14:m>
                <a:r>
                  <a:rPr lang="en-US" altLang="zh-CN" dirty="0"/>
                  <a:t> in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𝐿</m:t>
                        </m:r>
                      </m:sub>
                    </m:sSub>
                  </m:oMath>
                </a14:m>
                <a:endParaRPr lang="en-US" altLang="zh-CN" dirty="0"/>
              </a:p>
              <a:p>
                <a:pPr lvl="1"/>
                <a:r>
                  <a:rPr lang="en-US" altLang="zh-CN" dirty="0"/>
                  <a:t>Join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𝐿</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a:t> </a:t>
                </a:r>
                <a:r>
                  <a:rPr lang="en-US" altLang="zh-CN" dirty="0"/>
                  <a:t>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𝑅</m:t>
                        </m:r>
                      </m:sub>
                    </m:sSub>
                  </m:oMath>
                </a14:m>
                <a:r>
                  <a:rPr lang="zh-CN" altLang="en-US" dirty="0"/>
                  <a:t> </a:t>
                </a:r>
                <a:r>
                  <a:rPr lang="en-US" altLang="zh-CN" dirty="0"/>
                  <a:t>using </a:t>
                </a:r>
                <a14:m>
                  <m:oMath xmlns:m="http://schemas.openxmlformats.org/officeDocument/2006/math">
                    <m:r>
                      <a:rPr lang="en-US" altLang="zh-CN" b="0" i="1" smtClean="0">
                        <a:latin typeface="Cambria Math" panose="02040503050406030204" pitchFamily="18" charset="0"/>
                      </a:rPr>
                      <m:t>𝑘</m:t>
                    </m:r>
                  </m:oMath>
                </a14:m>
                <a:endParaRPr lang="zh-CN" altLang="en-US" dirty="0"/>
              </a:p>
            </p:txBody>
          </p:sp>
        </mc:Choice>
        <mc:Fallback xmlns="">
          <p:sp>
            <p:nvSpPr>
              <p:cNvPr id="3" name="Content Placeholder 2">
                <a:extLst>
                  <a:ext uri="{FF2B5EF4-FFF2-40B4-BE49-F238E27FC236}">
                    <a16:creationId xmlns:a16="http://schemas.microsoft.com/office/drawing/2014/main" id="{F43C5461-B7B7-4EC0-8380-0B45024F628C}"/>
                  </a:ext>
                </a:extLst>
              </p:cNvPr>
              <p:cNvSpPr>
                <a:spLocks noGrp="1" noRot="1" noChangeAspect="1" noMove="1" noResize="1" noEditPoints="1" noAdjustHandles="1" noChangeArrowheads="1" noChangeShapeType="1" noTextEdit="1"/>
              </p:cNvSpPr>
              <p:nvPr>
                <p:ph idx="1"/>
              </p:nvPr>
            </p:nvSpPr>
            <p:spPr>
              <a:blipFill>
                <a:blip r:embed="rId2"/>
                <a:stretch>
                  <a:fillRect l="-973" t="-1854"/>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6FE48ED5-D615-44A3-93EB-2BB8608A63D9}"/>
              </a:ext>
            </a:extLst>
          </p:cNvPr>
          <p:cNvSpPr>
            <a:spLocks noGrp="1"/>
          </p:cNvSpPr>
          <p:nvPr>
            <p:ph type="sldNum" sz="quarter" idx="4"/>
          </p:nvPr>
        </p:nvSpPr>
        <p:spPr/>
        <p:txBody>
          <a:bodyPr/>
          <a:lstStyle/>
          <a:p>
            <a:fld id="{B710F26B-4563-4765-9A91-E0CC99FE32F0}" type="slidenum">
              <a:rPr lang="zh-CN" altLang="en-US" smtClean="0"/>
              <a:t>6</a:t>
            </a:fld>
            <a:endParaRPr lang="zh-CN" altLang="en-US"/>
          </a:p>
        </p:txBody>
      </p:sp>
      <p:sp>
        <p:nvSpPr>
          <p:cNvPr id="5" name="等腰三角形 6">
            <a:extLst>
              <a:ext uri="{FF2B5EF4-FFF2-40B4-BE49-F238E27FC236}">
                <a16:creationId xmlns:a16="http://schemas.microsoft.com/office/drawing/2014/main" id="{2A78C96A-E540-4005-BDE6-53429817E4A5}"/>
              </a:ext>
            </a:extLst>
          </p:cNvPr>
          <p:cNvSpPr/>
          <p:nvPr/>
        </p:nvSpPr>
        <p:spPr>
          <a:xfrm>
            <a:off x="7467600" y="4410260"/>
            <a:ext cx="1371600" cy="1600200"/>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等腰三角形 7">
            <a:extLst>
              <a:ext uri="{FF2B5EF4-FFF2-40B4-BE49-F238E27FC236}">
                <a16:creationId xmlns:a16="http://schemas.microsoft.com/office/drawing/2014/main" id="{35586449-FDB7-4FE4-809F-3196A47FD747}"/>
              </a:ext>
            </a:extLst>
          </p:cNvPr>
          <p:cNvSpPr/>
          <p:nvPr/>
        </p:nvSpPr>
        <p:spPr>
          <a:xfrm>
            <a:off x="9601200" y="4424502"/>
            <a:ext cx="1371600" cy="1600200"/>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椭圆 8">
                <a:extLst>
                  <a:ext uri="{FF2B5EF4-FFF2-40B4-BE49-F238E27FC236}">
                    <a16:creationId xmlns:a16="http://schemas.microsoft.com/office/drawing/2014/main" id="{803CA161-B53D-4373-9A13-4F482E6245CA}"/>
                  </a:ext>
                </a:extLst>
              </p:cNvPr>
              <p:cNvSpPr/>
              <p:nvPr/>
            </p:nvSpPr>
            <p:spPr>
              <a:xfrm>
                <a:off x="8991600" y="3505200"/>
                <a:ext cx="381000" cy="3048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𝑘</m:t>
                      </m:r>
                      <m:r>
                        <a:rPr lang="en-US" altLang="zh-CN" b="0" i="0" smtClean="0">
                          <a:solidFill>
                            <a:schemeClr val="tx1"/>
                          </a:solidFill>
                          <a:latin typeface="Cambria Math" panose="02040503050406030204" pitchFamily="18" charset="0"/>
                        </a:rPr>
                        <m:t>′</m:t>
                      </m:r>
                    </m:oMath>
                  </m:oMathPara>
                </a14:m>
                <a:endParaRPr lang="en-US" altLang="zh-CN" b="0" dirty="0">
                  <a:solidFill>
                    <a:schemeClr val="tx1"/>
                  </a:solidFill>
                </a:endParaRPr>
              </a:p>
            </p:txBody>
          </p:sp>
        </mc:Choice>
        <mc:Fallback xmlns="">
          <p:sp>
            <p:nvSpPr>
              <p:cNvPr id="7" name="椭圆 8">
                <a:extLst>
                  <a:ext uri="{FF2B5EF4-FFF2-40B4-BE49-F238E27FC236}">
                    <a16:creationId xmlns:a16="http://schemas.microsoft.com/office/drawing/2014/main" id="{803CA161-B53D-4373-9A13-4F482E6245CA}"/>
                  </a:ext>
                </a:extLst>
              </p:cNvPr>
              <p:cNvSpPr>
                <a:spLocks noRot="1" noChangeAspect="1" noMove="1" noResize="1" noEditPoints="1" noAdjustHandles="1" noChangeArrowheads="1" noChangeShapeType="1" noTextEdit="1"/>
              </p:cNvSpPr>
              <p:nvPr/>
            </p:nvSpPr>
            <p:spPr>
              <a:xfrm>
                <a:off x="8991600" y="3505200"/>
                <a:ext cx="381000" cy="304800"/>
              </a:xfrm>
              <a:prstGeom prst="ellipse">
                <a:avLst/>
              </a:prstGeom>
              <a:blipFill>
                <a:blip r:embed="rId3"/>
                <a:stretch>
                  <a:fillRect l="-3077" b="-1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9">
                <a:extLst>
                  <a:ext uri="{FF2B5EF4-FFF2-40B4-BE49-F238E27FC236}">
                    <a16:creationId xmlns:a16="http://schemas.microsoft.com/office/drawing/2014/main" id="{910A4979-B020-42BF-9A36-F0876C46EE1C}"/>
                  </a:ext>
                </a:extLst>
              </p:cNvPr>
              <p:cNvSpPr txBox="1"/>
              <p:nvPr/>
            </p:nvSpPr>
            <p:spPr>
              <a:xfrm>
                <a:off x="8077200" y="3426768"/>
                <a:ext cx="382156"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Arial" panose="020B0604020202020204" pitchFamily="34" charset="0"/>
                        </a:rPr>
                        <m:t>𝑘</m:t>
                      </m:r>
                    </m:oMath>
                  </m:oMathPara>
                </a14:m>
                <a:endParaRPr lang="zh-CN" altLang="en-US" dirty="0">
                  <a:latin typeface="Arial" panose="020B0604020202020204" pitchFamily="34" charset="0"/>
                  <a:cs typeface="Arial" panose="020B0604020202020204" pitchFamily="34" charset="0"/>
                </a:endParaRPr>
              </a:p>
            </p:txBody>
          </p:sp>
        </mc:Choice>
        <mc:Fallback xmlns="">
          <p:sp>
            <p:nvSpPr>
              <p:cNvPr id="8" name="文本框 9">
                <a:extLst>
                  <a:ext uri="{FF2B5EF4-FFF2-40B4-BE49-F238E27FC236}">
                    <a16:creationId xmlns:a16="http://schemas.microsoft.com/office/drawing/2014/main" id="{910A4979-B020-42BF-9A36-F0876C46EE1C}"/>
                  </a:ext>
                </a:extLst>
              </p:cNvPr>
              <p:cNvSpPr txBox="1">
                <a:spLocks noRot="1" noChangeAspect="1" noMove="1" noResize="1" noEditPoints="1" noAdjustHandles="1" noChangeArrowheads="1" noChangeShapeType="1" noTextEdit="1"/>
              </p:cNvSpPr>
              <p:nvPr/>
            </p:nvSpPr>
            <p:spPr>
              <a:xfrm>
                <a:off x="8077200" y="3426768"/>
                <a:ext cx="382156" cy="369332"/>
              </a:xfrm>
              <a:prstGeom prst="rect">
                <a:avLst/>
              </a:prstGeom>
              <a:blipFill>
                <a:blip r:embed="rId4"/>
                <a:stretch>
                  <a:fillRect/>
                </a:stretch>
              </a:blipFill>
            </p:spPr>
            <p:txBody>
              <a:bodyPr/>
              <a:lstStyle/>
              <a:p>
                <a:r>
                  <a:rPr lang="zh-CN" altLang="en-US">
                    <a:noFill/>
                  </a:rPr>
                  <a:t> </a:t>
                </a:r>
              </a:p>
            </p:txBody>
          </p:sp>
        </mc:Fallback>
      </mc:AlternateContent>
      <p:cxnSp>
        <p:nvCxnSpPr>
          <p:cNvPr id="9" name="直接连接符 11">
            <a:extLst>
              <a:ext uri="{FF2B5EF4-FFF2-40B4-BE49-F238E27FC236}">
                <a16:creationId xmlns:a16="http://schemas.microsoft.com/office/drawing/2014/main" id="{6E432DAE-F36B-4695-9424-A4BD65C889E0}"/>
              </a:ext>
            </a:extLst>
          </p:cNvPr>
          <p:cNvCxnSpPr>
            <a:stCxn id="7" idx="3"/>
            <a:endCxn id="5" idx="0"/>
          </p:cNvCxnSpPr>
          <p:nvPr/>
        </p:nvCxnSpPr>
        <p:spPr>
          <a:xfrm flipH="1">
            <a:off x="8153400" y="3765363"/>
            <a:ext cx="893996" cy="644897"/>
          </a:xfrm>
          <a:prstGeom prst="line">
            <a:avLst/>
          </a:prstGeom>
          <a:ln w="5715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12">
            <a:extLst>
              <a:ext uri="{FF2B5EF4-FFF2-40B4-BE49-F238E27FC236}">
                <a16:creationId xmlns:a16="http://schemas.microsoft.com/office/drawing/2014/main" id="{BEC1627D-0C9A-4024-8E2B-AE21CC4664F3}"/>
              </a:ext>
            </a:extLst>
          </p:cNvPr>
          <p:cNvCxnSpPr>
            <a:cxnSpLocks/>
            <a:stCxn id="6" idx="0"/>
            <a:endCxn id="7" idx="5"/>
          </p:cNvCxnSpPr>
          <p:nvPr/>
        </p:nvCxnSpPr>
        <p:spPr>
          <a:xfrm flipH="1" flipV="1">
            <a:off x="9316804" y="3765363"/>
            <a:ext cx="970196" cy="659139"/>
          </a:xfrm>
          <a:prstGeom prst="line">
            <a:avLst/>
          </a:prstGeom>
          <a:ln w="5715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任意多边形: 形状 15">
            <a:extLst>
              <a:ext uri="{FF2B5EF4-FFF2-40B4-BE49-F238E27FC236}">
                <a16:creationId xmlns:a16="http://schemas.microsoft.com/office/drawing/2014/main" id="{EF0500CD-3717-4E6D-AE3C-700A4B55EE38}"/>
              </a:ext>
            </a:extLst>
          </p:cNvPr>
          <p:cNvSpPr/>
          <p:nvPr/>
        </p:nvSpPr>
        <p:spPr>
          <a:xfrm>
            <a:off x="8038197" y="4406287"/>
            <a:ext cx="429031" cy="1603451"/>
          </a:xfrm>
          <a:custGeom>
            <a:avLst/>
            <a:gdLst>
              <a:gd name="connsiteX0" fmla="*/ 108341 w 429031"/>
              <a:gd name="connsiteY0" fmla="*/ 0 h 1603451"/>
              <a:gd name="connsiteX1" fmla="*/ 0 w 429031"/>
              <a:gd name="connsiteY1" fmla="*/ 481036 h 1603451"/>
              <a:gd name="connsiteX2" fmla="*/ 190681 w 429031"/>
              <a:gd name="connsiteY2" fmla="*/ 793058 h 1603451"/>
              <a:gd name="connsiteX3" fmla="*/ 86673 w 429031"/>
              <a:gd name="connsiteY3" fmla="*/ 949070 h 1603451"/>
              <a:gd name="connsiteX4" fmla="*/ 333691 w 429031"/>
              <a:gd name="connsiteY4" fmla="*/ 1174419 h 1603451"/>
              <a:gd name="connsiteX5" fmla="*/ 147344 w 429031"/>
              <a:gd name="connsiteY5" fmla="*/ 1360766 h 1603451"/>
              <a:gd name="connsiteX6" fmla="*/ 429031 w 429031"/>
              <a:gd name="connsiteY6" fmla="*/ 1603451 h 160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9031" h="1603451">
                <a:moveTo>
                  <a:pt x="108341" y="0"/>
                </a:moveTo>
                <a:lnTo>
                  <a:pt x="0" y="481036"/>
                </a:lnTo>
                <a:lnTo>
                  <a:pt x="190681" y="793058"/>
                </a:lnTo>
                <a:lnTo>
                  <a:pt x="86673" y="949070"/>
                </a:lnTo>
                <a:lnTo>
                  <a:pt x="333691" y="1174419"/>
                </a:lnTo>
                <a:lnTo>
                  <a:pt x="147344" y="1360766"/>
                </a:lnTo>
                <a:lnTo>
                  <a:pt x="429031" y="1603451"/>
                </a:lnTo>
              </a:path>
            </a:pathLst>
          </a:cu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7">
            <a:extLst>
              <a:ext uri="{FF2B5EF4-FFF2-40B4-BE49-F238E27FC236}">
                <a16:creationId xmlns:a16="http://schemas.microsoft.com/office/drawing/2014/main" id="{D29B14A8-D8FA-4132-8C03-EFFDED1E2CE7}"/>
              </a:ext>
            </a:extLst>
          </p:cNvPr>
          <p:cNvCxnSpPr/>
          <p:nvPr/>
        </p:nvCxnSpPr>
        <p:spPr>
          <a:xfrm flipH="1">
            <a:off x="8229600" y="3657600"/>
            <a:ext cx="533400" cy="447860"/>
          </a:xfrm>
          <a:prstGeom prst="straightConnector1">
            <a:avLst/>
          </a:prstGeom>
          <a:ln w="57150">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本框 18">
                <a:extLst>
                  <a:ext uri="{FF2B5EF4-FFF2-40B4-BE49-F238E27FC236}">
                    <a16:creationId xmlns:a16="http://schemas.microsoft.com/office/drawing/2014/main" id="{EFC007E0-EE7A-4305-8677-C09430EB1E27}"/>
                  </a:ext>
                </a:extLst>
              </p:cNvPr>
              <p:cNvSpPr txBox="1"/>
              <p:nvPr/>
            </p:nvSpPr>
            <p:spPr>
              <a:xfrm>
                <a:off x="7741050" y="5464400"/>
                <a:ext cx="467243"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𝑇</m:t>
                          </m:r>
                        </m:e>
                        <m:sub>
                          <m:r>
                            <a:rPr lang="en-US" altLang="zh-CN" b="0" i="1" smtClean="0">
                              <a:latin typeface="Cambria Math" panose="02040503050406030204" pitchFamily="18" charset="0"/>
                              <a:cs typeface="Arial" panose="020B0604020202020204" pitchFamily="34" charset="0"/>
                            </a:rPr>
                            <m:t>𝐿</m:t>
                          </m:r>
                        </m:sub>
                      </m:sSub>
                    </m:oMath>
                  </m:oMathPara>
                </a14:m>
                <a:endParaRPr lang="zh-CN" altLang="en-US" dirty="0">
                  <a:latin typeface="Arial" panose="020B0604020202020204" pitchFamily="34" charset="0"/>
                  <a:cs typeface="Arial" panose="020B0604020202020204" pitchFamily="34" charset="0"/>
                </a:endParaRPr>
              </a:p>
            </p:txBody>
          </p:sp>
        </mc:Choice>
        <mc:Fallback xmlns="">
          <p:sp>
            <p:nvSpPr>
              <p:cNvPr id="13" name="文本框 18">
                <a:extLst>
                  <a:ext uri="{FF2B5EF4-FFF2-40B4-BE49-F238E27FC236}">
                    <a16:creationId xmlns:a16="http://schemas.microsoft.com/office/drawing/2014/main" id="{EFC007E0-EE7A-4305-8677-C09430EB1E27}"/>
                  </a:ext>
                </a:extLst>
              </p:cNvPr>
              <p:cNvSpPr txBox="1">
                <a:spLocks noRot="1" noChangeAspect="1" noMove="1" noResize="1" noEditPoints="1" noAdjustHandles="1" noChangeArrowheads="1" noChangeShapeType="1" noTextEdit="1"/>
              </p:cNvSpPr>
              <p:nvPr/>
            </p:nvSpPr>
            <p:spPr>
              <a:xfrm>
                <a:off x="7741050" y="5464400"/>
                <a:ext cx="467243"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9">
                <a:extLst>
                  <a:ext uri="{FF2B5EF4-FFF2-40B4-BE49-F238E27FC236}">
                    <a16:creationId xmlns:a16="http://schemas.microsoft.com/office/drawing/2014/main" id="{3285F9D8-B841-4C67-B85B-A87816197B73}"/>
                  </a:ext>
                </a:extLst>
              </p:cNvPr>
              <p:cNvSpPr txBox="1"/>
              <p:nvPr/>
            </p:nvSpPr>
            <p:spPr>
              <a:xfrm>
                <a:off x="8320711" y="5553260"/>
                <a:ext cx="487056"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𝑇</m:t>
                          </m:r>
                        </m:e>
                        <m:sub>
                          <m:r>
                            <a:rPr lang="en-US" altLang="zh-CN" b="0" i="1" smtClean="0">
                              <a:latin typeface="Cambria Math" panose="02040503050406030204" pitchFamily="18" charset="0"/>
                              <a:cs typeface="Arial" panose="020B0604020202020204" pitchFamily="34" charset="0"/>
                            </a:rPr>
                            <m:t>𝑅</m:t>
                          </m:r>
                        </m:sub>
                      </m:sSub>
                    </m:oMath>
                  </m:oMathPara>
                </a14:m>
                <a:endParaRPr lang="zh-CN" altLang="en-US" dirty="0">
                  <a:latin typeface="Arial" panose="020B0604020202020204" pitchFamily="34" charset="0"/>
                  <a:cs typeface="Arial" panose="020B0604020202020204" pitchFamily="34" charset="0"/>
                </a:endParaRPr>
              </a:p>
            </p:txBody>
          </p:sp>
        </mc:Choice>
        <mc:Fallback xmlns="">
          <p:sp>
            <p:nvSpPr>
              <p:cNvPr id="14" name="文本框 19">
                <a:extLst>
                  <a:ext uri="{FF2B5EF4-FFF2-40B4-BE49-F238E27FC236}">
                    <a16:creationId xmlns:a16="http://schemas.microsoft.com/office/drawing/2014/main" id="{3285F9D8-B841-4C67-B85B-A87816197B73}"/>
                  </a:ext>
                </a:extLst>
              </p:cNvPr>
              <p:cNvSpPr txBox="1">
                <a:spLocks noRot="1" noChangeAspect="1" noMove="1" noResize="1" noEditPoints="1" noAdjustHandles="1" noChangeArrowheads="1" noChangeShapeType="1" noTextEdit="1"/>
              </p:cNvSpPr>
              <p:nvPr/>
            </p:nvSpPr>
            <p:spPr>
              <a:xfrm>
                <a:off x="8320711" y="5553260"/>
                <a:ext cx="48705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20">
                <a:extLst>
                  <a:ext uri="{FF2B5EF4-FFF2-40B4-BE49-F238E27FC236}">
                    <a16:creationId xmlns:a16="http://schemas.microsoft.com/office/drawing/2014/main" id="{1F9A7B97-4F13-4A51-968B-9EECBE6E9D15}"/>
                  </a:ext>
                </a:extLst>
              </p:cNvPr>
              <p:cNvSpPr txBox="1"/>
              <p:nvPr/>
            </p:nvSpPr>
            <p:spPr>
              <a:xfrm>
                <a:off x="9829800" y="5400860"/>
                <a:ext cx="955966"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Arial" panose="020B0604020202020204" pitchFamily="34" charset="0"/>
                        </a:rPr>
                        <m:t>𝑇</m:t>
                      </m:r>
                      <m:r>
                        <a:rPr lang="en-US" altLang="zh-CN" b="0" i="1" smtClean="0">
                          <a:latin typeface="Cambria Math" panose="02040503050406030204" pitchFamily="18" charset="0"/>
                          <a:cs typeface="Arial" panose="020B0604020202020204" pitchFamily="34" charset="0"/>
                        </a:rPr>
                        <m:t>.</m:t>
                      </m:r>
                      <m:r>
                        <m:rPr>
                          <m:sty m:val="p"/>
                        </m:rPr>
                        <a:rPr lang="en-US" altLang="zh-CN" b="0" i="0" smtClean="0">
                          <a:latin typeface="Cambria Math" panose="02040503050406030204" pitchFamily="18" charset="0"/>
                          <a:cs typeface="Arial" panose="020B0604020202020204" pitchFamily="34" charset="0"/>
                        </a:rPr>
                        <m:t>right</m:t>
                      </m:r>
                    </m:oMath>
                  </m:oMathPara>
                </a14:m>
                <a:endParaRPr lang="zh-CN" altLang="en-US" dirty="0">
                  <a:latin typeface="Arial" panose="020B0604020202020204" pitchFamily="34" charset="0"/>
                  <a:cs typeface="Arial" panose="020B0604020202020204" pitchFamily="34" charset="0"/>
                </a:endParaRPr>
              </a:p>
            </p:txBody>
          </p:sp>
        </mc:Choice>
        <mc:Fallback xmlns="">
          <p:sp>
            <p:nvSpPr>
              <p:cNvPr id="15" name="文本框 20">
                <a:extLst>
                  <a:ext uri="{FF2B5EF4-FFF2-40B4-BE49-F238E27FC236}">
                    <a16:creationId xmlns:a16="http://schemas.microsoft.com/office/drawing/2014/main" id="{1F9A7B97-4F13-4A51-968B-9EECBE6E9D15}"/>
                  </a:ext>
                </a:extLst>
              </p:cNvPr>
              <p:cNvSpPr txBox="1">
                <a:spLocks noRot="1" noChangeAspect="1" noMove="1" noResize="1" noEditPoints="1" noAdjustHandles="1" noChangeArrowheads="1" noChangeShapeType="1" noTextEdit="1"/>
              </p:cNvSpPr>
              <p:nvPr/>
            </p:nvSpPr>
            <p:spPr>
              <a:xfrm>
                <a:off x="9829800" y="5400860"/>
                <a:ext cx="955966" cy="369332"/>
              </a:xfrm>
              <a:prstGeom prst="rect">
                <a:avLst/>
              </a:prstGeom>
              <a:blipFill>
                <a:blip r:embed="rId7"/>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0512D02-4A7F-4A53-A3F7-4A07D0FF2017}"/>
                  </a:ext>
                </a:extLst>
              </p:cNvPr>
              <p:cNvSpPr txBox="1"/>
              <p:nvPr/>
            </p:nvSpPr>
            <p:spPr>
              <a:xfrm>
                <a:off x="7848600" y="2438400"/>
                <a:ext cx="3705502" cy="874920"/>
              </a:xfrm>
              <a:prstGeom prst="rect">
                <a:avLst/>
              </a:prstGeom>
              <a:noFill/>
            </p:spPr>
            <p:txBody>
              <a:bodyPr wrap="none" rtlCol="0">
                <a:spAutoFit/>
              </a:bodyPr>
              <a:lstStyle/>
              <a:p>
                <a:pPr algn="l"/>
                <a:r>
                  <a:rPr lang="en-US" altLang="zh-CN" sz="2400" dirty="0">
                    <a:latin typeface="Cambria Math" panose="02040503050406030204" pitchFamily="18" charset="0"/>
                    <a:cs typeface="Arial" panose="020B0604020202020204" pitchFamily="34" charset="0"/>
                  </a:rPr>
                  <a:t>Return</a:t>
                </a:r>
              </a:p>
              <a:p>
                <a:pPr algn="l"/>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cs typeface="Arial" panose="020B0604020202020204" pitchFamily="34" charset="0"/>
                            </a:rPr>
                          </m:ctrlPr>
                        </m:dPr>
                        <m:e>
                          <m:sSub>
                            <m:sSubPr>
                              <m:ctrlPr>
                                <a:rPr lang="en-US" altLang="zh-CN" sz="2400" b="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𝑇</m:t>
                              </m:r>
                            </m:e>
                            <m:sub>
                              <m:r>
                                <a:rPr lang="en-US" altLang="zh-CN" sz="2400" b="0" i="1" smtClean="0">
                                  <a:latin typeface="Cambria Math" panose="02040503050406030204" pitchFamily="18" charset="0"/>
                                  <a:cs typeface="Arial" panose="020B0604020202020204" pitchFamily="34" charset="0"/>
                                </a:rPr>
                                <m:t>𝐿</m:t>
                              </m:r>
                            </m:sub>
                          </m:sSub>
                        </m:e>
                      </m:d>
                      <m:r>
                        <a:rPr lang="en-US" altLang="zh-CN" sz="2400" b="0" i="1" smtClean="0">
                          <a:latin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cs typeface="Arial" panose="020B0604020202020204" pitchFamily="34" charset="0"/>
                        </a:rPr>
                        <m:t>𝑏</m:t>
                      </m:r>
                      <m:r>
                        <a:rPr lang="en-US" altLang="zh-CN" sz="2400" b="0" i="0" smtClean="0">
                          <a:latin typeface="Cambria Math" panose="02040503050406030204" pitchFamily="18" charset="0"/>
                          <a:cs typeface="Arial" panose="020B0604020202020204" pitchFamily="34" charset="0"/>
                        </a:rPr>
                        <m:t>, </m:t>
                      </m:r>
                      <m:r>
                        <m:rPr>
                          <m:sty m:val="p"/>
                        </m:rPr>
                        <a:rPr lang="en-US" altLang="zh-CN" sz="2400" b="0" i="0" smtClean="0">
                          <a:latin typeface="Cambria Math" panose="02040503050406030204" pitchFamily="18" charset="0"/>
                          <a:cs typeface="Arial" panose="020B0604020202020204" pitchFamily="34" charset="0"/>
                        </a:rPr>
                        <m:t>join</m:t>
                      </m:r>
                      <m:r>
                        <a:rPr lang="en-US" altLang="zh-CN" sz="2400" b="0" i="1" smtClean="0">
                          <a:latin typeface="Cambria Math" panose="02040503050406030204" pitchFamily="18" charset="0"/>
                          <a:cs typeface="Arial" panose="020B0604020202020204" pitchFamily="34" charset="0"/>
                        </a:rPr>
                        <m:t>(</m:t>
                      </m:r>
                      <m:sSub>
                        <m:sSubPr>
                          <m:ctrlPr>
                            <a:rPr lang="en-US" altLang="zh-CN" sz="2400" b="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𝑇</m:t>
                          </m:r>
                        </m:e>
                        <m:sub>
                          <m:r>
                            <a:rPr lang="en-US" altLang="zh-CN" sz="2400" b="0" i="1" smtClean="0">
                              <a:latin typeface="Cambria Math" panose="02040503050406030204" pitchFamily="18" charset="0"/>
                              <a:cs typeface="Arial" panose="020B0604020202020204" pitchFamily="34" charset="0"/>
                            </a:rPr>
                            <m:t>𝑅</m:t>
                          </m:r>
                        </m:sub>
                      </m:sSub>
                      <m:r>
                        <a:rPr lang="en-US" altLang="zh-CN" sz="2400" b="0" i="1" smtClean="0">
                          <a:latin typeface="Cambria Math" panose="02040503050406030204" pitchFamily="18" charset="0"/>
                          <a:cs typeface="Arial" panose="020B0604020202020204" pitchFamily="34" charset="0"/>
                        </a:rPr>
                        <m:t>,</m:t>
                      </m:r>
                      <m:sSup>
                        <m:sSupPr>
                          <m:ctrlPr>
                            <a:rPr lang="en-US" altLang="zh-CN" sz="2400" b="0" i="1" smtClean="0">
                              <a:latin typeface="Cambria Math" panose="02040503050406030204" pitchFamily="18" charset="0"/>
                              <a:cs typeface="Arial" panose="020B0604020202020204" pitchFamily="34" charset="0"/>
                            </a:rPr>
                          </m:ctrlPr>
                        </m:sSupPr>
                        <m:e>
                          <m:r>
                            <a:rPr lang="en-US" altLang="zh-CN" sz="2400" b="0" i="1" smtClean="0">
                              <a:latin typeface="Cambria Math" panose="02040503050406030204" pitchFamily="18" charset="0"/>
                              <a:cs typeface="Arial" panose="020B0604020202020204" pitchFamily="34" charset="0"/>
                            </a:rPr>
                            <m:t>𝑘</m:t>
                          </m:r>
                        </m:e>
                        <m:sup>
                          <m:r>
                            <a:rPr lang="en-US" altLang="zh-CN" sz="2400" b="0" i="1" smtClean="0">
                              <a:latin typeface="Cambria Math" panose="02040503050406030204" pitchFamily="18" charset="0"/>
                              <a:cs typeface="Arial" panose="020B0604020202020204" pitchFamily="34" charset="0"/>
                            </a:rPr>
                            <m:t>′</m:t>
                          </m:r>
                        </m:sup>
                      </m:sSup>
                      <m:r>
                        <a:rPr lang="en-US" altLang="zh-CN" sz="2400" b="0" i="1" smtClean="0">
                          <a:latin typeface="Cambria Math" panose="02040503050406030204" pitchFamily="18" charset="0"/>
                          <a:cs typeface="Arial" panose="020B0604020202020204" pitchFamily="34" charset="0"/>
                        </a:rPr>
                        <m:t>,</m:t>
                      </m:r>
                      <m:r>
                        <a:rPr lang="en-US" altLang="zh-CN" sz="2400" b="0" i="1" smtClean="0">
                          <a:latin typeface="Cambria Math" panose="02040503050406030204" pitchFamily="18" charset="0"/>
                          <a:cs typeface="Arial" panose="020B0604020202020204" pitchFamily="34" charset="0"/>
                        </a:rPr>
                        <m:t>𝑇</m:t>
                      </m:r>
                      <m:r>
                        <a:rPr lang="en-US" altLang="zh-CN" sz="2400" b="0" i="1" smtClean="0">
                          <a:latin typeface="Cambria Math" panose="02040503050406030204" pitchFamily="18" charset="0"/>
                          <a:cs typeface="Arial" panose="020B0604020202020204" pitchFamily="34" charset="0"/>
                        </a:rPr>
                        <m:t>.</m:t>
                      </m:r>
                      <m:r>
                        <m:rPr>
                          <m:sty m:val="p"/>
                        </m:rPr>
                        <a:rPr lang="en-US" altLang="zh-CN" sz="2400" b="0" i="0" smtClean="0">
                          <a:latin typeface="Cambria Math" panose="02040503050406030204" pitchFamily="18" charset="0"/>
                          <a:cs typeface="Arial" panose="020B0604020202020204" pitchFamily="34" charset="0"/>
                        </a:rPr>
                        <m:t>right</m:t>
                      </m:r>
                      <m:r>
                        <a:rPr lang="en-US" altLang="zh-CN" sz="2400" b="0" i="1" smtClean="0">
                          <a:latin typeface="Cambria Math" panose="02040503050406030204" pitchFamily="18" charset="0"/>
                          <a:cs typeface="Arial" panose="020B0604020202020204" pitchFamily="34" charset="0"/>
                        </a:rPr>
                        <m:t>)⟩</m:t>
                      </m:r>
                    </m:oMath>
                  </m:oMathPara>
                </a14:m>
                <a:endParaRPr lang="zh-CN" altLang="en-US" sz="2400" dirty="0">
                  <a:latin typeface="Arial" panose="020B0604020202020204" pitchFamily="34" charset="0"/>
                  <a:cs typeface="Arial" panose="020B0604020202020204" pitchFamily="34" charset="0"/>
                </a:endParaRPr>
              </a:p>
            </p:txBody>
          </p:sp>
        </mc:Choice>
        <mc:Fallback xmlns="">
          <p:sp>
            <p:nvSpPr>
              <p:cNvPr id="16" name="TextBox 15">
                <a:extLst>
                  <a:ext uri="{FF2B5EF4-FFF2-40B4-BE49-F238E27FC236}">
                    <a16:creationId xmlns:a16="http://schemas.microsoft.com/office/drawing/2014/main" id="{90512D02-4A7F-4A53-A3F7-4A07D0FF2017}"/>
                  </a:ext>
                </a:extLst>
              </p:cNvPr>
              <p:cNvSpPr txBox="1">
                <a:spLocks noRot="1" noChangeAspect="1" noMove="1" noResize="1" noEditPoints="1" noAdjustHandles="1" noChangeArrowheads="1" noChangeShapeType="1" noTextEdit="1"/>
              </p:cNvSpPr>
              <p:nvPr/>
            </p:nvSpPr>
            <p:spPr>
              <a:xfrm>
                <a:off x="7848600" y="2438400"/>
                <a:ext cx="3705502" cy="874920"/>
              </a:xfrm>
              <a:prstGeom prst="rect">
                <a:avLst/>
              </a:prstGeom>
              <a:blipFill>
                <a:blip r:embed="rId8"/>
                <a:stretch>
                  <a:fillRect l="-2636" t="-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96EC0AE-2A64-4A48-8828-DA35B82262A7}"/>
                  </a:ext>
                </a:extLst>
              </p:cNvPr>
              <p:cNvSpPr txBox="1"/>
              <p:nvPr/>
            </p:nvSpPr>
            <p:spPr>
              <a:xfrm>
                <a:off x="8229600" y="6019800"/>
                <a:ext cx="398699"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cs typeface="Arial" panose="020B0604020202020204" pitchFamily="34" charset="0"/>
                        </a:rPr>
                        <m:t>𝑏</m:t>
                      </m:r>
                    </m:oMath>
                  </m:oMathPara>
                </a14:m>
                <a:endParaRPr lang="zh-CN" altLang="en-US" sz="2000" dirty="0">
                  <a:latin typeface="Arial" panose="020B0604020202020204" pitchFamily="34"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296EC0AE-2A64-4A48-8828-DA35B82262A7}"/>
                  </a:ext>
                </a:extLst>
              </p:cNvPr>
              <p:cNvSpPr txBox="1">
                <a:spLocks noRot="1" noChangeAspect="1" noMove="1" noResize="1" noEditPoints="1" noAdjustHandles="1" noChangeArrowheads="1" noChangeShapeType="1" noTextEdit="1"/>
              </p:cNvSpPr>
              <p:nvPr/>
            </p:nvSpPr>
            <p:spPr>
              <a:xfrm>
                <a:off x="8229600" y="6019800"/>
                <a:ext cx="398699" cy="400110"/>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93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2C57-2B9C-4E21-9A06-F9996DC24CC5}"/>
              </a:ext>
            </a:extLst>
          </p:cNvPr>
          <p:cNvSpPr>
            <a:spLocks noGrp="1"/>
          </p:cNvSpPr>
          <p:nvPr>
            <p:ph type="title"/>
          </p:nvPr>
        </p:nvSpPr>
        <p:spPr/>
        <p:txBody>
          <a:bodyPr/>
          <a:lstStyle/>
          <a:p>
            <a:r>
              <a:rPr lang="en-US" altLang="zh-CN" dirty="0"/>
              <a:t>Range query (1D)</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51F0E0-B621-48A6-821E-95F5F9B530D8}"/>
                  </a:ext>
                </a:extLst>
              </p:cNvPr>
              <p:cNvSpPr>
                <a:spLocks noGrp="1"/>
              </p:cNvSpPr>
              <p:nvPr>
                <p:ph sz="quarter" idx="1"/>
              </p:nvPr>
            </p:nvSpPr>
            <p:spPr/>
            <p:txBody>
              <a:bodyPr/>
              <a:lstStyle/>
              <a:p>
                <a:r>
                  <a:rPr lang="en-US" altLang="zh-CN" dirty="0"/>
                  <a:t>Report all entries in key range </a:t>
                </a:r>
                <a14:m>
                  <m:oMath xmlns:m="http://schemas.openxmlformats.org/officeDocument/2006/math">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𝐿</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𝑅</m:t>
                        </m:r>
                      </m:sub>
                    </m:sSub>
                    <m:r>
                      <a:rPr lang="en-US" altLang="zh-CN" b="0" i="1" smtClean="0">
                        <a:latin typeface="Cambria Math" panose="02040503050406030204" pitchFamily="18" charset="0"/>
                      </a:rPr>
                      <m:t>]</m:t>
                    </m:r>
                  </m:oMath>
                </a14:m>
                <a:r>
                  <a:rPr lang="en-US" altLang="zh-CN" dirty="0"/>
                  <a:t>.</a:t>
                </a:r>
              </a:p>
              <a:p>
                <a:r>
                  <a:rPr lang="en-US" altLang="zh-CN" dirty="0"/>
                  <a:t>Get a tree of them: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en-US" altLang="zh-CN" dirty="0"/>
                  <a:t> work and depth</a:t>
                </a:r>
              </a:p>
              <a:p>
                <a:r>
                  <a:rPr lang="en-US" altLang="zh-CN" dirty="0"/>
                  <a:t>Flatten them in an array: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dirty="0"/>
                  <a:t> </a:t>
                </a:r>
                <a:r>
                  <a:rPr lang="en-US" altLang="zh-CN" dirty="0"/>
                  <a:t>work,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dirty="0"/>
                  <a:t> </a:t>
                </a:r>
                <a:r>
                  <a:rPr lang="en-US" altLang="zh-CN" dirty="0"/>
                  <a:t>depth</a:t>
                </a:r>
                <a:endParaRPr lang="zh-CN" altLang="en-US" dirty="0"/>
              </a:p>
            </p:txBody>
          </p:sp>
        </mc:Choice>
        <mc:Fallback xmlns="">
          <p:sp>
            <p:nvSpPr>
              <p:cNvPr id="3" name="Content Placeholder 2">
                <a:extLst>
                  <a:ext uri="{FF2B5EF4-FFF2-40B4-BE49-F238E27FC236}">
                    <a16:creationId xmlns:a16="http://schemas.microsoft.com/office/drawing/2014/main" id="{F451F0E0-B621-48A6-821E-95F5F9B530D8}"/>
                  </a:ext>
                </a:extLst>
              </p:cNvPr>
              <p:cNvSpPr>
                <a:spLocks noGrp="1" noRot="1" noChangeAspect="1" noMove="1" noResize="1" noEditPoints="1" noAdjustHandles="1" noChangeArrowheads="1" noChangeShapeType="1" noTextEdit="1"/>
              </p:cNvSpPr>
              <p:nvPr>
                <p:ph sz="quarter" idx="1"/>
              </p:nvPr>
            </p:nvSpPr>
            <p:spPr>
              <a:blipFill>
                <a:blip r:embed="rId2"/>
                <a:stretch>
                  <a:fillRect l="-327" t="-876"/>
                </a:stretch>
              </a:blipFill>
            </p:spPr>
            <p:txBody>
              <a:bodyPr/>
              <a:lstStyle/>
              <a:p>
                <a:r>
                  <a:rPr lang="zh-CN" altLang="en-US">
                    <a:noFill/>
                  </a:rPr>
                  <a:t> </a:t>
                </a:r>
              </a:p>
            </p:txBody>
          </p:sp>
        </mc:Fallback>
      </mc:AlternateContent>
      <p:grpSp>
        <p:nvGrpSpPr>
          <p:cNvPr id="4" name="Group 3">
            <a:extLst>
              <a:ext uri="{FF2B5EF4-FFF2-40B4-BE49-F238E27FC236}">
                <a16:creationId xmlns:a16="http://schemas.microsoft.com/office/drawing/2014/main" id="{28D8B729-F684-4609-A903-49562CEEF6F7}"/>
              </a:ext>
            </a:extLst>
          </p:cNvPr>
          <p:cNvGrpSpPr/>
          <p:nvPr/>
        </p:nvGrpSpPr>
        <p:grpSpPr>
          <a:xfrm>
            <a:off x="762000" y="3276600"/>
            <a:ext cx="5133974" cy="2820254"/>
            <a:chOff x="1241090" y="3195601"/>
            <a:chExt cx="5133974" cy="2820254"/>
          </a:xfrm>
        </p:grpSpPr>
        <p:sp>
          <p:nvSpPr>
            <p:cNvPr id="5" name="Rectangle 4">
              <a:extLst>
                <a:ext uri="{FF2B5EF4-FFF2-40B4-BE49-F238E27FC236}">
                  <a16:creationId xmlns:a16="http://schemas.microsoft.com/office/drawing/2014/main" id="{DC736242-1AC4-4CC4-AF6B-DC949DDC32BC}"/>
                </a:ext>
              </a:extLst>
            </p:cNvPr>
            <p:cNvSpPr/>
            <p:nvPr/>
          </p:nvSpPr>
          <p:spPr>
            <a:xfrm>
              <a:off x="1241090" y="3195601"/>
              <a:ext cx="5103498" cy="281188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pic>
          <p:nvPicPr>
            <p:cNvPr id="6" name="Picture 2" descr="A 1-dimensional range query.">
              <a:extLst>
                <a:ext uri="{FF2B5EF4-FFF2-40B4-BE49-F238E27FC236}">
                  <a16:creationId xmlns:a16="http://schemas.microsoft.com/office/drawing/2014/main" id="{4E271DED-402A-4672-9A77-83577BD4F8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347"/>
            <a:stretch/>
          </p:blipFill>
          <p:spPr bwMode="auto">
            <a:xfrm>
              <a:off x="1429681" y="3291325"/>
              <a:ext cx="3341204" cy="240374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B1F847-C1C2-4A13-B4B6-5C28D1F19D9A}"/>
                    </a:ext>
                  </a:extLst>
                </p:cNvPr>
                <p:cNvSpPr txBox="1"/>
                <p:nvPr/>
              </p:nvSpPr>
              <p:spPr>
                <a:xfrm>
                  <a:off x="1840476" y="5646523"/>
                  <a:ext cx="4808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𝐿</m:t>
                            </m:r>
                          </m:sub>
                        </m:sSub>
                      </m:oMath>
                    </m:oMathPara>
                  </a14:m>
                  <a:endParaRPr lang="zh-CN" altLang="en-US" dirty="0"/>
                </a:p>
              </p:txBody>
            </p:sp>
          </mc:Choice>
          <mc:Fallback xmlns="">
            <p:sp>
              <p:nvSpPr>
                <p:cNvPr id="36" name="TextBox 35">
                  <a:extLst>
                    <a:ext uri="{FF2B5EF4-FFF2-40B4-BE49-F238E27FC236}">
                      <a16:creationId xmlns:a16="http://schemas.microsoft.com/office/drawing/2014/main" id="{0733F589-49E1-459F-AAB8-1E5668759EC1}"/>
                    </a:ext>
                  </a:extLst>
                </p:cNvPr>
                <p:cNvSpPr txBox="1">
                  <a:spLocks noRot="1" noChangeAspect="1" noMove="1" noResize="1" noEditPoints="1" noAdjustHandles="1" noChangeArrowheads="1" noChangeShapeType="1" noTextEdit="1"/>
                </p:cNvSpPr>
                <p:nvPr/>
              </p:nvSpPr>
              <p:spPr>
                <a:xfrm>
                  <a:off x="1840476" y="5646523"/>
                  <a:ext cx="480837" cy="369332"/>
                </a:xfrm>
                <a:prstGeom prst="rect">
                  <a:avLst/>
                </a:prstGeom>
                <a:blipFill>
                  <a:blip r:embed="rId4"/>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C906C2-FE1F-456B-9EB5-36E417F83426}"/>
                    </a:ext>
                  </a:extLst>
                </p:cNvPr>
                <p:cNvSpPr txBox="1"/>
                <p:nvPr/>
              </p:nvSpPr>
              <p:spPr>
                <a:xfrm flipH="1">
                  <a:off x="3898647" y="5634000"/>
                  <a:ext cx="4314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𝑅</m:t>
                            </m:r>
                          </m:sub>
                        </m:sSub>
                      </m:oMath>
                    </m:oMathPara>
                  </a14:m>
                  <a:endParaRPr lang="zh-CN" altLang="en-US" dirty="0"/>
                </a:p>
              </p:txBody>
            </p:sp>
          </mc:Choice>
          <mc:Fallback xmlns="">
            <p:sp>
              <p:nvSpPr>
                <p:cNvPr id="37" name="TextBox 36">
                  <a:extLst>
                    <a:ext uri="{FF2B5EF4-FFF2-40B4-BE49-F238E27FC236}">
                      <a16:creationId xmlns:a16="http://schemas.microsoft.com/office/drawing/2014/main" id="{912AD7F1-2BB7-4F61-8919-1545FAF9432A}"/>
                    </a:ext>
                  </a:extLst>
                </p:cNvPr>
                <p:cNvSpPr txBox="1">
                  <a:spLocks noRot="1" noChangeAspect="1" noMove="1" noResize="1" noEditPoints="1" noAdjustHandles="1" noChangeArrowheads="1" noChangeShapeType="1" noTextEdit="1"/>
                </p:cNvSpPr>
                <p:nvPr/>
              </p:nvSpPr>
              <p:spPr>
                <a:xfrm flipH="1">
                  <a:off x="3898647" y="5634000"/>
                  <a:ext cx="431412" cy="369332"/>
                </a:xfrm>
                <a:prstGeom prst="rect">
                  <a:avLst/>
                </a:prstGeom>
                <a:blipFill>
                  <a:blip r:embed="rId5"/>
                  <a:stretch>
                    <a:fillRect b="-1639"/>
                  </a:stretch>
                </a:blipFill>
              </p:spPr>
              <p:txBody>
                <a:bodyPr/>
                <a:lstStyle/>
                <a:p>
                  <a:r>
                    <a:rPr lang="zh-CN" altLang="en-US">
                      <a:noFill/>
                    </a:rPr>
                    <a:t> </a:t>
                  </a:r>
                </a:p>
              </p:txBody>
            </p:sp>
          </mc:Fallback>
        </mc:AlternateContent>
        <p:sp>
          <p:nvSpPr>
            <p:cNvPr id="9" name="Left Brace 8">
              <a:extLst>
                <a:ext uri="{FF2B5EF4-FFF2-40B4-BE49-F238E27FC236}">
                  <a16:creationId xmlns:a16="http://schemas.microsoft.com/office/drawing/2014/main" id="{F55C6D51-5277-4462-8276-DEA16C8A6DFD}"/>
                </a:ext>
              </a:extLst>
            </p:cNvPr>
            <p:cNvSpPr/>
            <p:nvPr/>
          </p:nvSpPr>
          <p:spPr>
            <a:xfrm flipH="1">
              <a:off x="4879845" y="3360453"/>
              <a:ext cx="374234" cy="2249334"/>
            </a:xfrm>
            <a:prstGeom prst="leftBrace">
              <a:avLst>
                <a:gd name="adj1" fmla="val 3049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5DD0BE9-08DE-4457-8161-AB58864A91ED}"/>
                    </a:ext>
                  </a:extLst>
                </p:cNvPr>
                <p:cNvSpPr txBox="1"/>
                <p:nvPr/>
              </p:nvSpPr>
              <p:spPr>
                <a:xfrm>
                  <a:off x="5186498" y="3865733"/>
                  <a:ext cx="1188566" cy="1200329"/>
                </a:xfrm>
                <a:prstGeom prst="rect">
                  <a:avLst/>
                </a:prstGeom>
                <a:noFill/>
              </p:spPr>
              <p:txBody>
                <a:bodyPr wrap="square" rtlCol="0">
                  <a:spAutoFit/>
                </a:bodyPr>
                <a:lstStyle/>
                <a:p>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r>
                        <a:rPr lang="en-US" altLang="zh-CN" i="1">
                          <a:latin typeface="Cambria Math" panose="02040503050406030204" pitchFamily="18" charset="0"/>
                        </a:rPr>
                        <m:t>)</m:t>
                      </m:r>
                    </m:oMath>
                  </a14:m>
                  <a:r>
                    <a:rPr lang="zh-CN" altLang="en-US" dirty="0">
                      <a:latin typeface="Comic Sans MS" panose="030F0702030302020204" pitchFamily="66" charset="0"/>
                    </a:rPr>
                    <a:t> </a:t>
                  </a:r>
                  <a:r>
                    <a:rPr lang="en-US" altLang="zh-CN" dirty="0">
                      <a:latin typeface="Comic Sans MS" panose="030F0702030302020204" pitchFamily="66" charset="0"/>
                    </a:rPr>
                    <a:t>related nodes / subtrees</a:t>
                  </a:r>
                  <a:endParaRPr lang="zh-CN" altLang="en-US" dirty="0">
                    <a:latin typeface="Comic Sans MS" panose="030F0702030302020204" pitchFamily="66" charset="0"/>
                  </a:endParaRPr>
                </a:p>
              </p:txBody>
            </p:sp>
          </mc:Choice>
          <mc:Fallback xmlns="">
            <p:sp>
              <p:nvSpPr>
                <p:cNvPr id="8" name="TextBox 7">
                  <a:extLst>
                    <a:ext uri="{FF2B5EF4-FFF2-40B4-BE49-F238E27FC236}">
                      <a16:creationId xmlns:a16="http://schemas.microsoft.com/office/drawing/2014/main" id="{8892ABA7-814D-4F11-9C5C-BFC05300463A}"/>
                    </a:ext>
                  </a:extLst>
                </p:cNvPr>
                <p:cNvSpPr txBox="1">
                  <a:spLocks noRot="1" noChangeAspect="1" noMove="1" noResize="1" noEditPoints="1" noAdjustHandles="1" noChangeArrowheads="1" noChangeShapeType="1" noTextEdit="1"/>
                </p:cNvSpPr>
                <p:nvPr/>
              </p:nvSpPr>
              <p:spPr>
                <a:xfrm>
                  <a:off x="5186498" y="3865733"/>
                  <a:ext cx="1188566" cy="1200329"/>
                </a:xfrm>
                <a:prstGeom prst="rect">
                  <a:avLst/>
                </a:prstGeom>
                <a:blipFill>
                  <a:blip r:embed="rId6"/>
                  <a:stretch>
                    <a:fillRect l="-4103" r="-1026" b="-7614"/>
                  </a:stretch>
                </a:blipFill>
              </p:spPr>
              <p:txBody>
                <a:bodyPr/>
                <a:lstStyle/>
                <a:p>
                  <a:r>
                    <a:rPr lang="zh-CN" altLang="en-US">
                      <a:noFill/>
                    </a:rPr>
                    <a:t> </a:t>
                  </a:r>
                </a:p>
              </p:txBody>
            </p:sp>
          </mc:Fallback>
        </mc:AlternateContent>
      </p:grpSp>
      <p:sp>
        <p:nvSpPr>
          <p:cNvPr id="12" name="文本框 11">
            <a:extLst>
              <a:ext uri="{FF2B5EF4-FFF2-40B4-BE49-F238E27FC236}">
                <a16:creationId xmlns:a16="http://schemas.microsoft.com/office/drawing/2014/main" id="{A8B94977-5869-4AE9-9B03-1AC3B6295570}"/>
              </a:ext>
            </a:extLst>
          </p:cNvPr>
          <p:cNvSpPr txBox="1"/>
          <p:nvPr/>
        </p:nvSpPr>
        <p:spPr>
          <a:xfrm>
            <a:off x="6477001" y="3124200"/>
            <a:ext cx="4114800" cy="1077218"/>
          </a:xfrm>
          <a:prstGeom prst="rect">
            <a:avLst/>
          </a:prstGeom>
          <a:noFill/>
        </p:spPr>
        <p:txBody>
          <a:bodyPr wrap="square" rtlCol="0">
            <a:spAutoFit/>
          </a:bodyPr>
          <a:lstStyle/>
          <a:p>
            <a:pPr algn="l"/>
            <a:r>
              <a:rPr lang="en-US" altLang="zh-CN" sz="3200" dirty="0">
                <a:latin typeface="Arial" panose="020B0604020202020204" pitchFamily="34" charset="0"/>
                <a:cs typeface="Arial" panose="020B0604020202020204" pitchFamily="34" charset="0"/>
              </a:rPr>
              <a:t>Equivalent to using two </a:t>
            </a:r>
            <a:r>
              <a:rPr lang="en-US" altLang="zh-CN" sz="3200" dirty="0">
                <a:solidFill>
                  <a:schemeClr val="accent4"/>
                </a:solidFill>
                <a:latin typeface="Arial" panose="020B0604020202020204" pitchFamily="34" charset="0"/>
                <a:cs typeface="Arial" panose="020B0604020202020204" pitchFamily="34" charset="0"/>
              </a:rPr>
              <a:t>split</a:t>
            </a:r>
            <a:r>
              <a:rPr lang="en-US" altLang="zh-CN" sz="3200" dirty="0">
                <a:latin typeface="Arial" panose="020B0604020202020204" pitchFamily="34" charset="0"/>
                <a:cs typeface="Arial" panose="020B0604020202020204" pitchFamily="34" charset="0"/>
              </a:rPr>
              <a:t> algorithms</a:t>
            </a:r>
            <a:endParaRPr lang="zh-CN" alt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462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CCF9-1142-428E-B42D-3D60B4130116}"/>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971BEC2A-3B0A-448A-97C1-161638BD31F2}"/>
              </a:ext>
            </a:extLst>
          </p:cNvPr>
          <p:cNvSpPr>
            <a:spLocks noGrp="1"/>
          </p:cNvSpPr>
          <p:nvPr>
            <p:ph idx="1"/>
          </p:nvPr>
        </p:nvSpPr>
        <p:spPr/>
        <p:txBody>
          <a:bodyPr/>
          <a:lstStyle/>
          <a:p>
            <a:endParaRPr lang="zh-CN" altLang="en-US"/>
          </a:p>
        </p:txBody>
      </p:sp>
      <p:sp>
        <p:nvSpPr>
          <p:cNvPr id="4" name="Slide Number Placeholder 3">
            <a:extLst>
              <a:ext uri="{FF2B5EF4-FFF2-40B4-BE49-F238E27FC236}">
                <a16:creationId xmlns:a16="http://schemas.microsoft.com/office/drawing/2014/main" id="{0006A8EA-51FB-4488-8C42-7CAFDE203478}"/>
              </a:ext>
            </a:extLst>
          </p:cNvPr>
          <p:cNvSpPr>
            <a:spLocks noGrp="1"/>
          </p:cNvSpPr>
          <p:nvPr>
            <p:ph type="sldNum" sz="quarter" idx="4"/>
          </p:nvPr>
        </p:nvSpPr>
        <p:spPr/>
        <p:txBody>
          <a:bodyPr/>
          <a:lstStyle/>
          <a:p>
            <a:fld id="{B710F26B-4563-4765-9A91-E0CC99FE32F0}" type="slidenum">
              <a:rPr lang="zh-CN" altLang="en-US" smtClean="0"/>
              <a:t>8</a:t>
            </a:fld>
            <a:endParaRPr lang="zh-CN" altLang="en-US"/>
          </a:p>
        </p:txBody>
      </p:sp>
      <p:sp>
        <p:nvSpPr>
          <p:cNvPr id="5" name="文本框 10">
            <a:extLst>
              <a:ext uri="{FF2B5EF4-FFF2-40B4-BE49-F238E27FC236}">
                <a16:creationId xmlns:a16="http://schemas.microsoft.com/office/drawing/2014/main" id="{045C6EDC-9759-4651-A1B7-A509082F07FD}"/>
              </a:ext>
            </a:extLst>
          </p:cNvPr>
          <p:cNvSpPr txBox="1"/>
          <p:nvPr/>
        </p:nvSpPr>
        <p:spPr>
          <a:xfrm>
            <a:off x="3276600" y="1524000"/>
            <a:ext cx="5715001" cy="3970318"/>
          </a:xfrm>
          <a:prstGeom prst="rect">
            <a:avLst/>
          </a:prstGeom>
          <a:noFill/>
        </p:spPr>
        <p:txBody>
          <a:bodyPr wrap="square" rtlCol="0">
            <a:spAutoFit/>
          </a:bodyPr>
          <a:lstStyle/>
          <a:p>
            <a:r>
              <a:rPr lang="en-US" altLang="zh-CN" dirty="0"/>
              <a:t>node* range (T, kl , </a:t>
            </a:r>
            <a:r>
              <a:rPr lang="en-US" altLang="zh-CN" dirty="0" err="1"/>
              <a:t>kr</a:t>
            </a:r>
            <a:r>
              <a:rPr lang="en-US" altLang="zh-CN" dirty="0"/>
              <a:t> ) {</a:t>
            </a:r>
          </a:p>
          <a:p>
            <a:r>
              <a:rPr lang="en-US" altLang="zh-CN" dirty="0"/>
              <a:t>    node* cur = T; </a:t>
            </a:r>
          </a:p>
          <a:p>
            <a:r>
              <a:rPr lang="en-US" altLang="zh-CN" dirty="0"/>
              <a:t>    key k = key at cur;</a:t>
            </a:r>
          </a:p>
          <a:p>
            <a:r>
              <a:rPr lang="en-US" altLang="zh-CN" dirty="0"/>
              <a:t>    </a:t>
            </a:r>
            <a:r>
              <a:rPr lang="en-US" altLang="zh-CN" b="1" dirty="0"/>
              <a:t>while</a:t>
            </a:r>
            <a:r>
              <a:rPr lang="en-US" altLang="zh-CN" dirty="0"/>
              <a:t> ( kl &gt; k </a:t>
            </a:r>
            <a:r>
              <a:rPr lang="en-US" altLang="zh-CN" b="1" dirty="0"/>
              <a:t>or</a:t>
            </a:r>
            <a:r>
              <a:rPr lang="en-US" altLang="zh-CN" dirty="0"/>
              <a:t> </a:t>
            </a:r>
            <a:r>
              <a:rPr lang="en-US" altLang="zh-CN" dirty="0" err="1"/>
              <a:t>kr</a:t>
            </a:r>
            <a:r>
              <a:rPr lang="en-US" altLang="zh-CN" dirty="0"/>
              <a:t> &lt; k ) {  </a:t>
            </a:r>
            <a:r>
              <a:rPr lang="en-US" altLang="zh-CN" dirty="0">
                <a:solidFill>
                  <a:schemeClr val="accent6"/>
                </a:solidFill>
              </a:rPr>
              <a:t>// find </a:t>
            </a:r>
            <a:r>
              <a:rPr lang="en-US" altLang="zh-CN" dirty="0" err="1">
                <a:solidFill>
                  <a:schemeClr val="accent6"/>
                </a:solidFill>
              </a:rPr>
              <a:t>v_split</a:t>
            </a:r>
            <a:endParaRPr lang="en-US" altLang="zh-CN" dirty="0">
              <a:solidFill>
                <a:schemeClr val="accent6"/>
              </a:solidFill>
            </a:endParaRPr>
          </a:p>
          <a:p>
            <a:r>
              <a:rPr lang="en-US" altLang="zh-CN" dirty="0"/>
              <a:t>        </a:t>
            </a:r>
            <a:r>
              <a:rPr lang="en-US" altLang="zh-CN" b="1" dirty="0"/>
              <a:t>if</a:t>
            </a:r>
            <a:r>
              <a:rPr lang="en-US" altLang="zh-CN" dirty="0"/>
              <a:t> (kl &gt; k ) cur = cur-&gt;right ; </a:t>
            </a:r>
          </a:p>
          <a:p>
            <a:r>
              <a:rPr lang="en-US" altLang="zh-CN" dirty="0"/>
              <a:t>        </a:t>
            </a:r>
            <a:r>
              <a:rPr lang="en-US" altLang="zh-CN" b="1" dirty="0"/>
              <a:t>if</a:t>
            </a:r>
            <a:r>
              <a:rPr lang="en-US" altLang="zh-CN" dirty="0"/>
              <a:t> (</a:t>
            </a:r>
            <a:r>
              <a:rPr lang="en-US" altLang="zh-CN" dirty="0" err="1"/>
              <a:t>kr</a:t>
            </a:r>
            <a:r>
              <a:rPr lang="en-US" altLang="zh-CN" dirty="0"/>
              <a:t> &lt; k) cur = cur-&gt;left;} </a:t>
            </a:r>
          </a:p>
          <a:p>
            <a:r>
              <a:rPr lang="en-US" altLang="zh-CN" dirty="0"/>
              <a:t>    node* L = </a:t>
            </a:r>
            <a:r>
              <a:rPr lang="en-US" altLang="zh-CN" dirty="0" err="1"/>
              <a:t>range_right</a:t>
            </a:r>
            <a:r>
              <a:rPr lang="en-US" altLang="zh-CN" dirty="0"/>
              <a:t> ( cur-&gt;left, kl );</a:t>
            </a:r>
          </a:p>
          <a:p>
            <a:r>
              <a:rPr lang="en-US" altLang="zh-CN" dirty="0"/>
              <a:t>    node* R = </a:t>
            </a:r>
            <a:r>
              <a:rPr lang="en-US" altLang="zh-CN" dirty="0" err="1"/>
              <a:t>range_left</a:t>
            </a:r>
            <a:r>
              <a:rPr lang="en-US" altLang="zh-CN" dirty="0"/>
              <a:t> ( cur-&gt;right, </a:t>
            </a:r>
            <a:r>
              <a:rPr lang="en-US" altLang="zh-CN" dirty="0" err="1"/>
              <a:t>kr</a:t>
            </a:r>
            <a:r>
              <a:rPr lang="en-US" altLang="zh-CN" dirty="0"/>
              <a:t> ); </a:t>
            </a:r>
          </a:p>
          <a:p>
            <a:r>
              <a:rPr lang="en-US" altLang="zh-CN" dirty="0"/>
              <a:t>    </a:t>
            </a:r>
            <a:r>
              <a:rPr lang="en-US" altLang="zh-CN" b="1" dirty="0"/>
              <a:t>return</a:t>
            </a:r>
            <a:r>
              <a:rPr lang="en-US" altLang="zh-CN" dirty="0"/>
              <a:t> join(L, cur, R); }</a:t>
            </a:r>
          </a:p>
          <a:p>
            <a:endParaRPr lang="en-US" altLang="zh-CN" dirty="0"/>
          </a:p>
          <a:p>
            <a:r>
              <a:rPr lang="en-US" altLang="zh-CN" dirty="0"/>
              <a:t>node * </a:t>
            </a:r>
            <a:r>
              <a:rPr lang="en-US" altLang="zh-CN" dirty="0" err="1"/>
              <a:t>range_right</a:t>
            </a:r>
            <a:r>
              <a:rPr lang="en-US" altLang="zh-CN" dirty="0"/>
              <a:t> (T, k ) { </a:t>
            </a:r>
            <a:r>
              <a:rPr lang="en-US" altLang="zh-CN" dirty="0">
                <a:solidFill>
                  <a:schemeClr val="accent6"/>
                </a:solidFill>
              </a:rPr>
              <a:t>// left (t , k ) is symmetric</a:t>
            </a:r>
          </a:p>
          <a:p>
            <a:r>
              <a:rPr lang="en-US" altLang="zh-CN" dirty="0"/>
              <a:t>    </a:t>
            </a:r>
            <a:r>
              <a:rPr lang="en-US" altLang="zh-CN" b="1" dirty="0"/>
              <a:t>if</a:t>
            </a:r>
            <a:r>
              <a:rPr lang="en-US" altLang="zh-CN" dirty="0"/>
              <a:t> ( t is </a:t>
            </a:r>
            <a:r>
              <a:rPr lang="en-US" altLang="zh-CN" b="1" dirty="0"/>
              <a:t>null</a:t>
            </a:r>
            <a:r>
              <a:rPr lang="en-US" altLang="zh-CN" dirty="0"/>
              <a:t> ) </a:t>
            </a:r>
            <a:r>
              <a:rPr lang="en-US" altLang="zh-CN" b="1" dirty="0"/>
              <a:t>return</a:t>
            </a:r>
            <a:r>
              <a:rPr lang="en-US" altLang="zh-CN" dirty="0"/>
              <a:t> T; </a:t>
            </a:r>
          </a:p>
          <a:p>
            <a:r>
              <a:rPr lang="en-US" altLang="zh-CN" dirty="0"/>
              <a:t>    </a:t>
            </a:r>
            <a:r>
              <a:rPr lang="en-US" altLang="zh-CN" b="1" dirty="0"/>
              <a:t>if</a:t>
            </a:r>
            <a:r>
              <a:rPr lang="en-US" altLang="zh-CN" dirty="0"/>
              <a:t> (k &gt; key(t)) </a:t>
            </a:r>
            <a:r>
              <a:rPr lang="en-US" altLang="zh-CN" b="1" dirty="0"/>
              <a:t>return</a:t>
            </a:r>
            <a:r>
              <a:rPr lang="en-US" altLang="zh-CN" dirty="0"/>
              <a:t> </a:t>
            </a:r>
            <a:r>
              <a:rPr lang="en-US" altLang="zh-CN" dirty="0" err="1"/>
              <a:t>range_right</a:t>
            </a:r>
            <a:r>
              <a:rPr lang="en-US" altLang="zh-CN" dirty="0"/>
              <a:t> (t-&gt;right, k); </a:t>
            </a:r>
          </a:p>
          <a:p>
            <a:r>
              <a:rPr lang="en-US" altLang="zh-CN" dirty="0"/>
              <a:t>    </a:t>
            </a:r>
            <a:r>
              <a:rPr lang="en-US" altLang="zh-CN" b="1" dirty="0"/>
              <a:t>return</a:t>
            </a:r>
            <a:r>
              <a:rPr lang="en-US" altLang="zh-CN" dirty="0"/>
              <a:t> join(right (t-&gt;left, k), T, T-&gt;right ); }</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7969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9F6084-BDCE-412F-AAFE-6AD2C9063005}"/>
              </a:ext>
            </a:extLst>
          </p:cNvPr>
          <p:cNvSpPr>
            <a:spLocks noGrp="1"/>
          </p:cNvSpPr>
          <p:nvPr>
            <p:ph type="ctrTitle"/>
          </p:nvPr>
        </p:nvSpPr>
        <p:spPr>
          <a:xfrm>
            <a:off x="508000" y="152400"/>
            <a:ext cx="10464800" cy="4343400"/>
          </a:xfrm>
        </p:spPr>
        <p:txBody>
          <a:bodyPr/>
          <a:lstStyle/>
          <a:p>
            <a:r>
              <a:rPr lang="en-US" altLang="zh-CN" dirty="0"/>
              <a:t>Join-based parallel algorithms</a:t>
            </a:r>
            <a:endParaRPr lang="zh-CN" altLang="en-US" dirty="0">
              <a:solidFill>
                <a:schemeClr val="accent4"/>
              </a:solidFill>
            </a:endParaRPr>
          </a:p>
        </p:txBody>
      </p:sp>
      <p:sp>
        <p:nvSpPr>
          <p:cNvPr id="4" name="Slide Number Placeholder 3">
            <a:extLst>
              <a:ext uri="{FF2B5EF4-FFF2-40B4-BE49-F238E27FC236}">
                <a16:creationId xmlns:a16="http://schemas.microsoft.com/office/drawing/2014/main" id="{C0010AC9-5302-471E-8C85-BAFEFB32B4EB}"/>
              </a:ext>
            </a:extLst>
          </p:cNvPr>
          <p:cNvSpPr>
            <a:spLocks noGrp="1"/>
          </p:cNvSpPr>
          <p:nvPr>
            <p:ph type="sldNum" sz="quarter" idx="4"/>
          </p:nvPr>
        </p:nvSpPr>
        <p:spPr/>
        <p:txBody>
          <a:bodyPr/>
          <a:lstStyle/>
          <a:p>
            <a:fld id="{B710F26B-4563-4765-9A91-E0CC99FE32F0}" type="slidenum">
              <a:rPr lang="zh-CN" altLang="en-US" smtClean="0"/>
              <a:t>9</a:t>
            </a:fld>
            <a:endParaRPr lang="zh-CN" altLang="en-US"/>
          </a:p>
        </p:txBody>
      </p:sp>
    </p:spTree>
    <p:extLst>
      <p:ext uri="{BB962C8B-B14F-4D97-AF65-F5344CB8AC3E}">
        <p14:creationId xmlns:p14="http://schemas.microsoft.com/office/powerpoint/2010/main" val="997238337"/>
      </p:ext>
    </p:extLst>
  </p:cSld>
  <p:clrMapOvr>
    <a:masterClrMapping/>
  </p:clrMapOvr>
</p:sld>
</file>

<file path=ppt/theme/theme1.xml><?xml version="1.0" encoding="utf-8"?>
<a:theme xmlns:a="http://schemas.openxmlformats.org/drawingml/2006/main" name="1_Custom Design">
  <a:themeElements>
    <a:clrScheme name="Mao">
      <a:dk1>
        <a:sysClr val="windowText" lastClr="000000"/>
      </a:dk1>
      <a:lt1>
        <a:sysClr val="window" lastClr="FFFFFF"/>
      </a:lt1>
      <a:dk2>
        <a:srgbClr val="4D5061"/>
      </a:dk2>
      <a:lt2>
        <a:srgbClr val="E7E6E6"/>
      </a:lt2>
      <a:accent1>
        <a:srgbClr val="4472C4"/>
      </a:accent1>
      <a:accent2>
        <a:srgbClr val="ED7D31"/>
      </a:accent2>
      <a:accent3>
        <a:srgbClr val="FFBF00"/>
      </a:accent3>
      <a:accent4>
        <a:srgbClr val="F93943"/>
      </a:accent4>
      <a:accent5>
        <a:srgbClr val="9000B3"/>
      </a:accent5>
      <a:accent6>
        <a:srgbClr val="70AD47"/>
      </a:accent6>
      <a:hlink>
        <a:srgbClr val="E8436F"/>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26550</TotalTime>
  <Words>8080</Words>
  <Application>Microsoft Office PowerPoint</Application>
  <PresentationFormat>Widescreen</PresentationFormat>
  <Paragraphs>1238</Paragraphs>
  <Slides>52</Slides>
  <Notes>38</Notes>
  <HiddenSlides>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等线</vt:lpstr>
      <vt:lpstr>Arial</vt:lpstr>
      <vt:lpstr>Arial Black</vt:lpstr>
      <vt:lpstr>Bahnschrift SemiBold SemiConden</vt:lpstr>
      <vt:lpstr>Calibri</vt:lpstr>
      <vt:lpstr>Cambria Math</vt:lpstr>
      <vt:lpstr>Comic Sans MS</vt:lpstr>
      <vt:lpstr>Copperplate Gothic Bold</vt:lpstr>
      <vt:lpstr>Courier New</vt:lpstr>
      <vt:lpstr>Lucida Sans Unicode</vt:lpstr>
      <vt:lpstr>Symbol</vt:lpstr>
      <vt:lpstr>1_Custom Design</vt:lpstr>
      <vt:lpstr>Parallel data structures</vt:lpstr>
      <vt:lpstr>Last Lecture: SSSP</vt:lpstr>
      <vt:lpstr>Last Lecture: SSSP</vt:lpstr>
      <vt:lpstr>Useful tools</vt:lpstr>
      <vt:lpstr>Last lecture: parallel trees</vt:lpstr>
      <vt:lpstr>Parallel trees</vt:lpstr>
      <vt:lpstr>Range query (1D)</vt:lpstr>
      <vt:lpstr>PowerPoint Presentation</vt:lpstr>
      <vt:lpstr>Join-based parallel algorithms</vt:lpstr>
      <vt:lpstr>Parallel Algorithms</vt:lpstr>
      <vt:lpstr>Get the maximum value</vt:lpstr>
      <vt:lpstr>Map and reduce</vt:lpstr>
      <vt:lpstr>Filter</vt:lpstr>
      <vt:lpstr>Construction</vt:lpstr>
      <vt:lpstr>Output to array</vt:lpstr>
      <vt:lpstr>Parallel algorithms for ordered sets</vt:lpstr>
      <vt:lpstr>Ordered Sets</vt:lpstr>
      <vt:lpstr>Merging Two Sets of Size n and m (n≥m)</vt:lpstr>
      <vt:lpstr>The Lower Bound of Merging Two Ordered Sets</vt:lpstr>
      <vt:lpstr>The Lower Bound of Merging Two Ordered Sets</vt:lpstr>
      <vt:lpstr>Join-based Algorithms: Union</vt:lpstr>
      <vt:lpstr>Join-based Algorithms: Union</vt:lpstr>
      <vt:lpstr>Join-based Algorithms: Union</vt:lpstr>
      <vt:lpstr>Join-based Algorithms: Union</vt:lpstr>
      <vt:lpstr>Join-based Algorithms: Union</vt:lpstr>
      <vt:lpstr>Join-based Algorithms: Union</vt:lpstr>
      <vt:lpstr>Cost analysis of union</vt:lpstr>
      <vt:lpstr>The Split Work</vt:lpstr>
      <vt:lpstr>The Split Work</vt:lpstr>
      <vt:lpstr>The Split Work</vt:lpstr>
      <vt:lpstr>How can we enumerate the splitters?</vt:lpstr>
      <vt:lpstr>How can we enumerate the splitters?</vt:lpstr>
      <vt:lpstr>How can we enumerate the splitters?</vt:lpstr>
      <vt:lpstr>Proof sketch</vt:lpstr>
      <vt:lpstr>The Split Work</vt:lpstr>
      <vt:lpstr>Join-based Algorithms: Union</vt:lpstr>
      <vt:lpstr>Persistent parallel trees for MVCC</vt:lpstr>
      <vt:lpstr>What Are Persistence and MVCC?</vt:lpstr>
      <vt:lpstr>Why Persistence and MVCC?</vt:lpstr>
      <vt:lpstr>Persistence Using Join</vt:lpstr>
      <vt:lpstr>Persistence Using Join</vt:lpstr>
      <vt:lpstr>Persistence Using Join</vt:lpstr>
      <vt:lpstr>Persistence for MVCC</vt:lpstr>
      <vt:lpstr>Transactions using Multi-version Concurrency Control (MVCC)</vt:lpstr>
      <vt:lpstr>Persistence for Multi-version Concurrency Control (MVCC)</vt:lpstr>
      <vt:lpstr>Transactions using Multi-version Concurrency Control (MVCC)</vt:lpstr>
      <vt:lpstr>Persistence for Multi-version Concurrency Control (MVCC)</vt:lpstr>
      <vt:lpstr>Batching</vt:lpstr>
      <vt:lpstr>Batching</vt:lpstr>
      <vt:lpstr>Garbage Collection</vt:lpstr>
      <vt:lpstr>Garbage Collection</vt:lpstr>
      <vt:lpstr>Version chains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Algorithms:  Theory and Practice</dc:title>
  <dc:creator>Yan Gu</dc:creator>
  <cp:lastModifiedBy>Lê Kim Hùng</cp:lastModifiedBy>
  <cp:revision>469</cp:revision>
  <dcterms:created xsi:type="dcterms:W3CDTF">2019-09-30T01:50:09Z</dcterms:created>
  <dcterms:modified xsi:type="dcterms:W3CDTF">2022-08-29T16:00:01Z</dcterms:modified>
</cp:coreProperties>
</file>