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66"/>
  </p:notesMasterIdLst>
  <p:handoutMasterIdLst>
    <p:handoutMasterId r:id="rId67"/>
  </p:handoutMasterIdLst>
  <p:sldIdLst>
    <p:sldId id="495" r:id="rId2"/>
    <p:sldId id="872" r:id="rId3"/>
    <p:sldId id="873" r:id="rId4"/>
    <p:sldId id="874" r:id="rId5"/>
    <p:sldId id="875" r:id="rId6"/>
    <p:sldId id="877" r:id="rId7"/>
    <p:sldId id="876" r:id="rId8"/>
    <p:sldId id="884" r:id="rId9"/>
    <p:sldId id="853" r:id="rId10"/>
    <p:sldId id="840" r:id="rId11"/>
    <p:sldId id="841" r:id="rId12"/>
    <p:sldId id="843" r:id="rId13"/>
    <p:sldId id="844" r:id="rId14"/>
    <p:sldId id="845" r:id="rId15"/>
    <p:sldId id="846" r:id="rId16"/>
    <p:sldId id="847" r:id="rId17"/>
    <p:sldId id="842" r:id="rId18"/>
    <p:sldId id="850" r:id="rId19"/>
    <p:sldId id="848" r:id="rId20"/>
    <p:sldId id="849" r:id="rId21"/>
    <p:sldId id="852" r:id="rId22"/>
    <p:sldId id="851" r:id="rId23"/>
    <p:sldId id="871" r:id="rId24"/>
    <p:sldId id="831" r:id="rId25"/>
    <p:sldId id="878" r:id="rId26"/>
    <p:sldId id="863" r:id="rId27"/>
    <p:sldId id="864" r:id="rId28"/>
    <p:sldId id="865" r:id="rId29"/>
    <p:sldId id="866" r:id="rId30"/>
    <p:sldId id="867" r:id="rId31"/>
    <p:sldId id="868" r:id="rId32"/>
    <p:sldId id="832" r:id="rId33"/>
    <p:sldId id="869" r:id="rId34"/>
    <p:sldId id="283" r:id="rId35"/>
    <p:sldId id="295" r:id="rId36"/>
    <p:sldId id="284" r:id="rId37"/>
    <p:sldId id="285" r:id="rId38"/>
    <p:sldId id="286" r:id="rId39"/>
    <p:sldId id="870" r:id="rId40"/>
    <p:sldId id="287" r:id="rId41"/>
    <p:sldId id="827" r:id="rId42"/>
    <p:sldId id="855" r:id="rId43"/>
    <p:sldId id="856" r:id="rId44"/>
    <p:sldId id="859" r:id="rId45"/>
    <p:sldId id="883" r:id="rId46"/>
    <p:sldId id="882" r:id="rId47"/>
    <p:sldId id="858" r:id="rId48"/>
    <p:sldId id="294" r:id="rId49"/>
    <p:sldId id="268" r:id="rId50"/>
    <p:sldId id="269" r:id="rId51"/>
    <p:sldId id="270" r:id="rId52"/>
    <p:sldId id="857" r:id="rId53"/>
    <p:sldId id="886" r:id="rId54"/>
    <p:sldId id="885" r:id="rId55"/>
    <p:sldId id="860" r:id="rId56"/>
    <p:sldId id="273" r:id="rId57"/>
    <p:sldId id="304" r:id="rId58"/>
    <p:sldId id="275" r:id="rId59"/>
    <p:sldId id="276" r:id="rId60"/>
    <p:sldId id="277" r:id="rId61"/>
    <p:sldId id="861" r:id="rId62"/>
    <p:sldId id="862" r:id="rId63"/>
    <p:sldId id="879" r:id="rId64"/>
    <p:sldId id="880" r:id="rId65"/>
  </p:sldIdLst>
  <p:sldSz cx="12192000" cy="6858000"/>
  <p:notesSz cx="9601200" cy="73152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pos="7296" userDrawn="1">
          <p15:clr>
            <a:srgbClr val="A4A3A4"/>
          </p15:clr>
        </p15:guide>
        <p15:guide id="1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D0CECE"/>
    <a:srgbClr val="616161"/>
    <a:srgbClr val="BA97FF"/>
    <a:srgbClr val="595959"/>
    <a:srgbClr val="7C7C7C"/>
    <a:srgbClr val="4D5061"/>
    <a:srgbClr val="373F3D"/>
    <a:srgbClr val="393D3F"/>
    <a:srgbClr val="606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5171" autoAdjust="0"/>
  </p:normalViewPr>
  <p:slideViewPr>
    <p:cSldViewPr>
      <p:cViewPr varScale="1">
        <p:scale>
          <a:sx n="130" d="100"/>
          <a:sy n="130" d="100"/>
        </p:scale>
        <p:origin x="768" y="64"/>
      </p:cViewPr>
      <p:guideLst>
        <p:guide pos="7296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27396"/>
    </p:cViewPr>
  </p:sorterViewPr>
  <p:notesViewPr>
    <p:cSldViewPr showGuides="1">
      <p:cViewPr varScale="1">
        <p:scale>
          <a:sx n="100" d="100"/>
          <a:sy n="100" d="100"/>
        </p:scale>
        <p:origin x="260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83C12A0-A07F-438D-8289-D652357D529F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9186AF7-5FB6-46CE-BED9-CB4B73D9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3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B34558-CDED-45D4-9126-F174BE92066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E025E3-E6C5-49B1-9E2E-63B79957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025E3-E6C5-49B1-9E2E-63B79957E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3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can happen for multiple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76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So i</a:t>
                </a:r>
                <a:r>
                  <a:rPr lang="en-US" baseline="0" dirty="0"/>
                  <a:t>n each step, we either have already visited rho vertices, or (click) the total width of the annuli doubles in each step because the ball has to touch </a:t>
                </a:r>
                <a:r>
                  <a:rPr lang="en-US" baseline="0" dirty="0" err="1"/>
                  <a:t>d_i</a:t>
                </a:r>
                <a:r>
                  <a:rPr lang="en-US" baseline="0" dirty="0"/>
                  <a:t>.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For the second case, since a path with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will contain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elements, and the width</a:t>
                </a:r>
                <a:r>
                  <a:rPr lang="en-US" baseline="0" dirty="0"/>
                  <a:t> of annulus double in each step, </a:t>
                </a:r>
                <a:r>
                  <a:rPr lang="en-US" dirty="0"/>
                  <a:t>it can only happens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steps, and this proves the claim.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As a conclusion,</a:t>
                </a:r>
                <a:r>
                  <a:rPr lang="en-US" baseline="0" dirty="0"/>
                  <a:t> in each step, we either visit rho vertices, or the width of the annulus doubles in each step.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For the second case, since a path with distance </a:t>
                </a:r>
                <a:r>
                  <a:rPr lang="en-US" i="0">
                    <a:latin typeface="Cambria Math" panose="02040503050406030204" pitchFamily="18" charset="0"/>
                  </a:rPr>
                  <a:t>𝜌𝐿</a:t>
                </a:r>
                <a:r>
                  <a:rPr lang="en-US" dirty="0"/>
                  <a:t> will contain at least </a:t>
                </a:r>
                <a:r>
                  <a:rPr lang="en-US" i="0">
                    <a:latin typeface="Cambria Math" panose="02040503050406030204" pitchFamily="18" charset="0"/>
                  </a:rPr>
                  <a:t>𝜌</a:t>
                </a:r>
                <a:r>
                  <a:rPr lang="en-US" dirty="0"/>
                  <a:t> elements, and the width</a:t>
                </a:r>
                <a:r>
                  <a:rPr lang="en-US" baseline="0" dirty="0"/>
                  <a:t> of annulus double in each step, </a:t>
                </a:r>
                <a:r>
                  <a:rPr lang="en-US" dirty="0"/>
                  <a:t>it can only happens for </a:t>
                </a:r>
                <a:r>
                  <a:rPr lang="en-US" i="0">
                    <a:latin typeface="Cambria Math" panose="02040503050406030204" pitchFamily="18" charset="0"/>
                  </a:rPr>
                  <a:t>𝑂(log⁡𝜌𝐿 )</a:t>
                </a:r>
                <a:r>
                  <a:rPr lang="en-US" dirty="0"/>
                  <a:t> steps, and this proves the claim.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9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So i</a:t>
                </a:r>
                <a:r>
                  <a:rPr lang="en-US" baseline="0" dirty="0"/>
                  <a:t>n each step, we either have already visited rho vertices, or (click) the total width of the annuli doubles in each step because the ball has to touch </a:t>
                </a:r>
                <a:r>
                  <a:rPr lang="en-US" baseline="0" dirty="0" err="1"/>
                  <a:t>d_i</a:t>
                </a:r>
                <a:r>
                  <a:rPr lang="en-US" baseline="0" dirty="0"/>
                  <a:t>.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For the second case, since a path with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will contain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elements, and the width</a:t>
                </a:r>
                <a:r>
                  <a:rPr lang="en-US" baseline="0" dirty="0"/>
                  <a:t> of annulus double in each step, </a:t>
                </a:r>
                <a:r>
                  <a:rPr lang="en-US" dirty="0"/>
                  <a:t>it can only happens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steps, and this proves the claim.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As a conclusion,</a:t>
                </a:r>
                <a:r>
                  <a:rPr lang="en-US" baseline="0" dirty="0"/>
                  <a:t> in each step, we either visit rho vertices, or the width of the annulus doubles in each step.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For the second case, since a path with distance </a:t>
                </a:r>
                <a:r>
                  <a:rPr lang="en-US" i="0">
                    <a:latin typeface="Cambria Math" panose="02040503050406030204" pitchFamily="18" charset="0"/>
                  </a:rPr>
                  <a:t>𝜌𝐿</a:t>
                </a:r>
                <a:r>
                  <a:rPr lang="en-US" dirty="0"/>
                  <a:t> will contain at least </a:t>
                </a:r>
                <a:r>
                  <a:rPr lang="en-US" i="0">
                    <a:latin typeface="Cambria Math" panose="02040503050406030204" pitchFamily="18" charset="0"/>
                  </a:rPr>
                  <a:t>𝜌</a:t>
                </a:r>
                <a:r>
                  <a:rPr lang="en-US" dirty="0"/>
                  <a:t> elements, and the width</a:t>
                </a:r>
                <a:r>
                  <a:rPr lang="en-US" baseline="0" dirty="0"/>
                  <a:t> of annulus double in each step, </a:t>
                </a:r>
                <a:r>
                  <a:rPr lang="en-US" dirty="0"/>
                  <a:t>it can only happens for </a:t>
                </a:r>
                <a:r>
                  <a:rPr lang="en-US" i="0">
                    <a:latin typeface="Cambria Math" panose="02040503050406030204" pitchFamily="18" charset="0"/>
                  </a:rPr>
                  <a:t>𝑂(log⁡𝜌𝐿 )</a:t>
                </a:r>
                <a:r>
                  <a:rPr lang="en-US" dirty="0"/>
                  <a:t> steps, and this proves the claim.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34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Now let’s look</a:t>
                </a:r>
                <a:r>
                  <a:rPr lang="en-US" baseline="0" dirty="0"/>
                  <a:t> at the work and depth for radius-stepping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/>
                  <a:t>Assume the </a:t>
                </a:r>
                <a:r>
                  <a:rPr lang="en-US" dirty="0"/>
                  <a:t>longest path within each annulus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then the number of Bellman-Ford rounds in each step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(click) Theoreticall</a:t>
                </a:r>
                <a:r>
                  <a:rPr lang="en-US" baseline="0" dirty="0"/>
                  <a:t>y we can use </a:t>
                </a:r>
                <a:r>
                  <a:rPr lang="en-US" dirty="0"/>
                  <a:t>parallel BSTs to maintain distance updates and the priority queue to compute the round distances</a:t>
                </a:r>
              </a:p>
              <a:p>
                <a:r>
                  <a:rPr lang="en-US" dirty="0"/>
                  <a:t>(click) Then we have this work</a:t>
                </a:r>
                <a:r>
                  <a:rPr lang="en-US" baseline="0" dirty="0"/>
                  <a:t> and depth bounds for the algorithm.</a:t>
                </a:r>
              </a:p>
              <a:p>
                <a:r>
                  <a:rPr lang="en-US" baseline="0" dirty="0"/>
                  <a:t>The computation is pretty trivial and we refer you to our paper for more details.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(As you may notice, we have this k here, which is annoying since it can be large.  (click) So we will preprocess the graph to add some shortcut edges to let k be a constant.)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Now let’s look</a:t>
                </a:r>
                <a:r>
                  <a:rPr lang="en-US" baseline="0" dirty="0"/>
                  <a:t> at the work and depth for radius-stepping</a:t>
                </a:r>
              </a:p>
              <a:p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/>
                  <a:t>Assume the </a:t>
                </a:r>
                <a:r>
                  <a:rPr lang="en-US" dirty="0"/>
                  <a:t>longest path within each annulus in </a:t>
                </a:r>
                <a:r>
                  <a:rPr lang="en-US" b="0" i="0">
                    <a:latin typeface="Cambria Math" panose="02040503050406030204" pitchFamily="18" charset="0"/>
                  </a:rPr>
                  <a:t>𝑘</a:t>
                </a:r>
                <a:r>
                  <a:rPr lang="en-US" dirty="0"/>
                  <a:t>, then the number of Bellman-Ford rounds in each step is </a:t>
                </a:r>
                <a:r>
                  <a:rPr lang="en-US" b="0" i="0">
                    <a:latin typeface="Cambria Math" panose="02040503050406030204" pitchFamily="18" charset="0"/>
                  </a:rPr>
                  <a:t>𝑘+2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(click) Theoreticall</a:t>
                </a:r>
                <a:r>
                  <a:rPr lang="en-US" baseline="0" dirty="0"/>
                  <a:t>y we can use </a:t>
                </a:r>
                <a:r>
                  <a:rPr lang="en-US" dirty="0"/>
                  <a:t>parallel BSTs to maintain distance updates and the priority queue to pick the round distance</a:t>
                </a:r>
              </a:p>
              <a:p>
                <a:r>
                  <a:rPr lang="en-US" dirty="0"/>
                  <a:t>(click) Then we have this work</a:t>
                </a:r>
                <a:r>
                  <a:rPr lang="en-US" baseline="0" dirty="0"/>
                  <a:t> and depth bounds for the algorithm.</a:t>
                </a:r>
              </a:p>
              <a:p>
                <a:r>
                  <a:rPr lang="en-US" baseline="0" dirty="0"/>
                  <a:t>The computation is pretty trivial and we refer you to our paper for more details.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(As you may notice, we have this k here, which kind of annoying.  So we will preprocess the graph to add some shortcut edges to let k be a constant.)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05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priority queue in</a:t>
            </a:r>
            <a:r>
              <a:rPr lang="en-US" baseline="0" dirty="0"/>
              <a:t> Delta-stepping is implemented using a set of bucket, each represents a range with size Delta.</a:t>
            </a:r>
            <a:endParaRPr lang="en-US" dirty="0"/>
          </a:p>
          <a:p>
            <a:endParaRPr lang="en-US" dirty="0"/>
          </a:p>
          <a:p>
            <a:r>
              <a:rPr lang="en-US" dirty="0"/>
              <a:t>At any time, the frontier is stored in a number of buckets.</a:t>
            </a:r>
          </a:p>
          <a:p>
            <a:endParaRPr lang="en-US" dirty="0"/>
          </a:p>
          <a:p>
            <a:r>
              <a:rPr lang="en-US" dirty="0"/>
              <a:t>The algorithm is very</a:t>
            </a:r>
            <a:r>
              <a:rPr lang="en-US" baseline="0" dirty="0"/>
              <a:t> simple, and that’s why it’s practical.</a:t>
            </a:r>
          </a:p>
          <a:p>
            <a:endParaRPr lang="en-US" baseline="0" dirty="0"/>
          </a:p>
          <a:p>
            <a:r>
              <a:rPr lang="en-US" baseline="0" dirty="0"/>
              <a:t>We start with the first bucket and try to relax all neighbors of the vertices in that bucket.</a:t>
            </a:r>
          </a:p>
          <a:p>
            <a:endParaRPr lang="en-US" baseline="0" dirty="0"/>
          </a:p>
          <a:p>
            <a:r>
              <a:rPr lang="en-US" baseline="0" dirty="0"/>
              <a:t>(The values are updated and the vertices are moved to the corresponding buckets.)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values are updated and the vertices are moved to the corresponding buckets.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there remain potential unsettled vertices</a:t>
            </a:r>
          </a:p>
          <a:p>
            <a:r>
              <a:rPr lang="en-US" dirty="0"/>
              <a:t>We do it again</a:t>
            </a:r>
            <a:r>
              <a:rPr lang="en-US" baseline="0" dirty="0"/>
              <a:t> for all neighbors.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96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</a:t>
            </a:r>
            <a:r>
              <a:rPr lang="en-US" baseline="0" dirty="0"/>
              <a:t> an extra round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40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Until everything</a:t>
            </a:r>
            <a:r>
              <a:rPr lang="en-US" baseline="0" dirty="0"/>
              <a:t> is settled, we move to the next bucket.</a:t>
            </a:r>
          </a:p>
          <a:p>
            <a:endParaRPr lang="en-US" baseline="0" dirty="0"/>
          </a:p>
          <a:p>
            <a:r>
              <a:rPr lang="en-US" baseline="0" dirty="0"/>
              <a:t>That’s the whole algorithm. Pretty simple?</a:t>
            </a:r>
          </a:p>
          <a:p>
            <a:endParaRPr lang="en-US" baseline="0" dirty="0"/>
          </a:p>
          <a:p>
            <a:r>
              <a:rPr lang="en-US" baseline="0" dirty="0"/>
              <a:t>We name the </a:t>
            </a:r>
            <a:r>
              <a:rPr lang="en-US" baseline="0" dirty="0" err="1"/>
              <a:t>outerloop</a:t>
            </a:r>
            <a:r>
              <a:rPr lang="en-US" baseline="0" dirty="0"/>
              <a:t> as steps, so each bucket corresponds to a step.</a:t>
            </a:r>
          </a:p>
          <a:p>
            <a:endParaRPr lang="en-US" baseline="0" dirty="0"/>
          </a:p>
          <a:p>
            <a:r>
              <a:rPr lang="en-US" baseline="0" dirty="0"/>
              <a:t>The </a:t>
            </a:r>
            <a:r>
              <a:rPr lang="en-US" baseline="0" dirty="0" err="1"/>
              <a:t>innerloop</a:t>
            </a:r>
            <a:r>
              <a:rPr lang="en-US" baseline="0" dirty="0"/>
              <a:t> corresponds to </a:t>
            </a:r>
            <a:r>
              <a:rPr lang="en-US" baseline="0" dirty="0" err="1"/>
              <a:t>substeps</a:t>
            </a:r>
            <a:r>
              <a:rPr lang="en-US" baseline="0" dirty="0"/>
              <a:t>, the number of Bellman-Ford rounds.</a:t>
            </a:r>
          </a:p>
          <a:p>
            <a:endParaRPr lang="en-US" baseline="0" dirty="0"/>
          </a:p>
          <a:p>
            <a:r>
              <a:rPr lang="en-US" baseline="0" dirty="0"/>
              <a:t>(</a:t>
            </a:r>
            <a:r>
              <a:rPr lang="en-US" dirty="0"/>
              <a:t>If you look at</a:t>
            </a:r>
            <a:r>
              <a:rPr lang="en-US" baseline="0" dirty="0"/>
              <a:t> this algorithm)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77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let’s define the vertex radius r(v) to be the distance to </a:t>
            </a:r>
            <a:r>
              <a:rPr lang="en-US" b="1" baseline="0" dirty="0"/>
              <a:t>v’s rho-</a:t>
            </a:r>
            <a:r>
              <a:rPr lang="en-US" b="1" baseline="0" dirty="0" err="1"/>
              <a:t>th</a:t>
            </a:r>
            <a:r>
              <a:rPr lang="en-US" b="1" baseline="0" dirty="0"/>
              <a:t> nearest vertex</a:t>
            </a:r>
          </a:p>
          <a:p>
            <a:r>
              <a:rPr lang="en-US" b="0" baseline="0" dirty="0"/>
              <a:t>This rho is a parameter of the algorithm.</a:t>
            </a:r>
          </a:p>
          <a:p>
            <a:r>
              <a:rPr lang="en-US" b="0" baseline="0" dirty="0"/>
              <a:t>For example in this case, let’s consider vertex v, and this is its 5 nearest vertices including itself.</a:t>
            </a:r>
          </a:p>
          <a:p>
            <a:r>
              <a:rPr lang="en-US" b="0" baseline="0" dirty="0"/>
              <a:t>So r(v) is 5 in this case, corresponding to the length of this blue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47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have this r(v) for all vertices</a:t>
            </a:r>
            <a:r>
              <a:rPr lang="en-US" baseline="0" dirty="0"/>
              <a:t> in this graph, and we will later introduce how we compute this.</a:t>
            </a:r>
          </a:p>
          <a:p>
            <a:endParaRPr lang="en-US" b="0" baseline="0" dirty="0"/>
          </a:p>
          <a:p>
            <a:r>
              <a:rPr lang="en-US" b="0" baseline="0" dirty="0"/>
              <a:t>(And this is the vertex radius)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4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let’s define the vertex radius r(v) to be the distance to </a:t>
            </a:r>
            <a:r>
              <a:rPr lang="en-US" b="1" baseline="0" dirty="0"/>
              <a:t>v’s rho-</a:t>
            </a:r>
            <a:r>
              <a:rPr lang="en-US" b="1" baseline="0" dirty="0" err="1"/>
              <a:t>th</a:t>
            </a:r>
            <a:r>
              <a:rPr lang="en-US" b="1" baseline="0" dirty="0"/>
              <a:t> nearest vertex</a:t>
            </a:r>
          </a:p>
          <a:p>
            <a:r>
              <a:rPr lang="en-US" b="0" baseline="0" dirty="0"/>
              <a:t>This rho is a parameter of the algorithm.</a:t>
            </a:r>
          </a:p>
          <a:p>
            <a:r>
              <a:rPr lang="en-US" b="0" baseline="0" dirty="0"/>
              <a:t>For example in this case, let’s consider vertex v, and this is its 5 nearest vertices including itself.</a:t>
            </a:r>
          </a:p>
          <a:p>
            <a:r>
              <a:rPr lang="en-US" b="0" baseline="0" dirty="0"/>
              <a:t>So r(v) is 5 in this case, corresponding to the length of this blue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47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Which is the only extra step in radius stepping and it is </a:t>
            </a:r>
            <a:r>
              <a:rPr lang="en-US" baseline="0" dirty="0"/>
              <a:t>at the beginning of one step.</a:t>
            </a:r>
          </a:p>
          <a:p>
            <a:r>
              <a:rPr lang="en-US" baseline="0" dirty="0"/>
              <a:t>The orange points are settled vertices while (click) the blue vertices form the frontier.</a:t>
            </a:r>
          </a:p>
          <a:p>
            <a:r>
              <a:rPr lang="en-US" baseline="0" dirty="0"/>
              <a:t>(click, click, click) The new round distance d_i+1 is computed to be the minimum value of delta(v)+r(v) for each v in the frontier.</a:t>
            </a:r>
          </a:p>
          <a:p>
            <a:r>
              <a:rPr lang="en-US" baseline="0" dirty="0"/>
              <a:t>Here delta(v) is….</a:t>
            </a:r>
          </a:p>
          <a:p>
            <a:endParaRPr lang="en-US" baseline="0" dirty="0"/>
          </a:p>
          <a:p>
            <a:r>
              <a:rPr lang="en-US" sz="1200" dirty="0"/>
              <a:t>Then apply standard Bellman-Ford within the annulus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Then apply standard Bellman-Ford within the annulus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9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Then apply standard Bellman-Ford within the annulus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that, all vertices within the annulus are settled,</a:t>
            </a:r>
            <a:r>
              <a:rPr lang="en-US" baseline="0" dirty="0"/>
              <a:t> and we have the same situation at the beginning of this animation.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We then move to the next step and repeat this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That’s all for the running process of radius stepping.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Comparing to Delta-stepping</a:t>
            </a:r>
            <a:r>
              <a:rPr lang="en-US" baseline="0" dirty="0"/>
              <a:t>, </a:t>
            </a:r>
            <a:r>
              <a:rPr lang="en-US" dirty="0"/>
              <a:t>w</a:t>
            </a:r>
            <a:r>
              <a:rPr lang="en-US" baseline="0" dirty="0"/>
              <a:t>e dynamically pick the round distances, or the width of the annulus</a:t>
            </a:r>
          </a:p>
          <a:p>
            <a:r>
              <a:rPr lang="en-US" baseline="0" dirty="0"/>
              <a:t>(And this help us to limit the number of steps)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let’s define the vertex radius r(v) to be the distance to </a:t>
            </a:r>
            <a:r>
              <a:rPr lang="en-US" b="1" baseline="0" dirty="0"/>
              <a:t>v’s rho-</a:t>
            </a:r>
            <a:r>
              <a:rPr lang="en-US" b="1" baseline="0" dirty="0" err="1"/>
              <a:t>th</a:t>
            </a:r>
            <a:r>
              <a:rPr lang="en-US" b="1" baseline="0" dirty="0"/>
              <a:t> nearest vertex</a:t>
            </a:r>
          </a:p>
          <a:p>
            <a:r>
              <a:rPr lang="en-US" b="0" baseline="0" dirty="0"/>
              <a:t>This rho is a parameter of the algorithm.</a:t>
            </a:r>
          </a:p>
          <a:p>
            <a:r>
              <a:rPr lang="en-US" b="0" baseline="0" dirty="0"/>
              <a:t>For example in this case, let’s consider vertex v, and this is its 5 nearest vertices including itself.</a:t>
            </a:r>
          </a:p>
          <a:p>
            <a:r>
              <a:rPr lang="en-US" b="0" baseline="0" dirty="0"/>
              <a:t>So r(v) is 5 in this case, corresponding to the length of this blue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Which is the only extra step in radius stepping and it is </a:t>
            </a:r>
            <a:r>
              <a:rPr lang="en-US" baseline="0" dirty="0"/>
              <a:t>at the beginning of one step.</a:t>
            </a:r>
          </a:p>
          <a:p>
            <a:r>
              <a:rPr lang="en-US" baseline="0" dirty="0"/>
              <a:t>The orange points are settled vertices while (click) the blue vertices form the frontier.</a:t>
            </a:r>
          </a:p>
          <a:p>
            <a:r>
              <a:rPr lang="en-US" baseline="0" dirty="0"/>
              <a:t>(click, click, click) The new round distance d_i+1 is computed to be the minimum value of delta(v)+r(v) for each v in the frontier.</a:t>
            </a:r>
          </a:p>
          <a:p>
            <a:r>
              <a:rPr lang="en-US" baseline="0" dirty="0"/>
              <a:t>Here delta(v) is….</a:t>
            </a:r>
          </a:p>
          <a:p>
            <a:endParaRPr lang="en-US" baseline="0" dirty="0"/>
          </a:p>
          <a:p>
            <a:r>
              <a:rPr lang="en-US" sz="1200" dirty="0"/>
              <a:t>Then apply standard Bellman-Ford within the annulus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Then apply standard Bellman-Ford within the annulus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Then apply standard Bellman-Ford within the annulus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that, all vertices within the annulus are settled,</a:t>
            </a:r>
            <a:r>
              <a:rPr lang="en-US" baseline="0" dirty="0"/>
              <a:t> and we have the same situation at the beginning of this animation.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We then move to the next step and repeat this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That’s all for the running process of radius stepping.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Comparing to Delta-stepping</a:t>
            </a:r>
            <a:r>
              <a:rPr lang="en-US" baseline="0" dirty="0"/>
              <a:t>, </a:t>
            </a:r>
            <a:r>
              <a:rPr lang="en-US" dirty="0"/>
              <a:t>w</a:t>
            </a:r>
            <a:r>
              <a:rPr lang="en-US" baseline="0" dirty="0"/>
              <a:t>e dynamically pick the round distances, or the width of the annulus</a:t>
            </a:r>
          </a:p>
          <a:p>
            <a:r>
              <a:rPr lang="en-US" baseline="0" dirty="0"/>
              <a:t>(And this help us to limit the number of steps)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7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Here the vertex radius </a:t>
                </a:r>
                <a:r>
                  <a:rPr lang="en-US" altLang="zh-CN" dirty="0"/>
                  <a:t>is </a:t>
                </a:r>
                <a:r>
                  <a:rPr lang="en-US" dirty="0"/>
                  <a:t>the distance to its rho-</a:t>
                </a:r>
                <a:r>
                  <a:rPr lang="en-US" dirty="0" err="1"/>
                  <a:t>th</a:t>
                </a:r>
                <a:r>
                  <a:rPr lang="en-US" dirty="0"/>
                  <a:t> nearest vertex, then</a:t>
                </a:r>
                <a:r>
                  <a:rPr lang="en-US" baseline="0" dirty="0"/>
                  <a:t> the number of steps is O(n/p * log rho L) where (click) L is the </a:t>
                </a:r>
                <a:r>
                  <a:rPr lang="en-US" sz="1200" dirty="0"/>
                  <a:t>longest edge in the graph</a:t>
                </a:r>
                <a:endParaRPr lang="en-US" baseline="0" dirty="0"/>
              </a:p>
              <a:p>
                <a:endParaRPr lang="en-US" baseline="0" dirty="0"/>
              </a:p>
              <a:p>
                <a:r>
                  <a:rPr lang="en-US" baseline="0" dirty="0"/>
                  <a:t>This is because </a:t>
                </a:r>
                <a:r>
                  <a:rPr lang="en-US" dirty="0"/>
                  <a:t>the algorithm will visit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elements in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Let’s say we</a:t>
                </a:r>
                <a:r>
                  <a:rPr lang="en-US" baseline="0" dirty="0"/>
                  <a:t> pick this vertex to get the new round distance, and its rho-nearest neighbor ball does not touch the boundary in the </a:t>
                </a:r>
                <a:r>
                  <a:rPr lang="en-US" baseline="0" dirty="0" err="1"/>
                  <a:t>i-th</a:t>
                </a:r>
                <a:r>
                  <a:rPr lang="en-US" baseline="0"/>
                  <a:t> step.</a:t>
                </a:r>
                <a:endParaRPr lang="en-US" baseline="0" dirty="0"/>
              </a:p>
              <a:p>
                <a:r>
                  <a:rPr lang="en-US" baseline="0" dirty="0"/>
                  <a:t>Then we can settle all vertices within this ball in this step, which contains rho vertices already. And it’s done in 1 step.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say we pick the vertex radius to be the distance to its rho-</a:t>
                </a:r>
                <a:r>
                  <a:rPr lang="en-US" dirty="0" err="1"/>
                  <a:t>th</a:t>
                </a:r>
                <a:r>
                  <a:rPr lang="en-US" dirty="0"/>
                  <a:t> nearest vertex, then</a:t>
                </a:r>
                <a:r>
                  <a:rPr lang="en-US" baseline="0" dirty="0"/>
                  <a:t> the number of steps is O(n/p * log rho L)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This is because </a:t>
                </a:r>
                <a:r>
                  <a:rPr lang="en-US" dirty="0"/>
                  <a:t>the algorithm will visit at least </a:t>
                </a:r>
                <a:r>
                  <a:rPr lang="en-US" b="0" i="0">
                    <a:latin typeface="Cambria Math" panose="02040503050406030204" pitchFamily="18" charset="0"/>
                  </a:rPr>
                  <a:t>𝜌</a:t>
                </a:r>
                <a:r>
                  <a:rPr lang="en-US" dirty="0"/>
                  <a:t> elements in at most </a:t>
                </a:r>
                <a:r>
                  <a:rPr lang="en-US" b="0" i="0">
                    <a:latin typeface="Cambria Math" panose="02040503050406030204" pitchFamily="18" charset="0"/>
                  </a:rPr>
                  <a:t>𝑂(log⁡𝜌𝐿 )</a:t>
                </a:r>
                <a:r>
                  <a:rPr lang="en-US" dirty="0"/>
                  <a:t> steps</a:t>
                </a:r>
              </a:p>
              <a:p>
                <a:r>
                  <a:rPr lang="en-US" dirty="0"/>
                  <a:t>Let’s say we</a:t>
                </a:r>
                <a:r>
                  <a:rPr lang="en-US" baseline="0" dirty="0"/>
                  <a:t> pick this vertex and its rho-nearest neighbor ball does not touch the boundary in the </a:t>
                </a:r>
                <a:r>
                  <a:rPr lang="en-US" baseline="0" dirty="0" err="1"/>
                  <a:t>i-th</a:t>
                </a:r>
                <a:r>
                  <a:rPr lang="en-US" baseline="0" dirty="0"/>
                  <a:t> round.</a:t>
                </a:r>
              </a:p>
              <a:p>
                <a:r>
                  <a:rPr lang="en-US" baseline="0" dirty="0"/>
                  <a:t>Then we can settle all vertices within this ball in this round, which contains rho elements already. And it’s done.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62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Otherwise,</a:t>
            </a:r>
            <a:r>
              <a:rPr lang="en-US" baseline="0" dirty="0"/>
              <a:t> let’s say the ball touches the boundary, and we visited less than rho elements in this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27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look</a:t>
            </a:r>
            <a:r>
              <a:rPr lang="en-US" baseline="0" dirty="0"/>
              <a:t> at the next step.  </a:t>
            </a:r>
          </a:p>
          <a:p>
            <a:r>
              <a:rPr lang="en-US" baseline="0" dirty="0"/>
              <a:t>Again the ball must touch </a:t>
            </a:r>
            <a:r>
              <a:rPr lang="en-US" baseline="0" dirty="0" err="1"/>
              <a:t>d_i</a:t>
            </a:r>
            <a:r>
              <a:rPr lang="en-US" baseline="0" dirty="0"/>
              <a:t>, otherwise we’ve visited rho vertices in these two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2CD71-4C13-41B9-920E-2E2ACE9F1F8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>
            <a:extLst>
              <a:ext uri="{FF2B5EF4-FFF2-40B4-BE49-F238E27FC236}">
                <a16:creationId xmlns:a16="http://schemas.microsoft.com/office/drawing/2014/main" id="{961DB138-D19D-40CC-94D0-AA403745BEA7}"/>
              </a:ext>
            </a:extLst>
          </p:cNvPr>
          <p:cNvSpPr/>
          <p:nvPr userDrawn="1"/>
        </p:nvSpPr>
        <p:spPr>
          <a:xfrm>
            <a:off x="0" y="3"/>
            <a:ext cx="12192000" cy="479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D1D7E-02E7-40B9-8A98-55C24CED4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F20CB-3E20-483F-AE36-A6F854851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C35710-FAA1-4A35-9FDE-C883E3AF4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1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AF72-396B-49EA-8B34-2C26BD88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21890-00B8-4764-B63A-66A84F5C2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2971800"/>
            <a:ext cx="5486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7DAD01-92A2-4B92-A755-9DB406784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0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4C62-E771-4E47-A419-29CFB475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685800"/>
          </a:xfrm>
        </p:spPr>
        <p:txBody>
          <a:bodyPr>
            <a:noAutofit/>
          </a:bodyPr>
          <a:lstStyle>
            <a:lvl1pPr>
              <a:defRPr sz="4000" b="0">
                <a:latin typeface="Bahnschrift SemiBold SemiConden" panose="020B0502040204020203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23CF-C212-4CC1-A195-3BB535F4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277600" cy="5257800"/>
          </a:xfrm>
        </p:spPr>
        <p:txBody>
          <a:bodyPr/>
          <a:lstStyle>
            <a:lvl1pPr>
              <a:spcBef>
                <a:spcPts val="600"/>
              </a:spcBef>
              <a:defRPr sz="2800" b="1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defRPr sz="24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20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18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1800">
                <a:solidFill>
                  <a:srgbClr val="59595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995CB5-7FF6-4A9E-8D2E-958D1DAEB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3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D4097F0F-4317-4E1D-BA75-033AC36356FD}"/>
              </a:ext>
            </a:extLst>
          </p:cNvPr>
          <p:cNvSpPr/>
          <p:nvPr userDrawn="1"/>
        </p:nvSpPr>
        <p:spPr>
          <a:xfrm>
            <a:off x="3" y="3"/>
            <a:ext cx="11858443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E9D3B-1C24-4415-A174-E0DA4685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1"/>
            <a:ext cx="11277600" cy="473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83433-FFD9-4468-9715-B5A707A65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11277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B291D7-C275-4AF5-A8FF-773072AD1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3304" y="6492876"/>
            <a:ext cx="787400" cy="365125"/>
          </a:xfrm>
          <a:prstGeom prst="rect">
            <a:avLst/>
          </a:prstGeom>
        </p:spPr>
        <p:txBody>
          <a:bodyPr/>
          <a:lstStyle/>
          <a:p>
            <a:fld id="{B710F26B-4563-4765-9A91-E0CC99FE3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0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6" r:id="rId2"/>
    <p:sldLayoutId id="214748371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4000" b="1" kern="1200" dirty="0">
          <a:solidFill>
            <a:schemeClr val="accent1"/>
          </a:solidFill>
          <a:latin typeface="Bahnschrift SemiBold SemiConden" panose="020B0502040204020203" pitchFamily="34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17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00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22.png"/><Relationship Id="rId4" Type="http://schemas.openxmlformats.org/officeDocument/2006/relationships/image" Target="../media/image45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28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0.png"/><Relationship Id="rId5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10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7" Type="http://schemas.openxmlformats.org/officeDocument/2006/relationships/image" Target="../media/image7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101.png"/><Relationship Id="rId10" Type="http://schemas.openxmlformats.org/officeDocument/2006/relationships/image" Target="../media/image28.png"/><Relationship Id="rId4" Type="http://schemas.openxmlformats.org/officeDocument/2006/relationships/image" Target="../media/image92.png"/><Relationship Id="rId9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7" Type="http://schemas.openxmlformats.org/officeDocument/2006/relationships/image" Target="../media/image7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101.png"/><Relationship Id="rId10" Type="http://schemas.openxmlformats.org/officeDocument/2006/relationships/image" Target="../media/image28.png"/><Relationship Id="rId4" Type="http://schemas.openxmlformats.org/officeDocument/2006/relationships/image" Target="../media/image92.png"/><Relationship Id="rId9" Type="http://schemas.openxmlformats.org/officeDocument/2006/relationships/image" Target="../media/image9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7" Type="http://schemas.openxmlformats.org/officeDocument/2006/relationships/image" Target="../media/image7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101.png"/><Relationship Id="rId10" Type="http://schemas.openxmlformats.org/officeDocument/2006/relationships/image" Target="../media/image28.png"/><Relationship Id="rId4" Type="http://schemas.openxmlformats.org/officeDocument/2006/relationships/image" Target="../media/image92.png"/><Relationship Id="rId9" Type="http://schemas.openxmlformats.org/officeDocument/2006/relationships/image" Target="../media/image9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3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42.png"/><Relationship Id="rId7" Type="http://schemas.openxmlformats.org/officeDocument/2006/relationships/image" Target="../media/image281.png"/><Relationship Id="rId12" Type="http://schemas.openxmlformats.org/officeDocument/2006/relationships/image" Target="../media/image3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1.png"/><Relationship Id="rId11" Type="http://schemas.openxmlformats.org/officeDocument/2006/relationships/image" Target="../media/image321.png"/><Relationship Id="rId5" Type="http://schemas.openxmlformats.org/officeDocument/2006/relationships/image" Target="../media/image261.png"/><Relationship Id="rId10" Type="http://schemas.openxmlformats.org/officeDocument/2006/relationships/image" Target="../media/image311.png"/><Relationship Id="rId4" Type="http://schemas.openxmlformats.org/officeDocument/2006/relationships/image" Target="../media/image252.png"/><Relationship Id="rId9" Type="http://schemas.openxmlformats.org/officeDocument/2006/relationships/image" Target="../media/image30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1.png"/><Relationship Id="rId4" Type="http://schemas.openxmlformats.org/officeDocument/2006/relationships/image" Target="../media/image2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7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1.png"/><Relationship Id="rId4" Type="http://schemas.openxmlformats.org/officeDocument/2006/relationships/image" Target="../media/image28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14445A-2122-47F5-8B08-AC619614F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Parallel Graph Algorithms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8D5E7F87-7CFE-7483-3481-756991811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C41A-8EBA-4EE3-AFF9-CD856A76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spanning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E7315-03FC-47A7-937C-8D1FA5D87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1981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Spanning tree:</a:t>
                </a:r>
              </a:p>
              <a:p>
                <a:pPr lvl="1"/>
                <a:r>
                  <a:rPr lang="en-US" altLang="zh-CN" dirty="0"/>
                  <a:t>For a connected undirected graph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 spanning tree is a tree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Select a subset of edges that do not form cycles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E7315-03FC-47A7-937C-8D1FA5D87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1981200"/>
              </a:xfrm>
              <a:blipFill>
                <a:blip r:embed="rId2"/>
                <a:stretch>
                  <a:fillRect l="-973" t="-5231" r="-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CCDC9-4472-4156-9F6D-4D0CDBD0B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D28435-7538-4AB2-979D-6D317CD1F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24200"/>
            <a:ext cx="9652496" cy="23813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D1D80F-D738-4FA3-9F3A-C6001A8B58BA}"/>
              </a:ext>
            </a:extLst>
          </p:cNvPr>
          <p:cNvSpPr txBox="1"/>
          <p:nvPr/>
        </p:nvSpPr>
        <p:spPr>
          <a:xfrm>
            <a:off x="277586" y="6422571"/>
            <a:ext cx="92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Source: “Algorithms: Parallel and Sequential” book by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Umut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Acar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Guy E.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Blelloch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C41A-8EBA-4EE3-AFF9-CD856A76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Minimum spanning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E7315-03FC-47A7-937C-8D1FA5D87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1981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Minimum spanning tree:</a:t>
                </a:r>
              </a:p>
              <a:p>
                <a:pPr lvl="1"/>
                <a:r>
                  <a:rPr lang="en-US" altLang="zh-CN" dirty="0"/>
                  <a:t>For a connected undirected weighted graph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the MST is the spanning tree with the lowest weight sum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E7315-03FC-47A7-937C-8D1FA5D87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1981200"/>
              </a:xfrm>
              <a:blipFill>
                <a:blip r:embed="rId2"/>
                <a:stretch>
                  <a:fillRect l="-973" t="-5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CCDC9-4472-4156-9F6D-4D0CDBD0B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CB21C4-00B2-4A25-86E8-5AF07889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19400"/>
            <a:ext cx="9601693" cy="25909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90FBC9-C69E-45BD-A5DE-3E3705271CB8}"/>
              </a:ext>
            </a:extLst>
          </p:cNvPr>
          <p:cNvSpPr txBox="1"/>
          <p:nvPr/>
        </p:nvSpPr>
        <p:spPr>
          <a:xfrm>
            <a:off x="277586" y="6422571"/>
            <a:ext cx="92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Source: “Algorithms: Parallel and Sequential” book by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Umut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Acar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Guy E.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Blelloch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1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C41A-8EBA-4EE3-AFF9-CD856A76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Light-edge property for MST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7315-03FC-47A7-937C-8D1FA5D87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277600" cy="1981200"/>
          </a:xfrm>
        </p:spPr>
        <p:txBody>
          <a:bodyPr>
            <a:normAutofit/>
          </a:bodyPr>
          <a:lstStyle/>
          <a:p>
            <a:r>
              <a:rPr lang="en-US" altLang="zh-CN" dirty="0"/>
              <a:t>If you partition the graph into two, the minimum edge between the two parts has to be in the MST.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CCDC9-4472-4156-9F6D-4D0CDBD0B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90FBC9-C69E-45BD-A5DE-3E3705271CB8}"/>
              </a:ext>
            </a:extLst>
          </p:cNvPr>
          <p:cNvSpPr txBox="1"/>
          <p:nvPr/>
        </p:nvSpPr>
        <p:spPr>
          <a:xfrm>
            <a:off x="277586" y="6422571"/>
            <a:ext cx="92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Source: “Algorithms: Parallel and Sequential” book by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Umut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Acar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Guy E.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Blelloch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352FAC-241A-4439-8FD3-7B06A1CE7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9868407" cy="26417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DA2D60-4B1E-400C-902E-525443B9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0"/>
            <a:ext cx="5083481" cy="137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4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C41A-8EBA-4EE3-AFF9-CD856A76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Light-edge property for MST - Proof (sketch)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E7315-03FC-47A7-937C-8D1FA5D87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1905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Suppose in the tree the two parts are connected by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whose weight is larger than another edge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connecting the two parts</a:t>
                </a:r>
              </a:p>
              <a:p>
                <a:pPr lvl="1"/>
                <a:r>
                  <a:rPr lang="en-US" altLang="zh-CN" dirty="0"/>
                  <a:t>There has to be an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connecting them since the tree is connected</a:t>
                </a:r>
              </a:p>
              <a:p>
                <a:pPr lvl="1"/>
                <a:r>
                  <a:rPr lang="en-US" altLang="zh-CN" dirty="0"/>
                  <a:t>We drop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get a spanning tree with smaller weight</a:t>
                </a:r>
              </a:p>
              <a:p>
                <a:pPr lvl="1"/>
                <a:r>
                  <a:rPr lang="en-US" altLang="zh-CN" dirty="0"/>
                  <a:t>Contradiction!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E7315-03FC-47A7-937C-8D1FA5D87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1905000"/>
              </a:xfrm>
              <a:blipFill>
                <a:blip r:embed="rId2"/>
                <a:stretch>
                  <a:fillRect l="-811" t="-6070" r="-1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CCDC9-4472-4156-9F6D-4D0CDBD0B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90FBC9-C69E-45BD-A5DE-3E3705271CB8}"/>
              </a:ext>
            </a:extLst>
          </p:cNvPr>
          <p:cNvSpPr txBox="1"/>
          <p:nvPr/>
        </p:nvSpPr>
        <p:spPr>
          <a:xfrm>
            <a:off x="277586" y="6422571"/>
            <a:ext cx="92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Source: “Algorithms: Parallel and Sequential” book by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Umut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Acar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Guy E.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Blelloch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A7502D-116E-4C3C-839C-FD8773BA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4197566" cy="26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51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C41A-8EBA-4EE3-AFF9-CD856A76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MST algorithms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E7315-03FC-47A7-937C-8D1FA5D87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4876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Kruskal’s</a:t>
                </a:r>
              </a:p>
              <a:p>
                <a:pPr lvl="1"/>
                <a:r>
                  <a:rPr lang="en-US" altLang="zh-CN" dirty="0"/>
                  <a:t>Sort all edges, enumerate them from the lightest to the heaviest</a:t>
                </a:r>
              </a:p>
              <a:p>
                <a:pPr lvl="1"/>
                <a:r>
                  <a:rPr lang="en-US" altLang="zh-CN" dirty="0"/>
                  <a:t>Start from an empty tree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For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is still a forest (a set of trees, no cycles), add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If not, drop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Use union-find to determine if there is a cycle</a:t>
                </a:r>
              </a:p>
              <a:p>
                <a:pPr lvl="1"/>
                <a:r>
                  <a:rPr lang="en-US" altLang="zh-CN" dirty="0"/>
                  <a:t>Stop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edges have been added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Any chosen edge must be connecting two parts, and has the minimum weight</a:t>
                </a:r>
              </a:p>
              <a:p>
                <a:pPr lvl="1"/>
                <a:r>
                  <a:rPr lang="en-US" altLang="zh-CN" dirty="0"/>
                  <a:t>Thus has to be in the MST</a:t>
                </a:r>
              </a:p>
              <a:p>
                <a:r>
                  <a:rPr lang="en-US" altLang="zh-CN" dirty="0"/>
                  <a:t>Cost: </a:t>
                </a:r>
                <a:r>
                  <a:rPr lang="en-US" altLang="zh-CN" b="0" dirty="0"/>
                  <a:t>sorting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, union-find total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We can do better for union-find, but still sorting dominates the cost</a:t>
                </a:r>
                <a:endParaRPr lang="en-US" altLang="zh-CN" b="0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E7315-03FC-47A7-937C-8D1FA5D87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4876800"/>
              </a:xfrm>
              <a:blipFill>
                <a:blip r:embed="rId2"/>
                <a:stretch>
                  <a:fillRect l="-811" t="-1875" b="-2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CCDC9-4472-4156-9F6D-4D0CDBD0B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38C5A3A5-B797-404B-8952-E8E42A16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0"/>
            <a:ext cx="564776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4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C41A-8EBA-4EE3-AFF9-CD856A76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MST algorithms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E7315-03FC-47A7-937C-8D1FA5D87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Prim’s </a:t>
                </a:r>
              </a:p>
              <a:p>
                <a:pPr lvl="1"/>
                <a:r>
                  <a:rPr lang="en-US" altLang="zh-CN" dirty="0"/>
                  <a:t>From an arbitrary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, start searching, initially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Maintain for 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, the smallest distance to the component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Add the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/>
                  <a:t> with the smallest edge weight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by looking at the minimum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altLang="zh-CN" dirty="0"/>
                  <a:t> – using a priority queue</a:t>
                </a:r>
              </a:p>
              <a:p>
                <a:pPr lvl="1"/>
                <a:r>
                  <a:rPr lang="en-US" altLang="zh-CN" dirty="0"/>
                  <a:t>Update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altLang="zh-CN" dirty="0"/>
                  <a:t> for all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Repeat until all vertices have been added</a:t>
                </a:r>
              </a:p>
              <a:p>
                <a:pPr lvl="1"/>
                <a:r>
                  <a:rPr lang="en-US" altLang="zh-CN" dirty="0"/>
                  <a:t>Technique similar to Dijkstra’s</a:t>
                </a:r>
              </a:p>
              <a:p>
                <a:r>
                  <a:rPr lang="en-US" altLang="zh-CN" dirty="0"/>
                  <a:t>Any chosen edge is the smallest connecting current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zh-CN" dirty="0"/>
                  <a:t> and the rest of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Cost: updating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when using a binary-heap 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E7315-03FC-47A7-937C-8D1FA5D87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4876800"/>
              </a:xfrm>
              <a:blipFill>
                <a:blip r:embed="rId2"/>
                <a:stretch>
                  <a:fillRect l="-973" t="-2125" r="-432" b="-2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CCDC9-4472-4156-9F6D-4D0CDBD0B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8D1A8FC0-1B0C-49A3-8E30-BC8A4F678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0"/>
            <a:ext cx="564776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7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6C306-2941-4799-A802-E9C132A3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MST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1EEBF-AA83-4AD6-8AFB-8D1327B9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Both Kruskal’s and Prim’s are essentially sequential</a:t>
            </a:r>
          </a:p>
          <a:p>
            <a:pPr lvl="1"/>
            <a:r>
              <a:rPr lang="en-US" altLang="zh-CN" dirty="0"/>
              <a:t>When we think in parallel, they are not the best candidate to parallelize</a:t>
            </a:r>
          </a:p>
          <a:p>
            <a:pPr lvl="1"/>
            <a:r>
              <a:rPr lang="en-US" altLang="zh-CN" dirty="0"/>
              <a:t>Other MST algorithms?</a:t>
            </a:r>
          </a:p>
          <a:p>
            <a:pPr lvl="1"/>
            <a:r>
              <a:rPr lang="en-US" altLang="zh-CN" dirty="0" err="1"/>
              <a:t>Boruvka’s</a:t>
            </a:r>
            <a:r>
              <a:rPr lang="en-US" altLang="zh-CN" dirty="0"/>
              <a:t> algorithm (1926)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D4ABE1-065C-4879-89C2-B5F08EF94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3C558-F937-40B7-B200-5CD30541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Boruvka’s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3580C4-A468-4588-9D12-664C42B5E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two parts: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 based on the light-edge property, the smallest edge incident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must be chosen in the MST</a:t>
                </a:r>
              </a:p>
              <a:p>
                <a:pPr lvl="1"/>
                <a:r>
                  <a:rPr lang="en-US" altLang="zh-CN" dirty="0"/>
                  <a:t>Let each vertex find their smallest edge</a:t>
                </a:r>
              </a:p>
              <a:p>
                <a:pPr lvl="1"/>
                <a:r>
                  <a:rPr lang="en-US" altLang="zh-CN" dirty="0"/>
                  <a:t>Add them to the MST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3580C4-A468-4588-9D12-664C42B5E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AD605-AE13-4FFA-9E87-AB584C00C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A71AA-5112-4E66-A13B-423954732F2F}"/>
              </a:ext>
            </a:extLst>
          </p:cNvPr>
          <p:cNvSpPr txBox="1"/>
          <p:nvPr/>
        </p:nvSpPr>
        <p:spPr>
          <a:xfrm>
            <a:off x="277586" y="6422571"/>
            <a:ext cx="950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Source: GeeksforGeeks https://www.geeksforgeeks.org/boruvkas-algorithm-greedy-algo-9/ 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D684BD-89F4-43B0-AB76-15741A0A4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71800"/>
            <a:ext cx="68008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32A6B2DE-CE69-4592-87C6-69C69CF3486A}"/>
              </a:ext>
            </a:extLst>
          </p:cNvPr>
          <p:cNvSpPr/>
          <p:nvPr/>
        </p:nvSpPr>
        <p:spPr>
          <a:xfrm rot="9846049">
            <a:off x="6256495" y="708813"/>
            <a:ext cx="3412809" cy="3317251"/>
          </a:xfrm>
          <a:prstGeom prst="arc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33412B2D-251F-48F5-9184-7C79A2D12514}"/>
              </a:ext>
            </a:extLst>
          </p:cNvPr>
          <p:cNvSpPr/>
          <p:nvPr/>
        </p:nvSpPr>
        <p:spPr>
          <a:xfrm rot="20027109">
            <a:off x="1334033" y="4982146"/>
            <a:ext cx="4145073" cy="3900070"/>
          </a:xfrm>
          <a:prstGeom prst="arc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3AC5BC-A527-40B4-A0BB-C072090A17B1}"/>
              </a:ext>
            </a:extLst>
          </p:cNvPr>
          <p:cNvCxnSpPr>
            <a:cxnSpLocks/>
          </p:cNvCxnSpPr>
          <p:nvPr/>
        </p:nvCxnSpPr>
        <p:spPr>
          <a:xfrm>
            <a:off x="4191000" y="5791200"/>
            <a:ext cx="1219200" cy="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DD631F-AA09-4136-A839-CB1D5C35CAD6}"/>
              </a:ext>
            </a:extLst>
          </p:cNvPr>
          <p:cNvCxnSpPr>
            <a:cxnSpLocks/>
          </p:cNvCxnSpPr>
          <p:nvPr/>
        </p:nvCxnSpPr>
        <p:spPr>
          <a:xfrm flipH="1">
            <a:off x="6029325" y="3314700"/>
            <a:ext cx="838200" cy="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30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3C558-F937-40B7-B200-5CD30541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Boruvka’s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3580C4-A468-4588-9D12-664C42B5E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two parts: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 based on the light-edge property, the smallest edge incident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must be chosen in the MST</a:t>
                </a:r>
              </a:p>
              <a:p>
                <a:pPr lvl="1"/>
                <a:r>
                  <a:rPr lang="en-US" altLang="zh-CN" dirty="0"/>
                  <a:t>Let each node find their smallest edge</a:t>
                </a:r>
              </a:p>
              <a:p>
                <a:pPr lvl="1"/>
                <a:r>
                  <a:rPr lang="en-US" altLang="zh-CN" dirty="0"/>
                  <a:t>Add them to the MST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3580C4-A468-4588-9D12-664C42B5E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AD605-AE13-4FFA-9E87-AB584C00C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A71AA-5112-4E66-A13B-423954732F2F}"/>
              </a:ext>
            </a:extLst>
          </p:cNvPr>
          <p:cNvSpPr txBox="1"/>
          <p:nvPr/>
        </p:nvSpPr>
        <p:spPr>
          <a:xfrm>
            <a:off x="277586" y="6422571"/>
            <a:ext cx="950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Source: GeeksforGeeks https://www.geeksforgeeks.org/boruvkas-algorithm-greedy-algo-9/ 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D684BD-89F4-43B0-AB76-15741A0A4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71800"/>
            <a:ext cx="68008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3AC5BC-A527-40B4-A0BB-C072090A17B1}"/>
              </a:ext>
            </a:extLst>
          </p:cNvPr>
          <p:cNvCxnSpPr>
            <a:cxnSpLocks/>
          </p:cNvCxnSpPr>
          <p:nvPr/>
        </p:nvCxnSpPr>
        <p:spPr>
          <a:xfrm>
            <a:off x="4191000" y="5791200"/>
            <a:ext cx="1219200" cy="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48B31D-2FF4-4FDF-9B86-3F425ED09C78}"/>
              </a:ext>
            </a:extLst>
          </p:cNvPr>
          <p:cNvCxnSpPr>
            <a:cxnSpLocks/>
          </p:cNvCxnSpPr>
          <p:nvPr/>
        </p:nvCxnSpPr>
        <p:spPr>
          <a:xfrm flipV="1">
            <a:off x="2743200" y="3429000"/>
            <a:ext cx="914400" cy="91440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EBB9DD-AD69-40C2-88F3-BDC320C227F7}"/>
              </a:ext>
            </a:extLst>
          </p:cNvPr>
          <p:cNvCxnSpPr>
            <a:cxnSpLocks/>
          </p:cNvCxnSpPr>
          <p:nvPr/>
        </p:nvCxnSpPr>
        <p:spPr>
          <a:xfrm flipH="1">
            <a:off x="4191000" y="5943600"/>
            <a:ext cx="1143000" cy="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60B814-7D99-4745-9A24-B1F8B9576FF1}"/>
              </a:ext>
            </a:extLst>
          </p:cNvPr>
          <p:cNvCxnSpPr>
            <a:cxnSpLocks/>
          </p:cNvCxnSpPr>
          <p:nvPr/>
        </p:nvCxnSpPr>
        <p:spPr>
          <a:xfrm flipH="1">
            <a:off x="2819400" y="3581400"/>
            <a:ext cx="914400" cy="83820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DD631F-AA09-4136-A839-CB1D5C35CAD6}"/>
              </a:ext>
            </a:extLst>
          </p:cNvPr>
          <p:cNvCxnSpPr>
            <a:cxnSpLocks/>
          </p:cNvCxnSpPr>
          <p:nvPr/>
        </p:nvCxnSpPr>
        <p:spPr>
          <a:xfrm flipH="1">
            <a:off x="6019800" y="3352800"/>
            <a:ext cx="838200" cy="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F72B89-BA30-4B43-933A-5B7374782CCB}"/>
              </a:ext>
            </a:extLst>
          </p:cNvPr>
          <p:cNvCxnSpPr>
            <a:cxnSpLocks/>
          </p:cNvCxnSpPr>
          <p:nvPr/>
        </p:nvCxnSpPr>
        <p:spPr>
          <a:xfrm>
            <a:off x="5686425" y="3581400"/>
            <a:ext cx="0" cy="76200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7E11C3-1150-4409-AA6D-32A371ADD6ED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3429000"/>
            <a:ext cx="838200" cy="76200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645B3F-BFAE-42E1-8D28-471292DA32FD}"/>
              </a:ext>
            </a:extLst>
          </p:cNvPr>
          <p:cNvCxnSpPr>
            <a:cxnSpLocks/>
          </p:cNvCxnSpPr>
          <p:nvPr/>
        </p:nvCxnSpPr>
        <p:spPr>
          <a:xfrm flipH="1">
            <a:off x="6019800" y="5791200"/>
            <a:ext cx="838200" cy="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9044E6-2A0D-4C25-A14E-C144A6BB431B}"/>
              </a:ext>
            </a:extLst>
          </p:cNvPr>
          <p:cNvCxnSpPr>
            <a:cxnSpLocks/>
          </p:cNvCxnSpPr>
          <p:nvPr/>
        </p:nvCxnSpPr>
        <p:spPr>
          <a:xfrm>
            <a:off x="5686425" y="4876800"/>
            <a:ext cx="0" cy="60960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ross 4">
            <a:extLst>
              <a:ext uri="{FF2B5EF4-FFF2-40B4-BE49-F238E27FC236}">
                <a16:creationId xmlns:a16="http://schemas.microsoft.com/office/drawing/2014/main" id="{052074A7-D345-4574-9AA6-D651626496F4}"/>
              </a:ext>
            </a:extLst>
          </p:cNvPr>
          <p:cNvSpPr/>
          <p:nvPr/>
        </p:nvSpPr>
        <p:spPr>
          <a:xfrm rot="3170502">
            <a:off x="7086600" y="4191000"/>
            <a:ext cx="533400" cy="533400"/>
          </a:xfrm>
          <a:prstGeom prst="plus">
            <a:avLst>
              <a:gd name="adj" fmla="val 44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06ADFCD3-9A0F-483C-A7C3-9581AF9815AE}"/>
              </a:ext>
            </a:extLst>
          </p:cNvPr>
          <p:cNvSpPr/>
          <p:nvPr/>
        </p:nvSpPr>
        <p:spPr>
          <a:xfrm rot="3170502">
            <a:off x="7803144" y="4907544"/>
            <a:ext cx="533400" cy="533400"/>
          </a:xfrm>
          <a:prstGeom prst="plus">
            <a:avLst>
              <a:gd name="adj" fmla="val 44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72A420EF-8F1E-4DD4-95DE-F68AD71E373F}"/>
              </a:ext>
            </a:extLst>
          </p:cNvPr>
          <p:cNvSpPr/>
          <p:nvPr/>
        </p:nvSpPr>
        <p:spPr>
          <a:xfrm rot="3170502">
            <a:off x="4678943" y="4831345"/>
            <a:ext cx="533400" cy="533400"/>
          </a:xfrm>
          <a:prstGeom prst="plus">
            <a:avLst>
              <a:gd name="adj" fmla="val 440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4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3C558-F937-40B7-B200-5CD30541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Boruvka’s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AD605-AE13-4FFA-9E87-AB584C00C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5A71AA-5112-4E66-A13B-423954732F2F}"/>
              </a:ext>
            </a:extLst>
          </p:cNvPr>
          <p:cNvSpPr txBox="1"/>
          <p:nvPr/>
        </p:nvSpPr>
        <p:spPr>
          <a:xfrm>
            <a:off x="277586" y="6422571"/>
            <a:ext cx="957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GeeksforGeeks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https://www.geeksforgeeks.org/boruvkas-algorithm-greedy-algo-9/ 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351A127-68B1-4926-AF6C-93A666FCB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52775"/>
            <a:ext cx="68008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4437EF-77D7-40D4-85BA-0C8079E5BB18}"/>
              </a:ext>
            </a:extLst>
          </p:cNvPr>
          <p:cNvCxnSpPr>
            <a:cxnSpLocks/>
          </p:cNvCxnSpPr>
          <p:nvPr/>
        </p:nvCxnSpPr>
        <p:spPr>
          <a:xfrm>
            <a:off x="2438400" y="5972175"/>
            <a:ext cx="1219200" cy="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2174D-8666-44EF-B69A-84147CB8027F}"/>
              </a:ext>
            </a:extLst>
          </p:cNvPr>
          <p:cNvCxnSpPr>
            <a:cxnSpLocks/>
          </p:cNvCxnSpPr>
          <p:nvPr/>
        </p:nvCxnSpPr>
        <p:spPr>
          <a:xfrm flipV="1">
            <a:off x="990600" y="3609975"/>
            <a:ext cx="914400" cy="91440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EC656B-B5A5-4248-8B0A-54773F9458F8}"/>
              </a:ext>
            </a:extLst>
          </p:cNvPr>
          <p:cNvCxnSpPr>
            <a:cxnSpLocks/>
          </p:cNvCxnSpPr>
          <p:nvPr/>
        </p:nvCxnSpPr>
        <p:spPr>
          <a:xfrm flipH="1">
            <a:off x="2438400" y="6124575"/>
            <a:ext cx="1143000" cy="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FE8711-6BB4-49A2-8430-36FBAE80B20F}"/>
              </a:ext>
            </a:extLst>
          </p:cNvPr>
          <p:cNvCxnSpPr>
            <a:cxnSpLocks/>
          </p:cNvCxnSpPr>
          <p:nvPr/>
        </p:nvCxnSpPr>
        <p:spPr>
          <a:xfrm flipH="1">
            <a:off x="1066800" y="3762375"/>
            <a:ext cx="914400" cy="83820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E2C099-0F38-4401-9D0D-0A0749FECA70}"/>
              </a:ext>
            </a:extLst>
          </p:cNvPr>
          <p:cNvCxnSpPr>
            <a:cxnSpLocks/>
          </p:cNvCxnSpPr>
          <p:nvPr/>
        </p:nvCxnSpPr>
        <p:spPr>
          <a:xfrm flipH="1">
            <a:off x="4267200" y="3505200"/>
            <a:ext cx="838200" cy="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C52EE8-50B1-4F5D-B844-45C84395B9CA}"/>
              </a:ext>
            </a:extLst>
          </p:cNvPr>
          <p:cNvCxnSpPr>
            <a:cxnSpLocks/>
          </p:cNvCxnSpPr>
          <p:nvPr/>
        </p:nvCxnSpPr>
        <p:spPr>
          <a:xfrm>
            <a:off x="3933825" y="3762375"/>
            <a:ext cx="0" cy="76200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275A5B-E344-471D-95A1-91474A49ACBA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3609975"/>
            <a:ext cx="838200" cy="76200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228EE0-3541-49E4-A417-DA70C618819D}"/>
              </a:ext>
            </a:extLst>
          </p:cNvPr>
          <p:cNvCxnSpPr>
            <a:cxnSpLocks/>
          </p:cNvCxnSpPr>
          <p:nvPr/>
        </p:nvCxnSpPr>
        <p:spPr>
          <a:xfrm flipH="1">
            <a:off x="4267200" y="5972175"/>
            <a:ext cx="838200" cy="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65FDF4-1077-4AC3-B0D4-D91362A5F508}"/>
              </a:ext>
            </a:extLst>
          </p:cNvPr>
          <p:cNvCxnSpPr>
            <a:cxnSpLocks/>
          </p:cNvCxnSpPr>
          <p:nvPr/>
        </p:nvCxnSpPr>
        <p:spPr>
          <a:xfrm>
            <a:off x="3933825" y="5057775"/>
            <a:ext cx="0" cy="60960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3580C4-A468-4588-9D12-664C42B5E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1905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/>
                  <a:t>Each node find their smallest edge, call them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joiners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MST</a:t>
                </a:r>
              </a:p>
              <a:p>
                <a:pPr lvl="1"/>
                <a:r>
                  <a:rPr lang="en-US" altLang="zh-CN" dirty="0"/>
                  <a:t>All joiners form a forest</a:t>
                </a:r>
              </a:p>
              <a:p>
                <a:r>
                  <a:rPr lang="en-US" altLang="zh-CN" dirty="0"/>
                  <a:t>Contract the graph</a:t>
                </a:r>
              </a:p>
              <a:p>
                <a:pPr lvl="1"/>
                <a:r>
                  <a:rPr lang="en-US" altLang="zh-CN" dirty="0"/>
                  <a:t>For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are in the same tree in the forest,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 won’t be considered</a:t>
                </a:r>
              </a:p>
              <a:p>
                <a:r>
                  <a:rPr lang="en-US" altLang="zh-CN" dirty="0"/>
                  <a:t>Repeat until finish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3580C4-A468-4588-9D12-664C42B5E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1905000"/>
              </a:xfrm>
              <a:blipFill>
                <a:blip r:embed="rId3"/>
                <a:stretch>
                  <a:fillRect l="-703" t="-7348" b="-1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A467751-789C-4BFE-AA6A-A0716D63E4DB}"/>
              </a:ext>
            </a:extLst>
          </p:cNvPr>
          <p:cNvSpPr/>
          <p:nvPr/>
        </p:nvSpPr>
        <p:spPr>
          <a:xfrm>
            <a:off x="7924800" y="3048000"/>
            <a:ext cx="990600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0,</a:t>
            </a:r>
            <a:r>
              <a:rPr lang="zh-CN" altLang="en-US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  <a:endParaRPr lang="zh-CN" altLang="en-US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D09B1F7-5811-4215-A6DD-3CFDD876165C}"/>
              </a:ext>
            </a:extLst>
          </p:cNvPr>
          <p:cNvSpPr/>
          <p:nvPr/>
        </p:nvSpPr>
        <p:spPr>
          <a:xfrm>
            <a:off x="9601200" y="4800600"/>
            <a:ext cx="1219200" cy="990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2-8</a:t>
            </a:r>
            <a:endParaRPr lang="zh-CN" altLang="en-US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7A4780D-EEF0-4274-B057-7BB75BC6BA8D}"/>
              </a:ext>
            </a:extLst>
          </p:cNvPr>
          <p:cNvCxnSpPr>
            <a:cxnSpLocks/>
            <a:stCxn id="5" idx="6"/>
            <a:endCxn id="22" idx="0"/>
          </p:cNvCxnSpPr>
          <p:nvPr/>
        </p:nvCxnSpPr>
        <p:spPr>
          <a:xfrm>
            <a:off x="8915400" y="3467100"/>
            <a:ext cx="1295400" cy="1333500"/>
          </a:xfrm>
          <a:prstGeom prst="curvedConnector2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15D8C41-2883-4BB0-83AE-5EA56AF8FE3F}"/>
              </a:ext>
            </a:extLst>
          </p:cNvPr>
          <p:cNvCxnSpPr>
            <a:cxnSpLocks/>
            <a:stCxn id="5" idx="5"/>
            <a:endCxn id="22" idx="1"/>
          </p:cNvCxnSpPr>
          <p:nvPr/>
        </p:nvCxnSpPr>
        <p:spPr>
          <a:xfrm rot="16200000" flipH="1">
            <a:off x="8683928" y="3849850"/>
            <a:ext cx="1182222" cy="1009418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A7B0357-9C92-4FBC-BFB3-83653A9119C5}"/>
              </a:ext>
            </a:extLst>
          </p:cNvPr>
          <p:cNvCxnSpPr>
            <a:cxnSpLocks/>
            <a:stCxn id="5" idx="3"/>
            <a:endCxn id="22" idx="2"/>
          </p:cNvCxnSpPr>
          <p:nvPr/>
        </p:nvCxnSpPr>
        <p:spPr>
          <a:xfrm rot="16200000" flipH="1">
            <a:off x="8069309" y="3764009"/>
            <a:ext cx="1532452" cy="1531330"/>
          </a:xfrm>
          <a:prstGeom prst="curvedConnector2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CBBAC2-DDBB-4EB3-A5EC-9B622EB75D0C}"/>
              </a:ext>
            </a:extLst>
          </p:cNvPr>
          <p:cNvCxnSpPr>
            <a:cxnSpLocks/>
          </p:cNvCxnSpPr>
          <p:nvPr/>
        </p:nvCxnSpPr>
        <p:spPr>
          <a:xfrm flipV="1">
            <a:off x="5514975" y="3810000"/>
            <a:ext cx="0" cy="182880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ross 18">
            <a:extLst>
              <a:ext uri="{FF2B5EF4-FFF2-40B4-BE49-F238E27FC236}">
                <a16:creationId xmlns:a16="http://schemas.microsoft.com/office/drawing/2014/main" id="{BC7443F8-333A-4ABC-96CA-424F4C5E2024}"/>
              </a:ext>
            </a:extLst>
          </p:cNvPr>
          <p:cNvSpPr/>
          <p:nvPr/>
        </p:nvSpPr>
        <p:spPr>
          <a:xfrm rot="3170502">
            <a:off x="5212344" y="4069343"/>
            <a:ext cx="533400" cy="533400"/>
          </a:xfrm>
          <a:prstGeom prst="plus">
            <a:avLst>
              <a:gd name="adj" fmla="val 4404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168B25-2FAB-436B-8745-8EC09F66B2FB}"/>
              </a:ext>
            </a:extLst>
          </p:cNvPr>
          <p:cNvCxnSpPr>
            <a:cxnSpLocks/>
          </p:cNvCxnSpPr>
          <p:nvPr/>
        </p:nvCxnSpPr>
        <p:spPr>
          <a:xfrm flipH="1" flipV="1">
            <a:off x="4171950" y="3733800"/>
            <a:ext cx="1076327" cy="194310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ross 17">
            <a:extLst>
              <a:ext uri="{FF2B5EF4-FFF2-40B4-BE49-F238E27FC236}">
                <a16:creationId xmlns:a16="http://schemas.microsoft.com/office/drawing/2014/main" id="{D10C5719-7E03-42BB-BC7A-E584D3CF9275}"/>
              </a:ext>
            </a:extLst>
          </p:cNvPr>
          <p:cNvSpPr/>
          <p:nvPr/>
        </p:nvSpPr>
        <p:spPr>
          <a:xfrm rot="3170502">
            <a:off x="4450344" y="4450344"/>
            <a:ext cx="533400" cy="533400"/>
          </a:xfrm>
          <a:prstGeom prst="plus">
            <a:avLst>
              <a:gd name="adj" fmla="val 4404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1C305F-E9BA-4193-B5A7-17E9A080CFA2}"/>
              </a:ext>
            </a:extLst>
          </p:cNvPr>
          <p:cNvCxnSpPr>
            <a:cxnSpLocks/>
          </p:cNvCxnSpPr>
          <p:nvPr/>
        </p:nvCxnSpPr>
        <p:spPr>
          <a:xfrm flipV="1">
            <a:off x="5753100" y="4953000"/>
            <a:ext cx="952500" cy="80010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ross 19">
            <a:extLst>
              <a:ext uri="{FF2B5EF4-FFF2-40B4-BE49-F238E27FC236}">
                <a16:creationId xmlns:a16="http://schemas.microsoft.com/office/drawing/2014/main" id="{C73E8072-E47F-4612-9EB8-97C7FA4690D1}"/>
              </a:ext>
            </a:extLst>
          </p:cNvPr>
          <p:cNvSpPr/>
          <p:nvPr/>
        </p:nvSpPr>
        <p:spPr>
          <a:xfrm rot="3170502">
            <a:off x="6126744" y="4983744"/>
            <a:ext cx="533400" cy="533400"/>
          </a:xfrm>
          <a:prstGeom prst="plus">
            <a:avLst>
              <a:gd name="adj" fmla="val 4404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110BCC-7283-43C1-9D52-3421EBE8B1DB}"/>
              </a:ext>
            </a:extLst>
          </p:cNvPr>
          <p:cNvCxnSpPr>
            <a:cxnSpLocks/>
          </p:cNvCxnSpPr>
          <p:nvPr/>
        </p:nvCxnSpPr>
        <p:spPr>
          <a:xfrm flipV="1">
            <a:off x="2438400" y="4943476"/>
            <a:ext cx="1200150" cy="790574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ross 20">
            <a:extLst>
              <a:ext uri="{FF2B5EF4-FFF2-40B4-BE49-F238E27FC236}">
                <a16:creationId xmlns:a16="http://schemas.microsoft.com/office/drawing/2014/main" id="{D9C44234-53E5-4DDC-A161-774D0465DBB0}"/>
              </a:ext>
            </a:extLst>
          </p:cNvPr>
          <p:cNvSpPr/>
          <p:nvPr/>
        </p:nvSpPr>
        <p:spPr>
          <a:xfrm rot="3170502">
            <a:off x="2935869" y="5059943"/>
            <a:ext cx="533400" cy="533400"/>
          </a:xfrm>
          <a:prstGeom prst="plus">
            <a:avLst>
              <a:gd name="adj" fmla="val 4404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62E9AF-50FC-4173-A908-BCFFE2A44502}"/>
              </a:ext>
            </a:extLst>
          </p:cNvPr>
          <p:cNvSpPr txBox="1"/>
          <p:nvPr/>
        </p:nvSpPr>
        <p:spPr>
          <a:xfrm>
            <a:off x="8382000" y="464820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8</a:t>
            </a:r>
            <a:endParaRPr lang="zh-CN" altLang="en-US" sz="3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F23ACD-9DD6-4E17-B96F-BB468597A8EA}"/>
              </a:ext>
            </a:extLst>
          </p:cNvPr>
          <p:cNvSpPr txBox="1"/>
          <p:nvPr/>
        </p:nvSpPr>
        <p:spPr>
          <a:xfrm>
            <a:off x="9448800" y="342900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8</a:t>
            </a:r>
            <a:endParaRPr lang="zh-CN" altLang="en-US" sz="3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CA4377-1185-42F0-800A-FB73DA45AD78}"/>
              </a:ext>
            </a:extLst>
          </p:cNvPr>
          <p:cNvSpPr txBox="1"/>
          <p:nvPr/>
        </p:nvSpPr>
        <p:spPr>
          <a:xfrm>
            <a:off x="8839200" y="40386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11</a:t>
            </a:r>
            <a:endParaRPr lang="zh-CN" altLang="en-US" sz="36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19" grpId="0" animBg="1"/>
      <p:bldP spid="18" grpId="0" animBg="1"/>
      <p:bldP spid="20" grpId="0" animBg="1"/>
      <p:bldP spid="21" grpId="0" animBg="1"/>
      <p:bldP spid="56" grpId="0"/>
      <p:bldP spid="57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83B7-8A5B-4E1B-920A-B18EFF3C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Lecture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80A3C-467C-43B8-A749-7E80A8CA4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1676400"/>
              </a:xfrm>
            </p:spPr>
            <p:txBody>
              <a:bodyPr/>
              <a:lstStyle/>
              <a:p>
                <a:r>
                  <a:rPr lang="en-US" altLang="zh-CN" dirty="0"/>
                  <a:t>Parallel BFS – frontier-based algorithm</a:t>
                </a:r>
              </a:p>
              <a:p>
                <a:pPr lvl="1"/>
                <a:r>
                  <a:rPr lang="en-US" altLang="zh-CN" dirty="0"/>
                  <a:t>Generate next frontier from the current frontier</a:t>
                </a:r>
              </a:p>
              <a:p>
                <a:pPr lvl="1"/>
                <a:r>
                  <a:rPr lang="en-US" altLang="zh-CN" dirty="0"/>
                  <a:t>Let them compete with each other to avoid conflict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work, depth proportional to the diameter of the graph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80A3C-467C-43B8-A749-7E80A8CA4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1676400"/>
              </a:xfrm>
              <a:blipFill>
                <a:blip r:embed="rId2"/>
                <a:stretch>
                  <a:fillRect l="-973" t="-618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8006A-E162-4D4E-88D7-1D51D520C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</a:t>
            </a:fld>
            <a:endParaRPr lang="zh-CN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4FDD90-8296-4723-BE3E-30B4ACA4E45F}"/>
              </a:ext>
            </a:extLst>
          </p:cNvPr>
          <p:cNvCxnSpPr/>
          <p:nvPr/>
        </p:nvCxnSpPr>
        <p:spPr>
          <a:xfrm flipV="1">
            <a:off x="3122285" y="4339570"/>
            <a:ext cx="1299230" cy="689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B5DD6B-B590-4AA0-B2C4-DBE81AD6D9C5}"/>
              </a:ext>
            </a:extLst>
          </p:cNvPr>
          <p:cNvCxnSpPr>
            <a:stCxn id="10" idx="5"/>
            <a:endCxn id="27" idx="2"/>
          </p:cNvCxnSpPr>
          <p:nvPr/>
        </p:nvCxnSpPr>
        <p:spPr>
          <a:xfrm>
            <a:off x="4798686" y="5255886"/>
            <a:ext cx="1449715" cy="95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CDAE40-053B-4E9B-8909-5AF24600384C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4876800" y="50673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63AAADD-75AD-4BD5-A2B3-D24C54D6D343}"/>
              </a:ext>
            </a:extLst>
          </p:cNvPr>
          <p:cNvSpPr/>
          <p:nvPr/>
        </p:nvSpPr>
        <p:spPr>
          <a:xfrm>
            <a:off x="2667000" y="4953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856C06-3341-4FEA-A73A-0D943D332EB1}"/>
              </a:ext>
            </a:extLst>
          </p:cNvPr>
          <p:cNvSpPr/>
          <p:nvPr/>
        </p:nvSpPr>
        <p:spPr>
          <a:xfrm>
            <a:off x="4343400" y="5867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638C16-9C0D-47CC-804E-982BC1D98FA6}"/>
              </a:ext>
            </a:extLst>
          </p:cNvPr>
          <p:cNvSpPr/>
          <p:nvPr/>
        </p:nvSpPr>
        <p:spPr>
          <a:xfrm>
            <a:off x="4343400" y="4800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F2D041-70C6-402C-8420-BF3FD455B27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200400" y="50673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B24645-FABF-42FE-AC66-440DAD2952C1}"/>
              </a:ext>
            </a:extLst>
          </p:cNvPr>
          <p:cNvCxnSpPr>
            <a:stCxn id="8" idx="5"/>
            <a:endCxn id="9" idx="1"/>
          </p:cNvCxnSpPr>
          <p:nvPr/>
        </p:nvCxnSpPr>
        <p:spPr>
          <a:xfrm>
            <a:off x="3122285" y="5408285"/>
            <a:ext cx="1299230" cy="53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6B55A4-0776-46FE-B2B0-3EE8DFC43856}"/>
              </a:ext>
            </a:extLst>
          </p:cNvPr>
          <p:cNvSpPr/>
          <p:nvPr/>
        </p:nvSpPr>
        <p:spPr>
          <a:xfrm>
            <a:off x="6248400" y="3810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54F4E0-C154-4A04-8FB0-F0D6FC3B136C}"/>
              </a:ext>
            </a:extLst>
          </p:cNvPr>
          <p:cNvSpPr/>
          <p:nvPr/>
        </p:nvSpPr>
        <p:spPr>
          <a:xfrm>
            <a:off x="6248400" y="5943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CE1831-B9A0-4E46-A4DB-A9E72DF4203F}"/>
              </a:ext>
            </a:extLst>
          </p:cNvPr>
          <p:cNvSpPr/>
          <p:nvPr/>
        </p:nvSpPr>
        <p:spPr>
          <a:xfrm>
            <a:off x="6248400" y="5257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206A3B-F2CD-4A4B-BD7C-A9F822914A5B}"/>
              </a:ext>
            </a:extLst>
          </p:cNvPr>
          <p:cNvSpPr/>
          <p:nvPr/>
        </p:nvSpPr>
        <p:spPr>
          <a:xfrm>
            <a:off x="6248400" y="4572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EA397F-75AE-4086-B5CE-077FED8AB022}"/>
              </a:ext>
            </a:extLst>
          </p:cNvPr>
          <p:cNvCxnSpPr>
            <a:stCxn id="25" idx="7"/>
            <a:endCxn id="13" idx="2"/>
          </p:cNvCxnSpPr>
          <p:nvPr/>
        </p:nvCxnSpPr>
        <p:spPr>
          <a:xfrm flipV="1">
            <a:off x="4798686" y="4076701"/>
            <a:ext cx="1449715" cy="802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D200C5-DD4E-4191-B28E-643412FFD1AC}"/>
              </a:ext>
            </a:extLst>
          </p:cNvPr>
          <p:cNvCxnSpPr>
            <a:stCxn id="9" idx="7"/>
            <a:endCxn id="16" idx="2"/>
          </p:cNvCxnSpPr>
          <p:nvPr/>
        </p:nvCxnSpPr>
        <p:spPr>
          <a:xfrm flipV="1">
            <a:off x="4798686" y="4838701"/>
            <a:ext cx="1449715" cy="1106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AF565E-5126-4C00-B3A3-877022AF8495}"/>
              </a:ext>
            </a:extLst>
          </p:cNvPr>
          <p:cNvCxnSpPr>
            <a:stCxn id="9" idx="6"/>
            <a:endCxn id="28" idx="3"/>
          </p:cNvCxnSpPr>
          <p:nvPr/>
        </p:nvCxnSpPr>
        <p:spPr>
          <a:xfrm flipV="1">
            <a:off x="4876801" y="5713086"/>
            <a:ext cx="1449715" cy="42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162D3D-9AF3-4151-B788-F07B9979813E}"/>
              </a:ext>
            </a:extLst>
          </p:cNvPr>
          <p:cNvCxnSpPr>
            <a:stCxn id="9" idx="5"/>
            <a:endCxn id="14" idx="3"/>
          </p:cNvCxnSpPr>
          <p:nvPr/>
        </p:nvCxnSpPr>
        <p:spPr>
          <a:xfrm>
            <a:off x="4798685" y="6322685"/>
            <a:ext cx="152783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59A87F-855A-4935-8207-4A89935EBE46}"/>
              </a:ext>
            </a:extLst>
          </p:cNvPr>
          <p:cNvCxnSpPr>
            <a:stCxn id="43" idx="6"/>
            <a:endCxn id="29" idx="1"/>
          </p:cNvCxnSpPr>
          <p:nvPr/>
        </p:nvCxnSpPr>
        <p:spPr>
          <a:xfrm>
            <a:off x="4876801" y="4152901"/>
            <a:ext cx="1449715" cy="49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E2CBC4-60B9-4EFE-83A8-FECA1DE7B895}"/>
              </a:ext>
            </a:extLst>
          </p:cNvPr>
          <p:cNvCxnSpPr>
            <a:stCxn id="9" idx="7"/>
            <a:endCxn id="26" idx="3"/>
          </p:cNvCxnSpPr>
          <p:nvPr/>
        </p:nvCxnSpPr>
        <p:spPr>
          <a:xfrm flipV="1">
            <a:off x="4798685" y="4265285"/>
            <a:ext cx="1527830" cy="1680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62B05AD-4392-4168-B229-B55E730D87A3}"/>
              </a:ext>
            </a:extLst>
          </p:cNvPr>
          <p:cNvSpPr/>
          <p:nvPr/>
        </p:nvSpPr>
        <p:spPr>
          <a:xfrm>
            <a:off x="2667000" y="4953000"/>
            <a:ext cx="533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A22484-0F66-4E61-B58C-CCFD2366B7D9}"/>
              </a:ext>
            </a:extLst>
          </p:cNvPr>
          <p:cNvSpPr/>
          <p:nvPr/>
        </p:nvSpPr>
        <p:spPr>
          <a:xfrm>
            <a:off x="4343400" y="5867400"/>
            <a:ext cx="533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9F606B-E4DA-4ACF-AA7B-E33BAD016089}"/>
              </a:ext>
            </a:extLst>
          </p:cNvPr>
          <p:cNvSpPr/>
          <p:nvPr/>
        </p:nvSpPr>
        <p:spPr>
          <a:xfrm>
            <a:off x="4343400" y="4800600"/>
            <a:ext cx="533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3DE44F-98F1-43AE-A7D8-160FB2C6CCFA}"/>
              </a:ext>
            </a:extLst>
          </p:cNvPr>
          <p:cNvSpPr/>
          <p:nvPr/>
        </p:nvSpPr>
        <p:spPr>
          <a:xfrm>
            <a:off x="6248400" y="3810000"/>
            <a:ext cx="533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F43534-D7E9-43AE-9FEC-3C2D6400AF25}"/>
              </a:ext>
            </a:extLst>
          </p:cNvPr>
          <p:cNvSpPr/>
          <p:nvPr/>
        </p:nvSpPr>
        <p:spPr>
          <a:xfrm>
            <a:off x="6248400" y="5943600"/>
            <a:ext cx="533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23B235-880D-41FA-AEC3-6FA12974CAEB}"/>
              </a:ext>
            </a:extLst>
          </p:cNvPr>
          <p:cNvSpPr/>
          <p:nvPr/>
        </p:nvSpPr>
        <p:spPr>
          <a:xfrm>
            <a:off x="6248400" y="5257800"/>
            <a:ext cx="533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7FBBC8-36D9-428D-9AD1-64BCA44297A7}"/>
              </a:ext>
            </a:extLst>
          </p:cNvPr>
          <p:cNvSpPr/>
          <p:nvPr/>
        </p:nvSpPr>
        <p:spPr>
          <a:xfrm>
            <a:off x="6248400" y="4572000"/>
            <a:ext cx="533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AC2568-8EBB-468A-8B58-DC4B579041FC}"/>
              </a:ext>
            </a:extLst>
          </p:cNvPr>
          <p:cNvCxnSpPr>
            <a:stCxn id="24" idx="7"/>
            <a:endCxn id="13" idx="3"/>
          </p:cNvCxnSpPr>
          <p:nvPr/>
        </p:nvCxnSpPr>
        <p:spPr>
          <a:xfrm flipV="1">
            <a:off x="4798685" y="4265285"/>
            <a:ext cx="1527830" cy="168023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FE09E6-372D-4FD0-9BDD-37B623EA6786}"/>
              </a:ext>
            </a:extLst>
          </p:cNvPr>
          <p:cNvCxnSpPr>
            <a:stCxn id="25" idx="6"/>
            <a:endCxn id="15" idx="2"/>
          </p:cNvCxnSpPr>
          <p:nvPr/>
        </p:nvCxnSpPr>
        <p:spPr>
          <a:xfrm>
            <a:off x="4876800" y="5067300"/>
            <a:ext cx="1371600" cy="45720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5D214A-2A02-497C-BB86-8698B4CDC585}"/>
              </a:ext>
            </a:extLst>
          </p:cNvPr>
          <p:cNvCxnSpPr>
            <a:stCxn id="10" idx="5"/>
            <a:endCxn id="27" idx="2"/>
          </p:cNvCxnSpPr>
          <p:nvPr/>
        </p:nvCxnSpPr>
        <p:spPr>
          <a:xfrm>
            <a:off x="4798686" y="5255886"/>
            <a:ext cx="1449715" cy="954415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8EBC0B-9A4B-4F68-8663-9C6E26433636}"/>
              </a:ext>
            </a:extLst>
          </p:cNvPr>
          <p:cNvCxnSpPr>
            <a:endCxn id="29" idx="1"/>
          </p:cNvCxnSpPr>
          <p:nvPr/>
        </p:nvCxnSpPr>
        <p:spPr>
          <a:xfrm>
            <a:off x="4880935" y="4134809"/>
            <a:ext cx="1445581" cy="51530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5EBA3E-8E41-45A9-B359-3DB009FC0184}"/>
              </a:ext>
            </a:extLst>
          </p:cNvPr>
          <p:cNvCxnSpPr>
            <a:stCxn id="8" idx="6"/>
            <a:endCxn id="25" idx="2"/>
          </p:cNvCxnSpPr>
          <p:nvPr/>
        </p:nvCxnSpPr>
        <p:spPr>
          <a:xfrm flipV="1">
            <a:off x="3200400" y="5067300"/>
            <a:ext cx="1143000" cy="15240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EA2E33-29F9-4C6F-B211-CCA8ADC32B71}"/>
              </a:ext>
            </a:extLst>
          </p:cNvPr>
          <p:cNvCxnSpPr>
            <a:stCxn id="8" idx="5"/>
            <a:endCxn id="9" idx="1"/>
          </p:cNvCxnSpPr>
          <p:nvPr/>
        </p:nvCxnSpPr>
        <p:spPr>
          <a:xfrm>
            <a:off x="3122285" y="5408285"/>
            <a:ext cx="1299230" cy="53723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7B66F0-96EA-4449-93DC-55254EF49CAC}"/>
              </a:ext>
            </a:extLst>
          </p:cNvPr>
          <p:cNvCxnSpPr>
            <a:stCxn id="28" idx="6"/>
          </p:cNvCxnSpPr>
          <p:nvPr/>
        </p:nvCxnSpPr>
        <p:spPr>
          <a:xfrm flipV="1">
            <a:off x="6781800" y="3886200"/>
            <a:ext cx="18288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31EF28-FBB5-42C4-8007-9EB9EB2C4B31}"/>
              </a:ext>
            </a:extLst>
          </p:cNvPr>
          <p:cNvCxnSpPr>
            <a:stCxn id="14" idx="7"/>
          </p:cNvCxnSpPr>
          <p:nvPr/>
        </p:nvCxnSpPr>
        <p:spPr>
          <a:xfrm flipV="1">
            <a:off x="6703686" y="5334001"/>
            <a:ext cx="1959811" cy="687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7CE37F8-D200-46AC-BFE7-E23E144D884C}"/>
              </a:ext>
            </a:extLst>
          </p:cNvPr>
          <p:cNvSpPr/>
          <p:nvPr/>
        </p:nvSpPr>
        <p:spPr>
          <a:xfrm>
            <a:off x="4343400" y="3886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BBF0A2-711F-4209-9AC5-C15EE29F3A40}"/>
              </a:ext>
            </a:extLst>
          </p:cNvPr>
          <p:cNvCxnSpPr>
            <a:stCxn id="8" idx="7"/>
            <a:endCxn id="38" idx="3"/>
          </p:cNvCxnSpPr>
          <p:nvPr/>
        </p:nvCxnSpPr>
        <p:spPr>
          <a:xfrm flipV="1">
            <a:off x="3122285" y="4341485"/>
            <a:ext cx="1299230" cy="68963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D33835-89F7-4F54-9020-2A61F86C2933}"/>
              </a:ext>
            </a:extLst>
          </p:cNvPr>
          <p:cNvCxnSpPr>
            <a:stCxn id="27" idx="6"/>
          </p:cNvCxnSpPr>
          <p:nvPr/>
        </p:nvCxnSpPr>
        <p:spPr>
          <a:xfrm flipV="1">
            <a:off x="6781800" y="6172202"/>
            <a:ext cx="2133600" cy="3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B98278-5980-4856-8390-B00C77788D1B}"/>
              </a:ext>
            </a:extLst>
          </p:cNvPr>
          <p:cNvCxnSpPr>
            <a:stCxn id="13" idx="6"/>
          </p:cNvCxnSpPr>
          <p:nvPr/>
        </p:nvCxnSpPr>
        <p:spPr>
          <a:xfrm>
            <a:off x="6781800" y="4076700"/>
            <a:ext cx="1981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F18E3E-1ECC-4D63-B12C-0C990E4F0AA8}"/>
              </a:ext>
            </a:extLst>
          </p:cNvPr>
          <p:cNvCxnSpPr>
            <a:stCxn id="16" idx="6"/>
          </p:cNvCxnSpPr>
          <p:nvPr/>
        </p:nvCxnSpPr>
        <p:spPr>
          <a:xfrm>
            <a:off x="6781800" y="4838700"/>
            <a:ext cx="19050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7E64740-212F-434A-8398-2CABE7A032A2}"/>
              </a:ext>
            </a:extLst>
          </p:cNvPr>
          <p:cNvSpPr/>
          <p:nvPr/>
        </p:nvSpPr>
        <p:spPr>
          <a:xfrm>
            <a:off x="4343400" y="3886200"/>
            <a:ext cx="533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F798182-A91F-467A-82DE-72FB040C6F5F}"/>
              </a:ext>
            </a:extLst>
          </p:cNvPr>
          <p:cNvGrpSpPr/>
          <p:nvPr/>
        </p:nvGrpSpPr>
        <p:grpSpPr>
          <a:xfrm>
            <a:off x="2286000" y="3048000"/>
            <a:ext cx="1371600" cy="3581400"/>
            <a:chOff x="381000" y="621268"/>
            <a:chExt cx="1371600" cy="61605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1B794C-AC06-4A6A-BC13-8694200E69BD}"/>
                </a:ext>
              </a:extLst>
            </p:cNvPr>
            <p:cNvSpPr/>
            <p:nvPr/>
          </p:nvSpPr>
          <p:spPr>
            <a:xfrm>
              <a:off x="381000" y="1276644"/>
              <a:ext cx="1371600" cy="550515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2533C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E3C179-7F66-415B-9493-15689F11C763}"/>
                </a:ext>
              </a:extLst>
            </p:cNvPr>
            <p:cNvSpPr txBox="1"/>
            <p:nvPr/>
          </p:nvSpPr>
          <p:spPr>
            <a:xfrm>
              <a:off x="590155" y="621268"/>
              <a:ext cx="979956" cy="635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D2533C"/>
                  </a:solidFill>
                </a:rPr>
                <a:t>Frontier</a:t>
              </a:r>
              <a:endParaRPr lang="en-US" baseline="-25000" dirty="0">
                <a:solidFill>
                  <a:srgbClr val="D2533C"/>
                </a:solidFill>
              </a:endParaRP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FE6535-C5BB-48AE-8A7C-975C8902B246}"/>
              </a:ext>
            </a:extLst>
          </p:cNvPr>
          <p:cNvCxnSpPr>
            <a:endCxn id="43" idx="7"/>
          </p:cNvCxnSpPr>
          <p:nvPr/>
        </p:nvCxnSpPr>
        <p:spPr>
          <a:xfrm flipH="1">
            <a:off x="4798686" y="3962401"/>
            <a:ext cx="1451629" cy="1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73B67E-2743-47F9-A5EF-6AE9ADA7BBF8}"/>
              </a:ext>
            </a:extLst>
          </p:cNvPr>
          <p:cNvCxnSpPr>
            <a:stCxn id="28" idx="1"/>
            <a:endCxn id="43" idx="5"/>
          </p:cNvCxnSpPr>
          <p:nvPr/>
        </p:nvCxnSpPr>
        <p:spPr>
          <a:xfrm flipH="1" flipV="1">
            <a:off x="4798685" y="4341485"/>
            <a:ext cx="1527830" cy="994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E4E619-CEE0-49BB-9F38-14CA93E93641}"/>
              </a:ext>
            </a:extLst>
          </p:cNvPr>
          <p:cNvCxnSpPr>
            <a:endCxn id="26" idx="7"/>
          </p:cNvCxnSpPr>
          <p:nvPr/>
        </p:nvCxnSpPr>
        <p:spPr>
          <a:xfrm flipH="1">
            <a:off x="6703686" y="3657601"/>
            <a:ext cx="1754515" cy="230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EC5692-4DE9-433C-A79D-9F61CFCD1D93}"/>
              </a:ext>
            </a:extLst>
          </p:cNvPr>
          <p:cNvCxnSpPr/>
          <p:nvPr/>
        </p:nvCxnSpPr>
        <p:spPr>
          <a:xfrm flipH="1">
            <a:off x="6781800" y="47244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80799D-96E2-4EDF-BF49-411822C26805}"/>
              </a:ext>
            </a:extLst>
          </p:cNvPr>
          <p:cNvCxnSpPr>
            <a:endCxn id="28" idx="5"/>
          </p:cNvCxnSpPr>
          <p:nvPr/>
        </p:nvCxnSpPr>
        <p:spPr>
          <a:xfrm flipH="1" flipV="1">
            <a:off x="6703686" y="5713086"/>
            <a:ext cx="2059315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6">
            <a:extLst>
              <a:ext uri="{FF2B5EF4-FFF2-40B4-BE49-F238E27FC236}">
                <a16:creationId xmlns:a16="http://schemas.microsoft.com/office/drawing/2014/main" id="{F25C5336-1C09-476E-A1B8-402579BD4CD8}"/>
              </a:ext>
            </a:extLst>
          </p:cNvPr>
          <p:cNvCxnSpPr>
            <a:cxnSpLocks/>
            <a:stCxn id="43" idx="4"/>
            <a:endCxn id="25" idx="0"/>
          </p:cNvCxnSpPr>
          <p:nvPr/>
        </p:nvCxnSpPr>
        <p:spPr>
          <a:xfrm>
            <a:off x="4610100" y="4419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3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13737 0.0039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7 -0.00556 L 0.2875 -0.00602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6D7EC-413C-4DBB-A67E-4CCA4D18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Boruvka’s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19A5D-7228-4705-9FA3-69A7458A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599"/>
            <a:ext cx="11277600" cy="3060627"/>
          </a:xfrm>
        </p:spPr>
        <p:txBody>
          <a:bodyPr/>
          <a:lstStyle/>
          <a:p>
            <a:r>
              <a:rPr lang="en-US" altLang="zh-CN" dirty="0"/>
              <a:t>We will get a forest</a:t>
            </a:r>
          </a:p>
          <a:p>
            <a:pPr lvl="1"/>
            <a:r>
              <a:rPr lang="en-US" altLang="zh-CN" dirty="0"/>
              <a:t>Some “tree” structures</a:t>
            </a:r>
          </a:p>
          <a:p>
            <a:pPr lvl="2"/>
            <a:r>
              <a:rPr lang="en-US" altLang="zh-CN" dirty="0"/>
              <a:t>Only two of them points to each other – contract them as the root</a:t>
            </a:r>
          </a:p>
          <a:p>
            <a:pPr lvl="2"/>
            <a:r>
              <a:rPr lang="en-US" altLang="zh-CN" dirty="0"/>
              <a:t>Then each component is a rooted tree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64D024-8C89-4562-8DDB-0C6621D41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07C0E1-A6B3-46C2-9B2C-7A7687DEB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68008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C598FB-3C11-4747-B290-E1AA745188D5}"/>
              </a:ext>
            </a:extLst>
          </p:cNvPr>
          <p:cNvCxnSpPr>
            <a:cxnSpLocks/>
          </p:cNvCxnSpPr>
          <p:nvPr/>
        </p:nvCxnSpPr>
        <p:spPr>
          <a:xfrm>
            <a:off x="2971800" y="5791200"/>
            <a:ext cx="1219200" cy="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8F656F-0261-412C-A98D-D489B8DAB625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914400" cy="91440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3C74B5-5AB1-44E7-B3B3-F2EED623D299}"/>
              </a:ext>
            </a:extLst>
          </p:cNvPr>
          <p:cNvCxnSpPr>
            <a:cxnSpLocks/>
          </p:cNvCxnSpPr>
          <p:nvPr/>
        </p:nvCxnSpPr>
        <p:spPr>
          <a:xfrm flipH="1">
            <a:off x="2971800" y="5943600"/>
            <a:ext cx="1143000" cy="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0FAFF8-CD6A-49F7-9BAC-3E1D974003C6}"/>
              </a:ext>
            </a:extLst>
          </p:cNvPr>
          <p:cNvCxnSpPr>
            <a:cxnSpLocks/>
          </p:cNvCxnSpPr>
          <p:nvPr/>
        </p:nvCxnSpPr>
        <p:spPr>
          <a:xfrm flipH="1">
            <a:off x="1600200" y="3581400"/>
            <a:ext cx="914400" cy="83820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0BC45A-4422-4EF3-9636-95D797BF8C70}"/>
              </a:ext>
            </a:extLst>
          </p:cNvPr>
          <p:cNvCxnSpPr>
            <a:cxnSpLocks/>
          </p:cNvCxnSpPr>
          <p:nvPr/>
        </p:nvCxnSpPr>
        <p:spPr>
          <a:xfrm flipH="1">
            <a:off x="4800600" y="3324225"/>
            <a:ext cx="838200" cy="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344866-69EB-4FE9-8FB8-063A6A5E1162}"/>
              </a:ext>
            </a:extLst>
          </p:cNvPr>
          <p:cNvCxnSpPr>
            <a:cxnSpLocks/>
          </p:cNvCxnSpPr>
          <p:nvPr/>
        </p:nvCxnSpPr>
        <p:spPr>
          <a:xfrm>
            <a:off x="4467225" y="3581400"/>
            <a:ext cx="0" cy="76200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A3DA9B-8F94-4391-84F4-AB0216E75195}"/>
              </a:ext>
            </a:extLst>
          </p:cNvPr>
          <p:cNvCxnSpPr>
            <a:cxnSpLocks/>
          </p:cNvCxnSpPr>
          <p:nvPr/>
        </p:nvCxnSpPr>
        <p:spPr>
          <a:xfrm flipH="1" flipV="1">
            <a:off x="6324600" y="3437428"/>
            <a:ext cx="838200" cy="76200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89DCA2-867B-422F-87F1-D3B08690B92F}"/>
              </a:ext>
            </a:extLst>
          </p:cNvPr>
          <p:cNvCxnSpPr>
            <a:cxnSpLocks/>
          </p:cNvCxnSpPr>
          <p:nvPr/>
        </p:nvCxnSpPr>
        <p:spPr>
          <a:xfrm flipH="1">
            <a:off x="4800600" y="5791200"/>
            <a:ext cx="838200" cy="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F69ED8-5C3C-427C-8399-87B4D14601E4}"/>
              </a:ext>
            </a:extLst>
          </p:cNvPr>
          <p:cNvCxnSpPr>
            <a:cxnSpLocks/>
          </p:cNvCxnSpPr>
          <p:nvPr/>
        </p:nvCxnSpPr>
        <p:spPr>
          <a:xfrm>
            <a:off x="4467225" y="4876800"/>
            <a:ext cx="0" cy="609600"/>
          </a:xfrm>
          <a:prstGeom prst="line">
            <a:avLst/>
          </a:prstGeom>
          <a:ln w="571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07B196-7B41-4CD4-9EA6-CA162CE22089}"/>
              </a:ext>
            </a:extLst>
          </p:cNvPr>
          <p:cNvCxnSpPr>
            <a:cxnSpLocks/>
          </p:cNvCxnSpPr>
          <p:nvPr/>
        </p:nvCxnSpPr>
        <p:spPr>
          <a:xfrm flipV="1">
            <a:off x="6056803" y="3629025"/>
            <a:ext cx="0" cy="182880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8003F2-D52A-48F6-AF4C-F0475418CA85}"/>
              </a:ext>
            </a:extLst>
          </p:cNvPr>
          <p:cNvCxnSpPr>
            <a:cxnSpLocks/>
          </p:cNvCxnSpPr>
          <p:nvPr/>
        </p:nvCxnSpPr>
        <p:spPr>
          <a:xfrm flipH="1" flipV="1">
            <a:off x="4713778" y="3561253"/>
            <a:ext cx="1076327" cy="1943100"/>
          </a:xfrm>
          <a:prstGeom prst="line">
            <a:avLst/>
          </a:prstGeom>
          <a:ln w="920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2D9AC0-3482-4A41-91F1-8D85774B3B16}"/>
              </a:ext>
            </a:extLst>
          </p:cNvPr>
          <p:cNvCxnSpPr>
            <a:cxnSpLocks/>
          </p:cNvCxnSpPr>
          <p:nvPr/>
        </p:nvCxnSpPr>
        <p:spPr>
          <a:xfrm flipV="1">
            <a:off x="6256828" y="4760310"/>
            <a:ext cx="990600" cy="819146"/>
          </a:xfrm>
          <a:prstGeom prst="line">
            <a:avLst/>
          </a:prstGeom>
          <a:ln w="1079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D2FA79-E91F-4CCF-8469-102ABE522A2B}"/>
              </a:ext>
            </a:extLst>
          </p:cNvPr>
          <p:cNvCxnSpPr>
            <a:cxnSpLocks/>
          </p:cNvCxnSpPr>
          <p:nvPr/>
        </p:nvCxnSpPr>
        <p:spPr>
          <a:xfrm flipV="1">
            <a:off x="2908242" y="4743452"/>
            <a:ext cx="1266825" cy="876298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3484148-7EE9-43F5-B359-450FECB5C159}"/>
              </a:ext>
            </a:extLst>
          </p:cNvPr>
          <p:cNvSpPr/>
          <p:nvPr/>
        </p:nvSpPr>
        <p:spPr>
          <a:xfrm>
            <a:off x="5105400" y="41910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A427AED-AF11-43F5-8009-5559F9C389BD}"/>
              </a:ext>
            </a:extLst>
          </p:cNvPr>
          <p:cNvSpPr/>
          <p:nvPr/>
        </p:nvSpPr>
        <p:spPr>
          <a:xfrm>
            <a:off x="5943600" y="4343400"/>
            <a:ext cx="6096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639DB99-FD47-496B-AEA8-0DB376FE8AA5}"/>
              </a:ext>
            </a:extLst>
          </p:cNvPr>
          <p:cNvSpPr/>
          <p:nvPr/>
        </p:nvSpPr>
        <p:spPr>
          <a:xfrm>
            <a:off x="6705600" y="51054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F4AD60-80A9-43A4-8FA7-8030299D10CB}"/>
              </a:ext>
            </a:extLst>
          </p:cNvPr>
          <p:cNvSpPr/>
          <p:nvPr/>
        </p:nvSpPr>
        <p:spPr>
          <a:xfrm>
            <a:off x="3505200" y="51054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64F1157-CBBE-429F-ABA9-BD43BABC4CFC}"/>
              </a:ext>
            </a:extLst>
          </p:cNvPr>
          <p:cNvSpPr txBox="1"/>
          <p:nvPr/>
        </p:nvSpPr>
        <p:spPr>
          <a:xfrm>
            <a:off x="277586" y="6422571"/>
            <a:ext cx="957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GeeksforGeeks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https://www.geeksforgeeks.org/boruvkas-algorithm-greedy-algo-9/ 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8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F906-5963-4DC1-9F1D-9ECD8DF5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Boruvka’s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E259D-F053-46E2-B2F0-41535E5F4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 we have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 joiners in the first round, we’re done!</a:t>
                </a:r>
              </a:p>
              <a:p>
                <a:r>
                  <a:rPr lang="en-US" altLang="zh-CN" dirty="0"/>
                  <a:t>If not …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edges are chosen</a:t>
                </a:r>
              </a:p>
              <a:p>
                <a:pPr lvl="1"/>
                <a:r>
                  <a:rPr lang="en-US" altLang="zh-CN" dirty="0"/>
                  <a:t>An edge can be chosen at most twice (once in each direction)</a:t>
                </a:r>
              </a:p>
              <a:p>
                <a:pPr lvl="1"/>
                <a:r>
                  <a:rPr lang="en-US" altLang="zh-CN" b="0" dirty="0"/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joiners – in the next round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 nodes are removed</a:t>
                </a:r>
              </a:p>
              <a:p>
                <a:r>
                  <a:rPr lang="en-US" altLang="zh-CN" dirty="0"/>
                  <a:t>#of rounds: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E259D-F053-46E2-B2F0-41535E5F4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36479-8E13-48B0-A621-965F5742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66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9209-8B09-433C-A254-DFA2ABB2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Boruvka’s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088114-47EA-4AD9-9E2D-6B9562BD49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To contract the graph</a:t>
                </a:r>
              </a:p>
              <a:p>
                <a:pPr lvl="1"/>
                <a:r>
                  <a:rPr lang="en-US" altLang="zh-CN" dirty="0"/>
                  <a:t>List contraction/connectivity/tree contraction/Euler tour…</a:t>
                </a:r>
              </a:p>
              <a:p>
                <a:pPr lvl="1"/>
                <a:r>
                  <a:rPr lang="en-US" altLang="zh-CN" dirty="0"/>
                  <a:t>E.g., using connectivity, we need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work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number of joiners (involved edges)</a:t>
                </a:r>
              </a:p>
              <a:p>
                <a:pPr lvl="2"/>
                <a:r>
                  <a:rPr lang="en-US" altLang="zh-CN" dirty="0"/>
                  <a:t>All such edges used in connectivity will be in MST 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 them in total</a:t>
                </a:r>
              </a:p>
              <a:p>
                <a:pPr lvl="2"/>
                <a:r>
                  <a:rPr lang="en-US" altLang="zh-CN" dirty="0"/>
                  <a:t>Each is looked at </a:t>
                </a:r>
                <a:r>
                  <a:rPr lang="en-US" altLang="zh-CN" dirty="0" err="1"/>
                  <a:t>at</a:t>
                </a:r>
                <a:r>
                  <a:rPr lang="en-US" altLang="zh-CN" dirty="0"/>
                  <a:t> most twice (once in each direction)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total cost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endParaRPr lang="en-US" altLang="zh-CN" dirty="0"/>
              </a:p>
              <a:p>
                <a:r>
                  <a:rPr lang="en-US" altLang="zh-CN" dirty="0"/>
                  <a:t>To find the edge with smallest weight for each vertex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cost per round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b="0" dirty="0"/>
                  <a:t>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 </a:t>
                </a:r>
                <a:r>
                  <a:rPr lang="en-US" altLang="zh-CN" b="0" dirty="0"/>
                  <a:t>rounds, total work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, depth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endParaRPr lang="zh-CN" alt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088114-47EA-4AD9-9E2D-6B9562BD4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F3FFC-79DC-496D-B724-455E9E9F1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49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4343400"/>
          </a:xfrm>
        </p:spPr>
        <p:txBody>
          <a:bodyPr/>
          <a:lstStyle/>
          <a:p>
            <a:r>
              <a:rPr lang="en-US" altLang="zh-CN" dirty="0"/>
              <a:t>BFS with Better Depth Bound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17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54E8-0981-467E-B760-AE985CA1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BFS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CB13-C7A8-459E-A031-60C6D20F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Depth proportional to the diameter of the input graph</a:t>
            </a:r>
          </a:p>
          <a:p>
            <a:pPr lvl="1"/>
            <a:r>
              <a:rPr lang="en-US" altLang="zh-CN" dirty="0"/>
              <a:t>To do BFS through the chain, using the frontier-based algorithm, in each round we can one push the frontier out by one</a:t>
            </a:r>
          </a:p>
          <a:p>
            <a:pPr lvl="1"/>
            <a:r>
              <a:rPr lang="en-US" altLang="zh-CN" dirty="0"/>
              <a:t>Can we jump further than that?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6DD3E-9F8A-4313-B803-81E5CEF48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8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54E8-0981-467E-B760-AE985CA1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BFS – Radius stepping (undirected)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CCB13-C7A8-459E-A031-60C6D20F14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Diam(G) can be large</a:t>
                </a:r>
              </a:p>
              <a:p>
                <a:pPr lvl="1"/>
                <a:r>
                  <a:rPr lang="en-US" altLang="zh-CN" dirty="0"/>
                  <a:t>If G is a chain, can we do better?</a:t>
                </a:r>
              </a:p>
              <a:p>
                <a:r>
                  <a:rPr lang="en-US" altLang="zh-CN" dirty="0"/>
                  <a:t>Let’s use some shortcuts!</a:t>
                </a:r>
              </a:p>
              <a:p>
                <a:pPr lvl="1"/>
                <a:r>
                  <a:rPr lang="en-US" altLang="zh-CN" dirty="0"/>
                  <a:t>Shortcut each vertex to its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nearest neighbors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CCB13-C7A8-459E-A031-60C6D20F1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6DD3E-9F8A-4313-B803-81E5CEF48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982744-D1C5-46E3-BDE9-C83DF39CA7D8}"/>
              </a:ext>
            </a:extLst>
          </p:cNvPr>
          <p:cNvSpPr/>
          <p:nvPr/>
        </p:nvSpPr>
        <p:spPr>
          <a:xfrm>
            <a:off x="10668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E00FA1-E097-4011-A10F-6C598285F23A}"/>
              </a:ext>
            </a:extLst>
          </p:cNvPr>
          <p:cNvSpPr/>
          <p:nvPr/>
        </p:nvSpPr>
        <p:spPr>
          <a:xfrm>
            <a:off x="19050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D8728F-2207-4797-B0F2-0B61FEA33FB9}"/>
              </a:ext>
            </a:extLst>
          </p:cNvPr>
          <p:cNvSpPr/>
          <p:nvPr/>
        </p:nvSpPr>
        <p:spPr>
          <a:xfrm>
            <a:off x="28194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FE7EA8-BD82-434F-9731-3C21C3EB52A9}"/>
              </a:ext>
            </a:extLst>
          </p:cNvPr>
          <p:cNvSpPr/>
          <p:nvPr/>
        </p:nvSpPr>
        <p:spPr>
          <a:xfrm>
            <a:off x="37338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313A49-0D22-4B3F-8842-F4FB8840F2D4}"/>
              </a:ext>
            </a:extLst>
          </p:cNvPr>
          <p:cNvSpPr/>
          <p:nvPr/>
        </p:nvSpPr>
        <p:spPr>
          <a:xfrm>
            <a:off x="46482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1336CE-5E23-4C9D-8023-9D6749E888C3}"/>
              </a:ext>
            </a:extLst>
          </p:cNvPr>
          <p:cNvSpPr/>
          <p:nvPr/>
        </p:nvSpPr>
        <p:spPr>
          <a:xfrm>
            <a:off x="56388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159666-59C1-4391-A06F-14028125CA7D}"/>
              </a:ext>
            </a:extLst>
          </p:cNvPr>
          <p:cNvSpPr/>
          <p:nvPr/>
        </p:nvSpPr>
        <p:spPr>
          <a:xfrm>
            <a:off x="66294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60FA66-6AFD-4D79-A5D6-3FA2A0EC0BE5}"/>
              </a:ext>
            </a:extLst>
          </p:cNvPr>
          <p:cNvSpPr/>
          <p:nvPr/>
        </p:nvSpPr>
        <p:spPr>
          <a:xfrm>
            <a:off x="76200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C9AE7B-D0C0-4987-A9D4-21DA93E50A02}"/>
              </a:ext>
            </a:extLst>
          </p:cNvPr>
          <p:cNvSpPr/>
          <p:nvPr/>
        </p:nvSpPr>
        <p:spPr>
          <a:xfrm>
            <a:off x="86106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100E98-B639-4D75-BCE3-A7D23CDDF8A8}"/>
              </a:ext>
            </a:extLst>
          </p:cNvPr>
          <p:cNvSpPr/>
          <p:nvPr/>
        </p:nvSpPr>
        <p:spPr>
          <a:xfrm>
            <a:off x="9601201" y="4794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FAC549-172E-42BA-978D-702E7A6CBD9E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524001" y="5022850"/>
            <a:ext cx="3810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6FF112-FBEC-49F1-B26E-988168A06A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362201" y="5022850"/>
            <a:ext cx="4572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4ACAAC-6319-47A1-8F64-9AC5EA13A47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276601" y="5022850"/>
            <a:ext cx="4572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304A95-8F59-49DC-A9E9-593E58E0E1C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191001" y="5022850"/>
            <a:ext cx="4572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E51A4C-7A47-4DCD-8189-4CD666C09491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105401" y="502285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7360B2-9235-4BCF-872C-0E948CF4447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096001" y="502285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C4018C-BE25-4803-9781-782317C6024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7086601" y="502285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0AC9BA-3D34-44AC-BE57-5D5C517B08F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8077201" y="502285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6829AA-C309-4A88-8D20-34875D4E963A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9067801" y="502285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519C1AF7-58D6-41B0-B1BE-67D1EDF37832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2171701" y="3917950"/>
            <a:ext cx="12700" cy="1752600"/>
          </a:xfrm>
          <a:prstGeom prst="curvedConnector3">
            <a:avLst>
              <a:gd name="adj1" fmla="val 5400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935965FC-C270-4C5B-A2D2-3731D5F9C49F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16200000" flipH="1">
            <a:off x="2514600" y="3575050"/>
            <a:ext cx="66955" cy="2505355"/>
          </a:xfrm>
          <a:prstGeom prst="curvedConnector3">
            <a:avLst>
              <a:gd name="adj1" fmla="val -1436823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F35824B-6E8A-4D03-AD48-18EFDBF57FD2}"/>
              </a:ext>
            </a:extLst>
          </p:cNvPr>
          <p:cNvCxnSpPr>
            <a:cxnSpLocks/>
            <a:stCxn id="6" idx="4"/>
            <a:endCxn id="8" idx="4"/>
          </p:cNvCxnSpPr>
          <p:nvPr/>
        </p:nvCxnSpPr>
        <p:spPr>
          <a:xfrm rot="16200000" flipH="1">
            <a:off x="3048001" y="4337050"/>
            <a:ext cx="12700" cy="1828800"/>
          </a:xfrm>
          <a:prstGeom prst="curvedConnector3">
            <a:avLst>
              <a:gd name="adj1" fmla="val 3075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85A71C63-8E2E-46B6-AE71-2F90F6FD3F2B}"/>
              </a:ext>
            </a:extLst>
          </p:cNvPr>
          <p:cNvCxnSpPr>
            <a:cxnSpLocks/>
            <a:stCxn id="10" idx="4"/>
            <a:endCxn id="14" idx="4"/>
          </p:cNvCxnSpPr>
          <p:nvPr/>
        </p:nvCxnSpPr>
        <p:spPr>
          <a:xfrm rot="16200000" flipH="1">
            <a:off x="7848601" y="3270250"/>
            <a:ext cx="12700" cy="3962400"/>
          </a:xfrm>
          <a:prstGeom prst="curvedConnector3">
            <a:avLst>
              <a:gd name="adj1" fmla="val 11968717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673439E-B852-484E-A785-9DFB57C54DC1}"/>
              </a:ext>
            </a:extLst>
          </p:cNvPr>
          <p:cNvCxnSpPr>
            <a:cxnSpLocks/>
            <a:stCxn id="7" idx="7"/>
            <a:endCxn id="9" idx="0"/>
          </p:cNvCxnSpPr>
          <p:nvPr/>
        </p:nvCxnSpPr>
        <p:spPr>
          <a:xfrm rot="5400000" flipH="1" flipV="1">
            <a:off x="4009746" y="3994151"/>
            <a:ext cx="66955" cy="1667155"/>
          </a:xfrm>
          <a:prstGeom prst="curvedConnector3">
            <a:avLst>
              <a:gd name="adj1" fmla="val 91088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0987F339-196A-4DBD-AF76-A09B68F417DB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rot="5400000" flipH="1" flipV="1">
            <a:off x="4800601" y="3794406"/>
            <a:ext cx="66955" cy="2066645"/>
          </a:xfrm>
          <a:prstGeom prst="curvedConnector3">
            <a:avLst>
              <a:gd name="adj1" fmla="val 1565275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B7D61D7E-23D0-407F-83EF-4B1F37AA951B}"/>
              </a:ext>
            </a:extLst>
          </p:cNvPr>
          <p:cNvCxnSpPr>
            <a:cxnSpLocks/>
            <a:stCxn id="8" idx="4"/>
            <a:endCxn id="10" idx="4"/>
          </p:cNvCxnSpPr>
          <p:nvPr/>
        </p:nvCxnSpPr>
        <p:spPr>
          <a:xfrm rot="16200000" flipH="1">
            <a:off x="4914901" y="4298950"/>
            <a:ext cx="12700" cy="1905000"/>
          </a:xfrm>
          <a:prstGeom prst="curvedConnector3">
            <a:avLst>
              <a:gd name="adj1" fmla="val 3375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EFCD20B-6BEE-4572-BC88-2A5A70CE7187}"/>
              </a:ext>
            </a:extLst>
          </p:cNvPr>
          <p:cNvCxnSpPr>
            <a:cxnSpLocks/>
            <a:stCxn id="8" idx="4"/>
            <a:endCxn id="11" idx="4"/>
          </p:cNvCxnSpPr>
          <p:nvPr/>
        </p:nvCxnSpPr>
        <p:spPr>
          <a:xfrm rot="16200000" flipH="1">
            <a:off x="5410201" y="3803650"/>
            <a:ext cx="12700" cy="2895600"/>
          </a:xfrm>
          <a:prstGeom prst="curvedConnector3">
            <a:avLst>
              <a:gd name="adj1" fmla="val 6600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C6D88F84-318F-431F-958B-07A340837AA9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16200000" flipH="1">
            <a:off x="5753100" y="3917950"/>
            <a:ext cx="66955" cy="1819555"/>
          </a:xfrm>
          <a:prstGeom prst="curvedConnector3">
            <a:avLst>
              <a:gd name="adj1" fmla="val -753977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67C8B540-E9A3-4E8B-9AAE-572CB447CC6C}"/>
              </a:ext>
            </a:extLst>
          </p:cNvPr>
          <p:cNvCxnSpPr>
            <a:cxnSpLocks/>
            <a:stCxn id="10" idx="4"/>
            <a:endCxn id="12" idx="4"/>
          </p:cNvCxnSpPr>
          <p:nvPr/>
        </p:nvCxnSpPr>
        <p:spPr>
          <a:xfrm rot="16200000" flipH="1">
            <a:off x="6858001" y="4260850"/>
            <a:ext cx="12700" cy="1981200"/>
          </a:xfrm>
          <a:prstGeom prst="curvedConnector3">
            <a:avLst>
              <a:gd name="adj1" fmla="val 1800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F973A579-E538-48CC-81BF-10A88D9FC877}"/>
              </a:ext>
            </a:extLst>
          </p:cNvPr>
          <p:cNvCxnSpPr>
            <a:cxnSpLocks/>
            <a:stCxn id="10" idx="4"/>
            <a:endCxn id="13" idx="4"/>
          </p:cNvCxnSpPr>
          <p:nvPr/>
        </p:nvCxnSpPr>
        <p:spPr>
          <a:xfrm rot="16200000" flipH="1">
            <a:off x="7353301" y="3765550"/>
            <a:ext cx="12700" cy="2971800"/>
          </a:xfrm>
          <a:prstGeom prst="curvedConnector3">
            <a:avLst>
              <a:gd name="adj1" fmla="val 6375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7D77D387-6BFD-48B6-A631-82A4E79EE571}"/>
              </a:ext>
            </a:extLst>
          </p:cNvPr>
          <p:cNvCxnSpPr>
            <a:cxnSpLocks/>
            <a:stCxn id="11" idx="7"/>
            <a:endCxn id="13" idx="0"/>
          </p:cNvCxnSpPr>
          <p:nvPr/>
        </p:nvCxnSpPr>
        <p:spPr>
          <a:xfrm rot="5400000" flipH="1" flipV="1">
            <a:off x="7895946" y="3917951"/>
            <a:ext cx="66955" cy="1819555"/>
          </a:xfrm>
          <a:prstGeom prst="curvedConnector3">
            <a:avLst>
              <a:gd name="adj1" fmla="val 441423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54AA9936-FFC8-49E0-BEFA-BA91CA632FCD}"/>
              </a:ext>
            </a:extLst>
          </p:cNvPr>
          <p:cNvCxnSpPr>
            <a:cxnSpLocks/>
            <a:stCxn id="11" idx="0"/>
            <a:endCxn id="14" idx="0"/>
          </p:cNvCxnSpPr>
          <p:nvPr/>
        </p:nvCxnSpPr>
        <p:spPr>
          <a:xfrm rot="5400000" flipH="1" flipV="1">
            <a:off x="8343901" y="3308350"/>
            <a:ext cx="12700" cy="2971800"/>
          </a:xfrm>
          <a:prstGeom prst="curvedConnector3">
            <a:avLst>
              <a:gd name="adj1" fmla="val 8400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9576CE7-CA3A-4F70-98FB-64F24869ECEB}"/>
              </a:ext>
            </a:extLst>
          </p:cNvPr>
          <p:cNvCxnSpPr>
            <a:cxnSpLocks/>
            <a:stCxn id="12" idx="4"/>
            <a:endCxn id="14" idx="4"/>
          </p:cNvCxnSpPr>
          <p:nvPr/>
        </p:nvCxnSpPr>
        <p:spPr>
          <a:xfrm rot="16200000" flipH="1">
            <a:off x="8839201" y="4260850"/>
            <a:ext cx="12700" cy="1981200"/>
          </a:xfrm>
          <a:prstGeom prst="curvedConnector3">
            <a:avLst>
              <a:gd name="adj1" fmla="val 6450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0B8E390-84F6-44A4-892C-1D0A273CB8E3}"/>
              </a:ext>
            </a:extLst>
          </p:cNvPr>
          <p:cNvSpPr/>
          <p:nvPr/>
        </p:nvSpPr>
        <p:spPr>
          <a:xfrm>
            <a:off x="2362200" y="4032250"/>
            <a:ext cx="381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endParaRPr lang="zh-CN" altLang="en-US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2B7E63C-E5A9-4586-AE66-2D8604C3C5D5}"/>
              </a:ext>
            </a:extLst>
          </p:cNvPr>
          <p:cNvSpPr/>
          <p:nvPr/>
        </p:nvSpPr>
        <p:spPr>
          <a:xfrm>
            <a:off x="2971800" y="3727450"/>
            <a:ext cx="381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3</a:t>
            </a:r>
            <a:endParaRPr lang="zh-CN" altLang="en-US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50" name="Connector: Curved 63">
            <a:extLst>
              <a:ext uri="{FF2B5EF4-FFF2-40B4-BE49-F238E27FC236}">
                <a16:creationId xmlns:a16="http://schemas.microsoft.com/office/drawing/2014/main" id="{13868DE3-6742-40AB-9D52-1DAE50D47203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 rot="5400000" flipH="1" flipV="1">
            <a:off x="3086101" y="3003550"/>
            <a:ext cx="12700" cy="3581400"/>
          </a:xfrm>
          <a:prstGeom prst="curvedConnector3">
            <a:avLst>
              <a:gd name="adj1" fmla="val 10842646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48">
            <a:extLst>
              <a:ext uri="{FF2B5EF4-FFF2-40B4-BE49-F238E27FC236}">
                <a16:creationId xmlns:a16="http://schemas.microsoft.com/office/drawing/2014/main" id="{C475B689-3F0C-476E-897A-0407494A9F81}"/>
              </a:ext>
            </a:extLst>
          </p:cNvPr>
          <p:cNvCxnSpPr>
            <a:cxnSpLocks/>
            <a:stCxn id="11" idx="4"/>
            <a:endCxn id="14" idx="4"/>
          </p:cNvCxnSpPr>
          <p:nvPr/>
        </p:nvCxnSpPr>
        <p:spPr>
          <a:xfrm rot="16200000" flipH="1">
            <a:off x="8343901" y="3765550"/>
            <a:ext cx="12700" cy="2971800"/>
          </a:xfrm>
          <a:prstGeom prst="curvedConnector3">
            <a:avLst>
              <a:gd name="adj1" fmla="val 10603787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48">
            <a:extLst>
              <a:ext uri="{FF2B5EF4-FFF2-40B4-BE49-F238E27FC236}">
                <a16:creationId xmlns:a16="http://schemas.microsoft.com/office/drawing/2014/main" id="{18321F90-F31E-49BB-8EF5-DBB85FBADF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0401" y="4489450"/>
            <a:ext cx="12700" cy="1828800"/>
          </a:xfrm>
          <a:prstGeom prst="curvedConnector3">
            <a:avLst>
              <a:gd name="adj1" fmla="val 3075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48">
            <a:extLst>
              <a:ext uri="{FF2B5EF4-FFF2-40B4-BE49-F238E27FC236}">
                <a16:creationId xmlns:a16="http://schemas.microsoft.com/office/drawing/2014/main" id="{FE39635F-40E9-4D63-82A0-8362849E38C6}"/>
              </a:ext>
            </a:extLst>
          </p:cNvPr>
          <p:cNvCxnSpPr>
            <a:cxnSpLocks/>
            <a:stCxn id="10" idx="4"/>
            <a:endCxn id="13" idx="4"/>
          </p:cNvCxnSpPr>
          <p:nvPr/>
        </p:nvCxnSpPr>
        <p:spPr>
          <a:xfrm rot="16200000" flipH="1">
            <a:off x="7353301" y="3765550"/>
            <a:ext cx="12700" cy="2971800"/>
          </a:xfrm>
          <a:prstGeom prst="curvedConnector3">
            <a:avLst>
              <a:gd name="adj1" fmla="val 3983882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120">
            <a:extLst>
              <a:ext uri="{FF2B5EF4-FFF2-40B4-BE49-F238E27FC236}">
                <a16:creationId xmlns:a16="http://schemas.microsoft.com/office/drawing/2014/main" id="{BD258F42-2718-4A6F-8110-0857B76294A4}"/>
              </a:ext>
            </a:extLst>
          </p:cNvPr>
          <p:cNvSpPr/>
          <p:nvPr/>
        </p:nvSpPr>
        <p:spPr>
          <a:xfrm>
            <a:off x="3610256" y="3294852"/>
            <a:ext cx="381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4</a:t>
            </a:r>
            <a:endParaRPr lang="zh-CN" altLang="en-US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D38C1A-164C-47A4-AC43-17E3F2E3F998}"/>
                  </a:ext>
                </a:extLst>
              </p:cNvPr>
              <p:cNvSpPr txBox="1"/>
              <p:nvPr/>
            </p:nvSpPr>
            <p:spPr>
              <a:xfrm>
                <a:off x="7373164" y="3154120"/>
                <a:ext cx="1112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=4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D38C1A-164C-47A4-AC43-17E3F2E3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164" y="3154120"/>
                <a:ext cx="1112518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B7563E9-7650-4292-97E7-76DB6D5E926B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6858001" y="3803650"/>
            <a:ext cx="12700" cy="1981200"/>
          </a:xfrm>
          <a:prstGeom prst="curvedConnector3">
            <a:avLst>
              <a:gd name="adj1" fmla="val 4500000"/>
            </a:avLst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61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19" grpId="0" animBg="1"/>
      <p:bldP spid="121" grpId="0" animBg="1"/>
      <p:bldP spid="72" grpId="0" animBg="1"/>
      <p:bldP spid="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B67A-1719-4169-8E12-0A6ABAFD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Growing radius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9A02A-8736-40A0-826E-AA3117964D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78486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All vertices visited in the first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 rounds form a circle</a:t>
                </a:r>
              </a:p>
              <a:p>
                <a:pPr lvl="1"/>
                <a:r>
                  <a:rPr lang="en-US" altLang="zh-CN" dirty="0"/>
                  <a:t>Distance to the source is within some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(in the frontier-based algorithm,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Notation:</a:t>
                </a:r>
              </a:p>
              <a:p>
                <a:pPr lvl="1"/>
                <a:r>
                  <a:rPr lang="en-US" altLang="zh-CN" dirty="0"/>
                  <a:t>Tentative distance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current distance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the source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the edge weight between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radius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the distance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its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nearest neighbor</a:t>
                </a:r>
              </a:p>
              <a:p>
                <a:pPr lvl="1"/>
                <a:r>
                  <a:rPr lang="en-US" altLang="zh-CN" dirty="0"/>
                  <a:t>We say a node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has been 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settled</a:t>
                </a:r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the shortest distance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: the distance to the furthest settled vertex after round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(i.e., the radius of the circle in the first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rounds)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9A02A-8736-40A0-826E-AA3117964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7848600" cy="5257800"/>
              </a:xfrm>
              <a:blipFill>
                <a:blip r:embed="rId2"/>
                <a:stretch>
                  <a:fillRect l="-1398" t="-2433" r="-1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77AF8-857C-4DE6-AF00-1C2984DE5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圆形">
            <a:extLst>
              <a:ext uri="{FF2B5EF4-FFF2-40B4-BE49-F238E27FC236}">
                <a16:creationId xmlns:a16="http://schemas.microsoft.com/office/drawing/2014/main" id="{44B02E02-0D86-4AA1-B53F-90D42AF98EC0}"/>
              </a:ext>
            </a:extLst>
          </p:cNvPr>
          <p:cNvSpPr/>
          <p:nvPr/>
        </p:nvSpPr>
        <p:spPr>
          <a:xfrm>
            <a:off x="8638278" y="103878"/>
            <a:ext cx="3096522" cy="3096522"/>
          </a:xfrm>
          <a:prstGeom prst="ellipse">
            <a:avLst/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圆形">
            <a:extLst>
              <a:ext uri="{FF2B5EF4-FFF2-40B4-BE49-F238E27FC236}">
                <a16:creationId xmlns:a16="http://schemas.microsoft.com/office/drawing/2014/main" id="{00E22BF1-A665-4111-8A03-10990D97DC54}"/>
              </a:ext>
            </a:extLst>
          </p:cNvPr>
          <p:cNvSpPr/>
          <p:nvPr/>
        </p:nvSpPr>
        <p:spPr>
          <a:xfrm>
            <a:off x="9163472" y="629072"/>
            <a:ext cx="2046134" cy="2046134"/>
          </a:xfrm>
          <a:prstGeom prst="ellipse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圆形">
            <a:extLst>
              <a:ext uri="{FF2B5EF4-FFF2-40B4-BE49-F238E27FC236}">
                <a16:creationId xmlns:a16="http://schemas.microsoft.com/office/drawing/2014/main" id="{EA2FC29B-E91E-40B2-944A-C69DC6369878}"/>
              </a:ext>
            </a:extLst>
          </p:cNvPr>
          <p:cNvSpPr/>
          <p:nvPr/>
        </p:nvSpPr>
        <p:spPr>
          <a:xfrm>
            <a:off x="9464788" y="930388"/>
            <a:ext cx="1443502" cy="1443503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v">
            <a:extLst>
              <a:ext uri="{FF2B5EF4-FFF2-40B4-BE49-F238E27FC236}">
                <a16:creationId xmlns:a16="http://schemas.microsoft.com/office/drawing/2014/main" id="{7D5B91F7-147D-40FB-99B5-C7FF32ECEE8B}"/>
              </a:ext>
            </a:extLst>
          </p:cNvPr>
          <p:cNvSpPr/>
          <p:nvPr/>
        </p:nvSpPr>
        <p:spPr>
          <a:xfrm>
            <a:off x="9810472" y="1276072"/>
            <a:ext cx="752134" cy="752134"/>
          </a:xfrm>
          <a:prstGeom prst="ellipse">
            <a:avLst/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  s</a:t>
            </a:r>
            <a:endParaRPr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CEC959-8AE2-424E-A1D8-A4BF98AA9873}"/>
              </a:ext>
            </a:extLst>
          </p:cNvPr>
          <p:cNvSpPr txBox="1"/>
          <p:nvPr/>
        </p:nvSpPr>
        <p:spPr>
          <a:xfrm>
            <a:off x="8098389" y="5754469"/>
            <a:ext cx="36605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Generally, in a BFS algorithm, all nodes in the frontier are settled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91697E-F588-4AA8-B489-08B4105AE570}"/>
              </a:ext>
            </a:extLst>
          </p:cNvPr>
          <p:cNvCxnSpPr/>
          <p:nvPr/>
        </p:nvCxnSpPr>
        <p:spPr>
          <a:xfrm>
            <a:off x="10287000" y="1752600"/>
            <a:ext cx="990600" cy="106680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8692F1-76E2-4019-83AE-6E740F8EA404}"/>
                  </a:ext>
                </a:extLst>
              </p:cNvPr>
              <p:cNvSpPr txBox="1"/>
              <p:nvPr/>
            </p:nvSpPr>
            <p:spPr>
              <a:xfrm>
                <a:off x="10363200" y="2286000"/>
                <a:ext cx="627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8692F1-76E2-4019-83AE-6E740F8EA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0" y="2286000"/>
                <a:ext cx="6275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0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 advAuto="0"/>
      <p:bldP spid="6" grpId="0" animBg="1" advAuto="0"/>
      <p:bldP spid="7" grpId="0" animBg="1" advAuto="0"/>
      <p:bldP spid="8" grpId="0" animBg="1" advAuto="0"/>
      <p:bldP spid="9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>
            <a:off x="4074160" y="2667000"/>
            <a:ext cx="3159492" cy="315949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417638"/>
                <a:ext cx="11353800" cy="5056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417638"/>
                <a:ext cx="11353800" cy="50563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vertex radius</a:t>
            </a:r>
          </a:p>
        </p:txBody>
      </p:sp>
      <p:sp>
        <p:nvSpPr>
          <p:cNvPr id="15" name="Oval 14"/>
          <p:cNvSpPr/>
          <p:nvPr/>
        </p:nvSpPr>
        <p:spPr>
          <a:xfrm>
            <a:off x="5943600" y="4139486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05400" y="40386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38600" y="39624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28572" y="30480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01314" y="3617014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153400" y="28194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67600" y="5119286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11342" y="3545732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90058" y="52578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30219" y="4549317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1"/>
            <a:endCxn id="22" idx="5"/>
          </p:cNvCxnSpPr>
          <p:nvPr/>
        </p:nvCxnSpPr>
        <p:spPr>
          <a:xfrm flipH="1" flipV="1">
            <a:off x="5147800" y="3782190"/>
            <a:ext cx="836370" cy="39786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17" idx="0"/>
            <a:endCxn id="22" idx="3"/>
          </p:cNvCxnSpPr>
          <p:nvPr/>
        </p:nvCxnSpPr>
        <p:spPr>
          <a:xfrm flipV="1">
            <a:off x="4177114" y="3782190"/>
            <a:ext cx="774798" cy="180210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stCxn id="23" idx="2"/>
            <a:endCxn id="17" idx="5"/>
          </p:cNvCxnSpPr>
          <p:nvPr/>
        </p:nvCxnSpPr>
        <p:spPr>
          <a:xfrm flipH="1" flipV="1">
            <a:off x="4275058" y="4198858"/>
            <a:ext cx="2015000" cy="119745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stCxn id="15" idx="2"/>
            <a:endCxn id="16" idx="6"/>
          </p:cNvCxnSpPr>
          <p:nvPr/>
        </p:nvCxnSpPr>
        <p:spPr>
          <a:xfrm flipH="1" flipV="1">
            <a:off x="5382428" y="4177114"/>
            <a:ext cx="561172" cy="10088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7" name="Straight Connector 36"/>
          <p:cNvCxnSpPr>
            <a:stCxn id="18" idx="3"/>
            <a:endCxn id="15" idx="7"/>
          </p:cNvCxnSpPr>
          <p:nvPr/>
        </p:nvCxnSpPr>
        <p:spPr>
          <a:xfrm flipH="1">
            <a:off x="6180058" y="3284458"/>
            <a:ext cx="289084" cy="895598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stCxn id="20" idx="3"/>
            <a:endCxn id="19" idx="7"/>
          </p:cNvCxnSpPr>
          <p:nvPr/>
        </p:nvCxnSpPr>
        <p:spPr>
          <a:xfrm flipH="1">
            <a:off x="7537772" y="3055858"/>
            <a:ext cx="656198" cy="60172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18" idx="6"/>
            <a:endCxn id="19" idx="1"/>
          </p:cNvCxnSpPr>
          <p:nvPr/>
        </p:nvCxnSpPr>
        <p:spPr>
          <a:xfrm>
            <a:off x="6705600" y="3186514"/>
            <a:ext cx="636284" cy="471070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stCxn id="18" idx="4"/>
            <a:endCxn id="21" idx="0"/>
          </p:cNvCxnSpPr>
          <p:nvPr/>
        </p:nvCxnSpPr>
        <p:spPr>
          <a:xfrm>
            <a:off x="6567086" y="3325028"/>
            <a:ext cx="1039028" cy="1794258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Straight Connector 47"/>
          <p:cNvCxnSpPr>
            <a:stCxn id="21" idx="2"/>
            <a:endCxn id="23" idx="6"/>
          </p:cNvCxnSpPr>
          <p:nvPr/>
        </p:nvCxnSpPr>
        <p:spPr>
          <a:xfrm flipH="1">
            <a:off x="6567086" y="5257800"/>
            <a:ext cx="900514" cy="138514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stCxn id="23" idx="1"/>
            <a:endCxn id="15" idx="5"/>
          </p:cNvCxnSpPr>
          <p:nvPr/>
        </p:nvCxnSpPr>
        <p:spPr>
          <a:xfrm flipH="1" flipV="1">
            <a:off x="6180058" y="4375944"/>
            <a:ext cx="150570" cy="92242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19" idx="5"/>
            <a:endCxn id="24" idx="0"/>
          </p:cNvCxnSpPr>
          <p:nvPr/>
        </p:nvCxnSpPr>
        <p:spPr>
          <a:xfrm>
            <a:off x="7537773" y="3853473"/>
            <a:ext cx="530961" cy="695845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Straight Connector 61"/>
          <p:cNvCxnSpPr>
            <a:cxnSpLocks/>
            <a:stCxn id="17" idx="7"/>
            <a:endCxn id="16" idx="3"/>
          </p:cNvCxnSpPr>
          <p:nvPr/>
        </p:nvCxnSpPr>
        <p:spPr>
          <a:xfrm>
            <a:off x="4275058" y="4002970"/>
            <a:ext cx="870912" cy="272088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Straight Connector 62"/>
          <p:cNvCxnSpPr>
            <a:stCxn id="18" idx="2"/>
            <a:endCxn id="22" idx="6"/>
          </p:cNvCxnSpPr>
          <p:nvPr/>
        </p:nvCxnSpPr>
        <p:spPr>
          <a:xfrm flipH="1">
            <a:off x="5188370" y="3186514"/>
            <a:ext cx="1240202" cy="49773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1" name="Straight Connector 70"/>
          <p:cNvCxnSpPr>
            <a:stCxn id="20" idx="2"/>
            <a:endCxn id="18" idx="7"/>
          </p:cNvCxnSpPr>
          <p:nvPr/>
        </p:nvCxnSpPr>
        <p:spPr>
          <a:xfrm flipH="1">
            <a:off x="6665030" y="2957914"/>
            <a:ext cx="1488370" cy="13065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6248400" y="4191000"/>
                <a:ext cx="53335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3200" dirty="0">
                  <a:solidFill>
                    <a:srgbClr val="C000C0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19100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2579224" y="5414947"/>
                <a:ext cx="184037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dirty="0">
                  <a:solidFill>
                    <a:srgbClr val="C000C0"/>
                  </a:solidFill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224" y="5414947"/>
                <a:ext cx="184037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9DEFB30E-0647-4918-AA1A-018AB3CD333C}"/>
              </a:ext>
            </a:extLst>
          </p:cNvPr>
          <p:cNvCxnSpPr>
            <a:stCxn id="15" idx="0"/>
            <a:endCxn id="17" idx="0"/>
          </p:cNvCxnSpPr>
          <p:nvPr/>
        </p:nvCxnSpPr>
        <p:spPr>
          <a:xfrm rot="16200000" flipV="1">
            <a:off x="5041071" y="3098443"/>
            <a:ext cx="177086" cy="1905000"/>
          </a:xfrm>
          <a:prstGeom prst="curvedConnector3">
            <a:avLst>
              <a:gd name="adj1" fmla="val 505116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B840E08-5B8A-4072-8E63-9D874C1B2A1B}"/>
              </a:ext>
            </a:extLst>
          </p:cNvPr>
          <p:cNvSpPr txBox="1"/>
          <p:nvPr/>
        </p:nvSpPr>
        <p:spPr>
          <a:xfrm>
            <a:off x="5163612" y="2859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5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0FF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0FF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5C01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5C01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5C01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5C01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95" grpId="0"/>
      <p:bldP spid="96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>
            <a:off x="6086313" y="2318688"/>
            <a:ext cx="3159492" cy="315949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417638"/>
                <a:ext cx="11353800" cy="5056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417638"/>
                <a:ext cx="11353800" cy="50563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vertex radius</a:t>
            </a:r>
          </a:p>
        </p:txBody>
      </p:sp>
      <p:sp>
        <p:nvSpPr>
          <p:cNvPr id="15" name="Oval 14"/>
          <p:cNvSpPr/>
          <p:nvPr/>
        </p:nvSpPr>
        <p:spPr>
          <a:xfrm>
            <a:off x="8153400" y="43434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58013" y="4178394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06741" y="4574598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02270" y="2846921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01314" y="3617014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153400" y="28194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15424" y="4511157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59163" y="3313788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85987" y="463472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96000" y="35814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  <a:stCxn id="24" idx="0"/>
            <a:endCxn id="22" idx="5"/>
          </p:cNvCxnSpPr>
          <p:nvPr/>
        </p:nvCxnSpPr>
        <p:spPr>
          <a:xfrm flipH="1" flipV="1">
            <a:off x="5195621" y="3550246"/>
            <a:ext cx="1038893" cy="31154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17" idx="0"/>
            <a:endCxn id="22" idx="3"/>
          </p:cNvCxnSpPr>
          <p:nvPr/>
        </p:nvCxnSpPr>
        <p:spPr>
          <a:xfrm flipV="1">
            <a:off x="3445255" y="3550246"/>
            <a:ext cx="1554478" cy="102435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stCxn id="23" idx="2"/>
            <a:endCxn id="17" idx="5"/>
          </p:cNvCxnSpPr>
          <p:nvPr/>
        </p:nvCxnSpPr>
        <p:spPr>
          <a:xfrm flipH="1">
            <a:off x="3543199" y="4773234"/>
            <a:ext cx="2042788" cy="3782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cxnSpLocks/>
            <a:stCxn id="24" idx="3"/>
            <a:endCxn id="16" idx="6"/>
          </p:cNvCxnSpPr>
          <p:nvPr/>
        </p:nvCxnSpPr>
        <p:spPr>
          <a:xfrm flipH="1">
            <a:off x="4835041" y="3817858"/>
            <a:ext cx="1301529" cy="499050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7" name="Straight Connector 36"/>
          <p:cNvCxnSpPr>
            <a:cxnSpLocks/>
            <a:stCxn id="18" idx="3"/>
            <a:endCxn id="24" idx="7"/>
          </p:cNvCxnSpPr>
          <p:nvPr/>
        </p:nvCxnSpPr>
        <p:spPr>
          <a:xfrm flipH="1">
            <a:off x="6332458" y="3083379"/>
            <a:ext cx="710382" cy="538591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stCxn id="20" idx="3"/>
            <a:endCxn id="19" idx="7"/>
          </p:cNvCxnSpPr>
          <p:nvPr/>
        </p:nvCxnSpPr>
        <p:spPr>
          <a:xfrm flipH="1">
            <a:off x="7537772" y="3055858"/>
            <a:ext cx="656198" cy="60172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18" idx="6"/>
            <a:endCxn id="19" idx="1"/>
          </p:cNvCxnSpPr>
          <p:nvPr/>
        </p:nvCxnSpPr>
        <p:spPr>
          <a:xfrm>
            <a:off x="7279298" y="2985435"/>
            <a:ext cx="62586" cy="672149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stCxn id="18" idx="4"/>
            <a:endCxn id="21" idx="0"/>
          </p:cNvCxnSpPr>
          <p:nvPr/>
        </p:nvCxnSpPr>
        <p:spPr>
          <a:xfrm flipH="1">
            <a:off x="6953938" y="3123949"/>
            <a:ext cx="186846" cy="1387208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Straight Connector 47"/>
          <p:cNvCxnSpPr>
            <a:stCxn id="21" idx="2"/>
            <a:endCxn id="23" idx="6"/>
          </p:cNvCxnSpPr>
          <p:nvPr/>
        </p:nvCxnSpPr>
        <p:spPr>
          <a:xfrm flipH="1">
            <a:off x="5863015" y="4649671"/>
            <a:ext cx="952409" cy="123563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cxnSpLocks/>
            <a:stCxn id="23" idx="1"/>
            <a:endCxn id="24" idx="5"/>
          </p:cNvCxnSpPr>
          <p:nvPr/>
        </p:nvCxnSpPr>
        <p:spPr>
          <a:xfrm flipV="1">
            <a:off x="5626557" y="3817858"/>
            <a:ext cx="705901" cy="85743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cxnSpLocks/>
            <a:stCxn id="19" idx="5"/>
            <a:endCxn id="15" idx="1"/>
          </p:cNvCxnSpPr>
          <p:nvPr/>
        </p:nvCxnSpPr>
        <p:spPr>
          <a:xfrm>
            <a:off x="7537772" y="3853472"/>
            <a:ext cx="656198" cy="530498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Straight Connector 61"/>
          <p:cNvCxnSpPr>
            <a:cxnSpLocks/>
            <a:stCxn id="17" idx="7"/>
            <a:endCxn id="16" idx="3"/>
          </p:cNvCxnSpPr>
          <p:nvPr/>
        </p:nvCxnSpPr>
        <p:spPr>
          <a:xfrm flipV="1">
            <a:off x="3543199" y="4414852"/>
            <a:ext cx="1055384" cy="20031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Straight Connector 62"/>
          <p:cNvCxnSpPr>
            <a:stCxn id="18" idx="2"/>
            <a:endCxn id="22" idx="6"/>
          </p:cNvCxnSpPr>
          <p:nvPr/>
        </p:nvCxnSpPr>
        <p:spPr>
          <a:xfrm flipH="1">
            <a:off x="5236191" y="2985435"/>
            <a:ext cx="1766079" cy="466867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1" name="Straight Connector 70"/>
          <p:cNvCxnSpPr>
            <a:stCxn id="20" idx="2"/>
            <a:endCxn id="18" idx="7"/>
          </p:cNvCxnSpPr>
          <p:nvPr/>
        </p:nvCxnSpPr>
        <p:spPr>
          <a:xfrm flipH="1" flipV="1">
            <a:off x="7238728" y="2887491"/>
            <a:ext cx="914672" cy="70423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8203861" y="4376437"/>
                <a:ext cx="53335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3200" dirty="0">
                  <a:solidFill>
                    <a:srgbClr val="C000C0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61" y="437643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2579224" y="5414947"/>
                <a:ext cx="184037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200" dirty="0">
                  <a:solidFill>
                    <a:srgbClr val="C000C0"/>
                  </a:solidFill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224" y="5414947"/>
                <a:ext cx="184037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5CAAC5BD-F8CB-474A-84E1-3B553C7DE2A2}"/>
              </a:ext>
            </a:extLst>
          </p:cNvPr>
          <p:cNvCxnSpPr>
            <a:cxnSpLocks/>
            <a:stCxn id="15" idx="7"/>
            <a:endCxn id="18" idx="7"/>
          </p:cNvCxnSpPr>
          <p:nvPr/>
        </p:nvCxnSpPr>
        <p:spPr>
          <a:xfrm rot="16200000" flipV="1">
            <a:off x="7066054" y="3060166"/>
            <a:ext cx="1496479" cy="1151130"/>
          </a:xfrm>
          <a:prstGeom prst="curvedConnector3">
            <a:avLst>
              <a:gd name="adj1" fmla="val 107287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884733BB-DF17-44C0-AB7D-503322E7B2D7}"/>
              </a:ext>
            </a:extLst>
          </p:cNvPr>
          <p:cNvCxnSpPr>
            <a:cxnSpLocks/>
            <a:stCxn id="15" idx="3"/>
            <a:endCxn id="21" idx="6"/>
          </p:cNvCxnSpPr>
          <p:nvPr/>
        </p:nvCxnSpPr>
        <p:spPr>
          <a:xfrm rot="5400000">
            <a:off x="7608305" y="4064005"/>
            <a:ext cx="69813" cy="1101518"/>
          </a:xfrm>
          <a:prstGeom prst="curvedConnector2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8D6612A7-C220-486D-87E4-9A0B65425B54}"/>
              </a:ext>
            </a:extLst>
          </p:cNvPr>
          <p:cNvCxnSpPr>
            <a:cxnSpLocks/>
            <a:stCxn id="15" idx="2"/>
            <a:endCxn id="24" idx="6"/>
          </p:cNvCxnSpPr>
          <p:nvPr/>
        </p:nvCxnSpPr>
        <p:spPr>
          <a:xfrm rot="10800000">
            <a:off x="6373028" y="3719914"/>
            <a:ext cx="1780372" cy="762000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FE278DB-C3F9-45F8-9C79-BD78E4A1CED7}"/>
              </a:ext>
            </a:extLst>
          </p:cNvPr>
          <p:cNvSpPr txBox="1"/>
          <p:nvPr/>
        </p:nvSpPr>
        <p:spPr>
          <a:xfrm>
            <a:off x="8268467" y="33746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8C7B0CC-724B-4548-9832-F3B322779723}"/>
              </a:ext>
            </a:extLst>
          </p:cNvPr>
          <p:cNvSpPr txBox="1"/>
          <p:nvPr/>
        </p:nvSpPr>
        <p:spPr>
          <a:xfrm>
            <a:off x="6663670" y="3451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31FAB65-761E-47B3-818E-FD68381DD641}"/>
              </a:ext>
            </a:extLst>
          </p:cNvPr>
          <p:cNvSpPr txBox="1"/>
          <p:nvPr/>
        </p:nvSpPr>
        <p:spPr>
          <a:xfrm>
            <a:off x="7544535" y="4694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E3F2BC81-B4EE-448B-A11E-507FC7D89795}"/>
              </a:ext>
            </a:extLst>
          </p:cNvPr>
          <p:cNvCxnSpPr>
            <a:cxnSpLocks/>
            <a:stCxn id="15" idx="7"/>
            <a:endCxn id="20" idx="6"/>
          </p:cNvCxnSpPr>
          <p:nvPr/>
        </p:nvCxnSpPr>
        <p:spPr>
          <a:xfrm rot="5400000" flipH="1" flipV="1">
            <a:off x="7697115" y="3650657"/>
            <a:ext cx="1426056" cy="40570"/>
          </a:xfrm>
          <a:prstGeom prst="curvedConnector4">
            <a:avLst>
              <a:gd name="adj1" fmla="val 43721"/>
              <a:gd name="adj2" fmla="val 663471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E921E52B-CFD9-4C9B-AE33-FF902E7780F4}"/>
              </a:ext>
            </a:extLst>
          </p:cNvPr>
          <p:cNvSpPr txBox="1"/>
          <p:nvPr/>
        </p:nvSpPr>
        <p:spPr>
          <a:xfrm>
            <a:off x="8609399" y="3352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9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0FF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0FF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95" grpId="0"/>
      <p:bldP spid="96" grpId="0"/>
      <p:bldP spid="12" grpId="0"/>
      <p:bldP spid="42" grpId="0"/>
      <p:bldP spid="43" grpId="0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3604549" y="1151808"/>
            <a:ext cx="4754880" cy="4754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 rot="4706304">
            <a:off x="3247734" y="3438719"/>
            <a:ext cx="1371600" cy="137160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54254" y="2168643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 rot="20891575">
            <a:off x="5663229" y="4886961"/>
            <a:ext cx="1005840" cy="100584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13977982">
            <a:off x="7385468" y="2571013"/>
            <a:ext cx="1141968" cy="113911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8531155">
            <a:off x="3921749" y="1088008"/>
            <a:ext cx="1828800" cy="182880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14433570">
            <a:off x="6559435" y="1602357"/>
            <a:ext cx="1463040" cy="1467023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9047470">
            <a:off x="6146953" y="3718901"/>
            <a:ext cx="2477277" cy="2474942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970635" flipH="1">
            <a:off x="6010463" y="2753894"/>
            <a:ext cx="354042" cy="824231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1064825">
            <a:off x="5351446" y="2602191"/>
            <a:ext cx="472938" cy="936108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8183435">
            <a:off x="6184787" y="3137136"/>
            <a:ext cx="755691" cy="962159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932463" flipV="1">
            <a:off x="5081790" y="3302426"/>
            <a:ext cx="618898" cy="820654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970635" flipH="1" flipV="1">
            <a:off x="5791681" y="3590553"/>
            <a:ext cx="247029" cy="539743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8" idx="7"/>
            <a:endCxn id="19" idx="3"/>
          </p:cNvCxnSpPr>
          <p:nvPr/>
        </p:nvCxnSpPr>
        <p:spPr>
          <a:xfrm flipV="1">
            <a:off x="6533301" y="2368192"/>
            <a:ext cx="702366" cy="3732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7"/>
            <a:endCxn id="23" idx="3"/>
          </p:cNvCxnSpPr>
          <p:nvPr/>
        </p:nvCxnSpPr>
        <p:spPr>
          <a:xfrm flipV="1">
            <a:off x="7254480" y="3228716"/>
            <a:ext cx="687043" cy="474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4"/>
            <a:endCxn id="36" idx="0"/>
          </p:cNvCxnSpPr>
          <p:nvPr/>
        </p:nvCxnSpPr>
        <p:spPr>
          <a:xfrm>
            <a:off x="5960731" y="4241386"/>
            <a:ext cx="232805" cy="10976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40" idx="6"/>
          </p:cNvCxnSpPr>
          <p:nvPr/>
        </p:nvCxnSpPr>
        <p:spPr>
          <a:xfrm flipH="1">
            <a:off x="3991270" y="3908243"/>
            <a:ext cx="822960" cy="1906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1"/>
            <a:endCxn id="45" idx="5"/>
          </p:cNvCxnSpPr>
          <p:nvPr/>
        </p:nvCxnSpPr>
        <p:spPr>
          <a:xfrm flipH="1" flipV="1">
            <a:off x="4837703" y="2035572"/>
            <a:ext cx="392542" cy="5243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4"/>
            <a:endCxn id="66" idx="1"/>
          </p:cNvCxnSpPr>
          <p:nvPr/>
        </p:nvCxnSpPr>
        <p:spPr>
          <a:xfrm>
            <a:off x="7222151" y="3781004"/>
            <a:ext cx="58013" cy="1155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604549" y="1151808"/>
            <a:ext cx="4754880" cy="47548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/>
          <p:cNvCxnSpPr>
            <a:stCxn id="23" idx="7"/>
            <a:endCxn id="51" idx="4"/>
          </p:cNvCxnSpPr>
          <p:nvPr/>
        </p:nvCxnSpPr>
        <p:spPr>
          <a:xfrm flipV="1">
            <a:off x="8006180" y="2797534"/>
            <a:ext cx="404938" cy="366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973442" y="2935654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442" y="2935654"/>
                <a:ext cx="81297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/>
          <p:cNvCxnSpPr>
            <a:stCxn id="19" idx="7"/>
            <a:endCxn id="50" idx="4"/>
          </p:cNvCxnSpPr>
          <p:nvPr/>
        </p:nvCxnSpPr>
        <p:spPr>
          <a:xfrm flipV="1">
            <a:off x="7300326" y="1975332"/>
            <a:ext cx="629421" cy="3282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7085677" y="1821237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677" y="1821237"/>
                <a:ext cx="81297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486400" y="5410200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𝟔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10200"/>
                <a:ext cx="81297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/>
          <p:cNvCxnSpPr>
            <a:stCxn id="16" idx="0"/>
            <a:endCxn id="73" idx="3"/>
          </p:cNvCxnSpPr>
          <p:nvPr/>
        </p:nvCxnSpPr>
        <p:spPr>
          <a:xfrm flipH="1">
            <a:off x="4300885" y="3566828"/>
            <a:ext cx="1570884" cy="1643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2209538" y="6245137"/>
                <a:ext cx="57270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mbria Math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for unvisited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38" y="6245137"/>
                <a:ext cx="5727081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7222276" y="229014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46952" y="5338998"/>
            <a:ext cx="93166" cy="96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8131" y="315066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99830" y="405318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9654" y="195752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16854" y="2546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55252" y="272809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4230" y="3862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15010" y="41499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76430" y="3689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48079" y="34609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580170" y="3064855"/>
                <a:ext cx="546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170" y="3064855"/>
                <a:ext cx="546560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" idx="2"/>
          </p:cNvCxnSpPr>
          <p:nvPr/>
        </p:nvCxnSpPr>
        <p:spPr>
          <a:xfrm flipH="1" flipV="1">
            <a:off x="4648201" y="3048001"/>
            <a:ext cx="1199879" cy="4586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467600" y="4953000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953000"/>
                <a:ext cx="81297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724400" y="1447800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47800"/>
                <a:ext cx="812979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895600" y="3886200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𝟓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86200"/>
                <a:ext cx="812979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66" idx="5"/>
            <a:endCxn id="69" idx="4"/>
          </p:cNvCxnSpPr>
          <p:nvPr/>
        </p:nvCxnSpPr>
        <p:spPr>
          <a:xfrm>
            <a:off x="7344821" y="5001229"/>
            <a:ext cx="877464" cy="8668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266772" y="4923179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52" idx="4"/>
          </p:cNvCxnSpPr>
          <p:nvPr/>
        </p:nvCxnSpPr>
        <p:spPr>
          <a:xfrm flipH="1">
            <a:off x="3261650" y="4114800"/>
            <a:ext cx="638181" cy="1471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798831" y="1084871"/>
            <a:ext cx="23406" cy="8723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6" idx="4"/>
            <a:endCxn id="53" idx="4"/>
          </p:cNvCxnSpPr>
          <p:nvPr/>
        </p:nvCxnSpPr>
        <p:spPr>
          <a:xfrm>
            <a:off x="6193535" y="5435758"/>
            <a:ext cx="75520" cy="4464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8247" y="5737578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tentative distance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98398" y="6120528"/>
            <a:ext cx="367113" cy="2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2">
            <a:extLst>
              <a:ext uri="{FF2B5EF4-FFF2-40B4-BE49-F238E27FC236}">
                <a16:creationId xmlns:a16="http://schemas.microsoft.com/office/drawing/2014/main" id="{C4FB84F9-6911-4816-A7AE-941FEC19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685800"/>
          </a:xfrm>
        </p:spPr>
        <p:txBody>
          <a:bodyPr/>
          <a:lstStyle/>
          <a:p>
            <a:r>
              <a:rPr lang="en-US" altLang="zh-CN" dirty="0"/>
              <a:t>Push the frontier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447F12-7D29-4DD0-865A-43214FB8E5B5}"/>
              </a:ext>
            </a:extLst>
          </p:cNvPr>
          <p:cNvSpPr txBox="1"/>
          <p:nvPr/>
        </p:nvSpPr>
        <p:spPr>
          <a:xfrm>
            <a:off x="210833" y="1396014"/>
            <a:ext cx="3833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Because of the shortcuts,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each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round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can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push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frontier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more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than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1FF1EE6-294C-479F-BCF0-CC7F37D6864B}"/>
                  </a:ext>
                </a:extLst>
              </p:cNvPr>
              <p:cNvSpPr txBox="1"/>
              <p:nvPr/>
            </p:nvSpPr>
            <p:spPr>
              <a:xfrm>
                <a:off x="8019571" y="150761"/>
                <a:ext cx="342768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Every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update its neighbors</a:t>
                </a:r>
              </a:p>
              <a:p>
                <a:pPr algn="l"/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In 1-hop it is guaranteed to visit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nearest neighbors, the furthest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</a:t>
                </a:r>
                <a:r>
                  <a:rPr lang="en-US" altLang="zh-CN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is the furthest distance it can guarantee to update!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1FF1EE6-294C-479F-BCF0-CC7F37D68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571" y="150761"/>
                <a:ext cx="3427687" cy="2308324"/>
              </a:xfrm>
              <a:prstGeom prst="rect">
                <a:avLst/>
              </a:prstGeom>
              <a:blipFill>
                <a:blip r:embed="rId13"/>
                <a:stretch>
                  <a:fillRect l="-1601" t="-1323" r="-3381" b="-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8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25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7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2" grpId="0" animBg="1"/>
      <p:bldP spid="54" grpId="0" animBg="1"/>
      <p:bldP spid="54" grpId="1" animBg="1"/>
      <p:bldP spid="54" grpId="2" animBg="1"/>
      <p:bldP spid="53" grpId="0" animBg="1"/>
      <p:bldP spid="51" grpId="0" animBg="1"/>
      <p:bldP spid="49" grpId="0" animBg="1"/>
      <p:bldP spid="50" grpId="0" animBg="1"/>
      <p:bldP spid="69" grpId="0" animBg="1"/>
      <p:bldP spid="73" grpId="0" animBg="1"/>
      <p:bldP spid="73" grpId="1" animBg="1"/>
      <p:bldP spid="100" grpId="0"/>
      <p:bldP spid="104" grpId="0"/>
      <p:bldP spid="119" grpId="0"/>
      <p:bldP spid="125" grpId="0"/>
      <p:bldP spid="126" grpId="0"/>
      <p:bldP spid="55" grpId="0"/>
      <p:bldP spid="47" grpId="0"/>
      <p:bldP spid="48" grpId="0"/>
      <p:bldP spid="57" grpId="0"/>
      <p:bldP spid="1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93BD-0E81-4EC8-B21B-A8C9263D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Lecture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9142-53C3-4C5D-9DF2-0AB1211E1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2776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Useful subroutines: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Test-and-set: when two vertices have the same neighbor to be added to the next frontier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Filter: each vertex pack their effective neighbors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Flatten: all the lists of effective neighbors are concatenated together as the next frontier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83F70-1BA1-4459-B5AA-400927ECA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</a:t>
            </a:fld>
            <a:endParaRPr lang="zh-CN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554AE9-33CB-4BF3-B08D-47AE6B1F0BCF}"/>
              </a:ext>
            </a:extLst>
          </p:cNvPr>
          <p:cNvCxnSpPr/>
          <p:nvPr/>
        </p:nvCxnSpPr>
        <p:spPr>
          <a:xfrm flipV="1">
            <a:off x="3655685" y="4339570"/>
            <a:ext cx="1299230" cy="689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37552-12F0-4D92-A1B6-A4032E04A42B}"/>
              </a:ext>
            </a:extLst>
          </p:cNvPr>
          <p:cNvCxnSpPr>
            <a:stCxn id="10" idx="5"/>
            <a:endCxn id="27" idx="2"/>
          </p:cNvCxnSpPr>
          <p:nvPr/>
        </p:nvCxnSpPr>
        <p:spPr>
          <a:xfrm>
            <a:off x="5332086" y="5255886"/>
            <a:ext cx="1449715" cy="95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DECC3F-29C6-4B8B-AA4E-04B8F574F214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5410200" y="50673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DE81A35-CD86-48D5-8CBC-5BDF7E7D0773}"/>
              </a:ext>
            </a:extLst>
          </p:cNvPr>
          <p:cNvSpPr/>
          <p:nvPr/>
        </p:nvSpPr>
        <p:spPr>
          <a:xfrm>
            <a:off x="3200400" y="4953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50550D-7B87-42CC-810E-4398928653D0}"/>
              </a:ext>
            </a:extLst>
          </p:cNvPr>
          <p:cNvSpPr/>
          <p:nvPr/>
        </p:nvSpPr>
        <p:spPr>
          <a:xfrm>
            <a:off x="4876800" y="5867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24CDE9-6052-43B5-B655-AA3FA1338658}"/>
              </a:ext>
            </a:extLst>
          </p:cNvPr>
          <p:cNvSpPr/>
          <p:nvPr/>
        </p:nvSpPr>
        <p:spPr>
          <a:xfrm>
            <a:off x="4876800" y="4800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299AFA-02F0-436D-A167-70B5038F05E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733800" y="50673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335D37-2E67-447D-B297-4E397DECBA72}"/>
              </a:ext>
            </a:extLst>
          </p:cNvPr>
          <p:cNvCxnSpPr>
            <a:stCxn id="8" idx="5"/>
            <a:endCxn id="9" idx="1"/>
          </p:cNvCxnSpPr>
          <p:nvPr/>
        </p:nvCxnSpPr>
        <p:spPr>
          <a:xfrm>
            <a:off x="3655685" y="5408285"/>
            <a:ext cx="1299230" cy="53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A4A0254-5F33-4352-9B46-7D85C70ED06F}"/>
              </a:ext>
            </a:extLst>
          </p:cNvPr>
          <p:cNvSpPr/>
          <p:nvPr/>
        </p:nvSpPr>
        <p:spPr>
          <a:xfrm>
            <a:off x="6781800" y="3810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5A86ED-5D7F-4879-8658-F834B6E6C5C4}"/>
              </a:ext>
            </a:extLst>
          </p:cNvPr>
          <p:cNvSpPr/>
          <p:nvPr/>
        </p:nvSpPr>
        <p:spPr>
          <a:xfrm>
            <a:off x="6781800" y="5943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F228EE-667F-4476-A32A-AA39BE351134}"/>
              </a:ext>
            </a:extLst>
          </p:cNvPr>
          <p:cNvSpPr/>
          <p:nvPr/>
        </p:nvSpPr>
        <p:spPr>
          <a:xfrm>
            <a:off x="6781800" y="5257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6178AE-B763-4053-BD7D-79E71CC7EC51}"/>
              </a:ext>
            </a:extLst>
          </p:cNvPr>
          <p:cNvSpPr/>
          <p:nvPr/>
        </p:nvSpPr>
        <p:spPr>
          <a:xfrm>
            <a:off x="6781800" y="4572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227B1A-B07B-40C9-8D68-E31A2BF00EC9}"/>
              </a:ext>
            </a:extLst>
          </p:cNvPr>
          <p:cNvCxnSpPr>
            <a:stCxn id="25" idx="7"/>
            <a:endCxn id="13" idx="2"/>
          </p:cNvCxnSpPr>
          <p:nvPr/>
        </p:nvCxnSpPr>
        <p:spPr>
          <a:xfrm flipV="1">
            <a:off x="5332086" y="4076701"/>
            <a:ext cx="1449715" cy="802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2EBD68-7E0B-4C48-8AF1-ECB612BFAF82}"/>
              </a:ext>
            </a:extLst>
          </p:cNvPr>
          <p:cNvCxnSpPr>
            <a:stCxn id="9" idx="7"/>
            <a:endCxn id="16" idx="2"/>
          </p:cNvCxnSpPr>
          <p:nvPr/>
        </p:nvCxnSpPr>
        <p:spPr>
          <a:xfrm flipV="1">
            <a:off x="5332086" y="4838701"/>
            <a:ext cx="1449715" cy="1106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A5AEEE-1F86-4430-B3B8-398797F75EFF}"/>
              </a:ext>
            </a:extLst>
          </p:cNvPr>
          <p:cNvCxnSpPr>
            <a:stCxn id="9" idx="6"/>
            <a:endCxn id="28" idx="3"/>
          </p:cNvCxnSpPr>
          <p:nvPr/>
        </p:nvCxnSpPr>
        <p:spPr>
          <a:xfrm flipV="1">
            <a:off x="5410201" y="5713086"/>
            <a:ext cx="1449715" cy="42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54FB8-20B8-4438-8B4C-1A43C0DAB664}"/>
              </a:ext>
            </a:extLst>
          </p:cNvPr>
          <p:cNvCxnSpPr>
            <a:stCxn id="9" idx="5"/>
            <a:endCxn id="14" idx="3"/>
          </p:cNvCxnSpPr>
          <p:nvPr/>
        </p:nvCxnSpPr>
        <p:spPr>
          <a:xfrm>
            <a:off x="5332085" y="6322685"/>
            <a:ext cx="152783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573BDD-2F7D-4330-A1C1-606AF0C6DB39}"/>
              </a:ext>
            </a:extLst>
          </p:cNvPr>
          <p:cNvCxnSpPr>
            <a:stCxn id="43" idx="6"/>
            <a:endCxn id="29" idx="1"/>
          </p:cNvCxnSpPr>
          <p:nvPr/>
        </p:nvCxnSpPr>
        <p:spPr>
          <a:xfrm>
            <a:off x="5410201" y="4152901"/>
            <a:ext cx="1449715" cy="49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276FC3-0E72-40CA-8500-5A5DF6A7D2E6}"/>
              </a:ext>
            </a:extLst>
          </p:cNvPr>
          <p:cNvCxnSpPr>
            <a:stCxn id="9" idx="7"/>
            <a:endCxn id="26" idx="3"/>
          </p:cNvCxnSpPr>
          <p:nvPr/>
        </p:nvCxnSpPr>
        <p:spPr>
          <a:xfrm flipV="1">
            <a:off x="5332085" y="4265285"/>
            <a:ext cx="1527830" cy="1680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888EB1F-08CE-4E5B-9688-89A3DBB26C28}"/>
              </a:ext>
            </a:extLst>
          </p:cNvPr>
          <p:cNvSpPr/>
          <p:nvPr/>
        </p:nvSpPr>
        <p:spPr>
          <a:xfrm>
            <a:off x="3200400" y="4953000"/>
            <a:ext cx="533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5468BC-6615-4246-AC83-64F83631AACE}"/>
              </a:ext>
            </a:extLst>
          </p:cNvPr>
          <p:cNvSpPr/>
          <p:nvPr/>
        </p:nvSpPr>
        <p:spPr>
          <a:xfrm>
            <a:off x="4876800" y="5867400"/>
            <a:ext cx="533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D377E3-1E77-4800-99D7-69A0B624639E}"/>
              </a:ext>
            </a:extLst>
          </p:cNvPr>
          <p:cNvSpPr/>
          <p:nvPr/>
        </p:nvSpPr>
        <p:spPr>
          <a:xfrm>
            <a:off x="4876800" y="4800600"/>
            <a:ext cx="533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AEF37F-4CEA-4CF2-B66F-AC2CC5ED9D4F}"/>
              </a:ext>
            </a:extLst>
          </p:cNvPr>
          <p:cNvSpPr/>
          <p:nvPr/>
        </p:nvSpPr>
        <p:spPr>
          <a:xfrm>
            <a:off x="6781800" y="3810000"/>
            <a:ext cx="533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F0C75D-92A7-4356-9098-AA4F104DDA78}"/>
              </a:ext>
            </a:extLst>
          </p:cNvPr>
          <p:cNvSpPr/>
          <p:nvPr/>
        </p:nvSpPr>
        <p:spPr>
          <a:xfrm>
            <a:off x="6781800" y="5943600"/>
            <a:ext cx="533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BB30957-8761-4CD8-B594-35E285CC6002}"/>
              </a:ext>
            </a:extLst>
          </p:cNvPr>
          <p:cNvSpPr/>
          <p:nvPr/>
        </p:nvSpPr>
        <p:spPr>
          <a:xfrm>
            <a:off x="6781800" y="5257800"/>
            <a:ext cx="533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DA2B64-3FC2-486C-B953-FEC104989F98}"/>
              </a:ext>
            </a:extLst>
          </p:cNvPr>
          <p:cNvSpPr/>
          <p:nvPr/>
        </p:nvSpPr>
        <p:spPr>
          <a:xfrm>
            <a:off x="6781800" y="4572000"/>
            <a:ext cx="533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7ACE4B-F46C-429A-A3A4-E9467215AEEB}"/>
              </a:ext>
            </a:extLst>
          </p:cNvPr>
          <p:cNvCxnSpPr>
            <a:stCxn id="24" idx="7"/>
            <a:endCxn id="13" idx="3"/>
          </p:cNvCxnSpPr>
          <p:nvPr/>
        </p:nvCxnSpPr>
        <p:spPr>
          <a:xfrm flipV="1">
            <a:off x="5332085" y="4265285"/>
            <a:ext cx="1527830" cy="168023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F1672D-1A12-463F-AF8E-182D2649AA71}"/>
              </a:ext>
            </a:extLst>
          </p:cNvPr>
          <p:cNvCxnSpPr>
            <a:stCxn id="25" idx="6"/>
            <a:endCxn id="15" idx="2"/>
          </p:cNvCxnSpPr>
          <p:nvPr/>
        </p:nvCxnSpPr>
        <p:spPr>
          <a:xfrm>
            <a:off x="5410200" y="5067300"/>
            <a:ext cx="1371600" cy="45720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923827-6A19-40C5-85D1-AC0E97BC8851}"/>
              </a:ext>
            </a:extLst>
          </p:cNvPr>
          <p:cNvCxnSpPr>
            <a:stCxn id="10" idx="5"/>
            <a:endCxn id="27" idx="2"/>
          </p:cNvCxnSpPr>
          <p:nvPr/>
        </p:nvCxnSpPr>
        <p:spPr>
          <a:xfrm>
            <a:off x="5332086" y="5255886"/>
            <a:ext cx="1449715" cy="954415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40AC02-B20B-4E60-98EF-78013AE815D1}"/>
              </a:ext>
            </a:extLst>
          </p:cNvPr>
          <p:cNvCxnSpPr>
            <a:endCxn id="29" idx="1"/>
          </p:cNvCxnSpPr>
          <p:nvPr/>
        </p:nvCxnSpPr>
        <p:spPr>
          <a:xfrm>
            <a:off x="5414335" y="4134809"/>
            <a:ext cx="1445581" cy="51530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C85511-AEDE-44FE-B74E-0C2C46AFF149}"/>
              </a:ext>
            </a:extLst>
          </p:cNvPr>
          <p:cNvCxnSpPr>
            <a:stCxn id="8" idx="6"/>
            <a:endCxn id="25" idx="2"/>
          </p:cNvCxnSpPr>
          <p:nvPr/>
        </p:nvCxnSpPr>
        <p:spPr>
          <a:xfrm flipV="1">
            <a:off x="3733800" y="5067300"/>
            <a:ext cx="1143000" cy="15240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C9B924-E40F-439E-9725-FAB71713DDDE}"/>
              </a:ext>
            </a:extLst>
          </p:cNvPr>
          <p:cNvCxnSpPr>
            <a:stCxn id="8" idx="5"/>
            <a:endCxn id="9" idx="1"/>
          </p:cNvCxnSpPr>
          <p:nvPr/>
        </p:nvCxnSpPr>
        <p:spPr>
          <a:xfrm>
            <a:off x="3655685" y="5408285"/>
            <a:ext cx="1299230" cy="53723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39B5EA-FA8C-47C4-983A-2DB34B0389F3}"/>
              </a:ext>
            </a:extLst>
          </p:cNvPr>
          <p:cNvCxnSpPr>
            <a:stCxn id="28" idx="6"/>
          </p:cNvCxnSpPr>
          <p:nvPr/>
        </p:nvCxnSpPr>
        <p:spPr>
          <a:xfrm flipV="1">
            <a:off x="7315200" y="3886200"/>
            <a:ext cx="18288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9D776F-9FED-4F02-8E14-AC0BEACC756F}"/>
              </a:ext>
            </a:extLst>
          </p:cNvPr>
          <p:cNvCxnSpPr>
            <a:stCxn id="14" idx="7"/>
          </p:cNvCxnSpPr>
          <p:nvPr/>
        </p:nvCxnSpPr>
        <p:spPr>
          <a:xfrm flipV="1">
            <a:off x="7237086" y="5334001"/>
            <a:ext cx="1959811" cy="687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335BFED-7E93-44CC-B31B-8184C7707700}"/>
              </a:ext>
            </a:extLst>
          </p:cNvPr>
          <p:cNvSpPr/>
          <p:nvPr/>
        </p:nvSpPr>
        <p:spPr>
          <a:xfrm>
            <a:off x="4876800" y="3886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825B3B-5F78-4997-B5D7-B845DF8A5EFC}"/>
              </a:ext>
            </a:extLst>
          </p:cNvPr>
          <p:cNvCxnSpPr>
            <a:stCxn id="8" idx="7"/>
            <a:endCxn id="38" idx="3"/>
          </p:cNvCxnSpPr>
          <p:nvPr/>
        </p:nvCxnSpPr>
        <p:spPr>
          <a:xfrm flipV="1">
            <a:off x="3655685" y="4341485"/>
            <a:ext cx="1299230" cy="68963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6BD59C-D9DD-4B74-9399-2C9623622FC4}"/>
              </a:ext>
            </a:extLst>
          </p:cNvPr>
          <p:cNvCxnSpPr>
            <a:stCxn id="27" idx="6"/>
          </p:cNvCxnSpPr>
          <p:nvPr/>
        </p:nvCxnSpPr>
        <p:spPr>
          <a:xfrm flipV="1">
            <a:off x="7315200" y="6172202"/>
            <a:ext cx="2133600" cy="3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A0C2BA-6378-4F16-BBBF-54C902BEBCA9}"/>
              </a:ext>
            </a:extLst>
          </p:cNvPr>
          <p:cNvCxnSpPr>
            <a:stCxn id="13" idx="6"/>
          </p:cNvCxnSpPr>
          <p:nvPr/>
        </p:nvCxnSpPr>
        <p:spPr>
          <a:xfrm>
            <a:off x="7315200" y="4076700"/>
            <a:ext cx="1981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808FBC-3900-43E2-B4F8-E002FDFF1354}"/>
              </a:ext>
            </a:extLst>
          </p:cNvPr>
          <p:cNvCxnSpPr>
            <a:stCxn id="16" idx="6"/>
          </p:cNvCxnSpPr>
          <p:nvPr/>
        </p:nvCxnSpPr>
        <p:spPr>
          <a:xfrm>
            <a:off x="7315200" y="4838700"/>
            <a:ext cx="19050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031BE6D-17F3-4866-A62B-CD8FFAE0B665}"/>
              </a:ext>
            </a:extLst>
          </p:cNvPr>
          <p:cNvSpPr/>
          <p:nvPr/>
        </p:nvSpPr>
        <p:spPr>
          <a:xfrm>
            <a:off x="4876800" y="3886200"/>
            <a:ext cx="533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8AB0E3-1F6E-4858-ACF7-25F028C4BF07}"/>
              </a:ext>
            </a:extLst>
          </p:cNvPr>
          <p:cNvGrpSpPr/>
          <p:nvPr/>
        </p:nvGrpSpPr>
        <p:grpSpPr>
          <a:xfrm>
            <a:off x="2819400" y="3048000"/>
            <a:ext cx="1371600" cy="3581400"/>
            <a:chOff x="381000" y="621268"/>
            <a:chExt cx="1371600" cy="61605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67B758-6210-486B-8F92-AC74EE8C6402}"/>
                </a:ext>
              </a:extLst>
            </p:cNvPr>
            <p:cNvSpPr/>
            <p:nvPr/>
          </p:nvSpPr>
          <p:spPr>
            <a:xfrm>
              <a:off x="381000" y="1276644"/>
              <a:ext cx="1371600" cy="550515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2533C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15A3A8-4057-4598-BBCA-5BD901764FB0}"/>
                </a:ext>
              </a:extLst>
            </p:cNvPr>
            <p:cNvSpPr txBox="1"/>
            <p:nvPr/>
          </p:nvSpPr>
          <p:spPr>
            <a:xfrm>
              <a:off x="590155" y="621268"/>
              <a:ext cx="979956" cy="635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D2533C"/>
                  </a:solidFill>
                </a:rPr>
                <a:t>Frontier</a:t>
              </a:r>
              <a:endParaRPr lang="en-US" baseline="-25000" dirty="0">
                <a:solidFill>
                  <a:srgbClr val="D2533C"/>
                </a:solidFill>
              </a:endParaRP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D69B0A-EF31-4108-8BF0-88F30EF9DDB3}"/>
              </a:ext>
            </a:extLst>
          </p:cNvPr>
          <p:cNvCxnSpPr>
            <a:endCxn id="43" idx="7"/>
          </p:cNvCxnSpPr>
          <p:nvPr/>
        </p:nvCxnSpPr>
        <p:spPr>
          <a:xfrm flipH="1">
            <a:off x="5332086" y="3962401"/>
            <a:ext cx="1451629" cy="1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EA41E1-198B-4590-BA64-5E76FC681D7F}"/>
              </a:ext>
            </a:extLst>
          </p:cNvPr>
          <p:cNvCxnSpPr>
            <a:stCxn id="28" idx="1"/>
            <a:endCxn id="43" idx="5"/>
          </p:cNvCxnSpPr>
          <p:nvPr/>
        </p:nvCxnSpPr>
        <p:spPr>
          <a:xfrm flipH="1" flipV="1">
            <a:off x="5332085" y="4341485"/>
            <a:ext cx="1527830" cy="994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C50203-72B1-43D8-B3A0-35571D0B9F69}"/>
              </a:ext>
            </a:extLst>
          </p:cNvPr>
          <p:cNvCxnSpPr>
            <a:endCxn id="26" idx="7"/>
          </p:cNvCxnSpPr>
          <p:nvPr/>
        </p:nvCxnSpPr>
        <p:spPr>
          <a:xfrm flipH="1">
            <a:off x="7237086" y="3657601"/>
            <a:ext cx="1754515" cy="230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AD77BE-5211-4224-8041-BD6EA4ED0052}"/>
              </a:ext>
            </a:extLst>
          </p:cNvPr>
          <p:cNvCxnSpPr/>
          <p:nvPr/>
        </p:nvCxnSpPr>
        <p:spPr>
          <a:xfrm flipH="1">
            <a:off x="7315200" y="47244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C6D9E0-C52F-4FFE-B7CE-DC4BDD199234}"/>
              </a:ext>
            </a:extLst>
          </p:cNvPr>
          <p:cNvCxnSpPr>
            <a:endCxn id="28" idx="5"/>
          </p:cNvCxnSpPr>
          <p:nvPr/>
        </p:nvCxnSpPr>
        <p:spPr>
          <a:xfrm flipH="1" flipV="1">
            <a:off x="7237086" y="5713086"/>
            <a:ext cx="2059315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6">
            <a:extLst>
              <a:ext uri="{FF2B5EF4-FFF2-40B4-BE49-F238E27FC236}">
                <a16:creationId xmlns:a16="http://schemas.microsoft.com/office/drawing/2014/main" id="{8EF682D2-1606-4A69-B223-0E80B29B10C0}"/>
              </a:ext>
            </a:extLst>
          </p:cNvPr>
          <p:cNvCxnSpPr>
            <a:cxnSpLocks/>
            <a:stCxn id="43" idx="4"/>
            <a:endCxn id="25" idx="0"/>
          </p:cNvCxnSpPr>
          <p:nvPr/>
        </p:nvCxnSpPr>
        <p:spPr>
          <a:xfrm>
            <a:off x="5143500" y="4419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709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3604549" y="1151808"/>
            <a:ext cx="4754880" cy="4754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54434" y="2163111"/>
            <a:ext cx="2743200" cy="2743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970635" flipH="1">
            <a:off x="6010463" y="2753894"/>
            <a:ext cx="354042" cy="824231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1064825">
            <a:off x="5351446" y="2602191"/>
            <a:ext cx="472938" cy="936108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8183435">
            <a:off x="6184787" y="3137136"/>
            <a:ext cx="755691" cy="962159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932463" flipV="1">
            <a:off x="5081790" y="3302426"/>
            <a:ext cx="618898" cy="820654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970635" flipH="1" flipV="1">
            <a:off x="5791681" y="3590553"/>
            <a:ext cx="247029" cy="539743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8" idx="7"/>
            <a:endCxn id="19" idx="3"/>
          </p:cNvCxnSpPr>
          <p:nvPr/>
        </p:nvCxnSpPr>
        <p:spPr>
          <a:xfrm flipV="1">
            <a:off x="6533301" y="2368192"/>
            <a:ext cx="702366" cy="3732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7"/>
            <a:endCxn id="23" idx="3"/>
          </p:cNvCxnSpPr>
          <p:nvPr/>
        </p:nvCxnSpPr>
        <p:spPr>
          <a:xfrm flipV="1">
            <a:off x="7254480" y="3228716"/>
            <a:ext cx="687043" cy="474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4"/>
            <a:endCxn id="36" idx="0"/>
          </p:cNvCxnSpPr>
          <p:nvPr/>
        </p:nvCxnSpPr>
        <p:spPr>
          <a:xfrm>
            <a:off x="5960731" y="4241386"/>
            <a:ext cx="232805" cy="10976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40" idx="6"/>
          </p:cNvCxnSpPr>
          <p:nvPr/>
        </p:nvCxnSpPr>
        <p:spPr>
          <a:xfrm flipH="1">
            <a:off x="3991270" y="3908243"/>
            <a:ext cx="822960" cy="1906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1"/>
            <a:endCxn id="45" idx="5"/>
          </p:cNvCxnSpPr>
          <p:nvPr/>
        </p:nvCxnSpPr>
        <p:spPr>
          <a:xfrm flipH="1" flipV="1">
            <a:off x="4837703" y="2035572"/>
            <a:ext cx="392542" cy="5243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4"/>
            <a:endCxn id="66" idx="1"/>
          </p:cNvCxnSpPr>
          <p:nvPr/>
        </p:nvCxnSpPr>
        <p:spPr>
          <a:xfrm>
            <a:off x="7222151" y="3781004"/>
            <a:ext cx="58013" cy="1155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6146952" y="5338998"/>
            <a:ext cx="93166" cy="96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22276" y="229014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8131" y="315066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99830" y="405318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9654" y="195752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266772" y="4923179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16854" y="2546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55252" y="272809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4230" y="3862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15010" y="41499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76430" y="3689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48079" y="34609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300885" y="3566828"/>
            <a:ext cx="1570884" cy="1643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09538" y="6245137"/>
                <a:ext cx="57270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mbria Math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for unvisited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38" y="6245137"/>
                <a:ext cx="5727081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0470461-3766-4770-A456-846AAD67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 the frontier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61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3604549" y="1151808"/>
            <a:ext cx="4754880" cy="4754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54434" y="2163111"/>
            <a:ext cx="2743200" cy="2743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970635" flipH="1">
            <a:off x="6010463" y="2753894"/>
            <a:ext cx="354042" cy="824231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1064825">
            <a:off x="5351446" y="2602191"/>
            <a:ext cx="472938" cy="936108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8183435">
            <a:off x="6184787" y="3137136"/>
            <a:ext cx="755691" cy="962159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932463" flipV="1">
            <a:off x="5081790" y="3302426"/>
            <a:ext cx="618898" cy="820654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970635" flipH="1" flipV="1">
            <a:off x="5791681" y="3590553"/>
            <a:ext cx="247029" cy="539743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8" idx="7"/>
            <a:endCxn id="19" idx="3"/>
          </p:cNvCxnSpPr>
          <p:nvPr/>
        </p:nvCxnSpPr>
        <p:spPr>
          <a:xfrm flipV="1">
            <a:off x="6533301" y="2368192"/>
            <a:ext cx="702366" cy="37329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4"/>
            <a:endCxn id="36" idx="0"/>
          </p:cNvCxnSpPr>
          <p:nvPr/>
        </p:nvCxnSpPr>
        <p:spPr>
          <a:xfrm>
            <a:off x="5960731" y="4241386"/>
            <a:ext cx="232805" cy="109761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2"/>
            <a:endCxn id="40" idx="6"/>
          </p:cNvCxnSpPr>
          <p:nvPr/>
        </p:nvCxnSpPr>
        <p:spPr>
          <a:xfrm flipH="1">
            <a:off x="3991270" y="3908243"/>
            <a:ext cx="822960" cy="19066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1"/>
            <a:endCxn id="45" idx="5"/>
          </p:cNvCxnSpPr>
          <p:nvPr/>
        </p:nvCxnSpPr>
        <p:spPr>
          <a:xfrm flipH="1" flipV="1">
            <a:off x="4837703" y="2035572"/>
            <a:ext cx="392542" cy="52438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1" idx="4"/>
            <a:endCxn id="66" idx="1"/>
          </p:cNvCxnSpPr>
          <p:nvPr/>
        </p:nvCxnSpPr>
        <p:spPr>
          <a:xfrm>
            <a:off x="7222151" y="3781004"/>
            <a:ext cx="58013" cy="115556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216854" y="2546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55252" y="272809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4230" y="3862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15010" y="41499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76430" y="3689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48079" y="34609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962368" y="461790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cxnSpLocks/>
            <a:stCxn id="66" idx="7"/>
            <a:endCxn id="46" idx="3"/>
          </p:cNvCxnSpPr>
          <p:nvPr/>
        </p:nvCxnSpPr>
        <p:spPr>
          <a:xfrm flipV="1">
            <a:off x="7344821" y="4695954"/>
            <a:ext cx="1630938" cy="2406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36" idx="5"/>
            <a:endCxn id="52" idx="7"/>
          </p:cNvCxnSpPr>
          <p:nvPr/>
        </p:nvCxnSpPr>
        <p:spPr>
          <a:xfrm>
            <a:off x="6226474" y="5421588"/>
            <a:ext cx="227358" cy="7011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56617" y="605467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75783" y="610937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cxnSpLocks/>
            <a:stCxn id="36" idx="3"/>
            <a:endCxn id="51" idx="6"/>
          </p:cNvCxnSpPr>
          <p:nvPr/>
        </p:nvCxnSpPr>
        <p:spPr>
          <a:xfrm flipH="1">
            <a:off x="5548057" y="5421588"/>
            <a:ext cx="612539" cy="6788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66" idx="4"/>
            <a:endCxn id="52" idx="0"/>
          </p:cNvCxnSpPr>
          <p:nvPr/>
        </p:nvCxnSpPr>
        <p:spPr>
          <a:xfrm flipH="1">
            <a:off x="6421503" y="5014619"/>
            <a:ext cx="890989" cy="10947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0" idx="0"/>
            <a:endCxn id="59" idx="6"/>
          </p:cNvCxnSpPr>
          <p:nvPr/>
        </p:nvCxnSpPr>
        <p:spPr>
          <a:xfrm flipH="1" flipV="1">
            <a:off x="2717130" y="3028583"/>
            <a:ext cx="1228420" cy="10246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625690" y="298286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510154" y="405052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cxnSpLocks/>
            <a:stCxn id="40" idx="2"/>
            <a:endCxn id="60" idx="6"/>
          </p:cNvCxnSpPr>
          <p:nvPr/>
        </p:nvCxnSpPr>
        <p:spPr>
          <a:xfrm flipH="1" flipV="1">
            <a:off x="2601594" y="4096245"/>
            <a:ext cx="1298236" cy="2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97371" y="1877838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709666" y="135636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cxnSpLocks/>
            <a:stCxn id="45" idx="3"/>
            <a:endCxn id="65" idx="5"/>
          </p:cNvCxnSpPr>
          <p:nvPr/>
        </p:nvCxnSpPr>
        <p:spPr>
          <a:xfrm flipH="1" flipV="1">
            <a:off x="3375420" y="1955887"/>
            <a:ext cx="1397625" cy="79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45" idx="7"/>
            <a:endCxn id="67" idx="5"/>
          </p:cNvCxnSpPr>
          <p:nvPr/>
        </p:nvCxnSpPr>
        <p:spPr>
          <a:xfrm flipH="1" flipV="1">
            <a:off x="3787715" y="1434409"/>
            <a:ext cx="1049988" cy="5365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830296" y="2139068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122871" y="1282594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cxnSpLocks/>
            <a:stCxn id="19" idx="5"/>
            <a:endCxn id="72" idx="2"/>
          </p:cNvCxnSpPr>
          <p:nvPr/>
        </p:nvCxnSpPr>
        <p:spPr>
          <a:xfrm flipV="1">
            <a:off x="7300325" y="2184788"/>
            <a:ext cx="1529971" cy="1834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116400" y="3161819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cxnSpLocks/>
            <a:stCxn id="19" idx="5"/>
            <a:endCxn id="76" idx="2"/>
          </p:cNvCxnSpPr>
          <p:nvPr/>
        </p:nvCxnSpPr>
        <p:spPr>
          <a:xfrm>
            <a:off x="7300325" y="2368192"/>
            <a:ext cx="1816075" cy="8393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222276" y="229014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99830" y="405318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cxnSpLocks/>
            <a:stCxn id="19" idx="7"/>
            <a:endCxn id="73" idx="4"/>
          </p:cNvCxnSpPr>
          <p:nvPr/>
        </p:nvCxnSpPr>
        <p:spPr>
          <a:xfrm flipV="1">
            <a:off x="7300325" y="1374034"/>
            <a:ext cx="868266" cy="929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146952" y="5338998"/>
            <a:ext cx="93166" cy="9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9654" y="1957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266772" y="492317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4300885" y="3566828"/>
            <a:ext cx="1570884" cy="1643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538" y="6245137"/>
                <a:ext cx="57270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mbria Math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for unvisited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38" y="6245137"/>
                <a:ext cx="5727081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itle 2">
            <a:extLst>
              <a:ext uri="{FF2B5EF4-FFF2-40B4-BE49-F238E27FC236}">
                <a16:creationId xmlns:a16="http://schemas.microsoft.com/office/drawing/2014/main" id="{F7FCF366-372D-431D-AF83-EC29AA21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685800"/>
          </a:xfrm>
        </p:spPr>
        <p:txBody>
          <a:bodyPr/>
          <a:lstStyle/>
          <a:p>
            <a:r>
              <a:rPr lang="en-US" altLang="zh-CN" dirty="0"/>
              <a:t>Push the frontier</a:t>
            </a:r>
            <a:endParaRPr lang="zh-CN" altLang="en-US" dirty="0"/>
          </a:p>
        </p:txBody>
      </p:sp>
      <p:cxnSp>
        <p:nvCxnSpPr>
          <p:cNvPr id="55" name="Straight Arrow Connector 24">
            <a:extLst>
              <a:ext uri="{FF2B5EF4-FFF2-40B4-BE49-F238E27FC236}">
                <a16:creationId xmlns:a16="http://schemas.microsoft.com/office/drawing/2014/main" id="{2CE099FE-5CED-4703-A58F-26F88DB1810C}"/>
              </a:ext>
            </a:extLst>
          </p:cNvPr>
          <p:cNvCxnSpPr>
            <a:endCxn id="56" idx="3"/>
          </p:cNvCxnSpPr>
          <p:nvPr/>
        </p:nvCxnSpPr>
        <p:spPr>
          <a:xfrm flipV="1">
            <a:off x="7254480" y="3228716"/>
            <a:ext cx="687043" cy="47423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Oval 22">
            <a:extLst>
              <a:ext uri="{FF2B5EF4-FFF2-40B4-BE49-F238E27FC236}">
                <a16:creationId xmlns:a16="http://schemas.microsoft.com/office/drawing/2014/main" id="{C054DF76-18B1-4BBD-A4A6-7804AEB4149F}"/>
              </a:ext>
            </a:extLst>
          </p:cNvPr>
          <p:cNvSpPr/>
          <p:nvPr/>
        </p:nvSpPr>
        <p:spPr>
          <a:xfrm>
            <a:off x="7928131" y="315066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6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  <p:bldP spid="52" grpId="0" animBg="1"/>
      <p:bldP spid="59" grpId="0" animBg="1"/>
      <p:bldP spid="60" grpId="0" animBg="1"/>
      <p:bldP spid="65" grpId="0" animBg="1"/>
      <p:bldP spid="67" grpId="0" animBg="1"/>
      <p:bldP spid="72" grpId="0" animBg="1"/>
      <p:bldP spid="73" grpId="0" animBg="1"/>
      <p:bldP spid="7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C590-782E-40DA-9C80-D88E845B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BFS with shortcuts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AAC3C-7C66-436A-B4BD-45C21F68C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1447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Preprocessing: shortcut each node to its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zh-CN" dirty="0"/>
                  <a:t> nearest neighbors</a:t>
                </a:r>
              </a:p>
              <a:p>
                <a:pPr lvl="1"/>
                <a:r>
                  <a:rPr lang="en-US" altLang="zh-CN" dirty="0"/>
                  <a:t>Use BFS to find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 vertices</a:t>
                </a:r>
              </a:p>
              <a:p>
                <a:pPr lvl="1"/>
                <a:r>
                  <a:rPr lang="en-US" altLang="zh-CN" dirty="0"/>
                  <a:t>Assign new weights to their edges, get new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AAC3C-7C66-436A-B4BD-45C21F68C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1447800"/>
              </a:xfrm>
              <a:blipFill>
                <a:blip r:embed="rId2"/>
                <a:stretch>
                  <a:fillRect l="-973" t="-6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52194-CCC0-4CC6-9899-2C0E1E128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99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C590-782E-40DA-9C80-D88E845B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BFS: radius stepping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AAC3C-7C66-436A-B4BD-45C21F68C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2590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Start with frontier={s}.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𝜹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dirty="0"/>
                  <a:t>: the set of settled elements)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In each step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 . This is for correctness.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/>
                  <a:t>, 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the frontier,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Use all vertices in the frontier to relax their neighbors’ tentative distances, repeat 2-3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twice</a:t>
                </a:r>
              </a:p>
              <a:p>
                <a:pPr lvl="1"/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frontier and its neighbor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Repeat steps until all vertices have been settled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AAC3C-7C66-436A-B4BD-45C21F68C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2590800"/>
              </a:xfrm>
              <a:blipFill>
                <a:blip r:embed="rId2"/>
                <a:stretch>
                  <a:fillRect l="-1081" t="-4235"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52194-CCC0-4CC6-9899-2C0E1E128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E8CB2-1CCF-4B83-B537-9F712D5C9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962400"/>
            <a:ext cx="4352381" cy="28000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EAC25237-7F6C-4942-9C93-B2DC099EF88A}"/>
              </a:ext>
            </a:extLst>
          </p:cNvPr>
          <p:cNvSpPr/>
          <p:nvPr/>
        </p:nvSpPr>
        <p:spPr>
          <a:xfrm>
            <a:off x="58674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D47BDA3-0003-4DB1-BF24-B458A4542388}"/>
              </a:ext>
            </a:extLst>
          </p:cNvPr>
          <p:cNvCxnSpPr>
            <a:cxnSpLocks/>
            <a:stCxn id="10" idx="0"/>
            <a:endCxn id="8" idx="1"/>
          </p:cNvCxnSpPr>
          <p:nvPr/>
        </p:nvCxnSpPr>
        <p:spPr>
          <a:xfrm flipH="1" flipV="1">
            <a:off x="5878559" y="4049759"/>
            <a:ext cx="3153492" cy="522241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80309BE-76B6-4E24-AB7F-E5EB1649D7EC}"/>
              </a:ext>
            </a:extLst>
          </p:cNvPr>
          <p:cNvSpPr txBox="1"/>
          <p:nvPr/>
        </p:nvSpPr>
        <p:spPr>
          <a:xfrm>
            <a:off x="7543800" y="4572000"/>
            <a:ext cx="2976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 guarantee to settle these vertices because #hops to processed nodes can be more than 2 (and unbounded)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BDB0C0-2785-4884-A4C0-68F18E0E3531}"/>
              </a:ext>
            </a:extLst>
          </p:cNvPr>
          <p:cNvSpPr/>
          <p:nvPr/>
        </p:nvSpPr>
        <p:spPr>
          <a:xfrm>
            <a:off x="69342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0727E1E-C0A3-493B-99E5-324F9519B3A6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16200000" flipV="1">
            <a:off x="7925976" y="3465924"/>
            <a:ext cx="152400" cy="2059751"/>
          </a:xfrm>
          <a:prstGeom prst="curvedConnector3">
            <a:avLst>
              <a:gd name="adj1" fmla="val 250000"/>
            </a:avLst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9BB0526-D9FB-4844-844F-F482BD4406DD}"/>
              </a:ext>
            </a:extLst>
          </p:cNvPr>
          <p:cNvSpPr/>
          <p:nvPr/>
        </p:nvSpPr>
        <p:spPr>
          <a:xfrm>
            <a:off x="4857750" y="3924300"/>
            <a:ext cx="1047750" cy="857250"/>
          </a:xfrm>
          <a:custGeom>
            <a:avLst/>
            <a:gdLst>
              <a:gd name="connsiteX0" fmla="*/ 1047750 w 1047750"/>
              <a:gd name="connsiteY0" fmla="*/ 152400 h 857250"/>
              <a:gd name="connsiteX1" fmla="*/ 914400 w 1047750"/>
              <a:gd name="connsiteY1" fmla="*/ 47625 h 857250"/>
              <a:gd name="connsiteX2" fmla="*/ 742950 w 1047750"/>
              <a:gd name="connsiteY2" fmla="*/ 114300 h 857250"/>
              <a:gd name="connsiteX3" fmla="*/ 600075 w 1047750"/>
              <a:gd name="connsiteY3" fmla="*/ 47625 h 857250"/>
              <a:gd name="connsiteX4" fmla="*/ 466725 w 1047750"/>
              <a:gd name="connsiteY4" fmla="*/ 95250 h 857250"/>
              <a:gd name="connsiteX5" fmla="*/ 180975 w 1047750"/>
              <a:gd name="connsiteY5" fmla="*/ 0 h 857250"/>
              <a:gd name="connsiteX6" fmla="*/ 238125 w 1047750"/>
              <a:gd name="connsiteY6" fmla="*/ 161925 h 857250"/>
              <a:gd name="connsiteX7" fmla="*/ 0 w 1047750"/>
              <a:gd name="connsiteY7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7750" h="857250">
                <a:moveTo>
                  <a:pt x="1047750" y="152400"/>
                </a:moveTo>
                <a:lnTo>
                  <a:pt x="914400" y="47625"/>
                </a:lnTo>
                <a:lnTo>
                  <a:pt x="742950" y="114300"/>
                </a:lnTo>
                <a:lnTo>
                  <a:pt x="600075" y="47625"/>
                </a:lnTo>
                <a:lnTo>
                  <a:pt x="466725" y="95250"/>
                </a:lnTo>
                <a:lnTo>
                  <a:pt x="180975" y="0"/>
                </a:lnTo>
                <a:lnTo>
                  <a:pt x="238125" y="161925"/>
                </a:lnTo>
                <a:lnTo>
                  <a:pt x="0" y="85725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19ABFF-BD12-41DB-897B-E489EEA7BF11}"/>
              </a:ext>
            </a:extLst>
          </p:cNvPr>
          <p:cNvSpPr/>
          <p:nvPr/>
        </p:nvSpPr>
        <p:spPr>
          <a:xfrm>
            <a:off x="6362700" y="4257675"/>
            <a:ext cx="561975" cy="228600"/>
          </a:xfrm>
          <a:custGeom>
            <a:avLst/>
            <a:gdLst>
              <a:gd name="connsiteX0" fmla="*/ 561975 w 561975"/>
              <a:gd name="connsiteY0" fmla="*/ 219075 h 228600"/>
              <a:gd name="connsiteX1" fmla="*/ 400050 w 561975"/>
              <a:gd name="connsiteY1" fmla="*/ 9525 h 228600"/>
              <a:gd name="connsiteX2" fmla="*/ 333375 w 561975"/>
              <a:gd name="connsiteY2" fmla="*/ 57150 h 228600"/>
              <a:gd name="connsiteX3" fmla="*/ 276225 w 561975"/>
              <a:gd name="connsiteY3" fmla="*/ 0 h 228600"/>
              <a:gd name="connsiteX4" fmla="*/ 276225 w 561975"/>
              <a:gd name="connsiteY4" fmla="*/ 0 h 228600"/>
              <a:gd name="connsiteX5" fmla="*/ 0 w 561975"/>
              <a:gd name="connsiteY5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975" h="228600">
                <a:moveTo>
                  <a:pt x="561975" y="219075"/>
                </a:moveTo>
                <a:lnTo>
                  <a:pt x="400050" y="9525"/>
                </a:lnTo>
                <a:lnTo>
                  <a:pt x="333375" y="57150"/>
                </a:lnTo>
                <a:lnTo>
                  <a:pt x="276225" y="0"/>
                </a:lnTo>
                <a:lnTo>
                  <a:pt x="276225" y="0"/>
                </a:lnTo>
                <a:lnTo>
                  <a:pt x="0" y="2286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8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18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143000"/>
                <a:ext cx="11201400" cy="5330952"/>
              </a:xfrm>
            </p:spPr>
            <p:txBody>
              <a:bodyPr/>
              <a:lstStyle/>
              <a:p>
                <a:r>
                  <a:rPr lang="en-US" dirty="0"/>
                  <a:t>The number of steps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want to show that the algorithm visits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vertices in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143000"/>
                <a:ext cx="11201400" cy="5330952"/>
              </a:xfrm>
              <a:blipFill>
                <a:blip r:embed="rId3"/>
                <a:stretch>
                  <a:fillRect l="-980" r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steps</a:t>
            </a:r>
          </a:p>
        </p:txBody>
      </p:sp>
      <p:sp>
        <p:nvSpPr>
          <p:cNvPr id="12" name="Oval 11"/>
          <p:cNvSpPr/>
          <p:nvPr/>
        </p:nvSpPr>
        <p:spPr>
          <a:xfrm>
            <a:off x="4116649" y="3810000"/>
            <a:ext cx="1005840" cy="100584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1981200" y="327660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30998" y="5072390"/>
                <a:ext cx="6076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98" y="5072390"/>
                <a:ext cx="607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9" idx="6"/>
            <a:endCxn id="12" idx="6"/>
          </p:cNvCxnSpPr>
          <p:nvPr/>
        </p:nvCxnSpPr>
        <p:spPr>
          <a:xfrm>
            <a:off x="4663441" y="4312920"/>
            <a:ext cx="45904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0" y="426720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3065089" y="328422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61548" y="5069860"/>
                <a:ext cx="950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548" y="5069860"/>
                <a:ext cx="9506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03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/>
      <p:bldP spid="9" grpId="0" animBg="1"/>
      <p:bldP spid="15" grpId="0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143000"/>
                <a:ext cx="11277600" cy="5330952"/>
              </a:xfrm>
            </p:spPr>
            <p:txBody>
              <a:bodyPr/>
              <a:lstStyle/>
              <a:p>
                <a:r>
                  <a:rPr lang="en-US" altLang="zh-CN" dirty="0"/>
                  <a:t>The number of steps is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want to show that the algorithm visits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vertices in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143000"/>
                <a:ext cx="11277600" cy="5330952"/>
              </a:xfrm>
              <a:blipFill>
                <a:blip r:embed="rId3"/>
                <a:stretch>
                  <a:fillRect l="-973" r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steps</a:t>
            </a:r>
          </a:p>
        </p:txBody>
      </p:sp>
      <p:sp>
        <p:nvSpPr>
          <p:cNvPr id="12" name="Oval 11"/>
          <p:cNvSpPr/>
          <p:nvPr/>
        </p:nvSpPr>
        <p:spPr>
          <a:xfrm>
            <a:off x="3886201" y="3627120"/>
            <a:ext cx="1371600" cy="137160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1981200" y="327660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30998" y="5072390"/>
                <a:ext cx="6076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98" y="5072390"/>
                <a:ext cx="607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9" idx="6"/>
            <a:endCxn id="12" idx="6"/>
          </p:cNvCxnSpPr>
          <p:nvPr/>
        </p:nvCxnSpPr>
        <p:spPr>
          <a:xfrm>
            <a:off x="4625341" y="4312920"/>
            <a:ext cx="63246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33900" y="426720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3205337" y="328422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01796" y="5069860"/>
                <a:ext cx="950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796" y="5069860"/>
                <a:ext cx="9506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90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3" grpId="0" animBg="1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143000"/>
                <a:ext cx="11277600" cy="5330952"/>
              </a:xfrm>
            </p:spPr>
            <p:txBody>
              <a:bodyPr/>
              <a:lstStyle/>
              <a:p>
                <a:r>
                  <a:rPr lang="en-US" altLang="zh-CN" dirty="0"/>
                  <a:t>The number of steps is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want to show that the algorithm visits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vertices in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143000"/>
                <a:ext cx="11277600" cy="5330952"/>
              </a:xfrm>
              <a:blipFill>
                <a:blip r:embed="rId3"/>
                <a:stretch>
                  <a:fillRect l="-973" r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steps</a:t>
            </a:r>
          </a:p>
        </p:txBody>
      </p:sp>
      <p:sp>
        <p:nvSpPr>
          <p:cNvPr id="12" name="Oval 11"/>
          <p:cNvSpPr/>
          <p:nvPr/>
        </p:nvSpPr>
        <p:spPr>
          <a:xfrm>
            <a:off x="3957320" y="3302000"/>
            <a:ext cx="2687320" cy="198628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1981200" y="327660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30998" y="5072390"/>
                <a:ext cx="6076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98" y="5072390"/>
                <a:ext cx="607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9" idx="6"/>
            <a:endCxn id="12" idx="6"/>
          </p:cNvCxnSpPr>
          <p:nvPr/>
        </p:nvCxnSpPr>
        <p:spPr>
          <a:xfrm flipV="1">
            <a:off x="5410200" y="4295140"/>
            <a:ext cx="1234440" cy="177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18760" y="426720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3205337" y="328422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01796" y="5069860"/>
                <a:ext cx="950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796" y="5069860"/>
                <a:ext cx="9506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>
            <a:off x="4587240" y="327660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983699" y="5062240"/>
                <a:ext cx="950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99" y="5062240"/>
                <a:ext cx="95064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1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7" grpId="0" animBg="1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143000"/>
                <a:ext cx="11277600" cy="5330952"/>
              </a:xfrm>
            </p:spPr>
            <p:txBody>
              <a:bodyPr/>
              <a:lstStyle/>
              <a:p>
                <a:r>
                  <a:rPr lang="en-US" altLang="zh-CN" dirty="0"/>
                  <a:t>The number of steps is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want to show that the algorithm visits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vertices in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143000"/>
                <a:ext cx="11277600" cy="5330952"/>
              </a:xfrm>
              <a:blipFill>
                <a:blip r:embed="rId3"/>
                <a:stretch>
                  <a:fillRect l="-973" r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steps</a:t>
            </a:r>
          </a:p>
        </p:txBody>
      </p:sp>
      <p:sp>
        <p:nvSpPr>
          <p:cNvPr id="12" name="Oval 11"/>
          <p:cNvSpPr/>
          <p:nvPr/>
        </p:nvSpPr>
        <p:spPr>
          <a:xfrm>
            <a:off x="3957320" y="3302000"/>
            <a:ext cx="5491480" cy="198628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1981200" y="327660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30998" y="5072390"/>
                <a:ext cx="6076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98" y="5072390"/>
                <a:ext cx="607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9" idx="6"/>
            <a:endCxn id="12" idx="6"/>
          </p:cNvCxnSpPr>
          <p:nvPr/>
        </p:nvCxnSpPr>
        <p:spPr>
          <a:xfrm flipV="1">
            <a:off x="6781800" y="4295140"/>
            <a:ext cx="2667000" cy="177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690360" y="426720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3205337" y="328422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01796" y="5069860"/>
                <a:ext cx="950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796" y="5069860"/>
                <a:ext cx="9506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>
            <a:off x="4587240" y="327660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983699" y="5062240"/>
                <a:ext cx="950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99" y="5062240"/>
                <a:ext cx="95064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>
            <a:off x="7391400" y="326644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787859" y="5052080"/>
                <a:ext cx="950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859" y="5052080"/>
                <a:ext cx="95064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91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9" grpId="0" animBg="1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304800" y="1143000"/>
                <a:ext cx="11277600" cy="2997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defTabSz="9144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rgbClr val="595959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95959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rgbClr val="595959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959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959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altLang="zh-CN" dirty="0"/>
                  <a:t>The number of steps is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want to show that the algorithm visits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vertices in at most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pPr lvl="1"/>
                <a:r>
                  <a:rPr lang="en-US" dirty="0"/>
                  <a:t>Either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vertices are visited, or</a:t>
                </a:r>
              </a:p>
              <a:p>
                <a:pPr lvl="1"/>
                <a:r>
                  <a:rPr lang="en-US" dirty="0"/>
                  <a:t>The total width at least doubles,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43000"/>
                <a:ext cx="11277600" cy="2997220"/>
              </a:xfrm>
              <a:prstGeom prst="rect">
                <a:avLst/>
              </a:prstGeom>
              <a:blipFill>
                <a:blip r:embed="rId3"/>
                <a:stretch>
                  <a:fillRect l="-973" r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D065C168-A998-4714-938A-00F24E8206ED}"/>
              </a:ext>
            </a:extLst>
          </p:cNvPr>
          <p:cNvSpPr/>
          <p:nvPr/>
        </p:nvSpPr>
        <p:spPr>
          <a:xfrm>
            <a:off x="3352800" y="3962400"/>
            <a:ext cx="5491480" cy="198628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14D2C2-8293-4954-9CA5-21F4C0F8110B}"/>
                  </a:ext>
                </a:extLst>
              </p:cNvPr>
              <p:cNvSpPr txBox="1"/>
              <p:nvPr/>
            </p:nvSpPr>
            <p:spPr>
              <a:xfrm>
                <a:off x="2826478" y="5732790"/>
                <a:ext cx="6076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014D2C2-8293-4954-9CA5-21F4C0F81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78" y="5732790"/>
                <a:ext cx="607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40B10E-8D03-42EA-9402-AB771BE1CA9A}"/>
              </a:ext>
            </a:extLst>
          </p:cNvPr>
          <p:cNvCxnSpPr>
            <a:stCxn id="31" idx="6"/>
            <a:endCxn id="28" idx="6"/>
          </p:cNvCxnSpPr>
          <p:nvPr/>
        </p:nvCxnSpPr>
        <p:spPr>
          <a:xfrm flipV="1">
            <a:off x="6177280" y="4955540"/>
            <a:ext cx="2667000" cy="177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483DB1B-EB31-4FF3-BC6D-ABC9FFFF2E71}"/>
              </a:ext>
            </a:extLst>
          </p:cNvPr>
          <p:cNvSpPr/>
          <p:nvPr/>
        </p:nvSpPr>
        <p:spPr>
          <a:xfrm>
            <a:off x="6085840" y="492760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31880223-7E26-4320-949F-1BCBFED5A298}"/>
              </a:ext>
            </a:extLst>
          </p:cNvPr>
          <p:cNvSpPr/>
          <p:nvPr/>
        </p:nvSpPr>
        <p:spPr>
          <a:xfrm>
            <a:off x="2600817" y="394462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A55E58-9B51-49C3-B5D7-8777DAFD9D32}"/>
                  </a:ext>
                </a:extLst>
              </p:cNvPr>
              <p:cNvSpPr txBox="1"/>
              <p:nvPr/>
            </p:nvSpPr>
            <p:spPr>
              <a:xfrm>
                <a:off x="3997276" y="5730260"/>
                <a:ext cx="950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A55E58-9B51-49C3-B5D7-8777DAFD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76" y="5730260"/>
                <a:ext cx="9506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40C6498A-5AF9-4659-819A-FE1814D5229E}"/>
              </a:ext>
            </a:extLst>
          </p:cNvPr>
          <p:cNvSpPr/>
          <p:nvPr/>
        </p:nvSpPr>
        <p:spPr>
          <a:xfrm>
            <a:off x="3982720" y="393700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6C341E-7EDF-4F62-BEF4-D6C36F9AE91C}"/>
                  </a:ext>
                </a:extLst>
              </p:cNvPr>
              <p:cNvSpPr txBox="1"/>
              <p:nvPr/>
            </p:nvSpPr>
            <p:spPr>
              <a:xfrm>
                <a:off x="5379179" y="5722640"/>
                <a:ext cx="950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6C341E-7EDF-4F62-BEF4-D6C36F9AE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179" y="5722640"/>
                <a:ext cx="95064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CC73795B-6224-4C3F-85B2-1C5A06701C7B}"/>
              </a:ext>
            </a:extLst>
          </p:cNvPr>
          <p:cNvSpPr/>
          <p:nvPr/>
        </p:nvSpPr>
        <p:spPr>
          <a:xfrm>
            <a:off x="6786880" y="392684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BA2265-923C-4C45-8E36-723A0CA51550}"/>
                  </a:ext>
                </a:extLst>
              </p:cNvPr>
              <p:cNvSpPr txBox="1"/>
              <p:nvPr/>
            </p:nvSpPr>
            <p:spPr>
              <a:xfrm>
                <a:off x="8183339" y="5712480"/>
                <a:ext cx="950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BA2265-923C-4C45-8E36-723A0CA51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339" y="5712480"/>
                <a:ext cx="95064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F5C53724-9194-4519-891E-CCDCC542558E}"/>
              </a:ext>
            </a:extLst>
          </p:cNvPr>
          <p:cNvSpPr/>
          <p:nvPr/>
        </p:nvSpPr>
        <p:spPr>
          <a:xfrm>
            <a:off x="1295400" y="4038600"/>
            <a:ext cx="2057400" cy="205740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A852F57-7B43-4299-B8C3-6A5626ADA3E2}"/>
                  </a:ext>
                </a:extLst>
              </p:cNvPr>
              <p:cNvSpPr txBox="1"/>
              <p:nvPr/>
            </p:nvSpPr>
            <p:spPr>
              <a:xfrm>
                <a:off x="3982720" y="6324600"/>
                <a:ext cx="1097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+1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A852F57-7B43-4299-B8C3-6A5626ADA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20" y="6324600"/>
                <a:ext cx="1097673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5BC8CD7-507A-4779-8150-9AA7630D3FEF}"/>
                  </a:ext>
                </a:extLst>
              </p:cNvPr>
              <p:cNvSpPr txBox="1"/>
              <p:nvPr/>
            </p:nvSpPr>
            <p:spPr>
              <a:xfrm>
                <a:off x="5305664" y="6282948"/>
                <a:ext cx="1097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+2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5BC8CD7-507A-4779-8150-9AA7630D3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664" y="6282948"/>
                <a:ext cx="1097673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5F7DAEB-59BE-4001-9F74-C67E2677FDF6}"/>
                  </a:ext>
                </a:extLst>
              </p:cNvPr>
              <p:cNvSpPr txBox="1"/>
              <p:nvPr/>
            </p:nvSpPr>
            <p:spPr>
              <a:xfrm>
                <a:off x="8183339" y="6270072"/>
                <a:ext cx="1097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+4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5F7DAEB-59BE-4001-9F74-C67E2677F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339" y="6270072"/>
                <a:ext cx="109767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17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8839200" y="4648200"/>
            <a:ext cx="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028944" y="4648200"/>
            <a:ext cx="0" cy="16662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29000" y="4648200"/>
            <a:ext cx="0" cy="16764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304800" y="1143000"/>
                <a:ext cx="11277600" cy="2997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defTabSz="914400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rgbClr val="595959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595959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rgbClr val="595959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959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595959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altLang="zh-CN" dirty="0"/>
                  <a:t>The number of steps is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want to show that the algorithm visits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vertices in at most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pPr lvl="1"/>
                <a:r>
                  <a:rPr lang="en-US" dirty="0"/>
                  <a:t>Either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vertices are visited, or</a:t>
                </a:r>
              </a:p>
              <a:p>
                <a:pPr lvl="1"/>
                <a:r>
                  <a:rPr lang="en-US" dirty="0"/>
                  <a:t>The total width at least doubles,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43000"/>
                <a:ext cx="11277600" cy="2997220"/>
              </a:xfrm>
              <a:prstGeom prst="rect">
                <a:avLst/>
              </a:prstGeom>
              <a:blipFill>
                <a:blip r:embed="rId3"/>
                <a:stretch>
                  <a:fillRect l="-973" r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>
            <a:off x="1371600" y="4386590"/>
            <a:ext cx="2057400" cy="193801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21398" y="4058910"/>
                <a:ext cx="6076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98" y="4058910"/>
                <a:ext cx="607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 48"/>
          <p:cNvSpPr/>
          <p:nvPr/>
        </p:nvSpPr>
        <p:spPr>
          <a:xfrm>
            <a:off x="3977640" y="4386590"/>
            <a:ext cx="2057400" cy="193801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374098" y="4048760"/>
                <a:ext cx="607730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098" y="4048760"/>
                <a:ext cx="60773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/>
          <p:cNvSpPr/>
          <p:nvPr/>
        </p:nvSpPr>
        <p:spPr>
          <a:xfrm>
            <a:off x="6781800" y="4376430"/>
            <a:ext cx="2057400" cy="1938010"/>
          </a:xfrm>
          <a:prstGeom prst="arc">
            <a:avLst>
              <a:gd name="adj1" fmla="val 18437865"/>
              <a:gd name="adj2" fmla="val 296596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178259" y="4038600"/>
                <a:ext cx="950773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259" y="4038600"/>
                <a:ext cx="950773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54" idx="6"/>
          </p:cNvCxnSpPr>
          <p:nvPr/>
        </p:nvCxnSpPr>
        <p:spPr>
          <a:xfrm flipV="1">
            <a:off x="6172200" y="5323171"/>
            <a:ext cx="2667000" cy="151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080760" y="5295230"/>
            <a:ext cx="91440" cy="861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29000" y="5867400"/>
            <a:ext cx="259994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028944" y="5867400"/>
            <a:ext cx="281025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242409" y="5977458"/>
                <a:ext cx="3859583" cy="6243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&lt;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409" y="5977458"/>
                <a:ext cx="3859583" cy="624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72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9" grpId="0" animBg="1"/>
      <p:bldP spid="50" grpId="0"/>
      <p:bldP spid="51" grpId="0" animBg="1"/>
      <p:bldP spid="52" grpId="0"/>
      <p:bldP spid="54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54F0-EB44-4F02-8259-1D58D01B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Lecture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4A704-35D2-42BF-86BB-B9C985D41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1905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Parallel connectivity component – random mate</a:t>
                </a:r>
              </a:p>
              <a:p>
                <a:pPr lvl="1"/>
                <a:r>
                  <a:rPr lang="en-US" altLang="zh-CN" dirty="0"/>
                  <a:t>Flip coins – form stars – contract – repeat</a:t>
                </a:r>
              </a:p>
              <a:p>
                <a:pPr lvl="1"/>
                <a:r>
                  <a:rPr lang="en-US" altLang="zh-CN" dirty="0"/>
                  <a:t>Filter out ¼ vertices each round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work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depth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4A704-35D2-42BF-86BB-B9C985D41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1905000"/>
              </a:xfrm>
              <a:blipFill>
                <a:blip r:embed="rId2"/>
                <a:stretch>
                  <a:fillRect l="-973" t="-5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DE3FB-9A6D-4202-8D9E-5DC87D4FE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1AAFF84-DAFD-43AC-90BF-DBEB5243A7B8}"/>
              </a:ext>
            </a:extLst>
          </p:cNvPr>
          <p:cNvGrpSpPr/>
          <p:nvPr/>
        </p:nvGrpSpPr>
        <p:grpSpPr>
          <a:xfrm>
            <a:off x="2514600" y="4038600"/>
            <a:ext cx="3727707" cy="2152910"/>
            <a:chOff x="457200" y="2057400"/>
            <a:chExt cx="4337307" cy="2533910"/>
          </a:xfrm>
        </p:grpSpPr>
        <p:grpSp>
          <p:nvGrpSpPr>
            <p:cNvPr id="6" name="成组">
              <a:extLst>
                <a:ext uri="{FF2B5EF4-FFF2-40B4-BE49-F238E27FC236}">
                  <a16:creationId xmlns:a16="http://schemas.microsoft.com/office/drawing/2014/main" id="{8D3FB11D-ADDF-42B9-A3F8-8705C705E97E}"/>
                </a:ext>
              </a:extLst>
            </p:cNvPr>
            <p:cNvGrpSpPr/>
            <p:nvPr/>
          </p:nvGrpSpPr>
          <p:grpSpPr>
            <a:xfrm>
              <a:off x="457200" y="2057400"/>
              <a:ext cx="3276469" cy="2235734"/>
              <a:chOff x="0" y="0"/>
              <a:chExt cx="4409724" cy="3262142"/>
            </a:xfrm>
          </p:grpSpPr>
          <p:sp>
            <p:nvSpPr>
              <p:cNvPr id="7" name="1">
                <a:extLst>
                  <a:ext uri="{FF2B5EF4-FFF2-40B4-BE49-F238E27FC236}">
                    <a16:creationId xmlns:a16="http://schemas.microsoft.com/office/drawing/2014/main" id="{6884EED9-106B-4A32-9743-701E2F9A50D7}"/>
                  </a:ext>
                </a:extLst>
              </p:cNvPr>
              <p:cNvSpPr/>
              <p:nvPr/>
            </p:nvSpPr>
            <p:spPr>
              <a:xfrm>
                <a:off x="0" y="0"/>
                <a:ext cx="752134" cy="752134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dirty="0"/>
                  <a:t>1</a:t>
                </a:r>
              </a:p>
            </p:txBody>
          </p:sp>
          <p:sp>
            <p:nvSpPr>
              <p:cNvPr id="8" name="2">
                <a:extLst>
                  <a:ext uri="{FF2B5EF4-FFF2-40B4-BE49-F238E27FC236}">
                    <a16:creationId xmlns:a16="http://schemas.microsoft.com/office/drawing/2014/main" id="{67B056C7-F2D3-4E92-ABDA-53727BB0CD6A}"/>
                  </a:ext>
                </a:extLst>
              </p:cNvPr>
              <p:cNvSpPr/>
              <p:nvPr/>
            </p:nvSpPr>
            <p:spPr>
              <a:xfrm>
                <a:off x="1191536" y="0"/>
                <a:ext cx="752135" cy="752134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9" name="4">
                <a:extLst>
                  <a:ext uri="{FF2B5EF4-FFF2-40B4-BE49-F238E27FC236}">
                    <a16:creationId xmlns:a16="http://schemas.microsoft.com/office/drawing/2014/main" id="{4D549120-20BF-4DC1-A95B-FA4E555AAA59}"/>
                  </a:ext>
                </a:extLst>
              </p:cNvPr>
              <p:cNvSpPr/>
              <p:nvPr/>
            </p:nvSpPr>
            <p:spPr>
              <a:xfrm>
                <a:off x="0" y="1223254"/>
                <a:ext cx="752134" cy="752134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10" name="3">
                <a:extLst>
                  <a:ext uri="{FF2B5EF4-FFF2-40B4-BE49-F238E27FC236}">
                    <a16:creationId xmlns:a16="http://schemas.microsoft.com/office/drawing/2014/main" id="{93B1D64D-6D6F-4B79-A53F-74ADB4E4EC31}"/>
                  </a:ext>
                </a:extLst>
              </p:cNvPr>
              <p:cNvSpPr/>
              <p:nvPr/>
            </p:nvSpPr>
            <p:spPr>
              <a:xfrm>
                <a:off x="1191536" y="1223254"/>
                <a:ext cx="752135" cy="752134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11" name="5">
                <a:extLst>
                  <a:ext uri="{FF2B5EF4-FFF2-40B4-BE49-F238E27FC236}">
                    <a16:creationId xmlns:a16="http://schemas.microsoft.com/office/drawing/2014/main" id="{23440473-A247-4886-A5BE-10FBE23DEECB}"/>
                  </a:ext>
                </a:extLst>
              </p:cNvPr>
              <p:cNvSpPr/>
              <p:nvPr/>
            </p:nvSpPr>
            <p:spPr>
              <a:xfrm>
                <a:off x="1191536" y="2510008"/>
                <a:ext cx="752135" cy="752134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2" name="7">
                <a:extLst>
                  <a:ext uri="{FF2B5EF4-FFF2-40B4-BE49-F238E27FC236}">
                    <a16:creationId xmlns:a16="http://schemas.microsoft.com/office/drawing/2014/main" id="{AE716F68-7206-48D1-8A36-679EA2B5F18E}"/>
                  </a:ext>
                </a:extLst>
              </p:cNvPr>
              <p:cNvSpPr/>
              <p:nvPr/>
            </p:nvSpPr>
            <p:spPr>
              <a:xfrm>
                <a:off x="2487131" y="1212670"/>
                <a:ext cx="752134" cy="752135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7</a:t>
                </a:r>
              </a:p>
            </p:txBody>
          </p:sp>
          <p:cxnSp>
            <p:nvCxnSpPr>
              <p:cNvPr id="13" name="连接线">
                <a:extLst>
                  <a:ext uri="{FF2B5EF4-FFF2-40B4-BE49-F238E27FC236}">
                    <a16:creationId xmlns:a16="http://schemas.microsoft.com/office/drawing/2014/main" id="{6636A139-66A0-4728-9443-5E7806465978}"/>
                  </a:ext>
                </a:extLst>
              </p:cNvPr>
              <p:cNvCxnSpPr>
                <a:stCxn id="7" idx="0"/>
                <a:endCxn id="8" idx="0"/>
              </p:cNvCxnSpPr>
              <p:nvPr/>
            </p:nvCxnSpPr>
            <p:spPr>
              <a:xfrm>
                <a:off x="376066" y="376066"/>
                <a:ext cx="1191538" cy="1"/>
              </a:xfrm>
              <a:prstGeom prst="straightConnector1">
                <a:avLst/>
              </a:prstGeom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14" name="连接线">
                <a:extLst>
                  <a:ext uri="{FF2B5EF4-FFF2-40B4-BE49-F238E27FC236}">
                    <a16:creationId xmlns:a16="http://schemas.microsoft.com/office/drawing/2014/main" id="{31E93F1B-FBD7-42A2-91F9-73FC0FA68405}"/>
                  </a:ext>
                </a:extLst>
              </p:cNvPr>
              <p:cNvCxnSpPr>
                <a:stCxn id="9" idx="0"/>
                <a:endCxn id="10" idx="0"/>
              </p:cNvCxnSpPr>
              <p:nvPr/>
            </p:nvCxnSpPr>
            <p:spPr>
              <a:xfrm>
                <a:off x="376066" y="1599320"/>
                <a:ext cx="1191538" cy="1"/>
              </a:xfrm>
              <a:prstGeom prst="straightConnector1">
                <a:avLst/>
              </a:prstGeom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15" name="连接线">
                <a:extLst>
                  <a:ext uri="{FF2B5EF4-FFF2-40B4-BE49-F238E27FC236}">
                    <a16:creationId xmlns:a16="http://schemas.microsoft.com/office/drawing/2014/main" id="{EFEF5E71-C6D2-4D4B-9ED9-7822BC88C745}"/>
                  </a:ext>
                </a:extLst>
              </p:cNvPr>
              <p:cNvCxnSpPr>
                <a:stCxn id="8" idx="0"/>
                <a:endCxn id="10" idx="0"/>
              </p:cNvCxnSpPr>
              <p:nvPr/>
            </p:nvCxnSpPr>
            <p:spPr>
              <a:xfrm>
                <a:off x="1567603" y="376066"/>
                <a:ext cx="1" cy="1223255"/>
              </a:xfrm>
              <a:prstGeom prst="straightConnector1">
                <a:avLst/>
              </a:prstGeom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16" name="连接线">
                <a:extLst>
                  <a:ext uri="{FF2B5EF4-FFF2-40B4-BE49-F238E27FC236}">
                    <a16:creationId xmlns:a16="http://schemas.microsoft.com/office/drawing/2014/main" id="{9650056C-A29B-468D-9528-9227FF71B1A6}"/>
                  </a:ext>
                </a:extLst>
              </p:cNvPr>
              <p:cNvCxnSpPr>
                <a:stCxn id="10" idx="0"/>
                <a:endCxn id="11" idx="0"/>
              </p:cNvCxnSpPr>
              <p:nvPr/>
            </p:nvCxnSpPr>
            <p:spPr>
              <a:xfrm>
                <a:off x="1567603" y="1599320"/>
                <a:ext cx="1" cy="1286755"/>
              </a:xfrm>
              <a:prstGeom prst="straightConnector1">
                <a:avLst/>
              </a:prstGeom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17" name="连接线">
                <a:extLst>
                  <a:ext uri="{FF2B5EF4-FFF2-40B4-BE49-F238E27FC236}">
                    <a16:creationId xmlns:a16="http://schemas.microsoft.com/office/drawing/2014/main" id="{A26E2E8C-40BB-4855-9269-B1E9E2982B84}"/>
                  </a:ext>
                </a:extLst>
              </p:cNvPr>
              <p:cNvCxnSpPr>
                <a:stCxn id="12" idx="0"/>
                <a:endCxn id="21" idx="0"/>
              </p:cNvCxnSpPr>
              <p:nvPr/>
            </p:nvCxnSpPr>
            <p:spPr>
              <a:xfrm>
                <a:off x="2863198" y="1588737"/>
                <a:ext cx="1170460" cy="1"/>
              </a:xfrm>
              <a:prstGeom prst="straightConnector1">
                <a:avLst/>
              </a:prstGeom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18" name="连接线">
                <a:extLst>
                  <a:ext uri="{FF2B5EF4-FFF2-40B4-BE49-F238E27FC236}">
                    <a16:creationId xmlns:a16="http://schemas.microsoft.com/office/drawing/2014/main" id="{BA0D908A-37F0-4E88-8691-6EED98C054FE}"/>
                  </a:ext>
                </a:extLst>
              </p:cNvPr>
              <p:cNvCxnSpPr>
                <a:stCxn id="20" idx="0"/>
                <a:endCxn id="12" idx="0"/>
              </p:cNvCxnSpPr>
              <p:nvPr/>
            </p:nvCxnSpPr>
            <p:spPr>
              <a:xfrm flipV="1">
                <a:off x="2863198" y="1588737"/>
                <a:ext cx="1" cy="1297338"/>
              </a:xfrm>
              <a:prstGeom prst="straightConnector1">
                <a:avLst/>
              </a:prstGeom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19" name="连接线">
                <a:extLst>
                  <a:ext uri="{FF2B5EF4-FFF2-40B4-BE49-F238E27FC236}">
                    <a16:creationId xmlns:a16="http://schemas.microsoft.com/office/drawing/2014/main" id="{83548B7E-3810-4909-B2E5-00887770F6B5}"/>
                  </a:ext>
                </a:extLst>
              </p:cNvPr>
              <p:cNvCxnSpPr>
                <a:stCxn id="11" idx="0"/>
                <a:endCxn id="20" idx="0"/>
              </p:cNvCxnSpPr>
              <p:nvPr/>
            </p:nvCxnSpPr>
            <p:spPr>
              <a:xfrm>
                <a:off x="1567603" y="2886074"/>
                <a:ext cx="1295596" cy="1"/>
              </a:xfrm>
              <a:prstGeom prst="straightConnector1">
                <a:avLst/>
              </a:prstGeom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cxnSp>
          <p:sp>
            <p:nvSpPr>
              <p:cNvPr id="20" name="6">
                <a:extLst>
                  <a:ext uri="{FF2B5EF4-FFF2-40B4-BE49-F238E27FC236}">
                    <a16:creationId xmlns:a16="http://schemas.microsoft.com/office/drawing/2014/main" id="{0B96AE4E-A2D7-40F9-8D4B-D102628EF773}"/>
                  </a:ext>
                </a:extLst>
              </p:cNvPr>
              <p:cNvSpPr/>
              <p:nvPr/>
            </p:nvSpPr>
            <p:spPr>
              <a:xfrm>
                <a:off x="2487131" y="2510008"/>
                <a:ext cx="752134" cy="752134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6</a:t>
                </a:r>
              </a:p>
            </p:txBody>
          </p:sp>
          <p:sp>
            <p:nvSpPr>
              <p:cNvPr id="21" name="8">
                <a:extLst>
                  <a:ext uri="{FF2B5EF4-FFF2-40B4-BE49-F238E27FC236}">
                    <a16:creationId xmlns:a16="http://schemas.microsoft.com/office/drawing/2014/main" id="{5D391645-0005-4F8D-8ACF-B3B59AE2C07B}"/>
                  </a:ext>
                </a:extLst>
              </p:cNvPr>
              <p:cNvSpPr/>
              <p:nvPr/>
            </p:nvSpPr>
            <p:spPr>
              <a:xfrm>
                <a:off x="3657590" y="1212670"/>
                <a:ext cx="752134" cy="752135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8</a:t>
                </a:r>
              </a:p>
            </p:txBody>
          </p:sp>
          <p:sp>
            <p:nvSpPr>
              <p:cNvPr id="22" name="9">
                <a:extLst>
                  <a:ext uri="{FF2B5EF4-FFF2-40B4-BE49-F238E27FC236}">
                    <a16:creationId xmlns:a16="http://schemas.microsoft.com/office/drawing/2014/main" id="{23E344A8-C1EC-450E-8A26-FF7BBD3B82AE}"/>
                  </a:ext>
                </a:extLst>
              </p:cNvPr>
              <p:cNvSpPr/>
              <p:nvPr/>
            </p:nvSpPr>
            <p:spPr>
              <a:xfrm>
                <a:off x="3657590" y="0"/>
                <a:ext cx="752134" cy="752134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9</a:t>
                </a:r>
              </a:p>
            </p:txBody>
          </p:sp>
          <p:cxnSp>
            <p:nvCxnSpPr>
              <p:cNvPr id="23" name="连接线">
                <a:extLst>
                  <a:ext uri="{FF2B5EF4-FFF2-40B4-BE49-F238E27FC236}">
                    <a16:creationId xmlns:a16="http://schemas.microsoft.com/office/drawing/2014/main" id="{46D317DA-A03B-41BA-9EDC-9F6953EA7DDC}"/>
                  </a:ext>
                </a:extLst>
              </p:cNvPr>
              <p:cNvCxnSpPr>
                <a:stCxn id="21" idx="0"/>
                <a:endCxn id="22" idx="0"/>
              </p:cNvCxnSpPr>
              <p:nvPr/>
            </p:nvCxnSpPr>
            <p:spPr>
              <a:xfrm flipV="1">
                <a:off x="4033657" y="376066"/>
                <a:ext cx="1" cy="1212672"/>
              </a:xfrm>
              <a:prstGeom prst="straightConnector1">
                <a:avLst/>
              </a:prstGeom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cxnSp>
        </p:grpSp>
        <p:sp>
          <p:nvSpPr>
            <p:cNvPr id="63" name="9">
              <a:extLst>
                <a:ext uri="{FF2B5EF4-FFF2-40B4-BE49-F238E27FC236}">
                  <a16:creationId xmlns:a16="http://schemas.microsoft.com/office/drawing/2014/main" id="{C1755665-9D3A-4846-B0B4-96A5420CF8FF}"/>
                </a:ext>
              </a:extLst>
            </p:cNvPr>
            <p:cNvSpPr/>
            <p:nvPr/>
          </p:nvSpPr>
          <p:spPr>
            <a:xfrm>
              <a:off x="4213372" y="3994957"/>
              <a:ext cx="571768" cy="596353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altLang="zh-CN" dirty="0"/>
                <a:t>10</a:t>
              </a:r>
              <a:endParaRPr dirty="0"/>
            </a:p>
          </p:txBody>
        </p:sp>
        <p:sp>
          <p:nvSpPr>
            <p:cNvPr id="64" name="9">
              <a:extLst>
                <a:ext uri="{FF2B5EF4-FFF2-40B4-BE49-F238E27FC236}">
                  <a16:creationId xmlns:a16="http://schemas.microsoft.com/office/drawing/2014/main" id="{6105B26D-8BDA-4D5C-91A6-D432222F810A}"/>
                </a:ext>
              </a:extLst>
            </p:cNvPr>
            <p:cNvSpPr/>
            <p:nvPr/>
          </p:nvSpPr>
          <p:spPr>
            <a:xfrm>
              <a:off x="4213372" y="3085026"/>
              <a:ext cx="571768" cy="596353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altLang="zh-CN" dirty="0"/>
                <a:t>11</a:t>
              </a:r>
              <a:endParaRPr dirty="0"/>
            </a:p>
          </p:txBody>
        </p:sp>
        <p:sp>
          <p:nvSpPr>
            <p:cNvPr id="65" name="9">
              <a:extLst>
                <a:ext uri="{FF2B5EF4-FFF2-40B4-BE49-F238E27FC236}">
                  <a16:creationId xmlns:a16="http://schemas.microsoft.com/office/drawing/2014/main" id="{31DBBBC2-9AEF-48C6-9434-9B87DC8A8C5A}"/>
                </a:ext>
              </a:extLst>
            </p:cNvPr>
            <p:cNvSpPr/>
            <p:nvPr/>
          </p:nvSpPr>
          <p:spPr>
            <a:xfrm>
              <a:off x="4222739" y="2100970"/>
              <a:ext cx="571768" cy="59635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altLang="zh-CN" dirty="0"/>
                <a:t>12</a:t>
              </a:r>
              <a:endParaRPr dirty="0"/>
            </a:p>
          </p:txBody>
        </p:sp>
        <p:cxnSp>
          <p:nvCxnSpPr>
            <p:cNvPr id="66" name="连接线">
              <a:extLst>
                <a:ext uri="{FF2B5EF4-FFF2-40B4-BE49-F238E27FC236}">
                  <a16:creationId xmlns:a16="http://schemas.microsoft.com/office/drawing/2014/main" id="{F26A798E-09BD-4054-BAE2-8E556E7B1177}"/>
                </a:ext>
              </a:extLst>
            </p:cNvPr>
            <p:cNvCxnSpPr/>
            <p:nvPr/>
          </p:nvCxnSpPr>
          <p:spPr>
            <a:xfrm flipV="1">
              <a:off x="4683571" y="2412601"/>
              <a:ext cx="1" cy="961505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67" name="连接线">
              <a:extLst>
                <a:ext uri="{FF2B5EF4-FFF2-40B4-BE49-F238E27FC236}">
                  <a16:creationId xmlns:a16="http://schemas.microsoft.com/office/drawing/2014/main" id="{5D22073E-6E68-4E09-84CB-43C8E5A50A86}"/>
                </a:ext>
              </a:extLst>
            </p:cNvPr>
            <p:cNvCxnSpPr/>
            <p:nvPr/>
          </p:nvCxnSpPr>
          <p:spPr>
            <a:xfrm flipV="1">
              <a:off x="4686128" y="3373372"/>
              <a:ext cx="1" cy="961505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404E6C-69AF-4A73-88FC-332EEFD47025}"/>
              </a:ext>
            </a:extLst>
          </p:cNvPr>
          <p:cNvGrpSpPr/>
          <p:nvPr/>
        </p:nvGrpSpPr>
        <p:grpSpPr>
          <a:xfrm>
            <a:off x="6324600" y="2133600"/>
            <a:ext cx="4648200" cy="2209800"/>
            <a:chOff x="4912179" y="2514600"/>
            <a:chExt cx="5146217" cy="2653750"/>
          </a:xfrm>
        </p:grpSpPr>
        <p:sp>
          <p:nvSpPr>
            <p:cNvPr id="5" name="圆角矩形">
              <a:extLst>
                <a:ext uri="{FF2B5EF4-FFF2-40B4-BE49-F238E27FC236}">
                  <a16:creationId xmlns:a16="http://schemas.microsoft.com/office/drawing/2014/main" id="{F710BCB7-0570-4597-9163-03B283C993EF}"/>
                </a:ext>
              </a:extLst>
            </p:cNvPr>
            <p:cNvSpPr/>
            <p:nvPr/>
          </p:nvSpPr>
          <p:spPr>
            <a:xfrm rot="5400000">
              <a:off x="8771057" y="2963743"/>
              <a:ext cx="1736481" cy="838196"/>
            </a:xfrm>
            <a:prstGeom prst="roundRect">
              <a:avLst>
                <a:gd name="adj" fmla="val 20390"/>
              </a:avLst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5" name="成组">
              <a:extLst>
                <a:ext uri="{FF2B5EF4-FFF2-40B4-BE49-F238E27FC236}">
                  <a16:creationId xmlns:a16="http://schemas.microsoft.com/office/drawing/2014/main" id="{022677C8-3D09-4FAA-BDC3-88CA89C8FB38}"/>
                </a:ext>
              </a:extLst>
            </p:cNvPr>
            <p:cNvGrpSpPr/>
            <p:nvPr/>
          </p:nvGrpSpPr>
          <p:grpSpPr>
            <a:xfrm>
              <a:off x="4912179" y="2590800"/>
              <a:ext cx="4133425" cy="2394531"/>
              <a:chOff x="-511248" y="0"/>
              <a:chExt cx="6114223" cy="3712532"/>
            </a:xfrm>
          </p:grpSpPr>
          <p:sp>
            <p:nvSpPr>
              <p:cNvPr id="26" name="圆角矩形">
                <a:extLst>
                  <a:ext uri="{FF2B5EF4-FFF2-40B4-BE49-F238E27FC236}">
                    <a16:creationId xmlns:a16="http://schemas.microsoft.com/office/drawing/2014/main" id="{24BDC136-20F6-4AF4-94B6-E2E49A171404}"/>
                  </a:ext>
                </a:extLst>
              </p:cNvPr>
              <p:cNvSpPr/>
              <p:nvPr/>
            </p:nvSpPr>
            <p:spPr>
              <a:xfrm>
                <a:off x="3379379" y="1271680"/>
                <a:ext cx="2210330" cy="934265"/>
              </a:xfrm>
              <a:prstGeom prst="roundRect">
                <a:avLst>
                  <a:gd name="adj" fmla="val 20390"/>
                </a:avLst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圆角矩形">
                <a:extLst>
                  <a:ext uri="{FF2B5EF4-FFF2-40B4-BE49-F238E27FC236}">
                    <a16:creationId xmlns:a16="http://schemas.microsoft.com/office/drawing/2014/main" id="{E805FF05-2F09-4319-95DE-C0F736DFB35F}"/>
                  </a:ext>
                </a:extLst>
              </p:cNvPr>
              <p:cNvSpPr/>
              <p:nvPr/>
            </p:nvSpPr>
            <p:spPr>
              <a:xfrm rot="5400000">
                <a:off x="4030678" y="638032"/>
                <a:ext cx="2210330" cy="934265"/>
              </a:xfrm>
              <a:prstGeom prst="roundRect">
                <a:avLst>
                  <a:gd name="adj" fmla="val 20390"/>
                </a:avLst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圆角矩形">
                <a:extLst>
                  <a:ext uri="{FF2B5EF4-FFF2-40B4-BE49-F238E27FC236}">
                    <a16:creationId xmlns:a16="http://schemas.microsoft.com/office/drawing/2014/main" id="{EA57A1CE-77FD-42F7-AD54-78962531E466}"/>
                  </a:ext>
                </a:extLst>
              </p:cNvPr>
              <p:cNvSpPr/>
              <p:nvPr/>
            </p:nvSpPr>
            <p:spPr>
              <a:xfrm rot="5400000">
                <a:off x="1553059" y="1904385"/>
                <a:ext cx="2210330" cy="934265"/>
              </a:xfrm>
              <a:prstGeom prst="roundRect">
                <a:avLst>
                  <a:gd name="adj" fmla="val 20390"/>
                </a:avLst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圆角矩形">
                <a:extLst>
                  <a:ext uri="{FF2B5EF4-FFF2-40B4-BE49-F238E27FC236}">
                    <a16:creationId xmlns:a16="http://schemas.microsoft.com/office/drawing/2014/main" id="{9745E830-EF64-4DB4-B887-7F0A0CFF2D3C}"/>
                  </a:ext>
                </a:extLst>
              </p:cNvPr>
              <p:cNvSpPr/>
              <p:nvPr/>
            </p:nvSpPr>
            <p:spPr>
              <a:xfrm>
                <a:off x="908420" y="1233580"/>
                <a:ext cx="2210330" cy="934265"/>
              </a:xfrm>
              <a:prstGeom prst="roundRect">
                <a:avLst>
                  <a:gd name="adj" fmla="val 20390"/>
                </a:avLst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圆角矩形">
                <a:extLst>
                  <a:ext uri="{FF2B5EF4-FFF2-40B4-BE49-F238E27FC236}">
                    <a16:creationId xmlns:a16="http://schemas.microsoft.com/office/drawing/2014/main" id="{34241027-FA0D-42CA-9FDC-D3D67F8131C6}"/>
                  </a:ext>
                </a:extLst>
              </p:cNvPr>
              <p:cNvSpPr/>
              <p:nvPr/>
            </p:nvSpPr>
            <p:spPr>
              <a:xfrm>
                <a:off x="997320" y="17751"/>
                <a:ext cx="2210330" cy="934265"/>
              </a:xfrm>
              <a:prstGeom prst="roundRect">
                <a:avLst>
                  <a:gd name="adj" fmla="val 20390"/>
                </a:avLst>
              </a:prstGeom>
              <a:solidFill>
                <a:schemeClr val="accent1">
                  <a:satOff val="-3355"/>
                  <a:lumOff val="2661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直线">
                <a:extLst>
                  <a:ext uri="{FF2B5EF4-FFF2-40B4-BE49-F238E27FC236}">
                    <a16:creationId xmlns:a16="http://schemas.microsoft.com/office/drawing/2014/main" id="{31EF14F9-6146-49F1-9CAD-FCECD0619DD0}"/>
                  </a:ext>
                </a:extLst>
              </p:cNvPr>
              <p:cNvSpPr/>
              <p:nvPr/>
            </p:nvSpPr>
            <p:spPr>
              <a:xfrm flipV="1">
                <a:off x="-511248" y="2719395"/>
                <a:ext cx="1372721" cy="99313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grpSp>
            <p:nvGrpSpPr>
              <p:cNvPr id="32" name="成组">
                <a:extLst>
                  <a:ext uri="{FF2B5EF4-FFF2-40B4-BE49-F238E27FC236}">
                    <a16:creationId xmlns:a16="http://schemas.microsoft.com/office/drawing/2014/main" id="{0F96211F-53E1-424C-AADF-58B2D7D5680C}"/>
                  </a:ext>
                </a:extLst>
              </p:cNvPr>
              <p:cNvGrpSpPr/>
              <p:nvPr/>
            </p:nvGrpSpPr>
            <p:grpSpPr>
              <a:xfrm>
                <a:off x="1086131" y="107742"/>
                <a:ext cx="4409725" cy="3262142"/>
                <a:chOff x="0" y="0"/>
                <a:chExt cx="4409723" cy="3262141"/>
              </a:xfrm>
            </p:grpSpPr>
            <p:sp>
              <p:nvSpPr>
                <p:cNvPr id="34" name="1">
                  <a:extLst>
                    <a:ext uri="{FF2B5EF4-FFF2-40B4-BE49-F238E27FC236}">
                      <a16:creationId xmlns:a16="http://schemas.microsoft.com/office/drawing/2014/main" id="{EEA6A758-97D1-402C-A8D9-2E329054478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52134" cy="752134"/>
                </a:xfrm>
                <a:prstGeom prst="ellipse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1</a:t>
                  </a:r>
                </a:p>
              </p:txBody>
            </p:sp>
            <p:sp>
              <p:nvSpPr>
                <p:cNvPr id="35" name="2">
                  <a:extLst>
                    <a:ext uri="{FF2B5EF4-FFF2-40B4-BE49-F238E27FC236}">
                      <a16:creationId xmlns:a16="http://schemas.microsoft.com/office/drawing/2014/main" id="{06A6DDCA-D8F2-4274-85BB-8BBA1D1FF3B4}"/>
                    </a:ext>
                  </a:extLst>
                </p:cNvPr>
                <p:cNvSpPr/>
                <p:nvPr/>
              </p:nvSpPr>
              <p:spPr>
                <a:xfrm>
                  <a:off x="1191536" y="0"/>
                  <a:ext cx="752135" cy="752134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2</a:t>
                  </a:r>
                </a:p>
              </p:txBody>
            </p:sp>
            <p:sp>
              <p:nvSpPr>
                <p:cNvPr id="36" name="4">
                  <a:extLst>
                    <a:ext uri="{FF2B5EF4-FFF2-40B4-BE49-F238E27FC236}">
                      <a16:creationId xmlns:a16="http://schemas.microsoft.com/office/drawing/2014/main" id="{67CD1671-9A96-453E-B959-9360536FF8C8}"/>
                    </a:ext>
                  </a:extLst>
                </p:cNvPr>
                <p:cNvSpPr/>
                <p:nvPr/>
              </p:nvSpPr>
              <p:spPr>
                <a:xfrm>
                  <a:off x="0" y="1223254"/>
                  <a:ext cx="752134" cy="752134"/>
                </a:xfrm>
                <a:prstGeom prst="ellipse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4</a:t>
                  </a:r>
                </a:p>
              </p:txBody>
            </p:sp>
            <p:sp>
              <p:nvSpPr>
                <p:cNvPr id="37" name="3">
                  <a:extLst>
                    <a:ext uri="{FF2B5EF4-FFF2-40B4-BE49-F238E27FC236}">
                      <a16:creationId xmlns:a16="http://schemas.microsoft.com/office/drawing/2014/main" id="{4D56D598-CDD5-4793-B6DE-B1879EC4C6EC}"/>
                    </a:ext>
                  </a:extLst>
                </p:cNvPr>
                <p:cNvSpPr/>
                <p:nvPr/>
              </p:nvSpPr>
              <p:spPr>
                <a:xfrm>
                  <a:off x="1191536" y="1223254"/>
                  <a:ext cx="752135" cy="752134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3</a:t>
                  </a:r>
                </a:p>
              </p:txBody>
            </p:sp>
            <p:sp>
              <p:nvSpPr>
                <p:cNvPr id="38" name="5">
                  <a:extLst>
                    <a:ext uri="{FF2B5EF4-FFF2-40B4-BE49-F238E27FC236}">
                      <a16:creationId xmlns:a16="http://schemas.microsoft.com/office/drawing/2014/main" id="{876DC7C0-62E8-4225-B358-E58A5A2F47C1}"/>
                    </a:ext>
                  </a:extLst>
                </p:cNvPr>
                <p:cNvSpPr/>
                <p:nvPr/>
              </p:nvSpPr>
              <p:spPr>
                <a:xfrm>
                  <a:off x="1191536" y="2510008"/>
                  <a:ext cx="752135" cy="752134"/>
                </a:xfrm>
                <a:prstGeom prst="ellipse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5</a:t>
                  </a:r>
                </a:p>
              </p:txBody>
            </p:sp>
            <p:sp>
              <p:nvSpPr>
                <p:cNvPr id="39" name="7">
                  <a:extLst>
                    <a:ext uri="{FF2B5EF4-FFF2-40B4-BE49-F238E27FC236}">
                      <a16:creationId xmlns:a16="http://schemas.microsoft.com/office/drawing/2014/main" id="{0879330D-A89E-4417-84E9-8DBB1406E572}"/>
                    </a:ext>
                  </a:extLst>
                </p:cNvPr>
                <p:cNvSpPr/>
                <p:nvPr/>
              </p:nvSpPr>
              <p:spPr>
                <a:xfrm>
                  <a:off x="2487131" y="1212670"/>
                  <a:ext cx="752134" cy="752135"/>
                </a:xfrm>
                <a:prstGeom prst="ellipse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7</a:t>
                  </a:r>
                </a:p>
              </p:txBody>
            </p:sp>
            <p:cxnSp>
              <p:nvCxnSpPr>
                <p:cNvPr id="40" name="连接线">
                  <a:extLst>
                    <a:ext uri="{FF2B5EF4-FFF2-40B4-BE49-F238E27FC236}">
                      <a16:creationId xmlns:a16="http://schemas.microsoft.com/office/drawing/2014/main" id="{111684B6-5979-4E9F-A056-A0FF4267214F}"/>
                    </a:ext>
                  </a:extLst>
                </p:cNvPr>
                <p:cNvCxnSpPr>
                  <a:stCxn id="34" idx="0"/>
                  <a:endCxn id="35" idx="0"/>
                </p:cNvCxnSpPr>
                <p:nvPr/>
              </p:nvCxnSpPr>
              <p:spPr>
                <a:xfrm>
                  <a:off x="376066" y="376066"/>
                  <a:ext cx="1191538" cy="1"/>
                </a:xfrm>
                <a:prstGeom prst="straightConnector1">
                  <a:avLst/>
                </a:prstGeom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41" name="连接线">
                  <a:extLst>
                    <a:ext uri="{FF2B5EF4-FFF2-40B4-BE49-F238E27FC236}">
                      <a16:creationId xmlns:a16="http://schemas.microsoft.com/office/drawing/2014/main" id="{DA312B7F-31B4-4ADB-AED2-3D533219349A}"/>
                    </a:ext>
                  </a:extLst>
                </p:cNvPr>
                <p:cNvCxnSpPr>
                  <a:stCxn id="36" idx="0"/>
                  <a:endCxn id="37" idx="0"/>
                </p:cNvCxnSpPr>
                <p:nvPr/>
              </p:nvCxnSpPr>
              <p:spPr>
                <a:xfrm>
                  <a:off x="376066" y="1599320"/>
                  <a:ext cx="1191538" cy="1"/>
                </a:xfrm>
                <a:prstGeom prst="straightConnector1">
                  <a:avLst/>
                </a:prstGeom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42" name="连接线">
                  <a:extLst>
                    <a:ext uri="{FF2B5EF4-FFF2-40B4-BE49-F238E27FC236}">
                      <a16:creationId xmlns:a16="http://schemas.microsoft.com/office/drawing/2014/main" id="{A8A47E48-883F-4D46-B5D9-3E7CB4461512}"/>
                    </a:ext>
                  </a:extLst>
                </p:cNvPr>
                <p:cNvCxnSpPr>
                  <a:stCxn id="35" idx="0"/>
                  <a:endCxn id="37" idx="0"/>
                </p:cNvCxnSpPr>
                <p:nvPr/>
              </p:nvCxnSpPr>
              <p:spPr>
                <a:xfrm>
                  <a:off x="1567603" y="376066"/>
                  <a:ext cx="1" cy="1223255"/>
                </a:xfrm>
                <a:prstGeom prst="straightConnector1">
                  <a:avLst/>
                </a:prstGeom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43" name="连接线">
                  <a:extLst>
                    <a:ext uri="{FF2B5EF4-FFF2-40B4-BE49-F238E27FC236}">
                      <a16:creationId xmlns:a16="http://schemas.microsoft.com/office/drawing/2014/main" id="{C61F6991-AF95-4782-8730-B238E2CAA5BE}"/>
                    </a:ext>
                  </a:extLst>
                </p:cNvPr>
                <p:cNvCxnSpPr>
                  <a:stCxn id="37" idx="0"/>
                  <a:endCxn id="38" idx="0"/>
                </p:cNvCxnSpPr>
                <p:nvPr/>
              </p:nvCxnSpPr>
              <p:spPr>
                <a:xfrm>
                  <a:off x="1567603" y="1599320"/>
                  <a:ext cx="1" cy="1286755"/>
                </a:xfrm>
                <a:prstGeom prst="straightConnector1">
                  <a:avLst/>
                </a:prstGeom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44" name="连接线">
                  <a:extLst>
                    <a:ext uri="{FF2B5EF4-FFF2-40B4-BE49-F238E27FC236}">
                      <a16:creationId xmlns:a16="http://schemas.microsoft.com/office/drawing/2014/main" id="{5CD7DF27-4C7C-4728-BFDB-B06F5DC93E51}"/>
                    </a:ext>
                  </a:extLst>
                </p:cNvPr>
                <p:cNvCxnSpPr>
                  <a:stCxn id="39" idx="0"/>
                  <a:endCxn id="48" idx="0"/>
                </p:cNvCxnSpPr>
                <p:nvPr/>
              </p:nvCxnSpPr>
              <p:spPr>
                <a:xfrm>
                  <a:off x="2863198" y="1588737"/>
                  <a:ext cx="1170460" cy="1"/>
                </a:xfrm>
                <a:prstGeom prst="straightConnector1">
                  <a:avLst/>
                </a:prstGeom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45" name="连接线">
                  <a:extLst>
                    <a:ext uri="{FF2B5EF4-FFF2-40B4-BE49-F238E27FC236}">
                      <a16:creationId xmlns:a16="http://schemas.microsoft.com/office/drawing/2014/main" id="{2B5BB68D-53A9-4475-A7FF-4C2315778F9E}"/>
                    </a:ext>
                  </a:extLst>
                </p:cNvPr>
                <p:cNvCxnSpPr>
                  <a:stCxn id="47" idx="0"/>
                  <a:endCxn id="39" idx="0"/>
                </p:cNvCxnSpPr>
                <p:nvPr/>
              </p:nvCxnSpPr>
              <p:spPr>
                <a:xfrm flipV="1">
                  <a:off x="2863198" y="1588737"/>
                  <a:ext cx="1" cy="1297338"/>
                </a:xfrm>
                <a:prstGeom prst="straightConnector1">
                  <a:avLst/>
                </a:prstGeom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46" name="连接线">
                  <a:extLst>
                    <a:ext uri="{FF2B5EF4-FFF2-40B4-BE49-F238E27FC236}">
                      <a16:creationId xmlns:a16="http://schemas.microsoft.com/office/drawing/2014/main" id="{7EFC1BF0-6958-4705-90D2-D3DBCCF4D13E}"/>
                    </a:ext>
                  </a:extLst>
                </p:cNvPr>
                <p:cNvCxnSpPr>
                  <a:stCxn id="38" idx="0"/>
                  <a:endCxn id="47" idx="0"/>
                </p:cNvCxnSpPr>
                <p:nvPr/>
              </p:nvCxnSpPr>
              <p:spPr>
                <a:xfrm>
                  <a:off x="1567603" y="2886074"/>
                  <a:ext cx="1295596" cy="1"/>
                </a:xfrm>
                <a:prstGeom prst="straightConnector1">
                  <a:avLst/>
                </a:prstGeom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</p:cxnSp>
            <p:sp>
              <p:nvSpPr>
                <p:cNvPr id="47" name="6">
                  <a:extLst>
                    <a:ext uri="{FF2B5EF4-FFF2-40B4-BE49-F238E27FC236}">
                      <a16:creationId xmlns:a16="http://schemas.microsoft.com/office/drawing/2014/main" id="{8259282D-92A8-4547-A9F8-74DA0C3A0363}"/>
                    </a:ext>
                  </a:extLst>
                </p:cNvPr>
                <p:cNvSpPr/>
                <p:nvPr/>
              </p:nvSpPr>
              <p:spPr>
                <a:xfrm>
                  <a:off x="2487131" y="2510008"/>
                  <a:ext cx="752134" cy="752134"/>
                </a:xfrm>
                <a:prstGeom prst="ellipse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6</a:t>
                  </a:r>
                </a:p>
              </p:txBody>
            </p:sp>
            <p:sp>
              <p:nvSpPr>
                <p:cNvPr id="48" name="8">
                  <a:extLst>
                    <a:ext uri="{FF2B5EF4-FFF2-40B4-BE49-F238E27FC236}">
                      <a16:creationId xmlns:a16="http://schemas.microsoft.com/office/drawing/2014/main" id="{2E438BB1-A700-4136-9093-F842330180E7}"/>
                    </a:ext>
                  </a:extLst>
                </p:cNvPr>
                <p:cNvSpPr/>
                <p:nvPr/>
              </p:nvSpPr>
              <p:spPr>
                <a:xfrm>
                  <a:off x="3657590" y="1212670"/>
                  <a:ext cx="752134" cy="752135"/>
                </a:xfrm>
                <a:prstGeom prst="ellipse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8</a:t>
                  </a:r>
                </a:p>
              </p:txBody>
            </p:sp>
            <p:sp>
              <p:nvSpPr>
                <p:cNvPr id="49" name="9">
                  <a:extLst>
                    <a:ext uri="{FF2B5EF4-FFF2-40B4-BE49-F238E27FC236}">
                      <a16:creationId xmlns:a16="http://schemas.microsoft.com/office/drawing/2014/main" id="{FC9658AD-60BF-4E7A-97FB-29AF7A1F8C81}"/>
                    </a:ext>
                  </a:extLst>
                </p:cNvPr>
                <p:cNvSpPr/>
                <p:nvPr/>
              </p:nvSpPr>
              <p:spPr>
                <a:xfrm>
                  <a:off x="3657590" y="0"/>
                  <a:ext cx="752134" cy="752134"/>
                </a:xfrm>
                <a:prstGeom prst="ellipse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24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r>
                    <a:t>9</a:t>
                  </a:r>
                </a:p>
              </p:txBody>
            </p:sp>
            <p:cxnSp>
              <p:nvCxnSpPr>
                <p:cNvPr id="50" name="连接线">
                  <a:extLst>
                    <a:ext uri="{FF2B5EF4-FFF2-40B4-BE49-F238E27FC236}">
                      <a16:creationId xmlns:a16="http://schemas.microsoft.com/office/drawing/2014/main" id="{C2FAF2BA-95AF-49CF-B39B-23E155C48A06}"/>
                    </a:ext>
                  </a:extLst>
                </p:cNvPr>
                <p:cNvCxnSpPr>
                  <a:stCxn id="48" idx="0"/>
                  <a:endCxn id="49" idx="0"/>
                </p:cNvCxnSpPr>
                <p:nvPr/>
              </p:nvCxnSpPr>
              <p:spPr>
                <a:xfrm flipV="1">
                  <a:off x="4033657" y="376066"/>
                  <a:ext cx="1" cy="1212672"/>
                </a:xfrm>
                <a:prstGeom prst="straightConnector1">
                  <a:avLst/>
                </a:prstGeom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</p:cxnSp>
          </p:grpSp>
        </p:grpSp>
        <p:sp>
          <p:nvSpPr>
            <p:cNvPr id="68" name="9">
              <a:extLst>
                <a:ext uri="{FF2B5EF4-FFF2-40B4-BE49-F238E27FC236}">
                  <a16:creationId xmlns:a16="http://schemas.microsoft.com/office/drawing/2014/main" id="{FBA6F469-7CF0-4AC9-B397-6C193DDF928C}"/>
                </a:ext>
              </a:extLst>
            </p:cNvPr>
            <p:cNvSpPr/>
            <p:nvPr/>
          </p:nvSpPr>
          <p:spPr>
            <a:xfrm>
              <a:off x="9372600" y="4571997"/>
              <a:ext cx="571768" cy="596353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altLang="zh-CN" dirty="0"/>
                <a:t>10</a:t>
              </a:r>
              <a:endParaRPr dirty="0"/>
            </a:p>
          </p:txBody>
        </p:sp>
        <p:sp>
          <p:nvSpPr>
            <p:cNvPr id="69" name="9">
              <a:extLst>
                <a:ext uri="{FF2B5EF4-FFF2-40B4-BE49-F238E27FC236}">
                  <a16:creationId xmlns:a16="http://schemas.microsoft.com/office/drawing/2014/main" id="{7BFD2020-2A0D-4B8F-9649-6E8AF6C140AA}"/>
                </a:ext>
              </a:extLst>
            </p:cNvPr>
            <p:cNvSpPr/>
            <p:nvPr/>
          </p:nvSpPr>
          <p:spPr>
            <a:xfrm>
              <a:off x="9343160" y="3597581"/>
              <a:ext cx="571768" cy="596353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altLang="zh-CN" dirty="0"/>
                <a:t>11</a:t>
              </a:r>
              <a:endParaRPr dirty="0"/>
            </a:p>
          </p:txBody>
        </p:sp>
        <p:sp>
          <p:nvSpPr>
            <p:cNvPr id="70" name="9">
              <a:extLst>
                <a:ext uri="{FF2B5EF4-FFF2-40B4-BE49-F238E27FC236}">
                  <a16:creationId xmlns:a16="http://schemas.microsoft.com/office/drawing/2014/main" id="{2B058E52-522C-4F47-9679-6C7498B3EE47}"/>
                </a:ext>
              </a:extLst>
            </p:cNvPr>
            <p:cNvSpPr/>
            <p:nvPr/>
          </p:nvSpPr>
          <p:spPr>
            <a:xfrm>
              <a:off x="9352527" y="2613525"/>
              <a:ext cx="571768" cy="59635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altLang="zh-CN" dirty="0"/>
                <a:t>12</a:t>
              </a:r>
              <a:endParaRPr dirty="0"/>
            </a:p>
          </p:txBody>
        </p:sp>
        <p:cxnSp>
          <p:nvCxnSpPr>
            <p:cNvPr id="71" name="连接线">
              <a:extLst>
                <a:ext uri="{FF2B5EF4-FFF2-40B4-BE49-F238E27FC236}">
                  <a16:creationId xmlns:a16="http://schemas.microsoft.com/office/drawing/2014/main" id="{20AF102A-E338-4ABC-AEA4-2B194353F948}"/>
                </a:ext>
              </a:extLst>
            </p:cNvPr>
            <p:cNvCxnSpPr/>
            <p:nvPr/>
          </p:nvCxnSpPr>
          <p:spPr>
            <a:xfrm flipV="1">
              <a:off x="9813359" y="2925156"/>
              <a:ext cx="1" cy="961505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72" name="连接线">
              <a:extLst>
                <a:ext uri="{FF2B5EF4-FFF2-40B4-BE49-F238E27FC236}">
                  <a16:creationId xmlns:a16="http://schemas.microsoft.com/office/drawing/2014/main" id="{71FF9246-3680-4862-A6D2-92D7AC973096}"/>
                </a:ext>
              </a:extLst>
            </p:cNvPr>
            <p:cNvCxnSpPr/>
            <p:nvPr/>
          </p:nvCxnSpPr>
          <p:spPr>
            <a:xfrm flipV="1">
              <a:off x="9815916" y="3885927"/>
              <a:ext cx="1" cy="961505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EE230E1-B630-478F-9201-C4D8D8A8AC40}"/>
              </a:ext>
            </a:extLst>
          </p:cNvPr>
          <p:cNvGrpSpPr/>
          <p:nvPr/>
        </p:nvGrpSpPr>
        <p:grpSpPr>
          <a:xfrm>
            <a:off x="7848600" y="4495800"/>
            <a:ext cx="2549336" cy="2105025"/>
            <a:chOff x="2844293" y="4724400"/>
            <a:chExt cx="2549336" cy="2105025"/>
          </a:xfrm>
        </p:grpSpPr>
        <p:grpSp>
          <p:nvGrpSpPr>
            <p:cNvPr id="51" name="成组">
              <a:extLst>
                <a:ext uri="{FF2B5EF4-FFF2-40B4-BE49-F238E27FC236}">
                  <a16:creationId xmlns:a16="http://schemas.microsoft.com/office/drawing/2014/main" id="{AC356396-6F4C-4819-B9A4-12152FF8B349}"/>
                </a:ext>
              </a:extLst>
            </p:cNvPr>
            <p:cNvGrpSpPr/>
            <p:nvPr/>
          </p:nvGrpSpPr>
          <p:grpSpPr>
            <a:xfrm>
              <a:off x="2844293" y="5142612"/>
              <a:ext cx="1752601" cy="1607713"/>
              <a:chOff x="0" y="298495"/>
              <a:chExt cx="2700700" cy="2843367"/>
            </a:xfrm>
          </p:grpSpPr>
          <p:sp>
            <p:nvSpPr>
              <p:cNvPr id="53" name="2">
                <a:extLst>
                  <a:ext uri="{FF2B5EF4-FFF2-40B4-BE49-F238E27FC236}">
                    <a16:creationId xmlns:a16="http://schemas.microsoft.com/office/drawing/2014/main" id="{9796AF47-AA9D-44EF-BE6F-54DA5C8B46B7}"/>
                  </a:ext>
                </a:extLst>
              </p:cNvPr>
              <p:cNvSpPr/>
              <p:nvPr/>
            </p:nvSpPr>
            <p:spPr>
              <a:xfrm>
                <a:off x="0" y="298495"/>
                <a:ext cx="752134" cy="752134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54" name="3">
                <a:extLst>
                  <a:ext uri="{FF2B5EF4-FFF2-40B4-BE49-F238E27FC236}">
                    <a16:creationId xmlns:a16="http://schemas.microsoft.com/office/drawing/2014/main" id="{607033E4-5095-4C29-A85D-82843D32BF62}"/>
                  </a:ext>
                </a:extLst>
              </p:cNvPr>
              <p:cNvSpPr/>
              <p:nvPr/>
            </p:nvSpPr>
            <p:spPr>
              <a:xfrm>
                <a:off x="0" y="1405039"/>
                <a:ext cx="752134" cy="752134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55" name="6">
                <a:extLst>
                  <a:ext uri="{FF2B5EF4-FFF2-40B4-BE49-F238E27FC236}">
                    <a16:creationId xmlns:a16="http://schemas.microsoft.com/office/drawing/2014/main" id="{7EA61B10-F916-4AF7-A4C8-126536177456}"/>
                  </a:ext>
                </a:extLst>
              </p:cNvPr>
              <p:cNvSpPr/>
              <p:nvPr/>
            </p:nvSpPr>
            <p:spPr>
              <a:xfrm>
                <a:off x="1021779" y="2389728"/>
                <a:ext cx="752134" cy="752134"/>
              </a:xfrm>
              <a:prstGeom prst="ellipse">
                <a:avLst/>
              </a:pr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6</a:t>
                </a:r>
              </a:p>
            </p:txBody>
          </p:sp>
          <p:sp>
            <p:nvSpPr>
              <p:cNvPr id="56" name="8">
                <a:extLst>
                  <a:ext uri="{FF2B5EF4-FFF2-40B4-BE49-F238E27FC236}">
                    <a16:creationId xmlns:a16="http://schemas.microsoft.com/office/drawing/2014/main" id="{764F2E07-2016-48DF-AB22-DDEA1A28D41C}"/>
                  </a:ext>
                </a:extLst>
              </p:cNvPr>
              <p:cNvSpPr/>
              <p:nvPr/>
            </p:nvSpPr>
            <p:spPr>
              <a:xfrm>
                <a:off x="1948566" y="1405039"/>
                <a:ext cx="752134" cy="752134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8</a:t>
                </a:r>
              </a:p>
            </p:txBody>
          </p:sp>
          <p:cxnSp>
            <p:nvCxnSpPr>
              <p:cNvPr id="57" name="连接线">
                <a:extLst>
                  <a:ext uri="{FF2B5EF4-FFF2-40B4-BE49-F238E27FC236}">
                    <a16:creationId xmlns:a16="http://schemas.microsoft.com/office/drawing/2014/main" id="{84D39A90-1B1E-48D6-9470-50A5109F10AD}"/>
                  </a:ext>
                </a:extLst>
              </p:cNvPr>
              <p:cNvCxnSpPr>
                <a:stCxn id="54" idx="0"/>
                <a:endCxn id="53" idx="0"/>
              </p:cNvCxnSpPr>
              <p:nvPr/>
            </p:nvCxnSpPr>
            <p:spPr>
              <a:xfrm flipV="1">
                <a:off x="376066" y="674561"/>
                <a:ext cx="1" cy="1106545"/>
              </a:xfrm>
              <a:prstGeom prst="straightConnector1">
                <a:avLst/>
              </a:prstGeom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58" name="连接线">
                <a:extLst>
                  <a:ext uri="{FF2B5EF4-FFF2-40B4-BE49-F238E27FC236}">
                    <a16:creationId xmlns:a16="http://schemas.microsoft.com/office/drawing/2014/main" id="{AF8D6CDE-D2B0-4639-ADDF-003AE08C504B}"/>
                  </a:ext>
                </a:extLst>
              </p:cNvPr>
              <p:cNvCxnSpPr>
                <a:stCxn id="55" idx="0"/>
                <a:endCxn id="54" idx="0"/>
              </p:cNvCxnSpPr>
              <p:nvPr/>
            </p:nvCxnSpPr>
            <p:spPr>
              <a:xfrm flipH="1" flipV="1">
                <a:off x="376066" y="1781105"/>
                <a:ext cx="1021781" cy="984691"/>
              </a:xfrm>
              <a:prstGeom prst="straightConnector1">
                <a:avLst/>
              </a:prstGeom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cxnSp>
          <p:cxnSp>
            <p:nvCxnSpPr>
              <p:cNvPr id="59" name="连接线">
                <a:extLst>
                  <a:ext uri="{FF2B5EF4-FFF2-40B4-BE49-F238E27FC236}">
                    <a16:creationId xmlns:a16="http://schemas.microsoft.com/office/drawing/2014/main" id="{AD3DB83E-4448-4A33-A381-A1D5601DB2E5}"/>
                  </a:ext>
                </a:extLst>
              </p:cNvPr>
              <p:cNvCxnSpPr>
                <a:stCxn id="55" idx="0"/>
                <a:endCxn id="56" idx="0"/>
              </p:cNvCxnSpPr>
              <p:nvPr/>
            </p:nvCxnSpPr>
            <p:spPr>
              <a:xfrm flipV="1">
                <a:off x="1397846" y="1781105"/>
                <a:ext cx="926787" cy="984691"/>
              </a:xfrm>
              <a:prstGeom prst="straightConnector1">
                <a:avLst/>
              </a:prstGeom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cxnSp>
        </p:grpSp>
        <p:sp>
          <p:nvSpPr>
            <p:cNvPr id="73" name="9">
              <a:extLst>
                <a:ext uri="{FF2B5EF4-FFF2-40B4-BE49-F238E27FC236}">
                  <a16:creationId xmlns:a16="http://schemas.microsoft.com/office/drawing/2014/main" id="{6E6EE020-3B02-4644-9BEC-AA27B97495BF}"/>
                </a:ext>
              </a:extLst>
            </p:cNvPr>
            <p:cNvSpPr/>
            <p:nvPr/>
          </p:nvSpPr>
          <p:spPr>
            <a:xfrm>
              <a:off x="4812494" y="6233072"/>
              <a:ext cx="571768" cy="596353"/>
            </a:xfrm>
            <a:prstGeom prst="ellipse">
              <a:avLst/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altLang="zh-CN" dirty="0"/>
                <a:t>10</a:t>
              </a:r>
              <a:endParaRPr dirty="0"/>
            </a:p>
          </p:txBody>
        </p:sp>
        <p:sp>
          <p:nvSpPr>
            <p:cNvPr id="74" name="9">
              <a:extLst>
                <a:ext uri="{FF2B5EF4-FFF2-40B4-BE49-F238E27FC236}">
                  <a16:creationId xmlns:a16="http://schemas.microsoft.com/office/drawing/2014/main" id="{79CB1BCE-FD78-463A-806C-409DED9F0C9D}"/>
                </a:ext>
              </a:extLst>
            </p:cNvPr>
            <p:cNvSpPr/>
            <p:nvPr/>
          </p:nvSpPr>
          <p:spPr>
            <a:xfrm>
              <a:off x="4821861" y="5249016"/>
              <a:ext cx="571768" cy="59635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lang="en-US" altLang="zh-CN" dirty="0"/>
                <a:t>12</a:t>
              </a:r>
              <a:endParaRPr dirty="0"/>
            </a:p>
          </p:txBody>
        </p:sp>
        <p:cxnSp>
          <p:nvCxnSpPr>
            <p:cNvPr id="75" name="连接线">
              <a:extLst>
                <a:ext uri="{FF2B5EF4-FFF2-40B4-BE49-F238E27FC236}">
                  <a16:creationId xmlns:a16="http://schemas.microsoft.com/office/drawing/2014/main" id="{9CCA7B45-2C06-4D50-AE67-A53686E3D33C}"/>
                </a:ext>
              </a:extLst>
            </p:cNvPr>
            <p:cNvCxnSpPr/>
            <p:nvPr/>
          </p:nvCxnSpPr>
          <p:spPr>
            <a:xfrm flipV="1">
              <a:off x="5282693" y="5560647"/>
              <a:ext cx="1" cy="961505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sp>
          <p:nvSpPr>
            <p:cNvPr id="76" name="直线">
              <a:extLst>
                <a:ext uri="{FF2B5EF4-FFF2-40B4-BE49-F238E27FC236}">
                  <a16:creationId xmlns:a16="http://schemas.microsoft.com/office/drawing/2014/main" id="{36775DF6-8ADF-4C5B-940A-87BC59D1A99C}"/>
                </a:ext>
              </a:extLst>
            </p:cNvPr>
            <p:cNvSpPr/>
            <p:nvPr/>
          </p:nvSpPr>
          <p:spPr>
            <a:xfrm flipH="1">
              <a:off x="3987293" y="4724400"/>
              <a:ext cx="0" cy="56615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8503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19200"/>
                <a:ext cx="11277600" cy="5254752"/>
              </a:xfrm>
            </p:spPr>
            <p:txBody>
              <a:bodyPr>
                <a:normAutofit/>
              </a:bodyPr>
              <a:lstStyle/>
              <a:p>
                <a:endParaRPr lang="en-US" sz="1200" dirty="0"/>
              </a:p>
              <a:p>
                <a:r>
                  <a:rPr lang="en-US" dirty="0"/>
                  <a:t>Depth: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Work: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Preprocessing: work: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depth: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𝝆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000" dirty="0"/>
                  <a:t>Proof available in the paper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Still a tradeoff:</a:t>
                </a:r>
              </a:p>
              <a:p>
                <a:pPr lvl="1"/>
                <a:r>
                  <a:rPr lang="en-US" sz="2000" dirty="0"/>
                  <a:t>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/>
                  <a:t>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depth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work – good for dense graphs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19200"/>
                <a:ext cx="11277600" cy="5254752"/>
              </a:xfrm>
              <a:blipFill>
                <a:blip r:embed="rId3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11277600" cy="868362"/>
          </a:xfrm>
        </p:spPr>
        <p:txBody>
          <a:bodyPr/>
          <a:lstStyle/>
          <a:p>
            <a:r>
              <a:rPr lang="en-US" dirty="0"/>
              <a:t>Work, depth of BFS using shortcuts (radius-stepping)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2362200"/>
            <a:ext cx="119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#steps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2286000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Update cost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74725" y="2171700"/>
            <a:ext cx="368475" cy="3429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16589" y="2057400"/>
            <a:ext cx="146136" cy="3810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4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4343400"/>
          </a:xfrm>
        </p:spPr>
        <p:txBody>
          <a:bodyPr/>
          <a:lstStyle/>
          <a:p>
            <a:r>
              <a:rPr lang="en-US" altLang="zh-CN" dirty="0"/>
              <a:t>Single Source Shortest Path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78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E622-D256-4A7D-B21A-1AE96050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source shortest path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F18A2-3C4E-47E7-8067-90D327520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a weighted graph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a vertex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altLang="zh-CN" dirty="0"/>
                  <a:t>, find the shortest distance (and path) for each vertex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Dijkstra’s algorithm</a:t>
                </a:r>
              </a:p>
              <a:p>
                <a:pPr lvl="1"/>
                <a:r>
                  <a:rPr lang="en-US" altLang="zh-CN" dirty="0"/>
                  <a:t>maintain 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Start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for all the other vertices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Find the closest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 - using a priority queue</a:t>
                </a:r>
              </a:p>
              <a:p>
                <a:pPr lvl="1"/>
                <a:r>
                  <a:rPr lang="en-US" altLang="zh-CN" dirty="0"/>
                  <a:t>update tentative distances of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’s neighbors </a:t>
                </a:r>
              </a:p>
              <a:p>
                <a:pPr lvl="1"/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is settled)</a:t>
                </a:r>
              </a:p>
              <a:p>
                <a:pPr lvl="1"/>
                <a:r>
                  <a:rPr lang="en-US" altLang="zh-CN" dirty="0"/>
                  <a:t>Repeat until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using binary heap for priority queue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F18A2-3C4E-47E7-8067-90D327520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C25D-0DBB-4AFD-AC2C-1619CC30C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D02DEB-2615-49DF-BC29-488811C04034}"/>
              </a:ext>
            </a:extLst>
          </p:cNvPr>
          <p:cNvSpPr/>
          <p:nvPr/>
        </p:nvSpPr>
        <p:spPr>
          <a:xfrm>
            <a:off x="1066800" y="4267200"/>
            <a:ext cx="6934200" cy="381000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2435E-9C15-48F2-B9D2-EAF7823D9093}"/>
              </a:ext>
            </a:extLst>
          </p:cNvPr>
          <p:cNvSpPr txBox="1"/>
          <p:nvPr/>
        </p:nvSpPr>
        <p:spPr>
          <a:xfrm>
            <a:off x="8001000" y="4196090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Parallelizable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E622-D256-4A7D-B21A-1AE96050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source shortest path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F18A2-3C4E-47E7-8067-90D327520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Dijkstra’s algorithm</a:t>
                </a:r>
              </a:p>
              <a:p>
                <a:pPr lvl="1"/>
                <a:r>
                  <a:rPr lang="en-US" altLang="zh-CN" dirty="0"/>
                  <a:t>maintain 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Start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for all the other vertices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Find the closest vertex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 - using a priority queue</a:t>
                </a:r>
              </a:p>
              <a:p>
                <a:pPr lvl="1"/>
                <a:r>
                  <a:rPr lang="en-US" altLang="zh-CN" dirty="0"/>
                  <a:t>update tentative distances of all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’s neighbors </a:t>
                </a:r>
              </a:p>
              <a:p>
                <a:pPr lvl="1"/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Repeat until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empty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using binary heap for priority queue</a:t>
                </a:r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if using Fibonacci heap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However … if we have a chain, still we need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rounds, each round needs to update/</a:t>
                </a:r>
                <a:r>
                  <a:rPr lang="en-US" altLang="zh-CN" dirty="0" err="1"/>
                  <a:t>extract_min</a:t>
                </a:r>
                <a:r>
                  <a:rPr lang="en-US" altLang="zh-CN" dirty="0"/>
                  <a:t> from the priority queue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F18A2-3C4E-47E7-8067-90D327520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 r="-1351" b="-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EC25D-0DBB-4AFD-AC2C-1619CC30C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44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BC7D5-EA1A-4B4D-9A93-B84D083A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source shortest path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75C76C-4513-4318-B359-A1616A239B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Bellman-ford</a:t>
                </a:r>
              </a:p>
              <a:p>
                <a:pPr lvl="1"/>
                <a:r>
                  <a:rPr lang="en-US" altLang="zh-CN" dirty="0"/>
                  <a:t>Maintain the tentative distance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of each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 each round, use each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to update the tentative distance of relevant vertices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Repeat, until in some round, no tentative distances get updated</a:t>
                </a:r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work – at most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rounds needed (e.g., a chain)</a:t>
                </a:r>
              </a:p>
              <a:p>
                <a:pPr lvl="1"/>
                <a:r>
                  <a:rPr lang="en-US" altLang="zh-CN" dirty="0"/>
                  <a:t>Within each round, update the tentative distances in parallel</a:t>
                </a:r>
              </a:p>
              <a:p>
                <a:pPr lvl="2"/>
                <a:r>
                  <a:rPr lang="en-US" altLang="zh-CN" dirty="0"/>
                  <a:t>Use priority-write to avoid conflict</a:t>
                </a:r>
              </a:p>
              <a:p>
                <a:pPr lvl="2"/>
                <a:r>
                  <a:rPr lang="en-US" altLang="zh-CN" dirty="0"/>
                  <a:t>priority-write(T* target, T value): write value to target if value &lt; current value stored in target</a:t>
                </a:r>
              </a:p>
              <a:p>
                <a:pPr lvl="2"/>
                <a:r>
                  <a:rPr lang="en-US" altLang="zh-CN" b="0" dirty="0"/>
                  <a:t>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75C76C-4513-4318-B359-A1616A239B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B868F0-AC18-423F-B3DD-BEA780134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96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C77E3-FC19-4176-9674-B59F45F6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SSSP - notation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66CBF-F54E-4613-8F5C-2C41DE340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current distance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the source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the edge weight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say a node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has been 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settled</a:t>
                </a:r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the shortest distance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66CBF-F54E-4613-8F5C-2C41DE340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8BA7E3-D92F-482E-9B53-F3B98A2DA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17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0D3BC-0025-4C9D-BDF6-8BC44978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SSSP - What is the frontier and how to relax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5B5BFF-AF7D-4C3B-A686-D8D550A3B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53157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Maintain the tentative distance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of each vertex</a:t>
                </a:r>
              </a:p>
              <a:p>
                <a:r>
                  <a:rPr lang="en-US" altLang="zh-CN" dirty="0"/>
                  <a:t>In every round, you pick up some vertices as the frontier</a:t>
                </a:r>
              </a:p>
              <a:p>
                <a:r>
                  <a:rPr lang="en-US" altLang="zh-CN" dirty="0"/>
                  <a:t>Dijkstra: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one</a:t>
                </a:r>
                <a:r>
                  <a:rPr lang="en-US" altLang="zh-CN" dirty="0"/>
                  <a:t> vertex in each frontier</a:t>
                </a:r>
              </a:p>
              <a:p>
                <a:pPr lvl="1"/>
                <a:r>
                  <a:rPr lang="en-US" altLang="zh-CN" dirty="0"/>
                  <a:t>Frontier: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with the smallest tentative distance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unprocessed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Update all its neighbors</a:t>
                </a:r>
              </a:p>
              <a:p>
                <a:pPr lvl="1"/>
                <a:r>
                  <a:rPr lang="en-US" altLang="zh-CN" dirty="0"/>
                  <a:t>Settle this vertex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Finish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rounds</a:t>
                </a:r>
              </a:p>
              <a:p>
                <a:r>
                  <a:rPr lang="en-US" altLang="zh-CN" dirty="0"/>
                  <a:t>Bellman-ford: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vertices in each frontier</a:t>
                </a:r>
              </a:p>
              <a:p>
                <a:pPr lvl="1"/>
                <a:r>
                  <a:rPr lang="en-US" altLang="zh-CN" dirty="0"/>
                  <a:t>Frontier: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vertices</a:t>
                </a:r>
              </a:p>
              <a:p>
                <a:pPr lvl="1"/>
                <a:r>
                  <a:rPr lang="en-US" altLang="zh-CN" dirty="0"/>
                  <a:t>Update all their neighbors using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edges</a:t>
                </a:r>
              </a:p>
              <a:p>
                <a:pPr lvl="1"/>
                <a:r>
                  <a:rPr lang="en-US" altLang="zh-CN" dirty="0"/>
                  <a:t>Vertices not guaranteed to be settled – next round still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vertices in the frontier</a:t>
                </a:r>
              </a:p>
              <a:p>
                <a:pPr lvl="1"/>
                <a:r>
                  <a:rPr lang="en-US" altLang="zh-CN" dirty="0"/>
                  <a:t>Settle all vertices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rounds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5B5BFF-AF7D-4C3B-A686-D8D550A3B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5315740"/>
              </a:xfrm>
              <a:blipFill>
                <a:blip r:embed="rId2"/>
                <a:stretch>
                  <a:fillRect l="-973" t="-2408" r="-1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79F49-C01F-4B1B-8916-E6EB9E50E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95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F804-CEFE-43FD-B181-CEBD0784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source shortest path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2ECED-54E2-4212-B069-74D89EF01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 existing parallel algorithms for SSSP that is</a:t>
                </a:r>
              </a:p>
              <a:p>
                <a:pPr lvl="1"/>
                <a:r>
                  <a:rPr lang="en-US" altLang="zh-CN" dirty="0"/>
                  <a:t>Work-efficient</a:t>
                </a:r>
              </a:p>
              <a:p>
                <a:pPr lvl="1"/>
                <a:r>
                  <a:rPr lang="en-US" altLang="zh-CN" dirty="0"/>
                  <a:t>Polylog depth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We can only try to get tradeoff between work and depth</a:t>
                </a:r>
              </a:p>
              <a:p>
                <a:pPr lvl="1"/>
                <a:r>
                  <a:rPr lang="en-US" altLang="zh-CN" dirty="0"/>
                  <a:t>For unit-weight graphs, SSSP is equivalent to BFS distance</a:t>
                </a:r>
              </a:p>
              <a:p>
                <a:pPr lvl="1"/>
                <a:r>
                  <a:rPr lang="en-US" altLang="zh-CN" dirty="0"/>
                  <a:t>Combine Dijkstra and Bellman-ford</a:t>
                </a:r>
              </a:p>
              <a:p>
                <a:pPr lvl="2"/>
                <a:r>
                  <a:rPr lang="en-US" altLang="zh-CN" dirty="0"/>
                  <a:t>Frontier size between 1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– find a good tradeoff!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2ECED-54E2-4212-B069-74D89EF01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F3D21-48AF-4FC3-9B22-D9B61023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04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387" y="5334000"/>
            <a:ext cx="1524000" cy="91440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143000"/>
                <a:ext cx="11048999" cy="39665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Partition vertices into buckets (frontier)</a:t>
                </a:r>
              </a:p>
              <a:p>
                <a:pPr lvl="1"/>
                <a:r>
                  <a:rPr lang="en-US" dirty="0"/>
                  <a:t>Each with the tentative distance in a range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Step: Dijkstra-style: visit buckets in order and relax neighbors.</a:t>
                </a:r>
                <a:r>
                  <a:rPr lang="en-US" dirty="0"/>
                  <a:t> Find the closest bucket with vertices with tentative distance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, update all their neighbors</a:t>
                </a:r>
              </a:p>
              <a:p>
                <a:pPr lvl="1"/>
                <a:r>
                  <a:rPr lang="en-US" dirty="0" err="1">
                    <a:solidFill>
                      <a:srgbClr val="FF0000"/>
                    </a:solidFill>
                  </a:rPr>
                  <a:t>Substeps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Bellman-ford: within a bucket. </a:t>
                </a:r>
                <a:r>
                  <a:rPr lang="en-US" dirty="0"/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bucket, and each of its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relax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’s 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2"/>
                    </a:solidFill>
                  </a:rPr>
                  <a:t>, in parallel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may be pulled closer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– goes to closer buckets. </a:t>
                </a:r>
              </a:p>
              <a:p>
                <a:pPr lvl="1"/>
                <a:r>
                  <a:rPr lang="en-US" dirty="0"/>
                  <a:t>Repeat </a:t>
                </a:r>
                <a:r>
                  <a:rPr lang="en-US" dirty="0" err="1"/>
                  <a:t>substeps</a:t>
                </a:r>
                <a:r>
                  <a:rPr lang="en-US" dirty="0"/>
                  <a:t>, until no tentative distance changes</a:t>
                </a:r>
              </a:p>
              <a:p>
                <a:r>
                  <a:rPr lang="en-US" dirty="0"/>
                  <a:t>Repeat steps, go to the next bucket until no more buckets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143000"/>
                <a:ext cx="11048999" cy="3966514"/>
              </a:xfrm>
              <a:blipFill>
                <a:blip r:embed="rId3"/>
                <a:stretch>
                  <a:fillRect l="-828" t="-3077" r="-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-Stepping: </a:t>
                </a:r>
                <a:r>
                  <a:rPr lang="en-US" altLang="zh-CN" dirty="0"/>
                  <a:t>Dijkstra + Bellman-Ford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t="-21239" b="-34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625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49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73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7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2789676" y="58674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1" y="54102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53525" y="5958463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8" idx="6"/>
            <a:endCxn id="26" idx="2"/>
          </p:cNvCxnSpPr>
          <p:nvPr/>
        </p:nvCxnSpPr>
        <p:spPr>
          <a:xfrm>
            <a:off x="3306326" y="5501263"/>
            <a:ext cx="2027675" cy="8876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9" idx="0"/>
          </p:cNvCxnSpPr>
          <p:nvPr/>
        </p:nvCxnSpPr>
        <p:spPr>
          <a:xfrm flipH="1">
            <a:off x="3844588" y="5654416"/>
            <a:ext cx="1516085" cy="30404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29" idx="2"/>
          </p:cNvCxnSpPr>
          <p:nvPr/>
        </p:nvCxnSpPr>
        <p:spPr>
          <a:xfrm flipV="1">
            <a:off x="3935650" y="5772151"/>
            <a:ext cx="2769951" cy="27737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334001" y="5498963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05601" y="5681088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17" idx="6"/>
            <a:endCxn id="19" idx="2"/>
          </p:cNvCxnSpPr>
          <p:nvPr/>
        </p:nvCxnSpPr>
        <p:spPr>
          <a:xfrm>
            <a:off x="2971800" y="5958463"/>
            <a:ext cx="781724" cy="9106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16267" y="548360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034952" y="5041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01142" y="606747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82689" y="509141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32808" y="580770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67561" y="5174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11550" y="5509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62828" y="59096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65679" y="58966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28527866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19" grpId="0" animBg="1"/>
      <p:bldP spid="26" grpId="0" animBg="1"/>
      <p:bldP spid="41" grpId="0"/>
      <p:bldP spid="42" grpId="0"/>
      <p:bldP spid="43" grpId="0"/>
      <p:bldP spid="44" grpId="0"/>
      <p:bldP spid="45" grpId="0"/>
      <p:bldP spid="51" grpId="0"/>
      <p:bldP spid="53" grpId="0"/>
      <p:bldP spid="54" grpId="0"/>
      <p:bldP spid="5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625387" y="5334000"/>
            <a:ext cx="1524000" cy="91440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-Stepping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t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625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49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73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7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2789676" y="58674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1" y="54102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33801" y="5958463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8" idx="6"/>
            <a:endCxn id="26" idx="2"/>
          </p:cNvCxnSpPr>
          <p:nvPr/>
        </p:nvCxnSpPr>
        <p:spPr>
          <a:xfrm>
            <a:off x="3306326" y="5501264"/>
            <a:ext cx="198875" cy="12267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9" idx="0"/>
          </p:cNvCxnSpPr>
          <p:nvPr/>
        </p:nvCxnSpPr>
        <p:spPr>
          <a:xfrm>
            <a:off x="3531873" y="5688328"/>
            <a:ext cx="292991" cy="27013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29" idx="2"/>
          </p:cNvCxnSpPr>
          <p:nvPr/>
        </p:nvCxnSpPr>
        <p:spPr>
          <a:xfrm flipV="1">
            <a:off x="3915926" y="5772151"/>
            <a:ext cx="2789675" cy="27737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505201" y="5532876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05601" y="5681088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17" idx="6"/>
            <a:endCxn id="19" idx="2"/>
          </p:cNvCxnSpPr>
          <p:nvPr/>
        </p:nvCxnSpPr>
        <p:spPr>
          <a:xfrm>
            <a:off x="2971800" y="5958463"/>
            <a:ext cx="762000" cy="9106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06212" y="5509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16267" y="548360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034952" y="5041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57601" y="601980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68454" y="526230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52800" y="5174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62828" y="59096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32808" y="580770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65679" y="58966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1">
                <a:extLst>
                  <a:ext uri="{FF2B5EF4-FFF2-40B4-BE49-F238E27FC236}">
                    <a16:creationId xmlns:a16="http://schemas.microsoft.com/office/drawing/2014/main" id="{7029BAEF-DBF0-41E6-B615-1222721256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143000"/>
                <a:ext cx="11048999" cy="39665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595959"/>
                    </a:solidFill>
                    <a:latin typeface="Lucida Sans Unicode" panose="020B0602030504020204" pitchFamily="34" charset="0"/>
                    <a:ea typeface="+mn-ea"/>
                    <a:cs typeface="Lucida Sans Unicode" panose="020B0602030504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Partition vertices into buckets (frontier)</a:t>
                </a:r>
              </a:p>
              <a:p>
                <a:pPr lvl="1"/>
                <a:r>
                  <a:rPr lang="en-US" dirty="0"/>
                  <a:t>Each with the tentative distance in a range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Step: Dijkstra-style: visit buckets in order and relax neighbors.</a:t>
                </a:r>
                <a:r>
                  <a:rPr lang="en-US" dirty="0"/>
                  <a:t> Find the closest bucket with vertices with tentative distance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, update all their neighbors</a:t>
                </a:r>
              </a:p>
              <a:p>
                <a:pPr lvl="1"/>
                <a:r>
                  <a:rPr lang="en-US" dirty="0" err="1">
                    <a:solidFill>
                      <a:srgbClr val="FF0000"/>
                    </a:solidFill>
                  </a:rPr>
                  <a:t>Substeps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Bellman-ford: within a bucket. </a:t>
                </a:r>
                <a:r>
                  <a:rPr lang="en-US" dirty="0"/>
                  <a:t>For each vertex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bucket, and each of its neighbor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relax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’s 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2"/>
                    </a:solidFill>
                  </a:rPr>
                  <a:t>, in parallel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may be pulled closer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– goes to closer buckets. </a:t>
                </a:r>
              </a:p>
              <a:p>
                <a:pPr lvl="1"/>
                <a:r>
                  <a:rPr lang="en-US" dirty="0"/>
                  <a:t>Repeat </a:t>
                </a:r>
                <a:r>
                  <a:rPr lang="en-US" dirty="0" err="1"/>
                  <a:t>substeps</a:t>
                </a:r>
                <a:r>
                  <a:rPr lang="en-US" dirty="0"/>
                  <a:t>, until no tentative distance changes</a:t>
                </a:r>
              </a:p>
              <a:p>
                <a:r>
                  <a:rPr lang="en-US" dirty="0"/>
                  <a:t>Repeat steps, go to the next bucket until no more buckets</a:t>
                </a:r>
              </a:p>
            </p:txBody>
          </p:sp>
        </mc:Choice>
        <mc:Fallback xmlns="">
          <p:sp>
            <p:nvSpPr>
              <p:cNvPr id="45" name="Content Placeholder 1">
                <a:extLst>
                  <a:ext uri="{FF2B5EF4-FFF2-40B4-BE49-F238E27FC236}">
                    <a16:creationId xmlns:a16="http://schemas.microsoft.com/office/drawing/2014/main" id="{7029BAEF-DBF0-41E6-B615-122272125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43000"/>
                <a:ext cx="11048999" cy="3966514"/>
              </a:xfrm>
              <a:prstGeom prst="rect">
                <a:avLst/>
              </a:prstGeom>
              <a:blipFill>
                <a:blip r:embed="rId10"/>
                <a:stretch>
                  <a:fillRect l="-828" t="-3077" r="-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062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56E2-C1C4-4C32-8D6F-ADDAB711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Lecture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7FB2-FBF8-4728-8D02-D8BE3475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7467600" cy="5257800"/>
          </a:xfrm>
        </p:spPr>
        <p:txBody>
          <a:bodyPr/>
          <a:lstStyle/>
          <a:p>
            <a:r>
              <a:rPr lang="en-US" altLang="zh-CN" dirty="0"/>
              <a:t>Parallel SCC</a:t>
            </a:r>
          </a:p>
          <a:p>
            <a:pPr lvl="1"/>
            <a:r>
              <a:rPr lang="en-US" altLang="zh-CN" dirty="0"/>
              <a:t>Split the graph into four subgraphs based on reachability queries</a:t>
            </a:r>
          </a:p>
          <a:p>
            <a:pPr lvl="2"/>
            <a:r>
              <a:rPr lang="en-US" altLang="zh-CN" dirty="0"/>
              <a:t>Divide-and-conquer: no theoretical guarantee</a:t>
            </a:r>
          </a:p>
          <a:p>
            <a:pPr lvl="1"/>
            <a:r>
              <a:rPr lang="en-US" altLang="zh-CN" dirty="0"/>
              <a:t>Multiple reachability queries in parallel</a:t>
            </a:r>
          </a:p>
          <a:p>
            <a:pPr lvl="1"/>
            <a:r>
              <a:rPr lang="en-US" altLang="zh-CN" dirty="0"/>
              <a:t>Delete edges across subgraphs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E77D8-CA92-4310-A5E3-1187C51F3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0FD507-F4CF-4333-AC0E-A4242BE4C3A3}"/>
              </a:ext>
            </a:extLst>
          </p:cNvPr>
          <p:cNvSpPr/>
          <p:nvPr/>
        </p:nvSpPr>
        <p:spPr>
          <a:xfrm>
            <a:off x="8001000" y="1371600"/>
            <a:ext cx="3352800" cy="35052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6">
            <a:extLst>
              <a:ext uri="{FF2B5EF4-FFF2-40B4-BE49-F238E27FC236}">
                <a16:creationId xmlns:a16="http://schemas.microsoft.com/office/drawing/2014/main" id="{587FAAFA-A947-4EEE-B444-CAA7C6AECDF9}"/>
              </a:ext>
            </a:extLst>
          </p:cNvPr>
          <p:cNvSpPr/>
          <p:nvPr/>
        </p:nvSpPr>
        <p:spPr>
          <a:xfrm>
            <a:off x="9601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8">
                <a:extLst>
                  <a:ext uri="{FF2B5EF4-FFF2-40B4-BE49-F238E27FC236}">
                    <a16:creationId xmlns:a16="http://schemas.microsoft.com/office/drawing/2014/main" id="{DE408AE7-295B-44D5-B2C0-A44E930796CE}"/>
                  </a:ext>
                </a:extLst>
              </p:cNvPr>
              <p:cNvSpPr txBox="1"/>
              <p:nvPr/>
            </p:nvSpPr>
            <p:spPr>
              <a:xfrm>
                <a:off x="9296400" y="2596634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8">
                <a:extLst>
                  <a:ext uri="{FF2B5EF4-FFF2-40B4-BE49-F238E27FC236}">
                    <a16:creationId xmlns:a16="http://schemas.microsoft.com/office/drawing/2014/main" id="{DE408AE7-295B-44D5-B2C0-A44E93079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2596634"/>
                <a:ext cx="3805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9">
            <a:extLst>
              <a:ext uri="{FF2B5EF4-FFF2-40B4-BE49-F238E27FC236}">
                <a16:creationId xmlns:a16="http://schemas.microsoft.com/office/drawing/2014/main" id="{B2220318-6E7E-4B2E-9B1E-305757DF843C}"/>
              </a:ext>
            </a:extLst>
          </p:cNvPr>
          <p:cNvSpPr/>
          <p:nvPr/>
        </p:nvSpPr>
        <p:spPr>
          <a:xfrm>
            <a:off x="8839200" y="1447800"/>
            <a:ext cx="1447800" cy="2133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10">
            <a:extLst>
              <a:ext uri="{FF2B5EF4-FFF2-40B4-BE49-F238E27FC236}">
                <a16:creationId xmlns:a16="http://schemas.microsoft.com/office/drawing/2014/main" id="{F7F518F7-079C-48D9-A227-1F03392E2149}"/>
              </a:ext>
            </a:extLst>
          </p:cNvPr>
          <p:cNvSpPr/>
          <p:nvPr/>
        </p:nvSpPr>
        <p:spPr>
          <a:xfrm>
            <a:off x="8839200" y="2215242"/>
            <a:ext cx="1447800" cy="258535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12">
            <a:extLst>
              <a:ext uri="{FF2B5EF4-FFF2-40B4-BE49-F238E27FC236}">
                <a16:creationId xmlns:a16="http://schemas.microsoft.com/office/drawing/2014/main" id="{D8BBA596-DECB-449F-9314-A877F1159AD8}"/>
              </a:ext>
            </a:extLst>
          </p:cNvPr>
          <p:cNvSpPr/>
          <p:nvPr/>
        </p:nvSpPr>
        <p:spPr>
          <a:xfrm rot="9226531">
            <a:off x="9156386" y="2061281"/>
            <a:ext cx="419100" cy="386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3">
            <a:extLst>
              <a:ext uri="{FF2B5EF4-FFF2-40B4-BE49-F238E27FC236}">
                <a16:creationId xmlns:a16="http://schemas.microsoft.com/office/drawing/2014/main" id="{854ECAB3-703E-447D-8861-95686E2E52CD}"/>
              </a:ext>
            </a:extLst>
          </p:cNvPr>
          <p:cNvSpPr/>
          <p:nvPr/>
        </p:nvSpPr>
        <p:spPr>
          <a:xfrm rot="9226531">
            <a:off x="9688145" y="3247257"/>
            <a:ext cx="419100" cy="386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5">
                <a:extLst>
                  <a:ext uri="{FF2B5EF4-FFF2-40B4-BE49-F238E27FC236}">
                    <a16:creationId xmlns:a16="http://schemas.microsoft.com/office/drawing/2014/main" id="{032316AE-2DB7-452A-B2FA-39975270195C}"/>
                  </a:ext>
                </a:extLst>
              </p:cNvPr>
              <p:cNvSpPr txBox="1"/>
              <p:nvPr/>
            </p:nvSpPr>
            <p:spPr>
              <a:xfrm>
                <a:off x="8944971" y="2844851"/>
                <a:ext cx="952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5">
                <a:extLst>
                  <a:ext uri="{FF2B5EF4-FFF2-40B4-BE49-F238E27FC236}">
                    <a16:creationId xmlns:a16="http://schemas.microsoft.com/office/drawing/2014/main" id="{032316AE-2DB7-452A-B2FA-399752701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71" y="2844851"/>
                <a:ext cx="95272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24">
                <a:extLst>
                  <a:ext uri="{FF2B5EF4-FFF2-40B4-BE49-F238E27FC236}">
                    <a16:creationId xmlns:a16="http://schemas.microsoft.com/office/drawing/2014/main" id="{C14C652B-1BBF-4854-AB2B-52BB8BDE6B7C}"/>
                  </a:ext>
                </a:extLst>
              </p:cNvPr>
              <p:cNvSpPr txBox="1"/>
              <p:nvPr/>
            </p:nvSpPr>
            <p:spPr>
              <a:xfrm>
                <a:off x="9897695" y="4469368"/>
                <a:ext cx="1547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24">
                <a:extLst>
                  <a:ext uri="{FF2B5EF4-FFF2-40B4-BE49-F238E27FC236}">
                    <a16:creationId xmlns:a16="http://schemas.microsoft.com/office/drawing/2014/main" id="{C14C652B-1BBF-4854-AB2B-52BB8BDE6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695" y="4469368"/>
                <a:ext cx="15471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26">
                <a:extLst>
                  <a:ext uri="{FF2B5EF4-FFF2-40B4-BE49-F238E27FC236}">
                    <a16:creationId xmlns:a16="http://schemas.microsoft.com/office/drawing/2014/main" id="{CE80067C-0AED-4BE2-894C-48AB0D475B6D}"/>
                  </a:ext>
                </a:extLst>
              </p:cNvPr>
              <p:cNvSpPr txBox="1"/>
              <p:nvPr/>
            </p:nvSpPr>
            <p:spPr>
              <a:xfrm>
                <a:off x="9092572" y="1706562"/>
                <a:ext cx="989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26">
                <a:extLst>
                  <a:ext uri="{FF2B5EF4-FFF2-40B4-BE49-F238E27FC236}">
                    <a16:creationId xmlns:a16="http://schemas.microsoft.com/office/drawing/2014/main" id="{CE80067C-0AED-4BE2-894C-48AB0D475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572" y="1706562"/>
                <a:ext cx="9891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27">
                <a:extLst>
                  <a:ext uri="{FF2B5EF4-FFF2-40B4-BE49-F238E27FC236}">
                    <a16:creationId xmlns:a16="http://schemas.microsoft.com/office/drawing/2014/main" id="{F40AE87B-BFEB-464D-8B6B-A16041D7A0FE}"/>
                  </a:ext>
                </a:extLst>
              </p:cNvPr>
              <p:cNvSpPr txBox="1"/>
              <p:nvPr/>
            </p:nvSpPr>
            <p:spPr>
              <a:xfrm>
                <a:off x="9054696" y="3979272"/>
                <a:ext cx="1027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27">
                <a:extLst>
                  <a:ext uri="{FF2B5EF4-FFF2-40B4-BE49-F238E27FC236}">
                    <a16:creationId xmlns:a16="http://schemas.microsoft.com/office/drawing/2014/main" id="{F40AE87B-BFEB-464D-8B6B-A16041D7A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696" y="3979272"/>
                <a:ext cx="1027059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386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625387" y="5334000"/>
            <a:ext cx="1524000" cy="91440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-Stepping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t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625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49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73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7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2789676" y="58674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1" y="54102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57601" y="5958463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8" idx="6"/>
            <a:endCxn id="26" idx="2"/>
          </p:cNvCxnSpPr>
          <p:nvPr/>
        </p:nvCxnSpPr>
        <p:spPr>
          <a:xfrm>
            <a:off x="3306326" y="5501264"/>
            <a:ext cx="198875" cy="12267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9" idx="0"/>
          </p:cNvCxnSpPr>
          <p:nvPr/>
        </p:nvCxnSpPr>
        <p:spPr>
          <a:xfrm>
            <a:off x="3531873" y="5688328"/>
            <a:ext cx="216791" cy="27013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29" idx="2"/>
          </p:cNvCxnSpPr>
          <p:nvPr/>
        </p:nvCxnSpPr>
        <p:spPr>
          <a:xfrm flipV="1">
            <a:off x="3839726" y="5772151"/>
            <a:ext cx="2865875" cy="27737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505201" y="5532876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05601" y="5681088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17" idx="6"/>
            <a:endCxn id="19" idx="2"/>
          </p:cNvCxnSpPr>
          <p:nvPr/>
        </p:nvCxnSpPr>
        <p:spPr>
          <a:xfrm>
            <a:off x="2971800" y="5958463"/>
            <a:ext cx="685800" cy="9106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16267" y="548360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034952" y="5041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81401" y="601980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68454" y="526230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52800" y="5174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06212" y="5509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62828" y="59096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32808" y="580770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65679" y="58966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1">
                <a:extLst>
                  <a:ext uri="{FF2B5EF4-FFF2-40B4-BE49-F238E27FC236}">
                    <a16:creationId xmlns:a16="http://schemas.microsoft.com/office/drawing/2014/main" id="{34C90750-2F06-4DE4-9E8F-51C9C8C83FC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143000"/>
                <a:ext cx="11048999" cy="39665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Partition vertices into buckets (frontier)</a:t>
                </a:r>
              </a:p>
              <a:p>
                <a:pPr lvl="1"/>
                <a:r>
                  <a:rPr lang="en-US" dirty="0"/>
                  <a:t>Each with the tentative distance in a range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Step: Dijkstra-style: visit buckets in order and relax neighbors.</a:t>
                </a:r>
                <a:r>
                  <a:rPr lang="en-US" dirty="0"/>
                  <a:t> Find the closest bucket with vertices with tentative distance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, update all their neighbors</a:t>
                </a:r>
              </a:p>
              <a:p>
                <a:pPr lvl="1"/>
                <a:r>
                  <a:rPr lang="en-US" dirty="0" err="1">
                    <a:solidFill>
                      <a:srgbClr val="FF0000"/>
                    </a:solidFill>
                  </a:rPr>
                  <a:t>Substeps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Bellman-ford: within a bucket. </a:t>
                </a:r>
                <a:r>
                  <a:rPr lang="en-US" dirty="0"/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bucket, and each of its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relax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’s 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2"/>
                    </a:solidFill>
                  </a:rPr>
                  <a:t>, in parallel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may be pulled closer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– goes to closer buckets. </a:t>
                </a:r>
              </a:p>
              <a:p>
                <a:pPr lvl="1"/>
                <a:r>
                  <a:rPr lang="en-US" dirty="0"/>
                  <a:t>Repeat </a:t>
                </a:r>
                <a:r>
                  <a:rPr lang="en-US" dirty="0" err="1"/>
                  <a:t>substeps</a:t>
                </a:r>
                <a:r>
                  <a:rPr lang="en-US" dirty="0"/>
                  <a:t>, until no tentative distance changes</a:t>
                </a:r>
              </a:p>
              <a:p>
                <a:r>
                  <a:rPr lang="en-US" dirty="0"/>
                  <a:t>Repeat steps, go to the next bucket until no more buckets</a:t>
                </a:r>
              </a:p>
            </p:txBody>
          </p:sp>
        </mc:Choice>
        <mc:Fallback xmlns="">
          <p:sp>
            <p:nvSpPr>
              <p:cNvPr id="45" name="Content Placeholder 1">
                <a:extLst>
                  <a:ext uri="{FF2B5EF4-FFF2-40B4-BE49-F238E27FC236}">
                    <a16:creationId xmlns:a16="http://schemas.microsoft.com/office/drawing/2014/main" id="{34C90750-2F06-4DE4-9E8F-51C9C8C8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143000"/>
                <a:ext cx="11048999" cy="3966514"/>
              </a:xfrm>
              <a:blipFill>
                <a:blip r:embed="rId10"/>
                <a:stretch>
                  <a:fillRect l="-828" t="-3077" r="-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456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149386" y="5344487"/>
            <a:ext cx="1524000" cy="91440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25387" y="5334000"/>
            <a:ext cx="1524000" cy="91440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-Stepping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t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625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49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73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97387" y="5334000"/>
            <a:ext cx="0" cy="914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01" y="5127466"/>
                <a:ext cx="11923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2789676" y="58674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1" y="5410201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57601" y="5958463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8" idx="6"/>
            <a:endCxn id="26" idx="2"/>
          </p:cNvCxnSpPr>
          <p:nvPr/>
        </p:nvCxnSpPr>
        <p:spPr>
          <a:xfrm>
            <a:off x="3306326" y="5501264"/>
            <a:ext cx="198875" cy="12267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9" idx="0"/>
          </p:cNvCxnSpPr>
          <p:nvPr/>
        </p:nvCxnSpPr>
        <p:spPr>
          <a:xfrm>
            <a:off x="3531873" y="5688328"/>
            <a:ext cx="216791" cy="27013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29" idx="2"/>
          </p:cNvCxnSpPr>
          <p:nvPr/>
        </p:nvCxnSpPr>
        <p:spPr>
          <a:xfrm flipV="1">
            <a:off x="3839726" y="5772151"/>
            <a:ext cx="1494275" cy="27737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505201" y="5532876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4001" y="5681088"/>
            <a:ext cx="182125" cy="18212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17" idx="6"/>
            <a:endCxn id="19" idx="2"/>
          </p:cNvCxnSpPr>
          <p:nvPr/>
        </p:nvCxnSpPr>
        <p:spPr>
          <a:xfrm>
            <a:off x="2971800" y="5958463"/>
            <a:ext cx="685800" cy="9106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16267" y="548360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10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034952" y="5041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81401" y="601980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68454" y="526230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52800" y="5174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06212" y="5509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62828" y="59096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1601" y="580770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43401" y="58966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470" y="6362701"/>
                <a:ext cx="45236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06" y="6362701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991" y="6362701"/>
                <a:ext cx="62228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26" y="6362701"/>
                <a:ext cx="62228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5EA373D1-3662-4351-BAFC-4D2040CB93C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143000"/>
                <a:ext cx="11048999" cy="39665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Partition vertices into buckets (frontier)</a:t>
                </a:r>
              </a:p>
              <a:p>
                <a:pPr lvl="1"/>
                <a:r>
                  <a:rPr lang="en-US" dirty="0"/>
                  <a:t>Each with the tentative distance in a range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Step: Dijkstra-style: visit buckets in order and relax neighbors.</a:t>
                </a:r>
                <a:r>
                  <a:rPr lang="en-US" dirty="0"/>
                  <a:t> Find the closest bucket with vertices with tentative distance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dirty="0"/>
                  <a:t>, update all their neighbors</a:t>
                </a:r>
              </a:p>
              <a:p>
                <a:pPr lvl="1"/>
                <a:r>
                  <a:rPr lang="en-US" dirty="0" err="1">
                    <a:solidFill>
                      <a:srgbClr val="FF0000"/>
                    </a:solidFill>
                  </a:rPr>
                  <a:t>Substeps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Bellman-ford: within a bucket. </a:t>
                </a:r>
                <a:r>
                  <a:rPr lang="en-US" dirty="0"/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this bucket, and each of its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relax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’s 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2"/>
                    </a:solidFill>
                  </a:rPr>
                  <a:t>, in parallel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may be pulled closer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– goes to closer buckets. </a:t>
                </a:r>
              </a:p>
              <a:p>
                <a:pPr lvl="1"/>
                <a:r>
                  <a:rPr lang="en-US" dirty="0"/>
                  <a:t>Repeat </a:t>
                </a:r>
                <a:r>
                  <a:rPr lang="en-US" dirty="0" err="1"/>
                  <a:t>substeps</a:t>
                </a:r>
                <a:r>
                  <a:rPr lang="en-US" dirty="0"/>
                  <a:t>, until no tentative distance changes</a:t>
                </a:r>
              </a:p>
              <a:p>
                <a:r>
                  <a:rPr lang="en-US" dirty="0"/>
                  <a:t>Repeat steps, go to the next bucket until no more buckets</a:t>
                </a:r>
              </a:p>
            </p:txBody>
          </p:sp>
        </mc:Choice>
        <mc:Fallback xmlns="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5EA373D1-3662-4351-BAFC-4D2040CB9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143000"/>
                <a:ext cx="11048999" cy="3966514"/>
              </a:xfrm>
              <a:blipFill>
                <a:blip r:embed="rId10"/>
                <a:stretch>
                  <a:fillRect l="-828" t="-3077" r="-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59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7B2-ABC5-483C-B982-9F5F9809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source shortest path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7128F-5068-4B26-B93B-EA4A68BC7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2819400"/>
              </a:xfrm>
            </p:spPr>
            <p:txBody>
              <a:bodyPr/>
              <a:lstStyle/>
              <a:p>
                <a:r>
                  <a:rPr lang="en-US" altLang="zh-CN" dirty="0"/>
                  <a:t>Delta-stepping</a:t>
                </a:r>
              </a:p>
              <a:p>
                <a:pPr lvl="1"/>
                <a:r>
                  <a:rPr lang="en-US" altLang="zh-CN" dirty="0"/>
                  <a:t>very good performance in practice</a:t>
                </a:r>
              </a:p>
              <a:p>
                <a:pPr lvl="1"/>
                <a:r>
                  <a:rPr lang="en-US" altLang="zh-CN" dirty="0"/>
                  <a:t>No theoretical bounds – Bellman-ford </a:t>
                </a:r>
                <a:r>
                  <a:rPr lang="en-US" altLang="zh-CN" dirty="0" err="1"/>
                  <a:t>substeps</a:t>
                </a:r>
                <a:r>
                  <a:rPr lang="en-US" altLang="zh-CN" dirty="0"/>
                  <a:t> can be expensive</a:t>
                </a:r>
              </a:p>
              <a:p>
                <a:pPr lvl="1"/>
                <a:r>
                  <a:rPr lang="en-US" altLang="zh-CN" dirty="0"/>
                  <a:t>Performance highly depends on 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Bad input instances</a:t>
                </a:r>
              </a:p>
              <a:p>
                <a:pPr lvl="2"/>
                <a:r>
                  <a:rPr lang="en-US" altLang="zh-CN" dirty="0"/>
                  <a:t>All elements are in the same bucket</a:t>
                </a:r>
              </a:p>
              <a:p>
                <a:pPr lvl="2"/>
                <a:r>
                  <a:rPr lang="en-US" altLang="zh-CN" dirty="0"/>
                  <a:t>All elements are in different buckets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7128F-5068-4B26-B93B-EA4A68BC7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2819400"/>
              </a:xfrm>
              <a:blipFill>
                <a:blip r:embed="rId2"/>
                <a:stretch>
                  <a:fillRect l="-973" t="-3672" b="-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6E1BD-F694-4164-BCFA-A515B7D86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9574D3D-D0A4-42E7-8B4F-CA81B6820CD8}"/>
              </a:ext>
            </a:extLst>
          </p:cNvPr>
          <p:cNvSpPr/>
          <p:nvPr/>
        </p:nvSpPr>
        <p:spPr>
          <a:xfrm>
            <a:off x="9906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B1E20B3D-DF7B-477C-AD73-B7339A3DFCD2}"/>
              </a:ext>
            </a:extLst>
          </p:cNvPr>
          <p:cNvSpPr/>
          <p:nvPr/>
        </p:nvSpPr>
        <p:spPr>
          <a:xfrm>
            <a:off x="18288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DF4976E1-19EC-4CE0-BF7C-C2BEB61B0908}"/>
              </a:ext>
            </a:extLst>
          </p:cNvPr>
          <p:cNvSpPr/>
          <p:nvPr/>
        </p:nvSpPr>
        <p:spPr>
          <a:xfrm>
            <a:off x="27432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C70F62EC-12C8-40B7-A7B0-15F396BBF693}"/>
              </a:ext>
            </a:extLst>
          </p:cNvPr>
          <p:cNvSpPr/>
          <p:nvPr/>
        </p:nvSpPr>
        <p:spPr>
          <a:xfrm>
            <a:off x="36576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63F7F526-1F21-43D2-BC87-69BDF50BD605}"/>
              </a:ext>
            </a:extLst>
          </p:cNvPr>
          <p:cNvSpPr/>
          <p:nvPr/>
        </p:nvSpPr>
        <p:spPr>
          <a:xfrm>
            <a:off x="45720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49755945-6FB2-433D-8F90-F740386292C5}"/>
              </a:ext>
            </a:extLst>
          </p:cNvPr>
          <p:cNvSpPr/>
          <p:nvPr/>
        </p:nvSpPr>
        <p:spPr>
          <a:xfrm>
            <a:off x="55626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880EB7DF-64E1-4DB7-820D-3F2EF2B7E63B}"/>
              </a:ext>
            </a:extLst>
          </p:cNvPr>
          <p:cNvSpPr/>
          <p:nvPr/>
        </p:nvSpPr>
        <p:spPr>
          <a:xfrm>
            <a:off x="65532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1CF8BDAB-6541-459E-8FF6-E958E3882D61}"/>
              </a:ext>
            </a:extLst>
          </p:cNvPr>
          <p:cNvSpPr/>
          <p:nvPr/>
        </p:nvSpPr>
        <p:spPr>
          <a:xfrm>
            <a:off x="75438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13A85564-0D60-493E-AD6F-D5427CE10009}"/>
              </a:ext>
            </a:extLst>
          </p:cNvPr>
          <p:cNvSpPr/>
          <p:nvPr/>
        </p:nvSpPr>
        <p:spPr>
          <a:xfrm>
            <a:off x="85344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CB3CD49A-D557-4687-8F22-E838035286A8}"/>
              </a:ext>
            </a:extLst>
          </p:cNvPr>
          <p:cNvSpPr/>
          <p:nvPr/>
        </p:nvSpPr>
        <p:spPr>
          <a:xfrm>
            <a:off x="95250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BCDE09-4C33-4E39-AF8C-D617B534588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447800" y="5410200"/>
            <a:ext cx="3810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A7729-700C-49FB-89CC-9B867454D0A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286000" y="5410200"/>
            <a:ext cx="4572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D99E9A4D-8066-436A-B418-E63ABD3E59A7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3200400" y="5410200"/>
            <a:ext cx="4572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3">
            <a:extLst>
              <a:ext uri="{FF2B5EF4-FFF2-40B4-BE49-F238E27FC236}">
                <a16:creationId xmlns:a16="http://schemas.microsoft.com/office/drawing/2014/main" id="{8667446B-A35B-4691-81EC-CB92BE5E908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114800" y="5410200"/>
            <a:ext cx="4572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6">
            <a:extLst>
              <a:ext uri="{FF2B5EF4-FFF2-40B4-BE49-F238E27FC236}">
                <a16:creationId xmlns:a16="http://schemas.microsoft.com/office/drawing/2014/main" id="{2F23515F-9407-405B-8B21-D2FB1F845AC5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029200" y="541020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0">
            <a:extLst>
              <a:ext uri="{FF2B5EF4-FFF2-40B4-BE49-F238E27FC236}">
                <a16:creationId xmlns:a16="http://schemas.microsoft.com/office/drawing/2014/main" id="{F24CCF78-656A-4B75-B246-B9AEAC4C4DD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6019800" y="541020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3">
            <a:extLst>
              <a:ext uri="{FF2B5EF4-FFF2-40B4-BE49-F238E27FC236}">
                <a16:creationId xmlns:a16="http://schemas.microsoft.com/office/drawing/2014/main" id="{09425CAA-09F9-4AB1-974E-E5691D77C2D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7010400" y="541020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6">
            <a:extLst>
              <a:ext uri="{FF2B5EF4-FFF2-40B4-BE49-F238E27FC236}">
                <a16:creationId xmlns:a16="http://schemas.microsoft.com/office/drawing/2014/main" id="{0B2C20CA-32AF-4709-AA91-00127B28340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001000" y="541020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9">
            <a:extLst>
              <a:ext uri="{FF2B5EF4-FFF2-40B4-BE49-F238E27FC236}">
                <a16:creationId xmlns:a16="http://schemas.microsoft.com/office/drawing/2014/main" id="{0D770AB8-B2C8-44E0-8C95-10849CA76907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991600" y="5410200"/>
            <a:ext cx="533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C5C25ED-76FD-4AF3-BA50-82E9EBE70A1C}"/>
              </a:ext>
            </a:extLst>
          </p:cNvPr>
          <p:cNvSpPr txBox="1"/>
          <p:nvPr/>
        </p:nvSpPr>
        <p:spPr>
          <a:xfrm>
            <a:off x="1443747" y="4996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39B1B9-A12B-4B34-8A2B-FB851C7539F0}"/>
              </a:ext>
            </a:extLst>
          </p:cNvPr>
          <p:cNvSpPr txBox="1"/>
          <p:nvPr/>
        </p:nvSpPr>
        <p:spPr>
          <a:xfrm>
            <a:off x="2386114" y="4996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58EEE9-86C0-48FC-BCE1-7FA47B10AB31}"/>
              </a:ext>
            </a:extLst>
          </p:cNvPr>
          <p:cNvSpPr txBox="1"/>
          <p:nvPr/>
        </p:nvSpPr>
        <p:spPr>
          <a:xfrm>
            <a:off x="3272547" y="49726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E2D2B5-8C20-43F9-96AE-FE584A2B7E2B}"/>
              </a:ext>
            </a:extLst>
          </p:cNvPr>
          <p:cNvSpPr txBox="1"/>
          <p:nvPr/>
        </p:nvSpPr>
        <p:spPr>
          <a:xfrm>
            <a:off x="4118853" y="49754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63FD47C-F18F-4A27-8898-8440395E17F8}"/>
              </a:ext>
            </a:extLst>
          </p:cNvPr>
          <p:cNvSpPr txBox="1"/>
          <p:nvPr/>
        </p:nvSpPr>
        <p:spPr>
          <a:xfrm>
            <a:off x="5121894" y="49705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742D4BC-FCCB-486E-B49A-5F7DEA8F6700}"/>
              </a:ext>
            </a:extLst>
          </p:cNvPr>
          <p:cNvSpPr txBox="1"/>
          <p:nvPr/>
        </p:nvSpPr>
        <p:spPr>
          <a:xfrm>
            <a:off x="6124495" y="49705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EA6102-3A17-4363-9F99-4887BAD40948}"/>
              </a:ext>
            </a:extLst>
          </p:cNvPr>
          <p:cNvSpPr txBox="1"/>
          <p:nvPr/>
        </p:nvSpPr>
        <p:spPr>
          <a:xfrm>
            <a:off x="7128281" y="4990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024EBB1-6D41-437B-9407-FB7F42953066}"/>
              </a:ext>
            </a:extLst>
          </p:cNvPr>
          <p:cNvSpPr txBox="1"/>
          <p:nvPr/>
        </p:nvSpPr>
        <p:spPr>
          <a:xfrm>
            <a:off x="7998574" y="49969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CD7DC4-C875-41AE-85A8-86F833C5B041}"/>
              </a:ext>
            </a:extLst>
          </p:cNvPr>
          <p:cNvSpPr txBox="1"/>
          <p:nvPr/>
        </p:nvSpPr>
        <p:spPr>
          <a:xfrm>
            <a:off x="9099557" y="496862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868E8C1-2F8F-4755-BEA2-3EDDFA6EABE3}"/>
                  </a:ext>
                </a:extLst>
              </p:cNvPr>
              <p:cNvSpPr txBox="1"/>
              <p:nvPr/>
            </p:nvSpPr>
            <p:spPr>
              <a:xfrm>
                <a:off x="1000639" y="5225534"/>
                <a:ext cx="360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868E8C1-2F8F-4755-BEA2-3EDDFA6EA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39" y="5225534"/>
                <a:ext cx="3609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42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3" grpId="0"/>
      <p:bldP spid="54" grpId="0"/>
      <p:bldP spid="5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7B2-ABC5-483C-B982-9F5F9809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source shortest path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7128F-5068-4B26-B93B-EA4A68BC7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2819400"/>
              </a:xfrm>
            </p:spPr>
            <p:txBody>
              <a:bodyPr/>
              <a:lstStyle/>
              <a:p>
                <a:r>
                  <a:rPr lang="en-US" altLang="zh-CN" dirty="0"/>
                  <a:t>Delta-stepping</a:t>
                </a:r>
              </a:p>
              <a:p>
                <a:pPr lvl="1"/>
                <a:r>
                  <a:rPr lang="en-US" altLang="zh-CN" dirty="0"/>
                  <a:t>very good performance in practice</a:t>
                </a:r>
              </a:p>
              <a:p>
                <a:pPr lvl="1"/>
                <a:r>
                  <a:rPr lang="en-US" altLang="zh-CN" dirty="0"/>
                  <a:t>No theoretical bounds – Bellman-ford </a:t>
                </a:r>
                <a:r>
                  <a:rPr lang="en-US" altLang="zh-CN" dirty="0" err="1"/>
                  <a:t>substeps</a:t>
                </a:r>
                <a:r>
                  <a:rPr lang="en-US" altLang="zh-CN" dirty="0"/>
                  <a:t> can be expensive</a:t>
                </a:r>
              </a:p>
              <a:p>
                <a:pPr lvl="1"/>
                <a:r>
                  <a:rPr lang="en-US" altLang="zh-CN" dirty="0"/>
                  <a:t>Performance highly depends on 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Bad input instances</a:t>
                </a:r>
              </a:p>
              <a:p>
                <a:pPr lvl="2"/>
                <a:r>
                  <a:rPr lang="en-US" altLang="zh-CN" dirty="0"/>
                  <a:t>All elements are in the same bucket</a:t>
                </a:r>
              </a:p>
              <a:p>
                <a:pPr lvl="2"/>
                <a:r>
                  <a:rPr lang="en-US" altLang="zh-CN" dirty="0"/>
                  <a:t>All elements are in different buckets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7128F-5068-4B26-B93B-EA4A68BC7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2819400"/>
              </a:xfrm>
              <a:blipFill>
                <a:blip r:embed="rId2"/>
                <a:stretch>
                  <a:fillRect l="-973" t="-3672" b="-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6E1BD-F694-4164-BCFA-A515B7D86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B1E20B3D-DF7B-477C-AD73-B7339A3DFCD2}"/>
              </a:ext>
            </a:extLst>
          </p:cNvPr>
          <p:cNvSpPr/>
          <p:nvPr/>
        </p:nvSpPr>
        <p:spPr>
          <a:xfrm>
            <a:off x="4118853" y="41644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DF4976E1-19EC-4CE0-BF7C-C2BEB61B0908}"/>
              </a:ext>
            </a:extLst>
          </p:cNvPr>
          <p:cNvSpPr/>
          <p:nvPr/>
        </p:nvSpPr>
        <p:spPr>
          <a:xfrm>
            <a:off x="3818106" y="61293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C70F62EC-12C8-40B7-A7B0-15F396BBF693}"/>
              </a:ext>
            </a:extLst>
          </p:cNvPr>
          <p:cNvSpPr/>
          <p:nvPr/>
        </p:nvSpPr>
        <p:spPr>
          <a:xfrm>
            <a:off x="5623701" y="640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63F7F526-1F21-43D2-BC87-69BDF50BD605}"/>
              </a:ext>
            </a:extLst>
          </p:cNvPr>
          <p:cNvSpPr/>
          <p:nvPr/>
        </p:nvSpPr>
        <p:spPr>
          <a:xfrm>
            <a:off x="3405236" y="52798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49755945-6FB2-433D-8F90-F740386292C5}"/>
              </a:ext>
            </a:extLst>
          </p:cNvPr>
          <p:cNvSpPr/>
          <p:nvPr/>
        </p:nvSpPr>
        <p:spPr>
          <a:xfrm>
            <a:off x="556260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880EB7DF-64E1-4DB7-820D-3F2EF2B7E63B}"/>
              </a:ext>
            </a:extLst>
          </p:cNvPr>
          <p:cNvSpPr/>
          <p:nvPr/>
        </p:nvSpPr>
        <p:spPr>
          <a:xfrm>
            <a:off x="7661287" y="51572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1CF8BDAB-6541-459E-8FF6-E958E3882D61}"/>
              </a:ext>
            </a:extLst>
          </p:cNvPr>
          <p:cNvSpPr/>
          <p:nvPr/>
        </p:nvSpPr>
        <p:spPr>
          <a:xfrm>
            <a:off x="6766963" y="418256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13A85564-0D60-493E-AD6F-D5427CE10009}"/>
              </a:ext>
            </a:extLst>
          </p:cNvPr>
          <p:cNvSpPr/>
          <p:nvPr/>
        </p:nvSpPr>
        <p:spPr>
          <a:xfrm>
            <a:off x="7455117" y="608936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A7729-700C-49FB-89CC-9B867454D0A9}"/>
              </a:ext>
            </a:extLst>
          </p:cNvPr>
          <p:cNvCxnSpPr>
            <a:cxnSpLocks/>
            <a:stCxn id="7" idx="6"/>
            <a:endCxn id="11" idx="1"/>
          </p:cNvCxnSpPr>
          <p:nvPr/>
        </p:nvCxnSpPr>
        <p:spPr>
          <a:xfrm>
            <a:off x="4576053" y="4393031"/>
            <a:ext cx="1053502" cy="855524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D99E9A4D-8066-436A-B418-E63ABD3E59A7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4275306" y="5571845"/>
            <a:ext cx="1354249" cy="78607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3">
            <a:extLst>
              <a:ext uri="{FF2B5EF4-FFF2-40B4-BE49-F238E27FC236}">
                <a16:creationId xmlns:a16="http://schemas.microsoft.com/office/drawing/2014/main" id="{8667446B-A35B-4691-81EC-CB92BE5E908A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5791200" y="5638800"/>
            <a:ext cx="61101" cy="76200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6">
            <a:extLst>
              <a:ext uri="{FF2B5EF4-FFF2-40B4-BE49-F238E27FC236}">
                <a16:creationId xmlns:a16="http://schemas.microsoft.com/office/drawing/2014/main" id="{2F23515F-9407-405B-8B21-D2FB1F845AC5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862436" y="5410200"/>
            <a:ext cx="1700164" cy="9827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0">
            <a:extLst>
              <a:ext uri="{FF2B5EF4-FFF2-40B4-BE49-F238E27FC236}">
                <a16:creationId xmlns:a16="http://schemas.microsoft.com/office/drawing/2014/main" id="{F24CCF78-656A-4B75-B246-B9AEAC4C4DD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6019800" y="5385872"/>
            <a:ext cx="1641487" cy="24328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3">
            <a:extLst>
              <a:ext uri="{FF2B5EF4-FFF2-40B4-BE49-F238E27FC236}">
                <a16:creationId xmlns:a16="http://schemas.microsoft.com/office/drawing/2014/main" id="{09425CAA-09F9-4AB1-974E-E5691D77C2D4}"/>
              </a:ext>
            </a:extLst>
          </p:cNvPr>
          <p:cNvCxnSpPr>
            <a:cxnSpLocks/>
            <a:stCxn id="11" idx="7"/>
            <a:endCxn id="13" idx="2"/>
          </p:cNvCxnSpPr>
          <p:nvPr/>
        </p:nvCxnSpPr>
        <p:spPr>
          <a:xfrm flipV="1">
            <a:off x="5952845" y="4411164"/>
            <a:ext cx="814118" cy="837391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6">
            <a:extLst>
              <a:ext uri="{FF2B5EF4-FFF2-40B4-BE49-F238E27FC236}">
                <a16:creationId xmlns:a16="http://schemas.microsoft.com/office/drawing/2014/main" id="{0B2C20CA-32AF-4709-AA91-00127B283406}"/>
              </a:ext>
            </a:extLst>
          </p:cNvPr>
          <p:cNvCxnSpPr>
            <a:cxnSpLocks/>
            <a:stCxn id="11" idx="5"/>
            <a:endCxn id="14" idx="2"/>
          </p:cNvCxnSpPr>
          <p:nvPr/>
        </p:nvCxnSpPr>
        <p:spPr>
          <a:xfrm>
            <a:off x="5952845" y="5571845"/>
            <a:ext cx="1502272" cy="746119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C5C25ED-76FD-4AF3-BA50-82E9EBE70A1C}"/>
              </a:ext>
            </a:extLst>
          </p:cNvPr>
          <p:cNvSpPr txBox="1"/>
          <p:nvPr/>
        </p:nvSpPr>
        <p:spPr>
          <a:xfrm>
            <a:off x="6079887" y="38900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39B1B9-A12B-4B34-8A2B-FB851C7539F0}"/>
              </a:ext>
            </a:extLst>
          </p:cNvPr>
          <p:cNvSpPr txBox="1"/>
          <p:nvPr/>
        </p:nvSpPr>
        <p:spPr>
          <a:xfrm>
            <a:off x="5063962" y="60652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E2D2B5-8C20-43F9-96AE-FE584A2B7E2B}"/>
              </a:ext>
            </a:extLst>
          </p:cNvPr>
          <p:cNvSpPr txBox="1"/>
          <p:nvPr/>
        </p:nvSpPr>
        <p:spPr>
          <a:xfrm>
            <a:off x="3098141" y="43661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63FD47C-F18F-4A27-8898-8440395E17F8}"/>
              </a:ext>
            </a:extLst>
          </p:cNvPr>
          <p:cNvSpPr txBox="1"/>
          <p:nvPr/>
        </p:nvSpPr>
        <p:spPr>
          <a:xfrm>
            <a:off x="4528326" y="524440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742D4BC-FCCB-486E-B49A-5F7DEA8F6700}"/>
              </a:ext>
            </a:extLst>
          </p:cNvPr>
          <p:cNvSpPr txBox="1"/>
          <p:nvPr/>
        </p:nvSpPr>
        <p:spPr>
          <a:xfrm>
            <a:off x="6433629" y="5229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1030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EA6102-3A17-4363-9F99-4887BAD40948}"/>
              </a:ext>
            </a:extLst>
          </p:cNvPr>
          <p:cNvSpPr txBox="1"/>
          <p:nvPr/>
        </p:nvSpPr>
        <p:spPr>
          <a:xfrm>
            <a:off x="7733434" y="4453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024EBB1-6D41-437B-9407-FB7F42953066}"/>
              </a:ext>
            </a:extLst>
          </p:cNvPr>
          <p:cNvSpPr txBox="1"/>
          <p:nvPr/>
        </p:nvSpPr>
        <p:spPr>
          <a:xfrm>
            <a:off x="8934615" y="4701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A9A5037-B88E-423E-905B-E80AFC31AB60}"/>
                  </a:ext>
                </a:extLst>
              </p:cNvPr>
              <p:cNvSpPr txBox="1"/>
              <p:nvPr/>
            </p:nvSpPr>
            <p:spPr>
              <a:xfrm>
                <a:off x="5589069" y="5246995"/>
                <a:ext cx="360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A9A5037-B88E-423E-905B-E80AFC31A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69" y="5246995"/>
                <a:ext cx="3609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7">
            <a:extLst>
              <a:ext uri="{FF2B5EF4-FFF2-40B4-BE49-F238E27FC236}">
                <a16:creationId xmlns:a16="http://schemas.microsoft.com/office/drawing/2014/main" id="{BE7391C6-A066-43C3-9FBF-A474679FBA92}"/>
              </a:ext>
            </a:extLst>
          </p:cNvPr>
          <p:cNvSpPr/>
          <p:nvPr/>
        </p:nvSpPr>
        <p:spPr>
          <a:xfrm>
            <a:off x="5498462" y="409635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Straight Arrow Connector 23">
            <a:extLst>
              <a:ext uri="{FF2B5EF4-FFF2-40B4-BE49-F238E27FC236}">
                <a16:creationId xmlns:a16="http://schemas.microsoft.com/office/drawing/2014/main" id="{C1FD994B-483C-41A7-8279-6FE40B277395}"/>
              </a:ext>
            </a:extLst>
          </p:cNvPr>
          <p:cNvCxnSpPr>
            <a:cxnSpLocks/>
            <a:stCxn id="55" idx="4"/>
            <a:endCxn id="11" idx="0"/>
          </p:cNvCxnSpPr>
          <p:nvPr/>
        </p:nvCxnSpPr>
        <p:spPr>
          <a:xfrm>
            <a:off x="5727062" y="4553559"/>
            <a:ext cx="64138" cy="628041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AEF3CD7-55EC-4CF2-951F-248849304E65}"/>
              </a:ext>
            </a:extLst>
          </p:cNvPr>
          <p:cNvSpPr txBox="1"/>
          <p:nvPr/>
        </p:nvSpPr>
        <p:spPr>
          <a:xfrm>
            <a:off x="6019800" y="46754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00B9B78-BAA6-4D41-AFD2-462078AD0741}"/>
              </a:ext>
            </a:extLst>
          </p:cNvPr>
          <p:cNvSpPr txBox="1"/>
          <p:nvPr/>
        </p:nvSpPr>
        <p:spPr>
          <a:xfrm>
            <a:off x="5418304" y="462319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A4C58A3-DDEA-4972-89B8-9D367A0B0533}"/>
              </a:ext>
            </a:extLst>
          </p:cNvPr>
          <p:cNvSpPr txBox="1"/>
          <p:nvPr/>
        </p:nvSpPr>
        <p:spPr>
          <a:xfrm>
            <a:off x="4915135" y="48232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1022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18470E6-1A29-4934-AF6D-3E6DBE7702EC}"/>
              </a:ext>
            </a:extLst>
          </p:cNvPr>
          <p:cNvSpPr txBox="1"/>
          <p:nvPr/>
        </p:nvSpPr>
        <p:spPr>
          <a:xfrm>
            <a:off x="5450281" y="58727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1020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5E2F97B-CB81-432B-93C2-5585651695D6}"/>
              </a:ext>
            </a:extLst>
          </p:cNvPr>
          <p:cNvSpPr txBox="1"/>
          <p:nvPr/>
        </p:nvSpPr>
        <p:spPr>
          <a:xfrm>
            <a:off x="6412577" y="58703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E033D92-59E3-484D-9678-B6A58C2E5499}"/>
              </a:ext>
            </a:extLst>
          </p:cNvPr>
          <p:cNvSpPr txBox="1"/>
          <p:nvPr/>
        </p:nvSpPr>
        <p:spPr>
          <a:xfrm>
            <a:off x="4350332" y="5880560"/>
            <a:ext cx="68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1011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4112AF64-F228-4401-9501-DCD71CA63560}"/>
              </a:ext>
            </a:extLst>
          </p:cNvPr>
          <p:cNvCxnSpPr>
            <a:cxnSpLocks/>
            <a:stCxn id="13" idx="6"/>
            <a:endCxn id="12" idx="0"/>
          </p:cNvCxnSpPr>
          <p:nvPr/>
        </p:nvCxnSpPr>
        <p:spPr>
          <a:xfrm>
            <a:off x="7224163" y="4411164"/>
            <a:ext cx="665724" cy="746108"/>
          </a:xfrm>
          <a:prstGeom prst="curvedConnector2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7557FDB5-1733-4F75-980B-6D501C6CF3D2}"/>
              </a:ext>
            </a:extLst>
          </p:cNvPr>
          <p:cNvCxnSpPr>
            <a:cxnSpLocks/>
            <a:stCxn id="55" idx="6"/>
            <a:endCxn id="13" idx="1"/>
          </p:cNvCxnSpPr>
          <p:nvPr/>
        </p:nvCxnSpPr>
        <p:spPr>
          <a:xfrm flipV="1">
            <a:off x="5955662" y="4249519"/>
            <a:ext cx="878256" cy="75440"/>
          </a:xfrm>
          <a:prstGeom prst="curvedConnector4">
            <a:avLst>
              <a:gd name="adj1" fmla="val 46188"/>
              <a:gd name="adj2" fmla="val 606045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85CEEED3-0D0F-4B36-9A22-B1E2936F7983}"/>
              </a:ext>
            </a:extLst>
          </p:cNvPr>
          <p:cNvCxnSpPr>
            <a:cxnSpLocks/>
            <a:stCxn id="13" idx="7"/>
            <a:endCxn id="14" idx="6"/>
          </p:cNvCxnSpPr>
          <p:nvPr/>
        </p:nvCxnSpPr>
        <p:spPr>
          <a:xfrm rot="16200000" flipH="1">
            <a:off x="6500539" y="4906187"/>
            <a:ext cx="2068445" cy="755109"/>
          </a:xfrm>
          <a:prstGeom prst="curvedConnector4">
            <a:avLst>
              <a:gd name="adj1" fmla="val -14289"/>
              <a:gd name="adj2" fmla="val 234152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60E30FC-83F3-495E-A29F-E0C04A77BE37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0800000" flipV="1">
            <a:off x="3818107" y="4393030"/>
            <a:ext cx="300747" cy="1964891"/>
          </a:xfrm>
          <a:prstGeom prst="curvedConnector3">
            <a:avLst>
              <a:gd name="adj1" fmla="val 426738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A25C9E35-9F14-4917-8587-510DB99C423A}"/>
              </a:ext>
            </a:extLst>
          </p:cNvPr>
          <p:cNvCxnSpPr>
            <a:cxnSpLocks/>
            <a:stCxn id="55" idx="2"/>
            <a:endCxn id="9" idx="2"/>
          </p:cNvCxnSpPr>
          <p:nvPr/>
        </p:nvCxnSpPr>
        <p:spPr>
          <a:xfrm rot="10800000" flipH="1" flipV="1">
            <a:off x="5498461" y="4324958"/>
            <a:ext cx="125239" cy="2304441"/>
          </a:xfrm>
          <a:prstGeom prst="curvedConnector3">
            <a:avLst>
              <a:gd name="adj1" fmla="val -182531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65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7B2-ABC5-483C-B982-9F5F9809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source shortest path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7128F-5068-4B26-B93B-EA4A68BC7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Delta-stepping</a:t>
                </a:r>
              </a:p>
              <a:p>
                <a:pPr lvl="1"/>
                <a:r>
                  <a:rPr lang="en-US" altLang="zh-CN" dirty="0"/>
                  <a:t>very good performance in practice</a:t>
                </a:r>
              </a:p>
              <a:p>
                <a:pPr lvl="1"/>
                <a:r>
                  <a:rPr lang="en-US" altLang="zh-CN" dirty="0"/>
                  <a:t>No theoretical bounds – Bellman-ford </a:t>
                </a:r>
                <a:r>
                  <a:rPr lang="en-US" altLang="zh-CN" dirty="0" err="1"/>
                  <a:t>substeps</a:t>
                </a:r>
                <a:r>
                  <a:rPr lang="en-US" altLang="zh-CN" dirty="0"/>
                  <a:t> can be expensive</a:t>
                </a:r>
              </a:p>
              <a:p>
                <a:pPr lvl="1"/>
                <a:r>
                  <a:rPr lang="en-US" altLang="zh-CN" dirty="0"/>
                  <a:t>Performance highly depends on the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Bad input instances</a:t>
                </a:r>
              </a:p>
              <a:p>
                <a:pPr lvl="2"/>
                <a:r>
                  <a:rPr lang="en-US" altLang="zh-CN" dirty="0"/>
                  <a:t>All elements are in the same bucket</a:t>
                </a:r>
              </a:p>
              <a:p>
                <a:pPr lvl="2"/>
                <a:r>
                  <a:rPr lang="en-US" altLang="zh-CN" dirty="0"/>
                  <a:t>All elements are in different buckets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We can get some theoretical guarantee by using a similar idea of the shortcutting BFS algorithm</a:t>
                </a:r>
              </a:p>
              <a:p>
                <a:pPr lvl="1"/>
                <a:r>
                  <a:rPr lang="en-US" altLang="zh-CN" dirty="0"/>
                  <a:t>Only works on undirected graphs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37128F-5068-4B26-B93B-EA4A68BC7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 r="-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6E1BD-F694-4164-BCFA-A515B7D86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214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92C7C-EC5C-4FF9-8D03-5217EE77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Radius-stepping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EFDEA3-7A53-4AA3-BE0B-B19336895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Shortcut each node to its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zh-CN" dirty="0"/>
                  <a:t> nearest neighbors</a:t>
                </a:r>
              </a:p>
              <a:p>
                <a:pPr lvl="1"/>
                <a:r>
                  <a:rPr lang="en-US" altLang="zh-CN" dirty="0"/>
                  <a:t>Preprocessing using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-rounds of Dijkstra algorithm</a:t>
                </a:r>
              </a:p>
              <a:p>
                <a:r>
                  <a:rPr lang="en-US" altLang="zh-CN" dirty="0"/>
                  <a:t>Notation:</a:t>
                </a:r>
              </a:p>
              <a:p>
                <a:pPr lvl="1"/>
                <a:r>
                  <a:rPr lang="en-US" altLang="zh-CN" dirty="0"/>
                  <a:t>Tentative distance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current distance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the source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the edge weight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radius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the distance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its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nearest neighbor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: the distance to the furthest settled vertex after round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(i.e., the radius of the circle in the first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rounds</a:t>
                </a:r>
              </a:p>
              <a:p>
                <a:pPr lvl="1"/>
                <a:r>
                  <a:rPr lang="en-US" altLang="zh-CN" dirty="0"/>
                  <a:t>We say a node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has been 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settled</a:t>
                </a:r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the shortest distance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EFDEA3-7A53-4AA3-BE0B-B19336895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854" r="-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AC8EF1-FB7C-4DE1-B435-4EB871302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182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>
            <a:off x="4074160" y="2667000"/>
            <a:ext cx="3159492" cy="315949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417638"/>
                <a:ext cx="11353800" cy="5056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417638"/>
                <a:ext cx="11353800" cy="505631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vertex radius</a:t>
            </a:r>
          </a:p>
        </p:txBody>
      </p:sp>
      <p:sp>
        <p:nvSpPr>
          <p:cNvPr id="15" name="Oval 14"/>
          <p:cNvSpPr/>
          <p:nvPr/>
        </p:nvSpPr>
        <p:spPr>
          <a:xfrm>
            <a:off x="5486400" y="4041542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29000" y="3202147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4526514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28572" y="30480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01314" y="3617014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153400" y="28194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35028" y="5083618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11342" y="3545732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90058" y="52578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30219" y="4549317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1"/>
            <a:endCxn id="22" idx="5"/>
          </p:cNvCxnSpPr>
          <p:nvPr/>
        </p:nvCxnSpPr>
        <p:spPr>
          <a:xfrm flipH="1" flipV="1">
            <a:off x="5147800" y="3782190"/>
            <a:ext cx="379170" cy="29992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17" idx="0"/>
            <a:endCxn id="22" idx="3"/>
          </p:cNvCxnSpPr>
          <p:nvPr/>
        </p:nvCxnSpPr>
        <p:spPr>
          <a:xfrm flipV="1">
            <a:off x="4558114" y="3782190"/>
            <a:ext cx="393798" cy="744324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stCxn id="23" idx="2"/>
            <a:endCxn id="17" idx="5"/>
          </p:cNvCxnSpPr>
          <p:nvPr/>
        </p:nvCxnSpPr>
        <p:spPr>
          <a:xfrm flipH="1" flipV="1">
            <a:off x="4656058" y="4762972"/>
            <a:ext cx="1634000" cy="63334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stCxn id="15" idx="2"/>
            <a:endCxn id="16" idx="6"/>
          </p:cNvCxnSpPr>
          <p:nvPr/>
        </p:nvCxnSpPr>
        <p:spPr>
          <a:xfrm flipH="1" flipV="1">
            <a:off x="3706028" y="3340662"/>
            <a:ext cx="1780372" cy="839395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7" name="Straight Connector 36"/>
          <p:cNvCxnSpPr>
            <a:stCxn id="18" idx="3"/>
            <a:endCxn id="15" idx="7"/>
          </p:cNvCxnSpPr>
          <p:nvPr/>
        </p:nvCxnSpPr>
        <p:spPr>
          <a:xfrm flipH="1">
            <a:off x="5722858" y="3284458"/>
            <a:ext cx="746284" cy="797654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stCxn id="20" idx="3"/>
            <a:endCxn id="19" idx="7"/>
          </p:cNvCxnSpPr>
          <p:nvPr/>
        </p:nvCxnSpPr>
        <p:spPr>
          <a:xfrm flipH="1">
            <a:off x="7537772" y="3055858"/>
            <a:ext cx="656198" cy="60172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18" idx="6"/>
            <a:endCxn id="19" idx="1"/>
          </p:cNvCxnSpPr>
          <p:nvPr/>
        </p:nvCxnSpPr>
        <p:spPr>
          <a:xfrm>
            <a:off x="6705600" y="3186514"/>
            <a:ext cx="636284" cy="471070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stCxn id="18" idx="4"/>
            <a:endCxn id="21" idx="0"/>
          </p:cNvCxnSpPr>
          <p:nvPr/>
        </p:nvCxnSpPr>
        <p:spPr>
          <a:xfrm>
            <a:off x="6567086" y="3325028"/>
            <a:ext cx="706456" cy="1758590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Straight Connector 47"/>
          <p:cNvCxnSpPr>
            <a:stCxn id="21" idx="2"/>
            <a:endCxn id="23" idx="6"/>
          </p:cNvCxnSpPr>
          <p:nvPr/>
        </p:nvCxnSpPr>
        <p:spPr>
          <a:xfrm flipH="1">
            <a:off x="6567086" y="5222132"/>
            <a:ext cx="567942" cy="17418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stCxn id="23" idx="1"/>
            <a:endCxn id="15" idx="5"/>
          </p:cNvCxnSpPr>
          <p:nvPr/>
        </p:nvCxnSpPr>
        <p:spPr>
          <a:xfrm flipH="1" flipV="1">
            <a:off x="5722858" y="4278000"/>
            <a:ext cx="607770" cy="1020370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19" idx="5"/>
            <a:endCxn id="24" idx="0"/>
          </p:cNvCxnSpPr>
          <p:nvPr/>
        </p:nvCxnSpPr>
        <p:spPr>
          <a:xfrm>
            <a:off x="7537773" y="3853473"/>
            <a:ext cx="530961" cy="695845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Straight Connector 61"/>
          <p:cNvCxnSpPr>
            <a:stCxn id="17" idx="1"/>
            <a:endCxn id="16" idx="4"/>
          </p:cNvCxnSpPr>
          <p:nvPr/>
        </p:nvCxnSpPr>
        <p:spPr>
          <a:xfrm flipH="1" flipV="1">
            <a:off x="3567514" y="3479176"/>
            <a:ext cx="892656" cy="1087909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Straight Connector 62"/>
          <p:cNvCxnSpPr>
            <a:stCxn id="18" idx="2"/>
            <a:endCxn id="22" idx="6"/>
          </p:cNvCxnSpPr>
          <p:nvPr/>
        </p:nvCxnSpPr>
        <p:spPr>
          <a:xfrm flipH="1">
            <a:off x="5188370" y="3186514"/>
            <a:ext cx="1240202" cy="49773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19" idx="4"/>
            <a:endCxn id="21" idx="7"/>
          </p:cNvCxnSpPr>
          <p:nvPr/>
        </p:nvCxnSpPr>
        <p:spPr>
          <a:xfrm flipH="1">
            <a:off x="7371486" y="3894042"/>
            <a:ext cx="68342" cy="123014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1" name="Straight Connector 70"/>
          <p:cNvCxnSpPr>
            <a:stCxn id="20" idx="2"/>
            <a:endCxn id="18" idx="7"/>
          </p:cNvCxnSpPr>
          <p:nvPr/>
        </p:nvCxnSpPr>
        <p:spPr>
          <a:xfrm flipH="1">
            <a:off x="6665030" y="2957914"/>
            <a:ext cx="1488370" cy="13065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TextBox 75"/>
          <p:cNvSpPr txBox="1"/>
          <p:nvPr/>
        </p:nvSpPr>
        <p:spPr>
          <a:xfrm>
            <a:off x="4285778" y="33139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48833" y="46482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6969" y="39280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29200" y="45720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10400" y="31242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73431" y="36791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59678" y="42394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05600" y="523301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251406" y="26347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23442" y="32483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81802" y="38664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026623" y="356884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486452" y="3103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358812" y="36421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40623" y="38808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5232450" y="4128337"/>
                <a:ext cx="53335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3200" dirty="0">
                  <a:solidFill>
                    <a:srgbClr val="C000C0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50" y="412833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2579224" y="5414947"/>
                <a:ext cx="184037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3200" dirty="0">
                  <a:solidFill>
                    <a:srgbClr val="C000C0"/>
                  </a:solidFill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224" y="5414947"/>
                <a:ext cx="184037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22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0FF"/>
                                      </p:to>
                                    </p:animClr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0FF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5C01"/>
                                      </p:to>
                                    </p:animClr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5C01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5C01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5C01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5" grpId="0"/>
      <p:bldP spid="9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>
            <a:off x="5908308" y="2286000"/>
            <a:ext cx="3159492" cy="315949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vertex radius</a:t>
            </a:r>
          </a:p>
        </p:txBody>
      </p:sp>
      <p:sp>
        <p:nvSpPr>
          <p:cNvPr id="15" name="Oval 14"/>
          <p:cNvSpPr/>
          <p:nvPr/>
        </p:nvSpPr>
        <p:spPr>
          <a:xfrm>
            <a:off x="5486400" y="4041542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29000" y="3202147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4526514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28572" y="30480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01314" y="3617014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153400" y="28194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35028" y="5083618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11342" y="3545732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90058" y="5257800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30219" y="4549317"/>
            <a:ext cx="277028" cy="27702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1"/>
            <a:endCxn id="22" idx="5"/>
          </p:cNvCxnSpPr>
          <p:nvPr/>
        </p:nvCxnSpPr>
        <p:spPr>
          <a:xfrm flipH="1" flipV="1">
            <a:off x="5147800" y="3782190"/>
            <a:ext cx="379170" cy="29992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17" idx="0"/>
            <a:endCxn id="22" idx="3"/>
          </p:cNvCxnSpPr>
          <p:nvPr/>
        </p:nvCxnSpPr>
        <p:spPr>
          <a:xfrm flipV="1">
            <a:off x="4558114" y="3782190"/>
            <a:ext cx="393798" cy="744324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stCxn id="23" idx="2"/>
            <a:endCxn id="17" idx="5"/>
          </p:cNvCxnSpPr>
          <p:nvPr/>
        </p:nvCxnSpPr>
        <p:spPr>
          <a:xfrm flipH="1" flipV="1">
            <a:off x="4656058" y="4762972"/>
            <a:ext cx="1634000" cy="63334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6" name="Straight Connector 35"/>
          <p:cNvCxnSpPr>
            <a:stCxn id="15" idx="2"/>
            <a:endCxn id="16" idx="6"/>
          </p:cNvCxnSpPr>
          <p:nvPr/>
        </p:nvCxnSpPr>
        <p:spPr>
          <a:xfrm flipH="1" flipV="1">
            <a:off x="3706028" y="3340662"/>
            <a:ext cx="1780372" cy="839395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7" name="Straight Connector 36"/>
          <p:cNvCxnSpPr>
            <a:stCxn id="18" idx="3"/>
            <a:endCxn id="15" idx="7"/>
          </p:cNvCxnSpPr>
          <p:nvPr/>
        </p:nvCxnSpPr>
        <p:spPr>
          <a:xfrm flipH="1">
            <a:off x="5722858" y="3284458"/>
            <a:ext cx="746284" cy="797654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stCxn id="20" idx="3"/>
            <a:endCxn id="19" idx="7"/>
          </p:cNvCxnSpPr>
          <p:nvPr/>
        </p:nvCxnSpPr>
        <p:spPr>
          <a:xfrm flipH="1">
            <a:off x="7537772" y="3055858"/>
            <a:ext cx="656198" cy="60172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18" idx="6"/>
            <a:endCxn id="19" idx="1"/>
          </p:cNvCxnSpPr>
          <p:nvPr/>
        </p:nvCxnSpPr>
        <p:spPr>
          <a:xfrm>
            <a:off x="6705600" y="3186514"/>
            <a:ext cx="636284" cy="471070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stCxn id="18" idx="4"/>
            <a:endCxn id="21" idx="0"/>
          </p:cNvCxnSpPr>
          <p:nvPr/>
        </p:nvCxnSpPr>
        <p:spPr>
          <a:xfrm>
            <a:off x="6567086" y="3325028"/>
            <a:ext cx="706456" cy="1758590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Straight Connector 47"/>
          <p:cNvCxnSpPr>
            <a:stCxn id="21" idx="2"/>
            <a:endCxn id="23" idx="6"/>
          </p:cNvCxnSpPr>
          <p:nvPr/>
        </p:nvCxnSpPr>
        <p:spPr>
          <a:xfrm flipH="1">
            <a:off x="6567086" y="5222132"/>
            <a:ext cx="567942" cy="17418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stCxn id="23" idx="1"/>
            <a:endCxn id="15" idx="5"/>
          </p:cNvCxnSpPr>
          <p:nvPr/>
        </p:nvCxnSpPr>
        <p:spPr>
          <a:xfrm flipH="1" flipV="1">
            <a:off x="5722858" y="4278000"/>
            <a:ext cx="607770" cy="1020370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19" idx="5"/>
            <a:endCxn id="24" idx="0"/>
          </p:cNvCxnSpPr>
          <p:nvPr/>
        </p:nvCxnSpPr>
        <p:spPr>
          <a:xfrm>
            <a:off x="7537773" y="3853473"/>
            <a:ext cx="530961" cy="695845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2" name="Straight Connector 61"/>
          <p:cNvCxnSpPr>
            <a:stCxn id="17" idx="1"/>
            <a:endCxn id="16" idx="4"/>
          </p:cNvCxnSpPr>
          <p:nvPr/>
        </p:nvCxnSpPr>
        <p:spPr>
          <a:xfrm flipH="1" flipV="1">
            <a:off x="3567514" y="3479176"/>
            <a:ext cx="892656" cy="1087909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3" name="Straight Connector 62"/>
          <p:cNvCxnSpPr>
            <a:stCxn id="18" idx="2"/>
            <a:endCxn id="22" idx="6"/>
          </p:cNvCxnSpPr>
          <p:nvPr/>
        </p:nvCxnSpPr>
        <p:spPr>
          <a:xfrm flipH="1">
            <a:off x="5188370" y="3186514"/>
            <a:ext cx="1240202" cy="49773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19" idx="4"/>
            <a:endCxn id="21" idx="7"/>
          </p:cNvCxnSpPr>
          <p:nvPr/>
        </p:nvCxnSpPr>
        <p:spPr>
          <a:xfrm flipH="1">
            <a:off x="7371486" y="3894042"/>
            <a:ext cx="68342" cy="123014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1" name="Straight Connector 70"/>
          <p:cNvCxnSpPr>
            <a:stCxn id="20" idx="2"/>
            <a:endCxn id="18" idx="7"/>
          </p:cNvCxnSpPr>
          <p:nvPr/>
        </p:nvCxnSpPr>
        <p:spPr>
          <a:xfrm flipH="1">
            <a:off x="6665030" y="2957914"/>
            <a:ext cx="1488370" cy="130656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TextBox 75"/>
          <p:cNvSpPr txBox="1"/>
          <p:nvPr/>
        </p:nvSpPr>
        <p:spPr>
          <a:xfrm>
            <a:off x="4285778" y="33139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48833" y="46482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6969" y="39280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29200" y="45720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10400" y="31242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73431" y="36791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59678" y="42394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05600" y="523301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251406" y="263476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23442" y="32483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81802" y="38664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026623" y="356884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486452" y="3103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358812" y="36421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40623" y="38808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287578" y="3135110"/>
                <a:ext cx="6270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i="1">
                          <a:solidFill>
                            <a:srgbClr val="C00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dirty="0">
                  <a:solidFill>
                    <a:srgbClr val="C000C0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578" y="3135110"/>
                <a:ext cx="62709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579225" y="5915886"/>
                <a:ext cx="19341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i="1">
                              <a:solidFill>
                                <a:srgbClr val="C00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dirty="0">
                  <a:solidFill>
                    <a:srgbClr val="C000C0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225" y="5915886"/>
                <a:ext cx="193411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F5F32F0-BB1B-4101-AC19-0EEDF0A62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37882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F5F32F0-BB1B-4101-AC19-0EEDF0A62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3788256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9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0F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0F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95" grpId="0"/>
      <p:bldP spid="5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3604549" y="1151808"/>
            <a:ext cx="4754880" cy="4754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 rot="4706304">
            <a:off x="3247734" y="3438719"/>
            <a:ext cx="1371600" cy="137160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54254" y="2168643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 rot="20891575">
            <a:off x="5663229" y="4886961"/>
            <a:ext cx="1005840" cy="100584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13977982">
            <a:off x="7385468" y="2571013"/>
            <a:ext cx="1141968" cy="113911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8531155">
            <a:off x="3921749" y="1088008"/>
            <a:ext cx="1828800" cy="1828800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 rot="14433570">
            <a:off x="6559435" y="1602357"/>
            <a:ext cx="1463040" cy="1467023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9047470">
            <a:off x="6146953" y="3718901"/>
            <a:ext cx="2477277" cy="2474942"/>
          </a:xfrm>
          <a:prstGeom prst="ellipse">
            <a:avLst/>
          </a:prstGeom>
          <a:solidFill>
            <a:schemeClr val="accent2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970635" flipH="1">
            <a:off x="6010463" y="2753894"/>
            <a:ext cx="354042" cy="824231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1064825">
            <a:off x="5351446" y="2602191"/>
            <a:ext cx="472938" cy="936108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8183435">
            <a:off x="6184787" y="3137136"/>
            <a:ext cx="755691" cy="962159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932463" flipV="1">
            <a:off x="5081790" y="3302426"/>
            <a:ext cx="618898" cy="820654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970635" flipH="1" flipV="1">
            <a:off x="5791681" y="3590553"/>
            <a:ext cx="247029" cy="539743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8" idx="7"/>
            <a:endCxn id="19" idx="3"/>
          </p:cNvCxnSpPr>
          <p:nvPr/>
        </p:nvCxnSpPr>
        <p:spPr>
          <a:xfrm flipV="1">
            <a:off x="6533301" y="2368192"/>
            <a:ext cx="702366" cy="3732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7"/>
            <a:endCxn id="23" idx="3"/>
          </p:cNvCxnSpPr>
          <p:nvPr/>
        </p:nvCxnSpPr>
        <p:spPr>
          <a:xfrm flipV="1">
            <a:off x="7254480" y="3228716"/>
            <a:ext cx="687043" cy="474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4"/>
            <a:endCxn id="36" idx="0"/>
          </p:cNvCxnSpPr>
          <p:nvPr/>
        </p:nvCxnSpPr>
        <p:spPr>
          <a:xfrm>
            <a:off x="5960731" y="4241386"/>
            <a:ext cx="232805" cy="10976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40" idx="6"/>
          </p:cNvCxnSpPr>
          <p:nvPr/>
        </p:nvCxnSpPr>
        <p:spPr>
          <a:xfrm flipH="1">
            <a:off x="3991270" y="3908243"/>
            <a:ext cx="822960" cy="1906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1"/>
            <a:endCxn id="45" idx="5"/>
          </p:cNvCxnSpPr>
          <p:nvPr/>
        </p:nvCxnSpPr>
        <p:spPr>
          <a:xfrm flipH="1" flipV="1">
            <a:off x="4837703" y="2035572"/>
            <a:ext cx="392542" cy="5243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4"/>
            <a:endCxn id="66" idx="1"/>
          </p:cNvCxnSpPr>
          <p:nvPr/>
        </p:nvCxnSpPr>
        <p:spPr>
          <a:xfrm>
            <a:off x="7222151" y="3781004"/>
            <a:ext cx="58013" cy="1155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604549" y="1151808"/>
            <a:ext cx="4754880" cy="47548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/>
          <p:cNvCxnSpPr>
            <a:stCxn id="23" idx="7"/>
            <a:endCxn id="51" idx="4"/>
          </p:cNvCxnSpPr>
          <p:nvPr/>
        </p:nvCxnSpPr>
        <p:spPr>
          <a:xfrm flipV="1">
            <a:off x="8006180" y="2797534"/>
            <a:ext cx="404938" cy="366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973442" y="2935654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442" y="2935654"/>
                <a:ext cx="81297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/>
          <p:cNvCxnSpPr>
            <a:stCxn id="19" idx="7"/>
            <a:endCxn id="50" idx="4"/>
          </p:cNvCxnSpPr>
          <p:nvPr/>
        </p:nvCxnSpPr>
        <p:spPr>
          <a:xfrm flipV="1">
            <a:off x="7300326" y="1975332"/>
            <a:ext cx="629421" cy="3282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7085677" y="1821237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677" y="1821237"/>
                <a:ext cx="81297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450734" y="5022768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𝟔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734" y="5022768"/>
                <a:ext cx="812979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/>
          <p:cNvCxnSpPr>
            <a:stCxn id="16" idx="0"/>
            <a:endCxn id="73" idx="3"/>
          </p:cNvCxnSpPr>
          <p:nvPr/>
        </p:nvCxnSpPr>
        <p:spPr>
          <a:xfrm flipH="1">
            <a:off x="4300885" y="3566828"/>
            <a:ext cx="1570884" cy="1643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2209538" y="6245137"/>
                <a:ext cx="8025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mbria Math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for unvisited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 in the frontier</a:t>
                </a: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38" y="6245137"/>
                <a:ext cx="8025787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7222276" y="229014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46952" y="5338998"/>
            <a:ext cx="93166" cy="96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8131" y="315066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99830" y="405318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9654" y="195752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16854" y="2546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55252" y="272809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4230" y="3862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15010" y="41499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76430" y="3689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48079" y="34609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580170" y="3064855"/>
                <a:ext cx="546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170" y="3064855"/>
                <a:ext cx="546560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" idx="2"/>
          </p:cNvCxnSpPr>
          <p:nvPr/>
        </p:nvCxnSpPr>
        <p:spPr>
          <a:xfrm flipH="1" flipV="1">
            <a:off x="4648201" y="3048001"/>
            <a:ext cx="1199879" cy="4586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38554" y="4623906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54" y="4623906"/>
                <a:ext cx="81297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724401" y="1617605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1" y="1617605"/>
                <a:ext cx="81297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759022" y="4084900"/>
                <a:ext cx="812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𝒓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𝟓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022" y="4084900"/>
                <a:ext cx="812979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66" idx="5"/>
            <a:endCxn id="69" idx="4"/>
          </p:cNvCxnSpPr>
          <p:nvPr/>
        </p:nvCxnSpPr>
        <p:spPr>
          <a:xfrm>
            <a:off x="7344821" y="5001229"/>
            <a:ext cx="877464" cy="8668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266772" y="4923179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52" idx="4"/>
          </p:cNvCxnSpPr>
          <p:nvPr/>
        </p:nvCxnSpPr>
        <p:spPr>
          <a:xfrm flipH="1">
            <a:off x="3261650" y="4114800"/>
            <a:ext cx="638181" cy="1471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798831" y="1084871"/>
            <a:ext cx="23406" cy="8723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6" idx="4"/>
            <a:endCxn id="53" idx="4"/>
          </p:cNvCxnSpPr>
          <p:nvPr/>
        </p:nvCxnSpPr>
        <p:spPr>
          <a:xfrm>
            <a:off x="6193535" y="5435758"/>
            <a:ext cx="75520" cy="4464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8247" y="5737578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tentative distance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98398" y="6120528"/>
            <a:ext cx="367113" cy="2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2">
            <a:extLst>
              <a:ext uri="{FF2B5EF4-FFF2-40B4-BE49-F238E27FC236}">
                <a16:creationId xmlns:a16="http://schemas.microsoft.com/office/drawing/2014/main" id="{C4FB84F9-6911-4816-A7AE-941FEC19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685800"/>
          </a:xfrm>
        </p:spPr>
        <p:txBody>
          <a:bodyPr/>
          <a:lstStyle/>
          <a:p>
            <a:r>
              <a:rPr lang="en-US" altLang="zh-CN" dirty="0"/>
              <a:t>Push the frontier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447F12-7D29-4DD0-865A-43214FB8E5B5}"/>
              </a:ext>
            </a:extLst>
          </p:cNvPr>
          <p:cNvSpPr txBox="1"/>
          <p:nvPr/>
        </p:nvSpPr>
        <p:spPr>
          <a:xfrm>
            <a:off x="210833" y="1396014"/>
            <a:ext cx="3612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Because of the shortcuts,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each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step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can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push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frontier</a:t>
            </a:r>
            <a:r>
              <a:rPr lang="zh-CN" altLang="en-US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further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4BF682-C02E-44C9-A1EF-65CE214EDCF0}"/>
              </a:ext>
            </a:extLst>
          </p:cNvPr>
          <p:cNvSpPr txBox="1"/>
          <p:nvPr/>
        </p:nvSpPr>
        <p:spPr>
          <a:xfrm>
            <a:off x="8620300" y="558119"/>
            <a:ext cx="2610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 vertices in the ring are guaranteed to be updated in this round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25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7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2" grpId="0" animBg="1"/>
      <p:bldP spid="54" grpId="0" animBg="1"/>
      <p:bldP spid="54" grpId="1" animBg="1"/>
      <p:bldP spid="54" grpId="2" animBg="1"/>
      <p:bldP spid="53" grpId="0" animBg="1"/>
      <p:bldP spid="51" grpId="0" animBg="1"/>
      <p:bldP spid="49" grpId="0" animBg="1"/>
      <p:bldP spid="50" grpId="0" animBg="1"/>
      <p:bldP spid="69" grpId="0" animBg="1"/>
      <p:bldP spid="73" grpId="0" animBg="1"/>
      <p:bldP spid="73" grpId="1" animBg="1"/>
      <p:bldP spid="100" grpId="0"/>
      <p:bldP spid="104" grpId="0"/>
      <p:bldP spid="119" grpId="0"/>
      <p:bldP spid="125" grpId="0"/>
      <p:bldP spid="126" grpId="0"/>
      <p:bldP spid="55" grpId="0"/>
      <p:bldP spid="47" grpId="0"/>
      <p:bldP spid="48" grpId="0"/>
      <p:bldP spid="57" grpId="0"/>
      <p:bldP spid="17" grpId="0"/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3604549" y="1151808"/>
            <a:ext cx="4754880" cy="4754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54434" y="2163111"/>
            <a:ext cx="2743200" cy="2743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970635" flipH="1">
            <a:off x="6010463" y="2753894"/>
            <a:ext cx="354042" cy="824231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1064825">
            <a:off x="5351446" y="2602191"/>
            <a:ext cx="472938" cy="936108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8183435">
            <a:off x="6184787" y="3137136"/>
            <a:ext cx="755691" cy="962159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932463" flipV="1">
            <a:off x="5081790" y="3302426"/>
            <a:ext cx="618898" cy="820654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970635" flipH="1" flipV="1">
            <a:off x="5791681" y="3590553"/>
            <a:ext cx="247029" cy="539743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8" idx="7"/>
            <a:endCxn id="19" idx="3"/>
          </p:cNvCxnSpPr>
          <p:nvPr/>
        </p:nvCxnSpPr>
        <p:spPr>
          <a:xfrm flipV="1">
            <a:off x="6533301" y="2368192"/>
            <a:ext cx="702366" cy="3732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7"/>
            <a:endCxn id="23" idx="3"/>
          </p:cNvCxnSpPr>
          <p:nvPr/>
        </p:nvCxnSpPr>
        <p:spPr>
          <a:xfrm flipV="1">
            <a:off x="7254480" y="3228716"/>
            <a:ext cx="687043" cy="474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4"/>
            <a:endCxn id="36" idx="0"/>
          </p:cNvCxnSpPr>
          <p:nvPr/>
        </p:nvCxnSpPr>
        <p:spPr>
          <a:xfrm>
            <a:off x="5960731" y="4241386"/>
            <a:ext cx="232805" cy="10976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40" idx="6"/>
          </p:cNvCxnSpPr>
          <p:nvPr/>
        </p:nvCxnSpPr>
        <p:spPr>
          <a:xfrm flipH="1">
            <a:off x="3991270" y="3908243"/>
            <a:ext cx="822960" cy="1906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1"/>
            <a:endCxn id="45" idx="5"/>
          </p:cNvCxnSpPr>
          <p:nvPr/>
        </p:nvCxnSpPr>
        <p:spPr>
          <a:xfrm flipH="1" flipV="1">
            <a:off x="4837703" y="2035572"/>
            <a:ext cx="392542" cy="5243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1" idx="4"/>
            <a:endCxn id="66" idx="1"/>
          </p:cNvCxnSpPr>
          <p:nvPr/>
        </p:nvCxnSpPr>
        <p:spPr>
          <a:xfrm>
            <a:off x="7222151" y="3781004"/>
            <a:ext cx="58013" cy="1155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6146952" y="5338998"/>
            <a:ext cx="93166" cy="96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22276" y="229014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8131" y="315066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99830" y="405318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9654" y="195752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266772" y="4923179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16854" y="2546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55252" y="272809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4230" y="3862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15010" y="41499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76430" y="3689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48079" y="34609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300885" y="3566828"/>
            <a:ext cx="1570884" cy="1643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09538" y="6245137"/>
                <a:ext cx="8025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mbria Math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for unvisited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 in the frontier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38" y="6245137"/>
                <a:ext cx="8025787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0470461-3766-4770-A456-846AAD67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 the frontier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36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val 153">
            <a:extLst>
              <a:ext uri="{FF2B5EF4-FFF2-40B4-BE49-F238E27FC236}">
                <a16:creationId xmlns:a16="http://schemas.microsoft.com/office/drawing/2014/main" id="{D2B17052-905B-49D1-855C-BA8027FB1914}"/>
              </a:ext>
            </a:extLst>
          </p:cNvPr>
          <p:cNvSpPr/>
          <p:nvPr/>
        </p:nvSpPr>
        <p:spPr>
          <a:xfrm>
            <a:off x="6781800" y="4724400"/>
            <a:ext cx="838200" cy="10668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544DF470-8D3D-4412-9B21-3E683FDBFA67}"/>
              </a:ext>
            </a:extLst>
          </p:cNvPr>
          <p:cNvSpPr/>
          <p:nvPr/>
        </p:nvSpPr>
        <p:spPr>
          <a:xfrm>
            <a:off x="4013502" y="1065628"/>
            <a:ext cx="3022030" cy="998544"/>
          </a:xfrm>
          <a:custGeom>
            <a:avLst/>
            <a:gdLst>
              <a:gd name="connsiteX0" fmla="*/ 415623 w 3022030"/>
              <a:gd name="connsiteY0" fmla="*/ 48797 h 998544"/>
              <a:gd name="connsiteX1" fmla="*/ 2787348 w 3022030"/>
              <a:gd name="connsiteY1" fmla="*/ 172622 h 998544"/>
              <a:gd name="connsiteX2" fmla="*/ 2644473 w 3022030"/>
              <a:gd name="connsiteY2" fmla="*/ 953672 h 998544"/>
              <a:gd name="connsiteX3" fmla="*/ 215598 w 3022030"/>
              <a:gd name="connsiteY3" fmla="*/ 810797 h 998544"/>
              <a:gd name="connsiteX4" fmla="*/ 415623 w 3022030"/>
              <a:gd name="connsiteY4" fmla="*/ 48797 h 9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2030" h="998544">
                <a:moveTo>
                  <a:pt x="415623" y="48797"/>
                </a:moveTo>
                <a:cubicBezTo>
                  <a:pt x="844248" y="-57565"/>
                  <a:pt x="2415873" y="21810"/>
                  <a:pt x="2787348" y="172622"/>
                </a:cubicBezTo>
                <a:cubicBezTo>
                  <a:pt x="3158823" y="323434"/>
                  <a:pt x="3073098" y="847310"/>
                  <a:pt x="2644473" y="953672"/>
                </a:cubicBezTo>
                <a:cubicBezTo>
                  <a:pt x="2215848" y="1060034"/>
                  <a:pt x="591836" y="963197"/>
                  <a:pt x="215598" y="810797"/>
                </a:cubicBezTo>
                <a:cubicBezTo>
                  <a:pt x="-160640" y="658397"/>
                  <a:pt x="-13002" y="155159"/>
                  <a:pt x="415623" y="487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C6F79B0-DA37-498E-AFC2-7CD85A03EEEF}"/>
              </a:ext>
            </a:extLst>
          </p:cNvPr>
          <p:cNvSpPr/>
          <p:nvPr/>
        </p:nvSpPr>
        <p:spPr>
          <a:xfrm>
            <a:off x="5410200" y="5029200"/>
            <a:ext cx="838200" cy="10668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B0FCFF4E-5320-43F6-B084-292A7BF9F817}"/>
              </a:ext>
            </a:extLst>
          </p:cNvPr>
          <p:cNvSpPr/>
          <p:nvPr/>
        </p:nvSpPr>
        <p:spPr>
          <a:xfrm>
            <a:off x="4687437" y="2420027"/>
            <a:ext cx="2405236" cy="2484576"/>
          </a:xfrm>
          <a:custGeom>
            <a:avLst/>
            <a:gdLst>
              <a:gd name="connsiteX0" fmla="*/ 560838 w 2405236"/>
              <a:gd name="connsiteY0" fmla="*/ 18373 h 2484576"/>
              <a:gd name="connsiteX1" fmla="*/ 2332488 w 2405236"/>
              <a:gd name="connsiteY1" fmla="*/ 323173 h 2484576"/>
              <a:gd name="connsiteX2" fmla="*/ 1989588 w 2405236"/>
              <a:gd name="connsiteY2" fmla="*/ 2313898 h 2484576"/>
              <a:gd name="connsiteX3" fmla="*/ 1294263 w 2405236"/>
              <a:gd name="connsiteY3" fmla="*/ 2171023 h 2484576"/>
              <a:gd name="connsiteX4" fmla="*/ 27438 w 2405236"/>
              <a:gd name="connsiteY4" fmla="*/ 485098 h 2484576"/>
              <a:gd name="connsiteX5" fmla="*/ 560838 w 2405236"/>
              <a:gd name="connsiteY5" fmla="*/ 18373 h 248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5236" h="2484576">
                <a:moveTo>
                  <a:pt x="560838" y="18373"/>
                </a:moveTo>
                <a:cubicBezTo>
                  <a:pt x="945013" y="-8614"/>
                  <a:pt x="2094363" y="-59415"/>
                  <a:pt x="2332488" y="323173"/>
                </a:cubicBezTo>
                <a:cubicBezTo>
                  <a:pt x="2570613" y="705761"/>
                  <a:pt x="2162625" y="2005923"/>
                  <a:pt x="1989588" y="2313898"/>
                </a:cubicBezTo>
                <a:cubicBezTo>
                  <a:pt x="1816551" y="2621873"/>
                  <a:pt x="1621288" y="2475823"/>
                  <a:pt x="1294263" y="2171023"/>
                </a:cubicBezTo>
                <a:cubicBezTo>
                  <a:pt x="967238" y="1866223"/>
                  <a:pt x="143325" y="842285"/>
                  <a:pt x="27438" y="485098"/>
                </a:cubicBezTo>
                <a:cubicBezTo>
                  <a:pt x="-88449" y="127911"/>
                  <a:pt x="176663" y="45360"/>
                  <a:pt x="560838" y="1837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6ADDA22-684F-4258-9ED6-56F922B0E8C5}"/>
              </a:ext>
            </a:extLst>
          </p:cNvPr>
          <p:cNvSpPr/>
          <p:nvPr/>
        </p:nvSpPr>
        <p:spPr>
          <a:xfrm>
            <a:off x="2423736" y="3522482"/>
            <a:ext cx="2698192" cy="1652493"/>
          </a:xfrm>
          <a:custGeom>
            <a:avLst/>
            <a:gdLst>
              <a:gd name="connsiteX0" fmla="*/ 500439 w 2698192"/>
              <a:gd name="connsiteY0" fmla="*/ 68443 h 1652493"/>
              <a:gd name="connsiteX1" fmla="*/ 2576889 w 2698192"/>
              <a:gd name="connsiteY1" fmla="*/ 1049518 h 1652493"/>
              <a:gd name="connsiteX2" fmla="*/ 2205414 w 2698192"/>
              <a:gd name="connsiteY2" fmla="*/ 1649593 h 1652493"/>
              <a:gd name="connsiteX3" fmla="*/ 157539 w 2698192"/>
              <a:gd name="connsiteY3" fmla="*/ 811393 h 1652493"/>
              <a:gd name="connsiteX4" fmla="*/ 176589 w 2698192"/>
              <a:gd name="connsiteY4" fmla="*/ 163693 h 1652493"/>
              <a:gd name="connsiteX5" fmla="*/ 500439 w 2698192"/>
              <a:gd name="connsiteY5" fmla="*/ 68443 h 16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8192" h="1652493">
                <a:moveTo>
                  <a:pt x="500439" y="68443"/>
                </a:moveTo>
                <a:cubicBezTo>
                  <a:pt x="900489" y="216080"/>
                  <a:pt x="2292727" y="785993"/>
                  <a:pt x="2576889" y="1049518"/>
                </a:cubicBezTo>
                <a:cubicBezTo>
                  <a:pt x="2861051" y="1313043"/>
                  <a:pt x="2608639" y="1689280"/>
                  <a:pt x="2205414" y="1649593"/>
                </a:cubicBezTo>
                <a:cubicBezTo>
                  <a:pt x="1802189" y="1609906"/>
                  <a:pt x="495676" y="1059043"/>
                  <a:pt x="157539" y="811393"/>
                </a:cubicBezTo>
                <a:cubicBezTo>
                  <a:pt x="-180599" y="563743"/>
                  <a:pt x="122614" y="287518"/>
                  <a:pt x="176589" y="163693"/>
                </a:cubicBezTo>
                <a:cubicBezTo>
                  <a:pt x="230564" y="39868"/>
                  <a:pt x="100389" y="-79194"/>
                  <a:pt x="500439" y="6844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DACCCA35-0B21-4A4C-BB46-B6B0C1A82B72}"/>
              </a:ext>
            </a:extLst>
          </p:cNvPr>
          <p:cNvSpPr/>
          <p:nvPr/>
        </p:nvSpPr>
        <p:spPr>
          <a:xfrm>
            <a:off x="126160" y="1665005"/>
            <a:ext cx="3450571" cy="2919813"/>
          </a:xfrm>
          <a:custGeom>
            <a:avLst/>
            <a:gdLst>
              <a:gd name="connsiteX0" fmla="*/ 300279 w 3448386"/>
              <a:gd name="connsiteY0" fmla="*/ 369493 h 2915962"/>
              <a:gd name="connsiteX1" fmla="*/ 5004 w 3448386"/>
              <a:gd name="connsiteY1" fmla="*/ 2503093 h 2915962"/>
              <a:gd name="connsiteX2" fmla="*/ 519354 w 3448386"/>
              <a:gd name="connsiteY2" fmla="*/ 2788843 h 2915962"/>
              <a:gd name="connsiteX3" fmla="*/ 3119679 w 3448386"/>
              <a:gd name="connsiteY3" fmla="*/ 998143 h 2915962"/>
              <a:gd name="connsiteX4" fmla="*/ 3176829 w 3448386"/>
              <a:gd name="connsiteY4" fmla="*/ 112318 h 2915962"/>
              <a:gd name="connsiteX5" fmla="*/ 976554 w 3448386"/>
              <a:gd name="connsiteY5" fmla="*/ 36118 h 2915962"/>
              <a:gd name="connsiteX6" fmla="*/ 300279 w 3448386"/>
              <a:gd name="connsiteY6" fmla="*/ 369493 h 2915962"/>
              <a:gd name="connsiteX0" fmla="*/ 302464 w 3450571"/>
              <a:gd name="connsiteY0" fmla="*/ 369493 h 2915962"/>
              <a:gd name="connsiteX1" fmla="*/ 7189 w 3450571"/>
              <a:gd name="connsiteY1" fmla="*/ 2503093 h 2915962"/>
              <a:gd name="connsiteX2" fmla="*/ 521539 w 3450571"/>
              <a:gd name="connsiteY2" fmla="*/ 2788843 h 2915962"/>
              <a:gd name="connsiteX3" fmla="*/ 3121864 w 3450571"/>
              <a:gd name="connsiteY3" fmla="*/ 998143 h 2915962"/>
              <a:gd name="connsiteX4" fmla="*/ 3179014 w 3450571"/>
              <a:gd name="connsiteY4" fmla="*/ 112318 h 2915962"/>
              <a:gd name="connsiteX5" fmla="*/ 978739 w 3450571"/>
              <a:gd name="connsiteY5" fmla="*/ 36118 h 2915962"/>
              <a:gd name="connsiteX6" fmla="*/ 302464 w 3450571"/>
              <a:gd name="connsiteY6" fmla="*/ 369493 h 2915962"/>
              <a:gd name="connsiteX0" fmla="*/ 302464 w 3450571"/>
              <a:gd name="connsiteY0" fmla="*/ 373344 h 2919813"/>
              <a:gd name="connsiteX1" fmla="*/ 7189 w 3450571"/>
              <a:gd name="connsiteY1" fmla="*/ 2506944 h 2919813"/>
              <a:gd name="connsiteX2" fmla="*/ 521539 w 3450571"/>
              <a:gd name="connsiteY2" fmla="*/ 2792694 h 2919813"/>
              <a:gd name="connsiteX3" fmla="*/ 3121864 w 3450571"/>
              <a:gd name="connsiteY3" fmla="*/ 1001994 h 2919813"/>
              <a:gd name="connsiteX4" fmla="*/ 3179014 w 3450571"/>
              <a:gd name="connsiteY4" fmla="*/ 116169 h 2919813"/>
              <a:gd name="connsiteX5" fmla="*/ 978739 w 3450571"/>
              <a:gd name="connsiteY5" fmla="*/ 39969 h 2919813"/>
              <a:gd name="connsiteX6" fmla="*/ 302464 w 3450571"/>
              <a:gd name="connsiteY6" fmla="*/ 373344 h 291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0571" h="2919813">
                <a:moveTo>
                  <a:pt x="302464" y="373344"/>
                </a:moveTo>
                <a:cubicBezTo>
                  <a:pt x="73864" y="689256"/>
                  <a:pt x="-29324" y="2103719"/>
                  <a:pt x="7189" y="2506944"/>
                </a:cubicBezTo>
                <a:cubicBezTo>
                  <a:pt x="43701" y="2910169"/>
                  <a:pt x="2427" y="3043519"/>
                  <a:pt x="521539" y="2792694"/>
                </a:cubicBezTo>
                <a:cubicBezTo>
                  <a:pt x="1040651" y="2541869"/>
                  <a:pt x="2678952" y="1448081"/>
                  <a:pt x="3121864" y="1001994"/>
                </a:cubicBezTo>
                <a:cubicBezTo>
                  <a:pt x="3564776" y="555907"/>
                  <a:pt x="3536201" y="276506"/>
                  <a:pt x="3179014" y="116169"/>
                </a:cubicBezTo>
                <a:cubicBezTo>
                  <a:pt x="2821827" y="-44168"/>
                  <a:pt x="1380376" y="-6068"/>
                  <a:pt x="978739" y="39969"/>
                </a:cubicBezTo>
                <a:cubicBezTo>
                  <a:pt x="577102" y="86006"/>
                  <a:pt x="531064" y="57432"/>
                  <a:pt x="302464" y="37334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8C108-F0DA-446D-9E39-89334A84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Lecture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48C3B-61F2-429A-9D2F-F3F17C727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CCF40D-B018-49AB-8B6D-CAA9CC96ADE6}"/>
              </a:ext>
            </a:extLst>
          </p:cNvPr>
          <p:cNvSpPr/>
          <p:nvPr/>
        </p:nvSpPr>
        <p:spPr>
          <a:xfrm>
            <a:off x="609600" y="1905000"/>
            <a:ext cx="457200" cy="45720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F40AFA-372B-4BC9-8639-34F4D8B7C3D7}"/>
              </a:ext>
            </a:extLst>
          </p:cNvPr>
          <p:cNvSpPr/>
          <p:nvPr/>
        </p:nvSpPr>
        <p:spPr>
          <a:xfrm>
            <a:off x="457200" y="3657600"/>
            <a:ext cx="457200" cy="45720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C4ECDE-BA7D-4058-8DA1-AE0206D52D02}"/>
              </a:ext>
            </a:extLst>
          </p:cNvPr>
          <p:cNvSpPr/>
          <p:nvPr/>
        </p:nvSpPr>
        <p:spPr>
          <a:xfrm>
            <a:off x="2819400" y="1981200"/>
            <a:ext cx="457200" cy="45720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BE6BE0-D239-44AF-9354-F472BCC42244}"/>
              </a:ext>
            </a:extLst>
          </p:cNvPr>
          <p:cNvSpPr/>
          <p:nvPr/>
        </p:nvSpPr>
        <p:spPr>
          <a:xfrm>
            <a:off x="5638800" y="5334000"/>
            <a:ext cx="457200" cy="45720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C75798-A652-4849-9191-6C3AF811C72C}"/>
              </a:ext>
            </a:extLst>
          </p:cNvPr>
          <p:cNvSpPr/>
          <p:nvPr/>
        </p:nvSpPr>
        <p:spPr>
          <a:xfrm>
            <a:off x="4267200" y="1295400"/>
            <a:ext cx="457200" cy="45720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314DFF-D5C7-413F-AEEA-7F7A92BA35B7}"/>
              </a:ext>
            </a:extLst>
          </p:cNvPr>
          <p:cNvSpPr/>
          <p:nvPr/>
        </p:nvSpPr>
        <p:spPr>
          <a:xfrm>
            <a:off x="6248400" y="2819400"/>
            <a:ext cx="457200" cy="45720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5B26DF-187F-462F-AC2A-E6BC084ECD9C}"/>
              </a:ext>
            </a:extLst>
          </p:cNvPr>
          <p:cNvSpPr/>
          <p:nvPr/>
        </p:nvSpPr>
        <p:spPr>
          <a:xfrm>
            <a:off x="4343400" y="4495800"/>
            <a:ext cx="457200" cy="45720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A7D332-D68D-4BF8-A025-8A11BDAF3C4B}"/>
              </a:ext>
            </a:extLst>
          </p:cNvPr>
          <p:cNvSpPr/>
          <p:nvPr/>
        </p:nvSpPr>
        <p:spPr>
          <a:xfrm>
            <a:off x="6248400" y="1371600"/>
            <a:ext cx="457200" cy="45720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7072A1-EA36-4919-94E9-B67F9E1F5F4F}"/>
              </a:ext>
            </a:extLst>
          </p:cNvPr>
          <p:cNvSpPr/>
          <p:nvPr/>
        </p:nvSpPr>
        <p:spPr>
          <a:xfrm>
            <a:off x="6172200" y="4114800"/>
            <a:ext cx="457200" cy="45720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2E8649-ABE3-40DE-B6FD-B683BB34AB11}"/>
              </a:ext>
            </a:extLst>
          </p:cNvPr>
          <p:cNvSpPr/>
          <p:nvPr/>
        </p:nvSpPr>
        <p:spPr>
          <a:xfrm>
            <a:off x="2743200" y="3886200"/>
            <a:ext cx="457200" cy="45720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1759D5-9025-4246-B1E1-799A0F190D5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066800" y="2133600"/>
            <a:ext cx="1752600" cy="7620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51254E-1B6A-466C-935B-0AB0C57383D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685800" y="2362200"/>
            <a:ext cx="152400" cy="129540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1A2270-577D-44BB-8510-2DF1BF8592CE}"/>
              </a:ext>
            </a:extLst>
          </p:cNvPr>
          <p:cNvCxnSpPr>
            <a:cxnSpLocks/>
            <a:stCxn id="7" idx="3"/>
            <a:endCxn id="6" idx="7"/>
          </p:cNvCxnSpPr>
          <p:nvPr/>
        </p:nvCxnSpPr>
        <p:spPr>
          <a:xfrm flipH="1">
            <a:off x="847445" y="2371445"/>
            <a:ext cx="2038910" cy="135311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D4AB3B-2FCB-4256-BF91-5282C77250C8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914400" y="3886200"/>
            <a:ext cx="1828800" cy="22860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B08277-D61F-48E4-8C09-09E076106F7F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2971800" y="2438400"/>
            <a:ext cx="76200" cy="144780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4CE16B-9E2B-48E0-8029-C78E32EF63FD}"/>
              </a:ext>
            </a:extLst>
          </p:cNvPr>
          <p:cNvCxnSpPr>
            <a:cxnSpLocks/>
            <a:stCxn id="10" idx="2"/>
            <a:endCxn id="7" idx="7"/>
          </p:cNvCxnSpPr>
          <p:nvPr/>
        </p:nvCxnSpPr>
        <p:spPr>
          <a:xfrm flipH="1">
            <a:off x="3209645" y="1524000"/>
            <a:ext cx="1057555" cy="52415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60EA3-B228-4E3C-820E-B990AF2851C3}"/>
              </a:ext>
            </a:extLst>
          </p:cNvPr>
          <p:cNvCxnSpPr>
            <a:cxnSpLocks/>
            <a:stCxn id="10" idx="7"/>
            <a:endCxn id="13" idx="1"/>
          </p:cNvCxnSpPr>
          <p:nvPr/>
        </p:nvCxnSpPr>
        <p:spPr>
          <a:xfrm>
            <a:off x="4657445" y="1362355"/>
            <a:ext cx="1657910" cy="7620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980CC8-2D43-4C33-A4F6-EC6160BD7239}"/>
              </a:ext>
            </a:extLst>
          </p:cNvPr>
          <p:cNvCxnSpPr>
            <a:cxnSpLocks/>
            <a:stCxn id="13" idx="2"/>
            <a:endCxn id="10" idx="5"/>
          </p:cNvCxnSpPr>
          <p:nvPr/>
        </p:nvCxnSpPr>
        <p:spPr>
          <a:xfrm flipH="1">
            <a:off x="4657445" y="1600200"/>
            <a:ext cx="1590955" cy="8544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102F3D-A2D3-4F89-8E26-3E89E381FF9D}"/>
              </a:ext>
            </a:extLst>
          </p:cNvPr>
          <p:cNvCxnSpPr>
            <a:cxnSpLocks/>
            <a:stCxn id="11" idx="0"/>
            <a:endCxn id="13" idx="4"/>
          </p:cNvCxnSpPr>
          <p:nvPr/>
        </p:nvCxnSpPr>
        <p:spPr>
          <a:xfrm flipV="1">
            <a:off x="6477000" y="1828800"/>
            <a:ext cx="0" cy="99060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C826D2-7F74-4442-B282-4A20CE7F0011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 flipH="1">
            <a:off x="4410355" y="1752600"/>
            <a:ext cx="85445" cy="281015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850F9D2-7E7B-4F0A-8D02-3937CB23A63B}"/>
              </a:ext>
            </a:extLst>
          </p:cNvPr>
          <p:cNvCxnSpPr>
            <a:cxnSpLocks/>
            <a:stCxn id="14" idx="2"/>
            <a:endCxn id="12" idx="7"/>
          </p:cNvCxnSpPr>
          <p:nvPr/>
        </p:nvCxnSpPr>
        <p:spPr>
          <a:xfrm flipH="1">
            <a:off x="4733645" y="4343400"/>
            <a:ext cx="1438555" cy="21935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0A796D-2C2D-4505-8A3F-E7BCB80FC0B6}"/>
              </a:ext>
            </a:extLst>
          </p:cNvPr>
          <p:cNvCxnSpPr>
            <a:cxnSpLocks/>
            <a:stCxn id="15" idx="5"/>
            <a:endCxn id="12" idx="2"/>
          </p:cNvCxnSpPr>
          <p:nvPr/>
        </p:nvCxnSpPr>
        <p:spPr>
          <a:xfrm>
            <a:off x="3133445" y="4276445"/>
            <a:ext cx="1209955" cy="44795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759CC8B-E151-4D5B-B80D-92A853472DBE}"/>
              </a:ext>
            </a:extLst>
          </p:cNvPr>
          <p:cNvCxnSpPr>
            <a:cxnSpLocks/>
            <a:stCxn id="12" idx="1"/>
            <a:endCxn id="15" idx="7"/>
          </p:cNvCxnSpPr>
          <p:nvPr/>
        </p:nvCxnSpPr>
        <p:spPr>
          <a:xfrm flipH="1" flipV="1">
            <a:off x="3133445" y="3953155"/>
            <a:ext cx="1276910" cy="60960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5C8E11-2273-4FDD-B859-1F4A1A3D1015}"/>
              </a:ext>
            </a:extLst>
          </p:cNvPr>
          <p:cNvCxnSpPr>
            <a:cxnSpLocks/>
            <a:stCxn id="11" idx="4"/>
            <a:endCxn id="14" idx="7"/>
          </p:cNvCxnSpPr>
          <p:nvPr/>
        </p:nvCxnSpPr>
        <p:spPr>
          <a:xfrm>
            <a:off x="6477000" y="3276600"/>
            <a:ext cx="85445" cy="90515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E05C52-AF0D-446D-A4A2-DBCC877FD533}"/>
              </a:ext>
            </a:extLst>
          </p:cNvPr>
          <p:cNvCxnSpPr>
            <a:cxnSpLocks/>
            <a:stCxn id="9" idx="2"/>
            <a:endCxn id="12" idx="5"/>
          </p:cNvCxnSpPr>
          <p:nvPr/>
        </p:nvCxnSpPr>
        <p:spPr>
          <a:xfrm flipH="1" flipV="1">
            <a:off x="4733645" y="4886045"/>
            <a:ext cx="905155" cy="67655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722099-923A-4293-AB26-4CF0AAC01590}"/>
              </a:ext>
            </a:extLst>
          </p:cNvPr>
          <p:cNvCxnSpPr>
            <a:cxnSpLocks/>
            <a:stCxn id="14" idx="4"/>
            <a:endCxn id="9" idx="0"/>
          </p:cNvCxnSpPr>
          <p:nvPr/>
        </p:nvCxnSpPr>
        <p:spPr>
          <a:xfrm flipH="1">
            <a:off x="5867400" y="4572000"/>
            <a:ext cx="533400" cy="76200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tar: 4 Points 90">
            <a:extLst>
              <a:ext uri="{FF2B5EF4-FFF2-40B4-BE49-F238E27FC236}">
                <a16:creationId xmlns:a16="http://schemas.microsoft.com/office/drawing/2014/main" id="{9263987C-D461-454B-B8B5-21C2043AA5ED}"/>
              </a:ext>
            </a:extLst>
          </p:cNvPr>
          <p:cNvSpPr/>
          <p:nvPr/>
        </p:nvSpPr>
        <p:spPr>
          <a:xfrm>
            <a:off x="609600" y="1676400"/>
            <a:ext cx="381000" cy="381000"/>
          </a:xfrm>
          <a:prstGeom prst="star4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22311EF-161C-43DF-A130-8D8D8F77A3CC}"/>
              </a:ext>
            </a:extLst>
          </p:cNvPr>
          <p:cNvSpPr txBox="1"/>
          <p:nvPr/>
        </p:nvSpPr>
        <p:spPr>
          <a:xfrm>
            <a:off x="7543800" y="762000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If an edge connects two edges in two subgraphs, remove it</a:t>
            </a:r>
            <a:endParaRPr lang="zh-CN" altLang="en-US" sz="2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F9256A1-4138-43AD-B25F-C219AC72748C}"/>
              </a:ext>
            </a:extLst>
          </p:cNvPr>
          <p:cNvSpPr/>
          <p:nvPr/>
        </p:nvSpPr>
        <p:spPr>
          <a:xfrm>
            <a:off x="5105400" y="2667000"/>
            <a:ext cx="457200" cy="45720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23CCDAF-EADA-40BA-961D-85DEF80E89B9}"/>
              </a:ext>
            </a:extLst>
          </p:cNvPr>
          <p:cNvCxnSpPr>
            <a:cxnSpLocks/>
            <a:stCxn id="114" idx="0"/>
            <a:endCxn id="13" idx="3"/>
          </p:cNvCxnSpPr>
          <p:nvPr/>
        </p:nvCxnSpPr>
        <p:spPr>
          <a:xfrm flipV="1">
            <a:off x="5334000" y="1761845"/>
            <a:ext cx="981355" cy="90515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A0DBB91-2753-46F8-98F9-5431DDDEDF1F}"/>
              </a:ext>
            </a:extLst>
          </p:cNvPr>
          <p:cNvCxnSpPr>
            <a:cxnSpLocks/>
            <a:stCxn id="114" idx="5"/>
          </p:cNvCxnSpPr>
          <p:nvPr/>
        </p:nvCxnSpPr>
        <p:spPr>
          <a:xfrm>
            <a:off x="5495645" y="3057245"/>
            <a:ext cx="828955" cy="4790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4BCD919-7A01-4F75-A85F-A728D3AE75E2}"/>
              </a:ext>
            </a:extLst>
          </p:cNvPr>
          <p:cNvCxnSpPr>
            <a:cxnSpLocks/>
            <a:stCxn id="14" idx="1"/>
            <a:endCxn id="114" idx="4"/>
          </p:cNvCxnSpPr>
          <p:nvPr/>
        </p:nvCxnSpPr>
        <p:spPr>
          <a:xfrm flipH="1" flipV="1">
            <a:off x="5334000" y="3124200"/>
            <a:ext cx="905155" cy="105755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B412AB9C-C3A0-4320-84E9-7620D9DBF3CC}"/>
              </a:ext>
            </a:extLst>
          </p:cNvPr>
          <p:cNvSpPr/>
          <p:nvPr/>
        </p:nvSpPr>
        <p:spPr>
          <a:xfrm>
            <a:off x="7010400" y="5105400"/>
            <a:ext cx="457200" cy="457200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510A3A3-E363-460B-BC14-E3C09F4D7849}"/>
              </a:ext>
            </a:extLst>
          </p:cNvPr>
          <p:cNvCxnSpPr>
            <a:cxnSpLocks/>
            <a:stCxn id="14" idx="5"/>
            <a:endCxn id="130" idx="0"/>
          </p:cNvCxnSpPr>
          <p:nvPr/>
        </p:nvCxnSpPr>
        <p:spPr>
          <a:xfrm>
            <a:off x="6562445" y="4505045"/>
            <a:ext cx="676555" cy="600355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584EB2D-52C2-41FE-8F93-CD401D218A7B}"/>
              </a:ext>
            </a:extLst>
          </p:cNvPr>
          <p:cNvCxnSpPr>
            <a:cxnSpLocks/>
            <a:stCxn id="9" idx="6"/>
            <a:endCxn id="130" idx="2"/>
          </p:cNvCxnSpPr>
          <p:nvPr/>
        </p:nvCxnSpPr>
        <p:spPr>
          <a:xfrm flipV="1">
            <a:off x="6096000" y="5334000"/>
            <a:ext cx="914400" cy="22860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iamond 146">
            <a:extLst>
              <a:ext uri="{FF2B5EF4-FFF2-40B4-BE49-F238E27FC236}">
                <a16:creationId xmlns:a16="http://schemas.microsoft.com/office/drawing/2014/main" id="{6320B23F-0DC9-4101-91B2-B5A60D318352}"/>
              </a:ext>
            </a:extLst>
          </p:cNvPr>
          <p:cNvSpPr/>
          <p:nvPr/>
        </p:nvSpPr>
        <p:spPr>
          <a:xfrm>
            <a:off x="6553200" y="3048000"/>
            <a:ext cx="228600" cy="2286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Star: 4 Points 67">
            <a:extLst>
              <a:ext uri="{FF2B5EF4-FFF2-40B4-BE49-F238E27FC236}">
                <a16:creationId xmlns:a16="http://schemas.microsoft.com/office/drawing/2014/main" id="{0E6A0C52-3D43-4752-8C85-275FB79814BE}"/>
              </a:ext>
            </a:extLst>
          </p:cNvPr>
          <p:cNvSpPr/>
          <p:nvPr/>
        </p:nvSpPr>
        <p:spPr>
          <a:xfrm>
            <a:off x="457200" y="3581400"/>
            <a:ext cx="381000" cy="381000"/>
          </a:xfrm>
          <a:prstGeom prst="star4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Star: 4 Points 68">
            <a:extLst>
              <a:ext uri="{FF2B5EF4-FFF2-40B4-BE49-F238E27FC236}">
                <a16:creationId xmlns:a16="http://schemas.microsoft.com/office/drawing/2014/main" id="{945E54E6-05D5-4ED9-9BDF-288B9D4A97EC}"/>
              </a:ext>
            </a:extLst>
          </p:cNvPr>
          <p:cNvSpPr/>
          <p:nvPr/>
        </p:nvSpPr>
        <p:spPr>
          <a:xfrm>
            <a:off x="2667000" y="4038600"/>
            <a:ext cx="381000" cy="381000"/>
          </a:xfrm>
          <a:prstGeom prst="star4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Star: 4 Points 69">
            <a:extLst>
              <a:ext uri="{FF2B5EF4-FFF2-40B4-BE49-F238E27FC236}">
                <a16:creationId xmlns:a16="http://schemas.microsoft.com/office/drawing/2014/main" id="{F7DA6719-3058-4FF9-BB95-BCBF8DFDD9B2}"/>
              </a:ext>
            </a:extLst>
          </p:cNvPr>
          <p:cNvSpPr/>
          <p:nvPr/>
        </p:nvSpPr>
        <p:spPr>
          <a:xfrm>
            <a:off x="4267200" y="4495800"/>
            <a:ext cx="381000" cy="381000"/>
          </a:xfrm>
          <a:prstGeom prst="star4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Star: 4 Points 70">
            <a:extLst>
              <a:ext uri="{FF2B5EF4-FFF2-40B4-BE49-F238E27FC236}">
                <a16:creationId xmlns:a16="http://schemas.microsoft.com/office/drawing/2014/main" id="{98797173-B963-4D9B-A30E-41EC7CB02B5E}"/>
              </a:ext>
            </a:extLst>
          </p:cNvPr>
          <p:cNvSpPr/>
          <p:nvPr/>
        </p:nvSpPr>
        <p:spPr>
          <a:xfrm>
            <a:off x="2819400" y="1828800"/>
            <a:ext cx="381000" cy="381000"/>
          </a:xfrm>
          <a:prstGeom prst="star4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Star: 6 Points 74">
            <a:extLst>
              <a:ext uri="{FF2B5EF4-FFF2-40B4-BE49-F238E27FC236}">
                <a16:creationId xmlns:a16="http://schemas.microsoft.com/office/drawing/2014/main" id="{6B732ACB-A0AD-4CAA-B9DD-D105DC41B6FB}"/>
              </a:ext>
            </a:extLst>
          </p:cNvPr>
          <p:cNvSpPr/>
          <p:nvPr/>
        </p:nvSpPr>
        <p:spPr>
          <a:xfrm>
            <a:off x="3048000" y="2209800"/>
            <a:ext cx="381000" cy="381000"/>
          </a:xfrm>
          <a:prstGeom prst="star6">
            <a:avLst>
              <a:gd name="adj" fmla="val 18868"/>
              <a:gd name="h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EAE7990-94DF-41D7-B5E2-8FC2899B2B69}"/>
              </a:ext>
            </a:extLst>
          </p:cNvPr>
          <p:cNvSpPr/>
          <p:nvPr/>
        </p:nvSpPr>
        <p:spPr>
          <a:xfrm>
            <a:off x="6248400" y="31242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Star: 4 Points 85">
            <a:extLst>
              <a:ext uri="{FF2B5EF4-FFF2-40B4-BE49-F238E27FC236}">
                <a16:creationId xmlns:a16="http://schemas.microsoft.com/office/drawing/2014/main" id="{6323C7B0-6F91-4345-BC6F-4221600C42C1}"/>
              </a:ext>
            </a:extLst>
          </p:cNvPr>
          <p:cNvSpPr/>
          <p:nvPr/>
        </p:nvSpPr>
        <p:spPr>
          <a:xfrm>
            <a:off x="8839200" y="2514600"/>
            <a:ext cx="381000" cy="381000"/>
          </a:xfrm>
          <a:prstGeom prst="star4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DEBA355-B736-4DBA-BE56-63C3914A0A6A}"/>
                  </a:ext>
                </a:extLst>
              </p:cNvPr>
              <p:cNvSpPr txBox="1"/>
              <p:nvPr/>
            </p:nvSpPr>
            <p:spPr>
              <a:xfrm>
                <a:off x="9372600" y="2514600"/>
                <a:ext cx="2009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DEBA355-B736-4DBA-BE56-63C3914A0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2514600"/>
                <a:ext cx="2009204" cy="369332"/>
              </a:xfrm>
              <a:prstGeom prst="rect">
                <a:avLst/>
              </a:prstGeom>
              <a:blipFill>
                <a:blip r:embed="rId2"/>
                <a:stretch>
                  <a:fillRect l="-2736" t="-10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Star: 6 Points 95">
            <a:extLst>
              <a:ext uri="{FF2B5EF4-FFF2-40B4-BE49-F238E27FC236}">
                <a16:creationId xmlns:a16="http://schemas.microsoft.com/office/drawing/2014/main" id="{4129C96C-7135-4CFA-99C8-9348BBF5F00E}"/>
              </a:ext>
            </a:extLst>
          </p:cNvPr>
          <p:cNvSpPr/>
          <p:nvPr/>
        </p:nvSpPr>
        <p:spPr>
          <a:xfrm>
            <a:off x="8839200" y="3124200"/>
            <a:ext cx="381000" cy="381000"/>
          </a:xfrm>
          <a:prstGeom prst="star6">
            <a:avLst>
              <a:gd name="adj" fmla="val 18868"/>
              <a:gd name="h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6B30115-9C41-416B-B6E8-FFBF771051BE}"/>
                  </a:ext>
                </a:extLst>
              </p:cNvPr>
              <p:cNvSpPr txBox="1"/>
              <p:nvPr/>
            </p:nvSpPr>
            <p:spPr>
              <a:xfrm>
                <a:off x="9372600" y="3059668"/>
                <a:ext cx="1739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Reachable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6B30115-9C41-416B-B6E8-FFBF77105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3059668"/>
                <a:ext cx="1739900" cy="369332"/>
              </a:xfrm>
              <a:prstGeom prst="rect">
                <a:avLst/>
              </a:prstGeom>
              <a:blipFill>
                <a:blip r:embed="rId3"/>
                <a:stretch>
                  <a:fillRect l="-315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Star: 6 Points 97">
            <a:extLst>
              <a:ext uri="{FF2B5EF4-FFF2-40B4-BE49-F238E27FC236}">
                <a16:creationId xmlns:a16="http://schemas.microsoft.com/office/drawing/2014/main" id="{EC12BD9B-7E22-41AE-AB79-824688A606F7}"/>
              </a:ext>
            </a:extLst>
          </p:cNvPr>
          <p:cNvSpPr/>
          <p:nvPr/>
        </p:nvSpPr>
        <p:spPr>
          <a:xfrm>
            <a:off x="838200" y="1905000"/>
            <a:ext cx="381000" cy="381000"/>
          </a:xfrm>
          <a:prstGeom prst="star6">
            <a:avLst>
              <a:gd name="adj" fmla="val 18868"/>
              <a:gd name="h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Star: 6 Points 99">
            <a:extLst>
              <a:ext uri="{FF2B5EF4-FFF2-40B4-BE49-F238E27FC236}">
                <a16:creationId xmlns:a16="http://schemas.microsoft.com/office/drawing/2014/main" id="{E5DC2231-4EBF-4CA8-B8B2-FC44398B5682}"/>
              </a:ext>
            </a:extLst>
          </p:cNvPr>
          <p:cNvSpPr/>
          <p:nvPr/>
        </p:nvSpPr>
        <p:spPr>
          <a:xfrm>
            <a:off x="685800" y="3886200"/>
            <a:ext cx="381000" cy="381000"/>
          </a:xfrm>
          <a:prstGeom prst="star6">
            <a:avLst>
              <a:gd name="adj" fmla="val 18868"/>
              <a:gd name="h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Star: 6 Points 100">
            <a:extLst>
              <a:ext uri="{FF2B5EF4-FFF2-40B4-BE49-F238E27FC236}">
                <a16:creationId xmlns:a16="http://schemas.microsoft.com/office/drawing/2014/main" id="{121E15B5-B09C-49D2-A52C-C6D172D33FCD}"/>
              </a:ext>
            </a:extLst>
          </p:cNvPr>
          <p:cNvSpPr/>
          <p:nvPr/>
        </p:nvSpPr>
        <p:spPr>
          <a:xfrm>
            <a:off x="4267200" y="1219200"/>
            <a:ext cx="381000" cy="381000"/>
          </a:xfrm>
          <a:prstGeom prst="star6">
            <a:avLst>
              <a:gd name="adj" fmla="val 18868"/>
              <a:gd name="h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Star: 6 Points 108">
            <a:extLst>
              <a:ext uri="{FF2B5EF4-FFF2-40B4-BE49-F238E27FC236}">
                <a16:creationId xmlns:a16="http://schemas.microsoft.com/office/drawing/2014/main" id="{DD225CCD-7CAB-402A-BE29-407C0C29CC5F}"/>
              </a:ext>
            </a:extLst>
          </p:cNvPr>
          <p:cNvSpPr/>
          <p:nvPr/>
        </p:nvSpPr>
        <p:spPr>
          <a:xfrm>
            <a:off x="6324600" y="1295400"/>
            <a:ext cx="381000" cy="381000"/>
          </a:xfrm>
          <a:prstGeom prst="star6">
            <a:avLst>
              <a:gd name="adj" fmla="val 18868"/>
              <a:gd name="h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Star: 6 Points 109">
            <a:extLst>
              <a:ext uri="{FF2B5EF4-FFF2-40B4-BE49-F238E27FC236}">
                <a16:creationId xmlns:a16="http://schemas.microsoft.com/office/drawing/2014/main" id="{19BDB7B8-C8EB-40E1-86B1-DD639D9F8CB5}"/>
              </a:ext>
            </a:extLst>
          </p:cNvPr>
          <p:cNvSpPr/>
          <p:nvPr/>
        </p:nvSpPr>
        <p:spPr>
          <a:xfrm>
            <a:off x="5105400" y="2514600"/>
            <a:ext cx="381000" cy="381000"/>
          </a:xfrm>
          <a:prstGeom prst="star6">
            <a:avLst>
              <a:gd name="adj" fmla="val 18868"/>
              <a:gd name="h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Star: 6 Points 110">
            <a:extLst>
              <a:ext uri="{FF2B5EF4-FFF2-40B4-BE49-F238E27FC236}">
                <a16:creationId xmlns:a16="http://schemas.microsoft.com/office/drawing/2014/main" id="{28EDB284-0720-4E41-BFCC-2814CA5239B7}"/>
              </a:ext>
            </a:extLst>
          </p:cNvPr>
          <p:cNvSpPr/>
          <p:nvPr/>
        </p:nvSpPr>
        <p:spPr>
          <a:xfrm>
            <a:off x="6324600" y="2667000"/>
            <a:ext cx="381000" cy="381000"/>
          </a:xfrm>
          <a:prstGeom prst="star6">
            <a:avLst>
              <a:gd name="adj" fmla="val 18868"/>
              <a:gd name="h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Star: 6 Points 111">
            <a:extLst>
              <a:ext uri="{FF2B5EF4-FFF2-40B4-BE49-F238E27FC236}">
                <a16:creationId xmlns:a16="http://schemas.microsoft.com/office/drawing/2014/main" id="{07E17A3B-D392-469B-91D6-143A98D4B837}"/>
              </a:ext>
            </a:extLst>
          </p:cNvPr>
          <p:cNvSpPr/>
          <p:nvPr/>
        </p:nvSpPr>
        <p:spPr>
          <a:xfrm>
            <a:off x="6400800" y="4114800"/>
            <a:ext cx="381000" cy="381000"/>
          </a:xfrm>
          <a:prstGeom prst="star6">
            <a:avLst>
              <a:gd name="adj" fmla="val 18868"/>
              <a:gd name="h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44A6ED1-E1E6-40E9-91F1-B70131AA1085}"/>
              </a:ext>
            </a:extLst>
          </p:cNvPr>
          <p:cNvSpPr/>
          <p:nvPr/>
        </p:nvSpPr>
        <p:spPr>
          <a:xfrm>
            <a:off x="5181600" y="28956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1A60DA5-425E-47A1-AB9B-9F444633724B}"/>
              </a:ext>
            </a:extLst>
          </p:cNvPr>
          <p:cNvSpPr/>
          <p:nvPr/>
        </p:nvSpPr>
        <p:spPr>
          <a:xfrm>
            <a:off x="6096000" y="43434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D96BB39-E2D2-4ADA-92A9-435DF972CAAF}"/>
              </a:ext>
            </a:extLst>
          </p:cNvPr>
          <p:cNvSpPr/>
          <p:nvPr/>
        </p:nvSpPr>
        <p:spPr>
          <a:xfrm>
            <a:off x="6477000" y="16764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A4D8409-5575-4B26-B558-8E0EE962FACF}"/>
              </a:ext>
            </a:extLst>
          </p:cNvPr>
          <p:cNvSpPr/>
          <p:nvPr/>
        </p:nvSpPr>
        <p:spPr>
          <a:xfrm>
            <a:off x="4419600" y="16002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CB34847-6D89-47B2-BD5C-AD9884DE80B9}"/>
              </a:ext>
            </a:extLst>
          </p:cNvPr>
          <p:cNvSpPr/>
          <p:nvPr/>
        </p:nvSpPr>
        <p:spPr>
          <a:xfrm>
            <a:off x="2743200" y="22098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750BE2B-413F-4D8B-8282-1A09E26B3F31}"/>
              </a:ext>
            </a:extLst>
          </p:cNvPr>
          <p:cNvSpPr/>
          <p:nvPr/>
        </p:nvSpPr>
        <p:spPr>
          <a:xfrm>
            <a:off x="533400" y="21336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11BBA11-69BC-44C0-89CE-EE5EC86B5F02}"/>
              </a:ext>
            </a:extLst>
          </p:cNvPr>
          <p:cNvSpPr/>
          <p:nvPr/>
        </p:nvSpPr>
        <p:spPr>
          <a:xfrm>
            <a:off x="304800" y="39624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0DC9836-80AD-4139-B892-4AC4F9BF0020}"/>
              </a:ext>
            </a:extLst>
          </p:cNvPr>
          <p:cNvSpPr/>
          <p:nvPr/>
        </p:nvSpPr>
        <p:spPr>
          <a:xfrm>
            <a:off x="2743200" y="38100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Diamond 125">
            <a:extLst>
              <a:ext uri="{FF2B5EF4-FFF2-40B4-BE49-F238E27FC236}">
                <a16:creationId xmlns:a16="http://schemas.microsoft.com/office/drawing/2014/main" id="{346ED18E-CCFB-4C38-91F8-E5564C41BF69}"/>
              </a:ext>
            </a:extLst>
          </p:cNvPr>
          <p:cNvSpPr/>
          <p:nvPr/>
        </p:nvSpPr>
        <p:spPr>
          <a:xfrm>
            <a:off x="6248400" y="4038600"/>
            <a:ext cx="228600" cy="2286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Diamond 126">
            <a:extLst>
              <a:ext uri="{FF2B5EF4-FFF2-40B4-BE49-F238E27FC236}">
                <a16:creationId xmlns:a16="http://schemas.microsoft.com/office/drawing/2014/main" id="{49AB2B27-363B-4FB2-82A4-11C6BA1E8AF0}"/>
              </a:ext>
            </a:extLst>
          </p:cNvPr>
          <p:cNvSpPr/>
          <p:nvPr/>
        </p:nvSpPr>
        <p:spPr>
          <a:xfrm>
            <a:off x="5486400" y="2819400"/>
            <a:ext cx="228600" cy="2286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Diamond 127">
            <a:extLst>
              <a:ext uri="{FF2B5EF4-FFF2-40B4-BE49-F238E27FC236}">
                <a16:creationId xmlns:a16="http://schemas.microsoft.com/office/drawing/2014/main" id="{667D57CF-9881-4FE3-BA6D-EB20E3209831}"/>
              </a:ext>
            </a:extLst>
          </p:cNvPr>
          <p:cNvSpPr/>
          <p:nvPr/>
        </p:nvSpPr>
        <p:spPr>
          <a:xfrm>
            <a:off x="8915400" y="4267200"/>
            <a:ext cx="228600" cy="22860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7505403-A6BF-43DC-B401-616A41F07FB5}"/>
              </a:ext>
            </a:extLst>
          </p:cNvPr>
          <p:cNvSpPr/>
          <p:nvPr/>
        </p:nvSpPr>
        <p:spPr>
          <a:xfrm>
            <a:off x="8915400" y="37338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CDAFBC6-FA2D-4FF6-9546-73F90F831030}"/>
                  </a:ext>
                </a:extLst>
              </p:cNvPr>
              <p:cNvSpPr txBox="1"/>
              <p:nvPr/>
            </p:nvSpPr>
            <p:spPr>
              <a:xfrm>
                <a:off x="9372600" y="3657600"/>
                <a:ext cx="2009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CDAFBC6-FA2D-4FF6-9546-73F90F831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3657600"/>
                <a:ext cx="2009204" cy="369332"/>
              </a:xfrm>
              <a:prstGeom prst="rect">
                <a:avLst/>
              </a:prstGeom>
              <a:blipFill>
                <a:blip r:embed="rId4"/>
                <a:stretch>
                  <a:fillRect l="-273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E8B8D81-972D-40C1-B436-E3EDE5010EED}"/>
                  </a:ext>
                </a:extLst>
              </p:cNvPr>
              <p:cNvSpPr txBox="1"/>
              <p:nvPr/>
            </p:nvSpPr>
            <p:spPr>
              <a:xfrm>
                <a:off x="9372600" y="4191000"/>
                <a:ext cx="1739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Reachable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E8B8D81-972D-40C1-B436-E3EDE5010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0" y="4191000"/>
                <a:ext cx="1739900" cy="369332"/>
              </a:xfrm>
              <a:prstGeom prst="rect">
                <a:avLst/>
              </a:prstGeom>
              <a:blipFill>
                <a:blip r:embed="rId5"/>
                <a:stretch>
                  <a:fillRect l="-3158" t="-10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04537B-8909-477F-9B2E-9448D5CA3C80}"/>
                  </a:ext>
                </a:extLst>
              </p:cNvPr>
              <p:cNvSpPr txBox="1"/>
              <p:nvPr/>
            </p:nvSpPr>
            <p:spPr>
              <a:xfrm>
                <a:off x="6705600" y="2590800"/>
                <a:ext cx="4286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𝑢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04537B-8909-477F-9B2E-9448D5CA3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590800"/>
                <a:ext cx="4286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28E7195-F752-42F1-9BA9-AD39AD821C3E}"/>
                  </a:ext>
                </a:extLst>
              </p:cNvPr>
              <p:cNvSpPr txBox="1"/>
              <p:nvPr/>
            </p:nvSpPr>
            <p:spPr>
              <a:xfrm>
                <a:off x="2514600" y="1524000"/>
                <a:ext cx="4286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</m:oMath>
                  </m:oMathPara>
                </a14:m>
                <a:endParaRPr lang="zh-CN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28E7195-F752-42F1-9BA9-AD39AD821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524000"/>
                <a:ext cx="4286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93DB5F84-5995-43AD-BFDA-072280DFDE4F}"/>
              </a:ext>
            </a:extLst>
          </p:cNvPr>
          <p:cNvSpPr/>
          <p:nvPr/>
        </p:nvSpPr>
        <p:spPr>
          <a:xfrm>
            <a:off x="4572000" y="44196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8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3" grpId="0" animBg="1"/>
      <p:bldP spid="152" grpId="0" animBg="1"/>
      <p:bldP spid="151" grpId="0" animBg="1"/>
      <p:bldP spid="149" grpId="0" animBg="1"/>
      <p:bldP spid="141" grpId="0" animBg="1"/>
      <p:bldP spid="91" grpId="0" animBg="1"/>
      <p:bldP spid="147" grpId="0" animBg="1"/>
      <p:bldP spid="68" grpId="0" animBg="1"/>
      <p:bldP spid="69" grpId="0" animBg="1"/>
      <p:bldP spid="70" grpId="0" animBg="1"/>
      <p:bldP spid="71" grpId="0" animBg="1"/>
      <p:bldP spid="75" grpId="0" animBg="1"/>
      <p:bldP spid="79" grpId="0" animBg="1"/>
      <p:bldP spid="98" grpId="0" animBg="1"/>
      <p:bldP spid="100" grpId="0" animBg="1"/>
      <p:bldP spid="101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6" grpId="0" animBg="1"/>
      <p:bldP spid="127" grpId="0" animBg="1"/>
      <p:bldP spid="13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3604549" y="1151808"/>
            <a:ext cx="4754880" cy="4754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54434" y="2163111"/>
            <a:ext cx="2743200" cy="2743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970635" flipH="1">
            <a:off x="6010463" y="2753894"/>
            <a:ext cx="354042" cy="824231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1064825">
            <a:off x="5351446" y="2602191"/>
            <a:ext cx="472938" cy="936108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8183435">
            <a:off x="6184787" y="3137136"/>
            <a:ext cx="755691" cy="962159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932463" flipV="1">
            <a:off x="5081790" y="3302426"/>
            <a:ext cx="618898" cy="820654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970635" flipH="1" flipV="1">
            <a:off x="5791681" y="3590553"/>
            <a:ext cx="247029" cy="539743"/>
          </a:xfrm>
          <a:custGeom>
            <a:avLst/>
            <a:gdLst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6937 w 567222"/>
              <a:gd name="connsiteY7" fmla="*/ 34962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45032 w 567222"/>
              <a:gd name="connsiteY7" fmla="*/ 357243 h 749713"/>
              <a:gd name="connsiteX8" fmla="*/ 205374 w 567222"/>
              <a:gd name="connsiteY8" fmla="*/ 315395 h 749713"/>
              <a:gd name="connsiteX9" fmla="*/ 0 w 567222"/>
              <a:gd name="connsiteY9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30065 w 567222"/>
              <a:gd name="connsiteY6" fmla="*/ 391187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52311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13"/>
              <a:gd name="connsiteX1" fmla="*/ 334954 w 567222"/>
              <a:gd name="connsiteY1" fmla="*/ 740811 h 749713"/>
              <a:gd name="connsiteX2" fmla="*/ 540328 w 567222"/>
              <a:gd name="connsiteY2" fmla="*/ 562331 h 749713"/>
              <a:gd name="connsiteX3" fmla="*/ 232268 w 567222"/>
              <a:gd name="connsiteY3" fmla="*/ 633234 h 749713"/>
              <a:gd name="connsiteX4" fmla="*/ 473266 w 567222"/>
              <a:gd name="connsiteY4" fmla="*/ 454755 h 749713"/>
              <a:gd name="connsiteX5" fmla="*/ 188259 w 567222"/>
              <a:gd name="connsiteY5" fmla="*/ 520768 h 749713"/>
              <a:gd name="connsiteX6" fmla="*/ 387215 w 567222"/>
              <a:gd name="connsiteY6" fmla="*/ 354992 h 749713"/>
              <a:gd name="connsiteX7" fmla="*/ 205374 w 567222"/>
              <a:gd name="connsiteY7" fmla="*/ 315395 h 749713"/>
              <a:gd name="connsiteX8" fmla="*/ 0 w 567222"/>
              <a:gd name="connsiteY8" fmla="*/ 0 h 749713"/>
              <a:gd name="connsiteX0" fmla="*/ 567222 w 567222"/>
              <a:gd name="connsiteY0" fmla="*/ 706582 h 749781"/>
              <a:gd name="connsiteX1" fmla="*/ 524395 w 567222"/>
              <a:gd name="connsiteY1" fmla="*/ 721455 h 749781"/>
              <a:gd name="connsiteX2" fmla="*/ 334954 w 567222"/>
              <a:gd name="connsiteY2" fmla="*/ 740811 h 749781"/>
              <a:gd name="connsiteX3" fmla="*/ 540328 w 567222"/>
              <a:gd name="connsiteY3" fmla="*/ 562331 h 749781"/>
              <a:gd name="connsiteX4" fmla="*/ 232268 w 567222"/>
              <a:gd name="connsiteY4" fmla="*/ 633234 h 749781"/>
              <a:gd name="connsiteX5" fmla="*/ 473266 w 567222"/>
              <a:gd name="connsiteY5" fmla="*/ 454755 h 749781"/>
              <a:gd name="connsiteX6" fmla="*/ 188259 w 567222"/>
              <a:gd name="connsiteY6" fmla="*/ 520768 h 749781"/>
              <a:gd name="connsiteX7" fmla="*/ 387215 w 567222"/>
              <a:gd name="connsiteY7" fmla="*/ 354992 h 749781"/>
              <a:gd name="connsiteX8" fmla="*/ 205374 w 567222"/>
              <a:gd name="connsiteY8" fmla="*/ 315395 h 749781"/>
              <a:gd name="connsiteX9" fmla="*/ 0 w 567222"/>
              <a:gd name="connsiteY9" fmla="*/ 0 h 749781"/>
              <a:gd name="connsiteX0" fmla="*/ 538647 w 544079"/>
              <a:gd name="connsiteY0" fmla="*/ 815167 h 815211"/>
              <a:gd name="connsiteX1" fmla="*/ 524395 w 544079"/>
              <a:gd name="connsiteY1" fmla="*/ 721455 h 815211"/>
              <a:gd name="connsiteX2" fmla="*/ 334954 w 544079"/>
              <a:gd name="connsiteY2" fmla="*/ 740811 h 815211"/>
              <a:gd name="connsiteX3" fmla="*/ 540328 w 544079"/>
              <a:gd name="connsiteY3" fmla="*/ 562331 h 815211"/>
              <a:gd name="connsiteX4" fmla="*/ 232268 w 544079"/>
              <a:gd name="connsiteY4" fmla="*/ 633234 h 815211"/>
              <a:gd name="connsiteX5" fmla="*/ 473266 w 544079"/>
              <a:gd name="connsiteY5" fmla="*/ 454755 h 815211"/>
              <a:gd name="connsiteX6" fmla="*/ 188259 w 544079"/>
              <a:gd name="connsiteY6" fmla="*/ 520768 h 815211"/>
              <a:gd name="connsiteX7" fmla="*/ 387215 w 544079"/>
              <a:gd name="connsiteY7" fmla="*/ 354992 h 815211"/>
              <a:gd name="connsiteX8" fmla="*/ 205374 w 544079"/>
              <a:gd name="connsiteY8" fmla="*/ 315395 h 815211"/>
              <a:gd name="connsiteX9" fmla="*/ 0 w 544079"/>
              <a:gd name="connsiteY9" fmla="*/ 0 h 815211"/>
              <a:gd name="connsiteX0" fmla="*/ 515787 w 541277"/>
              <a:gd name="connsiteY0" fmla="*/ 820882 h 820924"/>
              <a:gd name="connsiteX1" fmla="*/ 524395 w 541277"/>
              <a:gd name="connsiteY1" fmla="*/ 721455 h 820924"/>
              <a:gd name="connsiteX2" fmla="*/ 334954 w 541277"/>
              <a:gd name="connsiteY2" fmla="*/ 740811 h 820924"/>
              <a:gd name="connsiteX3" fmla="*/ 540328 w 541277"/>
              <a:gd name="connsiteY3" fmla="*/ 562331 h 820924"/>
              <a:gd name="connsiteX4" fmla="*/ 232268 w 541277"/>
              <a:gd name="connsiteY4" fmla="*/ 633234 h 820924"/>
              <a:gd name="connsiteX5" fmla="*/ 473266 w 541277"/>
              <a:gd name="connsiteY5" fmla="*/ 454755 h 820924"/>
              <a:gd name="connsiteX6" fmla="*/ 188259 w 541277"/>
              <a:gd name="connsiteY6" fmla="*/ 520768 h 820924"/>
              <a:gd name="connsiteX7" fmla="*/ 387215 w 541277"/>
              <a:gd name="connsiteY7" fmla="*/ 354992 h 820924"/>
              <a:gd name="connsiteX8" fmla="*/ 205374 w 541277"/>
              <a:gd name="connsiteY8" fmla="*/ 315395 h 820924"/>
              <a:gd name="connsiteX9" fmla="*/ 0 w 541277"/>
              <a:gd name="connsiteY9" fmla="*/ 0 h 820924"/>
              <a:gd name="connsiteX0" fmla="*/ 515787 w 541277"/>
              <a:gd name="connsiteY0" fmla="*/ 820882 h 820882"/>
              <a:gd name="connsiteX1" fmla="*/ 524396 w 541277"/>
              <a:gd name="connsiteY1" fmla="*/ 786224 h 820882"/>
              <a:gd name="connsiteX2" fmla="*/ 524395 w 541277"/>
              <a:gd name="connsiteY2" fmla="*/ 721455 h 820882"/>
              <a:gd name="connsiteX3" fmla="*/ 334954 w 541277"/>
              <a:gd name="connsiteY3" fmla="*/ 740811 h 820882"/>
              <a:gd name="connsiteX4" fmla="*/ 540328 w 541277"/>
              <a:gd name="connsiteY4" fmla="*/ 562331 h 820882"/>
              <a:gd name="connsiteX5" fmla="*/ 232268 w 541277"/>
              <a:gd name="connsiteY5" fmla="*/ 633234 h 820882"/>
              <a:gd name="connsiteX6" fmla="*/ 473266 w 541277"/>
              <a:gd name="connsiteY6" fmla="*/ 454755 h 820882"/>
              <a:gd name="connsiteX7" fmla="*/ 188259 w 541277"/>
              <a:gd name="connsiteY7" fmla="*/ 520768 h 820882"/>
              <a:gd name="connsiteX8" fmla="*/ 387215 w 541277"/>
              <a:gd name="connsiteY8" fmla="*/ 354992 h 820882"/>
              <a:gd name="connsiteX9" fmla="*/ 205374 w 541277"/>
              <a:gd name="connsiteY9" fmla="*/ 315395 h 820882"/>
              <a:gd name="connsiteX10" fmla="*/ 0 w 541277"/>
              <a:gd name="connsiteY10" fmla="*/ 0 h 820882"/>
              <a:gd name="connsiteX0" fmla="*/ 582462 w 582486"/>
              <a:gd name="connsiteY0" fmla="*/ 904702 h 904702"/>
              <a:gd name="connsiteX1" fmla="*/ 524396 w 582486"/>
              <a:gd name="connsiteY1" fmla="*/ 786224 h 904702"/>
              <a:gd name="connsiteX2" fmla="*/ 524395 w 582486"/>
              <a:gd name="connsiteY2" fmla="*/ 721455 h 904702"/>
              <a:gd name="connsiteX3" fmla="*/ 334954 w 582486"/>
              <a:gd name="connsiteY3" fmla="*/ 740811 h 904702"/>
              <a:gd name="connsiteX4" fmla="*/ 540328 w 582486"/>
              <a:gd name="connsiteY4" fmla="*/ 562331 h 904702"/>
              <a:gd name="connsiteX5" fmla="*/ 232268 w 582486"/>
              <a:gd name="connsiteY5" fmla="*/ 633234 h 904702"/>
              <a:gd name="connsiteX6" fmla="*/ 473266 w 582486"/>
              <a:gd name="connsiteY6" fmla="*/ 454755 h 904702"/>
              <a:gd name="connsiteX7" fmla="*/ 188259 w 582486"/>
              <a:gd name="connsiteY7" fmla="*/ 520768 h 904702"/>
              <a:gd name="connsiteX8" fmla="*/ 387215 w 582486"/>
              <a:gd name="connsiteY8" fmla="*/ 354992 h 904702"/>
              <a:gd name="connsiteX9" fmla="*/ 205374 w 582486"/>
              <a:gd name="connsiteY9" fmla="*/ 315395 h 904702"/>
              <a:gd name="connsiteX10" fmla="*/ 0 w 582486"/>
              <a:gd name="connsiteY10" fmla="*/ 0 h 9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486" h="904702">
                <a:moveTo>
                  <a:pt x="582462" y="904702"/>
                </a:moveTo>
                <a:cubicBezTo>
                  <a:pt x="583897" y="898926"/>
                  <a:pt x="522961" y="802795"/>
                  <a:pt x="524396" y="786224"/>
                </a:cubicBezTo>
                <a:cubicBezTo>
                  <a:pt x="525831" y="769653"/>
                  <a:pt x="555969" y="729024"/>
                  <a:pt x="524395" y="721455"/>
                </a:cubicBezTo>
                <a:cubicBezTo>
                  <a:pt x="492821" y="713886"/>
                  <a:pt x="332299" y="767332"/>
                  <a:pt x="334954" y="740811"/>
                </a:cubicBezTo>
                <a:cubicBezTo>
                  <a:pt x="337609" y="714290"/>
                  <a:pt x="557442" y="580261"/>
                  <a:pt x="540328" y="562331"/>
                </a:cubicBezTo>
                <a:cubicBezTo>
                  <a:pt x="523214" y="544401"/>
                  <a:pt x="243445" y="651163"/>
                  <a:pt x="232268" y="633234"/>
                </a:cubicBezTo>
                <a:cubicBezTo>
                  <a:pt x="221091" y="615305"/>
                  <a:pt x="480601" y="473499"/>
                  <a:pt x="473266" y="454755"/>
                </a:cubicBezTo>
                <a:cubicBezTo>
                  <a:pt x="465931" y="436011"/>
                  <a:pt x="202601" y="537395"/>
                  <a:pt x="188259" y="520768"/>
                </a:cubicBezTo>
                <a:cubicBezTo>
                  <a:pt x="173917" y="504141"/>
                  <a:pt x="384363" y="389221"/>
                  <a:pt x="387215" y="354992"/>
                </a:cubicBezTo>
                <a:cubicBezTo>
                  <a:pt x="390067" y="320763"/>
                  <a:pt x="269910" y="374560"/>
                  <a:pt x="205374" y="315395"/>
                </a:cubicBezTo>
                <a:cubicBezTo>
                  <a:pt x="140838" y="256230"/>
                  <a:pt x="82109" y="128562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8" idx="7"/>
            <a:endCxn id="19" idx="3"/>
          </p:cNvCxnSpPr>
          <p:nvPr/>
        </p:nvCxnSpPr>
        <p:spPr>
          <a:xfrm flipV="1">
            <a:off x="6533301" y="2368192"/>
            <a:ext cx="702366" cy="37329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4"/>
            <a:endCxn id="36" idx="0"/>
          </p:cNvCxnSpPr>
          <p:nvPr/>
        </p:nvCxnSpPr>
        <p:spPr>
          <a:xfrm>
            <a:off x="5960731" y="4241386"/>
            <a:ext cx="232805" cy="109761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2"/>
            <a:endCxn id="40" idx="6"/>
          </p:cNvCxnSpPr>
          <p:nvPr/>
        </p:nvCxnSpPr>
        <p:spPr>
          <a:xfrm flipH="1">
            <a:off x="3991270" y="3908243"/>
            <a:ext cx="822960" cy="19066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1"/>
            <a:endCxn id="45" idx="5"/>
          </p:cNvCxnSpPr>
          <p:nvPr/>
        </p:nvCxnSpPr>
        <p:spPr>
          <a:xfrm flipH="1" flipV="1">
            <a:off x="4837703" y="2035572"/>
            <a:ext cx="392542" cy="52438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1" idx="4"/>
            <a:endCxn id="66" idx="1"/>
          </p:cNvCxnSpPr>
          <p:nvPr/>
        </p:nvCxnSpPr>
        <p:spPr>
          <a:xfrm>
            <a:off x="7222151" y="3781004"/>
            <a:ext cx="58013" cy="115556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610" y="2988404"/>
                <a:ext cx="4185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97" y="5134452"/>
                <a:ext cx="83991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216854" y="2546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55252" y="272809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4230" y="3862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15010" y="41499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76430" y="368956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48079" y="346096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962368" y="461790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cxnSpLocks/>
            <a:stCxn id="66" idx="7"/>
            <a:endCxn id="46" idx="3"/>
          </p:cNvCxnSpPr>
          <p:nvPr/>
        </p:nvCxnSpPr>
        <p:spPr>
          <a:xfrm flipV="1">
            <a:off x="7344821" y="4695954"/>
            <a:ext cx="1630938" cy="2406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36" idx="5"/>
            <a:endCxn id="52" idx="7"/>
          </p:cNvCxnSpPr>
          <p:nvPr/>
        </p:nvCxnSpPr>
        <p:spPr>
          <a:xfrm>
            <a:off x="6226474" y="5421588"/>
            <a:ext cx="227358" cy="7011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56617" y="605467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75783" y="6109371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cxnSpLocks/>
            <a:stCxn id="36" idx="3"/>
            <a:endCxn id="51" idx="6"/>
          </p:cNvCxnSpPr>
          <p:nvPr/>
        </p:nvCxnSpPr>
        <p:spPr>
          <a:xfrm flipH="1">
            <a:off x="5548057" y="5421588"/>
            <a:ext cx="612539" cy="6788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66" idx="4"/>
            <a:endCxn id="52" idx="0"/>
          </p:cNvCxnSpPr>
          <p:nvPr/>
        </p:nvCxnSpPr>
        <p:spPr>
          <a:xfrm flipH="1">
            <a:off x="6421503" y="5014619"/>
            <a:ext cx="890989" cy="10947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0" idx="0"/>
            <a:endCxn id="59" idx="6"/>
          </p:cNvCxnSpPr>
          <p:nvPr/>
        </p:nvCxnSpPr>
        <p:spPr>
          <a:xfrm flipH="1" flipV="1">
            <a:off x="2717130" y="3028583"/>
            <a:ext cx="1228420" cy="10246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625690" y="298286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510154" y="4050525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cxnSpLocks/>
            <a:stCxn id="40" idx="2"/>
            <a:endCxn id="60" idx="6"/>
          </p:cNvCxnSpPr>
          <p:nvPr/>
        </p:nvCxnSpPr>
        <p:spPr>
          <a:xfrm flipH="1" flipV="1">
            <a:off x="2601594" y="4096245"/>
            <a:ext cx="1298236" cy="2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97371" y="1877838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709666" y="135636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cxnSpLocks/>
            <a:stCxn id="45" idx="3"/>
            <a:endCxn id="65" idx="5"/>
          </p:cNvCxnSpPr>
          <p:nvPr/>
        </p:nvCxnSpPr>
        <p:spPr>
          <a:xfrm flipH="1" flipV="1">
            <a:off x="3375420" y="1955887"/>
            <a:ext cx="1397625" cy="79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45" idx="7"/>
            <a:endCxn id="67" idx="5"/>
          </p:cNvCxnSpPr>
          <p:nvPr/>
        </p:nvCxnSpPr>
        <p:spPr>
          <a:xfrm flipH="1" flipV="1">
            <a:off x="3787715" y="1434409"/>
            <a:ext cx="1049988" cy="5365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830296" y="2139068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122871" y="1282594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cxnSpLocks/>
            <a:stCxn id="19" idx="5"/>
            <a:endCxn id="72" idx="2"/>
          </p:cNvCxnSpPr>
          <p:nvPr/>
        </p:nvCxnSpPr>
        <p:spPr>
          <a:xfrm flipV="1">
            <a:off x="7300325" y="2184788"/>
            <a:ext cx="1529971" cy="1834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116400" y="3161819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cxnSpLocks/>
            <a:stCxn id="19" idx="5"/>
            <a:endCxn id="76" idx="2"/>
          </p:cNvCxnSpPr>
          <p:nvPr/>
        </p:nvCxnSpPr>
        <p:spPr>
          <a:xfrm>
            <a:off x="7300325" y="2368192"/>
            <a:ext cx="1816075" cy="8393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222276" y="229014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99830" y="405318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cxnSpLocks/>
            <a:stCxn id="19" idx="7"/>
            <a:endCxn id="73" idx="4"/>
          </p:cNvCxnSpPr>
          <p:nvPr/>
        </p:nvCxnSpPr>
        <p:spPr>
          <a:xfrm flipV="1">
            <a:off x="7300325" y="1374034"/>
            <a:ext cx="868266" cy="929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146952" y="5338998"/>
            <a:ext cx="93166" cy="96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9654" y="1957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266772" y="4923179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4300885" y="3566828"/>
            <a:ext cx="1570884" cy="1643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538" y="6245137"/>
                <a:ext cx="8025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mbria Math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for unvisited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 in the frontier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38" y="6245137"/>
                <a:ext cx="8025787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itle 2">
            <a:extLst>
              <a:ext uri="{FF2B5EF4-FFF2-40B4-BE49-F238E27FC236}">
                <a16:creationId xmlns:a16="http://schemas.microsoft.com/office/drawing/2014/main" id="{F7FCF366-372D-431D-AF83-EC29AA21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1277600" cy="685800"/>
          </a:xfrm>
        </p:spPr>
        <p:txBody>
          <a:bodyPr/>
          <a:lstStyle/>
          <a:p>
            <a:r>
              <a:rPr lang="en-US" altLang="zh-CN" dirty="0"/>
              <a:t>Push the frontier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8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  <p:bldP spid="52" grpId="0" animBg="1"/>
      <p:bldP spid="59" grpId="0" animBg="1"/>
      <p:bldP spid="60" grpId="0" animBg="1"/>
      <p:bldP spid="65" grpId="0" animBg="1"/>
      <p:bldP spid="67" grpId="0" animBg="1"/>
      <p:bldP spid="72" grpId="0" animBg="1"/>
      <p:bldP spid="73" grpId="0" animBg="1"/>
      <p:bldP spid="7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C590-782E-40DA-9C80-D88E845B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SSSP with shortcuts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AAC3C-7C66-436A-B4BD-45C21F68C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277600" cy="2590800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Start with frontier={s}.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𝜹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. This is for correctness.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/>
                  <a:t>, 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the frontier,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+{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Use all vertices in the frontier to relax their neighbors’ tentative distances, repeat this process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twice</a:t>
                </a:r>
              </a:p>
              <a:p>
                <a:pPr lvl="1"/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in frontier and its neighbor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Go to step 2 and repeat until all vertices have been processed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AAC3C-7C66-436A-B4BD-45C21F68C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277600" cy="2590800"/>
              </a:xfrm>
              <a:blipFill>
                <a:blip r:embed="rId2"/>
                <a:stretch>
                  <a:fillRect l="-1459" t="-9412" b="-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52194-CCC0-4CC6-9899-2C0E1E128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E8CB2-1CCF-4B83-B537-9F712D5C9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962400"/>
            <a:ext cx="4352381" cy="2800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C2FE64-C7D8-4F3B-9083-1ABA068F542B}"/>
              </a:ext>
            </a:extLst>
          </p:cNvPr>
          <p:cNvCxnSpPr>
            <a:cxnSpLocks/>
          </p:cNvCxnSpPr>
          <p:nvPr/>
        </p:nvCxnSpPr>
        <p:spPr>
          <a:xfrm flipH="1">
            <a:off x="5186090" y="914400"/>
            <a:ext cx="1595710" cy="83820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624B5EE-A356-4F26-9CD4-BF5871D3963E}"/>
              </a:ext>
            </a:extLst>
          </p:cNvPr>
          <p:cNvSpPr txBox="1"/>
          <p:nvPr/>
        </p:nvSpPr>
        <p:spPr>
          <a:xfrm>
            <a:off x="6781800" y="475811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Because of this, #of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substeps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can be bounded in 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7F6ED14-A795-4B89-B443-8C5FAE29657F}"/>
              </a:ext>
            </a:extLst>
          </p:cNvPr>
          <p:cNvCxnSpPr>
            <a:cxnSpLocks/>
          </p:cNvCxnSpPr>
          <p:nvPr/>
        </p:nvCxnSpPr>
        <p:spPr>
          <a:xfrm flipH="1">
            <a:off x="6553200" y="1085411"/>
            <a:ext cx="2362200" cy="1828800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A481909-831C-49CF-858B-3094D0B393BA}"/>
              </a:ext>
            </a:extLst>
          </p:cNvPr>
          <p:cNvSpPr/>
          <p:nvPr/>
        </p:nvSpPr>
        <p:spPr>
          <a:xfrm>
            <a:off x="4114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FF56FBE-4DBB-4030-8BE5-582ED4B5BD68}"/>
              </a:ext>
            </a:extLst>
          </p:cNvPr>
          <p:cNvCxnSpPr>
            <a:cxnSpLocks/>
            <a:stCxn id="17" idx="0"/>
            <a:endCxn id="13" idx="1"/>
          </p:cNvCxnSpPr>
          <p:nvPr/>
        </p:nvCxnSpPr>
        <p:spPr>
          <a:xfrm flipV="1">
            <a:off x="1814451" y="4354559"/>
            <a:ext cx="2311508" cy="304801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1C196CE-B2DF-49D6-A6B0-FE37CC69A131}"/>
              </a:ext>
            </a:extLst>
          </p:cNvPr>
          <p:cNvSpPr txBox="1"/>
          <p:nvPr/>
        </p:nvSpPr>
        <p:spPr>
          <a:xfrm>
            <a:off x="423801" y="4659360"/>
            <a:ext cx="278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 guarantee to update this node because #hops to processed nodes can be more than 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3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1EC3C-8519-407E-908A-E0B75BB7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SSSP with shortcuts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7A763C-3555-4502-8DCF-390B5BB482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number of steps is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𝐿</a:t>
                </a:r>
                <a:r>
                  <a:rPr lang="en-US" altLang="zh-CN" dirty="0"/>
                  <a:t>: ratio of max / min edge weight</a:t>
                </a:r>
              </a:p>
              <a:p>
                <a:endParaRPr lang="en-US" altLang="zh-CN" b="0" dirty="0"/>
              </a:p>
              <a:p>
                <a:r>
                  <a:rPr lang="en-US" altLang="zh-CN" b="0" dirty="0"/>
                  <a:t>Work: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, depth: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7A763C-3555-4502-8DCF-390B5BB48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C27EF-C3EB-4786-9259-B05950E6B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7AECA319-C95D-4DE0-9146-1C40049132FB}"/>
              </a:ext>
            </a:extLst>
          </p:cNvPr>
          <p:cNvSpPr txBox="1"/>
          <p:nvPr/>
        </p:nvSpPr>
        <p:spPr>
          <a:xfrm>
            <a:off x="6400800" y="354876"/>
            <a:ext cx="2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160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6939-A278-42E9-86F7-20EA11C9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1 grading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F491E-B296-41BA-933C-86FB88A75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Almost finished</a:t>
                </a:r>
              </a:p>
              <a:p>
                <a:pPr lvl="1"/>
                <a:r>
                  <a:rPr lang="en-US" altLang="zh-CN" dirty="0"/>
                  <a:t>Get your grading after class or during office hours</a:t>
                </a:r>
              </a:p>
              <a:p>
                <a:pPr lvl="1"/>
                <a:r>
                  <a:rPr lang="en-US" altLang="zh-CN" dirty="0"/>
                  <a:t>If you have any questions about the grading and solutions, come to talk to me</a:t>
                </a:r>
              </a:p>
              <a:p>
                <a:pPr lvl="1"/>
                <a:r>
                  <a:rPr lang="en-US" altLang="zh-CN" dirty="0"/>
                  <a:t>In total 80 points, with some possible bonus points</a:t>
                </a:r>
              </a:p>
              <a:p>
                <a:pPr lvl="1"/>
                <a:r>
                  <a:rPr lang="en-US" altLang="zh-CN" dirty="0"/>
                  <a:t>Median &amp; average: both around 67~68</a:t>
                </a:r>
              </a:p>
              <a:p>
                <a:pPr lvl="1"/>
                <a:r>
                  <a:rPr lang="en-US" altLang="zh-CN" dirty="0"/>
                  <a:t>Fibonacci numbers: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instead of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F491E-B296-41BA-933C-86FB88A75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28529-B542-40C4-B615-D58502F94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878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7067-8AAF-49E3-A75C-0A3E4BB1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suggestions about the programming part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072FB-34FF-471E-804A-34282570D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When choosing the correct size to test on, consider</a:t>
                </a:r>
              </a:p>
              <a:p>
                <a:pPr lvl="1"/>
                <a:r>
                  <a:rPr lang="en-US" altLang="zh-CN" dirty="0"/>
                  <a:t>Make your algorithm run in time at least 0.01s, better between 0.1~10s, otherwise the timing can be imprecise</a:t>
                </a:r>
              </a:p>
              <a:p>
                <a:r>
                  <a:rPr lang="en-US" altLang="zh-CN" dirty="0"/>
                  <a:t>Use at most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dirty="0"/>
                  <a:t> threads in your test, where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dirty="0"/>
                  <a:t> is the number of physical threads</a:t>
                </a:r>
              </a:p>
              <a:p>
                <a:pPr lvl="1"/>
                <a:r>
                  <a:rPr lang="en-US" altLang="zh-CN" dirty="0"/>
                  <a:t>For the machine you use there are 24 available threads to use, so testing with more than 24 threads generally won't give a satisfying performance. </a:t>
                </a:r>
              </a:p>
              <a:p>
                <a:pPr lvl="1"/>
                <a:r>
                  <a:rPr lang="en-US" altLang="zh-CN" dirty="0"/>
                  <a:t>For general tests you can always use 24 threads (CILK_NWORKERS or NUM_THREADS). For the scalability tests, you can always stop at using 24 threads.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072FB-34FF-471E-804A-34282570D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 r="-1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18A3A-125B-46B4-9CBA-FA6495A35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6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4C3-EBC7-4F65-B4BC-0DA81C8C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Lecture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A9213-2BBD-430F-A8D9-08D4EAB13F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 many pivots in one round?</a:t>
                </a:r>
              </a:p>
              <a:p>
                <a:pPr lvl="1"/>
                <a:r>
                  <a:rPr lang="en-US" altLang="zh-CN" dirty="0"/>
                  <a:t>Constant per round – no improvement in depth theoretically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per round  - much extra work paid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) work</a:t>
                </a:r>
              </a:p>
              <a:p>
                <a:r>
                  <a:rPr lang="en-US" altLang="zh-CN" dirty="0"/>
                  <a:t>Prefix-doubling</a:t>
                </a:r>
              </a:p>
              <a:p>
                <a:pPr lvl="1"/>
                <a:r>
                  <a:rPr lang="en-US" altLang="zh-CN" dirty="0"/>
                  <a:t>First, use 1 pivot</a:t>
                </a:r>
              </a:p>
              <a:p>
                <a:pPr lvl="1"/>
                <a:r>
                  <a:rPr lang="en-US" altLang="zh-CN" dirty="0"/>
                  <a:t>Then, 2 pivots in parallel</a:t>
                </a:r>
              </a:p>
              <a:p>
                <a:pPr lvl="1"/>
                <a:r>
                  <a:rPr lang="en-US" altLang="zh-CN" dirty="0"/>
                  <a:t>4 pivots in parallel</a:t>
                </a:r>
              </a:p>
              <a:p>
                <a:pPr lvl="1"/>
                <a:r>
                  <a:rPr lang="en-US" altLang="zh-CN" dirty="0"/>
                  <a:t>8 pivots in parallel</a:t>
                </a:r>
              </a:p>
              <a:p>
                <a:r>
                  <a:rPr lang="en-US" altLang="zh-CN" dirty="0"/>
                  <a:t>First several rounds: likely to pay extra work, but not a lot of them are processing together</a:t>
                </a:r>
              </a:p>
              <a:p>
                <a:r>
                  <a:rPr lang="en-US" altLang="zh-CN" dirty="0"/>
                  <a:t>Last several rounds: many pivots may cause more conflicts, but the SCCs are almost ready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A9213-2BBD-430F-A8D9-08D4EAB13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847FD-416E-4234-89F0-DBBBBB685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4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1D0BE-6B3E-4C93-890E-D13958C0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Lecture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AE7E72-6883-4EDC-A619-55184AA01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Process all vertices in a random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work and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𝑑𝑖𝑎𝑚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en-US" altLang="zh-CN" dirty="0"/>
                  <a:t>depth if using BFS for reachability query</a:t>
                </a:r>
              </a:p>
              <a:p>
                <a:pPr lvl="1"/>
                <a:r>
                  <a:rPr lang="en-US" altLang="zh-CN" dirty="0"/>
                  <a:t>Bound depends on the reachability query algorithm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AE7E72-6883-4EDC-A619-55184AA01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3D8CC7-5E6C-4609-85F0-558849B3E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7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F6084-BDCE-412F-AAFE-6AD2C906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52400"/>
            <a:ext cx="10464800" cy="4343400"/>
          </a:xfrm>
        </p:spPr>
        <p:txBody>
          <a:bodyPr/>
          <a:lstStyle/>
          <a:p>
            <a:r>
              <a:rPr lang="en-US" altLang="zh-CN" dirty="0"/>
              <a:t>Minimum Spanning Tree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10AC9-5302-471E-8C85-BAFEFB32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10F26B-4563-4765-9A91-E0CC99FE32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2673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Mao">
      <a:dk1>
        <a:sysClr val="windowText" lastClr="000000"/>
      </a:dk1>
      <a:lt1>
        <a:sysClr val="window" lastClr="FFFFFF"/>
      </a:lt1>
      <a:dk2>
        <a:srgbClr val="4D5061"/>
      </a:dk2>
      <a:lt2>
        <a:srgbClr val="E7E6E6"/>
      </a:lt2>
      <a:accent1>
        <a:srgbClr val="4472C4"/>
      </a:accent1>
      <a:accent2>
        <a:srgbClr val="ED7D31"/>
      </a:accent2>
      <a:accent3>
        <a:srgbClr val="FFBF00"/>
      </a:accent3>
      <a:accent4>
        <a:srgbClr val="F93943"/>
      </a:accent4>
      <a:accent5>
        <a:srgbClr val="9000B3"/>
      </a:accent5>
      <a:accent6>
        <a:srgbClr val="70AD47"/>
      </a:accent6>
      <a:hlink>
        <a:srgbClr val="E8436F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28108</TotalTime>
  <Words>5319</Words>
  <Application>Microsoft Office PowerPoint</Application>
  <PresentationFormat>Widescreen</PresentationFormat>
  <Paragraphs>785</Paragraphs>
  <Slides>64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等线</vt:lpstr>
      <vt:lpstr>等线 Light</vt:lpstr>
      <vt:lpstr>Arial</vt:lpstr>
      <vt:lpstr>Bahnschrift SemiBold SemiConden</vt:lpstr>
      <vt:lpstr>Calibri</vt:lpstr>
      <vt:lpstr>Cambria Math</vt:lpstr>
      <vt:lpstr>Helvetica</vt:lpstr>
      <vt:lpstr>Lucida Sans Unicode</vt:lpstr>
      <vt:lpstr>1_Custom Design</vt:lpstr>
      <vt:lpstr>Parallel Graph Algorithms</vt:lpstr>
      <vt:lpstr>Last Lecture</vt:lpstr>
      <vt:lpstr>Last Lecture</vt:lpstr>
      <vt:lpstr>Last Lecture</vt:lpstr>
      <vt:lpstr>Last Lecture</vt:lpstr>
      <vt:lpstr>Last Lecture</vt:lpstr>
      <vt:lpstr>Last Lecture</vt:lpstr>
      <vt:lpstr>Last Lecture</vt:lpstr>
      <vt:lpstr>Minimum Spanning Tree</vt:lpstr>
      <vt:lpstr>Minimum spanning tree</vt:lpstr>
      <vt:lpstr>Minimum spanning tree</vt:lpstr>
      <vt:lpstr>Light-edge property for MST</vt:lpstr>
      <vt:lpstr>Light-edge property for MST - Proof (sketch) </vt:lpstr>
      <vt:lpstr>MST algorithms</vt:lpstr>
      <vt:lpstr>MST algorithms</vt:lpstr>
      <vt:lpstr>MST algorithms</vt:lpstr>
      <vt:lpstr>Boruvka’s algorithm</vt:lpstr>
      <vt:lpstr>Boruvka’s algorithm</vt:lpstr>
      <vt:lpstr>Boruvka’s algorithm</vt:lpstr>
      <vt:lpstr>Boruvka’s algorithm</vt:lpstr>
      <vt:lpstr>Boruvka’s algorithm</vt:lpstr>
      <vt:lpstr>Boruvka’s algorithm</vt:lpstr>
      <vt:lpstr>BFS with Better Depth Bound</vt:lpstr>
      <vt:lpstr>Parallel BFS</vt:lpstr>
      <vt:lpstr>Parallel BFS – Radius stepping (undirected)</vt:lpstr>
      <vt:lpstr>Growing radius</vt:lpstr>
      <vt:lpstr>Definition of vertex radius</vt:lpstr>
      <vt:lpstr>Definition of vertex radius</vt:lpstr>
      <vt:lpstr>Push the frontier</vt:lpstr>
      <vt:lpstr>Push the frontier</vt:lpstr>
      <vt:lpstr>Push the frontier</vt:lpstr>
      <vt:lpstr>Parallel BFS with shortcuts</vt:lpstr>
      <vt:lpstr>Parallel BFS: radius stepping</vt:lpstr>
      <vt:lpstr>The number of steps</vt:lpstr>
      <vt:lpstr>The number of steps</vt:lpstr>
      <vt:lpstr>The number of steps</vt:lpstr>
      <vt:lpstr>The number of steps</vt:lpstr>
      <vt:lpstr>The number of steps</vt:lpstr>
      <vt:lpstr>The number of steps</vt:lpstr>
      <vt:lpstr>Work, depth of BFS using shortcuts (radius-stepping)</vt:lpstr>
      <vt:lpstr>Single Source Shortest Path</vt:lpstr>
      <vt:lpstr>Single source shortest path</vt:lpstr>
      <vt:lpstr>Single source shortest path</vt:lpstr>
      <vt:lpstr>Single source shortest path</vt:lpstr>
      <vt:lpstr>SSSP - notation</vt:lpstr>
      <vt:lpstr>SSSP - What is the frontier and how to relax</vt:lpstr>
      <vt:lpstr>Single source shortest path</vt:lpstr>
      <vt:lpstr>Δ-Stepping: Dijkstra + Bellman-Ford</vt:lpstr>
      <vt:lpstr>Δ-Stepping</vt:lpstr>
      <vt:lpstr>Δ-Stepping</vt:lpstr>
      <vt:lpstr>Δ-Stepping</vt:lpstr>
      <vt:lpstr>Single source shortest path</vt:lpstr>
      <vt:lpstr>Single source shortest path</vt:lpstr>
      <vt:lpstr>Single source shortest path</vt:lpstr>
      <vt:lpstr>Radius-stepping</vt:lpstr>
      <vt:lpstr>Definition of vertex radius</vt:lpstr>
      <vt:lpstr>Definition of vertex radius</vt:lpstr>
      <vt:lpstr>Push the frontier</vt:lpstr>
      <vt:lpstr>Push the frontier</vt:lpstr>
      <vt:lpstr>Push the frontier</vt:lpstr>
      <vt:lpstr>Parallel SSSP with shortcuts</vt:lpstr>
      <vt:lpstr>Parallel SSSP with shortcuts</vt:lpstr>
      <vt:lpstr>Homework 1 grading</vt:lpstr>
      <vt:lpstr>More suggestions about the programming 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Algorithms:  Theory and Practice</dc:title>
  <dc:creator>Yan Gu</dc:creator>
  <cp:lastModifiedBy>Lê Kim Hùng</cp:lastModifiedBy>
  <cp:revision>568</cp:revision>
  <dcterms:created xsi:type="dcterms:W3CDTF">2019-09-30T01:50:09Z</dcterms:created>
  <dcterms:modified xsi:type="dcterms:W3CDTF">2022-08-29T15:54:14Z</dcterms:modified>
</cp:coreProperties>
</file>