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7" r:id="rId3"/>
    <p:sldId id="258" r:id="rId4"/>
    <p:sldId id="260" r:id="rId5"/>
    <p:sldId id="259" r:id="rId6"/>
    <p:sldId id="263" r:id="rId7"/>
    <p:sldId id="266" r:id="rId8"/>
    <p:sldId id="268" r:id="rId9"/>
    <p:sldId id="269" r:id="rId10"/>
    <p:sldId id="270"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ryptoviet.com/token-erc20-la-g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niftygateway.com/itemdetail/secondary/0x12f28e2106ce8fd8464885b80ea865e98b465149/100010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verge.com/22310188/nft-explainer-what-is-blockchain-crypto-art-fa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ryptokitties.co/"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cryptoviet.com/token-erc721-la-g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NFT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Phong le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BC99-4651-4CD8-BF72-1B4716D934F4}"/>
              </a:ext>
            </a:extLst>
          </p:cNvPr>
          <p:cNvSpPr>
            <a:spLocks noGrp="1"/>
          </p:cNvSpPr>
          <p:nvPr>
            <p:ph type="title"/>
          </p:nvPr>
        </p:nvSpPr>
        <p:spPr/>
        <p:txBody>
          <a:bodyPr/>
          <a:lstStyle/>
          <a:p>
            <a:r>
              <a:rPr lang="en-US" dirty="0"/>
              <a:t>Fungible vs Non-fungible</a:t>
            </a:r>
          </a:p>
        </p:txBody>
      </p:sp>
      <p:sp>
        <p:nvSpPr>
          <p:cNvPr id="3" name="Content Placeholder 2">
            <a:extLst>
              <a:ext uri="{FF2B5EF4-FFF2-40B4-BE49-F238E27FC236}">
                <a16:creationId xmlns:a16="http://schemas.microsoft.com/office/drawing/2014/main" id="{4F16267E-DD9B-4EF8-93DE-59A060C2EFB0}"/>
              </a:ext>
            </a:extLst>
          </p:cNvPr>
          <p:cNvSpPr>
            <a:spLocks noGrp="1"/>
          </p:cNvSpPr>
          <p:nvPr>
            <p:ph idx="1"/>
          </p:nvPr>
        </p:nvSpPr>
        <p:spPr/>
        <p:txBody>
          <a:bodyPr/>
          <a:lstStyle/>
          <a:p>
            <a:pPr algn="l"/>
            <a:r>
              <a:rPr lang="vi-VN" b="0" i="0" dirty="0">
                <a:solidFill>
                  <a:srgbClr val="FF0000"/>
                </a:solidFill>
                <a:effectLst/>
                <a:latin typeface="Arial" panose="020B0604020202020204" pitchFamily="34" charset="0"/>
              </a:rPr>
              <a:t>Nhiều token và ngay cả cryptocurrency (tiền mã hóa) đều là fungible. Nếu bạn gửi cho ai đó 01 Bitcoin và lấy lại 01 Bitcoin, thì bạn sẽ không nhận thấy bất kỳ sự khác biệt nào.</a:t>
            </a:r>
          </a:p>
          <a:p>
            <a:pPr algn="l"/>
            <a:r>
              <a:rPr lang="vi-VN" b="0" i="0" dirty="0">
                <a:solidFill>
                  <a:srgbClr val="FF0000"/>
                </a:solidFill>
                <a:effectLst/>
                <a:latin typeface="Arial" panose="020B0604020202020204" pitchFamily="34" charset="0"/>
              </a:rPr>
              <a:t>Đa số fungible-token được tạo ra bằng cách sử dụng tiêu chuẩn </a:t>
            </a:r>
            <a:r>
              <a:rPr lang="vi-VN" b="0" i="0" u="none" strike="noStrike" dirty="0">
                <a:solidFill>
                  <a:srgbClr val="FF00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ERC-20</a:t>
            </a:r>
            <a:r>
              <a:rPr lang="vi-VN" b="0" i="0" dirty="0">
                <a:solidFill>
                  <a:srgbClr val="FF0000"/>
                </a:solidFill>
                <a:effectLst/>
                <a:latin typeface="Arial" panose="020B0604020202020204" pitchFamily="34" charset="0"/>
              </a:rPr>
              <a:t>. Để đơn giản, hãy tưởng tượng mỗi token này là một hóa đơn $10. Nếu bạn gửi một token cho một người nào đó và nhận một token khác một tuần sau đó, thì chúng sẽ giống hệt nhau.</a:t>
            </a:r>
          </a:p>
          <a:p>
            <a:endParaRPr lang="en-US" dirty="0">
              <a:solidFill>
                <a:srgbClr val="FF0000"/>
              </a:solidFill>
            </a:endParaRPr>
          </a:p>
        </p:txBody>
      </p:sp>
    </p:spTree>
    <p:extLst>
      <p:ext uri="{BB962C8B-B14F-4D97-AF65-F5344CB8AC3E}">
        <p14:creationId xmlns:p14="http://schemas.microsoft.com/office/powerpoint/2010/main" val="145391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687-0F11-457C-9806-1D8CC1FED93A}"/>
              </a:ext>
            </a:extLst>
          </p:cNvPr>
          <p:cNvSpPr>
            <a:spLocks noGrp="1"/>
          </p:cNvSpPr>
          <p:nvPr>
            <p:ph type="title"/>
          </p:nvPr>
        </p:nvSpPr>
        <p:spPr/>
        <p:txBody>
          <a:bodyPr/>
          <a:lstStyle/>
          <a:p>
            <a:r>
              <a:rPr lang="en-US" dirty="0"/>
              <a:t>What is an ERC721</a:t>
            </a:r>
          </a:p>
        </p:txBody>
      </p:sp>
      <p:pic>
        <p:nvPicPr>
          <p:cNvPr id="5" name="Content Placeholder 4">
            <a:extLst>
              <a:ext uri="{FF2B5EF4-FFF2-40B4-BE49-F238E27FC236}">
                <a16:creationId xmlns:a16="http://schemas.microsoft.com/office/drawing/2014/main" id="{E6F3E8AC-4635-4B80-AFA3-4C95945277D0}"/>
              </a:ext>
            </a:extLst>
          </p:cNvPr>
          <p:cNvPicPr>
            <a:picLocks noGrp="1" noChangeAspect="1"/>
          </p:cNvPicPr>
          <p:nvPr>
            <p:ph idx="1"/>
          </p:nvPr>
        </p:nvPicPr>
        <p:blipFill>
          <a:blip r:embed="rId2"/>
          <a:stretch>
            <a:fillRect/>
          </a:stretch>
        </p:blipFill>
        <p:spPr>
          <a:xfrm>
            <a:off x="2806810" y="2536653"/>
            <a:ext cx="5638800" cy="2400300"/>
          </a:xfrm>
        </p:spPr>
      </p:pic>
    </p:spTree>
    <p:extLst>
      <p:ext uri="{BB962C8B-B14F-4D97-AF65-F5344CB8AC3E}">
        <p14:creationId xmlns:p14="http://schemas.microsoft.com/office/powerpoint/2010/main" val="146823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687-0F11-457C-9806-1D8CC1FED93A}"/>
              </a:ext>
            </a:extLst>
          </p:cNvPr>
          <p:cNvSpPr>
            <a:spLocks noGrp="1"/>
          </p:cNvSpPr>
          <p:nvPr>
            <p:ph type="title"/>
          </p:nvPr>
        </p:nvSpPr>
        <p:spPr/>
        <p:txBody>
          <a:bodyPr/>
          <a:lstStyle/>
          <a:p>
            <a:r>
              <a:rPr lang="en-US" dirty="0"/>
              <a:t>What is an ERC721</a:t>
            </a:r>
          </a:p>
        </p:txBody>
      </p:sp>
      <p:sp>
        <p:nvSpPr>
          <p:cNvPr id="4" name="Content Placeholder 3">
            <a:extLst>
              <a:ext uri="{FF2B5EF4-FFF2-40B4-BE49-F238E27FC236}">
                <a16:creationId xmlns:a16="http://schemas.microsoft.com/office/drawing/2014/main" id="{BF3F115A-7F3C-4865-9A9D-3EF9B4036F22}"/>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855E60F-1C68-4C7E-A9D5-3476AEFD06CE}"/>
              </a:ext>
            </a:extLst>
          </p:cNvPr>
          <p:cNvPicPr>
            <a:picLocks noChangeAspect="1"/>
          </p:cNvPicPr>
          <p:nvPr/>
        </p:nvPicPr>
        <p:blipFill>
          <a:blip r:embed="rId2"/>
          <a:stretch>
            <a:fillRect/>
          </a:stretch>
        </p:blipFill>
        <p:spPr>
          <a:xfrm>
            <a:off x="3053838" y="2416452"/>
            <a:ext cx="5613084" cy="2533612"/>
          </a:xfrm>
          <a:prstGeom prst="rect">
            <a:avLst/>
          </a:prstGeom>
        </p:spPr>
      </p:pic>
    </p:spTree>
    <p:extLst>
      <p:ext uri="{BB962C8B-B14F-4D97-AF65-F5344CB8AC3E}">
        <p14:creationId xmlns:p14="http://schemas.microsoft.com/office/powerpoint/2010/main" val="44736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97DB-B917-4C0B-BDB0-FD7600CA170D}"/>
              </a:ext>
            </a:extLst>
          </p:cNvPr>
          <p:cNvSpPr>
            <a:spLocks noGrp="1"/>
          </p:cNvSpPr>
          <p:nvPr>
            <p:ph type="title"/>
          </p:nvPr>
        </p:nvSpPr>
        <p:spPr/>
        <p:txBody>
          <a:bodyPr/>
          <a:lstStyle/>
          <a:p>
            <a:r>
              <a:rPr lang="en-US" b="0" i="0" dirty="0">
                <a:solidFill>
                  <a:srgbClr val="424242"/>
                </a:solidFill>
                <a:effectLst/>
                <a:latin typeface="Helvetica" panose="020B0604020202020204" pitchFamily="34" charset="0"/>
              </a:rPr>
              <a:t>$6.6 million for </a:t>
            </a:r>
            <a:r>
              <a:rPr lang="en-US" b="0" i="0" dirty="0">
                <a:solidFill>
                  <a:srgbClr val="E2127A"/>
                </a:solidFill>
                <a:effectLst/>
                <a:latin typeface="Helvetica" panose="020B0604020202020204" pitchFamily="34" charset="0"/>
                <a:hlinkClick r:id="rId2"/>
              </a:rPr>
              <a:t>a video by </a:t>
            </a:r>
            <a:r>
              <a:rPr lang="en-US" b="0" i="0" dirty="0" err="1">
                <a:solidFill>
                  <a:srgbClr val="E2127A"/>
                </a:solidFill>
                <a:effectLst/>
                <a:latin typeface="Helvetica" panose="020B0604020202020204" pitchFamily="34" charset="0"/>
                <a:hlinkClick r:id="rId2"/>
              </a:rPr>
              <a:t>Beeple</a:t>
            </a:r>
            <a:endParaRPr lang="en-US" dirty="0"/>
          </a:p>
        </p:txBody>
      </p:sp>
      <p:pic>
        <p:nvPicPr>
          <p:cNvPr id="1026" name="Picture 2">
            <a:extLst>
              <a:ext uri="{FF2B5EF4-FFF2-40B4-BE49-F238E27FC236}">
                <a16:creationId xmlns:a16="http://schemas.microsoft.com/office/drawing/2014/main" id="{40D59070-B4FD-4BA3-A38E-0E69FB34E1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96049" y="2075647"/>
            <a:ext cx="6199901" cy="411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8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What is an NFT?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687-0F11-457C-9806-1D8CC1FED93A}"/>
              </a:ext>
            </a:extLst>
          </p:cNvPr>
          <p:cNvSpPr>
            <a:spLocks noGrp="1"/>
          </p:cNvSpPr>
          <p:nvPr>
            <p:ph type="title"/>
          </p:nvPr>
        </p:nvSpPr>
        <p:spPr/>
        <p:txBody>
          <a:bodyPr/>
          <a:lstStyle/>
          <a:p>
            <a:r>
              <a:rPr lang="en-US" dirty="0"/>
              <a:t>What is an NFT</a:t>
            </a:r>
          </a:p>
        </p:txBody>
      </p:sp>
      <p:sp>
        <p:nvSpPr>
          <p:cNvPr id="3" name="Content Placeholder 2">
            <a:extLst>
              <a:ext uri="{FF2B5EF4-FFF2-40B4-BE49-F238E27FC236}">
                <a16:creationId xmlns:a16="http://schemas.microsoft.com/office/drawing/2014/main" id="{AD43A0ED-DEAD-4EA5-B936-3063925EF00B}"/>
              </a:ext>
            </a:extLst>
          </p:cNvPr>
          <p:cNvSpPr>
            <a:spLocks noGrp="1"/>
          </p:cNvSpPr>
          <p:nvPr>
            <p:ph idx="1"/>
          </p:nvPr>
        </p:nvSpPr>
        <p:spPr/>
        <p:txBody>
          <a:bodyPr/>
          <a:lstStyle/>
          <a:p>
            <a:r>
              <a:rPr lang="en-US" dirty="0">
                <a:hlinkClick r:id="rId2"/>
              </a:rPr>
              <a:t>https://www.theverge.com/22310188/nft-explainer-what-is-blockchain-crypto-art-faq</a:t>
            </a:r>
            <a:endParaRPr lang="en-US" dirty="0"/>
          </a:p>
          <a:p>
            <a:r>
              <a:rPr lang="en-US" b="0" i="0" dirty="0">
                <a:solidFill>
                  <a:srgbClr val="424242"/>
                </a:solidFill>
                <a:effectLst/>
                <a:latin typeface="Helvetica" panose="020B0604020202020204" pitchFamily="34" charset="0"/>
              </a:rPr>
              <a:t>Non-fungible token</a:t>
            </a:r>
            <a:endParaRPr lang="en-US" dirty="0"/>
          </a:p>
        </p:txBody>
      </p:sp>
    </p:spTree>
    <p:extLst>
      <p:ext uri="{BB962C8B-B14F-4D97-AF65-F5344CB8AC3E}">
        <p14:creationId xmlns:p14="http://schemas.microsoft.com/office/powerpoint/2010/main" val="16115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3C48-3CC7-409F-94D5-A67CC3ACB203}"/>
              </a:ext>
            </a:extLst>
          </p:cNvPr>
          <p:cNvSpPr>
            <a:spLocks noGrp="1"/>
          </p:cNvSpPr>
          <p:nvPr>
            <p:ph type="title"/>
          </p:nvPr>
        </p:nvSpPr>
        <p:spPr/>
        <p:txBody>
          <a:bodyPr/>
          <a:lstStyle/>
          <a:p>
            <a:r>
              <a:rPr lang="en-US" dirty="0"/>
              <a:t>What is an NFT</a:t>
            </a:r>
          </a:p>
        </p:txBody>
      </p:sp>
      <p:pic>
        <p:nvPicPr>
          <p:cNvPr id="5" name="Content Placeholder 4">
            <a:extLst>
              <a:ext uri="{FF2B5EF4-FFF2-40B4-BE49-F238E27FC236}">
                <a16:creationId xmlns:a16="http://schemas.microsoft.com/office/drawing/2014/main" id="{A05B63AE-C6B5-48C8-AC35-B96820D29E05}"/>
              </a:ext>
            </a:extLst>
          </p:cNvPr>
          <p:cNvPicPr>
            <a:picLocks noGrp="1" noChangeAspect="1"/>
          </p:cNvPicPr>
          <p:nvPr>
            <p:ph idx="1"/>
          </p:nvPr>
        </p:nvPicPr>
        <p:blipFill>
          <a:blip r:embed="rId2"/>
          <a:stretch>
            <a:fillRect/>
          </a:stretch>
        </p:blipFill>
        <p:spPr>
          <a:xfrm>
            <a:off x="2956910" y="2680606"/>
            <a:ext cx="6823193" cy="3239025"/>
          </a:xfrm>
        </p:spPr>
      </p:pic>
      <p:sp>
        <p:nvSpPr>
          <p:cNvPr id="6" name="TextBox 5">
            <a:extLst>
              <a:ext uri="{FF2B5EF4-FFF2-40B4-BE49-F238E27FC236}">
                <a16:creationId xmlns:a16="http://schemas.microsoft.com/office/drawing/2014/main" id="{CF7A991C-2B48-4360-A82D-E8CC76880F8F}"/>
              </a:ext>
            </a:extLst>
          </p:cNvPr>
          <p:cNvSpPr txBox="1"/>
          <p:nvPr/>
        </p:nvSpPr>
        <p:spPr>
          <a:xfrm>
            <a:off x="1097280" y="2188550"/>
            <a:ext cx="3666325" cy="646331"/>
          </a:xfrm>
          <a:prstGeom prst="rect">
            <a:avLst/>
          </a:prstGeom>
          <a:noFill/>
        </p:spPr>
        <p:txBody>
          <a:bodyPr wrap="none" rtlCol="0">
            <a:spAutoFit/>
          </a:bodyPr>
          <a:lstStyle/>
          <a:p>
            <a:r>
              <a:rPr lang="en-US" dirty="0"/>
              <a:t>Refer: </a:t>
            </a:r>
            <a:r>
              <a:rPr lang="en-US" dirty="0">
                <a:hlinkClick r:id="rId3"/>
              </a:rPr>
              <a:t>https://www.cryptokitties.co/</a:t>
            </a:r>
            <a:endParaRPr lang="en-US" dirty="0"/>
          </a:p>
          <a:p>
            <a:endParaRPr lang="en-US" dirty="0"/>
          </a:p>
        </p:txBody>
      </p:sp>
    </p:spTree>
    <p:extLst>
      <p:ext uri="{BB962C8B-B14F-4D97-AF65-F5344CB8AC3E}">
        <p14:creationId xmlns:p14="http://schemas.microsoft.com/office/powerpoint/2010/main" val="78635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What is an Ethereum token 721?</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458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320E-BA38-42C1-BEA7-A7A37DFE07E9}"/>
              </a:ext>
            </a:extLst>
          </p:cNvPr>
          <p:cNvSpPr>
            <a:spLocks noGrp="1"/>
          </p:cNvSpPr>
          <p:nvPr>
            <p:ph type="title"/>
          </p:nvPr>
        </p:nvSpPr>
        <p:spPr/>
        <p:txBody>
          <a:bodyPr/>
          <a:lstStyle/>
          <a:p>
            <a:r>
              <a:rPr lang="en-US" dirty="0"/>
              <a:t>What is an ERC721</a:t>
            </a:r>
          </a:p>
        </p:txBody>
      </p:sp>
      <p:sp>
        <p:nvSpPr>
          <p:cNvPr id="3" name="Content Placeholder 2">
            <a:extLst>
              <a:ext uri="{FF2B5EF4-FFF2-40B4-BE49-F238E27FC236}">
                <a16:creationId xmlns:a16="http://schemas.microsoft.com/office/drawing/2014/main" id="{A53C4F5B-A962-456F-B7DC-B782945BD311}"/>
              </a:ext>
            </a:extLst>
          </p:cNvPr>
          <p:cNvSpPr>
            <a:spLocks noGrp="1"/>
          </p:cNvSpPr>
          <p:nvPr>
            <p:ph idx="1"/>
          </p:nvPr>
        </p:nvSpPr>
        <p:spPr/>
        <p:txBody>
          <a:bodyPr/>
          <a:lstStyle/>
          <a:p>
            <a:r>
              <a:rPr lang="en-US" dirty="0"/>
              <a:t>Refer: </a:t>
            </a:r>
            <a:r>
              <a:rPr lang="en-US" dirty="0">
                <a:hlinkClick r:id="rId2"/>
              </a:rPr>
              <a:t>https://cryptoviet.com/token-erc721-la-gi</a:t>
            </a:r>
            <a:endParaRPr lang="en-US" dirty="0"/>
          </a:p>
          <a:p>
            <a:endParaRPr lang="en-US" dirty="0"/>
          </a:p>
          <a:p>
            <a:r>
              <a:rPr lang="vi-VN" b="0" i="0" dirty="0">
                <a:solidFill>
                  <a:srgbClr val="222222"/>
                </a:solidFill>
                <a:effectLst/>
                <a:latin typeface="Arial" panose="020B0604020202020204" pitchFamily="34" charset="0"/>
              </a:rPr>
              <a:t>ERC là viết tắt của Ethereum Request for Comment. ERC721 là đề nghị cải tiến tiêu chuẩn số 721 được đề xuất bởi Dieter Shirley vào cuối năm 2017. Token ERC721 không thể chia nhỏ ra đến cấp thập phân như 0.1, 0.001 BTC mà chỉ có thể tồn tại ở dạng số tự nhiên (1, 2 token) và sẽ có giá trị dựa trên sự độc nhất, khan hiếm hay được xem là một token không thể thay thế được.</a:t>
            </a:r>
            <a:endParaRPr lang="en-US" dirty="0"/>
          </a:p>
        </p:txBody>
      </p:sp>
    </p:spTree>
    <p:extLst>
      <p:ext uri="{BB962C8B-B14F-4D97-AF65-F5344CB8AC3E}">
        <p14:creationId xmlns:p14="http://schemas.microsoft.com/office/powerpoint/2010/main" val="215705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2169-29D5-41C4-949A-F3AD5B61AA03}"/>
              </a:ext>
            </a:extLst>
          </p:cNvPr>
          <p:cNvSpPr>
            <a:spLocks noGrp="1"/>
          </p:cNvSpPr>
          <p:nvPr>
            <p:ph type="title"/>
          </p:nvPr>
        </p:nvSpPr>
        <p:spPr/>
        <p:txBody>
          <a:bodyPr/>
          <a:lstStyle/>
          <a:p>
            <a:r>
              <a:rPr lang="en-US" dirty="0"/>
              <a:t>What is an ERC721</a:t>
            </a:r>
          </a:p>
        </p:txBody>
      </p:sp>
      <p:sp>
        <p:nvSpPr>
          <p:cNvPr id="3" name="Content Placeholder 2">
            <a:extLst>
              <a:ext uri="{FF2B5EF4-FFF2-40B4-BE49-F238E27FC236}">
                <a16:creationId xmlns:a16="http://schemas.microsoft.com/office/drawing/2014/main" id="{F33ECC89-E219-4DD8-8C36-C0ADB167996D}"/>
              </a:ext>
            </a:extLst>
          </p:cNvPr>
          <p:cNvSpPr>
            <a:spLocks noGrp="1"/>
          </p:cNvSpPr>
          <p:nvPr>
            <p:ph idx="1"/>
          </p:nvPr>
        </p:nvSpPr>
        <p:spPr/>
        <p:txBody>
          <a:bodyPr/>
          <a:lstStyle/>
          <a:p>
            <a:r>
              <a:rPr lang="vi-VN" b="0" i="0" dirty="0">
                <a:solidFill>
                  <a:srgbClr val="222222"/>
                </a:solidFill>
                <a:effectLst/>
                <a:latin typeface="Arial" panose="020B0604020202020204" pitchFamily="34" charset="0"/>
              </a:rPr>
              <a:t>Vào đầu tháng 12/2017, trò chơi mèo ảo Crypto Kitties xuất hiện và làm chậm toàn bộ hệ thống giao dịch của Ethereum. Mèo ảo đã thu hút được rất nhiều chú ý từ các nhà đầu tư hay cộng đồng tiền điện tử ngay từ khi phát hành. Điều đặc biệt ở đây là mỗi chú mèo trên đại diện cho một token độc nhất và không thể thay thế bởi bất kỳ loại token nào khác (còn gọi là non-fungible token). Sau khi trò chơi được phát hành, càng ngày càng có nhiều người muốn sở hữu những chú mèo này, và nhờ vào tính chất khan hiếm của nó, giá trị của Crypto Kitties được hình thành. Đây chính là sự xuất hiện của ERC721 và khái niệm token non-fungible trong hệ thống Ethereum.</a:t>
            </a:r>
            <a:endParaRPr lang="en-US" dirty="0"/>
          </a:p>
        </p:txBody>
      </p:sp>
    </p:spTree>
    <p:extLst>
      <p:ext uri="{BB962C8B-B14F-4D97-AF65-F5344CB8AC3E}">
        <p14:creationId xmlns:p14="http://schemas.microsoft.com/office/powerpoint/2010/main" val="33856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BC99-4651-4CD8-BF72-1B4716D934F4}"/>
              </a:ext>
            </a:extLst>
          </p:cNvPr>
          <p:cNvSpPr>
            <a:spLocks noGrp="1"/>
          </p:cNvSpPr>
          <p:nvPr>
            <p:ph type="title"/>
          </p:nvPr>
        </p:nvSpPr>
        <p:spPr/>
        <p:txBody>
          <a:bodyPr/>
          <a:lstStyle/>
          <a:p>
            <a:r>
              <a:rPr lang="en-US" dirty="0"/>
              <a:t>Fungible vs Non-fungible</a:t>
            </a:r>
          </a:p>
        </p:txBody>
      </p:sp>
      <p:sp>
        <p:nvSpPr>
          <p:cNvPr id="3" name="Content Placeholder 2">
            <a:extLst>
              <a:ext uri="{FF2B5EF4-FFF2-40B4-BE49-F238E27FC236}">
                <a16:creationId xmlns:a16="http://schemas.microsoft.com/office/drawing/2014/main" id="{4F16267E-DD9B-4EF8-93DE-59A060C2EFB0}"/>
              </a:ext>
            </a:extLst>
          </p:cNvPr>
          <p:cNvSpPr>
            <a:spLocks noGrp="1"/>
          </p:cNvSpPr>
          <p:nvPr>
            <p:ph idx="1"/>
          </p:nvPr>
        </p:nvSpPr>
        <p:spPr/>
        <p:txBody>
          <a:bodyPr/>
          <a:lstStyle/>
          <a:p>
            <a:r>
              <a:rPr lang="vi-VN" b="0" i="0" dirty="0">
                <a:solidFill>
                  <a:srgbClr val="222222"/>
                </a:solidFill>
                <a:effectLst/>
                <a:latin typeface="Arial" panose="020B0604020202020204" pitchFamily="34" charset="0"/>
              </a:rPr>
              <a:t>Fungible có nghĩa là có thể dễ dàng được thay thế bởi một cái gì đó giống hệt với nó và nó có thể hoán đổi cho nhau một cách dễ dàng.</a:t>
            </a:r>
            <a:endParaRPr lang="en-US" b="0" i="0" dirty="0">
              <a:solidFill>
                <a:srgbClr val="222222"/>
              </a:solidFill>
              <a:effectLst/>
              <a:latin typeface="Arial" panose="020B0604020202020204" pitchFamily="34" charset="0"/>
            </a:endParaRPr>
          </a:p>
          <a:p>
            <a:r>
              <a:rPr lang="vi-VN" b="0" i="0" dirty="0">
                <a:solidFill>
                  <a:srgbClr val="222222"/>
                </a:solidFill>
                <a:effectLst/>
                <a:latin typeface="Arial" panose="020B0604020202020204" pitchFamily="34" charset="0"/>
              </a:rPr>
              <a:t>Ví dụ trong thực tế: fungible có thể bao gồm các loại gạo, phiếu mua sắm hoặc tờ phiếu ngân hàng $1 trong túi của bạn. Nếu bạn đã cho ai đó vay $1, họ có thể trả lại bạn $1 hoặc một thứ gì đó có giá trị tương đương $1.</a:t>
            </a:r>
            <a:endParaRPr lang="en-US" dirty="0">
              <a:solidFill>
                <a:srgbClr val="222222"/>
              </a:solidFill>
              <a:latin typeface="Arial" panose="020B0604020202020204" pitchFamily="34" charset="0"/>
            </a:endParaRPr>
          </a:p>
          <a:p>
            <a:pPr marL="0" indent="0">
              <a:buNone/>
            </a:pPr>
            <a:r>
              <a:rPr lang="en-US" b="0" i="0" dirty="0" err="1">
                <a:solidFill>
                  <a:srgbClr val="222222"/>
                </a:solidFill>
                <a:effectLst/>
                <a:latin typeface="Arial" panose="020B0604020202020204" pitchFamily="34" charset="0"/>
              </a:rPr>
              <a:t>Một</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ví</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dụ</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vật</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lý</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của</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một</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tài</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sản</a:t>
            </a:r>
            <a:r>
              <a:rPr lang="en-US" b="0" i="0" dirty="0">
                <a:solidFill>
                  <a:srgbClr val="222222"/>
                </a:solidFill>
                <a:effectLst/>
                <a:latin typeface="Arial" panose="020B0604020202020204" pitchFamily="34" charset="0"/>
              </a:rPr>
              <a:t> non-fungible </a:t>
            </a:r>
            <a:r>
              <a:rPr lang="en-US" b="0" i="0" dirty="0" err="1">
                <a:solidFill>
                  <a:srgbClr val="222222"/>
                </a:solidFill>
                <a:effectLst/>
                <a:latin typeface="Arial" panose="020B0604020202020204" pitchFamily="34" charset="0"/>
              </a:rPr>
              <a:t>có</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thể</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là</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một</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vé</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máy</a:t>
            </a:r>
            <a:r>
              <a:rPr lang="en-US" b="0" i="0" dirty="0">
                <a:solidFill>
                  <a:srgbClr val="222222"/>
                </a:solidFill>
                <a:effectLst/>
                <a:latin typeface="Arial" panose="020B0604020202020204" pitchFamily="34" charset="0"/>
              </a:rPr>
              <a:t> bay</a:t>
            </a:r>
            <a:endParaRPr lang="en-US" dirty="0"/>
          </a:p>
        </p:txBody>
      </p:sp>
    </p:spTree>
    <p:extLst>
      <p:ext uri="{BB962C8B-B14F-4D97-AF65-F5344CB8AC3E}">
        <p14:creationId xmlns:p14="http://schemas.microsoft.com/office/powerpoint/2010/main" val="398321192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{E6EA5B75-B5F4-419B-A97E-CFA395DC97EE}tf56160789_win32</Template>
  <TotalTime>34</TotalTime>
  <Words>533</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Helvetica</vt:lpstr>
      <vt:lpstr>1_RetrospectVTI</vt:lpstr>
      <vt:lpstr>NFT project</vt:lpstr>
      <vt:lpstr>$6.6 million for a video by Beeple</vt:lpstr>
      <vt:lpstr>What is an NFT?</vt:lpstr>
      <vt:lpstr>What is an NFT</vt:lpstr>
      <vt:lpstr>What is an NFT</vt:lpstr>
      <vt:lpstr>What is an Ethereum token 721?</vt:lpstr>
      <vt:lpstr>What is an ERC721</vt:lpstr>
      <vt:lpstr>What is an ERC721</vt:lpstr>
      <vt:lpstr>Fungible vs Non-fungible</vt:lpstr>
      <vt:lpstr>Fungible vs Non-fungible</vt:lpstr>
      <vt:lpstr>What is an ERC721</vt:lpstr>
      <vt:lpstr>What is an ERC721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NFT project</dc:title>
  <dc:creator>Phong Le Nguyen</dc:creator>
  <cp:lastModifiedBy>Phong Le Nguyen</cp:lastModifiedBy>
  <cp:revision>4</cp:revision>
  <dcterms:created xsi:type="dcterms:W3CDTF">2021-03-24T11:12:52Z</dcterms:created>
  <dcterms:modified xsi:type="dcterms:W3CDTF">2021-03-24T11:46:53Z</dcterms:modified>
</cp:coreProperties>
</file>