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8803600" cy="44623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55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23"/>
    <a:srgbClr val="233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1498" y="-1387"/>
      </p:cViewPr>
      <p:guideLst>
        <p:guide orient="horz" pos="14055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7302894"/>
            <a:ext cx="24483060" cy="15535428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450" y="23437428"/>
            <a:ext cx="21602700" cy="10773568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2578" y="2375764"/>
            <a:ext cx="6210776" cy="37815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249" y="2375764"/>
            <a:ext cx="18272284" cy="37815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7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247" y="11124784"/>
            <a:ext cx="24843105" cy="18561941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247" y="29862329"/>
            <a:ext cx="24843105" cy="9761286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/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4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248" y="11878818"/>
            <a:ext cx="12241530" cy="28312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1823" y="11878818"/>
            <a:ext cx="12241530" cy="28312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0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375773"/>
            <a:ext cx="24843105" cy="86250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4002" y="10938845"/>
            <a:ext cx="12185271" cy="5360959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4002" y="16299804"/>
            <a:ext cx="12185271" cy="23974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1824" y="10938845"/>
            <a:ext cx="12245282" cy="5360959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1824" y="16299804"/>
            <a:ext cx="12245282" cy="23974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8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974869"/>
            <a:ext cx="9289911" cy="10412042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5281" y="6424901"/>
            <a:ext cx="14581823" cy="31711279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3386912"/>
            <a:ext cx="9289911" cy="24800909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5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974869"/>
            <a:ext cx="9289911" cy="10412042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5281" y="6424901"/>
            <a:ext cx="14581823" cy="31711279"/>
          </a:xfrm>
        </p:spPr>
        <p:txBody>
          <a:bodyPr anchor="t"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3386912"/>
            <a:ext cx="9289911" cy="24800909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248" y="2375773"/>
            <a:ext cx="24843105" cy="862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248" y="11878818"/>
            <a:ext cx="24843105" cy="283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248" y="41358955"/>
            <a:ext cx="6480810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11AC-980B-485A-851E-DBD0B8F4CBA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1193" y="41358955"/>
            <a:ext cx="9721215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2543" y="41358955"/>
            <a:ext cx="6480810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4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E4F7B-BDBB-AF4A-B4AD-63280788DEC9}"/>
              </a:ext>
            </a:extLst>
          </p:cNvPr>
          <p:cNvSpPr txBox="1">
            <a:spLocks/>
          </p:cNvSpPr>
          <p:nvPr/>
        </p:nvSpPr>
        <p:spPr>
          <a:xfrm>
            <a:off x="1439865" y="6818349"/>
            <a:ext cx="25923875" cy="1300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8803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/>
              <a:t>PHÂN LOẠI ĐỒ CHƠI BẰNG HÌNH ẢNH THÔNG QUA BĂNG TRUYỀN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71301-74E9-3D33-787D-882C46CB1337}"/>
              </a:ext>
            </a:extLst>
          </p:cNvPr>
          <p:cNvSpPr/>
          <p:nvPr/>
        </p:nvSpPr>
        <p:spPr>
          <a:xfrm>
            <a:off x="4773706" y="8900202"/>
            <a:ext cx="19256188" cy="5930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99" b="1" dirty="0"/>
              <a:t>Bùi Duy Khánh; Lê Quang Hiệp; Ngô </a:t>
            </a:r>
            <a:r>
              <a:rPr lang="en-US" sz="3599" b="1" dirty="0" err="1"/>
              <a:t>Tuấn</a:t>
            </a:r>
            <a:r>
              <a:rPr lang="en-US" sz="3599" b="1" dirty="0"/>
              <a:t> Minh; </a:t>
            </a:r>
            <a:r>
              <a:rPr lang="en-US" sz="3599" b="1" dirty="0" err="1"/>
              <a:t>Nguyễn</a:t>
            </a:r>
            <a:r>
              <a:rPr lang="en-US" sz="3599" b="1" dirty="0"/>
              <a:t> </a:t>
            </a:r>
            <a:r>
              <a:rPr lang="en-US" sz="3599" b="1" dirty="0" err="1"/>
              <a:t>Hữu</a:t>
            </a:r>
            <a:r>
              <a:rPr lang="en-US" sz="3599" b="1" dirty="0"/>
              <a:t> Phong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66BCA-6519-4A04-49D6-16F03CF06786}"/>
              </a:ext>
            </a:extLst>
          </p:cNvPr>
          <p:cNvSpPr/>
          <p:nvPr/>
        </p:nvSpPr>
        <p:spPr>
          <a:xfrm>
            <a:off x="4831460" y="9137681"/>
            <a:ext cx="19256188" cy="19685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199" i="1" dirty="0"/>
              <a:t>Khoa </a:t>
            </a:r>
            <a:r>
              <a:rPr lang="en-US" sz="3199" i="1" dirty="0" err="1"/>
              <a:t>Công</a:t>
            </a:r>
            <a:r>
              <a:rPr lang="en-US" sz="3199" i="1" dirty="0"/>
              <a:t> </a:t>
            </a:r>
            <a:r>
              <a:rPr lang="en-US" sz="3199" i="1" dirty="0" err="1"/>
              <a:t>nghệ</a:t>
            </a:r>
            <a:r>
              <a:rPr lang="en-US" sz="3199" i="1" dirty="0"/>
              <a:t> </a:t>
            </a:r>
            <a:r>
              <a:rPr lang="en-US" sz="3199" i="1" dirty="0" err="1"/>
              <a:t>thông</a:t>
            </a:r>
            <a:r>
              <a:rPr lang="en-US" sz="3199" i="1" dirty="0"/>
              <a:t> tin </a:t>
            </a:r>
            <a:r>
              <a:rPr lang="en-US" sz="3199" i="1" dirty="0" err="1"/>
              <a:t>đại</a:t>
            </a:r>
            <a:r>
              <a:rPr lang="en-US" sz="3199" i="1" dirty="0"/>
              <a:t> </a:t>
            </a:r>
            <a:r>
              <a:rPr lang="en-US" sz="3199" i="1" dirty="0" err="1"/>
              <a:t>học</a:t>
            </a:r>
            <a:r>
              <a:rPr lang="en-US" sz="3199" i="1" dirty="0"/>
              <a:t> </a:t>
            </a:r>
            <a:r>
              <a:rPr lang="en-US" sz="3199" i="1" dirty="0" err="1"/>
              <a:t>Đại</a:t>
            </a:r>
            <a:r>
              <a:rPr lang="en-US" sz="3199" i="1" dirty="0"/>
              <a:t> Nam, Hà </a:t>
            </a:r>
            <a:r>
              <a:rPr lang="en-US" sz="3199" i="1" dirty="0" err="1"/>
              <a:t>Nội</a:t>
            </a:r>
            <a:r>
              <a:rPr lang="en-US" sz="3199" i="1" dirty="0"/>
              <a:t>, </a:t>
            </a:r>
            <a:r>
              <a:rPr lang="en-US" sz="3199" i="1" dirty="0" err="1"/>
              <a:t>Việt</a:t>
            </a:r>
            <a:r>
              <a:rPr lang="en-US" sz="3199" i="1" dirty="0"/>
              <a:t> Nam</a:t>
            </a:r>
          </a:p>
        </p:txBody>
      </p:sp>
      <p:sp>
        <p:nvSpPr>
          <p:cNvPr id="16" name="Text Box 189">
            <a:extLst>
              <a:ext uri="{FF2B5EF4-FFF2-40B4-BE49-F238E27FC236}">
                <a16:creationId xmlns:a16="http://schemas.microsoft.com/office/drawing/2014/main" id="{51079C32-2598-22AE-8FEA-44580D8E2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61" y="12668070"/>
            <a:ext cx="9074187" cy="7540781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wrap="square"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err="1">
                <a:latin typeface="Calibri" pitchFamily="34" charset="0"/>
              </a:rPr>
              <a:t>Vấn</a:t>
            </a:r>
            <a:r>
              <a:rPr lang="en-US" sz="3000" b="1" dirty="0">
                <a:latin typeface="Calibri" pitchFamily="34" charset="0"/>
              </a:rPr>
              <a:t> </a:t>
            </a:r>
            <a:r>
              <a:rPr lang="en-US" sz="3000" b="1" dirty="0" err="1">
                <a:latin typeface="Calibri" pitchFamily="34" charset="0"/>
              </a:rPr>
              <a:t>đề</a:t>
            </a:r>
            <a:r>
              <a:rPr lang="en-US" sz="3000" dirty="0">
                <a:latin typeface="Calibri" pitchFamily="34" charset="0"/>
              </a:rPr>
              <a:t>: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vi-VN" sz="3200" b="0" i="0" dirty="0">
                <a:solidFill>
                  <a:srgbClr val="3C3C58"/>
                </a:solidFill>
                <a:effectLst/>
                <a:latin typeface="+mj-lt"/>
                <a:cs typeface="Times New Roman" panose="02020603050405020304" pitchFamily="18" charset="0"/>
              </a:rPr>
              <a:t>Sự đa dạng của đồ chơi khiến việc phân loại thủ công tốn thời gian và dễ sai sót.</a:t>
            </a:r>
          </a:p>
          <a:p>
            <a:pPr algn="l"/>
            <a:endParaRPr lang="en-US" sz="3200" b="0" i="0" dirty="0">
              <a:solidFill>
                <a:srgbClr val="3C3C58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vi-VN" sz="3200" b="0" i="0" dirty="0">
                <a:solidFill>
                  <a:srgbClr val="3C3C58"/>
                </a:solidFill>
                <a:effectLst/>
                <a:latin typeface="+mj-lt"/>
                <a:cs typeface="Times New Roman" panose="02020603050405020304" pitchFamily="18" charset="0"/>
              </a:rPr>
              <a:t>Cần một giải pháp tự động hóa để phân loại đồ chơi một cách chính xác và nhanh chóng.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vi-VN" sz="3200" dirty="0">
              <a:latin typeface="+mj-lt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b="1" dirty="0" err="1">
                <a:latin typeface="Calibri" pitchFamily="34" charset="0"/>
              </a:rPr>
              <a:t>Giải</a:t>
            </a:r>
            <a:r>
              <a:rPr lang="en-US" sz="3000" b="1" dirty="0">
                <a:latin typeface="Calibri" pitchFamily="34" charset="0"/>
              </a:rPr>
              <a:t> </a:t>
            </a:r>
            <a:r>
              <a:rPr lang="en-US" sz="3000" b="1" dirty="0" err="1">
                <a:latin typeface="Calibri" pitchFamily="34" charset="0"/>
              </a:rPr>
              <a:t>pháp</a:t>
            </a:r>
            <a:r>
              <a:rPr lang="en-US" sz="3000" b="1" dirty="0">
                <a:latin typeface="Calibri" pitchFamily="34" charset="0"/>
              </a:rPr>
              <a:t>:</a:t>
            </a:r>
          </a:p>
          <a:p>
            <a:pPr marL="457200" indent="-457200" eaLnBrk="1" hangingPunct="1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3C3C58"/>
                </a:solidFill>
                <a:effectLst/>
                <a:latin typeface="+mj-lt"/>
              </a:rPr>
              <a:t> </a:t>
            </a:r>
            <a:r>
              <a:rPr lang="vi-VN" sz="3200" b="0" i="0" dirty="0">
                <a:solidFill>
                  <a:srgbClr val="3C3C58"/>
                </a:solidFill>
                <a:effectLst/>
                <a:latin typeface="+mj-lt"/>
              </a:rPr>
              <a:t>Sử dụng AI (Trí tuệ nhân tạo) và </a:t>
            </a:r>
            <a:r>
              <a:rPr lang="vi-VN" sz="3200" b="0" i="0" dirty="0" err="1">
                <a:solidFill>
                  <a:srgbClr val="3C3C58"/>
                </a:solidFill>
                <a:effectLst/>
                <a:latin typeface="+mj-lt"/>
              </a:rPr>
              <a:t>IoT</a:t>
            </a:r>
            <a:r>
              <a:rPr lang="vi-VN" sz="3200" b="0" i="0" dirty="0">
                <a:solidFill>
                  <a:srgbClr val="3C3C58"/>
                </a:solidFill>
                <a:effectLst/>
                <a:latin typeface="+mj-lt"/>
              </a:rPr>
              <a:t> (</a:t>
            </a:r>
            <a:r>
              <a:rPr lang="vi-VN" sz="3200" b="0" i="0" dirty="0" err="1">
                <a:solidFill>
                  <a:srgbClr val="3C3C58"/>
                </a:solidFill>
                <a:effectLst/>
                <a:latin typeface="+mj-lt"/>
              </a:rPr>
              <a:t>Internet</a:t>
            </a:r>
            <a:r>
              <a:rPr lang="vi-VN" sz="3200" b="0" i="0" dirty="0">
                <a:solidFill>
                  <a:srgbClr val="3C3C58"/>
                </a:solidFill>
                <a:effectLst/>
                <a:latin typeface="+mj-lt"/>
              </a:rPr>
              <a:t> </a:t>
            </a:r>
            <a:r>
              <a:rPr lang="vi-VN" sz="3200" b="0" i="0" dirty="0" err="1">
                <a:solidFill>
                  <a:srgbClr val="3C3C58"/>
                </a:solidFill>
                <a:effectLst/>
                <a:latin typeface="+mj-lt"/>
              </a:rPr>
              <a:t>of</a:t>
            </a:r>
            <a:r>
              <a:rPr lang="vi-VN" sz="3200" b="0" i="0" dirty="0">
                <a:solidFill>
                  <a:srgbClr val="3C3C58"/>
                </a:solidFill>
                <a:effectLst/>
                <a:latin typeface="+mj-lt"/>
              </a:rPr>
              <a:t> </a:t>
            </a:r>
            <a:r>
              <a:rPr lang="vi-VN" sz="3200" b="0" i="0" dirty="0" err="1">
                <a:solidFill>
                  <a:srgbClr val="3C3C58"/>
                </a:solidFill>
                <a:effectLst/>
                <a:latin typeface="+mj-lt"/>
              </a:rPr>
              <a:t>Things</a:t>
            </a:r>
            <a:r>
              <a:rPr lang="vi-VN" sz="3200" b="0" i="0" dirty="0">
                <a:solidFill>
                  <a:srgbClr val="3C3C58"/>
                </a:solidFill>
                <a:effectLst/>
                <a:latin typeface="+mj-lt"/>
              </a:rPr>
              <a:t>) để phân loại đồ chơi dựa trên hình ảnh.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BE971-7A47-3451-3EE2-CA13BA5489F4}"/>
              </a:ext>
            </a:extLst>
          </p:cNvPr>
          <p:cNvSpPr/>
          <p:nvPr/>
        </p:nvSpPr>
        <p:spPr>
          <a:xfrm>
            <a:off x="510761" y="11659755"/>
            <a:ext cx="9074187" cy="964611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399" b="1" dirty="0" err="1">
                <a:solidFill>
                  <a:schemeClr val="bg1"/>
                </a:solidFill>
              </a:rPr>
              <a:t>Giới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thiệu</a:t>
            </a:r>
            <a:endParaRPr lang="en-US" sz="5399" b="1" dirty="0">
              <a:solidFill>
                <a:schemeClr val="bg1"/>
              </a:solidFill>
            </a:endParaRPr>
          </a:p>
        </p:txBody>
      </p:sp>
      <p:sp>
        <p:nvSpPr>
          <p:cNvPr id="18" name="Text Box 194">
            <a:extLst>
              <a:ext uri="{FF2B5EF4-FFF2-40B4-BE49-F238E27FC236}">
                <a16:creationId xmlns:a16="http://schemas.microsoft.com/office/drawing/2014/main" id="{4344EFC7-1139-FBE7-117C-D3003C17E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61" y="21701043"/>
            <a:ext cx="9074187" cy="18859385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vi-VN" sz="2400" b="1" dirty="0"/>
              <a:t>1. Phần cứng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 dirty="0"/>
              <a:t>Băng chuyền tự động</a:t>
            </a:r>
            <a:r>
              <a:rPr lang="vi-VN" sz="2400" dirty="0"/>
              <a:t>: Dùng động cơ bước hoặc động cơ </a:t>
            </a:r>
            <a:r>
              <a:rPr lang="vi-VN" sz="2400" dirty="0" err="1"/>
              <a:t>servo</a:t>
            </a:r>
            <a:r>
              <a:rPr lang="vi-VN" sz="2400" dirty="0"/>
              <a:t> để điều khiển tốc độ của băng chuyền.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 dirty="0"/>
              <a:t>ESP32-CAM</a:t>
            </a:r>
            <a:r>
              <a:rPr lang="vi-VN" sz="2400" dirty="0"/>
              <a:t>: Chụp ảnh đồ chơi khi chúng di chuyển trên băng chuyền.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ESP32: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AI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chơi</a:t>
            </a:r>
            <a:endParaRPr lang="vi-V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 dirty="0"/>
              <a:t>Cảm biến phát hiện vật thể</a:t>
            </a:r>
            <a:r>
              <a:rPr lang="vi-VN" sz="2400" dirty="0"/>
              <a:t>: Dùng cảm biến hồng ngoại (IR) hoặc cảm biến siêu âm để xác định thời điểm đồ chơi đi qua khu vực nhận diện.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 dirty="0"/>
              <a:t>Bộ phân loại (động cơ </a:t>
            </a:r>
            <a:r>
              <a:rPr lang="vi-VN" sz="2400" b="1" dirty="0" err="1"/>
              <a:t>servo</a:t>
            </a:r>
            <a:r>
              <a:rPr lang="vi-VN" sz="2400" b="1" dirty="0"/>
              <a:t>)</a:t>
            </a:r>
            <a:r>
              <a:rPr lang="vi-VN" sz="2400" dirty="0"/>
              <a:t>: Đẩy đồ chơi vào đúng vị trí theo nhóm đã phân loại.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 dirty="0"/>
              <a:t>Kết nối </a:t>
            </a:r>
            <a:r>
              <a:rPr lang="vi-VN" sz="2400" b="1" dirty="0" err="1"/>
              <a:t>IoT</a:t>
            </a:r>
            <a:r>
              <a:rPr lang="vi-VN" sz="2400" b="1" dirty="0"/>
              <a:t> (</a:t>
            </a:r>
            <a:r>
              <a:rPr lang="vi-VN" sz="2400" b="1" dirty="0" err="1"/>
              <a:t>WiFi</a:t>
            </a:r>
            <a:r>
              <a:rPr lang="vi-VN" sz="2400" b="1" dirty="0"/>
              <a:t> hoặc MQTT)</a:t>
            </a:r>
            <a:r>
              <a:rPr lang="vi-VN" sz="2400" dirty="0"/>
              <a:t>: Gửi dữ liệu lên </a:t>
            </a:r>
            <a:r>
              <a:rPr lang="vi-VN" sz="2400" dirty="0" err="1"/>
              <a:t>server</a:t>
            </a:r>
            <a:r>
              <a:rPr lang="vi-VN" sz="2400" dirty="0"/>
              <a:t> để theo dõi hoặc lưu trữ.</a:t>
            </a:r>
          </a:p>
          <a:p>
            <a:r>
              <a:rPr lang="vi-VN" sz="2400" b="1" dirty="0"/>
              <a:t>2. Phần mềm</a:t>
            </a:r>
          </a:p>
          <a:p>
            <a:r>
              <a:rPr lang="vi-VN" sz="2400" b="1" dirty="0"/>
              <a:t>Xử lý hình ảnh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 dirty="0"/>
              <a:t>Mô hình AI (</a:t>
            </a:r>
            <a:r>
              <a:rPr lang="vi-VN" sz="2400" b="1" dirty="0" err="1"/>
              <a:t>Deep</a:t>
            </a:r>
            <a:r>
              <a:rPr lang="vi-VN" sz="2400" b="1" dirty="0"/>
              <a:t> </a:t>
            </a:r>
            <a:r>
              <a:rPr lang="vi-VN" sz="2400" b="1" dirty="0" err="1"/>
              <a:t>Learning</a:t>
            </a:r>
            <a:r>
              <a:rPr lang="vi-VN" sz="2400" b="1" dirty="0"/>
              <a:t>)</a:t>
            </a:r>
            <a:r>
              <a:rPr lang="vi-VN" sz="2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/>
              <a:t>Sử dụng mô hình CNN (</a:t>
            </a:r>
            <a:r>
              <a:rPr lang="vi-VN" sz="2400" dirty="0" err="1"/>
              <a:t>Convolutional</a:t>
            </a:r>
            <a:r>
              <a:rPr lang="vi-VN" sz="2400" dirty="0"/>
              <a:t> </a:t>
            </a:r>
            <a:r>
              <a:rPr lang="vi-VN" sz="2400" dirty="0" err="1"/>
              <a:t>Neural</a:t>
            </a:r>
            <a:r>
              <a:rPr lang="vi-VN" sz="2400" dirty="0"/>
              <a:t> </a:t>
            </a:r>
            <a:r>
              <a:rPr lang="vi-VN" sz="2400" dirty="0" err="1"/>
              <a:t>Network</a:t>
            </a:r>
            <a:r>
              <a:rPr lang="vi-VN" sz="2400"/>
              <a:t>)  YOLO để </a:t>
            </a:r>
            <a:r>
              <a:rPr lang="vi-VN" sz="2400" dirty="0"/>
              <a:t>phân loại đồ chơi.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/>
              <a:t>Dữ liệu huấn luyện gồm nhiều hình ảnh đồ chơi khác nhau được gán nhãn trước.</a:t>
            </a:r>
            <a:r>
              <a:rPr lang="en-US" sz="2400" dirty="0"/>
              <a:t>(Xe ô </a:t>
            </a:r>
            <a:r>
              <a:rPr lang="en-US" sz="2400" dirty="0" err="1"/>
              <a:t>tô</a:t>
            </a:r>
            <a:r>
              <a:rPr lang="en-US" sz="2400" dirty="0"/>
              <a:t>, </a:t>
            </a:r>
            <a:r>
              <a:rPr lang="en-US" sz="2400" dirty="0" err="1"/>
              <a:t>búp</a:t>
            </a:r>
            <a:r>
              <a:rPr lang="en-US" sz="2400" dirty="0"/>
              <a:t> </a:t>
            </a:r>
            <a:r>
              <a:rPr lang="en-US" sz="2400" dirty="0" err="1"/>
              <a:t>bê</a:t>
            </a:r>
            <a:r>
              <a:rPr lang="en-US" sz="2400" dirty="0"/>
              <a:t>,…)</a:t>
            </a:r>
            <a:endParaRPr lang="vi-V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 err="1"/>
              <a:t>TensorFlow</a:t>
            </a:r>
            <a:r>
              <a:rPr lang="vi-VN" sz="2400" dirty="0"/>
              <a:t> </a:t>
            </a:r>
            <a:r>
              <a:rPr lang="vi-VN" sz="2400" dirty="0" err="1"/>
              <a:t>Lite</a:t>
            </a:r>
            <a:r>
              <a:rPr lang="vi-VN" sz="2400" dirty="0"/>
              <a:t> hoặc </a:t>
            </a:r>
            <a:r>
              <a:rPr lang="vi-VN" sz="2400" dirty="0" err="1"/>
              <a:t>OpenCV</a:t>
            </a:r>
            <a:r>
              <a:rPr lang="vi-VN" sz="2400" dirty="0"/>
              <a:t> để triển khai trên ESP32-CAM.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 dirty="0"/>
              <a:t>Trích xuất đặc trưng hình ảnh</a:t>
            </a:r>
            <a:r>
              <a:rPr lang="vi-VN" sz="2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 err="1"/>
              <a:t>OpenCV</a:t>
            </a:r>
            <a:r>
              <a:rPr lang="vi-VN" sz="2400" dirty="0"/>
              <a:t> để xử lý ảnh, cắt vùng chứa đồ chơi và tiền xử lý.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/>
              <a:t>Phân tích màu sắc, hình dạng, kích thước để hỗ trợ phân loại.</a:t>
            </a:r>
          </a:p>
          <a:p>
            <a:r>
              <a:rPr lang="vi-VN" sz="2400" b="1" dirty="0"/>
              <a:t>Điều khiển băng chuyền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 dirty="0"/>
              <a:t>Lập trình điều khiển ESP32</a:t>
            </a:r>
            <a:r>
              <a:rPr lang="vi-VN" sz="2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/>
              <a:t>Viết </a:t>
            </a:r>
            <a:r>
              <a:rPr lang="vi-VN" sz="2400" dirty="0" err="1"/>
              <a:t>code</a:t>
            </a:r>
            <a:r>
              <a:rPr lang="vi-VN" sz="2400" dirty="0"/>
              <a:t> trên </a:t>
            </a:r>
            <a:r>
              <a:rPr lang="vi-VN" sz="2400" dirty="0" err="1"/>
              <a:t>Arduino</a:t>
            </a:r>
            <a:r>
              <a:rPr lang="vi-VN" sz="2400" dirty="0"/>
              <a:t> IDE hoặc </a:t>
            </a:r>
            <a:r>
              <a:rPr lang="vi-VN" sz="2400" dirty="0" err="1"/>
              <a:t>MicroPython</a:t>
            </a:r>
            <a:r>
              <a:rPr lang="vi-VN" sz="2400" dirty="0"/>
              <a:t> để điều khiển </a:t>
            </a:r>
            <a:r>
              <a:rPr lang="vi-VN" sz="2400" dirty="0" err="1"/>
              <a:t>camera</a:t>
            </a:r>
            <a:r>
              <a:rPr lang="vi-VN" sz="2400" dirty="0"/>
              <a:t>, đọc tín hiệu từ cảm biến và điều khiển bộ phân loại.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/>
              <a:t>Sử dụng giao thức MQTT hoặc HTTP để gửi kết quả lên </a:t>
            </a:r>
            <a:r>
              <a:rPr lang="vi-VN" sz="2400" dirty="0" err="1"/>
              <a:t>server</a:t>
            </a:r>
            <a:r>
              <a:rPr lang="vi-VN" sz="2400" dirty="0"/>
              <a:t>.</a:t>
            </a:r>
          </a:p>
          <a:p>
            <a:r>
              <a:rPr lang="vi-VN" sz="2400" b="1" dirty="0"/>
              <a:t>Lưu trữ &amp; Giao tiếp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 dirty="0"/>
              <a:t>Kết nối Server/</a:t>
            </a:r>
            <a:r>
              <a:rPr lang="vi-VN" sz="2400" b="1" dirty="0" err="1"/>
              <a:t>Web</a:t>
            </a:r>
            <a:r>
              <a:rPr lang="vi-VN" sz="2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/>
              <a:t>Kết quả phân loại có thể được lưu vào </a:t>
            </a:r>
            <a:r>
              <a:rPr lang="vi-VN" sz="2400" dirty="0" err="1"/>
              <a:t>MySQL</a:t>
            </a:r>
            <a:r>
              <a:rPr lang="vi-VN" sz="2400" dirty="0"/>
              <a:t> hoặc </a:t>
            </a:r>
            <a:r>
              <a:rPr lang="vi-VN" sz="2400" dirty="0" err="1"/>
              <a:t>Firebase</a:t>
            </a:r>
            <a:r>
              <a:rPr lang="vi-VN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/>
              <a:t>Giao diện </a:t>
            </a:r>
            <a:r>
              <a:rPr lang="vi-VN" sz="2400" dirty="0" err="1"/>
              <a:t>Web</a:t>
            </a:r>
            <a:r>
              <a:rPr lang="vi-VN" sz="2400" dirty="0"/>
              <a:t> hiển thị số lượng và loại đồ chơi đã phân loại.</a:t>
            </a:r>
          </a:p>
          <a:p>
            <a:r>
              <a:rPr lang="vi-VN" sz="2400" b="1" dirty="0"/>
              <a:t>3. Quy trình hoạt động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- </a:t>
            </a:r>
            <a:r>
              <a:rPr lang="vi-VN" sz="2400" dirty="0"/>
              <a:t>Đồ chơi đặt lên băng chuyền.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400" dirty="0"/>
              <a:t>Cảm biến phát hiện vật thể và kích hoạt ESP32-CAM để chụp ảnh.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400" dirty="0"/>
              <a:t>Ảnh được xử lý và phân loại bằng mô hình AI.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400" dirty="0"/>
              <a:t>ESP32 gửi tín hiệu điều khiển đến bộ phân loại để đẩy đồ chơi vào đúng vị trí.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400" dirty="0"/>
              <a:t>Thông tin được cập nhật lên Server hoặc giao diện giám sát.</a:t>
            </a: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:</a:t>
            </a:r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40A9FB-E213-CCEB-F04F-83DD2303D1D8}"/>
              </a:ext>
            </a:extLst>
          </p:cNvPr>
          <p:cNvSpPr/>
          <p:nvPr/>
        </p:nvSpPr>
        <p:spPr>
          <a:xfrm>
            <a:off x="19618595" y="20615285"/>
            <a:ext cx="8667640" cy="1007349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399" b="1" dirty="0" err="1">
                <a:solidFill>
                  <a:schemeClr val="bg1"/>
                </a:solidFill>
              </a:rPr>
              <a:t>Kết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quả</a:t>
            </a:r>
            <a:endParaRPr lang="en-US" sz="5399" b="1" dirty="0">
              <a:solidFill>
                <a:schemeClr val="bg1"/>
              </a:solidFill>
            </a:endParaRPr>
          </a:p>
        </p:txBody>
      </p:sp>
      <p:sp>
        <p:nvSpPr>
          <p:cNvPr id="20" name="Text Box 191">
            <a:extLst>
              <a:ext uri="{FF2B5EF4-FFF2-40B4-BE49-F238E27FC236}">
                <a16:creationId xmlns:a16="http://schemas.microsoft.com/office/drawing/2014/main" id="{D9710905-8CED-BDEE-1C02-E33551D97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3519" y="21727455"/>
            <a:ext cx="8667640" cy="18859384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E0184E-C494-F5D6-5DDB-4CEE6BD43A53}"/>
              </a:ext>
            </a:extLst>
          </p:cNvPr>
          <p:cNvSpPr/>
          <p:nvPr/>
        </p:nvSpPr>
        <p:spPr>
          <a:xfrm>
            <a:off x="10045022" y="11665207"/>
            <a:ext cx="18335070" cy="1002860"/>
          </a:xfrm>
          <a:prstGeom prst="rect">
            <a:avLst/>
          </a:prstGeom>
          <a:solidFill>
            <a:srgbClr val="233F99"/>
          </a:solidFill>
          <a:ln w="57150">
            <a:solidFill>
              <a:srgbClr val="233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399" b="1" dirty="0" err="1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sz="5399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399" b="1" dirty="0" err="1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sz="5399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399" b="1" dirty="0" err="1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5399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399" b="1" dirty="0" err="1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endParaRPr lang="en-US" sz="5399" b="1" dirty="0">
              <a:solidFill>
                <a:schemeClr val="bg1"/>
              </a:solidFill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 Box 190">
            <a:extLst>
              <a:ext uri="{FF2B5EF4-FFF2-40B4-BE49-F238E27FC236}">
                <a16:creationId xmlns:a16="http://schemas.microsoft.com/office/drawing/2014/main" id="{BBCBE0B2-CB96-D2B9-0F5A-287BF23B3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7478" y="21513991"/>
            <a:ext cx="9074186" cy="18859384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>
                <a:latin typeface="+mn-lt"/>
              </a:rPr>
              <a:t>                                          </a:t>
            </a: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2DCEE-1ECB-4347-1188-2F00770BC416}"/>
              </a:ext>
            </a:extLst>
          </p:cNvPr>
          <p:cNvSpPr/>
          <p:nvPr/>
        </p:nvSpPr>
        <p:spPr>
          <a:xfrm>
            <a:off x="481264" y="20625321"/>
            <a:ext cx="9074187" cy="947416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399" b="1" dirty="0" err="1">
                <a:solidFill>
                  <a:schemeClr val="bg1"/>
                </a:solidFill>
              </a:rPr>
              <a:t>Phương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pháp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sử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dụng</a:t>
            </a:r>
            <a:endParaRPr lang="en-US" sz="5399" b="1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A6E6C7-0AA9-D015-00A1-BE9610C96241}"/>
              </a:ext>
            </a:extLst>
          </p:cNvPr>
          <p:cNvSpPr/>
          <p:nvPr/>
        </p:nvSpPr>
        <p:spPr>
          <a:xfrm>
            <a:off x="10400121" y="21789845"/>
            <a:ext cx="8438270" cy="1229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800" b="1" dirty="0"/>
              <a:t>ESP32-CAM</a:t>
            </a:r>
            <a:r>
              <a:rPr lang="vi-VN" sz="2800" dirty="0"/>
              <a:t>: Chụp ảnh đồ chơi khi chúng di chuyển trên băng chuyền.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5034210-E12C-BC47-06E9-6DB15644B17A}"/>
              </a:ext>
            </a:extLst>
          </p:cNvPr>
          <p:cNvSpPr/>
          <p:nvPr/>
        </p:nvSpPr>
        <p:spPr>
          <a:xfrm>
            <a:off x="20237529" y="21765536"/>
            <a:ext cx="7823145" cy="1253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Độ chính xác</a:t>
            </a:r>
            <a:r>
              <a:rPr lang="vi-VN" sz="2800" dirty="0"/>
              <a:t>:</a:t>
            </a:r>
            <a:r>
              <a:rPr lang="en-US" sz="2800" dirty="0"/>
              <a:t> </a:t>
            </a:r>
            <a:r>
              <a:rPr lang="vi-VN" sz="2800" dirty="0"/>
              <a:t>~90% khi phân loại các loại đồ chơi cơ bản.</a:t>
            </a:r>
            <a:endParaRPr lang="en-US" sz="2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204EBA-DBB7-DBBB-862B-3E18DF525598}"/>
              </a:ext>
            </a:extLst>
          </p:cNvPr>
          <p:cNvSpPr/>
          <p:nvPr/>
        </p:nvSpPr>
        <p:spPr>
          <a:xfrm>
            <a:off x="539015" y="40975001"/>
            <a:ext cx="27821867" cy="959132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399" b="1" dirty="0" err="1">
                <a:solidFill>
                  <a:schemeClr val="bg1"/>
                </a:solidFill>
              </a:rPr>
              <a:t>Kết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luận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và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hướng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phát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triển</a:t>
            </a:r>
            <a:endParaRPr lang="en-US" sz="5399" b="1" dirty="0">
              <a:solidFill>
                <a:schemeClr val="bg1"/>
              </a:solidFill>
            </a:endParaRPr>
          </a:p>
        </p:txBody>
      </p:sp>
      <p:sp>
        <p:nvSpPr>
          <p:cNvPr id="50" name="Text Box 194">
            <a:extLst>
              <a:ext uri="{FF2B5EF4-FFF2-40B4-BE49-F238E27FC236}">
                <a16:creationId xmlns:a16="http://schemas.microsoft.com/office/drawing/2014/main" id="{1C22CDFC-ECFD-5BE7-8733-C37CEFFE2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82" y="42068258"/>
            <a:ext cx="27841077" cy="2554780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000" b="1" dirty="0">
                <a:latin typeface="Calibri" pitchFamily="34" charset="0"/>
              </a:rPr>
              <a:t> </a:t>
            </a:r>
            <a:r>
              <a:rPr lang="vi-VN" sz="3200" b="1" dirty="0"/>
              <a:t>Kết luận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vi-VN" sz="3200" dirty="0"/>
              <a:t>Hệ thống </a:t>
            </a:r>
            <a:r>
              <a:rPr lang="vi-VN" sz="3200" b="1" dirty="0"/>
              <a:t>phân loại đồ chơi tự động</a:t>
            </a:r>
            <a:r>
              <a:rPr lang="vi-VN" sz="3200" dirty="0"/>
              <a:t> bằng AI và </a:t>
            </a:r>
            <a:r>
              <a:rPr lang="vi-VN" sz="3200" dirty="0" err="1"/>
              <a:t>IoT</a:t>
            </a:r>
            <a:r>
              <a:rPr lang="vi-VN" sz="3200" dirty="0"/>
              <a:t> giúp </a:t>
            </a:r>
            <a:r>
              <a:rPr lang="vi-VN" sz="3200" b="1" dirty="0"/>
              <a:t>giảm nhân công, tăng hiệu suất</a:t>
            </a:r>
            <a:r>
              <a:rPr lang="en-US" sz="3200" b="1" dirty="0"/>
              <a:t>, </a:t>
            </a:r>
            <a:r>
              <a:rPr lang="en-US" sz="3200" b="1" dirty="0" err="1"/>
              <a:t>tiết</a:t>
            </a:r>
            <a:r>
              <a:rPr lang="en-US" sz="3200" b="1" dirty="0"/>
              <a:t> </a:t>
            </a:r>
            <a:r>
              <a:rPr lang="en-US" sz="3200" b="1" dirty="0" err="1"/>
              <a:t>kiệm</a:t>
            </a:r>
            <a:r>
              <a:rPr lang="en-US" sz="3200" b="1" dirty="0"/>
              <a:t> </a:t>
            </a:r>
            <a:r>
              <a:rPr lang="en-US" sz="3200" b="1" dirty="0" err="1"/>
              <a:t>nhiều</a:t>
            </a:r>
            <a:r>
              <a:rPr lang="en-US" sz="3200" b="1" dirty="0"/>
              <a:t> chi </a:t>
            </a:r>
            <a:r>
              <a:rPr lang="en-US" sz="3200" b="1" dirty="0" err="1"/>
              <a:t>phí</a:t>
            </a:r>
            <a:r>
              <a:rPr lang="en-US" sz="3200" b="1" dirty="0"/>
              <a:t>.</a:t>
            </a:r>
            <a:endParaRPr lang="en-US" sz="3200" dirty="0"/>
          </a:p>
          <a:p>
            <a:r>
              <a:rPr lang="en-US" sz="3200" b="1" dirty="0" err="1"/>
              <a:t>Hướng</a:t>
            </a:r>
            <a:r>
              <a:rPr lang="en-US" sz="3200" b="1" dirty="0"/>
              <a:t> </a:t>
            </a:r>
            <a:r>
              <a:rPr lang="en-US" sz="3200" b="1" dirty="0" err="1"/>
              <a:t>phát</a:t>
            </a:r>
            <a:r>
              <a:rPr lang="en-US" sz="3200" b="1" dirty="0"/>
              <a:t> </a:t>
            </a:r>
            <a:r>
              <a:rPr lang="en-US" sz="3200" b="1" dirty="0" err="1"/>
              <a:t>triển</a:t>
            </a:r>
            <a:r>
              <a:rPr lang="en-US" sz="3200" b="1" dirty="0"/>
              <a:t>: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vi-VN" sz="3200" dirty="0"/>
              <a:t>Cải thiện dữ liệu huấn luyện bằng cách thu thập nhiều ảnh hơn</a:t>
            </a:r>
            <a:r>
              <a:rPr lang="en-US" sz="3200" dirty="0"/>
              <a:t>,t</a:t>
            </a:r>
            <a:r>
              <a:rPr lang="vi-VN" sz="3200" dirty="0"/>
              <a:t>ối ưu mô hình để tăng tốc độ nhận diện</a:t>
            </a:r>
            <a:r>
              <a:rPr lang="en-US" sz="3200" dirty="0"/>
              <a:t>,m</a:t>
            </a:r>
            <a:r>
              <a:rPr lang="vi-VN" sz="3200" dirty="0"/>
              <a:t>ở rộng 1 hệ thống hoàn chỉnh với giao diện quản lý hãng tồn kho.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4BAAEEC-D94F-9883-9A97-20976D49D966}"/>
              </a:ext>
            </a:extLst>
          </p:cNvPr>
          <p:cNvSpPr/>
          <p:nvPr/>
        </p:nvSpPr>
        <p:spPr>
          <a:xfrm>
            <a:off x="20340537" y="27471167"/>
            <a:ext cx="7823145" cy="1229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Hiệu quả</a:t>
            </a:r>
            <a:r>
              <a:rPr lang="vi-VN" sz="2800" dirty="0"/>
              <a:t>: Giảm 70% thời gian phân loại so với cách thủ công.</a:t>
            </a:r>
            <a:endParaRPr lang="en-US" sz="28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C6958EE-BF90-25A9-E1FF-D3D55CE9108F}"/>
              </a:ext>
            </a:extLst>
          </p:cNvPr>
          <p:cNvSpPr/>
          <p:nvPr/>
        </p:nvSpPr>
        <p:spPr>
          <a:xfrm>
            <a:off x="20180599" y="34006209"/>
            <a:ext cx="7698589" cy="1045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Tính ứng dụng</a:t>
            </a:r>
            <a:r>
              <a:rPr lang="vi-VN" sz="2800" dirty="0"/>
              <a:t>: Hữu ích </a:t>
            </a:r>
            <a:r>
              <a:rPr lang="vi-VN" sz="2800" dirty="0">
                <a:solidFill>
                  <a:schemeClr val="bg1"/>
                </a:solidFill>
              </a:rPr>
              <a:t>trong nhà máy, cửa hàng, kho vận chuyển</a:t>
            </a:r>
            <a:r>
              <a:rPr lang="vi-VN" sz="2800" dirty="0"/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DB6B01-4087-D4F0-5C6F-383E551E54C2}"/>
              </a:ext>
            </a:extLst>
          </p:cNvPr>
          <p:cNvSpPr/>
          <p:nvPr/>
        </p:nvSpPr>
        <p:spPr>
          <a:xfrm>
            <a:off x="10415437" y="28778501"/>
            <a:ext cx="8438270" cy="133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800" b="1" dirty="0"/>
              <a:t>Băng chuyền</a:t>
            </a:r>
            <a:r>
              <a:rPr lang="vi-VN" sz="2800" dirty="0"/>
              <a:t>: Dùng động cơ bước hoặc động cơ </a:t>
            </a:r>
            <a:r>
              <a:rPr lang="vi-VN" sz="2800" dirty="0" err="1"/>
              <a:t>servo</a:t>
            </a:r>
            <a:r>
              <a:rPr lang="vi-VN" sz="2800" dirty="0"/>
              <a:t> để điều khiển tốc độ của băng chuyền.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761195-36CC-D318-5848-2FE501B51178}"/>
              </a:ext>
            </a:extLst>
          </p:cNvPr>
          <p:cNvSpPr/>
          <p:nvPr/>
        </p:nvSpPr>
        <p:spPr>
          <a:xfrm>
            <a:off x="10067981" y="20615282"/>
            <a:ext cx="9074187" cy="947416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399" b="1" dirty="0" err="1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5399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 Thành </a:t>
            </a:r>
            <a:r>
              <a:rPr lang="en-US" sz="5399" b="1" dirty="0" err="1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5399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399" b="1" dirty="0" err="1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5399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399" b="1" dirty="0" err="1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lang="en-US" sz="5399" b="1" dirty="0">
              <a:solidFill>
                <a:schemeClr val="bg1"/>
              </a:solidFill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0AC82E-FF18-1922-4617-B52C8FD19479}"/>
              </a:ext>
            </a:extLst>
          </p:cNvPr>
          <p:cNvSpPr txBox="1"/>
          <p:nvPr/>
        </p:nvSpPr>
        <p:spPr>
          <a:xfrm>
            <a:off x="8408610" y="10752991"/>
            <a:ext cx="928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Github</a:t>
            </a:r>
            <a:r>
              <a:rPr lang="en-US" sz="3600" b="1"/>
              <a:t> https://github.com/khanh-design/Bai3</a:t>
            </a:r>
            <a:endParaRPr lang="en-US" sz="36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ABF4E65-9336-CED4-40B5-828F0E50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44"/>
            <a:ext cx="28803600" cy="655653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C724AE-79C3-CBF7-13D9-AFB8C50186BA}"/>
              </a:ext>
            </a:extLst>
          </p:cNvPr>
          <p:cNvSpPr txBox="1"/>
          <p:nvPr/>
        </p:nvSpPr>
        <p:spPr>
          <a:xfrm>
            <a:off x="10097479" y="280631"/>
            <a:ext cx="8052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</a:rPr>
              <a:t>TRƯỜNG ĐẠI HỌC ĐẠI NAM</a:t>
            </a:r>
          </a:p>
          <a:p>
            <a:pPr algn="ctr"/>
            <a:r>
              <a:rPr lang="en-US" sz="4800" b="1">
                <a:solidFill>
                  <a:schemeClr val="bg1"/>
                </a:solidFill>
              </a:rPr>
              <a:t>KHOA CÔNG NGHỆ THÔNG TIN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F2BDD-C87E-EF37-AF84-862A51CC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280" y="12907152"/>
            <a:ext cx="8945888" cy="73466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A284B8D-8340-2E7E-3F67-AF0EEB41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2284" y="23298019"/>
            <a:ext cx="7308390" cy="36827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8814DA-BAA1-DC5C-21B6-4C230F43D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5771" y="29282524"/>
            <a:ext cx="6027969" cy="4395198"/>
          </a:xfrm>
          <a:prstGeom prst="rect">
            <a:avLst/>
          </a:prstGeom>
        </p:spPr>
      </p:pic>
      <p:pic>
        <p:nvPicPr>
          <p:cNvPr id="1026" name="Picture 2" descr="Lợi ích của tự động hóa kho hàng.">
            <a:extLst>
              <a:ext uri="{FF2B5EF4-FFF2-40B4-BE49-F238E27FC236}">
                <a16:creationId xmlns:a16="http://schemas.microsoft.com/office/drawing/2014/main" id="{F67BB7FC-217E-511F-AAD3-3364640EB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9802" y="36126466"/>
            <a:ext cx="5841431" cy="356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ới thiệu mạch thu phát Wifi BLE ESP32-CAM Ai-Thinker, hướng dẫn cài đặt  với Arduino IDE, thực hành làm bộ mở khóa cửa nhận diện khuôn mặt bằng ESP32 -CAM - Nshop">
            <a:extLst>
              <a:ext uri="{FF2B5EF4-FFF2-40B4-BE49-F238E27FC236}">
                <a16:creationId xmlns:a16="http://schemas.microsoft.com/office/drawing/2014/main" id="{E53C9A21-3C94-706C-7130-13A00A750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847" y="23172817"/>
            <a:ext cx="4586179" cy="20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2BB9B98-BC30-EE95-AB09-30C2481D270B}"/>
              </a:ext>
            </a:extLst>
          </p:cNvPr>
          <p:cNvSpPr/>
          <p:nvPr/>
        </p:nvSpPr>
        <p:spPr>
          <a:xfrm>
            <a:off x="10645197" y="25509571"/>
            <a:ext cx="8438270" cy="7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800" b="1" dirty="0"/>
              <a:t>ESP32</a:t>
            </a:r>
            <a:r>
              <a:rPr lang="en-US" sz="2800" b="1" dirty="0"/>
              <a:t>: </a:t>
            </a:r>
            <a:r>
              <a:rPr lang="en-US" sz="2800" b="1" dirty="0" err="1"/>
              <a:t>Xử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AI </a:t>
            </a:r>
            <a:r>
              <a:rPr lang="en-US" sz="2800" b="1" dirty="0" err="1"/>
              <a:t>nhận</a:t>
            </a:r>
            <a:r>
              <a:rPr lang="en-US" sz="2800" b="1" dirty="0"/>
              <a:t> </a:t>
            </a:r>
            <a:r>
              <a:rPr lang="en-US" sz="2800" b="1" dirty="0" err="1"/>
              <a:t>diện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chơi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Seeit ESP32-DEV-38P Bluetooth, Wi-Fi Development Board ESP32-DEV-38P | RS">
            <a:extLst>
              <a:ext uri="{FF2B5EF4-FFF2-40B4-BE49-F238E27FC236}">
                <a16:creationId xmlns:a16="http://schemas.microsoft.com/office/drawing/2014/main" id="{8EF7025D-461D-92EC-F5A1-47538AAB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175" y="26432817"/>
            <a:ext cx="3777521" cy="212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ăng Chuyền - Băng Tải Intech Chất Lượng Cao - Giá Cạnh Tranh">
            <a:extLst>
              <a:ext uri="{FF2B5EF4-FFF2-40B4-BE49-F238E27FC236}">
                <a16:creationId xmlns:a16="http://schemas.microsoft.com/office/drawing/2014/main" id="{C61138C8-7BEF-9E9B-6B24-596351AE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558" y="30334150"/>
            <a:ext cx="3428498" cy="21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480B276-063A-AD37-1CE7-D811D4325D90}"/>
              </a:ext>
            </a:extLst>
          </p:cNvPr>
          <p:cNvSpPr/>
          <p:nvPr/>
        </p:nvSpPr>
        <p:spPr>
          <a:xfrm>
            <a:off x="10400121" y="33113181"/>
            <a:ext cx="8438270" cy="1396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800" b="1" dirty="0"/>
              <a:t>Cảm biến phát hiện vật thể</a:t>
            </a:r>
            <a:r>
              <a:rPr lang="vi-VN" sz="2800" dirty="0"/>
              <a:t>: Dùng cảm biến hồng ngoại (IR</a:t>
            </a:r>
            <a:r>
              <a:rPr lang="en-US" sz="2800" dirty="0"/>
              <a:t>) </a:t>
            </a:r>
            <a:r>
              <a:rPr lang="vi-VN" sz="2800" dirty="0"/>
              <a:t>để xác định thời điểm đồ chơi đi qua khu vực nhận diện.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0" name="Picture 16" descr="Cảm Biến Vật Cản Hồng Ngoại - Nshop">
            <a:extLst>
              <a:ext uri="{FF2B5EF4-FFF2-40B4-BE49-F238E27FC236}">
                <a16:creationId xmlns:a16="http://schemas.microsoft.com/office/drawing/2014/main" id="{77E01A7D-4D87-D366-8F99-35B4CF05E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937" y="34602731"/>
            <a:ext cx="3484771" cy="224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90FA7EA-B15F-7021-1EBC-C29B4B6D50B9}"/>
              </a:ext>
            </a:extLst>
          </p:cNvPr>
          <p:cNvSpPr/>
          <p:nvPr/>
        </p:nvSpPr>
        <p:spPr>
          <a:xfrm>
            <a:off x="10473800" y="37033460"/>
            <a:ext cx="8438270" cy="987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Servo Motor Basic: </a:t>
            </a:r>
            <a:r>
              <a:rPr lang="en-US" sz="28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Gạt</a:t>
            </a:r>
            <a:r>
              <a:rPr lang="en-US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endParaRPr lang="en-US" sz="28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4" name="Picture 20" descr="SG90 Servo motor TowerPro">
            <a:extLst>
              <a:ext uri="{FF2B5EF4-FFF2-40B4-BE49-F238E27FC236}">
                <a16:creationId xmlns:a16="http://schemas.microsoft.com/office/drawing/2014/main" id="{D1244B38-9957-E610-1929-8E6C4EF6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273" y="38211006"/>
            <a:ext cx="3220596" cy="214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122BD1-B1C0-FD76-9D65-5EDFABA565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97937" y="12907152"/>
            <a:ext cx="8765745" cy="73199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586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517</TotalTime>
  <Words>761</Words>
  <Application>Microsoft Office PowerPoint</Application>
  <PresentationFormat>Custom</PresentationFormat>
  <Paragraphs>121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(Body)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Thái Khánh Nguyễn</dc:creator>
  <cp:lastModifiedBy>Hiệp Lê Quang</cp:lastModifiedBy>
  <cp:revision>70</cp:revision>
  <dcterms:created xsi:type="dcterms:W3CDTF">2023-07-02T07:57:15Z</dcterms:created>
  <dcterms:modified xsi:type="dcterms:W3CDTF">2025-03-14T00:01:44Z</dcterms:modified>
</cp:coreProperties>
</file>