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23" r:id="rId31"/>
    <p:sldId id="285" r:id="rId32"/>
    <p:sldId id="286" r:id="rId33"/>
    <p:sldId id="287" r:id="rId34"/>
    <p:sldId id="288" r:id="rId35"/>
    <p:sldId id="289" r:id="rId36"/>
    <p:sldId id="290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5" r:id="rId67"/>
    <p:sldId id="313" r:id="rId68"/>
    <p:sldId id="314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07A2-97B6-4DA9-9826-702DE06AAB0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B094F-54B9-4D83-B24C-7C4B876A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Dependent Kernel Code: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094F-54B9-4D83-B24C-7C4B876A9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Redhat</a:t>
            </a:r>
            <a:r>
              <a:rPr lang="en-US" dirty="0"/>
              <a:t>.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094F-54B9-4D83-B24C-7C4B876A9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board </a:t>
            </a:r>
            <a:r>
              <a:rPr lang="en-US" dirty="0" err="1"/>
              <a:t>trên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094F-54B9-4D83-B24C-7C4B876A9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094F-54B9-4D83-B24C-7C4B876A9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router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094F-54B9-4D83-B24C-7C4B876A9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SCP : copy qua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094F-54B9-4D83-B24C-7C4B876A900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62731" y="1895248"/>
            <a:ext cx="5711483" cy="2325060"/>
          </a:xfrm>
        </p:spPr>
        <p:txBody>
          <a:bodyPr anchor="ctr">
            <a:normAutofit/>
          </a:bodyPr>
          <a:lstStyle>
            <a:lvl1pPr algn="ctr">
              <a:defRPr sz="4500" baseline="0">
                <a:latin typeface="+mj-lt"/>
              </a:defRPr>
            </a:lvl1pPr>
          </a:lstStyle>
          <a:p>
            <a:r>
              <a:rPr lang="en-US" dirty="0"/>
              <a:t>YOUR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5916" y="4286458"/>
            <a:ext cx="3611879" cy="701717"/>
          </a:xfrm>
        </p:spPr>
        <p:txBody>
          <a:bodyPr/>
          <a:lstStyle>
            <a:lvl1pPr marL="0" indent="0" algn="r">
              <a:buNone/>
              <a:defRPr sz="18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Credit goes here…</a:t>
            </a:r>
          </a:p>
        </p:txBody>
      </p:sp>
    </p:spTree>
    <p:extLst>
      <p:ext uri="{BB962C8B-B14F-4D97-AF65-F5344CB8AC3E}">
        <p14:creationId xmlns:p14="http://schemas.microsoft.com/office/powerpoint/2010/main" val="196750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5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530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2837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837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2837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fld id="{92E2857D-2FF2-42ED-8546-B099814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aviar Dreams" panose="020B04020202040205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hints.io/vi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C95B-4086-E7FB-532E-18DD0400F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6413" y="1448682"/>
            <a:ext cx="5711483" cy="2325060"/>
          </a:xfrm>
        </p:spPr>
        <p:txBody>
          <a:bodyPr>
            <a:normAutofit/>
          </a:bodyPr>
          <a:lstStyle/>
          <a:p>
            <a:r>
              <a:rPr lang="en-US" sz="4125" dirty="0"/>
              <a:t>LINUX KERNEL </a:t>
            </a:r>
            <a:br>
              <a:rPr lang="en-US" sz="4125" dirty="0"/>
            </a:br>
            <a:r>
              <a:rPr lang="en-US" sz="4125" dirty="0"/>
              <a:t>FUNDAMENTAL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73F26-2B25-D9E7-DBCB-37777F4A0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08" y="4751343"/>
            <a:ext cx="3499992" cy="19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1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6BA7-5658-FC94-F160-6CE0D761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371D-D022-7A61-BF5A-404CCBDF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4432004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Android</a:t>
            </a:r>
          </a:p>
          <a:p>
            <a:pPr marL="0" indent="0">
              <a:buNone/>
            </a:pP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đời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năm</a:t>
            </a:r>
            <a:r>
              <a:rPr lang="en-US" sz="1800" dirty="0"/>
              <a:t> 2007,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google.</a:t>
            </a:r>
          </a:p>
          <a:p>
            <a:pPr marL="0" indent="0">
              <a:buNone/>
            </a:pP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: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, ô </a:t>
            </a:r>
            <a:r>
              <a:rPr lang="en-US" sz="1800" dirty="0" err="1"/>
              <a:t>tô</a:t>
            </a:r>
            <a:r>
              <a:rPr lang="en-US" sz="1800" dirty="0"/>
              <a:t>, </a:t>
            </a:r>
            <a:r>
              <a:rPr lang="en-US" sz="1800" dirty="0" err="1"/>
              <a:t>tivi</a:t>
            </a:r>
            <a:r>
              <a:rPr lang="en-US" sz="1800" dirty="0"/>
              <a:t>,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hồ</a:t>
            </a:r>
            <a:r>
              <a:rPr lang="en-US" sz="1800" dirty="0"/>
              <a:t>, </a:t>
            </a:r>
            <a:r>
              <a:rPr lang="en-US" sz="1800" dirty="0" err="1"/>
              <a:t>xe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….</a:t>
            </a:r>
          </a:p>
          <a:p>
            <a:pPr marL="0" indent="0">
              <a:buNone/>
            </a:pP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: Giao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đẹp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;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kho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khổng</a:t>
            </a:r>
            <a:r>
              <a:rPr lang="en-US" sz="1800" dirty="0"/>
              <a:t> </a:t>
            </a:r>
            <a:r>
              <a:rPr lang="en-US" sz="1800" dirty="0" err="1"/>
              <a:t>lồ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D1D8-5B93-9956-D581-D2B79C20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" y="4153482"/>
            <a:ext cx="3690338" cy="1898225"/>
          </a:xfrm>
          <a:prstGeom prst="rect">
            <a:avLst/>
          </a:prstGeom>
        </p:spPr>
      </p:pic>
      <p:pic>
        <p:nvPicPr>
          <p:cNvPr id="2050" name="Picture 2" descr="Run Linux on Android Devices">
            <a:extLst>
              <a:ext uri="{FF2B5EF4-FFF2-40B4-BE49-F238E27FC236}">
                <a16:creationId xmlns:a16="http://schemas.microsoft.com/office/drawing/2014/main" id="{AC5C0758-82AF-49D4-3B20-449CBD55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59" y="4153482"/>
            <a:ext cx="1455821" cy="19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901D-0A7C-9E43-7A51-83091EF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A4C9-E2B8-D077-2ED3-62DB689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74F35-B6AC-DD6B-4047-5EE51C6A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2" y="1310609"/>
            <a:ext cx="2828174" cy="2828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88D70-B515-1279-8CE3-EEAE14F76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96" y="1607640"/>
            <a:ext cx="2895336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C432A-4C29-8929-04BB-8D276E6A8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2" y="4186882"/>
            <a:ext cx="2619375" cy="1743075"/>
          </a:xfrm>
          <a:prstGeom prst="rect">
            <a:avLst/>
          </a:prstGeom>
        </p:spPr>
      </p:pic>
      <p:pic>
        <p:nvPicPr>
          <p:cNvPr id="3076" name="Picture 4" descr="3 sai lầm người dùng điện thoại Android thường mắc phải">
            <a:extLst>
              <a:ext uri="{FF2B5EF4-FFF2-40B4-BE49-F238E27FC236}">
                <a16:creationId xmlns:a16="http://schemas.microsoft.com/office/drawing/2014/main" id="{31C4C736-9C10-5324-DC4E-3D40BCC8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6" y="4138783"/>
            <a:ext cx="3121819" cy="1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FDA1D-4722-F194-ACF8-FCF2F5067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633" y="1568021"/>
            <a:ext cx="2261937" cy="18017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CF5D7-0E6A-E452-44AE-E39619D6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50A9-862E-CBEF-C0EC-A456FB06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AB59-58A1-A6B3-9BE3-881C0BDD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121"/>
            <a:ext cx="7886700" cy="4486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OpenWrt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2006</a:t>
            </a:r>
          </a:p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router, switch.</a:t>
            </a:r>
          </a:p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rootfs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custom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network.</a:t>
            </a:r>
          </a:p>
        </p:txBody>
      </p:sp>
      <p:pic>
        <p:nvPicPr>
          <p:cNvPr id="4110" name="Picture 14" descr="Switch Wifi là gì? 4 Phân Loại Thiết Bị Chuyển Mạch Switch - T2QWIFI">
            <a:extLst>
              <a:ext uri="{FF2B5EF4-FFF2-40B4-BE49-F238E27FC236}">
                <a16:creationId xmlns:a16="http://schemas.microsoft.com/office/drawing/2014/main" id="{0E9FB6C0-82ED-164C-A724-233CB7D7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0" y="3572212"/>
            <a:ext cx="3585530" cy="23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6E40-9F4D-D69B-470C-35AC0AD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8567-3C86-28A7-071D-DC90480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C037-8484-C637-6475-E961B5F5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979"/>
            <a:ext cx="7886700" cy="45884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Distribution </a:t>
            </a:r>
            <a:r>
              <a:rPr lang="en-US" dirty="0" err="1"/>
              <a:t>cho</a:t>
            </a:r>
            <a:r>
              <a:rPr lang="en-US" dirty="0"/>
              <a:t> PC</a:t>
            </a:r>
          </a:p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PC </a:t>
            </a:r>
            <a:r>
              <a:rPr lang="en-US" dirty="0" err="1"/>
              <a:t>hoặc</a:t>
            </a:r>
            <a:r>
              <a:rPr lang="en-US" dirty="0"/>
              <a:t> server </a:t>
            </a:r>
            <a:r>
              <a:rPr lang="en-US" dirty="0" err="1"/>
              <a:t>như</a:t>
            </a:r>
            <a:r>
              <a:rPr lang="en-US" dirty="0"/>
              <a:t> Ubuntu, </a:t>
            </a:r>
            <a:r>
              <a:rPr lang="en-US" dirty="0" err="1"/>
              <a:t>Redhat</a:t>
            </a:r>
            <a:r>
              <a:rPr lang="en-US" dirty="0"/>
              <a:t>…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Kernel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user.</a:t>
            </a:r>
          </a:p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Open source,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developer.</a:t>
            </a:r>
          </a:p>
        </p:txBody>
      </p:sp>
      <p:pic>
        <p:nvPicPr>
          <p:cNvPr id="5124" name="Picture 4" descr="17% Of Ubuntu Linux Users Have To Use Windows OS At Work">
            <a:extLst>
              <a:ext uri="{FF2B5EF4-FFF2-40B4-BE49-F238E27FC236}">
                <a16:creationId xmlns:a16="http://schemas.microsoft.com/office/drawing/2014/main" id="{AE50016A-88A6-7D38-AD0F-A48F8A781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"/>
          <a:stretch/>
        </p:blipFill>
        <p:spPr bwMode="auto">
          <a:xfrm>
            <a:off x="2130117" y="4082700"/>
            <a:ext cx="5167328" cy="25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C9D1-DD8C-7A5D-08FC-0EC30E0A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25D-7DBD-13DD-6411-7531AE6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FEDE-1C45-A703-E336-491CD815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3632"/>
            <a:ext cx="7886700" cy="4720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Distribution of Linux</a:t>
            </a:r>
          </a:p>
        </p:txBody>
      </p:sp>
      <p:pic>
        <p:nvPicPr>
          <p:cNvPr id="6146" name="Picture 2" descr="Hướng dẫn cài song song Ubuntu cùng window 7,8,10 – TS102Laptop">
            <a:extLst>
              <a:ext uri="{FF2B5EF4-FFF2-40B4-BE49-F238E27FC236}">
                <a16:creationId xmlns:a16="http://schemas.microsoft.com/office/drawing/2014/main" id="{D0582447-6908-F49B-9915-8F910729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7" y="1797515"/>
            <a:ext cx="1919794" cy="9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336F6-7E67-1BA0-630E-53CF1DDC3CB1}"/>
              </a:ext>
            </a:extLst>
          </p:cNvPr>
          <p:cNvSpPr txBox="1"/>
          <p:nvPr/>
        </p:nvSpPr>
        <p:spPr>
          <a:xfrm>
            <a:off x="2425169" y="2081588"/>
            <a:ext cx="587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Ubuntu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.</a:t>
            </a:r>
          </a:p>
        </p:txBody>
      </p:sp>
      <p:pic>
        <p:nvPicPr>
          <p:cNvPr id="6148" name="Picture 4" descr="CentOS Linux Reviews &amp; Ratings 2023">
            <a:extLst>
              <a:ext uri="{FF2B5EF4-FFF2-40B4-BE49-F238E27FC236}">
                <a16:creationId xmlns:a16="http://schemas.microsoft.com/office/drawing/2014/main" id="{FC4CC258-7304-07A8-76C6-2A0B02E9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4" y="4265220"/>
            <a:ext cx="1414240" cy="14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5193E-7AC2-05B1-8A7B-7E870349D4FE}"/>
              </a:ext>
            </a:extLst>
          </p:cNvPr>
          <p:cNvSpPr txBox="1"/>
          <p:nvPr/>
        </p:nvSpPr>
        <p:spPr>
          <a:xfrm>
            <a:off x="2345301" y="4618334"/>
            <a:ext cx="555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CentOS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</p:txBody>
      </p:sp>
      <p:pic>
        <p:nvPicPr>
          <p:cNvPr id="6150" name="Picture 6" descr="Kali Linux 2023.1 introduces 'Purple' distro for defensive security">
            <a:extLst>
              <a:ext uri="{FF2B5EF4-FFF2-40B4-BE49-F238E27FC236}">
                <a16:creationId xmlns:a16="http://schemas.microsoft.com/office/drawing/2014/main" id="{53C5C999-AAC6-9C22-D52A-DF4F1EFA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4" y="3170557"/>
            <a:ext cx="1746855" cy="9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0B0B9-4C44-E333-206E-9E71322CC26A}"/>
              </a:ext>
            </a:extLst>
          </p:cNvPr>
          <p:cNvSpPr txBox="1"/>
          <p:nvPr/>
        </p:nvSpPr>
        <p:spPr>
          <a:xfrm>
            <a:off x="2425169" y="3059511"/>
            <a:ext cx="60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Kali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CF3D9-517D-15B9-5127-504B62E4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1EC4DF-CA2F-CBF0-1214-0FDE5E6B9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44" y="5657993"/>
            <a:ext cx="1919794" cy="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1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B285-A5B6-C603-1D57-6FEE5EF9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418D-D477-FCB5-3813-F0786337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54" y="1462409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Custom Linux for Embedded Device: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4F46-B3F5-78E8-EE17-6A4DE872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4" y="2520017"/>
            <a:ext cx="3348566" cy="2391833"/>
          </a:xfrm>
          <a:prstGeom prst="rect">
            <a:avLst/>
          </a:prstGeom>
        </p:spPr>
      </p:pic>
      <p:pic>
        <p:nvPicPr>
          <p:cNvPr id="5" name="Picture 2" descr="Embedded Linux Programming using BeagleBone Black">
            <a:extLst>
              <a:ext uri="{FF2B5EF4-FFF2-40B4-BE49-F238E27FC236}">
                <a16:creationId xmlns:a16="http://schemas.microsoft.com/office/drawing/2014/main" id="{2CAE55D8-2D0D-B87B-5228-C2AD1DD5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22" y="2739692"/>
            <a:ext cx="3865924" cy="21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94595-296F-C9AE-2DB1-8C9BCC640832}"/>
              </a:ext>
            </a:extLst>
          </p:cNvPr>
          <p:cNvSpPr txBox="1"/>
          <p:nvPr/>
        </p:nvSpPr>
        <p:spPr>
          <a:xfrm>
            <a:off x="856630" y="5186187"/>
            <a:ext cx="29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Raspbian OS </a:t>
            </a:r>
            <a:r>
              <a:rPr lang="en-US" dirty="0" err="1"/>
              <a:t>của</a:t>
            </a:r>
            <a:r>
              <a:rPr lang="en-US" dirty="0"/>
              <a:t> Raspberry 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AFE2-B3F6-DF8C-2A8B-41731AF9FC59}"/>
              </a:ext>
            </a:extLst>
          </p:cNvPr>
          <p:cNvSpPr txBox="1"/>
          <p:nvPr/>
        </p:nvSpPr>
        <p:spPr>
          <a:xfrm>
            <a:off x="4610713" y="5186187"/>
            <a:ext cx="404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Angstrom Linux OS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BeagleBone</a:t>
            </a:r>
            <a:r>
              <a:rPr lang="en-US" dirty="0"/>
              <a:t> Black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59633F-6838-0E94-576D-43EE5FC6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C6EB-32B0-F003-0B6F-9F25F3F6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1E3C-1DA6-E60D-3910-29205EF2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742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Linux for IoT</a:t>
            </a:r>
          </a:p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IoT,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code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Linux </a:t>
            </a:r>
            <a:r>
              <a:rPr lang="en-US" dirty="0" err="1"/>
              <a:t>hoặc</a:t>
            </a:r>
            <a:r>
              <a:rPr lang="en-US" dirty="0"/>
              <a:t> Android.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E5EA9-7A4D-6C3F-D395-A1538B72D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1" y="3016241"/>
            <a:ext cx="4118059" cy="2298451"/>
          </a:xfrm>
          <a:prstGeom prst="rect">
            <a:avLst/>
          </a:prstGeom>
        </p:spPr>
      </p:pic>
      <p:pic>
        <p:nvPicPr>
          <p:cNvPr id="7170" name="Picture 2" descr="Ubuntu Core 20 secures Linux for IoT | Ubuntu">
            <a:extLst>
              <a:ext uri="{FF2B5EF4-FFF2-40B4-BE49-F238E27FC236}">
                <a16:creationId xmlns:a16="http://schemas.microsoft.com/office/drawing/2014/main" id="{392571DE-9A85-CDC6-20E0-E6323F63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65" y="2875601"/>
            <a:ext cx="3164304" cy="257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7BBF-D107-F76E-41AB-557ADAE9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5CEC-0B13-6C09-A031-439F5EC4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Linux Kernel Architecture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ADD778-7162-91AE-EE9D-68DB7207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5" y="1618121"/>
            <a:ext cx="5617745" cy="36740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5DC3F-FB26-3CCC-86AD-5F229FF98AA1}"/>
              </a:ext>
            </a:extLst>
          </p:cNvPr>
          <p:cNvSpPr txBox="1"/>
          <p:nvPr/>
        </p:nvSpPr>
        <p:spPr>
          <a:xfrm>
            <a:off x="501804" y="5580152"/>
            <a:ext cx="645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Linux kernel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5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D353C-21A6-24F2-1784-D558B3D0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4148B5DE-8399-5883-2AB2-86503FC0AF79}"/>
              </a:ext>
            </a:extLst>
          </p:cNvPr>
          <p:cNvSpPr/>
          <p:nvPr/>
        </p:nvSpPr>
        <p:spPr>
          <a:xfrm>
            <a:off x="1966061" y="1285189"/>
            <a:ext cx="3140242" cy="10060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77470-1AD4-DE8E-2FA5-75FADEBE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9" y="168878"/>
            <a:ext cx="7886700" cy="1325563"/>
          </a:xfrm>
        </p:spPr>
        <p:txBody>
          <a:bodyPr/>
          <a:lstStyle/>
          <a:p>
            <a:r>
              <a:rPr lang="en-US" dirty="0"/>
              <a:t>3. Linux Kernel Architecture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79ECDB9-5248-F54E-C5BB-550625D8964C}"/>
              </a:ext>
            </a:extLst>
          </p:cNvPr>
          <p:cNvSpPr/>
          <p:nvPr/>
        </p:nvSpPr>
        <p:spPr>
          <a:xfrm>
            <a:off x="91434" y="3219476"/>
            <a:ext cx="1242873" cy="1216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3B8A89-BD98-F33D-7981-81816C08B6EF}"/>
              </a:ext>
            </a:extLst>
          </p:cNvPr>
          <p:cNvSpPr/>
          <p:nvPr/>
        </p:nvSpPr>
        <p:spPr>
          <a:xfrm>
            <a:off x="2413158" y="350108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EB1B95-1888-5798-B943-052CD93AA9A7}"/>
              </a:ext>
            </a:extLst>
          </p:cNvPr>
          <p:cNvSpPr/>
          <p:nvPr/>
        </p:nvSpPr>
        <p:spPr>
          <a:xfrm>
            <a:off x="2413156" y="1494441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management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7D1322-AA7A-FDC5-FFDE-46187A83A24D}"/>
              </a:ext>
            </a:extLst>
          </p:cNvPr>
          <p:cNvSpPr/>
          <p:nvPr/>
        </p:nvSpPr>
        <p:spPr>
          <a:xfrm>
            <a:off x="2413159" y="5450133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FEE5AF-7CED-4F56-54B7-ADF0A5D3D0A9}"/>
              </a:ext>
            </a:extLst>
          </p:cNvPr>
          <p:cNvSpPr/>
          <p:nvPr/>
        </p:nvSpPr>
        <p:spPr>
          <a:xfrm>
            <a:off x="2413157" y="252471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230A63-486B-BD22-367E-5C5E44634F57}"/>
              </a:ext>
            </a:extLst>
          </p:cNvPr>
          <p:cNvSpPr/>
          <p:nvPr/>
        </p:nvSpPr>
        <p:spPr>
          <a:xfrm>
            <a:off x="2413158" y="447745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C09F64-8B61-19E0-3CDB-E20FBC1C8732}"/>
              </a:ext>
            </a:extLst>
          </p:cNvPr>
          <p:cNvCxnSpPr>
            <a:stCxn id="26" idx="6"/>
            <a:endCxn id="28" idx="1"/>
          </p:cNvCxnSpPr>
          <p:nvPr/>
        </p:nvCxnSpPr>
        <p:spPr>
          <a:xfrm flipV="1">
            <a:off x="1334307" y="1820956"/>
            <a:ext cx="1078849" cy="20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59456-FC96-A520-D0DD-A7D7F93C7534}"/>
              </a:ext>
            </a:extLst>
          </p:cNvPr>
          <p:cNvCxnSpPr>
            <a:stCxn id="26" idx="6"/>
            <a:endCxn id="30" idx="1"/>
          </p:cNvCxnSpPr>
          <p:nvPr/>
        </p:nvCxnSpPr>
        <p:spPr>
          <a:xfrm flipV="1">
            <a:off x="1334307" y="2851227"/>
            <a:ext cx="1078850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906245-19D7-3691-CA51-28B943C57888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1334307" y="3827597"/>
            <a:ext cx="107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66266D-65B0-8C2A-09FA-D73B12405E83}"/>
              </a:ext>
            </a:extLst>
          </p:cNvPr>
          <p:cNvCxnSpPr>
            <a:stCxn id="26" idx="6"/>
            <a:endCxn id="31" idx="1"/>
          </p:cNvCxnSpPr>
          <p:nvPr/>
        </p:nvCxnSpPr>
        <p:spPr>
          <a:xfrm>
            <a:off x="1334307" y="3827597"/>
            <a:ext cx="1078851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65AB3-3475-2BCD-9CC2-FA6C63A37131}"/>
              </a:ext>
            </a:extLst>
          </p:cNvPr>
          <p:cNvCxnSpPr>
            <a:stCxn id="26" idx="6"/>
            <a:endCxn id="29" idx="1"/>
          </p:cNvCxnSpPr>
          <p:nvPr/>
        </p:nvCxnSpPr>
        <p:spPr>
          <a:xfrm>
            <a:off x="1334307" y="3827597"/>
            <a:ext cx="1078852" cy="19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6EED0-7593-D2DC-757E-79B4A5ABE92D}"/>
              </a:ext>
            </a:extLst>
          </p:cNvPr>
          <p:cNvSpPr txBox="1"/>
          <p:nvPr/>
        </p:nvSpPr>
        <p:spPr>
          <a:xfrm>
            <a:off x="4870622" y="1982966"/>
            <a:ext cx="33146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Process management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4A7E61-5F2E-BEB4-0A38-AB9CEA8C3E3C}"/>
              </a:ext>
            </a:extLst>
          </p:cNvPr>
          <p:cNvSpPr txBox="1"/>
          <p:nvPr/>
        </p:nvSpPr>
        <p:spPr>
          <a:xfrm>
            <a:off x="4839233" y="2563787"/>
            <a:ext cx="442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3E0DC6-F544-12FE-D51D-44797413E687}"/>
              </a:ext>
            </a:extLst>
          </p:cNvPr>
          <p:cNvSpPr txBox="1"/>
          <p:nvPr/>
        </p:nvSpPr>
        <p:spPr>
          <a:xfrm>
            <a:off x="4839233" y="3105834"/>
            <a:ext cx="430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bao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4DD1D0-0EF6-557A-4804-FA44E02E73F8}"/>
              </a:ext>
            </a:extLst>
          </p:cNvPr>
          <p:cNvSpPr txBox="1"/>
          <p:nvPr/>
        </p:nvSpPr>
        <p:spPr>
          <a:xfrm>
            <a:off x="4839233" y="3909544"/>
            <a:ext cx="415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0A1890-8237-4379-90D5-78A351271BF2}"/>
              </a:ext>
            </a:extLst>
          </p:cNvPr>
          <p:cNvSpPr txBox="1"/>
          <p:nvPr/>
        </p:nvSpPr>
        <p:spPr>
          <a:xfrm>
            <a:off x="4839233" y="4491414"/>
            <a:ext cx="301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1EB83-4C71-798E-308B-C4ED4AB4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5334C07-EB7A-0D8D-EA33-135F65C294D6}"/>
              </a:ext>
            </a:extLst>
          </p:cNvPr>
          <p:cNvSpPr/>
          <p:nvPr/>
        </p:nvSpPr>
        <p:spPr>
          <a:xfrm>
            <a:off x="2069432" y="2366788"/>
            <a:ext cx="2995863" cy="12003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5A3B3-7804-3823-9987-552382D9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Linux Kernel Architecture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CB0965E-A9F4-422F-09A4-587B2AEF4E7B}"/>
              </a:ext>
            </a:extLst>
          </p:cNvPr>
          <p:cNvSpPr/>
          <p:nvPr/>
        </p:nvSpPr>
        <p:spPr>
          <a:xfrm>
            <a:off x="103466" y="3343156"/>
            <a:ext cx="1242873" cy="1216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DFF7BF-E14A-4CF7-307C-4153CDBAA30B}"/>
              </a:ext>
            </a:extLst>
          </p:cNvPr>
          <p:cNvSpPr/>
          <p:nvPr/>
        </p:nvSpPr>
        <p:spPr>
          <a:xfrm>
            <a:off x="2425190" y="362476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E2CB5E-B1C0-DAA1-3349-8B99663D9E94}"/>
              </a:ext>
            </a:extLst>
          </p:cNvPr>
          <p:cNvSpPr/>
          <p:nvPr/>
        </p:nvSpPr>
        <p:spPr>
          <a:xfrm>
            <a:off x="2425188" y="1618121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management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2A5D06-A0CC-4A30-4002-BEC4849B1990}"/>
              </a:ext>
            </a:extLst>
          </p:cNvPr>
          <p:cNvSpPr/>
          <p:nvPr/>
        </p:nvSpPr>
        <p:spPr>
          <a:xfrm>
            <a:off x="2425191" y="5573813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79FA89-1560-0FB2-2297-AAF306E4E621}"/>
              </a:ext>
            </a:extLst>
          </p:cNvPr>
          <p:cNvSpPr/>
          <p:nvPr/>
        </p:nvSpPr>
        <p:spPr>
          <a:xfrm>
            <a:off x="2425189" y="264839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B5592F-746F-C9B7-2ED7-73A317B57063}"/>
              </a:ext>
            </a:extLst>
          </p:cNvPr>
          <p:cNvSpPr/>
          <p:nvPr/>
        </p:nvSpPr>
        <p:spPr>
          <a:xfrm>
            <a:off x="2425190" y="460113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B114E-14E9-4B5A-FEA4-924F547B7475}"/>
              </a:ext>
            </a:extLst>
          </p:cNvPr>
          <p:cNvCxnSpPr>
            <a:stCxn id="14" idx="6"/>
            <a:endCxn id="16" idx="1"/>
          </p:cNvCxnSpPr>
          <p:nvPr/>
        </p:nvCxnSpPr>
        <p:spPr>
          <a:xfrm flipV="1">
            <a:off x="1346339" y="1944636"/>
            <a:ext cx="1078849" cy="20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CB2DB-83A1-6F77-9A53-CDE5B6EF55EC}"/>
              </a:ext>
            </a:extLst>
          </p:cNvPr>
          <p:cNvCxnSpPr>
            <a:stCxn id="14" idx="6"/>
            <a:endCxn id="18" idx="1"/>
          </p:cNvCxnSpPr>
          <p:nvPr/>
        </p:nvCxnSpPr>
        <p:spPr>
          <a:xfrm flipV="1">
            <a:off x="1346339" y="2974907"/>
            <a:ext cx="1078850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075F7E-B5C1-0142-D895-52B549521E22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>
            <a:off x="1346339" y="3951277"/>
            <a:ext cx="107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E2DC8-B3D6-B92C-6C53-B9321E2E6ABF}"/>
              </a:ext>
            </a:extLst>
          </p:cNvPr>
          <p:cNvCxnSpPr>
            <a:stCxn id="14" idx="6"/>
            <a:endCxn id="19" idx="1"/>
          </p:cNvCxnSpPr>
          <p:nvPr/>
        </p:nvCxnSpPr>
        <p:spPr>
          <a:xfrm>
            <a:off x="1346339" y="3951277"/>
            <a:ext cx="1078851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EF17D-3C98-51F6-3A45-877F127EF818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1346339" y="3951277"/>
            <a:ext cx="1078852" cy="19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8AE380-2FDF-8F94-5A4D-5D1D51B69E85}"/>
              </a:ext>
            </a:extLst>
          </p:cNvPr>
          <p:cNvSpPr txBox="1"/>
          <p:nvPr/>
        </p:nvSpPr>
        <p:spPr>
          <a:xfrm>
            <a:off x="5052960" y="1819460"/>
            <a:ext cx="34529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Memory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FBF6-113D-C9CF-F5C6-71A6C4E2B156}"/>
              </a:ext>
            </a:extLst>
          </p:cNvPr>
          <p:cNvSpPr txBox="1"/>
          <p:nvPr/>
        </p:nvSpPr>
        <p:spPr>
          <a:xfrm>
            <a:off x="5336547" y="2466474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1AB839-E418-AF05-E48B-645FAC393EEC}"/>
              </a:ext>
            </a:extLst>
          </p:cNvPr>
          <p:cNvSpPr txBox="1"/>
          <p:nvPr/>
        </p:nvSpPr>
        <p:spPr>
          <a:xfrm>
            <a:off x="5052960" y="3201143"/>
            <a:ext cx="3766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B50E47-C476-A569-71F0-AEFEEDF4B0EB}"/>
              </a:ext>
            </a:extLst>
          </p:cNvPr>
          <p:cNvSpPr txBox="1"/>
          <p:nvPr/>
        </p:nvSpPr>
        <p:spPr>
          <a:xfrm>
            <a:off x="5065295" y="4254796"/>
            <a:ext cx="381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D6657-D47E-A0CE-4E70-FC5DE97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476C-CBBF-2207-B032-D48B5A27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1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Nội</a:t>
            </a:r>
            <a:r>
              <a:rPr lang="en-US" sz="4000" dirty="0"/>
              <a:t> dung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58EC-1014-3056-DCD1-07EC8E1B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?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Linux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Linux Kernel Architecture</a:t>
            </a:r>
          </a:p>
          <a:p>
            <a:pPr marL="0" indent="0">
              <a:buNone/>
            </a:pPr>
            <a:r>
              <a:rPr lang="en-US" sz="2800" dirty="0"/>
              <a:t>4. CLI (Command Line Interface)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5. Linux Device Driver</a:t>
            </a:r>
          </a:p>
          <a:p>
            <a:pPr marL="0" indent="0">
              <a:buNone/>
            </a:pPr>
            <a:r>
              <a:rPr lang="en-US" sz="2800" dirty="0"/>
              <a:t>6. Linux file system</a:t>
            </a:r>
          </a:p>
          <a:p>
            <a:pPr marL="0" indent="0">
              <a:buNone/>
            </a:pPr>
            <a:r>
              <a:rPr lang="en-US" sz="2800" dirty="0"/>
              <a:t>7. Process </a:t>
            </a:r>
          </a:p>
          <a:p>
            <a:pPr marL="0" indent="0">
              <a:buNone/>
            </a:pPr>
            <a:r>
              <a:rPr lang="en-US" sz="2800" dirty="0"/>
              <a:t>8. User – Group and Permission</a:t>
            </a:r>
          </a:p>
          <a:p>
            <a:pPr marL="0" indent="0">
              <a:buNone/>
            </a:pPr>
            <a:r>
              <a:rPr lang="en-US" sz="2800" dirty="0"/>
              <a:t>9. Telnet and SSH Network Protocol</a:t>
            </a:r>
          </a:p>
          <a:p>
            <a:pPr marL="0" indent="0">
              <a:buNone/>
            </a:pPr>
            <a:r>
              <a:rPr lang="en-US" sz="2800" dirty="0"/>
              <a:t>10. Linux Ubuntu Installation Guide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2CB1-CE4E-2C78-A8BF-25A91939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3787"/>
            <a:ext cx="2057400" cy="365125"/>
          </a:xfrm>
        </p:spPr>
        <p:txBody>
          <a:bodyPr/>
          <a:lstStyle/>
          <a:p>
            <a:fld id="{92E2857D-2FF2-42ED-8546-B099814BD6AF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6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C5207BD-384A-ED08-FED8-5B1ADF9634BB}"/>
              </a:ext>
            </a:extLst>
          </p:cNvPr>
          <p:cNvSpPr/>
          <p:nvPr/>
        </p:nvSpPr>
        <p:spPr>
          <a:xfrm>
            <a:off x="1941996" y="3419095"/>
            <a:ext cx="3135330" cy="1064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EA2A86-1B4C-4C41-A1AF-F8999262CF5B}"/>
              </a:ext>
            </a:extLst>
          </p:cNvPr>
          <p:cNvSpPr/>
          <p:nvPr/>
        </p:nvSpPr>
        <p:spPr>
          <a:xfrm>
            <a:off x="2425189" y="264839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342BE-A52A-356E-0C65-156CE8C0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Linux Kernel Architecture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C08E20F-C2E0-AF22-9A39-42813317F114}"/>
              </a:ext>
            </a:extLst>
          </p:cNvPr>
          <p:cNvSpPr/>
          <p:nvPr/>
        </p:nvSpPr>
        <p:spPr>
          <a:xfrm>
            <a:off x="103466" y="3343156"/>
            <a:ext cx="1242873" cy="1216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9AADE8-DB48-7A5D-7048-B519970D69FD}"/>
              </a:ext>
            </a:extLst>
          </p:cNvPr>
          <p:cNvSpPr/>
          <p:nvPr/>
        </p:nvSpPr>
        <p:spPr>
          <a:xfrm>
            <a:off x="2425190" y="362476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6CDB33-FD45-00AA-0D35-080DACA2CF2D}"/>
              </a:ext>
            </a:extLst>
          </p:cNvPr>
          <p:cNvSpPr/>
          <p:nvPr/>
        </p:nvSpPr>
        <p:spPr>
          <a:xfrm>
            <a:off x="2425188" y="1618121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A03E87-C2A4-E260-1DDD-8CABADC1F93B}"/>
              </a:ext>
            </a:extLst>
          </p:cNvPr>
          <p:cNvSpPr/>
          <p:nvPr/>
        </p:nvSpPr>
        <p:spPr>
          <a:xfrm>
            <a:off x="2425191" y="5573813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E588F6-0E66-CA43-AD89-FBE508E52732}"/>
              </a:ext>
            </a:extLst>
          </p:cNvPr>
          <p:cNvSpPr/>
          <p:nvPr/>
        </p:nvSpPr>
        <p:spPr>
          <a:xfrm>
            <a:off x="2425190" y="460113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08242-C091-13A2-5439-43E1F20FA4E4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1346339" y="1944636"/>
            <a:ext cx="1078849" cy="20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CFDF8-96A7-BF60-4AAA-C1BB542AA7B8}"/>
              </a:ext>
            </a:extLst>
          </p:cNvPr>
          <p:cNvCxnSpPr>
            <a:stCxn id="5" idx="6"/>
            <a:endCxn id="9" idx="1"/>
          </p:cNvCxnSpPr>
          <p:nvPr/>
        </p:nvCxnSpPr>
        <p:spPr>
          <a:xfrm flipV="1">
            <a:off x="1346339" y="2974907"/>
            <a:ext cx="1078850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55722-4798-C20F-C81B-D14258F6C9FF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1346339" y="3951277"/>
            <a:ext cx="107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F2B56A-69C7-88F9-A01F-DC9BED7B1D3C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1346339" y="3951277"/>
            <a:ext cx="1078851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6A8C3-E753-33CF-4C77-37EAD4B6D329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346339" y="3951277"/>
            <a:ext cx="1078852" cy="19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FF2F0C-D2CF-5961-1860-54599976EE9E}"/>
              </a:ext>
            </a:extLst>
          </p:cNvPr>
          <p:cNvSpPr txBox="1"/>
          <p:nvPr/>
        </p:nvSpPr>
        <p:spPr>
          <a:xfrm>
            <a:off x="5173578" y="1794673"/>
            <a:ext cx="20681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File 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65761-93A2-68EE-0775-CBCCCA0A0875}"/>
              </a:ext>
            </a:extLst>
          </p:cNvPr>
          <p:cNvSpPr txBox="1"/>
          <p:nvPr/>
        </p:nvSpPr>
        <p:spPr>
          <a:xfrm>
            <a:off x="5173578" y="2328576"/>
            <a:ext cx="380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</a:p>
          <a:p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ổ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7D43D-1BE5-732C-C2FC-DB2E5CF413EE}"/>
              </a:ext>
            </a:extLst>
          </p:cNvPr>
          <p:cNvSpPr txBox="1"/>
          <p:nvPr/>
        </p:nvSpPr>
        <p:spPr>
          <a:xfrm>
            <a:off x="5157355" y="3301422"/>
            <a:ext cx="383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F27B8-0768-D47C-4D62-01D6A0A161C6}"/>
              </a:ext>
            </a:extLst>
          </p:cNvPr>
          <p:cNvSpPr txBox="1"/>
          <p:nvPr/>
        </p:nvSpPr>
        <p:spPr>
          <a:xfrm>
            <a:off x="5139089" y="3766609"/>
            <a:ext cx="388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6ACC1-6DB1-008C-C316-CF53C15C13BF}"/>
              </a:ext>
            </a:extLst>
          </p:cNvPr>
          <p:cNvSpPr txBox="1"/>
          <p:nvPr/>
        </p:nvSpPr>
        <p:spPr>
          <a:xfrm>
            <a:off x="5157355" y="455647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A1AFDDD-33E4-7A8F-3F09-2CBC756D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C2C9-B322-1728-3244-360B8C18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Linux Kernel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137AB2-5BD7-0B27-9746-18BAA22A249A}"/>
              </a:ext>
            </a:extLst>
          </p:cNvPr>
          <p:cNvSpPr/>
          <p:nvPr/>
        </p:nvSpPr>
        <p:spPr>
          <a:xfrm>
            <a:off x="2425189" y="264839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0AC66C7-7A9E-09DF-5B8D-C201E9DB53D6}"/>
              </a:ext>
            </a:extLst>
          </p:cNvPr>
          <p:cNvSpPr/>
          <p:nvPr/>
        </p:nvSpPr>
        <p:spPr>
          <a:xfrm>
            <a:off x="103466" y="3343156"/>
            <a:ext cx="1242873" cy="1216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6887AD-A99D-4067-E550-D51B06AD249B}"/>
              </a:ext>
            </a:extLst>
          </p:cNvPr>
          <p:cNvSpPr/>
          <p:nvPr/>
        </p:nvSpPr>
        <p:spPr>
          <a:xfrm>
            <a:off x="2425190" y="362476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A86EC-5951-9D54-A0E6-BA0A530DCC7B}"/>
              </a:ext>
            </a:extLst>
          </p:cNvPr>
          <p:cNvSpPr/>
          <p:nvPr/>
        </p:nvSpPr>
        <p:spPr>
          <a:xfrm>
            <a:off x="2425188" y="1618121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01B66E-53B8-5793-184E-BF28F4A5AC89}"/>
              </a:ext>
            </a:extLst>
          </p:cNvPr>
          <p:cNvSpPr/>
          <p:nvPr/>
        </p:nvSpPr>
        <p:spPr>
          <a:xfrm>
            <a:off x="2425191" y="5573813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15AAB-FD3A-1676-A4DB-1AE8E7E877A9}"/>
              </a:ext>
            </a:extLst>
          </p:cNvPr>
          <p:cNvSpPr/>
          <p:nvPr/>
        </p:nvSpPr>
        <p:spPr>
          <a:xfrm>
            <a:off x="2425190" y="460113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069EAE-2EF4-521B-615D-04FDE6330C23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1346339" y="1944636"/>
            <a:ext cx="1078849" cy="20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001DE-624D-12A2-715E-01B7463ECEAA}"/>
              </a:ext>
            </a:extLst>
          </p:cNvPr>
          <p:cNvCxnSpPr>
            <a:stCxn id="5" idx="6"/>
            <a:endCxn id="4" idx="1"/>
          </p:cNvCxnSpPr>
          <p:nvPr/>
        </p:nvCxnSpPr>
        <p:spPr>
          <a:xfrm flipV="1">
            <a:off x="1346339" y="2974907"/>
            <a:ext cx="1078850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AE4DF-F7D4-58CA-70CD-826EAEBC4523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1346339" y="3951277"/>
            <a:ext cx="107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1E2F80-C08D-671C-B23C-60303391C556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346339" y="3951277"/>
            <a:ext cx="1078851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78105-5E62-F00D-B054-D11BC0801802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346339" y="3951277"/>
            <a:ext cx="1078852" cy="19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3CDCA73-21AC-5BFB-C598-0C94766FD92A}"/>
              </a:ext>
            </a:extLst>
          </p:cNvPr>
          <p:cNvSpPr/>
          <p:nvPr/>
        </p:nvSpPr>
        <p:spPr>
          <a:xfrm>
            <a:off x="2098408" y="4401421"/>
            <a:ext cx="2899609" cy="104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1548A-3675-E583-A118-304F12AD49A5}"/>
              </a:ext>
            </a:extLst>
          </p:cNvPr>
          <p:cNvSpPr txBox="1"/>
          <p:nvPr/>
        </p:nvSpPr>
        <p:spPr>
          <a:xfrm>
            <a:off x="4998017" y="1638697"/>
            <a:ext cx="2254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Device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A0E1D-E834-38CE-F022-7F57CD503E5D}"/>
              </a:ext>
            </a:extLst>
          </p:cNvPr>
          <p:cNvSpPr txBox="1"/>
          <p:nvPr/>
        </p:nvSpPr>
        <p:spPr>
          <a:xfrm>
            <a:off x="4766904" y="2067443"/>
            <a:ext cx="43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AE229-129F-1A56-48D2-F4A587382478}"/>
              </a:ext>
            </a:extLst>
          </p:cNvPr>
          <p:cNvSpPr txBox="1"/>
          <p:nvPr/>
        </p:nvSpPr>
        <p:spPr>
          <a:xfrm>
            <a:off x="4912328" y="2496189"/>
            <a:ext cx="4086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</a:p>
          <a:p>
            <a:r>
              <a:rPr lang="en-US" dirty="0" err="1"/>
              <a:t>chuột</a:t>
            </a:r>
            <a:r>
              <a:rPr lang="en-US" dirty="0"/>
              <a:t>,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,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A85EAE-A440-76BC-6650-C30F14772A74}"/>
              </a:ext>
            </a:extLst>
          </p:cNvPr>
          <p:cNvSpPr txBox="1"/>
          <p:nvPr/>
        </p:nvSpPr>
        <p:spPr>
          <a:xfrm>
            <a:off x="4912328" y="3352108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6AC94-DDEE-9418-09EA-6997ED2D7C11}"/>
              </a:ext>
            </a:extLst>
          </p:cNvPr>
          <p:cNvSpPr txBox="1"/>
          <p:nvPr/>
        </p:nvSpPr>
        <p:spPr>
          <a:xfrm>
            <a:off x="4912924" y="3725473"/>
            <a:ext cx="4265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Qua Device drivers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từng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Blutooth</a:t>
            </a:r>
            <a:r>
              <a:rPr lang="en-US" dirty="0"/>
              <a:t>,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 USB, </a:t>
            </a:r>
            <a:r>
              <a:rPr lang="en-US" dirty="0" err="1"/>
              <a:t>cổng</a:t>
            </a:r>
            <a:r>
              <a:rPr lang="en-US" dirty="0"/>
              <a:t> serial.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D2F35-027A-AA53-691D-8F2215DE8BC2}"/>
              </a:ext>
            </a:extLst>
          </p:cNvPr>
          <p:cNvSpPr txBox="1"/>
          <p:nvPr/>
        </p:nvSpPr>
        <p:spPr>
          <a:xfrm>
            <a:off x="4998017" y="4943567"/>
            <a:ext cx="247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hard disk.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740446F-97DF-0684-B403-EA62618C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4596-DA8D-5104-0E1E-C95013D1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Linux Kernel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59ACA7-B5FC-F2B6-2DE3-9581160CA07C}"/>
              </a:ext>
            </a:extLst>
          </p:cNvPr>
          <p:cNvSpPr/>
          <p:nvPr/>
        </p:nvSpPr>
        <p:spPr>
          <a:xfrm>
            <a:off x="2425189" y="264839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A8E5F1A-44E0-FB57-2B19-A126B2347EEC}"/>
              </a:ext>
            </a:extLst>
          </p:cNvPr>
          <p:cNvSpPr/>
          <p:nvPr/>
        </p:nvSpPr>
        <p:spPr>
          <a:xfrm>
            <a:off x="103466" y="3343156"/>
            <a:ext cx="1242873" cy="1216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92134-36B9-FC02-1118-F09E05E65D4E}"/>
              </a:ext>
            </a:extLst>
          </p:cNvPr>
          <p:cNvSpPr/>
          <p:nvPr/>
        </p:nvSpPr>
        <p:spPr>
          <a:xfrm>
            <a:off x="2425190" y="362476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0D4BE5-ECBC-37D8-EAB9-1B5B5A6E27AC}"/>
              </a:ext>
            </a:extLst>
          </p:cNvPr>
          <p:cNvSpPr/>
          <p:nvPr/>
        </p:nvSpPr>
        <p:spPr>
          <a:xfrm>
            <a:off x="2425188" y="1618121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F693D-9479-05D0-21F5-659700AF03DD}"/>
              </a:ext>
            </a:extLst>
          </p:cNvPr>
          <p:cNvSpPr/>
          <p:nvPr/>
        </p:nvSpPr>
        <p:spPr>
          <a:xfrm>
            <a:off x="2425191" y="5573813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045228-0424-C6C0-F21E-2871674AF7A5}"/>
              </a:ext>
            </a:extLst>
          </p:cNvPr>
          <p:cNvSpPr/>
          <p:nvPr/>
        </p:nvSpPr>
        <p:spPr>
          <a:xfrm>
            <a:off x="2425190" y="4601132"/>
            <a:ext cx="2246051" cy="65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E2A05A-4911-5A6B-B7EC-58D770AA3132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1346339" y="1944636"/>
            <a:ext cx="1078849" cy="20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D3DB9-EB27-68B8-AAA1-213513B7655D}"/>
              </a:ext>
            </a:extLst>
          </p:cNvPr>
          <p:cNvCxnSpPr>
            <a:stCxn id="5" idx="6"/>
            <a:endCxn id="4" idx="1"/>
          </p:cNvCxnSpPr>
          <p:nvPr/>
        </p:nvCxnSpPr>
        <p:spPr>
          <a:xfrm flipV="1">
            <a:off x="1346339" y="2974907"/>
            <a:ext cx="1078850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00D1B6-CA65-E36E-46BE-793E5E0B25E3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1346339" y="3951277"/>
            <a:ext cx="107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A65305-31FF-BD89-4598-5D63F699349A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346339" y="3951277"/>
            <a:ext cx="1078851" cy="9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BA337-D342-9DDD-AF96-1A2944681E39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346339" y="3951277"/>
            <a:ext cx="1078852" cy="19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606F34A-1EF6-A4E3-480A-C3D90AFC3D75}"/>
              </a:ext>
            </a:extLst>
          </p:cNvPr>
          <p:cNvSpPr/>
          <p:nvPr/>
        </p:nvSpPr>
        <p:spPr>
          <a:xfrm>
            <a:off x="2009274" y="5414211"/>
            <a:ext cx="3092116" cy="976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F1B74-4B03-EA68-9C6F-8D7BB68778F7}"/>
              </a:ext>
            </a:extLst>
          </p:cNvPr>
          <p:cNvSpPr txBox="1"/>
          <p:nvPr/>
        </p:nvSpPr>
        <p:spPr>
          <a:xfrm>
            <a:off x="4961181" y="1754434"/>
            <a:ext cx="1632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F6973-625B-4A8E-2098-0A82C75A6526}"/>
              </a:ext>
            </a:extLst>
          </p:cNvPr>
          <p:cNvSpPr txBox="1"/>
          <p:nvPr/>
        </p:nvSpPr>
        <p:spPr>
          <a:xfrm>
            <a:off x="4944979" y="2236243"/>
            <a:ext cx="396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r>
              <a:rPr lang="en-US" dirty="0" err="1"/>
              <a:t>gói</a:t>
            </a:r>
            <a:r>
              <a:rPr lang="en-US" dirty="0"/>
              <a:t> tin Packet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TCP/IP.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4B74F-E0DB-0217-7430-86E1076ECD94}"/>
              </a:ext>
            </a:extLst>
          </p:cNvPr>
          <p:cNvSpPr txBox="1"/>
          <p:nvPr/>
        </p:nvSpPr>
        <p:spPr>
          <a:xfrm>
            <a:off x="4904158" y="3075280"/>
            <a:ext cx="39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NIC card </a:t>
            </a:r>
            <a:r>
              <a:rPr lang="en-US" dirty="0" err="1"/>
              <a:t>và</a:t>
            </a:r>
            <a:r>
              <a:rPr lang="en-US" dirty="0"/>
              <a:t> card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BDA79E-6F8A-7568-CB17-EF4576A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2A4-6A4F-F281-3684-E6E3CFAB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CLI (Command Line Interface)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F815-5C4F-3E71-4072-0724E0B0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GUI (Graphical User Interface)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đạng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A1017-5E72-7271-4C18-94F129174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2" y="2837098"/>
            <a:ext cx="5235666" cy="34877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DB83E-0FF0-7D65-5398-FFEB99C3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1140-19D3-1FD6-8C7D-CF852ABB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CLI (Command Line Interface)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CDDF-6C64-5C80-6004-0FC7D123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</a:t>
            </a:r>
          </a:p>
          <a:p>
            <a:pPr marL="0" indent="0">
              <a:buNone/>
            </a:pPr>
            <a:r>
              <a:rPr lang="en-US" dirty="0"/>
              <a:t> CLI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user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DB20E-EAA9-9324-3D23-60E06D3E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09" y="3046868"/>
            <a:ext cx="5229225" cy="30575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81339-8322-895D-167D-60EA878C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82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94C9-4237-2324-B87E-BE449A3C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CLI (Command Line Interface)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7F29-F381-9F0D-C02A-F49CA7C0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966082"/>
          </a:xfrm>
        </p:spPr>
        <p:txBody>
          <a:bodyPr/>
          <a:lstStyle/>
          <a:p>
            <a:r>
              <a:rPr lang="en-US" dirty="0"/>
              <a:t>Trong Linux, CLI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6D57F-4118-84FD-AFE7-B43CE1CA3412}"/>
              </a:ext>
            </a:extLst>
          </p:cNvPr>
          <p:cNvSpPr txBox="1"/>
          <p:nvPr/>
        </p:nvSpPr>
        <p:spPr>
          <a:xfrm>
            <a:off x="628650" y="2218180"/>
            <a:ext cx="5040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CLI: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1F7E-0D16-E61B-2724-06F29D36B4D3}"/>
              </a:ext>
            </a:extLst>
          </p:cNvPr>
          <p:cNvSpPr txBox="1"/>
          <p:nvPr/>
        </p:nvSpPr>
        <p:spPr>
          <a:xfrm>
            <a:off x="628650" y="3229550"/>
            <a:ext cx="854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, </a:t>
            </a:r>
            <a:r>
              <a:rPr lang="en-US" dirty="0" err="1"/>
              <a:t>đều</a:t>
            </a:r>
            <a:r>
              <a:rPr lang="en-US" dirty="0"/>
              <a:t> disable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</a:p>
          <a:p>
            <a:r>
              <a:rPr lang="en-US" dirty="0" err="1"/>
              <a:t>mỗi</a:t>
            </a:r>
            <a:r>
              <a:rPr lang="en-US" dirty="0"/>
              <a:t> Command Line.</a:t>
            </a:r>
          </a:p>
        </p:txBody>
      </p:sp>
      <p:pic>
        <p:nvPicPr>
          <p:cNvPr id="9220" name="Picture 4" descr="Why Do So Many Linux Users Prefer the Command Line to a GUI?">
            <a:extLst>
              <a:ext uri="{FF2B5EF4-FFF2-40B4-BE49-F238E27FC236}">
                <a16:creationId xmlns:a16="http://schemas.microsoft.com/office/drawing/2014/main" id="{E4D37C77-C5CD-B744-C17F-D9F2388A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8" y="3987985"/>
            <a:ext cx="5053264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D73ACD-5B53-3C3D-733B-A8A5391C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9D93-2EA4-8BE0-DBBB-3CD2E781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CLI (Command Line Interface)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AB2C-E982-98BD-AE1D-E6E172E5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120"/>
            <a:ext cx="7886700" cy="49473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: </a:t>
            </a:r>
            <a:r>
              <a:rPr lang="en-US" dirty="0" err="1"/>
              <a:t>Crtl</a:t>
            </a:r>
            <a:r>
              <a:rPr lang="en-US" dirty="0"/>
              <a:t> + Alt + T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[option]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[argument]</a:t>
            </a:r>
          </a:p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Linux: cd, ls, cat, touch,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, rm, vim ,nano.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 &lt;command&gt;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Tự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động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hoàn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gợi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ý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trên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file: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bằng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cách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sử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phím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Tab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như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ở Visual Studio.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Hủy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lệnh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đang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chạy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bằng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tổ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hợp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phím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Ctrl + 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thể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sử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mũi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tên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↓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lại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câu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lệnh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trước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đó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A044-B51B-6A3F-ECFF-5A88DA8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A6F-49D6-808E-F50C-A6AA67C7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CLI (Command Line Interface)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DC0F-D5FB-8180-BEA1-6401D1E0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44913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cd command Linux</a:t>
            </a:r>
          </a:p>
          <a:p>
            <a:pPr marL="0" indent="0">
              <a:buNone/>
            </a:pPr>
            <a:r>
              <a:rPr lang="en-US" dirty="0" err="1"/>
              <a:t>Lệnh</a:t>
            </a:r>
            <a:r>
              <a:rPr lang="en-US" dirty="0"/>
              <a:t> 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&lt;directory&gt;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directory_name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/.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cd /home/</a:t>
            </a:r>
            <a:r>
              <a:rPr lang="en-US" dirty="0" err="1"/>
              <a:t>nhphong</a:t>
            </a:r>
            <a:r>
              <a:rPr lang="en-US" dirty="0"/>
              <a:t>/Downloads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nhphong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Downloads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nhphong</a:t>
            </a:r>
            <a:r>
              <a:rPr lang="en-US" dirty="0"/>
              <a:t> : cd Downloads.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A971-33BF-F0B3-DF0E-32E0EF0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3FCE-1B0B-42EF-0CC4-D03AA891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CLI (Command Line Interface)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3E8E-133F-556B-2CD6-1AF99FFB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“.”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“..”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home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home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 ~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BF77-4187-B35C-2D72-6CDBAC87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480A-8AEC-B485-5999-859B575C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CLI (Command Line Interface)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8102-F65A-AAF3-30F0-48A78087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ls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Lệnh</a:t>
            </a:r>
            <a:r>
              <a:rPr lang="en-US" dirty="0"/>
              <a:t> ls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, </a:t>
            </a:r>
            <a:r>
              <a:rPr lang="en-US" dirty="0" err="1"/>
              <a:t>quyền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ls [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</a:rPr>
              <a:t>tùy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</a:rPr>
              <a:t>chọn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] [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 tin| 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342900" lvl="1" indent="0">
              <a:buNone/>
            </a:pPr>
            <a:r>
              <a:rPr lang="en-US" sz="2100" dirty="0" err="1"/>
              <a:t>Ví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:</a:t>
            </a:r>
          </a:p>
          <a:p>
            <a:pPr marL="342900" lvl="1" indent="0">
              <a:buNone/>
            </a:pPr>
            <a:r>
              <a:rPr lang="en-US" sz="2100" dirty="0"/>
              <a:t>ls – l : </a:t>
            </a:r>
            <a:r>
              <a:rPr lang="en-US" sz="2100" dirty="0" err="1"/>
              <a:t>liệt</a:t>
            </a:r>
            <a:r>
              <a:rPr lang="en-US" sz="2100" dirty="0"/>
              <a:t> </a:t>
            </a:r>
            <a:r>
              <a:rPr lang="en-US" sz="2100" dirty="0" err="1"/>
              <a:t>kê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thời</a:t>
            </a:r>
            <a:r>
              <a:rPr lang="en-US" sz="2100" dirty="0"/>
              <a:t> </a:t>
            </a:r>
            <a:r>
              <a:rPr lang="en-US" sz="2100" dirty="0" err="1"/>
              <a:t>gian</a:t>
            </a:r>
            <a:endParaRPr lang="en-US" sz="2100" dirty="0"/>
          </a:p>
          <a:p>
            <a:pPr marL="342900" lvl="1" indent="0">
              <a:buNone/>
            </a:pPr>
            <a:r>
              <a:rPr lang="en-US" sz="2100" dirty="0"/>
              <a:t>ls – a:  </a:t>
            </a:r>
            <a:r>
              <a:rPr lang="en-US" sz="2100" dirty="0" err="1"/>
              <a:t>hiển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tất</a:t>
            </a:r>
            <a:r>
              <a:rPr lang="en-US" sz="2100" dirty="0"/>
              <a:t> </a:t>
            </a:r>
            <a:r>
              <a:rPr lang="en-US" sz="2100" dirty="0" err="1"/>
              <a:t>cả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mục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file </a:t>
            </a:r>
            <a:r>
              <a:rPr lang="en-US" sz="2100" dirty="0" err="1"/>
              <a:t>ẩn</a:t>
            </a:r>
            <a:r>
              <a:rPr lang="en-US" sz="2100" dirty="0"/>
              <a:t> ở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mục</a:t>
            </a:r>
            <a:r>
              <a:rPr lang="en-US" sz="2100" dirty="0"/>
              <a:t> </a:t>
            </a:r>
            <a:r>
              <a:rPr lang="en-US" sz="2100" dirty="0" err="1"/>
              <a:t>người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4F2-ACC3-C33C-0761-B23036A1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524A-E0B1-1914-FA4A-323B8A8A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hành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gì</a:t>
            </a:r>
            <a:r>
              <a:rPr lang="en-US" sz="4000" dirty="0"/>
              <a:t> ?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1ADCFECC-0D6E-4255-5833-BB5A95F35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04" y="1047575"/>
            <a:ext cx="3513124" cy="35436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31916-2094-4B0B-943B-415FBEFA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28" y="1618121"/>
            <a:ext cx="3526795" cy="2162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1C947-4B7D-353E-4E57-F5CF3F138B59}"/>
              </a:ext>
            </a:extLst>
          </p:cNvPr>
          <p:cNvSpPr txBox="1"/>
          <p:nvPr/>
        </p:nvSpPr>
        <p:spPr>
          <a:xfrm>
            <a:off x="252663" y="4716659"/>
            <a:ext cx="753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>
                <a:latin typeface="UTM Caviar (Headings)"/>
              </a:rPr>
              <a:t>thống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bao </a:t>
            </a:r>
            <a:r>
              <a:rPr lang="en-US" sz="2800" dirty="0" err="1"/>
              <a:t>gồm</a:t>
            </a:r>
            <a:r>
              <a:rPr lang="en-US" sz="2800" dirty="0"/>
              <a:t>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B3EEB-3C04-2D5E-5ACC-E877137F41B6}"/>
              </a:ext>
            </a:extLst>
          </p:cNvPr>
          <p:cNvSpPr txBox="1"/>
          <p:nvPr/>
        </p:nvSpPr>
        <p:spPr>
          <a:xfrm>
            <a:off x="547789" y="5213102"/>
            <a:ext cx="37591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UTM Caviar (Headings)"/>
              </a:rPr>
              <a:t>Application programs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UTM Caviar (Headings)"/>
              </a:rPr>
              <a:t>System programs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UTM Caviar (Headings)"/>
              </a:rPr>
              <a:t>Hardware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02DF1-375E-F5B7-B93D-D0A9DCB5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86C3-C223-7840-F264-6E7EF150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CLI (Command Line Interface)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E83-32A9-E1C1-D51B-6A622593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1FAF-C209-7B8F-E7E0-3D0DD14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99D-858B-6656-C6C0-E493A9BA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Linux device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0CF1-BC49-7834-0A14-5F74C606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08" y="1402736"/>
            <a:ext cx="78867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Device driver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gì</a:t>
            </a:r>
            <a:r>
              <a:rPr lang="en-US" sz="2500" dirty="0"/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FC6F8-C86B-F158-7BF1-862DEBE12DA3}"/>
              </a:ext>
            </a:extLst>
          </p:cNvPr>
          <p:cNvSpPr txBox="1"/>
          <p:nvPr/>
        </p:nvSpPr>
        <p:spPr>
          <a:xfrm>
            <a:off x="542808" y="1912232"/>
            <a:ext cx="839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Device driver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5BABA-9EEE-E756-602A-FA571C8563C9}"/>
              </a:ext>
            </a:extLst>
          </p:cNvPr>
          <p:cNvSpPr txBox="1"/>
          <p:nvPr/>
        </p:nvSpPr>
        <p:spPr>
          <a:xfrm>
            <a:off x="534512" y="2625938"/>
            <a:ext cx="8401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Kernel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CPU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</a:p>
          <a:p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</p:txBody>
      </p:sp>
      <p:pic>
        <p:nvPicPr>
          <p:cNvPr id="6" name="Picture 2" descr="Download files to your devices - drivers, user manuals, firmware and  software">
            <a:extLst>
              <a:ext uri="{FF2B5EF4-FFF2-40B4-BE49-F238E27FC236}">
                <a16:creationId xmlns:a16="http://schemas.microsoft.com/office/drawing/2014/main" id="{3E63984D-2288-E785-389A-2B4F43CBB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3429000"/>
            <a:ext cx="7146757" cy="26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F0EFA-BF89-3431-91F4-A966D500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D4B7-D84A-E607-58EB-3E78DAE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Linux device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87AE-B4D5-5237-01D6-B51825B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634"/>
            <a:ext cx="7886700" cy="4351338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device </a:t>
            </a:r>
            <a:r>
              <a:rPr lang="en-US" dirty="0" err="1"/>
              <a:t>trên</a:t>
            </a:r>
            <a:r>
              <a:rPr lang="en-US" dirty="0"/>
              <a:t> Linux: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Character device: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CPU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byte.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4" name="Picture 4" descr="Chuột gaming Wireless Dare-U EM901 Hồng | Chính hãng | Phong Vũ">
            <a:extLst>
              <a:ext uri="{FF2B5EF4-FFF2-40B4-BE49-F238E27FC236}">
                <a16:creationId xmlns:a16="http://schemas.microsoft.com/office/drawing/2014/main" id="{56A1B07D-85D2-A263-B953-8FB95454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0" y="3012646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Tổng hợp Bàn Phím Máy Tính Màu Hồng giá rẻ, bán chạy tháng 3/2023 - BeeCost">
            <a:extLst>
              <a:ext uri="{FF2B5EF4-FFF2-40B4-BE49-F238E27FC236}">
                <a16:creationId xmlns:a16="http://schemas.microsoft.com/office/drawing/2014/main" id="{E16DE4D4-F637-13AB-2485-26029C1D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45" y="2636183"/>
            <a:ext cx="2810326" cy="28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Bộ Loa Máy Tính Mini X2 Để Bàn Cao Cấp Âm Thanh Siêu Trầm Hỗ Trợ USB 2.0 |  Huy Long">
            <a:extLst>
              <a:ext uri="{FF2B5EF4-FFF2-40B4-BE49-F238E27FC236}">
                <a16:creationId xmlns:a16="http://schemas.microsoft.com/office/drawing/2014/main" id="{77112A8F-B7C5-3600-462E-08796CF8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26" y="2336539"/>
            <a:ext cx="3226679" cy="32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A8D9-3640-5436-734E-718763A0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6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02F6-F289-5161-6F53-625BA03A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Linux device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7625-058F-CA13-5133-1F13D7DA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15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Block device: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CPU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byte (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512 byte).</a:t>
            </a:r>
          </a:p>
        </p:txBody>
      </p:sp>
      <p:pic>
        <p:nvPicPr>
          <p:cNvPr id="16388" name="Picture 4" descr="Tìm hiểu về ổ cứng SSD và HDD. Cách phân biệt ổ cứng SSD và HDD">
            <a:extLst>
              <a:ext uri="{FF2B5EF4-FFF2-40B4-BE49-F238E27FC236}">
                <a16:creationId xmlns:a16="http://schemas.microsoft.com/office/drawing/2014/main" id="{919AA6BC-D46B-D848-23A8-53531441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4" y="2588210"/>
            <a:ext cx="4216062" cy="28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USB SanDisk CZ73 64GB USB 3.0 | HACOM">
            <a:extLst>
              <a:ext uri="{FF2B5EF4-FFF2-40B4-BE49-F238E27FC236}">
                <a16:creationId xmlns:a16="http://schemas.microsoft.com/office/drawing/2014/main" id="{6F8656F2-79D4-E928-B352-B1B83877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18" y="258821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A40D-0D11-FA3B-604A-D25581AF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98D1-2669-F69E-D7F6-49C00E81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Linux device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9E9-838F-2C51-DDB6-FF9337E7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865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Network device: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CPU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byte.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  <p:pic>
        <p:nvPicPr>
          <p:cNvPr id="1028" name="Picture 4" descr="Network Cards and Modems for Your Computer">
            <a:extLst>
              <a:ext uri="{FF2B5EF4-FFF2-40B4-BE49-F238E27FC236}">
                <a16:creationId xmlns:a16="http://schemas.microsoft.com/office/drawing/2014/main" id="{9B8EA786-064B-6A26-B6C2-E9FF4570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63117"/>
            <a:ext cx="3239502" cy="165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9488D-5DA0-4128-F0C5-F26E266DF43C}"/>
              </a:ext>
            </a:extLst>
          </p:cNvPr>
          <p:cNvSpPr txBox="1"/>
          <p:nvPr/>
        </p:nvSpPr>
        <p:spPr>
          <a:xfrm>
            <a:off x="1260615" y="5210663"/>
            <a:ext cx="21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card in computer</a:t>
            </a:r>
          </a:p>
        </p:txBody>
      </p:sp>
      <p:pic>
        <p:nvPicPr>
          <p:cNvPr id="1030" name="Picture 6" descr="Card Wifi laptop là gì? Chức năng, Có nâng cấp được hay không? - T2QWIFI">
            <a:extLst>
              <a:ext uri="{FF2B5EF4-FFF2-40B4-BE49-F238E27FC236}">
                <a16:creationId xmlns:a16="http://schemas.microsoft.com/office/drawing/2014/main" id="{B8145BA4-5911-84BE-E965-723EE779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53" y="2889734"/>
            <a:ext cx="3606467" cy="24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6C243-F3C6-72FE-3FFA-50752050615C}"/>
              </a:ext>
            </a:extLst>
          </p:cNvPr>
          <p:cNvSpPr txBox="1"/>
          <p:nvPr/>
        </p:nvSpPr>
        <p:spPr>
          <a:xfrm>
            <a:off x="5668586" y="539532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 </a:t>
            </a:r>
            <a:r>
              <a:rPr lang="en-US" dirty="0" err="1"/>
              <a:t>wifi</a:t>
            </a:r>
            <a:r>
              <a:rPr lang="en-US" dirty="0"/>
              <a:t> on laptop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97A6CE-AA9F-78A2-B3C7-B9D3B088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6B3-5C1A-2770-9336-00BB0D45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5DE5-D417-DB18-E84E-4E2080E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108"/>
            <a:ext cx="7886700" cy="4351338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Trong Linux,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</a:t>
            </a:r>
          </a:p>
        </p:txBody>
      </p:sp>
      <p:pic>
        <p:nvPicPr>
          <p:cNvPr id="2050" name="Picture 2" descr="Linux Directory Structure Explained for Beginners">
            <a:extLst>
              <a:ext uri="{FF2B5EF4-FFF2-40B4-BE49-F238E27FC236}">
                <a16:creationId xmlns:a16="http://schemas.microsoft.com/office/drawing/2014/main" id="{225EA5C4-AF16-1567-6077-E326266C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9" y="3401341"/>
            <a:ext cx="5779168" cy="28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FDB9-3AE0-E8E1-5063-4A7E8EFA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/,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AF445-FF08-9404-F8F1-1E16DDE2DB74}"/>
              </a:ext>
            </a:extLst>
          </p:cNvPr>
          <p:cNvSpPr txBox="1"/>
          <p:nvPr/>
        </p:nvSpPr>
        <p:spPr>
          <a:xfrm>
            <a:off x="3313926" y="2382251"/>
            <a:ext cx="570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/bin: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ls, cp.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/bin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1089C-DEF9-5B18-7B0B-00B694ED9CAA}"/>
              </a:ext>
            </a:extLst>
          </p:cNvPr>
          <p:cNvSpPr txBox="1"/>
          <p:nvPr/>
        </p:nvSpPr>
        <p:spPr>
          <a:xfrm>
            <a:off x="3313926" y="3423380"/>
            <a:ext cx="317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E1B8A-2A4D-BC43-C4C4-09D1E0D5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01" y="3791721"/>
            <a:ext cx="2181225" cy="4286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7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8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F4F3-7C04-B9A1-C6F6-973F48DD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E3DAB1C-FA8C-F9C7-DECD-0FBA682D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2" y="1901701"/>
            <a:ext cx="3771547" cy="338000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005C79-FE35-2CC8-663A-596CAEBAB575}"/>
              </a:ext>
            </a:extLst>
          </p:cNvPr>
          <p:cNvSpPr/>
          <p:nvPr/>
        </p:nvSpPr>
        <p:spPr>
          <a:xfrm>
            <a:off x="4563836" y="1778659"/>
            <a:ext cx="4203533" cy="10047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28C0BE-AFA7-E8ED-EDBB-D57F546AA767}"/>
              </a:ext>
            </a:extLst>
          </p:cNvPr>
          <p:cNvSpPr/>
          <p:nvPr/>
        </p:nvSpPr>
        <p:spPr>
          <a:xfrm>
            <a:off x="4494654" y="3206891"/>
            <a:ext cx="4272715" cy="10467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09A721-82F5-2F5C-4D12-AC538764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4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5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35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4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3724-175A-5EA0-4818-0D7DB45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BD35-B216-C8A4-C030-EEFFD87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505"/>
            <a:ext cx="7886700" cy="4633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99EC7FBA-7CEB-29F6-B3AA-3588BAAF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" y="2380686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2DF2-ADAD-1693-3643-484EB23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8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B505-0ACC-643B-5961-9CAE7E95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5F1DE7D8-C97B-D4E2-AFF1-E13FC55B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9" y="2077908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D2FA1-CAB3-A84F-7ACE-5342319FF393}"/>
              </a:ext>
            </a:extLst>
          </p:cNvPr>
          <p:cNvSpPr txBox="1"/>
          <p:nvPr/>
        </p:nvSpPr>
        <p:spPr>
          <a:xfrm>
            <a:off x="3298552" y="1433455"/>
            <a:ext cx="5852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sbin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bin.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root.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4204E-C8C4-7601-F7BA-7A663285E937}"/>
              </a:ext>
            </a:extLst>
          </p:cNvPr>
          <p:cNvSpPr txBox="1"/>
          <p:nvPr/>
        </p:nvSpPr>
        <p:spPr>
          <a:xfrm>
            <a:off x="3298552" y="3329332"/>
            <a:ext cx="317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4132D-8EC8-47E3-847C-CBCBD516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3794688"/>
            <a:ext cx="2219325" cy="3619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3B1BF-FC0C-E0DF-71A8-B69C95CE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5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9161-A24F-000B-80A8-4AFDE8F8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FFCA1A66-8502-7DD1-E715-3AB37245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4" y="2150097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AE212-3805-EBB0-78D4-875C2DF9C88C}"/>
              </a:ext>
            </a:extLst>
          </p:cNvPr>
          <p:cNvSpPr txBox="1"/>
          <p:nvPr/>
        </p:nvSpPr>
        <p:spPr>
          <a:xfrm>
            <a:off x="3300477" y="1509655"/>
            <a:ext cx="5843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/shadow 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group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E7132-AC6C-2975-6B81-6801B9BA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1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5953-0661-DE35-0E1A-01B0493A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B9CB1593-2879-28AF-D115-8036A7CD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8" y="2270412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8DA79-F9E4-B87D-087C-5D93CEF7A4AE}"/>
              </a:ext>
            </a:extLst>
          </p:cNvPr>
          <p:cNvSpPr txBox="1"/>
          <p:nvPr/>
        </p:nvSpPr>
        <p:spPr>
          <a:xfrm>
            <a:off x="3457059" y="1759600"/>
            <a:ext cx="5749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device driver.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ổ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driver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/dev </a:t>
            </a:r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6188B-2AA6-BBD5-75B7-95DF14C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4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976-E159-8AC1-59B8-6388F40B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82441D6C-B5CD-4273-B9F0-DCD30F51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8" y="2270412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5B788-418A-34C5-2BC7-9AF91B8F9CDF}"/>
              </a:ext>
            </a:extLst>
          </p:cNvPr>
          <p:cNvSpPr txBox="1"/>
          <p:nvPr/>
        </p:nvSpPr>
        <p:spPr>
          <a:xfrm>
            <a:off x="3275033" y="1531748"/>
            <a:ext cx="5844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/proc: 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procsess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Linux. </a:t>
            </a:r>
          </a:p>
          <a:p>
            <a:r>
              <a:rPr lang="en-US" dirty="0"/>
              <a:t>/proc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 kernel </a:t>
            </a:r>
          </a:p>
          <a:p>
            <a:r>
              <a:rPr lang="en-US" dirty="0"/>
              <a:t>space </a:t>
            </a:r>
            <a:r>
              <a:rPr lang="en-US" dirty="0" err="1"/>
              <a:t>và</a:t>
            </a:r>
            <a:r>
              <a:rPr lang="en-US" dirty="0"/>
              <a:t> kernel space.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C3CD-C4BB-3530-0251-5D8A4669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6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D23-B37D-EB3B-C1E0-27964FBB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4E1E656C-D165-C62D-330D-7F770EDE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2" y="2362937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8E01E-F339-4424-C689-752F580766D1}"/>
              </a:ext>
            </a:extLst>
          </p:cNvPr>
          <p:cNvSpPr txBox="1"/>
          <p:nvPr/>
        </p:nvSpPr>
        <p:spPr>
          <a:xfrm>
            <a:off x="2940763" y="1674674"/>
            <a:ext cx="62032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/var: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OS </a:t>
            </a:r>
            <a:r>
              <a:rPr lang="en-US" dirty="0" err="1"/>
              <a:t>chạy</a:t>
            </a:r>
            <a:r>
              <a:rPr lang="en-US" dirty="0"/>
              <a:t>.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/var/cache 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r>
              <a:rPr lang="en-US" dirty="0" err="1"/>
              <a:t>toán</a:t>
            </a:r>
            <a:r>
              <a:rPr lang="en-US" dirty="0"/>
              <a:t>. </a:t>
            </a:r>
          </a:p>
          <a:p>
            <a:r>
              <a:rPr lang="en-US" dirty="0"/>
              <a:t>/var/spool: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24452-AEAF-8B64-E381-0338ED29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4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6527-6AE0-35A7-5284-DCF544C6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41C08EC2-AFBA-8EC3-0F6A-5F5B51BA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4" y="2314810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48919-6EB9-DB58-1551-9E68F589C45F}"/>
              </a:ext>
            </a:extLst>
          </p:cNvPr>
          <p:cNvSpPr txBox="1"/>
          <p:nvPr/>
        </p:nvSpPr>
        <p:spPr>
          <a:xfrm>
            <a:off x="3163580" y="1576146"/>
            <a:ext cx="5811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: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chưa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đừng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RAM.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6931B-E869-E2DC-4A1F-626ACBE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35B5-8260-45A6-67AC-CD60A1BA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49D6-BC35-E6E8-0303-7B9FEE6B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503947"/>
            <a:ext cx="7973929" cy="4600446"/>
          </a:xfrm>
        </p:spPr>
        <p:txBody>
          <a:bodyPr/>
          <a:lstStyle/>
          <a:p>
            <a:pPr algn="just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nay:</a:t>
            </a:r>
          </a:p>
          <a:p>
            <a:pPr marL="0" indent="0" algn="just">
              <a:buNone/>
            </a:pP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nay </a:t>
            </a:r>
            <a:r>
              <a:rPr lang="en-US" sz="1800" dirty="0" err="1"/>
              <a:t>được</a:t>
            </a:r>
            <a:r>
              <a:rPr lang="en-US" sz="1800" dirty="0"/>
              <a:t> chia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Windows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Windows (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Unix)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C2717D-4E1D-924C-0326-6E0FFBC079CC}"/>
              </a:ext>
            </a:extLst>
          </p:cNvPr>
          <p:cNvSpPr/>
          <p:nvPr/>
        </p:nvSpPr>
        <p:spPr>
          <a:xfrm>
            <a:off x="628650" y="3657600"/>
            <a:ext cx="1503947" cy="15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Unix 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E9AFF7-CA90-2740-EAC0-59D8E8E904F3}"/>
              </a:ext>
            </a:extLst>
          </p:cNvPr>
          <p:cNvSpPr/>
          <p:nvPr/>
        </p:nvSpPr>
        <p:spPr>
          <a:xfrm>
            <a:off x="3104146" y="2947737"/>
            <a:ext cx="4102769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UNIX: MacOS, SunOS.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F54B5A-581E-46C0-E78B-1850E68D6AFD}"/>
              </a:ext>
            </a:extLst>
          </p:cNvPr>
          <p:cNvSpPr/>
          <p:nvPr/>
        </p:nvSpPr>
        <p:spPr>
          <a:xfrm>
            <a:off x="3104146" y="4872790"/>
            <a:ext cx="4102769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Unix: Android, GNU / Linux.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DB9B8-1571-2677-F54E-E8AA329CA6F8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2132597" y="3429000"/>
            <a:ext cx="971549" cy="980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343843-7937-9F0D-BE3F-9DE9DA16C791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132597" y="4409574"/>
            <a:ext cx="971549" cy="94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7296D5-B571-12A1-2642-2271F069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3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2AC1-717A-927B-31B2-8F54957B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pic>
        <p:nvPicPr>
          <p:cNvPr id="4" name="Picture 2" descr="Linux Directory Structure (File System Structure) Explained with Examples">
            <a:extLst>
              <a:ext uri="{FF2B5EF4-FFF2-40B4-BE49-F238E27FC236}">
                <a16:creationId xmlns:a16="http://schemas.microsoft.com/office/drawing/2014/main" id="{819575E1-84A5-5ACB-D367-64E74C75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7" y="2230589"/>
            <a:ext cx="2669902" cy="3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90769-FFB2-D84D-E4AD-2F3E4DE6DE0F}"/>
              </a:ext>
            </a:extLst>
          </p:cNvPr>
          <p:cNvSpPr txBox="1"/>
          <p:nvPr/>
        </p:nvSpPr>
        <p:spPr>
          <a:xfrm>
            <a:off x="3325433" y="1608870"/>
            <a:ext cx="567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</a:p>
          <a:p>
            <a:r>
              <a:rPr lang="en-US" dirty="0" err="1"/>
              <a:t>cho</a:t>
            </a:r>
            <a:r>
              <a:rPr lang="en-US" dirty="0"/>
              <a:t>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C0CA5-E896-069D-DCBC-98F74BA47DC9}"/>
              </a:ext>
            </a:extLst>
          </p:cNvPr>
          <p:cNvSpPr txBox="1"/>
          <p:nvPr/>
        </p:nvSpPr>
        <p:spPr>
          <a:xfrm>
            <a:off x="3269168" y="2358189"/>
            <a:ext cx="568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/home: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0CD62-9938-ECD4-A069-19AA95C2840D}"/>
              </a:ext>
            </a:extLst>
          </p:cNvPr>
          <p:cNvSpPr txBox="1"/>
          <p:nvPr/>
        </p:nvSpPr>
        <p:spPr>
          <a:xfrm>
            <a:off x="3370285" y="3210495"/>
            <a:ext cx="5581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/boot: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nhũng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boot.</a:t>
            </a:r>
          </a:p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kernel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Kernel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/boot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56F47-97EF-5B60-B08E-A1EC2467D88D}"/>
              </a:ext>
            </a:extLst>
          </p:cNvPr>
          <p:cNvSpPr txBox="1"/>
          <p:nvPr/>
        </p:nvSpPr>
        <p:spPr>
          <a:xfrm>
            <a:off x="3370285" y="4339800"/>
            <a:ext cx="545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/lib: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7DB42-4774-7020-BDEE-1D457024E084}"/>
              </a:ext>
            </a:extLst>
          </p:cNvPr>
          <p:cNvSpPr txBox="1"/>
          <p:nvPr/>
        </p:nvSpPr>
        <p:spPr>
          <a:xfrm>
            <a:off x="3370285" y="5159373"/>
            <a:ext cx="432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media: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khi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EAF993-F7B5-751C-26B2-1CE7CF1F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1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F808-4DA9-856A-C4D7-643B5F2A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01E7-C193-E2DB-CF99-A52369E9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789"/>
            <a:ext cx="7886700" cy="476475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touch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file&gt;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Di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Desktop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“pifC23”.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rm &lt;file name&gt;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file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newfile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vừa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Tạo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một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thư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mục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mới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pif_dir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desktop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này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“pifC23”.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8772-8F49-36EA-54E2-2AC049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4956-28B4-6F75-489E-1BEAC0F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1218-93C7-53D0-D7E4-CC688D74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46718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rm –rf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pif_dir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vừa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file/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thư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mục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lệnh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mv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Cú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pháp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mv &lt;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đường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dẫn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file/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thư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mục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 &lt;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đường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dẫn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vị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Desktop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Downloads.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>
                <a:solidFill>
                  <a:srgbClr val="FF0000"/>
                </a:solidFill>
              </a:rPr>
              <a:t> mv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cũ</a:t>
            </a:r>
            <a:r>
              <a:rPr lang="en-US" dirty="0">
                <a:solidFill>
                  <a:srgbClr val="FF0000"/>
                </a:solidFill>
              </a:rPr>
              <a:t> &gt;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r>
              <a:rPr lang="en-US" dirty="0">
                <a:solidFill>
                  <a:srgbClr val="FF0000"/>
                </a:solidFill>
              </a:rPr>
              <a:t> &gt;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, di </a:t>
            </a:r>
            <a:r>
              <a:rPr lang="en-US" sz="2100" dirty="0" err="1"/>
              <a:t>chuyển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file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mục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lúc</a:t>
            </a:r>
            <a:r>
              <a:rPr lang="en-US" sz="21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1512-70F1-C42F-0655-4D82EA6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68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5B2D-B569-4CC0-86F6-9D5A086E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2C4D-18CF-1B05-673E-4B7C9D29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Copy file: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>
                <a:solidFill>
                  <a:srgbClr val="FF0000"/>
                </a:solidFill>
              </a:rPr>
              <a:t>Cú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: cp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file &gt;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đường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Copy file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vùa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hiện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lúc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nãy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lưu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ở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Desktop.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Copy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Cú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: cp –r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&gt;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đường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r>
              <a:rPr lang="en-US" dirty="0">
                <a:solidFill>
                  <a:srgbClr val="FF0000"/>
                </a:solidFill>
              </a:rPr>
              <a:t> 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8740-BD0F-AED3-922A-E2E0FC87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7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08BB-A77A-D9D5-4875-4ED6AA94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363F-70FA-3227-4289-F946D792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edit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file: </a:t>
            </a:r>
            <a:r>
              <a:rPr lang="en-US" dirty="0">
                <a:solidFill>
                  <a:srgbClr val="FF0000"/>
                </a:solidFill>
              </a:rPr>
              <a:t>cat &lt;file name&gt;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lệnh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cat 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/passwd.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gedit</a:t>
            </a:r>
            <a:r>
              <a:rPr lang="en-US" dirty="0">
                <a:solidFill>
                  <a:srgbClr val="FF0000"/>
                </a:solidFill>
              </a:rPr>
              <a:t>, vi, nano.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-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gedit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GUI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Lệnh</a:t>
            </a:r>
            <a:r>
              <a:rPr lang="en-US" dirty="0"/>
              <a:t> vi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nano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Link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https://devhints.io/vim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nano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file: Ctrl + 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Ctrl + X.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8700-1006-CE33-AD1E-428935CD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7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F54-3DD6-2392-F752-E648DACB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61D4-AD7B-0F71-DBEC-08ED84C2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file: </a:t>
            </a:r>
            <a:r>
              <a:rPr lang="en-US" dirty="0" err="1"/>
              <a:t>lệnh</a:t>
            </a:r>
            <a:r>
              <a:rPr lang="en-US" dirty="0"/>
              <a:t> find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>
                <a:solidFill>
                  <a:srgbClr val="FF0000"/>
                </a:solidFill>
              </a:rPr>
              <a:t>Cú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: find &lt;</a:t>
            </a:r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&gt; -name &lt;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3AFC-E2EF-7362-473C-DB6BDB43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D3C7-5B9D-7AAD-F7D6-E8FC392C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85C1-5B7E-0BD0-C987-E944E831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297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là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Theo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textbook: a process is an instance of an executing program.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terminal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terminal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terminal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271218-5845-A341-73DE-93BDCFE5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6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0E42-43C7-973D-53AD-EB413898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1705-0EBC-D21F-7A50-D147AA97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2425"/>
            <a:ext cx="7886700" cy="4351338"/>
          </a:xfrm>
        </p:spPr>
        <p:txBody>
          <a:bodyPr/>
          <a:lstStyle/>
          <a:p>
            <a:r>
              <a:rPr lang="en-US" dirty="0"/>
              <a:t>What is difference between process and program ?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AF3127B-0D5E-FBDA-088E-BDB17FDB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99801"/>
              </p:ext>
            </p:extLst>
          </p:nvPr>
        </p:nvGraphicFramePr>
        <p:xfrm>
          <a:off x="1323474" y="2153653"/>
          <a:ext cx="6761746" cy="453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884">
                  <a:extLst>
                    <a:ext uri="{9D8B030D-6E8A-4147-A177-3AD203B41FA5}">
                      <a16:colId xmlns:a16="http://schemas.microsoft.com/office/drawing/2014/main" val="2219881773"/>
                    </a:ext>
                  </a:extLst>
                </a:gridCol>
                <a:gridCol w="3392862">
                  <a:extLst>
                    <a:ext uri="{9D8B030D-6E8A-4147-A177-3AD203B41FA5}">
                      <a16:colId xmlns:a16="http://schemas.microsoft.com/office/drawing/2014/main" val="1008670317"/>
                    </a:ext>
                  </a:extLst>
                </a:gridCol>
              </a:tblGrid>
              <a:tr h="3814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74733"/>
                  </a:ext>
                </a:extLst>
              </a:tr>
              <a:tr h="1239644">
                <a:tc>
                  <a:txBody>
                    <a:bodyPr/>
                    <a:lstStyle/>
                    <a:p>
                      <a:r>
                        <a:rPr lang="en-US" sz="1800" dirty="0"/>
                        <a:t>An instance of an executing program.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file containing a range of information that describes how to construct a process at run time and perform a specific task.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02974"/>
                  </a:ext>
                </a:extLst>
              </a:tr>
              <a:tr h="953572">
                <a:tc>
                  <a:txBody>
                    <a:bodyPr/>
                    <a:lstStyle/>
                    <a:p>
                      <a:r>
                        <a:rPr lang="en-US" sz="1800" dirty="0"/>
                        <a:t>A same program can be executed into multiple process (normally by multiple user).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passive executable code on disk.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58815"/>
                  </a:ext>
                </a:extLst>
              </a:tr>
              <a:tr h="1525716">
                <a:tc>
                  <a:txBody>
                    <a:bodyPr/>
                    <a:lstStyle/>
                    <a:p>
                      <a:r>
                        <a:rPr lang="en-US" sz="1800" dirty="0"/>
                        <a:t>A process needs high resources as compared to a program, it requires CPU, disk, Input/Output, memory, address.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program does not have resource requirements. A program only needs memory space to store all the instruction.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76342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92E8DE-163D-2F12-0983-866E865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831B-1417-A2AF-5170-92357CD4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3CD4-A69A-6184-6341-FFC5D3C8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789"/>
            <a:ext cx="7886700" cy="46606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process ID (PID)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process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command </a:t>
            </a:r>
            <a:r>
              <a:rPr lang="en-US" dirty="0" err="1"/>
              <a:t>với</a:t>
            </a:r>
            <a:r>
              <a:rPr lang="en-US" dirty="0"/>
              <a:t>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process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htop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>
                <a:solidFill>
                  <a:srgbClr val="FF0000"/>
                </a:solidFill>
              </a:rPr>
              <a:t> kill -9 &lt;PID&gt;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FE58-F76C-9E2B-74C2-D9E718B8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5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F929-53EF-DF4E-7A3F-8CA86C86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1B4F-49B2-BCC3-D997-10CE498A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process:	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hello.c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nano </a:t>
            </a:r>
            <a:r>
              <a:rPr lang="en-US" dirty="0" err="1"/>
              <a:t>hoặc</a:t>
            </a:r>
            <a:r>
              <a:rPr lang="en-US" dirty="0"/>
              <a:t> vi.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terminal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htop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terminal kia</a:t>
            </a:r>
          </a:p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file </a:t>
            </a:r>
            <a:r>
              <a:rPr lang="en-US" dirty="0" err="1"/>
              <a:t>hello.c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terminal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htop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kia.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kill ở slide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F71F-98E7-73F3-02E0-087B053EAE72}"/>
              </a:ext>
            </a:extLst>
          </p:cNvPr>
          <p:cNvSpPr txBox="1"/>
          <p:nvPr/>
        </p:nvSpPr>
        <p:spPr>
          <a:xfrm>
            <a:off x="998621" y="2959769"/>
            <a:ext cx="3329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pritnf</a:t>
            </a:r>
            <a:r>
              <a:rPr lang="en-US" dirty="0"/>
              <a:t> (“Hello word!!!”);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95D9D6-1216-5D5E-CFB2-FEC28A8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B85A-7C6A-38B2-3055-D3408DF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5C3D-734B-D9E5-64FC-354947B7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529123"/>
            <a:ext cx="7886700" cy="435133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C092BD-48B1-D6BF-2036-D163596A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2" y="2289317"/>
            <a:ext cx="3425275" cy="2279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2A2B4-CD44-93D5-46CB-A6D97B91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2615077"/>
            <a:ext cx="4709242" cy="27138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06B76E-7949-D51A-CEFF-58DD4390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1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C6FA-6081-E111-2F1C-A63A144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permission.</a:t>
            </a:r>
          </a:p>
        </p:txBody>
      </p:sp>
      <p:pic>
        <p:nvPicPr>
          <p:cNvPr id="1026" name="Picture 2" descr="Introduction to User">
            <a:extLst>
              <a:ext uri="{FF2B5EF4-FFF2-40B4-BE49-F238E27FC236}">
                <a16:creationId xmlns:a16="http://schemas.microsoft.com/office/drawing/2014/main" id="{8B9C84CC-7A49-7922-6CB2-D2348D58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82" y="1329657"/>
            <a:ext cx="3943350" cy="25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007006-50C2-A30B-8394-C39923DE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18" y="1753055"/>
            <a:ext cx="7886700" cy="4351338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 User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BA282-75C7-3E38-273E-4E63185E10A5}"/>
              </a:ext>
            </a:extLst>
          </p:cNvPr>
          <p:cNvSpPr txBox="1"/>
          <p:nvPr/>
        </p:nvSpPr>
        <p:spPr>
          <a:xfrm>
            <a:off x="363100" y="3928724"/>
            <a:ext cx="885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UTM Caviar (Headings)"/>
              </a:rPr>
              <a:t>Linux </a:t>
            </a:r>
            <a:r>
              <a:rPr lang="en-US" dirty="0" err="1">
                <a:latin typeface="UTM Caviar (Headings)"/>
              </a:rPr>
              <a:t>cho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phép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nhiều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người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có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thể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cùng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sử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dụng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một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máy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tính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và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có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thể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hoạt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động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đồng</a:t>
            </a:r>
            <a:r>
              <a:rPr lang="en-US" dirty="0">
                <a:latin typeface="UTM Caviar (Headings)"/>
              </a:rPr>
              <a:t> </a:t>
            </a:r>
          </a:p>
          <a:p>
            <a:r>
              <a:rPr lang="en-US" dirty="0" err="1">
                <a:latin typeface="UTM Caviar (Headings)"/>
              </a:rPr>
              <a:t>thời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ngay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kho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có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một</a:t>
            </a:r>
            <a:r>
              <a:rPr lang="en-US" dirty="0">
                <a:latin typeface="UTM Caviar (Headings)"/>
              </a:rPr>
              <a:t> user </a:t>
            </a:r>
            <a:r>
              <a:rPr lang="en-US" dirty="0" err="1">
                <a:latin typeface="UTM Caviar (Headings)"/>
              </a:rPr>
              <a:t>khác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hoạt</a:t>
            </a:r>
            <a:r>
              <a:rPr lang="en-US" dirty="0">
                <a:latin typeface="UTM Caviar (Headings)"/>
              </a:rPr>
              <a:t> </a:t>
            </a:r>
            <a:r>
              <a:rPr lang="en-US" dirty="0" err="1">
                <a:latin typeface="UTM Caviar (Headings)"/>
              </a:rPr>
              <a:t>động</a:t>
            </a:r>
            <a:r>
              <a:rPr lang="en-US" dirty="0">
                <a:latin typeface="UTM Caviar (Headings)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A5FBB-9C20-3FC9-8120-A4BE27E9852A}"/>
              </a:ext>
            </a:extLst>
          </p:cNvPr>
          <p:cNvSpPr txBox="1"/>
          <p:nvPr/>
        </p:nvSpPr>
        <p:spPr>
          <a:xfrm>
            <a:off x="388018" y="4709989"/>
            <a:ext cx="6296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user </a:t>
            </a:r>
            <a:r>
              <a:rPr lang="en-US" dirty="0" err="1"/>
              <a:t>là</a:t>
            </a:r>
            <a:r>
              <a:rPr lang="en-US" dirty="0"/>
              <a:t> user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user root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UID.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DC1C2-41B5-05DD-2944-BA2532C776CC}"/>
              </a:ext>
            </a:extLst>
          </p:cNvPr>
          <p:cNvSpPr txBox="1"/>
          <p:nvPr/>
        </p:nvSpPr>
        <p:spPr>
          <a:xfrm>
            <a:off x="363100" y="5528343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File name user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file: /</a:t>
            </a:r>
            <a:r>
              <a:rPr lang="en-US" dirty="0" err="1"/>
              <a:t>etc</a:t>
            </a:r>
            <a:r>
              <a:rPr lang="en-US" dirty="0"/>
              <a:t>/passwd.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9E64AB-3647-85E9-C850-1647817E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970-9877-2DFB-4D18-5497F69D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7663-8BF9-7467-B0D1-85239ABC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command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user: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user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useradd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userdel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user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passwd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id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user&gt;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FF37-A2EA-8A0C-0218-EE055DF1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0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0D73-C0F2-3A57-694D-4C26464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5329-885E-D81D-F6D4-E37EA9D0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user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group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group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GID ( group ID).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group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file: 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FBF6-93A2-534E-4035-3C7BFCF4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BDA9-4A41-018C-ADE6-B86AF5B2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F86C-A214-1420-3529-564B67CD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command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Group: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group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groupadd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group&gt;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group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groupdel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group&gt;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group </a:t>
            </a:r>
            <a:r>
              <a:rPr lang="en-US" dirty="0" err="1"/>
              <a:t>của</a:t>
            </a:r>
            <a:r>
              <a:rPr lang="en-US" dirty="0"/>
              <a:t> user: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usermod</a:t>
            </a:r>
            <a:r>
              <a:rPr lang="en-US" dirty="0">
                <a:solidFill>
                  <a:srgbClr val="FF0000"/>
                </a:solidFill>
              </a:rPr>
              <a:t> –g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group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r>
              <a:rPr lang="en-US" dirty="0">
                <a:solidFill>
                  <a:srgbClr val="FF0000"/>
                </a:solidFill>
              </a:rPr>
              <a:t>&gt;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user&gt;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group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usermod</a:t>
            </a:r>
            <a:r>
              <a:rPr lang="en-US" dirty="0">
                <a:solidFill>
                  <a:srgbClr val="FF0000"/>
                </a:solidFill>
              </a:rPr>
              <a:t>  -a –G  &lt;</a:t>
            </a:r>
            <a:r>
              <a:rPr lang="en-US" dirty="0" err="1">
                <a:solidFill>
                  <a:srgbClr val="FF0000"/>
                </a:solidFill>
              </a:rPr>
              <a:t>groupname</a:t>
            </a:r>
            <a:r>
              <a:rPr lang="en-US" dirty="0">
                <a:solidFill>
                  <a:srgbClr val="FF0000"/>
                </a:solidFill>
              </a:rPr>
              <a:t>&gt;  &lt;username&gt;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3E17-AA7A-D2DE-C116-B9B7E73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75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76BC-30FA-D428-CFEA-EE5FF795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593A-C1E5-C647-B3CF-2B486F68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Linux, </a:t>
            </a:r>
            <a:r>
              <a:rPr lang="en-US" dirty="0" err="1"/>
              <a:t>mỗi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User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đó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user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file: </a:t>
            </a:r>
          </a:p>
          <a:p>
            <a:pPr marL="0" indent="0">
              <a:buNone/>
            </a:pPr>
            <a:r>
              <a:rPr lang="en-US" dirty="0"/>
              <a:t> 	- </a:t>
            </a:r>
            <a:r>
              <a:rPr lang="en-US" dirty="0" err="1">
                <a:solidFill>
                  <a:srgbClr val="FF0000"/>
                </a:solidFill>
              </a:rPr>
              <a:t>Chown</a:t>
            </a:r>
            <a:r>
              <a:rPr lang="en-US" dirty="0">
                <a:solidFill>
                  <a:srgbClr val="FF0000"/>
                </a:solidFill>
              </a:rPr>
              <a:t> &lt;user/owner&gt;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file&gt;</a:t>
            </a:r>
          </a:p>
          <a:p>
            <a:pPr marL="0" indent="0">
              <a:buNone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>
                <a:solidFill>
                  <a:srgbClr val="FF0000"/>
                </a:solidFill>
              </a:rPr>
              <a:t>Chown</a:t>
            </a:r>
            <a:r>
              <a:rPr lang="en-US" dirty="0">
                <a:solidFill>
                  <a:srgbClr val="FF0000"/>
                </a:solidFill>
              </a:rPr>
              <a:t> &lt;group&gt;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file&gt;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E0A67-708F-4E42-36F9-8C958044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2366135"/>
            <a:ext cx="2496552" cy="18564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704D67-1090-62F9-7825-D519F99B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6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485-2C27-3DED-F28E-236297FE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896C-D7E9-9155-A7E7-E3008C5F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 on Linux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Permission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ở slide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permission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nix File Permissions | Guide to Unix File Permissions with example">
            <a:extLst>
              <a:ext uri="{FF2B5EF4-FFF2-40B4-BE49-F238E27FC236}">
                <a16:creationId xmlns:a16="http://schemas.microsoft.com/office/drawing/2014/main" id="{CA6E90C9-21D8-E1C2-BDC2-E27130AB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4" y="3678856"/>
            <a:ext cx="4568052" cy="256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E29EE-21D3-F802-89D2-315D3B55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CF9-0120-FDE4-83DA-E9FE382D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0C43-79CF-387B-46E4-493CA277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Read 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Write: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write,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write,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Execute: Ở Windows,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“.exe”,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Linux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3DA3-356B-C1F4-B440-4AFFAB1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2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1A3E-98CF-B1BB-FF63-C015E3E9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34BC-CBE0-6A98-BE6E-8E0C01B0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hoặc</a:t>
            </a:r>
            <a:r>
              <a:rPr lang="en-US" dirty="0"/>
              <a:t> directory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user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group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user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permissions.</a:t>
            </a:r>
          </a:p>
          <a:p>
            <a:pPr marL="0" indent="0">
              <a:buNone/>
            </a:pPr>
            <a:r>
              <a:rPr lang="en-US" dirty="0"/>
              <a:t>Error: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hay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Linux </a:t>
            </a:r>
            <a:r>
              <a:rPr lang="en-US" dirty="0">
                <a:solidFill>
                  <a:srgbClr val="FF0000"/>
                </a:solidFill>
              </a:rPr>
              <a:t>“Permission Denied”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04A12-C40C-8B91-8377-A15FE8E4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52" y="3296401"/>
            <a:ext cx="4657725" cy="315277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B3E2D7-79BD-BED5-4630-E247FC46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2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3975-C17C-D9F7-179B-96A471A4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1C4-6E35-E64D-E90C-E76375A3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permission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ls – l &lt;</a:t>
            </a:r>
            <a:r>
              <a:rPr lang="en-US" dirty="0" err="1"/>
              <a:t>tên</a:t>
            </a:r>
            <a:r>
              <a:rPr lang="en-US" dirty="0"/>
              <a:t> file&gt;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B477-32FD-0BB5-8BBC-DA23BADF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32" y="2364096"/>
            <a:ext cx="5047736" cy="387523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CF6171-EC48-10A9-FEB8-61611432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04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F10B-E226-1C04-D3C3-97AA81BB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1385-C9E6-0A58-727D-4B86B26E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file/ directory permission in Linux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/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quyền</a:t>
            </a:r>
            <a:r>
              <a:rPr lang="en-US" dirty="0">
                <a:solidFill>
                  <a:srgbClr val="FF0000"/>
                </a:solidFill>
              </a:rPr>
              <a:t>&gt; &lt;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file&gt;.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Symbolic Mode</a:t>
            </a:r>
          </a:p>
          <a:p>
            <a:pPr marL="0" indent="0">
              <a:buNone/>
            </a:pPr>
            <a:r>
              <a:rPr lang="en-US" dirty="0"/>
              <a:t> 	Ở symbolic mode,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permissions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9BF2D-FE1C-88C2-DFC0-6EFBF35D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48" y="4121229"/>
            <a:ext cx="4005848" cy="1740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42FA5-8A62-32BB-BD82-6525E7DC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4" y="4229436"/>
            <a:ext cx="4726885" cy="187495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774F02-7280-16B1-5923-012AE1FF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0D40-9BF2-BCE8-ABC9-2101EB3A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768"/>
            <a:ext cx="7886700" cy="132556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18DC-09DD-AE99-B325-79F402BF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44" y="1423040"/>
            <a:ext cx="7886700" cy="4684666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8FCC8-2F5F-C67E-9B3C-3197F4E4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21" y="3199333"/>
            <a:ext cx="3586187" cy="1759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059B3-E85C-435C-0CE2-4D42A282FFF8}"/>
              </a:ext>
            </a:extLst>
          </p:cNvPr>
          <p:cNvSpPr txBox="1"/>
          <p:nvPr/>
        </p:nvSpPr>
        <p:spPr>
          <a:xfrm>
            <a:off x="313044" y="1979121"/>
            <a:ext cx="874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 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1969,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Bell Labs </a:t>
            </a:r>
            <a:r>
              <a:rPr lang="en-US" dirty="0" err="1"/>
              <a:t>của</a:t>
            </a:r>
            <a:r>
              <a:rPr lang="en-US" dirty="0"/>
              <a:t> AT&amp;T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“UNIX” </a:t>
            </a:r>
            <a:r>
              <a:rPr lang="en-US" dirty="0" err="1"/>
              <a:t>và</a:t>
            </a:r>
            <a:r>
              <a:rPr lang="en-US" dirty="0"/>
              <a:t> do 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AT&amp;T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34C21-A00B-740A-1D91-540BB37A82A3}"/>
              </a:ext>
            </a:extLst>
          </p:cNvPr>
          <p:cNvSpPr txBox="1"/>
          <p:nvPr/>
        </p:nvSpPr>
        <p:spPr>
          <a:xfrm>
            <a:off x="313044" y="4878879"/>
            <a:ext cx="55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GNU project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Unix.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9D8FD7-DFBB-CF3A-0245-CB2407A3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07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4CB-3FC7-94AA-2868-C0BC04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51A0-1C84-E9BA-F118-87D8A4ED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12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E4B70-898B-C731-D6E2-A1047FA1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20" y="1843343"/>
            <a:ext cx="5318960" cy="3396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82A73-A64F-640D-CC62-CF8FE24C153B}"/>
              </a:ext>
            </a:extLst>
          </p:cNvPr>
          <p:cNvSpPr txBox="1"/>
          <p:nvPr/>
        </p:nvSpPr>
        <p:spPr>
          <a:xfrm>
            <a:off x="445168" y="5364752"/>
            <a:ext cx="727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user </a:t>
            </a:r>
            <a:r>
              <a:rPr lang="en-US" dirty="0" err="1"/>
              <a:t>là</a:t>
            </a:r>
            <a:r>
              <a:rPr lang="en-US" dirty="0"/>
              <a:t> read, write, execute; </a:t>
            </a:r>
            <a:r>
              <a:rPr lang="en-US" dirty="0" err="1"/>
              <a:t>còn</a:t>
            </a:r>
            <a:r>
              <a:rPr lang="en-US" dirty="0"/>
              <a:t> </a:t>
            </a:r>
          </a:p>
          <a:p>
            <a:r>
              <a:rPr lang="en-US" dirty="0"/>
              <a:t>group </a:t>
            </a:r>
            <a:r>
              <a:rPr lang="en-US" dirty="0" err="1"/>
              <a:t>là</a:t>
            </a:r>
            <a:r>
              <a:rPr lang="en-US" dirty="0"/>
              <a:t> read; other user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.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F5DD5-84AC-8EC2-93BF-F75B067D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4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C5DD-E8E9-5496-8508-7FEE7B8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9BFA-DCFD-963D-ACB8-E4D000E3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Absolute mode</a:t>
            </a:r>
          </a:p>
          <a:p>
            <a:pPr marL="0" indent="0">
              <a:buNone/>
            </a:pPr>
            <a:r>
              <a:rPr lang="en-US" dirty="0"/>
              <a:t>	Ở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octal value.</a:t>
            </a:r>
          </a:p>
          <a:p>
            <a:pPr marL="0" indent="0">
              <a:buNone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</a:p>
        </p:txBody>
      </p:sp>
      <p:pic>
        <p:nvPicPr>
          <p:cNvPr id="3074" name="Picture 2" descr="Understanding File Permissions · 2buntu">
            <a:extLst>
              <a:ext uri="{FF2B5EF4-FFF2-40B4-BE49-F238E27FC236}">
                <a16:creationId xmlns:a16="http://schemas.microsoft.com/office/drawing/2014/main" id="{B3258FE5-E02C-8483-DDBE-82279A53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42" y="3276754"/>
            <a:ext cx="4858126" cy="3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10719E-5E49-14D0-FEE8-A7F0A24E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60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A545-B6BB-1DA9-94C7-358E0EDD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– group and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E5B0-121A-0D6F-F23E-7723F834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5821"/>
            <a:ext cx="7886700" cy="46485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82BBE-4BB7-0253-B512-D0491393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16" y="1737974"/>
            <a:ext cx="5581650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3CB6C-BBB1-2396-1163-FE24B478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51" y="4045008"/>
            <a:ext cx="3629025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B5B20F-49D2-9C02-7EC3-FB8A5D55DEA3}"/>
              </a:ext>
            </a:extLst>
          </p:cNvPr>
          <p:cNvSpPr txBox="1"/>
          <p:nvPr/>
        </p:nvSpPr>
        <p:spPr>
          <a:xfrm>
            <a:off x="628650" y="5977869"/>
            <a:ext cx="523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Absolute Mode.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9C7534-0FBE-3009-4924-495D659A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5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D99E-F693-D904-F797-569CA944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Telnet and SSH network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8AF4-8CB9-FF14-ABCB-3B53C0AF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Telnet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Telnet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hỗ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internet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LAN.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Telnet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qua port 23.</a:t>
            </a:r>
          </a:p>
        </p:txBody>
      </p:sp>
      <p:pic>
        <p:nvPicPr>
          <p:cNvPr id="4108" name="Picture 12" descr="Network Component: Telnet Server">
            <a:extLst>
              <a:ext uri="{FF2B5EF4-FFF2-40B4-BE49-F238E27FC236}">
                <a16:creationId xmlns:a16="http://schemas.microsoft.com/office/drawing/2014/main" id="{ECD92E0B-28AB-9335-15DA-7E7CB28D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84" y="3395877"/>
            <a:ext cx="4664744" cy="28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C52C-E736-ADE9-DD72-AEF6FF48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1698-406B-85BC-9A75-6238468C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Telnet and SSH network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5C81-C62D-7C8B-5519-F716DFAB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Telnet server </a:t>
            </a:r>
            <a:r>
              <a:rPr lang="en-US" dirty="0" err="1">
                <a:solidFill>
                  <a:srgbClr val="FF0000"/>
                </a:solidFill>
              </a:rPr>
              <a:t>đơn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kèm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môi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internet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TCP/IP.</a:t>
            </a:r>
          </a:p>
        </p:txBody>
      </p:sp>
      <p:pic>
        <p:nvPicPr>
          <p:cNvPr id="5124" name="Picture 4" descr="Telnet là gì 1">
            <a:extLst>
              <a:ext uri="{FF2B5EF4-FFF2-40B4-BE49-F238E27FC236}">
                <a16:creationId xmlns:a16="http://schemas.microsoft.com/office/drawing/2014/main" id="{93DBEEAA-D474-B1A6-1027-936DF78A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8" y="2857850"/>
            <a:ext cx="4754730" cy="35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C9F8-D8C4-3CDF-9FC1-5F69745D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4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92A-CE64-3BE1-BFB6-7CBAB5CC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Telnet and SSH network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4DD5-AE00-C1B0-3AA3-B311ED44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Telnet for remoting server/ other computer? on Linux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B12C2-35C7-9DA0-B3CF-FE7B48A7F0F7}"/>
              </a:ext>
            </a:extLst>
          </p:cNvPr>
          <p:cNvSpPr txBox="1"/>
          <p:nvPr/>
        </p:nvSpPr>
        <p:spPr>
          <a:xfrm>
            <a:off x="481263" y="2177716"/>
            <a:ext cx="84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telnet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update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apt </a:t>
            </a:r>
            <a:r>
              <a:rPr lang="en-US" dirty="0" err="1"/>
              <a:t>trên</a:t>
            </a:r>
            <a:r>
              <a:rPr lang="en-US" dirty="0"/>
              <a:t> Linux </a:t>
            </a:r>
          </a:p>
          <a:p>
            <a:r>
              <a:rPr lang="en-US" dirty="0"/>
              <a:t>qua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 install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A72E-A376-7A84-7390-3B4CBABD34D7}"/>
              </a:ext>
            </a:extLst>
          </p:cNvPr>
          <p:cNvSpPr txBox="1"/>
          <p:nvPr/>
        </p:nvSpPr>
        <p:spPr>
          <a:xfrm>
            <a:off x="481263" y="3068053"/>
            <a:ext cx="791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telnet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 install </a:t>
            </a:r>
            <a:r>
              <a:rPr lang="en-US" dirty="0" err="1">
                <a:solidFill>
                  <a:srgbClr val="FF0000"/>
                </a:solidFill>
              </a:rPr>
              <a:t>telnetd</a:t>
            </a:r>
            <a:r>
              <a:rPr lang="en-US" dirty="0">
                <a:solidFill>
                  <a:srgbClr val="FF0000"/>
                </a:solidFill>
              </a:rPr>
              <a:t> -y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A1C5C-CBC9-3C00-395A-2A0299EB140C}"/>
              </a:ext>
            </a:extLst>
          </p:cNvPr>
          <p:cNvSpPr txBox="1"/>
          <p:nvPr/>
        </p:nvSpPr>
        <p:spPr>
          <a:xfrm>
            <a:off x="481263" y="3785556"/>
            <a:ext cx="693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telnet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status </a:t>
            </a:r>
            <a:r>
              <a:rPr lang="en-US" dirty="0" err="1">
                <a:solidFill>
                  <a:srgbClr val="FF0000"/>
                </a:solidFill>
              </a:rPr>
              <a:t>inetd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3F96-D088-2B7A-F60E-D9E74EC104D7}"/>
              </a:ext>
            </a:extLst>
          </p:cNvPr>
          <p:cNvSpPr txBox="1"/>
          <p:nvPr/>
        </p:nvSpPr>
        <p:spPr>
          <a:xfrm>
            <a:off x="481263" y="5458062"/>
            <a:ext cx="493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telnet &lt; </a:t>
            </a: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muốn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F6A43-21CC-CED5-7C38-9B762F6D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4563974"/>
            <a:ext cx="7429500" cy="7620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47FF0B2-5E4D-AFFE-9BB5-812A9465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5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70AA-52B0-4B4D-2259-01CDCFDA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Telnet and SSH network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91B5-68EF-A123-21F1-CCCDFE9E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SSH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qua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Internet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telnet).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SSH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Telnet.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SSH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qua port22.  </a:t>
            </a:r>
          </a:p>
        </p:txBody>
      </p:sp>
      <p:pic>
        <p:nvPicPr>
          <p:cNvPr id="6148" name="Picture 4" descr="Mô tả cơ chế hoạt động của SSH">
            <a:extLst>
              <a:ext uri="{FF2B5EF4-FFF2-40B4-BE49-F238E27FC236}">
                <a16:creationId xmlns:a16="http://schemas.microsoft.com/office/drawing/2014/main" id="{2FD33326-91D3-C1D5-EC4F-846EA257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16" y="3559383"/>
            <a:ext cx="6018046" cy="24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8C2A-FF6E-EBFC-27B0-A4ACE0F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6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13AF-3D10-16C5-907C-F9BFB9E6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Telnet and SSH network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9D80-95D2-D0E5-1C46-D98E021E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820"/>
            <a:ext cx="7886700" cy="4351338"/>
          </a:xfrm>
        </p:spPr>
        <p:txBody>
          <a:bodyPr/>
          <a:lstStyle/>
          <a:p>
            <a:r>
              <a:rPr lang="en-US" dirty="0"/>
              <a:t>How to use SSH to connect to a Remote client/ server in Linux 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66FA7-987D-B045-7E36-AFED0ABE3CD0}"/>
              </a:ext>
            </a:extLst>
          </p:cNvPr>
          <p:cNvSpPr txBox="1"/>
          <p:nvPr/>
        </p:nvSpPr>
        <p:spPr>
          <a:xfrm>
            <a:off x="806116" y="2299958"/>
            <a:ext cx="470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Install an OpenSSH Client qua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dirty="0" err="1">
                <a:solidFill>
                  <a:srgbClr val="FF0000"/>
                </a:solidFill>
              </a:rPr>
              <a:t>openssh</a:t>
            </a:r>
            <a:r>
              <a:rPr lang="en-US" dirty="0">
                <a:solidFill>
                  <a:srgbClr val="FF0000"/>
                </a:solidFill>
              </a:rPr>
              <a:t>-client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8A39-2DCF-153C-2794-0E7BB7A4C658}"/>
              </a:ext>
            </a:extLst>
          </p:cNvPr>
          <p:cNvSpPr txBox="1"/>
          <p:nvPr/>
        </p:nvSpPr>
        <p:spPr>
          <a:xfrm>
            <a:off x="806116" y="3105834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Install an OpenSSH-server qua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dirty="0" err="1">
                <a:solidFill>
                  <a:srgbClr val="FF0000"/>
                </a:solidFill>
              </a:rPr>
              <a:t>openssh</a:t>
            </a:r>
            <a:r>
              <a:rPr lang="en-US" dirty="0">
                <a:solidFill>
                  <a:srgbClr val="FF0000"/>
                </a:solidFill>
              </a:rPr>
              <a:t>-server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E1A1-95C9-B96F-3511-5255E1DB7012}"/>
              </a:ext>
            </a:extLst>
          </p:cNvPr>
          <p:cNvSpPr txBox="1"/>
          <p:nvPr/>
        </p:nvSpPr>
        <p:spPr>
          <a:xfrm>
            <a:off x="808429" y="3752165"/>
            <a:ext cx="415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service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21508-AECC-DCBA-A03F-4791DF0B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490111"/>
            <a:ext cx="784860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F5AE4-2E2F-86A2-53C1-42EF85EA9972}"/>
              </a:ext>
            </a:extLst>
          </p:cNvPr>
          <p:cNvSpPr txBox="1"/>
          <p:nvPr/>
        </p:nvSpPr>
        <p:spPr>
          <a:xfrm>
            <a:off x="826089" y="5440526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qua username </a:t>
            </a:r>
            <a:r>
              <a:rPr lang="en-US" dirty="0" err="1"/>
              <a:t>và</a:t>
            </a:r>
            <a:r>
              <a:rPr lang="en-US" dirty="0"/>
              <a:t> IP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your_username@host_ip_address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07652C-E406-44BE-DD87-A6C0C3ED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86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53B3-C3CD-BD57-234F-282B950C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sz="3600" dirty="0"/>
              <a:t>Linux Ubuntu Installation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4DD-0B85-885B-17DA-D5C9EDC6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dual boot Linux Ubuntu </a:t>
            </a:r>
            <a:r>
              <a:rPr lang="en-US" dirty="0" err="1"/>
              <a:t>trên</a:t>
            </a:r>
            <a:r>
              <a:rPr lang="en-US" dirty="0"/>
              <a:t> Windows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USB </a:t>
            </a:r>
            <a:r>
              <a:rPr lang="en-US" dirty="0" err="1"/>
              <a:t>trên</a:t>
            </a:r>
            <a:r>
              <a:rPr lang="en-US" dirty="0"/>
              <a:t> 16 GB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ổ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100 GB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7D75-A45D-0EDB-104E-DDF7970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EC5E-7E14-5DBF-689C-97D35296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214"/>
            <a:ext cx="7886700" cy="132556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A3C-801F-39B5-7437-8435AEE0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7260"/>
            <a:ext cx="7886700" cy="4708730"/>
          </a:xfrm>
        </p:spPr>
        <p:txBody>
          <a:bodyPr/>
          <a:lstStyle/>
          <a:p>
            <a:r>
              <a:rPr lang="en-US" dirty="0"/>
              <a:t>Linux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73F9-DFD5-5ADF-0BBD-DD5FC24C3D31}"/>
              </a:ext>
            </a:extLst>
          </p:cNvPr>
          <p:cNvSpPr txBox="1"/>
          <p:nvPr/>
        </p:nvSpPr>
        <p:spPr>
          <a:xfrm>
            <a:off x="443609" y="1442594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Năm</a:t>
            </a:r>
            <a:r>
              <a:rPr lang="en-US" dirty="0"/>
              <a:t> 1991, Linus Torvalds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Helsinki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MINIX.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xức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MINIX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4BC93-3066-C920-C29D-836C3E676B06}"/>
              </a:ext>
            </a:extLst>
          </p:cNvPr>
          <p:cNvSpPr txBox="1"/>
          <p:nvPr/>
        </p:nvSpPr>
        <p:spPr>
          <a:xfrm>
            <a:off x="443609" y="2418843"/>
            <a:ext cx="87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kernel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LINUX.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83359-B14E-CD42-525F-920594D8B038}"/>
              </a:ext>
            </a:extLst>
          </p:cNvPr>
          <p:cNvSpPr txBox="1"/>
          <p:nvPr/>
        </p:nvSpPr>
        <p:spPr>
          <a:xfrm>
            <a:off x="443609" y="3793688"/>
            <a:ext cx="842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kernel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 GNU/Linux,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Linux.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409AAA-E03B-BC6E-9004-84F63DBE0D4F}"/>
              </a:ext>
            </a:extLst>
          </p:cNvPr>
          <p:cNvSpPr txBox="1">
            <a:spLocks/>
          </p:cNvSpPr>
          <p:nvPr/>
        </p:nvSpPr>
        <p:spPr>
          <a:xfrm>
            <a:off x="781050" y="1548063"/>
            <a:ext cx="7886700" cy="47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25C2AFE-949B-AE89-9823-03221D21138D}"/>
              </a:ext>
            </a:extLst>
          </p:cNvPr>
          <p:cNvSpPr txBox="1"/>
          <p:nvPr/>
        </p:nvSpPr>
        <p:spPr>
          <a:xfrm>
            <a:off x="443610" y="3000083"/>
            <a:ext cx="857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Linux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chạy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0BCB1-DE7C-939E-8EA6-650E5B79F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92" y="4546385"/>
            <a:ext cx="2791326" cy="188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036DF1-C663-A62B-14C9-BBDF2AB7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06" y="4570449"/>
            <a:ext cx="1692314" cy="182705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AC16BA-8C18-0443-144A-3587ACB7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03F-DEE4-6A02-AA07-42A92A69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D-FBBB-F801-AE5C-2E3CB810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811"/>
            <a:ext cx="7886700" cy="4351338"/>
          </a:xfrm>
        </p:spPr>
        <p:txBody>
          <a:bodyPr/>
          <a:lstStyle/>
          <a:p>
            <a:r>
              <a:rPr lang="en-US" dirty="0"/>
              <a:t>GNU/ Linux Architecture</a:t>
            </a:r>
          </a:p>
        </p:txBody>
      </p:sp>
      <p:pic>
        <p:nvPicPr>
          <p:cNvPr id="1032" name="Picture 8" descr="5 The fundamental architecture of the GNU/Linux operating system. Source [8]  ">
            <a:extLst>
              <a:ext uri="{FF2B5EF4-FFF2-40B4-BE49-F238E27FC236}">
                <a16:creationId xmlns:a16="http://schemas.microsoft.com/office/drawing/2014/main" id="{FFD04306-200F-C2B7-CD52-349D275A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5" y="2473404"/>
            <a:ext cx="4427841" cy="29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EF06-D767-6A14-3029-B006BC5C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857D-2FF2-42ED-8546-B099814BD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UTM Caviar"/>
        <a:ea typeface=""/>
        <a:cs typeface=""/>
      </a:majorFont>
      <a:minorFont>
        <a:latin typeface="VNF-Caviar Drea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98172F74-CA89-487B-99AE-0116E60C713A}" vid="{906B353E-1F0A-4BF2-A578-C5D0271FA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PIF_Template (1)</Template>
  <TotalTime>2222</TotalTime>
  <Words>5122</Words>
  <Application>Microsoft Office PowerPoint</Application>
  <PresentationFormat>On-screen Show (4:3)</PresentationFormat>
  <Paragraphs>568</Paragraphs>
  <Slides>78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Caviar Dreams</vt:lpstr>
      <vt:lpstr>Times New Roman</vt:lpstr>
      <vt:lpstr>UTM Caviar</vt:lpstr>
      <vt:lpstr>UTM Caviar (Headings)</vt:lpstr>
      <vt:lpstr>VNF-Caviar Dreams</vt:lpstr>
      <vt:lpstr>Wingdings</vt:lpstr>
      <vt:lpstr>Office Theme</vt:lpstr>
      <vt:lpstr>LINUX KERNEL  FUNDAMENTAL</vt:lpstr>
      <vt:lpstr>Nội dung chính </vt:lpstr>
      <vt:lpstr>1. Hệ điều hành là gì ?</vt:lpstr>
      <vt:lpstr>1. Hệ điều hành là gì ?</vt:lpstr>
      <vt:lpstr>1. Hệ điều hành là gì ?</vt:lpstr>
      <vt:lpstr>1. Hệ điều hành là gì ?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2. Giới thiệu về Linux và ứng dụng</vt:lpstr>
      <vt:lpstr>3. Linux Kernel Architecture</vt:lpstr>
      <vt:lpstr>3. Linux Kernel Architecture</vt:lpstr>
      <vt:lpstr>3. Linux Kernel Architecture</vt:lpstr>
      <vt:lpstr>3. Linux Kernel Architecture</vt:lpstr>
      <vt:lpstr>3. Linux Kernel Architecture</vt:lpstr>
      <vt:lpstr>3. Linux Kernel Architecture</vt:lpstr>
      <vt:lpstr>4. CLI (Command Line Interface) và một số câu lệnh cơ bản</vt:lpstr>
      <vt:lpstr>4. CLI (Command Line Interface) và một số câu lệnh cơ bản</vt:lpstr>
      <vt:lpstr>4. CLI (Command Line Interface) và một số câu lệnh cơ bản</vt:lpstr>
      <vt:lpstr>4. CLI (Command Line Interface) và một số câu lệnh cơ bản</vt:lpstr>
      <vt:lpstr>4. CLI (Command Line Interface) và một số câu lệnh cơ bản</vt:lpstr>
      <vt:lpstr>4. CLI (Command Line Interface) và một số câu lệnh cơ bản</vt:lpstr>
      <vt:lpstr>4. CLI (Command Line Interface) và một số câu lệnh cơ bản</vt:lpstr>
      <vt:lpstr>4. CLI (Command Line Interface) và một số câu lệnh cơ bản</vt:lpstr>
      <vt:lpstr>5. Linux device driver</vt:lpstr>
      <vt:lpstr>5. Linux device driver</vt:lpstr>
      <vt:lpstr>5. Linux device driver</vt:lpstr>
      <vt:lpstr>5. Linux device driver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6. Linux file system</vt:lpstr>
      <vt:lpstr>7. Process</vt:lpstr>
      <vt:lpstr>7. Process</vt:lpstr>
      <vt:lpstr>7. Process</vt:lpstr>
      <vt:lpstr>7. Process</vt:lpstr>
      <vt:lpstr>8. User – group and permission.</vt:lpstr>
      <vt:lpstr>8. User – group and permission.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8. User – group and permission</vt:lpstr>
      <vt:lpstr>9. Telnet and SSH network protocol</vt:lpstr>
      <vt:lpstr>9. Telnet and SSH network protocol</vt:lpstr>
      <vt:lpstr>9. Telnet and SSH network protocol</vt:lpstr>
      <vt:lpstr>9. Telnet and SSH network protocol</vt:lpstr>
      <vt:lpstr>9. Telnet and SSH network protocol</vt:lpstr>
      <vt:lpstr>10. Linux Ubuntu Installation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 FUNDAMENTAL</dc:title>
  <dc:creator>84392722234</dc:creator>
  <cp:lastModifiedBy>Phạm Văn Trung</cp:lastModifiedBy>
  <cp:revision>29</cp:revision>
  <dcterms:created xsi:type="dcterms:W3CDTF">2023-03-30T06:24:35Z</dcterms:created>
  <dcterms:modified xsi:type="dcterms:W3CDTF">2023-06-23T19:54:10Z</dcterms:modified>
</cp:coreProperties>
</file>