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81" r:id="rId9"/>
    <p:sldId id="282" r:id="rId10"/>
    <p:sldId id="268" r:id="rId11"/>
    <p:sldId id="269" r:id="rId12"/>
    <p:sldId id="270" r:id="rId13"/>
    <p:sldId id="283" r:id="rId14"/>
    <p:sldId id="271" r:id="rId15"/>
    <p:sldId id="275" r:id="rId16"/>
    <p:sldId id="276" r:id="rId17"/>
    <p:sldId id="284" r:id="rId18"/>
    <p:sldId id="285" r:id="rId19"/>
    <p:sldId id="278" r:id="rId20"/>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14" d="100"/>
          <a:sy n="214" d="100"/>
        </p:scale>
        <p:origin x="91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975564F-20B5-47A8-A9E7-F0F14B7322C6}" type="datetimeFigureOut">
              <a:rPr lang="en-US" smtClean="0"/>
              <a:t>1/7/2025</a:t>
            </a:fld>
            <a:endParaRPr lang="en-US"/>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42EDECD3-3E78-4E71-9751-2054A9C6E49D}" type="slidenum">
              <a:rPr lang="en-US" smtClean="0"/>
              <a:t>‹#›</a:t>
            </a:fld>
            <a:endParaRPr lang="en-US"/>
          </a:p>
        </p:txBody>
      </p:sp>
    </p:spTree>
    <p:extLst>
      <p:ext uri="{BB962C8B-B14F-4D97-AF65-F5344CB8AC3E}">
        <p14:creationId xmlns:p14="http://schemas.microsoft.com/office/powerpoint/2010/main" val="311996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EDECD3-3E78-4E71-9751-2054A9C6E49D}" type="slidenum">
              <a:rPr lang="en-US" smtClean="0"/>
              <a:t>2</a:t>
            </a:fld>
            <a:endParaRPr lang="en-US"/>
          </a:p>
        </p:txBody>
      </p:sp>
    </p:spTree>
    <p:extLst>
      <p:ext uri="{BB962C8B-B14F-4D97-AF65-F5344CB8AC3E}">
        <p14:creationId xmlns:p14="http://schemas.microsoft.com/office/powerpoint/2010/main" val="413308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550" b="1" i="0">
                <a:solidFill>
                  <a:srgbClr val="003054"/>
                </a:solidFill>
                <a:latin typeface="Arial"/>
                <a:cs typeface="Arial"/>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1/7/2025</a:t>
            </a:fld>
            <a:endParaRPr lang="en-US"/>
          </a:p>
        </p:txBody>
      </p:sp>
      <p:sp>
        <p:nvSpPr>
          <p:cNvPr id="6" name="Holder 6"/>
          <p:cNvSpPr>
            <a:spLocks noGrp="1"/>
          </p:cNvSpPr>
          <p:nvPr>
            <p:ph type="sldNum" sz="quarter" idx="7"/>
          </p:nvPr>
        </p:nvSpPr>
        <p:spPr/>
        <p:txBody>
          <a:bodyPr lIns="0" tIns="0" rIns="0" bIns="0"/>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1" i="0">
                <a:solidFill>
                  <a:srgbClr val="0030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9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1/7/2025</a:t>
            </a:fld>
            <a:endParaRPr lang="en-US"/>
          </a:p>
        </p:txBody>
      </p:sp>
      <p:sp>
        <p:nvSpPr>
          <p:cNvPr id="6" name="Holder 6"/>
          <p:cNvSpPr>
            <a:spLocks noGrp="1"/>
          </p:cNvSpPr>
          <p:nvPr>
            <p:ph type="sldNum" sz="quarter" idx="7"/>
          </p:nvPr>
        </p:nvSpPr>
        <p:spPr/>
        <p:txBody>
          <a:bodyPr lIns="0" tIns="0" rIns="0" bIns="0"/>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1" i="0">
                <a:solidFill>
                  <a:srgbClr val="003054"/>
                </a:solidFill>
                <a:latin typeface="Arial"/>
                <a:cs typeface="Arial"/>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1/7/2025</a:t>
            </a:fld>
            <a:endParaRPr lang="en-US"/>
          </a:p>
        </p:txBody>
      </p:sp>
      <p:sp>
        <p:nvSpPr>
          <p:cNvPr id="7" name="Holder 7"/>
          <p:cNvSpPr>
            <a:spLocks noGrp="1"/>
          </p:cNvSpPr>
          <p:nvPr>
            <p:ph type="sldNum" sz="quarter" idx="7"/>
          </p:nvPr>
        </p:nvSpPr>
        <p:spPr/>
        <p:txBody>
          <a:bodyPr lIns="0" tIns="0" rIns="0" bIns="0"/>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50" b="1" i="0">
                <a:solidFill>
                  <a:srgbClr val="0030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1/7/2025</a:t>
            </a:fld>
            <a:endParaRPr lang="en-US"/>
          </a:p>
        </p:txBody>
      </p:sp>
      <p:sp>
        <p:nvSpPr>
          <p:cNvPr id="5" name="Holder 5"/>
          <p:cNvSpPr>
            <a:spLocks noGrp="1"/>
          </p:cNvSpPr>
          <p:nvPr>
            <p:ph type="sldNum" sz="quarter" idx="7"/>
          </p:nvPr>
        </p:nvSpPr>
        <p:spPr/>
        <p:txBody>
          <a:bodyPr lIns="0" tIns="0" rIns="0" bIns="0"/>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1/7/2025</a:t>
            </a:fld>
            <a:endParaRPr lang="en-US"/>
          </a:p>
        </p:txBody>
      </p:sp>
      <p:sp>
        <p:nvSpPr>
          <p:cNvPr id="4" name="Holder 4"/>
          <p:cNvSpPr>
            <a:spLocks noGrp="1"/>
          </p:cNvSpPr>
          <p:nvPr>
            <p:ph type="sldNum" sz="quarter" idx="7"/>
          </p:nvPr>
        </p:nvSpPr>
        <p:spPr/>
        <p:txBody>
          <a:bodyPr lIns="0" tIns="0" rIns="0" bIns="0"/>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4388" y="265686"/>
            <a:ext cx="5133975" cy="261620"/>
          </a:xfrm>
          <a:prstGeom prst="rect">
            <a:avLst/>
          </a:prstGeom>
        </p:spPr>
        <p:txBody>
          <a:bodyPr wrap="square" lIns="0" tIns="0" rIns="0" bIns="0">
            <a:spAutoFit/>
          </a:bodyPr>
          <a:lstStyle>
            <a:lvl1pPr>
              <a:defRPr sz="1550" b="1" i="0">
                <a:solidFill>
                  <a:srgbClr val="003054"/>
                </a:solidFill>
                <a:latin typeface="Arial"/>
                <a:cs typeface="Arial"/>
              </a:defRPr>
            </a:lvl1pPr>
          </a:lstStyle>
          <a:p>
            <a:endParaRPr/>
          </a:p>
        </p:txBody>
      </p:sp>
      <p:sp>
        <p:nvSpPr>
          <p:cNvPr id="3" name="Holder 3"/>
          <p:cNvSpPr>
            <a:spLocks noGrp="1"/>
          </p:cNvSpPr>
          <p:nvPr>
            <p:ph type="body" idx="1"/>
          </p:nvPr>
        </p:nvSpPr>
        <p:spPr>
          <a:xfrm>
            <a:off x="242862" y="830968"/>
            <a:ext cx="5280075" cy="2093595"/>
          </a:xfrm>
          <a:prstGeom prst="rect">
            <a:avLst/>
          </a:prstGeom>
        </p:spPr>
        <p:txBody>
          <a:bodyPr wrap="square" lIns="0" tIns="0" rIns="0" bIns="0">
            <a:spAutoFit/>
          </a:bodyPr>
          <a:lstStyle>
            <a:lvl1pPr>
              <a:defRPr sz="9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18541" y="3079968"/>
            <a:ext cx="817880" cy="119380"/>
          </a:xfrm>
          <a:prstGeom prst="rect">
            <a:avLst/>
          </a:prstGeom>
        </p:spPr>
        <p:txBody>
          <a:bodyPr wrap="square" lIns="0" tIns="0" rIns="0" bIns="0">
            <a:spAutoFit/>
          </a:bodyPr>
          <a:lstStyle>
            <a:lvl1pPr>
              <a:defRPr sz="700" b="0" i="0">
                <a:solidFill>
                  <a:srgbClr val="003054"/>
                </a:solidFill>
                <a:latin typeface="Arial"/>
                <a:cs typeface="Arial"/>
              </a:defRPr>
            </a:lvl1p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1/7/2025</a:t>
            </a:fld>
            <a:endParaRPr lang="en-US"/>
          </a:p>
        </p:txBody>
      </p:sp>
      <p:sp>
        <p:nvSpPr>
          <p:cNvPr id="6" name="Holder 6"/>
          <p:cNvSpPr>
            <a:spLocks noGrp="1"/>
          </p:cNvSpPr>
          <p:nvPr>
            <p:ph type="sldNum" sz="quarter" idx="7"/>
          </p:nvPr>
        </p:nvSpPr>
        <p:spPr>
          <a:xfrm>
            <a:off x="5267629" y="3079968"/>
            <a:ext cx="274561" cy="119380"/>
          </a:xfrm>
          <a:prstGeom prst="rect">
            <a:avLst/>
          </a:prstGeom>
        </p:spPr>
        <p:txBody>
          <a:bodyPr wrap="square" lIns="0" tIns="0" rIns="0" bIns="0">
            <a:spAutoFit/>
          </a:bodyPr>
          <a:lstStyle>
            <a:lvl1pPr>
              <a:defRPr sz="700" b="0" i="0">
                <a:solidFill>
                  <a:srgbClr val="003054"/>
                </a:solidFill>
                <a:latin typeface="Arial"/>
                <a:cs typeface="Arial"/>
              </a:defRPr>
            </a:lvl1pPr>
          </a:lstStyle>
          <a:p>
            <a:pPr marL="64135">
              <a:lnSpc>
                <a:spcPts val="805"/>
              </a:lnSpc>
            </a:pPr>
            <a:fld id="{81D60167-4931-47E6-BA6A-407CBD079E47}" type="slidenum">
              <a:rPr spc="-20" dirty="0"/>
              <a:t>‹#›</a:t>
            </a:fld>
            <a:r>
              <a:rPr spc="-20" dirty="0"/>
              <a:t>/26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a:spLocks noGrp="1"/>
          </p:cNvSpPr>
          <p:nvPr>
            <p:ph type="title"/>
          </p:nvPr>
        </p:nvSpPr>
        <p:spPr>
          <a:xfrm>
            <a:off x="365607" y="1115837"/>
            <a:ext cx="4873625" cy="624210"/>
          </a:xfrm>
          <a:prstGeom prst="rect">
            <a:avLst/>
          </a:prstGeom>
        </p:spPr>
        <p:txBody>
          <a:bodyPr vert="horz" wrap="square" lIns="0" tIns="12065" rIns="0" bIns="0" rtlCol="0">
            <a:spAutoFit/>
          </a:bodyPr>
          <a:lstStyle/>
          <a:p>
            <a:pPr marL="12700" marR="5080">
              <a:lnSpc>
                <a:spcPct val="112200"/>
              </a:lnSpc>
              <a:spcBef>
                <a:spcPts val="95"/>
              </a:spcBef>
            </a:pPr>
            <a:r>
              <a:rPr lang="en-US" sz="1850" spc="-65" dirty="0">
                <a:solidFill>
                  <a:srgbClr val="FFFFFF"/>
                </a:solidFill>
              </a:rPr>
              <a:t>ỨNG DỤNG MÔ HÌNH TẠO SINH GIỌNG NÓI PHÁT TRIỂN ỨNG DỤNG SÁCH NÓI</a:t>
            </a:r>
            <a:endParaRPr sz="1850" dirty="0"/>
          </a:p>
        </p:txBody>
      </p:sp>
      <p:sp>
        <p:nvSpPr>
          <p:cNvPr id="4" name="object 4"/>
          <p:cNvSpPr txBox="1"/>
          <p:nvPr/>
        </p:nvSpPr>
        <p:spPr>
          <a:xfrm>
            <a:off x="365607" y="1807653"/>
            <a:ext cx="3584093" cy="1000659"/>
          </a:xfrm>
          <a:prstGeom prst="rect">
            <a:avLst/>
          </a:prstGeom>
        </p:spPr>
        <p:txBody>
          <a:bodyPr vert="horz" wrap="square" lIns="0" tIns="16510" rIns="0" bIns="0" rtlCol="0">
            <a:spAutoFit/>
          </a:bodyPr>
          <a:lstStyle/>
          <a:p>
            <a:pPr marL="12700">
              <a:lnSpc>
                <a:spcPct val="100000"/>
              </a:lnSpc>
              <a:spcBef>
                <a:spcPts val="130"/>
              </a:spcBef>
            </a:pPr>
            <a:r>
              <a:rPr sz="950" b="1" dirty="0">
                <a:solidFill>
                  <a:srgbClr val="FFFFFF"/>
                </a:solidFill>
                <a:latin typeface="Arial"/>
                <a:cs typeface="Arial"/>
              </a:rPr>
              <a:t>ĐỒ</a:t>
            </a:r>
            <a:r>
              <a:rPr sz="950" b="1" spc="-30" dirty="0">
                <a:solidFill>
                  <a:srgbClr val="FFFFFF"/>
                </a:solidFill>
                <a:latin typeface="Arial"/>
                <a:cs typeface="Arial"/>
              </a:rPr>
              <a:t> </a:t>
            </a:r>
            <a:r>
              <a:rPr sz="950" b="1" dirty="0">
                <a:solidFill>
                  <a:srgbClr val="FFFFFF"/>
                </a:solidFill>
                <a:latin typeface="Arial"/>
                <a:cs typeface="Arial"/>
              </a:rPr>
              <a:t>ÁN</a:t>
            </a:r>
            <a:r>
              <a:rPr sz="950" b="1" spc="-25" dirty="0">
                <a:solidFill>
                  <a:srgbClr val="FFFFFF"/>
                </a:solidFill>
                <a:latin typeface="Arial"/>
                <a:cs typeface="Arial"/>
              </a:rPr>
              <a:t> </a:t>
            </a:r>
            <a:r>
              <a:rPr sz="950" b="1" spc="-40" dirty="0">
                <a:solidFill>
                  <a:srgbClr val="FFFFFF"/>
                </a:solidFill>
                <a:latin typeface="Arial"/>
                <a:cs typeface="Arial"/>
              </a:rPr>
              <a:t>TỐT</a:t>
            </a:r>
            <a:r>
              <a:rPr sz="950" b="1" spc="-25" dirty="0">
                <a:solidFill>
                  <a:srgbClr val="FFFFFF"/>
                </a:solidFill>
                <a:latin typeface="Arial"/>
                <a:cs typeface="Arial"/>
              </a:rPr>
              <a:t> </a:t>
            </a:r>
            <a:r>
              <a:rPr sz="950" b="1" spc="-20" dirty="0">
                <a:solidFill>
                  <a:srgbClr val="FFFFFF"/>
                </a:solidFill>
                <a:latin typeface="Arial"/>
                <a:cs typeface="Arial"/>
              </a:rPr>
              <a:t>NGHIỆP</a:t>
            </a:r>
            <a:r>
              <a:rPr sz="950" b="1" spc="-25" dirty="0">
                <a:solidFill>
                  <a:srgbClr val="FFFFFF"/>
                </a:solidFill>
                <a:latin typeface="Arial"/>
                <a:cs typeface="Arial"/>
              </a:rPr>
              <a:t> </a:t>
            </a:r>
            <a:r>
              <a:rPr sz="950" b="1" spc="-35" dirty="0">
                <a:solidFill>
                  <a:srgbClr val="FFFFFF"/>
                </a:solidFill>
                <a:latin typeface="Arial"/>
                <a:cs typeface="Arial"/>
              </a:rPr>
              <a:t>ĐẠI</a:t>
            </a:r>
            <a:r>
              <a:rPr sz="950" b="1" spc="-25" dirty="0">
                <a:solidFill>
                  <a:srgbClr val="FFFFFF"/>
                </a:solidFill>
                <a:latin typeface="Arial"/>
                <a:cs typeface="Arial"/>
              </a:rPr>
              <a:t> HỌC</a:t>
            </a:r>
            <a:endParaRPr sz="950" dirty="0">
              <a:latin typeface="Arial"/>
              <a:cs typeface="Arial"/>
            </a:endParaRPr>
          </a:p>
          <a:p>
            <a:pPr>
              <a:lnSpc>
                <a:spcPct val="100000"/>
              </a:lnSpc>
            </a:pPr>
            <a:endParaRPr sz="950" dirty="0">
              <a:latin typeface="Arial"/>
              <a:cs typeface="Arial"/>
            </a:endParaRPr>
          </a:p>
          <a:p>
            <a:pPr>
              <a:lnSpc>
                <a:spcPct val="100000"/>
              </a:lnSpc>
              <a:spcBef>
                <a:spcPts val="220"/>
              </a:spcBef>
            </a:pPr>
            <a:endParaRPr sz="950" dirty="0">
              <a:latin typeface="Arial"/>
              <a:cs typeface="Arial"/>
            </a:endParaRPr>
          </a:p>
          <a:p>
            <a:pPr marL="12700" marR="232410">
              <a:lnSpc>
                <a:spcPct val="118900"/>
              </a:lnSpc>
            </a:pPr>
            <a:r>
              <a:rPr sz="950" b="1" spc="10" dirty="0">
                <a:solidFill>
                  <a:srgbClr val="FFFFFF"/>
                </a:solidFill>
                <a:latin typeface="Arial"/>
                <a:cs typeface="Arial"/>
              </a:rPr>
              <a:t>Sinh</a:t>
            </a:r>
            <a:r>
              <a:rPr sz="950" b="1" spc="85" dirty="0">
                <a:solidFill>
                  <a:srgbClr val="FFFFFF"/>
                </a:solidFill>
                <a:latin typeface="Arial"/>
                <a:cs typeface="Arial"/>
              </a:rPr>
              <a:t> </a:t>
            </a:r>
            <a:r>
              <a:rPr sz="950" b="1" spc="10" dirty="0">
                <a:solidFill>
                  <a:srgbClr val="FFFFFF"/>
                </a:solidFill>
                <a:latin typeface="Arial"/>
                <a:cs typeface="Arial"/>
              </a:rPr>
              <a:t>viên</a:t>
            </a:r>
            <a:r>
              <a:rPr sz="950" b="1" spc="85" dirty="0">
                <a:solidFill>
                  <a:srgbClr val="FFFFFF"/>
                </a:solidFill>
                <a:latin typeface="Arial"/>
                <a:cs typeface="Arial"/>
              </a:rPr>
              <a:t> </a:t>
            </a:r>
            <a:r>
              <a:rPr sz="950" b="1" spc="55" dirty="0">
                <a:solidFill>
                  <a:srgbClr val="FFFFFF"/>
                </a:solidFill>
                <a:latin typeface="Arial"/>
                <a:cs typeface="Arial"/>
              </a:rPr>
              <a:t>thực</a:t>
            </a:r>
            <a:r>
              <a:rPr sz="950" b="1" spc="85" dirty="0">
                <a:solidFill>
                  <a:srgbClr val="FFFFFF"/>
                </a:solidFill>
                <a:latin typeface="Arial"/>
                <a:cs typeface="Arial"/>
              </a:rPr>
              <a:t> </a:t>
            </a:r>
            <a:r>
              <a:rPr sz="950" b="1" spc="10" dirty="0">
                <a:solidFill>
                  <a:srgbClr val="FFFFFF"/>
                </a:solidFill>
                <a:latin typeface="Arial"/>
                <a:cs typeface="Arial"/>
              </a:rPr>
              <a:t>hiện:</a:t>
            </a:r>
            <a:r>
              <a:rPr sz="950" b="1" spc="90" dirty="0">
                <a:solidFill>
                  <a:srgbClr val="FFFFFF"/>
                </a:solidFill>
                <a:latin typeface="Arial"/>
                <a:cs typeface="Arial"/>
              </a:rPr>
              <a:t> </a:t>
            </a:r>
            <a:r>
              <a:rPr lang="en-US" sz="950" b="1" spc="10" dirty="0" err="1">
                <a:solidFill>
                  <a:srgbClr val="FFFFFF"/>
                </a:solidFill>
                <a:latin typeface="Arial"/>
                <a:cs typeface="Arial"/>
              </a:rPr>
              <a:t>Phạm</a:t>
            </a:r>
            <a:r>
              <a:rPr lang="en-US" sz="950" b="1" spc="10" dirty="0">
                <a:solidFill>
                  <a:srgbClr val="FFFFFF"/>
                </a:solidFill>
                <a:latin typeface="Arial"/>
                <a:cs typeface="Arial"/>
              </a:rPr>
              <a:t> </a:t>
            </a:r>
            <a:r>
              <a:rPr lang="en-US" sz="950" b="1" spc="10" dirty="0" err="1">
                <a:solidFill>
                  <a:srgbClr val="FFFFFF"/>
                </a:solidFill>
                <a:latin typeface="Arial"/>
                <a:cs typeface="Arial"/>
              </a:rPr>
              <a:t>Hồng</a:t>
            </a:r>
            <a:r>
              <a:rPr lang="en-US" sz="950" b="1" spc="10" dirty="0">
                <a:solidFill>
                  <a:srgbClr val="FFFFFF"/>
                </a:solidFill>
                <a:latin typeface="Arial"/>
                <a:cs typeface="Arial"/>
              </a:rPr>
              <a:t> Phong</a:t>
            </a:r>
          </a:p>
          <a:p>
            <a:pPr marL="12700" marR="232410">
              <a:lnSpc>
                <a:spcPct val="118900"/>
              </a:lnSpc>
            </a:pPr>
            <a:r>
              <a:rPr sz="950" b="1" spc="10" dirty="0" err="1">
                <a:solidFill>
                  <a:srgbClr val="FFFFFF"/>
                </a:solidFill>
                <a:latin typeface="Arial"/>
                <a:cs typeface="Arial"/>
              </a:rPr>
              <a:t>Giáo</a:t>
            </a:r>
            <a:r>
              <a:rPr sz="950" b="1" spc="65" dirty="0">
                <a:solidFill>
                  <a:srgbClr val="FFFFFF"/>
                </a:solidFill>
                <a:latin typeface="Arial"/>
                <a:cs typeface="Arial"/>
              </a:rPr>
              <a:t> </a:t>
            </a:r>
            <a:r>
              <a:rPr sz="950" b="1" spc="10" dirty="0">
                <a:solidFill>
                  <a:srgbClr val="FFFFFF"/>
                </a:solidFill>
                <a:latin typeface="Arial"/>
                <a:cs typeface="Arial"/>
              </a:rPr>
              <a:t>viên</a:t>
            </a:r>
            <a:r>
              <a:rPr sz="950" b="1" spc="65" dirty="0">
                <a:solidFill>
                  <a:srgbClr val="FFFFFF"/>
                </a:solidFill>
                <a:latin typeface="Arial"/>
                <a:cs typeface="Arial"/>
              </a:rPr>
              <a:t> </a:t>
            </a:r>
            <a:r>
              <a:rPr sz="950" b="1" spc="10" dirty="0">
                <a:solidFill>
                  <a:srgbClr val="FFFFFF"/>
                </a:solidFill>
                <a:latin typeface="Arial"/>
                <a:cs typeface="Arial"/>
              </a:rPr>
              <a:t>hướng</a:t>
            </a:r>
            <a:r>
              <a:rPr sz="950" b="1" spc="65" dirty="0">
                <a:solidFill>
                  <a:srgbClr val="FFFFFF"/>
                </a:solidFill>
                <a:latin typeface="Arial"/>
                <a:cs typeface="Arial"/>
              </a:rPr>
              <a:t> </a:t>
            </a:r>
            <a:r>
              <a:rPr sz="950" b="1" spc="10" dirty="0">
                <a:solidFill>
                  <a:srgbClr val="FFFFFF"/>
                </a:solidFill>
                <a:latin typeface="Arial"/>
                <a:cs typeface="Arial"/>
              </a:rPr>
              <a:t>dẫn:</a:t>
            </a:r>
            <a:r>
              <a:rPr sz="950" b="1" spc="70" dirty="0">
                <a:solidFill>
                  <a:srgbClr val="FFFFFF"/>
                </a:solidFill>
                <a:latin typeface="Arial"/>
                <a:cs typeface="Arial"/>
              </a:rPr>
              <a:t> </a:t>
            </a:r>
            <a:r>
              <a:rPr lang="en-US" sz="950" b="1" spc="70" dirty="0">
                <a:solidFill>
                  <a:srgbClr val="FFFFFF"/>
                </a:solidFill>
                <a:latin typeface="Arial"/>
                <a:cs typeface="Arial"/>
              </a:rPr>
              <a:t>PGS </a:t>
            </a:r>
            <a:r>
              <a:rPr sz="950" b="1" dirty="0">
                <a:solidFill>
                  <a:srgbClr val="FFFFFF"/>
                </a:solidFill>
                <a:latin typeface="Arial"/>
                <a:cs typeface="Arial"/>
              </a:rPr>
              <a:t>T</a:t>
            </a:r>
            <a:r>
              <a:rPr lang="en-US" sz="950" b="1" dirty="0">
                <a:solidFill>
                  <a:srgbClr val="FFFFFF"/>
                </a:solidFill>
                <a:latin typeface="Arial"/>
                <a:cs typeface="Arial"/>
              </a:rPr>
              <a:t>S</a:t>
            </a:r>
            <a:r>
              <a:rPr sz="950" b="1" dirty="0">
                <a:solidFill>
                  <a:srgbClr val="FFFFFF"/>
                </a:solidFill>
                <a:latin typeface="Arial"/>
                <a:cs typeface="Arial"/>
              </a:rPr>
              <a:t>.</a:t>
            </a:r>
            <a:r>
              <a:rPr sz="950" b="1" spc="65" dirty="0">
                <a:solidFill>
                  <a:srgbClr val="FFFFFF"/>
                </a:solidFill>
                <a:latin typeface="Arial"/>
                <a:cs typeface="Arial"/>
              </a:rPr>
              <a:t> </a:t>
            </a:r>
            <a:r>
              <a:rPr sz="950" b="1" spc="10" dirty="0" err="1">
                <a:solidFill>
                  <a:srgbClr val="FFFFFF"/>
                </a:solidFill>
                <a:latin typeface="Arial"/>
                <a:cs typeface="Arial"/>
              </a:rPr>
              <a:t>Nguyễn</a:t>
            </a:r>
            <a:r>
              <a:rPr sz="950" b="1" spc="65" dirty="0">
                <a:solidFill>
                  <a:srgbClr val="FFFFFF"/>
                </a:solidFill>
                <a:latin typeface="Arial"/>
                <a:cs typeface="Arial"/>
              </a:rPr>
              <a:t> </a:t>
            </a:r>
            <a:r>
              <a:rPr lang="en-US" sz="950" b="1" spc="10" dirty="0" err="1">
                <a:solidFill>
                  <a:srgbClr val="FFFFFF"/>
                </a:solidFill>
                <a:latin typeface="Arial"/>
                <a:cs typeface="Arial"/>
              </a:rPr>
              <a:t>Trọng</a:t>
            </a:r>
            <a:r>
              <a:rPr lang="en-US" sz="950" b="1" spc="10" dirty="0">
                <a:solidFill>
                  <a:srgbClr val="FFFFFF"/>
                </a:solidFill>
                <a:latin typeface="Arial"/>
                <a:cs typeface="Arial"/>
              </a:rPr>
              <a:t> Khánh</a:t>
            </a:r>
            <a:endParaRPr sz="950" dirty="0">
              <a:latin typeface="Arial"/>
              <a:cs typeface="Arial"/>
            </a:endParaRPr>
          </a:p>
          <a:p>
            <a:pPr marL="12700">
              <a:lnSpc>
                <a:spcPct val="100000"/>
              </a:lnSpc>
              <a:spcBef>
                <a:spcPts val="215"/>
              </a:spcBef>
            </a:pPr>
            <a:r>
              <a:rPr sz="950" b="1" spc="95" dirty="0">
                <a:solidFill>
                  <a:srgbClr val="FFFFFF"/>
                </a:solidFill>
                <a:latin typeface="Arial"/>
                <a:cs typeface="Arial"/>
              </a:rPr>
              <a:t>Mã</a:t>
            </a:r>
            <a:r>
              <a:rPr sz="950" b="1" spc="35" dirty="0">
                <a:solidFill>
                  <a:srgbClr val="FFFFFF"/>
                </a:solidFill>
                <a:latin typeface="Arial"/>
                <a:cs typeface="Arial"/>
              </a:rPr>
              <a:t> </a:t>
            </a:r>
            <a:r>
              <a:rPr sz="950" b="1" dirty="0">
                <a:solidFill>
                  <a:srgbClr val="FFFFFF"/>
                </a:solidFill>
                <a:latin typeface="Arial"/>
                <a:cs typeface="Arial"/>
              </a:rPr>
              <a:t>sinh</a:t>
            </a:r>
            <a:r>
              <a:rPr sz="950" b="1" spc="35" dirty="0">
                <a:solidFill>
                  <a:srgbClr val="FFFFFF"/>
                </a:solidFill>
                <a:latin typeface="Arial"/>
                <a:cs typeface="Arial"/>
              </a:rPr>
              <a:t> </a:t>
            </a:r>
            <a:r>
              <a:rPr sz="950" b="1" dirty="0">
                <a:solidFill>
                  <a:srgbClr val="FFFFFF"/>
                </a:solidFill>
                <a:latin typeface="Arial"/>
                <a:cs typeface="Arial"/>
              </a:rPr>
              <a:t>viên:</a:t>
            </a:r>
            <a:r>
              <a:rPr sz="950" b="1" spc="35" dirty="0">
                <a:solidFill>
                  <a:srgbClr val="FFFFFF"/>
                </a:solidFill>
                <a:latin typeface="Arial"/>
                <a:cs typeface="Arial"/>
              </a:rPr>
              <a:t> </a:t>
            </a:r>
            <a:r>
              <a:rPr sz="950" b="1" dirty="0">
                <a:solidFill>
                  <a:srgbClr val="FFFFFF"/>
                </a:solidFill>
                <a:latin typeface="Arial"/>
                <a:cs typeface="Arial"/>
              </a:rPr>
              <a:t>B</a:t>
            </a:r>
            <a:r>
              <a:rPr lang="en-US" sz="950" b="1" dirty="0">
                <a:solidFill>
                  <a:srgbClr val="FFFFFF"/>
                </a:solidFill>
                <a:latin typeface="Arial"/>
                <a:cs typeface="Arial"/>
              </a:rPr>
              <a:t>20</a:t>
            </a:r>
            <a:r>
              <a:rPr sz="950" b="1" dirty="0">
                <a:solidFill>
                  <a:srgbClr val="FFFFFF"/>
                </a:solidFill>
                <a:latin typeface="Arial"/>
                <a:cs typeface="Arial"/>
              </a:rPr>
              <a:t>DCCN</a:t>
            </a:r>
            <a:r>
              <a:rPr lang="en-US" sz="950" b="1" dirty="0">
                <a:solidFill>
                  <a:srgbClr val="FFFFFF"/>
                </a:solidFill>
                <a:latin typeface="Arial"/>
                <a:cs typeface="Arial"/>
              </a:rPr>
              <a:t>497</a:t>
            </a:r>
            <a:r>
              <a:rPr sz="950" b="1" spc="35" dirty="0">
                <a:solidFill>
                  <a:srgbClr val="FFFFFF"/>
                </a:solidFill>
                <a:latin typeface="Arial"/>
                <a:cs typeface="Arial"/>
              </a:rPr>
              <a:t> </a:t>
            </a:r>
            <a:r>
              <a:rPr sz="950" b="1" spc="135" dirty="0">
                <a:solidFill>
                  <a:srgbClr val="FFFFFF"/>
                </a:solidFill>
                <a:latin typeface="Arial"/>
                <a:cs typeface="Arial"/>
              </a:rPr>
              <a:t>-</a:t>
            </a:r>
            <a:r>
              <a:rPr sz="950" b="1" spc="35" dirty="0">
                <a:solidFill>
                  <a:srgbClr val="FFFFFF"/>
                </a:solidFill>
                <a:latin typeface="Arial"/>
                <a:cs typeface="Arial"/>
              </a:rPr>
              <a:t> </a:t>
            </a:r>
            <a:r>
              <a:rPr sz="950" b="1" spc="-10" dirty="0">
                <a:solidFill>
                  <a:srgbClr val="FFFFFF"/>
                </a:solidFill>
                <a:latin typeface="Arial"/>
                <a:cs typeface="Arial"/>
              </a:rPr>
              <a:t>Lớp:</a:t>
            </a:r>
            <a:r>
              <a:rPr sz="950" b="1" spc="35" dirty="0">
                <a:solidFill>
                  <a:srgbClr val="FFFFFF"/>
                </a:solidFill>
                <a:latin typeface="Arial"/>
                <a:cs typeface="Arial"/>
              </a:rPr>
              <a:t> </a:t>
            </a:r>
            <a:r>
              <a:rPr sz="950" b="1" spc="-10" dirty="0">
                <a:solidFill>
                  <a:srgbClr val="FFFFFF"/>
                </a:solidFill>
                <a:latin typeface="Arial"/>
                <a:cs typeface="Arial"/>
              </a:rPr>
              <a:t>D</a:t>
            </a:r>
            <a:r>
              <a:rPr lang="en-US" sz="950" b="1" spc="-10" dirty="0">
                <a:solidFill>
                  <a:srgbClr val="FFFFFF"/>
                </a:solidFill>
                <a:latin typeface="Arial"/>
                <a:cs typeface="Arial"/>
              </a:rPr>
              <a:t>20CNPM03</a:t>
            </a:r>
            <a:endParaRPr sz="950" dirty="0">
              <a:latin typeface="Arial"/>
              <a:cs typeface="Arial"/>
            </a:endParaRPr>
          </a:p>
        </p:txBody>
      </p:sp>
      <p:sp>
        <p:nvSpPr>
          <p:cNvPr id="5" name="object 5"/>
          <p:cNvSpPr txBox="1"/>
          <p:nvPr/>
        </p:nvSpPr>
        <p:spPr>
          <a:xfrm>
            <a:off x="365607" y="2914394"/>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FFFFFF"/>
                </a:solidFill>
                <a:latin typeface="Arial"/>
                <a:cs typeface="Arial"/>
              </a:rPr>
              <a:t>Khoa</a:t>
            </a:r>
            <a:r>
              <a:rPr sz="700" spc="20" dirty="0">
                <a:solidFill>
                  <a:srgbClr val="FFFFFF"/>
                </a:solidFill>
                <a:latin typeface="Arial"/>
                <a:cs typeface="Arial"/>
              </a:rPr>
              <a:t> </a:t>
            </a:r>
            <a:r>
              <a:rPr sz="700" spc="-35" dirty="0">
                <a:solidFill>
                  <a:srgbClr val="FFFFFF"/>
                </a:solidFill>
                <a:latin typeface="Arial"/>
                <a:cs typeface="Arial"/>
              </a:rPr>
              <a:t>CNTT</a:t>
            </a:r>
            <a:r>
              <a:rPr sz="700" spc="25" dirty="0">
                <a:solidFill>
                  <a:srgbClr val="FFFFFF"/>
                </a:solidFill>
                <a:latin typeface="Arial"/>
                <a:cs typeface="Arial"/>
              </a:rPr>
              <a:t> </a:t>
            </a:r>
            <a:r>
              <a:rPr sz="700" spc="-100" dirty="0">
                <a:solidFill>
                  <a:srgbClr val="FFFFFF"/>
                </a:solidFill>
                <a:latin typeface="Arial"/>
                <a:cs typeface="Arial"/>
              </a:rPr>
              <a:t>1</a:t>
            </a:r>
            <a:r>
              <a:rPr sz="700" spc="30" dirty="0">
                <a:solidFill>
                  <a:srgbClr val="FFFFFF"/>
                </a:solidFill>
                <a:latin typeface="Arial"/>
                <a:cs typeface="Arial"/>
              </a:rPr>
              <a:t> </a:t>
            </a:r>
            <a:r>
              <a:rPr sz="700" spc="100" dirty="0">
                <a:solidFill>
                  <a:srgbClr val="FFFFFF"/>
                </a:solidFill>
                <a:latin typeface="Arial"/>
                <a:cs typeface="Arial"/>
              </a:rPr>
              <a:t>-</a:t>
            </a:r>
            <a:r>
              <a:rPr sz="700" spc="20" dirty="0">
                <a:solidFill>
                  <a:srgbClr val="FFFFFF"/>
                </a:solidFill>
                <a:latin typeface="Arial"/>
                <a:cs typeface="Arial"/>
              </a:rPr>
              <a:t> </a:t>
            </a:r>
            <a:r>
              <a:rPr sz="700" spc="-30" dirty="0">
                <a:solidFill>
                  <a:srgbClr val="FFFFFF"/>
                </a:solidFill>
                <a:latin typeface="Arial"/>
                <a:cs typeface="Arial"/>
              </a:rPr>
              <a:t>PTIT</a:t>
            </a:r>
            <a:endParaRPr sz="700">
              <a:latin typeface="Arial"/>
              <a:cs typeface="Arial"/>
            </a:endParaRPr>
          </a:p>
        </p:txBody>
      </p:sp>
      <p:sp>
        <p:nvSpPr>
          <p:cNvPr id="6" name="object 6"/>
          <p:cNvSpPr txBox="1"/>
          <p:nvPr/>
        </p:nvSpPr>
        <p:spPr>
          <a:xfrm>
            <a:off x="3545306" y="2914394"/>
            <a:ext cx="490220" cy="122468"/>
          </a:xfrm>
          <a:prstGeom prst="rect">
            <a:avLst/>
          </a:prstGeom>
        </p:spPr>
        <p:txBody>
          <a:bodyPr vert="horz" wrap="square" lIns="0" tIns="14604" rIns="0" bIns="0" rtlCol="0">
            <a:spAutoFit/>
          </a:bodyPr>
          <a:lstStyle/>
          <a:p>
            <a:pPr marL="12700">
              <a:lnSpc>
                <a:spcPct val="100000"/>
              </a:lnSpc>
              <a:spcBef>
                <a:spcPts val="114"/>
              </a:spcBef>
            </a:pPr>
            <a:r>
              <a:rPr lang="en-US" sz="700" spc="-10" dirty="0">
                <a:solidFill>
                  <a:srgbClr val="FFFFFF"/>
                </a:solidFill>
                <a:latin typeface="Arial"/>
                <a:cs typeface="Arial"/>
              </a:rPr>
              <a:t>09</a:t>
            </a:r>
            <a:r>
              <a:rPr sz="700" spc="-10" dirty="0">
                <a:solidFill>
                  <a:srgbClr val="FFFFFF"/>
                </a:solidFill>
                <a:latin typeface="Arial"/>
                <a:cs typeface="Arial"/>
              </a:rPr>
              <a:t>/01/202</a:t>
            </a:r>
            <a:r>
              <a:rPr lang="en-US" sz="700" spc="-10" dirty="0">
                <a:solidFill>
                  <a:srgbClr val="FFFFFF"/>
                </a:solidFill>
                <a:latin typeface="Arial"/>
                <a:cs typeface="Arial"/>
              </a:rPr>
              <a:t>5</a:t>
            </a:r>
            <a:endParaRPr sz="700" dirty="0">
              <a:latin typeface="Arial"/>
              <a:cs typeface="Arial"/>
            </a:endParaRPr>
          </a:p>
        </p:txBody>
      </p:sp>
      <p:pic>
        <p:nvPicPr>
          <p:cNvPr id="7" name="object 7"/>
          <p:cNvPicPr/>
          <p:nvPr/>
        </p:nvPicPr>
        <p:blipFill>
          <a:blip r:embed="rId3" cstate="print"/>
          <a:stretch>
            <a:fillRect/>
          </a:stretch>
        </p:blipFill>
        <p:spPr>
          <a:xfrm>
            <a:off x="370497" y="294591"/>
            <a:ext cx="1870354" cy="386623"/>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p:nvPr/>
        </p:nvSpPr>
        <p:spPr>
          <a:xfrm>
            <a:off x="313588" y="1775856"/>
            <a:ext cx="4274185" cy="289823"/>
          </a:xfrm>
          <a:prstGeom prst="rect">
            <a:avLst/>
          </a:prstGeom>
        </p:spPr>
        <p:txBody>
          <a:bodyPr vert="horz" wrap="square" lIns="0" tIns="12700" rIns="0" bIns="0" rtlCol="0">
            <a:spAutoFit/>
          </a:bodyPr>
          <a:lstStyle/>
          <a:p>
            <a:pPr marL="12700">
              <a:lnSpc>
                <a:spcPct val="100000"/>
              </a:lnSpc>
              <a:spcBef>
                <a:spcPts val="100"/>
              </a:spcBef>
            </a:pPr>
            <a:r>
              <a:rPr lang="en-US" b="1" spc="-35" dirty="0" err="1">
                <a:solidFill>
                  <a:srgbClr val="003054"/>
                </a:solidFill>
                <a:latin typeface="Arial"/>
                <a:cs typeface="Arial"/>
              </a:rPr>
              <a:t>Phân</a:t>
            </a:r>
            <a:r>
              <a:rPr lang="en-US" b="1" spc="-35" dirty="0">
                <a:solidFill>
                  <a:srgbClr val="003054"/>
                </a:solidFill>
                <a:latin typeface="Arial"/>
                <a:cs typeface="Arial"/>
              </a:rPr>
              <a:t> </a:t>
            </a:r>
            <a:r>
              <a:rPr lang="en-US" b="1" spc="-35" dirty="0" err="1">
                <a:solidFill>
                  <a:srgbClr val="003054"/>
                </a:solidFill>
                <a:latin typeface="Arial"/>
                <a:cs typeface="Arial"/>
              </a:rPr>
              <a:t>tích</a:t>
            </a:r>
            <a:r>
              <a:rPr lang="en-US" b="1" spc="-35" dirty="0">
                <a:solidFill>
                  <a:srgbClr val="003054"/>
                </a:solidFill>
                <a:latin typeface="Arial"/>
                <a:cs typeface="Arial"/>
              </a:rPr>
              <a:t> </a:t>
            </a:r>
            <a:r>
              <a:rPr lang="en-US" b="1" spc="-35" dirty="0" err="1">
                <a:solidFill>
                  <a:srgbClr val="003054"/>
                </a:solidFill>
                <a:latin typeface="Arial"/>
                <a:cs typeface="Arial"/>
              </a:rPr>
              <a:t>và</a:t>
            </a:r>
            <a:r>
              <a:rPr lang="en-US" b="1" spc="-35" dirty="0">
                <a:solidFill>
                  <a:srgbClr val="003054"/>
                </a:solidFill>
                <a:latin typeface="Arial"/>
                <a:cs typeface="Arial"/>
              </a:rPr>
              <a:t> </a:t>
            </a:r>
            <a:r>
              <a:rPr lang="en-US" b="1" spc="-35" dirty="0" err="1">
                <a:solidFill>
                  <a:srgbClr val="003054"/>
                </a:solidFill>
                <a:latin typeface="Arial"/>
                <a:cs typeface="Arial"/>
              </a:rPr>
              <a:t>thiết</a:t>
            </a:r>
            <a:r>
              <a:rPr lang="en-US" b="1" spc="-35" dirty="0">
                <a:solidFill>
                  <a:srgbClr val="003054"/>
                </a:solidFill>
                <a:latin typeface="Arial"/>
                <a:cs typeface="Arial"/>
              </a:rPr>
              <a:t> </a:t>
            </a:r>
            <a:r>
              <a:rPr lang="en-US" b="1" spc="-35" dirty="0" err="1">
                <a:solidFill>
                  <a:srgbClr val="003054"/>
                </a:solidFill>
                <a:latin typeface="Arial"/>
                <a:cs typeface="Arial"/>
              </a:rPr>
              <a:t>kế</a:t>
            </a:r>
            <a:r>
              <a:rPr lang="en-US" b="1" spc="-35" dirty="0">
                <a:solidFill>
                  <a:srgbClr val="003054"/>
                </a:solidFill>
                <a:latin typeface="Arial"/>
                <a:cs typeface="Arial"/>
              </a:rPr>
              <a:t> </a:t>
            </a:r>
            <a:r>
              <a:rPr lang="en-US" b="1" spc="-35" dirty="0" err="1">
                <a:solidFill>
                  <a:srgbClr val="003054"/>
                </a:solidFill>
                <a:latin typeface="Arial"/>
                <a:cs typeface="Arial"/>
              </a:rPr>
              <a:t>hệ</a:t>
            </a:r>
            <a:r>
              <a:rPr lang="en-US" b="1" spc="-35" dirty="0">
                <a:solidFill>
                  <a:srgbClr val="003054"/>
                </a:solidFill>
                <a:latin typeface="Arial"/>
                <a:cs typeface="Arial"/>
              </a:rPr>
              <a:t> </a:t>
            </a:r>
            <a:r>
              <a:rPr lang="en-US" b="1" spc="-35" dirty="0" err="1">
                <a:solidFill>
                  <a:srgbClr val="003054"/>
                </a:solidFill>
                <a:latin typeface="Arial"/>
                <a:cs typeface="Arial"/>
              </a:rPr>
              <a:t>thống</a:t>
            </a:r>
            <a:endParaRPr dirty="0">
              <a:latin typeface="Arial"/>
              <a:cs typeface="Arial"/>
            </a:endParaRPr>
          </a:p>
        </p:txBody>
      </p:sp>
      <p:grpSp>
        <p:nvGrpSpPr>
          <p:cNvPr id="4" name="object 4"/>
          <p:cNvGrpSpPr/>
          <p:nvPr/>
        </p:nvGrpSpPr>
        <p:grpSpPr>
          <a:xfrm>
            <a:off x="277093" y="1930"/>
            <a:ext cx="5367020" cy="2155825"/>
            <a:chOff x="277093" y="1930"/>
            <a:chExt cx="5367020" cy="2155825"/>
          </a:xfrm>
        </p:grpSpPr>
        <p:pic>
          <p:nvPicPr>
            <p:cNvPr id="5" name="object 5"/>
            <p:cNvPicPr/>
            <p:nvPr/>
          </p:nvPicPr>
          <p:blipFill>
            <a:blip r:embed="rId3" cstate="print"/>
            <a:stretch>
              <a:fillRect/>
            </a:stretch>
          </p:blipFill>
          <p:spPr>
            <a:xfrm>
              <a:off x="277093" y="2138382"/>
              <a:ext cx="5205882" cy="18979"/>
            </a:xfrm>
            <a:prstGeom prst="rect">
              <a:avLst/>
            </a:prstGeom>
          </p:spPr>
        </p:pic>
        <p:pic>
          <p:nvPicPr>
            <p:cNvPr id="6" name="object 6"/>
            <p:cNvPicPr/>
            <p:nvPr/>
          </p:nvPicPr>
          <p:blipFill>
            <a:blip r:embed="rId4" cstate="print"/>
            <a:stretch>
              <a:fillRect/>
            </a:stretch>
          </p:blipFill>
          <p:spPr>
            <a:xfrm>
              <a:off x="5103977" y="1930"/>
              <a:ext cx="540001" cy="671385"/>
            </a:xfrm>
            <a:prstGeom prst="rect">
              <a:avLst/>
            </a:prstGeom>
          </p:spPr>
        </p:pic>
      </p:grpSp>
      <p:sp>
        <p:nvSpPr>
          <p:cNvPr id="7" name="object 7"/>
          <p:cNvSpPr txBox="1"/>
          <p:nvPr/>
        </p:nvSpPr>
        <p:spPr>
          <a:xfrm>
            <a:off x="268516" y="2871684"/>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003054"/>
                </a:solidFill>
                <a:latin typeface="Arial"/>
                <a:cs typeface="Arial"/>
              </a:rPr>
              <a:t>Khoa</a:t>
            </a:r>
            <a:r>
              <a:rPr sz="700" spc="20" dirty="0">
                <a:solidFill>
                  <a:srgbClr val="003054"/>
                </a:solidFill>
                <a:latin typeface="Arial"/>
                <a:cs typeface="Arial"/>
              </a:rPr>
              <a:t> </a:t>
            </a:r>
            <a:r>
              <a:rPr sz="700" spc="-35" dirty="0">
                <a:solidFill>
                  <a:srgbClr val="003054"/>
                </a:solidFill>
                <a:latin typeface="Arial"/>
                <a:cs typeface="Arial"/>
              </a:rPr>
              <a:t>CNTT</a:t>
            </a:r>
            <a:r>
              <a:rPr sz="700" spc="25" dirty="0">
                <a:solidFill>
                  <a:srgbClr val="003054"/>
                </a:solidFill>
                <a:latin typeface="Arial"/>
                <a:cs typeface="Arial"/>
              </a:rPr>
              <a:t> </a:t>
            </a:r>
            <a:r>
              <a:rPr sz="700" spc="-100" dirty="0">
                <a:solidFill>
                  <a:srgbClr val="003054"/>
                </a:solidFill>
                <a:latin typeface="Arial"/>
                <a:cs typeface="Arial"/>
              </a:rPr>
              <a:t>1</a:t>
            </a:r>
            <a:r>
              <a:rPr sz="700" spc="30" dirty="0">
                <a:solidFill>
                  <a:srgbClr val="003054"/>
                </a:solidFill>
                <a:latin typeface="Arial"/>
                <a:cs typeface="Arial"/>
              </a:rPr>
              <a:t> </a:t>
            </a:r>
            <a:r>
              <a:rPr sz="700" spc="100" dirty="0">
                <a:solidFill>
                  <a:srgbClr val="003054"/>
                </a:solidFill>
                <a:latin typeface="Arial"/>
                <a:cs typeface="Arial"/>
              </a:rPr>
              <a:t>-</a:t>
            </a:r>
            <a:r>
              <a:rPr sz="700" spc="20" dirty="0">
                <a:solidFill>
                  <a:srgbClr val="003054"/>
                </a:solidFill>
                <a:latin typeface="Arial"/>
                <a:cs typeface="Arial"/>
              </a:rPr>
              <a:t> </a:t>
            </a:r>
            <a:r>
              <a:rPr sz="700" spc="-30" dirty="0">
                <a:solidFill>
                  <a:srgbClr val="003054"/>
                </a:solidFill>
                <a:latin typeface="Arial"/>
                <a:cs typeface="Arial"/>
              </a:rPr>
              <a:t>PTIT</a:t>
            </a:r>
            <a:endParaRPr sz="700">
              <a:latin typeface="Arial"/>
              <a:cs typeface="Arial"/>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spc="-20" dirty="0" err="1"/>
              <a:t>Usecase</a:t>
            </a:r>
            <a:r>
              <a:rPr lang="en-US" sz="1800" spc="-20" dirty="0"/>
              <a:t> </a:t>
            </a:r>
            <a:r>
              <a:rPr lang="en-US" sz="1800" spc="-20" dirty="0" err="1"/>
              <a:t>tổng</a:t>
            </a:r>
            <a:r>
              <a:rPr lang="en-US" sz="1800" spc="-20" dirty="0"/>
              <a:t> </a:t>
            </a:r>
            <a:r>
              <a:rPr lang="en-US" sz="1800" spc="-20" dirty="0" err="1"/>
              <a:t>quan</a:t>
            </a:r>
            <a:endParaRPr sz="1800" spc="-20"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pic>
        <p:nvPicPr>
          <p:cNvPr id="7" name="Picture 6">
            <a:extLst>
              <a:ext uri="{FF2B5EF4-FFF2-40B4-BE49-F238E27FC236}">
                <a16:creationId xmlns:a16="http://schemas.microsoft.com/office/drawing/2014/main" id="{11A22012-B29D-80D0-0FAF-3283566F7F33}"/>
              </a:ext>
            </a:extLst>
          </p:cNvPr>
          <p:cNvPicPr>
            <a:picLocks noChangeAspect="1"/>
          </p:cNvPicPr>
          <p:nvPr/>
        </p:nvPicPr>
        <p:blipFill>
          <a:blip r:embed="rId3"/>
          <a:stretch>
            <a:fillRect/>
          </a:stretch>
        </p:blipFill>
        <p:spPr>
          <a:xfrm>
            <a:off x="749300" y="538479"/>
            <a:ext cx="4407899" cy="2541489"/>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4388" y="265686"/>
            <a:ext cx="3685312" cy="289823"/>
          </a:xfrm>
          <a:prstGeom prst="rect">
            <a:avLst/>
          </a:prstGeom>
        </p:spPr>
        <p:txBody>
          <a:bodyPr vert="horz" wrap="square" lIns="0" tIns="12700" rIns="0" bIns="0" rtlCol="0">
            <a:spAutoFit/>
          </a:bodyPr>
          <a:lstStyle/>
          <a:p>
            <a:pPr marL="12700">
              <a:lnSpc>
                <a:spcPct val="100000"/>
              </a:lnSpc>
              <a:spcBef>
                <a:spcPts val="100"/>
              </a:spcBef>
            </a:pPr>
            <a:r>
              <a:rPr lang="en-US" b="1" dirty="0" err="1">
                <a:solidFill>
                  <a:srgbClr val="003054"/>
                </a:solidFill>
                <a:latin typeface="Arial"/>
                <a:cs typeface="Arial"/>
              </a:rPr>
              <a:t>Các</a:t>
            </a:r>
            <a:r>
              <a:rPr lang="en-US" b="1" dirty="0">
                <a:solidFill>
                  <a:srgbClr val="003054"/>
                </a:solidFill>
                <a:latin typeface="Arial"/>
                <a:cs typeface="Arial"/>
              </a:rPr>
              <a:t> </a:t>
            </a:r>
            <a:r>
              <a:rPr lang="en-US" b="1" dirty="0" err="1">
                <a:solidFill>
                  <a:srgbClr val="003054"/>
                </a:solidFill>
                <a:latin typeface="Arial"/>
                <a:cs typeface="Arial"/>
              </a:rPr>
              <a:t>công</a:t>
            </a:r>
            <a:r>
              <a:rPr lang="en-US" b="1" dirty="0">
                <a:solidFill>
                  <a:srgbClr val="003054"/>
                </a:solidFill>
                <a:latin typeface="Arial"/>
                <a:cs typeface="Arial"/>
              </a:rPr>
              <a:t> </a:t>
            </a:r>
            <a:r>
              <a:rPr lang="en-US" b="1" dirty="0" err="1">
                <a:solidFill>
                  <a:srgbClr val="003054"/>
                </a:solidFill>
                <a:latin typeface="Arial"/>
                <a:cs typeface="Arial"/>
              </a:rPr>
              <a:t>nghệ</a:t>
            </a:r>
            <a:r>
              <a:rPr lang="en-US" b="1" dirty="0">
                <a:solidFill>
                  <a:srgbClr val="003054"/>
                </a:solidFill>
                <a:latin typeface="Arial"/>
                <a:cs typeface="Arial"/>
              </a:rPr>
              <a:t> </a:t>
            </a:r>
            <a:r>
              <a:rPr lang="en-US" b="1" dirty="0" err="1">
                <a:solidFill>
                  <a:srgbClr val="003054"/>
                </a:solidFill>
                <a:latin typeface="Arial"/>
                <a:cs typeface="Arial"/>
              </a:rPr>
              <a:t>sử</a:t>
            </a:r>
            <a:r>
              <a:rPr lang="en-US" b="1" dirty="0">
                <a:solidFill>
                  <a:srgbClr val="003054"/>
                </a:solidFill>
                <a:latin typeface="Arial"/>
                <a:cs typeface="Arial"/>
              </a:rPr>
              <a:t> </a:t>
            </a:r>
            <a:r>
              <a:rPr lang="en-US" b="1" dirty="0" err="1">
                <a:solidFill>
                  <a:srgbClr val="003054"/>
                </a:solidFill>
                <a:latin typeface="Arial"/>
                <a:cs typeface="Arial"/>
              </a:rPr>
              <a:t>dụng</a:t>
            </a:r>
            <a:endParaRPr lang="en-US" b="1" dirty="0">
              <a:solidFill>
                <a:srgbClr val="003054"/>
              </a:solidFill>
              <a:latin typeface="Arial"/>
              <a:cs typeface="Arial"/>
            </a:endParaRPr>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8" name="object 4">
            <a:extLst>
              <a:ext uri="{FF2B5EF4-FFF2-40B4-BE49-F238E27FC236}">
                <a16:creationId xmlns:a16="http://schemas.microsoft.com/office/drawing/2014/main" id="{551A1916-4DD3-577E-E5CF-D12CD5B1EEA1}"/>
              </a:ext>
            </a:extLst>
          </p:cNvPr>
          <p:cNvSpPr txBox="1"/>
          <p:nvPr/>
        </p:nvSpPr>
        <p:spPr>
          <a:xfrm>
            <a:off x="238989" y="793008"/>
            <a:ext cx="2872512" cy="1731884"/>
          </a:xfrm>
          <a:prstGeom prst="rect">
            <a:avLst/>
          </a:prstGeom>
        </p:spPr>
        <p:txBody>
          <a:bodyPr vert="horz" wrap="square" lIns="0" tIns="38735" rIns="0" bIns="0" rtlCol="0">
            <a:spAutoFit/>
          </a:bodyPr>
          <a:lstStyle/>
          <a:p>
            <a:pPr marL="38100">
              <a:lnSpc>
                <a:spcPct val="100000"/>
              </a:lnSpc>
              <a:spcBef>
                <a:spcPts val="305"/>
              </a:spcBef>
            </a:pPr>
            <a:r>
              <a:rPr lang="en-US" sz="1250" dirty="0" err="1">
                <a:latin typeface="Arial"/>
                <a:cs typeface="Arial"/>
              </a:rPr>
              <a:t>Các</a:t>
            </a:r>
            <a:r>
              <a:rPr lang="en-US" sz="1250" dirty="0">
                <a:latin typeface="Arial"/>
                <a:cs typeface="Arial"/>
              </a:rPr>
              <a:t> </a:t>
            </a:r>
            <a:r>
              <a:rPr lang="en-US" sz="1250" dirty="0" err="1">
                <a:latin typeface="Arial"/>
                <a:cs typeface="Arial"/>
              </a:rPr>
              <a:t>công</a:t>
            </a:r>
            <a:r>
              <a:rPr lang="en-US" sz="1250" dirty="0">
                <a:latin typeface="Arial"/>
                <a:cs typeface="Arial"/>
              </a:rPr>
              <a:t> </a:t>
            </a:r>
            <a:r>
              <a:rPr lang="en-US" sz="1250" dirty="0" err="1">
                <a:latin typeface="Arial"/>
                <a:cs typeface="Arial"/>
              </a:rPr>
              <a:t>nghệ</a:t>
            </a:r>
            <a:r>
              <a:rPr lang="en-US" sz="1250" dirty="0">
                <a:latin typeface="Arial"/>
                <a:cs typeface="Arial"/>
              </a:rPr>
              <a:t> </a:t>
            </a:r>
            <a:r>
              <a:rPr lang="en-US" sz="1250" dirty="0" err="1">
                <a:latin typeface="Arial"/>
                <a:cs typeface="Arial"/>
              </a:rPr>
              <a:t>sẽ</a:t>
            </a:r>
            <a:r>
              <a:rPr lang="en-US" sz="1250" dirty="0">
                <a:latin typeface="Arial"/>
                <a:cs typeface="Arial"/>
              </a:rPr>
              <a:t> </a:t>
            </a:r>
            <a:r>
              <a:rPr lang="en-US" sz="1250" dirty="0" err="1">
                <a:latin typeface="Arial"/>
                <a:cs typeface="Arial"/>
              </a:rPr>
              <a:t>sử</a:t>
            </a:r>
            <a:r>
              <a:rPr lang="en-US" sz="1250" dirty="0">
                <a:latin typeface="Arial"/>
                <a:cs typeface="Arial"/>
              </a:rPr>
              <a:t> </a:t>
            </a:r>
            <a:r>
              <a:rPr lang="en-US" sz="1250" dirty="0" err="1">
                <a:latin typeface="Arial"/>
                <a:cs typeface="Arial"/>
              </a:rPr>
              <a:t>dụng</a:t>
            </a:r>
            <a:r>
              <a:rPr lang="en-US" sz="1250" dirty="0">
                <a:latin typeface="Arial"/>
                <a:cs typeface="Arial"/>
              </a:rPr>
              <a:t> </a:t>
            </a:r>
            <a:r>
              <a:rPr lang="en-US" sz="1250" dirty="0" err="1">
                <a:latin typeface="Arial"/>
                <a:cs typeface="Arial"/>
              </a:rPr>
              <a:t>cho</a:t>
            </a:r>
            <a:r>
              <a:rPr lang="en-US" sz="1250" dirty="0">
                <a:latin typeface="Arial"/>
                <a:cs typeface="Arial"/>
              </a:rPr>
              <a:t> </a:t>
            </a:r>
            <a:r>
              <a:rPr lang="en-US" sz="1250" dirty="0" err="1">
                <a:latin typeface="Arial"/>
                <a:cs typeface="Arial"/>
              </a:rPr>
              <a:t>hệ</a:t>
            </a:r>
            <a:r>
              <a:rPr lang="en-US" sz="1250" dirty="0">
                <a:latin typeface="Arial"/>
                <a:cs typeface="Arial"/>
              </a:rPr>
              <a:t> </a:t>
            </a:r>
            <a:r>
              <a:rPr lang="en-US" sz="1250" dirty="0" err="1">
                <a:latin typeface="Arial"/>
                <a:cs typeface="Arial"/>
              </a:rPr>
              <a:t>thống</a:t>
            </a:r>
            <a:r>
              <a:rPr lang="en-US" sz="1250" dirty="0">
                <a:latin typeface="Arial"/>
                <a:cs typeface="Arial"/>
              </a:rPr>
              <a:t> bao </a:t>
            </a:r>
            <a:r>
              <a:rPr lang="en-US" sz="1250" dirty="0" err="1">
                <a:latin typeface="Arial"/>
                <a:cs typeface="Arial"/>
              </a:rPr>
              <a:t>gồm</a:t>
            </a:r>
            <a:r>
              <a:rPr lang="en-US" sz="1250" dirty="0">
                <a:latin typeface="Arial"/>
                <a:cs typeface="Arial"/>
              </a:rPr>
              <a:t>:</a:t>
            </a:r>
          </a:p>
          <a:p>
            <a:pPr marL="209550" indent="-171450">
              <a:lnSpc>
                <a:spcPct val="100000"/>
              </a:lnSpc>
              <a:spcBef>
                <a:spcPts val="305"/>
              </a:spcBef>
              <a:buFont typeface="Arial" panose="020B0604020202020204" pitchFamily="34" charset="0"/>
              <a:buChar char="•"/>
            </a:pPr>
            <a:r>
              <a:rPr lang="en-US" sz="1250" dirty="0"/>
              <a:t>Backend: Spring Boot, Flask </a:t>
            </a:r>
            <a:r>
              <a:rPr lang="en-US" sz="1250" dirty="0" err="1"/>
              <a:t>và</a:t>
            </a:r>
            <a:r>
              <a:rPr lang="en-US" sz="1250" dirty="0"/>
              <a:t> </a:t>
            </a:r>
            <a:r>
              <a:rPr lang="en-US" sz="1250" dirty="0" err="1"/>
              <a:t>Ngrok</a:t>
            </a:r>
            <a:r>
              <a:rPr lang="en-US" sz="1250" dirty="0"/>
              <a:t>.</a:t>
            </a:r>
          </a:p>
          <a:p>
            <a:pPr marL="209550" indent="-171450">
              <a:lnSpc>
                <a:spcPct val="100000"/>
              </a:lnSpc>
              <a:spcBef>
                <a:spcPts val="305"/>
              </a:spcBef>
              <a:buFont typeface="Arial" panose="020B0604020202020204" pitchFamily="34" charset="0"/>
              <a:buChar char="•"/>
            </a:pPr>
            <a:r>
              <a:rPr lang="vi-VN" sz="1250" dirty="0"/>
              <a:t>Frontend: </a:t>
            </a:r>
            <a:r>
              <a:rPr lang="en-US" sz="1250" dirty="0"/>
              <a:t>Bootstrap.</a:t>
            </a:r>
          </a:p>
          <a:p>
            <a:pPr marL="209550" indent="-171450">
              <a:lnSpc>
                <a:spcPct val="100000"/>
              </a:lnSpc>
              <a:spcBef>
                <a:spcPts val="305"/>
              </a:spcBef>
              <a:buFont typeface="Arial" panose="020B0604020202020204" pitchFamily="34" charset="0"/>
              <a:buChar char="•"/>
            </a:pPr>
            <a:r>
              <a:rPr lang="en-US" sz="1250" dirty="0" err="1">
                <a:latin typeface="Arial"/>
                <a:cs typeface="Arial"/>
              </a:rPr>
              <a:t>Các</a:t>
            </a:r>
            <a:r>
              <a:rPr lang="en-US" sz="1250" dirty="0">
                <a:latin typeface="Arial"/>
                <a:cs typeface="Arial"/>
              </a:rPr>
              <a:t> </a:t>
            </a:r>
            <a:r>
              <a:rPr lang="en-US" sz="1250" dirty="0" err="1">
                <a:latin typeface="Arial"/>
                <a:cs typeface="Arial"/>
              </a:rPr>
              <a:t>mô</a:t>
            </a:r>
            <a:r>
              <a:rPr lang="en-US" sz="1250" dirty="0">
                <a:latin typeface="Arial"/>
                <a:cs typeface="Arial"/>
              </a:rPr>
              <a:t> </a:t>
            </a:r>
            <a:r>
              <a:rPr lang="en-US" sz="1250" dirty="0" err="1">
                <a:latin typeface="Arial"/>
                <a:cs typeface="Arial"/>
              </a:rPr>
              <a:t>hình</a:t>
            </a:r>
            <a:r>
              <a:rPr lang="en-US" sz="1250" dirty="0">
                <a:latin typeface="Arial"/>
                <a:cs typeface="Arial"/>
              </a:rPr>
              <a:t> </a:t>
            </a:r>
            <a:r>
              <a:rPr lang="en-US" sz="1250" dirty="0" err="1">
                <a:latin typeface="Arial"/>
                <a:cs typeface="Arial"/>
              </a:rPr>
              <a:t>trí</a:t>
            </a:r>
            <a:r>
              <a:rPr lang="en-US" sz="1250" dirty="0">
                <a:latin typeface="Arial"/>
                <a:cs typeface="Arial"/>
              </a:rPr>
              <a:t> </a:t>
            </a:r>
            <a:r>
              <a:rPr lang="en-US" sz="1250" dirty="0" err="1">
                <a:latin typeface="Arial"/>
                <a:cs typeface="Arial"/>
              </a:rPr>
              <a:t>tuệ</a:t>
            </a:r>
            <a:r>
              <a:rPr lang="en-US" sz="1250" dirty="0">
                <a:latin typeface="Arial"/>
                <a:cs typeface="Arial"/>
              </a:rPr>
              <a:t> </a:t>
            </a:r>
            <a:r>
              <a:rPr lang="en-US" sz="1250" dirty="0" err="1">
                <a:latin typeface="Arial"/>
                <a:cs typeface="Arial"/>
              </a:rPr>
              <a:t>nhân</a:t>
            </a:r>
            <a:r>
              <a:rPr lang="en-US" sz="1250" dirty="0">
                <a:latin typeface="Arial"/>
                <a:cs typeface="Arial"/>
              </a:rPr>
              <a:t> </a:t>
            </a:r>
            <a:r>
              <a:rPr lang="en-US" sz="1250" dirty="0" err="1">
                <a:latin typeface="Arial"/>
                <a:cs typeface="Arial"/>
              </a:rPr>
              <a:t>tạo</a:t>
            </a:r>
            <a:r>
              <a:rPr lang="en-US" sz="1250" dirty="0">
                <a:latin typeface="Arial"/>
                <a:cs typeface="Arial"/>
              </a:rPr>
              <a:t>: </a:t>
            </a:r>
            <a:r>
              <a:rPr lang="en-US" sz="1250" dirty="0" err="1"/>
              <a:t>viXTTS</a:t>
            </a:r>
            <a:r>
              <a:rPr lang="en-US" sz="1250" dirty="0"/>
              <a:t>, </a:t>
            </a:r>
            <a:r>
              <a:rPr lang="en-US" sz="1250" dirty="0" err="1"/>
              <a:t>PaddleOCR</a:t>
            </a:r>
            <a:r>
              <a:rPr lang="en-US" sz="1250" dirty="0"/>
              <a:t> </a:t>
            </a:r>
            <a:r>
              <a:rPr lang="en-US" sz="1250" dirty="0" err="1"/>
              <a:t>và</a:t>
            </a:r>
            <a:r>
              <a:rPr lang="en-US" sz="1250" dirty="0"/>
              <a:t> </a:t>
            </a:r>
            <a:r>
              <a:rPr lang="en-US" sz="1250" dirty="0" err="1"/>
              <a:t>VietOCR</a:t>
            </a:r>
            <a:r>
              <a:rPr lang="en-US" sz="1250" dirty="0"/>
              <a:t>.</a:t>
            </a:r>
          </a:p>
          <a:p>
            <a:pPr marL="209550" indent="-171450">
              <a:lnSpc>
                <a:spcPct val="100000"/>
              </a:lnSpc>
              <a:spcBef>
                <a:spcPts val="305"/>
              </a:spcBef>
              <a:buFont typeface="Arial" panose="020B0604020202020204" pitchFamily="34" charset="0"/>
              <a:buChar char="•"/>
            </a:pPr>
            <a:r>
              <a:rPr lang="en-US" sz="1250" dirty="0" err="1">
                <a:latin typeface="Arial"/>
                <a:cs typeface="Arial"/>
              </a:rPr>
              <a:t>Kiến</a:t>
            </a:r>
            <a:r>
              <a:rPr lang="en-US" sz="1250" dirty="0">
                <a:latin typeface="Arial"/>
                <a:cs typeface="Arial"/>
              </a:rPr>
              <a:t> </a:t>
            </a:r>
            <a:r>
              <a:rPr lang="en-US" sz="1250" dirty="0" err="1">
                <a:latin typeface="Arial"/>
                <a:cs typeface="Arial"/>
              </a:rPr>
              <a:t>trúc</a:t>
            </a:r>
            <a:r>
              <a:rPr lang="en-US" sz="1250" dirty="0">
                <a:latin typeface="Arial"/>
                <a:cs typeface="Arial"/>
              </a:rPr>
              <a:t> </a:t>
            </a:r>
            <a:r>
              <a:rPr lang="en-US" sz="1250" dirty="0" err="1">
                <a:latin typeface="Arial"/>
                <a:cs typeface="Arial"/>
              </a:rPr>
              <a:t>hệ</a:t>
            </a:r>
            <a:r>
              <a:rPr lang="en-US" sz="1250" dirty="0">
                <a:latin typeface="Arial"/>
                <a:cs typeface="Arial"/>
              </a:rPr>
              <a:t> </a:t>
            </a:r>
            <a:r>
              <a:rPr lang="en-US" sz="1250" dirty="0" err="1">
                <a:latin typeface="Arial"/>
                <a:cs typeface="Arial"/>
              </a:rPr>
              <a:t>thống</a:t>
            </a:r>
            <a:r>
              <a:rPr lang="en-US" sz="1250" dirty="0">
                <a:latin typeface="Arial"/>
                <a:cs typeface="Arial"/>
              </a:rPr>
              <a:t>: Client-Server.</a:t>
            </a:r>
            <a:endParaRPr sz="1250" dirty="0">
              <a:latin typeface="Arial"/>
              <a:cs typeface="Arial"/>
            </a:endParaRPr>
          </a:p>
        </p:txBody>
      </p:sp>
      <p:pic>
        <p:nvPicPr>
          <p:cNvPr id="10" name="Picture 9">
            <a:extLst>
              <a:ext uri="{FF2B5EF4-FFF2-40B4-BE49-F238E27FC236}">
                <a16:creationId xmlns:a16="http://schemas.microsoft.com/office/drawing/2014/main" id="{ECD8CFBD-360C-0D47-FD22-0551EF823406}"/>
              </a:ext>
            </a:extLst>
          </p:cNvPr>
          <p:cNvPicPr>
            <a:picLocks noChangeAspect="1"/>
          </p:cNvPicPr>
          <p:nvPr/>
        </p:nvPicPr>
        <p:blipFill>
          <a:blip r:embed="rId3"/>
          <a:stretch>
            <a:fillRect/>
          </a:stretch>
        </p:blipFill>
        <p:spPr>
          <a:xfrm>
            <a:off x="3105728" y="758430"/>
            <a:ext cx="2654299" cy="185459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3EA4F-1278-36C2-8C58-8D537F0A47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0FF9B8D-DD61-AFF3-E728-E203279C976C}"/>
              </a:ext>
            </a:extLst>
          </p:cNvPr>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spc="-20" dirty="0" err="1"/>
              <a:t>Cơ</a:t>
            </a:r>
            <a:r>
              <a:rPr lang="en-US" sz="1800" spc="-20" dirty="0"/>
              <a:t> </a:t>
            </a:r>
            <a:r>
              <a:rPr lang="en-US" sz="1800" spc="-20" dirty="0" err="1"/>
              <a:t>sở</a:t>
            </a:r>
            <a:r>
              <a:rPr lang="en-US" sz="1800" spc="-20" dirty="0"/>
              <a:t> </a:t>
            </a:r>
            <a:r>
              <a:rPr lang="en-US" sz="1800" spc="-20" dirty="0" err="1"/>
              <a:t>dữ</a:t>
            </a:r>
            <a:r>
              <a:rPr lang="en-US" sz="1800" spc="-20" dirty="0"/>
              <a:t> </a:t>
            </a:r>
            <a:r>
              <a:rPr lang="en-US" sz="1800" spc="-20" dirty="0" err="1"/>
              <a:t>liệu</a:t>
            </a:r>
            <a:endParaRPr sz="1800" spc="-20" dirty="0"/>
          </a:p>
        </p:txBody>
      </p:sp>
      <p:pic>
        <p:nvPicPr>
          <p:cNvPr id="3" name="object 3">
            <a:extLst>
              <a:ext uri="{FF2B5EF4-FFF2-40B4-BE49-F238E27FC236}">
                <a16:creationId xmlns:a16="http://schemas.microsoft.com/office/drawing/2014/main" id="{DB618563-D75C-BA85-732E-60D69C577F14}"/>
              </a:ext>
            </a:extLst>
          </p:cNvPr>
          <p:cNvPicPr/>
          <p:nvPr/>
        </p:nvPicPr>
        <p:blipFill>
          <a:blip r:embed="rId2" cstate="print"/>
          <a:stretch>
            <a:fillRect/>
          </a:stretch>
        </p:blipFill>
        <p:spPr>
          <a:xfrm>
            <a:off x="5079949" y="1968"/>
            <a:ext cx="540001" cy="671385"/>
          </a:xfrm>
          <a:prstGeom prst="rect">
            <a:avLst/>
          </a:prstGeom>
        </p:spPr>
      </p:pic>
      <p:sp>
        <p:nvSpPr>
          <p:cNvPr id="6" name="object 6">
            <a:extLst>
              <a:ext uri="{FF2B5EF4-FFF2-40B4-BE49-F238E27FC236}">
                <a16:creationId xmlns:a16="http://schemas.microsoft.com/office/drawing/2014/main" id="{633E7EDF-FA54-5D69-44A1-5B40E5CA6D0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pic>
        <p:nvPicPr>
          <p:cNvPr id="5" name="Picture 4">
            <a:extLst>
              <a:ext uri="{FF2B5EF4-FFF2-40B4-BE49-F238E27FC236}">
                <a16:creationId xmlns:a16="http://schemas.microsoft.com/office/drawing/2014/main" id="{0170EDAE-EF46-276F-B691-8DAC2CE829B5}"/>
              </a:ext>
            </a:extLst>
          </p:cNvPr>
          <p:cNvPicPr>
            <a:picLocks noChangeAspect="1"/>
          </p:cNvPicPr>
          <p:nvPr/>
        </p:nvPicPr>
        <p:blipFill>
          <a:blip r:embed="rId3"/>
          <a:stretch>
            <a:fillRect/>
          </a:stretch>
        </p:blipFill>
        <p:spPr>
          <a:xfrm>
            <a:off x="1125748" y="523927"/>
            <a:ext cx="3411254" cy="2615731"/>
          </a:xfrm>
          <a:prstGeom prst="rect">
            <a:avLst/>
          </a:prstGeom>
        </p:spPr>
      </p:pic>
    </p:spTree>
    <p:extLst>
      <p:ext uri="{BB962C8B-B14F-4D97-AF65-F5344CB8AC3E}">
        <p14:creationId xmlns:p14="http://schemas.microsoft.com/office/powerpoint/2010/main" val="89995553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0" y="1367651"/>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dirty="0"/>
              <a:t>Demo </a:t>
            </a:r>
            <a:r>
              <a:rPr lang="en-US" sz="1800" dirty="0" err="1"/>
              <a:t>hệ</a:t>
            </a:r>
            <a:r>
              <a:rPr lang="en-US" sz="1800" dirty="0"/>
              <a:t> </a:t>
            </a:r>
            <a:r>
              <a:rPr lang="en-US" sz="1800" dirty="0" err="1"/>
              <a:t>thống</a:t>
            </a:r>
            <a:endParaRPr sz="1800" spc="65"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p:nvPr/>
        </p:nvSpPr>
        <p:spPr>
          <a:xfrm>
            <a:off x="313588" y="1775856"/>
            <a:ext cx="3559912" cy="289823"/>
          </a:xfrm>
          <a:prstGeom prst="rect">
            <a:avLst/>
          </a:prstGeom>
        </p:spPr>
        <p:txBody>
          <a:bodyPr vert="horz" wrap="square" lIns="0" tIns="12700" rIns="0" bIns="0" rtlCol="0">
            <a:spAutoFit/>
          </a:bodyPr>
          <a:lstStyle/>
          <a:p>
            <a:pPr marL="12700">
              <a:lnSpc>
                <a:spcPct val="100000"/>
              </a:lnSpc>
              <a:spcBef>
                <a:spcPts val="100"/>
              </a:spcBef>
            </a:pPr>
            <a:r>
              <a:rPr lang="en-US" b="1" spc="70" dirty="0" err="1">
                <a:solidFill>
                  <a:srgbClr val="003054"/>
                </a:solidFill>
                <a:latin typeface="Arial"/>
                <a:cs typeface="Arial"/>
              </a:rPr>
              <a:t>Kết</a:t>
            </a:r>
            <a:r>
              <a:rPr lang="en-US" b="1" spc="70" dirty="0">
                <a:solidFill>
                  <a:srgbClr val="003054"/>
                </a:solidFill>
                <a:latin typeface="Arial"/>
                <a:cs typeface="Arial"/>
              </a:rPr>
              <a:t> </a:t>
            </a:r>
            <a:r>
              <a:rPr lang="en-US" b="1" spc="70" dirty="0" err="1">
                <a:solidFill>
                  <a:srgbClr val="003054"/>
                </a:solidFill>
                <a:latin typeface="Arial"/>
                <a:cs typeface="Arial"/>
              </a:rPr>
              <a:t>luận</a:t>
            </a:r>
            <a:r>
              <a:rPr lang="en-US" b="1" spc="70" dirty="0">
                <a:solidFill>
                  <a:srgbClr val="003054"/>
                </a:solidFill>
                <a:latin typeface="Arial"/>
                <a:cs typeface="Arial"/>
              </a:rPr>
              <a:t> </a:t>
            </a:r>
            <a:r>
              <a:rPr lang="en-US" b="1" spc="70" dirty="0" err="1">
                <a:solidFill>
                  <a:srgbClr val="003054"/>
                </a:solidFill>
                <a:latin typeface="Arial"/>
                <a:cs typeface="Arial"/>
              </a:rPr>
              <a:t>và</a:t>
            </a:r>
            <a:r>
              <a:rPr lang="en-US" b="1" spc="70" dirty="0">
                <a:solidFill>
                  <a:srgbClr val="003054"/>
                </a:solidFill>
                <a:latin typeface="Arial"/>
                <a:cs typeface="Arial"/>
              </a:rPr>
              <a:t> </a:t>
            </a:r>
            <a:r>
              <a:rPr lang="en-US" b="1" spc="70" dirty="0" err="1">
                <a:solidFill>
                  <a:srgbClr val="003054"/>
                </a:solidFill>
                <a:latin typeface="Arial"/>
                <a:cs typeface="Arial"/>
              </a:rPr>
              <a:t>hướng</a:t>
            </a:r>
            <a:r>
              <a:rPr lang="en-US" b="1" spc="70" dirty="0">
                <a:solidFill>
                  <a:srgbClr val="003054"/>
                </a:solidFill>
                <a:latin typeface="Arial"/>
                <a:cs typeface="Arial"/>
              </a:rPr>
              <a:t> </a:t>
            </a:r>
            <a:r>
              <a:rPr lang="en-US" b="1" spc="70" dirty="0" err="1">
                <a:solidFill>
                  <a:srgbClr val="003054"/>
                </a:solidFill>
                <a:latin typeface="Arial"/>
                <a:cs typeface="Arial"/>
              </a:rPr>
              <a:t>phát</a:t>
            </a:r>
            <a:r>
              <a:rPr lang="en-US" b="1" spc="70" dirty="0">
                <a:solidFill>
                  <a:srgbClr val="003054"/>
                </a:solidFill>
                <a:latin typeface="Arial"/>
                <a:cs typeface="Arial"/>
              </a:rPr>
              <a:t> </a:t>
            </a:r>
            <a:r>
              <a:rPr lang="en-US" b="1" spc="70" dirty="0" err="1">
                <a:solidFill>
                  <a:srgbClr val="003054"/>
                </a:solidFill>
                <a:latin typeface="Arial"/>
                <a:cs typeface="Arial"/>
              </a:rPr>
              <a:t>triển</a:t>
            </a:r>
            <a:endParaRPr dirty="0">
              <a:latin typeface="Arial"/>
              <a:cs typeface="Arial"/>
            </a:endParaRPr>
          </a:p>
        </p:txBody>
      </p:sp>
      <p:grpSp>
        <p:nvGrpSpPr>
          <p:cNvPr id="4" name="object 4"/>
          <p:cNvGrpSpPr/>
          <p:nvPr/>
        </p:nvGrpSpPr>
        <p:grpSpPr>
          <a:xfrm>
            <a:off x="277093" y="1930"/>
            <a:ext cx="5367020" cy="2155825"/>
            <a:chOff x="277093" y="1930"/>
            <a:chExt cx="5367020" cy="2155825"/>
          </a:xfrm>
        </p:grpSpPr>
        <p:pic>
          <p:nvPicPr>
            <p:cNvPr id="5" name="object 5"/>
            <p:cNvPicPr/>
            <p:nvPr/>
          </p:nvPicPr>
          <p:blipFill>
            <a:blip r:embed="rId3" cstate="print"/>
            <a:stretch>
              <a:fillRect/>
            </a:stretch>
          </p:blipFill>
          <p:spPr>
            <a:xfrm>
              <a:off x="277093" y="2138382"/>
              <a:ext cx="5205882" cy="18979"/>
            </a:xfrm>
            <a:prstGeom prst="rect">
              <a:avLst/>
            </a:prstGeom>
          </p:spPr>
        </p:pic>
        <p:pic>
          <p:nvPicPr>
            <p:cNvPr id="6" name="object 6"/>
            <p:cNvPicPr/>
            <p:nvPr/>
          </p:nvPicPr>
          <p:blipFill>
            <a:blip r:embed="rId4" cstate="print"/>
            <a:stretch>
              <a:fillRect/>
            </a:stretch>
          </p:blipFill>
          <p:spPr>
            <a:xfrm>
              <a:off x="5103977" y="1930"/>
              <a:ext cx="540001" cy="671385"/>
            </a:xfrm>
            <a:prstGeom prst="rect">
              <a:avLst/>
            </a:prstGeom>
          </p:spPr>
        </p:pic>
      </p:grpSp>
      <p:sp>
        <p:nvSpPr>
          <p:cNvPr id="7" name="object 7"/>
          <p:cNvSpPr txBox="1"/>
          <p:nvPr/>
        </p:nvSpPr>
        <p:spPr>
          <a:xfrm>
            <a:off x="268516" y="2871684"/>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003054"/>
                </a:solidFill>
                <a:latin typeface="Arial"/>
                <a:cs typeface="Arial"/>
              </a:rPr>
              <a:t>Khoa</a:t>
            </a:r>
            <a:r>
              <a:rPr sz="700" spc="20" dirty="0">
                <a:solidFill>
                  <a:srgbClr val="003054"/>
                </a:solidFill>
                <a:latin typeface="Arial"/>
                <a:cs typeface="Arial"/>
              </a:rPr>
              <a:t> </a:t>
            </a:r>
            <a:r>
              <a:rPr sz="700" spc="-35" dirty="0">
                <a:solidFill>
                  <a:srgbClr val="003054"/>
                </a:solidFill>
                <a:latin typeface="Arial"/>
                <a:cs typeface="Arial"/>
              </a:rPr>
              <a:t>CNTT</a:t>
            </a:r>
            <a:r>
              <a:rPr sz="700" spc="25" dirty="0">
                <a:solidFill>
                  <a:srgbClr val="003054"/>
                </a:solidFill>
                <a:latin typeface="Arial"/>
                <a:cs typeface="Arial"/>
              </a:rPr>
              <a:t> </a:t>
            </a:r>
            <a:r>
              <a:rPr sz="700" spc="-100" dirty="0">
                <a:solidFill>
                  <a:srgbClr val="003054"/>
                </a:solidFill>
                <a:latin typeface="Arial"/>
                <a:cs typeface="Arial"/>
              </a:rPr>
              <a:t>1</a:t>
            </a:r>
            <a:r>
              <a:rPr sz="700" spc="30" dirty="0">
                <a:solidFill>
                  <a:srgbClr val="003054"/>
                </a:solidFill>
                <a:latin typeface="Arial"/>
                <a:cs typeface="Arial"/>
              </a:rPr>
              <a:t> </a:t>
            </a:r>
            <a:r>
              <a:rPr sz="700" spc="100" dirty="0">
                <a:solidFill>
                  <a:srgbClr val="003054"/>
                </a:solidFill>
                <a:latin typeface="Arial"/>
                <a:cs typeface="Arial"/>
              </a:rPr>
              <a:t>-</a:t>
            </a:r>
            <a:r>
              <a:rPr sz="700" spc="20" dirty="0">
                <a:solidFill>
                  <a:srgbClr val="003054"/>
                </a:solidFill>
                <a:latin typeface="Arial"/>
                <a:cs typeface="Arial"/>
              </a:rPr>
              <a:t> </a:t>
            </a:r>
            <a:r>
              <a:rPr sz="700" spc="-30" dirty="0">
                <a:solidFill>
                  <a:srgbClr val="003054"/>
                </a:solidFill>
                <a:latin typeface="Arial"/>
                <a:cs typeface="Arial"/>
              </a:rPr>
              <a:t>PTIT</a:t>
            </a:r>
            <a:endParaRPr sz="700">
              <a:latin typeface="Arial"/>
              <a:cs typeface="Arial"/>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sz="1800" spc="70" dirty="0"/>
              <a:t>Kết</a:t>
            </a:r>
            <a:r>
              <a:rPr sz="1800" spc="-10" dirty="0"/>
              <a:t> </a:t>
            </a:r>
            <a:r>
              <a:rPr sz="1800" dirty="0"/>
              <a:t>luận</a:t>
            </a:r>
            <a:r>
              <a:rPr sz="1800" spc="-10" dirty="0"/>
              <a:t> </a:t>
            </a:r>
            <a:r>
              <a:rPr sz="1800" dirty="0" err="1"/>
              <a:t>và</a:t>
            </a:r>
            <a:r>
              <a:rPr sz="1800" spc="-5" dirty="0"/>
              <a:t> </a:t>
            </a:r>
            <a:r>
              <a:rPr lang="en-US" sz="1800" spc="-25" dirty="0" err="1"/>
              <a:t>hướng</a:t>
            </a:r>
            <a:r>
              <a:rPr lang="en-US" sz="1800" spc="-25" dirty="0"/>
              <a:t> </a:t>
            </a:r>
            <a:r>
              <a:rPr lang="en-US" sz="1800" spc="-25" dirty="0" err="1"/>
              <a:t>phát</a:t>
            </a:r>
            <a:r>
              <a:rPr lang="en-US" sz="1800" spc="-25" dirty="0"/>
              <a:t> </a:t>
            </a:r>
            <a:r>
              <a:rPr lang="en-US" sz="1800" spc="-25" dirty="0" err="1"/>
              <a:t>triển</a:t>
            </a:r>
            <a:r>
              <a:rPr lang="en-US" sz="1800" spc="-25" dirty="0"/>
              <a:t> </a:t>
            </a:r>
            <a:r>
              <a:rPr lang="en-US" sz="1800" spc="-25" dirty="0" err="1"/>
              <a:t>trong</a:t>
            </a:r>
            <a:r>
              <a:rPr lang="en-US" sz="1800" spc="-25" dirty="0"/>
              <a:t> </a:t>
            </a:r>
            <a:r>
              <a:rPr lang="en-US" sz="1800" spc="-25" dirty="0" err="1"/>
              <a:t>tương</a:t>
            </a:r>
            <a:r>
              <a:rPr lang="en-US" sz="1800" spc="-25" dirty="0"/>
              <a:t> </a:t>
            </a:r>
            <a:r>
              <a:rPr lang="en-US" sz="1800" spc="-25" dirty="0" err="1"/>
              <a:t>lai</a:t>
            </a:r>
            <a:endParaRPr sz="1800" spc="-25"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4" name="object 4"/>
          <p:cNvSpPr txBox="1">
            <a:spLocks noGrp="1"/>
          </p:cNvSpPr>
          <p:nvPr>
            <p:ph type="body" idx="1"/>
          </p:nvPr>
        </p:nvSpPr>
        <p:spPr>
          <a:xfrm>
            <a:off x="218541" y="1258024"/>
            <a:ext cx="5280075" cy="677558"/>
          </a:xfrm>
          <a:prstGeom prst="rect">
            <a:avLst/>
          </a:prstGeom>
        </p:spPr>
        <p:txBody>
          <a:bodyPr vert="horz" wrap="square" lIns="0" tIns="11430" rIns="0" bIns="0" rtlCol="0">
            <a:spAutoFit/>
          </a:bodyPr>
          <a:lstStyle/>
          <a:p>
            <a:pPr marL="311150" marR="30480" indent="-139065">
              <a:lnSpc>
                <a:spcPct val="118900"/>
              </a:lnSpc>
              <a:spcBef>
                <a:spcPts val="90"/>
              </a:spcBef>
              <a:buClr>
                <a:srgbClr val="003054"/>
              </a:buClr>
              <a:buSzPct val="115789"/>
              <a:buFont typeface="Times New Roman"/>
              <a:buChar char="•"/>
              <a:tabLst>
                <a:tab pos="311150" algn="l"/>
              </a:tabLst>
            </a:pPr>
            <a:r>
              <a:rPr lang="vi-VN" sz="1250" dirty="0"/>
              <a:t>So với những nền tảng sách nói trực tuyến khác, đồ án đã kế thừa được các chức năng chính mà một hệ thống sách nói cần có, đồng thời </a:t>
            </a:r>
            <a:r>
              <a:rPr lang="en-US" sz="1250" dirty="0" err="1"/>
              <a:t>đã</a:t>
            </a:r>
            <a:r>
              <a:rPr lang="en-US" sz="1250" dirty="0"/>
              <a:t> </a:t>
            </a:r>
            <a:r>
              <a:rPr lang="en-US" sz="1250" dirty="0" err="1"/>
              <a:t>tối</a:t>
            </a:r>
            <a:r>
              <a:rPr lang="en-US" sz="1250" dirty="0"/>
              <a:t> </a:t>
            </a:r>
            <a:r>
              <a:rPr lang="en-US" sz="1250" dirty="0" err="1"/>
              <a:t>ưu</a:t>
            </a:r>
            <a:r>
              <a:rPr lang="en-US" sz="1250" dirty="0"/>
              <a:t> </a:t>
            </a:r>
            <a:r>
              <a:rPr lang="en-US" sz="1250" dirty="0" err="1"/>
              <a:t>được</a:t>
            </a:r>
            <a:r>
              <a:rPr lang="en-US" sz="1250" dirty="0"/>
              <a:t> </a:t>
            </a:r>
            <a:r>
              <a:rPr lang="en-US" sz="1250" dirty="0" err="1"/>
              <a:t>các</a:t>
            </a:r>
            <a:r>
              <a:rPr lang="en-US" sz="1250" dirty="0"/>
              <a:t> </a:t>
            </a:r>
            <a:r>
              <a:rPr lang="en-US" sz="1250" dirty="0" err="1"/>
              <a:t>hạn</a:t>
            </a:r>
            <a:r>
              <a:rPr lang="en-US" sz="1250" dirty="0"/>
              <a:t> </a:t>
            </a:r>
            <a:r>
              <a:rPr lang="en-US" sz="1250" dirty="0" err="1"/>
              <a:t>chế</a:t>
            </a:r>
            <a:r>
              <a:rPr lang="en-US" sz="1250" dirty="0"/>
              <a:t> </a:t>
            </a:r>
            <a:r>
              <a:rPr lang="en-US" sz="1250" dirty="0" err="1"/>
              <a:t>đặt</a:t>
            </a:r>
            <a:r>
              <a:rPr lang="en-US" sz="1250" dirty="0"/>
              <a:t> </a:t>
            </a:r>
            <a:r>
              <a:rPr lang="en-US" sz="1250" dirty="0" err="1"/>
              <a:t>ra</a:t>
            </a:r>
            <a:r>
              <a:rPr lang="vi-VN" sz="1250" dirty="0"/>
              <a:t>.</a:t>
            </a:r>
            <a:r>
              <a:rPr sz="1250" spc="-60" dirty="0"/>
              <a:t> </a:t>
            </a:r>
            <a:endParaRPr lang="en-US" sz="1250" spc="-6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EC7C6-861A-C9C6-8E85-8E41F4E9407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866732-5EB1-C247-AEEC-81ECA5A045EF}"/>
              </a:ext>
            </a:extLst>
          </p:cNvPr>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sz="1800" spc="70" dirty="0"/>
              <a:t>Kết</a:t>
            </a:r>
            <a:r>
              <a:rPr sz="1800" spc="-10" dirty="0"/>
              <a:t> </a:t>
            </a:r>
            <a:r>
              <a:rPr sz="1800" dirty="0"/>
              <a:t>luận</a:t>
            </a:r>
            <a:r>
              <a:rPr sz="1800" spc="-10" dirty="0"/>
              <a:t> </a:t>
            </a:r>
            <a:r>
              <a:rPr sz="1800" dirty="0" err="1"/>
              <a:t>và</a:t>
            </a:r>
            <a:r>
              <a:rPr sz="1800" spc="-5" dirty="0"/>
              <a:t> </a:t>
            </a:r>
            <a:r>
              <a:rPr lang="en-US" sz="1800" spc="-25" dirty="0" err="1"/>
              <a:t>hướng</a:t>
            </a:r>
            <a:r>
              <a:rPr lang="en-US" sz="1800" spc="-25" dirty="0"/>
              <a:t> </a:t>
            </a:r>
            <a:r>
              <a:rPr lang="en-US" sz="1800" spc="-25" dirty="0" err="1"/>
              <a:t>phát</a:t>
            </a:r>
            <a:r>
              <a:rPr lang="en-US" sz="1800" spc="-25" dirty="0"/>
              <a:t> </a:t>
            </a:r>
            <a:r>
              <a:rPr lang="en-US" sz="1800" spc="-25" dirty="0" err="1"/>
              <a:t>triển</a:t>
            </a:r>
            <a:r>
              <a:rPr lang="en-US" sz="1800" spc="-25" dirty="0"/>
              <a:t> </a:t>
            </a:r>
            <a:r>
              <a:rPr lang="en-US" sz="1800" spc="-25" dirty="0" err="1"/>
              <a:t>trong</a:t>
            </a:r>
            <a:r>
              <a:rPr lang="en-US" sz="1800" spc="-25" dirty="0"/>
              <a:t> </a:t>
            </a:r>
            <a:r>
              <a:rPr lang="en-US" sz="1800" spc="-25" dirty="0" err="1"/>
              <a:t>tương</a:t>
            </a:r>
            <a:r>
              <a:rPr lang="en-US" sz="1800" spc="-25" dirty="0"/>
              <a:t> </a:t>
            </a:r>
            <a:r>
              <a:rPr lang="en-US" sz="1800" spc="-25" dirty="0" err="1"/>
              <a:t>lai</a:t>
            </a:r>
            <a:endParaRPr sz="1800" spc="-25" dirty="0"/>
          </a:p>
        </p:txBody>
      </p:sp>
      <p:pic>
        <p:nvPicPr>
          <p:cNvPr id="3" name="object 3">
            <a:extLst>
              <a:ext uri="{FF2B5EF4-FFF2-40B4-BE49-F238E27FC236}">
                <a16:creationId xmlns:a16="http://schemas.microsoft.com/office/drawing/2014/main" id="{8A5E4E1E-2B16-A924-EDA9-78EECDAEEF40}"/>
              </a:ext>
            </a:extLst>
          </p:cNvPr>
          <p:cNvPicPr/>
          <p:nvPr/>
        </p:nvPicPr>
        <p:blipFill>
          <a:blip r:embed="rId2" cstate="print"/>
          <a:stretch>
            <a:fillRect/>
          </a:stretch>
        </p:blipFill>
        <p:spPr>
          <a:xfrm>
            <a:off x="5079949" y="1968"/>
            <a:ext cx="540001" cy="671385"/>
          </a:xfrm>
          <a:prstGeom prst="rect">
            <a:avLst/>
          </a:prstGeom>
        </p:spPr>
      </p:pic>
      <p:sp>
        <p:nvSpPr>
          <p:cNvPr id="4" name="object 4">
            <a:extLst>
              <a:ext uri="{FF2B5EF4-FFF2-40B4-BE49-F238E27FC236}">
                <a16:creationId xmlns:a16="http://schemas.microsoft.com/office/drawing/2014/main" id="{E1ABBC78-1274-D64F-CE2F-626F325F1FE2}"/>
              </a:ext>
            </a:extLst>
          </p:cNvPr>
          <p:cNvSpPr txBox="1">
            <a:spLocks noGrp="1"/>
          </p:cNvSpPr>
          <p:nvPr>
            <p:ph type="body" idx="1"/>
          </p:nvPr>
        </p:nvSpPr>
        <p:spPr>
          <a:xfrm>
            <a:off x="118288" y="708025"/>
            <a:ext cx="5280075" cy="1885773"/>
          </a:xfrm>
          <a:prstGeom prst="rect">
            <a:avLst/>
          </a:prstGeom>
        </p:spPr>
        <p:txBody>
          <a:bodyPr vert="horz" wrap="square" lIns="0" tIns="11430" rIns="0" bIns="0" rtlCol="0">
            <a:spAutoFit/>
          </a:bodyPr>
          <a:lstStyle/>
          <a:p>
            <a:pPr marL="310896" marR="27432" indent="-137160">
              <a:lnSpc>
                <a:spcPct val="119000"/>
              </a:lnSpc>
              <a:spcBef>
                <a:spcPts val="90"/>
              </a:spcBef>
              <a:buClr>
                <a:srgbClr val="003054"/>
              </a:buClr>
              <a:buSzPct val="116000"/>
              <a:buFont typeface="Times New Roman" panose="02020603050405020304" pitchFamily="18" charset="0"/>
              <a:buChar char="•"/>
              <a:tabLst>
                <a:tab pos="311150" algn="l"/>
              </a:tabLst>
            </a:pPr>
            <a:r>
              <a:rPr lang="en-US" sz="1250" b="0" i="0" dirty="0" err="1">
                <a:solidFill>
                  <a:srgbClr val="000000"/>
                </a:solidFill>
                <a:effectLst/>
                <a:latin typeface="Arial" panose="020B0604020202020204" pitchFamily="34" charset="0"/>
                <a:ea typeface="+mn-ea"/>
                <a:cs typeface="Arial" panose="020B0604020202020204" pitchFamily="34" charset="0"/>
              </a:rPr>
              <a:t>Các</a:t>
            </a:r>
            <a:r>
              <a:rPr lang="en-US" sz="1250" b="0" i="0" spc="-25" dirty="0">
                <a:solidFill>
                  <a:srgbClr val="000000"/>
                </a:solidFill>
                <a:effectLst/>
                <a:latin typeface="Arial" panose="020B0604020202020204" pitchFamily="34" charset="0"/>
                <a:ea typeface="+mn-ea"/>
                <a:cs typeface="Arial" panose="020B0604020202020204" pitchFamily="34" charset="0"/>
              </a:rPr>
              <a:t> </a:t>
            </a:r>
            <a:r>
              <a:rPr lang="en-US" sz="1250" b="0" i="0" spc="85" dirty="0" err="1">
                <a:solidFill>
                  <a:srgbClr val="000000"/>
                </a:solidFill>
                <a:effectLst/>
                <a:latin typeface="Arial" panose="020B0604020202020204" pitchFamily="34" charset="0"/>
                <a:ea typeface="+mn-ea"/>
                <a:cs typeface="Arial" panose="020B0604020202020204" pitchFamily="34" charset="0"/>
              </a:rPr>
              <a:t>hạn</a:t>
            </a:r>
            <a:r>
              <a:rPr lang="en-US" sz="1250" b="0" i="0" spc="85" dirty="0">
                <a:solidFill>
                  <a:srgbClr val="000000"/>
                </a:solidFill>
                <a:effectLst/>
                <a:latin typeface="Arial" panose="020B0604020202020204" pitchFamily="34" charset="0"/>
                <a:ea typeface="+mn-ea"/>
                <a:cs typeface="Arial" panose="020B0604020202020204" pitchFamily="34" charset="0"/>
              </a:rPr>
              <a:t> </a:t>
            </a:r>
            <a:r>
              <a:rPr lang="en-US" sz="1250" b="0" i="0" spc="85" dirty="0" err="1">
                <a:solidFill>
                  <a:srgbClr val="000000"/>
                </a:solidFill>
                <a:effectLst/>
                <a:latin typeface="Arial" panose="020B0604020202020204" pitchFamily="34" charset="0"/>
                <a:ea typeface="+mn-ea"/>
                <a:cs typeface="Arial" panose="020B0604020202020204" pitchFamily="34" charset="0"/>
              </a:rPr>
              <a:t>chế</a:t>
            </a:r>
            <a:r>
              <a:rPr lang="en-US" sz="1250" b="0" i="0" spc="-20" dirty="0">
                <a:solidFill>
                  <a:srgbClr val="000000"/>
                </a:solidFill>
                <a:effectLst/>
                <a:latin typeface="Arial" panose="020B0604020202020204" pitchFamily="34" charset="0"/>
                <a:ea typeface="+mn-ea"/>
                <a:cs typeface="Arial" panose="020B0604020202020204" pitchFamily="34" charset="0"/>
              </a:rPr>
              <a:t>:</a:t>
            </a:r>
            <a:endParaRPr lang="en-US" sz="1250" dirty="0">
              <a:effectLst/>
            </a:endParaRPr>
          </a:p>
          <a:p>
            <a:pPr marL="742950" indent="-285750">
              <a:spcBef>
                <a:spcPts val="305"/>
              </a:spcBef>
              <a:buFont typeface="Arial" panose="020B0604020202020204" pitchFamily="34" charset="0"/>
              <a:buChar char="•"/>
              <a:tabLst>
                <a:tab pos="587375" algn="l"/>
              </a:tabLst>
            </a:pPr>
            <a:r>
              <a:rPr lang="en-US" sz="1250" dirty="0" err="1">
                <a:effectLst/>
                <a:latin typeface="Arial" panose="020B0604020202020204" pitchFamily="34" charset="0"/>
                <a:ea typeface="+mn-ea"/>
                <a:cs typeface="Arial" panose="020B0604020202020204" pitchFamily="34" charset="0"/>
              </a:rPr>
              <a:t>Hệ</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thống</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chưa</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hỗ</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trợ</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đa</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nền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tảng</a:t>
            </a:r>
            <a:r>
              <a:rPr lang="en-US" sz="1250" dirty="0">
                <a:effectLst/>
                <a:latin typeface="Arial" panose="020B0604020202020204" pitchFamily="34" charset="0"/>
                <a:ea typeface="+mn-ea"/>
                <a:cs typeface="Arial" panose="020B0604020202020204" pitchFamily="34" charset="0"/>
              </a:rPr>
              <a:t>.</a:t>
            </a:r>
            <a:endParaRPr lang="en-US" sz="1250" dirty="0">
              <a:effectLst/>
            </a:endParaRPr>
          </a:p>
          <a:p>
            <a:pPr marL="733806" marR="210312" indent="-285750">
              <a:lnSpc>
                <a:spcPct val="111000"/>
              </a:lnSpc>
              <a:buFont typeface="Arial" panose="020B0604020202020204" pitchFamily="34" charset="0"/>
              <a:buChar char="•"/>
              <a:tabLst>
                <a:tab pos="588010" algn="l"/>
              </a:tabLst>
            </a:pPr>
            <a:r>
              <a:rPr lang="en-US" sz="1250" dirty="0" err="1">
                <a:effectLst/>
                <a:latin typeface="Arial" panose="020B0604020202020204" pitchFamily="34" charset="0"/>
                <a:ea typeface="+mn-ea"/>
                <a:cs typeface="Arial" panose="020B0604020202020204" pitchFamily="34" charset="0"/>
              </a:rPr>
              <a:t>Độ</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trễ</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khi</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phản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hồi</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người</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dùng</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khá</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cao</a:t>
            </a:r>
            <a:r>
              <a:rPr lang="en-US" sz="1250" dirty="0">
                <a:effectLst/>
                <a:latin typeface="Arial" panose="020B0604020202020204" pitchFamily="34" charset="0"/>
                <a:ea typeface="+mn-ea"/>
                <a:cs typeface="Arial" panose="020B0604020202020204" pitchFamily="34" charset="0"/>
              </a:rPr>
              <a:t> do </a:t>
            </a:r>
            <a:r>
              <a:rPr lang="en-US" sz="1250" dirty="0" err="1">
                <a:effectLst/>
                <a:latin typeface="Arial" panose="020B0604020202020204" pitchFamily="34" charset="0"/>
                <a:ea typeface="+mn-ea"/>
                <a:cs typeface="Arial" panose="020B0604020202020204" pitchFamily="34" charset="0"/>
              </a:rPr>
              <a:t>mô</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hình</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xử</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lý</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còn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chậm</a:t>
            </a:r>
            <a:r>
              <a:rPr lang="en-US" sz="1250" dirty="0">
                <a:effectLst/>
                <a:latin typeface="Arial" panose="020B0604020202020204" pitchFamily="34" charset="0"/>
                <a:ea typeface="+mn-ea"/>
                <a:cs typeface="Arial" panose="020B0604020202020204" pitchFamily="34" charset="0"/>
              </a:rPr>
              <a:t>.</a:t>
            </a:r>
            <a:endParaRPr lang="en-US" sz="1250" dirty="0">
              <a:effectLst/>
            </a:endParaRPr>
          </a:p>
          <a:p>
            <a:pPr marL="742950" indent="-285750">
              <a:spcBef>
                <a:spcPts val="114"/>
              </a:spcBef>
              <a:buFont typeface="Arial" panose="020B0604020202020204" pitchFamily="34" charset="0"/>
              <a:buChar char="•"/>
              <a:tabLst>
                <a:tab pos="587375" algn="l"/>
              </a:tabLst>
            </a:pPr>
            <a:r>
              <a:rPr lang="en-US" sz="1250" dirty="0">
                <a:effectLst/>
                <a:latin typeface="Arial" panose="020B0604020202020204" pitchFamily="34" charset="0"/>
                <a:ea typeface="+mn-ea"/>
                <a:cs typeface="Arial" panose="020B0604020202020204" pitchFamily="34" charset="0"/>
              </a:rPr>
              <a:t>C</a:t>
            </a:r>
            <a:r>
              <a:rPr lang="vi-VN" sz="1250" dirty="0">
                <a:effectLst/>
                <a:latin typeface="Arial" panose="020B0604020202020204" pitchFamily="34" charset="0"/>
                <a:ea typeface="+mn-ea"/>
                <a:cs typeface="+mn-cs"/>
              </a:rPr>
              <a:t>hức năng sinh âm thanh từ hình ảnh, các câu văn được nhận diện chưa hoàn toàn chính xác, vẫn xuất hiện các lỗi về chính tả cũng như có các từ ngữ lạ.</a:t>
            </a:r>
            <a:endParaRPr lang="en-US" sz="1250" dirty="0">
              <a:effectLst/>
            </a:endParaRPr>
          </a:p>
          <a:p>
            <a:pPr marL="742950" indent="-285750">
              <a:spcBef>
                <a:spcPts val="114"/>
              </a:spcBef>
              <a:buFont typeface="Arial" panose="020B0604020202020204" pitchFamily="34" charset="0"/>
              <a:buChar char="•"/>
              <a:tabLst>
                <a:tab pos="587375" algn="l"/>
              </a:tabLst>
            </a:pPr>
            <a:r>
              <a:rPr lang="en-US" sz="1250" dirty="0" err="1">
                <a:effectLst/>
                <a:latin typeface="Arial" panose="020B0604020202020204" pitchFamily="34" charset="0"/>
                <a:ea typeface="+mn-ea"/>
                <a:cs typeface="Arial" panose="020B0604020202020204" pitchFamily="34" charset="0"/>
              </a:rPr>
              <a:t>Âm</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thanh</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được</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tạo</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ra</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chưa</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hoàn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toàn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tự</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nhiên</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độ</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giống</a:t>
            </a:r>
            <a:r>
              <a:rPr lang="en-US" sz="1250" dirty="0">
                <a:effectLst/>
                <a:latin typeface="Arial" panose="020B0604020202020204" pitchFamily="34" charset="0"/>
                <a:ea typeface="+mn-ea"/>
                <a:cs typeface="Arial" panose="020B0604020202020204" pitchFamily="34" charset="0"/>
              </a:rPr>
              <a:t> </a:t>
            </a:r>
            <a:r>
              <a:rPr lang="en-US" sz="1250" dirty="0" err="1">
                <a:effectLst/>
                <a:latin typeface="Arial" panose="020B0604020202020204" pitchFamily="34" charset="0"/>
                <a:ea typeface="+mn-ea"/>
                <a:cs typeface="Arial" panose="020B0604020202020204" pitchFamily="34" charset="0"/>
              </a:rPr>
              <a:t>khoảng</a:t>
            </a:r>
            <a:r>
              <a:rPr lang="en-US" sz="1250" dirty="0">
                <a:effectLst/>
                <a:latin typeface="Arial" panose="020B0604020202020204" pitchFamily="34" charset="0"/>
                <a:ea typeface="+mn-ea"/>
                <a:cs typeface="Arial" panose="020B0604020202020204" pitchFamily="34" charset="0"/>
              </a:rPr>
              <a:t> 85-90%.</a:t>
            </a:r>
            <a:endParaRPr lang="en-US" sz="1250" dirty="0">
              <a:effectLst/>
            </a:endParaRPr>
          </a:p>
        </p:txBody>
      </p:sp>
      <p:sp>
        <p:nvSpPr>
          <p:cNvPr id="5" name="object 5">
            <a:extLst>
              <a:ext uri="{FF2B5EF4-FFF2-40B4-BE49-F238E27FC236}">
                <a16:creationId xmlns:a16="http://schemas.microsoft.com/office/drawing/2014/main" id="{C8575F3E-EF01-9AA6-1FF3-2E4F20A768D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extLst>
      <p:ext uri="{BB962C8B-B14F-4D97-AF65-F5344CB8AC3E}">
        <p14:creationId xmlns:p14="http://schemas.microsoft.com/office/powerpoint/2010/main" val="19457207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F586F-A712-077C-0C10-9D2FB3663D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E263A5-3DB1-F26E-8025-B988BBA5F56D}"/>
              </a:ext>
            </a:extLst>
          </p:cNvPr>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sz="1800" spc="70" dirty="0"/>
              <a:t>Kết</a:t>
            </a:r>
            <a:r>
              <a:rPr sz="1800" spc="-10" dirty="0"/>
              <a:t> </a:t>
            </a:r>
            <a:r>
              <a:rPr sz="1800" dirty="0"/>
              <a:t>luận</a:t>
            </a:r>
            <a:r>
              <a:rPr sz="1800" spc="-10" dirty="0"/>
              <a:t> </a:t>
            </a:r>
            <a:r>
              <a:rPr sz="1800" dirty="0" err="1"/>
              <a:t>và</a:t>
            </a:r>
            <a:r>
              <a:rPr sz="1800" spc="-5" dirty="0"/>
              <a:t> </a:t>
            </a:r>
            <a:r>
              <a:rPr lang="en-US" sz="1800" spc="-25" dirty="0" err="1"/>
              <a:t>hướng</a:t>
            </a:r>
            <a:r>
              <a:rPr lang="en-US" sz="1800" spc="-25" dirty="0"/>
              <a:t> </a:t>
            </a:r>
            <a:r>
              <a:rPr lang="en-US" sz="1800" spc="-25" dirty="0" err="1"/>
              <a:t>phát</a:t>
            </a:r>
            <a:r>
              <a:rPr lang="en-US" sz="1800" spc="-25" dirty="0"/>
              <a:t> </a:t>
            </a:r>
            <a:r>
              <a:rPr lang="en-US" sz="1800" spc="-25" dirty="0" err="1"/>
              <a:t>triển</a:t>
            </a:r>
            <a:r>
              <a:rPr lang="en-US" sz="1800" spc="-25" dirty="0"/>
              <a:t> </a:t>
            </a:r>
            <a:r>
              <a:rPr lang="en-US" sz="1800" spc="-25" dirty="0" err="1"/>
              <a:t>trong</a:t>
            </a:r>
            <a:r>
              <a:rPr lang="en-US" sz="1800" spc="-25" dirty="0"/>
              <a:t> </a:t>
            </a:r>
            <a:r>
              <a:rPr lang="en-US" sz="1800" spc="-25" dirty="0" err="1"/>
              <a:t>tương</a:t>
            </a:r>
            <a:r>
              <a:rPr lang="en-US" sz="1800" spc="-25" dirty="0"/>
              <a:t> </a:t>
            </a:r>
            <a:r>
              <a:rPr lang="en-US" sz="1800" spc="-25" dirty="0" err="1"/>
              <a:t>lai</a:t>
            </a:r>
            <a:endParaRPr sz="1800" spc="-25" dirty="0"/>
          </a:p>
        </p:txBody>
      </p:sp>
      <p:pic>
        <p:nvPicPr>
          <p:cNvPr id="3" name="object 3">
            <a:extLst>
              <a:ext uri="{FF2B5EF4-FFF2-40B4-BE49-F238E27FC236}">
                <a16:creationId xmlns:a16="http://schemas.microsoft.com/office/drawing/2014/main" id="{92DAED7B-BC39-0195-025D-AA1C9CC05943}"/>
              </a:ext>
            </a:extLst>
          </p:cNvPr>
          <p:cNvPicPr/>
          <p:nvPr/>
        </p:nvPicPr>
        <p:blipFill>
          <a:blip r:embed="rId2" cstate="print"/>
          <a:stretch>
            <a:fillRect/>
          </a:stretch>
        </p:blipFill>
        <p:spPr>
          <a:xfrm>
            <a:off x="5079949" y="1968"/>
            <a:ext cx="540001" cy="671385"/>
          </a:xfrm>
          <a:prstGeom prst="rect">
            <a:avLst/>
          </a:prstGeom>
        </p:spPr>
      </p:pic>
      <p:sp>
        <p:nvSpPr>
          <p:cNvPr id="4" name="object 4">
            <a:extLst>
              <a:ext uri="{FF2B5EF4-FFF2-40B4-BE49-F238E27FC236}">
                <a16:creationId xmlns:a16="http://schemas.microsoft.com/office/drawing/2014/main" id="{57AEEFC4-028D-EB5E-5DB4-CE7ADFF14102}"/>
              </a:ext>
            </a:extLst>
          </p:cNvPr>
          <p:cNvSpPr txBox="1">
            <a:spLocks noGrp="1"/>
          </p:cNvSpPr>
          <p:nvPr>
            <p:ph type="body" idx="1"/>
          </p:nvPr>
        </p:nvSpPr>
        <p:spPr>
          <a:xfrm>
            <a:off x="118288" y="708025"/>
            <a:ext cx="5280075" cy="1511952"/>
          </a:xfrm>
          <a:prstGeom prst="rect">
            <a:avLst/>
          </a:prstGeom>
        </p:spPr>
        <p:txBody>
          <a:bodyPr vert="horz" wrap="square" lIns="0" tIns="11430" rIns="0" bIns="0" rtlCol="0">
            <a:spAutoFit/>
          </a:bodyPr>
          <a:lstStyle/>
          <a:p>
            <a:pPr marL="459486" indent="-285750">
              <a:spcBef>
                <a:spcPts val="365"/>
              </a:spcBef>
              <a:buFont typeface="Arial" panose="020B0604020202020204" pitchFamily="34" charset="0"/>
              <a:buChar char="•"/>
              <a:tabLst>
                <a:tab pos="311150" algn="l"/>
              </a:tabLst>
            </a:pPr>
            <a:r>
              <a:rPr lang="en-US" sz="1250" b="0" i="0" spc="90" dirty="0" err="1">
                <a:solidFill>
                  <a:srgbClr val="000000"/>
                </a:solidFill>
                <a:effectLst/>
                <a:latin typeface="Arial" panose="020B0604020202020204" pitchFamily="34" charset="0"/>
                <a:ea typeface="+mn-ea"/>
                <a:cs typeface="Arial" panose="020B0604020202020204" pitchFamily="34" charset="0"/>
              </a:rPr>
              <a:t>Hướng</a:t>
            </a:r>
            <a:r>
              <a:rPr lang="en-US" sz="1250" b="0" i="0" spc="90" dirty="0">
                <a:solidFill>
                  <a:srgbClr val="000000"/>
                </a:solidFill>
                <a:effectLst/>
                <a:latin typeface="Arial" panose="020B0604020202020204" pitchFamily="34" charset="0"/>
                <a:ea typeface="+mn-ea"/>
                <a:cs typeface="Arial" panose="020B0604020202020204" pitchFamily="34" charset="0"/>
              </a:rPr>
              <a:t> </a:t>
            </a:r>
            <a:r>
              <a:rPr lang="en-US" sz="1250" b="0" i="0" spc="90" dirty="0" err="1">
                <a:solidFill>
                  <a:srgbClr val="000000"/>
                </a:solidFill>
                <a:effectLst/>
                <a:latin typeface="Arial" panose="020B0604020202020204" pitchFamily="34" charset="0"/>
                <a:ea typeface="+mn-ea"/>
                <a:cs typeface="Arial" panose="020B0604020202020204" pitchFamily="34" charset="0"/>
              </a:rPr>
              <a:t>phát</a:t>
            </a:r>
            <a:r>
              <a:rPr lang="en-US" sz="1250" b="0" i="0" spc="90" dirty="0">
                <a:solidFill>
                  <a:srgbClr val="000000"/>
                </a:solidFill>
                <a:effectLst/>
                <a:latin typeface="Arial" panose="020B0604020202020204" pitchFamily="34" charset="0"/>
                <a:ea typeface="+mn-ea"/>
                <a:cs typeface="Arial" panose="020B0604020202020204" pitchFamily="34" charset="0"/>
              </a:rPr>
              <a:t> </a:t>
            </a:r>
            <a:r>
              <a:rPr lang="en-US" sz="1250" b="0" i="0" spc="90" dirty="0" err="1">
                <a:solidFill>
                  <a:srgbClr val="000000"/>
                </a:solidFill>
                <a:effectLst/>
                <a:latin typeface="Arial" panose="020B0604020202020204" pitchFamily="34" charset="0"/>
                <a:ea typeface="+mn-ea"/>
                <a:cs typeface="Arial" panose="020B0604020202020204" pitchFamily="34" charset="0"/>
              </a:rPr>
              <a:t>triển</a:t>
            </a:r>
            <a:r>
              <a:rPr lang="en-US" sz="1250" b="0" i="0" spc="90" dirty="0">
                <a:solidFill>
                  <a:srgbClr val="000000"/>
                </a:solidFill>
                <a:effectLst/>
                <a:latin typeface="Arial" panose="020B0604020202020204" pitchFamily="34" charset="0"/>
                <a:ea typeface="+mn-ea"/>
                <a:cs typeface="Arial" panose="020B0604020202020204" pitchFamily="34" charset="0"/>
              </a:rPr>
              <a:t> </a:t>
            </a:r>
            <a:r>
              <a:rPr lang="en-US" sz="1250" b="0" i="0" spc="90" dirty="0" err="1">
                <a:solidFill>
                  <a:srgbClr val="000000"/>
                </a:solidFill>
                <a:effectLst/>
                <a:latin typeface="Arial" panose="020B0604020202020204" pitchFamily="34" charset="0"/>
                <a:ea typeface="+mn-ea"/>
                <a:cs typeface="Arial" panose="020B0604020202020204" pitchFamily="34" charset="0"/>
              </a:rPr>
              <a:t>trong</a:t>
            </a:r>
            <a:r>
              <a:rPr lang="en-US" sz="1250" b="0" i="0" spc="90" dirty="0">
                <a:solidFill>
                  <a:srgbClr val="000000"/>
                </a:solidFill>
                <a:effectLst/>
                <a:latin typeface="Arial" panose="020B0604020202020204" pitchFamily="34" charset="0"/>
                <a:ea typeface="+mn-ea"/>
                <a:cs typeface="Arial" panose="020B0604020202020204" pitchFamily="34" charset="0"/>
              </a:rPr>
              <a:t> </a:t>
            </a:r>
            <a:r>
              <a:rPr lang="en-US" sz="1250" b="0" i="0" spc="90" dirty="0" err="1">
                <a:solidFill>
                  <a:srgbClr val="000000"/>
                </a:solidFill>
                <a:effectLst/>
                <a:latin typeface="Arial" panose="020B0604020202020204" pitchFamily="34" charset="0"/>
                <a:ea typeface="+mn-ea"/>
                <a:cs typeface="Arial" panose="020B0604020202020204" pitchFamily="34" charset="0"/>
              </a:rPr>
              <a:t>tương</a:t>
            </a:r>
            <a:r>
              <a:rPr lang="en-US" sz="1250" b="0" i="0" spc="90" dirty="0">
                <a:solidFill>
                  <a:srgbClr val="000000"/>
                </a:solidFill>
                <a:effectLst/>
                <a:latin typeface="Arial" panose="020B0604020202020204" pitchFamily="34" charset="0"/>
                <a:ea typeface="+mn-ea"/>
                <a:cs typeface="Arial" panose="020B0604020202020204" pitchFamily="34" charset="0"/>
              </a:rPr>
              <a:t> </a:t>
            </a:r>
            <a:r>
              <a:rPr lang="en-US" sz="1250" b="0" i="0" spc="90" dirty="0" err="1">
                <a:solidFill>
                  <a:srgbClr val="000000"/>
                </a:solidFill>
                <a:effectLst/>
                <a:latin typeface="Arial" panose="020B0604020202020204" pitchFamily="34" charset="0"/>
                <a:ea typeface="+mn-ea"/>
                <a:cs typeface="Arial" panose="020B0604020202020204" pitchFamily="34" charset="0"/>
              </a:rPr>
              <a:t>lai</a:t>
            </a:r>
            <a:r>
              <a:rPr lang="vi-VN" sz="1250" b="0" i="0" spc="75" dirty="0">
                <a:solidFill>
                  <a:srgbClr val="000000"/>
                </a:solidFill>
                <a:effectLst/>
                <a:latin typeface="Arial" panose="020B0604020202020204" pitchFamily="34" charset="0"/>
                <a:ea typeface="+mn-ea"/>
                <a:cs typeface="Arial" panose="020B0604020202020204" pitchFamily="34" charset="0"/>
              </a:rPr>
              <a:t>:</a:t>
            </a:r>
            <a:endParaRPr lang="en-US" sz="1250" dirty="0">
              <a:effectLst/>
            </a:endParaRPr>
          </a:p>
          <a:p>
            <a:pPr marL="742950" indent="-285750">
              <a:spcBef>
                <a:spcPts val="305"/>
              </a:spcBef>
              <a:buFont typeface="Arial" panose="020B0604020202020204" pitchFamily="34" charset="0"/>
              <a:buChar char="•"/>
              <a:tabLst>
                <a:tab pos="587375" algn="l"/>
              </a:tabLst>
            </a:pPr>
            <a:r>
              <a:rPr lang="en-US" sz="1250" b="0" i="0" dirty="0" err="1">
                <a:solidFill>
                  <a:srgbClr val="000000"/>
                </a:solidFill>
                <a:effectLst/>
                <a:latin typeface="Arial" panose="020B0604020202020204" pitchFamily="34" charset="0"/>
                <a:ea typeface="+mn-ea"/>
                <a:cs typeface="Arial" panose="020B0604020202020204" pitchFamily="34" charset="0"/>
              </a:rPr>
              <a:t>Tối</a:t>
            </a:r>
            <a:r>
              <a:rPr lang="en-US" sz="1250" b="0" i="0" dirty="0">
                <a:solidFill>
                  <a:srgbClr val="000000"/>
                </a:solidFill>
                <a:effectLst/>
                <a:latin typeface="Arial" panose="020B0604020202020204" pitchFamily="34" charset="0"/>
                <a:ea typeface="+mn-ea"/>
                <a:cs typeface="Arial" panose="020B0604020202020204" pitchFamily="34" charset="0"/>
              </a:rPr>
              <a:t> </a:t>
            </a:r>
            <a:r>
              <a:rPr lang="en-US" sz="1250" b="0" i="0" dirty="0" err="1">
                <a:solidFill>
                  <a:srgbClr val="000000"/>
                </a:solidFill>
                <a:effectLst/>
                <a:latin typeface="Arial" panose="020B0604020202020204" pitchFamily="34" charset="0"/>
                <a:ea typeface="+mn-ea"/>
                <a:cs typeface="Arial" panose="020B0604020202020204" pitchFamily="34" charset="0"/>
              </a:rPr>
              <a:t>ưu</a:t>
            </a:r>
            <a:r>
              <a:rPr lang="en-US" sz="1250" b="0" i="0" dirty="0">
                <a:solidFill>
                  <a:srgbClr val="000000"/>
                </a:solidFill>
                <a:effectLst/>
                <a:latin typeface="Arial" panose="020B0604020202020204" pitchFamily="34" charset="0"/>
                <a:ea typeface="+mn-ea"/>
                <a:cs typeface="Arial" panose="020B0604020202020204" pitchFamily="34" charset="0"/>
              </a:rPr>
              <a:t> </a:t>
            </a:r>
            <a:r>
              <a:rPr lang="en-US" sz="1250" b="0" i="0" dirty="0" err="1">
                <a:solidFill>
                  <a:srgbClr val="000000"/>
                </a:solidFill>
                <a:effectLst/>
                <a:latin typeface="Arial" panose="020B0604020202020204" pitchFamily="34" charset="0"/>
                <a:ea typeface="+mn-ea"/>
                <a:cs typeface="Arial" panose="020B0604020202020204" pitchFamily="34" charset="0"/>
              </a:rPr>
              <a:t>thời</a:t>
            </a:r>
            <a:r>
              <a:rPr lang="en-US" sz="1250" b="0" i="0" dirty="0">
                <a:solidFill>
                  <a:srgbClr val="000000"/>
                </a:solidFill>
                <a:effectLst/>
                <a:latin typeface="Arial" panose="020B0604020202020204" pitchFamily="34" charset="0"/>
                <a:ea typeface="+mn-ea"/>
                <a:cs typeface="Arial" panose="020B0604020202020204" pitchFamily="34" charset="0"/>
              </a:rPr>
              <a:t> </a:t>
            </a:r>
            <a:r>
              <a:rPr lang="en-US" sz="1250" b="0" i="0" dirty="0" err="1">
                <a:solidFill>
                  <a:srgbClr val="000000"/>
                </a:solidFill>
                <a:effectLst/>
                <a:latin typeface="Arial" panose="020B0604020202020204" pitchFamily="34" charset="0"/>
                <a:ea typeface="+mn-ea"/>
                <a:cs typeface="Arial" panose="020B0604020202020204" pitchFamily="34" charset="0"/>
              </a:rPr>
              <a:t>gian</a:t>
            </a:r>
            <a:r>
              <a:rPr lang="en-US" sz="1250" b="0" i="0" dirty="0">
                <a:solidFill>
                  <a:srgbClr val="000000"/>
                </a:solidFill>
                <a:effectLst/>
                <a:latin typeface="Arial" panose="020B0604020202020204" pitchFamily="34" charset="0"/>
                <a:ea typeface="+mn-ea"/>
                <a:cs typeface="Arial" panose="020B0604020202020204" pitchFamily="34" charset="0"/>
              </a:rPr>
              <a:t> </a:t>
            </a:r>
            <a:r>
              <a:rPr lang="en-US" sz="1250" b="0" i="0" dirty="0" err="1">
                <a:solidFill>
                  <a:srgbClr val="000000"/>
                </a:solidFill>
                <a:effectLst/>
                <a:latin typeface="Arial" panose="020B0604020202020204" pitchFamily="34" charset="0"/>
                <a:ea typeface="+mn-ea"/>
                <a:cs typeface="Arial" panose="020B0604020202020204" pitchFamily="34" charset="0"/>
              </a:rPr>
              <a:t>xử</a:t>
            </a:r>
            <a:r>
              <a:rPr lang="en-US" sz="1250" b="0" i="0" dirty="0">
                <a:solidFill>
                  <a:srgbClr val="000000"/>
                </a:solidFill>
                <a:effectLst/>
                <a:latin typeface="Arial" panose="020B0604020202020204" pitchFamily="34" charset="0"/>
                <a:ea typeface="+mn-ea"/>
                <a:cs typeface="Arial" panose="020B0604020202020204" pitchFamily="34" charset="0"/>
              </a:rPr>
              <a:t> </a:t>
            </a:r>
            <a:r>
              <a:rPr lang="en-US" sz="1250" b="0" i="0" dirty="0" err="1">
                <a:solidFill>
                  <a:srgbClr val="000000"/>
                </a:solidFill>
                <a:effectLst/>
                <a:latin typeface="Arial" panose="020B0604020202020204" pitchFamily="34" charset="0"/>
                <a:ea typeface="+mn-ea"/>
                <a:cs typeface="Arial" panose="020B0604020202020204" pitchFamily="34" charset="0"/>
              </a:rPr>
              <a:t>lý</a:t>
            </a:r>
            <a:r>
              <a:rPr lang="en-US" sz="1250" b="0" i="0" dirty="0">
                <a:solidFill>
                  <a:srgbClr val="000000"/>
                </a:solidFill>
                <a:effectLst/>
                <a:latin typeface="Arial" panose="020B0604020202020204" pitchFamily="34" charset="0"/>
                <a:ea typeface="+mn-ea"/>
                <a:cs typeface="Arial" panose="020B0604020202020204" pitchFamily="34" charset="0"/>
              </a:rPr>
              <a:t>.</a:t>
            </a:r>
            <a:endParaRPr lang="en-US" sz="1250" dirty="0">
              <a:effectLst/>
            </a:endParaRPr>
          </a:p>
          <a:p>
            <a:pPr marL="742950" indent="-285750">
              <a:spcBef>
                <a:spcPts val="305"/>
              </a:spcBef>
              <a:buFont typeface="Arial" panose="020B0604020202020204" pitchFamily="34" charset="0"/>
              <a:buChar char="•"/>
              <a:tabLst>
                <a:tab pos="587375" algn="l"/>
              </a:tabLst>
            </a:pPr>
            <a:r>
              <a:rPr lang="en-US" sz="1250" b="0" i="0" spc="35" dirty="0" err="1">
                <a:solidFill>
                  <a:srgbClr val="000000"/>
                </a:solidFill>
                <a:effectLst/>
                <a:latin typeface="Arial" panose="020B0604020202020204" pitchFamily="34" charset="0"/>
                <a:ea typeface="+mn-ea"/>
                <a:cs typeface="Arial" panose="020B0604020202020204" pitchFamily="34" charset="0"/>
              </a:rPr>
              <a:t>Phát</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triển</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hệ</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thống</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đa</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nền</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tảng</a:t>
            </a:r>
            <a:r>
              <a:rPr lang="en-US" sz="1250" b="0" i="0" spc="35" dirty="0">
                <a:solidFill>
                  <a:srgbClr val="000000"/>
                </a:solidFill>
                <a:effectLst/>
                <a:latin typeface="Arial" panose="020B0604020202020204" pitchFamily="34" charset="0"/>
                <a:ea typeface="+mn-ea"/>
                <a:cs typeface="Arial" panose="020B0604020202020204" pitchFamily="34" charset="0"/>
              </a:rPr>
              <a:t>.</a:t>
            </a:r>
            <a:endParaRPr lang="en-US" sz="1250" dirty="0">
              <a:effectLst/>
            </a:endParaRPr>
          </a:p>
          <a:p>
            <a:pPr marL="742950" indent="-285750">
              <a:spcBef>
                <a:spcPts val="305"/>
              </a:spcBef>
              <a:buFont typeface="Arial" panose="020B0604020202020204" pitchFamily="34" charset="0"/>
              <a:buChar char="•"/>
              <a:tabLst>
                <a:tab pos="587375" algn="l"/>
              </a:tabLst>
            </a:pPr>
            <a:r>
              <a:rPr lang="en-US" sz="1250" b="0" i="0" spc="35" dirty="0" err="1">
                <a:solidFill>
                  <a:srgbClr val="000000"/>
                </a:solidFill>
                <a:effectLst/>
                <a:latin typeface="Arial" panose="020B0604020202020204" pitchFamily="34" charset="0"/>
                <a:ea typeface="+mn-ea"/>
                <a:cs typeface="Arial" panose="020B0604020202020204" pitchFamily="34" charset="0"/>
              </a:rPr>
              <a:t>Mở</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rộng</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ra</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sách</a:t>
            </a:r>
            <a:r>
              <a:rPr lang="en-US" sz="1250" b="0" i="0" spc="35" dirty="0">
                <a:solidFill>
                  <a:srgbClr val="000000"/>
                </a:solidFill>
                <a:effectLst/>
                <a:latin typeface="Arial" panose="020B0604020202020204" pitchFamily="34" charset="0"/>
                <a:ea typeface="+mn-ea"/>
                <a:cs typeface="Arial" panose="020B0604020202020204" pitchFamily="34" charset="0"/>
              </a:rPr>
              <a:t> song </a:t>
            </a:r>
            <a:r>
              <a:rPr lang="en-US" sz="1250" b="0" i="0" spc="35" dirty="0" err="1">
                <a:solidFill>
                  <a:srgbClr val="000000"/>
                </a:solidFill>
                <a:effectLst/>
                <a:latin typeface="Arial" panose="020B0604020202020204" pitchFamily="34" charset="0"/>
                <a:ea typeface="+mn-ea"/>
                <a:cs typeface="Arial" panose="020B0604020202020204" pitchFamily="34" charset="0"/>
              </a:rPr>
              <a:t>ngữ</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hỗ</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trợ</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các</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ngôn</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ngữ</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khác</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ngoài</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tiếng</a:t>
            </a:r>
            <a:r>
              <a:rPr lang="en-US" sz="1250" b="0" i="0" spc="35" dirty="0">
                <a:solidFill>
                  <a:srgbClr val="000000"/>
                </a:solidFill>
                <a:effectLst/>
                <a:latin typeface="Arial" panose="020B0604020202020204" pitchFamily="34" charset="0"/>
                <a:ea typeface="+mn-ea"/>
                <a:cs typeface="Arial" panose="020B0604020202020204" pitchFamily="34" charset="0"/>
              </a:rPr>
              <a:t> </a:t>
            </a:r>
            <a:r>
              <a:rPr lang="en-US" sz="1250" b="0" i="0" spc="35" dirty="0" err="1">
                <a:solidFill>
                  <a:srgbClr val="000000"/>
                </a:solidFill>
                <a:effectLst/>
                <a:latin typeface="Arial" panose="020B0604020202020204" pitchFamily="34" charset="0"/>
                <a:ea typeface="+mn-ea"/>
                <a:cs typeface="Arial" panose="020B0604020202020204" pitchFamily="34" charset="0"/>
              </a:rPr>
              <a:t>Việt</a:t>
            </a:r>
            <a:r>
              <a:rPr lang="en-US" sz="1250" b="0" i="0" spc="35" dirty="0">
                <a:solidFill>
                  <a:srgbClr val="000000"/>
                </a:solidFill>
                <a:effectLst/>
                <a:latin typeface="Arial" panose="020B0604020202020204" pitchFamily="34" charset="0"/>
                <a:ea typeface="+mn-ea"/>
                <a:cs typeface="Arial" panose="020B0604020202020204" pitchFamily="34" charset="0"/>
              </a:rPr>
              <a:t>.</a:t>
            </a:r>
          </a:p>
          <a:p>
            <a:pPr marL="742950" indent="-285750">
              <a:spcBef>
                <a:spcPts val="305"/>
              </a:spcBef>
              <a:buFont typeface="Arial" panose="020B0604020202020204" pitchFamily="34" charset="0"/>
              <a:buChar char="•"/>
              <a:tabLst>
                <a:tab pos="587375" algn="l"/>
              </a:tabLst>
            </a:pPr>
            <a:r>
              <a:rPr lang="en-US" sz="1250" spc="35" dirty="0" err="1">
                <a:solidFill>
                  <a:srgbClr val="000000"/>
                </a:solidFill>
                <a:latin typeface="Arial" panose="020B0604020202020204" pitchFamily="34" charset="0"/>
                <a:cs typeface="Arial" panose="020B0604020202020204" pitchFamily="34" charset="0"/>
              </a:rPr>
              <a:t>Ngoài</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ra</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có</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thể</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mở</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rộng</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mô</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hình</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để</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hỗ</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trợ</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người</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khuyết</a:t>
            </a:r>
            <a:r>
              <a:rPr lang="en-US" sz="1250" spc="35" dirty="0">
                <a:solidFill>
                  <a:srgbClr val="000000"/>
                </a:solidFill>
                <a:latin typeface="Arial" panose="020B0604020202020204" pitchFamily="34" charset="0"/>
                <a:cs typeface="Arial" panose="020B0604020202020204" pitchFamily="34" charset="0"/>
              </a:rPr>
              <a:t> </a:t>
            </a:r>
            <a:r>
              <a:rPr lang="en-US" sz="1250" spc="35" dirty="0" err="1">
                <a:solidFill>
                  <a:srgbClr val="000000"/>
                </a:solidFill>
                <a:latin typeface="Arial" panose="020B0604020202020204" pitchFamily="34" charset="0"/>
                <a:cs typeface="Arial" panose="020B0604020202020204" pitchFamily="34" charset="0"/>
              </a:rPr>
              <a:t>tật</a:t>
            </a:r>
            <a:r>
              <a:rPr lang="en-US" sz="1250" spc="35" dirty="0">
                <a:solidFill>
                  <a:srgbClr val="000000"/>
                </a:solidFill>
                <a:latin typeface="Arial" panose="020B0604020202020204" pitchFamily="34" charset="0"/>
                <a:cs typeface="Arial" panose="020B0604020202020204" pitchFamily="34" charset="0"/>
              </a:rPr>
              <a:t>.</a:t>
            </a:r>
            <a:endParaRPr lang="en-US" sz="1250" dirty="0">
              <a:effectLst/>
            </a:endParaRPr>
          </a:p>
        </p:txBody>
      </p:sp>
      <p:sp>
        <p:nvSpPr>
          <p:cNvPr id="5" name="object 5">
            <a:extLst>
              <a:ext uri="{FF2B5EF4-FFF2-40B4-BE49-F238E27FC236}">
                <a16:creationId xmlns:a16="http://schemas.microsoft.com/office/drawing/2014/main" id="{54304370-BB07-7EEA-DB0C-CE954120CEA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extLst>
      <p:ext uri="{BB962C8B-B14F-4D97-AF65-F5344CB8AC3E}">
        <p14:creationId xmlns:p14="http://schemas.microsoft.com/office/powerpoint/2010/main" val="3823920829"/>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p:nvPr/>
        </p:nvSpPr>
        <p:spPr>
          <a:xfrm>
            <a:off x="365607" y="1549932"/>
            <a:ext cx="4270375" cy="309245"/>
          </a:xfrm>
          <a:prstGeom prst="rect">
            <a:avLst/>
          </a:prstGeom>
        </p:spPr>
        <p:txBody>
          <a:bodyPr vert="horz" wrap="square" lIns="0" tIns="13970" rIns="0" bIns="0" rtlCol="0">
            <a:spAutoFit/>
          </a:bodyPr>
          <a:lstStyle/>
          <a:p>
            <a:pPr marL="12700">
              <a:lnSpc>
                <a:spcPct val="100000"/>
              </a:lnSpc>
              <a:spcBef>
                <a:spcPts val="110"/>
              </a:spcBef>
            </a:pPr>
            <a:r>
              <a:rPr sz="1850" b="1" spc="65" dirty="0">
                <a:solidFill>
                  <a:srgbClr val="FFFFFF"/>
                </a:solidFill>
                <a:latin typeface="Arial"/>
                <a:cs typeface="Arial"/>
              </a:rPr>
              <a:t>Cảm</a:t>
            </a:r>
            <a:r>
              <a:rPr sz="1850" b="1" spc="-50" dirty="0">
                <a:solidFill>
                  <a:srgbClr val="FFFFFF"/>
                </a:solidFill>
                <a:latin typeface="Arial"/>
                <a:cs typeface="Arial"/>
              </a:rPr>
              <a:t> </a:t>
            </a:r>
            <a:r>
              <a:rPr sz="1850" b="1" dirty="0">
                <a:solidFill>
                  <a:srgbClr val="FFFFFF"/>
                </a:solidFill>
                <a:latin typeface="Arial"/>
                <a:cs typeface="Arial"/>
              </a:rPr>
              <a:t>ơn</a:t>
            </a:r>
            <a:r>
              <a:rPr sz="1850" b="1" spc="-55" dirty="0">
                <a:solidFill>
                  <a:srgbClr val="FFFFFF"/>
                </a:solidFill>
                <a:latin typeface="Arial"/>
                <a:cs typeface="Arial"/>
              </a:rPr>
              <a:t> </a:t>
            </a:r>
            <a:r>
              <a:rPr sz="1850" b="1" spc="114" dirty="0">
                <a:solidFill>
                  <a:srgbClr val="FFFFFF"/>
                </a:solidFill>
                <a:latin typeface="Arial"/>
                <a:cs typeface="Arial"/>
              </a:rPr>
              <a:t>thầy</a:t>
            </a:r>
            <a:r>
              <a:rPr sz="1850" b="1" spc="-55" dirty="0">
                <a:solidFill>
                  <a:srgbClr val="FFFFFF"/>
                </a:solidFill>
                <a:latin typeface="Arial"/>
                <a:cs typeface="Arial"/>
              </a:rPr>
              <a:t> </a:t>
            </a:r>
            <a:r>
              <a:rPr sz="1850" b="1" spc="114" dirty="0">
                <a:solidFill>
                  <a:srgbClr val="FFFFFF"/>
                </a:solidFill>
                <a:latin typeface="Arial"/>
                <a:cs typeface="Arial"/>
              </a:rPr>
              <a:t>cô</a:t>
            </a:r>
            <a:r>
              <a:rPr sz="1850" b="1" spc="-50" dirty="0">
                <a:solidFill>
                  <a:srgbClr val="FFFFFF"/>
                </a:solidFill>
                <a:latin typeface="Arial"/>
                <a:cs typeface="Arial"/>
              </a:rPr>
              <a:t> </a:t>
            </a:r>
            <a:r>
              <a:rPr sz="1850" b="1" spc="114" dirty="0">
                <a:solidFill>
                  <a:srgbClr val="FFFFFF"/>
                </a:solidFill>
                <a:latin typeface="Arial"/>
                <a:cs typeface="Arial"/>
              </a:rPr>
              <a:t>đã</a:t>
            </a:r>
            <a:r>
              <a:rPr sz="1850" b="1" spc="-50" dirty="0">
                <a:solidFill>
                  <a:srgbClr val="FFFFFF"/>
                </a:solidFill>
                <a:latin typeface="Arial"/>
                <a:cs typeface="Arial"/>
              </a:rPr>
              <a:t> </a:t>
            </a:r>
            <a:r>
              <a:rPr sz="1850" b="1" spc="85" dirty="0">
                <a:solidFill>
                  <a:srgbClr val="FFFFFF"/>
                </a:solidFill>
                <a:latin typeface="Arial"/>
                <a:cs typeface="Arial"/>
              </a:rPr>
              <a:t>chú</a:t>
            </a:r>
            <a:r>
              <a:rPr sz="1850" b="1" spc="-50" dirty="0">
                <a:solidFill>
                  <a:srgbClr val="FFFFFF"/>
                </a:solidFill>
                <a:latin typeface="Arial"/>
                <a:cs typeface="Arial"/>
              </a:rPr>
              <a:t> </a:t>
            </a:r>
            <a:r>
              <a:rPr sz="1850" b="1" dirty="0">
                <a:solidFill>
                  <a:srgbClr val="FFFFFF"/>
                </a:solidFill>
                <a:latin typeface="Arial"/>
                <a:cs typeface="Arial"/>
              </a:rPr>
              <a:t>ý</a:t>
            </a:r>
            <a:r>
              <a:rPr sz="1850" b="1" spc="-45" dirty="0">
                <a:solidFill>
                  <a:srgbClr val="FFFFFF"/>
                </a:solidFill>
                <a:latin typeface="Arial"/>
                <a:cs typeface="Arial"/>
              </a:rPr>
              <a:t> </a:t>
            </a:r>
            <a:r>
              <a:rPr sz="1850" b="1" spc="65" dirty="0">
                <a:solidFill>
                  <a:srgbClr val="FFFFFF"/>
                </a:solidFill>
                <a:latin typeface="Arial"/>
                <a:cs typeface="Arial"/>
              </a:rPr>
              <a:t>lắng</a:t>
            </a:r>
            <a:r>
              <a:rPr sz="1850" b="1" spc="-50" dirty="0">
                <a:solidFill>
                  <a:srgbClr val="FFFFFF"/>
                </a:solidFill>
                <a:latin typeface="Arial"/>
                <a:cs typeface="Arial"/>
              </a:rPr>
              <a:t> </a:t>
            </a:r>
            <a:r>
              <a:rPr sz="1850" b="1" spc="50" dirty="0">
                <a:solidFill>
                  <a:srgbClr val="FFFFFF"/>
                </a:solidFill>
                <a:latin typeface="Arial"/>
                <a:cs typeface="Arial"/>
              </a:rPr>
              <a:t>nghe!</a:t>
            </a:r>
            <a:endParaRPr sz="1850">
              <a:latin typeface="Arial"/>
              <a:cs typeface="Arial"/>
            </a:endParaRPr>
          </a:p>
        </p:txBody>
      </p:sp>
      <p:pic>
        <p:nvPicPr>
          <p:cNvPr id="4" name="object 4"/>
          <p:cNvPicPr/>
          <p:nvPr/>
        </p:nvPicPr>
        <p:blipFill>
          <a:blip r:embed="rId3" cstate="print"/>
          <a:stretch>
            <a:fillRect/>
          </a:stretch>
        </p:blipFill>
        <p:spPr>
          <a:xfrm>
            <a:off x="370497" y="294604"/>
            <a:ext cx="1870354" cy="386623"/>
          </a:xfrm>
          <a:prstGeom prst="rect">
            <a:avLst/>
          </a:prstGeom>
        </p:spPr>
      </p:pic>
      <p:sp>
        <p:nvSpPr>
          <p:cNvPr id="5" name="object 5"/>
          <p:cNvSpPr txBox="1"/>
          <p:nvPr/>
        </p:nvSpPr>
        <p:spPr>
          <a:xfrm>
            <a:off x="365607" y="2318622"/>
            <a:ext cx="3279293" cy="484748"/>
          </a:xfrm>
          <a:prstGeom prst="rect">
            <a:avLst/>
          </a:prstGeom>
        </p:spPr>
        <p:txBody>
          <a:bodyPr vert="horz" wrap="square" lIns="0" tIns="0" rIns="0" bIns="0" rtlCol="0">
            <a:spAutoFit/>
          </a:bodyPr>
          <a:lstStyle/>
          <a:p>
            <a:pPr marL="12700">
              <a:lnSpc>
                <a:spcPts val="1065"/>
              </a:lnSpc>
            </a:pPr>
            <a:r>
              <a:rPr sz="950" b="1" spc="10" dirty="0">
                <a:solidFill>
                  <a:srgbClr val="FFFFFF"/>
                </a:solidFill>
                <a:latin typeface="Arial"/>
                <a:cs typeface="Arial"/>
              </a:rPr>
              <a:t>S</a:t>
            </a:r>
            <a:r>
              <a:rPr lang="en-US" sz="950" b="1" spc="10" dirty="0">
                <a:solidFill>
                  <a:srgbClr val="FFFFFF"/>
                </a:solidFill>
                <a:latin typeface="Arial"/>
                <a:cs typeface="Arial"/>
              </a:rPr>
              <a:t>i</a:t>
            </a:r>
            <a:r>
              <a:rPr sz="950" b="1" spc="10" dirty="0">
                <a:solidFill>
                  <a:srgbClr val="FFFFFF"/>
                </a:solidFill>
                <a:latin typeface="Arial"/>
                <a:cs typeface="Arial"/>
              </a:rPr>
              <a:t>nh</a:t>
            </a:r>
            <a:r>
              <a:rPr sz="950" b="1" spc="85" dirty="0">
                <a:solidFill>
                  <a:srgbClr val="FFFFFF"/>
                </a:solidFill>
                <a:latin typeface="Arial"/>
                <a:cs typeface="Arial"/>
              </a:rPr>
              <a:t> </a:t>
            </a:r>
            <a:r>
              <a:rPr sz="950" b="1" spc="10" dirty="0" err="1">
                <a:solidFill>
                  <a:srgbClr val="FFFFFF"/>
                </a:solidFill>
                <a:latin typeface="Arial"/>
                <a:cs typeface="Arial"/>
              </a:rPr>
              <a:t>v</a:t>
            </a:r>
            <a:r>
              <a:rPr lang="en-US" sz="950" b="1" spc="10" dirty="0" err="1">
                <a:solidFill>
                  <a:srgbClr val="FFFFFF"/>
                </a:solidFill>
                <a:latin typeface="Arial"/>
                <a:cs typeface="Arial"/>
              </a:rPr>
              <a:t>i</a:t>
            </a:r>
            <a:r>
              <a:rPr sz="950" b="1" spc="10" dirty="0" err="1">
                <a:solidFill>
                  <a:srgbClr val="FFFFFF"/>
                </a:solidFill>
                <a:latin typeface="Arial"/>
                <a:cs typeface="Arial"/>
              </a:rPr>
              <a:t>ên</a:t>
            </a:r>
            <a:r>
              <a:rPr sz="950" b="1" spc="85" dirty="0">
                <a:solidFill>
                  <a:srgbClr val="FFFFFF"/>
                </a:solidFill>
                <a:latin typeface="Arial"/>
                <a:cs typeface="Arial"/>
              </a:rPr>
              <a:t> </a:t>
            </a:r>
            <a:r>
              <a:rPr sz="950" b="1" spc="55" dirty="0" err="1">
                <a:solidFill>
                  <a:srgbClr val="FFFFFF"/>
                </a:solidFill>
                <a:latin typeface="Arial"/>
                <a:cs typeface="Arial"/>
              </a:rPr>
              <a:t>thực</a:t>
            </a:r>
            <a:r>
              <a:rPr sz="950" b="1" spc="85" dirty="0">
                <a:solidFill>
                  <a:srgbClr val="FFFFFF"/>
                </a:solidFill>
                <a:latin typeface="Arial"/>
                <a:cs typeface="Arial"/>
              </a:rPr>
              <a:t> </a:t>
            </a:r>
            <a:r>
              <a:rPr sz="950" b="1" spc="10" dirty="0" err="1">
                <a:solidFill>
                  <a:srgbClr val="FFFFFF"/>
                </a:solidFill>
                <a:latin typeface="Arial"/>
                <a:cs typeface="Arial"/>
              </a:rPr>
              <a:t>h</a:t>
            </a:r>
            <a:r>
              <a:rPr lang="en-US" sz="950" b="1" spc="10" dirty="0" err="1">
                <a:solidFill>
                  <a:srgbClr val="FFFFFF"/>
                </a:solidFill>
                <a:latin typeface="Arial"/>
                <a:cs typeface="Arial"/>
              </a:rPr>
              <a:t>i</a:t>
            </a:r>
            <a:r>
              <a:rPr sz="950" b="1" spc="10" dirty="0" err="1">
                <a:solidFill>
                  <a:srgbClr val="FFFFFF"/>
                </a:solidFill>
                <a:latin typeface="Arial"/>
                <a:cs typeface="Arial"/>
              </a:rPr>
              <a:t>ện</a:t>
            </a:r>
            <a:r>
              <a:rPr sz="950" b="1" spc="10" dirty="0">
                <a:solidFill>
                  <a:srgbClr val="FFFFFF"/>
                </a:solidFill>
                <a:latin typeface="Arial"/>
                <a:cs typeface="Arial"/>
              </a:rPr>
              <a:t>:</a:t>
            </a:r>
            <a:r>
              <a:rPr sz="950" b="1" spc="90" dirty="0">
                <a:solidFill>
                  <a:srgbClr val="FFFFFF"/>
                </a:solidFill>
                <a:latin typeface="Arial"/>
                <a:cs typeface="Arial"/>
              </a:rPr>
              <a:t> </a:t>
            </a:r>
            <a:r>
              <a:rPr lang="en-US" sz="950" b="1" spc="10" dirty="0" err="1">
                <a:solidFill>
                  <a:srgbClr val="FFFFFF"/>
                </a:solidFill>
                <a:latin typeface="Arial"/>
                <a:cs typeface="Arial"/>
              </a:rPr>
              <a:t>Phạm</a:t>
            </a:r>
            <a:r>
              <a:rPr lang="en-US" sz="950" b="1" spc="10" dirty="0">
                <a:solidFill>
                  <a:srgbClr val="FFFFFF"/>
                </a:solidFill>
                <a:latin typeface="Arial"/>
                <a:cs typeface="Arial"/>
              </a:rPr>
              <a:t> </a:t>
            </a:r>
            <a:r>
              <a:rPr lang="en-US" sz="950" b="1" spc="10" dirty="0" err="1">
                <a:solidFill>
                  <a:srgbClr val="FFFFFF"/>
                </a:solidFill>
                <a:latin typeface="Arial"/>
                <a:cs typeface="Arial"/>
              </a:rPr>
              <a:t>Hồng</a:t>
            </a:r>
            <a:r>
              <a:rPr lang="en-US" sz="950" b="1" spc="10" dirty="0">
                <a:solidFill>
                  <a:srgbClr val="FFFFFF"/>
                </a:solidFill>
                <a:latin typeface="Arial"/>
                <a:cs typeface="Arial"/>
              </a:rPr>
              <a:t> Phong</a:t>
            </a:r>
            <a:endParaRPr sz="950" dirty="0">
              <a:latin typeface="Arial"/>
              <a:cs typeface="Arial"/>
            </a:endParaRPr>
          </a:p>
          <a:p>
            <a:pPr marL="12700">
              <a:lnSpc>
                <a:spcPct val="100000"/>
              </a:lnSpc>
              <a:spcBef>
                <a:spcPts val="215"/>
              </a:spcBef>
            </a:pPr>
            <a:r>
              <a:rPr sz="950" b="1" spc="10" dirty="0" err="1">
                <a:solidFill>
                  <a:srgbClr val="FFFFFF"/>
                </a:solidFill>
                <a:latin typeface="Arial"/>
                <a:cs typeface="Arial"/>
              </a:rPr>
              <a:t>G</a:t>
            </a:r>
            <a:r>
              <a:rPr lang="en-US" sz="950" b="1" spc="10" dirty="0" err="1">
                <a:solidFill>
                  <a:srgbClr val="FFFFFF"/>
                </a:solidFill>
                <a:latin typeface="Arial"/>
                <a:cs typeface="Arial"/>
              </a:rPr>
              <a:t>i</a:t>
            </a:r>
            <a:r>
              <a:rPr sz="950" b="1" spc="10" dirty="0" err="1">
                <a:solidFill>
                  <a:srgbClr val="FFFFFF"/>
                </a:solidFill>
                <a:latin typeface="Arial"/>
                <a:cs typeface="Arial"/>
              </a:rPr>
              <a:t>áo</a:t>
            </a:r>
            <a:r>
              <a:rPr sz="950" b="1" spc="65" dirty="0">
                <a:solidFill>
                  <a:srgbClr val="FFFFFF"/>
                </a:solidFill>
                <a:latin typeface="Arial"/>
                <a:cs typeface="Arial"/>
              </a:rPr>
              <a:t> </a:t>
            </a:r>
            <a:r>
              <a:rPr sz="950" b="1" spc="10" dirty="0" err="1">
                <a:solidFill>
                  <a:srgbClr val="FFFFFF"/>
                </a:solidFill>
                <a:latin typeface="Arial"/>
                <a:cs typeface="Arial"/>
              </a:rPr>
              <a:t>v</a:t>
            </a:r>
            <a:r>
              <a:rPr lang="en-US" sz="950" b="1" spc="10" dirty="0" err="1">
                <a:solidFill>
                  <a:srgbClr val="FFFFFF"/>
                </a:solidFill>
                <a:latin typeface="Arial"/>
                <a:cs typeface="Arial"/>
              </a:rPr>
              <a:t>i</a:t>
            </a:r>
            <a:r>
              <a:rPr sz="950" b="1" spc="10" dirty="0" err="1">
                <a:solidFill>
                  <a:srgbClr val="FFFFFF"/>
                </a:solidFill>
                <a:latin typeface="Arial"/>
                <a:cs typeface="Arial"/>
              </a:rPr>
              <a:t>ên</a:t>
            </a:r>
            <a:r>
              <a:rPr sz="950" b="1" spc="65" dirty="0">
                <a:solidFill>
                  <a:srgbClr val="FFFFFF"/>
                </a:solidFill>
                <a:latin typeface="Arial"/>
                <a:cs typeface="Arial"/>
              </a:rPr>
              <a:t> </a:t>
            </a:r>
            <a:r>
              <a:rPr sz="950" b="1" spc="10" dirty="0">
                <a:solidFill>
                  <a:srgbClr val="FFFFFF"/>
                </a:solidFill>
                <a:latin typeface="Arial"/>
                <a:cs typeface="Arial"/>
              </a:rPr>
              <a:t>hướng</a:t>
            </a:r>
            <a:r>
              <a:rPr sz="950" b="1" spc="65" dirty="0">
                <a:solidFill>
                  <a:srgbClr val="FFFFFF"/>
                </a:solidFill>
                <a:latin typeface="Arial"/>
                <a:cs typeface="Arial"/>
              </a:rPr>
              <a:t> </a:t>
            </a:r>
            <a:r>
              <a:rPr sz="950" b="1" spc="10" dirty="0">
                <a:solidFill>
                  <a:srgbClr val="FFFFFF"/>
                </a:solidFill>
                <a:latin typeface="Arial"/>
                <a:cs typeface="Arial"/>
              </a:rPr>
              <a:t>dẫn:</a:t>
            </a:r>
            <a:r>
              <a:rPr sz="950" b="1" spc="70" dirty="0">
                <a:solidFill>
                  <a:srgbClr val="FFFFFF"/>
                </a:solidFill>
                <a:latin typeface="Arial"/>
                <a:cs typeface="Arial"/>
              </a:rPr>
              <a:t> </a:t>
            </a:r>
            <a:r>
              <a:rPr lang="en-US" sz="950" b="1" spc="70" dirty="0">
                <a:solidFill>
                  <a:srgbClr val="FFFFFF"/>
                </a:solidFill>
                <a:latin typeface="Arial"/>
                <a:cs typeface="Arial"/>
              </a:rPr>
              <a:t>PGS TS</a:t>
            </a:r>
            <a:r>
              <a:rPr sz="950" b="1" dirty="0">
                <a:solidFill>
                  <a:srgbClr val="FFFFFF"/>
                </a:solidFill>
                <a:latin typeface="Arial"/>
                <a:cs typeface="Arial"/>
              </a:rPr>
              <a:t>.</a:t>
            </a:r>
            <a:r>
              <a:rPr sz="950" b="1" spc="65" dirty="0">
                <a:solidFill>
                  <a:srgbClr val="FFFFFF"/>
                </a:solidFill>
                <a:latin typeface="Arial"/>
                <a:cs typeface="Arial"/>
              </a:rPr>
              <a:t> </a:t>
            </a:r>
            <a:r>
              <a:rPr sz="950" b="1" spc="10" dirty="0" err="1">
                <a:solidFill>
                  <a:srgbClr val="FFFFFF"/>
                </a:solidFill>
                <a:latin typeface="Arial"/>
                <a:cs typeface="Arial"/>
              </a:rPr>
              <a:t>Nguyễn</a:t>
            </a:r>
            <a:r>
              <a:rPr sz="950" b="1" spc="65" dirty="0">
                <a:solidFill>
                  <a:srgbClr val="FFFFFF"/>
                </a:solidFill>
                <a:latin typeface="Arial"/>
                <a:cs typeface="Arial"/>
              </a:rPr>
              <a:t> </a:t>
            </a:r>
            <a:r>
              <a:rPr lang="en-US" sz="950" b="1" spc="10" dirty="0" err="1">
                <a:solidFill>
                  <a:srgbClr val="FFFFFF"/>
                </a:solidFill>
                <a:latin typeface="Arial"/>
                <a:cs typeface="Arial"/>
              </a:rPr>
              <a:t>Trọng</a:t>
            </a:r>
            <a:r>
              <a:rPr lang="en-US" sz="950" b="1" spc="10" dirty="0">
                <a:solidFill>
                  <a:srgbClr val="FFFFFF"/>
                </a:solidFill>
                <a:latin typeface="Arial"/>
                <a:cs typeface="Arial"/>
              </a:rPr>
              <a:t> Khánh</a:t>
            </a:r>
            <a:endParaRPr sz="950" dirty="0">
              <a:latin typeface="Arial"/>
              <a:cs typeface="Arial"/>
            </a:endParaRPr>
          </a:p>
          <a:p>
            <a:pPr marL="12700">
              <a:lnSpc>
                <a:spcPct val="100000"/>
              </a:lnSpc>
              <a:spcBef>
                <a:spcPts val="215"/>
              </a:spcBef>
            </a:pPr>
            <a:r>
              <a:rPr sz="950" b="1" spc="95" dirty="0" err="1">
                <a:solidFill>
                  <a:srgbClr val="FFFFFF"/>
                </a:solidFill>
                <a:latin typeface="Arial"/>
                <a:cs typeface="Arial"/>
              </a:rPr>
              <a:t>Mã</a:t>
            </a:r>
            <a:r>
              <a:rPr sz="950" b="1" spc="35" dirty="0">
                <a:solidFill>
                  <a:srgbClr val="FFFFFF"/>
                </a:solidFill>
                <a:latin typeface="Arial"/>
                <a:cs typeface="Arial"/>
              </a:rPr>
              <a:t> </a:t>
            </a:r>
            <a:r>
              <a:rPr sz="950" b="1" dirty="0" err="1">
                <a:solidFill>
                  <a:srgbClr val="FFFFFF"/>
                </a:solidFill>
                <a:latin typeface="Arial"/>
                <a:cs typeface="Arial"/>
              </a:rPr>
              <a:t>s</a:t>
            </a:r>
            <a:r>
              <a:rPr lang="en-US" sz="950" b="1" dirty="0" err="1">
                <a:solidFill>
                  <a:srgbClr val="FFFFFF"/>
                </a:solidFill>
                <a:latin typeface="Arial"/>
                <a:cs typeface="Arial"/>
              </a:rPr>
              <a:t>i</a:t>
            </a:r>
            <a:r>
              <a:rPr sz="950" b="1" dirty="0" err="1">
                <a:solidFill>
                  <a:srgbClr val="FFFFFF"/>
                </a:solidFill>
                <a:latin typeface="Arial"/>
                <a:cs typeface="Arial"/>
              </a:rPr>
              <a:t>nh</a:t>
            </a:r>
            <a:r>
              <a:rPr sz="950" b="1" spc="35" dirty="0">
                <a:solidFill>
                  <a:srgbClr val="FFFFFF"/>
                </a:solidFill>
                <a:latin typeface="Arial"/>
                <a:cs typeface="Arial"/>
              </a:rPr>
              <a:t> </a:t>
            </a:r>
            <a:r>
              <a:rPr sz="950" b="1" dirty="0">
                <a:solidFill>
                  <a:srgbClr val="FFFFFF"/>
                </a:solidFill>
                <a:latin typeface="Arial"/>
                <a:cs typeface="Arial"/>
              </a:rPr>
              <a:t>vIên:</a:t>
            </a:r>
            <a:r>
              <a:rPr sz="950" b="1" spc="35" dirty="0">
                <a:solidFill>
                  <a:srgbClr val="FFFFFF"/>
                </a:solidFill>
                <a:latin typeface="Arial"/>
                <a:cs typeface="Arial"/>
              </a:rPr>
              <a:t> </a:t>
            </a:r>
            <a:r>
              <a:rPr sz="950" b="1" dirty="0">
                <a:solidFill>
                  <a:srgbClr val="FFFFFF"/>
                </a:solidFill>
                <a:latin typeface="Arial"/>
                <a:cs typeface="Arial"/>
              </a:rPr>
              <a:t>B</a:t>
            </a:r>
            <a:r>
              <a:rPr lang="en-US" sz="950" b="1" dirty="0">
                <a:solidFill>
                  <a:srgbClr val="FFFFFF"/>
                </a:solidFill>
                <a:latin typeface="Arial"/>
                <a:cs typeface="Arial"/>
              </a:rPr>
              <a:t>20</a:t>
            </a:r>
            <a:r>
              <a:rPr sz="950" b="1" dirty="0">
                <a:solidFill>
                  <a:srgbClr val="FFFFFF"/>
                </a:solidFill>
                <a:latin typeface="Arial"/>
                <a:cs typeface="Arial"/>
              </a:rPr>
              <a:t>DCCN</a:t>
            </a:r>
            <a:r>
              <a:rPr lang="en-US" sz="950" b="1" dirty="0">
                <a:solidFill>
                  <a:srgbClr val="FFFFFF"/>
                </a:solidFill>
                <a:latin typeface="Arial"/>
                <a:cs typeface="Arial"/>
              </a:rPr>
              <a:t>497</a:t>
            </a:r>
            <a:r>
              <a:rPr sz="950" b="1" spc="35" dirty="0">
                <a:solidFill>
                  <a:srgbClr val="FFFFFF"/>
                </a:solidFill>
                <a:latin typeface="Arial"/>
                <a:cs typeface="Arial"/>
              </a:rPr>
              <a:t> </a:t>
            </a:r>
            <a:r>
              <a:rPr sz="950" b="1" spc="135" dirty="0">
                <a:solidFill>
                  <a:srgbClr val="FFFFFF"/>
                </a:solidFill>
                <a:latin typeface="Arial"/>
                <a:cs typeface="Arial"/>
              </a:rPr>
              <a:t>-</a:t>
            </a:r>
            <a:r>
              <a:rPr sz="950" b="1" spc="35" dirty="0">
                <a:solidFill>
                  <a:srgbClr val="FFFFFF"/>
                </a:solidFill>
                <a:latin typeface="Arial"/>
                <a:cs typeface="Arial"/>
              </a:rPr>
              <a:t> </a:t>
            </a:r>
            <a:r>
              <a:rPr sz="950" b="1" spc="-10" dirty="0">
                <a:solidFill>
                  <a:srgbClr val="FFFFFF"/>
                </a:solidFill>
                <a:latin typeface="Arial"/>
                <a:cs typeface="Arial"/>
              </a:rPr>
              <a:t>Lớp:</a:t>
            </a:r>
            <a:r>
              <a:rPr sz="950" b="1" spc="35" dirty="0">
                <a:solidFill>
                  <a:srgbClr val="FFFFFF"/>
                </a:solidFill>
                <a:latin typeface="Arial"/>
                <a:cs typeface="Arial"/>
              </a:rPr>
              <a:t> </a:t>
            </a:r>
            <a:r>
              <a:rPr sz="950" b="1" spc="-10" dirty="0">
                <a:solidFill>
                  <a:srgbClr val="FFFFFF"/>
                </a:solidFill>
                <a:latin typeface="Arial"/>
                <a:cs typeface="Arial"/>
              </a:rPr>
              <a:t>D</a:t>
            </a:r>
            <a:r>
              <a:rPr lang="en-US" sz="950" b="1" spc="-10" dirty="0">
                <a:solidFill>
                  <a:srgbClr val="FFFFFF"/>
                </a:solidFill>
                <a:latin typeface="Arial"/>
                <a:cs typeface="Arial"/>
              </a:rPr>
              <a:t>20CNPM03</a:t>
            </a:r>
            <a:endParaRPr sz="950" dirty="0">
              <a:latin typeface="Arial"/>
              <a:cs typeface="Arial"/>
            </a:endParaRPr>
          </a:p>
        </p:txBody>
      </p:sp>
      <p:sp>
        <p:nvSpPr>
          <p:cNvPr id="6" name="object 6"/>
          <p:cNvSpPr txBox="1"/>
          <p:nvPr/>
        </p:nvSpPr>
        <p:spPr>
          <a:xfrm>
            <a:off x="365607" y="2940484"/>
            <a:ext cx="817880" cy="119380"/>
          </a:xfrm>
          <a:prstGeom prst="rect">
            <a:avLst/>
          </a:prstGeom>
        </p:spPr>
        <p:txBody>
          <a:bodyPr vert="horz" wrap="square" lIns="0" tIns="0" rIns="0" bIns="0" rtlCol="0">
            <a:spAutoFit/>
          </a:bodyPr>
          <a:lstStyle/>
          <a:p>
            <a:pPr marL="12700">
              <a:lnSpc>
                <a:spcPts val="805"/>
              </a:lnSpc>
            </a:pPr>
            <a:r>
              <a:rPr sz="700" dirty="0">
                <a:solidFill>
                  <a:srgbClr val="FFFFFF"/>
                </a:solidFill>
                <a:latin typeface="Arial"/>
                <a:cs typeface="Arial"/>
              </a:rPr>
              <a:t>Khoa</a:t>
            </a:r>
            <a:r>
              <a:rPr sz="700" spc="20" dirty="0">
                <a:solidFill>
                  <a:srgbClr val="FFFFFF"/>
                </a:solidFill>
                <a:latin typeface="Arial"/>
                <a:cs typeface="Arial"/>
              </a:rPr>
              <a:t> </a:t>
            </a:r>
            <a:r>
              <a:rPr sz="700" spc="-35" dirty="0">
                <a:solidFill>
                  <a:srgbClr val="FFFFFF"/>
                </a:solidFill>
                <a:latin typeface="Arial"/>
                <a:cs typeface="Arial"/>
              </a:rPr>
              <a:t>CNTT</a:t>
            </a:r>
            <a:r>
              <a:rPr sz="700" spc="25" dirty="0">
                <a:solidFill>
                  <a:srgbClr val="FFFFFF"/>
                </a:solidFill>
                <a:latin typeface="Arial"/>
                <a:cs typeface="Arial"/>
              </a:rPr>
              <a:t> </a:t>
            </a:r>
            <a:r>
              <a:rPr sz="700" spc="-100" dirty="0">
                <a:solidFill>
                  <a:srgbClr val="FFFFFF"/>
                </a:solidFill>
                <a:latin typeface="Arial"/>
                <a:cs typeface="Arial"/>
              </a:rPr>
              <a:t>1</a:t>
            </a:r>
            <a:r>
              <a:rPr sz="700" spc="30" dirty="0">
                <a:solidFill>
                  <a:srgbClr val="FFFFFF"/>
                </a:solidFill>
                <a:latin typeface="Arial"/>
                <a:cs typeface="Arial"/>
              </a:rPr>
              <a:t> </a:t>
            </a:r>
            <a:r>
              <a:rPr sz="700" spc="100" dirty="0">
                <a:solidFill>
                  <a:srgbClr val="FFFFFF"/>
                </a:solidFill>
                <a:latin typeface="Arial"/>
                <a:cs typeface="Arial"/>
              </a:rPr>
              <a:t>-</a:t>
            </a:r>
            <a:r>
              <a:rPr sz="700" spc="20" dirty="0">
                <a:solidFill>
                  <a:srgbClr val="FFFFFF"/>
                </a:solidFill>
                <a:latin typeface="Arial"/>
                <a:cs typeface="Arial"/>
              </a:rPr>
              <a:t> </a:t>
            </a:r>
            <a:r>
              <a:rPr sz="700" spc="-30" dirty="0">
                <a:solidFill>
                  <a:srgbClr val="FFFFFF"/>
                </a:solidFill>
                <a:latin typeface="Arial"/>
                <a:cs typeface="Arial"/>
              </a:rPr>
              <a:t>PTIT</a:t>
            </a:r>
            <a:endParaRPr sz="700">
              <a:latin typeface="Arial"/>
              <a:cs typeface="Arial"/>
            </a:endParaRPr>
          </a:p>
        </p:txBody>
      </p:sp>
      <p:sp>
        <p:nvSpPr>
          <p:cNvPr id="7" name="object 7"/>
          <p:cNvSpPr txBox="1"/>
          <p:nvPr/>
        </p:nvSpPr>
        <p:spPr>
          <a:xfrm>
            <a:off x="3545306" y="2940484"/>
            <a:ext cx="490220" cy="102592"/>
          </a:xfrm>
          <a:prstGeom prst="rect">
            <a:avLst/>
          </a:prstGeom>
        </p:spPr>
        <p:txBody>
          <a:bodyPr vert="horz" wrap="square" lIns="0" tIns="0" rIns="0" bIns="0" rtlCol="0">
            <a:spAutoFit/>
          </a:bodyPr>
          <a:lstStyle/>
          <a:p>
            <a:pPr marL="12700">
              <a:lnSpc>
                <a:spcPts val="805"/>
              </a:lnSpc>
            </a:pPr>
            <a:r>
              <a:rPr lang="en-US" sz="700" spc="-10" dirty="0">
                <a:solidFill>
                  <a:srgbClr val="FFFFFF"/>
                </a:solidFill>
                <a:latin typeface="Arial"/>
                <a:cs typeface="Arial"/>
              </a:rPr>
              <a:t>09</a:t>
            </a:r>
            <a:r>
              <a:rPr sz="700" spc="-10" dirty="0">
                <a:solidFill>
                  <a:srgbClr val="FFFFFF"/>
                </a:solidFill>
                <a:latin typeface="Arial"/>
                <a:cs typeface="Arial"/>
              </a:rPr>
              <a:t>/01/202</a:t>
            </a:r>
            <a:r>
              <a:rPr lang="en-US" sz="700" spc="-10" dirty="0">
                <a:solidFill>
                  <a:srgbClr val="FFFFFF"/>
                </a:solidFill>
                <a:latin typeface="Arial"/>
                <a:cs typeface="Arial"/>
              </a:rPr>
              <a:t>5</a:t>
            </a:r>
            <a:endParaRPr sz="700"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sz="1800" dirty="0"/>
              <a:t>Nội</a:t>
            </a:r>
            <a:r>
              <a:rPr sz="1800" spc="5" dirty="0"/>
              <a:t> </a:t>
            </a:r>
            <a:r>
              <a:rPr sz="1800" spc="-20" dirty="0"/>
              <a:t>dung</a:t>
            </a:r>
          </a:p>
        </p:txBody>
      </p:sp>
      <p:pic>
        <p:nvPicPr>
          <p:cNvPr id="3" name="object 3"/>
          <p:cNvPicPr/>
          <p:nvPr/>
        </p:nvPicPr>
        <p:blipFill>
          <a:blip r:embed="rId3" cstate="print"/>
          <a:stretch>
            <a:fillRect/>
          </a:stretch>
        </p:blipFill>
        <p:spPr>
          <a:xfrm>
            <a:off x="5079949" y="1968"/>
            <a:ext cx="540001" cy="671385"/>
          </a:xfrm>
          <a:prstGeom prst="rect">
            <a:avLst/>
          </a:prstGeom>
        </p:spPr>
      </p:pic>
      <p:sp>
        <p:nvSpPr>
          <p:cNvPr id="4" name="object 4"/>
          <p:cNvSpPr txBox="1"/>
          <p:nvPr/>
        </p:nvSpPr>
        <p:spPr>
          <a:xfrm>
            <a:off x="264388" y="842244"/>
            <a:ext cx="4218712" cy="1465786"/>
          </a:xfrm>
          <a:prstGeom prst="rect">
            <a:avLst/>
          </a:prstGeom>
        </p:spPr>
        <p:txBody>
          <a:bodyPr vert="horz" wrap="square" lIns="0" tIns="11430" rIns="0" bIns="0" rtlCol="0">
            <a:spAutoFit/>
          </a:bodyPr>
          <a:lstStyle/>
          <a:p>
            <a:pPr marL="175260" indent="-162560">
              <a:lnSpc>
                <a:spcPct val="100000"/>
              </a:lnSpc>
              <a:spcBef>
                <a:spcPts val="90"/>
              </a:spcBef>
              <a:buAutoNum type="arabicPeriod"/>
              <a:tabLst>
                <a:tab pos="175260" algn="l"/>
              </a:tabLst>
            </a:pPr>
            <a:r>
              <a:rPr lang="en-US" b="1" spc="-65" dirty="0">
                <a:solidFill>
                  <a:srgbClr val="003054"/>
                </a:solidFill>
                <a:latin typeface="Arial"/>
                <a:cs typeface="Arial"/>
              </a:rPr>
              <a:t>  </a:t>
            </a:r>
            <a:r>
              <a:rPr lang="en-US" b="1" spc="-65" dirty="0" err="1">
                <a:solidFill>
                  <a:srgbClr val="003054"/>
                </a:solidFill>
                <a:latin typeface="Arial"/>
                <a:cs typeface="Arial"/>
              </a:rPr>
              <a:t>Đặt</a:t>
            </a:r>
            <a:r>
              <a:rPr lang="en-US" b="1" spc="-65" dirty="0">
                <a:solidFill>
                  <a:srgbClr val="003054"/>
                </a:solidFill>
                <a:latin typeface="Arial"/>
                <a:cs typeface="Arial"/>
              </a:rPr>
              <a:t> </a:t>
            </a:r>
            <a:r>
              <a:rPr lang="en-US" b="1" spc="-65" dirty="0" err="1">
                <a:solidFill>
                  <a:srgbClr val="003054"/>
                </a:solidFill>
                <a:latin typeface="Arial"/>
                <a:cs typeface="Arial"/>
              </a:rPr>
              <a:t>vấn</a:t>
            </a:r>
            <a:r>
              <a:rPr lang="en-US" b="1" spc="-65" dirty="0">
                <a:solidFill>
                  <a:srgbClr val="003054"/>
                </a:solidFill>
                <a:latin typeface="Arial"/>
                <a:cs typeface="Arial"/>
              </a:rPr>
              <a:t> </a:t>
            </a:r>
            <a:r>
              <a:rPr lang="en-US" b="1" spc="-65" dirty="0" err="1">
                <a:solidFill>
                  <a:srgbClr val="003054"/>
                </a:solidFill>
                <a:latin typeface="Arial"/>
                <a:cs typeface="Arial"/>
              </a:rPr>
              <a:t>đề</a:t>
            </a:r>
            <a:endParaRPr dirty="0">
              <a:latin typeface="Arial"/>
              <a:cs typeface="Arial"/>
            </a:endParaRPr>
          </a:p>
          <a:p>
            <a:pPr marL="202565" indent="-189865">
              <a:lnSpc>
                <a:spcPct val="100000"/>
              </a:lnSpc>
              <a:spcBef>
                <a:spcPts val="920"/>
              </a:spcBef>
              <a:buAutoNum type="arabicPeriod"/>
              <a:tabLst>
                <a:tab pos="202565" algn="l"/>
              </a:tabLst>
            </a:pPr>
            <a:r>
              <a:rPr lang="en-US" b="1" spc="-65" dirty="0">
                <a:solidFill>
                  <a:srgbClr val="003054"/>
                </a:solidFill>
                <a:latin typeface="Arial"/>
                <a:cs typeface="Arial"/>
              </a:rPr>
              <a:t>  </a:t>
            </a:r>
            <a:r>
              <a:rPr lang="en-US" b="1" spc="-65" dirty="0" err="1">
                <a:solidFill>
                  <a:srgbClr val="003054"/>
                </a:solidFill>
                <a:latin typeface="Arial"/>
                <a:cs typeface="Arial"/>
              </a:rPr>
              <a:t>Ứng</a:t>
            </a:r>
            <a:r>
              <a:rPr lang="en-US" b="1" spc="-65" dirty="0">
                <a:solidFill>
                  <a:srgbClr val="003054"/>
                </a:solidFill>
                <a:latin typeface="Arial"/>
                <a:cs typeface="Arial"/>
              </a:rPr>
              <a:t> </a:t>
            </a:r>
            <a:r>
              <a:rPr lang="en-US" b="1" spc="-65" dirty="0" err="1">
                <a:solidFill>
                  <a:srgbClr val="003054"/>
                </a:solidFill>
                <a:latin typeface="Arial"/>
                <a:cs typeface="Arial"/>
              </a:rPr>
              <a:t>dụng</a:t>
            </a:r>
            <a:r>
              <a:rPr lang="en-US" b="1" spc="-65" dirty="0">
                <a:solidFill>
                  <a:srgbClr val="003054"/>
                </a:solidFill>
                <a:latin typeface="Arial"/>
                <a:cs typeface="Arial"/>
              </a:rPr>
              <a:t> AI </a:t>
            </a:r>
            <a:r>
              <a:rPr lang="en-US" b="1" spc="-65" dirty="0" err="1">
                <a:solidFill>
                  <a:srgbClr val="003054"/>
                </a:solidFill>
                <a:latin typeface="Arial"/>
                <a:cs typeface="Arial"/>
              </a:rPr>
              <a:t>trong</a:t>
            </a:r>
            <a:r>
              <a:rPr lang="en-US" b="1" spc="-65" dirty="0">
                <a:solidFill>
                  <a:srgbClr val="003054"/>
                </a:solidFill>
                <a:latin typeface="Arial"/>
                <a:cs typeface="Arial"/>
              </a:rPr>
              <a:t> </a:t>
            </a:r>
            <a:r>
              <a:rPr lang="en-US" b="1" spc="-65" dirty="0" err="1">
                <a:solidFill>
                  <a:srgbClr val="003054"/>
                </a:solidFill>
                <a:latin typeface="Arial"/>
                <a:cs typeface="Arial"/>
              </a:rPr>
              <a:t>tạo</a:t>
            </a:r>
            <a:r>
              <a:rPr lang="en-US" b="1" spc="-65" dirty="0">
                <a:solidFill>
                  <a:srgbClr val="003054"/>
                </a:solidFill>
                <a:latin typeface="Arial"/>
                <a:cs typeface="Arial"/>
              </a:rPr>
              <a:t> </a:t>
            </a:r>
            <a:r>
              <a:rPr lang="en-US" b="1" spc="-65" dirty="0" err="1">
                <a:solidFill>
                  <a:srgbClr val="003054"/>
                </a:solidFill>
                <a:latin typeface="Arial"/>
                <a:cs typeface="Arial"/>
              </a:rPr>
              <a:t>sinh</a:t>
            </a:r>
            <a:r>
              <a:rPr lang="en-US" b="1" spc="-65" dirty="0">
                <a:solidFill>
                  <a:srgbClr val="003054"/>
                </a:solidFill>
                <a:latin typeface="Arial"/>
                <a:cs typeface="Arial"/>
              </a:rPr>
              <a:t> </a:t>
            </a:r>
            <a:r>
              <a:rPr lang="en-US" b="1" spc="-65" dirty="0" err="1">
                <a:solidFill>
                  <a:srgbClr val="003054"/>
                </a:solidFill>
                <a:latin typeface="Arial"/>
                <a:cs typeface="Arial"/>
              </a:rPr>
              <a:t>giọng</a:t>
            </a:r>
            <a:r>
              <a:rPr lang="en-US" b="1" spc="-65" dirty="0">
                <a:solidFill>
                  <a:srgbClr val="003054"/>
                </a:solidFill>
                <a:latin typeface="Arial"/>
                <a:cs typeface="Arial"/>
              </a:rPr>
              <a:t> </a:t>
            </a:r>
            <a:r>
              <a:rPr lang="en-US" b="1" spc="-65" dirty="0" err="1">
                <a:solidFill>
                  <a:srgbClr val="003054"/>
                </a:solidFill>
                <a:latin typeface="Arial"/>
                <a:cs typeface="Arial"/>
              </a:rPr>
              <a:t>nói</a:t>
            </a:r>
            <a:endParaRPr lang="en-US" b="1" spc="-65" dirty="0">
              <a:solidFill>
                <a:srgbClr val="003054"/>
              </a:solidFill>
              <a:latin typeface="Arial"/>
              <a:cs typeface="Arial"/>
            </a:endParaRPr>
          </a:p>
          <a:p>
            <a:pPr marL="12700" lvl="2">
              <a:spcBef>
                <a:spcPts val="920"/>
              </a:spcBef>
              <a:tabLst>
                <a:tab pos="202565" algn="l"/>
              </a:tabLst>
            </a:pPr>
            <a:r>
              <a:rPr lang="en-US" b="1" spc="-65" dirty="0">
                <a:solidFill>
                  <a:srgbClr val="003054"/>
                </a:solidFill>
                <a:latin typeface="Arial"/>
                <a:cs typeface="Arial"/>
              </a:rPr>
              <a:t>3.  </a:t>
            </a:r>
            <a:r>
              <a:rPr lang="en-US" b="1" spc="-65" dirty="0" err="1">
                <a:solidFill>
                  <a:srgbClr val="003054"/>
                </a:solidFill>
                <a:latin typeface="Arial"/>
                <a:cs typeface="Arial"/>
              </a:rPr>
              <a:t>Phân</a:t>
            </a:r>
            <a:r>
              <a:rPr lang="en-US" b="1" spc="-65" dirty="0">
                <a:solidFill>
                  <a:srgbClr val="003054"/>
                </a:solidFill>
                <a:latin typeface="Arial"/>
                <a:cs typeface="Arial"/>
              </a:rPr>
              <a:t> </a:t>
            </a:r>
            <a:r>
              <a:rPr lang="en-US" b="1" spc="-65" dirty="0" err="1">
                <a:solidFill>
                  <a:srgbClr val="003054"/>
                </a:solidFill>
                <a:latin typeface="Arial"/>
                <a:cs typeface="Arial"/>
              </a:rPr>
              <a:t>tích</a:t>
            </a:r>
            <a:r>
              <a:rPr lang="en-US" b="1" spc="-65" dirty="0">
                <a:solidFill>
                  <a:srgbClr val="003054"/>
                </a:solidFill>
                <a:latin typeface="Arial"/>
                <a:cs typeface="Arial"/>
              </a:rPr>
              <a:t> </a:t>
            </a:r>
            <a:r>
              <a:rPr lang="en-US" b="1" spc="-65" dirty="0" err="1">
                <a:solidFill>
                  <a:srgbClr val="003054"/>
                </a:solidFill>
                <a:latin typeface="Arial"/>
                <a:cs typeface="Arial"/>
              </a:rPr>
              <a:t>và</a:t>
            </a:r>
            <a:r>
              <a:rPr lang="en-US" b="1" spc="-65" dirty="0">
                <a:solidFill>
                  <a:srgbClr val="003054"/>
                </a:solidFill>
                <a:latin typeface="Arial"/>
                <a:cs typeface="Arial"/>
              </a:rPr>
              <a:t> </a:t>
            </a:r>
            <a:r>
              <a:rPr lang="en-US" b="1" spc="-65" dirty="0" err="1">
                <a:solidFill>
                  <a:srgbClr val="003054"/>
                </a:solidFill>
                <a:latin typeface="Arial"/>
                <a:cs typeface="Arial"/>
              </a:rPr>
              <a:t>thiết</a:t>
            </a:r>
            <a:r>
              <a:rPr lang="en-US" b="1" spc="-65" dirty="0">
                <a:solidFill>
                  <a:srgbClr val="003054"/>
                </a:solidFill>
                <a:latin typeface="Arial"/>
                <a:cs typeface="Arial"/>
              </a:rPr>
              <a:t> </a:t>
            </a:r>
            <a:r>
              <a:rPr lang="en-US" b="1" spc="-65" dirty="0" err="1">
                <a:solidFill>
                  <a:srgbClr val="003054"/>
                </a:solidFill>
                <a:latin typeface="Arial"/>
                <a:cs typeface="Arial"/>
              </a:rPr>
              <a:t>kế</a:t>
            </a:r>
            <a:r>
              <a:rPr lang="en-US" b="1" spc="-65" dirty="0">
                <a:solidFill>
                  <a:srgbClr val="003054"/>
                </a:solidFill>
                <a:latin typeface="Arial"/>
                <a:cs typeface="Arial"/>
              </a:rPr>
              <a:t> </a:t>
            </a:r>
            <a:r>
              <a:rPr lang="en-US" b="1" spc="-65" dirty="0" err="1">
                <a:solidFill>
                  <a:srgbClr val="003054"/>
                </a:solidFill>
                <a:latin typeface="Arial"/>
                <a:cs typeface="Arial"/>
              </a:rPr>
              <a:t>hệ</a:t>
            </a:r>
            <a:r>
              <a:rPr lang="en-US" b="1" spc="-65" dirty="0">
                <a:solidFill>
                  <a:srgbClr val="003054"/>
                </a:solidFill>
                <a:latin typeface="Arial"/>
                <a:cs typeface="Arial"/>
              </a:rPr>
              <a:t> </a:t>
            </a:r>
            <a:r>
              <a:rPr lang="en-US" b="1" spc="-65" dirty="0" err="1">
                <a:solidFill>
                  <a:srgbClr val="003054"/>
                </a:solidFill>
                <a:latin typeface="Arial"/>
                <a:cs typeface="Arial"/>
              </a:rPr>
              <a:t>thống</a:t>
            </a:r>
            <a:endParaRPr lang="en-US" dirty="0">
              <a:latin typeface="Arial"/>
              <a:cs typeface="Arial"/>
            </a:endParaRPr>
          </a:p>
          <a:p>
            <a:pPr marL="12700">
              <a:lnSpc>
                <a:spcPct val="100000"/>
              </a:lnSpc>
              <a:spcBef>
                <a:spcPts val="890"/>
              </a:spcBef>
              <a:tabLst>
                <a:tab pos="200660" algn="l"/>
              </a:tabLst>
            </a:pPr>
            <a:r>
              <a:rPr lang="en-US" b="1" spc="50" dirty="0">
                <a:solidFill>
                  <a:srgbClr val="003054"/>
                </a:solidFill>
                <a:latin typeface="Arial"/>
                <a:cs typeface="Arial"/>
              </a:rPr>
              <a:t>4. </a:t>
            </a:r>
            <a:r>
              <a:rPr b="1" spc="50" dirty="0" err="1">
                <a:solidFill>
                  <a:srgbClr val="003054"/>
                </a:solidFill>
                <a:latin typeface="Arial"/>
                <a:cs typeface="Arial"/>
              </a:rPr>
              <a:t>Kết</a:t>
            </a:r>
            <a:r>
              <a:rPr b="1" spc="-40" dirty="0">
                <a:solidFill>
                  <a:srgbClr val="003054"/>
                </a:solidFill>
                <a:latin typeface="Arial"/>
                <a:cs typeface="Arial"/>
              </a:rPr>
              <a:t> </a:t>
            </a:r>
            <a:r>
              <a:rPr b="1" spc="-20" dirty="0" err="1">
                <a:solidFill>
                  <a:srgbClr val="003054"/>
                </a:solidFill>
                <a:latin typeface="Arial"/>
                <a:cs typeface="Arial"/>
              </a:rPr>
              <a:t>l</a:t>
            </a:r>
            <a:r>
              <a:rPr lang="en-US" b="1" spc="-20" dirty="0" err="1">
                <a:solidFill>
                  <a:srgbClr val="003054"/>
                </a:solidFill>
                <a:latin typeface="Arial"/>
                <a:cs typeface="Arial"/>
              </a:rPr>
              <a:t>uận</a:t>
            </a:r>
            <a:r>
              <a:rPr lang="en-US" b="1" spc="-20" dirty="0">
                <a:solidFill>
                  <a:srgbClr val="003054"/>
                </a:solidFill>
                <a:latin typeface="Arial"/>
                <a:cs typeface="Arial"/>
              </a:rPr>
              <a:t> </a:t>
            </a:r>
            <a:r>
              <a:rPr lang="en-US" b="1" spc="-20" dirty="0" err="1">
                <a:solidFill>
                  <a:srgbClr val="003054"/>
                </a:solidFill>
                <a:latin typeface="Arial"/>
                <a:cs typeface="Arial"/>
              </a:rPr>
              <a:t>và</a:t>
            </a:r>
            <a:r>
              <a:rPr lang="en-US" b="1" spc="-20" dirty="0">
                <a:solidFill>
                  <a:srgbClr val="003054"/>
                </a:solidFill>
                <a:latin typeface="Arial"/>
                <a:cs typeface="Arial"/>
              </a:rPr>
              <a:t> </a:t>
            </a:r>
            <a:r>
              <a:rPr lang="en-US" b="1" spc="-20" dirty="0" err="1">
                <a:solidFill>
                  <a:srgbClr val="003054"/>
                </a:solidFill>
                <a:latin typeface="Arial"/>
                <a:cs typeface="Arial"/>
              </a:rPr>
              <a:t>hướng</a:t>
            </a:r>
            <a:r>
              <a:rPr lang="en-US" b="1" spc="-20" dirty="0">
                <a:solidFill>
                  <a:srgbClr val="003054"/>
                </a:solidFill>
                <a:latin typeface="Arial"/>
                <a:cs typeface="Arial"/>
              </a:rPr>
              <a:t> </a:t>
            </a:r>
            <a:r>
              <a:rPr lang="en-US" b="1" spc="-20" dirty="0" err="1">
                <a:solidFill>
                  <a:srgbClr val="003054"/>
                </a:solidFill>
                <a:latin typeface="Arial"/>
                <a:cs typeface="Arial"/>
              </a:rPr>
              <a:t>phát</a:t>
            </a:r>
            <a:r>
              <a:rPr lang="en-US" b="1" spc="-20" dirty="0">
                <a:solidFill>
                  <a:srgbClr val="003054"/>
                </a:solidFill>
                <a:latin typeface="Arial"/>
                <a:cs typeface="Arial"/>
              </a:rPr>
              <a:t> </a:t>
            </a:r>
            <a:r>
              <a:rPr lang="en-US" b="1" spc="-20" dirty="0" err="1">
                <a:solidFill>
                  <a:srgbClr val="003054"/>
                </a:solidFill>
                <a:latin typeface="Arial"/>
                <a:cs typeface="Arial"/>
              </a:rPr>
              <a:t>triển</a:t>
            </a:r>
            <a:endParaRPr dirty="0">
              <a:latin typeface="Arial"/>
              <a:cs typeface="Arial"/>
            </a:endParaRPr>
          </a:p>
        </p:txBody>
      </p:sp>
      <p:sp>
        <p:nvSpPr>
          <p:cNvPr id="5" name="object 5"/>
          <p:cNvSpPr txBox="1"/>
          <p:nvPr/>
        </p:nvSpPr>
        <p:spPr>
          <a:xfrm>
            <a:off x="218541" y="3060838"/>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003054"/>
                </a:solidFill>
                <a:latin typeface="Arial"/>
                <a:cs typeface="Arial"/>
              </a:rPr>
              <a:t>Khoa</a:t>
            </a:r>
            <a:r>
              <a:rPr sz="700" spc="20" dirty="0">
                <a:solidFill>
                  <a:srgbClr val="003054"/>
                </a:solidFill>
                <a:latin typeface="Arial"/>
                <a:cs typeface="Arial"/>
              </a:rPr>
              <a:t> </a:t>
            </a:r>
            <a:r>
              <a:rPr sz="700" spc="-35" dirty="0">
                <a:solidFill>
                  <a:srgbClr val="003054"/>
                </a:solidFill>
                <a:latin typeface="Arial"/>
                <a:cs typeface="Arial"/>
              </a:rPr>
              <a:t>CNTT</a:t>
            </a:r>
            <a:r>
              <a:rPr sz="700" spc="25" dirty="0">
                <a:solidFill>
                  <a:srgbClr val="003054"/>
                </a:solidFill>
                <a:latin typeface="Arial"/>
                <a:cs typeface="Arial"/>
              </a:rPr>
              <a:t> </a:t>
            </a:r>
            <a:r>
              <a:rPr sz="700" spc="-100" dirty="0">
                <a:solidFill>
                  <a:srgbClr val="003054"/>
                </a:solidFill>
                <a:latin typeface="Arial"/>
                <a:cs typeface="Arial"/>
              </a:rPr>
              <a:t>1</a:t>
            </a:r>
            <a:r>
              <a:rPr sz="700" spc="30" dirty="0">
                <a:solidFill>
                  <a:srgbClr val="003054"/>
                </a:solidFill>
                <a:latin typeface="Arial"/>
                <a:cs typeface="Arial"/>
              </a:rPr>
              <a:t> </a:t>
            </a:r>
            <a:r>
              <a:rPr sz="700" spc="100" dirty="0">
                <a:solidFill>
                  <a:srgbClr val="003054"/>
                </a:solidFill>
                <a:latin typeface="Arial"/>
                <a:cs typeface="Arial"/>
              </a:rPr>
              <a:t>-</a:t>
            </a:r>
            <a:r>
              <a:rPr sz="700" spc="20" dirty="0">
                <a:solidFill>
                  <a:srgbClr val="003054"/>
                </a:solidFill>
                <a:latin typeface="Arial"/>
                <a:cs typeface="Arial"/>
              </a:rPr>
              <a:t> </a:t>
            </a:r>
            <a:r>
              <a:rPr sz="700" spc="-30" dirty="0">
                <a:solidFill>
                  <a:srgbClr val="003054"/>
                </a:solidFill>
                <a:latin typeface="Arial"/>
                <a:cs typeface="Arial"/>
              </a:rPr>
              <a:t>PTIT</a:t>
            </a:r>
            <a:endParaRPr sz="700">
              <a:latin typeface="Arial"/>
              <a:cs typeface="Aria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p:nvPr/>
        </p:nvSpPr>
        <p:spPr>
          <a:xfrm>
            <a:off x="313588" y="1775856"/>
            <a:ext cx="3230245" cy="289823"/>
          </a:xfrm>
          <a:prstGeom prst="rect">
            <a:avLst/>
          </a:prstGeom>
        </p:spPr>
        <p:txBody>
          <a:bodyPr vert="horz" wrap="square" lIns="0" tIns="12700" rIns="0" bIns="0" rtlCol="0">
            <a:spAutoFit/>
          </a:bodyPr>
          <a:lstStyle/>
          <a:p>
            <a:pPr marL="12700">
              <a:lnSpc>
                <a:spcPct val="100000"/>
              </a:lnSpc>
              <a:spcBef>
                <a:spcPts val="100"/>
              </a:spcBef>
            </a:pPr>
            <a:r>
              <a:rPr lang="en-US" b="1" dirty="0" err="1">
                <a:latin typeface="Arial"/>
                <a:cs typeface="Arial"/>
              </a:rPr>
              <a:t>Đặt</a:t>
            </a:r>
            <a:r>
              <a:rPr lang="en-US" b="1" dirty="0">
                <a:latin typeface="Arial"/>
                <a:cs typeface="Arial"/>
              </a:rPr>
              <a:t> </a:t>
            </a:r>
            <a:r>
              <a:rPr lang="en-US" b="1" dirty="0" err="1">
                <a:latin typeface="Arial"/>
                <a:cs typeface="Arial"/>
              </a:rPr>
              <a:t>vấn</a:t>
            </a:r>
            <a:r>
              <a:rPr lang="en-US" b="1" dirty="0">
                <a:latin typeface="Arial"/>
                <a:cs typeface="Arial"/>
              </a:rPr>
              <a:t> </a:t>
            </a:r>
            <a:r>
              <a:rPr lang="en-US" b="1" dirty="0" err="1">
                <a:latin typeface="Arial"/>
                <a:cs typeface="Arial"/>
              </a:rPr>
              <a:t>đề</a:t>
            </a:r>
            <a:endParaRPr lang="en-US" b="1" dirty="0">
              <a:latin typeface="Arial"/>
              <a:cs typeface="Arial"/>
            </a:endParaRPr>
          </a:p>
        </p:txBody>
      </p:sp>
      <p:grpSp>
        <p:nvGrpSpPr>
          <p:cNvPr id="4" name="object 4"/>
          <p:cNvGrpSpPr/>
          <p:nvPr/>
        </p:nvGrpSpPr>
        <p:grpSpPr>
          <a:xfrm>
            <a:off x="277093" y="1930"/>
            <a:ext cx="5367020" cy="2155825"/>
            <a:chOff x="277093" y="1930"/>
            <a:chExt cx="5367020" cy="2155825"/>
          </a:xfrm>
        </p:grpSpPr>
        <p:pic>
          <p:nvPicPr>
            <p:cNvPr id="5" name="object 5"/>
            <p:cNvPicPr/>
            <p:nvPr/>
          </p:nvPicPr>
          <p:blipFill>
            <a:blip r:embed="rId3" cstate="print"/>
            <a:stretch>
              <a:fillRect/>
            </a:stretch>
          </p:blipFill>
          <p:spPr>
            <a:xfrm>
              <a:off x="277093" y="2138382"/>
              <a:ext cx="5205882" cy="18979"/>
            </a:xfrm>
            <a:prstGeom prst="rect">
              <a:avLst/>
            </a:prstGeom>
          </p:spPr>
        </p:pic>
        <p:pic>
          <p:nvPicPr>
            <p:cNvPr id="6" name="object 6"/>
            <p:cNvPicPr/>
            <p:nvPr/>
          </p:nvPicPr>
          <p:blipFill>
            <a:blip r:embed="rId4" cstate="print"/>
            <a:stretch>
              <a:fillRect/>
            </a:stretch>
          </p:blipFill>
          <p:spPr>
            <a:xfrm>
              <a:off x="5103977" y="1930"/>
              <a:ext cx="540001" cy="671385"/>
            </a:xfrm>
            <a:prstGeom prst="rect">
              <a:avLst/>
            </a:prstGeom>
          </p:spPr>
        </p:pic>
      </p:grpSp>
      <p:sp>
        <p:nvSpPr>
          <p:cNvPr id="7" name="object 7"/>
          <p:cNvSpPr txBox="1"/>
          <p:nvPr/>
        </p:nvSpPr>
        <p:spPr>
          <a:xfrm>
            <a:off x="268516" y="2871684"/>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003054"/>
                </a:solidFill>
                <a:latin typeface="Arial"/>
                <a:cs typeface="Arial"/>
              </a:rPr>
              <a:t>Khoa</a:t>
            </a:r>
            <a:r>
              <a:rPr sz="700" spc="20" dirty="0">
                <a:solidFill>
                  <a:srgbClr val="003054"/>
                </a:solidFill>
                <a:latin typeface="Arial"/>
                <a:cs typeface="Arial"/>
              </a:rPr>
              <a:t> </a:t>
            </a:r>
            <a:r>
              <a:rPr sz="700" spc="-35" dirty="0">
                <a:solidFill>
                  <a:srgbClr val="003054"/>
                </a:solidFill>
                <a:latin typeface="Arial"/>
                <a:cs typeface="Arial"/>
              </a:rPr>
              <a:t>CNTT</a:t>
            </a:r>
            <a:r>
              <a:rPr sz="700" spc="25" dirty="0">
                <a:solidFill>
                  <a:srgbClr val="003054"/>
                </a:solidFill>
                <a:latin typeface="Arial"/>
                <a:cs typeface="Arial"/>
              </a:rPr>
              <a:t> </a:t>
            </a:r>
            <a:r>
              <a:rPr sz="700" spc="-100" dirty="0">
                <a:solidFill>
                  <a:srgbClr val="003054"/>
                </a:solidFill>
                <a:latin typeface="Arial"/>
                <a:cs typeface="Arial"/>
              </a:rPr>
              <a:t>1</a:t>
            </a:r>
            <a:r>
              <a:rPr sz="700" spc="30" dirty="0">
                <a:solidFill>
                  <a:srgbClr val="003054"/>
                </a:solidFill>
                <a:latin typeface="Arial"/>
                <a:cs typeface="Arial"/>
              </a:rPr>
              <a:t> </a:t>
            </a:r>
            <a:r>
              <a:rPr sz="700" spc="100" dirty="0">
                <a:solidFill>
                  <a:srgbClr val="003054"/>
                </a:solidFill>
                <a:latin typeface="Arial"/>
                <a:cs typeface="Arial"/>
              </a:rPr>
              <a:t>-</a:t>
            </a:r>
            <a:r>
              <a:rPr sz="700" spc="20" dirty="0">
                <a:solidFill>
                  <a:srgbClr val="003054"/>
                </a:solidFill>
                <a:latin typeface="Arial"/>
                <a:cs typeface="Arial"/>
              </a:rPr>
              <a:t> </a:t>
            </a:r>
            <a:r>
              <a:rPr sz="700" spc="-30" dirty="0">
                <a:solidFill>
                  <a:srgbClr val="003054"/>
                </a:solidFill>
                <a:latin typeface="Arial"/>
                <a:cs typeface="Arial"/>
              </a:rPr>
              <a:t>PTIT</a:t>
            </a:r>
            <a:endParaRPr sz="700">
              <a:latin typeface="Arial"/>
              <a:cs typeface="Aria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vi-VN" sz="1800" spc="-55" dirty="0"/>
              <a:t>Xu </a:t>
            </a:r>
            <a:r>
              <a:rPr lang="vi-VN" sz="1800" dirty="0"/>
              <a:t>hướng phát triển của sách nói</a:t>
            </a:r>
            <a:endParaRPr lang="vi-VN" sz="1800" spc="75"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pic>
        <p:nvPicPr>
          <p:cNvPr id="1028" name="Picture 4" descr="Logo sách âm thanh - Trả phí Bản quyền Một lần Sách nói vectơ sẵn có">
            <a:extLst>
              <a:ext uri="{FF2B5EF4-FFF2-40B4-BE49-F238E27FC236}">
                <a16:creationId xmlns:a16="http://schemas.microsoft.com/office/drawing/2014/main" id="{AF7DDA1B-D007-854C-F5F4-2AFF8506D9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1100" y="760977"/>
            <a:ext cx="1963910" cy="19639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BCE2ECF-0578-225B-3F74-6BF10B1F45D0}"/>
              </a:ext>
            </a:extLst>
          </p:cNvPr>
          <p:cNvSpPr txBox="1"/>
          <p:nvPr/>
        </p:nvSpPr>
        <p:spPr>
          <a:xfrm>
            <a:off x="264388" y="1012825"/>
            <a:ext cx="3609112" cy="1323439"/>
          </a:xfrm>
          <a:prstGeom prst="rect">
            <a:avLst/>
          </a:prstGeom>
          <a:noFill/>
        </p:spPr>
        <p:txBody>
          <a:bodyPr wrap="square">
            <a:spAutoFit/>
          </a:bodyPr>
          <a:lstStyle/>
          <a:p>
            <a:pPr marL="184150" indent="-171450">
              <a:lnSpc>
                <a:spcPct val="100000"/>
              </a:lnSpc>
              <a:spcBef>
                <a:spcPts val="605"/>
              </a:spcBef>
              <a:buFont typeface="Arial" panose="020B0604020202020204" pitchFamily="34" charset="0"/>
              <a:buChar char="•"/>
            </a:pPr>
            <a:r>
              <a:rPr lang="en-US" sz="1250" dirty="0">
                <a:effectLst/>
                <a:latin typeface="Arial" panose="020B0604020202020204" pitchFamily="34" charset="0"/>
                <a:ea typeface="Aptos" panose="020B0004020202020204" pitchFamily="34" charset="0"/>
                <a:cs typeface="Arial" panose="020B0604020202020204" pitchFamily="34" charset="0"/>
              </a:rPr>
              <a:t>Nhu </a:t>
            </a:r>
            <a:r>
              <a:rPr lang="en-US" sz="1250" dirty="0" err="1">
                <a:effectLst/>
                <a:latin typeface="Arial" panose="020B0604020202020204" pitchFamily="34" charset="0"/>
                <a:ea typeface="Aptos" panose="020B0004020202020204" pitchFamily="34" charset="0"/>
                <a:cs typeface="Arial" panose="020B0604020202020204" pitchFamily="34" charset="0"/>
              </a:rPr>
              <a:t>cầu</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tiếp</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cận</a:t>
            </a:r>
            <a:r>
              <a:rPr lang="en-US" sz="1250" dirty="0">
                <a:effectLst/>
                <a:latin typeface="Arial" panose="020B0604020202020204" pitchFamily="34" charset="0"/>
                <a:ea typeface="Aptos" panose="020B0004020202020204" pitchFamily="34" charset="0"/>
                <a:cs typeface="Arial" panose="020B0604020202020204" pitchFamily="34" charset="0"/>
              </a:rPr>
              <a:t> tri </a:t>
            </a:r>
            <a:r>
              <a:rPr lang="en-US" sz="1250" dirty="0" err="1">
                <a:effectLst/>
                <a:latin typeface="Arial" panose="020B0604020202020204" pitchFamily="34" charset="0"/>
                <a:ea typeface="Aptos" panose="020B0004020202020204" pitchFamily="34" charset="0"/>
                <a:cs typeface="Arial" panose="020B0604020202020204" pitchFamily="34" charset="0"/>
              </a:rPr>
              <a:t>thức</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ngày</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càng</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trở</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nên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linh</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hoạt</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và</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đa</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dạng</a:t>
            </a:r>
            <a:r>
              <a:rPr lang="en-US" sz="1250" dirty="0">
                <a:effectLst/>
                <a:latin typeface="Arial" panose="020B0604020202020204" pitchFamily="34" charset="0"/>
                <a:ea typeface="Aptos" panose="020B0004020202020204" pitchFamily="34" charset="0"/>
                <a:cs typeface="Arial" panose="020B0604020202020204" pitchFamily="34" charset="0"/>
              </a:rPr>
              <a:t>.</a:t>
            </a:r>
          </a:p>
          <a:p>
            <a:pPr marL="184150" indent="-171450">
              <a:lnSpc>
                <a:spcPct val="100000"/>
              </a:lnSpc>
              <a:spcBef>
                <a:spcPts val="605"/>
              </a:spcBef>
              <a:buFont typeface="Arial" panose="020B0604020202020204" pitchFamily="34" charset="0"/>
              <a:buChar char="•"/>
            </a:pPr>
            <a:r>
              <a:rPr lang="en-US" sz="1250" dirty="0" err="1">
                <a:effectLst/>
                <a:latin typeface="Arial" panose="020B0604020202020204" pitchFamily="34" charset="0"/>
                <a:ea typeface="Aptos" panose="020B0004020202020204" pitchFamily="34" charset="0"/>
                <a:cs typeface="Arial" panose="020B0604020202020204" pitchFamily="34" charset="0"/>
              </a:rPr>
              <a:t>Sách</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nói</a:t>
            </a:r>
            <a:r>
              <a:rPr lang="en-US" sz="1250" dirty="0">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phù</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hợp</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với</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những</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người</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bận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rộn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gặp</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khó</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khăn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trong</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việc</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đọc</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văn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bản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truyền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thống</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hoặc</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đơn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giản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là</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muốn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tận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hưởng</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kiến</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thức</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thông</a:t>
            </a:r>
            <a:r>
              <a:rPr lang="en-US" sz="1250" dirty="0">
                <a:effectLst/>
                <a:latin typeface="Arial" panose="020B0604020202020204" pitchFamily="34" charset="0"/>
                <a:ea typeface="Aptos" panose="020B0004020202020204" pitchFamily="34" charset="0"/>
                <a:cs typeface="Arial" panose="020B0604020202020204" pitchFamily="34" charset="0"/>
              </a:rPr>
              <a:t> qua </a:t>
            </a:r>
            <a:r>
              <a:rPr lang="en-US" sz="1250" dirty="0" err="1">
                <a:effectLst/>
                <a:latin typeface="Arial" panose="020B0604020202020204" pitchFamily="34" charset="0"/>
                <a:ea typeface="Aptos" panose="020B0004020202020204" pitchFamily="34" charset="0"/>
                <a:cs typeface="Arial" panose="020B0604020202020204" pitchFamily="34" charset="0"/>
              </a:rPr>
              <a:t>âm</a:t>
            </a:r>
            <a:r>
              <a:rPr lang="en-US" sz="1250" dirty="0">
                <a:effectLst/>
                <a:latin typeface="Arial" panose="020B0604020202020204" pitchFamily="34" charset="0"/>
                <a:ea typeface="Aptos" panose="020B0004020202020204" pitchFamily="34" charset="0"/>
                <a:cs typeface="Arial" panose="020B0604020202020204" pitchFamily="34" charset="0"/>
              </a:rPr>
              <a:t> </a:t>
            </a:r>
            <a:r>
              <a:rPr lang="en-US" sz="1250" dirty="0" err="1">
                <a:effectLst/>
                <a:latin typeface="Arial" panose="020B0604020202020204" pitchFamily="34" charset="0"/>
                <a:ea typeface="Aptos" panose="020B0004020202020204" pitchFamily="34" charset="0"/>
                <a:cs typeface="Arial" panose="020B0604020202020204" pitchFamily="34" charset="0"/>
              </a:rPr>
              <a:t>thanh</a:t>
            </a:r>
            <a:r>
              <a:rPr lang="en-US" sz="1250" dirty="0">
                <a:effectLst/>
                <a:latin typeface="Arial" panose="020B0604020202020204" pitchFamily="34" charset="0"/>
                <a:ea typeface="Aptos" panose="020B0004020202020204" pitchFamily="34" charset="0"/>
                <a:cs typeface="Arial" panose="020B0604020202020204" pitchFamily="34" charset="0"/>
              </a:rPr>
              <a:t>.</a:t>
            </a:r>
            <a:endParaRPr lang="vi-VN" sz="125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spc="90" dirty="0" err="1"/>
              <a:t>Các</a:t>
            </a:r>
            <a:r>
              <a:rPr lang="en-US" sz="1800" spc="90" dirty="0"/>
              <a:t> </a:t>
            </a:r>
            <a:r>
              <a:rPr lang="en-US" sz="1800" spc="90" dirty="0" err="1"/>
              <a:t>hạn</a:t>
            </a:r>
            <a:r>
              <a:rPr lang="en-US" sz="1800" spc="90" dirty="0"/>
              <a:t> </a:t>
            </a:r>
            <a:r>
              <a:rPr lang="en-US" sz="1800" spc="90" dirty="0" err="1"/>
              <a:t>chế</a:t>
            </a:r>
            <a:endParaRPr sz="1800" spc="75"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4" name="object 4"/>
          <p:cNvSpPr txBox="1"/>
          <p:nvPr/>
        </p:nvSpPr>
        <p:spPr>
          <a:xfrm>
            <a:off x="264387" y="579743"/>
            <a:ext cx="3505835" cy="1643207"/>
          </a:xfrm>
          <a:prstGeom prst="rect">
            <a:avLst/>
          </a:prstGeom>
        </p:spPr>
        <p:txBody>
          <a:bodyPr vert="horz" wrap="square" lIns="0" tIns="76835" rIns="0" bIns="0" rtlCol="0">
            <a:spAutoFit/>
          </a:bodyPr>
          <a:lstStyle/>
          <a:p>
            <a:pPr marL="12700">
              <a:lnSpc>
                <a:spcPct val="100000"/>
              </a:lnSpc>
              <a:spcBef>
                <a:spcPts val="605"/>
              </a:spcBef>
            </a:pPr>
            <a:r>
              <a:rPr lang="en-US" sz="1250" dirty="0" err="1">
                <a:latin typeface="Arial"/>
                <a:cs typeface="Arial"/>
              </a:rPr>
              <a:t>Việc</a:t>
            </a:r>
            <a:r>
              <a:rPr lang="en-US" sz="1250" dirty="0">
                <a:latin typeface="Arial"/>
                <a:cs typeface="Arial"/>
              </a:rPr>
              <a:t> </a:t>
            </a:r>
            <a:r>
              <a:rPr lang="en-US" sz="1250" dirty="0" err="1">
                <a:latin typeface="Arial"/>
                <a:cs typeface="Arial"/>
              </a:rPr>
              <a:t>sản</a:t>
            </a:r>
            <a:r>
              <a:rPr lang="en-US" sz="1250" dirty="0">
                <a:latin typeface="Arial"/>
                <a:cs typeface="Arial"/>
              </a:rPr>
              <a:t> </a:t>
            </a:r>
            <a:r>
              <a:rPr lang="en-US" sz="1250" dirty="0" err="1">
                <a:latin typeface="Arial"/>
                <a:cs typeface="Arial"/>
              </a:rPr>
              <a:t>xuất</a:t>
            </a:r>
            <a:r>
              <a:rPr lang="en-US" sz="1250" dirty="0">
                <a:latin typeface="Arial"/>
                <a:cs typeface="Arial"/>
              </a:rPr>
              <a:t> </a:t>
            </a:r>
            <a:r>
              <a:rPr lang="en-US" sz="1250" dirty="0" err="1">
                <a:latin typeface="Arial"/>
                <a:cs typeface="Arial"/>
              </a:rPr>
              <a:t>sách</a:t>
            </a:r>
            <a:r>
              <a:rPr lang="en-US" sz="1250" dirty="0">
                <a:latin typeface="Arial"/>
                <a:cs typeface="Arial"/>
              </a:rPr>
              <a:t> </a:t>
            </a:r>
            <a:r>
              <a:rPr lang="en-US" sz="1250" dirty="0" err="1">
                <a:latin typeface="Arial"/>
                <a:cs typeface="Arial"/>
              </a:rPr>
              <a:t>nói</a:t>
            </a:r>
            <a:r>
              <a:rPr lang="en-US" sz="1250" dirty="0">
                <a:latin typeface="Arial"/>
                <a:cs typeface="Arial"/>
              </a:rPr>
              <a:t> </a:t>
            </a:r>
            <a:r>
              <a:rPr lang="en-US" sz="1250" dirty="0" err="1">
                <a:latin typeface="Arial"/>
                <a:cs typeface="Arial"/>
              </a:rPr>
              <a:t>còn</a:t>
            </a:r>
            <a:r>
              <a:rPr lang="en-US" sz="1250" dirty="0">
                <a:latin typeface="Arial"/>
                <a:cs typeface="Arial"/>
              </a:rPr>
              <a:t> </a:t>
            </a:r>
            <a:r>
              <a:rPr lang="en-US" sz="1250" dirty="0" err="1">
                <a:latin typeface="Arial"/>
                <a:cs typeface="Arial"/>
              </a:rPr>
              <a:t>nhiều</a:t>
            </a:r>
            <a:r>
              <a:rPr lang="en-US" sz="1250" dirty="0">
                <a:latin typeface="Arial"/>
                <a:cs typeface="Arial"/>
              </a:rPr>
              <a:t> </a:t>
            </a:r>
            <a:r>
              <a:rPr lang="en-US" sz="1250" dirty="0" err="1">
                <a:latin typeface="Arial"/>
                <a:cs typeface="Arial"/>
              </a:rPr>
              <a:t>hạn</a:t>
            </a:r>
            <a:r>
              <a:rPr lang="en-US" sz="1250" dirty="0">
                <a:latin typeface="Arial"/>
                <a:cs typeface="Arial"/>
              </a:rPr>
              <a:t> </a:t>
            </a:r>
            <a:r>
              <a:rPr lang="en-US" sz="1250" dirty="0" err="1">
                <a:latin typeface="Arial"/>
                <a:cs typeface="Arial"/>
              </a:rPr>
              <a:t>chế</a:t>
            </a:r>
            <a:r>
              <a:rPr sz="1250" spc="35" dirty="0">
                <a:latin typeface="Arial"/>
                <a:cs typeface="Arial"/>
              </a:rPr>
              <a:t>:</a:t>
            </a:r>
            <a:endParaRPr sz="1250" dirty="0">
              <a:latin typeface="Arial"/>
              <a:cs typeface="Arial"/>
            </a:endParaRPr>
          </a:p>
          <a:p>
            <a:pPr marL="307975" indent="-171450">
              <a:lnSpc>
                <a:spcPct val="100000"/>
              </a:lnSpc>
              <a:spcBef>
                <a:spcPts val="515"/>
              </a:spcBef>
              <a:buClr>
                <a:srgbClr val="003054"/>
              </a:buClr>
              <a:buFont typeface="Arial" panose="020B0604020202020204" pitchFamily="34" charset="0"/>
              <a:buChar char="•"/>
              <a:tabLst>
                <a:tab pos="288290" algn="l"/>
              </a:tabLst>
            </a:pPr>
            <a:r>
              <a:rPr lang="en-US" sz="1250" dirty="0" err="1">
                <a:latin typeface="Arial"/>
                <a:cs typeface="Arial"/>
              </a:rPr>
              <a:t>Yêu</a:t>
            </a:r>
            <a:r>
              <a:rPr lang="en-US" sz="1250" dirty="0">
                <a:latin typeface="Arial"/>
                <a:cs typeface="Arial"/>
              </a:rPr>
              <a:t> </a:t>
            </a:r>
            <a:r>
              <a:rPr lang="en-US" sz="1250" dirty="0" err="1">
                <a:latin typeface="Arial"/>
                <a:cs typeface="Arial"/>
              </a:rPr>
              <a:t>cầu</a:t>
            </a:r>
            <a:r>
              <a:rPr lang="en-US" sz="1250" dirty="0">
                <a:latin typeface="Arial"/>
                <a:cs typeface="Arial"/>
              </a:rPr>
              <a:t> </a:t>
            </a:r>
            <a:r>
              <a:rPr lang="en-US" sz="1250" dirty="0" err="1">
                <a:latin typeface="Arial"/>
                <a:cs typeface="Arial"/>
              </a:rPr>
              <a:t>phải</a:t>
            </a:r>
            <a:r>
              <a:rPr lang="en-US" sz="1250" dirty="0">
                <a:latin typeface="Arial"/>
                <a:cs typeface="Arial"/>
              </a:rPr>
              <a:t> </a:t>
            </a:r>
            <a:r>
              <a:rPr lang="en-US" sz="1250" dirty="0" err="1">
                <a:latin typeface="Arial"/>
                <a:cs typeface="Arial"/>
              </a:rPr>
              <a:t>có</a:t>
            </a:r>
            <a:r>
              <a:rPr lang="en-US" sz="1250" dirty="0">
                <a:latin typeface="Arial"/>
                <a:cs typeface="Arial"/>
              </a:rPr>
              <a:t> </a:t>
            </a:r>
            <a:r>
              <a:rPr lang="en-US" sz="1250" dirty="0" err="1">
                <a:latin typeface="Arial"/>
                <a:cs typeface="Arial"/>
              </a:rPr>
              <a:t>sự</a:t>
            </a:r>
            <a:r>
              <a:rPr lang="en-US" sz="1250" dirty="0">
                <a:latin typeface="Arial"/>
                <a:cs typeface="Arial"/>
              </a:rPr>
              <a:t> </a:t>
            </a:r>
            <a:r>
              <a:rPr lang="en-US" sz="1250" dirty="0" err="1">
                <a:latin typeface="Arial"/>
                <a:cs typeface="Arial"/>
              </a:rPr>
              <a:t>tham</a:t>
            </a:r>
            <a:r>
              <a:rPr lang="en-US" sz="1250" dirty="0">
                <a:latin typeface="Arial"/>
                <a:cs typeface="Arial"/>
              </a:rPr>
              <a:t> </a:t>
            </a:r>
            <a:r>
              <a:rPr lang="en-US" sz="1250" dirty="0" err="1">
                <a:latin typeface="Arial"/>
                <a:cs typeface="Arial"/>
              </a:rPr>
              <a:t>gia</a:t>
            </a:r>
            <a:r>
              <a:rPr lang="en-US" sz="1250" dirty="0">
                <a:latin typeface="Arial"/>
                <a:cs typeface="Arial"/>
              </a:rPr>
              <a:t> </a:t>
            </a:r>
            <a:r>
              <a:rPr lang="en-US" sz="1250" dirty="0" err="1">
                <a:latin typeface="Arial"/>
                <a:cs typeface="Arial"/>
              </a:rPr>
              <a:t>của</a:t>
            </a:r>
            <a:r>
              <a:rPr lang="en-US" sz="1250" dirty="0">
                <a:latin typeface="Arial"/>
                <a:cs typeface="Arial"/>
              </a:rPr>
              <a:t> con </a:t>
            </a:r>
            <a:r>
              <a:rPr lang="en-US" sz="1250" dirty="0" err="1">
                <a:latin typeface="Arial"/>
                <a:cs typeface="Arial"/>
              </a:rPr>
              <a:t>người</a:t>
            </a:r>
            <a:r>
              <a:rPr lang="en-US" sz="1250" dirty="0">
                <a:latin typeface="Arial"/>
                <a:cs typeface="Arial"/>
              </a:rPr>
              <a:t> </a:t>
            </a:r>
            <a:r>
              <a:rPr lang="en-US" sz="1250" dirty="0" err="1">
                <a:latin typeface="Arial"/>
                <a:cs typeface="Arial"/>
              </a:rPr>
              <a:t>để</a:t>
            </a:r>
            <a:r>
              <a:rPr lang="en-US" sz="1250" dirty="0">
                <a:latin typeface="Arial"/>
                <a:cs typeface="Arial"/>
              </a:rPr>
              <a:t> </a:t>
            </a:r>
            <a:r>
              <a:rPr lang="en-US" sz="1250" dirty="0" err="1">
                <a:latin typeface="Arial"/>
                <a:cs typeface="Arial"/>
              </a:rPr>
              <a:t>thu</a:t>
            </a:r>
            <a:r>
              <a:rPr lang="en-US" sz="1250" dirty="0">
                <a:latin typeface="Arial"/>
                <a:cs typeface="Arial"/>
              </a:rPr>
              <a:t> </a:t>
            </a:r>
            <a:r>
              <a:rPr lang="en-US" sz="1250" dirty="0" err="1">
                <a:latin typeface="Arial"/>
                <a:cs typeface="Arial"/>
              </a:rPr>
              <a:t>âm</a:t>
            </a:r>
            <a:r>
              <a:rPr lang="en-US" sz="1250" dirty="0">
                <a:latin typeface="Arial"/>
                <a:cs typeface="Arial"/>
              </a:rPr>
              <a:t> </a:t>
            </a:r>
            <a:r>
              <a:rPr lang="en-US" sz="1250" dirty="0" err="1">
                <a:latin typeface="Arial"/>
                <a:cs typeface="Arial"/>
              </a:rPr>
              <a:t>và</a:t>
            </a:r>
            <a:r>
              <a:rPr lang="en-US" sz="1250" dirty="0">
                <a:latin typeface="Arial"/>
                <a:cs typeface="Arial"/>
              </a:rPr>
              <a:t> </a:t>
            </a:r>
            <a:r>
              <a:rPr lang="en-US" sz="1250" dirty="0" err="1">
                <a:latin typeface="Arial"/>
                <a:cs typeface="Arial"/>
              </a:rPr>
              <a:t>chỉnh</a:t>
            </a:r>
            <a:r>
              <a:rPr lang="en-US" sz="1250" dirty="0">
                <a:latin typeface="Arial"/>
                <a:cs typeface="Arial"/>
              </a:rPr>
              <a:t> </a:t>
            </a:r>
            <a:r>
              <a:rPr lang="en-US" sz="1250" dirty="0" err="1">
                <a:latin typeface="Arial"/>
                <a:cs typeface="Arial"/>
              </a:rPr>
              <a:t>sửa</a:t>
            </a:r>
            <a:r>
              <a:rPr lang="en-US" sz="1250" dirty="0">
                <a:latin typeface="Arial"/>
                <a:cs typeface="Arial"/>
              </a:rPr>
              <a:t>.</a:t>
            </a:r>
            <a:endParaRPr sz="1250" dirty="0">
              <a:latin typeface="Arial"/>
              <a:cs typeface="Arial"/>
            </a:endParaRPr>
          </a:p>
          <a:p>
            <a:pPr marL="288925" indent="-171450">
              <a:lnSpc>
                <a:spcPct val="100000"/>
              </a:lnSpc>
              <a:spcBef>
                <a:spcPts val="515"/>
              </a:spcBef>
              <a:buClr>
                <a:srgbClr val="003054"/>
              </a:buClr>
              <a:buFont typeface="Arial" panose="020B0604020202020204" pitchFamily="34" charset="0"/>
              <a:buChar char="•"/>
              <a:tabLst>
                <a:tab pos="288925" algn="l"/>
              </a:tabLst>
            </a:pPr>
            <a:r>
              <a:rPr lang="en-US" sz="1250" dirty="0">
                <a:latin typeface="Arial"/>
                <a:cs typeface="Arial"/>
              </a:rPr>
              <a:t> </a:t>
            </a:r>
            <a:r>
              <a:rPr lang="en-US" sz="1250" dirty="0" err="1">
                <a:latin typeface="Arial"/>
                <a:cs typeface="Arial"/>
              </a:rPr>
              <a:t>Chất</a:t>
            </a:r>
            <a:r>
              <a:rPr lang="en-US" sz="1250" dirty="0">
                <a:latin typeface="Arial"/>
                <a:cs typeface="Arial"/>
              </a:rPr>
              <a:t> </a:t>
            </a:r>
            <a:r>
              <a:rPr lang="en-US" sz="1250" dirty="0" err="1">
                <a:latin typeface="Arial"/>
                <a:cs typeface="Arial"/>
              </a:rPr>
              <a:t>lượng</a:t>
            </a:r>
            <a:r>
              <a:rPr lang="en-US" sz="1250" dirty="0">
                <a:latin typeface="Arial"/>
                <a:cs typeface="Arial"/>
              </a:rPr>
              <a:t> </a:t>
            </a:r>
            <a:r>
              <a:rPr lang="en-US" sz="1250" dirty="0" err="1">
                <a:latin typeface="Arial"/>
                <a:cs typeface="Arial"/>
              </a:rPr>
              <a:t>âm</a:t>
            </a:r>
            <a:r>
              <a:rPr lang="en-US" sz="1250" dirty="0">
                <a:latin typeface="Arial"/>
                <a:cs typeface="Arial"/>
              </a:rPr>
              <a:t> </a:t>
            </a:r>
            <a:r>
              <a:rPr lang="en-US" sz="1250" dirty="0" err="1">
                <a:latin typeface="Arial"/>
                <a:cs typeface="Arial"/>
              </a:rPr>
              <a:t>thanh</a:t>
            </a:r>
            <a:r>
              <a:rPr lang="en-US" sz="1250" dirty="0">
                <a:latin typeface="Arial"/>
                <a:cs typeface="Arial"/>
              </a:rPr>
              <a:t> </a:t>
            </a:r>
            <a:r>
              <a:rPr lang="en-US" sz="1250" dirty="0" err="1">
                <a:latin typeface="Arial"/>
                <a:cs typeface="Arial"/>
              </a:rPr>
              <a:t>không</a:t>
            </a:r>
            <a:r>
              <a:rPr lang="en-US" sz="1250" dirty="0">
                <a:latin typeface="Arial"/>
                <a:cs typeface="Arial"/>
              </a:rPr>
              <a:t> </a:t>
            </a:r>
            <a:r>
              <a:rPr lang="en-US" sz="1250" dirty="0" err="1">
                <a:latin typeface="Arial"/>
                <a:cs typeface="Arial"/>
              </a:rPr>
              <a:t>đồng</a:t>
            </a:r>
            <a:r>
              <a:rPr lang="en-US" sz="1250" dirty="0">
                <a:latin typeface="Arial"/>
                <a:cs typeface="Arial"/>
              </a:rPr>
              <a:t> </a:t>
            </a:r>
            <a:r>
              <a:rPr lang="en-US" sz="1250" dirty="0" err="1">
                <a:latin typeface="Arial"/>
                <a:cs typeface="Arial"/>
              </a:rPr>
              <a:t>đều</a:t>
            </a:r>
            <a:r>
              <a:rPr lang="en-US" sz="1250" dirty="0">
                <a:latin typeface="Arial"/>
                <a:cs typeface="Arial"/>
              </a:rPr>
              <a:t> </a:t>
            </a:r>
            <a:r>
              <a:rPr lang="en-US" sz="1250" dirty="0" err="1">
                <a:latin typeface="Arial"/>
                <a:cs typeface="Arial"/>
              </a:rPr>
              <a:t>giữa</a:t>
            </a:r>
            <a:r>
              <a:rPr lang="en-US" sz="1250" dirty="0">
                <a:latin typeface="Arial"/>
                <a:cs typeface="Arial"/>
              </a:rPr>
              <a:t> </a:t>
            </a:r>
            <a:r>
              <a:rPr lang="en-US" sz="1250" dirty="0" err="1">
                <a:latin typeface="Arial"/>
                <a:cs typeface="Arial"/>
              </a:rPr>
              <a:t>các</a:t>
            </a:r>
            <a:r>
              <a:rPr lang="en-US" sz="1250" dirty="0">
                <a:latin typeface="Arial"/>
                <a:cs typeface="Arial"/>
              </a:rPr>
              <a:t> </a:t>
            </a:r>
            <a:r>
              <a:rPr lang="en-US" sz="1250" dirty="0" err="1">
                <a:latin typeface="Arial"/>
                <a:cs typeface="Arial"/>
              </a:rPr>
              <a:t>bản</a:t>
            </a:r>
            <a:r>
              <a:rPr lang="en-US" sz="1250" dirty="0">
                <a:latin typeface="Arial"/>
                <a:cs typeface="Arial"/>
              </a:rPr>
              <a:t> </a:t>
            </a:r>
            <a:r>
              <a:rPr lang="en-US" sz="1250" dirty="0" err="1">
                <a:latin typeface="Arial"/>
                <a:cs typeface="Arial"/>
              </a:rPr>
              <a:t>ghi</a:t>
            </a:r>
            <a:r>
              <a:rPr lang="en-US" sz="1250" dirty="0">
                <a:latin typeface="Arial"/>
                <a:cs typeface="Arial"/>
              </a:rPr>
              <a:t>.</a:t>
            </a:r>
            <a:endParaRPr lang="vi-VN" sz="1250" dirty="0">
              <a:latin typeface="Arial"/>
              <a:cs typeface="Arial"/>
            </a:endParaRPr>
          </a:p>
          <a:p>
            <a:pPr marL="288290" marR="5080" indent="-171450">
              <a:lnSpc>
                <a:spcPct val="118900"/>
              </a:lnSpc>
              <a:spcBef>
                <a:spcPts val="295"/>
              </a:spcBef>
              <a:buClr>
                <a:srgbClr val="003054"/>
              </a:buClr>
              <a:buFont typeface="Arial" panose="020B0604020202020204" pitchFamily="34" charset="0"/>
              <a:buChar char="•"/>
              <a:tabLst>
                <a:tab pos="289560" algn="l"/>
              </a:tabLst>
            </a:pPr>
            <a:r>
              <a:rPr lang="en-US" sz="1250" dirty="0">
                <a:latin typeface="Arial"/>
                <a:cs typeface="Arial"/>
              </a:rPr>
              <a:t> </a:t>
            </a:r>
            <a:r>
              <a:rPr lang="en-US" sz="1250" dirty="0" err="1">
                <a:latin typeface="Arial"/>
                <a:cs typeface="Arial"/>
              </a:rPr>
              <a:t>Khó</a:t>
            </a:r>
            <a:r>
              <a:rPr lang="en-US" sz="1250" dirty="0">
                <a:latin typeface="Arial"/>
                <a:cs typeface="Arial"/>
              </a:rPr>
              <a:t> </a:t>
            </a:r>
            <a:r>
              <a:rPr lang="en-US" sz="1250" dirty="0" err="1">
                <a:latin typeface="Arial"/>
                <a:cs typeface="Arial"/>
              </a:rPr>
              <a:t>mở</a:t>
            </a:r>
            <a:r>
              <a:rPr lang="en-US" sz="1250" dirty="0">
                <a:latin typeface="Arial"/>
                <a:cs typeface="Arial"/>
              </a:rPr>
              <a:t> </a:t>
            </a:r>
            <a:r>
              <a:rPr lang="en-US" sz="1250" dirty="0" err="1">
                <a:latin typeface="Arial"/>
                <a:cs typeface="Arial"/>
              </a:rPr>
              <a:t>rộng</a:t>
            </a:r>
            <a:r>
              <a:rPr lang="en-US" sz="1250" dirty="0">
                <a:latin typeface="Arial"/>
                <a:cs typeface="Arial"/>
              </a:rPr>
              <a:t> </a:t>
            </a:r>
            <a:r>
              <a:rPr lang="en-US" sz="1250" dirty="0" err="1">
                <a:latin typeface="Arial"/>
                <a:cs typeface="Arial"/>
              </a:rPr>
              <a:t>nội</a:t>
            </a:r>
            <a:r>
              <a:rPr lang="en-US" sz="1250" dirty="0">
                <a:latin typeface="Arial"/>
                <a:cs typeface="Arial"/>
              </a:rPr>
              <a:t> dung </a:t>
            </a:r>
            <a:r>
              <a:rPr lang="en-US" sz="1250" dirty="0" err="1">
                <a:latin typeface="Arial"/>
                <a:cs typeface="Arial"/>
              </a:rPr>
              <a:t>một</a:t>
            </a:r>
            <a:r>
              <a:rPr lang="en-US" sz="1250" dirty="0">
                <a:latin typeface="Arial"/>
                <a:cs typeface="Arial"/>
              </a:rPr>
              <a:t> </a:t>
            </a:r>
            <a:r>
              <a:rPr lang="en-US" sz="1250" dirty="0" err="1">
                <a:latin typeface="Arial"/>
                <a:cs typeface="Arial"/>
              </a:rPr>
              <a:t>cách</a:t>
            </a:r>
            <a:r>
              <a:rPr lang="en-US" sz="1250" dirty="0">
                <a:latin typeface="Arial"/>
                <a:cs typeface="Arial"/>
              </a:rPr>
              <a:t> </a:t>
            </a:r>
            <a:r>
              <a:rPr lang="en-US" sz="1250" dirty="0" err="1">
                <a:latin typeface="Arial"/>
                <a:cs typeface="Arial"/>
              </a:rPr>
              <a:t>nhanh</a:t>
            </a:r>
            <a:r>
              <a:rPr lang="en-US" sz="1250" dirty="0">
                <a:latin typeface="Arial"/>
                <a:cs typeface="Arial"/>
              </a:rPr>
              <a:t> </a:t>
            </a:r>
            <a:r>
              <a:rPr lang="en-US" sz="1250" dirty="0" err="1">
                <a:latin typeface="Arial"/>
                <a:cs typeface="Arial"/>
              </a:rPr>
              <a:t>chóng</a:t>
            </a:r>
            <a:r>
              <a:rPr lang="en-US" sz="1250" dirty="0">
                <a:latin typeface="Arial"/>
                <a:cs typeface="Arial"/>
              </a:rPr>
              <a:t>.</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
        <p:nvSpPr>
          <p:cNvPr id="7" name="object 4">
            <a:extLst>
              <a:ext uri="{FF2B5EF4-FFF2-40B4-BE49-F238E27FC236}">
                <a16:creationId xmlns:a16="http://schemas.microsoft.com/office/drawing/2014/main" id="{05FFBF27-E84F-D05D-C274-1C358E1B9AD5}"/>
              </a:ext>
            </a:extLst>
          </p:cNvPr>
          <p:cNvSpPr txBox="1"/>
          <p:nvPr/>
        </p:nvSpPr>
        <p:spPr>
          <a:xfrm>
            <a:off x="264387" y="2218007"/>
            <a:ext cx="3505835" cy="654666"/>
          </a:xfrm>
          <a:prstGeom prst="rect">
            <a:avLst/>
          </a:prstGeom>
        </p:spPr>
        <p:txBody>
          <a:bodyPr vert="horz" wrap="square" lIns="0" tIns="76835" rIns="0" bIns="0" rtlCol="0">
            <a:spAutoFit/>
          </a:bodyPr>
          <a:lstStyle/>
          <a:p>
            <a:pPr marL="12700">
              <a:lnSpc>
                <a:spcPct val="100000"/>
              </a:lnSpc>
              <a:spcBef>
                <a:spcPts val="605"/>
              </a:spcBef>
            </a:pPr>
            <a:r>
              <a:rPr lang="en-US" sz="1250" dirty="0" err="1">
                <a:latin typeface="Arial"/>
                <a:cs typeface="Arial"/>
              </a:rPr>
              <a:t>Dựa</a:t>
            </a:r>
            <a:r>
              <a:rPr lang="en-US" sz="1250" dirty="0">
                <a:latin typeface="Arial"/>
                <a:cs typeface="Arial"/>
              </a:rPr>
              <a:t> </a:t>
            </a:r>
            <a:r>
              <a:rPr lang="en-US" sz="1250" dirty="0" err="1">
                <a:latin typeface="Arial"/>
                <a:cs typeface="Arial"/>
              </a:rPr>
              <a:t>vào</a:t>
            </a:r>
            <a:r>
              <a:rPr lang="en-US" sz="1250" dirty="0">
                <a:latin typeface="Arial"/>
                <a:cs typeface="Arial"/>
              </a:rPr>
              <a:t> </a:t>
            </a:r>
            <a:r>
              <a:rPr lang="en-US" sz="1250" dirty="0" err="1">
                <a:latin typeface="Arial"/>
                <a:cs typeface="Arial"/>
              </a:rPr>
              <a:t>các</a:t>
            </a:r>
            <a:r>
              <a:rPr lang="en-US" sz="1250" dirty="0">
                <a:latin typeface="Arial"/>
                <a:cs typeface="Arial"/>
              </a:rPr>
              <a:t> </a:t>
            </a:r>
            <a:r>
              <a:rPr lang="en-US" sz="1250" dirty="0" err="1">
                <a:latin typeface="Arial"/>
                <a:cs typeface="Arial"/>
              </a:rPr>
              <a:t>hạn</a:t>
            </a:r>
            <a:r>
              <a:rPr lang="en-US" sz="1250" dirty="0">
                <a:latin typeface="Arial"/>
                <a:cs typeface="Arial"/>
              </a:rPr>
              <a:t> </a:t>
            </a:r>
            <a:r>
              <a:rPr lang="en-US" sz="1250" dirty="0" err="1">
                <a:latin typeface="Arial"/>
                <a:cs typeface="Arial"/>
              </a:rPr>
              <a:t>chế</a:t>
            </a:r>
            <a:r>
              <a:rPr lang="en-US" sz="1250" dirty="0">
                <a:latin typeface="Arial"/>
                <a:cs typeface="Arial"/>
              </a:rPr>
              <a:t> </a:t>
            </a:r>
            <a:r>
              <a:rPr lang="en-US" sz="1250" dirty="0" err="1">
                <a:latin typeface="Arial"/>
                <a:cs typeface="Arial"/>
              </a:rPr>
              <a:t>trên</a:t>
            </a:r>
            <a:r>
              <a:rPr lang="en-US" sz="1250" dirty="0">
                <a:latin typeface="Arial"/>
                <a:cs typeface="Arial"/>
              </a:rPr>
              <a:t> </a:t>
            </a:r>
            <a:r>
              <a:rPr lang="en-US" sz="1250" dirty="0" err="1">
                <a:latin typeface="Arial"/>
                <a:cs typeface="Arial"/>
              </a:rPr>
              <a:t>thì</a:t>
            </a:r>
            <a:r>
              <a:rPr lang="en-US" sz="1250" dirty="0">
                <a:latin typeface="Arial"/>
                <a:cs typeface="Arial"/>
              </a:rPr>
              <a:t> </a:t>
            </a:r>
            <a:r>
              <a:rPr lang="en-US" sz="1250" dirty="0" err="1">
                <a:latin typeface="Arial"/>
                <a:cs typeface="Arial"/>
              </a:rPr>
              <a:t>công</a:t>
            </a:r>
            <a:r>
              <a:rPr lang="en-US" sz="1250" dirty="0">
                <a:latin typeface="Arial"/>
                <a:cs typeface="Arial"/>
              </a:rPr>
              <a:t> </a:t>
            </a:r>
            <a:r>
              <a:rPr lang="en-US" sz="1250" dirty="0" err="1">
                <a:latin typeface="Arial"/>
                <a:cs typeface="Arial"/>
              </a:rPr>
              <a:t>nghệ</a:t>
            </a:r>
            <a:r>
              <a:rPr lang="en-US" sz="1250" dirty="0">
                <a:latin typeface="Arial"/>
                <a:cs typeface="Arial"/>
              </a:rPr>
              <a:t> TTS </a:t>
            </a:r>
            <a:r>
              <a:rPr lang="en-US" sz="1250" dirty="0" err="1">
                <a:latin typeface="Arial"/>
                <a:cs typeface="Arial"/>
              </a:rPr>
              <a:t>được</a:t>
            </a:r>
            <a:r>
              <a:rPr lang="en-US" sz="1250" dirty="0">
                <a:latin typeface="Arial"/>
                <a:cs typeface="Arial"/>
              </a:rPr>
              <a:t> </a:t>
            </a:r>
            <a:r>
              <a:rPr lang="en-US" sz="1250" dirty="0" err="1">
                <a:latin typeface="Arial"/>
                <a:cs typeface="Arial"/>
              </a:rPr>
              <a:t>xem</a:t>
            </a:r>
            <a:r>
              <a:rPr lang="en-US" sz="1250" dirty="0">
                <a:latin typeface="Arial"/>
                <a:cs typeface="Arial"/>
              </a:rPr>
              <a:t> </a:t>
            </a:r>
            <a:r>
              <a:rPr lang="en-US" sz="1250" dirty="0" err="1">
                <a:latin typeface="Arial"/>
                <a:cs typeface="Arial"/>
              </a:rPr>
              <a:t>là</a:t>
            </a:r>
            <a:r>
              <a:rPr lang="en-US" sz="1250" dirty="0">
                <a:latin typeface="Arial"/>
                <a:cs typeface="Arial"/>
              </a:rPr>
              <a:t> </a:t>
            </a:r>
            <a:r>
              <a:rPr lang="en-US" sz="1250" dirty="0" err="1">
                <a:latin typeface="Arial"/>
                <a:cs typeface="Arial"/>
              </a:rPr>
              <a:t>giải</a:t>
            </a:r>
            <a:r>
              <a:rPr lang="en-US" sz="1250" dirty="0">
                <a:latin typeface="Arial"/>
                <a:cs typeface="Arial"/>
              </a:rPr>
              <a:t> </a:t>
            </a:r>
            <a:r>
              <a:rPr lang="en-US" sz="1250" dirty="0" err="1">
                <a:latin typeface="Arial"/>
                <a:cs typeface="Arial"/>
              </a:rPr>
              <a:t>pháp</a:t>
            </a:r>
            <a:r>
              <a:rPr lang="en-US" sz="1250" dirty="0">
                <a:latin typeface="Arial"/>
                <a:cs typeface="Arial"/>
              </a:rPr>
              <a:t> </a:t>
            </a:r>
            <a:r>
              <a:rPr lang="en-US" sz="1250" dirty="0" err="1">
                <a:latin typeface="Arial"/>
                <a:cs typeface="Arial"/>
              </a:rPr>
              <a:t>tiềm</a:t>
            </a:r>
            <a:r>
              <a:rPr lang="en-US" sz="1250" dirty="0">
                <a:latin typeface="Arial"/>
                <a:cs typeface="Arial"/>
              </a:rPr>
              <a:t> </a:t>
            </a:r>
            <a:r>
              <a:rPr lang="en-US" sz="1250" dirty="0" err="1">
                <a:latin typeface="Arial"/>
                <a:cs typeface="Arial"/>
              </a:rPr>
              <a:t>năng</a:t>
            </a:r>
            <a:r>
              <a:rPr lang="en-US" sz="1250" dirty="0">
                <a:latin typeface="Arial"/>
                <a:cs typeface="Arial"/>
              </a:rPr>
              <a:t>. </a:t>
            </a:r>
            <a:r>
              <a:rPr lang="en-US" sz="1250" dirty="0" err="1">
                <a:latin typeface="Arial"/>
                <a:cs typeface="Arial"/>
              </a:rPr>
              <a:t>Tuy</a:t>
            </a:r>
            <a:r>
              <a:rPr lang="en-US" sz="1250" dirty="0">
                <a:latin typeface="Arial"/>
                <a:cs typeface="Arial"/>
              </a:rPr>
              <a:t> </a:t>
            </a:r>
            <a:r>
              <a:rPr lang="en-US" sz="1250" dirty="0" err="1">
                <a:latin typeface="Arial"/>
                <a:cs typeface="Arial"/>
              </a:rPr>
              <a:t>nhiên</a:t>
            </a:r>
            <a:r>
              <a:rPr lang="en-US" sz="1250" dirty="0">
                <a:latin typeface="Arial"/>
                <a:cs typeface="Arial"/>
              </a:rPr>
              <a:t> </a:t>
            </a:r>
            <a:r>
              <a:rPr lang="en-US" sz="1250" dirty="0" err="1">
                <a:latin typeface="Arial"/>
                <a:cs typeface="Arial"/>
              </a:rPr>
              <a:t>không</a:t>
            </a:r>
            <a:r>
              <a:rPr lang="en-US" sz="1250" dirty="0">
                <a:latin typeface="Arial"/>
                <a:cs typeface="Arial"/>
              </a:rPr>
              <a:t> </a:t>
            </a:r>
            <a:r>
              <a:rPr lang="en-US" sz="1250" dirty="0" err="1">
                <a:latin typeface="Arial"/>
                <a:cs typeface="Arial"/>
              </a:rPr>
              <a:t>phải</a:t>
            </a:r>
            <a:r>
              <a:rPr lang="en-US" sz="1250" dirty="0">
                <a:latin typeface="Arial"/>
                <a:cs typeface="Arial"/>
              </a:rPr>
              <a:t> </a:t>
            </a:r>
            <a:r>
              <a:rPr lang="en-US" sz="1250" dirty="0" err="1">
                <a:latin typeface="Arial"/>
                <a:cs typeface="Arial"/>
              </a:rPr>
              <a:t>mô</a:t>
            </a:r>
            <a:r>
              <a:rPr lang="en-US" sz="1250" dirty="0">
                <a:latin typeface="Arial"/>
                <a:cs typeface="Arial"/>
              </a:rPr>
              <a:t> </a:t>
            </a:r>
            <a:r>
              <a:rPr lang="en-US" sz="1250" dirty="0" err="1">
                <a:latin typeface="Arial"/>
                <a:cs typeface="Arial"/>
              </a:rPr>
              <a:t>hình</a:t>
            </a:r>
            <a:r>
              <a:rPr lang="en-US" sz="1250" dirty="0">
                <a:latin typeface="Arial"/>
                <a:cs typeface="Arial"/>
              </a:rPr>
              <a:t> </a:t>
            </a:r>
            <a:r>
              <a:rPr lang="en-US" sz="1250" dirty="0" err="1">
                <a:latin typeface="Arial"/>
                <a:cs typeface="Arial"/>
              </a:rPr>
              <a:t>nào</a:t>
            </a:r>
            <a:r>
              <a:rPr lang="en-US" sz="1250" dirty="0">
                <a:latin typeface="Arial"/>
                <a:cs typeface="Arial"/>
              </a:rPr>
              <a:t> </a:t>
            </a:r>
            <a:r>
              <a:rPr lang="en-US" sz="1250" dirty="0" err="1">
                <a:latin typeface="Arial"/>
                <a:cs typeface="Arial"/>
              </a:rPr>
              <a:t>cũng</a:t>
            </a:r>
            <a:r>
              <a:rPr lang="en-US" sz="1250" dirty="0">
                <a:latin typeface="Arial"/>
                <a:cs typeface="Arial"/>
              </a:rPr>
              <a:t> </a:t>
            </a:r>
            <a:r>
              <a:rPr lang="en-US" sz="1250" dirty="0" err="1">
                <a:latin typeface="Arial"/>
                <a:cs typeface="Arial"/>
              </a:rPr>
              <a:t>có</a:t>
            </a:r>
            <a:r>
              <a:rPr lang="en-US" sz="1250" dirty="0">
                <a:latin typeface="Arial"/>
                <a:cs typeface="Arial"/>
              </a:rPr>
              <a:t> </a:t>
            </a:r>
            <a:r>
              <a:rPr lang="en-US" sz="1250" dirty="0" err="1">
                <a:latin typeface="Arial"/>
                <a:cs typeface="Arial"/>
              </a:rPr>
              <a:t>thể</a:t>
            </a:r>
            <a:r>
              <a:rPr lang="en-US" sz="1250" dirty="0">
                <a:latin typeface="Arial"/>
                <a:cs typeface="Arial"/>
              </a:rPr>
              <a:t> </a:t>
            </a:r>
            <a:r>
              <a:rPr lang="en-US" sz="1250" dirty="0" err="1">
                <a:latin typeface="Arial"/>
                <a:cs typeface="Arial"/>
              </a:rPr>
              <a:t>ứng</a:t>
            </a:r>
            <a:r>
              <a:rPr lang="en-US" sz="1250" dirty="0">
                <a:latin typeface="Arial"/>
                <a:cs typeface="Arial"/>
              </a:rPr>
              <a:t> </a:t>
            </a:r>
            <a:r>
              <a:rPr lang="en-US" sz="1250" dirty="0" err="1">
                <a:latin typeface="Arial"/>
                <a:cs typeface="Arial"/>
              </a:rPr>
              <a:t>dụng</a:t>
            </a:r>
            <a:r>
              <a:rPr lang="en-US" sz="1250" dirty="0">
                <a:latin typeface="Arial"/>
                <a:cs typeface="Arial"/>
              </a:rPr>
              <a:t>.</a:t>
            </a:r>
          </a:p>
        </p:txBody>
      </p:sp>
      <p:pic>
        <p:nvPicPr>
          <p:cNvPr id="1028" name="Picture 4" descr="Google Text-to-Speech · Blog">
            <a:extLst>
              <a:ext uri="{FF2B5EF4-FFF2-40B4-BE49-F238E27FC236}">
                <a16:creationId xmlns:a16="http://schemas.microsoft.com/office/drawing/2014/main" id="{5942406D-8951-B410-9DEC-B0324A7CAA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9811" y="605113"/>
            <a:ext cx="1676400" cy="10762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eech Service – Allen on Azure">
            <a:extLst>
              <a:ext uri="{FF2B5EF4-FFF2-40B4-BE49-F238E27FC236}">
                <a16:creationId xmlns:a16="http://schemas.microsoft.com/office/drawing/2014/main" id="{95B7AA62-3724-E34C-66F0-8CF27E304E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1100" y="1502480"/>
            <a:ext cx="2044700" cy="1365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759958" cy="3240023"/>
          </a:xfrm>
          <a:prstGeom prst="rect">
            <a:avLst/>
          </a:prstGeom>
        </p:spPr>
      </p:pic>
      <p:sp>
        <p:nvSpPr>
          <p:cNvPr id="3" name="object 3"/>
          <p:cNvSpPr txBox="1"/>
          <p:nvPr/>
        </p:nvSpPr>
        <p:spPr>
          <a:xfrm>
            <a:off x="313588" y="1775856"/>
            <a:ext cx="4398112" cy="289823"/>
          </a:xfrm>
          <a:prstGeom prst="rect">
            <a:avLst/>
          </a:prstGeom>
        </p:spPr>
        <p:txBody>
          <a:bodyPr vert="horz" wrap="square" lIns="0" tIns="12700" rIns="0" bIns="0" rtlCol="0">
            <a:spAutoFit/>
          </a:bodyPr>
          <a:lstStyle/>
          <a:p>
            <a:pPr marL="12700">
              <a:lnSpc>
                <a:spcPct val="100000"/>
              </a:lnSpc>
              <a:spcBef>
                <a:spcPts val="100"/>
              </a:spcBef>
            </a:pPr>
            <a:r>
              <a:rPr lang="en-US" b="1" dirty="0" err="1">
                <a:latin typeface="Arial"/>
                <a:cs typeface="Arial"/>
              </a:rPr>
              <a:t>Ứng</a:t>
            </a:r>
            <a:r>
              <a:rPr lang="en-US" b="1" dirty="0">
                <a:latin typeface="Arial"/>
                <a:cs typeface="Arial"/>
              </a:rPr>
              <a:t> </a:t>
            </a:r>
            <a:r>
              <a:rPr lang="en-US" b="1" dirty="0" err="1">
                <a:latin typeface="Arial"/>
                <a:cs typeface="Arial"/>
              </a:rPr>
              <a:t>dụng</a:t>
            </a:r>
            <a:r>
              <a:rPr lang="en-US" b="1" dirty="0">
                <a:latin typeface="Arial"/>
                <a:cs typeface="Arial"/>
              </a:rPr>
              <a:t> AI </a:t>
            </a:r>
            <a:r>
              <a:rPr lang="en-US" b="1" dirty="0" err="1">
                <a:latin typeface="Arial"/>
                <a:cs typeface="Arial"/>
              </a:rPr>
              <a:t>trong</a:t>
            </a:r>
            <a:r>
              <a:rPr lang="en-US" b="1" dirty="0">
                <a:latin typeface="Arial"/>
                <a:cs typeface="Arial"/>
              </a:rPr>
              <a:t> </a:t>
            </a:r>
            <a:r>
              <a:rPr lang="en-US" b="1" dirty="0" err="1">
                <a:latin typeface="Arial"/>
                <a:cs typeface="Arial"/>
              </a:rPr>
              <a:t>tạo</a:t>
            </a:r>
            <a:r>
              <a:rPr lang="en-US" b="1" dirty="0">
                <a:latin typeface="Arial"/>
                <a:cs typeface="Arial"/>
              </a:rPr>
              <a:t> </a:t>
            </a:r>
            <a:r>
              <a:rPr lang="en-US" b="1" dirty="0" err="1">
                <a:latin typeface="Arial"/>
                <a:cs typeface="Arial"/>
              </a:rPr>
              <a:t>sinh</a:t>
            </a:r>
            <a:r>
              <a:rPr lang="en-US" b="1" dirty="0">
                <a:latin typeface="Arial"/>
                <a:cs typeface="Arial"/>
              </a:rPr>
              <a:t> </a:t>
            </a:r>
            <a:r>
              <a:rPr lang="en-US" b="1" dirty="0" err="1">
                <a:latin typeface="Arial"/>
                <a:cs typeface="Arial"/>
              </a:rPr>
              <a:t>giọng</a:t>
            </a:r>
            <a:r>
              <a:rPr lang="en-US" b="1" dirty="0">
                <a:latin typeface="Arial"/>
                <a:cs typeface="Arial"/>
              </a:rPr>
              <a:t> </a:t>
            </a:r>
            <a:r>
              <a:rPr lang="en-US" b="1" dirty="0" err="1">
                <a:latin typeface="Arial"/>
                <a:cs typeface="Arial"/>
              </a:rPr>
              <a:t>nói</a:t>
            </a:r>
            <a:endParaRPr b="1" dirty="0">
              <a:latin typeface="Arial"/>
              <a:cs typeface="Arial"/>
            </a:endParaRPr>
          </a:p>
        </p:txBody>
      </p:sp>
      <p:grpSp>
        <p:nvGrpSpPr>
          <p:cNvPr id="4" name="object 4"/>
          <p:cNvGrpSpPr/>
          <p:nvPr/>
        </p:nvGrpSpPr>
        <p:grpSpPr>
          <a:xfrm>
            <a:off x="277093" y="1930"/>
            <a:ext cx="5367020" cy="2155825"/>
            <a:chOff x="277093" y="1930"/>
            <a:chExt cx="5367020" cy="2155825"/>
          </a:xfrm>
        </p:grpSpPr>
        <p:pic>
          <p:nvPicPr>
            <p:cNvPr id="5" name="object 5"/>
            <p:cNvPicPr/>
            <p:nvPr/>
          </p:nvPicPr>
          <p:blipFill>
            <a:blip r:embed="rId3" cstate="print"/>
            <a:stretch>
              <a:fillRect/>
            </a:stretch>
          </p:blipFill>
          <p:spPr>
            <a:xfrm>
              <a:off x="277093" y="2138382"/>
              <a:ext cx="5205882" cy="18979"/>
            </a:xfrm>
            <a:prstGeom prst="rect">
              <a:avLst/>
            </a:prstGeom>
          </p:spPr>
        </p:pic>
        <p:pic>
          <p:nvPicPr>
            <p:cNvPr id="6" name="object 6"/>
            <p:cNvPicPr/>
            <p:nvPr/>
          </p:nvPicPr>
          <p:blipFill>
            <a:blip r:embed="rId4" cstate="print"/>
            <a:stretch>
              <a:fillRect/>
            </a:stretch>
          </p:blipFill>
          <p:spPr>
            <a:xfrm>
              <a:off x="5103977" y="1930"/>
              <a:ext cx="540001" cy="671385"/>
            </a:xfrm>
            <a:prstGeom prst="rect">
              <a:avLst/>
            </a:prstGeom>
          </p:spPr>
        </p:pic>
      </p:grpSp>
      <p:sp>
        <p:nvSpPr>
          <p:cNvPr id="7" name="object 7"/>
          <p:cNvSpPr txBox="1"/>
          <p:nvPr/>
        </p:nvSpPr>
        <p:spPr>
          <a:xfrm>
            <a:off x="268516" y="2871684"/>
            <a:ext cx="817880" cy="135255"/>
          </a:xfrm>
          <a:prstGeom prst="rect">
            <a:avLst/>
          </a:prstGeom>
        </p:spPr>
        <p:txBody>
          <a:bodyPr vert="horz" wrap="square" lIns="0" tIns="14604" rIns="0" bIns="0" rtlCol="0">
            <a:spAutoFit/>
          </a:bodyPr>
          <a:lstStyle/>
          <a:p>
            <a:pPr marL="12700">
              <a:lnSpc>
                <a:spcPct val="100000"/>
              </a:lnSpc>
              <a:spcBef>
                <a:spcPts val="114"/>
              </a:spcBef>
            </a:pPr>
            <a:r>
              <a:rPr sz="700" dirty="0">
                <a:solidFill>
                  <a:srgbClr val="003054"/>
                </a:solidFill>
                <a:latin typeface="Arial"/>
                <a:cs typeface="Arial"/>
              </a:rPr>
              <a:t>Khoa</a:t>
            </a:r>
            <a:r>
              <a:rPr sz="700" spc="20" dirty="0">
                <a:solidFill>
                  <a:srgbClr val="003054"/>
                </a:solidFill>
                <a:latin typeface="Arial"/>
                <a:cs typeface="Arial"/>
              </a:rPr>
              <a:t> </a:t>
            </a:r>
            <a:r>
              <a:rPr sz="700" spc="-35" dirty="0">
                <a:solidFill>
                  <a:srgbClr val="003054"/>
                </a:solidFill>
                <a:latin typeface="Arial"/>
                <a:cs typeface="Arial"/>
              </a:rPr>
              <a:t>CNTT</a:t>
            </a:r>
            <a:r>
              <a:rPr sz="700" spc="25" dirty="0">
                <a:solidFill>
                  <a:srgbClr val="003054"/>
                </a:solidFill>
                <a:latin typeface="Arial"/>
                <a:cs typeface="Arial"/>
              </a:rPr>
              <a:t> </a:t>
            </a:r>
            <a:r>
              <a:rPr sz="700" spc="-100" dirty="0">
                <a:solidFill>
                  <a:srgbClr val="003054"/>
                </a:solidFill>
                <a:latin typeface="Arial"/>
                <a:cs typeface="Arial"/>
              </a:rPr>
              <a:t>1</a:t>
            </a:r>
            <a:r>
              <a:rPr sz="700" spc="30" dirty="0">
                <a:solidFill>
                  <a:srgbClr val="003054"/>
                </a:solidFill>
                <a:latin typeface="Arial"/>
                <a:cs typeface="Arial"/>
              </a:rPr>
              <a:t> </a:t>
            </a:r>
            <a:r>
              <a:rPr sz="700" spc="100" dirty="0">
                <a:solidFill>
                  <a:srgbClr val="003054"/>
                </a:solidFill>
                <a:latin typeface="Arial"/>
                <a:cs typeface="Arial"/>
              </a:rPr>
              <a:t>-</a:t>
            </a:r>
            <a:r>
              <a:rPr sz="700" spc="20" dirty="0">
                <a:solidFill>
                  <a:srgbClr val="003054"/>
                </a:solidFill>
                <a:latin typeface="Arial"/>
                <a:cs typeface="Arial"/>
              </a:rPr>
              <a:t> </a:t>
            </a:r>
            <a:r>
              <a:rPr sz="700" spc="-30" dirty="0">
                <a:solidFill>
                  <a:srgbClr val="003054"/>
                </a:solidFill>
                <a:latin typeface="Arial"/>
                <a:cs typeface="Arial"/>
              </a:rPr>
              <a:t>PTIT</a:t>
            </a:r>
            <a:endParaRPr sz="700" dirty="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dirty="0" err="1"/>
              <a:t>Giới</a:t>
            </a:r>
            <a:r>
              <a:rPr lang="en-US" sz="1800" dirty="0"/>
              <a:t> </a:t>
            </a:r>
            <a:r>
              <a:rPr lang="en-US" sz="1800" dirty="0" err="1"/>
              <a:t>thiệu</a:t>
            </a:r>
            <a:r>
              <a:rPr lang="en-US" sz="1800" dirty="0"/>
              <a:t> </a:t>
            </a:r>
            <a:r>
              <a:rPr lang="en-US" sz="1800" dirty="0" err="1"/>
              <a:t>mô</a:t>
            </a:r>
            <a:r>
              <a:rPr lang="en-US" sz="1800" dirty="0"/>
              <a:t> </a:t>
            </a:r>
            <a:r>
              <a:rPr lang="en-US" sz="1800" dirty="0" err="1"/>
              <a:t>hình</a:t>
            </a:r>
            <a:r>
              <a:rPr lang="en-US" sz="1800" dirty="0"/>
              <a:t> </a:t>
            </a:r>
            <a:r>
              <a:rPr lang="en-US" sz="1800" dirty="0" err="1"/>
              <a:t>viXTTS</a:t>
            </a:r>
            <a:endParaRPr sz="1800" spc="-25" dirty="0"/>
          </a:p>
        </p:txBody>
      </p:sp>
      <p:pic>
        <p:nvPicPr>
          <p:cNvPr id="3" name="object 3"/>
          <p:cNvPicPr/>
          <p:nvPr/>
        </p:nvPicPr>
        <p:blipFill>
          <a:blip r:embed="rId2" cstate="print"/>
          <a:stretch>
            <a:fillRect/>
          </a:stretch>
        </p:blipFill>
        <p:spPr>
          <a:xfrm>
            <a:off x="5079949" y="1968"/>
            <a:ext cx="540001" cy="671385"/>
          </a:xfrm>
          <a:prstGeom prst="rect">
            <a:avLst/>
          </a:prstGeom>
        </p:spPr>
      </p:pic>
      <p:sp>
        <p:nvSpPr>
          <p:cNvPr id="4" name="object 4"/>
          <p:cNvSpPr txBox="1">
            <a:spLocks noGrp="1"/>
          </p:cNvSpPr>
          <p:nvPr>
            <p:ph type="body" idx="1"/>
          </p:nvPr>
        </p:nvSpPr>
        <p:spPr>
          <a:xfrm>
            <a:off x="242862" y="830968"/>
            <a:ext cx="5280075" cy="1687641"/>
          </a:xfrm>
          <a:prstGeom prst="rect">
            <a:avLst/>
          </a:prstGeom>
        </p:spPr>
        <p:txBody>
          <a:bodyPr vert="horz" wrap="square" lIns="0" tIns="11430" rIns="0" bIns="0" rtlCol="0">
            <a:spAutoFit/>
          </a:bodyPr>
          <a:lstStyle/>
          <a:p>
            <a:pPr marL="33655" marR="100965">
              <a:lnSpc>
                <a:spcPct val="118900"/>
              </a:lnSpc>
              <a:spcBef>
                <a:spcPts val="90"/>
              </a:spcBef>
            </a:pPr>
            <a:r>
              <a:rPr lang="vi-VN" sz="1250" dirty="0"/>
              <a:t>Mô hình viXTTS là một phiên bản fine-tuned của mô hình XTTS, nó được tùy chỉnh đặc biệt cho ngôn ngữ tiếng Việt</a:t>
            </a:r>
            <a:r>
              <a:rPr lang="en-US" sz="1250" dirty="0"/>
              <a:t>. </a:t>
            </a:r>
            <a:r>
              <a:rPr lang="en-US" sz="1250" dirty="0" err="1"/>
              <a:t>Các</a:t>
            </a:r>
            <a:r>
              <a:rPr lang="en-US" sz="1250" dirty="0"/>
              <a:t> </a:t>
            </a:r>
            <a:r>
              <a:rPr lang="en-US" sz="1250" dirty="0" err="1"/>
              <a:t>đặc</a:t>
            </a:r>
            <a:r>
              <a:rPr lang="en-US" sz="1250" dirty="0"/>
              <a:t> </a:t>
            </a:r>
            <a:r>
              <a:rPr lang="en-US" sz="1250" dirty="0" err="1"/>
              <a:t>điểm</a:t>
            </a:r>
            <a:r>
              <a:rPr lang="en-US" sz="1250" dirty="0"/>
              <a:t> </a:t>
            </a:r>
            <a:r>
              <a:rPr lang="en-US" sz="1250" dirty="0" err="1"/>
              <a:t>chính</a:t>
            </a:r>
            <a:r>
              <a:rPr sz="1250" spc="-10" dirty="0"/>
              <a:t>:</a:t>
            </a:r>
          </a:p>
          <a:p>
            <a:pPr marL="310515" indent="-138430">
              <a:lnSpc>
                <a:spcPct val="100000"/>
              </a:lnSpc>
              <a:spcBef>
                <a:spcPts val="355"/>
              </a:spcBef>
              <a:buClr>
                <a:srgbClr val="003054"/>
              </a:buClr>
              <a:buSzPct val="115789"/>
              <a:buFont typeface="Times New Roman"/>
              <a:buChar char="•"/>
              <a:tabLst>
                <a:tab pos="311150" algn="l"/>
              </a:tabLst>
            </a:pPr>
            <a:r>
              <a:rPr lang="en-US" sz="1250" dirty="0"/>
              <a:t>Sao </a:t>
            </a:r>
            <a:r>
              <a:rPr lang="en-US" sz="1250" dirty="0" err="1"/>
              <a:t>chép</a:t>
            </a:r>
            <a:r>
              <a:rPr lang="en-US" sz="1250" dirty="0"/>
              <a:t> </a:t>
            </a:r>
            <a:r>
              <a:rPr lang="en-US" sz="1250" dirty="0" err="1"/>
              <a:t>giọng</a:t>
            </a:r>
            <a:r>
              <a:rPr lang="en-US" sz="1250" dirty="0"/>
              <a:t> </a:t>
            </a:r>
            <a:r>
              <a:rPr lang="en-US" sz="1250" dirty="0" err="1"/>
              <a:t>nói</a:t>
            </a:r>
            <a:r>
              <a:rPr lang="en-US" sz="1250" dirty="0"/>
              <a:t> </a:t>
            </a:r>
            <a:r>
              <a:rPr lang="en-US" sz="1250" dirty="0" err="1"/>
              <a:t>chỉ</a:t>
            </a:r>
            <a:r>
              <a:rPr lang="en-US" sz="1250" dirty="0"/>
              <a:t> </a:t>
            </a:r>
            <a:r>
              <a:rPr lang="en-US" sz="1250" dirty="0" err="1"/>
              <a:t>với</a:t>
            </a:r>
            <a:r>
              <a:rPr lang="en-US" sz="1250" dirty="0"/>
              <a:t> 1 </a:t>
            </a:r>
            <a:r>
              <a:rPr lang="en-US" sz="1250" dirty="0" err="1"/>
              <a:t>đoạn</a:t>
            </a:r>
            <a:r>
              <a:rPr lang="en-US" sz="1250" dirty="0"/>
              <a:t> </a:t>
            </a:r>
            <a:r>
              <a:rPr lang="en-US" sz="1250" dirty="0" err="1"/>
              <a:t>âm</a:t>
            </a:r>
            <a:r>
              <a:rPr lang="en-US" sz="1250" dirty="0"/>
              <a:t> </a:t>
            </a:r>
            <a:r>
              <a:rPr lang="en-US" sz="1250" dirty="0" err="1"/>
              <a:t>thanh</a:t>
            </a:r>
            <a:r>
              <a:rPr lang="en-US" sz="1250" dirty="0"/>
              <a:t> </a:t>
            </a:r>
            <a:r>
              <a:rPr lang="en-US" sz="1250" dirty="0" err="1"/>
              <a:t>dài</a:t>
            </a:r>
            <a:r>
              <a:rPr lang="en-US" sz="1250" dirty="0"/>
              <a:t> 6 </a:t>
            </a:r>
            <a:r>
              <a:rPr lang="en-US" sz="1250" dirty="0" err="1"/>
              <a:t>giây</a:t>
            </a:r>
            <a:r>
              <a:rPr lang="en-US" sz="1250" dirty="0"/>
              <a:t>.</a:t>
            </a:r>
            <a:endParaRPr sz="1250" dirty="0"/>
          </a:p>
          <a:p>
            <a:pPr marL="310515" indent="-138430">
              <a:lnSpc>
                <a:spcPct val="100000"/>
              </a:lnSpc>
              <a:spcBef>
                <a:spcPts val="365"/>
              </a:spcBef>
              <a:buClr>
                <a:srgbClr val="003054"/>
              </a:buClr>
              <a:buSzPct val="115789"/>
              <a:buFont typeface="Times New Roman"/>
              <a:buChar char="•"/>
              <a:tabLst>
                <a:tab pos="311150" algn="l"/>
              </a:tabLst>
            </a:pPr>
            <a:r>
              <a:rPr lang="en-US" sz="1250" dirty="0" err="1"/>
              <a:t>Hỗ</a:t>
            </a:r>
            <a:r>
              <a:rPr lang="en-US" sz="1250" dirty="0"/>
              <a:t> </a:t>
            </a:r>
            <a:r>
              <a:rPr lang="en-US" sz="1250" dirty="0" err="1"/>
              <a:t>trợ</a:t>
            </a:r>
            <a:r>
              <a:rPr lang="en-US" sz="1250" dirty="0"/>
              <a:t> </a:t>
            </a:r>
            <a:r>
              <a:rPr lang="en-US" sz="1250" dirty="0" err="1"/>
              <a:t>đa</a:t>
            </a:r>
            <a:r>
              <a:rPr lang="en-US" sz="1250" dirty="0"/>
              <a:t> </a:t>
            </a:r>
            <a:r>
              <a:rPr lang="en-US" sz="1250" dirty="0" err="1"/>
              <a:t>ngôn</a:t>
            </a:r>
            <a:r>
              <a:rPr lang="en-US" sz="1250" dirty="0"/>
              <a:t> </a:t>
            </a:r>
            <a:r>
              <a:rPr lang="en-US" sz="1250" dirty="0" err="1"/>
              <a:t>ngữ</a:t>
            </a:r>
            <a:r>
              <a:rPr lang="en-US" sz="1250" dirty="0"/>
              <a:t> </a:t>
            </a:r>
            <a:r>
              <a:rPr lang="en-US" sz="1250" dirty="0" err="1"/>
              <a:t>với</a:t>
            </a:r>
            <a:r>
              <a:rPr lang="en-US" sz="1250" dirty="0"/>
              <a:t> 18 </a:t>
            </a:r>
            <a:r>
              <a:rPr lang="en-US" sz="1250" dirty="0" err="1"/>
              <a:t>ngôn</a:t>
            </a:r>
            <a:r>
              <a:rPr lang="en-US" sz="1250" dirty="0"/>
              <a:t> </a:t>
            </a:r>
            <a:r>
              <a:rPr lang="en-US" sz="1250" dirty="0" err="1"/>
              <a:t>ngữ</a:t>
            </a:r>
            <a:r>
              <a:rPr lang="en-US" sz="1250" dirty="0"/>
              <a:t> </a:t>
            </a:r>
            <a:r>
              <a:rPr lang="en-US" sz="1250" dirty="0" err="1"/>
              <a:t>và</a:t>
            </a:r>
            <a:r>
              <a:rPr lang="en-US" sz="1250" dirty="0"/>
              <a:t> bao </a:t>
            </a:r>
            <a:r>
              <a:rPr lang="en-US" sz="1250" dirty="0" err="1"/>
              <a:t>gồm</a:t>
            </a:r>
            <a:r>
              <a:rPr lang="en-US" sz="1250" dirty="0"/>
              <a:t> </a:t>
            </a:r>
            <a:r>
              <a:rPr lang="en-US" sz="1250" dirty="0" err="1"/>
              <a:t>cả</a:t>
            </a:r>
            <a:r>
              <a:rPr lang="en-US" sz="1250" dirty="0"/>
              <a:t> </a:t>
            </a:r>
            <a:r>
              <a:rPr lang="en-US" sz="1250" dirty="0" err="1"/>
              <a:t>Tiếng</a:t>
            </a:r>
            <a:r>
              <a:rPr lang="en-US" sz="1250" dirty="0"/>
              <a:t> </a:t>
            </a:r>
            <a:r>
              <a:rPr lang="en-US" sz="1250" dirty="0" err="1"/>
              <a:t>Việt</a:t>
            </a:r>
            <a:r>
              <a:rPr lang="en-US" sz="1250" dirty="0"/>
              <a:t>.</a:t>
            </a:r>
            <a:endParaRPr lang="en-US" sz="1250" b="1" dirty="0"/>
          </a:p>
          <a:p>
            <a:pPr marL="310515" indent="-138430">
              <a:lnSpc>
                <a:spcPct val="100000"/>
              </a:lnSpc>
              <a:spcBef>
                <a:spcPts val="365"/>
              </a:spcBef>
              <a:buClr>
                <a:srgbClr val="003054"/>
              </a:buClr>
              <a:buSzPct val="115789"/>
              <a:buFont typeface="Times New Roman"/>
              <a:buChar char="•"/>
              <a:tabLst>
                <a:tab pos="311150" algn="l"/>
              </a:tabLst>
            </a:pPr>
            <a:r>
              <a:rPr lang="en-US" sz="1250" dirty="0" err="1"/>
              <a:t>Có</a:t>
            </a:r>
            <a:r>
              <a:rPr lang="en-US" sz="1250" dirty="0"/>
              <a:t> </a:t>
            </a:r>
            <a:r>
              <a:rPr lang="en-US" sz="1250" dirty="0" err="1"/>
              <a:t>kết</a:t>
            </a:r>
            <a:r>
              <a:rPr lang="en-US" sz="1250" dirty="0"/>
              <a:t> </a:t>
            </a:r>
            <a:r>
              <a:rPr lang="en-US" sz="1250" dirty="0" err="1"/>
              <a:t>quả</a:t>
            </a:r>
            <a:r>
              <a:rPr lang="en-US" sz="1250" dirty="0"/>
              <a:t> </a:t>
            </a:r>
            <a:r>
              <a:rPr lang="en-US" sz="1250" dirty="0" err="1"/>
              <a:t>đánh</a:t>
            </a:r>
            <a:r>
              <a:rPr lang="en-US" sz="1250" dirty="0"/>
              <a:t> </a:t>
            </a:r>
            <a:r>
              <a:rPr lang="en-US" sz="1250" dirty="0" err="1"/>
              <a:t>giá</a:t>
            </a:r>
            <a:r>
              <a:rPr lang="en-US" sz="1250" dirty="0"/>
              <a:t> MOS </a:t>
            </a:r>
            <a:r>
              <a:rPr lang="en-US" sz="1250" dirty="0" err="1"/>
              <a:t>khá</a:t>
            </a:r>
            <a:r>
              <a:rPr lang="en-US" sz="1250" dirty="0"/>
              <a:t> </a:t>
            </a:r>
            <a:r>
              <a:rPr lang="en-US" sz="1250" dirty="0" err="1"/>
              <a:t>cao</a:t>
            </a:r>
            <a:r>
              <a:rPr lang="en-US" sz="1250" dirty="0"/>
              <a:t>: </a:t>
            </a:r>
          </a:p>
          <a:p>
            <a:pPr marL="767715" lvl="1" indent="-138430">
              <a:spcBef>
                <a:spcPts val="365"/>
              </a:spcBef>
              <a:buClr>
                <a:srgbClr val="003054"/>
              </a:buClr>
              <a:buSzPct val="115789"/>
              <a:buFont typeface="Times New Roman"/>
              <a:buChar char="•"/>
              <a:tabLst>
                <a:tab pos="311150" algn="l"/>
              </a:tabLst>
            </a:pPr>
            <a:r>
              <a:rPr lang="vi-VN" sz="1250" dirty="0"/>
              <a:t>Người thật: độ giống ~3.7, độ tự nhiên ~3.68</a:t>
            </a:r>
            <a:endParaRPr lang="en-US" sz="1250" dirty="0"/>
          </a:p>
          <a:p>
            <a:pPr marL="767715" lvl="1" indent="-138430">
              <a:spcBef>
                <a:spcPts val="365"/>
              </a:spcBef>
              <a:buClr>
                <a:srgbClr val="003054"/>
              </a:buClr>
              <a:buSzPct val="115789"/>
              <a:buFont typeface="Times New Roman"/>
              <a:buChar char="•"/>
              <a:tabLst>
                <a:tab pos="311150" algn="l"/>
              </a:tabLst>
            </a:pPr>
            <a:r>
              <a:rPr lang="vi-VN" sz="1250" dirty="0"/>
              <a:t>viXTTS: độ giống ~3.29, độ tự nhiên ~3.28</a:t>
            </a:r>
            <a:endParaRPr lang="en-US" sz="125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BE44-A85C-8AFA-97BC-9EEC06419A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5C9675-0423-0EC6-C3B9-6E8FBBABEEE1}"/>
              </a:ext>
            </a:extLst>
          </p:cNvPr>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nhận</a:t>
            </a:r>
            <a:r>
              <a:rPr lang="en-US" sz="1800" dirty="0"/>
              <a:t> </a:t>
            </a:r>
            <a:r>
              <a:rPr lang="en-US" sz="1800" dirty="0" err="1"/>
              <a:t>diện</a:t>
            </a:r>
            <a:r>
              <a:rPr lang="en-US" sz="1800" dirty="0"/>
              <a:t> </a:t>
            </a:r>
            <a:r>
              <a:rPr lang="en-US" sz="1800" dirty="0" err="1"/>
              <a:t>ký</a:t>
            </a:r>
            <a:r>
              <a:rPr lang="en-US" sz="1800" dirty="0"/>
              <a:t> </a:t>
            </a:r>
            <a:r>
              <a:rPr lang="en-US" sz="1800" dirty="0" err="1"/>
              <a:t>tự</a:t>
            </a:r>
            <a:r>
              <a:rPr lang="en-US" sz="1800" dirty="0"/>
              <a:t> </a:t>
            </a:r>
            <a:r>
              <a:rPr lang="en-US" sz="1800" dirty="0" err="1"/>
              <a:t>quang</a:t>
            </a:r>
            <a:r>
              <a:rPr lang="en-US" sz="1800" dirty="0"/>
              <a:t> </a:t>
            </a:r>
            <a:r>
              <a:rPr lang="en-US" sz="1800" dirty="0" err="1"/>
              <a:t>học</a:t>
            </a:r>
            <a:endParaRPr sz="1800" spc="-25" dirty="0"/>
          </a:p>
        </p:txBody>
      </p:sp>
      <p:pic>
        <p:nvPicPr>
          <p:cNvPr id="3" name="object 3">
            <a:extLst>
              <a:ext uri="{FF2B5EF4-FFF2-40B4-BE49-F238E27FC236}">
                <a16:creationId xmlns:a16="http://schemas.microsoft.com/office/drawing/2014/main" id="{C424DE06-998E-C118-E8BD-EDF9F386A317}"/>
              </a:ext>
            </a:extLst>
          </p:cNvPr>
          <p:cNvPicPr/>
          <p:nvPr/>
        </p:nvPicPr>
        <p:blipFill>
          <a:blip r:embed="rId2" cstate="print"/>
          <a:stretch>
            <a:fillRect/>
          </a:stretch>
        </p:blipFill>
        <p:spPr>
          <a:xfrm>
            <a:off x="5079949" y="1968"/>
            <a:ext cx="540001" cy="671385"/>
          </a:xfrm>
          <a:prstGeom prst="rect">
            <a:avLst/>
          </a:prstGeom>
        </p:spPr>
      </p:pic>
      <p:sp>
        <p:nvSpPr>
          <p:cNvPr id="4" name="object 4">
            <a:extLst>
              <a:ext uri="{FF2B5EF4-FFF2-40B4-BE49-F238E27FC236}">
                <a16:creationId xmlns:a16="http://schemas.microsoft.com/office/drawing/2014/main" id="{2DB2B06A-765F-513A-6706-2A2763E773FF}"/>
              </a:ext>
            </a:extLst>
          </p:cNvPr>
          <p:cNvSpPr txBox="1"/>
          <p:nvPr/>
        </p:nvSpPr>
        <p:spPr>
          <a:xfrm>
            <a:off x="264388" y="743979"/>
            <a:ext cx="3761511" cy="878446"/>
          </a:xfrm>
          <a:prstGeom prst="rect">
            <a:avLst/>
          </a:prstGeom>
        </p:spPr>
        <p:txBody>
          <a:bodyPr vert="horz" wrap="square" lIns="0" tIns="16510" rIns="0" bIns="0" rtlCol="0">
            <a:spAutoFit/>
          </a:bodyPr>
          <a:lstStyle/>
          <a:p>
            <a:pPr marL="298450" indent="-285750">
              <a:lnSpc>
                <a:spcPct val="100000"/>
              </a:lnSpc>
              <a:spcBef>
                <a:spcPts val="130"/>
              </a:spcBef>
              <a:buFont typeface="Arial" panose="020B0604020202020204" pitchFamily="34" charset="0"/>
              <a:buChar char="•"/>
            </a:pPr>
            <a:r>
              <a:rPr lang="vi-VN" sz="1400" dirty="0"/>
              <a:t>PaddleOCR là một giải pháp nhận diện</a:t>
            </a:r>
            <a:r>
              <a:rPr lang="en-US" sz="1400" dirty="0"/>
              <a:t> </a:t>
            </a:r>
            <a:r>
              <a:rPr lang="en-US" sz="1400" dirty="0" err="1"/>
              <a:t>vùng</a:t>
            </a:r>
            <a:r>
              <a:rPr lang="vi-VN" sz="1400" dirty="0"/>
              <a:t> văn bản mã nguồn mở được phát triển bởi PaddlePaddle, một nền tảng học sâu của Baidu. </a:t>
            </a:r>
            <a:endParaRPr sz="1250" dirty="0">
              <a:latin typeface="Arial"/>
              <a:cs typeface="Arial"/>
            </a:endParaRPr>
          </a:p>
        </p:txBody>
      </p:sp>
      <p:sp>
        <p:nvSpPr>
          <p:cNvPr id="6" name="object 6">
            <a:extLst>
              <a:ext uri="{FF2B5EF4-FFF2-40B4-BE49-F238E27FC236}">
                <a16:creationId xmlns:a16="http://schemas.microsoft.com/office/drawing/2014/main" id="{B0A813D2-939A-3331-AC11-3CE55744025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pic>
        <p:nvPicPr>
          <p:cNvPr id="2050" name="Picture 2" descr="OCR ] 한글 인식에 탁월한 성능, 적은 용량의 PaddleOCR 사용하기 - Python">
            <a:extLst>
              <a:ext uri="{FF2B5EF4-FFF2-40B4-BE49-F238E27FC236}">
                <a16:creationId xmlns:a16="http://schemas.microsoft.com/office/drawing/2014/main" id="{72F81F59-545A-6CF9-1C3F-B29119AC90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5899" y="608689"/>
            <a:ext cx="1718197" cy="1262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etOCR - a Hugging Face Space by hantech">
            <a:extLst>
              <a:ext uri="{FF2B5EF4-FFF2-40B4-BE49-F238E27FC236}">
                <a16:creationId xmlns:a16="http://schemas.microsoft.com/office/drawing/2014/main" id="{F3450646-F56A-C995-8854-22E49A6896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27" y="1757715"/>
            <a:ext cx="1470081" cy="1236747"/>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a:extLst>
              <a:ext uri="{FF2B5EF4-FFF2-40B4-BE49-F238E27FC236}">
                <a16:creationId xmlns:a16="http://schemas.microsoft.com/office/drawing/2014/main" id="{D7A196AE-2C26-8103-1DF2-33469EA406CF}"/>
              </a:ext>
            </a:extLst>
          </p:cNvPr>
          <p:cNvSpPr txBox="1"/>
          <p:nvPr/>
        </p:nvSpPr>
        <p:spPr>
          <a:xfrm>
            <a:off x="1660208" y="2044586"/>
            <a:ext cx="3761511" cy="663002"/>
          </a:xfrm>
          <a:prstGeom prst="rect">
            <a:avLst/>
          </a:prstGeom>
        </p:spPr>
        <p:txBody>
          <a:bodyPr vert="horz" wrap="square" lIns="0" tIns="16510" rIns="0" bIns="0" rtlCol="0">
            <a:spAutoFit/>
          </a:bodyPr>
          <a:lstStyle/>
          <a:p>
            <a:pPr marL="298450" indent="-285750">
              <a:lnSpc>
                <a:spcPct val="100000"/>
              </a:lnSpc>
              <a:spcBef>
                <a:spcPts val="130"/>
              </a:spcBef>
              <a:buFont typeface="Arial" panose="020B0604020202020204" pitchFamily="34" charset="0"/>
              <a:buChar char="•"/>
            </a:pPr>
            <a:r>
              <a:rPr lang="vi-VN" sz="1400" dirty="0"/>
              <a:t>VietOCR là một giải pháp OCR mã nguồn mở dành riêng cho tiếng Việt. VietOCR tập trung tối ưu hóa cho ngôn ngữ tiếng Việt. </a:t>
            </a:r>
            <a:endParaRPr sz="1250" dirty="0">
              <a:latin typeface="Arial"/>
              <a:cs typeface="Arial"/>
            </a:endParaRPr>
          </a:p>
        </p:txBody>
      </p:sp>
    </p:spTree>
    <p:extLst>
      <p:ext uri="{BB962C8B-B14F-4D97-AF65-F5344CB8AC3E}">
        <p14:creationId xmlns:p14="http://schemas.microsoft.com/office/powerpoint/2010/main" val="338347482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2B6C9-CD77-C405-6A66-A513C5734C3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CCF1F5-BB31-82C3-6C83-5F19C67A32E6}"/>
              </a:ext>
            </a:extLst>
          </p:cNvPr>
          <p:cNvSpPr txBox="1">
            <a:spLocks noGrp="1"/>
          </p:cNvSpPr>
          <p:nvPr>
            <p:ph type="title"/>
          </p:nvPr>
        </p:nvSpPr>
        <p:spPr>
          <a:xfrm>
            <a:off x="264388" y="265686"/>
            <a:ext cx="5133975" cy="289823"/>
          </a:xfrm>
          <a:prstGeom prst="rect">
            <a:avLst/>
          </a:prstGeom>
        </p:spPr>
        <p:txBody>
          <a:bodyPr vert="horz" wrap="square" lIns="0" tIns="12700" rIns="0" bIns="0" rtlCol="0">
            <a:spAutoFit/>
          </a:bodyPr>
          <a:lstStyle/>
          <a:p>
            <a:pPr marL="12700">
              <a:lnSpc>
                <a:spcPct val="100000"/>
              </a:lnSpc>
              <a:spcBef>
                <a:spcPts val="100"/>
              </a:spcBef>
            </a:pPr>
            <a:r>
              <a:rPr lang="en-US" sz="1800" spc="-25" dirty="0" err="1"/>
              <a:t>Đề</a:t>
            </a:r>
            <a:r>
              <a:rPr lang="en-US" sz="1800" spc="-25" dirty="0"/>
              <a:t> </a:t>
            </a:r>
            <a:r>
              <a:rPr lang="en-US" sz="1800" spc="-25" dirty="0" err="1"/>
              <a:t>xuất</a:t>
            </a:r>
            <a:r>
              <a:rPr lang="en-US" sz="1800" spc="-25" dirty="0"/>
              <a:t> </a:t>
            </a:r>
            <a:r>
              <a:rPr lang="en-US" sz="1800" spc="-25" dirty="0" err="1"/>
              <a:t>hướng</a:t>
            </a:r>
            <a:r>
              <a:rPr lang="en-US" sz="1800" spc="-25" dirty="0"/>
              <a:t> </a:t>
            </a:r>
            <a:r>
              <a:rPr lang="en-US" sz="1800" spc="-25" dirty="0" err="1"/>
              <a:t>tiếp</a:t>
            </a:r>
            <a:r>
              <a:rPr lang="en-US" sz="1800" spc="-25" dirty="0"/>
              <a:t> </a:t>
            </a:r>
            <a:r>
              <a:rPr lang="en-US" sz="1800" spc="-25" dirty="0" err="1"/>
              <a:t>cận</a:t>
            </a:r>
            <a:endParaRPr sz="1800" spc="-25" dirty="0"/>
          </a:p>
        </p:txBody>
      </p:sp>
      <p:pic>
        <p:nvPicPr>
          <p:cNvPr id="3" name="object 3">
            <a:extLst>
              <a:ext uri="{FF2B5EF4-FFF2-40B4-BE49-F238E27FC236}">
                <a16:creationId xmlns:a16="http://schemas.microsoft.com/office/drawing/2014/main" id="{271E26B0-E410-871B-09E7-9E586BB64E9A}"/>
              </a:ext>
            </a:extLst>
          </p:cNvPr>
          <p:cNvPicPr/>
          <p:nvPr/>
        </p:nvPicPr>
        <p:blipFill>
          <a:blip r:embed="rId2" cstate="print"/>
          <a:stretch>
            <a:fillRect/>
          </a:stretch>
        </p:blipFill>
        <p:spPr>
          <a:xfrm>
            <a:off x="5079949" y="1968"/>
            <a:ext cx="540001" cy="671385"/>
          </a:xfrm>
          <a:prstGeom prst="rect">
            <a:avLst/>
          </a:prstGeom>
        </p:spPr>
      </p:pic>
      <p:sp>
        <p:nvSpPr>
          <p:cNvPr id="4" name="object 4">
            <a:extLst>
              <a:ext uri="{FF2B5EF4-FFF2-40B4-BE49-F238E27FC236}">
                <a16:creationId xmlns:a16="http://schemas.microsoft.com/office/drawing/2014/main" id="{29CC6C26-CD80-3CD7-C983-6C39DE14B496}"/>
              </a:ext>
            </a:extLst>
          </p:cNvPr>
          <p:cNvSpPr txBox="1"/>
          <p:nvPr/>
        </p:nvSpPr>
        <p:spPr>
          <a:xfrm>
            <a:off x="264388" y="1012825"/>
            <a:ext cx="4932680" cy="1055417"/>
          </a:xfrm>
          <a:prstGeom prst="rect">
            <a:avLst/>
          </a:prstGeom>
        </p:spPr>
        <p:txBody>
          <a:bodyPr vert="horz" wrap="square" lIns="0" tIns="16510" rIns="0" bIns="0" rtlCol="0">
            <a:spAutoFit/>
          </a:bodyPr>
          <a:lstStyle/>
          <a:p>
            <a:pPr marL="12700">
              <a:lnSpc>
                <a:spcPct val="100000"/>
              </a:lnSpc>
              <a:spcBef>
                <a:spcPts val="305"/>
              </a:spcBef>
            </a:pPr>
            <a:r>
              <a:rPr lang="vi-VN" sz="1250" spc="-45" dirty="0">
                <a:latin typeface="Arial"/>
                <a:cs typeface="Arial"/>
              </a:rPr>
              <a:t>Xây dựng hệ thống sách nói gồm các chức năng chính như sau:</a:t>
            </a:r>
          </a:p>
          <a:p>
            <a:pPr marL="184150" indent="-171450">
              <a:lnSpc>
                <a:spcPct val="100000"/>
              </a:lnSpc>
              <a:spcBef>
                <a:spcPts val="305"/>
              </a:spcBef>
              <a:buFont typeface="Arial" panose="020B0604020202020204" pitchFamily="34" charset="0"/>
              <a:buChar char="•"/>
            </a:pPr>
            <a:r>
              <a:rPr lang="en-US" sz="1250" dirty="0" err="1">
                <a:latin typeface="Arial"/>
                <a:cs typeface="Arial"/>
              </a:rPr>
              <a:t>Sử</a:t>
            </a:r>
            <a:r>
              <a:rPr lang="en-US" sz="1250" dirty="0">
                <a:latin typeface="Arial"/>
                <a:cs typeface="Arial"/>
              </a:rPr>
              <a:t> </a:t>
            </a:r>
            <a:r>
              <a:rPr lang="en-US" sz="1250" dirty="0" err="1">
                <a:latin typeface="Arial"/>
                <a:cs typeface="Arial"/>
              </a:rPr>
              <a:t>dụng</a:t>
            </a:r>
            <a:r>
              <a:rPr lang="en-US" sz="1250" dirty="0">
                <a:latin typeface="Arial"/>
                <a:cs typeface="Arial"/>
              </a:rPr>
              <a:t> </a:t>
            </a:r>
            <a:r>
              <a:rPr lang="en-US" sz="1250" dirty="0" err="1">
                <a:latin typeface="Arial"/>
                <a:cs typeface="Arial"/>
              </a:rPr>
              <a:t>mô</a:t>
            </a:r>
            <a:r>
              <a:rPr lang="en-US" sz="1250" dirty="0">
                <a:latin typeface="Arial"/>
                <a:cs typeface="Arial"/>
              </a:rPr>
              <a:t> </a:t>
            </a:r>
            <a:r>
              <a:rPr lang="en-US" sz="1250" dirty="0" err="1">
                <a:latin typeface="Arial"/>
                <a:cs typeface="Arial"/>
              </a:rPr>
              <a:t>hình</a:t>
            </a:r>
            <a:r>
              <a:rPr lang="en-US" sz="1250" dirty="0">
                <a:latin typeface="Arial"/>
                <a:cs typeface="Arial"/>
              </a:rPr>
              <a:t> </a:t>
            </a:r>
            <a:r>
              <a:rPr lang="en-US" sz="1250" dirty="0" err="1">
                <a:latin typeface="Arial"/>
                <a:cs typeface="Arial"/>
              </a:rPr>
              <a:t>viXTTS</a:t>
            </a:r>
            <a:r>
              <a:rPr lang="en-US" sz="1250" dirty="0">
                <a:latin typeface="Arial"/>
                <a:cs typeface="Arial"/>
              </a:rPr>
              <a:t> c</a:t>
            </a:r>
            <a:r>
              <a:rPr lang="vi-VN" sz="1250" dirty="0">
                <a:latin typeface="Arial"/>
                <a:cs typeface="Arial"/>
              </a:rPr>
              <a:t>ho phép người dùng sử dụng giọng đọc tùy chọn để nghe sách nói trên hệ thống.</a:t>
            </a:r>
          </a:p>
          <a:p>
            <a:pPr marL="184150" indent="-171450">
              <a:lnSpc>
                <a:spcPct val="100000"/>
              </a:lnSpc>
              <a:spcBef>
                <a:spcPts val="305"/>
              </a:spcBef>
              <a:buFont typeface="Arial" panose="020B0604020202020204" pitchFamily="34" charset="0"/>
              <a:buChar char="•"/>
            </a:pPr>
            <a:r>
              <a:rPr lang="vi-VN" sz="1250" dirty="0">
                <a:latin typeface="Arial"/>
                <a:cs typeface="Arial"/>
              </a:rPr>
              <a:t>Dùng các mô hình nhận diện quang học để tạo ra chức năng tạo audio từ các hình ảnh sách, báo được tải lên.</a:t>
            </a:r>
          </a:p>
        </p:txBody>
      </p:sp>
      <p:sp>
        <p:nvSpPr>
          <p:cNvPr id="6" name="object 6">
            <a:extLst>
              <a:ext uri="{FF2B5EF4-FFF2-40B4-BE49-F238E27FC236}">
                <a16:creationId xmlns:a16="http://schemas.microsoft.com/office/drawing/2014/main" id="{BFA3E6FD-5126-F650-E55D-5F9EE331CC9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805"/>
              </a:lnSpc>
            </a:pPr>
            <a:r>
              <a:rPr dirty="0"/>
              <a:t>Khoa</a:t>
            </a:r>
            <a:r>
              <a:rPr spc="20" dirty="0"/>
              <a:t> </a:t>
            </a:r>
            <a:r>
              <a:rPr spc="-35" dirty="0"/>
              <a:t>CNTT</a:t>
            </a:r>
            <a:r>
              <a:rPr spc="25" dirty="0"/>
              <a:t> </a:t>
            </a:r>
            <a:r>
              <a:rPr spc="-100" dirty="0"/>
              <a:t>1</a:t>
            </a:r>
            <a:r>
              <a:rPr spc="30" dirty="0"/>
              <a:t> </a:t>
            </a:r>
            <a:r>
              <a:rPr spc="100" dirty="0"/>
              <a:t>-</a:t>
            </a:r>
            <a:r>
              <a:rPr spc="20" dirty="0"/>
              <a:t> </a:t>
            </a:r>
            <a:r>
              <a:rPr spc="-30" dirty="0"/>
              <a:t>PTIT</a:t>
            </a:r>
          </a:p>
        </p:txBody>
      </p:sp>
    </p:spTree>
    <p:extLst>
      <p:ext uri="{BB962C8B-B14F-4D97-AF65-F5344CB8AC3E}">
        <p14:creationId xmlns:p14="http://schemas.microsoft.com/office/powerpoint/2010/main" val="628430656"/>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1319</TotalTime>
  <Words>907</Words>
  <Application>Microsoft Office PowerPoint</Application>
  <PresentationFormat>Custom</PresentationFormat>
  <Paragraphs>88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Times New Roman</vt:lpstr>
      <vt:lpstr>Office Theme</vt:lpstr>
      <vt:lpstr>ỨNG DỤNG MÔ HÌNH TẠO SINH GIỌNG NÓI PHÁT TRIỂN ỨNG DỤNG SÁCH NÓI</vt:lpstr>
      <vt:lpstr>Nội dung</vt:lpstr>
      <vt:lpstr>PowerPoint Presentation</vt:lpstr>
      <vt:lpstr>Xu hướng phát triển của sách nói</vt:lpstr>
      <vt:lpstr>Các hạn chế</vt:lpstr>
      <vt:lpstr>PowerPoint Presentation</vt:lpstr>
      <vt:lpstr>Giới thiệu mô hình viXTTS</vt:lpstr>
      <vt:lpstr>Các mô hình nhận diện ký tự quang học</vt:lpstr>
      <vt:lpstr>Đề xuất hướng tiếp cận</vt:lpstr>
      <vt:lpstr>PowerPoint Presentation</vt:lpstr>
      <vt:lpstr>Usecase tổng quan</vt:lpstr>
      <vt:lpstr>PowerPoint Presentation</vt:lpstr>
      <vt:lpstr>Cơ sở dữ liệu</vt:lpstr>
      <vt:lpstr>Demo hệ thống</vt:lpstr>
      <vt:lpstr>PowerPoint Presentation</vt:lpstr>
      <vt:lpstr>Kết luận và hướng phát triển trong tương lai</vt:lpstr>
      <vt:lpstr>Kết luận và hướng phát triển trong tương lai</vt:lpstr>
      <vt:lpstr>Kết luận và hướng phát triển trong tương lai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ĐIỀN ĐẦY ĐỦ TÊN ĐỀ TÀI ĐỒ ÁN TỐT NGHIỆP Ở ĐÂY NHÉ - ĐỒ ÁN TỐT NGHIỆP ĐẠI HỌC</dc:title>
  <dc:creator>Sinh viên thực hiện: Nguyễn Văn A  Giáo viên hướng dẫn: Ts. Nguyễn Văn B  Mã sinh viên: B18DCCN123 - Lớp: D18HTTT1</dc:creator>
  <cp:lastModifiedBy>ADMIN</cp:lastModifiedBy>
  <cp:revision>5</cp:revision>
  <dcterms:created xsi:type="dcterms:W3CDTF">2025-01-03T08:49:53Z</dcterms:created>
  <dcterms:modified xsi:type="dcterms:W3CDTF">2025-01-07T12:17:51Z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2025-01-03T00:00:00Z</vt:filetime>
  </property>
  <property fmtid="{D5CDD505-2E9C-101B-9397-08002B2CF9AE}" pid="3" name="Creator">
    <vt:lpwstr>LaTeX with Beamer class</vt:lpwstr>
  </property>
  <property fmtid="{D5CDD505-2E9C-101B-9397-08002B2CF9AE}" pid="4" name="LastSaved">
    <vt:filetime>2025-01-03T00:00:00Z</vt:filetime>
  </property>
  <property fmtid="{D5CDD505-2E9C-101B-9397-08002B2CF9AE}" pid="5" name="Producer">
    <vt:lpwstr>3-Heights(TM) PDF Security Shell 4.8.25.2 (http://www.pdf-tools.com)</vt:lpwstr>
  </property>
</Properties>
</file>