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layfairDisplay-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PlayfairDisplay-italic.fntdata"/><Relationship Id="rId6" Type="http://schemas.openxmlformats.org/officeDocument/2006/relationships/slide" Target="slides/slide2.xml"/><Relationship Id="rId18"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e1910e7c6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e1910e7c6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3c3eda8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c3eda8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3c3eda8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c3eda8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e47d750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e47d750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eb2a003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eb2a003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b2a003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b2a003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e1910e7c6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e1910e7c6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ctr">
              <a:spcBef>
                <a:spcPts val="1000"/>
              </a:spcBef>
              <a:spcAft>
                <a:spcPts val="0"/>
              </a:spcAft>
              <a:buNone/>
            </a:pPr>
            <a:r>
              <a:rPr lang="en"/>
              <a:t>Hotel Industry Final </a:t>
            </a:r>
            <a:endParaRPr/>
          </a:p>
        </p:txBody>
      </p:sp>
      <p:sp>
        <p:nvSpPr>
          <p:cNvPr id="69" name="Google Shape;69;p13"/>
          <p:cNvSpPr txBox="1"/>
          <p:nvPr/>
        </p:nvSpPr>
        <p:spPr>
          <a:xfrm>
            <a:off x="5280350" y="3924925"/>
            <a:ext cx="3470700" cy="8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FFFFFF"/>
                </a:solidFill>
              </a:rPr>
              <a:t>OLIVIA  PARRY:   215210064</a:t>
            </a:r>
            <a:endParaRPr sz="1100">
              <a:solidFill>
                <a:srgbClr val="FFFFFF"/>
              </a:solidFill>
            </a:endParaRPr>
          </a:p>
          <a:p>
            <a:pPr indent="0" lvl="0" marL="0" rtl="0" algn="r">
              <a:spcBef>
                <a:spcPts val="0"/>
              </a:spcBef>
              <a:spcAft>
                <a:spcPts val="0"/>
              </a:spcAft>
              <a:buNone/>
            </a:pPr>
            <a:r>
              <a:rPr lang="en" sz="1100">
                <a:solidFill>
                  <a:srgbClr val="FFFFFF"/>
                </a:solidFill>
              </a:rPr>
              <a:t>ATTAHPHOL KUKREJA:   215210032</a:t>
            </a:r>
            <a:endParaRPr sz="1100">
              <a:solidFill>
                <a:srgbClr val="FFFFFF"/>
              </a:solidFill>
            </a:endParaRPr>
          </a:p>
          <a:p>
            <a:pPr indent="0" lvl="0" marL="0" rtl="0" algn="r">
              <a:spcBef>
                <a:spcPts val="0"/>
              </a:spcBef>
              <a:spcAft>
                <a:spcPts val="0"/>
              </a:spcAft>
              <a:buNone/>
            </a:pPr>
            <a:r>
              <a:rPr lang="en" sz="1100">
                <a:solidFill>
                  <a:srgbClr val="FFFFFF"/>
                </a:solidFill>
              </a:rPr>
              <a:t>PONGSAKORN TANUPATRASAKUL: 1702060008</a:t>
            </a:r>
            <a:endParaRPr sz="1100">
              <a:solidFill>
                <a:srgbClr val="FFFFFF"/>
              </a:solidFill>
            </a:endParaRPr>
          </a:p>
          <a:p>
            <a:pPr indent="0" lvl="0" marL="0" rtl="0" algn="r">
              <a:spcBef>
                <a:spcPts val="0"/>
              </a:spcBef>
              <a:spcAft>
                <a:spcPts val="0"/>
              </a:spcAft>
              <a:buNone/>
            </a:pPr>
            <a:r>
              <a:rPr lang="en" sz="1100">
                <a:solidFill>
                  <a:srgbClr val="FFFFFF"/>
                </a:solidFill>
              </a:rPr>
              <a:t>PANSAWUT KANJAPLEE:   215310020 </a:t>
            </a:r>
            <a:endParaRPr sz="1100">
              <a:solidFill>
                <a:srgbClr val="FFFFFF"/>
              </a:solidFill>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p:txBody>
      </p:sp>
      <p:sp>
        <p:nvSpPr>
          <p:cNvPr id="70" name="Google Shape;70;p13"/>
          <p:cNvSpPr txBox="1"/>
          <p:nvPr/>
        </p:nvSpPr>
        <p:spPr>
          <a:xfrm>
            <a:off x="311700" y="3900775"/>
            <a:ext cx="3556200" cy="935700"/>
          </a:xfrm>
          <a:prstGeom prst="rect">
            <a:avLst/>
          </a:prstGeom>
          <a:solidFill>
            <a:srgbClr val="DDB0E6">
              <a:alpha val="46670"/>
            </a:srgbClr>
          </a:solid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None/>
            </a:pPr>
            <a:r>
              <a:rPr lang="en" sz="1200">
                <a:solidFill>
                  <a:srgbClr val="FFFFFF"/>
                </a:solidFill>
              </a:rPr>
              <a:t>PRESENTED TO: Aj.Atikom Srivallop</a:t>
            </a:r>
            <a:endParaRPr sz="1200">
              <a:solidFill>
                <a:srgbClr val="FFFFFF"/>
              </a:solidFill>
            </a:endParaRPr>
          </a:p>
          <a:p>
            <a:pPr indent="0" lvl="0" marL="0" rtl="0" algn="ctr">
              <a:lnSpc>
                <a:spcPct val="150000"/>
              </a:lnSpc>
              <a:spcBef>
                <a:spcPts val="0"/>
              </a:spcBef>
              <a:spcAft>
                <a:spcPts val="0"/>
              </a:spcAft>
              <a:buNone/>
            </a:pPr>
            <a:r>
              <a:rPr lang="en" sz="1200">
                <a:solidFill>
                  <a:srgbClr val="FFFFFF"/>
                </a:solidFill>
              </a:rPr>
              <a:t>ITE 354 - Business Intelligence</a:t>
            </a:r>
            <a:endParaRPr sz="1200">
              <a:solidFill>
                <a:srgbClr val="FFFFFF"/>
              </a:solidFill>
            </a:endParaRPr>
          </a:p>
        </p:txBody>
      </p:sp>
      <p:sp>
        <p:nvSpPr>
          <p:cNvPr id="71" name="Google Shape;71;p13"/>
          <p:cNvSpPr txBox="1"/>
          <p:nvPr/>
        </p:nvSpPr>
        <p:spPr>
          <a:xfrm>
            <a:off x="2753000" y="2500550"/>
            <a:ext cx="46137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		</a:t>
            </a:r>
            <a:r>
              <a:rPr b="1" i="1" lang="en" sz="2400">
                <a:solidFill>
                  <a:srgbClr val="FFFFFF"/>
                </a:solidFill>
                <a:latin typeface="Comic Sans MS"/>
                <a:ea typeface="Comic Sans MS"/>
                <a:cs typeface="Comic Sans MS"/>
                <a:sym typeface="Comic Sans MS"/>
              </a:rPr>
              <a:t>The Harjass Hotel </a:t>
            </a:r>
            <a:endParaRPr b="1" i="1" sz="2400">
              <a:solidFill>
                <a:srgbClr val="FFFFFF"/>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idx="1" type="subTitle"/>
          </p:nvPr>
        </p:nvSpPr>
        <p:spPr>
          <a:xfrm>
            <a:off x="921900" y="347255"/>
            <a:ext cx="8222100" cy="4329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Introduction </a:t>
            </a:r>
            <a:endParaRPr/>
          </a:p>
        </p:txBody>
      </p:sp>
      <p:sp>
        <p:nvSpPr>
          <p:cNvPr id="77" name="Google Shape;77;p14"/>
          <p:cNvSpPr txBox="1"/>
          <p:nvPr/>
        </p:nvSpPr>
        <p:spPr>
          <a:xfrm>
            <a:off x="626525" y="852700"/>
            <a:ext cx="7429500" cy="2286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We Chose Hotel Industry for our Business Intelligence Project.</a:t>
            </a:r>
            <a:endParaRPr sz="2000">
              <a:solidFill>
                <a:srgbClr val="FFFFFF"/>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We named our hotel as “Harjass Hotel”</a:t>
            </a:r>
            <a:endParaRPr sz="2000">
              <a:solidFill>
                <a:srgbClr val="FFFFFF"/>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We interviewed members of the Hotel Industry for the accuracy i</a:t>
            </a:r>
            <a:r>
              <a:rPr lang="en" sz="2000">
                <a:solidFill>
                  <a:srgbClr val="FFFFFF"/>
                </a:solidFill>
                <a:latin typeface="Roboto"/>
                <a:ea typeface="Roboto"/>
                <a:cs typeface="Roboto"/>
                <a:sym typeface="Roboto"/>
              </a:rPr>
              <a:t>n </a:t>
            </a:r>
            <a:r>
              <a:rPr lang="en" sz="2000">
                <a:solidFill>
                  <a:srgbClr val="FFFFFF"/>
                </a:solidFill>
                <a:latin typeface="Roboto"/>
                <a:ea typeface="Roboto"/>
                <a:cs typeface="Roboto"/>
                <a:sym typeface="Roboto"/>
              </a:rPr>
              <a:t>building the dashboard for our project.</a:t>
            </a:r>
            <a:endParaRPr sz="2000">
              <a:solidFill>
                <a:srgbClr val="FFFFFF"/>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We have analysis data of the profit and the revenue of the hotel between the year of 2017-2019</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p:txBody>
      </p:sp>
      <p:pic>
        <p:nvPicPr>
          <p:cNvPr id="78" name="Google Shape;78;p14"/>
          <p:cNvPicPr preferRelativeResize="0"/>
          <p:nvPr/>
        </p:nvPicPr>
        <p:blipFill>
          <a:blip r:embed="rId3">
            <a:alphaModFix/>
          </a:blip>
          <a:stretch>
            <a:fillRect/>
          </a:stretch>
        </p:blipFill>
        <p:spPr>
          <a:xfrm>
            <a:off x="1005851" y="3138700"/>
            <a:ext cx="2712875" cy="1811222"/>
          </a:xfrm>
          <a:prstGeom prst="rect">
            <a:avLst/>
          </a:prstGeom>
          <a:noFill/>
          <a:ln>
            <a:noFill/>
          </a:ln>
        </p:spPr>
      </p:pic>
      <p:pic>
        <p:nvPicPr>
          <p:cNvPr id="79" name="Google Shape;79;p14"/>
          <p:cNvPicPr preferRelativeResize="0"/>
          <p:nvPr/>
        </p:nvPicPr>
        <p:blipFill>
          <a:blip r:embed="rId4">
            <a:alphaModFix/>
          </a:blip>
          <a:stretch>
            <a:fillRect/>
          </a:stretch>
        </p:blipFill>
        <p:spPr>
          <a:xfrm>
            <a:off x="5237225" y="3211250"/>
            <a:ext cx="2712875" cy="181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nvSpPr>
        <p:spPr>
          <a:xfrm>
            <a:off x="3320825" y="1519650"/>
            <a:ext cx="4104900" cy="9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FFFFFF"/>
              </a:solidFill>
            </a:endParaRPr>
          </a:p>
        </p:txBody>
      </p:sp>
      <p:sp>
        <p:nvSpPr>
          <p:cNvPr id="85" name="Google Shape;85;p15"/>
          <p:cNvSpPr txBox="1"/>
          <p:nvPr/>
        </p:nvSpPr>
        <p:spPr>
          <a:xfrm>
            <a:off x="265963" y="150375"/>
            <a:ext cx="6216900" cy="6339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3F3F3"/>
                </a:solidFill>
              </a:rPr>
              <a:t>Current Customer </a:t>
            </a:r>
            <a:endParaRPr sz="3000">
              <a:solidFill>
                <a:srgbClr val="F3F3F3"/>
              </a:solidFill>
            </a:endParaRPr>
          </a:p>
        </p:txBody>
      </p:sp>
      <p:sp>
        <p:nvSpPr>
          <p:cNvPr id="86" name="Google Shape;86;p15"/>
          <p:cNvSpPr txBox="1"/>
          <p:nvPr/>
        </p:nvSpPr>
        <p:spPr>
          <a:xfrm>
            <a:off x="384475" y="1168675"/>
            <a:ext cx="8198400" cy="344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This page shows all the information related to our current customers in the hotel.</a:t>
            </a:r>
            <a:endParaRPr sz="1800">
              <a:solidFill>
                <a:srgbClr val="F3F3F3"/>
              </a:solidFill>
              <a:latin typeface="Lato"/>
              <a:ea typeface="Lato"/>
              <a:cs typeface="Lato"/>
              <a:sym typeface="Lato"/>
            </a:endParaRPr>
          </a:p>
          <a:p>
            <a:pPr indent="0" lvl="0" marL="457200" rtl="0" algn="l">
              <a:spcBef>
                <a:spcPts val="0"/>
              </a:spcBef>
              <a:spcAft>
                <a:spcPts val="0"/>
              </a:spcAft>
              <a:buNone/>
            </a:pPr>
            <a:r>
              <a:t/>
            </a:r>
            <a:endParaRPr sz="1800">
              <a:solidFill>
                <a:srgbClr val="F3F3F3"/>
              </a:solidFill>
              <a:latin typeface="Lato"/>
              <a:ea typeface="Lato"/>
              <a:cs typeface="Lato"/>
              <a:sym typeface="Lato"/>
            </a:endParaRPr>
          </a:p>
          <a:p>
            <a:pPr indent="-342900" lvl="0" marL="457200" rtl="0" algn="l">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We added a pie chart that shows on how the customers are finding our hotel. Ex: Facebook Ad, Magazine, Reference by a friend, Search engine or so.</a:t>
            </a:r>
            <a:endParaRPr sz="1800">
              <a:solidFill>
                <a:srgbClr val="F3F3F3"/>
              </a:solidFill>
              <a:latin typeface="Lato"/>
              <a:ea typeface="Lato"/>
              <a:cs typeface="Lato"/>
              <a:sym typeface="Lato"/>
            </a:endParaRPr>
          </a:p>
          <a:p>
            <a:pPr indent="0" lvl="0" marL="457200" rtl="0" algn="l">
              <a:spcBef>
                <a:spcPts val="0"/>
              </a:spcBef>
              <a:spcAft>
                <a:spcPts val="0"/>
              </a:spcAft>
              <a:buNone/>
            </a:pPr>
            <a:r>
              <a:t/>
            </a:r>
            <a:endParaRPr sz="1800">
              <a:solidFill>
                <a:srgbClr val="F3F3F3"/>
              </a:solidFill>
              <a:latin typeface="Lato"/>
              <a:ea typeface="Lato"/>
              <a:cs typeface="Lato"/>
              <a:sym typeface="Lato"/>
            </a:endParaRPr>
          </a:p>
          <a:p>
            <a:pPr indent="-342900" lvl="0" marL="457200" rtl="0" algn="l">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We added a pie chart that shows what kind of room in the hotel is most prefered by our customers. In our ase it is the Twin Room.</a:t>
            </a:r>
            <a:endParaRPr sz="1800">
              <a:solidFill>
                <a:srgbClr val="F3F3F3"/>
              </a:solidFill>
              <a:latin typeface="Lato"/>
              <a:ea typeface="Lato"/>
              <a:cs typeface="Lato"/>
              <a:sym typeface="Lato"/>
            </a:endParaRPr>
          </a:p>
          <a:p>
            <a:pPr indent="0" lvl="0" marL="457200" rtl="0" algn="l">
              <a:spcBef>
                <a:spcPts val="0"/>
              </a:spcBef>
              <a:spcAft>
                <a:spcPts val="0"/>
              </a:spcAft>
              <a:buNone/>
            </a:pPr>
            <a:r>
              <a:t/>
            </a:r>
            <a:endParaRPr sz="1800">
              <a:solidFill>
                <a:srgbClr val="F3F3F3"/>
              </a:solidFill>
              <a:latin typeface="Lato"/>
              <a:ea typeface="Lato"/>
              <a:cs typeface="Lato"/>
              <a:sym typeface="Lato"/>
            </a:endParaRPr>
          </a:p>
          <a:p>
            <a:pPr indent="-342900" lvl="0" marL="457200" rtl="0" algn="l">
              <a:spcBef>
                <a:spcPts val="0"/>
              </a:spcBef>
              <a:spcAft>
                <a:spcPts val="0"/>
              </a:spcAft>
              <a:buClr>
                <a:srgbClr val="F3F3F3"/>
              </a:buClr>
              <a:buSzPts val="1800"/>
              <a:buFont typeface="Lato"/>
              <a:buChar char="-"/>
            </a:pPr>
            <a:r>
              <a:rPr lang="en" sz="1800">
                <a:solidFill>
                  <a:srgbClr val="F3F3F3"/>
                </a:solidFill>
                <a:latin typeface="Lato"/>
                <a:ea typeface="Lato"/>
                <a:cs typeface="Lato"/>
                <a:sym typeface="Lato"/>
              </a:rPr>
              <a:t> We also added the map that shows from which nationality of customers are regular to our hotel. In our case it is the Chinese Nationality.</a:t>
            </a:r>
            <a:endParaRPr sz="1800">
              <a:solidFill>
                <a:srgbClr val="F3F3F3"/>
              </a:solidFill>
              <a:latin typeface="Lato"/>
              <a:ea typeface="Lato"/>
              <a:cs typeface="Lato"/>
              <a:sym typeface="Lato"/>
            </a:endParaRPr>
          </a:p>
          <a:p>
            <a:pPr indent="0" lvl="0" marL="0" rtl="0" algn="l">
              <a:spcBef>
                <a:spcPts val="0"/>
              </a:spcBef>
              <a:spcAft>
                <a:spcPts val="0"/>
              </a:spcAft>
              <a:buNone/>
            </a:pPr>
            <a:r>
              <a:t/>
            </a:r>
            <a:endParaRPr sz="1800">
              <a:solidFill>
                <a:srgbClr val="F3F3F3"/>
              </a:solidFill>
              <a:latin typeface="Lato"/>
              <a:ea typeface="Lato"/>
              <a:cs typeface="Lato"/>
              <a:sym typeface="Lato"/>
            </a:endParaRPr>
          </a:p>
          <a:p>
            <a:pPr indent="0" lvl="0" marL="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nvSpPr>
        <p:spPr>
          <a:xfrm>
            <a:off x="168688" y="224475"/>
            <a:ext cx="694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Income, Spending, Profits.</a:t>
            </a:r>
            <a:endParaRPr sz="3600">
              <a:solidFill>
                <a:srgbClr val="FFFFFF"/>
              </a:solidFill>
            </a:endParaRPr>
          </a:p>
        </p:txBody>
      </p:sp>
      <p:sp>
        <p:nvSpPr>
          <p:cNvPr id="92" name="Google Shape;92;p16"/>
          <p:cNvSpPr txBox="1"/>
          <p:nvPr/>
        </p:nvSpPr>
        <p:spPr>
          <a:xfrm>
            <a:off x="293350" y="1076350"/>
            <a:ext cx="8623800" cy="3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ato"/>
                <a:ea typeface="Lato"/>
                <a:cs typeface="Lato"/>
                <a:sym typeface="Lato"/>
              </a:rPr>
              <a:t>We have a graph to easily show the income and spending of the hotel.</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spcBef>
                <a:spcPts val="0"/>
              </a:spcBef>
              <a:spcAft>
                <a:spcPts val="0"/>
              </a:spcAft>
              <a:buNone/>
            </a:pPr>
            <a:r>
              <a:rPr lang="en" sz="2400">
                <a:solidFill>
                  <a:schemeClr val="dk1"/>
                </a:solidFill>
                <a:latin typeface="Lato"/>
                <a:ea typeface="Lato"/>
                <a:cs typeface="Lato"/>
                <a:sym typeface="Lato"/>
              </a:rPr>
              <a:t>Along with 2 cards to show the income, spending and then also the profit.</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spcBef>
                <a:spcPts val="0"/>
              </a:spcBef>
              <a:spcAft>
                <a:spcPts val="0"/>
              </a:spcAft>
              <a:buNone/>
            </a:pPr>
            <a:r>
              <a:rPr lang="en" sz="2400">
                <a:solidFill>
                  <a:schemeClr val="dk1"/>
                </a:solidFill>
                <a:latin typeface="Lato"/>
                <a:ea typeface="Lato"/>
                <a:cs typeface="Lato"/>
                <a:sym typeface="Lato"/>
              </a:rPr>
              <a:t>It can be filtered by year &amp; month.</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nvSpPr>
        <p:spPr>
          <a:xfrm>
            <a:off x="213925" y="204800"/>
            <a:ext cx="59955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Lato"/>
                <a:ea typeface="Lato"/>
                <a:cs typeface="Lato"/>
                <a:sym typeface="Lato"/>
              </a:rPr>
              <a:t>Income per Category</a:t>
            </a:r>
            <a:endParaRPr sz="3600">
              <a:solidFill>
                <a:srgbClr val="FFFFFF"/>
              </a:solidFill>
              <a:latin typeface="Lato"/>
              <a:ea typeface="Lato"/>
              <a:cs typeface="Lato"/>
              <a:sym typeface="Lato"/>
            </a:endParaRPr>
          </a:p>
        </p:txBody>
      </p:sp>
      <p:sp>
        <p:nvSpPr>
          <p:cNvPr id="98" name="Google Shape;98;p17"/>
          <p:cNvSpPr txBox="1"/>
          <p:nvPr/>
        </p:nvSpPr>
        <p:spPr>
          <a:xfrm>
            <a:off x="260300" y="1163775"/>
            <a:ext cx="8779800" cy="180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Lato"/>
              <a:buChar char="-"/>
            </a:pPr>
            <a:r>
              <a:rPr lang="en" sz="2400">
                <a:solidFill>
                  <a:srgbClr val="FFFFFF"/>
                </a:solidFill>
                <a:latin typeface="Lato"/>
                <a:ea typeface="Lato"/>
                <a:cs typeface="Lato"/>
                <a:sym typeface="Lato"/>
              </a:rPr>
              <a:t>As the third dashboard page, we </a:t>
            </a:r>
            <a:r>
              <a:rPr lang="en" sz="2400">
                <a:solidFill>
                  <a:srgbClr val="FFFFFF"/>
                </a:solidFill>
                <a:latin typeface="Lato"/>
                <a:ea typeface="Lato"/>
                <a:cs typeface="Lato"/>
                <a:sym typeface="Lato"/>
              </a:rPr>
              <a:t>included</a:t>
            </a:r>
            <a:r>
              <a:rPr lang="en" sz="2400">
                <a:solidFill>
                  <a:srgbClr val="FFFFFF"/>
                </a:solidFill>
                <a:latin typeface="Lato"/>
                <a:ea typeface="Lato"/>
                <a:cs typeface="Lato"/>
                <a:sym typeface="Lato"/>
              </a:rPr>
              <a:t> the Income per category.</a:t>
            </a:r>
            <a:endParaRPr sz="2400">
              <a:solidFill>
                <a:srgbClr val="FFFFFF"/>
              </a:solidFill>
              <a:latin typeface="Lato"/>
              <a:ea typeface="Lato"/>
              <a:cs typeface="Lato"/>
              <a:sym typeface="Lato"/>
            </a:endParaRPr>
          </a:p>
          <a:p>
            <a:pPr indent="0" lvl="0" marL="457200" rtl="0" algn="l">
              <a:spcBef>
                <a:spcPts val="0"/>
              </a:spcBef>
              <a:spcAft>
                <a:spcPts val="0"/>
              </a:spcAft>
              <a:buNone/>
            </a:pPr>
            <a:r>
              <a:t/>
            </a:r>
            <a:endParaRPr sz="2400">
              <a:solidFill>
                <a:srgbClr val="FFFFFF"/>
              </a:solidFill>
              <a:latin typeface="Lato"/>
              <a:ea typeface="Lato"/>
              <a:cs typeface="Lato"/>
              <a:sym typeface="Lato"/>
            </a:endParaRPr>
          </a:p>
          <a:p>
            <a:pPr indent="-381000" lvl="0" marL="457200" rtl="0" algn="l">
              <a:spcBef>
                <a:spcPts val="0"/>
              </a:spcBef>
              <a:spcAft>
                <a:spcPts val="0"/>
              </a:spcAft>
              <a:buClr>
                <a:srgbClr val="FFFFFF"/>
              </a:buClr>
              <a:buSzPts val="2400"/>
              <a:buFont typeface="Lato"/>
              <a:buChar char="-"/>
            </a:pPr>
            <a:r>
              <a:rPr lang="en" sz="2400">
                <a:solidFill>
                  <a:srgbClr val="FFFFFF"/>
                </a:solidFill>
                <a:latin typeface="Lato"/>
                <a:ea typeface="Lato"/>
                <a:cs typeface="Lato"/>
                <a:sym typeface="Lato"/>
              </a:rPr>
              <a:t>Basically, as a Hotel has many internal facilities, We tried to calculate the income that the hotel earns from other extra facilities that are provided to the customers. Facilities such as Gift shops, Restaurants, Spa, and more.</a:t>
            </a:r>
            <a:endParaRPr sz="24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Booking Information</a:t>
            </a:r>
            <a:endParaRPr>
              <a:latin typeface="Lato"/>
              <a:ea typeface="Lato"/>
              <a:cs typeface="Lato"/>
              <a:sym typeface="Lato"/>
            </a:endParaRPr>
          </a:p>
        </p:txBody>
      </p:sp>
      <p:sp>
        <p:nvSpPr>
          <p:cNvPr id="104" name="Google Shape;104;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bar graph to show the total bookings per month.</a:t>
            </a:r>
            <a:endParaRPr/>
          </a:p>
          <a:p>
            <a:pPr indent="0" lvl="0" marL="0" rtl="0" algn="l">
              <a:spcBef>
                <a:spcPts val="1600"/>
              </a:spcBef>
              <a:spcAft>
                <a:spcPts val="0"/>
              </a:spcAft>
              <a:buNone/>
            </a:pPr>
            <a:r>
              <a:rPr lang="en"/>
              <a:t>A card to show the total bookings in figures and a card to show the room types.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Feedback</a:t>
            </a:r>
            <a:endParaRPr>
              <a:latin typeface="Lato"/>
              <a:ea typeface="Lato"/>
              <a:cs typeface="Lato"/>
              <a:sym typeface="Lato"/>
            </a:endParaRPr>
          </a:p>
        </p:txBody>
      </p:sp>
      <p:sp>
        <p:nvSpPr>
          <p:cNvPr id="110" name="Google Shape;110;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aspect to Hotel industry is the feedback and customer satisfaction.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6 Satisfaction Scales for different aspects of our hotel.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966300" y="788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9600"/>
              <a:t>          THANK YOU</a:t>
            </a:r>
            <a:endParaRPr sz="9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