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11"/>
  </p:notesMasterIdLst>
  <p:sldIdLst>
    <p:sldId id="256" r:id="rId4"/>
    <p:sldId id="274" r:id="rId5"/>
    <p:sldId id="278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89750-8657-6FC9-1ADE-7FDA159576EB}" v="1" dt="2023-07-11T08:08:45.791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a Tuan 20204699" userId="S::tuan.nb204699@sis.hust.edu.vn::cb1737b9-3023-40c4-86d1-19683f8cc44e" providerId="AD" clId="Web-{61389750-8657-6FC9-1ADE-7FDA159576EB}"/>
    <pc:docChg chg="modSld">
      <pc:chgData name="Nguyen Ba Tuan 20204699" userId="S::tuan.nb204699@sis.hust.edu.vn::cb1737b9-3023-40c4-86d1-19683f8cc44e" providerId="AD" clId="Web-{61389750-8657-6FC9-1ADE-7FDA159576EB}" dt="2023-07-11T08:08:45.791" v="0" actId="1076"/>
      <pc:docMkLst>
        <pc:docMk/>
      </pc:docMkLst>
      <pc:sldChg chg="modSp">
        <pc:chgData name="Nguyen Ba Tuan 20204699" userId="S::tuan.nb204699@sis.hust.edu.vn::cb1737b9-3023-40c4-86d1-19683f8cc44e" providerId="AD" clId="Web-{61389750-8657-6FC9-1ADE-7FDA159576EB}" dt="2023-07-11T08:08:45.791" v="0" actId="1076"/>
        <pc:sldMkLst>
          <pc:docMk/>
          <pc:sldMk cId="1981998695" sldId="271"/>
        </pc:sldMkLst>
        <pc:cxnChg chg="mod">
          <ac:chgData name="Nguyen Ba Tuan 20204699" userId="S::tuan.nb204699@sis.hust.edu.vn::cb1737b9-3023-40c4-86d1-19683f8cc44e" providerId="AD" clId="Web-{61389750-8657-6FC9-1ADE-7FDA159576EB}" dt="2023-07-11T08:08:45.791" v="0" actId="1076"/>
          <ac:cxnSpMkLst>
            <pc:docMk/>
            <pc:sldMk cId="1981998695" sldId="271"/>
            <ac:cxnSpMk id="10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8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49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3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3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A project has n tasks 1,. . ., n. Task </a:t>
            </a:r>
            <a:r>
              <a:rPr lang="en-US" sz="1600" dirty="0" err="1"/>
              <a:t>i</a:t>
            </a:r>
            <a:r>
              <a:rPr lang="en-US" sz="1600" dirty="0"/>
              <a:t> has duration d(</a:t>
            </a:r>
            <a:r>
              <a:rPr lang="en-US" sz="1600" dirty="0" err="1"/>
              <a:t>i</a:t>
            </a:r>
            <a:r>
              <a:rPr lang="en-US" sz="1600" dirty="0"/>
              <a:t>) to be completed (</a:t>
            </a:r>
            <a:r>
              <a:rPr lang="en-US" sz="1600" dirty="0" err="1"/>
              <a:t>i</a:t>
            </a:r>
            <a:r>
              <a:rPr lang="en-US" sz="1600" dirty="0"/>
              <a:t>=1,. . ., n). There are precedence constraints between tasks represented by a set Q of pairs: for each (</a:t>
            </a:r>
            <a:r>
              <a:rPr lang="en-US" sz="1600" dirty="0" err="1"/>
              <a:t>i,j</a:t>
            </a:r>
            <a:r>
              <a:rPr lang="en-US" sz="1600" dirty="0"/>
              <a:t>) in Q, task j cannot be started before the completion of task </a:t>
            </a:r>
            <a:r>
              <a:rPr lang="en-US" sz="1600" dirty="0" err="1"/>
              <a:t>i</a:t>
            </a:r>
            <a:r>
              <a:rPr lang="en-US" sz="1600" dirty="0"/>
              <a:t>. Compute the earliest completion time of the project.</a:t>
            </a:r>
          </a:p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r>
              <a:rPr lang="en-US" sz="1600" dirty="0"/>
              <a:t>Line 1: contains n and m (1 &lt;= n &lt;= 10</a:t>
            </a:r>
            <a:r>
              <a:rPr lang="en-US" sz="1600" baseline="30000" dirty="0"/>
              <a:t>4</a:t>
            </a:r>
            <a:r>
              <a:rPr lang="en-US" sz="1600" dirty="0"/>
              <a:t>, 1 &lt;= m &lt;= 200000)</a:t>
            </a:r>
          </a:p>
          <a:p>
            <a:r>
              <a:rPr lang="en-US" sz="1600" dirty="0"/>
              <a:t>Line 2: contains d(1),. . ., d(n) (1 &lt;= d(</a:t>
            </a:r>
            <a:r>
              <a:rPr lang="en-US" sz="1600" dirty="0" err="1"/>
              <a:t>i</a:t>
            </a:r>
            <a:r>
              <a:rPr lang="en-US" sz="1600" dirty="0"/>
              <a:t>) &lt;= 1000)</a:t>
            </a:r>
          </a:p>
          <a:p>
            <a:r>
              <a:rPr lang="en-US" sz="1600" dirty="0"/>
              <a:t>Line i+3 (</a:t>
            </a:r>
            <a:r>
              <a:rPr lang="en-US" sz="1600" dirty="0" err="1"/>
              <a:t>i</a:t>
            </a:r>
            <a:r>
              <a:rPr lang="en-US" sz="1600" dirty="0"/>
              <a:t>=1,. . ., m) : contains </a:t>
            </a:r>
            <a:r>
              <a:rPr lang="en-US" sz="1600" dirty="0" err="1"/>
              <a:t>i</a:t>
            </a:r>
            <a:r>
              <a:rPr lang="en-US" sz="1600" dirty="0"/>
              <a:t> and j : task j cannot be started to execute before the completion of task </a:t>
            </a:r>
            <a:r>
              <a:rPr lang="en-US" sz="1600" dirty="0" err="1"/>
              <a:t>i</a:t>
            </a:r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r>
              <a:rPr lang="en-US" sz="1600" dirty="0"/>
              <a:t>Write the earliest completion time of the project.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9 13</a:t>
            </a:r>
          </a:p>
          <a:p>
            <a:pPr marL="114300" indent="0">
              <a:buNone/>
            </a:pPr>
            <a:r>
              <a:rPr lang="en-US" sz="1600" dirty="0"/>
              <a:t>5 3 1 2 6 4 3 1 4</a:t>
            </a:r>
          </a:p>
          <a:p>
            <a:pPr marL="114300" indent="0">
              <a:buNone/>
            </a:pPr>
            <a:r>
              <a:rPr lang="en-US" sz="1600" dirty="0"/>
              <a:t>1 3</a:t>
            </a:r>
          </a:p>
          <a:p>
            <a:pPr marL="114300" indent="0">
              <a:buNone/>
            </a:pPr>
            <a:r>
              <a:rPr lang="en-US" sz="1600" dirty="0"/>
              <a:t>1 5</a:t>
            </a:r>
          </a:p>
          <a:p>
            <a:pPr marL="114300" indent="0">
              <a:buNone/>
            </a:pPr>
            <a:r>
              <a:rPr lang="en-US" sz="1600" dirty="0"/>
              <a:t>1 6</a:t>
            </a:r>
          </a:p>
          <a:p>
            <a:pPr marL="114300" indent="0">
              <a:buNone/>
            </a:pPr>
            <a:r>
              <a:rPr lang="en-US" sz="1600" dirty="0"/>
              <a:t>2 1</a:t>
            </a:r>
          </a:p>
          <a:p>
            <a:pPr marL="114300" indent="0">
              <a:buNone/>
            </a:pPr>
            <a:r>
              <a:rPr lang="en-US" sz="1600" dirty="0"/>
              <a:t>2 3</a:t>
            </a:r>
          </a:p>
          <a:p>
            <a:pPr marL="114300" indent="0">
              <a:buNone/>
            </a:pPr>
            <a:r>
              <a:rPr lang="en-US" sz="1600" dirty="0"/>
              <a:t>3 5</a:t>
            </a:r>
          </a:p>
          <a:p>
            <a:pPr marL="114300" indent="0">
              <a:buNone/>
            </a:pPr>
            <a:r>
              <a:rPr lang="en-US" sz="1600" dirty="0"/>
              <a:t>4 1</a:t>
            </a:r>
          </a:p>
          <a:p>
            <a:pPr marL="114300" indent="0">
              <a:buNone/>
            </a:pPr>
            <a:r>
              <a:rPr lang="en-US" sz="1600" dirty="0"/>
              <a:t>4 2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  <a:p>
            <a:pPr marL="114300" indent="0">
              <a:buNone/>
            </a:pPr>
            <a:r>
              <a:rPr lang="en-US" sz="1600" dirty="0"/>
              <a:t>5 8</a:t>
            </a:r>
          </a:p>
          <a:p>
            <a:pPr marL="114300" indent="0">
              <a:buNone/>
            </a:pPr>
            <a:r>
              <a:rPr lang="en-US" sz="1600" dirty="0"/>
              <a:t>7 9</a:t>
            </a:r>
          </a:p>
          <a:p>
            <a:pPr marL="114300" indent="0">
              <a:buNone/>
            </a:pPr>
            <a:r>
              <a:rPr lang="en-US" sz="1600" dirty="0"/>
              <a:t>9 5</a:t>
            </a:r>
          </a:p>
          <a:p>
            <a:pPr marL="114300" indent="0">
              <a:buNone/>
            </a:pPr>
            <a:r>
              <a:rPr lang="en-US" sz="1600" dirty="0"/>
              <a:t>9 8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18</a:t>
            </a:r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latinLnBrk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 is the TOPO list of nodes of G</a:t>
            </a:r>
          </a:p>
          <a:p>
            <a:pPr lvl="1" latinLnBrk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F[u]: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earlest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time point the task u can start</a:t>
            </a:r>
          </a:p>
          <a:p>
            <a:pPr lvl="1" latinLnBrk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Explore L from left to right, for each node u:</a:t>
            </a:r>
          </a:p>
          <a:p>
            <a:pPr lvl="2" latinLnBrk="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F[u] + d[u])</a:t>
            </a:r>
          </a:p>
          <a:p>
            <a:pPr lvl="2" latinLnBrk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arc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update F[v] = max(F[v], F[u] + d[u])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BF885-290C-4187-863B-83427E3E7E89}"/>
              </a:ext>
            </a:extLst>
          </p:cNvPr>
          <p:cNvSpPr/>
          <p:nvPr/>
        </p:nvSpPr>
        <p:spPr>
          <a:xfrm>
            <a:off x="8920514" y="1444354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92E72-6B19-45AD-B13F-DEA453FF46E8}"/>
              </a:ext>
            </a:extLst>
          </p:cNvPr>
          <p:cNvSpPr/>
          <p:nvPr/>
        </p:nvSpPr>
        <p:spPr>
          <a:xfrm>
            <a:off x="8137162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20DA79-A445-4E2B-A625-0CCA83AA6E51}"/>
              </a:ext>
            </a:extLst>
          </p:cNvPr>
          <p:cNvSpPr/>
          <p:nvPr/>
        </p:nvSpPr>
        <p:spPr>
          <a:xfrm>
            <a:off x="924018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BE06-F6E7-4C24-9668-B0208E3D5005}"/>
              </a:ext>
            </a:extLst>
          </p:cNvPr>
          <p:cNvSpPr/>
          <p:nvPr/>
        </p:nvSpPr>
        <p:spPr>
          <a:xfrm>
            <a:off x="10034208" y="180985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453D5E-594A-45D5-82CC-A00B0DDFA767}"/>
              </a:ext>
            </a:extLst>
          </p:cNvPr>
          <p:cNvSpPr/>
          <p:nvPr/>
        </p:nvSpPr>
        <p:spPr>
          <a:xfrm>
            <a:off x="8973703" y="371295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92856-D8CB-4943-BA27-96BC7184AE08}"/>
              </a:ext>
            </a:extLst>
          </p:cNvPr>
          <p:cNvSpPr/>
          <p:nvPr/>
        </p:nvSpPr>
        <p:spPr>
          <a:xfrm>
            <a:off x="10238971" y="356570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52A3BD-0AD8-4C01-96E4-51F1FD0CB9EA}"/>
              </a:ext>
            </a:extLst>
          </p:cNvPr>
          <p:cNvSpPr/>
          <p:nvPr/>
        </p:nvSpPr>
        <p:spPr>
          <a:xfrm>
            <a:off x="1068034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192A1-6B09-4D02-96A5-0B4AE2AC5E68}"/>
              </a:ext>
            </a:extLst>
          </p:cNvPr>
          <p:cNvSpPr/>
          <p:nvPr/>
        </p:nvSpPr>
        <p:spPr>
          <a:xfrm>
            <a:off x="11081528" y="15080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A4666-A82E-4C67-B3F2-C6574797CCD5}"/>
              </a:ext>
            </a:extLst>
          </p:cNvPr>
          <p:cNvSpPr/>
          <p:nvPr/>
        </p:nvSpPr>
        <p:spPr>
          <a:xfrm>
            <a:off x="11472428" y="349710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51518-3EA2-44D6-9D28-9D638F43C358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9352562" y="1660378"/>
            <a:ext cx="744918" cy="212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F38A0-F699-4657-B1BA-758C8F43E04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505938" y="1813130"/>
            <a:ext cx="477848" cy="780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9A57B-1640-4E8C-87BD-42EBF7A7162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136538" y="1876402"/>
            <a:ext cx="319666" cy="6535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8B9AF0-B510-4765-991E-5056C1E24D91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10454995" y="2898707"/>
            <a:ext cx="288617" cy="6669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2D86A-4B6B-497A-B19A-32812746FFAF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9608956" y="2178627"/>
            <a:ext cx="488524" cy="4145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B2686-B153-4DD8-AEBC-CF162F4E701D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10896364" y="1876807"/>
            <a:ext cx="248436" cy="653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876B4F-7EB2-49AD-B95A-746A0DBBD20B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9608956" y="2898707"/>
            <a:ext cx="693287" cy="7302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C2076C-8EAE-4590-ACBF-7200EB5CB0E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9189727" y="2961979"/>
            <a:ext cx="266477" cy="75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EF9B3-BACE-4073-B72C-6E21339A0D6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69210" y="2745955"/>
            <a:ext cx="6709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121C8-39F1-4BD5-9FC2-670246BDAF23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8505938" y="2898707"/>
            <a:ext cx="531037" cy="8775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80568A-33CD-4A66-96C8-B7EFFD589AB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405751" y="3781729"/>
            <a:ext cx="833220" cy="147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04FE1-5F8F-415B-8ADD-3B408B02CB4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10671019" y="3713125"/>
            <a:ext cx="801409" cy="68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44BC7F-B502-462D-817B-2D93F183FF6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1049116" y="2898707"/>
            <a:ext cx="486584" cy="66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773E4D-0B91-4037-AD49-917BCE7D7B83}"/>
              </a:ext>
            </a:extLst>
          </p:cNvPr>
          <p:cNvSpPr txBox="1"/>
          <p:nvPr/>
        </p:nvSpPr>
        <p:spPr>
          <a:xfrm>
            <a:off x="8468279" y="1800137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463F7-E606-4DFB-AB5D-06EDC1C8AA06}"/>
              </a:ext>
            </a:extLst>
          </p:cNvPr>
          <p:cNvSpPr txBox="1"/>
          <p:nvPr/>
        </p:nvSpPr>
        <p:spPr>
          <a:xfrm>
            <a:off x="9569337" y="140916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1A13A-479B-424C-9DA5-0B396BBC5B4C}"/>
              </a:ext>
            </a:extLst>
          </p:cNvPr>
          <p:cNvSpPr txBox="1"/>
          <p:nvPr/>
        </p:nvSpPr>
        <p:spPr>
          <a:xfrm>
            <a:off x="9269810" y="1951138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47926-4E5F-4342-969F-FE5ACE53A56D}"/>
              </a:ext>
            </a:extLst>
          </p:cNvPr>
          <p:cNvSpPr txBox="1"/>
          <p:nvPr/>
        </p:nvSpPr>
        <p:spPr>
          <a:xfrm>
            <a:off x="8761224" y="2385493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57BD69-2614-4F6B-9DDE-5D187D5B1961}"/>
              </a:ext>
            </a:extLst>
          </p:cNvPr>
          <p:cNvSpPr txBox="1"/>
          <p:nvPr/>
        </p:nvSpPr>
        <p:spPr>
          <a:xfrm>
            <a:off x="8450289" y="3137775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E3FA8-4D7B-4721-A377-936429B4346E}"/>
              </a:ext>
            </a:extLst>
          </p:cNvPr>
          <p:cNvSpPr txBox="1"/>
          <p:nvPr/>
        </p:nvSpPr>
        <p:spPr>
          <a:xfrm>
            <a:off x="9326807" y="311473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252EC9-F76D-43BC-9157-64C581839EAF}"/>
              </a:ext>
            </a:extLst>
          </p:cNvPr>
          <p:cNvSpPr txBox="1"/>
          <p:nvPr/>
        </p:nvSpPr>
        <p:spPr>
          <a:xfrm>
            <a:off x="9800708" y="2320470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13399-7E36-4415-A005-E113FA0EBA25}"/>
              </a:ext>
            </a:extLst>
          </p:cNvPr>
          <p:cNvSpPr txBox="1"/>
          <p:nvPr/>
        </p:nvSpPr>
        <p:spPr>
          <a:xfrm>
            <a:off x="9914058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E8140-8754-41CC-9574-E56FF1D72A7E}"/>
              </a:ext>
            </a:extLst>
          </p:cNvPr>
          <p:cNvSpPr txBox="1"/>
          <p:nvPr/>
        </p:nvSpPr>
        <p:spPr>
          <a:xfrm>
            <a:off x="10392975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1AE8B-ECCB-4713-8C92-EF6653F15AC0}"/>
              </a:ext>
            </a:extLst>
          </p:cNvPr>
          <p:cNvSpPr txBox="1"/>
          <p:nvPr/>
        </p:nvSpPr>
        <p:spPr>
          <a:xfrm>
            <a:off x="11223957" y="291860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0E29-F82E-49B3-AB45-BDC9F877F546}"/>
              </a:ext>
            </a:extLst>
          </p:cNvPr>
          <p:cNvSpPr txBox="1"/>
          <p:nvPr/>
        </p:nvSpPr>
        <p:spPr>
          <a:xfrm>
            <a:off x="10854448" y="344431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031485-4127-4574-8074-2F8909F01607}"/>
              </a:ext>
            </a:extLst>
          </p:cNvPr>
          <p:cNvSpPr txBox="1"/>
          <p:nvPr/>
        </p:nvSpPr>
        <p:spPr>
          <a:xfrm>
            <a:off x="10747414" y="201559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BF793-9BC5-4E11-966D-2FFFD49714AC}"/>
              </a:ext>
            </a:extLst>
          </p:cNvPr>
          <p:cNvSpPr txBox="1"/>
          <p:nvPr/>
        </p:nvSpPr>
        <p:spPr>
          <a:xfrm>
            <a:off x="9674566" y="383788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18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 = 1e6;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Arc{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_v,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_w): v(_v), w(_w){}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duration[N];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vector&lt;Arc&gt; A[N];// A[v] set of outgoing arc of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d[N];// incoming degree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L;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F[N];// F[v] earliest possible starting time-point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189340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(d,0,sizeof d);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duration[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v,duration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[u]));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d[v]++;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106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topoSort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if(d[v] == 0)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L.push_back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(x);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 A[x].size();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y = A[x][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].v;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 = A[x][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].w;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d[y] -=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if(d[y] == 0)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(y);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71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(F,0,sizeof F);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L.size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L[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ans,F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[u] + duration[u]);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A[u][j].v;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 = A[u][j].w;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F[v]  = max(F[v],F[u] + w);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topoSort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624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F404B-2AD7-42B2-B1AE-207A26644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F7C6E2-9681-4A5C-9D37-A0CF181B6C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651</Words>
  <Application>Microsoft Office PowerPoint</Application>
  <PresentationFormat>Màn hình rộng</PresentationFormat>
  <Paragraphs>121</Paragraphs>
  <Slides>7</Slides>
  <Notes>7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Office Theme</vt:lpstr>
      <vt:lpstr>Make Span Schedule</vt:lpstr>
      <vt:lpstr>Make Span Schedule</vt:lpstr>
      <vt:lpstr>Make Span Schedule</vt:lpstr>
      <vt:lpstr>Implementation – Make Span Schedule</vt:lpstr>
      <vt:lpstr>Implementation – Make Span Schedule</vt:lpstr>
      <vt:lpstr>Implementation – Make Span Schedule</vt:lpstr>
      <vt:lpstr>Implementation – Make Span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30</cp:revision>
  <dcterms:created xsi:type="dcterms:W3CDTF">2022-07-31T08:27:20Z</dcterms:created>
  <dcterms:modified xsi:type="dcterms:W3CDTF">2023-07-11T08:08:45Z</dcterms:modified>
</cp:coreProperties>
</file>