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8"/>
  </p:notesMasterIdLst>
  <p:sldIdLst>
    <p:sldId id="256" r:id="rId2"/>
    <p:sldId id="261" r:id="rId3"/>
    <p:sldId id="325" r:id="rId4"/>
    <p:sldId id="259" r:id="rId5"/>
    <p:sldId id="291" r:id="rId6"/>
    <p:sldId id="288" r:id="rId7"/>
    <p:sldId id="264" r:id="rId8"/>
    <p:sldId id="326" r:id="rId9"/>
    <p:sldId id="327" r:id="rId10"/>
    <p:sldId id="328" r:id="rId11"/>
    <p:sldId id="329" r:id="rId12"/>
    <p:sldId id="333" r:id="rId13"/>
    <p:sldId id="340" r:id="rId14"/>
    <p:sldId id="342" r:id="rId15"/>
    <p:sldId id="344" r:id="rId16"/>
    <p:sldId id="338" r:id="rId17"/>
    <p:sldId id="343" r:id="rId18"/>
    <p:sldId id="339" r:id="rId19"/>
    <p:sldId id="337" r:id="rId20"/>
    <p:sldId id="345" r:id="rId21"/>
    <p:sldId id="334" r:id="rId22"/>
    <p:sldId id="346" r:id="rId23"/>
    <p:sldId id="268" r:id="rId24"/>
    <p:sldId id="347" r:id="rId25"/>
    <p:sldId id="350" r:id="rId26"/>
    <p:sldId id="351" r:id="rId27"/>
    <p:sldId id="324" r:id="rId28"/>
    <p:sldId id="332" r:id="rId29"/>
    <p:sldId id="330" r:id="rId30"/>
    <p:sldId id="314" r:id="rId31"/>
    <p:sldId id="315" r:id="rId32"/>
    <p:sldId id="317" r:id="rId33"/>
    <p:sldId id="318" r:id="rId34"/>
    <p:sldId id="319" r:id="rId35"/>
    <p:sldId id="292" r:id="rId36"/>
    <p:sldId id="349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  <p:embeddedFont>
      <p:font typeface="Luckiest Guy" panose="020B0604020202020204" charset="0"/>
      <p:regular r:id="rId44"/>
    </p:embeddedFont>
    <p:embeddedFont>
      <p:font typeface="Nirmala UI" panose="020B0502040204020203" pitchFamily="34" charset="0"/>
      <p:regular r:id="rId45"/>
      <p:bold r:id="rId46"/>
    </p:embeddedFont>
    <p:embeddedFont>
      <p:font typeface="Poppins" panose="00000500000000000000" pitchFamily="2" charset="0"/>
      <p:regular r:id="rId47"/>
      <p:bold r:id="rId48"/>
      <p:italic r:id="rId49"/>
      <p:boldItalic r:id="rId50"/>
    </p:embeddedFont>
    <p:embeddedFont>
      <p:font typeface="Signika" panose="020B0604020202020204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45396-147D-4FC7-93D0-5547F29A26EF}">
  <a:tblStyle styleId="{B0145396-147D-4FC7-93D0-5547F29A26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68" d="100"/>
          <a:sy n="68" d="100"/>
        </p:scale>
        <p:origin x="144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491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837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483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812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9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919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661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465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483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086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bd67d4217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bd67d4217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668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bd79c75e3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bd79c75e3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821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98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bd79c75e36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bd79c75e36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3332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bd79c75e36_0_4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" name="Google Shape;2948;gbd79c75e36_0_4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360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bd79c75e36_0_4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" name="Google Shape;2948;gbd79c75e36_0_4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518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478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5670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8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78119005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78119005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398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564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623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4773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018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1582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bd79c75e36_0_4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" name="Google Shape;2948;gbd79c75e36_0_4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bd79c75e36_0_4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" name="Google Shape;2948;gbd79c75e36_0_4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52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bfb37e5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5" name="Google Shape;2865;gbfb37e5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gbd79c75e36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7" name="Google Shape;2417;gbd79c75e36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bd79c75e3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bd79c75e3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50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19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 rot="309939" flipH="1">
            <a:off x="-18057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26100" y="247082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02900" y="42415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565234" flipH="1">
            <a:off x="-299369" y="-492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81275" y="-1456325"/>
            <a:ext cx="5221213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8050" y="3348713"/>
            <a:ext cx="2590275" cy="2511375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bg>
      <p:bgPr>
        <a:solidFill>
          <a:schemeClr val="lt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4572000" y="198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561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 flipH="1">
            <a:off x="5678989" y="3268075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24"/>
          <p:cNvSpPr/>
          <p:nvPr/>
        </p:nvSpPr>
        <p:spPr>
          <a:xfrm rot="478634">
            <a:off x="5842085" y="4195981"/>
            <a:ext cx="416035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/>
          <p:nvPr/>
        </p:nvSpPr>
        <p:spPr>
          <a:xfrm rot="5400000" flipH="1">
            <a:off x="-2420495" y="3191866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"/>
          <p:cNvSpPr/>
          <p:nvPr/>
        </p:nvSpPr>
        <p:spPr>
          <a:xfrm rot="5400000">
            <a:off x="-2283867" y="2209025"/>
            <a:ext cx="4160241" cy="325424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99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3"/>
          <p:cNvSpPr/>
          <p:nvPr/>
        </p:nvSpPr>
        <p:spPr>
          <a:xfrm>
            <a:off x="7174800" y="2898086"/>
            <a:ext cx="3916382" cy="2679350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88674" y="2370325"/>
            <a:ext cx="2837128" cy="2750709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0565234" flipH="1">
            <a:off x="-405294" y="-908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5218157" flipH="1">
            <a:off x="805968" y="-1892900"/>
            <a:ext cx="1435466" cy="39192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230585" flipH="1">
            <a:off x="-4817949" y="4310141"/>
            <a:ext cx="8366961" cy="124158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10269600">
            <a:off x="-370060" y="4522900"/>
            <a:ext cx="6584290" cy="2387749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/>
          <p:nvPr/>
        </p:nvSpPr>
        <p:spPr>
          <a:xfrm flipH="1">
            <a:off x="4929164" y="3066650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478692">
            <a:off x="6068231" y="3662365"/>
            <a:ext cx="338536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20000" y="1283500"/>
            <a:ext cx="4573500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6108399" y="2377039"/>
            <a:ext cx="4677990" cy="3200396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961095" y="1746648"/>
            <a:ext cx="3388857" cy="328563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5054829" flipH="1">
            <a:off x="-3549307" y="3576446"/>
            <a:ext cx="7544965" cy="124161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rot="4371704">
            <a:off x="-4970498" y="-75044"/>
            <a:ext cx="10722597" cy="357748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048825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 dirty="0"/>
          </a:p>
        </p:txBody>
      </p:sp>
      <p:sp>
        <p:nvSpPr>
          <p:cNvPr id="72" name="Google Shape;72;p9"/>
          <p:cNvSpPr/>
          <p:nvPr/>
        </p:nvSpPr>
        <p:spPr>
          <a:xfrm rot="4919583">
            <a:off x="8828896" y="-504104"/>
            <a:ext cx="1148307" cy="109000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10661656" flipH="1">
            <a:off x="734117" y="-42414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 hasCustomPrompt="1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54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6" hasCustomPrompt="1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9" hasCustomPrompt="1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9" name="Google Shape;109;p13"/>
          <p:cNvSpPr/>
          <p:nvPr/>
        </p:nvSpPr>
        <p:spPr>
          <a:xfrm rot="344">
            <a:off x="494442" y="48109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10499964" flipH="1">
            <a:off x="-1133341" y="-479783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66625" y="-1349400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rot="-5399656">
            <a:off x="4765442" y="29846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5972366" flipH="1">
            <a:off x="5172357" y="2312789"/>
            <a:ext cx="7366451" cy="256259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1255446" flipH="1">
            <a:off x="2195647" y="4140025"/>
            <a:ext cx="7365744" cy="25625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1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 idx="3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4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5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6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16"/>
          <p:cNvSpPr/>
          <p:nvPr/>
        </p:nvSpPr>
        <p:spPr>
          <a:xfrm rot="-138344" flipH="1">
            <a:off x="-1025254" y="45669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10513411">
            <a:off x="-1316068" y="34880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 b="1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2" r:id="rId8"/>
    <p:sldLayoutId id="2147483672" r:id="rId9"/>
    <p:sldLayoutId id="2147483673" r:id="rId10"/>
    <p:sldLayoutId id="2147483674" r:id="rId11"/>
    <p:sldLayoutId id="2147483678" r:id="rId12"/>
    <p:sldLayoutId id="214748367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irmala UI" panose="020B0502040204020203" pitchFamily="34" charset="0"/>
          <a:ea typeface="Nirmala UI" panose="020B0502040204020203" pitchFamily="34" charset="0"/>
          <a:cs typeface="Nirmala UI" panose="020B0502040204020203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slide" Target="slide8.xml"/><Relationship Id="rId4" Type="http://schemas.openxmlformats.org/officeDocument/2006/relationships/image" Target="../media/image1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Distributed by Group 4</a:t>
            </a:r>
            <a:endParaRPr dirty="0"/>
          </a:p>
        </p:txBody>
      </p:sp>
      <p:grpSp>
        <p:nvGrpSpPr>
          <p:cNvPr id="290" name="Google Shape;290;p33"/>
          <p:cNvGrpSpPr/>
          <p:nvPr/>
        </p:nvGrpSpPr>
        <p:grpSpPr>
          <a:xfrm>
            <a:off x="8794300" y="3421175"/>
            <a:ext cx="180859" cy="180123"/>
            <a:chOff x="5944500" y="324350"/>
            <a:chExt cx="180859" cy="180123"/>
          </a:xfrm>
        </p:grpSpPr>
        <p:sp>
          <p:nvSpPr>
            <p:cNvPr id="291" name="Google Shape;291;p33"/>
            <p:cNvSpPr/>
            <p:nvPr/>
          </p:nvSpPr>
          <p:spPr>
            <a:xfrm>
              <a:off x="6029266" y="3243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029266" y="4460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6066519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5944500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3"/>
          <p:cNvGrpSpPr/>
          <p:nvPr/>
        </p:nvGrpSpPr>
        <p:grpSpPr>
          <a:xfrm>
            <a:off x="8562175" y="593425"/>
            <a:ext cx="180859" cy="180123"/>
            <a:chOff x="6034925" y="548950"/>
            <a:chExt cx="180859" cy="180123"/>
          </a:xfrm>
        </p:grpSpPr>
        <p:sp>
          <p:nvSpPr>
            <p:cNvPr id="296" name="Google Shape;296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3"/>
          <p:cNvSpPr/>
          <p:nvPr/>
        </p:nvSpPr>
        <p:spPr>
          <a:xfrm>
            <a:off x="4473400" y="1701650"/>
            <a:ext cx="166850" cy="101475"/>
          </a:xfrm>
          <a:custGeom>
            <a:avLst/>
            <a:gdLst/>
            <a:ahLst/>
            <a:cxnLst/>
            <a:rect l="l" t="t" r="r" b="b"/>
            <a:pathLst>
              <a:path w="6674" h="4059" extrusionOk="0">
                <a:moveTo>
                  <a:pt x="1711" y="1"/>
                </a:moveTo>
                <a:lnTo>
                  <a:pt x="1040" y="403"/>
                </a:lnTo>
                <a:lnTo>
                  <a:pt x="303" y="1308"/>
                </a:lnTo>
                <a:lnTo>
                  <a:pt x="34" y="2013"/>
                </a:lnTo>
                <a:lnTo>
                  <a:pt x="1" y="2415"/>
                </a:lnTo>
                <a:lnTo>
                  <a:pt x="34" y="2750"/>
                </a:lnTo>
                <a:lnTo>
                  <a:pt x="269" y="3354"/>
                </a:lnTo>
                <a:lnTo>
                  <a:pt x="739" y="3823"/>
                </a:lnTo>
                <a:lnTo>
                  <a:pt x="1342" y="4058"/>
                </a:lnTo>
                <a:lnTo>
                  <a:pt x="1677" y="4058"/>
                </a:lnTo>
                <a:lnTo>
                  <a:pt x="1946" y="4025"/>
                </a:lnTo>
                <a:lnTo>
                  <a:pt x="2449" y="3857"/>
                </a:lnTo>
                <a:lnTo>
                  <a:pt x="2818" y="3488"/>
                </a:lnTo>
                <a:lnTo>
                  <a:pt x="3052" y="3019"/>
                </a:lnTo>
                <a:lnTo>
                  <a:pt x="3086" y="2750"/>
                </a:lnTo>
                <a:lnTo>
                  <a:pt x="3052" y="2516"/>
                </a:lnTo>
                <a:lnTo>
                  <a:pt x="2918" y="2147"/>
                </a:lnTo>
                <a:lnTo>
                  <a:pt x="2616" y="1845"/>
                </a:lnTo>
                <a:lnTo>
                  <a:pt x="2248" y="1677"/>
                </a:lnTo>
                <a:lnTo>
                  <a:pt x="2013" y="1644"/>
                </a:lnTo>
                <a:lnTo>
                  <a:pt x="1610" y="1677"/>
                </a:lnTo>
                <a:lnTo>
                  <a:pt x="1040" y="2180"/>
                </a:lnTo>
                <a:lnTo>
                  <a:pt x="973" y="2583"/>
                </a:lnTo>
                <a:lnTo>
                  <a:pt x="1007" y="2851"/>
                </a:lnTo>
                <a:lnTo>
                  <a:pt x="1275" y="3220"/>
                </a:lnTo>
                <a:lnTo>
                  <a:pt x="1476" y="3320"/>
                </a:lnTo>
                <a:lnTo>
                  <a:pt x="1644" y="3354"/>
                </a:lnTo>
                <a:lnTo>
                  <a:pt x="1677" y="3488"/>
                </a:lnTo>
                <a:lnTo>
                  <a:pt x="1644" y="3656"/>
                </a:lnTo>
                <a:lnTo>
                  <a:pt x="1476" y="3689"/>
                </a:lnTo>
                <a:lnTo>
                  <a:pt x="1242" y="3656"/>
                </a:lnTo>
                <a:lnTo>
                  <a:pt x="806" y="3455"/>
                </a:lnTo>
                <a:lnTo>
                  <a:pt x="504" y="3119"/>
                </a:lnTo>
                <a:lnTo>
                  <a:pt x="336" y="2650"/>
                </a:lnTo>
                <a:lnTo>
                  <a:pt x="336" y="2415"/>
                </a:lnTo>
                <a:lnTo>
                  <a:pt x="370" y="2080"/>
                </a:lnTo>
                <a:lnTo>
                  <a:pt x="604" y="1443"/>
                </a:lnTo>
                <a:lnTo>
                  <a:pt x="1309" y="671"/>
                </a:lnTo>
                <a:lnTo>
                  <a:pt x="1879" y="269"/>
                </a:lnTo>
                <a:lnTo>
                  <a:pt x="1711" y="1"/>
                </a:lnTo>
                <a:close/>
                <a:moveTo>
                  <a:pt x="5299" y="1"/>
                </a:moveTo>
                <a:lnTo>
                  <a:pt x="4628" y="403"/>
                </a:lnTo>
                <a:lnTo>
                  <a:pt x="3891" y="1308"/>
                </a:lnTo>
                <a:lnTo>
                  <a:pt x="3622" y="2013"/>
                </a:lnTo>
                <a:lnTo>
                  <a:pt x="3622" y="2415"/>
                </a:lnTo>
                <a:lnTo>
                  <a:pt x="3622" y="2750"/>
                </a:lnTo>
                <a:lnTo>
                  <a:pt x="3857" y="3354"/>
                </a:lnTo>
                <a:lnTo>
                  <a:pt x="4327" y="3823"/>
                </a:lnTo>
                <a:lnTo>
                  <a:pt x="4930" y="4058"/>
                </a:lnTo>
                <a:lnTo>
                  <a:pt x="5299" y="4058"/>
                </a:lnTo>
                <a:lnTo>
                  <a:pt x="5567" y="4025"/>
                </a:lnTo>
                <a:lnTo>
                  <a:pt x="6070" y="3857"/>
                </a:lnTo>
                <a:lnTo>
                  <a:pt x="6439" y="3488"/>
                </a:lnTo>
                <a:lnTo>
                  <a:pt x="6640" y="3019"/>
                </a:lnTo>
                <a:lnTo>
                  <a:pt x="6674" y="2750"/>
                </a:lnTo>
                <a:lnTo>
                  <a:pt x="6674" y="2516"/>
                </a:lnTo>
                <a:lnTo>
                  <a:pt x="6506" y="2147"/>
                </a:lnTo>
                <a:lnTo>
                  <a:pt x="6204" y="1845"/>
                </a:lnTo>
                <a:lnTo>
                  <a:pt x="5836" y="1677"/>
                </a:lnTo>
                <a:lnTo>
                  <a:pt x="5634" y="1644"/>
                </a:lnTo>
                <a:lnTo>
                  <a:pt x="5400" y="1644"/>
                </a:lnTo>
                <a:lnTo>
                  <a:pt x="5064" y="1778"/>
                </a:lnTo>
                <a:lnTo>
                  <a:pt x="4763" y="2046"/>
                </a:lnTo>
                <a:lnTo>
                  <a:pt x="4595" y="2381"/>
                </a:lnTo>
                <a:lnTo>
                  <a:pt x="4595" y="2583"/>
                </a:lnTo>
                <a:lnTo>
                  <a:pt x="4595" y="2851"/>
                </a:lnTo>
                <a:lnTo>
                  <a:pt x="4863" y="3220"/>
                </a:lnTo>
                <a:lnTo>
                  <a:pt x="5098" y="3320"/>
                </a:lnTo>
                <a:lnTo>
                  <a:pt x="5232" y="3354"/>
                </a:lnTo>
                <a:lnTo>
                  <a:pt x="5266" y="3488"/>
                </a:lnTo>
                <a:lnTo>
                  <a:pt x="5232" y="3656"/>
                </a:lnTo>
                <a:lnTo>
                  <a:pt x="5064" y="3689"/>
                </a:lnTo>
                <a:lnTo>
                  <a:pt x="4830" y="3656"/>
                </a:lnTo>
                <a:lnTo>
                  <a:pt x="4394" y="3455"/>
                </a:lnTo>
                <a:lnTo>
                  <a:pt x="4092" y="3119"/>
                </a:lnTo>
                <a:lnTo>
                  <a:pt x="3958" y="2650"/>
                </a:lnTo>
                <a:lnTo>
                  <a:pt x="3958" y="2415"/>
                </a:lnTo>
                <a:lnTo>
                  <a:pt x="3958" y="2080"/>
                </a:lnTo>
                <a:lnTo>
                  <a:pt x="4226" y="1443"/>
                </a:lnTo>
                <a:lnTo>
                  <a:pt x="4897" y="671"/>
                </a:lnTo>
                <a:lnTo>
                  <a:pt x="5500" y="269"/>
                </a:lnTo>
                <a:lnTo>
                  <a:pt x="5299" y="1"/>
                </a:lnTo>
                <a:close/>
              </a:path>
            </a:pathLst>
          </a:custGeom>
          <a:solidFill>
            <a:srgbClr val="6E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33"/>
          <p:cNvGrpSpPr/>
          <p:nvPr/>
        </p:nvGrpSpPr>
        <p:grpSpPr>
          <a:xfrm>
            <a:off x="4441825" y="1597325"/>
            <a:ext cx="270175" cy="269075"/>
            <a:chOff x="6214675" y="650238"/>
            <a:chExt cx="270175" cy="269075"/>
          </a:xfrm>
        </p:grpSpPr>
        <p:sp>
          <p:nvSpPr>
            <p:cNvPr id="302" name="Google Shape;30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3"/>
          <p:cNvGrpSpPr/>
          <p:nvPr/>
        </p:nvGrpSpPr>
        <p:grpSpPr>
          <a:xfrm>
            <a:off x="6266838" y="559875"/>
            <a:ext cx="270175" cy="269075"/>
            <a:chOff x="5944500" y="324350"/>
            <a:chExt cx="270175" cy="269075"/>
          </a:xfrm>
        </p:grpSpPr>
        <p:sp>
          <p:nvSpPr>
            <p:cNvPr id="307" name="Google Shape;307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3"/>
          <p:cNvGrpSpPr/>
          <p:nvPr/>
        </p:nvGrpSpPr>
        <p:grpSpPr>
          <a:xfrm>
            <a:off x="941188" y="405463"/>
            <a:ext cx="270175" cy="269075"/>
            <a:chOff x="5944500" y="324350"/>
            <a:chExt cx="270175" cy="269075"/>
          </a:xfrm>
        </p:grpSpPr>
        <p:sp>
          <p:nvSpPr>
            <p:cNvPr id="312" name="Google Shape;312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3"/>
          <p:cNvGrpSpPr/>
          <p:nvPr/>
        </p:nvGrpSpPr>
        <p:grpSpPr>
          <a:xfrm>
            <a:off x="1564875" y="4825000"/>
            <a:ext cx="180859" cy="180123"/>
            <a:chOff x="6034925" y="548950"/>
            <a:chExt cx="180859" cy="180123"/>
          </a:xfrm>
        </p:grpSpPr>
        <p:sp>
          <p:nvSpPr>
            <p:cNvPr id="317" name="Google Shape;31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2132000" y="4469875"/>
            <a:ext cx="270175" cy="269075"/>
            <a:chOff x="6214675" y="650238"/>
            <a:chExt cx="270175" cy="269075"/>
          </a:xfrm>
        </p:grpSpPr>
        <p:sp>
          <p:nvSpPr>
            <p:cNvPr id="322" name="Google Shape;32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2702000" y="174425"/>
            <a:ext cx="180859" cy="180123"/>
            <a:chOff x="6034925" y="548950"/>
            <a:chExt cx="180859" cy="180123"/>
          </a:xfrm>
        </p:grpSpPr>
        <p:sp>
          <p:nvSpPr>
            <p:cNvPr id="327" name="Google Shape;32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4788877" y="1095236"/>
            <a:ext cx="3832149" cy="3135526"/>
            <a:chOff x="4864795" y="1394488"/>
            <a:chExt cx="3402423" cy="2783917"/>
          </a:xfrm>
        </p:grpSpPr>
        <p:sp>
          <p:nvSpPr>
            <p:cNvPr id="332" name="Google Shape;332;p33"/>
            <p:cNvSpPr/>
            <p:nvPr/>
          </p:nvSpPr>
          <p:spPr>
            <a:xfrm>
              <a:off x="5269673" y="1394488"/>
              <a:ext cx="2997545" cy="2783917"/>
            </a:xfrm>
            <a:custGeom>
              <a:avLst/>
              <a:gdLst/>
              <a:ahLst/>
              <a:cxnLst/>
              <a:rect l="l" t="t" r="r" b="b"/>
              <a:pathLst>
                <a:path w="166092" h="154255" extrusionOk="0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5802236" y="1795738"/>
              <a:ext cx="1332663" cy="1336291"/>
            </a:xfrm>
            <a:custGeom>
              <a:avLst/>
              <a:gdLst/>
              <a:ahLst/>
              <a:cxnLst/>
              <a:rect l="l" t="t" r="r" b="b"/>
              <a:pathLst>
                <a:path w="73842" h="74043" extrusionOk="0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7214164" y="1954899"/>
              <a:ext cx="298379" cy="303830"/>
            </a:xfrm>
            <a:custGeom>
              <a:avLst/>
              <a:gdLst/>
              <a:ahLst/>
              <a:cxnLst/>
              <a:rect l="l" t="t" r="r" b="b"/>
              <a:pathLst>
                <a:path w="16533" h="16835" extrusionOk="0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5330186" y="1481044"/>
              <a:ext cx="2273137" cy="88974"/>
            </a:xfrm>
            <a:custGeom>
              <a:avLst/>
              <a:gdLst/>
              <a:ahLst/>
              <a:cxnLst/>
              <a:rect l="l" t="t" r="r" b="b"/>
              <a:pathLst>
                <a:path w="125953" h="4930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fill="none" extrusionOk="0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84510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5566211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5647912" y="1508277"/>
              <a:ext cx="34525" cy="34507"/>
            </a:xfrm>
            <a:custGeom>
              <a:avLst/>
              <a:gdLst/>
              <a:ahLst/>
              <a:cxnLst/>
              <a:rect l="l" t="t" r="r" b="b"/>
              <a:pathLst>
                <a:path w="1913" h="1912" extrusionOk="0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6107257" y="2106805"/>
              <a:ext cx="722026" cy="722622"/>
            </a:xfrm>
            <a:custGeom>
              <a:avLst/>
              <a:gdLst/>
              <a:ahLst/>
              <a:cxnLst/>
              <a:rect l="l" t="t" r="r" b="b"/>
              <a:pathLst>
                <a:path w="40007" h="40040" fill="none" extrusionOk="0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w="4275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6799595" y="1654119"/>
              <a:ext cx="1454917" cy="455122"/>
            </a:xfrm>
            <a:custGeom>
              <a:avLst/>
              <a:gdLst/>
              <a:ahLst/>
              <a:cxnLst/>
              <a:rect l="l" t="t" r="r" b="b"/>
              <a:pathLst>
                <a:path w="80616" h="25218" extrusionOk="0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054390" y="1879857"/>
              <a:ext cx="991331" cy="18"/>
            </a:xfrm>
            <a:custGeom>
              <a:avLst/>
              <a:gdLst/>
              <a:ahLst/>
              <a:cxnLst/>
              <a:rect l="l" t="t" r="r" b="b"/>
              <a:pathLst>
                <a:path w="54929" h="1" fill="none" extrusionOk="0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023529" y="1769118"/>
              <a:ext cx="718381" cy="110758"/>
            </a:xfrm>
            <a:custGeom>
              <a:avLst/>
              <a:gdLst/>
              <a:ahLst/>
              <a:cxnLst/>
              <a:rect l="l" t="t" r="r" b="b"/>
              <a:pathLst>
                <a:path w="39805" h="6137" fill="none" extrusionOk="0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710417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7149410" y="1738239"/>
              <a:ext cx="61740" cy="61759"/>
            </a:xfrm>
            <a:custGeom>
              <a:avLst/>
              <a:gdLst/>
              <a:ahLst/>
              <a:cxnLst/>
              <a:rect l="l" t="t" r="r" b="b"/>
              <a:pathLst>
                <a:path w="3421" h="3422" extrusionOk="0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7547628" y="1738239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023529" y="1879857"/>
              <a:ext cx="1022192" cy="110162"/>
            </a:xfrm>
            <a:custGeom>
              <a:avLst/>
              <a:gdLst/>
              <a:ahLst/>
              <a:cxnLst/>
              <a:rect l="l" t="t" r="r" b="b"/>
              <a:pathLst>
                <a:path w="56639" h="6104" fill="none" extrusionOk="0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7388449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148796" y="1959140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884106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014824" y="1848382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6992054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5296311" y="2612748"/>
              <a:ext cx="910226" cy="910226"/>
            </a:xfrm>
            <a:custGeom>
              <a:avLst/>
              <a:gdLst/>
              <a:ahLst/>
              <a:cxnLst/>
              <a:rect l="l" t="t" r="r" b="b"/>
              <a:pathLst>
                <a:path w="50435" h="50435" extrusionOk="0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5519613" y="3132011"/>
              <a:ext cx="534405" cy="229384"/>
            </a:xfrm>
            <a:custGeom>
              <a:avLst/>
              <a:gdLst/>
              <a:ahLst/>
              <a:cxnLst/>
              <a:rect l="l" t="t" r="r" b="b"/>
              <a:pathLst>
                <a:path w="29611" h="12710" fill="none" extrusionOk="0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5804673" y="2785842"/>
              <a:ext cx="249344" cy="240880"/>
            </a:xfrm>
            <a:custGeom>
              <a:avLst/>
              <a:gdLst/>
              <a:ahLst/>
              <a:cxnLst/>
              <a:rect l="l" t="t" r="r" b="b"/>
              <a:pathLst>
                <a:path w="13816" h="13347" fill="none" extrusionOk="0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995309" y="2727133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5995309" y="2967995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5745964" y="289295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5578935" y="3073302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460922" y="3302668"/>
              <a:ext cx="118031" cy="117435"/>
            </a:xfrm>
            <a:custGeom>
              <a:avLst/>
              <a:gdLst/>
              <a:ahLst/>
              <a:cxnLst/>
              <a:rect l="l" t="t" r="r" b="b"/>
              <a:pathLst>
                <a:path w="6540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5995309" y="3302668"/>
              <a:ext cx="117417" cy="117435"/>
            </a:xfrm>
            <a:custGeom>
              <a:avLst/>
              <a:gdLst/>
              <a:ahLst/>
              <a:cxnLst/>
              <a:rect l="l" t="t" r="r" b="b"/>
              <a:pathLst>
                <a:path w="6506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864795" y="2255678"/>
              <a:ext cx="910226" cy="910244"/>
            </a:xfrm>
            <a:custGeom>
              <a:avLst/>
              <a:gdLst/>
              <a:ahLst/>
              <a:cxnLst/>
              <a:rect l="l" t="t" r="r" b="b"/>
              <a:pathLst>
                <a:path w="50435" h="50436" extrusionOk="0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310821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160738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4996127" y="2176414"/>
              <a:ext cx="300798" cy="79283"/>
            </a:xfrm>
            <a:custGeom>
              <a:avLst/>
              <a:gdLst/>
              <a:ahLst/>
              <a:cxnLst/>
              <a:rect l="l" t="t" r="r" b="b"/>
              <a:pathLst>
                <a:path w="16667" h="4393" extrusionOk="0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7870191" y="3844310"/>
              <a:ext cx="165243" cy="18"/>
            </a:xfrm>
            <a:custGeom>
              <a:avLst/>
              <a:gdLst/>
              <a:ahLst/>
              <a:cxnLst/>
              <a:rect l="l" t="t" r="r" b="b"/>
              <a:pathLst>
                <a:path w="9156" h="1" fill="none" extrusionOk="0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263627" y="3844310"/>
              <a:ext cx="2519431" cy="18"/>
            </a:xfrm>
            <a:custGeom>
              <a:avLst/>
              <a:gdLst/>
              <a:ahLst/>
              <a:cxnLst/>
              <a:rect l="l" t="t" r="r" b="b"/>
              <a:pathLst>
                <a:path w="139600" h="1" fill="none" extrusionOk="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7818142" y="3714205"/>
              <a:ext cx="76269" cy="102889"/>
            </a:xfrm>
            <a:custGeom>
              <a:avLst/>
              <a:gdLst/>
              <a:ahLst/>
              <a:cxnLst/>
              <a:rect l="l" t="t" r="r" b="b"/>
              <a:pathLst>
                <a:path w="4226" h="5701" extrusionOk="0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7660190" y="3666993"/>
              <a:ext cx="183399" cy="177335"/>
            </a:xfrm>
            <a:custGeom>
              <a:avLst/>
              <a:gdLst/>
              <a:ahLst/>
              <a:cxnLst/>
              <a:rect l="l" t="t" r="r" b="b"/>
              <a:pathLst>
                <a:path w="10162" h="9826" extrusionOk="0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7650499" y="3658529"/>
              <a:ext cx="202168" cy="19979"/>
            </a:xfrm>
            <a:custGeom>
              <a:avLst/>
              <a:gdLst/>
              <a:ahLst/>
              <a:cxnLst/>
              <a:rect l="l" t="t" r="r" b="b"/>
              <a:pathLst>
                <a:path w="11202" h="1107" extrusionOk="0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7678346" y="3305700"/>
              <a:ext cx="105325" cy="333482"/>
            </a:xfrm>
            <a:custGeom>
              <a:avLst/>
              <a:gdLst/>
              <a:ahLst/>
              <a:cxnLst/>
              <a:rect l="l" t="t" r="r" b="b"/>
              <a:pathLst>
                <a:path w="5836" h="18478" fill="none" extrusionOk="0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7715253" y="3348058"/>
              <a:ext cx="33911" cy="108357"/>
            </a:xfrm>
            <a:custGeom>
              <a:avLst/>
              <a:gdLst/>
              <a:ahLst/>
              <a:cxnLst/>
              <a:rect l="l" t="t" r="r" b="b"/>
              <a:pathLst>
                <a:path w="1879" h="6004" fill="none" extrusionOk="0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784249" y="3524779"/>
              <a:ext cx="13337" cy="81105"/>
            </a:xfrm>
            <a:custGeom>
              <a:avLst/>
              <a:gdLst/>
              <a:ahLst/>
              <a:cxnLst/>
              <a:rect l="l" t="t" r="r" b="b"/>
              <a:pathLst>
                <a:path w="739" h="4494" fill="none" extrusionOk="0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635820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044326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5625533" y="3820722"/>
              <a:ext cx="844858" cy="16351"/>
            </a:xfrm>
            <a:custGeom>
              <a:avLst/>
              <a:gdLst/>
              <a:ahLst/>
              <a:cxnLst/>
              <a:rect l="l" t="t" r="r" b="b"/>
              <a:pathLst>
                <a:path w="46813" h="906" extrusionOk="0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6066109" y="3774718"/>
              <a:ext cx="49649" cy="54485"/>
            </a:xfrm>
            <a:custGeom>
              <a:avLst/>
              <a:gdLst/>
              <a:ahLst/>
              <a:cxnLst/>
              <a:rect l="l" t="t" r="r" b="b"/>
              <a:pathLst>
                <a:path w="2751" h="3019" fill="none" extrusionOk="0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6091520" y="3783796"/>
              <a:ext cx="239689" cy="41780"/>
            </a:xfrm>
            <a:custGeom>
              <a:avLst/>
              <a:gdLst/>
              <a:ahLst/>
              <a:cxnLst/>
              <a:rect l="l" t="t" r="r" b="b"/>
              <a:pathLst>
                <a:path w="13281" h="2315" fill="none" extrusionOk="0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5799222" y="3778960"/>
              <a:ext cx="213646" cy="51453"/>
            </a:xfrm>
            <a:custGeom>
              <a:avLst/>
              <a:gdLst/>
              <a:ahLst/>
              <a:cxnLst/>
              <a:rect l="l" t="t" r="r" b="b"/>
              <a:pathLst>
                <a:path w="11838" h="2851" fill="none" extrusionOk="0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5953547" y="3797711"/>
              <a:ext cx="39957" cy="34525"/>
            </a:xfrm>
            <a:custGeom>
              <a:avLst/>
              <a:gdLst/>
              <a:ahLst/>
              <a:cxnLst/>
              <a:rect l="l" t="t" r="r" b="b"/>
              <a:pathLst>
                <a:path w="2214" h="1913" fill="none" extrusionOk="0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6428015" y="2935311"/>
              <a:ext cx="1186804" cy="954406"/>
            </a:xfrm>
            <a:custGeom>
              <a:avLst/>
              <a:gdLst/>
              <a:ahLst/>
              <a:cxnLst/>
              <a:rect l="l" t="t" r="r" b="b"/>
              <a:pathLst>
                <a:path w="65760" h="52883" extrusionOk="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6426806" y="3056356"/>
              <a:ext cx="263277" cy="788586"/>
            </a:xfrm>
            <a:custGeom>
              <a:avLst/>
              <a:gdLst/>
              <a:ahLst/>
              <a:cxnLst/>
              <a:rect l="l" t="t" r="r" b="b"/>
              <a:pathLst>
                <a:path w="14588" h="43695" extrusionOk="0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6424388" y="2969818"/>
              <a:ext cx="561638" cy="877542"/>
            </a:xfrm>
            <a:custGeom>
              <a:avLst/>
              <a:gdLst/>
              <a:ahLst/>
              <a:cxnLst/>
              <a:rect l="l" t="t" r="r" b="b"/>
              <a:pathLst>
                <a:path w="31120" h="48624" extrusionOk="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7337627" y="3067256"/>
              <a:ext cx="276578" cy="809755"/>
            </a:xfrm>
            <a:custGeom>
              <a:avLst/>
              <a:gdLst/>
              <a:ahLst/>
              <a:cxnLst/>
              <a:rect l="l" t="t" r="r" b="b"/>
              <a:pathLst>
                <a:path w="15325" h="44868" extrusionOk="0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6623488" y="2925638"/>
              <a:ext cx="771043" cy="951374"/>
            </a:xfrm>
            <a:custGeom>
              <a:avLst/>
              <a:gdLst/>
              <a:ahLst/>
              <a:cxnLst/>
              <a:rect l="l" t="t" r="r" b="b"/>
              <a:pathLst>
                <a:path w="42723" h="52715" fill="none" extrusionOk="0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6766316" y="2516519"/>
              <a:ext cx="406105" cy="493852"/>
            </a:xfrm>
            <a:custGeom>
              <a:avLst/>
              <a:gdLst/>
              <a:ahLst/>
              <a:cxnLst/>
              <a:rect l="l" t="t" r="r" b="b"/>
              <a:pathLst>
                <a:path w="22502" h="27364" extrusionOk="0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6855886" y="2878425"/>
              <a:ext cx="308071" cy="232416"/>
            </a:xfrm>
            <a:custGeom>
              <a:avLst/>
              <a:gdLst/>
              <a:ahLst/>
              <a:cxnLst/>
              <a:rect l="l" t="t" r="r" b="b"/>
              <a:pathLst>
                <a:path w="17070" h="12878" extrusionOk="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6636193" y="3470311"/>
              <a:ext cx="15160" cy="211842"/>
            </a:xfrm>
            <a:custGeom>
              <a:avLst/>
              <a:gdLst/>
              <a:ahLst/>
              <a:cxnLst/>
              <a:rect l="l" t="t" r="r" b="b"/>
              <a:pathLst>
                <a:path w="840" h="11738" fill="none" extrusionOk="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w="10900" cap="flat" cmpd="sng">
              <a:solidFill>
                <a:srgbClr val="263238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6989022" y="2727133"/>
              <a:ext cx="28461" cy="118031"/>
            </a:xfrm>
            <a:custGeom>
              <a:avLst/>
              <a:gdLst/>
              <a:ahLst/>
              <a:cxnLst/>
              <a:rect l="l" t="t" r="r" b="b"/>
              <a:pathLst>
                <a:path w="1577" h="6540" fill="none" extrusionOk="0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7040475" y="2686581"/>
              <a:ext cx="65982" cy="19383"/>
            </a:xfrm>
            <a:custGeom>
              <a:avLst/>
              <a:gdLst/>
              <a:ahLst/>
              <a:cxnLst/>
              <a:rect l="l" t="t" r="r" b="b"/>
              <a:pathLst>
                <a:path w="3656" h="1074" fill="none" extrusionOk="0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902484" y="2694449"/>
              <a:ext cx="78092" cy="19997"/>
            </a:xfrm>
            <a:custGeom>
              <a:avLst/>
              <a:gdLst/>
              <a:ahLst/>
              <a:cxnLst/>
              <a:rect l="l" t="t" r="r" b="b"/>
              <a:pathLst>
                <a:path w="4327" h="1108" fill="none" extrusionOk="0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933345" y="2888713"/>
              <a:ext cx="149505" cy="122272"/>
            </a:xfrm>
            <a:custGeom>
              <a:avLst/>
              <a:gdLst/>
              <a:ahLst/>
              <a:cxnLst/>
              <a:rect l="l" t="t" r="r" b="b"/>
              <a:pathLst>
                <a:path w="8284" h="6775" fill="none" extrusionOk="0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766316" y="2657542"/>
              <a:ext cx="62968" cy="85347"/>
            </a:xfrm>
            <a:custGeom>
              <a:avLst/>
              <a:gdLst/>
              <a:ahLst/>
              <a:cxnLst/>
              <a:rect l="l" t="t" r="r" b="b"/>
              <a:pathLst>
                <a:path w="3489" h="4729" fill="none" extrusionOk="0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946069" y="2845146"/>
              <a:ext cx="55081" cy="33911"/>
            </a:xfrm>
            <a:custGeom>
              <a:avLst/>
              <a:gdLst/>
              <a:ahLst/>
              <a:cxnLst/>
              <a:rect l="l" t="t" r="r" b="b"/>
              <a:pathLst>
                <a:path w="3052" h="1879" fill="none" extrusionOk="0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935168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7056213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857095" y="2885085"/>
              <a:ext cx="153747" cy="225756"/>
            </a:xfrm>
            <a:custGeom>
              <a:avLst/>
              <a:gdLst/>
              <a:ahLst/>
              <a:cxnLst/>
              <a:rect l="l" t="t" r="r" b="b"/>
              <a:pathLst>
                <a:path w="8519" h="12509" fill="none" extrusionOk="0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010823" y="2876621"/>
              <a:ext cx="153133" cy="234220"/>
            </a:xfrm>
            <a:custGeom>
              <a:avLst/>
              <a:gdLst/>
              <a:ahLst/>
              <a:cxnLst/>
              <a:rect l="l" t="t" r="r" b="b"/>
              <a:pathLst>
                <a:path w="8485" h="12978" fill="none" extrusionOk="0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768139" y="2369468"/>
              <a:ext cx="484774" cy="400041"/>
            </a:xfrm>
            <a:custGeom>
              <a:avLst/>
              <a:gdLst/>
              <a:ahLst/>
              <a:cxnLst/>
              <a:rect l="l" t="t" r="r" b="b"/>
              <a:pathLst>
                <a:path w="26861" h="22166" extrusionOk="0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7134268" y="2503814"/>
              <a:ext cx="49649" cy="190058"/>
            </a:xfrm>
            <a:custGeom>
              <a:avLst/>
              <a:gdLst/>
              <a:ahLst/>
              <a:cxnLst/>
              <a:rect l="l" t="t" r="r" b="b"/>
              <a:pathLst>
                <a:path w="2751" h="10531" extrusionOk="0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756029" y="2353731"/>
              <a:ext cx="173707" cy="110162"/>
            </a:xfrm>
            <a:custGeom>
              <a:avLst/>
              <a:gdLst/>
              <a:ahLst/>
              <a:cxnLst/>
              <a:rect l="l" t="t" r="r" b="b"/>
              <a:pathLst>
                <a:path w="9625" h="6104" fill="none" extrusionOk="0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874041" y="2416662"/>
              <a:ext cx="306248" cy="107148"/>
            </a:xfrm>
            <a:custGeom>
              <a:avLst/>
              <a:gdLst/>
              <a:ahLst/>
              <a:cxnLst/>
              <a:rect l="l" t="t" r="r" b="b"/>
              <a:pathLst>
                <a:path w="16969" h="5937" fill="none" extrusionOk="0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888570" y="2387010"/>
              <a:ext cx="217274" cy="65386"/>
            </a:xfrm>
            <a:custGeom>
              <a:avLst/>
              <a:gdLst/>
              <a:ahLst/>
              <a:cxnLst/>
              <a:rect l="l" t="t" r="r" b="b"/>
              <a:pathLst>
                <a:path w="12039" h="3623" fill="none" extrusionOk="0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933345" y="2888713"/>
              <a:ext cx="142250" cy="75060"/>
            </a:xfrm>
            <a:custGeom>
              <a:avLst/>
              <a:gdLst/>
              <a:ahLst/>
              <a:cxnLst/>
              <a:rect l="l" t="t" r="r" b="b"/>
              <a:pathLst>
                <a:path w="7882" h="4159" extrusionOk="0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864963" y="3249410"/>
              <a:ext cx="297766" cy="303830"/>
            </a:xfrm>
            <a:custGeom>
              <a:avLst/>
              <a:gdLst/>
              <a:ahLst/>
              <a:cxnLst/>
              <a:rect l="l" t="t" r="r" b="b"/>
              <a:pathLst>
                <a:path w="16499" h="16835" extrusionOk="0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572052" y="3653674"/>
              <a:ext cx="65982" cy="159793"/>
            </a:xfrm>
            <a:custGeom>
              <a:avLst/>
              <a:gdLst/>
              <a:ahLst/>
              <a:cxnLst/>
              <a:rect l="l" t="t" r="r" b="b"/>
              <a:pathLst>
                <a:path w="3656" h="8854" fill="none" extrusionOk="0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537564" y="3612526"/>
              <a:ext cx="98648" cy="81124"/>
            </a:xfrm>
            <a:custGeom>
              <a:avLst/>
              <a:gdLst/>
              <a:ahLst/>
              <a:cxnLst/>
              <a:rect l="l" t="t" r="r" b="b"/>
              <a:pathLst>
                <a:path w="5466" h="4495" fill="none" extrusionOk="0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424388" y="3052728"/>
              <a:ext cx="210019" cy="791004"/>
            </a:xfrm>
            <a:custGeom>
              <a:avLst/>
              <a:gdLst/>
              <a:ahLst/>
              <a:cxnLst/>
              <a:rect l="l" t="t" r="r" b="b"/>
              <a:pathLst>
                <a:path w="11637" h="43829" fill="none" extrusionOk="0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355170" y="3659124"/>
              <a:ext cx="72046" cy="185817"/>
            </a:xfrm>
            <a:custGeom>
              <a:avLst/>
              <a:gdLst/>
              <a:ahLst/>
              <a:cxnLst/>
              <a:rect l="l" t="t" r="r" b="b"/>
              <a:pathLst>
                <a:path w="3992" h="10296" fill="none" extrusionOk="0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7358797" y="3614944"/>
              <a:ext cx="123481" cy="65982"/>
            </a:xfrm>
            <a:custGeom>
              <a:avLst/>
              <a:gdLst/>
              <a:ahLst/>
              <a:cxnLst/>
              <a:rect l="l" t="t" r="r" b="b"/>
              <a:pathLst>
                <a:path w="6842" h="3656" fill="none" extrusionOk="0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7363038" y="3067256"/>
              <a:ext cx="251167" cy="812787"/>
            </a:xfrm>
            <a:custGeom>
              <a:avLst/>
              <a:gdLst/>
              <a:ahLst/>
              <a:cxnLst/>
              <a:rect l="l" t="t" r="r" b="b"/>
              <a:pathLst>
                <a:path w="13917" h="45036" fill="none" extrusionOk="0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7358797" y="3600434"/>
              <a:ext cx="148296" cy="32684"/>
            </a:xfrm>
            <a:custGeom>
              <a:avLst/>
              <a:gdLst/>
              <a:ahLst/>
              <a:cxnLst/>
              <a:rect l="l" t="t" r="r" b="b"/>
              <a:pathLst>
                <a:path w="8217" h="1811" fill="none" extrusionOk="0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extrusionOk="0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634389" y="3887894"/>
              <a:ext cx="724427" cy="21801"/>
            </a:xfrm>
            <a:custGeom>
              <a:avLst/>
              <a:gdLst/>
              <a:ahLst/>
              <a:cxnLst/>
              <a:rect l="l" t="t" r="r" b="b"/>
              <a:pathLst>
                <a:path w="40140" h="1208" extrusionOk="0">
                  <a:moveTo>
                    <a:pt x="0" y="0"/>
                  </a:moveTo>
                  <a:lnTo>
                    <a:pt x="0" y="1208"/>
                  </a:lnTo>
                  <a:lnTo>
                    <a:pt x="40140" y="1208"/>
                  </a:lnTo>
                  <a:lnTo>
                    <a:pt x="4014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946069" y="3614944"/>
              <a:ext cx="120449" cy="120449"/>
            </a:xfrm>
            <a:custGeom>
              <a:avLst/>
              <a:gdLst/>
              <a:ahLst/>
              <a:cxnLst/>
              <a:rect l="l" t="t" r="r" b="b"/>
              <a:pathLst>
                <a:path w="6674" h="6674" extrusionOk="0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fill="none" extrusionOk="0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6817751" y="2638159"/>
              <a:ext cx="341964" cy="288092"/>
            </a:xfrm>
            <a:custGeom>
              <a:avLst/>
              <a:gdLst/>
              <a:ahLst/>
              <a:cxnLst/>
              <a:rect l="l" t="t" r="r" b="b"/>
              <a:pathLst>
                <a:path w="18948" h="15963" fill="none" extrusionOk="0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141541" y="2686581"/>
              <a:ext cx="29056" cy="95038"/>
            </a:xfrm>
            <a:custGeom>
              <a:avLst/>
              <a:gdLst/>
              <a:ahLst/>
              <a:cxnLst/>
              <a:rect l="l" t="t" r="r" b="b"/>
              <a:pathLst>
                <a:path w="1610" h="5266" fill="none" extrusionOk="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3"/>
          <p:cNvGrpSpPr/>
          <p:nvPr/>
        </p:nvGrpSpPr>
        <p:grpSpPr>
          <a:xfrm>
            <a:off x="5893575" y="4693150"/>
            <a:ext cx="180859" cy="180123"/>
            <a:chOff x="6034925" y="548950"/>
            <a:chExt cx="180859" cy="180123"/>
          </a:xfrm>
        </p:grpSpPr>
        <p:sp>
          <p:nvSpPr>
            <p:cNvPr id="441" name="Google Shape;441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3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Arranging Schedule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2271" y="1341057"/>
                <a:ext cx="4760389" cy="28059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If a class study in a room, the number of student is less than the room’s capacity.</a:t>
                </a:r>
              </a:p>
              <a:p>
                <a:pPr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Table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0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56007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Make sure that each class has enough lesson. </a:t>
                </a:r>
                <a:endParaRPr lang="en-GB" sz="1600" dirty="0"/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,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&lt;5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𝑇𝑎𝑏𝑙𝑒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t[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</a:p>
              <a:p>
                <a:pPr marL="0" lvl="0" indent="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271" y="1341057"/>
                <a:ext cx="4760389" cy="2805925"/>
              </a:xfrm>
              <a:prstGeom prst="rect">
                <a:avLst/>
              </a:prstGeom>
              <a:blipFill>
                <a:blip r:embed="rId3"/>
                <a:stretch>
                  <a:fillRect b="-1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C8170-D7C6-47BA-8009-A1F4B350B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839" y="1455757"/>
            <a:ext cx="4088984" cy="213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8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At a</a:t>
                </a:r>
                <a:r>
                  <a:rPr lang="vi-VN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specific time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there is only one class in one room.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5)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,k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𝑇𝑎𝑏𝑙𝑒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600" b="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𝑡h𝑒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𝑟𝑜𝑜𝑚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h𝑎𝑠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𝑐𝑙𝑎𝑠𝑠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𝑑𝑎𝑦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𝑠h𝑖𝑓𝑡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0" lvl="0" indent="0">
                  <a:spcBef>
                    <a:spcPts val="600"/>
                  </a:spcBef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820688" y="2519753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DD55E-D159-4BC0-B6E8-45002893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746" y="3025179"/>
            <a:ext cx="5664507" cy="1650197"/>
          </a:xfrm>
          <a:prstGeom prst="rect">
            <a:avLst/>
          </a:prstGeom>
        </p:spPr>
      </p:pic>
      <p:sp>
        <p:nvSpPr>
          <p:cNvPr id="2" name="Arrow: Right 1">
            <a:hlinkClick r:id="rId5" action="ppaction://hlinksldjump"/>
            <a:extLst>
              <a:ext uri="{FF2B5EF4-FFF2-40B4-BE49-F238E27FC236}">
                <a16:creationId xmlns:a16="http://schemas.microsoft.com/office/drawing/2014/main" id="{7196CD80-F371-4BF6-A360-22EF2088B638}"/>
              </a:ext>
            </a:extLst>
          </p:cNvPr>
          <p:cNvSpPr/>
          <p:nvPr/>
        </p:nvSpPr>
        <p:spPr>
          <a:xfrm>
            <a:off x="8511822" y="4667878"/>
            <a:ext cx="408911" cy="3343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50"/>
            <a:ext cx="3472075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LOCAL SEARCH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73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99969" y="1085748"/>
                <a:ext cx="7094309" cy="382977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defTabSz="182880">
                  <a:spcAft>
                    <a:spcPts val="600"/>
                  </a:spcAft>
                  <a:buNone/>
                </a:pPr>
                <a:r>
                  <a:rPr lang="en-GB" sz="2000" b="1" dirty="0"/>
                  <a:t>Constraints:</a:t>
                </a:r>
              </a:p>
              <a:p>
                <a:pPr marL="0" lvl="0" indent="0" defTabSz="182880">
                  <a:buNone/>
                </a:pPr>
                <a:r>
                  <a:rPr lang="en-GB" sz="1600" dirty="0"/>
                  <a:t>C1: Capacity of the room must be less than the number of students of a class</a:t>
                </a:r>
              </a:p>
              <a:p>
                <a:pPr marL="0" lvl="0" indent="0" defTabSz="182880">
                  <a:buNone/>
                </a:pPr>
                <a:r>
                  <a:rPr lang="en-GB" sz="1600" dirty="0"/>
                  <a:t>C2: At a time, a class can’t take part in more than 1 lesson</a:t>
                </a:r>
              </a:p>
              <a:p>
                <a:pPr marL="0" lvl="0" indent="0" defTabSz="182880">
                  <a:buNone/>
                </a:pPr>
                <a:r>
                  <a:rPr lang="en-GB" sz="1600" dirty="0"/>
                  <a:t>C3: Two class having the same teacher can’t study at the same time</a:t>
                </a:r>
              </a:p>
              <a:p>
                <a:pPr marL="0" lvl="0" indent="0" defTabSz="182880">
                  <a:buNone/>
                </a:pPr>
                <a:r>
                  <a:rPr lang="en-GB" sz="1600" dirty="0"/>
                  <a:t>C4: At a time in a room there can’t be more than 1 class</a:t>
                </a:r>
              </a:p>
              <a:p>
                <a:pPr marL="0" lvl="0" indent="0" defTabSz="182880">
                  <a:buNone/>
                </a:pPr>
                <a:r>
                  <a:rPr lang="en-GB" sz="1600" dirty="0"/>
                  <a:t>C5: The number of lessons a class </a:t>
                </a:r>
                <a:r>
                  <a:rPr lang="en-GB" sz="1600" dirty="0" err="1"/>
                  <a:t>i</a:t>
                </a:r>
                <a:r>
                  <a:rPr lang="en-GB" sz="1600" dirty="0"/>
                  <a:t> has to take is equal to t[</a:t>
                </a:r>
                <a:r>
                  <a:rPr lang="en-GB" sz="1600" dirty="0" err="1"/>
                  <a:t>i</a:t>
                </a:r>
                <a:r>
                  <a:rPr lang="en-GB" sz="1600" dirty="0"/>
                  <a:t>]</a:t>
                </a:r>
              </a:p>
              <a:p>
                <a:pPr marL="0" lvl="0" indent="0" defTabSz="182880">
                  <a:buNone/>
                </a:pPr>
                <a:endParaRPr lang="en-GB" sz="1600" dirty="0"/>
              </a:p>
              <a:p>
                <a:pPr marL="285750" indent="-285750" defTabSz="182880">
                  <a:buSzPct val="100000"/>
                  <a:buFont typeface="Courier New" panose="02070309020205020404" pitchFamily="49" charset="0"/>
                  <a:buChar char="o"/>
                </a:pPr>
                <a:r>
                  <a:rPr lang="en-GB" sz="1600" dirty="0"/>
                  <a:t>Variables: </a:t>
                </a:r>
                <a:r>
                  <a:rPr lang="en-US" sz="1600" dirty="0"/>
                  <a:t>x[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]</a:t>
                </a:r>
                <a:r>
                  <a:rPr lang="en-GB" sz="1600" dirty="0"/>
                  <a:t>, </a:t>
                </a:r>
                <a:r>
                  <a:rPr lang="en-GB" sz="1600" dirty="0" err="1"/>
                  <a:t>i</a:t>
                </a:r>
                <a:r>
                  <a:rPr lang="en-GB" sz="1600" dirty="0"/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bar>
                  </m:oMath>
                </a14:m>
                <a:r>
                  <a:rPr lang="en-GB" sz="1600" dirty="0"/>
                  <a:t> ,j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bar>
                  </m:oMath>
                </a14:m>
                <a:r>
                  <a:rPr lang="en-GB" sz="1600" dirty="0"/>
                  <a:t> </a:t>
                </a:r>
              </a:p>
              <a:p>
                <a:pPr marL="285750" indent="-285750" defTabSz="182880">
                  <a:buSzPct val="100000"/>
                  <a:buFont typeface="Courier New" panose="02070309020205020404" pitchFamily="49" charset="0"/>
                  <a:buChar char="o"/>
                </a:pPr>
                <a:r>
                  <a:rPr lang="en-GB" sz="1600" dirty="0"/>
                  <a:t>Domain D: {(</a:t>
                </a:r>
                <a:r>
                  <a:rPr lang="en-GB" sz="1600" dirty="0" err="1"/>
                  <a:t>i,j</a:t>
                </a:r>
                <a:r>
                  <a:rPr lang="en-GB" sz="1600" dirty="0"/>
                  <a:t>) | </a:t>
                </a:r>
                <a:r>
                  <a:rPr lang="en-GB" sz="1600" dirty="0" err="1"/>
                  <a:t>i,j</a:t>
                </a:r>
                <a:r>
                  <a:rPr lang="en-GB" sz="1600" dirty="0"/>
                  <a:t> </a:t>
                </a:r>
                <a:r>
                  <a:rPr lang="en-US" sz="1600" dirty="0">
                    <a:effectLst/>
                  </a:rPr>
                  <a:t>ϵ </a:t>
                </a:r>
                <a:r>
                  <a:rPr lang="en-US" sz="1600" dirty="0"/>
                  <a:t>N , 1 </a:t>
                </a:r>
                <a:r>
                  <a:rPr lang="en-US" sz="1600" dirty="0">
                    <a:effectLst/>
                  </a:rPr>
                  <a:t>≤ </a:t>
                </a:r>
                <a:r>
                  <a:rPr lang="en-US" sz="1600" dirty="0" err="1">
                    <a:effectLst/>
                  </a:rPr>
                  <a:t>i</a:t>
                </a:r>
                <a:r>
                  <a:rPr lang="en-US" sz="1600" dirty="0">
                    <a:effectLst/>
                  </a:rPr>
                  <a:t> ≤ 60, 1≤ j ≤ M}</a:t>
                </a:r>
              </a:p>
              <a:p>
                <a:pPr marL="285750" indent="-285750" defTabSz="182880"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1600" dirty="0"/>
                  <a:t>State: All the variables x[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] are assigned to values in domain D such that satisfy </a:t>
                </a:r>
                <a:r>
                  <a:rPr lang="en-US" sz="1600" dirty="0" err="1"/>
                  <a:t>AllDifferent</a:t>
                </a:r>
                <a:r>
                  <a:rPr lang="en-US" sz="1600" dirty="0"/>
                  <a:t> constraint</a:t>
                </a:r>
              </a:p>
              <a:p>
                <a:pPr marL="0" indent="0" defTabSz="182880">
                  <a:buNone/>
                </a:pPr>
                <a:r>
                  <a:rPr lang="en-US" sz="1600" dirty="0">
                    <a:effectLst/>
                  </a:rPr>
                  <a:t>→ Every state satisfies constraint C4,C5</a:t>
                </a:r>
              </a:p>
              <a:p>
                <a:pPr marL="0" indent="0" defTabSz="182880">
                  <a:buNone/>
                </a:pPr>
                <a:r>
                  <a:rPr lang="en-US" sz="1600" dirty="0"/>
                  <a:t>Neighbor: Change the value of a variable of a state such that still satisfy </a:t>
                </a:r>
                <a:r>
                  <a:rPr lang="en-US" sz="1600" dirty="0" err="1"/>
                  <a:t>AllDifferent</a:t>
                </a:r>
                <a:r>
                  <a:rPr lang="en-US" sz="1600" dirty="0"/>
                  <a:t> constraint, we obtain a neighbor</a:t>
                </a:r>
                <a:endParaRPr lang="en-US" sz="1600" dirty="0">
                  <a:effectLst/>
                </a:endParaRPr>
              </a:p>
              <a:p>
                <a:pPr marL="0" indent="0" defTabSz="18288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defTabSz="182880">
                  <a:buNone/>
                </a:pPr>
                <a:endParaRPr lang="en-US" sz="18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defTabSz="18288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defTabSz="18288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99969" y="1085748"/>
                <a:ext cx="7094309" cy="3829777"/>
              </a:xfrm>
              <a:prstGeom prst="rect">
                <a:avLst/>
              </a:prstGeom>
              <a:blipFill>
                <a:blip r:embed="rId3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0" y="354552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Search space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90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73591" y="945313"/>
                <a:ext cx="8068246" cy="385503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 defTabSz="457200"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Heuristic function h(s) of a state s:</a:t>
                </a:r>
              </a:p>
              <a:p>
                <a:pPr marL="0" indent="0" defTabSz="45720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defTabSz="45720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defTabSz="457200">
                  <a:lnSpc>
                    <a:spcPct val="115000"/>
                  </a:lnSpc>
                  <a:buSzPct val="100000"/>
                  <a:buFont typeface="Wingdings" panose="05000000000000000000" pitchFamily="2" charset="2"/>
                  <a:buChar char="v"/>
                  <a:tabLst>
                    <a:tab pos="672465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f1(s) calculate the number of violations of constraint C1.</a:t>
                </a:r>
              </a:p>
              <a:p>
                <a:pPr marL="0" indent="0" defTabSz="457200">
                  <a:spcAft>
                    <a:spcPts val="600"/>
                  </a:spcAft>
                  <a:buNone/>
                  <a:tabLst>
                    <a:tab pos="457200" algn="l"/>
                    <a:tab pos="676656" algn="l"/>
                  </a:tabLst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each variable x[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i,j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if the number of student of the class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greater than 	the capacity of the room which x[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i,j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is assigned to then f1(s) increments</a:t>
                </a:r>
              </a:p>
              <a:p>
                <a:pPr defTabSz="457200">
                  <a:lnSpc>
                    <a:spcPct val="115000"/>
                  </a:lnSpc>
                  <a:buSzPct val="100000"/>
                  <a:buFont typeface="Wingdings" panose="05000000000000000000" pitchFamily="2" charset="2"/>
                  <a:buChar char="v"/>
                  <a:tabLst>
                    <a:tab pos="672465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f2(s) calculate the number of violations of constraint C2</a:t>
                </a:r>
              </a:p>
              <a:p>
                <a:pPr marL="114300" indent="0" defTabSz="457200">
                  <a:lnSpc>
                    <a:spcPct val="115000"/>
                  </a:lnSpc>
                  <a:spcAft>
                    <a:spcPts val="600"/>
                  </a:spcAft>
                  <a:buNone/>
                  <a:tabLst>
                    <a:tab pos="457200" algn="l"/>
                    <a:tab pos="676656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At a time if a class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have a lesson in n different rooms then f2(s) increases n – 1</a:t>
                </a:r>
              </a:p>
              <a:p>
                <a:pPr defTabSz="457200">
                  <a:lnSpc>
                    <a:spcPct val="115000"/>
                  </a:lnSpc>
                  <a:buSzPct val="100000"/>
                  <a:buFont typeface="Wingdings" panose="05000000000000000000" pitchFamily="2" charset="2"/>
                  <a:buChar char="v"/>
                  <a:tabLst>
                    <a:tab pos="672465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f3(s) calculate the number of violations of constraint C3</a:t>
                </a:r>
              </a:p>
              <a:p>
                <a:pPr marL="114300" indent="0" defTabSz="457200">
                  <a:lnSpc>
                    <a:spcPct val="115000"/>
                  </a:lnSpc>
                  <a:buNone/>
                  <a:tabLst>
                    <a:tab pos="457200" algn="l"/>
                    <a:tab pos="676656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At a time if a teacher has to teach n different classes then f3(s) increases n - 1</a:t>
                </a:r>
              </a:p>
              <a:p>
                <a:pPr marL="114300" indent="0" defTabSz="457200">
                  <a:lnSpc>
                    <a:spcPct val="115000"/>
                  </a:lnSpc>
                  <a:spcBef>
                    <a:spcPts val="1200"/>
                  </a:spcBef>
                  <a:buNone/>
                  <a:tabLst>
                    <a:tab pos="672465" algn="l"/>
                  </a:tabLst>
                </a:pPr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h(s) = 0 then we obtain a feasible solution</a:t>
                </a:r>
              </a:p>
              <a:p>
                <a:pPr marL="114300" indent="0" defTabSz="457200">
                  <a:lnSpc>
                    <a:spcPct val="115000"/>
                  </a:lnSpc>
                  <a:spcAft>
                    <a:spcPts val="1000"/>
                  </a:spcAft>
                  <a:buNone/>
                  <a:tabLst>
                    <a:tab pos="672465" algn="l"/>
                  </a:tabLs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 defTabSz="457200">
                  <a:lnSpc>
                    <a:spcPct val="115000"/>
                  </a:lnSpc>
                  <a:spcAft>
                    <a:spcPts val="1000"/>
                  </a:spcAft>
                  <a:buNone/>
                  <a:tabLst>
                    <a:tab pos="672465" algn="l"/>
                  </a:tabLs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defTabSz="45720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73591" y="945313"/>
                <a:ext cx="8068246" cy="38550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87297" y="33562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Heuristics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61A16-41E2-4315-A742-E979AF6C2A2D}"/>
              </a:ext>
            </a:extLst>
          </p:cNvPr>
          <p:cNvSpPr txBox="1"/>
          <p:nvPr/>
        </p:nvSpPr>
        <p:spPr>
          <a:xfrm>
            <a:off x="3183428" y="1372579"/>
            <a:ext cx="2777145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oppins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Poppins"/>
              </a:rPr>
              <a:t>h(s) = f1(s) + f2(s) + f3(s)</a:t>
            </a:r>
          </a:p>
        </p:txBody>
      </p:sp>
    </p:spTree>
    <p:extLst>
      <p:ext uri="{BB962C8B-B14F-4D97-AF65-F5344CB8AC3E}">
        <p14:creationId xmlns:p14="http://schemas.microsoft.com/office/powerpoint/2010/main" val="243049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874790" y="1827672"/>
            <a:ext cx="7394421" cy="1488157"/>
          </a:xfrm>
          <a:prstGeom prst="roundRect">
            <a:avLst>
              <a:gd name="adj" fmla="val 8401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defTabSz="182880">
              <a:spcBef>
                <a:spcPts val="600"/>
              </a:spcBef>
              <a:buNone/>
            </a:pPr>
            <a:r>
              <a:rPr lang="en-US" sz="1800" dirty="0">
                <a:effectLst/>
              </a:rPr>
              <a:t>Consider all the neighbors of a current state then choose a neighbor that has minimum heuristic value of all the neighbors. If that neighbor has the heuristic value less than or equal to the current state → continue, otherwise,  the algorithm finishes</a:t>
            </a:r>
          </a:p>
          <a:p>
            <a:pPr marL="0" lvl="0" indent="0" defTabSz="182880">
              <a:buNone/>
            </a:pP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Hill Climbing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Idea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32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104660" y="1832343"/>
                <a:ext cx="4934680" cy="2744759"/>
              </a:xfrm>
              <a:prstGeom prst="roundRect">
                <a:avLst>
                  <a:gd name="adj" fmla="val 6997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def 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HillClimbing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(variables, domain):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current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generate a random state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Value(current)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while 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&gt; 0: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best_neighbor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a smallest value 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of current</a:t>
                </a:r>
                <a:endParaRPr lang="en-US" dirty="0">
                  <a:solidFill>
                    <a:schemeClr val="bg2">
                      <a:lumMod val="75000"/>
                      <a:lumOff val="2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if Value(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: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break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current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endParaRPr lang="en-GB" dirty="0">
                  <a:solidFill>
                    <a:schemeClr val="bg2">
                      <a:lumMod val="75000"/>
                      <a:lumOff val="25000"/>
                    </a:schemeClr>
                  </a:solidFill>
                </a:endParaRP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Value(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best_neighbor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return current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/>
                  <a:t>			</a:t>
                </a: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104660" y="1832343"/>
                <a:ext cx="4934680" cy="2744759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Hill Climbing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Pseudocode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2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387410" y="1373130"/>
            <a:ext cx="8486917" cy="584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cardinality of the neighbor set of a given state is too large → the algorithm is slow. </a:t>
            </a: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 Another approach First Choice Hill Climbing</a:t>
            </a:r>
          </a:p>
          <a:p>
            <a:pPr marL="0" lvl="0" indent="0" defTabSz="182880">
              <a:buNone/>
            </a:pP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Remark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99A6F7-36AD-45E5-B8F8-DFE8CF9E4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24522"/>
              </p:ext>
            </p:extLst>
          </p:nvPr>
        </p:nvGraphicFramePr>
        <p:xfrm>
          <a:off x="606197" y="2129784"/>
          <a:ext cx="3826180" cy="172212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956545">
                  <a:extLst>
                    <a:ext uri="{9D8B030D-6E8A-4147-A177-3AD203B41FA5}">
                      <a16:colId xmlns:a16="http://schemas.microsoft.com/office/drawing/2014/main" val="1774870457"/>
                    </a:ext>
                  </a:extLst>
                </a:gridCol>
                <a:gridCol w="956545">
                  <a:extLst>
                    <a:ext uri="{9D8B030D-6E8A-4147-A177-3AD203B41FA5}">
                      <a16:colId xmlns:a16="http://schemas.microsoft.com/office/drawing/2014/main" val="654038651"/>
                    </a:ext>
                  </a:extLst>
                </a:gridCol>
                <a:gridCol w="956545">
                  <a:extLst>
                    <a:ext uri="{9D8B030D-6E8A-4147-A177-3AD203B41FA5}">
                      <a16:colId xmlns:a16="http://schemas.microsoft.com/office/drawing/2014/main" val="1736434156"/>
                    </a:ext>
                  </a:extLst>
                </a:gridCol>
                <a:gridCol w="956545">
                  <a:extLst>
                    <a:ext uri="{9D8B030D-6E8A-4147-A177-3AD203B41FA5}">
                      <a16:colId xmlns:a16="http://schemas.microsoft.com/office/drawing/2014/main" val="353410202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938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148200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12.442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276695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35.563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602264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117.28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726109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61907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A3AF95-6187-4C43-8F77-773704A2C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65925"/>
              </p:ext>
            </p:extLst>
          </p:nvPr>
        </p:nvGraphicFramePr>
        <p:xfrm>
          <a:off x="4824839" y="2129784"/>
          <a:ext cx="3834100" cy="172212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958525">
                  <a:extLst>
                    <a:ext uri="{9D8B030D-6E8A-4147-A177-3AD203B41FA5}">
                      <a16:colId xmlns:a16="http://schemas.microsoft.com/office/drawing/2014/main" val="105080892"/>
                    </a:ext>
                  </a:extLst>
                </a:gridCol>
                <a:gridCol w="958525">
                  <a:extLst>
                    <a:ext uri="{9D8B030D-6E8A-4147-A177-3AD203B41FA5}">
                      <a16:colId xmlns:a16="http://schemas.microsoft.com/office/drawing/2014/main" val="784689064"/>
                    </a:ext>
                  </a:extLst>
                </a:gridCol>
                <a:gridCol w="958525">
                  <a:extLst>
                    <a:ext uri="{9D8B030D-6E8A-4147-A177-3AD203B41FA5}">
                      <a16:colId xmlns:a16="http://schemas.microsoft.com/office/drawing/2014/main" val="2788282773"/>
                    </a:ext>
                  </a:extLst>
                </a:gridCol>
                <a:gridCol w="958525">
                  <a:extLst>
                    <a:ext uri="{9D8B030D-6E8A-4147-A177-3AD203B41FA5}">
                      <a16:colId xmlns:a16="http://schemas.microsoft.com/office/drawing/2014/main" val="3466591789"/>
                    </a:ext>
                  </a:extLst>
                </a:gridCol>
              </a:tblGrid>
              <a:tr h="2870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13085"/>
                  </a:ext>
                </a:extLst>
              </a:tr>
              <a:tr h="2870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479988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923840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35.777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89516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179.667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623944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219.503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46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705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1108105" y="2045017"/>
            <a:ext cx="6927790" cy="1053466"/>
          </a:xfrm>
          <a:prstGeom prst="roundRect">
            <a:avLst>
              <a:gd name="adj" fmla="val 731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defTabSz="18288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iteration, the algorithm generates a random neighbor of the current state until getting the neighbor such that has the heuristic value less than or equal to the value of the current state </a:t>
            </a:r>
          </a:p>
          <a:p>
            <a:pPr marL="0" lvl="0" indent="0" defTabSz="182880">
              <a:buNone/>
            </a:pP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First Choice Hill Climbing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US" dirty="0">
                <a:solidFill>
                  <a:schemeClr val="lt2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876509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482023" y="1534511"/>
                <a:ext cx="4179955" cy="3351875"/>
              </a:xfrm>
              <a:prstGeom prst="roundRect">
                <a:avLst>
                  <a:gd name="adj" fmla="val 4387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d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ef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FirstChoiceHillClimbing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(variables, domain, limit):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	current </a:t>
                </a: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 generate a random state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Value(current)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	while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curr_violations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 &gt; 0: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cnt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0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		while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cnt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 &lt; limit: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var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choose a random variable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			candidate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 choose from the domain randomly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(current, var, candidate)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			if Value(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neighbor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curr_violations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: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	current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endParaRPr lang="en-GB" sz="1200" dirty="0">
                  <a:solidFill>
                    <a:schemeClr val="bg2">
                      <a:lumMod val="75000"/>
                      <a:lumOff val="25000"/>
                    </a:schemeClr>
                  </a:solidFill>
                </a:endParaRP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				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curr_violations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 Value(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neighbor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)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	break 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cnt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++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		if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cnt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 &gt; l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imit: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Nirmala UI" panose="020B0502040204020203" pitchFamily="34" charset="0"/>
                    <a:ea typeface="Nirmala UI" panose="020B0502040204020203" pitchFamily="34" charset="0"/>
                  </a:rPr>
                  <a:t>			break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return current</a:t>
                </a:r>
                <a:endParaRPr lang="en-GB" sz="12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0" lvl="0" indent="0" defTabSz="182880">
                  <a:buNone/>
                </a:pPr>
                <a:r>
                  <a:rPr lang="en-GB" sz="1200" dirty="0"/>
                  <a:t>			</a:t>
                </a:r>
                <a:endParaRPr lang="en-GB" sz="12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482023" y="1534511"/>
                <a:ext cx="4179955" cy="3351875"/>
              </a:xfrm>
              <a:prstGeom prst="roundRect">
                <a:avLst>
                  <a:gd name="adj" fmla="val 438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First Choice Hill Climbing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Pseudocode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7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8"/>
          <p:cNvSpPr/>
          <p:nvPr/>
        </p:nvSpPr>
        <p:spPr>
          <a:xfrm rot="593">
            <a:off x="-6268924" y="-96659"/>
            <a:ext cx="24958401" cy="357743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2" name="Google Shape;802;p38"/>
          <p:cNvGrpSpPr/>
          <p:nvPr/>
        </p:nvGrpSpPr>
        <p:grpSpPr>
          <a:xfrm>
            <a:off x="720000" y="1872412"/>
            <a:ext cx="885663" cy="879605"/>
            <a:chOff x="1466023" y="1936927"/>
            <a:chExt cx="885663" cy="879605"/>
          </a:xfrm>
        </p:grpSpPr>
        <p:sp>
          <p:nvSpPr>
            <p:cNvPr id="803" name="Google Shape;803;p38"/>
            <p:cNvSpPr/>
            <p:nvPr/>
          </p:nvSpPr>
          <p:spPr>
            <a:xfrm rot="2249719">
              <a:off x="1585901" y="20701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38"/>
            <p:cNvGrpSpPr/>
            <p:nvPr/>
          </p:nvGrpSpPr>
          <p:grpSpPr>
            <a:xfrm>
              <a:off x="1796115" y="2265412"/>
              <a:ext cx="225449" cy="226452"/>
              <a:chOff x="1796115" y="2304375"/>
              <a:chExt cx="225449" cy="226452"/>
            </a:xfrm>
          </p:grpSpPr>
          <p:sp>
            <p:nvSpPr>
              <p:cNvPr id="805" name="Google Shape;805;p38"/>
              <p:cNvSpPr/>
              <p:nvPr/>
            </p:nvSpPr>
            <p:spPr>
              <a:xfrm>
                <a:off x="1903260" y="2304375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0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1903260" y="2456978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1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1948776" y="2410494"/>
                <a:ext cx="72788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85" extrusionOk="0">
                    <a:moveTo>
                      <a:pt x="0" y="1"/>
                    </a:moveTo>
                    <a:lnTo>
                      <a:pt x="0" y="284"/>
                    </a:lnTo>
                    <a:lnTo>
                      <a:pt x="1572" y="284"/>
                    </a:lnTo>
                    <a:lnTo>
                      <a:pt x="1572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1796115" y="2410494"/>
                <a:ext cx="72834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285" extrusionOk="0">
                    <a:moveTo>
                      <a:pt x="1" y="1"/>
                    </a:moveTo>
                    <a:lnTo>
                      <a:pt x="1" y="284"/>
                    </a:lnTo>
                    <a:lnTo>
                      <a:pt x="1573" y="284"/>
                    </a:lnTo>
                    <a:lnTo>
                      <a:pt x="157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9" name="Google Shape;809;p38"/>
          <p:cNvGrpSpPr/>
          <p:nvPr/>
        </p:nvGrpSpPr>
        <p:grpSpPr>
          <a:xfrm>
            <a:off x="2864885" y="2080234"/>
            <a:ext cx="885663" cy="879605"/>
            <a:chOff x="4129173" y="2073077"/>
            <a:chExt cx="885663" cy="879605"/>
          </a:xfrm>
        </p:grpSpPr>
        <p:sp>
          <p:nvSpPr>
            <p:cNvPr id="810" name="Google Shape;810;p38"/>
            <p:cNvSpPr/>
            <p:nvPr/>
          </p:nvSpPr>
          <p:spPr>
            <a:xfrm rot="2249719">
              <a:off x="4249051" y="220632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4566410" y="239965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4566410" y="255225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4611926" y="250576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4459265" y="250576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38"/>
          <p:cNvGrpSpPr/>
          <p:nvPr/>
        </p:nvGrpSpPr>
        <p:grpSpPr>
          <a:xfrm>
            <a:off x="7311176" y="1834943"/>
            <a:ext cx="885663" cy="879605"/>
            <a:chOff x="6792323" y="1866327"/>
            <a:chExt cx="885663" cy="879605"/>
          </a:xfrm>
        </p:grpSpPr>
        <p:sp>
          <p:nvSpPr>
            <p:cNvPr id="816" name="Google Shape;816;p38"/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7229560" y="219290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7229560" y="234550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275076" y="229901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122415" y="229901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38"/>
          <p:cNvGrpSpPr/>
          <p:nvPr/>
        </p:nvGrpSpPr>
        <p:grpSpPr>
          <a:xfrm>
            <a:off x="7271200" y="4740448"/>
            <a:ext cx="225449" cy="226458"/>
            <a:chOff x="2267375" y="95710"/>
            <a:chExt cx="225449" cy="226458"/>
          </a:xfrm>
        </p:grpSpPr>
        <p:sp>
          <p:nvSpPr>
            <p:cNvPr id="822" name="Google Shape;82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827" name="Google Shape;82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832" name="Google Shape;83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8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837" name="Google Shape;83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Members of the group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42" name="Google Shape;842;p38"/>
          <p:cNvSpPr txBox="1">
            <a:spLocks noGrp="1"/>
          </p:cNvSpPr>
          <p:nvPr>
            <p:ph type="title" idx="2"/>
          </p:nvPr>
        </p:nvSpPr>
        <p:spPr>
          <a:xfrm>
            <a:off x="202291" y="1545118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/>
              <a:t>Nguyễn</a:t>
            </a:r>
            <a:r>
              <a:rPr lang="en-GB" sz="2000" dirty="0"/>
              <a:t> </a:t>
            </a:r>
            <a:r>
              <a:rPr lang="en-GB" sz="2000" dirty="0" err="1"/>
              <a:t>Văn</a:t>
            </a:r>
            <a:r>
              <a:rPr lang="en-GB" sz="2000" dirty="0"/>
              <a:t> Huy</a:t>
            </a:r>
            <a:endParaRPr dirty="0"/>
          </a:p>
        </p:txBody>
      </p:sp>
      <p:sp>
        <p:nvSpPr>
          <p:cNvPr id="844" name="Google Shape;844;p38"/>
          <p:cNvSpPr txBox="1">
            <a:spLocks noGrp="1"/>
          </p:cNvSpPr>
          <p:nvPr>
            <p:ph type="title" idx="3"/>
          </p:nvPr>
        </p:nvSpPr>
        <p:spPr>
          <a:xfrm>
            <a:off x="4609196" y="1676507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/>
              <a:t>Trần</a:t>
            </a:r>
            <a:r>
              <a:rPr lang="en-GB" sz="2000" dirty="0"/>
              <a:t> </a:t>
            </a:r>
            <a:r>
              <a:rPr lang="en-GB" sz="2000" dirty="0" err="1"/>
              <a:t>Tuấn</a:t>
            </a:r>
            <a:r>
              <a:rPr lang="en-GB" sz="2000" dirty="0"/>
              <a:t> </a:t>
            </a:r>
            <a:r>
              <a:rPr lang="en-GB" sz="2000" dirty="0" err="1"/>
              <a:t>Phong</a:t>
            </a:r>
            <a:endParaRPr dirty="0"/>
          </a:p>
        </p:txBody>
      </p:sp>
      <p:sp>
        <p:nvSpPr>
          <p:cNvPr id="846" name="Google Shape;846;p38"/>
          <p:cNvSpPr txBox="1">
            <a:spLocks noGrp="1"/>
          </p:cNvSpPr>
          <p:nvPr>
            <p:ph type="title" idx="5"/>
          </p:nvPr>
        </p:nvSpPr>
        <p:spPr>
          <a:xfrm>
            <a:off x="6647076" y="2565022"/>
            <a:ext cx="2202674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/>
              <a:t>Nguyễn</a:t>
            </a:r>
            <a:r>
              <a:rPr lang="en-GB" sz="2000" dirty="0"/>
              <a:t> </a:t>
            </a:r>
            <a:r>
              <a:rPr lang="en-GB" sz="2000" dirty="0" err="1"/>
              <a:t>Ngọc</a:t>
            </a:r>
            <a:r>
              <a:rPr lang="en-GB" sz="2000" dirty="0"/>
              <a:t> </a:t>
            </a:r>
            <a:r>
              <a:rPr lang="en-GB" sz="2000" dirty="0" err="1"/>
              <a:t>Khánh</a:t>
            </a:r>
            <a:endParaRPr dirty="0"/>
          </a:p>
        </p:txBody>
      </p:sp>
      <p:grpSp>
        <p:nvGrpSpPr>
          <p:cNvPr id="49" name="Google Shape;815;p38">
            <a:extLst>
              <a:ext uri="{FF2B5EF4-FFF2-40B4-BE49-F238E27FC236}">
                <a16:creationId xmlns:a16="http://schemas.microsoft.com/office/drawing/2014/main" id="{8D9A072F-07F4-4211-B958-87622238CC23}"/>
              </a:ext>
            </a:extLst>
          </p:cNvPr>
          <p:cNvGrpSpPr/>
          <p:nvPr/>
        </p:nvGrpSpPr>
        <p:grpSpPr>
          <a:xfrm>
            <a:off x="5245209" y="2024263"/>
            <a:ext cx="885663" cy="879605"/>
            <a:chOff x="6792323" y="1866327"/>
            <a:chExt cx="885663" cy="879605"/>
          </a:xfrm>
        </p:grpSpPr>
        <p:sp>
          <p:nvSpPr>
            <p:cNvPr id="50" name="Google Shape;816;p38">
              <a:extLst>
                <a:ext uri="{FF2B5EF4-FFF2-40B4-BE49-F238E27FC236}">
                  <a16:creationId xmlns:a16="http://schemas.microsoft.com/office/drawing/2014/main" id="{508CB592-7885-4EC8-BC21-E46BB5A988E4}"/>
                </a:ext>
              </a:extLst>
            </p:cNvPr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7;p38">
              <a:extLst>
                <a:ext uri="{FF2B5EF4-FFF2-40B4-BE49-F238E27FC236}">
                  <a16:creationId xmlns:a16="http://schemas.microsoft.com/office/drawing/2014/main" id="{21D72B58-E083-46C9-9AF8-3565D67A9F61}"/>
                </a:ext>
              </a:extLst>
            </p:cNvPr>
            <p:cNvSpPr/>
            <p:nvPr/>
          </p:nvSpPr>
          <p:spPr>
            <a:xfrm>
              <a:off x="7229560" y="219290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8;p38">
              <a:extLst>
                <a:ext uri="{FF2B5EF4-FFF2-40B4-BE49-F238E27FC236}">
                  <a16:creationId xmlns:a16="http://schemas.microsoft.com/office/drawing/2014/main" id="{CE2119F3-C1FC-4204-876F-A995DCC2CF57}"/>
                </a:ext>
              </a:extLst>
            </p:cNvPr>
            <p:cNvSpPr/>
            <p:nvPr/>
          </p:nvSpPr>
          <p:spPr>
            <a:xfrm>
              <a:off x="7229560" y="234550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9;p38">
              <a:extLst>
                <a:ext uri="{FF2B5EF4-FFF2-40B4-BE49-F238E27FC236}">
                  <a16:creationId xmlns:a16="http://schemas.microsoft.com/office/drawing/2014/main" id="{463EC306-E64B-4F6F-8396-77B6B36C9E9C}"/>
                </a:ext>
              </a:extLst>
            </p:cNvPr>
            <p:cNvSpPr/>
            <p:nvPr/>
          </p:nvSpPr>
          <p:spPr>
            <a:xfrm>
              <a:off x="7275076" y="229901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0;p38">
              <a:extLst>
                <a:ext uri="{FF2B5EF4-FFF2-40B4-BE49-F238E27FC236}">
                  <a16:creationId xmlns:a16="http://schemas.microsoft.com/office/drawing/2014/main" id="{AA5810EC-A260-4B61-A354-A5D1D6E714BB}"/>
                </a:ext>
              </a:extLst>
            </p:cNvPr>
            <p:cNvSpPr/>
            <p:nvPr/>
          </p:nvSpPr>
          <p:spPr>
            <a:xfrm>
              <a:off x="7122415" y="229901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846;p38">
            <a:extLst>
              <a:ext uri="{FF2B5EF4-FFF2-40B4-BE49-F238E27FC236}">
                <a16:creationId xmlns:a16="http://schemas.microsoft.com/office/drawing/2014/main" id="{120A7DA3-0306-4FC5-8B9B-494B7B4AEE9E}"/>
              </a:ext>
            </a:extLst>
          </p:cNvPr>
          <p:cNvSpPr txBox="1">
            <a:spLocks/>
          </p:cNvSpPr>
          <p:nvPr/>
        </p:nvSpPr>
        <p:spPr>
          <a:xfrm>
            <a:off x="2298087" y="2869672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1" i="0" u="none" strike="noStrike" cap="none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pPr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Bùi Hồng Nhật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1478554" y="1475179"/>
            <a:ext cx="6186893" cy="133865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defTabSz="182880"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aster and more complete than the standard Hill Climbing.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182880"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Faster than CP </a:t>
            </a:r>
            <a:r>
              <a:rPr 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ortools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when the search space contains many feasible solution and the size of the problem is small.</a:t>
            </a:r>
          </a:p>
          <a:p>
            <a:pPr marL="285750" indent="-285750" defTabSz="182880"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Randomness is a problem.</a:t>
            </a: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Remark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FE9599E-C28F-4EDD-952B-E2DDE3710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33176"/>
              </p:ext>
            </p:extLst>
          </p:nvPr>
        </p:nvGraphicFramePr>
        <p:xfrm>
          <a:off x="184369" y="2943815"/>
          <a:ext cx="4321300" cy="1731561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864260">
                  <a:extLst>
                    <a:ext uri="{9D8B030D-6E8A-4147-A177-3AD203B41FA5}">
                      <a16:colId xmlns:a16="http://schemas.microsoft.com/office/drawing/2014/main" val="2852194234"/>
                    </a:ext>
                  </a:extLst>
                </a:gridCol>
                <a:gridCol w="864260">
                  <a:extLst>
                    <a:ext uri="{9D8B030D-6E8A-4147-A177-3AD203B41FA5}">
                      <a16:colId xmlns:a16="http://schemas.microsoft.com/office/drawing/2014/main" val="2104629220"/>
                    </a:ext>
                  </a:extLst>
                </a:gridCol>
                <a:gridCol w="864260">
                  <a:extLst>
                    <a:ext uri="{9D8B030D-6E8A-4147-A177-3AD203B41FA5}">
                      <a16:colId xmlns:a16="http://schemas.microsoft.com/office/drawing/2014/main" val="2969340802"/>
                    </a:ext>
                  </a:extLst>
                </a:gridCol>
                <a:gridCol w="864260">
                  <a:extLst>
                    <a:ext uri="{9D8B030D-6E8A-4147-A177-3AD203B41FA5}">
                      <a16:colId xmlns:a16="http://schemas.microsoft.com/office/drawing/2014/main" val="3981024437"/>
                    </a:ext>
                  </a:extLst>
                </a:gridCol>
                <a:gridCol w="864260">
                  <a:extLst>
                    <a:ext uri="{9D8B030D-6E8A-4147-A177-3AD203B41FA5}">
                      <a16:colId xmlns:a16="http://schemas.microsoft.com/office/drawing/2014/main" val="1107905836"/>
                    </a:ext>
                  </a:extLst>
                </a:gridCol>
              </a:tblGrid>
              <a:tr h="2751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46983"/>
                  </a:ext>
                </a:extLst>
              </a:tr>
              <a:tr h="63112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55258"/>
                  </a:ext>
                </a:extLst>
              </a:tr>
              <a:tr h="2751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12.442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8159"/>
                  </a:ext>
                </a:extLst>
              </a:tr>
              <a:tr h="2751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35.563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673901"/>
                  </a:ext>
                </a:extLst>
              </a:tr>
              <a:tr h="2751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117.28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56156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A4DDBE5-B07C-4ABE-8EBF-A4A467C3B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6475"/>
              </p:ext>
            </p:extLst>
          </p:nvPr>
        </p:nvGraphicFramePr>
        <p:xfrm>
          <a:off x="4694721" y="2943815"/>
          <a:ext cx="4216000" cy="174079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843200">
                  <a:extLst>
                    <a:ext uri="{9D8B030D-6E8A-4147-A177-3AD203B41FA5}">
                      <a16:colId xmlns:a16="http://schemas.microsoft.com/office/drawing/2014/main" val="83715641"/>
                    </a:ext>
                  </a:extLst>
                </a:gridCol>
                <a:gridCol w="843200">
                  <a:extLst>
                    <a:ext uri="{9D8B030D-6E8A-4147-A177-3AD203B41FA5}">
                      <a16:colId xmlns:a16="http://schemas.microsoft.com/office/drawing/2014/main" val="2484452591"/>
                    </a:ext>
                  </a:extLst>
                </a:gridCol>
                <a:gridCol w="843200">
                  <a:extLst>
                    <a:ext uri="{9D8B030D-6E8A-4147-A177-3AD203B41FA5}">
                      <a16:colId xmlns:a16="http://schemas.microsoft.com/office/drawing/2014/main" val="1983025267"/>
                    </a:ext>
                  </a:extLst>
                </a:gridCol>
                <a:gridCol w="843200">
                  <a:extLst>
                    <a:ext uri="{9D8B030D-6E8A-4147-A177-3AD203B41FA5}">
                      <a16:colId xmlns:a16="http://schemas.microsoft.com/office/drawing/2014/main" val="1405897263"/>
                    </a:ext>
                  </a:extLst>
                </a:gridCol>
                <a:gridCol w="843200">
                  <a:extLst>
                    <a:ext uri="{9D8B030D-6E8A-4147-A177-3AD203B41FA5}">
                      <a16:colId xmlns:a16="http://schemas.microsoft.com/office/drawing/2014/main" val="3380478841"/>
                    </a:ext>
                  </a:extLst>
                </a:gridCol>
              </a:tblGrid>
              <a:tr h="25505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04436"/>
                  </a:ext>
                </a:extLst>
              </a:tr>
              <a:tr h="58512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412814"/>
                  </a:ext>
                </a:extLst>
              </a:tr>
              <a:tr h="2798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28085"/>
                  </a:ext>
                </a:extLst>
              </a:tr>
              <a:tr h="2798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30700"/>
                  </a:ext>
                </a:extLst>
              </a:tr>
              <a:tr h="3275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179.667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501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959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/>
          <p:nvPr/>
        </p:nvSpPr>
        <p:spPr>
          <a:xfrm>
            <a:off x="6660425" y="4630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1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123" name="Google Shape;1123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1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128" name="Google Shape;1128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1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133" name="Google Shape;1133;p41"/>
            <p:cNvSpPr/>
            <p:nvPr/>
          </p:nvSpPr>
          <p:spPr>
            <a:xfrm>
              <a:off x="5686234" y="939246"/>
              <a:ext cx="9215" cy="52927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5686234" y="1048699"/>
              <a:ext cx="9215" cy="52611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5719752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5609968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1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138" name="Google Shape;113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1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143" name="Google Shape;1143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1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148" name="Google Shape;114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Google Shape;1152;p41"/>
          <p:cNvSpPr txBox="1">
            <a:spLocks noGrp="1"/>
          </p:cNvSpPr>
          <p:nvPr>
            <p:ph type="title"/>
          </p:nvPr>
        </p:nvSpPr>
        <p:spPr>
          <a:xfrm>
            <a:off x="986660" y="2501939"/>
            <a:ext cx="3046075" cy="73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GREEDY</a:t>
            </a:r>
            <a:endParaRPr sz="3600" dirty="0"/>
          </a:p>
        </p:txBody>
      </p:sp>
      <p:sp>
        <p:nvSpPr>
          <p:cNvPr id="34" name="Google Shape;1152;p41">
            <a:extLst>
              <a:ext uri="{FF2B5EF4-FFF2-40B4-BE49-F238E27FC236}">
                <a16:creationId xmlns:a16="http://schemas.microsoft.com/office/drawing/2014/main" id="{74CD4E14-3384-47B0-A1E9-76FB8C328190}"/>
              </a:ext>
            </a:extLst>
          </p:cNvPr>
          <p:cNvSpPr txBox="1">
            <a:spLocks/>
          </p:cNvSpPr>
          <p:nvPr/>
        </p:nvSpPr>
        <p:spPr>
          <a:xfrm>
            <a:off x="1007352" y="1948647"/>
            <a:ext cx="1606259" cy="58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7200" b="1" i="0" u="none" strike="noStrike" cap="none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4800" dirty="0"/>
              <a:t>4</a:t>
            </a:r>
          </a:p>
        </p:txBody>
      </p:sp>
      <p:grpSp>
        <p:nvGrpSpPr>
          <p:cNvPr id="35" name="Google Shape;720;p37">
            <a:extLst>
              <a:ext uri="{FF2B5EF4-FFF2-40B4-BE49-F238E27FC236}">
                <a16:creationId xmlns:a16="http://schemas.microsoft.com/office/drawing/2014/main" id="{1BA9589F-3D19-4745-AA30-FE254B39A5D3}"/>
              </a:ext>
            </a:extLst>
          </p:cNvPr>
          <p:cNvGrpSpPr/>
          <p:nvPr/>
        </p:nvGrpSpPr>
        <p:grpSpPr>
          <a:xfrm>
            <a:off x="3865228" y="1097443"/>
            <a:ext cx="3770850" cy="2805925"/>
            <a:chOff x="4705525" y="1038800"/>
            <a:chExt cx="3770850" cy="2805925"/>
          </a:xfrm>
        </p:grpSpPr>
        <p:sp>
          <p:nvSpPr>
            <p:cNvPr id="36" name="Google Shape;721;p37">
              <a:extLst>
                <a:ext uri="{FF2B5EF4-FFF2-40B4-BE49-F238E27FC236}">
                  <a16:creationId xmlns:a16="http://schemas.microsoft.com/office/drawing/2014/main" id="{43D0C339-91D4-4BFA-B372-DBFAFCDE479D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2;p37">
              <a:extLst>
                <a:ext uri="{FF2B5EF4-FFF2-40B4-BE49-F238E27FC236}">
                  <a16:creationId xmlns:a16="http://schemas.microsoft.com/office/drawing/2014/main" id="{ADD97C4E-B1D2-4350-A60B-065E562CB59C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3;p37">
              <a:extLst>
                <a:ext uri="{FF2B5EF4-FFF2-40B4-BE49-F238E27FC236}">
                  <a16:creationId xmlns:a16="http://schemas.microsoft.com/office/drawing/2014/main" id="{CE2956F9-51EA-4FBF-B0BC-A4633728F72E}"/>
                </a:ext>
              </a:extLst>
            </p:cNvPr>
            <p:cNvSpPr/>
            <p:nvPr/>
          </p:nvSpPr>
          <p:spPr>
            <a:xfrm>
              <a:off x="4921825" y="1061425"/>
              <a:ext cx="1898000" cy="2407725"/>
            </a:xfrm>
            <a:custGeom>
              <a:avLst/>
              <a:gdLst/>
              <a:ahLst/>
              <a:cxnLst/>
              <a:rect l="l" t="t" r="r" b="b"/>
              <a:pathLst>
                <a:path w="75920" h="96309" extrusionOk="0">
                  <a:moveTo>
                    <a:pt x="0" y="1"/>
                  </a:moveTo>
                  <a:lnTo>
                    <a:pt x="0" y="96309"/>
                  </a:lnTo>
                  <a:lnTo>
                    <a:pt x="75920" y="96309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4;p37">
              <a:extLst>
                <a:ext uri="{FF2B5EF4-FFF2-40B4-BE49-F238E27FC236}">
                  <a16:creationId xmlns:a16="http://schemas.microsoft.com/office/drawing/2014/main" id="{C97F5FC0-5FF1-40B5-8518-A50E8BF327E9}"/>
                </a:ext>
              </a:extLst>
            </p:cNvPr>
            <p:cNvSpPr/>
            <p:nvPr/>
          </p:nvSpPr>
          <p:spPr>
            <a:xfrm>
              <a:off x="4921825" y="1061425"/>
              <a:ext cx="1898000" cy="143400"/>
            </a:xfrm>
            <a:custGeom>
              <a:avLst/>
              <a:gdLst/>
              <a:ahLst/>
              <a:cxnLst/>
              <a:rect l="l" t="t" r="r" b="b"/>
              <a:pathLst>
                <a:path w="75920" h="5736" extrusionOk="0">
                  <a:moveTo>
                    <a:pt x="0" y="1"/>
                  </a:moveTo>
                  <a:lnTo>
                    <a:pt x="0" y="5735"/>
                  </a:lnTo>
                  <a:lnTo>
                    <a:pt x="75920" y="5735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5;p37">
              <a:extLst>
                <a:ext uri="{FF2B5EF4-FFF2-40B4-BE49-F238E27FC236}">
                  <a16:creationId xmlns:a16="http://schemas.microsoft.com/office/drawing/2014/main" id="{9D52A89D-B4B0-4B72-8727-4286A21F2D65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;p37">
              <a:extLst>
                <a:ext uri="{FF2B5EF4-FFF2-40B4-BE49-F238E27FC236}">
                  <a16:creationId xmlns:a16="http://schemas.microsoft.com/office/drawing/2014/main" id="{43ACA0E1-F16F-4500-83FA-88FA4A3916DE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7;p37">
              <a:extLst>
                <a:ext uri="{FF2B5EF4-FFF2-40B4-BE49-F238E27FC236}">
                  <a16:creationId xmlns:a16="http://schemas.microsoft.com/office/drawing/2014/main" id="{61B17B44-BF5F-4BF7-95F3-4B788FD7DBDC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8;p37">
              <a:extLst>
                <a:ext uri="{FF2B5EF4-FFF2-40B4-BE49-F238E27FC236}">
                  <a16:creationId xmlns:a16="http://schemas.microsoft.com/office/drawing/2014/main" id="{88480C4A-E368-4174-999B-F3A89173BE35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9;p37">
              <a:extLst>
                <a:ext uri="{FF2B5EF4-FFF2-40B4-BE49-F238E27FC236}">
                  <a16:creationId xmlns:a16="http://schemas.microsoft.com/office/drawing/2014/main" id="{23A05B0B-DEF2-410B-B6C0-52C2C8FBC98D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0;p37">
              <a:extLst>
                <a:ext uri="{FF2B5EF4-FFF2-40B4-BE49-F238E27FC236}">
                  <a16:creationId xmlns:a16="http://schemas.microsoft.com/office/drawing/2014/main" id="{D3B032AB-DA30-407C-A6C4-E97E3626171E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1;p37">
              <a:extLst>
                <a:ext uri="{FF2B5EF4-FFF2-40B4-BE49-F238E27FC236}">
                  <a16:creationId xmlns:a16="http://schemas.microsoft.com/office/drawing/2014/main" id="{AB7586C3-6475-4160-AB79-D1C8D0222005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2;p37">
              <a:extLst>
                <a:ext uri="{FF2B5EF4-FFF2-40B4-BE49-F238E27FC236}">
                  <a16:creationId xmlns:a16="http://schemas.microsoft.com/office/drawing/2014/main" id="{D6089ACF-6E20-498C-9AB0-2B44BE8A9ACF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3;p37">
              <a:extLst>
                <a:ext uri="{FF2B5EF4-FFF2-40B4-BE49-F238E27FC236}">
                  <a16:creationId xmlns:a16="http://schemas.microsoft.com/office/drawing/2014/main" id="{7AF27AA9-C225-4910-B259-BD9274A21790}"/>
                </a:ext>
              </a:extLst>
            </p:cNvPr>
            <p:cNvSpPr/>
            <p:nvPr/>
          </p:nvSpPr>
          <p:spPr>
            <a:xfrm>
              <a:off x="64501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4;p37">
              <a:extLst>
                <a:ext uri="{FF2B5EF4-FFF2-40B4-BE49-F238E27FC236}">
                  <a16:creationId xmlns:a16="http://schemas.microsoft.com/office/drawing/2014/main" id="{ABB8BE3E-FB5F-4745-AC25-375DD2A706B7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5;p37">
              <a:extLst>
                <a:ext uri="{FF2B5EF4-FFF2-40B4-BE49-F238E27FC236}">
                  <a16:creationId xmlns:a16="http://schemas.microsoft.com/office/drawing/2014/main" id="{82B25CC1-3123-4491-99D3-159C4076D81B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6;p37">
              <a:extLst>
                <a:ext uri="{FF2B5EF4-FFF2-40B4-BE49-F238E27FC236}">
                  <a16:creationId xmlns:a16="http://schemas.microsoft.com/office/drawing/2014/main" id="{2C14EA23-120C-4588-B3C5-D1F060E33E53}"/>
                </a:ext>
              </a:extLst>
            </p:cNvPr>
            <p:cNvSpPr/>
            <p:nvPr/>
          </p:nvSpPr>
          <p:spPr>
            <a:xfrm>
              <a:off x="5008175" y="1149450"/>
              <a:ext cx="1732850" cy="73800"/>
            </a:xfrm>
            <a:custGeom>
              <a:avLst/>
              <a:gdLst/>
              <a:ahLst/>
              <a:cxnLst/>
              <a:rect l="l" t="t" r="r" b="b"/>
              <a:pathLst>
                <a:path w="69314" h="2952" extrusionOk="0">
                  <a:moveTo>
                    <a:pt x="0" y="1"/>
                  </a:moveTo>
                  <a:lnTo>
                    <a:pt x="0" y="2952"/>
                  </a:lnTo>
                  <a:lnTo>
                    <a:pt x="69314" y="2952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7;p37">
              <a:extLst>
                <a:ext uri="{FF2B5EF4-FFF2-40B4-BE49-F238E27FC236}">
                  <a16:creationId xmlns:a16="http://schemas.microsoft.com/office/drawing/2014/main" id="{049E2E72-0736-4F75-A6B2-F608EEF3802E}"/>
                </a:ext>
              </a:extLst>
            </p:cNvPr>
            <p:cNvSpPr/>
            <p:nvPr/>
          </p:nvSpPr>
          <p:spPr>
            <a:xfrm>
              <a:off x="6544825" y="1149450"/>
              <a:ext cx="196200" cy="73800"/>
            </a:xfrm>
            <a:custGeom>
              <a:avLst/>
              <a:gdLst/>
              <a:ahLst/>
              <a:cxnLst/>
              <a:rect l="l" t="t" r="r" b="b"/>
              <a:pathLst>
                <a:path w="7848" h="2952" extrusionOk="0">
                  <a:moveTo>
                    <a:pt x="1" y="1"/>
                  </a:moveTo>
                  <a:lnTo>
                    <a:pt x="1" y="2952"/>
                  </a:lnTo>
                  <a:lnTo>
                    <a:pt x="7848" y="2952"/>
                  </a:lnTo>
                  <a:lnTo>
                    <a:pt x="7848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8;p37">
              <a:extLst>
                <a:ext uri="{FF2B5EF4-FFF2-40B4-BE49-F238E27FC236}">
                  <a16:creationId xmlns:a16="http://schemas.microsoft.com/office/drawing/2014/main" id="{40F46A3D-CCAC-4C77-AE68-CFB6BBF93BF6}"/>
                </a:ext>
              </a:extLst>
            </p:cNvPr>
            <p:cNvSpPr/>
            <p:nvPr/>
          </p:nvSpPr>
          <p:spPr>
            <a:xfrm>
              <a:off x="5392125" y="1402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35"/>
                  </a:lnTo>
                  <a:lnTo>
                    <a:pt x="1" y="771"/>
                  </a:lnTo>
                  <a:lnTo>
                    <a:pt x="302" y="1107"/>
                  </a:lnTo>
                  <a:lnTo>
                    <a:pt x="571" y="1140"/>
                  </a:lnTo>
                  <a:lnTo>
                    <a:pt x="15225" y="1140"/>
                  </a:lnTo>
                  <a:lnTo>
                    <a:pt x="15493" y="1107"/>
                  </a:lnTo>
                  <a:lnTo>
                    <a:pt x="15761" y="771"/>
                  </a:lnTo>
                  <a:lnTo>
                    <a:pt x="15761" y="335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9;p37">
              <a:extLst>
                <a:ext uri="{FF2B5EF4-FFF2-40B4-BE49-F238E27FC236}">
                  <a16:creationId xmlns:a16="http://schemas.microsoft.com/office/drawing/2014/main" id="{76AB184E-C9AC-4CA7-AF01-9023491B708A}"/>
                </a:ext>
              </a:extLst>
            </p:cNvPr>
            <p:cNvSpPr/>
            <p:nvPr/>
          </p:nvSpPr>
          <p:spPr>
            <a:xfrm>
              <a:off x="5391300" y="1501550"/>
              <a:ext cx="394025" cy="27700"/>
            </a:xfrm>
            <a:custGeom>
              <a:avLst/>
              <a:gdLst/>
              <a:ahLst/>
              <a:cxnLst/>
              <a:rect l="l" t="t" r="r" b="b"/>
              <a:pathLst>
                <a:path w="15761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15258" y="1108"/>
                  </a:lnTo>
                  <a:lnTo>
                    <a:pt x="15492" y="1074"/>
                  </a:lnTo>
                  <a:lnTo>
                    <a:pt x="15761" y="739"/>
                  </a:lnTo>
                  <a:lnTo>
                    <a:pt x="15761" y="336"/>
                  </a:lnTo>
                  <a:lnTo>
                    <a:pt x="15492" y="35"/>
                  </a:lnTo>
                  <a:lnTo>
                    <a:pt x="15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0;p37">
              <a:extLst>
                <a:ext uri="{FF2B5EF4-FFF2-40B4-BE49-F238E27FC236}">
                  <a16:creationId xmlns:a16="http://schemas.microsoft.com/office/drawing/2014/main" id="{CA2E065E-D796-4F24-A283-281CB38D55DE}"/>
                </a:ext>
              </a:extLst>
            </p:cNvPr>
            <p:cNvSpPr/>
            <p:nvPr/>
          </p:nvSpPr>
          <p:spPr>
            <a:xfrm>
              <a:off x="5392125" y="1599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69"/>
                  </a:lnTo>
                  <a:lnTo>
                    <a:pt x="1" y="772"/>
                  </a:lnTo>
                  <a:lnTo>
                    <a:pt x="302" y="1107"/>
                  </a:lnTo>
                  <a:lnTo>
                    <a:pt x="571" y="1141"/>
                  </a:lnTo>
                  <a:lnTo>
                    <a:pt x="15225" y="1141"/>
                  </a:lnTo>
                  <a:lnTo>
                    <a:pt x="15493" y="1107"/>
                  </a:lnTo>
                  <a:lnTo>
                    <a:pt x="15761" y="772"/>
                  </a:lnTo>
                  <a:lnTo>
                    <a:pt x="15761" y="369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1;p37">
              <a:extLst>
                <a:ext uri="{FF2B5EF4-FFF2-40B4-BE49-F238E27FC236}">
                  <a16:creationId xmlns:a16="http://schemas.microsoft.com/office/drawing/2014/main" id="{3A02D47A-0056-4760-8E25-36319109A6A0}"/>
                </a:ext>
              </a:extLst>
            </p:cNvPr>
            <p:cNvSpPr/>
            <p:nvPr/>
          </p:nvSpPr>
          <p:spPr>
            <a:xfrm>
              <a:off x="4998950" y="16985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2;p37">
              <a:extLst>
                <a:ext uri="{FF2B5EF4-FFF2-40B4-BE49-F238E27FC236}">
                  <a16:creationId xmlns:a16="http://schemas.microsoft.com/office/drawing/2014/main" id="{E18190E8-133A-4D70-943D-FA32A6B88026}"/>
                </a:ext>
              </a:extLst>
            </p:cNvPr>
            <p:cNvSpPr/>
            <p:nvPr/>
          </p:nvSpPr>
          <p:spPr>
            <a:xfrm>
              <a:off x="4998100" y="1797500"/>
              <a:ext cx="788075" cy="27675"/>
            </a:xfrm>
            <a:custGeom>
              <a:avLst/>
              <a:gdLst/>
              <a:ahLst/>
              <a:cxnLst/>
              <a:rect l="l" t="t" r="r" b="b"/>
              <a:pathLst>
                <a:path w="31523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6" y="1107"/>
                  </a:lnTo>
                  <a:lnTo>
                    <a:pt x="31254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3;p37">
              <a:extLst>
                <a:ext uri="{FF2B5EF4-FFF2-40B4-BE49-F238E27FC236}">
                  <a16:creationId xmlns:a16="http://schemas.microsoft.com/office/drawing/2014/main" id="{406C34B4-94D9-4767-A36E-54363B8CC54A}"/>
                </a:ext>
              </a:extLst>
            </p:cNvPr>
            <p:cNvSpPr/>
            <p:nvPr/>
          </p:nvSpPr>
          <p:spPr>
            <a:xfrm>
              <a:off x="4998100" y="1895575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70"/>
                  </a:lnTo>
                  <a:lnTo>
                    <a:pt x="1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4;p37">
              <a:extLst>
                <a:ext uri="{FF2B5EF4-FFF2-40B4-BE49-F238E27FC236}">
                  <a16:creationId xmlns:a16="http://schemas.microsoft.com/office/drawing/2014/main" id="{0A4200EB-1DD2-4C12-B650-9A8F5DAC61F1}"/>
                </a:ext>
              </a:extLst>
            </p:cNvPr>
            <p:cNvSpPr/>
            <p:nvPr/>
          </p:nvSpPr>
          <p:spPr>
            <a:xfrm>
              <a:off x="4998950" y="1994500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5;p37">
              <a:extLst>
                <a:ext uri="{FF2B5EF4-FFF2-40B4-BE49-F238E27FC236}">
                  <a16:creationId xmlns:a16="http://schemas.microsoft.com/office/drawing/2014/main" id="{320F62CB-C271-451F-898B-310B749C67E4}"/>
                </a:ext>
              </a:extLst>
            </p:cNvPr>
            <p:cNvSpPr/>
            <p:nvPr/>
          </p:nvSpPr>
          <p:spPr>
            <a:xfrm>
              <a:off x="4998950" y="208252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46;p37">
              <a:extLst>
                <a:ext uri="{FF2B5EF4-FFF2-40B4-BE49-F238E27FC236}">
                  <a16:creationId xmlns:a16="http://schemas.microsoft.com/office/drawing/2014/main" id="{56EA9FB1-857C-4C2D-ABFD-3285F20256EB}"/>
                </a:ext>
              </a:extLst>
            </p:cNvPr>
            <p:cNvSpPr/>
            <p:nvPr/>
          </p:nvSpPr>
          <p:spPr>
            <a:xfrm>
              <a:off x="4998100" y="2181450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47;p37">
              <a:extLst>
                <a:ext uri="{FF2B5EF4-FFF2-40B4-BE49-F238E27FC236}">
                  <a16:creationId xmlns:a16="http://schemas.microsoft.com/office/drawing/2014/main" id="{7D87E3B4-5D42-4CB5-B296-C8DFAFFEA151}"/>
                </a:ext>
              </a:extLst>
            </p:cNvPr>
            <p:cNvSpPr/>
            <p:nvPr/>
          </p:nvSpPr>
          <p:spPr>
            <a:xfrm>
              <a:off x="4998950" y="2279525"/>
              <a:ext cx="786375" cy="28550"/>
            </a:xfrm>
            <a:custGeom>
              <a:avLst/>
              <a:gdLst/>
              <a:ahLst/>
              <a:cxnLst/>
              <a:rect l="l" t="t" r="r" b="b"/>
              <a:pathLst>
                <a:path w="31455" h="1142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70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48;p37">
              <a:extLst>
                <a:ext uri="{FF2B5EF4-FFF2-40B4-BE49-F238E27FC236}">
                  <a16:creationId xmlns:a16="http://schemas.microsoft.com/office/drawing/2014/main" id="{D349A223-F912-48E3-9299-D9943503CDF5}"/>
                </a:ext>
              </a:extLst>
            </p:cNvPr>
            <p:cNvSpPr/>
            <p:nvPr/>
          </p:nvSpPr>
          <p:spPr>
            <a:xfrm>
              <a:off x="4998100" y="2378450"/>
              <a:ext cx="788075" cy="28550"/>
            </a:xfrm>
            <a:custGeom>
              <a:avLst/>
              <a:gdLst/>
              <a:ahLst/>
              <a:cxnLst/>
              <a:rect l="l" t="t" r="r" b="b"/>
              <a:pathLst>
                <a:path w="31523" h="1142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49;p37">
              <a:extLst>
                <a:ext uri="{FF2B5EF4-FFF2-40B4-BE49-F238E27FC236}">
                  <a16:creationId xmlns:a16="http://schemas.microsoft.com/office/drawing/2014/main" id="{16A4FCAF-F374-4A47-BC3A-25A260E2C321}"/>
                </a:ext>
              </a:extLst>
            </p:cNvPr>
            <p:cNvSpPr/>
            <p:nvPr/>
          </p:nvSpPr>
          <p:spPr>
            <a:xfrm>
              <a:off x="4998950" y="247737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39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39"/>
                  </a:lnTo>
                  <a:lnTo>
                    <a:pt x="31455" y="336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0;p37">
              <a:extLst>
                <a:ext uri="{FF2B5EF4-FFF2-40B4-BE49-F238E27FC236}">
                  <a16:creationId xmlns:a16="http://schemas.microsoft.com/office/drawing/2014/main" id="{EAD1779F-8A4C-4F20-919D-80AD5A2F462C}"/>
                </a:ext>
              </a:extLst>
            </p:cNvPr>
            <p:cNvSpPr/>
            <p:nvPr/>
          </p:nvSpPr>
          <p:spPr>
            <a:xfrm>
              <a:off x="4998950" y="25754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1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1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1;p37">
              <a:extLst>
                <a:ext uri="{FF2B5EF4-FFF2-40B4-BE49-F238E27FC236}">
                  <a16:creationId xmlns:a16="http://schemas.microsoft.com/office/drawing/2014/main" id="{05A51ACE-9BC3-46E3-AEA4-627B45621A8A}"/>
                </a:ext>
              </a:extLst>
            </p:cNvPr>
            <p:cNvSpPr/>
            <p:nvPr/>
          </p:nvSpPr>
          <p:spPr>
            <a:xfrm>
              <a:off x="5978125" y="1402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5"/>
                  </a:lnTo>
                  <a:lnTo>
                    <a:pt x="0" y="771"/>
                  </a:lnTo>
                  <a:lnTo>
                    <a:pt x="269" y="1107"/>
                  </a:lnTo>
                  <a:lnTo>
                    <a:pt x="537" y="1140"/>
                  </a:lnTo>
                  <a:lnTo>
                    <a:pt x="30985" y="1140"/>
                  </a:lnTo>
                  <a:lnTo>
                    <a:pt x="31220" y="1107"/>
                  </a:lnTo>
                  <a:lnTo>
                    <a:pt x="31522" y="771"/>
                  </a:lnTo>
                  <a:lnTo>
                    <a:pt x="31522" y="335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52;p37">
              <a:extLst>
                <a:ext uri="{FF2B5EF4-FFF2-40B4-BE49-F238E27FC236}">
                  <a16:creationId xmlns:a16="http://schemas.microsoft.com/office/drawing/2014/main" id="{AEBE203A-D0C4-47B9-9F50-0821C1685A95}"/>
                </a:ext>
              </a:extLst>
            </p:cNvPr>
            <p:cNvSpPr/>
            <p:nvPr/>
          </p:nvSpPr>
          <p:spPr>
            <a:xfrm>
              <a:off x="5977275" y="1501550"/>
              <a:ext cx="789750" cy="27700"/>
            </a:xfrm>
            <a:custGeom>
              <a:avLst/>
              <a:gdLst/>
              <a:ahLst/>
              <a:cxnLst/>
              <a:rect l="l" t="t" r="r" b="b"/>
              <a:pathLst>
                <a:path w="31590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8"/>
                  </a:lnTo>
                  <a:lnTo>
                    <a:pt x="31288" y="1108"/>
                  </a:lnTo>
                  <a:lnTo>
                    <a:pt x="31589" y="772"/>
                  </a:lnTo>
                  <a:lnTo>
                    <a:pt x="31589" y="336"/>
                  </a:lnTo>
                  <a:lnTo>
                    <a:pt x="3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53;p37">
              <a:extLst>
                <a:ext uri="{FF2B5EF4-FFF2-40B4-BE49-F238E27FC236}">
                  <a16:creationId xmlns:a16="http://schemas.microsoft.com/office/drawing/2014/main" id="{3FFF77AA-FEBE-4765-BC1D-FD553E1DB128}"/>
                </a:ext>
              </a:extLst>
            </p:cNvPr>
            <p:cNvSpPr/>
            <p:nvPr/>
          </p:nvSpPr>
          <p:spPr>
            <a:xfrm>
              <a:off x="5978125" y="1599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772"/>
                  </a:lnTo>
                  <a:lnTo>
                    <a:pt x="31522" y="369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4;p37">
              <a:extLst>
                <a:ext uri="{FF2B5EF4-FFF2-40B4-BE49-F238E27FC236}">
                  <a16:creationId xmlns:a16="http://schemas.microsoft.com/office/drawing/2014/main" id="{B11F82BC-FA33-415C-96F9-C4163E65DC2A}"/>
                </a:ext>
              </a:extLst>
            </p:cNvPr>
            <p:cNvSpPr/>
            <p:nvPr/>
          </p:nvSpPr>
          <p:spPr>
            <a:xfrm>
              <a:off x="5977275" y="1698575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303" y="0"/>
                  </a:move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31019" y="1140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5;p37">
              <a:extLst>
                <a:ext uri="{FF2B5EF4-FFF2-40B4-BE49-F238E27FC236}">
                  <a16:creationId xmlns:a16="http://schemas.microsoft.com/office/drawing/2014/main" id="{5B8F03F7-DDB4-4F61-8F0B-6C67828F6CB8}"/>
                </a:ext>
              </a:extLst>
            </p:cNvPr>
            <p:cNvSpPr/>
            <p:nvPr/>
          </p:nvSpPr>
          <p:spPr>
            <a:xfrm>
              <a:off x="5978125" y="1797500"/>
              <a:ext cx="788050" cy="27675"/>
            </a:xfrm>
            <a:custGeom>
              <a:avLst/>
              <a:gdLst/>
              <a:ahLst/>
              <a:cxnLst/>
              <a:rect l="l" t="t" r="r" b="b"/>
              <a:pathLst>
                <a:path w="31522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5" y="1107"/>
                  </a:lnTo>
                  <a:lnTo>
                    <a:pt x="31220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56;p37">
              <a:extLst>
                <a:ext uri="{FF2B5EF4-FFF2-40B4-BE49-F238E27FC236}">
                  <a16:creationId xmlns:a16="http://schemas.microsoft.com/office/drawing/2014/main" id="{DDF01718-3F11-4992-A336-C3BD286416A8}"/>
                </a:ext>
              </a:extLst>
            </p:cNvPr>
            <p:cNvSpPr/>
            <p:nvPr/>
          </p:nvSpPr>
          <p:spPr>
            <a:xfrm>
              <a:off x="5978125" y="1895575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0" y="370"/>
                  </a:lnTo>
                  <a:lnTo>
                    <a:pt x="0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20" y="34"/>
                  </a:lnTo>
                  <a:lnTo>
                    <a:pt x="30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7;p37">
              <a:extLst>
                <a:ext uri="{FF2B5EF4-FFF2-40B4-BE49-F238E27FC236}">
                  <a16:creationId xmlns:a16="http://schemas.microsoft.com/office/drawing/2014/main" id="{4653F90E-EF86-4E1D-A3B0-B0785C8F7A3F}"/>
                </a:ext>
              </a:extLst>
            </p:cNvPr>
            <p:cNvSpPr/>
            <p:nvPr/>
          </p:nvSpPr>
          <p:spPr>
            <a:xfrm>
              <a:off x="5977275" y="1994500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31019" y="1141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34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58;p37">
              <a:extLst>
                <a:ext uri="{FF2B5EF4-FFF2-40B4-BE49-F238E27FC236}">
                  <a16:creationId xmlns:a16="http://schemas.microsoft.com/office/drawing/2014/main" id="{13FDC338-7393-4F4E-AED2-EC21AAFB6558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59;p37">
              <a:extLst>
                <a:ext uri="{FF2B5EF4-FFF2-40B4-BE49-F238E27FC236}">
                  <a16:creationId xmlns:a16="http://schemas.microsoft.com/office/drawing/2014/main" id="{1E8A15FE-03D1-4BE5-8E19-C627E34A2FF6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60;p37">
              <a:extLst>
                <a:ext uri="{FF2B5EF4-FFF2-40B4-BE49-F238E27FC236}">
                  <a16:creationId xmlns:a16="http://schemas.microsoft.com/office/drawing/2014/main" id="{2C8DD3A7-6C4F-42CD-8E5B-5EB3F38D0EFE}"/>
                </a:ext>
              </a:extLst>
            </p:cNvPr>
            <p:cNvSpPr/>
            <p:nvPr/>
          </p:nvSpPr>
          <p:spPr>
            <a:xfrm>
              <a:off x="4979675" y="1406000"/>
              <a:ext cx="352950" cy="248175"/>
            </a:xfrm>
            <a:custGeom>
              <a:avLst/>
              <a:gdLst/>
              <a:ahLst/>
              <a:cxnLst/>
              <a:rect l="l" t="t" r="r" b="b"/>
              <a:pathLst>
                <a:path w="14118" h="9927" extrusionOk="0">
                  <a:moveTo>
                    <a:pt x="0" y="0"/>
                  </a:moveTo>
                  <a:lnTo>
                    <a:pt x="0" y="235"/>
                  </a:lnTo>
                  <a:lnTo>
                    <a:pt x="1073" y="235"/>
                  </a:lnTo>
                  <a:lnTo>
                    <a:pt x="4058" y="9926"/>
                  </a:lnTo>
                  <a:lnTo>
                    <a:pt x="4091" y="9926"/>
                  </a:lnTo>
                  <a:lnTo>
                    <a:pt x="4460" y="9893"/>
                  </a:lnTo>
                  <a:lnTo>
                    <a:pt x="4829" y="9390"/>
                  </a:lnTo>
                  <a:lnTo>
                    <a:pt x="4963" y="9021"/>
                  </a:lnTo>
                  <a:lnTo>
                    <a:pt x="6908" y="3253"/>
                  </a:lnTo>
                  <a:lnTo>
                    <a:pt x="8954" y="9926"/>
                  </a:lnTo>
                  <a:lnTo>
                    <a:pt x="9021" y="9926"/>
                  </a:lnTo>
                  <a:lnTo>
                    <a:pt x="9356" y="9893"/>
                  </a:lnTo>
                  <a:lnTo>
                    <a:pt x="9758" y="9390"/>
                  </a:lnTo>
                  <a:lnTo>
                    <a:pt x="9893" y="9021"/>
                  </a:lnTo>
                  <a:lnTo>
                    <a:pt x="12206" y="2046"/>
                  </a:lnTo>
                  <a:lnTo>
                    <a:pt x="12475" y="1274"/>
                  </a:lnTo>
                  <a:lnTo>
                    <a:pt x="13112" y="503"/>
                  </a:lnTo>
                  <a:lnTo>
                    <a:pt x="13715" y="268"/>
                  </a:lnTo>
                  <a:lnTo>
                    <a:pt x="14118" y="235"/>
                  </a:lnTo>
                  <a:lnTo>
                    <a:pt x="14118" y="0"/>
                  </a:lnTo>
                  <a:lnTo>
                    <a:pt x="9725" y="0"/>
                  </a:lnTo>
                  <a:lnTo>
                    <a:pt x="9725" y="235"/>
                  </a:lnTo>
                  <a:lnTo>
                    <a:pt x="10764" y="235"/>
                  </a:lnTo>
                  <a:lnTo>
                    <a:pt x="11670" y="503"/>
                  </a:lnTo>
                  <a:lnTo>
                    <a:pt x="12005" y="939"/>
                  </a:lnTo>
                  <a:lnTo>
                    <a:pt x="12039" y="1308"/>
                  </a:lnTo>
                  <a:lnTo>
                    <a:pt x="12005" y="1710"/>
                  </a:lnTo>
                  <a:lnTo>
                    <a:pt x="11905" y="2113"/>
                  </a:lnTo>
                  <a:lnTo>
                    <a:pt x="9993" y="7881"/>
                  </a:lnTo>
                  <a:lnTo>
                    <a:pt x="9893" y="7881"/>
                  </a:lnTo>
                  <a:lnTo>
                    <a:pt x="7679" y="235"/>
                  </a:lnTo>
                  <a:lnTo>
                    <a:pt x="8786" y="235"/>
                  </a:lnTo>
                  <a:lnTo>
                    <a:pt x="8786" y="0"/>
                  </a:lnTo>
                  <a:lnTo>
                    <a:pt x="4930" y="0"/>
                  </a:lnTo>
                  <a:lnTo>
                    <a:pt x="4930" y="235"/>
                  </a:lnTo>
                  <a:lnTo>
                    <a:pt x="5969" y="235"/>
                  </a:lnTo>
                  <a:lnTo>
                    <a:pt x="6740" y="2783"/>
                  </a:lnTo>
                  <a:lnTo>
                    <a:pt x="5064" y="7881"/>
                  </a:lnTo>
                  <a:lnTo>
                    <a:pt x="4997" y="7881"/>
                  </a:lnTo>
                  <a:lnTo>
                    <a:pt x="2783" y="235"/>
                  </a:lnTo>
                  <a:lnTo>
                    <a:pt x="3857" y="235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1;p37">
              <a:extLst>
                <a:ext uri="{FF2B5EF4-FFF2-40B4-BE49-F238E27FC236}">
                  <a16:creationId xmlns:a16="http://schemas.microsoft.com/office/drawing/2014/main" id="{B5072B31-958E-46F1-B2E3-7E9FA299AD63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62;p37">
              <a:extLst>
                <a:ext uri="{FF2B5EF4-FFF2-40B4-BE49-F238E27FC236}">
                  <a16:creationId xmlns:a16="http://schemas.microsoft.com/office/drawing/2014/main" id="{E12400A5-EFC2-49EF-866F-A17CDBDF6C7E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3;p37">
              <a:extLst>
                <a:ext uri="{FF2B5EF4-FFF2-40B4-BE49-F238E27FC236}">
                  <a16:creationId xmlns:a16="http://schemas.microsoft.com/office/drawing/2014/main" id="{742A5C47-4929-45BF-9F3A-90DF0672EC82}"/>
                </a:ext>
              </a:extLst>
            </p:cNvPr>
            <p:cNvSpPr/>
            <p:nvPr/>
          </p:nvSpPr>
          <p:spPr>
            <a:xfrm>
              <a:off x="6305900" y="1264325"/>
              <a:ext cx="1898025" cy="2408550"/>
            </a:xfrm>
            <a:custGeom>
              <a:avLst/>
              <a:gdLst/>
              <a:ahLst/>
              <a:cxnLst/>
              <a:rect l="l" t="t" r="r" b="b"/>
              <a:pathLst>
                <a:path w="75921" h="96342" extrusionOk="0">
                  <a:moveTo>
                    <a:pt x="1" y="0"/>
                  </a:moveTo>
                  <a:lnTo>
                    <a:pt x="1" y="96341"/>
                  </a:lnTo>
                  <a:lnTo>
                    <a:pt x="75921" y="96341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4;p37">
              <a:extLst>
                <a:ext uri="{FF2B5EF4-FFF2-40B4-BE49-F238E27FC236}">
                  <a16:creationId xmlns:a16="http://schemas.microsoft.com/office/drawing/2014/main" id="{862AACEE-9CF0-49E7-AF34-B72611C03B23}"/>
                </a:ext>
              </a:extLst>
            </p:cNvPr>
            <p:cNvSpPr/>
            <p:nvPr/>
          </p:nvSpPr>
          <p:spPr>
            <a:xfrm>
              <a:off x="6305900" y="1264325"/>
              <a:ext cx="1898025" cy="144200"/>
            </a:xfrm>
            <a:custGeom>
              <a:avLst/>
              <a:gdLst/>
              <a:ahLst/>
              <a:cxnLst/>
              <a:rect l="l" t="t" r="r" b="b"/>
              <a:pathLst>
                <a:path w="75921" h="5768" extrusionOk="0">
                  <a:moveTo>
                    <a:pt x="1" y="0"/>
                  </a:moveTo>
                  <a:lnTo>
                    <a:pt x="1" y="5768"/>
                  </a:lnTo>
                  <a:lnTo>
                    <a:pt x="75921" y="5768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5;p37">
              <a:extLst>
                <a:ext uri="{FF2B5EF4-FFF2-40B4-BE49-F238E27FC236}">
                  <a16:creationId xmlns:a16="http://schemas.microsoft.com/office/drawing/2014/main" id="{70F29BC5-04C8-41C8-B106-1CC8B641A65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6;p37">
              <a:extLst>
                <a:ext uri="{FF2B5EF4-FFF2-40B4-BE49-F238E27FC236}">
                  <a16:creationId xmlns:a16="http://schemas.microsoft.com/office/drawing/2014/main" id="{5342F45B-2C4E-45D9-956F-BF419D113D0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7;p37">
              <a:extLst>
                <a:ext uri="{FF2B5EF4-FFF2-40B4-BE49-F238E27FC236}">
                  <a16:creationId xmlns:a16="http://schemas.microsoft.com/office/drawing/2014/main" id="{9EEB8DF6-07E5-41AA-8D1E-1E113803A912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68;p37">
              <a:extLst>
                <a:ext uri="{FF2B5EF4-FFF2-40B4-BE49-F238E27FC236}">
                  <a16:creationId xmlns:a16="http://schemas.microsoft.com/office/drawing/2014/main" id="{CA49DD01-6320-480A-AA17-9779D0C5FE8E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69;p37">
              <a:extLst>
                <a:ext uri="{FF2B5EF4-FFF2-40B4-BE49-F238E27FC236}">
                  <a16:creationId xmlns:a16="http://schemas.microsoft.com/office/drawing/2014/main" id="{971739CF-7D59-442B-82AC-A199922AEA14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0;p37">
              <a:extLst>
                <a:ext uri="{FF2B5EF4-FFF2-40B4-BE49-F238E27FC236}">
                  <a16:creationId xmlns:a16="http://schemas.microsoft.com/office/drawing/2014/main" id="{84F387CE-70F9-476D-84A0-91A3D9D8D705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1;p37">
              <a:extLst>
                <a:ext uri="{FF2B5EF4-FFF2-40B4-BE49-F238E27FC236}">
                  <a16:creationId xmlns:a16="http://schemas.microsoft.com/office/drawing/2014/main" id="{08C26130-E196-40F6-9282-129DF3B3442C}"/>
                </a:ext>
              </a:extLst>
            </p:cNvPr>
            <p:cNvSpPr/>
            <p:nvPr/>
          </p:nvSpPr>
          <p:spPr>
            <a:xfrm>
              <a:off x="6392250" y="1353175"/>
              <a:ext cx="1732875" cy="72950"/>
            </a:xfrm>
            <a:custGeom>
              <a:avLst/>
              <a:gdLst/>
              <a:ahLst/>
              <a:cxnLst/>
              <a:rect l="l" t="t" r="r" b="b"/>
              <a:pathLst>
                <a:path w="69315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69314" y="2918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2;p37">
              <a:extLst>
                <a:ext uri="{FF2B5EF4-FFF2-40B4-BE49-F238E27FC236}">
                  <a16:creationId xmlns:a16="http://schemas.microsoft.com/office/drawing/2014/main" id="{9C411002-2436-4268-BCCF-B5C9C9B5E196}"/>
                </a:ext>
              </a:extLst>
            </p:cNvPr>
            <p:cNvSpPr/>
            <p:nvPr/>
          </p:nvSpPr>
          <p:spPr>
            <a:xfrm>
              <a:off x="7928925" y="1353175"/>
              <a:ext cx="196200" cy="72950"/>
            </a:xfrm>
            <a:custGeom>
              <a:avLst/>
              <a:gdLst/>
              <a:ahLst/>
              <a:cxnLst/>
              <a:rect l="l" t="t" r="r" b="b"/>
              <a:pathLst>
                <a:path w="7848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7847" y="2918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3;p37">
              <a:extLst>
                <a:ext uri="{FF2B5EF4-FFF2-40B4-BE49-F238E27FC236}">
                  <a16:creationId xmlns:a16="http://schemas.microsoft.com/office/drawing/2014/main" id="{4A723F25-2638-497E-B9C4-14B8E987F803}"/>
                </a:ext>
              </a:extLst>
            </p:cNvPr>
            <p:cNvSpPr/>
            <p:nvPr/>
          </p:nvSpPr>
          <p:spPr>
            <a:xfrm>
              <a:off x="6362075" y="160635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4;p37">
              <a:extLst>
                <a:ext uri="{FF2B5EF4-FFF2-40B4-BE49-F238E27FC236}">
                  <a16:creationId xmlns:a16="http://schemas.microsoft.com/office/drawing/2014/main" id="{B019AEBF-07D8-4280-A15F-97DDCE4F333B}"/>
                </a:ext>
              </a:extLst>
            </p:cNvPr>
            <p:cNvSpPr/>
            <p:nvPr/>
          </p:nvSpPr>
          <p:spPr>
            <a:xfrm>
              <a:off x="6362925" y="17044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805"/>
                  </a:lnTo>
                  <a:lnTo>
                    <a:pt x="19349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5;p37">
              <a:extLst>
                <a:ext uri="{FF2B5EF4-FFF2-40B4-BE49-F238E27FC236}">
                  <a16:creationId xmlns:a16="http://schemas.microsoft.com/office/drawing/2014/main" id="{96C58E82-B2DC-41BF-B761-1FC6D1D603CC}"/>
                </a:ext>
              </a:extLst>
            </p:cNvPr>
            <p:cNvSpPr/>
            <p:nvPr/>
          </p:nvSpPr>
          <p:spPr>
            <a:xfrm>
              <a:off x="6362075" y="18033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5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6;p37">
              <a:extLst>
                <a:ext uri="{FF2B5EF4-FFF2-40B4-BE49-F238E27FC236}">
                  <a16:creationId xmlns:a16="http://schemas.microsoft.com/office/drawing/2014/main" id="{C130E9D7-FC51-4CF6-9901-421CAC89CE64}"/>
                </a:ext>
              </a:extLst>
            </p:cNvPr>
            <p:cNvSpPr/>
            <p:nvPr/>
          </p:nvSpPr>
          <p:spPr>
            <a:xfrm>
              <a:off x="6362925" y="1902275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7;p37">
              <a:extLst>
                <a:ext uri="{FF2B5EF4-FFF2-40B4-BE49-F238E27FC236}">
                  <a16:creationId xmlns:a16="http://schemas.microsoft.com/office/drawing/2014/main" id="{901D6306-F465-4FBD-9DBA-15870D969604}"/>
                </a:ext>
              </a:extLst>
            </p:cNvPr>
            <p:cNvSpPr/>
            <p:nvPr/>
          </p:nvSpPr>
          <p:spPr>
            <a:xfrm>
              <a:off x="6362075" y="20012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8;p37">
              <a:extLst>
                <a:ext uri="{FF2B5EF4-FFF2-40B4-BE49-F238E27FC236}">
                  <a16:creationId xmlns:a16="http://schemas.microsoft.com/office/drawing/2014/main" id="{72A624FD-C8C5-4D07-9364-2601852A7BD2}"/>
                </a:ext>
              </a:extLst>
            </p:cNvPr>
            <p:cNvSpPr/>
            <p:nvPr/>
          </p:nvSpPr>
          <p:spPr>
            <a:xfrm>
              <a:off x="6362075" y="2099300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79;p37">
              <a:extLst>
                <a:ext uri="{FF2B5EF4-FFF2-40B4-BE49-F238E27FC236}">
                  <a16:creationId xmlns:a16="http://schemas.microsoft.com/office/drawing/2014/main" id="{B3B9AEFA-5FF4-4DF9-B6E0-EB2F2FB4E7FB}"/>
                </a:ext>
              </a:extLst>
            </p:cNvPr>
            <p:cNvSpPr/>
            <p:nvPr/>
          </p:nvSpPr>
          <p:spPr>
            <a:xfrm>
              <a:off x="6362925" y="2198225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0;p37">
              <a:extLst>
                <a:ext uri="{FF2B5EF4-FFF2-40B4-BE49-F238E27FC236}">
                  <a16:creationId xmlns:a16="http://schemas.microsoft.com/office/drawing/2014/main" id="{2EF54E3D-1EDF-425E-A922-9EA381528B5D}"/>
                </a:ext>
              </a:extLst>
            </p:cNvPr>
            <p:cNvSpPr/>
            <p:nvPr/>
          </p:nvSpPr>
          <p:spPr>
            <a:xfrm>
              <a:off x="6362925" y="2286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073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073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81;p37">
              <a:extLst>
                <a:ext uri="{FF2B5EF4-FFF2-40B4-BE49-F238E27FC236}">
                  <a16:creationId xmlns:a16="http://schemas.microsoft.com/office/drawing/2014/main" id="{13F82998-EC8D-4D00-A0B8-16D4BD5238C2}"/>
                </a:ext>
              </a:extLst>
            </p:cNvPr>
            <p:cNvSpPr/>
            <p:nvPr/>
          </p:nvSpPr>
          <p:spPr>
            <a:xfrm>
              <a:off x="6362075" y="238432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82;p37">
              <a:extLst>
                <a:ext uri="{FF2B5EF4-FFF2-40B4-BE49-F238E27FC236}">
                  <a16:creationId xmlns:a16="http://schemas.microsoft.com/office/drawing/2014/main" id="{C700F38D-C168-44F2-8371-F07717C69396}"/>
                </a:ext>
              </a:extLst>
            </p:cNvPr>
            <p:cNvSpPr/>
            <p:nvPr/>
          </p:nvSpPr>
          <p:spPr>
            <a:xfrm>
              <a:off x="6362925" y="2483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7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3;p37">
              <a:extLst>
                <a:ext uri="{FF2B5EF4-FFF2-40B4-BE49-F238E27FC236}">
                  <a16:creationId xmlns:a16="http://schemas.microsoft.com/office/drawing/2014/main" id="{7E479D52-9F6E-4C4E-B2DD-E89424E5A179}"/>
                </a:ext>
              </a:extLst>
            </p:cNvPr>
            <p:cNvSpPr/>
            <p:nvPr/>
          </p:nvSpPr>
          <p:spPr>
            <a:xfrm>
              <a:off x="6362075" y="2582175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0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4;p37">
              <a:extLst>
                <a:ext uri="{FF2B5EF4-FFF2-40B4-BE49-F238E27FC236}">
                  <a16:creationId xmlns:a16="http://schemas.microsoft.com/office/drawing/2014/main" id="{4A0397B4-4E81-4BCD-8898-0A72EE4B8593}"/>
                </a:ext>
              </a:extLst>
            </p:cNvPr>
            <p:cNvSpPr/>
            <p:nvPr/>
          </p:nvSpPr>
          <p:spPr>
            <a:xfrm>
              <a:off x="6362925" y="2680250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8"/>
                  </a:lnTo>
                  <a:lnTo>
                    <a:pt x="19349" y="772"/>
                  </a:lnTo>
                  <a:lnTo>
                    <a:pt x="19349" y="370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85;p37">
              <a:extLst>
                <a:ext uri="{FF2B5EF4-FFF2-40B4-BE49-F238E27FC236}">
                  <a16:creationId xmlns:a16="http://schemas.microsoft.com/office/drawing/2014/main" id="{821CE0DF-EC2B-42AB-B779-4B3A40A1C817}"/>
                </a:ext>
              </a:extLst>
            </p:cNvPr>
            <p:cNvSpPr/>
            <p:nvPr/>
          </p:nvSpPr>
          <p:spPr>
            <a:xfrm>
              <a:off x="6362075" y="27791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303" y="1"/>
                  </a:moveTo>
                  <a:lnTo>
                    <a:pt x="1" y="336"/>
                  </a:lnTo>
                  <a:lnTo>
                    <a:pt x="1" y="806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6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86;p37">
              <a:extLst>
                <a:ext uri="{FF2B5EF4-FFF2-40B4-BE49-F238E27FC236}">
                  <a16:creationId xmlns:a16="http://schemas.microsoft.com/office/drawing/2014/main" id="{B3058702-1BBB-4D86-A2C6-7B0478F0D48B}"/>
                </a:ext>
              </a:extLst>
            </p:cNvPr>
            <p:cNvSpPr/>
            <p:nvPr/>
          </p:nvSpPr>
          <p:spPr>
            <a:xfrm>
              <a:off x="6362075" y="28781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87;p37">
              <a:extLst>
                <a:ext uri="{FF2B5EF4-FFF2-40B4-BE49-F238E27FC236}">
                  <a16:creationId xmlns:a16="http://schemas.microsoft.com/office/drawing/2014/main" id="{943679B2-78EC-4999-80FA-4CC0389AE6D9}"/>
                </a:ext>
              </a:extLst>
            </p:cNvPr>
            <p:cNvSpPr/>
            <p:nvPr/>
          </p:nvSpPr>
          <p:spPr>
            <a:xfrm>
              <a:off x="7675750" y="160635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88;p37">
              <a:extLst>
                <a:ext uri="{FF2B5EF4-FFF2-40B4-BE49-F238E27FC236}">
                  <a16:creationId xmlns:a16="http://schemas.microsoft.com/office/drawing/2014/main" id="{7B2EBF8C-BAD4-4CA5-AA87-9FB88B35C820}"/>
                </a:ext>
              </a:extLst>
            </p:cNvPr>
            <p:cNvSpPr/>
            <p:nvPr/>
          </p:nvSpPr>
          <p:spPr>
            <a:xfrm>
              <a:off x="7676600" y="1704450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805"/>
                  </a:lnTo>
                  <a:lnTo>
                    <a:pt x="19382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9;p37">
              <a:extLst>
                <a:ext uri="{FF2B5EF4-FFF2-40B4-BE49-F238E27FC236}">
                  <a16:creationId xmlns:a16="http://schemas.microsoft.com/office/drawing/2014/main" id="{4BB54707-3006-42C3-8CCB-82D55CECCEEA}"/>
                </a:ext>
              </a:extLst>
            </p:cNvPr>
            <p:cNvSpPr/>
            <p:nvPr/>
          </p:nvSpPr>
          <p:spPr>
            <a:xfrm>
              <a:off x="7675750" y="1803375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5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90;p37">
              <a:extLst>
                <a:ext uri="{FF2B5EF4-FFF2-40B4-BE49-F238E27FC236}">
                  <a16:creationId xmlns:a16="http://schemas.microsoft.com/office/drawing/2014/main" id="{F6EE8E93-DE2C-4F9C-B838-BEAD71E251A2}"/>
                </a:ext>
              </a:extLst>
            </p:cNvPr>
            <p:cNvSpPr/>
            <p:nvPr/>
          </p:nvSpPr>
          <p:spPr>
            <a:xfrm>
              <a:off x="7676600" y="1902275"/>
              <a:ext cx="484575" cy="28550"/>
            </a:xfrm>
            <a:custGeom>
              <a:avLst/>
              <a:gdLst/>
              <a:ahLst/>
              <a:cxnLst/>
              <a:rect l="l" t="t" r="r" b="b"/>
              <a:pathLst>
                <a:path w="19383" h="1142" extrusionOk="0">
                  <a:moveTo>
                    <a:pt x="570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70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82" y="772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1;p37">
              <a:extLst>
                <a:ext uri="{FF2B5EF4-FFF2-40B4-BE49-F238E27FC236}">
                  <a16:creationId xmlns:a16="http://schemas.microsoft.com/office/drawing/2014/main" id="{AB4EB782-BA35-434F-9A47-B319B9F9F3B9}"/>
                </a:ext>
              </a:extLst>
            </p:cNvPr>
            <p:cNvSpPr/>
            <p:nvPr/>
          </p:nvSpPr>
          <p:spPr>
            <a:xfrm>
              <a:off x="7675750" y="200120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2;p37">
              <a:extLst>
                <a:ext uri="{FF2B5EF4-FFF2-40B4-BE49-F238E27FC236}">
                  <a16:creationId xmlns:a16="http://schemas.microsoft.com/office/drawing/2014/main" id="{288E2E37-361C-4AA6-A4B9-2D6D79CF7BC5}"/>
                </a:ext>
              </a:extLst>
            </p:cNvPr>
            <p:cNvSpPr/>
            <p:nvPr/>
          </p:nvSpPr>
          <p:spPr>
            <a:xfrm>
              <a:off x="7675750" y="2099300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3;p37">
              <a:extLst>
                <a:ext uri="{FF2B5EF4-FFF2-40B4-BE49-F238E27FC236}">
                  <a16:creationId xmlns:a16="http://schemas.microsoft.com/office/drawing/2014/main" id="{EA31D4B3-40E9-40AE-8D9E-99E3FB4BE81B}"/>
                </a:ext>
              </a:extLst>
            </p:cNvPr>
            <p:cNvSpPr/>
            <p:nvPr/>
          </p:nvSpPr>
          <p:spPr>
            <a:xfrm>
              <a:off x="7676600" y="2198225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771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4;p37">
              <a:extLst>
                <a:ext uri="{FF2B5EF4-FFF2-40B4-BE49-F238E27FC236}">
                  <a16:creationId xmlns:a16="http://schemas.microsoft.com/office/drawing/2014/main" id="{69894BFD-7933-4AA3-A428-F76B2B23DBC9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95;p37">
              <a:extLst>
                <a:ext uri="{FF2B5EF4-FFF2-40B4-BE49-F238E27FC236}">
                  <a16:creationId xmlns:a16="http://schemas.microsoft.com/office/drawing/2014/main" id="{6F2E224E-4531-4614-B7C6-963DE128FF70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6006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606865" y="1677916"/>
            <a:ext cx="7930270" cy="2373579"/>
          </a:xfrm>
          <a:prstGeom prst="roundRect">
            <a:avLst>
              <a:gd name="adj" fmla="val 776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/>
              <a:t>  The idea of this algorithm is quite identical to local search’s algorithm.</a:t>
            </a:r>
          </a:p>
          <a:p>
            <a:pPr marL="0" lvl="0" indent="0">
              <a:buNone/>
            </a:pPr>
            <a:endParaRPr lang="en-GB" sz="1600" dirty="0"/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r>
              <a:rPr lang="en-US" sz="1600" dirty="0">
                <a:effectLst/>
              </a:rPr>
              <a:t>Sort the room set in terms of its capacity in increasing order and sort the class set in terms of its number of students in decreasing order → increase the probability to find feasible solution.</a:t>
            </a: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r>
              <a:rPr lang="en-US" sz="1600" dirty="0">
                <a:effectLst/>
              </a:rPr>
              <a:t>At each step, the algorithm tries to assign a class to the largest number of students to a room with the smallest number of capacity and a latest time slot. </a:t>
            </a:r>
          </a:p>
          <a:p>
            <a:pPr marL="0" lvl="0" indent="0">
              <a:buNone/>
            </a:pP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8068964" y="4193086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Greedy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Idea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79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6" name="Google Shape;1336;p45"/>
          <p:cNvCxnSpPr>
            <a:cxnSpLocks/>
          </p:cNvCxnSpPr>
          <p:nvPr/>
        </p:nvCxnSpPr>
        <p:spPr>
          <a:xfrm rot="10800000">
            <a:off x="2866500" y="1719275"/>
            <a:ext cx="1355700" cy="353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7" name="Google Shape;1337;p45"/>
          <p:cNvCxnSpPr>
            <a:cxnSpLocks/>
          </p:cNvCxnSpPr>
          <p:nvPr/>
        </p:nvCxnSpPr>
        <p:spPr>
          <a:xfrm rot="10800000" flipH="1">
            <a:off x="4825500" y="3075275"/>
            <a:ext cx="1452000" cy="492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8" name="Google Shape;1338;p45"/>
          <p:cNvGrpSpPr/>
          <p:nvPr/>
        </p:nvGrpSpPr>
        <p:grpSpPr>
          <a:xfrm>
            <a:off x="192050" y="4814123"/>
            <a:ext cx="225449" cy="226458"/>
            <a:chOff x="2267375" y="95710"/>
            <a:chExt cx="225449" cy="226458"/>
          </a:xfrm>
        </p:grpSpPr>
        <p:sp>
          <p:nvSpPr>
            <p:cNvPr id="1339" name="Google Shape;133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45"/>
          <p:cNvGrpSpPr/>
          <p:nvPr/>
        </p:nvGrpSpPr>
        <p:grpSpPr>
          <a:xfrm>
            <a:off x="192050" y="1370248"/>
            <a:ext cx="225449" cy="226458"/>
            <a:chOff x="2267375" y="95710"/>
            <a:chExt cx="225449" cy="226458"/>
          </a:xfrm>
        </p:grpSpPr>
        <p:sp>
          <p:nvSpPr>
            <p:cNvPr id="1344" name="Google Shape;1344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45"/>
          <p:cNvGrpSpPr/>
          <p:nvPr/>
        </p:nvGrpSpPr>
        <p:grpSpPr>
          <a:xfrm>
            <a:off x="8865750" y="4279748"/>
            <a:ext cx="225449" cy="226458"/>
            <a:chOff x="2267375" y="95710"/>
            <a:chExt cx="225449" cy="226458"/>
          </a:xfrm>
        </p:grpSpPr>
        <p:sp>
          <p:nvSpPr>
            <p:cNvPr id="1349" name="Google Shape;134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45"/>
          <p:cNvGrpSpPr/>
          <p:nvPr/>
        </p:nvGrpSpPr>
        <p:grpSpPr>
          <a:xfrm>
            <a:off x="867314" y="4016396"/>
            <a:ext cx="159077" cy="159766"/>
            <a:chOff x="2267375" y="95710"/>
            <a:chExt cx="225449" cy="226458"/>
          </a:xfrm>
        </p:grpSpPr>
        <p:sp>
          <p:nvSpPr>
            <p:cNvPr id="1354" name="Google Shape;1354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45"/>
          <p:cNvGrpSpPr/>
          <p:nvPr/>
        </p:nvGrpSpPr>
        <p:grpSpPr>
          <a:xfrm>
            <a:off x="5400014" y="4847471"/>
            <a:ext cx="159077" cy="159766"/>
            <a:chOff x="2267375" y="95710"/>
            <a:chExt cx="225449" cy="226458"/>
          </a:xfrm>
        </p:grpSpPr>
        <p:sp>
          <p:nvSpPr>
            <p:cNvPr id="1359" name="Google Shape;135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5"/>
          <p:cNvSpPr txBox="1">
            <a:spLocks noGrp="1"/>
          </p:cNvSpPr>
          <p:nvPr>
            <p:ph type="title"/>
          </p:nvPr>
        </p:nvSpPr>
        <p:spPr>
          <a:xfrm>
            <a:off x="720000" y="2770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Greedy </a:t>
            </a:r>
            <a:r>
              <a:rPr lang="en-GB" dirty="0"/>
              <a:t>Pseudocode</a:t>
            </a:r>
            <a:endParaRPr dirty="0"/>
          </a:p>
        </p:txBody>
      </p:sp>
      <p:sp>
        <p:nvSpPr>
          <p:cNvPr id="36" name="Google Shape;698;p37">
            <a:extLst>
              <a:ext uri="{FF2B5EF4-FFF2-40B4-BE49-F238E27FC236}">
                <a16:creationId xmlns:a16="http://schemas.microsoft.com/office/drawing/2014/main" id="{2C11E7B0-DCA0-4ABC-B851-D00A829E6182}"/>
              </a:ext>
            </a:extLst>
          </p:cNvPr>
          <p:cNvSpPr txBox="1">
            <a:spLocks/>
          </p:cNvSpPr>
          <p:nvPr/>
        </p:nvSpPr>
        <p:spPr>
          <a:xfrm>
            <a:off x="1096181" y="977710"/>
            <a:ext cx="3324569" cy="1989892"/>
          </a:xfrm>
          <a:prstGeom prst="roundRect">
            <a:avLst>
              <a:gd name="adj" fmla="val 572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40" tIns="4572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</a:rPr>
              <a:t>def greedy( ):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</a:rPr>
              <a:t>	for </a:t>
            </a:r>
            <a:r>
              <a:rPr lang="en-GB" sz="1200" dirty="0" err="1">
                <a:solidFill>
                  <a:schemeClr val="tx1"/>
                </a:solidFill>
              </a:rPr>
              <a:t>current_class</a:t>
            </a:r>
            <a:r>
              <a:rPr lang="en-GB" sz="1200" dirty="0">
                <a:solidFill>
                  <a:schemeClr val="tx1"/>
                </a:solidFill>
              </a:rPr>
              <a:t> in </a:t>
            </a:r>
            <a:r>
              <a:rPr lang="en-GB" sz="1200" dirty="0" err="1">
                <a:solidFill>
                  <a:schemeClr val="tx1"/>
                </a:solidFill>
              </a:rPr>
              <a:t>classes_sort</a:t>
            </a:r>
            <a:r>
              <a:rPr lang="en-GB" sz="1200" dirty="0">
                <a:solidFill>
                  <a:schemeClr val="tx1"/>
                </a:solidFill>
              </a:rPr>
              <a:t>: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</a:rPr>
              <a:t>		t := the number of shift of </a:t>
            </a:r>
            <a:r>
              <a:rPr lang="en-GB" sz="1200" dirty="0" err="1">
                <a:solidFill>
                  <a:schemeClr val="tx1"/>
                </a:solidFill>
              </a:rPr>
              <a:t>current_class</a:t>
            </a:r>
            <a:endParaRPr lang="en-GB" sz="1200" dirty="0">
              <a:solidFill>
                <a:schemeClr val="tx1"/>
              </a:solidFill>
            </a:endParaRPr>
          </a:p>
          <a:p>
            <a:pPr defTabSz="182880"/>
            <a:r>
              <a:rPr lang="en-GB" sz="1200" dirty="0">
                <a:solidFill>
                  <a:schemeClr val="tx1"/>
                </a:solidFill>
              </a:rPr>
              <a:t>		i := the index of </a:t>
            </a:r>
            <a:r>
              <a:rPr lang="en-GB" sz="1200" dirty="0" err="1">
                <a:solidFill>
                  <a:schemeClr val="tx1"/>
                </a:solidFill>
              </a:rPr>
              <a:t>current_class</a:t>
            </a:r>
            <a:endParaRPr lang="en-GB" sz="1200" dirty="0">
              <a:solidFill>
                <a:schemeClr val="tx1"/>
              </a:solidFill>
            </a:endParaRPr>
          </a:p>
          <a:p>
            <a:pPr defTabSz="182880"/>
            <a:r>
              <a:rPr lang="en-GB" sz="1200" dirty="0">
                <a:solidFill>
                  <a:schemeClr val="tx1"/>
                </a:solidFill>
              </a:rPr>
              <a:t>		for j in t: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</a:rPr>
              <a:t>			</a:t>
            </a:r>
            <a:r>
              <a:rPr lang="en-GB" sz="1200" dirty="0">
                <a:solidFill>
                  <a:schemeClr val="tx1"/>
                </a:solidFill>
              </a:rPr>
              <a:t>x</a:t>
            </a:r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</a:rPr>
              <a:t> := </a:t>
            </a:r>
            <a:r>
              <a:rPr lang="en-GB" sz="1200" dirty="0">
                <a:solidFill>
                  <a:schemeClr val="tx1"/>
                </a:solidFill>
              </a:rPr>
              <a:t>Select(</a:t>
            </a:r>
            <a:r>
              <a:rPr lang="en-GB" sz="1200" dirty="0" err="1">
                <a:solidFill>
                  <a:schemeClr val="tx1"/>
                </a:solidFill>
              </a:rPr>
              <a:t>current_class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</a:rPr>
              <a:t>			if </a:t>
            </a:r>
            <a:r>
              <a:rPr lang="en-GB" sz="1200" dirty="0">
                <a:solidFill>
                  <a:schemeClr val="tx1"/>
                </a:solidFill>
              </a:rPr>
              <a:t>x</a:t>
            </a:r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</a:rPr>
              <a:t> </a:t>
            </a:r>
            <a:r>
              <a:rPr lang="en-GB" sz="1200" dirty="0">
                <a:solidFill>
                  <a:schemeClr val="tx1"/>
                </a:solidFill>
              </a:rPr>
              <a:t>= “FAILURE”:	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</a:rPr>
              <a:t>				return “FAILURE”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</a:rPr>
              <a:t>			timetable[</a:t>
            </a:r>
            <a:r>
              <a:rPr lang="en-GB" sz="1200" dirty="0" err="1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</a:rPr>
              <a:t>i</a:t>
            </a:r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</a:rPr>
              <a:t>].push(x)	</a:t>
            </a:r>
          </a:p>
        </p:txBody>
      </p:sp>
      <p:sp>
        <p:nvSpPr>
          <p:cNvPr id="37" name="Google Shape;698;p37">
            <a:extLst>
              <a:ext uri="{FF2B5EF4-FFF2-40B4-BE49-F238E27FC236}">
                <a16:creationId xmlns:a16="http://schemas.microsoft.com/office/drawing/2014/main" id="{E4B968CC-33EB-4E38-9B19-1F57297F0336}"/>
              </a:ext>
            </a:extLst>
          </p:cNvPr>
          <p:cNvSpPr txBox="1">
            <a:spLocks/>
          </p:cNvSpPr>
          <p:nvPr/>
        </p:nvSpPr>
        <p:spPr>
          <a:xfrm>
            <a:off x="4923586" y="977710"/>
            <a:ext cx="3324568" cy="1989893"/>
          </a:xfrm>
          <a:prstGeom prst="roundRect">
            <a:avLst>
              <a:gd name="adj" fmla="val 4758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40" tIns="91440" rIns="91425" bIns="91425" anchor="t" anchorCtr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○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■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●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○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■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●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○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■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def Select(</a:t>
            </a:r>
            <a:r>
              <a:rPr lang="en-GB" sz="1200" dirty="0" err="1">
                <a:solidFill>
                  <a:schemeClr val="tx1"/>
                </a:solidFill>
              </a:rPr>
              <a:t>current_class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</a:p>
          <a:p>
            <a:pPr marL="0" indent="0" defTabSz="182880">
              <a:buNone/>
            </a:pPr>
            <a:r>
              <a:rPr lang="en-GB" sz="1200" dirty="0">
                <a:solidFill>
                  <a:schemeClr val="tx1"/>
                </a:solidFill>
              </a:rPr>
              <a:t>	g := The teacher teaches </a:t>
            </a:r>
            <a:r>
              <a:rPr lang="en-GB" sz="1200" dirty="0" err="1">
                <a:solidFill>
                  <a:schemeClr val="tx1"/>
                </a:solidFill>
              </a:rPr>
              <a:t>current_class</a:t>
            </a:r>
            <a:endParaRPr lang="en-GB" sz="1200" dirty="0">
              <a:solidFill>
                <a:schemeClr val="tx1"/>
              </a:solidFill>
            </a:endParaRPr>
          </a:p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	for p in range(60):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		for room in </a:t>
            </a:r>
            <a:r>
              <a:rPr lang="en-GB" sz="1200" dirty="0" err="1">
                <a:solidFill>
                  <a:schemeClr val="tx1"/>
                </a:solidFill>
              </a:rPr>
              <a:t>rooms_sort</a:t>
            </a:r>
            <a:r>
              <a:rPr lang="en-GB" sz="1200" dirty="0">
                <a:solidFill>
                  <a:schemeClr val="tx1"/>
                </a:solidFill>
              </a:rPr>
              <a:t>: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			if Feasible(</a:t>
            </a:r>
            <a:r>
              <a:rPr lang="en-GB" sz="1200" dirty="0" err="1">
                <a:solidFill>
                  <a:schemeClr val="tx1"/>
                </a:solidFill>
              </a:rPr>
              <a:t>current_class</a:t>
            </a:r>
            <a:r>
              <a:rPr lang="en-GB" sz="1200" dirty="0">
                <a:solidFill>
                  <a:schemeClr val="tx1"/>
                </a:solidFill>
              </a:rPr>
              <a:t>, p, room):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				return p, room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	return “FAILURE”</a:t>
            </a:r>
            <a:endParaRPr lang="en-GB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10280D-F831-4BDB-A87E-3D00C0E08C77}"/>
              </a:ext>
            </a:extLst>
          </p:cNvPr>
          <p:cNvSpPr txBox="1"/>
          <p:nvPr/>
        </p:nvSpPr>
        <p:spPr>
          <a:xfrm>
            <a:off x="1096180" y="3351970"/>
            <a:ext cx="707278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182880">
              <a:buFont typeface="Poppins"/>
              <a:buNone/>
            </a:pPr>
            <a:r>
              <a:rPr lang="en-GB" sz="1600" b="1" dirty="0"/>
              <a:t>Notation:</a:t>
            </a:r>
          </a:p>
          <a:p>
            <a:pPr marL="285750" indent="-285750" defTabSz="18288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err="1"/>
              <a:t>classes_sort</a:t>
            </a:r>
            <a:r>
              <a:rPr lang="en-GB" dirty="0"/>
              <a:t>: </a:t>
            </a:r>
            <a:r>
              <a:rPr lang="en-GB" dirty="0" err="1"/>
              <a:t>Descendingly</a:t>
            </a:r>
            <a:r>
              <a:rPr lang="en-GB" dirty="0"/>
              <a:t> sort class based on the number of student. </a:t>
            </a:r>
          </a:p>
          <a:p>
            <a:pPr marL="285750" indent="-285750" defTabSz="18288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err="1"/>
              <a:t>rooms_sort</a:t>
            </a:r>
            <a:r>
              <a:rPr lang="en-GB" dirty="0"/>
              <a:t>: Ascendingly sort room based on its capacity.</a:t>
            </a:r>
          </a:p>
          <a:p>
            <a:pPr defTabSz="182880"/>
            <a:endParaRPr lang="en-GB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493628" y="1611634"/>
            <a:ext cx="5530896" cy="688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defTabSz="182880">
              <a:buNone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Faster than First Choice Hill Climbing when the problem size is big</a:t>
            </a:r>
          </a:p>
          <a:p>
            <a:pPr marL="0" lvl="0" indent="0" defTabSz="182880">
              <a:buNone/>
            </a:pPr>
            <a:endParaRPr lang="en-GB" sz="1200" dirty="0"/>
          </a:p>
          <a:p>
            <a:pPr marL="0" lvl="0" indent="0" defTabSz="182880">
              <a:buNone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Faster than 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</a:rPr>
              <a:t>ortools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 CP when the search space contains many feasible solutions</a:t>
            </a: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Remark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256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69"/>
          <p:cNvSpPr txBox="1">
            <a:spLocks noGrp="1"/>
          </p:cNvSpPr>
          <p:nvPr>
            <p:ph type="title"/>
          </p:nvPr>
        </p:nvSpPr>
        <p:spPr>
          <a:xfrm>
            <a:off x="720000" y="2013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Compare 4 algorithms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5788B2C-2C19-4000-B9B6-EB1D7D690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04217"/>
              </p:ext>
            </p:extLst>
          </p:nvPr>
        </p:nvGraphicFramePr>
        <p:xfrm>
          <a:off x="720000" y="933450"/>
          <a:ext cx="7803714" cy="327660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1300619">
                  <a:extLst>
                    <a:ext uri="{9D8B030D-6E8A-4147-A177-3AD203B41FA5}">
                      <a16:colId xmlns:a16="http://schemas.microsoft.com/office/drawing/2014/main" val="1359632902"/>
                    </a:ext>
                  </a:extLst>
                </a:gridCol>
                <a:gridCol w="1300619">
                  <a:extLst>
                    <a:ext uri="{9D8B030D-6E8A-4147-A177-3AD203B41FA5}">
                      <a16:colId xmlns:a16="http://schemas.microsoft.com/office/drawing/2014/main" val="3001060386"/>
                    </a:ext>
                  </a:extLst>
                </a:gridCol>
                <a:gridCol w="1300619">
                  <a:extLst>
                    <a:ext uri="{9D8B030D-6E8A-4147-A177-3AD203B41FA5}">
                      <a16:colId xmlns:a16="http://schemas.microsoft.com/office/drawing/2014/main" val="1713437875"/>
                    </a:ext>
                  </a:extLst>
                </a:gridCol>
                <a:gridCol w="1300619">
                  <a:extLst>
                    <a:ext uri="{9D8B030D-6E8A-4147-A177-3AD203B41FA5}">
                      <a16:colId xmlns:a16="http://schemas.microsoft.com/office/drawing/2014/main" val="4035156841"/>
                    </a:ext>
                  </a:extLst>
                </a:gridCol>
                <a:gridCol w="1300619">
                  <a:extLst>
                    <a:ext uri="{9D8B030D-6E8A-4147-A177-3AD203B41FA5}">
                      <a16:colId xmlns:a16="http://schemas.microsoft.com/office/drawing/2014/main" val="700786052"/>
                    </a:ext>
                  </a:extLst>
                </a:gridCol>
                <a:gridCol w="1300619">
                  <a:extLst>
                    <a:ext uri="{9D8B030D-6E8A-4147-A177-3AD203B41FA5}">
                      <a16:colId xmlns:a16="http://schemas.microsoft.com/office/drawing/2014/main" val="171785097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833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Greedy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843462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12.442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8398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35.563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94958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117.28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294268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24840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850482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1,751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843483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72495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2.461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904869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257045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56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051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69"/>
          <p:cNvSpPr txBox="1">
            <a:spLocks noGrp="1"/>
          </p:cNvSpPr>
          <p:nvPr>
            <p:ph type="title"/>
          </p:nvPr>
        </p:nvSpPr>
        <p:spPr>
          <a:xfrm>
            <a:off x="720000" y="2013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Compare 4 algorithms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5788B2C-2C19-4000-B9B6-EB1D7D690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5224"/>
              </p:ext>
            </p:extLst>
          </p:nvPr>
        </p:nvGraphicFramePr>
        <p:xfrm>
          <a:off x="720000" y="916273"/>
          <a:ext cx="7830442" cy="327660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1345179">
                  <a:extLst>
                    <a:ext uri="{9D8B030D-6E8A-4147-A177-3AD203B41FA5}">
                      <a16:colId xmlns:a16="http://schemas.microsoft.com/office/drawing/2014/main" val="1359632902"/>
                    </a:ext>
                  </a:extLst>
                </a:gridCol>
                <a:gridCol w="1345179">
                  <a:extLst>
                    <a:ext uri="{9D8B030D-6E8A-4147-A177-3AD203B41FA5}">
                      <a16:colId xmlns:a16="http://schemas.microsoft.com/office/drawing/2014/main" val="3001060386"/>
                    </a:ext>
                  </a:extLst>
                </a:gridCol>
                <a:gridCol w="1345179">
                  <a:extLst>
                    <a:ext uri="{9D8B030D-6E8A-4147-A177-3AD203B41FA5}">
                      <a16:colId xmlns:a16="http://schemas.microsoft.com/office/drawing/2014/main" val="1713437875"/>
                    </a:ext>
                  </a:extLst>
                </a:gridCol>
                <a:gridCol w="1345179">
                  <a:extLst>
                    <a:ext uri="{9D8B030D-6E8A-4147-A177-3AD203B41FA5}">
                      <a16:colId xmlns:a16="http://schemas.microsoft.com/office/drawing/2014/main" val="4035156841"/>
                    </a:ext>
                  </a:extLst>
                </a:gridCol>
                <a:gridCol w="1345179">
                  <a:extLst>
                    <a:ext uri="{9D8B030D-6E8A-4147-A177-3AD203B41FA5}">
                      <a16:colId xmlns:a16="http://schemas.microsoft.com/office/drawing/2014/main" val="700786052"/>
                    </a:ext>
                  </a:extLst>
                </a:gridCol>
                <a:gridCol w="1104547">
                  <a:extLst>
                    <a:ext uri="{9D8B030D-6E8A-4147-A177-3AD203B41FA5}">
                      <a16:colId xmlns:a16="http://schemas.microsoft.com/office/drawing/2014/main" val="171785097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833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Greedy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843462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882547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8398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179.667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94958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219.503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294268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2.126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24840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850482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843483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6.254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72495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9.244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904869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8.316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11.941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257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472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49"/>
            <a:ext cx="3472075" cy="1526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FURTHER PROBLEM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399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796;p37">
            <a:extLst>
              <a:ext uri="{FF2B5EF4-FFF2-40B4-BE49-F238E27FC236}">
                <a16:creationId xmlns:a16="http://schemas.microsoft.com/office/drawing/2014/main" id="{8F57BE8C-5C96-B341-86E8-1531DADD734D}"/>
              </a:ext>
            </a:extLst>
          </p:cNvPr>
          <p:cNvSpPr txBox="1">
            <a:spLocks/>
          </p:cNvSpPr>
          <p:nvPr/>
        </p:nvSpPr>
        <p:spPr>
          <a:xfrm>
            <a:off x="387411" y="583057"/>
            <a:ext cx="38520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3000" b="1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/>
              <a:t>CP </a:t>
            </a:r>
            <a:r>
              <a:rPr lang="en-GB">
                <a:solidFill>
                  <a:schemeClr val="lt2"/>
                </a:solidFill>
              </a:rPr>
              <a:t>Objective Function</a:t>
            </a:r>
            <a:endParaRPr lang="en-GB" dirty="0">
              <a:solidFill>
                <a:schemeClr val="lt2"/>
              </a:solidFill>
            </a:endParaRPr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0F98E316-FB8F-2F49-8C37-9A3AC22B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286" y="1455757"/>
            <a:ext cx="4453040" cy="2337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F462B5-0674-3646-93CC-08E97446104C}"/>
                  </a:ext>
                </a:extLst>
              </p:cNvPr>
              <p:cNvSpPr/>
              <p:nvPr/>
            </p:nvSpPr>
            <p:spPr>
              <a:xfrm>
                <a:off x="107341" y="1455758"/>
                <a:ext cx="5943503" cy="3378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60070" lvl="0" indent="-285750"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Create new variables</a:t>
                </a:r>
              </a:p>
              <a:p>
                <a:pPr marL="560070" lvl="0" indent="-2857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Total_Shifts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d]: The number of shifts </a:t>
                </a:r>
              </a:p>
              <a:p>
                <a:pPr marL="274320" lvl="0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that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study in day d.</a:t>
                </a:r>
              </a:p>
              <a:p>
                <a:pPr marL="560070" lvl="0" indent="-2857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Most_Shifts_Day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]: maximum number </a:t>
                </a:r>
              </a:p>
              <a:p>
                <a:pPr marL="274320" lvl="0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of shifts in one day of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marL="560070" indent="-2857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Most_Shifts_Day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]: maximum number</a:t>
                </a:r>
              </a:p>
              <a:p>
                <a:pPr marL="274320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of shifts in one day of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marL="560070" indent="-285750">
                  <a:spcBef>
                    <a:spcPts val="600"/>
                  </a:spcBef>
                  <a:buFont typeface="Wingdings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Set objective function:</a:t>
                </a:r>
              </a:p>
              <a:p>
                <a:pPr marL="27432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Most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Shifts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Day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Least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Shifts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Day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𝑀𝑖𝑛𝑖𝑚𝑖𝑧𝑒</m:t>
                      </m:r>
                    </m:oMath>
                  </m:oMathPara>
                </a14:m>
                <a:endParaRPr lang="en-US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F462B5-0674-3646-93CC-08E974461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1" y="1455758"/>
                <a:ext cx="5943503" cy="3378810"/>
              </a:xfrm>
              <a:prstGeom prst="rect">
                <a:avLst/>
              </a:prstGeom>
              <a:blipFill>
                <a:blip r:embed="rId4"/>
                <a:stretch>
                  <a:fillRect t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Left 3">
            <a:hlinkClick r:id="rId5" action="ppaction://hlinksldjump"/>
            <a:extLst>
              <a:ext uri="{FF2B5EF4-FFF2-40B4-BE49-F238E27FC236}">
                <a16:creationId xmlns:a16="http://schemas.microsoft.com/office/drawing/2014/main" id="{AD42DC0C-D692-4188-A88F-681BB76BBBD7}"/>
              </a:ext>
            </a:extLst>
          </p:cNvPr>
          <p:cNvSpPr/>
          <p:nvPr/>
        </p:nvSpPr>
        <p:spPr>
          <a:xfrm>
            <a:off x="214489" y="180622"/>
            <a:ext cx="293511" cy="259645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5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8179867" cy="347286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18288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G[n]: Set of class taught by teacher </a:t>
                </a:r>
                <a:r>
                  <a:rPr lang="en-GB" sz="1600" dirty="0"/>
                  <a:t>n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lvl="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Time_Table[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d, k, r]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  <a:cs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𝑙𝑒𝑠𝑠𝑜𝑛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𝑟𝑜𝑜𝑚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            </a:t>
                </a: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8179867" cy="3472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MIP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Variables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10DF5-DCA5-4624-B941-6DC01C584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877" y="2546365"/>
            <a:ext cx="5742245" cy="237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>
            <a:spLocks noGrp="1"/>
          </p:cNvSpPr>
          <p:nvPr>
            <p:ph type="title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67" name="Google Shape;467;p35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dirty="0"/>
              <a:t>About this problem</a:t>
            </a:r>
            <a:endParaRPr dirty="0"/>
          </a:p>
        </p:txBody>
      </p:sp>
      <p:sp>
        <p:nvSpPr>
          <p:cNvPr id="468" name="Google Shape;468;p35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dirty="0"/>
              <a:t>What do we need to solve ?</a:t>
            </a:r>
            <a:endParaRPr dirty="0"/>
          </a:p>
        </p:txBody>
      </p:sp>
      <p:sp>
        <p:nvSpPr>
          <p:cNvPr id="469" name="Google Shape;469;p35"/>
          <p:cNvSpPr txBox="1">
            <a:spLocks noGrp="1"/>
          </p:cNvSpPr>
          <p:nvPr>
            <p:ph type="title" idx="4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CP solution</a:t>
            </a:r>
          </a:p>
        </p:txBody>
      </p:sp>
      <p:sp>
        <p:nvSpPr>
          <p:cNvPr id="471" name="Google Shape;471;p35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method using </a:t>
            </a:r>
            <a:r>
              <a:rPr lang="en-US" dirty="0" err="1"/>
              <a:t>ortools</a:t>
            </a:r>
            <a:r>
              <a:rPr lang="en-US" dirty="0"/>
              <a:t>.</a:t>
            </a:r>
          </a:p>
        </p:txBody>
      </p:sp>
      <p:sp>
        <p:nvSpPr>
          <p:cNvPr id="472" name="Google Shape;472;p35"/>
          <p:cNvSpPr txBox="1">
            <a:spLocks noGrp="1"/>
          </p:cNvSpPr>
          <p:nvPr>
            <p:ph type="title" idx="7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73" name="Google Shape;473;p35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Local search</a:t>
            </a: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US" dirty="0"/>
          </a:p>
          <a:p>
            <a:pPr marL="0" indent="0"/>
            <a:r>
              <a:rPr lang="en-US" dirty="0"/>
              <a:t>Faster way to solve easy problem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13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76" name="Google Shape;476;p35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Greedy</a:t>
            </a:r>
            <a:endParaRPr dirty="0"/>
          </a:p>
        </p:txBody>
      </p:sp>
      <p:sp>
        <p:nvSpPr>
          <p:cNvPr id="477" name="Google Shape;477;p35"/>
          <p:cNvSpPr txBox="1">
            <a:spLocks noGrp="1"/>
          </p:cNvSpPr>
          <p:nvPr>
            <p:ph type="subTitle" idx="15"/>
          </p:nvPr>
        </p:nvSpPr>
        <p:spPr>
          <a:xfrm>
            <a:off x="5137724" y="1736000"/>
            <a:ext cx="2955087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US" dirty="0"/>
          </a:p>
          <a:p>
            <a:pPr marL="0" indent="0"/>
            <a:r>
              <a:rPr lang="en-US" dirty="0"/>
              <a:t>Another way to solve easy problem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16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479" name="Google Shape;479;p35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Further Problem</a:t>
            </a:r>
            <a:endParaRPr dirty="0"/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way to obtain optimal result</a:t>
            </a:r>
            <a:endParaRPr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19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sp>
        <p:nvSpPr>
          <p:cNvPr id="482" name="Google Shape;482;p35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More Information</a:t>
            </a:r>
            <a:endParaRPr dirty="0"/>
          </a:p>
        </p:txBody>
      </p:sp>
      <p:sp>
        <p:nvSpPr>
          <p:cNvPr id="483" name="Google Shape;483;p35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closer look to each algorithm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271587" y="1264171"/>
            <a:ext cx="219461" cy="220453"/>
            <a:chOff x="772462" y="98696"/>
            <a:chExt cx="219461" cy="220453"/>
          </a:xfrm>
        </p:grpSpPr>
        <p:sp>
          <p:nvSpPr>
            <p:cNvPr id="485" name="Google Shape;485;p35"/>
            <p:cNvSpPr/>
            <p:nvPr/>
          </p:nvSpPr>
          <p:spPr>
            <a:xfrm>
              <a:off x="876762" y="9869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876762" y="24725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921070" y="20200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772462" y="20200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5"/>
          <p:cNvGrpSpPr/>
          <p:nvPr/>
        </p:nvGrpSpPr>
        <p:grpSpPr>
          <a:xfrm>
            <a:off x="1359168" y="539998"/>
            <a:ext cx="164369" cy="165099"/>
            <a:chOff x="280393" y="263798"/>
            <a:chExt cx="164369" cy="165099"/>
          </a:xfrm>
        </p:grpSpPr>
        <p:sp>
          <p:nvSpPr>
            <p:cNvPr id="490" name="Google Shape;490;p35"/>
            <p:cNvSpPr/>
            <p:nvPr/>
          </p:nvSpPr>
          <p:spPr>
            <a:xfrm>
              <a:off x="358510" y="26379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58510" y="37505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91695" y="341167"/>
              <a:ext cx="53067" cy="9620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280393" y="341167"/>
              <a:ext cx="53101" cy="9620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5"/>
          <p:cNvGrpSpPr/>
          <p:nvPr/>
        </p:nvGrpSpPr>
        <p:grpSpPr>
          <a:xfrm>
            <a:off x="8092812" y="216771"/>
            <a:ext cx="219461" cy="220453"/>
            <a:chOff x="8092812" y="216771"/>
            <a:chExt cx="219461" cy="220453"/>
          </a:xfrm>
        </p:grpSpPr>
        <p:sp>
          <p:nvSpPr>
            <p:cNvPr id="495" name="Google Shape;495;p35"/>
            <p:cNvSpPr/>
            <p:nvPr/>
          </p:nvSpPr>
          <p:spPr>
            <a:xfrm>
              <a:off x="8197112" y="21677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8197112" y="36533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8241420" y="32007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8092812" y="32007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8503624" y="4528200"/>
            <a:ext cx="283987" cy="285252"/>
            <a:chOff x="8483799" y="954725"/>
            <a:chExt cx="283987" cy="285252"/>
          </a:xfrm>
        </p:grpSpPr>
        <p:sp>
          <p:nvSpPr>
            <p:cNvPr id="500" name="Google Shape;500;p35"/>
            <p:cNvSpPr/>
            <p:nvPr/>
          </p:nvSpPr>
          <p:spPr>
            <a:xfrm>
              <a:off x="8618764" y="954725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8618764" y="1146953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8676098" y="1088398"/>
              <a:ext cx="91687" cy="1662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8483799" y="1088398"/>
              <a:ext cx="91745" cy="1662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35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solidFill>
                  <a:schemeClr val="dk2"/>
                </a:solidFill>
              </a:rPr>
              <a:t>Table of </a:t>
            </a:r>
            <a:r>
              <a:rPr lang="en-GB">
                <a:solidFill>
                  <a:schemeClr val="lt2"/>
                </a:solidFill>
              </a:rPr>
              <a:t>contents</a:t>
            </a:r>
            <a:endParaRPr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12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3464" lvl="0" indent="-22860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/>
                  <a:t>A teacher teach at most one class at a moment.</a:t>
                </a:r>
              </a:p>
              <a:p>
                <a:pPr marL="283464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600" dirty="0"/>
                  <a:t>, we have:</a:t>
                </a:r>
              </a:p>
              <a:p>
                <a:pPr marL="283464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1800" b="0" dirty="0">
                    <a:ea typeface="Nirmala UI" panose="020B0502040204020203" pitchFamily="34" charset="0"/>
                  </a:rPr>
                  <a:t>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𝑡𝑒𝑎𝑐h𝑒𝑟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800" b="0" dirty="0">
                  <a:ea typeface="Nirmala UI" panose="020B0502040204020203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  <a:blipFill>
                <a:blip r:embed="rId3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D4E77-57E9-4650-8FB8-33C7465F1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134" y="3022137"/>
            <a:ext cx="5273732" cy="19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17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2271" y="1341057"/>
                <a:ext cx="4852319" cy="28059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If a class study in a room, the number of student is less than the room’s capacity.</a:t>
                </a:r>
              </a:p>
              <a:p>
                <a:pPr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Table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0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56007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Make sure that each class has enough lesson. </a:t>
                </a:r>
                <a:endParaRPr lang="en-GB" sz="1600" dirty="0"/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,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&lt;5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𝑇𝑎𝑏𝑙𝑒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t[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</a:p>
              <a:p>
                <a:pPr marL="0" lvl="0" indent="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271" y="1341057"/>
                <a:ext cx="4852319" cy="2805925"/>
              </a:xfrm>
              <a:prstGeom prst="rect">
                <a:avLst/>
              </a:prstGeom>
              <a:blipFill>
                <a:blip r:embed="rId3"/>
                <a:stretch>
                  <a:fillRect r="-503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C4F8F-2326-428E-8278-7B29D63D5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323" y="1341057"/>
            <a:ext cx="4008792" cy="29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69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At a</a:t>
                </a:r>
                <a:r>
                  <a:rPr lang="vi-VN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specific time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there is only one class in one room.</a:t>
                </a:r>
              </a:p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5)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,k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𝑇𝑎𝑏𝑙𝑒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600" b="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𝑡h𝑒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𝑟𝑜𝑜𝑚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h𝑎𝑠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𝑐𝑙𝑎𝑠𝑠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𝑑𝑎𝑦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𝑠h𝑖𝑓𝑡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0" lvl="0" indent="0">
                  <a:spcBef>
                    <a:spcPts val="600"/>
                  </a:spcBef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E6D997-0D78-4859-BB07-7BF80B957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276" y="2948601"/>
            <a:ext cx="5115448" cy="18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54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5488524" cy="323203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Most_Shifts_Day[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</a:t>
                </a:r>
                <a:r>
                  <a:rPr lang="en-US" sz="1600" dirty="0">
                    <a:ea typeface="Nirmala UI" panose="020B0502040204020203" pitchFamily="34" charset="0"/>
                  </a:rPr>
                  <a:t>: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maximum number of shifts in one day of class </a:t>
                </a:r>
                <a:r>
                  <a:rPr lang="en-GB" sz="1600" dirty="0" err="1"/>
                  <a:t>i</a:t>
                </a:r>
                <a:r>
                  <a:rPr lang="en-GB" sz="1600" dirty="0"/>
                  <a:t>.</a:t>
                </a:r>
              </a:p>
              <a:p>
                <a:pPr marL="27432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d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&lt;12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Most_Shifts_Day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:endParaRPr lang="en-US" sz="1600" dirty="0"/>
              </a:p>
              <a:p>
                <a:pPr marL="560070" lvl="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Least_Shifts_Day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]: minimum number of shifts in one day of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.</a:t>
                </a:r>
                <a:endParaRPr lang="en-GB" sz="1600" dirty="0"/>
              </a:p>
              <a:p>
                <a:pPr marL="274320"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d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&lt;12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Least_Shifts_Day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5488524" cy="3232033"/>
              </a:xfrm>
              <a:prstGeom prst="rect">
                <a:avLst/>
              </a:prstGeom>
              <a:blipFill>
                <a:blip r:embed="rId3"/>
                <a:stretch>
                  <a:fillRect r="-1382" b="-941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6616F-25DD-47E5-ABFE-A28FE0A7B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00" y="1348390"/>
            <a:ext cx="3464921" cy="23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43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9" y="1336206"/>
                <a:ext cx="6289144" cy="59846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GB" sz="1600" dirty="0"/>
                          <m:t>Most</m:t>
                        </m:r>
                        <m:r>
                          <m:rPr>
                            <m:nor/>
                          </m:rPr>
                          <a:rPr lang="en-GB" sz="1600" dirty="0"/>
                          <m:t>_</m:t>
                        </m:r>
                        <m:r>
                          <m:rPr>
                            <m:nor/>
                          </m:rPr>
                          <a:rPr lang="en-GB" sz="1600" dirty="0"/>
                          <m:t>Shifts</m:t>
                        </m:r>
                        <m:r>
                          <m:rPr>
                            <m:nor/>
                          </m:rPr>
                          <a:rPr lang="en-GB" sz="1600" dirty="0"/>
                          <m:t>_</m:t>
                        </m:r>
                        <m:r>
                          <m:rPr>
                            <m:nor/>
                          </m:rPr>
                          <a:rPr lang="en-GB" sz="1600" dirty="0"/>
                          <m:t>Day</m:t>
                        </m:r>
                        <m:r>
                          <m:rPr>
                            <m:nor/>
                          </m:rPr>
                          <a:rPr lang="en-GB" sz="1600" dirty="0"/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GB" sz="1600" dirty="0"/>
                      <m:t>Least</m:t>
                    </m:r>
                    <m:r>
                      <m:rPr>
                        <m:nor/>
                      </m:rPr>
                      <a:rPr lang="en-GB" sz="1600" dirty="0"/>
                      <m:t>_</m:t>
                    </m:r>
                    <m:r>
                      <m:rPr>
                        <m:nor/>
                      </m:rPr>
                      <a:rPr lang="en-GB" sz="1600" dirty="0"/>
                      <m:t>Shifts</m:t>
                    </m:r>
                    <m:r>
                      <m:rPr>
                        <m:nor/>
                      </m:rPr>
                      <a:rPr lang="en-GB" sz="1600" dirty="0"/>
                      <m:t>_</m:t>
                    </m:r>
                    <m:r>
                      <m:rPr>
                        <m:nor/>
                      </m:rPr>
                      <a:rPr lang="en-GB" sz="1600" dirty="0"/>
                      <m:t>Day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𝑀𝑖𝑛𝑖𝑚𝑖𝑧𝑒</m:t>
                    </m:r>
                  </m:oMath>
                </a14:m>
                <a:endParaRPr lang="en-US" sz="1600" b="0" dirty="0">
                  <a:latin typeface="Nirmala UI" panose="020B0502040204020203" pitchFamily="34" charset="0"/>
                  <a:ea typeface="Cambria Math" panose="02040503050406030204" pitchFamily="18" charset="0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9" y="1336206"/>
                <a:ext cx="6289144" cy="598469"/>
              </a:xfrm>
              <a:prstGeom prst="rect">
                <a:avLst/>
              </a:prstGeom>
              <a:blipFill>
                <a:blip r:embed="rId3"/>
                <a:stretch>
                  <a:fillRect t="-24490" b="-9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4152112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Objective Function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CF8DB-15CC-4266-B28D-B8FB71AAB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705" y="2149571"/>
            <a:ext cx="5872590" cy="24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25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69"/>
          <p:cNvSpPr txBox="1">
            <a:spLocks noGrp="1"/>
          </p:cNvSpPr>
          <p:nvPr>
            <p:ph type="title"/>
          </p:nvPr>
        </p:nvSpPr>
        <p:spPr>
          <a:xfrm>
            <a:off x="720000" y="2013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CP vs MIP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7858759-763E-4BE2-923F-713724AC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48702"/>
              </p:ext>
            </p:extLst>
          </p:nvPr>
        </p:nvGraphicFramePr>
        <p:xfrm>
          <a:off x="1524000" y="774033"/>
          <a:ext cx="6096000" cy="3673725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3737760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51753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3034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608888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877517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2595100"/>
                    </a:ext>
                  </a:extLst>
                </a:gridCol>
              </a:tblGrid>
              <a:tr h="333975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F*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655179"/>
                  </a:ext>
                </a:extLst>
              </a:tr>
              <a:tr h="3339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658514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17.0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886936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5.972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596167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542098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8.821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24.099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48.0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548736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16.585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1223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9.578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58.0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00580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11.844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18.596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772034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15.894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63.463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57.0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773621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13.724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24.663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6843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69"/>
          <p:cNvSpPr txBox="1">
            <a:spLocks noGrp="1"/>
          </p:cNvSpPr>
          <p:nvPr>
            <p:ph type="title"/>
          </p:nvPr>
        </p:nvSpPr>
        <p:spPr>
          <a:xfrm>
            <a:off x="720000" y="2013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CP vs MIP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7858759-763E-4BE2-923F-713724AC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29394"/>
              </p:ext>
            </p:extLst>
          </p:nvPr>
        </p:nvGraphicFramePr>
        <p:xfrm>
          <a:off x="1524000" y="774033"/>
          <a:ext cx="6096000" cy="3673725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3737760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51753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3034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608888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877517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2595100"/>
                    </a:ext>
                  </a:extLst>
                </a:gridCol>
              </a:tblGrid>
              <a:tr h="333975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F*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655179"/>
                  </a:ext>
                </a:extLst>
              </a:tr>
              <a:tr h="3339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658514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596167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2.747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542098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4.445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4.942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548736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5.518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1223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10.148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29.809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36.0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00580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10.355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772034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8.997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23.651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34.0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773621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6.608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7.325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684398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9.519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14.436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410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45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50"/>
            <a:ext cx="3472075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 this problem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16874" y="1390969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68"/>
          <p:cNvSpPr txBox="1">
            <a:spLocks noGrp="1"/>
          </p:cNvSpPr>
          <p:nvPr>
            <p:ph type="body" idx="1"/>
          </p:nvPr>
        </p:nvSpPr>
        <p:spPr>
          <a:xfrm>
            <a:off x="397409" y="836652"/>
            <a:ext cx="5228683" cy="3913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/>
              <a:t>The</a:t>
            </a:r>
            <a:r>
              <a:rPr lang="en-GB" sz="1200" dirty="0"/>
              <a:t>re are N classes 1, 2, …, N arranging student schedule. t(</a:t>
            </a:r>
            <a:r>
              <a:rPr lang="en-GB" sz="1200" dirty="0" err="1"/>
              <a:t>i</a:t>
            </a:r>
            <a:r>
              <a:rPr lang="en-GB" sz="1200" dirty="0"/>
              <a:t>), g(</a:t>
            </a:r>
            <a:r>
              <a:rPr lang="en-GB" sz="1200" dirty="0" err="1"/>
              <a:t>i</a:t>
            </a:r>
            <a:r>
              <a:rPr lang="en-GB" sz="1200" dirty="0"/>
              <a:t>), s(</a:t>
            </a:r>
            <a:r>
              <a:rPr lang="en-GB" sz="1200" dirty="0" err="1"/>
              <a:t>i</a:t>
            </a:r>
            <a:r>
              <a:rPr lang="en-GB" sz="1200" dirty="0"/>
              <a:t>) is the number of shift, teacher, the number of student, respectively.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dirty="0"/>
              <a:t>There are M rooms 1, 2, …, M, while c(</a:t>
            </a:r>
            <a:r>
              <a:rPr lang="en-GB" sz="1200" dirty="0" err="1"/>
              <a:t>i</a:t>
            </a:r>
            <a:r>
              <a:rPr lang="en-GB" sz="1200" dirty="0"/>
              <a:t>) is the number of seat in the room </a:t>
            </a:r>
            <a:r>
              <a:rPr lang="en-GB" sz="1200" dirty="0" err="1"/>
              <a:t>i</a:t>
            </a:r>
            <a:r>
              <a:rPr lang="en-GB" sz="1200" dirty="0"/>
              <a:t>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dirty="0"/>
              <a:t>There are 5 school-day in one week (from Monday to Friday), each day consist of 12 shifts (6 morning shifts and 6 afternoon shifts).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dirty="0"/>
              <a:t>Let’s create a student schedule (determine weekday, shift and the room for each class) such that:</a:t>
            </a:r>
          </a:p>
          <a:p>
            <a:pPr marL="228600" lvl="0" indent="-228600" algn="l" rtl="0">
              <a:spcBef>
                <a:spcPts val="30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GB" sz="1200" dirty="0"/>
              <a:t>Two class having the same teacher need setting in different time.</a:t>
            </a:r>
          </a:p>
          <a:p>
            <a:pPr marL="228600" lvl="0" indent="-228600" algn="l" rtl="0">
              <a:spcBef>
                <a:spcPts val="30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GB" sz="1200" dirty="0"/>
              <a:t>The number of student in each class is less than room’s capacity.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GB" sz="1200" dirty="0"/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GB" sz="1200" dirty="0"/>
              <a:t>Input:</a:t>
            </a:r>
          </a:p>
          <a:p>
            <a:pPr marL="365760" lvl="1" indent="-18288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first line: N and M.</a:t>
            </a:r>
          </a:p>
          <a:p>
            <a:pPr marL="365760" lvl="1" indent="-18288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next N line, each line write: t(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), g(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 and s(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).</a:t>
            </a:r>
          </a:p>
          <a:p>
            <a:pPr marL="365760" lvl="1" indent="-18288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next line: c(1), c(2), …, c(n).</a:t>
            </a:r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GB" sz="1200" dirty="0"/>
              <a:t>Output:</a:t>
            </a:r>
          </a:p>
          <a:p>
            <a:pPr marL="365760" lvl="1" indent="-18288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Timetable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8" name="Google Shape;2868;p68"/>
          <p:cNvSpPr txBox="1">
            <a:spLocks noGrp="1"/>
          </p:cNvSpPr>
          <p:nvPr>
            <p:ph type="title"/>
          </p:nvPr>
        </p:nvSpPr>
        <p:spPr>
          <a:xfrm>
            <a:off x="394452" y="3136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Arranging</a:t>
            </a:r>
            <a:r>
              <a:rPr lang="en-GB" dirty="0">
                <a:solidFill>
                  <a:schemeClr val="lt2"/>
                </a:solidFill>
              </a:rPr>
              <a:t> timetable</a:t>
            </a:r>
            <a:endParaRPr dirty="0"/>
          </a:p>
        </p:txBody>
      </p:sp>
      <p:grpSp>
        <p:nvGrpSpPr>
          <p:cNvPr id="2869" name="Google Shape;2869;p68"/>
          <p:cNvGrpSpPr/>
          <p:nvPr/>
        </p:nvGrpSpPr>
        <p:grpSpPr>
          <a:xfrm>
            <a:off x="5666676" y="540000"/>
            <a:ext cx="2896764" cy="2813311"/>
            <a:chOff x="5429610" y="624817"/>
            <a:chExt cx="2896764" cy="2813311"/>
          </a:xfrm>
        </p:grpSpPr>
        <p:sp>
          <p:nvSpPr>
            <p:cNvPr id="2870" name="Google Shape;2870;p68"/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8"/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8"/>
            <p:cNvSpPr/>
            <p:nvPr/>
          </p:nvSpPr>
          <p:spPr>
            <a:xfrm>
              <a:off x="5641650" y="796870"/>
              <a:ext cx="2357204" cy="1705028"/>
            </a:xfrm>
            <a:custGeom>
              <a:avLst/>
              <a:gdLst/>
              <a:ahLst/>
              <a:cxnLst/>
              <a:rect l="l" t="t" r="r" b="b"/>
              <a:pathLst>
                <a:path w="138293" h="100031" extrusionOk="0">
                  <a:moveTo>
                    <a:pt x="4092" y="0"/>
                  </a:moveTo>
                  <a:lnTo>
                    <a:pt x="3690" y="34"/>
                  </a:lnTo>
                  <a:lnTo>
                    <a:pt x="2885" y="201"/>
                  </a:lnTo>
                  <a:lnTo>
                    <a:pt x="1812" y="704"/>
                  </a:lnTo>
                  <a:lnTo>
                    <a:pt x="672" y="1811"/>
                  </a:lnTo>
                  <a:lnTo>
                    <a:pt x="202" y="2884"/>
                  </a:lnTo>
                  <a:lnTo>
                    <a:pt x="34" y="3689"/>
                  </a:lnTo>
                  <a:lnTo>
                    <a:pt x="1" y="4125"/>
                  </a:lnTo>
                  <a:lnTo>
                    <a:pt x="1" y="95939"/>
                  </a:lnTo>
                  <a:lnTo>
                    <a:pt x="34" y="96375"/>
                  </a:lnTo>
                  <a:lnTo>
                    <a:pt x="202" y="97180"/>
                  </a:lnTo>
                  <a:lnTo>
                    <a:pt x="672" y="98253"/>
                  </a:lnTo>
                  <a:lnTo>
                    <a:pt x="1812" y="99360"/>
                  </a:lnTo>
                  <a:lnTo>
                    <a:pt x="2885" y="99863"/>
                  </a:lnTo>
                  <a:lnTo>
                    <a:pt x="3690" y="100030"/>
                  </a:lnTo>
                  <a:lnTo>
                    <a:pt x="134604" y="100030"/>
                  </a:lnTo>
                  <a:lnTo>
                    <a:pt x="135409" y="99863"/>
                  </a:lnTo>
                  <a:lnTo>
                    <a:pt x="136482" y="99360"/>
                  </a:lnTo>
                  <a:lnTo>
                    <a:pt x="137622" y="98253"/>
                  </a:lnTo>
                  <a:lnTo>
                    <a:pt x="138091" y="97180"/>
                  </a:lnTo>
                  <a:lnTo>
                    <a:pt x="138259" y="96375"/>
                  </a:lnTo>
                  <a:lnTo>
                    <a:pt x="138293" y="95939"/>
                  </a:lnTo>
                  <a:lnTo>
                    <a:pt x="138293" y="4125"/>
                  </a:lnTo>
                  <a:lnTo>
                    <a:pt x="138259" y="3689"/>
                  </a:lnTo>
                  <a:lnTo>
                    <a:pt x="138091" y="2884"/>
                  </a:lnTo>
                  <a:lnTo>
                    <a:pt x="137622" y="1811"/>
                  </a:lnTo>
                  <a:lnTo>
                    <a:pt x="136482" y="704"/>
                  </a:lnTo>
                  <a:lnTo>
                    <a:pt x="135409" y="201"/>
                  </a:lnTo>
                  <a:lnTo>
                    <a:pt x="134604" y="34"/>
                  </a:lnTo>
                  <a:lnTo>
                    <a:pt x="134201" y="0"/>
                  </a:lnTo>
                  <a:close/>
                </a:path>
              </a:pathLst>
            </a:custGeom>
            <a:solidFill>
              <a:schemeClr val="lt2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8"/>
            <p:cNvSpPr/>
            <p:nvPr/>
          </p:nvSpPr>
          <p:spPr>
            <a:xfrm>
              <a:off x="5685660" y="960911"/>
              <a:ext cx="2268604" cy="1436382"/>
            </a:xfrm>
            <a:custGeom>
              <a:avLst/>
              <a:gdLst/>
              <a:ahLst/>
              <a:cxnLst/>
              <a:rect l="l" t="t" r="r" b="b"/>
              <a:pathLst>
                <a:path w="133095" h="84270" extrusionOk="0">
                  <a:moveTo>
                    <a:pt x="1" y="0"/>
                  </a:moveTo>
                  <a:lnTo>
                    <a:pt x="1" y="84270"/>
                  </a:lnTo>
                  <a:lnTo>
                    <a:pt x="133095" y="84270"/>
                  </a:lnTo>
                  <a:lnTo>
                    <a:pt x="133095" y="0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8"/>
            <p:cNvSpPr/>
            <p:nvPr/>
          </p:nvSpPr>
          <p:spPr>
            <a:xfrm>
              <a:off x="5804549" y="2093193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1"/>
                  </a:moveTo>
                  <a:lnTo>
                    <a:pt x="3960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8"/>
            <p:cNvSpPr/>
            <p:nvPr/>
          </p:nvSpPr>
          <p:spPr>
            <a:xfrm>
              <a:off x="5916006" y="2160640"/>
              <a:ext cx="563593" cy="17"/>
            </a:xfrm>
            <a:custGeom>
              <a:avLst/>
              <a:gdLst/>
              <a:ahLst/>
              <a:cxnLst/>
              <a:rect l="l" t="t" r="r" b="b"/>
              <a:pathLst>
                <a:path w="33065" h="1" fill="none" extrusionOk="0">
                  <a:moveTo>
                    <a:pt x="1" y="1"/>
                  </a:moveTo>
                  <a:lnTo>
                    <a:pt x="3306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8"/>
            <p:cNvSpPr/>
            <p:nvPr/>
          </p:nvSpPr>
          <p:spPr>
            <a:xfrm>
              <a:off x="5804549" y="2160640"/>
              <a:ext cx="53760" cy="17"/>
            </a:xfrm>
            <a:custGeom>
              <a:avLst/>
              <a:gdLst/>
              <a:ahLst/>
              <a:cxnLst/>
              <a:rect l="l" t="t" r="r" b="b"/>
              <a:pathLst>
                <a:path w="3154" h="1" fill="none" extrusionOk="0">
                  <a:moveTo>
                    <a:pt x="1" y="1"/>
                  </a:moveTo>
                  <a:lnTo>
                    <a:pt x="3153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8"/>
            <p:cNvSpPr/>
            <p:nvPr/>
          </p:nvSpPr>
          <p:spPr>
            <a:xfrm>
              <a:off x="5804549" y="2227525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0"/>
                  </a:moveTo>
                  <a:lnTo>
                    <a:pt x="3960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8"/>
            <p:cNvSpPr/>
            <p:nvPr/>
          </p:nvSpPr>
          <p:spPr>
            <a:xfrm>
              <a:off x="6430424" y="2294392"/>
              <a:ext cx="49175" cy="17"/>
            </a:xfrm>
            <a:custGeom>
              <a:avLst/>
              <a:gdLst/>
              <a:ahLst/>
              <a:cxnLst/>
              <a:rect l="l" t="t" r="r" b="b"/>
              <a:pathLst>
                <a:path w="2885" h="1" fill="none" extrusionOk="0">
                  <a:moveTo>
                    <a:pt x="1" y="1"/>
                  </a:moveTo>
                  <a:lnTo>
                    <a:pt x="288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8"/>
            <p:cNvSpPr/>
            <p:nvPr/>
          </p:nvSpPr>
          <p:spPr>
            <a:xfrm>
              <a:off x="5804549" y="2294392"/>
              <a:ext cx="567599" cy="17"/>
            </a:xfrm>
            <a:custGeom>
              <a:avLst/>
              <a:gdLst/>
              <a:ahLst/>
              <a:cxnLst/>
              <a:rect l="l" t="t" r="r" b="b"/>
              <a:pathLst>
                <a:path w="33300" h="1" fill="none" extrusionOk="0">
                  <a:moveTo>
                    <a:pt x="1" y="1"/>
                  </a:moveTo>
                  <a:lnTo>
                    <a:pt x="333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8"/>
            <p:cNvSpPr/>
            <p:nvPr/>
          </p:nvSpPr>
          <p:spPr>
            <a:xfrm>
              <a:off x="5782834" y="1078078"/>
              <a:ext cx="1631292" cy="524730"/>
            </a:xfrm>
            <a:custGeom>
              <a:avLst/>
              <a:gdLst/>
              <a:ahLst/>
              <a:cxnLst/>
              <a:rect l="l" t="t" r="r" b="b"/>
              <a:pathLst>
                <a:path w="95705" h="30785" extrusionOk="0">
                  <a:moveTo>
                    <a:pt x="2382" y="1"/>
                  </a:moveTo>
                  <a:lnTo>
                    <a:pt x="1879" y="34"/>
                  </a:lnTo>
                  <a:lnTo>
                    <a:pt x="1040" y="403"/>
                  </a:lnTo>
                  <a:lnTo>
                    <a:pt x="403" y="1074"/>
                  </a:lnTo>
                  <a:lnTo>
                    <a:pt x="34" y="1912"/>
                  </a:lnTo>
                  <a:lnTo>
                    <a:pt x="1" y="2415"/>
                  </a:lnTo>
                  <a:lnTo>
                    <a:pt x="1" y="28403"/>
                  </a:lnTo>
                  <a:lnTo>
                    <a:pt x="34" y="28906"/>
                  </a:lnTo>
                  <a:lnTo>
                    <a:pt x="403" y="29745"/>
                  </a:lnTo>
                  <a:lnTo>
                    <a:pt x="1040" y="30415"/>
                  </a:lnTo>
                  <a:lnTo>
                    <a:pt x="1879" y="30751"/>
                  </a:lnTo>
                  <a:lnTo>
                    <a:pt x="2382" y="30784"/>
                  </a:lnTo>
                  <a:lnTo>
                    <a:pt x="93324" y="30784"/>
                  </a:lnTo>
                  <a:lnTo>
                    <a:pt x="93793" y="30751"/>
                  </a:lnTo>
                  <a:lnTo>
                    <a:pt x="94665" y="30415"/>
                  </a:lnTo>
                  <a:lnTo>
                    <a:pt x="95302" y="29745"/>
                  </a:lnTo>
                  <a:lnTo>
                    <a:pt x="95671" y="28906"/>
                  </a:lnTo>
                  <a:lnTo>
                    <a:pt x="95705" y="28403"/>
                  </a:lnTo>
                  <a:lnTo>
                    <a:pt x="95705" y="2415"/>
                  </a:lnTo>
                  <a:lnTo>
                    <a:pt x="95671" y="1912"/>
                  </a:lnTo>
                  <a:lnTo>
                    <a:pt x="95302" y="1074"/>
                  </a:lnTo>
                  <a:lnTo>
                    <a:pt x="94665" y="403"/>
                  </a:lnTo>
                  <a:lnTo>
                    <a:pt x="93793" y="34"/>
                  </a:lnTo>
                  <a:lnTo>
                    <a:pt x="93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8"/>
            <p:cNvSpPr/>
            <p:nvPr/>
          </p:nvSpPr>
          <p:spPr>
            <a:xfrm>
              <a:off x="5778828" y="1074652"/>
              <a:ext cx="1638740" cy="532162"/>
            </a:xfrm>
            <a:custGeom>
              <a:avLst/>
              <a:gdLst/>
              <a:ahLst/>
              <a:cxnLst/>
              <a:rect l="l" t="t" r="r" b="b"/>
              <a:pathLst>
                <a:path w="96142" h="31221" extrusionOk="0">
                  <a:moveTo>
                    <a:pt x="2583" y="0"/>
                  </a:moveTo>
                  <a:lnTo>
                    <a:pt x="2080" y="34"/>
                  </a:lnTo>
                  <a:lnTo>
                    <a:pt x="1141" y="436"/>
                  </a:lnTo>
                  <a:lnTo>
                    <a:pt x="437" y="1141"/>
                  </a:lnTo>
                  <a:lnTo>
                    <a:pt x="34" y="2080"/>
                  </a:lnTo>
                  <a:lnTo>
                    <a:pt x="1" y="2616"/>
                  </a:lnTo>
                  <a:lnTo>
                    <a:pt x="1" y="28604"/>
                  </a:lnTo>
                  <a:lnTo>
                    <a:pt x="34" y="29141"/>
                  </a:lnTo>
                  <a:lnTo>
                    <a:pt x="437" y="30080"/>
                  </a:lnTo>
                  <a:lnTo>
                    <a:pt x="1141" y="30784"/>
                  </a:lnTo>
                  <a:lnTo>
                    <a:pt x="2080" y="31186"/>
                  </a:lnTo>
                  <a:lnTo>
                    <a:pt x="2583" y="31220"/>
                  </a:lnTo>
                  <a:lnTo>
                    <a:pt x="93559" y="31220"/>
                  </a:lnTo>
                  <a:lnTo>
                    <a:pt x="94096" y="31186"/>
                  </a:lnTo>
                  <a:lnTo>
                    <a:pt x="95001" y="30784"/>
                  </a:lnTo>
                  <a:lnTo>
                    <a:pt x="95705" y="30080"/>
                  </a:lnTo>
                  <a:lnTo>
                    <a:pt x="96108" y="29141"/>
                  </a:lnTo>
                  <a:lnTo>
                    <a:pt x="96141" y="28604"/>
                  </a:lnTo>
                  <a:lnTo>
                    <a:pt x="96141" y="2616"/>
                  </a:lnTo>
                  <a:lnTo>
                    <a:pt x="96108" y="2080"/>
                  </a:lnTo>
                  <a:lnTo>
                    <a:pt x="95705" y="1141"/>
                  </a:lnTo>
                  <a:lnTo>
                    <a:pt x="95001" y="436"/>
                  </a:lnTo>
                  <a:lnTo>
                    <a:pt x="93559" y="436"/>
                  </a:lnTo>
                  <a:lnTo>
                    <a:pt x="93995" y="470"/>
                  </a:lnTo>
                  <a:lnTo>
                    <a:pt x="94766" y="805"/>
                  </a:lnTo>
                  <a:lnTo>
                    <a:pt x="95370" y="1375"/>
                  </a:lnTo>
                  <a:lnTo>
                    <a:pt x="95705" y="2147"/>
                  </a:lnTo>
                  <a:lnTo>
                    <a:pt x="95739" y="2616"/>
                  </a:lnTo>
                  <a:lnTo>
                    <a:pt x="95739" y="28604"/>
                  </a:lnTo>
                  <a:lnTo>
                    <a:pt x="95705" y="29040"/>
                  </a:lnTo>
                  <a:lnTo>
                    <a:pt x="95370" y="29845"/>
                  </a:lnTo>
                  <a:lnTo>
                    <a:pt x="94766" y="30415"/>
                  </a:lnTo>
                  <a:lnTo>
                    <a:pt x="93995" y="30751"/>
                  </a:lnTo>
                  <a:lnTo>
                    <a:pt x="93559" y="30784"/>
                  </a:lnTo>
                  <a:lnTo>
                    <a:pt x="2583" y="30784"/>
                  </a:lnTo>
                  <a:lnTo>
                    <a:pt x="2147" y="30751"/>
                  </a:lnTo>
                  <a:lnTo>
                    <a:pt x="1376" y="30415"/>
                  </a:lnTo>
                  <a:lnTo>
                    <a:pt x="772" y="29845"/>
                  </a:lnTo>
                  <a:lnTo>
                    <a:pt x="437" y="29040"/>
                  </a:lnTo>
                  <a:lnTo>
                    <a:pt x="437" y="28604"/>
                  </a:lnTo>
                  <a:lnTo>
                    <a:pt x="437" y="2616"/>
                  </a:lnTo>
                  <a:lnTo>
                    <a:pt x="437" y="2147"/>
                  </a:lnTo>
                  <a:lnTo>
                    <a:pt x="772" y="1375"/>
                  </a:lnTo>
                  <a:lnTo>
                    <a:pt x="1376" y="805"/>
                  </a:lnTo>
                  <a:lnTo>
                    <a:pt x="2147" y="470"/>
                  </a:lnTo>
                  <a:lnTo>
                    <a:pt x="2583" y="436"/>
                  </a:lnTo>
                  <a:lnTo>
                    <a:pt x="93559" y="436"/>
                  </a:lnTo>
                  <a:lnTo>
                    <a:pt x="93559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8"/>
            <p:cNvSpPr/>
            <p:nvPr/>
          </p:nvSpPr>
          <p:spPr>
            <a:xfrm>
              <a:off x="6906559" y="1082084"/>
              <a:ext cx="230926" cy="86316"/>
            </a:xfrm>
            <a:custGeom>
              <a:avLst/>
              <a:gdLst/>
              <a:ahLst/>
              <a:cxnLst/>
              <a:rect l="l" t="t" r="r" b="b"/>
              <a:pathLst>
                <a:path w="13548" h="5064" extrusionOk="0">
                  <a:moveTo>
                    <a:pt x="939" y="0"/>
                  </a:moveTo>
                  <a:lnTo>
                    <a:pt x="1006" y="101"/>
                  </a:lnTo>
                  <a:lnTo>
                    <a:pt x="201" y="906"/>
                  </a:lnTo>
                  <a:lnTo>
                    <a:pt x="0" y="1141"/>
                  </a:lnTo>
                  <a:lnTo>
                    <a:pt x="0" y="1744"/>
                  </a:lnTo>
                  <a:lnTo>
                    <a:pt x="201" y="2012"/>
                  </a:lnTo>
                  <a:lnTo>
                    <a:pt x="1241" y="3052"/>
                  </a:lnTo>
                  <a:lnTo>
                    <a:pt x="1509" y="3253"/>
                  </a:lnTo>
                  <a:lnTo>
                    <a:pt x="2113" y="3253"/>
                  </a:lnTo>
                  <a:lnTo>
                    <a:pt x="2348" y="3052"/>
                  </a:lnTo>
                  <a:lnTo>
                    <a:pt x="3152" y="2247"/>
                  </a:lnTo>
                  <a:lnTo>
                    <a:pt x="3655" y="2549"/>
                  </a:lnTo>
                  <a:lnTo>
                    <a:pt x="4695" y="2985"/>
                  </a:lnTo>
                  <a:lnTo>
                    <a:pt x="5265" y="3119"/>
                  </a:lnTo>
                  <a:lnTo>
                    <a:pt x="5265" y="4259"/>
                  </a:lnTo>
                  <a:lnTo>
                    <a:pt x="5299" y="4594"/>
                  </a:lnTo>
                  <a:lnTo>
                    <a:pt x="5734" y="4997"/>
                  </a:lnTo>
                  <a:lnTo>
                    <a:pt x="6036" y="5064"/>
                  </a:lnTo>
                  <a:lnTo>
                    <a:pt x="7512" y="5064"/>
                  </a:lnTo>
                  <a:lnTo>
                    <a:pt x="7847" y="4997"/>
                  </a:lnTo>
                  <a:lnTo>
                    <a:pt x="8283" y="4594"/>
                  </a:lnTo>
                  <a:lnTo>
                    <a:pt x="8317" y="4259"/>
                  </a:lnTo>
                  <a:lnTo>
                    <a:pt x="8317" y="3119"/>
                  </a:lnTo>
                  <a:lnTo>
                    <a:pt x="8853" y="2985"/>
                  </a:lnTo>
                  <a:lnTo>
                    <a:pt x="9926" y="2549"/>
                  </a:lnTo>
                  <a:lnTo>
                    <a:pt x="10396" y="2247"/>
                  </a:lnTo>
                  <a:lnTo>
                    <a:pt x="11200" y="3052"/>
                  </a:lnTo>
                  <a:lnTo>
                    <a:pt x="11469" y="3253"/>
                  </a:lnTo>
                  <a:lnTo>
                    <a:pt x="12072" y="3253"/>
                  </a:lnTo>
                  <a:lnTo>
                    <a:pt x="12341" y="3052"/>
                  </a:lnTo>
                  <a:lnTo>
                    <a:pt x="13380" y="2012"/>
                  </a:lnTo>
                  <a:lnTo>
                    <a:pt x="13548" y="1744"/>
                  </a:lnTo>
                  <a:lnTo>
                    <a:pt x="13548" y="1141"/>
                  </a:lnTo>
                  <a:lnTo>
                    <a:pt x="13380" y="906"/>
                  </a:lnTo>
                  <a:lnTo>
                    <a:pt x="12575" y="101"/>
                  </a:lnTo>
                  <a:lnTo>
                    <a:pt x="12642" y="0"/>
                  </a:lnTo>
                  <a:lnTo>
                    <a:pt x="10429" y="0"/>
                  </a:lnTo>
                  <a:lnTo>
                    <a:pt x="10060" y="369"/>
                  </a:lnTo>
                  <a:lnTo>
                    <a:pt x="9188" y="939"/>
                  </a:lnTo>
                  <a:lnTo>
                    <a:pt x="8249" y="1342"/>
                  </a:lnTo>
                  <a:lnTo>
                    <a:pt x="7277" y="1543"/>
                  </a:lnTo>
                  <a:lnTo>
                    <a:pt x="6271" y="1543"/>
                  </a:lnTo>
                  <a:lnTo>
                    <a:pt x="5299" y="1342"/>
                  </a:lnTo>
                  <a:lnTo>
                    <a:pt x="4360" y="939"/>
                  </a:lnTo>
                  <a:lnTo>
                    <a:pt x="3521" y="369"/>
                  </a:lnTo>
                  <a:lnTo>
                    <a:pt x="3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8"/>
            <p:cNvSpPr/>
            <p:nvPr/>
          </p:nvSpPr>
          <p:spPr>
            <a:xfrm>
              <a:off x="6170369" y="1472465"/>
              <a:ext cx="289799" cy="126917"/>
            </a:xfrm>
            <a:custGeom>
              <a:avLst/>
              <a:gdLst/>
              <a:ahLst/>
              <a:cxnLst/>
              <a:rect l="l" t="t" r="r" b="b"/>
              <a:pathLst>
                <a:path w="17002" h="7446" extrusionOk="0">
                  <a:moveTo>
                    <a:pt x="7780" y="1"/>
                  </a:moveTo>
                  <a:lnTo>
                    <a:pt x="7445" y="34"/>
                  </a:lnTo>
                  <a:lnTo>
                    <a:pt x="7009" y="470"/>
                  </a:lnTo>
                  <a:lnTo>
                    <a:pt x="6975" y="772"/>
                  </a:lnTo>
                  <a:lnTo>
                    <a:pt x="6975" y="1912"/>
                  </a:lnTo>
                  <a:lnTo>
                    <a:pt x="6405" y="2080"/>
                  </a:lnTo>
                  <a:lnTo>
                    <a:pt x="5366" y="2516"/>
                  </a:lnTo>
                  <a:lnTo>
                    <a:pt x="4863" y="2784"/>
                  </a:lnTo>
                  <a:lnTo>
                    <a:pt x="4058" y="1979"/>
                  </a:lnTo>
                  <a:lnTo>
                    <a:pt x="3823" y="1811"/>
                  </a:lnTo>
                  <a:lnTo>
                    <a:pt x="3219" y="1811"/>
                  </a:lnTo>
                  <a:lnTo>
                    <a:pt x="2951" y="1979"/>
                  </a:lnTo>
                  <a:lnTo>
                    <a:pt x="1912" y="3052"/>
                  </a:lnTo>
                  <a:lnTo>
                    <a:pt x="1710" y="3287"/>
                  </a:lnTo>
                  <a:lnTo>
                    <a:pt x="1710" y="3891"/>
                  </a:lnTo>
                  <a:lnTo>
                    <a:pt x="1912" y="4159"/>
                  </a:lnTo>
                  <a:lnTo>
                    <a:pt x="2683" y="4964"/>
                  </a:lnTo>
                  <a:lnTo>
                    <a:pt x="2415" y="5433"/>
                  </a:lnTo>
                  <a:lnTo>
                    <a:pt x="1979" y="6506"/>
                  </a:lnTo>
                  <a:lnTo>
                    <a:pt x="1811" y="7043"/>
                  </a:lnTo>
                  <a:lnTo>
                    <a:pt x="671" y="7043"/>
                  </a:lnTo>
                  <a:lnTo>
                    <a:pt x="470" y="7076"/>
                  </a:lnTo>
                  <a:lnTo>
                    <a:pt x="134" y="7277"/>
                  </a:lnTo>
                  <a:lnTo>
                    <a:pt x="0" y="7445"/>
                  </a:lnTo>
                  <a:lnTo>
                    <a:pt x="3521" y="7445"/>
                  </a:lnTo>
                  <a:lnTo>
                    <a:pt x="3655" y="6942"/>
                  </a:lnTo>
                  <a:lnTo>
                    <a:pt x="4024" y="6104"/>
                  </a:lnTo>
                  <a:lnTo>
                    <a:pt x="4762" y="4997"/>
                  </a:lnTo>
                  <a:lnTo>
                    <a:pt x="6103" y="4025"/>
                  </a:lnTo>
                  <a:lnTo>
                    <a:pt x="7679" y="3522"/>
                  </a:lnTo>
                  <a:lnTo>
                    <a:pt x="9289" y="3522"/>
                  </a:lnTo>
                  <a:lnTo>
                    <a:pt x="10865" y="4025"/>
                  </a:lnTo>
                  <a:lnTo>
                    <a:pt x="12206" y="4997"/>
                  </a:lnTo>
                  <a:lnTo>
                    <a:pt x="12944" y="6104"/>
                  </a:lnTo>
                  <a:lnTo>
                    <a:pt x="13313" y="6942"/>
                  </a:lnTo>
                  <a:lnTo>
                    <a:pt x="13447" y="7445"/>
                  </a:lnTo>
                  <a:lnTo>
                    <a:pt x="17002" y="7445"/>
                  </a:lnTo>
                  <a:lnTo>
                    <a:pt x="16868" y="7277"/>
                  </a:lnTo>
                  <a:lnTo>
                    <a:pt x="16499" y="7076"/>
                  </a:lnTo>
                  <a:lnTo>
                    <a:pt x="15157" y="7076"/>
                  </a:lnTo>
                  <a:lnTo>
                    <a:pt x="15023" y="6506"/>
                  </a:lnTo>
                  <a:lnTo>
                    <a:pt x="14587" y="5467"/>
                  </a:lnTo>
                  <a:lnTo>
                    <a:pt x="14285" y="4964"/>
                  </a:lnTo>
                  <a:lnTo>
                    <a:pt x="15090" y="4159"/>
                  </a:lnTo>
                  <a:lnTo>
                    <a:pt x="15291" y="3891"/>
                  </a:lnTo>
                  <a:lnTo>
                    <a:pt x="15291" y="3287"/>
                  </a:lnTo>
                  <a:lnTo>
                    <a:pt x="15090" y="3052"/>
                  </a:lnTo>
                  <a:lnTo>
                    <a:pt x="14051" y="1979"/>
                  </a:lnTo>
                  <a:lnTo>
                    <a:pt x="13782" y="1811"/>
                  </a:lnTo>
                  <a:lnTo>
                    <a:pt x="13179" y="1811"/>
                  </a:lnTo>
                  <a:lnTo>
                    <a:pt x="12944" y="1979"/>
                  </a:lnTo>
                  <a:lnTo>
                    <a:pt x="12139" y="2784"/>
                  </a:lnTo>
                  <a:lnTo>
                    <a:pt x="11636" y="2516"/>
                  </a:lnTo>
                  <a:lnTo>
                    <a:pt x="10597" y="2080"/>
                  </a:lnTo>
                  <a:lnTo>
                    <a:pt x="10027" y="1912"/>
                  </a:lnTo>
                  <a:lnTo>
                    <a:pt x="10027" y="772"/>
                  </a:lnTo>
                  <a:lnTo>
                    <a:pt x="9993" y="470"/>
                  </a:lnTo>
                  <a:lnTo>
                    <a:pt x="9557" y="34"/>
                  </a:lnTo>
                  <a:lnTo>
                    <a:pt x="9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8"/>
            <p:cNvSpPr/>
            <p:nvPr/>
          </p:nvSpPr>
          <p:spPr>
            <a:xfrm>
              <a:off x="5786260" y="1145525"/>
              <a:ext cx="178921" cy="292663"/>
            </a:xfrm>
            <a:custGeom>
              <a:avLst/>
              <a:gdLst/>
              <a:ahLst/>
              <a:cxnLst/>
              <a:rect l="l" t="t" r="r" b="b"/>
              <a:pathLst>
                <a:path w="10497" h="17170" extrusionOk="0">
                  <a:moveTo>
                    <a:pt x="1175" y="1"/>
                  </a:moveTo>
                  <a:lnTo>
                    <a:pt x="839" y="68"/>
                  </a:lnTo>
                  <a:lnTo>
                    <a:pt x="403" y="470"/>
                  </a:lnTo>
                  <a:lnTo>
                    <a:pt x="370" y="805"/>
                  </a:lnTo>
                  <a:lnTo>
                    <a:pt x="370" y="1946"/>
                  </a:lnTo>
                  <a:lnTo>
                    <a:pt x="169" y="1979"/>
                  </a:lnTo>
                  <a:lnTo>
                    <a:pt x="1" y="2046"/>
                  </a:lnTo>
                  <a:lnTo>
                    <a:pt x="1" y="3890"/>
                  </a:lnTo>
                  <a:lnTo>
                    <a:pt x="672" y="3656"/>
                  </a:lnTo>
                  <a:lnTo>
                    <a:pt x="1376" y="3522"/>
                  </a:lnTo>
                  <a:lnTo>
                    <a:pt x="1979" y="3488"/>
                  </a:lnTo>
                  <a:lnTo>
                    <a:pt x="3153" y="3622"/>
                  </a:lnTo>
                  <a:lnTo>
                    <a:pt x="4226" y="4025"/>
                  </a:lnTo>
                  <a:lnTo>
                    <a:pt x="5199" y="4662"/>
                  </a:lnTo>
                  <a:lnTo>
                    <a:pt x="5970" y="5467"/>
                  </a:lnTo>
                  <a:lnTo>
                    <a:pt x="6573" y="6439"/>
                  </a:lnTo>
                  <a:lnTo>
                    <a:pt x="6942" y="7512"/>
                  </a:lnTo>
                  <a:lnTo>
                    <a:pt x="7043" y="8686"/>
                  </a:lnTo>
                  <a:lnTo>
                    <a:pt x="6976" y="9289"/>
                  </a:lnTo>
                  <a:lnTo>
                    <a:pt x="6875" y="9926"/>
                  </a:lnTo>
                  <a:lnTo>
                    <a:pt x="6439" y="11000"/>
                  </a:lnTo>
                  <a:lnTo>
                    <a:pt x="5769" y="11938"/>
                  </a:lnTo>
                  <a:lnTo>
                    <a:pt x="4930" y="12710"/>
                  </a:lnTo>
                  <a:lnTo>
                    <a:pt x="3958" y="13280"/>
                  </a:lnTo>
                  <a:lnTo>
                    <a:pt x="2885" y="13615"/>
                  </a:lnTo>
                  <a:lnTo>
                    <a:pt x="1745" y="13682"/>
                  </a:lnTo>
                  <a:lnTo>
                    <a:pt x="571" y="13515"/>
                  </a:lnTo>
                  <a:lnTo>
                    <a:pt x="1" y="13313"/>
                  </a:lnTo>
                  <a:lnTo>
                    <a:pt x="1" y="15158"/>
                  </a:lnTo>
                  <a:lnTo>
                    <a:pt x="202" y="15191"/>
                  </a:lnTo>
                  <a:lnTo>
                    <a:pt x="370" y="15258"/>
                  </a:lnTo>
                  <a:lnTo>
                    <a:pt x="370" y="16398"/>
                  </a:lnTo>
                  <a:lnTo>
                    <a:pt x="437" y="16700"/>
                  </a:lnTo>
                  <a:lnTo>
                    <a:pt x="839" y="17136"/>
                  </a:lnTo>
                  <a:lnTo>
                    <a:pt x="1175" y="17170"/>
                  </a:lnTo>
                  <a:lnTo>
                    <a:pt x="2650" y="17170"/>
                  </a:lnTo>
                  <a:lnTo>
                    <a:pt x="2952" y="17136"/>
                  </a:lnTo>
                  <a:lnTo>
                    <a:pt x="3388" y="16700"/>
                  </a:lnTo>
                  <a:lnTo>
                    <a:pt x="3421" y="16398"/>
                  </a:lnTo>
                  <a:lnTo>
                    <a:pt x="3421" y="15258"/>
                  </a:lnTo>
                  <a:lnTo>
                    <a:pt x="3991" y="15124"/>
                  </a:lnTo>
                  <a:lnTo>
                    <a:pt x="5031" y="14688"/>
                  </a:lnTo>
                  <a:lnTo>
                    <a:pt x="5534" y="14386"/>
                  </a:lnTo>
                  <a:lnTo>
                    <a:pt x="6339" y="15191"/>
                  </a:lnTo>
                  <a:lnTo>
                    <a:pt x="6573" y="15392"/>
                  </a:lnTo>
                  <a:lnTo>
                    <a:pt x="7177" y="15392"/>
                  </a:lnTo>
                  <a:lnTo>
                    <a:pt x="7445" y="15191"/>
                  </a:lnTo>
                  <a:lnTo>
                    <a:pt x="8518" y="14152"/>
                  </a:lnTo>
                  <a:lnTo>
                    <a:pt x="8686" y="13883"/>
                  </a:lnTo>
                  <a:lnTo>
                    <a:pt x="8686" y="13280"/>
                  </a:lnTo>
                  <a:lnTo>
                    <a:pt x="8518" y="13012"/>
                  </a:lnTo>
                  <a:lnTo>
                    <a:pt x="7714" y="12207"/>
                  </a:lnTo>
                  <a:lnTo>
                    <a:pt x="7982" y="11737"/>
                  </a:lnTo>
                  <a:lnTo>
                    <a:pt x="8418" y="10664"/>
                  </a:lnTo>
                  <a:lnTo>
                    <a:pt x="8585" y="10128"/>
                  </a:lnTo>
                  <a:lnTo>
                    <a:pt x="9726" y="10128"/>
                  </a:lnTo>
                  <a:lnTo>
                    <a:pt x="10027" y="10061"/>
                  </a:lnTo>
                  <a:lnTo>
                    <a:pt x="10463" y="9658"/>
                  </a:lnTo>
                  <a:lnTo>
                    <a:pt x="10497" y="9323"/>
                  </a:lnTo>
                  <a:lnTo>
                    <a:pt x="10497" y="7847"/>
                  </a:lnTo>
                  <a:lnTo>
                    <a:pt x="10463" y="7546"/>
                  </a:lnTo>
                  <a:lnTo>
                    <a:pt x="10027" y="7110"/>
                  </a:lnTo>
                  <a:lnTo>
                    <a:pt x="9726" y="7076"/>
                  </a:lnTo>
                  <a:lnTo>
                    <a:pt x="8585" y="7076"/>
                  </a:lnTo>
                  <a:lnTo>
                    <a:pt x="8418" y="6506"/>
                  </a:lnTo>
                  <a:lnTo>
                    <a:pt x="7982" y="5467"/>
                  </a:lnTo>
                  <a:lnTo>
                    <a:pt x="7714" y="4964"/>
                  </a:lnTo>
                  <a:lnTo>
                    <a:pt x="8518" y="4159"/>
                  </a:lnTo>
                  <a:lnTo>
                    <a:pt x="8686" y="3890"/>
                  </a:lnTo>
                  <a:lnTo>
                    <a:pt x="8686" y="3287"/>
                  </a:lnTo>
                  <a:lnTo>
                    <a:pt x="8518" y="3052"/>
                  </a:lnTo>
                  <a:lnTo>
                    <a:pt x="7445" y="2013"/>
                  </a:lnTo>
                  <a:lnTo>
                    <a:pt x="7211" y="1811"/>
                  </a:lnTo>
                  <a:lnTo>
                    <a:pt x="6607" y="1811"/>
                  </a:lnTo>
                  <a:lnTo>
                    <a:pt x="6339" y="2013"/>
                  </a:lnTo>
                  <a:lnTo>
                    <a:pt x="5534" y="2817"/>
                  </a:lnTo>
                  <a:lnTo>
                    <a:pt x="5031" y="2516"/>
                  </a:lnTo>
                  <a:lnTo>
                    <a:pt x="3991" y="2080"/>
                  </a:lnTo>
                  <a:lnTo>
                    <a:pt x="3455" y="1946"/>
                  </a:lnTo>
                  <a:lnTo>
                    <a:pt x="3455" y="805"/>
                  </a:lnTo>
                  <a:lnTo>
                    <a:pt x="3388" y="470"/>
                  </a:lnTo>
                  <a:lnTo>
                    <a:pt x="2952" y="34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8"/>
            <p:cNvSpPr/>
            <p:nvPr/>
          </p:nvSpPr>
          <p:spPr>
            <a:xfrm>
              <a:off x="6396130" y="841442"/>
              <a:ext cx="1127169" cy="69186"/>
            </a:xfrm>
            <a:custGeom>
              <a:avLst/>
              <a:gdLst/>
              <a:ahLst/>
              <a:cxnLst/>
              <a:rect l="l" t="t" r="r" b="b"/>
              <a:pathLst>
                <a:path w="66129" h="4059" extrusionOk="0">
                  <a:moveTo>
                    <a:pt x="1" y="1"/>
                  </a:moveTo>
                  <a:lnTo>
                    <a:pt x="1" y="4058"/>
                  </a:lnTo>
                  <a:lnTo>
                    <a:pt x="66129" y="4058"/>
                  </a:lnTo>
                  <a:lnTo>
                    <a:pt x="66129" y="1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8"/>
            <p:cNvSpPr/>
            <p:nvPr/>
          </p:nvSpPr>
          <p:spPr>
            <a:xfrm>
              <a:off x="5707955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1912" y="1"/>
                  </a:moveTo>
                  <a:lnTo>
                    <a:pt x="1" y="1845"/>
                  </a:lnTo>
                  <a:lnTo>
                    <a:pt x="1979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8"/>
            <p:cNvSpPr/>
            <p:nvPr/>
          </p:nvSpPr>
          <p:spPr>
            <a:xfrm>
              <a:off x="57079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1" y="0"/>
                  </a:moveTo>
                  <a:lnTo>
                    <a:pt x="422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8"/>
            <p:cNvSpPr/>
            <p:nvPr/>
          </p:nvSpPr>
          <p:spPr>
            <a:xfrm>
              <a:off x="5923438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68" y="1"/>
                  </a:moveTo>
                  <a:lnTo>
                    <a:pt x="1979" y="1845"/>
                  </a:lnTo>
                  <a:lnTo>
                    <a:pt x="1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8"/>
            <p:cNvSpPr/>
            <p:nvPr/>
          </p:nvSpPr>
          <p:spPr>
            <a:xfrm>
              <a:off x="58851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5" y="0"/>
                  </a:moveTo>
                  <a:lnTo>
                    <a:pt x="0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8"/>
            <p:cNvSpPr/>
            <p:nvPr/>
          </p:nvSpPr>
          <p:spPr>
            <a:xfrm>
              <a:off x="6046912" y="831727"/>
              <a:ext cx="65743" cy="65180"/>
            </a:xfrm>
            <a:custGeom>
              <a:avLst/>
              <a:gdLst/>
              <a:ahLst/>
              <a:cxnLst/>
              <a:rect l="l" t="t" r="r" b="b"/>
              <a:pathLst>
                <a:path w="3857" h="3824" fill="none" extrusionOk="0">
                  <a:moveTo>
                    <a:pt x="3856" y="1543"/>
                  </a:moveTo>
                  <a:lnTo>
                    <a:pt x="3756" y="1208"/>
                  </a:lnTo>
                  <a:lnTo>
                    <a:pt x="3387" y="671"/>
                  </a:lnTo>
                  <a:lnTo>
                    <a:pt x="2850" y="269"/>
                  </a:lnTo>
                  <a:lnTo>
                    <a:pt x="2247" y="34"/>
                  </a:lnTo>
                  <a:lnTo>
                    <a:pt x="1911" y="1"/>
                  </a:lnTo>
                  <a:lnTo>
                    <a:pt x="1408" y="34"/>
                  </a:lnTo>
                  <a:lnTo>
                    <a:pt x="637" y="470"/>
                  </a:lnTo>
                  <a:lnTo>
                    <a:pt x="134" y="1208"/>
                  </a:lnTo>
                  <a:lnTo>
                    <a:pt x="0" y="2080"/>
                  </a:lnTo>
                  <a:lnTo>
                    <a:pt x="101" y="2549"/>
                  </a:lnTo>
                  <a:lnTo>
                    <a:pt x="302" y="2985"/>
                  </a:lnTo>
                  <a:lnTo>
                    <a:pt x="973" y="3589"/>
                  </a:lnTo>
                  <a:lnTo>
                    <a:pt x="1844" y="3824"/>
                  </a:lnTo>
                  <a:lnTo>
                    <a:pt x="2716" y="3656"/>
                  </a:lnTo>
                  <a:lnTo>
                    <a:pt x="3119" y="338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8"/>
            <p:cNvSpPr/>
            <p:nvPr/>
          </p:nvSpPr>
          <p:spPr>
            <a:xfrm>
              <a:off x="6090922" y="831164"/>
              <a:ext cx="25158" cy="30306"/>
            </a:xfrm>
            <a:custGeom>
              <a:avLst/>
              <a:gdLst/>
              <a:ahLst/>
              <a:cxnLst/>
              <a:rect l="l" t="t" r="r" b="b"/>
              <a:pathLst>
                <a:path w="1476" h="1778" fill="none" extrusionOk="0">
                  <a:moveTo>
                    <a:pt x="0" y="1778"/>
                  </a:moveTo>
                  <a:lnTo>
                    <a:pt x="1476" y="1778"/>
                  </a:lnTo>
                  <a:lnTo>
                    <a:pt x="147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8"/>
            <p:cNvSpPr/>
            <p:nvPr/>
          </p:nvSpPr>
          <p:spPr>
            <a:xfrm>
              <a:off x="6226379" y="826579"/>
              <a:ext cx="58311" cy="77180"/>
            </a:xfrm>
            <a:custGeom>
              <a:avLst/>
              <a:gdLst/>
              <a:ahLst/>
              <a:cxnLst/>
              <a:rect l="l" t="t" r="r" b="b"/>
              <a:pathLst>
                <a:path w="3421" h="4528" fill="none" extrusionOk="0">
                  <a:moveTo>
                    <a:pt x="3421" y="1409"/>
                  </a:moveTo>
                  <a:lnTo>
                    <a:pt x="1677" y="1"/>
                  </a:lnTo>
                  <a:lnTo>
                    <a:pt x="1" y="1409"/>
                  </a:lnTo>
                  <a:lnTo>
                    <a:pt x="1" y="4528"/>
                  </a:lnTo>
                  <a:lnTo>
                    <a:pt x="3421" y="4528"/>
                  </a:lnTo>
                  <a:lnTo>
                    <a:pt x="3421" y="1409"/>
                  </a:lnTo>
                  <a:close/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8"/>
            <p:cNvSpPr/>
            <p:nvPr/>
          </p:nvSpPr>
          <p:spPr>
            <a:xfrm>
              <a:off x="6243526" y="864879"/>
              <a:ext cx="22874" cy="36596"/>
            </a:xfrm>
            <a:custGeom>
              <a:avLst/>
              <a:gdLst/>
              <a:ahLst/>
              <a:cxnLst/>
              <a:rect l="l" t="t" r="r" b="b"/>
              <a:pathLst>
                <a:path w="1342" h="2147" extrusionOk="0">
                  <a:moveTo>
                    <a:pt x="1" y="1"/>
                  </a:moveTo>
                  <a:lnTo>
                    <a:pt x="1" y="2147"/>
                  </a:lnTo>
                  <a:lnTo>
                    <a:pt x="1342" y="2147"/>
                  </a:lnTo>
                  <a:lnTo>
                    <a:pt x="1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8"/>
            <p:cNvSpPr/>
            <p:nvPr/>
          </p:nvSpPr>
          <p:spPr>
            <a:xfrm>
              <a:off x="6209231" y="850595"/>
              <a:ext cx="17164" cy="15443"/>
            </a:xfrm>
            <a:custGeom>
              <a:avLst/>
              <a:gdLst/>
              <a:ahLst/>
              <a:cxnLst/>
              <a:rect l="l" t="t" r="r" b="b"/>
              <a:pathLst>
                <a:path w="1007" h="906" fill="none" extrusionOk="0">
                  <a:moveTo>
                    <a:pt x="1007" y="0"/>
                  </a:moveTo>
                  <a:lnTo>
                    <a:pt x="1" y="906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8"/>
            <p:cNvSpPr/>
            <p:nvPr/>
          </p:nvSpPr>
          <p:spPr>
            <a:xfrm>
              <a:off x="6284673" y="850595"/>
              <a:ext cx="16022" cy="14301"/>
            </a:xfrm>
            <a:custGeom>
              <a:avLst/>
              <a:gdLst/>
              <a:ahLst/>
              <a:cxnLst/>
              <a:rect l="l" t="t" r="r" b="b"/>
              <a:pathLst>
                <a:path w="940" h="839" fill="none" extrusionOk="0">
                  <a:moveTo>
                    <a:pt x="1" y="0"/>
                  </a:moveTo>
                  <a:lnTo>
                    <a:pt x="940" y="839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8"/>
            <p:cNvSpPr/>
            <p:nvPr/>
          </p:nvSpPr>
          <p:spPr>
            <a:xfrm>
              <a:off x="7835358" y="854022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8"/>
            <p:cNvSpPr/>
            <p:nvPr/>
          </p:nvSpPr>
          <p:spPr>
            <a:xfrm>
              <a:off x="7835358" y="874595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8"/>
            <p:cNvSpPr/>
            <p:nvPr/>
          </p:nvSpPr>
          <p:spPr>
            <a:xfrm>
              <a:off x="7835358" y="895168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8"/>
            <p:cNvSpPr/>
            <p:nvPr/>
          </p:nvSpPr>
          <p:spPr>
            <a:xfrm>
              <a:off x="7835358" y="915179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8"/>
            <p:cNvSpPr/>
            <p:nvPr/>
          </p:nvSpPr>
          <p:spPr>
            <a:xfrm>
              <a:off x="6472730" y="1263834"/>
              <a:ext cx="1526124" cy="517299"/>
            </a:xfrm>
            <a:custGeom>
              <a:avLst/>
              <a:gdLst/>
              <a:ahLst/>
              <a:cxnLst/>
              <a:rect l="l" t="t" r="r" b="b"/>
              <a:pathLst>
                <a:path w="89535" h="30349" extrusionOk="0">
                  <a:moveTo>
                    <a:pt x="3186" y="1"/>
                  </a:moveTo>
                  <a:lnTo>
                    <a:pt x="2515" y="35"/>
                  </a:lnTo>
                  <a:lnTo>
                    <a:pt x="1375" y="504"/>
                  </a:lnTo>
                  <a:lnTo>
                    <a:pt x="503" y="1376"/>
                  </a:lnTo>
                  <a:lnTo>
                    <a:pt x="34" y="2516"/>
                  </a:lnTo>
                  <a:lnTo>
                    <a:pt x="0" y="3187"/>
                  </a:lnTo>
                  <a:lnTo>
                    <a:pt x="0" y="27163"/>
                  </a:lnTo>
                  <a:lnTo>
                    <a:pt x="34" y="27800"/>
                  </a:lnTo>
                  <a:lnTo>
                    <a:pt x="503" y="28940"/>
                  </a:lnTo>
                  <a:lnTo>
                    <a:pt x="1375" y="29812"/>
                  </a:lnTo>
                  <a:lnTo>
                    <a:pt x="2515" y="30315"/>
                  </a:lnTo>
                  <a:lnTo>
                    <a:pt x="3186" y="30349"/>
                  </a:lnTo>
                  <a:lnTo>
                    <a:pt x="89535" y="30349"/>
                  </a:lnTo>
                  <a:lnTo>
                    <a:pt x="895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8"/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8"/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8"/>
            <p:cNvSpPr/>
            <p:nvPr/>
          </p:nvSpPr>
          <p:spPr>
            <a:xfrm>
              <a:off x="7743350" y="2197219"/>
              <a:ext cx="37158" cy="1138606"/>
            </a:xfrm>
            <a:custGeom>
              <a:avLst/>
              <a:gdLst/>
              <a:ahLst/>
              <a:cxnLst/>
              <a:rect l="l" t="t" r="r" b="b"/>
              <a:pathLst>
                <a:path w="2180" h="66800" fill="none" extrusionOk="0">
                  <a:moveTo>
                    <a:pt x="0" y="66799"/>
                  </a:moveTo>
                  <a:lnTo>
                    <a:pt x="2180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8"/>
            <p:cNvSpPr/>
            <p:nvPr/>
          </p:nvSpPr>
          <p:spPr>
            <a:xfrm>
              <a:off x="7763923" y="2677922"/>
              <a:ext cx="194927" cy="181785"/>
            </a:xfrm>
            <a:custGeom>
              <a:avLst/>
              <a:gdLst/>
              <a:ahLst/>
              <a:cxnLst/>
              <a:rect l="l" t="t" r="r" b="b"/>
              <a:pathLst>
                <a:path w="11436" h="10665" fill="none" extrusionOk="0">
                  <a:moveTo>
                    <a:pt x="0" y="10664"/>
                  </a:moveTo>
                  <a:lnTo>
                    <a:pt x="11435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8"/>
            <p:cNvSpPr/>
            <p:nvPr/>
          </p:nvSpPr>
          <p:spPr>
            <a:xfrm>
              <a:off x="7854807" y="2661354"/>
              <a:ext cx="41743" cy="116042"/>
            </a:xfrm>
            <a:custGeom>
              <a:avLst/>
              <a:gdLst/>
              <a:ahLst/>
              <a:cxnLst/>
              <a:rect l="l" t="t" r="r" b="b"/>
              <a:pathLst>
                <a:path w="2449" h="6808" fill="none" extrusionOk="0">
                  <a:moveTo>
                    <a:pt x="0" y="6807"/>
                  </a:moveTo>
                  <a:lnTo>
                    <a:pt x="2448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8"/>
            <p:cNvSpPr/>
            <p:nvPr/>
          </p:nvSpPr>
          <p:spPr>
            <a:xfrm>
              <a:off x="7602728" y="3000856"/>
              <a:ext cx="148632" cy="161212"/>
            </a:xfrm>
            <a:custGeom>
              <a:avLst/>
              <a:gdLst/>
              <a:ahLst/>
              <a:cxnLst/>
              <a:rect l="l" t="t" r="r" b="b"/>
              <a:pathLst>
                <a:path w="8720" h="9458" fill="none" extrusionOk="0">
                  <a:moveTo>
                    <a:pt x="1" y="1"/>
                  </a:moveTo>
                  <a:lnTo>
                    <a:pt x="8720" y="9457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8"/>
            <p:cNvSpPr/>
            <p:nvPr/>
          </p:nvSpPr>
          <p:spPr>
            <a:xfrm>
              <a:off x="7751344" y="3091740"/>
              <a:ext cx="248652" cy="128622"/>
            </a:xfrm>
            <a:custGeom>
              <a:avLst/>
              <a:gdLst/>
              <a:ahLst/>
              <a:cxnLst/>
              <a:rect l="l" t="t" r="r" b="b"/>
              <a:pathLst>
                <a:path w="14588" h="7546" fill="none" extrusionOk="0">
                  <a:moveTo>
                    <a:pt x="14588" y="1"/>
                  </a:moveTo>
                  <a:lnTo>
                    <a:pt x="1" y="7546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8"/>
            <p:cNvSpPr/>
            <p:nvPr/>
          </p:nvSpPr>
          <p:spPr>
            <a:xfrm>
              <a:off x="7867369" y="3162051"/>
              <a:ext cx="91481" cy="4023"/>
            </a:xfrm>
            <a:custGeom>
              <a:avLst/>
              <a:gdLst/>
              <a:ahLst/>
              <a:cxnLst/>
              <a:rect l="l" t="t" r="r" b="b"/>
              <a:pathLst>
                <a:path w="5367" h="236" fill="none" extrusionOk="0">
                  <a:moveTo>
                    <a:pt x="1" y="235"/>
                  </a:moveTo>
                  <a:lnTo>
                    <a:pt x="5366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8"/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8"/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8"/>
            <p:cNvSpPr/>
            <p:nvPr/>
          </p:nvSpPr>
          <p:spPr>
            <a:xfrm>
              <a:off x="6833965" y="3329518"/>
              <a:ext cx="259510" cy="81748"/>
            </a:xfrm>
            <a:custGeom>
              <a:avLst/>
              <a:gdLst/>
              <a:ahLst/>
              <a:cxnLst/>
              <a:rect l="l" t="t" r="r" b="b"/>
              <a:pathLst>
                <a:path w="15225" h="4796" extrusionOk="0">
                  <a:moveTo>
                    <a:pt x="13079" y="1"/>
                  </a:moveTo>
                  <a:lnTo>
                    <a:pt x="9122" y="34"/>
                  </a:lnTo>
                  <a:lnTo>
                    <a:pt x="8619" y="68"/>
                  </a:lnTo>
                  <a:lnTo>
                    <a:pt x="8116" y="269"/>
                  </a:lnTo>
                  <a:lnTo>
                    <a:pt x="6472" y="872"/>
                  </a:lnTo>
                  <a:lnTo>
                    <a:pt x="3890" y="1677"/>
                  </a:lnTo>
                  <a:lnTo>
                    <a:pt x="3052" y="1946"/>
                  </a:lnTo>
                  <a:lnTo>
                    <a:pt x="1577" y="2180"/>
                  </a:lnTo>
                  <a:lnTo>
                    <a:pt x="537" y="2281"/>
                  </a:lnTo>
                  <a:lnTo>
                    <a:pt x="101" y="2415"/>
                  </a:lnTo>
                  <a:lnTo>
                    <a:pt x="1" y="2549"/>
                  </a:lnTo>
                  <a:lnTo>
                    <a:pt x="1" y="2650"/>
                  </a:lnTo>
                  <a:lnTo>
                    <a:pt x="202" y="2884"/>
                  </a:lnTo>
                  <a:lnTo>
                    <a:pt x="1375" y="3488"/>
                  </a:lnTo>
                  <a:lnTo>
                    <a:pt x="3119" y="4058"/>
                  </a:lnTo>
                  <a:lnTo>
                    <a:pt x="4997" y="4427"/>
                  </a:lnTo>
                  <a:lnTo>
                    <a:pt x="5802" y="4461"/>
                  </a:lnTo>
                  <a:lnTo>
                    <a:pt x="7210" y="4427"/>
                  </a:lnTo>
                  <a:lnTo>
                    <a:pt x="9088" y="4058"/>
                  </a:lnTo>
                  <a:lnTo>
                    <a:pt x="9826" y="4025"/>
                  </a:lnTo>
                  <a:lnTo>
                    <a:pt x="10128" y="4025"/>
                  </a:lnTo>
                  <a:lnTo>
                    <a:pt x="10429" y="4192"/>
                  </a:lnTo>
                  <a:lnTo>
                    <a:pt x="10664" y="4393"/>
                  </a:lnTo>
                  <a:lnTo>
                    <a:pt x="11167" y="4628"/>
                  </a:lnTo>
                  <a:lnTo>
                    <a:pt x="11737" y="4695"/>
                  </a:lnTo>
                  <a:lnTo>
                    <a:pt x="12810" y="4796"/>
                  </a:lnTo>
                  <a:lnTo>
                    <a:pt x="13783" y="4662"/>
                  </a:lnTo>
                  <a:lnTo>
                    <a:pt x="14252" y="4293"/>
                  </a:lnTo>
                  <a:lnTo>
                    <a:pt x="14453" y="3991"/>
                  </a:lnTo>
                  <a:lnTo>
                    <a:pt x="14856" y="3387"/>
                  </a:lnTo>
                  <a:lnTo>
                    <a:pt x="15191" y="2717"/>
                  </a:lnTo>
                  <a:lnTo>
                    <a:pt x="15225" y="2113"/>
                  </a:lnTo>
                  <a:lnTo>
                    <a:pt x="15158" y="1744"/>
                  </a:lnTo>
                  <a:lnTo>
                    <a:pt x="15158" y="1711"/>
                  </a:lnTo>
                  <a:lnTo>
                    <a:pt x="15091" y="1342"/>
                  </a:lnTo>
                  <a:lnTo>
                    <a:pt x="14688" y="705"/>
                  </a:lnTo>
                  <a:lnTo>
                    <a:pt x="14152" y="235"/>
                  </a:lnTo>
                  <a:lnTo>
                    <a:pt x="1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8"/>
            <p:cNvSpPr/>
            <p:nvPr/>
          </p:nvSpPr>
          <p:spPr>
            <a:xfrm>
              <a:off x="7071742" y="3311229"/>
              <a:ext cx="226358" cy="88617"/>
            </a:xfrm>
            <a:custGeom>
              <a:avLst/>
              <a:gdLst/>
              <a:ahLst/>
              <a:cxnLst/>
              <a:rect l="l" t="t" r="r" b="b"/>
              <a:pathLst>
                <a:path w="13280" h="5199" extrusionOk="0">
                  <a:moveTo>
                    <a:pt x="7881" y="1"/>
                  </a:moveTo>
                  <a:lnTo>
                    <a:pt x="7445" y="34"/>
                  </a:lnTo>
                  <a:lnTo>
                    <a:pt x="7042" y="235"/>
                  </a:lnTo>
                  <a:lnTo>
                    <a:pt x="5600" y="805"/>
                  </a:lnTo>
                  <a:lnTo>
                    <a:pt x="3387" y="1610"/>
                  </a:lnTo>
                  <a:lnTo>
                    <a:pt x="2650" y="1878"/>
                  </a:lnTo>
                  <a:lnTo>
                    <a:pt x="1409" y="2080"/>
                  </a:lnTo>
                  <a:lnTo>
                    <a:pt x="470" y="2180"/>
                  </a:lnTo>
                  <a:lnTo>
                    <a:pt x="101" y="2281"/>
                  </a:lnTo>
                  <a:lnTo>
                    <a:pt x="0" y="2415"/>
                  </a:lnTo>
                  <a:lnTo>
                    <a:pt x="34" y="2549"/>
                  </a:lnTo>
                  <a:lnTo>
                    <a:pt x="168" y="2784"/>
                  </a:lnTo>
                  <a:lnTo>
                    <a:pt x="906" y="3320"/>
                  </a:lnTo>
                  <a:lnTo>
                    <a:pt x="2046" y="3790"/>
                  </a:lnTo>
                  <a:lnTo>
                    <a:pt x="3421" y="4092"/>
                  </a:lnTo>
                  <a:lnTo>
                    <a:pt x="4091" y="4159"/>
                  </a:lnTo>
                  <a:lnTo>
                    <a:pt x="5533" y="4192"/>
                  </a:lnTo>
                  <a:lnTo>
                    <a:pt x="7009" y="4058"/>
                  </a:lnTo>
                  <a:lnTo>
                    <a:pt x="7612" y="4025"/>
                  </a:lnTo>
                  <a:lnTo>
                    <a:pt x="8115" y="4192"/>
                  </a:lnTo>
                  <a:lnTo>
                    <a:pt x="8149" y="4494"/>
                  </a:lnTo>
                  <a:lnTo>
                    <a:pt x="8183" y="4796"/>
                  </a:lnTo>
                  <a:lnTo>
                    <a:pt x="8384" y="4896"/>
                  </a:lnTo>
                  <a:lnTo>
                    <a:pt x="9121" y="5098"/>
                  </a:lnTo>
                  <a:lnTo>
                    <a:pt x="9893" y="5131"/>
                  </a:lnTo>
                  <a:lnTo>
                    <a:pt x="11201" y="5198"/>
                  </a:lnTo>
                  <a:lnTo>
                    <a:pt x="12139" y="5131"/>
                  </a:lnTo>
                  <a:lnTo>
                    <a:pt x="12475" y="4762"/>
                  </a:lnTo>
                  <a:lnTo>
                    <a:pt x="12642" y="4460"/>
                  </a:lnTo>
                  <a:lnTo>
                    <a:pt x="12978" y="3823"/>
                  </a:lnTo>
                  <a:lnTo>
                    <a:pt x="13280" y="2851"/>
                  </a:lnTo>
                  <a:lnTo>
                    <a:pt x="13213" y="2046"/>
                  </a:lnTo>
                  <a:lnTo>
                    <a:pt x="13213" y="2013"/>
                  </a:lnTo>
                  <a:lnTo>
                    <a:pt x="13112" y="1610"/>
                  </a:lnTo>
                  <a:lnTo>
                    <a:pt x="12777" y="939"/>
                  </a:lnTo>
                  <a:lnTo>
                    <a:pt x="12274" y="436"/>
                  </a:lnTo>
                  <a:lnTo>
                    <a:pt x="11636" y="135"/>
                  </a:lnTo>
                  <a:lnTo>
                    <a:pt x="11335" y="101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8"/>
            <p:cNvSpPr/>
            <p:nvPr/>
          </p:nvSpPr>
          <p:spPr>
            <a:xfrm>
              <a:off x="6895122" y="2145214"/>
              <a:ext cx="389257" cy="1225467"/>
            </a:xfrm>
            <a:custGeom>
              <a:avLst/>
              <a:gdLst/>
              <a:ahLst/>
              <a:cxnLst/>
              <a:rect l="l" t="t" r="r" b="b"/>
              <a:pathLst>
                <a:path w="22837" h="71896" extrusionOk="0">
                  <a:moveTo>
                    <a:pt x="12777" y="0"/>
                  </a:moveTo>
                  <a:lnTo>
                    <a:pt x="9155" y="202"/>
                  </a:lnTo>
                  <a:lnTo>
                    <a:pt x="5668" y="772"/>
                  </a:lnTo>
                  <a:lnTo>
                    <a:pt x="3354" y="1509"/>
                  </a:lnTo>
                  <a:lnTo>
                    <a:pt x="2046" y="2180"/>
                  </a:lnTo>
                  <a:lnTo>
                    <a:pt x="973" y="2985"/>
                  </a:lnTo>
                  <a:lnTo>
                    <a:pt x="235" y="3991"/>
                  </a:lnTo>
                  <a:lnTo>
                    <a:pt x="1" y="4561"/>
                  </a:lnTo>
                  <a:lnTo>
                    <a:pt x="168" y="10731"/>
                  </a:lnTo>
                  <a:lnTo>
                    <a:pt x="336" y="21026"/>
                  </a:lnTo>
                  <a:lnTo>
                    <a:pt x="369" y="23038"/>
                  </a:lnTo>
                  <a:lnTo>
                    <a:pt x="738" y="30348"/>
                  </a:lnTo>
                  <a:lnTo>
                    <a:pt x="1375" y="39402"/>
                  </a:lnTo>
                  <a:lnTo>
                    <a:pt x="2281" y="47718"/>
                  </a:lnTo>
                  <a:lnTo>
                    <a:pt x="2784" y="50636"/>
                  </a:lnTo>
                  <a:lnTo>
                    <a:pt x="3320" y="53285"/>
                  </a:lnTo>
                  <a:lnTo>
                    <a:pt x="4125" y="58919"/>
                  </a:lnTo>
                  <a:lnTo>
                    <a:pt x="4896" y="66296"/>
                  </a:lnTo>
                  <a:lnTo>
                    <a:pt x="4997" y="68174"/>
                  </a:lnTo>
                  <a:lnTo>
                    <a:pt x="4964" y="68844"/>
                  </a:lnTo>
                  <a:lnTo>
                    <a:pt x="4930" y="69515"/>
                  </a:lnTo>
                  <a:lnTo>
                    <a:pt x="5131" y="69951"/>
                  </a:lnTo>
                  <a:lnTo>
                    <a:pt x="5366" y="70186"/>
                  </a:lnTo>
                  <a:lnTo>
                    <a:pt x="5668" y="70454"/>
                  </a:lnTo>
                  <a:lnTo>
                    <a:pt x="6774" y="71125"/>
                  </a:lnTo>
                  <a:lnTo>
                    <a:pt x="8082" y="71661"/>
                  </a:lnTo>
                  <a:lnTo>
                    <a:pt x="9256" y="71896"/>
                  </a:lnTo>
                  <a:lnTo>
                    <a:pt x="9658" y="71762"/>
                  </a:lnTo>
                  <a:lnTo>
                    <a:pt x="10027" y="71561"/>
                  </a:lnTo>
                  <a:lnTo>
                    <a:pt x="10564" y="70924"/>
                  </a:lnTo>
                  <a:lnTo>
                    <a:pt x="11100" y="69884"/>
                  </a:lnTo>
                  <a:lnTo>
                    <a:pt x="11167" y="69683"/>
                  </a:lnTo>
                  <a:lnTo>
                    <a:pt x="11167" y="65089"/>
                  </a:lnTo>
                  <a:lnTo>
                    <a:pt x="11435" y="54526"/>
                  </a:lnTo>
                  <a:lnTo>
                    <a:pt x="11536" y="49797"/>
                  </a:lnTo>
                  <a:lnTo>
                    <a:pt x="11301" y="41682"/>
                  </a:lnTo>
                  <a:lnTo>
                    <a:pt x="11268" y="40710"/>
                  </a:lnTo>
                  <a:lnTo>
                    <a:pt x="11670" y="42688"/>
                  </a:lnTo>
                  <a:lnTo>
                    <a:pt x="14621" y="55766"/>
                  </a:lnTo>
                  <a:lnTo>
                    <a:pt x="15661" y="59723"/>
                  </a:lnTo>
                  <a:lnTo>
                    <a:pt x="16030" y="60998"/>
                  </a:lnTo>
                  <a:lnTo>
                    <a:pt x="16667" y="63982"/>
                  </a:lnTo>
                  <a:lnTo>
                    <a:pt x="17371" y="68341"/>
                  </a:lnTo>
                  <a:lnTo>
                    <a:pt x="17606" y="69783"/>
                  </a:lnTo>
                  <a:lnTo>
                    <a:pt x="17673" y="70186"/>
                  </a:lnTo>
                  <a:lnTo>
                    <a:pt x="18008" y="70655"/>
                  </a:lnTo>
                  <a:lnTo>
                    <a:pt x="18813" y="70957"/>
                  </a:lnTo>
                  <a:lnTo>
                    <a:pt x="20456" y="70957"/>
                  </a:lnTo>
                  <a:lnTo>
                    <a:pt x="21797" y="70655"/>
                  </a:lnTo>
                  <a:lnTo>
                    <a:pt x="22468" y="70253"/>
                  </a:lnTo>
                  <a:lnTo>
                    <a:pt x="22703" y="69918"/>
                  </a:lnTo>
                  <a:lnTo>
                    <a:pt x="22770" y="69716"/>
                  </a:lnTo>
                  <a:lnTo>
                    <a:pt x="22837" y="68677"/>
                  </a:lnTo>
                  <a:lnTo>
                    <a:pt x="22736" y="66195"/>
                  </a:lnTo>
                  <a:lnTo>
                    <a:pt x="22233" y="59556"/>
                  </a:lnTo>
                  <a:lnTo>
                    <a:pt x="22066" y="56102"/>
                  </a:lnTo>
                  <a:lnTo>
                    <a:pt x="21998" y="54090"/>
                  </a:lnTo>
                  <a:lnTo>
                    <a:pt x="21194" y="45841"/>
                  </a:lnTo>
                  <a:lnTo>
                    <a:pt x="20154" y="35479"/>
                  </a:lnTo>
                  <a:lnTo>
                    <a:pt x="19584" y="28537"/>
                  </a:lnTo>
                  <a:lnTo>
                    <a:pt x="19416" y="25016"/>
                  </a:lnTo>
                  <a:lnTo>
                    <a:pt x="19450" y="23809"/>
                  </a:lnTo>
                  <a:lnTo>
                    <a:pt x="19819" y="19081"/>
                  </a:lnTo>
                  <a:lnTo>
                    <a:pt x="20724" y="11033"/>
                  </a:lnTo>
                  <a:lnTo>
                    <a:pt x="20959" y="7780"/>
                  </a:lnTo>
                  <a:lnTo>
                    <a:pt x="20925" y="6104"/>
                  </a:lnTo>
                  <a:lnTo>
                    <a:pt x="20858" y="5500"/>
                  </a:lnTo>
                  <a:lnTo>
                    <a:pt x="20624" y="4226"/>
                  </a:lnTo>
                  <a:lnTo>
                    <a:pt x="20355" y="1644"/>
                  </a:lnTo>
                  <a:lnTo>
                    <a:pt x="20322" y="336"/>
                  </a:lnTo>
                  <a:lnTo>
                    <a:pt x="19752" y="269"/>
                  </a:lnTo>
                  <a:lnTo>
                    <a:pt x="16063" y="34"/>
                  </a:lnTo>
                  <a:lnTo>
                    <a:pt x="12777" y="0"/>
                  </a:lnTo>
                  <a:close/>
                </a:path>
              </a:pathLst>
            </a:custGeom>
            <a:solidFill>
              <a:schemeClr val="dk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8"/>
            <p:cNvSpPr/>
            <p:nvPr/>
          </p:nvSpPr>
          <p:spPr>
            <a:xfrm>
              <a:off x="6912849" y="2246376"/>
              <a:ext cx="46311" cy="83469"/>
            </a:xfrm>
            <a:custGeom>
              <a:avLst/>
              <a:gdLst/>
              <a:ahLst/>
              <a:cxnLst/>
              <a:rect l="l" t="t" r="r" b="b"/>
              <a:pathLst>
                <a:path w="2717" h="4897" fill="none" extrusionOk="0">
                  <a:moveTo>
                    <a:pt x="0" y="1"/>
                  </a:moveTo>
                  <a:lnTo>
                    <a:pt x="503" y="1644"/>
                  </a:lnTo>
                  <a:lnTo>
                    <a:pt x="1140" y="3220"/>
                  </a:lnTo>
                  <a:lnTo>
                    <a:pt x="1409" y="3723"/>
                  </a:lnTo>
                  <a:lnTo>
                    <a:pt x="2213" y="4595"/>
                  </a:lnTo>
                  <a:lnTo>
                    <a:pt x="2716" y="4897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8"/>
            <p:cNvSpPr/>
            <p:nvPr/>
          </p:nvSpPr>
          <p:spPr>
            <a:xfrm>
              <a:off x="7008863" y="3290076"/>
              <a:ext cx="2301" cy="63459"/>
            </a:xfrm>
            <a:custGeom>
              <a:avLst/>
              <a:gdLst/>
              <a:ahLst/>
              <a:cxnLst/>
              <a:rect l="l" t="t" r="r" b="b"/>
              <a:pathLst>
                <a:path w="135" h="3723" fill="none" extrusionOk="0">
                  <a:moveTo>
                    <a:pt x="68" y="1"/>
                  </a:moveTo>
                  <a:lnTo>
                    <a:pt x="135" y="940"/>
                  </a:lnTo>
                  <a:lnTo>
                    <a:pt x="68" y="2784"/>
                  </a:lnTo>
                  <a:lnTo>
                    <a:pt x="1" y="3723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8"/>
            <p:cNvSpPr/>
            <p:nvPr/>
          </p:nvSpPr>
          <p:spPr>
            <a:xfrm>
              <a:off x="6965433" y="2464723"/>
              <a:ext cx="40022" cy="763650"/>
            </a:xfrm>
            <a:custGeom>
              <a:avLst/>
              <a:gdLst/>
              <a:ahLst/>
              <a:cxnLst/>
              <a:rect l="l" t="t" r="r" b="b"/>
              <a:pathLst>
                <a:path w="2348" h="44802" fill="none" extrusionOk="0">
                  <a:moveTo>
                    <a:pt x="0" y="1"/>
                  </a:moveTo>
                  <a:lnTo>
                    <a:pt x="201" y="8015"/>
                  </a:lnTo>
                  <a:lnTo>
                    <a:pt x="805" y="25318"/>
                  </a:lnTo>
                  <a:lnTo>
                    <a:pt x="1140" y="29778"/>
                  </a:lnTo>
                  <a:lnTo>
                    <a:pt x="1845" y="37457"/>
                  </a:lnTo>
                  <a:lnTo>
                    <a:pt x="2348" y="4480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8"/>
            <p:cNvSpPr/>
            <p:nvPr/>
          </p:nvSpPr>
          <p:spPr>
            <a:xfrm>
              <a:off x="6958564" y="2249240"/>
              <a:ext cx="5744" cy="171490"/>
            </a:xfrm>
            <a:custGeom>
              <a:avLst/>
              <a:gdLst/>
              <a:ahLst/>
              <a:cxnLst/>
              <a:rect l="l" t="t" r="r" b="b"/>
              <a:pathLst>
                <a:path w="337" h="10061" fill="none" extrusionOk="0">
                  <a:moveTo>
                    <a:pt x="1" y="1"/>
                  </a:moveTo>
                  <a:lnTo>
                    <a:pt x="68" y="2884"/>
                  </a:lnTo>
                  <a:lnTo>
                    <a:pt x="236" y="5500"/>
                  </a:lnTo>
                  <a:lnTo>
                    <a:pt x="236" y="6405"/>
                  </a:lnTo>
                  <a:lnTo>
                    <a:pt x="336" y="1006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8"/>
            <p:cNvSpPr/>
            <p:nvPr/>
          </p:nvSpPr>
          <p:spPr>
            <a:xfrm>
              <a:off x="6543603" y="1628512"/>
              <a:ext cx="42885" cy="108048"/>
            </a:xfrm>
            <a:custGeom>
              <a:avLst/>
              <a:gdLst/>
              <a:ahLst/>
              <a:cxnLst/>
              <a:rect l="l" t="t" r="r" b="b"/>
              <a:pathLst>
                <a:path w="2516" h="6339" extrusionOk="0">
                  <a:moveTo>
                    <a:pt x="269" y="0"/>
                  </a:moveTo>
                  <a:lnTo>
                    <a:pt x="168" y="34"/>
                  </a:lnTo>
                  <a:lnTo>
                    <a:pt x="68" y="336"/>
                  </a:lnTo>
                  <a:lnTo>
                    <a:pt x="1" y="1409"/>
                  </a:lnTo>
                  <a:lnTo>
                    <a:pt x="1" y="1677"/>
                  </a:lnTo>
                  <a:lnTo>
                    <a:pt x="302" y="2951"/>
                  </a:lnTo>
                  <a:lnTo>
                    <a:pt x="1141" y="4863"/>
                  </a:lnTo>
                  <a:lnTo>
                    <a:pt x="2013" y="6003"/>
                  </a:lnTo>
                  <a:lnTo>
                    <a:pt x="2448" y="6338"/>
                  </a:lnTo>
                  <a:lnTo>
                    <a:pt x="2516" y="6305"/>
                  </a:lnTo>
                  <a:lnTo>
                    <a:pt x="2482" y="6237"/>
                  </a:lnTo>
                  <a:lnTo>
                    <a:pt x="2147" y="5533"/>
                  </a:lnTo>
                  <a:lnTo>
                    <a:pt x="1845" y="4091"/>
                  </a:lnTo>
                  <a:lnTo>
                    <a:pt x="1845" y="3320"/>
                  </a:lnTo>
                  <a:lnTo>
                    <a:pt x="1912" y="2784"/>
                  </a:lnTo>
                  <a:lnTo>
                    <a:pt x="1778" y="1744"/>
                  </a:lnTo>
                  <a:lnTo>
                    <a:pt x="1610" y="1241"/>
                  </a:lnTo>
                  <a:lnTo>
                    <a:pt x="1543" y="1140"/>
                  </a:lnTo>
                  <a:lnTo>
                    <a:pt x="1442" y="1140"/>
                  </a:lnTo>
                  <a:lnTo>
                    <a:pt x="1308" y="1409"/>
                  </a:lnTo>
                  <a:lnTo>
                    <a:pt x="1107" y="2314"/>
                  </a:lnTo>
                  <a:lnTo>
                    <a:pt x="1074" y="2549"/>
                  </a:lnTo>
                  <a:lnTo>
                    <a:pt x="939" y="1811"/>
                  </a:lnTo>
                  <a:lnTo>
                    <a:pt x="638" y="537"/>
                  </a:lnTo>
                  <a:lnTo>
                    <a:pt x="369" y="101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8"/>
            <p:cNvSpPr/>
            <p:nvPr/>
          </p:nvSpPr>
          <p:spPr>
            <a:xfrm>
              <a:off x="7593013" y="1677670"/>
              <a:ext cx="93765" cy="69169"/>
            </a:xfrm>
            <a:custGeom>
              <a:avLst/>
              <a:gdLst/>
              <a:ahLst/>
              <a:cxnLst/>
              <a:rect l="l" t="t" r="r" b="b"/>
              <a:pathLst>
                <a:path w="5501" h="4058" extrusionOk="0">
                  <a:moveTo>
                    <a:pt x="5400" y="0"/>
                  </a:moveTo>
                  <a:lnTo>
                    <a:pt x="5299" y="34"/>
                  </a:lnTo>
                  <a:lnTo>
                    <a:pt x="4796" y="235"/>
                  </a:lnTo>
                  <a:lnTo>
                    <a:pt x="3857" y="1140"/>
                  </a:lnTo>
                  <a:lnTo>
                    <a:pt x="3321" y="1677"/>
                  </a:lnTo>
                  <a:lnTo>
                    <a:pt x="3421" y="1476"/>
                  </a:lnTo>
                  <a:lnTo>
                    <a:pt x="3757" y="604"/>
                  </a:lnTo>
                  <a:lnTo>
                    <a:pt x="3790" y="302"/>
                  </a:lnTo>
                  <a:lnTo>
                    <a:pt x="3723" y="268"/>
                  </a:lnTo>
                  <a:lnTo>
                    <a:pt x="3622" y="302"/>
                  </a:lnTo>
                  <a:lnTo>
                    <a:pt x="3186" y="604"/>
                  </a:lnTo>
                  <a:lnTo>
                    <a:pt x="2482" y="1409"/>
                  </a:lnTo>
                  <a:lnTo>
                    <a:pt x="2214" y="1912"/>
                  </a:lnTo>
                  <a:lnTo>
                    <a:pt x="1812" y="2515"/>
                  </a:lnTo>
                  <a:lnTo>
                    <a:pt x="739" y="3555"/>
                  </a:lnTo>
                  <a:lnTo>
                    <a:pt x="101" y="3957"/>
                  </a:lnTo>
                  <a:lnTo>
                    <a:pt x="1" y="3991"/>
                  </a:lnTo>
                  <a:lnTo>
                    <a:pt x="68" y="4058"/>
                  </a:lnTo>
                  <a:lnTo>
                    <a:pt x="604" y="4024"/>
                  </a:lnTo>
                  <a:lnTo>
                    <a:pt x="1946" y="3555"/>
                  </a:lnTo>
                  <a:lnTo>
                    <a:pt x="3757" y="2448"/>
                  </a:lnTo>
                  <a:lnTo>
                    <a:pt x="4695" y="1543"/>
                  </a:lnTo>
                  <a:lnTo>
                    <a:pt x="4863" y="1341"/>
                  </a:lnTo>
                  <a:lnTo>
                    <a:pt x="5400" y="403"/>
                  </a:lnTo>
                  <a:lnTo>
                    <a:pt x="5500" y="101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8"/>
            <p:cNvSpPr/>
            <p:nvPr/>
          </p:nvSpPr>
          <p:spPr>
            <a:xfrm>
              <a:off x="7485561" y="1110089"/>
              <a:ext cx="210352" cy="210932"/>
            </a:xfrm>
            <a:custGeom>
              <a:avLst/>
              <a:gdLst/>
              <a:ahLst/>
              <a:cxnLst/>
              <a:rect l="l" t="t" r="r" b="b"/>
              <a:pathLst>
                <a:path w="12341" h="12375" extrusionOk="0">
                  <a:moveTo>
                    <a:pt x="6171" y="3756"/>
                  </a:moveTo>
                  <a:lnTo>
                    <a:pt x="6875" y="3857"/>
                  </a:lnTo>
                  <a:lnTo>
                    <a:pt x="7512" y="4159"/>
                  </a:lnTo>
                  <a:lnTo>
                    <a:pt x="8049" y="4662"/>
                  </a:lnTo>
                  <a:lnTo>
                    <a:pt x="8417" y="5265"/>
                  </a:lnTo>
                  <a:lnTo>
                    <a:pt x="8585" y="6037"/>
                  </a:lnTo>
                  <a:lnTo>
                    <a:pt x="8585" y="6439"/>
                  </a:lnTo>
                  <a:lnTo>
                    <a:pt x="8484" y="6875"/>
                  </a:lnTo>
                  <a:lnTo>
                    <a:pt x="8149" y="7613"/>
                  </a:lnTo>
                  <a:lnTo>
                    <a:pt x="7579" y="8183"/>
                  </a:lnTo>
                  <a:lnTo>
                    <a:pt x="6841" y="8552"/>
                  </a:lnTo>
                  <a:lnTo>
                    <a:pt x="6405" y="8619"/>
                  </a:lnTo>
                  <a:lnTo>
                    <a:pt x="5969" y="8652"/>
                  </a:lnTo>
                  <a:lnTo>
                    <a:pt x="5232" y="8484"/>
                  </a:lnTo>
                  <a:lnTo>
                    <a:pt x="4595" y="8082"/>
                  </a:lnTo>
                  <a:lnTo>
                    <a:pt x="4125" y="7546"/>
                  </a:lnTo>
                  <a:lnTo>
                    <a:pt x="3823" y="6908"/>
                  </a:lnTo>
                  <a:lnTo>
                    <a:pt x="3689" y="6204"/>
                  </a:lnTo>
                  <a:lnTo>
                    <a:pt x="3790" y="5466"/>
                  </a:lnTo>
                  <a:lnTo>
                    <a:pt x="4159" y="4796"/>
                  </a:lnTo>
                  <a:lnTo>
                    <a:pt x="4427" y="4494"/>
                  </a:lnTo>
                  <a:lnTo>
                    <a:pt x="4729" y="4192"/>
                  </a:lnTo>
                  <a:lnTo>
                    <a:pt x="5433" y="3857"/>
                  </a:lnTo>
                  <a:lnTo>
                    <a:pt x="6171" y="3756"/>
                  </a:lnTo>
                  <a:close/>
                  <a:moveTo>
                    <a:pt x="5634" y="1"/>
                  </a:moveTo>
                  <a:lnTo>
                    <a:pt x="5399" y="34"/>
                  </a:lnTo>
                  <a:lnTo>
                    <a:pt x="5098" y="336"/>
                  </a:lnTo>
                  <a:lnTo>
                    <a:pt x="5064" y="571"/>
                  </a:lnTo>
                  <a:lnTo>
                    <a:pt x="5064" y="1409"/>
                  </a:lnTo>
                  <a:lnTo>
                    <a:pt x="4259" y="1644"/>
                  </a:lnTo>
                  <a:lnTo>
                    <a:pt x="3555" y="2013"/>
                  </a:lnTo>
                  <a:lnTo>
                    <a:pt x="2985" y="1442"/>
                  </a:lnTo>
                  <a:lnTo>
                    <a:pt x="2784" y="1308"/>
                  </a:lnTo>
                  <a:lnTo>
                    <a:pt x="2348" y="1308"/>
                  </a:lnTo>
                  <a:lnTo>
                    <a:pt x="2180" y="1442"/>
                  </a:lnTo>
                  <a:lnTo>
                    <a:pt x="1442" y="2214"/>
                  </a:lnTo>
                  <a:lnTo>
                    <a:pt x="1308" y="2381"/>
                  </a:lnTo>
                  <a:lnTo>
                    <a:pt x="1308" y="2817"/>
                  </a:lnTo>
                  <a:lnTo>
                    <a:pt x="1442" y="3019"/>
                  </a:lnTo>
                  <a:lnTo>
                    <a:pt x="2013" y="3589"/>
                  </a:lnTo>
                  <a:lnTo>
                    <a:pt x="1610" y="4293"/>
                  </a:lnTo>
                  <a:lnTo>
                    <a:pt x="1409" y="5098"/>
                  </a:lnTo>
                  <a:lnTo>
                    <a:pt x="571" y="5098"/>
                  </a:lnTo>
                  <a:lnTo>
                    <a:pt x="336" y="5131"/>
                  </a:lnTo>
                  <a:lnTo>
                    <a:pt x="34" y="5433"/>
                  </a:lnTo>
                  <a:lnTo>
                    <a:pt x="1" y="5668"/>
                  </a:lnTo>
                  <a:lnTo>
                    <a:pt x="1" y="6741"/>
                  </a:lnTo>
                  <a:lnTo>
                    <a:pt x="34" y="6942"/>
                  </a:lnTo>
                  <a:lnTo>
                    <a:pt x="336" y="7277"/>
                  </a:lnTo>
                  <a:lnTo>
                    <a:pt x="571" y="7311"/>
                  </a:lnTo>
                  <a:lnTo>
                    <a:pt x="1409" y="7311"/>
                  </a:lnTo>
                  <a:lnTo>
                    <a:pt x="1610" y="8082"/>
                  </a:lnTo>
                  <a:lnTo>
                    <a:pt x="2013" y="8820"/>
                  </a:lnTo>
                  <a:lnTo>
                    <a:pt x="1442" y="9390"/>
                  </a:lnTo>
                  <a:lnTo>
                    <a:pt x="1308" y="9558"/>
                  </a:lnTo>
                  <a:lnTo>
                    <a:pt x="1308" y="10027"/>
                  </a:lnTo>
                  <a:lnTo>
                    <a:pt x="1442" y="10195"/>
                  </a:lnTo>
                  <a:lnTo>
                    <a:pt x="2180" y="10932"/>
                  </a:lnTo>
                  <a:lnTo>
                    <a:pt x="2381" y="11067"/>
                  </a:lnTo>
                  <a:lnTo>
                    <a:pt x="2817" y="11067"/>
                  </a:lnTo>
                  <a:lnTo>
                    <a:pt x="2985" y="10932"/>
                  </a:lnTo>
                  <a:lnTo>
                    <a:pt x="3589" y="10362"/>
                  </a:lnTo>
                  <a:lnTo>
                    <a:pt x="4293" y="10765"/>
                  </a:lnTo>
                  <a:lnTo>
                    <a:pt x="5098" y="10999"/>
                  </a:lnTo>
                  <a:lnTo>
                    <a:pt x="5098" y="11804"/>
                  </a:lnTo>
                  <a:lnTo>
                    <a:pt x="5131" y="12039"/>
                  </a:lnTo>
                  <a:lnTo>
                    <a:pt x="5433" y="12341"/>
                  </a:lnTo>
                  <a:lnTo>
                    <a:pt x="5668" y="12374"/>
                  </a:lnTo>
                  <a:lnTo>
                    <a:pt x="6707" y="12374"/>
                  </a:lnTo>
                  <a:lnTo>
                    <a:pt x="6942" y="12341"/>
                  </a:lnTo>
                  <a:lnTo>
                    <a:pt x="7244" y="12039"/>
                  </a:lnTo>
                  <a:lnTo>
                    <a:pt x="7277" y="11804"/>
                  </a:lnTo>
                  <a:lnTo>
                    <a:pt x="7277" y="10999"/>
                  </a:lnTo>
                  <a:lnTo>
                    <a:pt x="8082" y="10765"/>
                  </a:lnTo>
                  <a:lnTo>
                    <a:pt x="8820" y="10362"/>
                  </a:lnTo>
                  <a:lnTo>
                    <a:pt x="9390" y="10932"/>
                  </a:lnTo>
                  <a:lnTo>
                    <a:pt x="9558" y="11100"/>
                  </a:lnTo>
                  <a:lnTo>
                    <a:pt x="9993" y="11100"/>
                  </a:lnTo>
                  <a:lnTo>
                    <a:pt x="10195" y="10932"/>
                  </a:lnTo>
                  <a:lnTo>
                    <a:pt x="10932" y="10195"/>
                  </a:lnTo>
                  <a:lnTo>
                    <a:pt x="11067" y="10027"/>
                  </a:lnTo>
                  <a:lnTo>
                    <a:pt x="11067" y="9558"/>
                  </a:lnTo>
                  <a:lnTo>
                    <a:pt x="10932" y="9390"/>
                  </a:lnTo>
                  <a:lnTo>
                    <a:pt x="10362" y="8820"/>
                  </a:lnTo>
                  <a:lnTo>
                    <a:pt x="10765" y="8082"/>
                  </a:lnTo>
                  <a:lnTo>
                    <a:pt x="10999" y="7311"/>
                  </a:lnTo>
                  <a:lnTo>
                    <a:pt x="11838" y="7311"/>
                  </a:lnTo>
                  <a:lnTo>
                    <a:pt x="12039" y="7244"/>
                  </a:lnTo>
                  <a:lnTo>
                    <a:pt x="12307" y="6942"/>
                  </a:lnTo>
                  <a:lnTo>
                    <a:pt x="12341" y="6741"/>
                  </a:lnTo>
                  <a:lnTo>
                    <a:pt x="12341" y="5668"/>
                  </a:lnTo>
                  <a:lnTo>
                    <a:pt x="12307" y="5433"/>
                  </a:lnTo>
                  <a:lnTo>
                    <a:pt x="12005" y="5131"/>
                  </a:lnTo>
                  <a:lnTo>
                    <a:pt x="11771" y="5098"/>
                  </a:lnTo>
                  <a:lnTo>
                    <a:pt x="10932" y="5098"/>
                  </a:lnTo>
                  <a:lnTo>
                    <a:pt x="10698" y="4293"/>
                  </a:lnTo>
                  <a:lnTo>
                    <a:pt x="10329" y="3589"/>
                  </a:lnTo>
                  <a:lnTo>
                    <a:pt x="10899" y="3019"/>
                  </a:lnTo>
                  <a:lnTo>
                    <a:pt x="11033" y="2817"/>
                  </a:lnTo>
                  <a:lnTo>
                    <a:pt x="11033" y="2381"/>
                  </a:lnTo>
                  <a:lnTo>
                    <a:pt x="10899" y="2214"/>
                  </a:lnTo>
                  <a:lnTo>
                    <a:pt x="10128" y="1442"/>
                  </a:lnTo>
                  <a:lnTo>
                    <a:pt x="9960" y="1308"/>
                  </a:lnTo>
                  <a:lnTo>
                    <a:pt x="9524" y="1308"/>
                  </a:lnTo>
                  <a:lnTo>
                    <a:pt x="9323" y="1442"/>
                  </a:lnTo>
                  <a:lnTo>
                    <a:pt x="8753" y="2013"/>
                  </a:lnTo>
                  <a:lnTo>
                    <a:pt x="8049" y="1644"/>
                  </a:lnTo>
                  <a:lnTo>
                    <a:pt x="7244" y="1409"/>
                  </a:lnTo>
                  <a:lnTo>
                    <a:pt x="7244" y="571"/>
                  </a:lnTo>
                  <a:lnTo>
                    <a:pt x="7210" y="336"/>
                  </a:lnTo>
                  <a:lnTo>
                    <a:pt x="6908" y="34"/>
                  </a:lnTo>
                  <a:lnTo>
                    <a:pt x="667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8"/>
            <p:cNvSpPr/>
            <p:nvPr/>
          </p:nvSpPr>
          <p:spPr>
            <a:xfrm>
              <a:off x="6615056" y="1611365"/>
              <a:ext cx="211494" cy="210932"/>
            </a:xfrm>
            <a:custGeom>
              <a:avLst/>
              <a:gdLst/>
              <a:ahLst/>
              <a:cxnLst/>
              <a:rect l="l" t="t" r="r" b="b"/>
              <a:pathLst>
                <a:path w="12408" h="12375" extrusionOk="0">
                  <a:moveTo>
                    <a:pt x="6204" y="3622"/>
                  </a:moveTo>
                  <a:lnTo>
                    <a:pt x="6942" y="3756"/>
                  </a:lnTo>
                  <a:lnTo>
                    <a:pt x="7612" y="4058"/>
                  </a:lnTo>
                  <a:lnTo>
                    <a:pt x="8182" y="4561"/>
                  </a:lnTo>
                  <a:lnTo>
                    <a:pt x="8551" y="5198"/>
                  </a:lnTo>
                  <a:lnTo>
                    <a:pt x="8752" y="6003"/>
                  </a:lnTo>
                  <a:lnTo>
                    <a:pt x="8719" y="6439"/>
                  </a:lnTo>
                  <a:lnTo>
                    <a:pt x="8652" y="6841"/>
                  </a:lnTo>
                  <a:lnTo>
                    <a:pt x="8283" y="7612"/>
                  </a:lnTo>
                  <a:lnTo>
                    <a:pt x="7679" y="8216"/>
                  </a:lnTo>
                  <a:lnTo>
                    <a:pt x="6908" y="8585"/>
                  </a:lnTo>
                  <a:lnTo>
                    <a:pt x="6472" y="8652"/>
                  </a:lnTo>
                  <a:lnTo>
                    <a:pt x="6036" y="8685"/>
                  </a:lnTo>
                  <a:lnTo>
                    <a:pt x="5265" y="8518"/>
                  </a:lnTo>
                  <a:lnTo>
                    <a:pt x="4628" y="8115"/>
                  </a:lnTo>
                  <a:lnTo>
                    <a:pt x="4125" y="7579"/>
                  </a:lnTo>
                  <a:lnTo>
                    <a:pt x="3789" y="6908"/>
                  </a:lnTo>
                  <a:lnTo>
                    <a:pt x="3689" y="6170"/>
                  </a:lnTo>
                  <a:lnTo>
                    <a:pt x="3789" y="5433"/>
                  </a:lnTo>
                  <a:lnTo>
                    <a:pt x="4158" y="4695"/>
                  </a:lnTo>
                  <a:lnTo>
                    <a:pt x="4427" y="4393"/>
                  </a:lnTo>
                  <a:lnTo>
                    <a:pt x="4762" y="4091"/>
                  </a:lnTo>
                  <a:lnTo>
                    <a:pt x="5466" y="3756"/>
                  </a:lnTo>
                  <a:lnTo>
                    <a:pt x="6204" y="3622"/>
                  </a:lnTo>
                  <a:close/>
                  <a:moveTo>
                    <a:pt x="5466" y="0"/>
                  </a:moveTo>
                  <a:lnTo>
                    <a:pt x="5164" y="336"/>
                  </a:lnTo>
                  <a:lnTo>
                    <a:pt x="5131" y="537"/>
                  </a:lnTo>
                  <a:lnTo>
                    <a:pt x="5131" y="1375"/>
                  </a:lnTo>
                  <a:lnTo>
                    <a:pt x="4326" y="1610"/>
                  </a:lnTo>
                  <a:lnTo>
                    <a:pt x="3588" y="2012"/>
                  </a:lnTo>
                  <a:lnTo>
                    <a:pt x="3018" y="1442"/>
                  </a:lnTo>
                  <a:lnTo>
                    <a:pt x="2851" y="1308"/>
                  </a:lnTo>
                  <a:lnTo>
                    <a:pt x="2415" y="1308"/>
                  </a:lnTo>
                  <a:lnTo>
                    <a:pt x="2213" y="1442"/>
                  </a:lnTo>
                  <a:lnTo>
                    <a:pt x="1476" y="2180"/>
                  </a:lnTo>
                  <a:lnTo>
                    <a:pt x="1342" y="2381"/>
                  </a:lnTo>
                  <a:lnTo>
                    <a:pt x="1342" y="2817"/>
                  </a:lnTo>
                  <a:lnTo>
                    <a:pt x="1476" y="2985"/>
                  </a:lnTo>
                  <a:lnTo>
                    <a:pt x="2046" y="3588"/>
                  </a:lnTo>
                  <a:lnTo>
                    <a:pt x="1643" y="4293"/>
                  </a:lnTo>
                  <a:lnTo>
                    <a:pt x="1409" y="5097"/>
                  </a:lnTo>
                  <a:lnTo>
                    <a:pt x="570" y="5097"/>
                  </a:lnTo>
                  <a:lnTo>
                    <a:pt x="369" y="5131"/>
                  </a:lnTo>
                  <a:lnTo>
                    <a:pt x="34" y="5433"/>
                  </a:lnTo>
                  <a:lnTo>
                    <a:pt x="0" y="5667"/>
                  </a:lnTo>
                  <a:lnTo>
                    <a:pt x="0" y="6707"/>
                  </a:lnTo>
                  <a:lnTo>
                    <a:pt x="34" y="6942"/>
                  </a:lnTo>
                  <a:lnTo>
                    <a:pt x="369" y="7243"/>
                  </a:lnTo>
                  <a:lnTo>
                    <a:pt x="570" y="7277"/>
                  </a:lnTo>
                  <a:lnTo>
                    <a:pt x="1409" y="7277"/>
                  </a:lnTo>
                  <a:lnTo>
                    <a:pt x="1643" y="8082"/>
                  </a:lnTo>
                  <a:lnTo>
                    <a:pt x="2046" y="8786"/>
                  </a:lnTo>
                  <a:lnTo>
                    <a:pt x="1476" y="9390"/>
                  </a:lnTo>
                  <a:lnTo>
                    <a:pt x="1342" y="9557"/>
                  </a:lnTo>
                  <a:lnTo>
                    <a:pt x="1342" y="9993"/>
                  </a:lnTo>
                  <a:lnTo>
                    <a:pt x="1476" y="10194"/>
                  </a:lnTo>
                  <a:lnTo>
                    <a:pt x="2213" y="10932"/>
                  </a:lnTo>
                  <a:lnTo>
                    <a:pt x="2415" y="11066"/>
                  </a:lnTo>
                  <a:lnTo>
                    <a:pt x="2851" y="11066"/>
                  </a:lnTo>
                  <a:lnTo>
                    <a:pt x="3018" y="10932"/>
                  </a:lnTo>
                  <a:lnTo>
                    <a:pt x="3588" y="10362"/>
                  </a:lnTo>
                  <a:lnTo>
                    <a:pt x="4326" y="10764"/>
                  </a:lnTo>
                  <a:lnTo>
                    <a:pt x="5131" y="10966"/>
                  </a:lnTo>
                  <a:lnTo>
                    <a:pt x="5131" y="11804"/>
                  </a:lnTo>
                  <a:lnTo>
                    <a:pt x="5164" y="12039"/>
                  </a:lnTo>
                  <a:lnTo>
                    <a:pt x="5466" y="12341"/>
                  </a:lnTo>
                  <a:lnTo>
                    <a:pt x="5701" y="12374"/>
                  </a:lnTo>
                  <a:lnTo>
                    <a:pt x="6740" y="12374"/>
                  </a:lnTo>
                  <a:lnTo>
                    <a:pt x="6975" y="12341"/>
                  </a:lnTo>
                  <a:lnTo>
                    <a:pt x="7277" y="12039"/>
                  </a:lnTo>
                  <a:lnTo>
                    <a:pt x="7311" y="11804"/>
                  </a:lnTo>
                  <a:lnTo>
                    <a:pt x="7311" y="10966"/>
                  </a:lnTo>
                  <a:lnTo>
                    <a:pt x="8115" y="10764"/>
                  </a:lnTo>
                  <a:lnTo>
                    <a:pt x="8820" y="10362"/>
                  </a:lnTo>
                  <a:lnTo>
                    <a:pt x="9423" y="10932"/>
                  </a:lnTo>
                  <a:lnTo>
                    <a:pt x="9591" y="11066"/>
                  </a:lnTo>
                  <a:lnTo>
                    <a:pt x="10027" y="11066"/>
                  </a:lnTo>
                  <a:lnTo>
                    <a:pt x="10228" y="10932"/>
                  </a:lnTo>
                  <a:lnTo>
                    <a:pt x="10966" y="10194"/>
                  </a:lnTo>
                  <a:lnTo>
                    <a:pt x="11100" y="9993"/>
                  </a:lnTo>
                  <a:lnTo>
                    <a:pt x="11100" y="9557"/>
                  </a:lnTo>
                  <a:lnTo>
                    <a:pt x="10966" y="9390"/>
                  </a:lnTo>
                  <a:lnTo>
                    <a:pt x="10396" y="8786"/>
                  </a:lnTo>
                  <a:lnTo>
                    <a:pt x="10798" y="8082"/>
                  </a:lnTo>
                  <a:lnTo>
                    <a:pt x="10999" y="7277"/>
                  </a:lnTo>
                  <a:lnTo>
                    <a:pt x="11838" y="7277"/>
                  </a:lnTo>
                  <a:lnTo>
                    <a:pt x="12072" y="7243"/>
                  </a:lnTo>
                  <a:lnTo>
                    <a:pt x="12374" y="6942"/>
                  </a:lnTo>
                  <a:lnTo>
                    <a:pt x="12408" y="6707"/>
                  </a:lnTo>
                  <a:lnTo>
                    <a:pt x="12408" y="5634"/>
                  </a:lnTo>
                  <a:lnTo>
                    <a:pt x="12374" y="5399"/>
                  </a:lnTo>
                  <a:lnTo>
                    <a:pt x="12072" y="5097"/>
                  </a:lnTo>
                  <a:lnTo>
                    <a:pt x="11838" y="5064"/>
                  </a:lnTo>
                  <a:lnTo>
                    <a:pt x="10999" y="5064"/>
                  </a:lnTo>
                  <a:lnTo>
                    <a:pt x="10764" y="4293"/>
                  </a:lnTo>
                  <a:lnTo>
                    <a:pt x="10396" y="3588"/>
                  </a:lnTo>
                  <a:lnTo>
                    <a:pt x="10966" y="2985"/>
                  </a:lnTo>
                  <a:lnTo>
                    <a:pt x="11100" y="2817"/>
                  </a:lnTo>
                  <a:lnTo>
                    <a:pt x="11100" y="2381"/>
                  </a:lnTo>
                  <a:lnTo>
                    <a:pt x="10966" y="2180"/>
                  </a:lnTo>
                  <a:lnTo>
                    <a:pt x="10228" y="1442"/>
                  </a:lnTo>
                  <a:lnTo>
                    <a:pt x="10027" y="1308"/>
                  </a:lnTo>
                  <a:lnTo>
                    <a:pt x="9591" y="1308"/>
                  </a:lnTo>
                  <a:lnTo>
                    <a:pt x="9423" y="1442"/>
                  </a:lnTo>
                  <a:lnTo>
                    <a:pt x="8820" y="2012"/>
                  </a:lnTo>
                  <a:lnTo>
                    <a:pt x="8115" y="1610"/>
                  </a:lnTo>
                  <a:lnTo>
                    <a:pt x="7311" y="1375"/>
                  </a:lnTo>
                  <a:lnTo>
                    <a:pt x="7311" y="537"/>
                  </a:lnTo>
                  <a:lnTo>
                    <a:pt x="7277" y="336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8"/>
            <p:cNvSpPr/>
            <p:nvPr/>
          </p:nvSpPr>
          <p:spPr>
            <a:xfrm>
              <a:off x="6505883" y="1207262"/>
              <a:ext cx="1624440" cy="517861"/>
            </a:xfrm>
            <a:custGeom>
              <a:avLst/>
              <a:gdLst/>
              <a:ahLst/>
              <a:cxnLst/>
              <a:rect l="l" t="t" r="r" b="b"/>
              <a:pathLst>
                <a:path w="95303" h="30382" extrusionOk="0">
                  <a:moveTo>
                    <a:pt x="3220" y="0"/>
                  </a:moveTo>
                  <a:lnTo>
                    <a:pt x="2549" y="67"/>
                  </a:lnTo>
                  <a:lnTo>
                    <a:pt x="1409" y="537"/>
                  </a:lnTo>
                  <a:lnTo>
                    <a:pt x="537" y="1409"/>
                  </a:lnTo>
                  <a:lnTo>
                    <a:pt x="67" y="2549"/>
                  </a:lnTo>
                  <a:lnTo>
                    <a:pt x="0" y="3186"/>
                  </a:lnTo>
                  <a:lnTo>
                    <a:pt x="0" y="27196"/>
                  </a:lnTo>
                  <a:lnTo>
                    <a:pt x="67" y="27833"/>
                  </a:lnTo>
                  <a:lnTo>
                    <a:pt x="537" y="28973"/>
                  </a:lnTo>
                  <a:lnTo>
                    <a:pt x="1409" y="29845"/>
                  </a:lnTo>
                  <a:lnTo>
                    <a:pt x="2549" y="30314"/>
                  </a:lnTo>
                  <a:lnTo>
                    <a:pt x="3220" y="30381"/>
                  </a:lnTo>
                  <a:lnTo>
                    <a:pt x="92117" y="30381"/>
                  </a:lnTo>
                  <a:lnTo>
                    <a:pt x="92754" y="30314"/>
                  </a:lnTo>
                  <a:lnTo>
                    <a:pt x="93927" y="29845"/>
                  </a:lnTo>
                  <a:lnTo>
                    <a:pt x="94766" y="28973"/>
                  </a:lnTo>
                  <a:lnTo>
                    <a:pt x="95269" y="27833"/>
                  </a:lnTo>
                  <a:lnTo>
                    <a:pt x="95302" y="27196"/>
                  </a:lnTo>
                  <a:lnTo>
                    <a:pt x="95302" y="3186"/>
                  </a:lnTo>
                  <a:lnTo>
                    <a:pt x="95269" y="2549"/>
                  </a:lnTo>
                  <a:lnTo>
                    <a:pt x="94766" y="1409"/>
                  </a:lnTo>
                  <a:lnTo>
                    <a:pt x="93927" y="537"/>
                  </a:lnTo>
                  <a:lnTo>
                    <a:pt x="92754" y="67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chemeClr val="lt1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8"/>
            <p:cNvSpPr/>
            <p:nvPr/>
          </p:nvSpPr>
          <p:spPr>
            <a:xfrm>
              <a:off x="6613914" y="1343298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8"/>
            <p:cNvSpPr/>
            <p:nvPr/>
          </p:nvSpPr>
          <p:spPr>
            <a:xfrm>
              <a:off x="6613914" y="1457040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8"/>
            <p:cNvSpPr/>
            <p:nvPr/>
          </p:nvSpPr>
          <p:spPr>
            <a:xfrm>
              <a:off x="6613914" y="1570201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1"/>
                  </a:moveTo>
                  <a:lnTo>
                    <a:pt x="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8"/>
            <p:cNvSpPr/>
            <p:nvPr/>
          </p:nvSpPr>
          <p:spPr>
            <a:xfrm>
              <a:off x="6467020" y="1658801"/>
              <a:ext cx="187495" cy="185773"/>
            </a:xfrm>
            <a:custGeom>
              <a:avLst/>
              <a:gdLst/>
              <a:ahLst/>
              <a:cxnLst/>
              <a:rect l="l" t="t" r="r" b="b"/>
              <a:pathLst>
                <a:path w="11000" h="10899" extrusionOk="0">
                  <a:moveTo>
                    <a:pt x="537" y="1"/>
                  </a:moveTo>
                  <a:lnTo>
                    <a:pt x="201" y="202"/>
                  </a:lnTo>
                  <a:lnTo>
                    <a:pt x="0" y="571"/>
                  </a:lnTo>
                  <a:lnTo>
                    <a:pt x="0" y="805"/>
                  </a:lnTo>
                  <a:lnTo>
                    <a:pt x="302" y="1577"/>
                  </a:lnTo>
                  <a:lnTo>
                    <a:pt x="2046" y="4662"/>
                  </a:lnTo>
                  <a:lnTo>
                    <a:pt x="2549" y="5802"/>
                  </a:lnTo>
                  <a:lnTo>
                    <a:pt x="2716" y="6238"/>
                  </a:lnTo>
                  <a:lnTo>
                    <a:pt x="3320" y="7110"/>
                  </a:lnTo>
                  <a:lnTo>
                    <a:pt x="4426" y="8317"/>
                  </a:lnTo>
                  <a:lnTo>
                    <a:pt x="5064" y="8887"/>
                  </a:lnTo>
                  <a:lnTo>
                    <a:pt x="5365" y="9122"/>
                  </a:lnTo>
                  <a:lnTo>
                    <a:pt x="6170" y="9457"/>
                  </a:lnTo>
                  <a:lnTo>
                    <a:pt x="7277" y="9759"/>
                  </a:lnTo>
                  <a:lnTo>
                    <a:pt x="7478" y="9792"/>
                  </a:lnTo>
                  <a:lnTo>
                    <a:pt x="8585" y="10899"/>
                  </a:lnTo>
                  <a:lnTo>
                    <a:pt x="10999" y="9055"/>
                  </a:lnTo>
                  <a:lnTo>
                    <a:pt x="10496" y="8585"/>
                  </a:lnTo>
                  <a:lnTo>
                    <a:pt x="9859" y="7780"/>
                  </a:lnTo>
                  <a:lnTo>
                    <a:pt x="9658" y="6908"/>
                  </a:lnTo>
                  <a:lnTo>
                    <a:pt x="9356" y="6070"/>
                  </a:lnTo>
                  <a:lnTo>
                    <a:pt x="8953" y="5466"/>
                  </a:lnTo>
                  <a:lnTo>
                    <a:pt x="7981" y="4595"/>
                  </a:lnTo>
                  <a:lnTo>
                    <a:pt x="7444" y="3991"/>
                  </a:lnTo>
                  <a:lnTo>
                    <a:pt x="7243" y="3656"/>
                  </a:lnTo>
                  <a:lnTo>
                    <a:pt x="6539" y="1912"/>
                  </a:lnTo>
                  <a:lnTo>
                    <a:pt x="6003" y="772"/>
                  </a:lnTo>
                  <a:lnTo>
                    <a:pt x="5868" y="671"/>
                  </a:lnTo>
                  <a:lnTo>
                    <a:pt x="5634" y="604"/>
                  </a:lnTo>
                  <a:lnTo>
                    <a:pt x="5399" y="772"/>
                  </a:lnTo>
                  <a:lnTo>
                    <a:pt x="5198" y="1174"/>
                  </a:lnTo>
                  <a:lnTo>
                    <a:pt x="5164" y="1476"/>
                  </a:lnTo>
                  <a:lnTo>
                    <a:pt x="5164" y="1845"/>
                  </a:lnTo>
                  <a:lnTo>
                    <a:pt x="5567" y="2851"/>
                  </a:lnTo>
                  <a:lnTo>
                    <a:pt x="6506" y="4360"/>
                  </a:lnTo>
                  <a:lnTo>
                    <a:pt x="6774" y="4829"/>
                  </a:lnTo>
                  <a:lnTo>
                    <a:pt x="6740" y="4930"/>
                  </a:lnTo>
                  <a:lnTo>
                    <a:pt x="6204" y="4863"/>
                  </a:lnTo>
                  <a:lnTo>
                    <a:pt x="4829" y="4393"/>
                  </a:lnTo>
                  <a:lnTo>
                    <a:pt x="3856" y="3857"/>
                  </a:lnTo>
                  <a:lnTo>
                    <a:pt x="3454" y="3522"/>
                  </a:lnTo>
                  <a:lnTo>
                    <a:pt x="2716" y="2717"/>
                  </a:lnTo>
                  <a:lnTo>
                    <a:pt x="1811" y="1342"/>
                  </a:lnTo>
                  <a:lnTo>
                    <a:pt x="1274" y="537"/>
                  </a:lnTo>
                  <a:lnTo>
                    <a:pt x="1006" y="202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8"/>
            <p:cNvSpPr/>
            <p:nvPr/>
          </p:nvSpPr>
          <p:spPr>
            <a:xfrm>
              <a:off x="6575034" y="1805695"/>
              <a:ext cx="96049" cy="85191"/>
            </a:xfrm>
            <a:custGeom>
              <a:avLst/>
              <a:gdLst/>
              <a:ahLst/>
              <a:cxnLst/>
              <a:rect l="l" t="t" r="r" b="b"/>
              <a:pathLst>
                <a:path w="5635" h="4998" extrusionOk="0">
                  <a:moveTo>
                    <a:pt x="3757" y="1"/>
                  </a:moveTo>
                  <a:lnTo>
                    <a:pt x="2583" y="168"/>
                  </a:lnTo>
                  <a:lnTo>
                    <a:pt x="2181" y="235"/>
                  </a:lnTo>
                  <a:lnTo>
                    <a:pt x="1443" y="504"/>
                  </a:lnTo>
                  <a:lnTo>
                    <a:pt x="806" y="906"/>
                  </a:lnTo>
                  <a:lnTo>
                    <a:pt x="236" y="1443"/>
                  </a:lnTo>
                  <a:lnTo>
                    <a:pt x="1" y="1744"/>
                  </a:lnTo>
                  <a:lnTo>
                    <a:pt x="1510" y="4997"/>
                  </a:lnTo>
                  <a:lnTo>
                    <a:pt x="1946" y="4561"/>
                  </a:lnTo>
                  <a:lnTo>
                    <a:pt x="3220" y="3991"/>
                  </a:lnTo>
                  <a:lnTo>
                    <a:pt x="5232" y="3555"/>
                  </a:lnTo>
                  <a:lnTo>
                    <a:pt x="5634" y="3522"/>
                  </a:lnTo>
                  <a:lnTo>
                    <a:pt x="4662" y="168"/>
                  </a:lnTo>
                  <a:lnTo>
                    <a:pt x="4628" y="135"/>
                  </a:lnTo>
                  <a:lnTo>
                    <a:pt x="3757" y="1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8"/>
            <p:cNvSpPr/>
            <p:nvPr/>
          </p:nvSpPr>
          <p:spPr>
            <a:xfrm>
              <a:off x="6588755" y="1701107"/>
              <a:ext cx="285231" cy="440119"/>
            </a:xfrm>
            <a:custGeom>
              <a:avLst/>
              <a:gdLst/>
              <a:ahLst/>
              <a:cxnLst/>
              <a:rect l="l" t="t" r="r" b="b"/>
              <a:pathLst>
                <a:path w="16734" h="25821" extrusionOk="0">
                  <a:moveTo>
                    <a:pt x="15225" y="0"/>
                  </a:moveTo>
                  <a:lnTo>
                    <a:pt x="12978" y="6405"/>
                  </a:lnTo>
                  <a:lnTo>
                    <a:pt x="10128" y="14520"/>
                  </a:lnTo>
                  <a:lnTo>
                    <a:pt x="9826" y="15291"/>
                  </a:lnTo>
                  <a:lnTo>
                    <a:pt x="9289" y="16465"/>
                  </a:lnTo>
                  <a:lnTo>
                    <a:pt x="7646" y="13581"/>
                  </a:lnTo>
                  <a:lnTo>
                    <a:pt x="6271" y="10798"/>
                  </a:lnTo>
                  <a:lnTo>
                    <a:pt x="5970" y="10228"/>
                  </a:lnTo>
                  <a:lnTo>
                    <a:pt x="5332" y="9389"/>
                  </a:lnTo>
                  <a:lnTo>
                    <a:pt x="4561" y="8953"/>
                  </a:lnTo>
                  <a:lnTo>
                    <a:pt x="3555" y="8819"/>
                  </a:lnTo>
                  <a:lnTo>
                    <a:pt x="2985" y="8886"/>
                  </a:lnTo>
                  <a:lnTo>
                    <a:pt x="2415" y="8987"/>
                  </a:lnTo>
                  <a:lnTo>
                    <a:pt x="1342" y="9591"/>
                  </a:lnTo>
                  <a:lnTo>
                    <a:pt x="504" y="10462"/>
                  </a:lnTo>
                  <a:lnTo>
                    <a:pt x="34" y="11468"/>
                  </a:lnTo>
                  <a:lnTo>
                    <a:pt x="1" y="11938"/>
                  </a:lnTo>
                  <a:lnTo>
                    <a:pt x="68" y="12843"/>
                  </a:lnTo>
                  <a:lnTo>
                    <a:pt x="705" y="14822"/>
                  </a:lnTo>
                  <a:lnTo>
                    <a:pt x="2147" y="17806"/>
                  </a:lnTo>
                  <a:lnTo>
                    <a:pt x="2985" y="19483"/>
                  </a:lnTo>
                  <a:lnTo>
                    <a:pt x="3689" y="20992"/>
                  </a:lnTo>
                  <a:lnTo>
                    <a:pt x="5165" y="23138"/>
                  </a:lnTo>
                  <a:lnTo>
                    <a:pt x="6271" y="24412"/>
                  </a:lnTo>
                  <a:lnTo>
                    <a:pt x="6674" y="24815"/>
                  </a:lnTo>
                  <a:lnTo>
                    <a:pt x="7479" y="25418"/>
                  </a:lnTo>
                  <a:lnTo>
                    <a:pt x="8283" y="25754"/>
                  </a:lnTo>
                  <a:lnTo>
                    <a:pt x="9088" y="25821"/>
                  </a:lnTo>
                  <a:lnTo>
                    <a:pt x="9893" y="25687"/>
                  </a:lnTo>
                  <a:lnTo>
                    <a:pt x="10664" y="25318"/>
                  </a:lnTo>
                  <a:lnTo>
                    <a:pt x="11737" y="24479"/>
                  </a:lnTo>
                  <a:lnTo>
                    <a:pt x="12375" y="23641"/>
                  </a:lnTo>
                  <a:lnTo>
                    <a:pt x="13515" y="21763"/>
                  </a:lnTo>
                  <a:lnTo>
                    <a:pt x="16331" y="16297"/>
                  </a:lnTo>
                  <a:lnTo>
                    <a:pt x="16734" y="15492"/>
                  </a:lnTo>
                  <a:lnTo>
                    <a:pt x="16633" y="13816"/>
                  </a:lnTo>
                  <a:lnTo>
                    <a:pt x="16030" y="5734"/>
                  </a:lnTo>
                  <a:lnTo>
                    <a:pt x="15493" y="1107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8"/>
            <p:cNvSpPr/>
            <p:nvPr/>
          </p:nvSpPr>
          <p:spPr>
            <a:xfrm>
              <a:off x="6714513" y="1981173"/>
              <a:ext cx="32590" cy="65180"/>
            </a:xfrm>
            <a:custGeom>
              <a:avLst/>
              <a:gdLst/>
              <a:ahLst/>
              <a:cxnLst/>
              <a:rect l="l" t="t" r="r" b="b"/>
              <a:pathLst>
                <a:path w="1912" h="3824" fill="none" extrusionOk="0">
                  <a:moveTo>
                    <a:pt x="1911" y="0"/>
                  </a:moveTo>
                  <a:lnTo>
                    <a:pt x="1677" y="302"/>
                  </a:lnTo>
                  <a:lnTo>
                    <a:pt x="671" y="2012"/>
                  </a:lnTo>
                  <a:lnTo>
                    <a:pt x="101" y="3287"/>
                  </a:lnTo>
                  <a:lnTo>
                    <a:pt x="0" y="382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8"/>
            <p:cNvSpPr/>
            <p:nvPr/>
          </p:nvSpPr>
          <p:spPr>
            <a:xfrm>
              <a:off x="7488424" y="1669659"/>
              <a:ext cx="235494" cy="156627"/>
            </a:xfrm>
            <a:custGeom>
              <a:avLst/>
              <a:gdLst/>
              <a:ahLst/>
              <a:cxnLst/>
              <a:rect l="l" t="t" r="r" b="b"/>
              <a:pathLst>
                <a:path w="13816" h="9189" extrusionOk="0">
                  <a:moveTo>
                    <a:pt x="7109" y="1"/>
                  </a:moveTo>
                  <a:lnTo>
                    <a:pt x="6975" y="68"/>
                  </a:lnTo>
                  <a:lnTo>
                    <a:pt x="6137" y="1007"/>
                  </a:lnTo>
                  <a:lnTo>
                    <a:pt x="5030" y="2516"/>
                  </a:lnTo>
                  <a:lnTo>
                    <a:pt x="4762" y="2817"/>
                  </a:lnTo>
                  <a:lnTo>
                    <a:pt x="4058" y="3253"/>
                  </a:lnTo>
                  <a:lnTo>
                    <a:pt x="2884" y="3857"/>
                  </a:lnTo>
                  <a:lnTo>
                    <a:pt x="2381" y="4326"/>
                  </a:lnTo>
                  <a:lnTo>
                    <a:pt x="1845" y="5064"/>
                  </a:lnTo>
                  <a:lnTo>
                    <a:pt x="1442" y="5869"/>
                  </a:lnTo>
                  <a:lnTo>
                    <a:pt x="604" y="6473"/>
                  </a:lnTo>
                  <a:lnTo>
                    <a:pt x="0" y="6774"/>
                  </a:lnTo>
                  <a:lnTo>
                    <a:pt x="1878" y="9189"/>
                  </a:lnTo>
                  <a:lnTo>
                    <a:pt x="3253" y="8384"/>
                  </a:lnTo>
                  <a:lnTo>
                    <a:pt x="4192" y="7814"/>
                  </a:lnTo>
                  <a:lnTo>
                    <a:pt x="5198" y="7311"/>
                  </a:lnTo>
                  <a:lnTo>
                    <a:pt x="6606" y="6674"/>
                  </a:lnTo>
                  <a:lnTo>
                    <a:pt x="8216" y="5869"/>
                  </a:lnTo>
                  <a:lnTo>
                    <a:pt x="9390" y="5433"/>
                  </a:lnTo>
                  <a:lnTo>
                    <a:pt x="12776" y="4461"/>
                  </a:lnTo>
                  <a:lnTo>
                    <a:pt x="13514" y="4092"/>
                  </a:lnTo>
                  <a:lnTo>
                    <a:pt x="13648" y="3924"/>
                  </a:lnTo>
                  <a:lnTo>
                    <a:pt x="13816" y="3522"/>
                  </a:lnTo>
                  <a:lnTo>
                    <a:pt x="13682" y="3153"/>
                  </a:lnTo>
                  <a:lnTo>
                    <a:pt x="13212" y="2952"/>
                  </a:lnTo>
                  <a:lnTo>
                    <a:pt x="12810" y="3019"/>
                  </a:lnTo>
                  <a:lnTo>
                    <a:pt x="11837" y="3220"/>
                  </a:lnTo>
                  <a:lnTo>
                    <a:pt x="10228" y="3555"/>
                  </a:lnTo>
                  <a:lnTo>
                    <a:pt x="9121" y="3622"/>
                  </a:lnTo>
                  <a:lnTo>
                    <a:pt x="8618" y="3555"/>
                  </a:lnTo>
                  <a:lnTo>
                    <a:pt x="8082" y="3488"/>
                  </a:lnTo>
                  <a:lnTo>
                    <a:pt x="6875" y="3555"/>
                  </a:lnTo>
                  <a:lnTo>
                    <a:pt x="5366" y="3857"/>
                  </a:lnTo>
                  <a:lnTo>
                    <a:pt x="5231" y="3790"/>
                  </a:lnTo>
                  <a:lnTo>
                    <a:pt x="5600" y="3421"/>
                  </a:lnTo>
                  <a:lnTo>
                    <a:pt x="6875" y="2180"/>
                  </a:lnTo>
                  <a:lnTo>
                    <a:pt x="7545" y="1342"/>
                  </a:lnTo>
                  <a:lnTo>
                    <a:pt x="7612" y="973"/>
                  </a:lnTo>
                  <a:lnTo>
                    <a:pt x="7646" y="671"/>
                  </a:lnTo>
                  <a:lnTo>
                    <a:pt x="7545" y="235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8"/>
            <p:cNvSpPr/>
            <p:nvPr/>
          </p:nvSpPr>
          <p:spPr>
            <a:xfrm>
              <a:off x="7468414" y="1782838"/>
              <a:ext cx="96049" cy="85753"/>
            </a:xfrm>
            <a:custGeom>
              <a:avLst/>
              <a:gdLst/>
              <a:ahLst/>
              <a:cxnLst/>
              <a:rect l="l" t="t" r="r" b="b"/>
              <a:pathLst>
                <a:path w="5635" h="5031" extrusionOk="0">
                  <a:moveTo>
                    <a:pt x="1878" y="0"/>
                  </a:moveTo>
                  <a:lnTo>
                    <a:pt x="1007" y="134"/>
                  </a:lnTo>
                  <a:lnTo>
                    <a:pt x="973" y="201"/>
                  </a:lnTo>
                  <a:lnTo>
                    <a:pt x="1" y="3555"/>
                  </a:lnTo>
                  <a:lnTo>
                    <a:pt x="403" y="3588"/>
                  </a:lnTo>
                  <a:lnTo>
                    <a:pt x="2415" y="3991"/>
                  </a:lnTo>
                  <a:lnTo>
                    <a:pt x="3689" y="4594"/>
                  </a:lnTo>
                  <a:lnTo>
                    <a:pt x="4125" y="5030"/>
                  </a:lnTo>
                  <a:lnTo>
                    <a:pt x="5634" y="1778"/>
                  </a:lnTo>
                  <a:lnTo>
                    <a:pt x="5399" y="1476"/>
                  </a:lnTo>
                  <a:lnTo>
                    <a:pt x="4829" y="939"/>
                  </a:lnTo>
                  <a:lnTo>
                    <a:pt x="4192" y="537"/>
                  </a:lnTo>
                  <a:lnTo>
                    <a:pt x="3454" y="269"/>
                  </a:lnTo>
                  <a:lnTo>
                    <a:pt x="3086" y="201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8"/>
            <p:cNvSpPr/>
            <p:nvPr/>
          </p:nvSpPr>
          <p:spPr>
            <a:xfrm>
              <a:off x="7266072" y="1677670"/>
              <a:ext cx="285231" cy="442403"/>
            </a:xfrm>
            <a:custGeom>
              <a:avLst/>
              <a:gdLst/>
              <a:ahLst/>
              <a:cxnLst/>
              <a:rect l="l" t="t" r="r" b="b"/>
              <a:pathLst>
                <a:path w="16734" h="25955" extrusionOk="0">
                  <a:moveTo>
                    <a:pt x="1476" y="0"/>
                  </a:moveTo>
                  <a:lnTo>
                    <a:pt x="1241" y="1140"/>
                  </a:lnTo>
                  <a:lnTo>
                    <a:pt x="705" y="5768"/>
                  </a:lnTo>
                  <a:lnTo>
                    <a:pt x="101" y="13849"/>
                  </a:lnTo>
                  <a:lnTo>
                    <a:pt x="1" y="15526"/>
                  </a:lnTo>
                  <a:lnTo>
                    <a:pt x="403" y="16331"/>
                  </a:lnTo>
                  <a:lnTo>
                    <a:pt x="3388" y="21797"/>
                  </a:lnTo>
                  <a:lnTo>
                    <a:pt x="4595" y="23708"/>
                  </a:lnTo>
                  <a:lnTo>
                    <a:pt x="5131" y="24446"/>
                  </a:lnTo>
                  <a:lnTo>
                    <a:pt x="6003" y="25385"/>
                  </a:lnTo>
                  <a:lnTo>
                    <a:pt x="6774" y="25787"/>
                  </a:lnTo>
                  <a:lnTo>
                    <a:pt x="7244" y="25888"/>
                  </a:lnTo>
                  <a:lnTo>
                    <a:pt x="7948" y="25955"/>
                  </a:lnTo>
                  <a:lnTo>
                    <a:pt x="9155" y="25821"/>
                  </a:lnTo>
                  <a:lnTo>
                    <a:pt x="10195" y="25351"/>
                  </a:lnTo>
                  <a:lnTo>
                    <a:pt x="11033" y="24647"/>
                  </a:lnTo>
                  <a:lnTo>
                    <a:pt x="12039" y="23272"/>
                  </a:lnTo>
                  <a:lnTo>
                    <a:pt x="13079" y="21126"/>
                  </a:lnTo>
                  <a:lnTo>
                    <a:pt x="13515" y="20087"/>
                  </a:lnTo>
                  <a:lnTo>
                    <a:pt x="14655" y="17505"/>
                  </a:lnTo>
                  <a:lnTo>
                    <a:pt x="15728" y="14889"/>
                  </a:lnTo>
                  <a:lnTo>
                    <a:pt x="16030" y="14252"/>
                  </a:lnTo>
                  <a:lnTo>
                    <a:pt x="16667" y="12743"/>
                  </a:lnTo>
                  <a:lnTo>
                    <a:pt x="16734" y="12005"/>
                  </a:lnTo>
                  <a:lnTo>
                    <a:pt x="16700" y="11536"/>
                  </a:lnTo>
                  <a:lnTo>
                    <a:pt x="16197" y="10530"/>
                  </a:lnTo>
                  <a:lnTo>
                    <a:pt x="15393" y="9624"/>
                  </a:lnTo>
                  <a:lnTo>
                    <a:pt x="14319" y="9021"/>
                  </a:lnTo>
                  <a:lnTo>
                    <a:pt x="13716" y="8920"/>
                  </a:lnTo>
                  <a:lnTo>
                    <a:pt x="13146" y="8853"/>
                  </a:lnTo>
                  <a:lnTo>
                    <a:pt x="12173" y="8987"/>
                  </a:lnTo>
                  <a:lnTo>
                    <a:pt x="11369" y="9423"/>
                  </a:lnTo>
                  <a:lnTo>
                    <a:pt x="10731" y="10261"/>
                  </a:lnTo>
                  <a:lnTo>
                    <a:pt x="10463" y="10831"/>
                  </a:lnTo>
                  <a:lnTo>
                    <a:pt x="9088" y="13615"/>
                  </a:lnTo>
                  <a:lnTo>
                    <a:pt x="7445" y="16499"/>
                  </a:lnTo>
                  <a:lnTo>
                    <a:pt x="6909" y="15325"/>
                  </a:lnTo>
                  <a:lnTo>
                    <a:pt x="6607" y="14554"/>
                  </a:lnTo>
                  <a:lnTo>
                    <a:pt x="3723" y="6439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8"/>
            <p:cNvSpPr/>
            <p:nvPr/>
          </p:nvSpPr>
          <p:spPr>
            <a:xfrm>
              <a:off x="7392973" y="1958878"/>
              <a:ext cx="35454" cy="64601"/>
            </a:xfrm>
            <a:custGeom>
              <a:avLst/>
              <a:gdLst/>
              <a:ahLst/>
              <a:cxnLst/>
              <a:rect l="l" t="t" r="r" b="b"/>
              <a:pathLst>
                <a:path w="2080" h="3790" fill="none" extrusionOk="0">
                  <a:moveTo>
                    <a:pt x="0" y="1"/>
                  </a:moveTo>
                  <a:lnTo>
                    <a:pt x="201" y="302"/>
                  </a:lnTo>
                  <a:lnTo>
                    <a:pt x="1274" y="2013"/>
                  </a:lnTo>
                  <a:lnTo>
                    <a:pt x="1912" y="3287"/>
                  </a:lnTo>
                  <a:lnTo>
                    <a:pt x="2079" y="379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8"/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extrusionOk="0">
                  <a:moveTo>
                    <a:pt x="11469" y="0"/>
                  </a:moveTo>
                  <a:lnTo>
                    <a:pt x="1443" y="604"/>
                  </a:ln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8"/>
            <p:cNvSpPr/>
            <p:nvPr/>
          </p:nvSpPr>
          <p:spPr>
            <a:xfrm>
              <a:off x="6975148" y="1416455"/>
              <a:ext cx="173194" cy="173211"/>
            </a:xfrm>
            <a:custGeom>
              <a:avLst/>
              <a:gdLst/>
              <a:ahLst/>
              <a:cxnLst/>
              <a:rect l="l" t="t" r="r" b="b"/>
              <a:pathLst>
                <a:path w="10161" h="10162" extrusionOk="0">
                  <a:moveTo>
                    <a:pt x="6405" y="0"/>
                  </a:moveTo>
                  <a:lnTo>
                    <a:pt x="5366" y="67"/>
                  </a:lnTo>
                  <a:lnTo>
                    <a:pt x="4829" y="235"/>
                  </a:lnTo>
                  <a:lnTo>
                    <a:pt x="4628" y="269"/>
                  </a:lnTo>
                  <a:lnTo>
                    <a:pt x="3018" y="1979"/>
                  </a:lnTo>
                  <a:lnTo>
                    <a:pt x="3018" y="2281"/>
                  </a:lnTo>
                  <a:lnTo>
                    <a:pt x="2918" y="3823"/>
                  </a:lnTo>
                  <a:lnTo>
                    <a:pt x="2616" y="4963"/>
                  </a:lnTo>
                  <a:lnTo>
                    <a:pt x="2381" y="5433"/>
                  </a:lnTo>
                  <a:lnTo>
                    <a:pt x="2113" y="5768"/>
                  </a:lnTo>
                  <a:lnTo>
                    <a:pt x="1375" y="6338"/>
                  </a:lnTo>
                  <a:lnTo>
                    <a:pt x="604" y="6741"/>
                  </a:lnTo>
                  <a:lnTo>
                    <a:pt x="67" y="7076"/>
                  </a:lnTo>
                  <a:lnTo>
                    <a:pt x="0" y="7244"/>
                  </a:lnTo>
                  <a:lnTo>
                    <a:pt x="67" y="7411"/>
                  </a:lnTo>
                  <a:lnTo>
                    <a:pt x="134" y="7512"/>
                  </a:lnTo>
                  <a:lnTo>
                    <a:pt x="269" y="7612"/>
                  </a:lnTo>
                  <a:lnTo>
                    <a:pt x="403" y="7713"/>
                  </a:lnTo>
                  <a:lnTo>
                    <a:pt x="1107" y="7881"/>
                  </a:lnTo>
                  <a:lnTo>
                    <a:pt x="2716" y="7814"/>
                  </a:lnTo>
                  <a:lnTo>
                    <a:pt x="2951" y="7780"/>
                  </a:lnTo>
                  <a:lnTo>
                    <a:pt x="3119" y="10161"/>
                  </a:lnTo>
                  <a:lnTo>
                    <a:pt x="10161" y="9725"/>
                  </a:lnTo>
                  <a:lnTo>
                    <a:pt x="9893" y="5500"/>
                  </a:lnTo>
                  <a:lnTo>
                    <a:pt x="9758" y="34"/>
                  </a:lnTo>
                  <a:lnTo>
                    <a:pt x="8417" y="34"/>
                  </a:lnTo>
                  <a:lnTo>
                    <a:pt x="7746" y="67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8"/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fill="none" extrusionOk="0">
                  <a:moveTo>
                    <a:pt x="1443" y="604"/>
                  </a:move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lnTo>
                    <a:pt x="1443" y="604"/>
                  </a:lnTo>
                  <a:close/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8"/>
            <p:cNvSpPr/>
            <p:nvPr/>
          </p:nvSpPr>
          <p:spPr>
            <a:xfrm>
              <a:off x="6967717" y="1395303"/>
              <a:ext cx="10295" cy="22312"/>
            </a:xfrm>
            <a:custGeom>
              <a:avLst/>
              <a:gdLst/>
              <a:ahLst/>
              <a:cxnLst/>
              <a:rect l="l" t="t" r="r" b="b"/>
              <a:pathLst>
                <a:path w="604" h="1309" extrusionOk="0">
                  <a:moveTo>
                    <a:pt x="302" y="1"/>
                  </a:moveTo>
                  <a:lnTo>
                    <a:pt x="202" y="34"/>
                  </a:lnTo>
                  <a:lnTo>
                    <a:pt x="34" y="403"/>
                  </a:lnTo>
                  <a:lnTo>
                    <a:pt x="0" y="638"/>
                  </a:lnTo>
                  <a:lnTo>
                    <a:pt x="34" y="906"/>
                  </a:lnTo>
                  <a:lnTo>
                    <a:pt x="202" y="1241"/>
                  </a:lnTo>
                  <a:lnTo>
                    <a:pt x="302" y="1308"/>
                  </a:lnTo>
                  <a:lnTo>
                    <a:pt x="436" y="1241"/>
                  </a:lnTo>
                  <a:lnTo>
                    <a:pt x="570" y="906"/>
                  </a:lnTo>
                  <a:lnTo>
                    <a:pt x="604" y="638"/>
                  </a:lnTo>
                  <a:lnTo>
                    <a:pt x="570" y="403"/>
                  </a:lnTo>
                  <a:lnTo>
                    <a:pt x="436" y="3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8"/>
            <p:cNvSpPr/>
            <p:nvPr/>
          </p:nvSpPr>
          <p:spPr>
            <a:xfrm>
              <a:off x="6944280" y="1237551"/>
              <a:ext cx="264078" cy="276095"/>
            </a:xfrm>
            <a:custGeom>
              <a:avLst/>
              <a:gdLst/>
              <a:ahLst/>
              <a:cxnLst/>
              <a:rect l="l" t="t" r="r" b="b"/>
              <a:pathLst>
                <a:path w="15493" h="16198" extrusionOk="0">
                  <a:moveTo>
                    <a:pt x="10262" y="0"/>
                  </a:moveTo>
                  <a:lnTo>
                    <a:pt x="9792" y="34"/>
                  </a:lnTo>
                  <a:lnTo>
                    <a:pt x="9088" y="68"/>
                  </a:lnTo>
                  <a:lnTo>
                    <a:pt x="5433" y="202"/>
                  </a:lnTo>
                  <a:lnTo>
                    <a:pt x="3354" y="470"/>
                  </a:lnTo>
                  <a:lnTo>
                    <a:pt x="1577" y="772"/>
                  </a:lnTo>
                  <a:lnTo>
                    <a:pt x="302" y="1275"/>
                  </a:lnTo>
                  <a:lnTo>
                    <a:pt x="0" y="1845"/>
                  </a:lnTo>
                  <a:lnTo>
                    <a:pt x="0" y="2247"/>
                  </a:lnTo>
                  <a:lnTo>
                    <a:pt x="0" y="3018"/>
                  </a:lnTo>
                  <a:lnTo>
                    <a:pt x="135" y="3756"/>
                  </a:lnTo>
                  <a:lnTo>
                    <a:pt x="470" y="4092"/>
                  </a:lnTo>
                  <a:lnTo>
                    <a:pt x="805" y="4259"/>
                  </a:lnTo>
                  <a:lnTo>
                    <a:pt x="1409" y="4561"/>
                  </a:lnTo>
                  <a:lnTo>
                    <a:pt x="2113" y="4695"/>
                  </a:lnTo>
                  <a:lnTo>
                    <a:pt x="1979" y="5299"/>
                  </a:lnTo>
                  <a:lnTo>
                    <a:pt x="1744" y="6774"/>
                  </a:lnTo>
                  <a:lnTo>
                    <a:pt x="1778" y="7110"/>
                  </a:lnTo>
                  <a:lnTo>
                    <a:pt x="2180" y="7747"/>
                  </a:lnTo>
                  <a:lnTo>
                    <a:pt x="3052" y="8518"/>
                  </a:lnTo>
                  <a:lnTo>
                    <a:pt x="3253" y="8619"/>
                  </a:lnTo>
                  <a:lnTo>
                    <a:pt x="3220" y="9524"/>
                  </a:lnTo>
                  <a:lnTo>
                    <a:pt x="3354" y="10396"/>
                  </a:lnTo>
                  <a:lnTo>
                    <a:pt x="3521" y="10664"/>
                  </a:lnTo>
                  <a:lnTo>
                    <a:pt x="3991" y="10765"/>
                  </a:lnTo>
                  <a:lnTo>
                    <a:pt x="4226" y="10563"/>
                  </a:lnTo>
                  <a:lnTo>
                    <a:pt x="4393" y="10128"/>
                  </a:lnTo>
                  <a:lnTo>
                    <a:pt x="4662" y="9256"/>
                  </a:lnTo>
                  <a:lnTo>
                    <a:pt x="4829" y="9054"/>
                  </a:lnTo>
                  <a:lnTo>
                    <a:pt x="4930" y="9256"/>
                  </a:lnTo>
                  <a:lnTo>
                    <a:pt x="5232" y="10362"/>
                  </a:lnTo>
                  <a:lnTo>
                    <a:pt x="6070" y="13682"/>
                  </a:lnTo>
                  <a:lnTo>
                    <a:pt x="6674" y="15493"/>
                  </a:lnTo>
                  <a:lnTo>
                    <a:pt x="6942" y="15862"/>
                  </a:lnTo>
                  <a:lnTo>
                    <a:pt x="7311" y="16063"/>
                  </a:lnTo>
                  <a:lnTo>
                    <a:pt x="8518" y="16197"/>
                  </a:lnTo>
                  <a:lnTo>
                    <a:pt x="10765" y="16096"/>
                  </a:lnTo>
                  <a:lnTo>
                    <a:pt x="11704" y="15929"/>
                  </a:lnTo>
                  <a:lnTo>
                    <a:pt x="11871" y="15895"/>
                  </a:lnTo>
                  <a:lnTo>
                    <a:pt x="12274" y="15526"/>
                  </a:lnTo>
                  <a:lnTo>
                    <a:pt x="12944" y="14554"/>
                  </a:lnTo>
                  <a:lnTo>
                    <a:pt x="14353" y="11704"/>
                  </a:lnTo>
                  <a:lnTo>
                    <a:pt x="15057" y="9859"/>
                  </a:lnTo>
                  <a:lnTo>
                    <a:pt x="15325" y="8987"/>
                  </a:lnTo>
                  <a:lnTo>
                    <a:pt x="15493" y="6875"/>
                  </a:lnTo>
                  <a:lnTo>
                    <a:pt x="15292" y="4695"/>
                  </a:lnTo>
                  <a:lnTo>
                    <a:pt x="14755" y="2750"/>
                  </a:lnTo>
                  <a:lnTo>
                    <a:pt x="14353" y="2046"/>
                  </a:lnTo>
                  <a:lnTo>
                    <a:pt x="13883" y="1409"/>
                  </a:lnTo>
                  <a:lnTo>
                    <a:pt x="12710" y="571"/>
                  </a:lnTo>
                  <a:lnTo>
                    <a:pt x="11435" y="101"/>
                  </a:lnTo>
                  <a:lnTo>
                    <a:pt x="10262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8"/>
            <p:cNvSpPr/>
            <p:nvPr/>
          </p:nvSpPr>
          <p:spPr>
            <a:xfrm>
              <a:off x="6947706" y="1272408"/>
              <a:ext cx="260652" cy="241238"/>
            </a:xfrm>
            <a:custGeom>
              <a:avLst/>
              <a:gdLst/>
              <a:ahLst/>
              <a:cxnLst/>
              <a:rect l="l" t="t" r="r" b="b"/>
              <a:pathLst>
                <a:path w="15292" h="14153" extrusionOk="0">
                  <a:moveTo>
                    <a:pt x="571" y="1"/>
                  </a:moveTo>
                  <a:lnTo>
                    <a:pt x="34" y="336"/>
                  </a:lnTo>
                  <a:lnTo>
                    <a:pt x="1" y="1175"/>
                  </a:lnTo>
                  <a:lnTo>
                    <a:pt x="101" y="1711"/>
                  </a:lnTo>
                  <a:lnTo>
                    <a:pt x="135" y="1845"/>
                  </a:lnTo>
                  <a:lnTo>
                    <a:pt x="202" y="1979"/>
                  </a:lnTo>
                  <a:lnTo>
                    <a:pt x="370" y="2114"/>
                  </a:lnTo>
                  <a:lnTo>
                    <a:pt x="604" y="2214"/>
                  </a:lnTo>
                  <a:lnTo>
                    <a:pt x="1241" y="2482"/>
                  </a:lnTo>
                  <a:lnTo>
                    <a:pt x="1912" y="2617"/>
                  </a:lnTo>
                  <a:lnTo>
                    <a:pt x="1778" y="3254"/>
                  </a:lnTo>
                  <a:lnTo>
                    <a:pt x="1577" y="4729"/>
                  </a:lnTo>
                  <a:lnTo>
                    <a:pt x="1577" y="5065"/>
                  </a:lnTo>
                  <a:lnTo>
                    <a:pt x="2013" y="5702"/>
                  </a:lnTo>
                  <a:lnTo>
                    <a:pt x="2885" y="6439"/>
                  </a:lnTo>
                  <a:lnTo>
                    <a:pt x="3086" y="6574"/>
                  </a:lnTo>
                  <a:lnTo>
                    <a:pt x="3019" y="7445"/>
                  </a:lnTo>
                  <a:lnTo>
                    <a:pt x="3153" y="8351"/>
                  </a:lnTo>
                  <a:lnTo>
                    <a:pt x="3320" y="8619"/>
                  </a:lnTo>
                  <a:lnTo>
                    <a:pt x="3823" y="8720"/>
                  </a:lnTo>
                  <a:lnTo>
                    <a:pt x="4025" y="8518"/>
                  </a:lnTo>
                  <a:lnTo>
                    <a:pt x="4226" y="8083"/>
                  </a:lnTo>
                  <a:lnTo>
                    <a:pt x="4461" y="7177"/>
                  </a:lnTo>
                  <a:lnTo>
                    <a:pt x="4662" y="7009"/>
                  </a:lnTo>
                  <a:lnTo>
                    <a:pt x="4729" y="7177"/>
                  </a:lnTo>
                  <a:lnTo>
                    <a:pt x="5031" y="8284"/>
                  </a:lnTo>
                  <a:lnTo>
                    <a:pt x="5869" y="11637"/>
                  </a:lnTo>
                  <a:lnTo>
                    <a:pt x="6506" y="13414"/>
                  </a:lnTo>
                  <a:lnTo>
                    <a:pt x="6774" y="13783"/>
                  </a:lnTo>
                  <a:lnTo>
                    <a:pt x="7110" y="13984"/>
                  </a:lnTo>
                  <a:lnTo>
                    <a:pt x="8350" y="14152"/>
                  </a:lnTo>
                  <a:lnTo>
                    <a:pt x="10564" y="14018"/>
                  </a:lnTo>
                  <a:lnTo>
                    <a:pt x="11536" y="13884"/>
                  </a:lnTo>
                  <a:lnTo>
                    <a:pt x="11704" y="13817"/>
                  </a:lnTo>
                  <a:lnTo>
                    <a:pt x="12073" y="13448"/>
                  </a:lnTo>
                  <a:lnTo>
                    <a:pt x="12743" y="12475"/>
                  </a:lnTo>
                  <a:lnTo>
                    <a:pt x="14152" y="9659"/>
                  </a:lnTo>
                  <a:lnTo>
                    <a:pt x="14889" y="7814"/>
                  </a:lnTo>
                  <a:lnTo>
                    <a:pt x="15124" y="7009"/>
                  </a:lnTo>
                  <a:lnTo>
                    <a:pt x="15292" y="5165"/>
                  </a:lnTo>
                  <a:lnTo>
                    <a:pt x="15158" y="3153"/>
                  </a:lnTo>
                  <a:lnTo>
                    <a:pt x="14755" y="1275"/>
                  </a:lnTo>
                  <a:lnTo>
                    <a:pt x="14420" y="504"/>
                  </a:lnTo>
                  <a:lnTo>
                    <a:pt x="14185" y="1175"/>
                  </a:lnTo>
                  <a:lnTo>
                    <a:pt x="13682" y="2047"/>
                  </a:lnTo>
                  <a:lnTo>
                    <a:pt x="13213" y="2415"/>
                  </a:lnTo>
                  <a:lnTo>
                    <a:pt x="12911" y="2482"/>
                  </a:lnTo>
                  <a:lnTo>
                    <a:pt x="12643" y="2482"/>
                  </a:lnTo>
                  <a:lnTo>
                    <a:pt x="12240" y="2348"/>
                  </a:lnTo>
                  <a:lnTo>
                    <a:pt x="11771" y="1946"/>
                  </a:lnTo>
                  <a:lnTo>
                    <a:pt x="11335" y="1175"/>
                  </a:lnTo>
                  <a:lnTo>
                    <a:pt x="10865" y="370"/>
                  </a:lnTo>
                  <a:lnTo>
                    <a:pt x="10530" y="102"/>
                  </a:lnTo>
                  <a:lnTo>
                    <a:pt x="10362" y="35"/>
                  </a:lnTo>
                  <a:lnTo>
                    <a:pt x="10228" y="135"/>
                  </a:lnTo>
                  <a:lnTo>
                    <a:pt x="10262" y="772"/>
                  </a:lnTo>
                  <a:lnTo>
                    <a:pt x="10530" y="1912"/>
                  </a:lnTo>
                  <a:lnTo>
                    <a:pt x="10631" y="2415"/>
                  </a:lnTo>
                  <a:lnTo>
                    <a:pt x="10564" y="2415"/>
                  </a:lnTo>
                  <a:lnTo>
                    <a:pt x="10430" y="2248"/>
                  </a:lnTo>
                  <a:lnTo>
                    <a:pt x="10094" y="1845"/>
                  </a:lnTo>
                  <a:lnTo>
                    <a:pt x="9155" y="1108"/>
                  </a:lnTo>
                  <a:lnTo>
                    <a:pt x="7982" y="470"/>
                  </a:lnTo>
                  <a:lnTo>
                    <a:pt x="6674" y="68"/>
                  </a:lnTo>
                  <a:lnTo>
                    <a:pt x="6037" y="1"/>
                  </a:lnTo>
                  <a:lnTo>
                    <a:pt x="5735" y="1"/>
                  </a:lnTo>
                  <a:lnTo>
                    <a:pt x="5467" y="236"/>
                  </a:lnTo>
                  <a:lnTo>
                    <a:pt x="5500" y="940"/>
                  </a:lnTo>
                  <a:lnTo>
                    <a:pt x="6070" y="2114"/>
                  </a:lnTo>
                  <a:lnTo>
                    <a:pt x="6406" y="2818"/>
                  </a:lnTo>
                  <a:lnTo>
                    <a:pt x="6439" y="3086"/>
                  </a:lnTo>
                  <a:lnTo>
                    <a:pt x="6338" y="3120"/>
                  </a:lnTo>
                  <a:lnTo>
                    <a:pt x="6104" y="3053"/>
                  </a:lnTo>
                  <a:lnTo>
                    <a:pt x="5500" y="2449"/>
                  </a:lnTo>
                  <a:lnTo>
                    <a:pt x="4762" y="1141"/>
                  </a:lnTo>
                  <a:lnTo>
                    <a:pt x="4628" y="538"/>
                  </a:lnTo>
                  <a:lnTo>
                    <a:pt x="4561" y="336"/>
                  </a:lnTo>
                  <a:lnTo>
                    <a:pt x="4025" y="135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8"/>
            <p:cNvSpPr/>
            <p:nvPr/>
          </p:nvSpPr>
          <p:spPr>
            <a:xfrm>
              <a:off x="6966575" y="1569059"/>
              <a:ext cx="222352" cy="76038"/>
            </a:xfrm>
            <a:custGeom>
              <a:avLst/>
              <a:gdLst/>
              <a:ahLst/>
              <a:cxnLst/>
              <a:rect l="l" t="t" r="r" b="b"/>
              <a:pathLst>
                <a:path w="13045" h="4461" extrusionOk="0">
                  <a:moveTo>
                    <a:pt x="6472" y="1"/>
                  </a:moveTo>
                  <a:lnTo>
                    <a:pt x="4024" y="303"/>
                  </a:lnTo>
                  <a:lnTo>
                    <a:pt x="2582" y="671"/>
                  </a:lnTo>
                  <a:lnTo>
                    <a:pt x="1945" y="940"/>
                  </a:lnTo>
                  <a:lnTo>
                    <a:pt x="0" y="4461"/>
                  </a:lnTo>
                  <a:lnTo>
                    <a:pt x="637" y="4293"/>
                  </a:lnTo>
                  <a:lnTo>
                    <a:pt x="3957" y="3488"/>
                  </a:lnTo>
                  <a:lnTo>
                    <a:pt x="6439" y="3086"/>
                  </a:lnTo>
                  <a:lnTo>
                    <a:pt x="7512" y="3052"/>
                  </a:lnTo>
                  <a:lnTo>
                    <a:pt x="8887" y="3086"/>
                  </a:lnTo>
                  <a:lnTo>
                    <a:pt x="11670" y="3354"/>
                  </a:lnTo>
                  <a:lnTo>
                    <a:pt x="13045" y="3589"/>
                  </a:lnTo>
                  <a:lnTo>
                    <a:pt x="11804" y="135"/>
                  </a:lnTo>
                  <a:lnTo>
                    <a:pt x="10966" y="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8"/>
            <p:cNvSpPr/>
            <p:nvPr/>
          </p:nvSpPr>
          <p:spPr>
            <a:xfrm>
              <a:off x="6848248" y="1611927"/>
              <a:ext cx="445284" cy="636188"/>
            </a:xfrm>
            <a:custGeom>
              <a:avLst/>
              <a:gdLst/>
              <a:ahLst/>
              <a:cxnLst/>
              <a:rect l="l" t="t" r="r" b="b"/>
              <a:pathLst>
                <a:path w="26124" h="37324" extrusionOk="0">
                  <a:moveTo>
                    <a:pt x="15661" y="1"/>
                  </a:moveTo>
                  <a:lnTo>
                    <a:pt x="13850" y="34"/>
                  </a:lnTo>
                  <a:lnTo>
                    <a:pt x="11670" y="303"/>
                  </a:lnTo>
                  <a:lnTo>
                    <a:pt x="9122" y="973"/>
                  </a:lnTo>
                  <a:lnTo>
                    <a:pt x="7680" y="1510"/>
                  </a:lnTo>
                  <a:lnTo>
                    <a:pt x="6070" y="2348"/>
                  </a:lnTo>
                  <a:lnTo>
                    <a:pt x="2650" y="4058"/>
                  </a:lnTo>
                  <a:lnTo>
                    <a:pt x="1342" y="4662"/>
                  </a:lnTo>
                  <a:lnTo>
                    <a:pt x="1" y="5198"/>
                  </a:lnTo>
                  <a:lnTo>
                    <a:pt x="1107" y="19215"/>
                  </a:lnTo>
                  <a:lnTo>
                    <a:pt x="2181" y="34708"/>
                  </a:lnTo>
                  <a:lnTo>
                    <a:pt x="2181" y="35647"/>
                  </a:lnTo>
                  <a:lnTo>
                    <a:pt x="2315" y="36452"/>
                  </a:lnTo>
                  <a:lnTo>
                    <a:pt x="2650" y="36753"/>
                  </a:lnTo>
                  <a:lnTo>
                    <a:pt x="2885" y="36888"/>
                  </a:lnTo>
                  <a:lnTo>
                    <a:pt x="4125" y="37122"/>
                  </a:lnTo>
                  <a:lnTo>
                    <a:pt x="7378" y="37323"/>
                  </a:lnTo>
                  <a:lnTo>
                    <a:pt x="10732" y="37290"/>
                  </a:lnTo>
                  <a:lnTo>
                    <a:pt x="12576" y="37223"/>
                  </a:lnTo>
                  <a:lnTo>
                    <a:pt x="16365" y="36921"/>
                  </a:lnTo>
                  <a:lnTo>
                    <a:pt x="21060" y="36317"/>
                  </a:lnTo>
                  <a:lnTo>
                    <a:pt x="22099" y="36217"/>
                  </a:lnTo>
                  <a:lnTo>
                    <a:pt x="22636" y="36116"/>
                  </a:lnTo>
                  <a:lnTo>
                    <a:pt x="23541" y="35580"/>
                  </a:lnTo>
                  <a:lnTo>
                    <a:pt x="23843" y="35144"/>
                  </a:lnTo>
                  <a:lnTo>
                    <a:pt x="24078" y="33937"/>
                  </a:lnTo>
                  <a:lnTo>
                    <a:pt x="24782" y="25184"/>
                  </a:lnTo>
                  <a:lnTo>
                    <a:pt x="25889" y="8082"/>
                  </a:lnTo>
                  <a:lnTo>
                    <a:pt x="26123" y="4125"/>
                  </a:lnTo>
                  <a:lnTo>
                    <a:pt x="25989" y="3924"/>
                  </a:lnTo>
                  <a:lnTo>
                    <a:pt x="24346" y="3052"/>
                  </a:lnTo>
                  <a:lnTo>
                    <a:pt x="20825" y="1476"/>
                  </a:lnTo>
                  <a:lnTo>
                    <a:pt x="19718" y="1040"/>
                  </a:lnTo>
                  <a:lnTo>
                    <a:pt x="19383" y="906"/>
                  </a:lnTo>
                  <a:lnTo>
                    <a:pt x="17774" y="303"/>
                  </a:lnTo>
                  <a:lnTo>
                    <a:pt x="15661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8"/>
            <p:cNvSpPr/>
            <p:nvPr/>
          </p:nvSpPr>
          <p:spPr>
            <a:xfrm>
              <a:off x="7130616" y="2020036"/>
              <a:ext cx="30306" cy="23454"/>
            </a:xfrm>
            <a:custGeom>
              <a:avLst/>
              <a:gdLst/>
              <a:ahLst/>
              <a:cxnLst/>
              <a:rect l="l" t="t" r="r" b="b"/>
              <a:pathLst>
                <a:path w="1778" h="1376" fill="none" extrusionOk="0">
                  <a:moveTo>
                    <a:pt x="1778" y="1"/>
                  </a:moveTo>
                  <a:lnTo>
                    <a:pt x="906" y="738"/>
                  </a:lnTo>
                  <a:lnTo>
                    <a:pt x="0" y="137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8"/>
            <p:cNvSpPr/>
            <p:nvPr/>
          </p:nvSpPr>
          <p:spPr>
            <a:xfrm>
              <a:off x="7189489" y="1823984"/>
              <a:ext cx="81748" cy="165780"/>
            </a:xfrm>
            <a:custGeom>
              <a:avLst/>
              <a:gdLst/>
              <a:ahLst/>
              <a:cxnLst/>
              <a:rect l="l" t="t" r="r" b="b"/>
              <a:pathLst>
                <a:path w="4796" h="9726" fill="none" extrusionOk="0">
                  <a:moveTo>
                    <a:pt x="4796" y="1"/>
                  </a:moveTo>
                  <a:lnTo>
                    <a:pt x="4628" y="671"/>
                  </a:lnTo>
                  <a:lnTo>
                    <a:pt x="3119" y="4729"/>
                  </a:lnTo>
                  <a:lnTo>
                    <a:pt x="1778" y="7210"/>
                  </a:lnTo>
                  <a:lnTo>
                    <a:pt x="637" y="8921"/>
                  </a:lnTo>
                  <a:lnTo>
                    <a:pt x="0" y="972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8"/>
            <p:cNvSpPr/>
            <p:nvPr/>
          </p:nvSpPr>
          <p:spPr>
            <a:xfrm>
              <a:off x="7013431" y="1387308"/>
              <a:ext cx="28039" cy="86895"/>
            </a:xfrm>
            <a:custGeom>
              <a:avLst/>
              <a:gdLst/>
              <a:ahLst/>
              <a:cxnLst/>
              <a:rect l="l" t="t" r="r" b="b"/>
              <a:pathLst>
                <a:path w="1645" h="5098" extrusionOk="0">
                  <a:moveTo>
                    <a:pt x="1141" y="0"/>
                  </a:moveTo>
                  <a:lnTo>
                    <a:pt x="571" y="67"/>
                  </a:lnTo>
                  <a:lnTo>
                    <a:pt x="135" y="470"/>
                  </a:lnTo>
                  <a:lnTo>
                    <a:pt x="269" y="1677"/>
                  </a:lnTo>
                  <a:lnTo>
                    <a:pt x="336" y="2918"/>
                  </a:lnTo>
                  <a:lnTo>
                    <a:pt x="269" y="3588"/>
                  </a:lnTo>
                  <a:lnTo>
                    <a:pt x="1" y="4326"/>
                  </a:lnTo>
                  <a:lnTo>
                    <a:pt x="1" y="4695"/>
                  </a:lnTo>
                  <a:lnTo>
                    <a:pt x="135" y="4863"/>
                  </a:lnTo>
                  <a:lnTo>
                    <a:pt x="269" y="4997"/>
                  </a:lnTo>
                  <a:lnTo>
                    <a:pt x="571" y="5097"/>
                  </a:lnTo>
                  <a:lnTo>
                    <a:pt x="940" y="4829"/>
                  </a:lnTo>
                  <a:lnTo>
                    <a:pt x="1208" y="4326"/>
                  </a:lnTo>
                  <a:lnTo>
                    <a:pt x="1443" y="3655"/>
                  </a:lnTo>
                  <a:lnTo>
                    <a:pt x="1644" y="2247"/>
                  </a:lnTo>
                  <a:lnTo>
                    <a:pt x="1611" y="1543"/>
                  </a:lnTo>
                  <a:lnTo>
                    <a:pt x="1544" y="872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8"/>
            <p:cNvSpPr/>
            <p:nvPr/>
          </p:nvSpPr>
          <p:spPr>
            <a:xfrm>
              <a:off x="7096321" y="2395571"/>
              <a:ext cx="102901" cy="487572"/>
            </a:xfrm>
            <a:custGeom>
              <a:avLst/>
              <a:gdLst/>
              <a:ahLst/>
              <a:cxnLst/>
              <a:rect l="l" t="t" r="r" b="b"/>
              <a:pathLst>
                <a:path w="6037" h="28605" fill="none" extrusionOk="0">
                  <a:moveTo>
                    <a:pt x="0" y="28604"/>
                  </a:moveTo>
                  <a:lnTo>
                    <a:pt x="2348" y="4460"/>
                  </a:lnTo>
                  <a:lnTo>
                    <a:pt x="6036" y="0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65"/>
          <p:cNvGrpSpPr/>
          <p:nvPr/>
        </p:nvGrpSpPr>
        <p:grpSpPr>
          <a:xfrm>
            <a:off x="476915" y="1014650"/>
            <a:ext cx="243082" cy="242093"/>
            <a:chOff x="6547165" y="297900"/>
            <a:chExt cx="243082" cy="242093"/>
          </a:xfrm>
        </p:grpSpPr>
        <p:sp>
          <p:nvSpPr>
            <p:cNvPr id="2424" name="Google Shape;2424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8" name="Google Shape;2428;p65"/>
          <p:cNvGrpSpPr/>
          <p:nvPr/>
        </p:nvGrpSpPr>
        <p:grpSpPr>
          <a:xfrm rot="-5400000">
            <a:off x="5891838" y="4721134"/>
            <a:ext cx="259833" cy="260997"/>
            <a:chOff x="6548002" y="3230725"/>
            <a:chExt cx="217525" cy="218499"/>
          </a:xfrm>
        </p:grpSpPr>
        <p:sp>
          <p:nvSpPr>
            <p:cNvPr id="2429" name="Google Shape;2429;p65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5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5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5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3" name="Google Shape;2433;p65"/>
          <p:cNvSpPr/>
          <p:nvPr/>
        </p:nvSpPr>
        <p:spPr>
          <a:xfrm rot="5400000">
            <a:off x="-660258" y="4369944"/>
            <a:ext cx="1015053" cy="963516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4" name="Google Shape;2434;p65"/>
          <p:cNvGrpSpPr/>
          <p:nvPr/>
        </p:nvGrpSpPr>
        <p:grpSpPr>
          <a:xfrm>
            <a:off x="1866622" y="14737"/>
            <a:ext cx="176429" cy="175735"/>
            <a:chOff x="6547165" y="297900"/>
            <a:chExt cx="243082" cy="242093"/>
          </a:xfrm>
        </p:grpSpPr>
        <p:sp>
          <p:nvSpPr>
            <p:cNvPr id="2435" name="Google Shape;2435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65"/>
          <p:cNvGrpSpPr/>
          <p:nvPr/>
        </p:nvGrpSpPr>
        <p:grpSpPr>
          <a:xfrm>
            <a:off x="7460831" y="912539"/>
            <a:ext cx="176429" cy="175735"/>
            <a:chOff x="6547165" y="297900"/>
            <a:chExt cx="243082" cy="242093"/>
          </a:xfrm>
        </p:grpSpPr>
        <p:sp>
          <p:nvSpPr>
            <p:cNvPr id="2440" name="Google Shape;2440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65"/>
          <p:cNvGrpSpPr/>
          <p:nvPr/>
        </p:nvGrpSpPr>
        <p:grpSpPr>
          <a:xfrm>
            <a:off x="3126252" y="146588"/>
            <a:ext cx="243082" cy="242093"/>
            <a:chOff x="6547165" y="297900"/>
            <a:chExt cx="243082" cy="242093"/>
          </a:xfrm>
        </p:grpSpPr>
        <p:sp>
          <p:nvSpPr>
            <p:cNvPr id="2445" name="Google Shape;2445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2449;p65"/>
          <p:cNvGrpSpPr/>
          <p:nvPr/>
        </p:nvGrpSpPr>
        <p:grpSpPr>
          <a:xfrm rot="-5400000">
            <a:off x="4031671" y="4267892"/>
            <a:ext cx="259833" cy="260997"/>
            <a:chOff x="6548002" y="3230725"/>
            <a:chExt cx="217525" cy="218499"/>
          </a:xfrm>
        </p:grpSpPr>
        <p:sp>
          <p:nvSpPr>
            <p:cNvPr id="2450" name="Google Shape;2450;p65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5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5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5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4" name="Google Shape;2454;p65"/>
          <p:cNvSpPr txBox="1">
            <a:spLocks noGrp="1"/>
          </p:cNvSpPr>
          <p:nvPr>
            <p:ph type="subTitle" idx="1"/>
          </p:nvPr>
        </p:nvSpPr>
        <p:spPr>
          <a:xfrm>
            <a:off x="4770484" y="1542629"/>
            <a:ext cx="3852000" cy="2444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N: The number of class.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M: The number of room.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number of shift in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teacher teaching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number of student in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c[r]: The capacity of room r.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455" name="Google Shape;2455;p65"/>
          <p:cNvSpPr/>
          <p:nvPr/>
        </p:nvSpPr>
        <p:spPr>
          <a:xfrm>
            <a:off x="8458486" y="20267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6" name="Google Shape;2456;p65"/>
          <p:cNvGrpSpPr/>
          <p:nvPr/>
        </p:nvGrpSpPr>
        <p:grpSpPr>
          <a:xfrm>
            <a:off x="8379402" y="418950"/>
            <a:ext cx="243082" cy="242093"/>
            <a:chOff x="6547165" y="297900"/>
            <a:chExt cx="243082" cy="242093"/>
          </a:xfrm>
        </p:grpSpPr>
        <p:sp>
          <p:nvSpPr>
            <p:cNvPr id="2457" name="Google Shape;2457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1" name="Google Shape;2461;p65"/>
          <p:cNvSpPr txBox="1">
            <a:spLocks noGrp="1"/>
          </p:cNvSpPr>
          <p:nvPr>
            <p:ph type="title"/>
          </p:nvPr>
        </p:nvSpPr>
        <p:spPr>
          <a:xfrm>
            <a:off x="4770484" y="941234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Variables </a:t>
            </a:r>
            <a:r>
              <a:rPr lang="en-GB" dirty="0"/>
              <a:t>for all algorithm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719235-1AD8-4250-B108-327F7022B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5" y="1482102"/>
            <a:ext cx="4229690" cy="2505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/>
          <p:nvPr/>
        </p:nvSpPr>
        <p:spPr>
          <a:xfrm>
            <a:off x="6660425" y="4630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1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123" name="Google Shape;1123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1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128" name="Google Shape;1128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1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133" name="Google Shape;1133;p41"/>
            <p:cNvSpPr/>
            <p:nvPr/>
          </p:nvSpPr>
          <p:spPr>
            <a:xfrm>
              <a:off x="5686234" y="939246"/>
              <a:ext cx="9215" cy="52927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5686234" y="1048699"/>
              <a:ext cx="9215" cy="52611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5719752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5609968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1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138" name="Google Shape;113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1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143" name="Google Shape;1143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1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148" name="Google Shape;114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Google Shape;1152;p41"/>
          <p:cNvSpPr txBox="1">
            <a:spLocks noGrp="1"/>
          </p:cNvSpPr>
          <p:nvPr>
            <p:ph type="title"/>
          </p:nvPr>
        </p:nvSpPr>
        <p:spPr>
          <a:xfrm>
            <a:off x="986660" y="2501939"/>
            <a:ext cx="3046075" cy="73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CP SOLUTION</a:t>
            </a:r>
            <a:endParaRPr sz="3600" dirty="0"/>
          </a:p>
        </p:txBody>
      </p:sp>
      <p:sp>
        <p:nvSpPr>
          <p:cNvPr id="34" name="Google Shape;1152;p41">
            <a:extLst>
              <a:ext uri="{FF2B5EF4-FFF2-40B4-BE49-F238E27FC236}">
                <a16:creationId xmlns:a16="http://schemas.microsoft.com/office/drawing/2014/main" id="{74CD4E14-3384-47B0-A1E9-76FB8C328190}"/>
              </a:ext>
            </a:extLst>
          </p:cNvPr>
          <p:cNvSpPr txBox="1">
            <a:spLocks/>
          </p:cNvSpPr>
          <p:nvPr/>
        </p:nvSpPr>
        <p:spPr>
          <a:xfrm>
            <a:off x="1007352" y="1948647"/>
            <a:ext cx="1606259" cy="58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7200" b="1" i="0" u="none" strike="noStrike" cap="none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4800" dirty="0"/>
              <a:t>2</a:t>
            </a:r>
          </a:p>
        </p:txBody>
      </p:sp>
      <p:grpSp>
        <p:nvGrpSpPr>
          <p:cNvPr id="35" name="Google Shape;720;p37">
            <a:extLst>
              <a:ext uri="{FF2B5EF4-FFF2-40B4-BE49-F238E27FC236}">
                <a16:creationId xmlns:a16="http://schemas.microsoft.com/office/drawing/2014/main" id="{1BA9589F-3D19-4745-AA30-FE254B39A5D3}"/>
              </a:ext>
            </a:extLst>
          </p:cNvPr>
          <p:cNvGrpSpPr/>
          <p:nvPr/>
        </p:nvGrpSpPr>
        <p:grpSpPr>
          <a:xfrm>
            <a:off x="3865228" y="1097443"/>
            <a:ext cx="3770850" cy="2805925"/>
            <a:chOff x="4705525" y="1038800"/>
            <a:chExt cx="3770850" cy="2805925"/>
          </a:xfrm>
        </p:grpSpPr>
        <p:sp>
          <p:nvSpPr>
            <p:cNvPr id="36" name="Google Shape;721;p37">
              <a:extLst>
                <a:ext uri="{FF2B5EF4-FFF2-40B4-BE49-F238E27FC236}">
                  <a16:creationId xmlns:a16="http://schemas.microsoft.com/office/drawing/2014/main" id="{43D0C339-91D4-4BFA-B372-DBFAFCDE479D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2;p37">
              <a:extLst>
                <a:ext uri="{FF2B5EF4-FFF2-40B4-BE49-F238E27FC236}">
                  <a16:creationId xmlns:a16="http://schemas.microsoft.com/office/drawing/2014/main" id="{ADD97C4E-B1D2-4350-A60B-065E562CB59C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3;p37">
              <a:extLst>
                <a:ext uri="{FF2B5EF4-FFF2-40B4-BE49-F238E27FC236}">
                  <a16:creationId xmlns:a16="http://schemas.microsoft.com/office/drawing/2014/main" id="{CE2956F9-51EA-4FBF-B0BC-A4633728F72E}"/>
                </a:ext>
              </a:extLst>
            </p:cNvPr>
            <p:cNvSpPr/>
            <p:nvPr/>
          </p:nvSpPr>
          <p:spPr>
            <a:xfrm>
              <a:off x="4921825" y="1061425"/>
              <a:ext cx="1898000" cy="2407725"/>
            </a:xfrm>
            <a:custGeom>
              <a:avLst/>
              <a:gdLst/>
              <a:ahLst/>
              <a:cxnLst/>
              <a:rect l="l" t="t" r="r" b="b"/>
              <a:pathLst>
                <a:path w="75920" h="96309" extrusionOk="0">
                  <a:moveTo>
                    <a:pt x="0" y="1"/>
                  </a:moveTo>
                  <a:lnTo>
                    <a:pt x="0" y="96309"/>
                  </a:lnTo>
                  <a:lnTo>
                    <a:pt x="75920" y="96309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4;p37">
              <a:extLst>
                <a:ext uri="{FF2B5EF4-FFF2-40B4-BE49-F238E27FC236}">
                  <a16:creationId xmlns:a16="http://schemas.microsoft.com/office/drawing/2014/main" id="{C97F5FC0-5FF1-40B5-8518-A50E8BF327E9}"/>
                </a:ext>
              </a:extLst>
            </p:cNvPr>
            <p:cNvSpPr/>
            <p:nvPr/>
          </p:nvSpPr>
          <p:spPr>
            <a:xfrm>
              <a:off x="4921825" y="1061425"/>
              <a:ext cx="1898000" cy="143400"/>
            </a:xfrm>
            <a:custGeom>
              <a:avLst/>
              <a:gdLst/>
              <a:ahLst/>
              <a:cxnLst/>
              <a:rect l="l" t="t" r="r" b="b"/>
              <a:pathLst>
                <a:path w="75920" h="5736" extrusionOk="0">
                  <a:moveTo>
                    <a:pt x="0" y="1"/>
                  </a:moveTo>
                  <a:lnTo>
                    <a:pt x="0" y="5735"/>
                  </a:lnTo>
                  <a:lnTo>
                    <a:pt x="75920" y="5735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5;p37">
              <a:extLst>
                <a:ext uri="{FF2B5EF4-FFF2-40B4-BE49-F238E27FC236}">
                  <a16:creationId xmlns:a16="http://schemas.microsoft.com/office/drawing/2014/main" id="{9D52A89D-B4B0-4B72-8727-4286A21F2D65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;p37">
              <a:extLst>
                <a:ext uri="{FF2B5EF4-FFF2-40B4-BE49-F238E27FC236}">
                  <a16:creationId xmlns:a16="http://schemas.microsoft.com/office/drawing/2014/main" id="{43ACA0E1-F16F-4500-83FA-88FA4A3916DE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7;p37">
              <a:extLst>
                <a:ext uri="{FF2B5EF4-FFF2-40B4-BE49-F238E27FC236}">
                  <a16:creationId xmlns:a16="http://schemas.microsoft.com/office/drawing/2014/main" id="{61B17B44-BF5F-4BF7-95F3-4B788FD7DBDC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8;p37">
              <a:extLst>
                <a:ext uri="{FF2B5EF4-FFF2-40B4-BE49-F238E27FC236}">
                  <a16:creationId xmlns:a16="http://schemas.microsoft.com/office/drawing/2014/main" id="{88480C4A-E368-4174-999B-F3A89173BE35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9;p37">
              <a:extLst>
                <a:ext uri="{FF2B5EF4-FFF2-40B4-BE49-F238E27FC236}">
                  <a16:creationId xmlns:a16="http://schemas.microsoft.com/office/drawing/2014/main" id="{23A05B0B-DEF2-410B-B6C0-52C2C8FBC98D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0;p37">
              <a:extLst>
                <a:ext uri="{FF2B5EF4-FFF2-40B4-BE49-F238E27FC236}">
                  <a16:creationId xmlns:a16="http://schemas.microsoft.com/office/drawing/2014/main" id="{D3B032AB-DA30-407C-A6C4-E97E3626171E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1;p37">
              <a:extLst>
                <a:ext uri="{FF2B5EF4-FFF2-40B4-BE49-F238E27FC236}">
                  <a16:creationId xmlns:a16="http://schemas.microsoft.com/office/drawing/2014/main" id="{AB7586C3-6475-4160-AB79-D1C8D0222005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2;p37">
              <a:extLst>
                <a:ext uri="{FF2B5EF4-FFF2-40B4-BE49-F238E27FC236}">
                  <a16:creationId xmlns:a16="http://schemas.microsoft.com/office/drawing/2014/main" id="{D6089ACF-6E20-498C-9AB0-2B44BE8A9ACF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3;p37">
              <a:extLst>
                <a:ext uri="{FF2B5EF4-FFF2-40B4-BE49-F238E27FC236}">
                  <a16:creationId xmlns:a16="http://schemas.microsoft.com/office/drawing/2014/main" id="{7AF27AA9-C225-4910-B259-BD9274A21790}"/>
                </a:ext>
              </a:extLst>
            </p:cNvPr>
            <p:cNvSpPr/>
            <p:nvPr/>
          </p:nvSpPr>
          <p:spPr>
            <a:xfrm>
              <a:off x="64501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4;p37">
              <a:extLst>
                <a:ext uri="{FF2B5EF4-FFF2-40B4-BE49-F238E27FC236}">
                  <a16:creationId xmlns:a16="http://schemas.microsoft.com/office/drawing/2014/main" id="{ABB8BE3E-FB5F-4745-AC25-375DD2A706B7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5;p37">
              <a:extLst>
                <a:ext uri="{FF2B5EF4-FFF2-40B4-BE49-F238E27FC236}">
                  <a16:creationId xmlns:a16="http://schemas.microsoft.com/office/drawing/2014/main" id="{82B25CC1-3123-4491-99D3-159C4076D81B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6;p37">
              <a:extLst>
                <a:ext uri="{FF2B5EF4-FFF2-40B4-BE49-F238E27FC236}">
                  <a16:creationId xmlns:a16="http://schemas.microsoft.com/office/drawing/2014/main" id="{2C14EA23-120C-4588-B3C5-D1F060E33E53}"/>
                </a:ext>
              </a:extLst>
            </p:cNvPr>
            <p:cNvSpPr/>
            <p:nvPr/>
          </p:nvSpPr>
          <p:spPr>
            <a:xfrm>
              <a:off x="5008175" y="1149450"/>
              <a:ext cx="1732850" cy="73800"/>
            </a:xfrm>
            <a:custGeom>
              <a:avLst/>
              <a:gdLst/>
              <a:ahLst/>
              <a:cxnLst/>
              <a:rect l="l" t="t" r="r" b="b"/>
              <a:pathLst>
                <a:path w="69314" h="2952" extrusionOk="0">
                  <a:moveTo>
                    <a:pt x="0" y="1"/>
                  </a:moveTo>
                  <a:lnTo>
                    <a:pt x="0" y="2952"/>
                  </a:lnTo>
                  <a:lnTo>
                    <a:pt x="69314" y="2952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7;p37">
              <a:extLst>
                <a:ext uri="{FF2B5EF4-FFF2-40B4-BE49-F238E27FC236}">
                  <a16:creationId xmlns:a16="http://schemas.microsoft.com/office/drawing/2014/main" id="{049E2E72-0736-4F75-A6B2-F608EEF3802E}"/>
                </a:ext>
              </a:extLst>
            </p:cNvPr>
            <p:cNvSpPr/>
            <p:nvPr/>
          </p:nvSpPr>
          <p:spPr>
            <a:xfrm>
              <a:off x="6544825" y="1149450"/>
              <a:ext cx="196200" cy="73800"/>
            </a:xfrm>
            <a:custGeom>
              <a:avLst/>
              <a:gdLst/>
              <a:ahLst/>
              <a:cxnLst/>
              <a:rect l="l" t="t" r="r" b="b"/>
              <a:pathLst>
                <a:path w="7848" h="2952" extrusionOk="0">
                  <a:moveTo>
                    <a:pt x="1" y="1"/>
                  </a:moveTo>
                  <a:lnTo>
                    <a:pt x="1" y="2952"/>
                  </a:lnTo>
                  <a:lnTo>
                    <a:pt x="7848" y="2952"/>
                  </a:lnTo>
                  <a:lnTo>
                    <a:pt x="7848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8;p37">
              <a:extLst>
                <a:ext uri="{FF2B5EF4-FFF2-40B4-BE49-F238E27FC236}">
                  <a16:creationId xmlns:a16="http://schemas.microsoft.com/office/drawing/2014/main" id="{40F46A3D-CCAC-4C77-AE68-CFB6BBF93BF6}"/>
                </a:ext>
              </a:extLst>
            </p:cNvPr>
            <p:cNvSpPr/>
            <p:nvPr/>
          </p:nvSpPr>
          <p:spPr>
            <a:xfrm>
              <a:off x="5392125" y="1402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35"/>
                  </a:lnTo>
                  <a:lnTo>
                    <a:pt x="1" y="771"/>
                  </a:lnTo>
                  <a:lnTo>
                    <a:pt x="302" y="1107"/>
                  </a:lnTo>
                  <a:lnTo>
                    <a:pt x="571" y="1140"/>
                  </a:lnTo>
                  <a:lnTo>
                    <a:pt x="15225" y="1140"/>
                  </a:lnTo>
                  <a:lnTo>
                    <a:pt x="15493" y="1107"/>
                  </a:lnTo>
                  <a:lnTo>
                    <a:pt x="15761" y="771"/>
                  </a:lnTo>
                  <a:lnTo>
                    <a:pt x="15761" y="335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9;p37">
              <a:extLst>
                <a:ext uri="{FF2B5EF4-FFF2-40B4-BE49-F238E27FC236}">
                  <a16:creationId xmlns:a16="http://schemas.microsoft.com/office/drawing/2014/main" id="{76AB184E-C9AC-4CA7-AF01-9023491B708A}"/>
                </a:ext>
              </a:extLst>
            </p:cNvPr>
            <p:cNvSpPr/>
            <p:nvPr/>
          </p:nvSpPr>
          <p:spPr>
            <a:xfrm>
              <a:off x="5391300" y="1501550"/>
              <a:ext cx="394025" cy="27700"/>
            </a:xfrm>
            <a:custGeom>
              <a:avLst/>
              <a:gdLst/>
              <a:ahLst/>
              <a:cxnLst/>
              <a:rect l="l" t="t" r="r" b="b"/>
              <a:pathLst>
                <a:path w="15761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15258" y="1108"/>
                  </a:lnTo>
                  <a:lnTo>
                    <a:pt x="15492" y="1074"/>
                  </a:lnTo>
                  <a:lnTo>
                    <a:pt x="15761" y="739"/>
                  </a:lnTo>
                  <a:lnTo>
                    <a:pt x="15761" y="336"/>
                  </a:lnTo>
                  <a:lnTo>
                    <a:pt x="15492" y="35"/>
                  </a:lnTo>
                  <a:lnTo>
                    <a:pt x="15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0;p37">
              <a:extLst>
                <a:ext uri="{FF2B5EF4-FFF2-40B4-BE49-F238E27FC236}">
                  <a16:creationId xmlns:a16="http://schemas.microsoft.com/office/drawing/2014/main" id="{CA2E065E-D796-4F24-A283-281CB38D55DE}"/>
                </a:ext>
              </a:extLst>
            </p:cNvPr>
            <p:cNvSpPr/>
            <p:nvPr/>
          </p:nvSpPr>
          <p:spPr>
            <a:xfrm>
              <a:off x="5392125" y="1599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69"/>
                  </a:lnTo>
                  <a:lnTo>
                    <a:pt x="1" y="772"/>
                  </a:lnTo>
                  <a:lnTo>
                    <a:pt x="302" y="1107"/>
                  </a:lnTo>
                  <a:lnTo>
                    <a:pt x="571" y="1141"/>
                  </a:lnTo>
                  <a:lnTo>
                    <a:pt x="15225" y="1141"/>
                  </a:lnTo>
                  <a:lnTo>
                    <a:pt x="15493" y="1107"/>
                  </a:lnTo>
                  <a:lnTo>
                    <a:pt x="15761" y="772"/>
                  </a:lnTo>
                  <a:lnTo>
                    <a:pt x="15761" y="369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1;p37">
              <a:extLst>
                <a:ext uri="{FF2B5EF4-FFF2-40B4-BE49-F238E27FC236}">
                  <a16:creationId xmlns:a16="http://schemas.microsoft.com/office/drawing/2014/main" id="{3A02D47A-0056-4760-8E25-36319109A6A0}"/>
                </a:ext>
              </a:extLst>
            </p:cNvPr>
            <p:cNvSpPr/>
            <p:nvPr/>
          </p:nvSpPr>
          <p:spPr>
            <a:xfrm>
              <a:off x="4998950" y="16985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2;p37">
              <a:extLst>
                <a:ext uri="{FF2B5EF4-FFF2-40B4-BE49-F238E27FC236}">
                  <a16:creationId xmlns:a16="http://schemas.microsoft.com/office/drawing/2014/main" id="{E18190E8-133A-4D70-943D-FA32A6B88026}"/>
                </a:ext>
              </a:extLst>
            </p:cNvPr>
            <p:cNvSpPr/>
            <p:nvPr/>
          </p:nvSpPr>
          <p:spPr>
            <a:xfrm>
              <a:off x="4998100" y="1797500"/>
              <a:ext cx="788075" cy="27675"/>
            </a:xfrm>
            <a:custGeom>
              <a:avLst/>
              <a:gdLst/>
              <a:ahLst/>
              <a:cxnLst/>
              <a:rect l="l" t="t" r="r" b="b"/>
              <a:pathLst>
                <a:path w="31523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6" y="1107"/>
                  </a:lnTo>
                  <a:lnTo>
                    <a:pt x="31254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3;p37">
              <a:extLst>
                <a:ext uri="{FF2B5EF4-FFF2-40B4-BE49-F238E27FC236}">
                  <a16:creationId xmlns:a16="http://schemas.microsoft.com/office/drawing/2014/main" id="{406C34B4-94D9-4767-A36E-54363B8CC54A}"/>
                </a:ext>
              </a:extLst>
            </p:cNvPr>
            <p:cNvSpPr/>
            <p:nvPr/>
          </p:nvSpPr>
          <p:spPr>
            <a:xfrm>
              <a:off x="4998100" y="1895575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70"/>
                  </a:lnTo>
                  <a:lnTo>
                    <a:pt x="1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4;p37">
              <a:extLst>
                <a:ext uri="{FF2B5EF4-FFF2-40B4-BE49-F238E27FC236}">
                  <a16:creationId xmlns:a16="http://schemas.microsoft.com/office/drawing/2014/main" id="{0A4200EB-1DD2-4C12-B650-9A8F5DAC61F1}"/>
                </a:ext>
              </a:extLst>
            </p:cNvPr>
            <p:cNvSpPr/>
            <p:nvPr/>
          </p:nvSpPr>
          <p:spPr>
            <a:xfrm>
              <a:off x="4998950" y="1994500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5;p37">
              <a:extLst>
                <a:ext uri="{FF2B5EF4-FFF2-40B4-BE49-F238E27FC236}">
                  <a16:creationId xmlns:a16="http://schemas.microsoft.com/office/drawing/2014/main" id="{320F62CB-C271-451F-898B-310B749C67E4}"/>
                </a:ext>
              </a:extLst>
            </p:cNvPr>
            <p:cNvSpPr/>
            <p:nvPr/>
          </p:nvSpPr>
          <p:spPr>
            <a:xfrm>
              <a:off x="4998950" y="208252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46;p37">
              <a:extLst>
                <a:ext uri="{FF2B5EF4-FFF2-40B4-BE49-F238E27FC236}">
                  <a16:creationId xmlns:a16="http://schemas.microsoft.com/office/drawing/2014/main" id="{56EA9FB1-857C-4C2D-ABFD-3285F20256EB}"/>
                </a:ext>
              </a:extLst>
            </p:cNvPr>
            <p:cNvSpPr/>
            <p:nvPr/>
          </p:nvSpPr>
          <p:spPr>
            <a:xfrm>
              <a:off x="4998100" y="2181450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47;p37">
              <a:extLst>
                <a:ext uri="{FF2B5EF4-FFF2-40B4-BE49-F238E27FC236}">
                  <a16:creationId xmlns:a16="http://schemas.microsoft.com/office/drawing/2014/main" id="{7D87E3B4-5D42-4CB5-B296-C8DFAFFEA151}"/>
                </a:ext>
              </a:extLst>
            </p:cNvPr>
            <p:cNvSpPr/>
            <p:nvPr/>
          </p:nvSpPr>
          <p:spPr>
            <a:xfrm>
              <a:off x="4998950" y="2279525"/>
              <a:ext cx="786375" cy="28550"/>
            </a:xfrm>
            <a:custGeom>
              <a:avLst/>
              <a:gdLst/>
              <a:ahLst/>
              <a:cxnLst/>
              <a:rect l="l" t="t" r="r" b="b"/>
              <a:pathLst>
                <a:path w="31455" h="1142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70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48;p37">
              <a:extLst>
                <a:ext uri="{FF2B5EF4-FFF2-40B4-BE49-F238E27FC236}">
                  <a16:creationId xmlns:a16="http://schemas.microsoft.com/office/drawing/2014/main" id="{D349A223-F912-48E3-9299-D9943503CDF5}"/>
                </a:ext>
              </a:extLst>
            </p:cNvPr>
            <p:cNvSpPr/>
            <p:nvPr/>
          </p:nvSpPr>
          <p:spPr>
            <a:xfrm>
              <a:off x="4998100" y="2378450"/>
              <a:ext cx="788075" cy="28550"/>
            </a:xfrm>
            <a:custGeom>
              <a:avLst/>
              <a:gdLst/>
              <a:ahLst/>
              <a:cxnLst/>
              <a:rect l="l" t="t" r="r" b="b"/>
              <a:pathLst>
                <a:path w="31523" h="1142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49;p37">
              <a:extLst>
                <a:ext uri="{FF2B5EF4-FFF2-40B4-BE49-F238E27FC236}">
                  <a16:creationId xmlns:a16="http://schemas.microsoft.com/office/drawing/2014/main" id="{16A4FCAF-F374-4A47-BC3A-25A260E2C321}"/>
                </a:ext>
              </a:extLst>
            </p:cNvPr>
            <p:cNvSpPr/>
            <p:nvPr/>
          </p:nvSpPr>
          <p:spPr>
            <a:xfrm>
              <a:off x="4998950" y="247737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39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39"/>
                  </a:lnTo>
                  <a:lnTo>
                    <a:pt x="31455" y="336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0;p37">
              <a:extLst>
                <a:ext uri="{FF2B5EF4-FFF2-40B4-BE49-F238E27FC236}">
                  <a16:creationId xmlns:a16="http://schemas.microsoft.com/office/drawing/2014/main" id="{EAD1779F-8A4C-4F20-919D-80AD5A2F462C}"/>
                </a:ext>
              </a:extLst>
            </p:cNvPr>
            <p:cNvSpPr/>
            <p:nvPr/>
          </p:nvSpPr>
          <p:spPr>
            <a:xfrm>
              <a:off x="4998950" y="25754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1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1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1;p37">
              <a:extLst>
                <a:ext uri="{FF2B5EF4-FFF2-40B4-BE49-F238E27FC236}">
                  <a16:creationId xmlns:a16="http://schemas.microsoft.com/office/drawing/2014/main" id="{05A51ACE-9BC3-46E3-AEA4-627B45621A8A}"/>
                </a:ext>
              </a:extLst>
            </p:cNvPr>
            <p:cNvSpPr/>
            <p:nvPr/>
          </p:nvSpPr>
          <p:spPr>
            <a:xfrm>
              <a:off x="5978125" y="1402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5"/>
                  </a:lnTo>
                  <a:lnTo>
                    <a:pt x="0" y="771"/>
                  </a:lnTo>
                  <a:lnTo>
                    <a:pt x="269" y="1107"/>
                  </a:lnTo>
                  <a:lnTo>
                    <a:pt x="537" y="1140"/>
                  </a:lnTo>
                  <a:lnTo>
                    <a:pt x="30985" y="1140"/>
                  </a:lnTo>
                  <a:lnTo>
                    <a:pt x="31220" y="1107"/>
                  </a:lnTo>
                  <a:lnTo>
                    <a:pt x="31522" y="771"/>
                  </a:lnTo>
                  <a:lnTo>
                    <a:pt x="31522" y="335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52;p37">
              <a:extLst>
                <a:ext uri="{FF2B5EF4-FFF2-40B4-BE49-F238E27FC236}">
                  <a16:creationId xmlns:a16="http://schemas.microsoft.com/office/drawing/2014/main" id="{AEBE203A-D0C4-47B9-9F50-0821C1685A95}"/>
                </a:ext>
              </a:extLst>
            </p:cNvPr>
            <p:cNvSpPr/>
            <p:nvPr/>
          </p:nvSpPr>
          <p:spPr>
            <a:xfrm>
              <a:off x="5977275" y="1501550"/>
              <a:ext cx="789750" cy="27700"/>
            </a:xfrm>
            <a:custGeom>
              <a:avLst/>
              <a:gdLst/>
              <a:ahLst/>
              <a:cxnLst/>
              <a:rect l="l" t="t" r="r" b="b"/>
              <a:pathLst>
                <a:path w="31590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8"/>
                  </a:lnTo>
                  <a:lnTo>
                    <a:pt x="31288" y="1108"/>
                  </a:lnTo>
                  <a:lnTo>
                    <a:pt x="31589" y="772"/>
                  </a:lnTo>
                  <a:lnTo>
                    <a:pt x="31589" y="336"/>
                  </a:lnTo>
                  <a:lnTo>
                    <a:pt x="3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53;p37">
              <a:extLst>
                <a:ext uri="{FF2B5EF4-FFF2-40B4-BE49-F238E27FC236}">
                  <a16:creationId xmlns:a16="http://schemas.microsoft.com/office/drawing/2014/main" id="{3FFF77AA-FEBE-4765-BC1D-FD553E1DB128}"/>
                </a:ext>
              </a:extLst>
            </p:cNvPr>
            <p:cNvSpPr/>
            <p:nvPr/>
          </p:nvSpPr>
          <p:spPr>
            <a:xfrm>
              <a:off x="5978125" y="1599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772"/>
                  </a:lnTo>
                  <a:lnTo>
                    <a:pt x="31522" y="369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4;p37">
              <a:extLst>
                <a:ext uri="{FF2B5EF4-FFF2-40B4-BE49-F238E27FC236}">
                  <a16:creationId xmlns:a16="http://schemas.microsoft.com/office/drawing/2014/main" id="{B11F82BC-FA33-415C-96F9-C4163E65DC2A}"/>
                </a:ext>
              </a:extLst>
            </p:cNvPr>
            <p:cNvSpPr/>
            <p:nvPr/>
          </p:nvSpPr>
          <p:spPr>
            <a:xfrm>
              <a:off x="5977275" y="1698575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303" y="0"/>
                  </a:move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31019" y="1140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5;p37">
              <a:extLst>
                <a:ext uri="{FF2B5EF4-FFF2-40B4-BE49-F238E27FC236}">
                  <a16:creationId xmlns:a16="http://schemas.microsoft.com/office/drawing/2014/main" id="{5B8F03F7-DDB4-4F61-8F0B-6C67828F6CB8}"/>
                </a:ext>
              </a:extLst>
            </p:cNvPr>
            <p:cNvSpPr/>
            <p:nvPr/>
          </p:nvSpPr>
          <p:spPr>
            <a:xfrm>
              <a:off x="5978125" y="1797500"/>
              <a:ext cx="788050" cy="27675"/>
            </a:xfrm>
            <a:custGeom>
              <a:avLst/>
              <a:gdLst/>
              <a:ahLst/>
              <a:cxnLst/>
              <a:rect l="l" t="t" r="r" b="b"/>
              <a:pathLst>
                <a:path w="31522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5" y="1107"/>
                  </a:lnTo>
                  <a:lnTo>
                    <a:pt x="31220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56;p37">
              <a:extLst>
                <a:ext uri="{FF2B5EF4-FFF2-40B4-BE49-F238E27FC236}">
                  <a16:creationId xmlns:a16="http://schemas.microsoft.com/office/drawing/2014/main" id="{DDF01718-3F11-4992-A336-C3BD286416A8}"/>
                </a:ext>
              </a:extLst>
            </p:cNvPr>
            <p:cNvSpPr/>
            <p:nvPr/>
          </p:nvSpPr>
          <p:spPr>
            <a:xfrm>
              <a:off x="5978125" y="1895575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0" y="370"/>
                  </a:lnTo>
                  <a:lnTo>
                    <a:pt x="0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20" y="34"/>
                  </a:lnTo>
                  <a:lnTo>
                    <a:pt x="30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7;p37">
              <a:extLst>
                <a:ext uri="{FF2B5EF4-FFF2-40B4-BE49-F238E27FC236}">
                  <a16:creationId xmlns:a16="http://schemas.microsoft.com/office/drawing/2014/main" id="{4653F90E-EF86-4E1D-A3B0-B0785C8F7A3F}"/>
                </a:ext>
              </a:extLst>
            </p:cNvPr>
            <p:cNvSpPr/>
            <p:nvPr/>
          </p:nvSpPr>
          <p:spPr>
            <a:xfrm>
              <a:off x="5977275" y="1994500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31019" y="1141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34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58;p37">
              <a:extLst>
                <a:ext uri="{FF2B5EF4-FFF2-40B4-BE49-F238E27FC236}">
                  <a16:creationId xmlns:a16="http://schemas.microsoft.com/office/drawing/2014/main" id="{13FDC338-7393-4F4E-AED2-EC21AAFB6558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59;p37">
              <a:extLst>
                <a:ext uri="{FF2B5EF4-FFF2-40B4-BE49-F238E27FC236}">
                  <a16:creationId xmlns:a16="http://schemas.microsoft.com/office/drawing/2014/main" id="{1E8A15FE-03D1-4BE5-8E19-C627E34A2FF6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60;p37">
              <a:extLst>
                <a:ext uri="{FF2B5EF4-FFF2-40B4-BE49-F238E27FC236}">
                  <a16:creationId xmlns:a16="http://schemas.microsoft.com/office/drawing/2014/main" id="{2C8DD3A7-6C4F-42CD-8E5B-5EB3F38D0EFE}"/>
                </a:ext>
              </a:extLst>
            </p:cNvPr>
            <p:cNvSpPr/>
            <p:nvPr/>
          </p:nvSpPr>
          <p:spPr>
            <a:xfrm>
              <a:off x="4979675" y="1406000"/>
              <a:ext cx="352950" cy="248175"/>
            </a:xfrm>
            <a:custGeom>
              <a:avLst/>
              <a:gdLst/>
              <a:ahLst/>
              <a:cxnLst/>
              <a:rect l="l" t="t" r="r" b="b"/>
              <a:pathLst>
                <a:path w="14118" h="9927" extrusionOk="0">
                  <a:moveTo>
                    <a:pt x="0" y="0"/>
                  </a:moveTo>
                  <a:lnTo>
                    <a:pt x="0" y="235"/>
                  </a:lnTo>
                  <a:lnTo>
                    <a:pt x="1073" y="235"/>
                  </a:lnTo>
                  <a:lnTo>
                    <a:pt x="4058" y="9926"/>
                  </a:lnTo>
                  <a:lnTo>
                    <a:pt x="4091" y="9926"/>
                  </a:lnTo>
                  <a:lnTo>
                    <a:pt x="4460" y="9893"/>
                  </a:lnTo>
                  <a:lnTo>
                    <a:pt x="4829" y="9390"/>
                  </a:lnTo>
                  <a:lnTo>
                    <a:pt x="4963" y="9021"/>
                  </a:lnTo>
                  <a:lnTo>
                    <a:pt x="6908" y="3253"/>
                  </a:lnTo>
                  <a:lnTo>
                    <a:pt x="8954" y="9926"/>
                  </a:lnTo>
                  <a:lnTo>
                    <a:pt x="9021" y="9926"/>
                  </a:lnTo>
                  <a:lnTo>
                    <a:pt x="9356" y="9893"/>
                  </a:lnTo>
                  <a:lnTo>
                    <a:pt x="9758" y="9390"/>
                  </a:lnTo>
                  <a:lnTo>
                    <a:pt x="9893" y="9021"/>
                  </a:lnTo>
                  <a:lnTo>
                    <a:pt x="12206" y="2046"/>
                  </a:lnTo>
                  <a:lnTo>
                    <a:pt x="12475" y="1274"/>
                  </a:lnTo>
                  <a:lnTo>
                    <a:pt x="13112" y="503"/>
                  </a:lnTo>
                  <a:lnTo>
                    <a:pt x="13715" y="268"/>
                  </a:lnTo>
                  <a:lnTo>
                    <a:pt x="14118" y="235"/>
                  </a:lnTo>
                  <a:lnTo>
                    <a:pt x="14118" y="0"/>
                  </a:lnTo>
                  <a:lnTo>
                    <a:pt x="9725" y="0"/>
                  </a:lnTo>
                  <a:lnTo>
                    <a:pt x="9725" y="235"/>
                  </a:lnTo>
                  <a:lnTo>
                    <a:pt x="10764" y="235"/>
                  </a:lnTo>
                  <a:lnTo>
                    <a:pt x="11670" y="503"/>
                  </a:lnTo>
                  <a:lnTo>
                    <a:pt x="12005" y="939"/>
                  </a:lnTo>
                  <a:lnTo>
                    <a:pt x="12039" y="1308"/>
                  </a:lnTo>
                  <a:lnTo>
                    <a:pt x="12005" y="1710"/>
                  </a:lnTo>
                  <a:lnTo>
                    <a:pt x="11905" y="2113"/>
                  </a:lnTo>
                  <a:lnTo>
                    <a:pt x="9993" y="7881"/>
                  </a:lnTo>
                  <a:lnTo>
                    <a:pt x="9893" y="7881"/>
                  </a:lnTo>
                  <a:lnTo>
                    <a:pt x="7679" y="235"/>
                  </a:lnTo>
                  <a:lnTo>
                    <a:pt x="8786" y="235"/>
                  </a:lnTo>
                  <a:lnTo>
                    <a:pt x="8786" y="0"/>
                  </a:lnTo>
                  <a:lnTo>
                    <a:pt x="4930" y="0"/>
                  </a:lnTo>
                  <a:lnTo>
                    <a:pt x="4930" y="235"/>
                  </a:lnTo>
                  <a:lnTo>
                    <a:pt x="5969" y="235"/>
                  </a:lnTo>
                  <a:lnTo>
                    <a:pt x="6740" y="2783"/>
                  </a:lnTo>
                  <a:lnTo>
                    <a:pt x="5064" y="7881"/>
                  </a:lnTo>
                  <a:lnTo>
                    <a:pt x="4997" y="7881"/>
                  </a:lnTo>
                  <a:lnTo>
                    <a:pt x="2783" y="235"/>
                  </a:lnTo>
                  <a:lnTo>
                    <a:pt x="3857" y="235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1;p37">
              <a:extLst>
                <a:ext uri="{FF2B5EF4-FFF2-40B4-BE49-F238E27FC236}">
                  <a16:creationId xmlns:a16="http://schemas.microsoft.com/office/drawing/2014/main" id="{B5072B31-958E-46F1-B2E3-7E9FA299AD63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62;p37">
              <a:extLst>
                <a:ext uri="{FF2B5EF4-FFF2-40B4-BE49-F238E27FC236}">
                  <a16:creationId xmlns:a16="http://schemas.microsoft.com/office/drawing/2014/main" id="{E12400A5-EFC2-49EF-866F-A17CDBDF6C7E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3;p37">
              <a:extLst>
                <a:ext uri="{FF2B5EF4-FFF2-40B4-BE49-F238E27FC236}">
                  <a16:creationId xmlns:a16="http://schemas.microsoft.com/office/drawing/2014/main" id="{742A5C47-4929-45BF-9F3A-90DF0672EC82}"/>
                </a:ext>
              </a:extLst>
            </p:cNvPr>
            <p:cNvSpPr/>
            <p:nvPr/>
          </p:nvSpPr>
          <p:spPr>
            <a:xfrm>
              <a:off x="6305900" y="1264325"/>
              <a:ext cx="1898025" cy="2408550"/>
            </a:xfrm>
            <a:custGeom>
              <a:avLst/>
              <a:gdLst/>
              <a:ahLst/>
              <a:cxnLst/>
              <a:rect l="l" t="t" r="r" b="b"/>
              <a:pathLst>
                <a:path w="75921" h="96342" extrusionOk="0">
                  <a:moveTo>
                    <a:pt x="1" y="0"/>
                  </a:moveTo>
                  <a:lnTo>
                    <a:pt x="1" y="96341"/>
                  </a:lnTo>
                  <a:lnTo>
                    <a:pt x="75921" y="96341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4;p37">
              <a:extLst>
                <a:ext uri="{FF2B5EF4-FFF2-40B4-BE49-F238E27FC236}">
                  <a16:creationId xmlns:a16="http://schemas.microsoft.com/office/drawing/2014/main" id="{862AACEE-9CF0-49E7-AF34-B72611C03B23}"/>
                </a:ext>
              </a:extLst>
            </p:cNvPr>
            <p:cNvSpPr/>
            <p:nvPr/>
          </p:nvSpPr>
          <p:spPr>
            <a:xfrm>
              <a:off x="6305900" y="1264325"/>
              <a:ext cx="1898025" cy="144200"/>
            </a:xfrm>
            <a:custGeom>
              <a:avLst/>
              <a:gdLst/>
              <a:ahLst/>
              <a:cxnLst/>
              <a:rect l="l" t="t" r="r" b="b"/>
              <a:pathLst>
                <a:path w="75921" h="5768" extrusionOk="0">
                  <a:moveTo>
                    <a:pt x="1" y="0"/>
                  </a:moveTo>
                  <a:lnTo>
                    <a:pt x="1" y="5768"/>
                  </a:lnTo>
                  <a:lnTo>
                    <a:pt x="75921" y="5768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5;p37">
              <a:extLst>
                <a:ext uri="{FF2B5EF4-FFF2-40B4-BE49-F238E27FC236}">
                  <a16:creationId xmlns:a16="http://schemas.microsoft.com/office/drawing/2014/main" id="{70F29BC5-04C8-41C8-B106-1CC8B641A65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6;p37">
              <a:extLst>
                <a:ext uri="{FF2B5EF4-FFF2-40B4-BE49-F238E27FC236}">
                  <a16:creationId xmlns:a16="http://schemas.microsoft.com/office/drawing/2014/main" id="{5342F45B-2C4E-45D9-956F-BF419D113D0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7;p37">
              <a:extLst>
                <a:ext uri="{FF2B5EF4-FFF2-40B4-BE49-F238E27FC236}">
                  <a16:creationId xmlns:a16="http://schemas.microsoft.com/office/drawing/2014/main" id="{9EEB8DF6-07E5-41AA-8D1E-1E113803A912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68;p37">
              <a:extLst>
                <a:ext uri="{FF2B5EF4-FFF2-40B4-BE49-F238E27FC236}">
                  <a16:creationId xmlns:a16="http://schemas.microsoft.com/office/drawing/2014/main" id="{CA49DD01-6320-480A-AA17-9779D0C5FE8E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69;p37">
              <a:extLst>
                <a:ext uri="{FF2B5EF4-FFF2-40B4-BE49-F238E27FC236}">
                  <a16:creationId xmlns:a16="http://schemas.microsoft.com/office/drawing/2014/main" id="{971739CF-7D59-442B-82AC-A199922AEA14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0;p37">
              <a:extLst>
                <a:ext uri="{FF2B5EF4-FFF2-40B4-BE49-F238E27FC236}">
                  <a16:creationId xmlns:a16="http://schemas.microsoft.com/office/drawing/2014/main" id="{84F387CE-70F9-476D-84A0-91A3D9D8D705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1;p37">
              <a:extLst>
                <a:ext uri="{FF2B5EF4-FFF2-40B4-BE49-F238E27FC236}">
                  <a16:creationId xmlns:a16="http://schemas.microsoft.com/office/drawing/2014/main" id="{08C26130-E196-40F6-9282-129DF3B3442C}"/>
                </a:ext>
              </a:extLst>
            </p:cNvPr>
            <p:cNvSpPr/>
            <p:nvPr/>
          </p:nvSpPr>
          <p:spPr>
            <a:xfrm>
              <a:off x="6392250" y="1353175"/>
              <a:ext cx="1732875" cy="72950"/>
            </a:xfrm>
            <a:custGeom>
              <a:avLst/>
              <a:gdLst/>
              <a:ahLst/>
              <a:cxnLst/>
              <a:rect l="l" t="t" r="r" b="b"/>
              <a:pathLst>
                <a:path w="69315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69314" y="2918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2;p37">
              <a:extLst>
                <a:ext uri="{FF2B5EF4-FFF2-40B4-BE49-F238E27FC236}">
                  <a16:creationId xmlns:a16="http://schemas.microsoft.com/office/drawing/2014/main" id="{9C411002-2436-4268-BCCF-B5C9C9B5E196}"/>
                </a:ext>
              </a:extLst>
            </p:cNvPr>
            <p:cNvSpPr/>
            <p:nvPr/>
          </p:nvSpPr>
          <p:spPr>
            <a:xfrm>
              <a:off x="7928925" y="1353175"/>
              <a:ext cx="196200" cy="72950"/>
            </a:xfrm>
            <a:custGeom>
              <a:avLst/>
              <a:gdLst/>
              <a:ahLst/>
              <a:cxnLst/>
              <a:rect l="l" t="t" r="r" b="b"/>
              <a:pathLst>
                <a:path w="7848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7847" y="2918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3;p37">
              <a:extLst>
                <a:ext uri="{FF2B5EF4-FFF2-40B4-BE49-F238E27FC236}">
                  <a16:creationId xmlns:a16="http://schemas.microsoft.com/office/drawing/2014/main" id="{4A723F25-2638-497E-B9C4-14B8E987F803}"/>
                </a:ext>
              </a:extLst>
            </p:cNvPr>
            <p:cNvSpPr/>
            <p:nvPr/>
          </p:nvSpPr>
          <p:spPr>
            <a:xfrm>
              <a:off x="6362075" y="160635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4;p37">
              <a:extLst>
                <a:ext uri="{FF2B5EF4-FFF2-40B4-BE49-F238E27FC236}">
                  <a16:creationId xmlns:a16="http://schemas.microsoft.com/office/drawing/2014/main" id="{B019AEBF-07D8-4280-A15F-97DDCE4F333B}"/>
                </a:ext>
              </a:extLst>
            </p:cNvPr>
            <p:cNvSpPr/>
            <p:nvPr/>
          </p:nvSpPr>
          <p:spPr>
            <a:xfrm>
              <a:off x="6362925" y="17044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805"/>
                  </a:lnTo>
                  <a:lnTo>
                    <a:pt x="19349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5;p37">
              <a:extLst>
                <a:ext uri="{FF2B5EF4-FFF2-40B4-BE49-F238E27FC236}">
                  <a16:creationId xmlns:a16="http://schemas.microsoft.com/office/drawing/2014/main" id="{96C58E82-B2DC-41BF-B761-1FC6D1D603CC}"/>
                </a:ext>
              </a:extLst>
            </p:cNvPr>
            <p:cNvSpPr/>
            <p:nvPr/>
          </p:nvSpPr>
          <p:spPr>
            <a:xfrm>
              <a:off x="6362075" y="18033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5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6;p37">
              <a:extLst>
                <a:ext uri="{FF2B5EF4-FFF2-40B4-BE49-F238E27FC236}">
                  <a16:creationId xmlns:a16="http://schemas.microsoft.com/office/drawing/2014/main" id="{C130E9D7-FC51-4CF6-9901-421CAC89CE64}"/>
                </a:ext>
              </a:extLst>
            </p:cNvPr>
            <p:cNvSpPr/>
            <p:nvPr/>
          </p:nvSpPr>
          <p:spPr>
            <a:xfrm>
              <a:off x="6362925" y="1902275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7;p37">
              <a:extLst>
                <a:ext uri="{FF2B5EF4-FFF2-40B4-BE49-F238E27FC236}">
                  <a16:creationId xmlns:a16="http://schemas.microsoft.com/office/drawing/2014/main" id="{901D6306-F465-4FBD-9DBA-15870D969604}"/>
                </a:ext>
              </a:extLst>
            </p:cNvPr>
            <p:cNvSpPr/>
            <p:nvPr/>
          </p:nvSpPr>
          <p:spPr>
            <a:xfrm>
              <a:off x="6362075" y="20012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8;p37">
              <a:extLst>
                <a:ext uri="{FF2B5EF4-FFF2-40B4-BE49-F238E27FC236}">
                  <a16:creationId xmlns:a16="http://schemas.microsoft.com/office/drawing/2014/main" id="{72A624FD-C8C5-4D07-9364-2601852A7BD2}"/>
                </a:ext>
              </a:extLst>
            </p:cNvPr>
            <p:cNvSpPr/>
            <p:nvPr/>
          </p:nvSpPr>
          <p:spPr>
            <a:xfrm>
              <a:off x="6362075" y="2099300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79;p37">
              <a:extLst>
                <a:ext uri="{FF2B5EF4-FFF2-40B4-BE49-F238E27FC236}">
                  <a16:creationId xmlns:a16="http://schemas.microsoft.com/office/drawing/2014/main" id="{B3B9AEFA-5FF4-4DF9-B6E0-EB2F2FB4E7FB}"/>
                </a:ext>
              </a:extLst>
            </p:cNvPr>
            <p:cNvSpPr/>
            <p:nvPr/>
          </p:nvSpPr>
          <p:spPr>
            <a:xfrm>
              <a:off x="6362925" y="2198225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0;p37">
              <a:extLst>
                <a:ext uri="{FF2B5EF4-FFF2-40B4-BE49-F238E27FC236}">
                  <a16:creationId xmlns:a16="http://schemas.microsoft.com/office/drawing/2014/main" id="{2EF54E3D-1EDF-425E-A922-9EA381528B5D}"/>
                </a:ext>
              </a:extLst>
            </p:cNvPr>
            <p:cNvSpPr/>
            <p:nvPr/>
          </p:nvSpPr>
          <p:spPr>
            <a:xfrm>
              <a:off x="6362925" y="2286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073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073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81;p37">
              <a:extLst>
                <a:ext uri="{FF2B5EF4-FFF2-40B4-BE49-F238E27FC236}">
                  <a16:creationId xmlns:a16="http://schemas.microsoft.com/office/drawing/2014/main" id="{13F82998-EC8D-4D00-A0B8-16D4BD5238C2}"/>
                </a:ext>
              </a:extLst>
            </p:cNvPr>
            <p:cNvSpPr/>
            <p:nvPr/>
          </p:nvSpPr>
          <p:spPr>
            <a:xfrm>
              <a:off x="6362075" y="238432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82;p37">
              <a:extLst>
                <a:ext uri="{FF2B5EF4-FFF2-40B4-BE49-F238E27FC236}">
                  <a16:creationId xmlns:a16="http://schemas.microsoft.com/office/drawing/2014/main" id="{C700F38D-C168-44F2-8371-F07717C69396}"/>
                </a:ext>
              </a:extLst>
            </p:cNvPr>
            <p:cNvSpPr/>
            <p:nvPr/>
          </p:nvSpPr>
          <p:spPr>
            <a:xfrm>
              <a:off x="6362925" y="2483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7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3;p37">
              <a:extLst>
                <a:ext uri="{FF2B5EF4-FFF2-40B4-BE49-F238E27FC236}">
                  <a16:creationId xmlns:a16="http://schemas.microsoft.com/office/drawing/2014/main" id="{7E479D52-9F6E-4C4E-B2DD-E89424E5A179}"/>
                </a:ext>
              </a:extLst>
            </p:cNvPr>
            <p:cNvSpPr/>
            <p:nvPr/>
          </p:nvSpPr>
          <p:spPr>
            <a:xfrm>
              <a:off x="6362075" y="2582175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0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4;p37">
              <a:extLst>
                <a:ext uri="{FF2B5EF4-FFF2-40B4-BE49-F238E27FC236}">
                  <a16:creationId xmlns:a16="http://schemas.microsoft.com/office/drawing/2014/main" id="{4A0397B4-4E81-4BCD-8898-0A72EE4B8593}"/>
                </a:ext>
              </a:extLst>
            </p:cNvPr>
            <p:cNvSpPr/>
            <p:nvPr/>
          </p:nvSpPr>
          <p:spPr>
            <a:xfrm>
              <a:off x="6362925" y="2680250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8"/>
                  </a:lnTo>
                  <a:lnTo>
                    <a:pt x="19349" y="772"/>
                  </a:lnTo>
                  <a:lnTo>
                    <a:pt x="19349" y="370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85;p37">
              <a:extLst>
                <a:ext uri="{FF2B5EF4-FFF2-40B4-BE49-F238E27FC236}">
                  <a16:creationId xmlns:a16="http://schemas.microsoft.com/office/drawing/2014/main" id="{821CE0DF-EC2B-42AB-B779-4B3A40A1C817}"/>
                </a:ext>
              </a:extLst>
            </p:cNvPr>
            <p:cNvSpPr/>
            <p:nvPr/>
          </p:nvSpPr>
          <p:spPr>
            <a:xfrm>
              <a:off x="6362075" y="27791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303" y="1"/>
                  </a:moveTo>
                  <a:lnTo>
                    <a:pt x="1" y="336"/>
                  </a:lnTo>
                  <a:lnTo>
                    <a:pt x="1" y="806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6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86;p37">
              <a:extLst>
                <a:ext uri="{FF2B5EF4-FFF2-40B4-BE49-F238E27FC236}">
                  <a16:creationId xmlns:a16="http://schemas.microsoft.com/office/drawing/2014/main" id="{B3058702-1BBB-4D86-A2C6-7B0478F0D48B}"/>
                </a:ext>
              </a:extLst>
            </p:cNvPr>
            <p:cNvSpPr/>
            <p:nvPr/>
          </p:nvSpPr>
          <p:spPr>
            <a:xfrm>
              <a:off x="6362075" y="28781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87;p37">
              <a:extLst>
                <a:ext uri="{FF2B5EF4-FFF2-40B4-BE49-F238E27FC236}">
                  <a16:creationId xmlns:a16="http://schemas.microsoft.com/office/drawing/2014/main" id="{943679B2-78EC-4999-80FA-4CC0389AE6D9}"/>
                </a:ext>
              </a:extLst>
            </p:cNvPr>
            <p:cNvSpPr/>
            <p:nvPr/>
          </p:nvSpPr>
          <p:spPr>
            <a:xfrm>
              <a:off x="7675750" y="160635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88;p37">
              <a:extLst>
                <a:ext uri="{FF2B5EF4-FFF2-40B4-BE49-F238E27FC236}">
                  <a16:creationId xmlns:a16="http://schemas.microsoft.com/office/drawing/2014/main" id="{7B2EBF8C-BAD4-4CA5-AA87-9FB88B35C820}"/>
                </a:ext>
              </a:extLst>
            </p:cNvPr>
            <p:cNvSpPr/>
            <p:nvPr/>
          </p:nvSpPr>
          <p:spPr>
            <a:xfrm>
              <a:off x="7676600" y="1704450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805"/>
                  </a:lnTo>
                  <a:lnTo>
                    <a:pt x="19382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9;p37">
              <a:extLst>
                <a:ext uri="{FF2B5EF4-FFF2-40B4-BE49-F238E27FC236}">
                  <a16:creationId xmlns:a16="http://schemas.microsoft.com/office/drawing/2014/main" id="{4BB54707-3006-42C3-8CCB-82D55CECCEEA}"/>
                </a:ext>
              </a:extLst>
            </p:cNvPr>
            <p:cNvSpPr/>
            <p:nvPr/>
          </p:nvSpPr>
          <p:spPr>
            <a:xfrm>
              <a:off x="7675750" y="1803375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5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90;p37">
              <a:extLst>
                <a:ext uri="{FF2B5EF4-FFF2-40B4-BE49-F238E27FC236}">
                  <a16:creationId xmlns:a16="http://schemas.microsoft.com/office/drawing/2014/main" id="{F6EE8E93-DE2C-4F9C-B838-BEAD71E251A2}"/>
                </a:ext>
              </a:extLst>
            </p:cNvPr>
            <p:cNvSpPr/>
            <p:nvPr/>
          </p:nvSpPr>
          <p:spPr>
            <a:xfrm>
              <a:off x="7676600" y="1902275"/>
              <a:ext cx="484575" cy="28550"/>
            </a:xfrm>
            <a:custGeom>
              <a:avLst/>
              <a:gdLst/>
              <a:ahLst/>
              <a:cxnLst/>
              <a:rect l="l" t="t" r="r" b="b"/>
              <a:pathLst>
                <a:path w="19383" h="1142" extrusionOk="0">
                  <a:moveTo>
                    <a:pt x="570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70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82" y="772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1;p37">
              <a:extLst>
                <a:ext uri="{FF2B5EF4-FFF2-40B4-BE49-F238E27FC236}">
                  <a16:creationId xmlns:a16="http://schemas.microsoft.com/office/drawing/2014/main" id="{AB4EB782-BA35-434F-9A47-B319B9F9F3B9}"/>
                </a:ext>
              </a:extLst>
            </p:cNvPr>
            <p:cNvSpPr/>
            <p:nvPr/>
          </p:nvSpPr>
          <p:spPr>
            <a:xfrm>
              <a:off x="7675750" y="200120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2;p37">
              <a:extLst>
                <a:ext uri="{FF2B5EF4-FFF2-40B4-BE49-F238E27FC236}">
                  <a16:creationId xmlns:a16="http://schemas.microsoft.com/office/drawing/2014/main" id="{288E2E37-361C-4AA6-A4B9-2D6D79CF7BC5}"/>
                </a:ext>
              </a:extLst>
            </p:cNvPr>
            <p:cNvSpPr/>
            <p:nvPr/>
          </p:nvSpPr>
          <p:spPr>
            <a:xfrm>
              <a:off x="7675750" y="2099300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3;p37">
              <a:extLst>
                <a:ext uri="{FF2B5EF4-FFF2-40B4-BE49-F238E27FC236}">
                  <a16:creationId xmlns:a16="http://schemas.microsoft.com/office/drawing/2014/main" id="{EA31D4B3-40E9-40AE-8D9E-99E3FB4BE81B}"/>
                </a:ext>
              </a:extLst>
            </p:cNvPr>
            <p:cNvSpPr/>
            <p:nvPr/>
          </p:nvSpPr>
          <p:spPr>
            <a:xfrm>
              <a:off x="7676600" y="2198225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771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4;p37">
              <a:extLst>
                <a:ext uri="{FF2B5EF4-FFF2-40B4-BE49-F238E27FC236}">
                  <a16:creationId xmlns:a16="http://schemas.microsoft.com/office/drawing/2014/main" id="{69894BFD-7933-4AA3-A428-F76B2B23DBC9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95;p37">
              <a:extLst>
                <a:ext uri="{FF2B5EF4-FFF2-40B4-BE49-F238E27FC236}">
                  <a16:creationId xmlns:a16="http://schemas.microsoft.com/office/drawing/2014/main" id="{6F2E224E-4531-4614-B7C6-963DE128FF70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7394421" cy="110070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18288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G[n]: Set of class taught by teacher </a:t>
                </a:r>
                <a:r>
                  <a:rPr lang="en-GB" sz="1600" dirty="0"/>
                  <a:t>n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lvl="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Time_Table[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d, k, r]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  <a:cs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𝑙𝑒𝑠𝑠𝑜𝑛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𝑟𝑜𝑜𝑚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            </a:t>
                </a: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7394421" cy="11007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Variables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9C488-2D14-4CBF-83F3-B016D9A44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280" y="2625939"/>
            <a:ext cx="5819440" cy="2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2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/>
                  <a:t>A teacher teach at most one class at a moment.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600" dirty="0"/>
                  <a:t>, we have: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1800" b="0" dirty="0">
                    <a:ea typeface="Nirmala UI" panose="020B0502040204020203" pitchFamily="34" charset="0"/>
                  </a:rPr>
                  <a:t>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𝑡𝑒𝑎𝑐h𝑒𝑟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800" b="0" dirty="0">
                  <a:ea typeface="Nirmala UI" panose="020B0502040204020203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  <a:blipFill>
                <a:blip r:embed="rId3"/>
                <a:stretch>
                  <a:fillRect l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D6A6A-6C37-46B5-8988-84382742A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619" y="3113034"/>
            <a:ext cx="5298761" cy="18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79982"/>
      </p:ext>
    </p:extLst>
  </p:cSld>
  <p:clrMapOvr>
    <a:masterClrMapping/>
  </p:clrMapOvr>
</p:sld>
</file>

<file path=ppt/theme/theme1.xml><?xml version="1.0" encoding="utf-8"?>
<a:theme xmlns:a="http://schemas.openxmlformats.org/drawingml/2006/main" name="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2440</Words>
  <Application>Microsoft Office PowerPoint</Application>
  <PresentationFormat>On-screen Show (16:9)</PresentationFormat>
  <Paragraphs>569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Cambria Math</vt:lpstr>
      <vt:lpstr>Arial</vt:lpstr>
      <vt:lpstr>Courier New</vt:lpstr>
      <vt:lpstr>Poppins</vt:lpstr>
      <vt:lpstr>Calibri</vt:lpstr>
      <vt:lpstr>Nirmala UI</vt:lpstr>
      <vt:lpstr>Signika</vt:lpstr>
      <vt:lpstr>Luckiest Guy</vt:lpstr>
      <vt:lpstr>Wingdings</vt:lpstr>
      <vt:lpstr>Blog SEO: Advices to optimize Posts by Slidesgo</vt:lpstr>
      <vt:lpstr>Arranging Schedule</vt:lpstr>
      <vt:lpstr>Members of the group</vt:lpstr>
      <vt:lpstr>1</vt:lpstr>
      <vt:lpstr>About this problem</vt:lpstr>
      <vt:lpstr>Arranging timetable</vt:lpstr>
      <vt:lpstr>Variables for all algorithm</vt:lpstr>
      <vt:lpstr>CP SOLUTION</vt:lpstr>
      <vt:lpstr>CP Variables</vt:lpstr>
      <vt:lpstr>CP Constraints</vt:lpstr>
      <vt:lpstr>CP Constraints</vt:lpstr>
      <vt:lpstr>CP Constraints</vt:lpstr>
      <vt:lpstr>LOCAL SEARCH</vt:lpstr>
      <vt:lpstr>Search space</vt:lpstr>
      <vt:lpstr>Heuristics</vt:lpstr>
      <vt:lpstr>Hill Climbing Idea</vt:lpstr>
      <vt:lpstr>Hill Climbing Pseudocode</vt:lpstr>
      <vt:lpstr>Remark</vt:lpstr>
      <vt:lpstr>First Choice Hill Climbing Idea</vt:lpstr>
      <vt:lpstr>First Choice Hill Climbing Pseudocode</vt:lpstr>
      <vt:lpstr>Remark</vt:lpstr>
      <vt:lpstr>GREEDY</vt:lpstr>
      <vt:lpstr>Greedy Idea</vt:lpstr>
      <vt:lpstr>Greedy Pseudocode</vt:lpstr>
      <vt:lpstr>Remark</vt:lpstr>
      <vt:lpstr>Compare 4 algorithms</vt:lpstr>
      <vt:lpstr>Compare 4 algorithms</vt:lpstr>
      <vt:lpstr>FURTHER PROBLEM</vt:lpstr>
      <vt:lpstr>PowerPoint Presentation</vt:lpstr>
      <vt:lpstr>MIP Variables</vt:lpstr>
      <vt:lpstr>MIP Constraints</vt:lpstr>
      <vt:lpstr>MIP Constraints</vt:lpstr>
      <vt:lpstr>MIP Constraints</vt:lpstr>
      <vt:lpstr>MIP Constraints</vt:lpstr>
      <vt:lpstr>MIP Objective Function</vt:lpstr>
      <vt:lpstr>CP vs MIP</vt:lpstr>
      <vt:lpstr>CP vs MIP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of this template</dc:title>
  <cp:lastModifiedBy>Nguyen Van Huy 20204879</cp:lastModifiedBy>
  <cp:revision>258</cp:revision>
  <dcterms:modified xsi:type="dcterms:W3CDTF">2021-12-26T12:03:17Z</dcterms:modified>
</cp:coreProperties>
</file>