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261" r:id="rId3"/>
    <p:sldId id="325" r:id="rId4"/>
    <p:sldId id="259" r:id="rId5"/>
    <p:sldId id="291" r:id="rId6"/>
    <p:sldId id="288" r:id="rId7"/>
    <p:sldId id="264" r:id="rId8"/>
    <p:sldId id="326" r:id="rId9"/>
    <p:sldId id="327" r:id="rId10"/>
    <p:sldId id="328" r:id="rId11"/>
    <p:sldId id="329" r:id="rId12"/>
    <p:sldId id="332" r:id="rId13"/>
    <p:sldId id="333" r:id="rId14"/>
    <p:sldId id="337" r:id="rId15"/>
    <p:sldId id="334" r:id="rId16"/>
    <p:sldId id="335" r:id="rId17"/>
    <p:sldId id="336" r:id="rId18"/>
    <p:sldId id="324" r:id="rId19"/>
    <p:sldId id="330" r:id="rId20"/>
    <p:sldId id="314" r:id="rId21"/>
    <p:sldId id="315" r:id="rId22"/>
    <p:sldId id="317" r:id="rId23"/>
    <p:sldId id="318" r:id="rId24"/>
    <p:sldId id="319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Luckiest Guy" panose="020B0604020202020204" charset="0"/>
      <p:regular r:id="rId28"/>
    </p:embeddedFont>
    <p:embeddedFont>
      <p:font typeface="Nirmala UI" panose="020B0502040204020203" pitchFamily="34" charset="0"/>
      <p:regular r:id="rId29"/>
      <p:bold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Signika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6" d="100"/>
          <a:sy n="56" d="100"/>
        </p:scale>
        <p:origin x="5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8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8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2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50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/>
              <a:t>CP </a:t>
            </a:r>
            <a:r>
              <a:rPr lang="en-GB">
                <a:solidFill>
                  <a:schemeClr val="lt2"/>
                </a:solidFill>
              </a:rPr>
              <a:t>Objective Function</a:t>
            </a:r>
            <a:endParaRPr lang="en-GB" dirty="0">
              <a:solidFill>
                <a:schemeClr val="lt2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6" y="1455757"/>
            <a:ext cx="4453040" cy="2337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Total_Shifts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d]: The number of shifts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that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study in day d.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</a:t>
                </a:r>
              </a:p>
              <a:p>
                <a:pPr marL="27432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Set objective function: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Most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Shifts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Day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Shifts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  <a:blipFill>
                <a:blip r:embed="rId4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298" y="1336206"/>
            <a:ext cx="7394421" cy="209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buNone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Def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FirstChoiceHillClimbing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(variables, domain, limit):</a:t>
            </a:r>
          </a:p>
          <a:p>
            <a:pPr marL="0" lvl="0" indent="0" defTabSz="182880">
              <a:buNone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</a:rPr>
              <a:t>	current = generate a random state</a:t>
            </a:r>
          </a:p>
          <a:p>
            <a:pPr marL="0" lvl="0" indent="0" defTabSz="182880">
              <a:buNone/>
            </a:pPr>
            <a:r>
              <a:rPr lang="en-GB" sz="1600" dirty="0"/>
              <a:t>	</a:t>
            </a:r>
            <a:r>
              <a:rPr lang="en-GB" sz="1600" dirty="0" err="1"/>
              <a:t>curr_violations</a:t>
            </a:r>
            <a:r>
              <a:rPr lang="en-GB" sz="1600" dirty="0"/>
              <a:t> = Value(current)</a:t>
            </a:r>
          </a:p>
          <a:p>
            <a:pPr marL="0" lvl="0" indent="0" defTabSz="182880">
              <a:buNone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</a:rPr>
              <a:t>	while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</a:rPr>
              <a:t>curr_violations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</a:rPr>
              <a:t> &gt; 0:</a:t>
            </a:r>
          </a:p>
          <a:p>
            <a:pPr marL="0" lvl="0" indent="0" defTabSz="182880">
              <a:buNone/>
            </a:pPr>
            <a:r>
              <a:rPr lang="en-GB" sz="1600" dirty="0"/>
              <a:t>		</a:t>
            </a:r>
            <a:r>
              <a:rPr lang="en-GB" sz="1600" dirty="0" err="1"/>
              <a:t>cnt</a:t>
            </a:r>
            <a:r>
              <a:rPr lang="en-GB" sz="1600" dirty="0"/>
              <a:t> = 0</a:t>
            </a:r>
          </a:p>
          <a:p>
            <a:pPr marL="0" lvl="0" indent="0" defTabSz="182880">
              <a:buNone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</a:rPr>
              <a:t>		while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</a:rPr>
              <a:t>cnt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</a:rPr>
              <a:t> &lt; limit:</a:t>
            </a:r>
          </a:p>
          <a:p>
            <a:pPr marL="0" lvl="0" indent="0" defTabSz="182880">
              <a:buNone/>
            </a:pPr>
            <a:r>
              <a:rPr lang="en-GB" sz="1600"/>
              <a:t>			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GREEDY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4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00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298" y="1336206"/>
            <a:ext cx="7394421" cy="209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To arrange the timetable for every class, we have to arrange 1</a:t>
            </a:r>
            <a:r>
              <a:rPr lang="en-GB" sz="1600" baseline="30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shift, 2</a:t>
            </a:r>
            <a:r>
              <a:rPr lang="en-GB" sz="1600" baseline="30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nd</a:t>
            </a:r>
            <a:r>
              <a:rPr lang="en-GB" sz="1600" baseline="30000" dirty="0"/>
              <a:t> 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shift, 3</a:t>
            </a:r>
            <a:r>
              <a:rPr lang="en-GB" sz="1600" baseline="30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rd 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shift, … for each class such that our arrangement satisfies the constraint: One teacher teaches at most one class at a specific time, the number of student needs to be less than the room’s capacity and one room has at most one class.             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298" y="1336206"/>
            <a:ext cx="3369277" cy="3186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def greedy():</a:t>
            </a:r>
          </a:p>
          <a:p>
            <a:pPr marL="0" lvl="0" indent="0" defTabSz="182880">
              <a:buNone/>
            </a:pPr>
            <a:r>
              <a:rPr lang="en-GB" sz="1200" dirty="0"/>
              <a:t>	timetable = [ ]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</a:endParaRPr>
          </a:p>
          <a:p>
            <a:pPr marL="0" lvl="0" indent="0" defTabSz="182880">
              <a:buNone/>
            </a:pPr>
            <a:r>
              <a:rPr lang="en-GB" sz="1200" dirty="0"/>
              <a:t>	for </a:t>
            </a:r>
            <a:r>
              <a:rPr lang="en-GB" sz="1200" dirty="0" err="1"/>
              <a:t>i</a:t>
            </a:r>
            <a:r>
              <a:rPr lang="en-GB" sz="1200" dirty="0"/>
              <a:t> in range(N):</a:t>
            </a:r>
          </a:p>
          <a:p>
            <a:pPr marL="0" lvl="0" indent="0" defTabSz="182880">
              <a:buNone/>
            </a:pPr>
            <a:r>
              <a:rPr lang="en-GB" sz="1200" dirty="0"/>
              <a:t>		</a:t>
            </a:r>
            <a:r>
              <a:rPr lang="en-GB" sz="1200" dirty="0" err="1"/>
              <a:t>timetable.push</a:t>
            </a:r>
            <a:r>
              <a:rPr lang="en-GB" sz="1200" dirty="0"/>
              <a:t>([ ])</a:t>
            </a:r>
          </a:p>
          <a:p>
            <a:pPr marL="0" lvl="0" indent="0" defTabSz="182880">
              <a:buNone/>
            </a:pPr>
            <a:r>
              <a:rPr lang="en-GB" sz="1200" dirty="0"/>
              <a:t>		for j in t[</a:t>
            </a:r>
            <a:r>
              <a:rPr lang="en-GB" sz="1200" dirty="0" err="1"/>
              <a:t>i</a:t>
            </a:r>
            <a:r>
              <a:rPr lang="en-GB" sz="1200" dirty="0"/>
              <a:t>]:</a:t>
            </a:r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			</a:t>
            </a:r>
            <a:r>
              <a:rPr lang="en-GB" sz="1200" dirty="0"/>
              <a:t>x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:= </a:t>
            </a:r>
            <a:r>
              <a:rPr lang="en-GB" sz="1200" dirty="0" err="1"/>
              <a:t>ChooseTimeAndRoom</a:t>
            </a:r>
            <a:r>
              <a:rPr lang="en-GB" sz="1200" dirty="0"/>
              <a:t>(timetable)</a:t>
            </a:r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			if </a:t>
            </a:r>
            <a:r>
              <a:rPr lang="en-GB" sz="1200" dirty="0"/>
              <a:t>x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</a:t>
            </a:r>
            <a:r>
              <a:rPr lang="en-GB" sz="1200" dirty="0"/>
              <a:t>= None:	</a:t>
            </a:r>
          </a:p>
          <a:p>
            <a:pPr marL="0" lvl="0" indent="0" defTabSz="182880">
              <a:buNone/>
            </a:pPr>
            <a:r>
              <a:rPr lang="en-GB" sz="1200" dirty="0"/>
              <a:t>				return “FAILURE”</a:t>
            </a:r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			timetable[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].push(x)</a:t>
            </a:r>
          </a:p>
          <a:p>
            <a:pPr marL="0" lvl="0" indent="0" defTabSz="182880">
              <a:buNone/>
            </a:pPr>
            <a:r>
              <a:rPr lang="en-GB" sz="1200" dirty="0"/>
              <a:t>	return timetable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	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" name="Google Shape;698;p37">
            <a:extLst>
              <a:ext uri="{FF2B5EF4-FFF2-40B4-BE49-F238E27FC236}">
                <a16:creationId xmlns:a16="http://schemas.microsoft.com/office/drawing/2014/main" id="{053008A6-D054-41B1-A404-45922622F1DC}"/>
              </a:ext>
            </a:extLst>
          </p:cNvPr>
          <p:cNvSpPr txBox="1">
            <a:spLocks/>
          </p:cNvSpPr>
          <p:nvPr/>
        </p:nvSpPr>
        <p:spPr>
          <a:xfrm>
            <a:off x="3536403" y="1331831"/>
            <a:ext cx="3369277" cy="318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82880">
              <a:buFont typeface="Poppins"/>
              <a:buNone/>
            </a:pPr>
            <a:r>
              <a:rPr lang="en-GB" sz="1200" dirty="0"/>
              <a:t>def </a:t>
            </a:r>
            <a:r>
              <a:rPr lang="en-GB" sz="1200" dirty="0" err="1"/>
              <a:t>ChooseTimeAndRoom</a:t>
            </a:r>
            <a:r>
              <a:rPr lang="en-GB" sz="1200" dirty="0"/>
              <a:t>(timetable)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	for </a:t>
            </a:r>
            <a:r>
              <a:rPr lang="en-GB" sz="1200" dirty="0" err="1"/>
              <a:t>i</a:t>
            </a:r>
            <a:r>
              <a:rPr lang="en-GB" sz="1200" dirty="0"/>
              <a:t> in range(60):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		for j in M: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			if Feasible: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				return </a:t>
            </a:r>
            <a:r>
              <a:rPr lang="en-GB" sz="1200" dirty="0" err="1"/>
              <a:t>i</a:t>
            </a:r>
            <a:r>
              <a:rPr lang="en-GB" sz="1200" dirty="0"/>
              <a:t>, j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	return None</a:t>
            </a:r>
          </a:p>
          <a:p>
            <a:pPr marL="0" indent="0" defTabSz="182880">
              <a:buFont typeface="Poppins"/>
              <a:buNone/>
            </a:pPr>
            <a:endParaRPr lang="en-GB" sz="1200" dirty="0"/>
          </a:p>
          <a:p>
            <a:pPr marL="0" indent="0" defTabSz="182880">
              <a:buFont typeface="Poppins"/>
              <a:buNone/>
            </a:pPr>
            <a:r>
              <a:rPr lang="en-GB" sz="1200" dirty="0"/>
              <a:t>Notation: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N: The number of class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M: The number of room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/>
              <a:t>Feasible: Check the constraint. If satisfy all, return True, </a:t>
            </a:r>
            <a:r>
              <a:rPr lang="en-GB" sz="1200"/>
              <a:t>else False.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5503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Faster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4" y="1736000"/>
            <a:ext cx="295508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Another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method using </a:t>
            </a:r>
            <a:r>
              <a:rPr lang="en-GB" dirty="0" err="1"/>
              <a:t>ortools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2"/>
            <a:ext cx="5228683" cy="39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arranging student schedule. t(</a:t>
            </a:r>
            <a:r>
              <a:rPr lang="en-GB" sz="1200" dirty="0" err="1"/>
              <a:t>i</a:t>
            </a:r>
            <a:r>
              <a:rPr lang="en-GB" sz="1200" dirty="0"/>
              <a:t>), g(</a:t>
            </a:r>
            <a:r>
              <a:rPr lang="en-GB" sz="1200" dirty="0" err="1"/>
              <a:t>i</a:t>
            </a:r>
            <a:r>
              <a:rPr lang="en-GB" sz="1200" dirty="0"/>
              <a:t>), s(</a:t>
            </a:r>
            <a:r>
              <a:rPr lang="en-GB" sz="1200" dirty="0" err="1"/>
              <a:t>i</a:t>
            </a:r>
            <a:r>
              <a:rPr lang="en-GB" sz="1200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M rooms 1, 2, …, M, while c(</a:t>
            </a:r>
            <a:r>
              <a:rPr lang="en-GB" sz="1200" dirty="0" err="1"/>
              <a:t>i</a:t>
            </a:r>
            <a:r>
              <a:rPr lang="en-GB" sz="1200" dirty="0"/>
              <a:t>) is the number of seat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5 school-day in one week (from Monday to Friday), each day consist of 12 shifts (6 morning shifts and 6 afternoon shifts).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Let’s create a student schedule (determine weekday, shift and the room for each class) such that: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setting in different time.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 in each class is less than room’s capacity.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Variables </a:t>
            </a:r>
            <a:r>
              <a:rPr lang="en-GB" dirty="0"/>
              <a:t>for all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1181</Words>
  <Application>Microsoft Office PowerPoint</Application>
  <PresentationFormat>On-screen Show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Luckiest Guy</vt:lpstr>
      <vt:lpstr>Cambria Math</vt:lpstr>
      <vt:lpstr>Arial</vt:lpstr>
      <vt:lpstr>Courier New</vt:lpstr>
      <vt:lpstr>Signika</vt:lpstr>
      <vt:lpstr>Nirmala UI</vt:lpstr>
      <vt:lpstr>Poppins</vt:lpstr>
      <vt:lpstr>Wingdings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Variables for all algorithm</vt:lpstr>
      <vt:lpstr>CP SOLUTION</vt:lpstr>
      <vt:lpstr>CP Variables</vt:lpstr>
      <vt:lpstr>CP Constraints</vt:lpstr>
      <vt:lpstr>CP Constraints</vt:lpstr>
      <vt:lpstr>CP Constraints</vt:lpstr>
      <vt:lpstr>PowerPoint Presentation</vt:lpstr>
      <vt:lpstr>LOCAL SEARCH</vt:lpstr>
      <vt:lpstr>First Choice Hill Climbing pseudocode</vt:lpstr>
      <vt:lpstr>GREEDY</vt:lpstr>
      <vt:lpstr>Greedy Idea</vt:lpstr>
      <vt:lpstr>Greedy Pseudocode</vt:lpstr>
      <vt:lpstr>MIP SOLUTION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166</cp:revision>
  <dcterms:modified xsi:type="dcterms:W3CDTF">2021-12-25T17:28:07Z</dcterms:modified>
</cp:coreProperties>
</file>