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61" r:id="rId3"/>
    <p:sldId id="325" r:id="rId4"/>
    <p:sldId id="259" r:id="rId5"/>
    <p:sldId id="291" r:id="rId6"/>
    <p:sldId id="288" r:id="rId7"/>
    <p:sldId id="264" r:id="rId8"/>
    <p:sldId id="326" r:id="rId9"/>
    <p:sldId id="327" r:id="rId10"/>
    <p:sldId id="328" r:id="rId11"/>
    <p:sldId id="329" r:id="rId12"/>
    <p:sldId id="332" r:id="rId13"/>
    <p:sldId id="324" r:id="rId14"/>
    <p:sldId id="330" r:id="rId15"/>
    <p:sldId id="314" r:id="rId16"/>
    <p:sldId id="315" r:id="rId17"/>
    <p:sldId id="317" r:id="rId18"/>
    <p:sldId id="318" r:id="rId19"/>
    <p:sldId id="319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uckiest Guy" panose="02000506000000020004" pitchFamily="2" charset="0"/>
      <p:regular r:id="rId23"/>
    </p:embeddedFont>
    <p:embeddedFont>
      <p:font typeface="Nirmala UI" panose="020B0502040204020203" pitchFamily="34" charset="0"/>
      <p:regular r:id="rId24"/>
      <p:bold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Signika" pitchFamily="2" charset="7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/>
              <a:t>CP </a:t>
            </a:r>
            <a:r>
              <a:rPr lang="en-GB">
                <a:solidFill>
                  <a:schemeClr val="lt2"/>
                </a:solidFill>
              </a:rPr>
              <a:t>Objective Function</a:t>
            </a:r>
            <a:endParaRPr lang="en-GB" dirty="0">
              <a:solidFill>
                <a:schemeClr val="lt2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64" y="1701578"/>
            <a:ext cx="5129136" cy="2692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2" y="1455757"/>
                <a:ext cx="3907522" cy="3832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Total_Shifts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d]: The number of shifts that</a:t>
                </a:r>
              </a:p>
              <a:p>
                <a:pPr marL="274320" lvl="0">
                  <a:spcBef>
                    <a:spcPts val="600"/>
                  </a:spcBef>
                </a:pP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class </a:t>
                </a: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study in day d</a:t>
                </a:r>
              </a:p>
              <a:p>
                <a:pPr marL="560070" lvl="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maximum number of </a:t>
                </a:r>
              </a:p>
              <a:p>
                <a:pPr marL="274320" lvl="0">
                  <a:spcBef>
                    <a:spcPts val="600"/>
                  </a:spcBef>
                </a:pP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shifts in one day of class </a:t>
                </a:r>
                <a:r>
                  <a:rPr lang="en-GB" sz="1300" dirty="0" err="1"/>
                  <a:t>i</a:t>
                </a:r>
                <a:r>
                  <a:rPr lang="en-GB" sz="1300" dirty="0"/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3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maximum number of </a:t>
                </a:r>
              </a:p>
              <a:p>
                <a:pPr marL="274320">
                  <a:spcBef>
                    <a:spcPts val="600"/>
                  </a:spcBef>
                </a:pP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shifts in one day of class </a:t>
                </a:r>
                <a:r>
                  <a:rPr lang="en-GB" sz="1300" dirty="0" err="1"/>
                  <a:t>i</a:t>
                </a:r>
                <a:r>
                  <a:rPr lang="en-GB" sz="1300" dirty="0"/>
                  <a:t>.</a:t>
                </a:r>
              </a:p>
              <a:p>
                <a:pPr marL="274320">
                  <a:spcBef>
                    <a:spcPts val="600"/>
                  </a:spcBef>
                </a:pPr>
                <a:endParaRPr lang="en-GB" sz="13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3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Set objective function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300" dirty="0"/>
                            <m:t>Most</m:t>
                          </m:r>
                          <m:r>
                            <m:rPr>
                              <m:nor/>
                            </m:rPr>
                            <a:rPr lang="en-GB" sz="1300" dirty="0"/>
                            <m:t>_</m:t>
                          </m:r>
                          <m:r>
                            <m:rPr>
                              <m:nor/>
                            </m:rPr>
                            <a:rPr lang="en-GB" sz="1300" dirty="0"/>
                            <m:t>Shifts</m:t>
                          </m:r>
                          <m:r>
                            <m:rPr>
                              <m:nor/>
                            </m:rPr>
                            <a:rPr lang="en-GB" sz="1300" dirty="0"/>
                            <m:t>_</m:t>
                          </m:r>
                          <m:r>
                            <m:rPr>
                              <m:nor/>
                            </m:rPr>
                            <a:rPr lang="en-GB" sz="1300" dirty="0"/>
                            <m:t>Day</m:t>
                          </m:r>
                          <m:r>
                            <m:rPr>
                              <m:nor/>
                            </m:rPr>
                            <a:rPr lang="en-GB" sz="1300" dirty="0"/>
                            <m:t>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300" dirty="0"/>
                        <m:t>Least</m:t>
                      </m:r>
                      <m:r>
                        <m:rPr>
                          <m:nor/>
                        </m:rPr>
                        <a:rPr lang="en-GB" sz="1300" dirty="0"/>
                        <m:t>_</m:t>
                      </m:r>
                      <m:r>
                        <m:rPr>
                          <m:nor/>
                        </m:rPr>
                        <a:rPr lang="en-GB" sz="1300" dirty="0"/>
                        <m:t>Shifts</m:t>
                      </m:r>
                      <m:r>
                        <m:rPr>
                          <m:nor/>
                        </m:rPr>
                        <a:rPr lang="en-GB" sz="1300" dirty="0"/>
                        <m:t>_</m:t>
                      </m:r>
                      <m:r>
                        <m:rPr>
                          <m:nor/>
                        </m:rPr>
                        <a:rPr lang="en-GB" sz="1300" dirty="0"/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30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74320">
                  <a:spcBef>
                    <a:spcPts val="600"/>
                  </a:spcBef>
                </a:pPr>
                <a:endParaRPr lang="en-GB" sz="13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560070" lvl="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GB" sz="13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" y="1455757"/>
                <a:ext cx="3907522" cy="3832139"/>
              </a:xfrm>
              <a:prstGeom prst="rect">
                <a:avLst/>
              </a:prstGeom>
              <a:blipFill>
                <a:blip r:embed="rId4"/>
                <a:stretch>
                  <a:fillRect l="-6796" t="-330" b="-49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study in a room, the number of student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MIP solution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Another method using </a:t>
            </a:r>
            <a:r>
              <a:rPr lang="en-GB" dirty="0" err="1"/>
              <a:t>ortools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Information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2"/>
                </a:solidFill>
              </a:rPr>
              <a:t>Table of </a:t>
            </a:r>
            <a:r>
              <a:rPr lang="en-GB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2"/>
            <a:ext cx="5228683" cy="391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arranging student schedule. t(</a:t>
            </a:r>
            <a:r>
              <a:rPr lang="en-GB" sz="1200" dirty="0" err="1"/>
              <a:t>i</a:t>
            </a:r>
            <a:r>
              <a:rPr lang="en-GB" sz="1200" dirty="0"/>
              <a:t>), g(</a:t>
            </a:r>
            <a:r>
              <a:rPr lang="en-GB" sz="1200" dirty="0" err="1"/>
              <a:t>i</a:t>
            </a:r>
            <a:r>
              <a:rPr lang="en-GB" sz="1200" dirty="0"/>
              <a:t>), s(</a:t>
            </a:r>
            <a:r>
              <a:rPr lang="en-GB" sz="1200" dirty="0" err="1"/>
              <a:t>i</a:t>
            </a:r>
            <a:r>
              <a:rPr lang="en-GB" sz="1200" dirty="0"/>
              <a:t>) is the number of shift, teacher, the number of student, respectively.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M rooms 1, 2, …, M, while c(</a:t>
            </a:r>
            <a:r>
              <a:rPr lang="en-GB" sz="1200" dirty="0" err="1"/>
              <a:t>i</a:t>
            </a:r>
            <a:r>
              <a:rPr lang="en-GB" sz="1200" dirty="0"/>
              <a:t>) is the number of seat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There are 5 school-day in one week (from Monday to Friday), each day consist of 12 shifts (6 morning shifts and 6 afternoon shifts).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dirty="0"/>
              <a:t>Let’s create a student schedule (determine weekday, shift and the room for each class) such that: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setting in different time.</a:t>
            </a:r>
          </a:p>
          <a:p>
            <a:pPr marL="228600" lvl="0" indent="-228600" algn="l" rtl="0">
              <a:spcBef>
                <a:spcPts val="30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 in each class is less than room’s capacity.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2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  <a:endParaRPr lang="en-GB"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Variables </a:t>
            </a:r>
            <a:r>
              <a:rPr lang="en-GB" dirty="0"/>
              <a:t>for all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 at most one class at a moment.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898</Words>
  <Application>Microsoft Macintosh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Poppins</vt:lpstr>
      <vt:lpstr>Cambria Math</vt:lpstr>
      <vt:lpstr>Arial</vt:lpstr>
      <vt:lpstr>Wingdings</vt:lpstr>
      <vt:lpstr>Luckiest Guy</vt:lpstr>
      <vt:lpstr>Courier New</vt:lpstr>
      <vt:lpstr>Nirmala UI</vt:lpstr>
      <vt:lpstr>Signika</vt:lpstr>
      <vt:lpstr>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Variables for all algorithm</vt:lpstr>
      <vt:lpstr>CP solution</vt:lpstr>
      <vt:lpstr>CP Variables</vt:lpstr>
      <vt:lpstr>CP Constraints</vt:lpstr>
      <vt:lpstr>CP Constraints</vt:lpstr>
      <vt:lpstr>CP Constraints</vt:lpstr>
      <vt:lpstr>PowerPoint Presentation</vt:lpstr>
      <vt:lpstr>MIP SOLUTION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Tran Tuan Phong 20200467</cp:lastModifiedBy>
  <cp:revision>151</cp:revision>
  <dcterms:modified xsi:type="dcterms:W3CDTF">2021-12-25T12:06:33Z</dcterms:modified>
</cp:coreProperties>
</file>