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4.jpg" ContentType="image/png"/>
  <Override PartName="/ppt/media/image2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70"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84"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AA9B0F-6222-46AD-92C3-4128829FC4DF}"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408914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9B0F-6222-46AD-92C3-4128829FC4DF}"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116522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9B0F-6222-46AD-92C3-4128829FC4DF}"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270657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9B0F-6222-46AD-92C3-4128829FC4DF}"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146965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A9B0F-6222-46AD-92C3-4128829FC4DF}"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225134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AA9B0F-6222-46AD-92C3-4128829FC4DF}"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123301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A9B0F-6222-46AD-92C3-4128829FC4DF}" type="datetimeFigureOut">
              <a:rPr lang="en-US" smtClean="0"/>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396556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A9B0F-6222-46AD-92C3-4128829FC4DF}" type="datetimeFigureOut">
              <a:rPr lang="en-US" smtClean="0"/>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85651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9B0F-6222-46AD-92C3-4128829FC4DF}" type="datetimeFigureOut">
              <a:rPr lang="en-US" smtClean="0"/>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29641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9B0F-6222-46AD-92C3-4128829FC4DF}"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220681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9B0F-6222-46AD-92C3-4128829FC4DF}"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65060-35B6-4614-A531-DDE881CA08AC}" type="slidenum">
              <a:rPr lang="en-US" smtClean="0"/>
              <a:t>‹#›</a:t>
            </a:fld>
            <a:endParaRPr lang="en-US"/>
          </a:p>
        </p:txBody>
      </p:sp>
    </p:spTree>
    <p:extLst>
      <p:ext uri="{BB962C8B-B14F-4D97-AF65-F5344CB8AC3E}">
        <p14:creationId xmlns:p14="http://schemas.microsoft.com/office/powerpoint/2010/main" val="388693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9B0F-6222-46AD-92C3-4128829FC4DF}" type="datetimeFigureOut">
              <a:rPr lang="en-US" smtClean="0"/>
              <a:t>3/30/2018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65060-35B6-4614-A531-DDE881CA08AC}" type="slidenum">
              <a:rPr lang="en-US" smtClean="0"/>
              <a:t>‹#›</a:t>
            </a:fld>
            <a:endParaRPr lang="en-US"/>
          </a:p>
        </p:txBody>
      </p:sp>
    </p:spTree>
    <p:extLst>
      <p:ext uri="{BB962C8B-B14F-4D97-AF65-F5344CB8AC3E}">
        <p14:creationId xmlns:p14="http://schemas.microsoft.com/office/powerpoint/2010/main" val="101474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25.png"/><Relationship Id="rId7" Type="http://schemas.openxmlformats.org/officeDocument/2006/relationships/image" Target="../media/image3.gif"/><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37.gif"/><Relationship Id="rId4" Type="http://schemas.openxmlformats.org/officeDocument/2006/relationships/image" Target="../media/image36.gif"/></Relationships>
</file>

<file path=ppt/slides/_rels/slide1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8" Type="http://schemas.openxmlformats.org/officeDocument/2006/relationships/image" Target="../media/image43.gif"/><Relationship Id="rId3" Type="http://schemas.openxmlformats.org/officeDocument/2006/relationships/image" Target="../media/image41.png"/><Relationship Id="rId7" Type="http://schemas.openxmlformats.org/officeDocument/2006/relationships/image" Target="../media/image34.jp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37.gif"/><Relationship Id="rId5" Type="http://schemas.openxmlformats.org/officeDocument/2006/relationships/image" Target="../media/image3.gif"/><Relationship Id="rId4" Type="http://schemas.openxmlformats.org/officeDocument/2006/relationships/image" Target="../media/image42.gif"/></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2.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3.gif"/><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3.gif"/><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59345" y="369455"/>
            <a:ext cx="9144000" cy="1132971"/>
          </a:xfrm>
        </p:spPr>
        <p:txBody>
          <a:bodyPr>
            <a:normAutofit/>
          </a:bodyPr>
          <a:lstStyle/>
          <a:p>
            <a:r>
              <a:rPr lang="en-U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Môn Công Nghệ Phần Mềm</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a:xfrm>
            <a:off x="1838036" y="1927299"/>
            <a:ext cx="9144000" cy="4235665"/>
          </a:xfrm>
        </p:spPr>
        <p:txBody>
          <a:bodyPr/>
          <a:lstStyle/>
          <a:p>
            <a:r>
              <a:rPr lang="en-US" sz="3200" b="1" u="sng" dirty="0" smtClean="0"/>
              <a:t>Chủ đề : Websites học ngoại ngữ trực tuyến</a:t>
            </a:r>
          </a:p>
          <a:p>
            <a:r>
              <a:rPr lang="en-US" i="1" dirty="0" smtClean="0"/>
              <a:t>Giáo viên giảng dạy : Lê Nguyễn Tuấn Thành </a:t>
            </a:r>
          </a:p>
          <a:p>
            <a:r>
              <a:rPr lang="en-US" i="1" dirty="0" smtClean="0"/>
              <a:t>Sinh viên thực hiện: Nguyễn Văn Phong (c) </a:t>
            </a:r>
          </a:p>
          <a:p>
            <a:r>
              <a:rPr lang="en-US" i="1" dirty="0"/>
              <a:t>	</a:t>
            </a:r>
            <a:r>
              <a:rPr lang="en-US" i="1" dirty="0" smtClean="0"/>
              <a:t>	 Trần Thanh Tùng</a:t>
            </a:r>
          </a:p>
          <a:p>
            <a:r>
              <a:rPr lang="en-US" sz="2400" i="1" dirty="0"/>
              <a:t> </a:t>
            </a:r>
            <a:r>
              <a:rPr lang="en-US" sz="2400" i="1" dirty="0" smtClean="0"/>
              <a:t>                     Lê Hồng Sơn </a:t>
            </a:r>
          </a:p>
          <a:p>
            <a:r>
              <a:rPr lang="en-US" i="1" dirty="0"/>
              <a:t> </a:t>
            </a:r>
            <a:r>
              <a:rPr lang="en-US" i="1" dirty="0" smtClean="0"/>
              <a:t>                               </a:t>
            </a:r>
            <a:r>
              <a:rPr lang="en-US" sz="2400" i="1" dirty="0" smtClean="0"/>
              <a:t>Nguyễn Ngọc Sơn </a:t>
            </a:r>
          </a:p>
          <a:p>
            <a:r>
              <a:rPr lang="en-US" sz="2400" i="1" dirty="0" smtClean="0"/>
              <a:t>                                   Nguyễn Trung Hiếu</a:t>
            </a:r>
          </a:p>
          <a:p>
            <a:r>
              <a:rPr lang="en-US" sz="2400" i="1" dirty="0" smtClean="0"/>
              <a:t>                                Trương Viết Nam </a:t>
            </a:r>
            <a:endParaRPr lang="en-US" sz="2400" i="1"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07" y="5125026"/>
            <a:ext cx="1586345" cy="158634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5819" y="5125027"/>
            <a:ext cx="1586345" cy="158634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4431" y="5125027"/>
            <a:ext cx="1586345" cy="158634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923" y="3659511"/>
            <a:ext cx="1586345" cy="158634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1258" y="3659512"/>
            <a:ext cx="1586345" cy="158634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086" y="2193997"/>
            <a:ext cx="1586345" cy="1586345"/>
          </a:xfrm>
          <a:prstGeom prst="rect">
            <a:avLst/>
          </a:prstGeom>
        </p:spPr>
      </p:pic>
    </p:spTree>
    <p:extLst>
      <p:ext uri="{BB962C8B-B14F-4D97-AF65-F5344CB8AC3E}">
        <p14:creationId xmlns:p14="http://schemas.microsoft.com/office/powerpoint/2010/main" val="1272484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0274" y="-78220"/>
            <a:ext cx="10515600" cy="1325563"/>
          </a:xfrm>
        </p:spPr>
        <p:txBody>
          <a:bodyPr>
            <a:normAutofit/>
          </a:bodyPr>
          <a:lstStyle/>
          <a:p>
            <a:r>
              <a:rPr lang="en-US" sz="40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IV. Thiết kế giao diện</a:t>
            </a:r>
            <a:endParaRPr lang="en-US" sz="4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544945" y="1437696"/>
            <a:ext cx="4507346" cy="5101647"/>
          </a:xfrm>
        </p:spPr>
        <p:txBody>
          <a:bodyPr/>
          <a:lstStyle/>
          <a:p>
            <a:pPr marL="0" indent="0">
              <a:buNone/>
            </a:pPr>
            <a:r>
              <a:rPr lang="en-US" dirty="0" smtClean="0"/>
              <a:t>Các form chính của webstes:</a:t>
            </a:r>
          </a:p>
          <a:p>
            <a:pPr marL="0" indent="0">
              <a:buNone/>
            </a:pPr>
            <a:r>
              <a:rPr lang="en-US" dirty="0" smtClean="0"/>
              <a:t>+ Ví dụ : Hiển thị ngôn ngữ , đăng ký ,đăng nhập,Tạo hồ sơ học viên </a:t>
            </a:r>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4527" y="1571843"/>
            <a:ext cx="2987964" cy="214363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5428096" y="4001294"/>
            <a:ext cx="2907145" cy="2538051"/>
          </a:xfrm>
          <a:prstGeom prst="rect">
            <a:avLst/>
          </a:prstGeom>
          <a:ln>
            <a:noFill/>
          </a:ln>
          <a:effectLst>
            <a:outerShdw blurRad="190500" algn="tl" rotWithShape="0">
              <a:srgbClr val="000000">
                <a:alpha val="70000"/>
              </a:srgbClr>
            </a:outerShdw>
          </a:effectLst>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8744527" y="4001294"/>
            <a:ext cx="2987964" cy="253804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p:cNvPicPr/>
          <p:nvPr/>
        </p:nvPicPr>
        <p:blipFill>
          <a:blip r:embed="rId6">
            <a:extLst>
              <a:ext uri="{28A0092B-C50C-407E-A947-70E740481C1C}">
                <a14:useLocalDpi xmlns:a14="http://schemas.microsoft.com/office/drawing/2010/main" val="0"/>
              </a:ext>
            </a:extLst>
          </a:blip>
          <a:srcRect/>
          <a:stretch>
            <a:fillRect/>
          </a:stretch>
        </p:blipFill>
        <p:spPr bwMode="auto">
          <a:xfrm>
            <a:off x="5444836" y="849745"/>
            <a:ext cx="2907145" cy="2411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217" y="4687815"/>
            <a:ext cx="1586345" cy="158634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13081" y="3385488"/>
            <a:ext cx="1586345" cy="158634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99426" y="4749004"/>
            <a:ext cx="1586345" cy="1586345"/>
          </a:xfrm>
          <a:prstGeom prst="rect">
            <a:avLst/>
          </a:prstGeom>
        </p:spPr>
      </p:pic>
      <p:pic>
        <p:nvPicPr>
          <p:cNvPr id="11" name="Picture 10"/>
          <p:cNvPicPr/>
          <p:nvPr/>
        </p:nvPicPr>
        <p:blipFill>
          <a:blip r:embed="rId8">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24091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0273" y="-318365"/>
            <a:ext cx="10515600" cy="1325563"/>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V. Ngôn ngữ lập trình,công nghệ sử dụng</a:t>
            </a:r>
            <a:endParaRPr lang="en-US" sz="40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450273" y="781916"/>
            <a:ext cx="10515600" cy="4351338"/>
          </a:xfrm>
        </p:spPr>
        <p:txBody>
          <a:bodyPr/>
          <a:lstStyle/>
          <a:p>
            <a:pPr marL="0" indent="0">
              <a:buNone/>
            </a:pPr>
            <a:r>
              <a:rPr lang="en-US" dirty="0" smtClean="0"/>
              <a:t>Websites được xây dựng trên nền tảng các ngôn ngữ lập trình web thông dụng và cơ bản : HTML (</a:t>
            </a:r>
            <a:r>
              <a:rPr lang="en-US" dirty="0"/>
              <a:t> HyperText Markup </a:t>
            </a:r>
            <a:r>
              <a:rPr lang="en-US" dirty="0" smtClean="0"/>
              <a:t>Language) , CSS ( Cascading Style Sheets ) , kết hợp với JavaScrip, Jquery. </a:t>
            </a:r>
          </a:p>
          <a:p>
            <a:pPr marL="0" indent="0">
              <a:buNone/>
            </a:pPr>
            <a:r>
              <a:rPr lang="en-US" dirty="0" smtClean="0"/>
              <a:t>Phần dữ liệu database được sử dụng bằng ngôn ngữ PHP (</a:t>
            </a:r>
            <a:r>
              <a:rPr lang="en-US" dirty="0"/>
              <a:t>Hypertext Preprocessor) , </a:t>
            </a:r>
            <a:r>
              <a:rPr lang="en-US" dirty="0" smtClean="0"/>
              <a:t>và </a:t>
            </a:r>
            <a:r>
              <a:rPr lang="en-US" dirty="0"/>
              <a:t>phần </a:t>
            </a:r>
            <a:r>
              <a:rPr lang="en-US" dirty="0" smtClean="0"/>
              <a:t>mềm  “phpmyadmin“ . Dữ liệu của học viên , hay hệ thống bài giảng đều được quản lý ở đây. </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04823">
            <a:off x="712012" y="3841452"/>
            <a:ext cx="3772766" cy="2511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161161">
            <a:off x="6913905" y="4021906"/>
            <a:ext cx="4068132" cy="1692868"/>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908297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16746" y="143453"/>
            <a:ext cx="10515600" cy="1325563"/>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VI. Kiểm thử websites </a:t>
            </a:r>
            <a:endParaRPr lang="en-US" sz="4000" b="1" i="1" dirty="0">
              <a:ln w="22225">
                <a:solidFill>
                  <a:schemeClr val="accent2"/>
                </a:solidFill>
                <a:prstDash val="solid"/>
              </a:ln>
              <a:solidFill>
                <a:schemeClr val="accent2">
                  <a:lumMod val="40000"/>
                  <a:lumOff val="60000"/>
                </a:schemeClr>
              </a:solidFill>
            </a:endParaRPr>
          </a:p>
        </p:txBody>
      </p:sp>
      <p:pic>
        <p:nvPicPr>
          <p:cNvPr id="4" name="Content Placeholder 3"/>
          <p:cNvPicPr>
            <a:picLocks noGrp="1" noChangeAspect="1"/>
          </p:cNvPicPr>
          <p:nvPr>
            <p:ph idx="1"/>
          </p:nvPr>
        </p:nvPicPr>
        <p:blipFill>
          <a:blip r:embed="rId3"/>
          <a:stretch>
            <a:fillRect/>
          </a:stretch>
        </p:blipFill>
        <p:spPr>
          <a:xfrm>
            <a:off x="1752600" y="2083709"/>
            <a:ext cx="8453582" cy="3777656"/>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28454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1527" y="0"/>
            <a:ext cx="11150600" cy="1136073"/>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VII. Vai trò của các thành viên </a:t>
            </a:r>
            <a:endParaRPr lang="en-US" sz="40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1253836" y="1237673"/>
            <a:ext cx="10515600" cy="5114781"/>
          </a:xfrm>
        </p:spPr>
        <p:txBody>
          <a:bodyPr>
            <a:normAutofit fontScale="92500"/>
          </a:bodyPr>
          <a:lstStyle/>
          <a:p>
            <a:r>
              <a:rPr lang="en-US" dirty="0" smtClean="0"/>
              <a:t>Nguyễn Văn Phong ( C) : Quản lý phần database của hệ thống , nằm quyền quản lý các user người dùng ,cũng như dữ liệu của hệ thống bài  học</a:t>
            </a:r>
          </a:p>
          <a:p>
            <a:r>
              <a:rPr lang="en-US" dirty="0" smtClean="0"/>
              <a:t>Nguyễn </a:t>
            </a:r>
            <a:r>
              <a:rPr lang="en-US" dirty="0"/>
              <a:t>Ngọc </a:t>
            </a:r>
            <a:r>
              <a:rPr lang="en-US" dirty="0" smtClean="0"/>
              <a:t>Sơn:Xây dựng thiết kế giao diện của websites học trực tuyến </a:t>
            </a:r>
          </a:p>
          <a:p>
            <a:r>
              <a:rPr lang="en-US" dirty="0" smtClean="0"/>
              <a:t>Trần Thanh Tùng : Khảo sát nhu cầu người dùng để xây dựng nên tài liệu đặc tả yêu cầu. Xác định yêu cầu của người dùng,xác định yêu cầu của hệ thống. </a:t>
            </a:r>
          </a:p>
          <a:p>
            <a:r>
              <a:rPr lang="en-US" dirty="0" smtClean="0"/>
              <a:t>Lê Hồng Sơn:</a:t>
            </a:r>
            <a:r>
              <a:rPr lang="en-US" dirty="0"/>
              <a:t> Xây dựng tài liệu thiết kế kiến trúc, hướng đối tượng. </a:t>
            </a:r>
            <a:endParaRPr lang="en-US" dirty="0" smtClean="0"/>
          </a:p>
          <a:p>
            <a:r>
              <a:rPr lang="en-US" dirty="0" smtClean="0"/>
              <a:t>Nguyễn Trung Hiếu: Thiết kế giao diện của các form xuất hiện trong websites như : đăng lý ,đăng nhập,tạo hồ sơ...</a:t>
            </a:r>
          </a:p>
          <a:p>
            <a:r>
              <a:rPr lang="en-US" dirty="0" smtClean="0"/>
              <a:t>Trương Viết Nam :</a:t>
            </a:r>
            <a:r>
              <a:rPr lang="en-US" dirty="0"/>
              <a:t> </a:t>
            </a:r>
            <a:r>
              <a:rPr lang="en-US" dirty="0" smtClean="0"/>
              <a:t>Kiểm thử websites , test và tìm lỗi còn tồn tại trong phần mềm </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790382" y="157018"/>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71321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93923" y="233434"/>
            <a:ext cx="10515600" cy="1325563"/>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VIII.Kết luận</a:t>
            </a:r>
            <a:endParaRPr lang="en-US" sz="40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1115289" y="1393608"/>
            <a:ext cx="6403109" cy="3747800"/>
          </a:xfrm>
        </p:spPr>
        <p:txBody>
          <a:bodyPr>
            <a:normAutofit/>
          </a:bodyPr>
          <a:lstStyle/>
          <a:p>
            <a:r>
              <a:rPr lang="en-US" sz="2400" dirty="0" smtClean="0"/>
              <a:t>Dựa vào việc khảo sát nhu cầu của người dùng, kết hợp với sự phát triển của mạng internet trong thời đại công nghệ thông tin đang rất phát triển,thì việc xây dựng ra những websites học trực tuyến là rất cần thiết.Nó sẽ là công cụ hỗ trợ người dùng để có thể nâng cao nguồn kiến thức của bản thân trong điều kiện được hỗ trợ tối ưu nhất có thể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115" y="1202459"/>
            <a:ext cx="3325079" cy="206504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14" y="4461164"/>
            <a:ext cx="4762500" cy="2133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3541" y="3267508"/>
            <a:ext cx="2900219" cy="2900219"/>
          </a:xfrm>
          <a:prstGeom prst="rect">
            <a:avLst/>
          </a:prstGeom>
          <a:blipFill>
            <a:blip r:embed="rId2"/>
            <a:stretch>
              <a:fillRect/>
            </a:stretch>
          </a:blipFill>
        </p:spPr>
      </p:pic>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10955384" y="384793"/>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33769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128" y="-170584"/>
            <a:ext cx="10515600" cy="1325563"/>
          </a:xfrm>
        </p:spPr>
        <p:txBody>
          <a:bodyPr>
            <a:normAutofit/>
          </a:bodyPr>
          <a:lstStyle/>
          <a:p>
            <a:r>
              <a:rPr lang="en-US" sz="3200" b="1" i="1" dirty="0" smtClean="0">
                <a:ln w="22225">
                  <a:solidFill>
                    <a:schemeClr val="accent2"/>
                  </a:solidFill>
                  <a:prstDash val="solid"/>
                </a:ln>
                <a:solidFill>
                  <a:schemeClr val="accent2">
                    <a:lumMod val="40000"/>
                    <a:lumOff val="60000"/>
                  </a:schemeClr>
                </a:solidFill>
              </a:rPr>
              <a:t>IX.Đánh giá về phần mềm và hướng phát triển	</a:t>
            </a:r>
            <a:endParaRPr lang="en-US" sz="32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718128" y="1003589"/>
            <a:ext cx="10515600" cy="3272848"/>
          </a:xfrm>
        </p:spPr>
        <p:txBody>
          <a:bodyPr/>
          <a:lstStyle/>
          <a:p>
            <a:r>
              <a:rPr lang="en-US" dirty="0" smtClean="0"/>
              <a:t>Tập thể 6 chàng trai của nhóm 7 qua một khoảng thời gian làm việc nhóm cùng nhau đã cho ra một sản phẩm.Đó là một websites học ngoại ngữ trực tuyến. Websites có những sự kết hợp hài hòa giữa việc học và việc chơi, đáp ứng được nhu cầu học đi đôi với hành của học viện bây giờ. Tuy còn nhiều thiếu sót trong các khâu xây dựng , hoàn thiện cũng như phát triển nhân rộng hệ thống. Chúng tôi rất mong được cộng đồng ủng hộ và có những góp ý để chúng tôi có thể thay đổi theo hướng hoàn thiện nhất ! Xin chân thành cảm ơn !!!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4403148"/>
            <a:ext cx="1905000" cy="1543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210" y="4403148"/>
            <a:ext cx="1905000" cy="15430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075" y="4403148"/>
            <a:ext cx="1905000" cy="15430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007" y="4403148"/>
            <a:ext cx="1905000" cy="15430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1939" y="4403148"/>
            <a:ext cx="1905000" cy="154305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68153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710" y="75750"/>
            <a:ext cx="5421745" cy="40543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566" y="3964819"/>
            <a:ext cx="5417561" cy="233781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8608" y="365197"/>
            <a:ext cx="1586345" cy="158634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559" y="1725036"/>
            <a:ext cx="1738601" cy="1738601"/>
          </a:xfrm>
          <a:prstGeom prst="rect">
            <a:avLst/>
          </a:prstGeom>
          <a:blipFill>
            <a:blip r:embed="rId7"/>
            <a:stretch>
              <a:fillRect/>
            </a:stretch>
          </a:blipFill>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5745" y="3147545"/>
            <a:ext cx="1965037" cy="1965037"/>
          </a:xfrm>
          <a:prstGeom prst="rect">
            <a:avLst/>
          </a:prstGeom>
        </p:spPr>
      </p:pic>
    </p:spTree>
    <p:extLst>
      <p:ext uri="{BB962C8B-B14F-4D97-AF65-F5344CB8AC3E}">
        <p14:creationId xmlns:p14="http://schemas.microsoft.com/office/powerpoint/2010/main" val="264344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75491"/>
            <a:ext cx="10515600" cy="1062181"/>
          </a:xfrm>
        </p:spPr>
        <p:txBody>
          <a:bodyPr>
            <a:noAutofit/>
          </a:bodyPr>
          <a:lstStyle/>
          <a:p>
            <a:r>
              <a:rPr lang="en-US" sz="4000" b="1" i="1" dirty="0" smtClean="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I. Mục </a:t>
            </a:r>
            <a:r>
              <a:rPr lang="en-US" sz="4000" b="1" i="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tiêu của phần </a:t>
            </a:r>
            <a:r>
              <a:rPr lang="en-US" sz="4000" b="1" i="1" dirty="0" smtClean="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mềm</a:t>
            </a:r>
            <a:r>
              <a:rPr lang="en-US" sz="4000" dirty="0"/>
              <a:t/>
            </a:r>
            <a:br>
              <a:rPr lang="en-US" sz="4000" dirty="0"/>
            </a:br>
            <a:endParaRPr lang="en-US" sz="4000" dirty="0"/>
          </a:p>
        </p:txBody>
      </p:sp>
      <p:sp>
        <p:nvSpPr>
          <p:cNvPr id="3" name="Content Placeholder 2"/>
          <p:cNvSpPr>
            <a:spLocks noGrp="1"/>
          </p:cNvSpPr>
          <p:nvPr>
            <p:ph idx="1"/>
          </p:nvPr>
        </p:nvSpPr>
        <p:spPr>
          <a:xfrm>
            <a:off x="286327" y="1237672"/>
            <a:ext cx="6326909" cy="5456528"/>
          </a:xfrm>
        </p:spPr>
        <p:txBody>
          <a:bodyPr>
            <a:normAutofit/>
          </a:bodyPr>
          <a:lstStyle/>
          <a:p>
            <a:pPr marL="514350" indent="-514350">
              <a:buAutoNum type="arabicPeriod"/>
            </a:pPr>
            <a:r>
              <a:rPr lang="en-US" sz="2000" dirty="0" smtClean="0"/>
              <a:t>Giảm chi phí</a:t>
            </a:r>
          </a:p>
          <a:p>
            <a:pPr marL="514350" indent="-514350">
              <a:buAutoNum type="arabicPeriod"/>
            </a:pPr>
            <a:r>
              <a:rPr lang="en-US" sz="2000" dirty="0" smtClean="0"/>
              <a:t>Tính linh hoạt (tự điều chỉnh chương trình học phù hợp, thời gian học phù hợp…)</a:t>
            </a:r>
          </a:p>
          <a:p>
            <a:pPr marL="514350" indent="-514350">
              <a:buAutoNum type="arabicPeriod"/>
            </a:pPr>
            <a:r>
              <a:rPr lang="vi-VN" sz="2000" dirty="0" smtClean="0"/>
              <a:t>Tính tương tác và hợp tác (giao lưu với nhiều người cùng lúc, có thể vừa học vừa chơi, vừa kết bạn…)</a:t>
            </a:r>
            <a:endParaRPr lang="en-US" sz="2000" dirty="0" smtClean="0"/>
          </a:p>
          <a:p>
            <a:pPr marL="514350" indent="-514350">
              <a:buAutoNum type="arabicPeriod"/>
            </a:pPr>
            <a:r>
              <a:rPr lang="en-US" sz="2000" dirty="0" smtClean="0"/>
              <a:t>Dễ tiếp cận</a:t>
            </a:r>
          </a:p>
          <a:p>
            <a:pPr marL="514350" indent="-514350">
              <a:buAutoNum type="arabicPeriod"/>
            </a:pPr>
            <a:r>
              <a:rPr lang="en-US" sz="2000" dirty="0" smtClean="0"/>
              <a:t>Tiết kiệm thời gian</a:t>
            </a:r>
          </a:p>
          <a:p>
            <a:pPr marL="514350" indent="-514350">
              <a:buAutoNum type="arabicPeriod"/>
            </a:pPr>
            <a:r>
              <a:rPr lang="vi-VN" sz="2000" dirty="0" smtClean="0"/>
              <a:t>Mở rộng mối quan hệ giao lưu văn hoá</a:t>
            </a:r>
            <a:endParaRPr lang="en-US" sz="2000" dirty="0" smtClean="0"/>
          </a:p>
          <a:p>
            <a:pPr marL="514350" indent="-514350">
              <a:buAutoNum type="arabicPeriod"/>
            </a:pPr>
            <a:r>
              <a:rPr lang="en-US" sz="2000" dirty="0" smtClean="0"/>
              <a:t>Tính tập trung : Học tại nhà hay văn phòng, không gian yên tĩnh</a:t>
            </a:r>
          </a:p>
          <a:p>
            <a:pPr marL="514350" indent="-514350">
              <a:buAutoNum type="arabicPeriod"/>
            </a:pPr>
            <a:r>
              <a:rPr lang="en-US" sz="2000" dirty="0" smtClean="0"/>
              <a:t>Đặc biệt là học 1 – 1 : Không phải chờ đợi mở lớp + Không có sự chênh lệch về trình độ đầu vào của các học viên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4030">
            <a:off x="6980382" y="4100945"/>
            <a:ext cx="3175000" cy="1968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509174">
            <a:off x="8569038" y="629339"/>
            <a:ext cx="2159000" cy="3076575"/>
          </a:xfrm>
          <a:prstGeom prst="rect">
            <a:avLst/>
          </a:prstGeom>
          <a:ln>
            <a:noFill/>
          </a:ln>
          <a:effectLst>
            <a:outerShdw blurRad="190500" algn="tl" rotWithShape="0">
              <a:srgbClr val="000000">
                <a:alpha val="70000"/>
              </a:srgbClr>
            </a:outerShdw>
          </a:effectLst>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2528" y="5107855"/>
            <a:ext cx="1586345" cy="1586345"/>
          </a:xfrm>
          <a:prstGeom prst="rect">
            <a:avLst/>
          </a:prstGeom>
        </p:spPr>
      </p:pic>
    </p:spTree>
    <p:extLst>
      <p:ext uri="{BB962C8B-B14F-4D97-AF65-F5344CB8AC3E}">
        <p14:creationId xmlns:p14="http://schemas.microsoft.com/office/powerpoint/2010/main" val="2615201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9435"/>
            <a:ext cx="10515600" cy="669348"/>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II.Giải pháp đưa ra</a:t>
            </a:r>
            <a:endParaRPr lang="en-US" sz="40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838200" y="768783"/>
            <a:ext cx="6329218" cy="6089217"/>
          </a:xfrm>
        </p:spPr>
        <p:txBody>
          <a:bodyPr>
            <a:normAutofit/>
          </a:bodyPr>
          <a:lstStyle/>
          <a:p>
            <a:pPr marL="0" indent="0">
              <a:buNone/>
            </a:pPr>
            <a:r>
              <a:rPr lang="en-US" sz="2000" b="1" i="1" u="sng" dirty="0" smtClean="0"/>
              <a:t>1.Giải pháp </a:t>
            </a:r>
            <a:r>
              <a:rPr lang="en-US" sz="2000" b="1" i="1" dirty="0" smtClean="0"/>
              <a:t>: </a:t>
            </a:r>
            <a:r>
              <a:rPr lang="en-US" sz="2000" dirty="0" smtClean="0"/>
              <a:t>Tổ chức một websites học trực tuyến để đáp ứng nhu cầu học ngoại ngữ của mọi người mọi lúc mọi nơi</a:t>
            </a:r>
          </a:p>
          <a:p>
            <a:pPr marL="0" indent="0">
              <a:buNone/>
            </a:pPr>
            <a:r>
              <a:rPr lang="en-US" sz="2000" b="1" i="1" u="sng" dirty="0" smtClean="0"/>
              <a:t>2.Trang web gồm có : </a:t>
            </a:r>
          </a:p>
          <a:p>
            <a:pPr marL="0" indent="0">
              <a:buNone/>
            </a:pPr>
            <a:r>
              <a:rPr lang="en-US" sz="2000" u="sng" dirty="0" smtClean="0">
                <a:solidFill>
                  <a:srgbClr val="FF0000"/>
                </a:solidFill>
              </a:rPr>
              <a:t>a. </a:t>
            </a:r>
            <a:r>
              <a:rPr lang="en-US" sz="2000" dirty="0" smtClean="0"/>
              <a:t>N</a:t>
            </a:r>
            <a:r>
              <a:rPr lang="vi-VN" sz="2000" dirty="0" smtClean="0"/>
              <a:t>ội </a:t>
            </a:r>
            <a:r>
              <a:rPr lang="vi-VN" sz="2000" dirty="0"/>
              <a:t>dung bài giảng: Up video bài giảng cho học viên theo dõi và học tập, tạo nội dung bài giảng theo </a:t>
            </a:r>
            <a:r>
              <a:rPr lang="en-US" sz="2000" dirty="0" smtClean="0"/>
              <a:t>từng chủ đề được lên form từ trước</a:t>
            </a:r>
          </a:p>
          <a:p>
            <a:pPr marL="0" indent="0">
              <a:buNone/>
            </a:pPr>
            <a:r>
              <a:rPr lang="en-US" sz="2000" u="sng" dirty="0" smtClean="0">
                <a:solidFill>
                  <a:srgbClr val="FF0000"/>
                </a:solidFill>
              </a:rPr>
              <a:t>b.</a:t>
            </a:r>
            <a:r>
              <a:rPr lang="vi-VN" sz="2000" dirty="0" smtClean="0"/>
              <a:t> </a:t>
            </a:r>
            <a:r>
              <a:rPr lang="en-US" sz="2000" dirty="0"/>
              <a:t>H</a:t>
            </a:r>
            <a:r>
              <a:rPr lang="en-US" sz="2000" dirty="0" smtClean="0"/>
              <a:t>ọc bài và làm bài trực tuyến theo nhiều cấp độ khác nhau</a:t>
            </a:r>
            <a:r>
              <a:rPr lang="vi-VN" sz="2000" dirty="0" smtClean="0"/>
              <a:t>: </a:t>
            </a:r>
            <a:r>
              <a:rPr lang="vi-VN" sz="2000" dirty="0"/>
              <a:t>Tổ chức các hình thức </a:t>
            </a:r>
            <a:r>
              <a:rPr lang="en-US" sz="2000" dirty="0" smtClean="0"/>
              <a:t>làm bài </a:t>
            </a:r>
            <a:r>
              <a:rPr lang="vi-VN" sz="2000" dirty="0" smtClean="0"/>
              <a:t>online </a:t>
            </a:r>
            <a:r>
              <a:rPr lang="vi-VN" sz="2000" dirty="0"/>
              <a:t>một cách linh hoạt dưới dạng các đề thi như trắc nghiệm, tự </a:t>
            </a:r>
            <a:r>
              <a:rPr lang="vi-VN" sz="2000" dirty="0" smtClean="0"/>
              <a:t>luận,</a:t>
            </a:r>
            <a:r>
              <a:rPr lang="en-US" sz="2000" dirty="0" smtClean="0"/>
              <a:t>hình ảnh,âm thanh...</a:t>
            </a:r>
            <a:endParaRPr lang="vi-VN" sz="2000" dirty="0"/>
          </a:p>
          <a:p>
            <a:pPr marL="0" indent="0">
              <a:buNone/>
            </a:pPr>
            <a:r>
              <a:rPr lang="en-US" sz="2000" u="sng" dirty="0" smtClean="0">
                <a:solidFill>
                  <a:srgbClr val="FF0000"/>
                </a:solidFill>
              </a:rPr>
              <a:t>c. </a:t>
            </a:r>
            <a:r>
              <a:rPr lang="en-US" sz="2000" dirty="0" smtClean="0"/>
              <a:t>Hiện thị kết quả</a:t>
            </a:r>
            <a:r>
              <a:rPr lang="vi-VN" sz="2000" dirty="0" smtClean="0"/>
              <a:t> </a:t>
            </a:r>
            <a:r>
              <a:rPr lang="en-US" sz="2000" dirty="0" smtClean="0"/>
              <a:t>làm bài </a:t>
            </a:r>
            <a:r>
              <a:rPr lang="vi-VN" sz="2000" dirty="0" smtClean="0"/>
              <a:t>của </a:t>
            </a:r>
            <a:r>
              <a:rPr lang="vi-VN" sz="2000" dirty="0"/>
              <a:t>học viên: Kết quả thi của học viên được quản lý chính xác và chặt chẽ trong hệ thống. Người quản trị hoàn toàn có thể kiểm soát được kết quả học tập của học viên để có hướng điều chỉnh phù hợp cho từng học viên.</a:t>
            </a:r>
          </a:p>
          <a:p>
            <a:pPr marL="0" indent="0">
              <a:buNone/>
            </a:pPr>
            <a:r>
              <a:rPr lang="en-US" sz="2000" u="sng" dirty="0" smtClean="0">
                <a:solidFill>
                  <a:srgbClr val="FF0000"/>
                </a:solidFill>
              </a:rPr>
              <a:t>d. </a:t>
            </a:r>
            <a:r>
              <a:rPr lang="vi-VN" sz="2000" dirty="0" smtClean="0"/>
              <a:t>Tích </a:t>
            </a:r>
            <a:r>
              <a:rPr lang="vi-VN" sz="2000" dirty="0"/>
              <a:t>hợp thêm forum, blog cho hệ thống dễ dàng tương tác giữa ban điều hành và học viên của hệ thống.</a:t>
            </a:r>
          </a:p>
          <a:p>
            <a:pPr marL="0" indent="0">
              <a:buNone/>
            </a:pPr>
            <a:endParaRPr lang="en-US" sz="2000" dirty="0"/>
          </a:p>
        </p:txBody>
      </p:sp>
      <p:pic>
        <p:nvPicPr>
          <p:cNvPr id="4" name="Picture 3"/>
          <p:cNvPicPr>
            <a:picLocks noChangeAspect="1"/>
          </p:cNvPicPr>
          <p:nvPr/>
        </p:nvPicPr>
        <p:blipFill>
          <a:blip r:embed="rId3"/>
          <a:stretch>
            <a:fillRect/>
          </a:stretch>
        </p:blipFill>
        <p:spPr>
          <a:xfrm>
            <a:off x="7259783" y="618836"/>
            <a:ext cx="4350327" cy="34451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9783" y="4650870"/>
            <a:ext cx="1586345" cy="158634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9214" y="4650870"/>
            <a:ext cx="1586345" cy="1586345"/>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0793572" y="279255"/>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0105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8782" y="418738"/>
            <a:ext cx="10515600" cy="1325563"/>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III.Đặc tả yêu cầu</a:t>
            </a:r>
            <a:endParaRPr lang="en-US" sz="40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828964" y="1616364"/>
            <a:ext cx="10515600" cy="6321352"/>
          </a:xfrm>
        </p:spPr>
        <p:txBody>
          <a:bodyPr>
            <a:normAutofit/>
          </a:bodyPr>
          <a:lstStyle/>
          <a:p>
            <a:r>
              <a:rPr lang="en-US" sz="2500" dirty="0" smtClean="0"/>
              <a:t>Mô tả yêu cầu : </a:t>
            </a:r>
            <a:r>
              <a:rPr lang="en-US" sz="2500" dirty="0"/>
              <a:t>Hiện nay việc học trực tuyến đang ngày càng phổ biến hơn.Học viên có thể điều chỉnh linh hoạt thời gian giữa việc học và những công việc </a:t>
            </a:r>
            <a:r>
              <a:rPr lang="en-US" sz="2500" dirty="0" smtClean="0"/>
              <a:t>khác,và </a:t>
            </a:r>
            <a:r>
              <a:rPr lang="en-US" sz="2500" dirty="0"/>
              <a:t>việc học trực tuyến cũng khá dễ dàng tiếp cận và thuận tiện,có thế học mọi lúc mọi </a:t>
            </a:r>
            <a:r>
              <a:rPr lang="en-US" sz="2500" dirty="0" smtClean="0"/>
              <a:t>nơi.Websites được xây dụng để đáp ứng nhu câu đó của khách hàng.  </a:t>
            </a:r>
            <a:endParaRPr lang="en-US" sz="2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44" y="3729471"/>
            <a:ext cx="5291859" cy="30038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347" y="3463636"/>
            <a:ext cx="4519543" cy="3010622"/>
          </a:xfrm>
          <a:prstGeom prst="rect">
            <a:avLst/>
          </a:prstGeom>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13297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946" y="-272184"/>
            <a:ext cx="10515600" cy="1325563"/>
          </a:xfrm>
        </p:spPr>
        <p:txBody>
          <a:bodyPr>
            <a:normAutofit/>
          </a:bodyPr>
          <a:lstStyle/>
          <a:p>
            <a:r>
              <a:rPr lang="en-US" sz="4000" b="1" i="1" dirty="0">
                <a:ln w="22225">
                  <a:solidFill>
                    <a:schemeClr val="accent2"/>
                  </a:solidFill>
                  <a:prstDash val="solid"/>
                </a:ln>
                <a:solidFill>
                  <a:schemeClr val="accent2">
                    <a:lumMod val="40000"/>
                    <a:lumOff val="60000"/>
                  </a:schemeClr>
                </a:solidFill>
              </a:rPr>
              <a:t>III.Đặc tả yêu cầu</a:t>
            </a:r>
          </a:p>
        </p:txBody>
      </p:sp>
      <p:sp>
        <p:nvSpPr>
          <p:cNvPr id="3" name="Content Placeholder 2"/>
          <p:cNvSpPr>
            <a:spLocks noGrp="1"/>
          </p:cNvSpPr>
          <p:nvPr>
            <p:ph idx="1"/>
          </p:nvPr>
        </p:nvSpPr>
        <p:spPr>
          <a:xfrm>
            <a:off x="163946" y="666389"/>
            <a:ext cx="6135255" cy="3873211"/>
          </a:xfrm>
        </p:spPr>
        <p:txBody>
          <a:bodyPr>
            <a:normAutofit lnSpcReduction="10000"/>
          </a:bodyPr>
          <a:lstStyle/>
          <a:p>
            <a:r>
              <a:rPr lang="en-US" dirty="0" smtClean="0"/>
              <a:t>Yêu cầu người dùng:</a:t>
            </a:r>
          </a:p>
          <a:p>
            <a:pPr marL="514350" indent="-514350">
              <a:buAutoNum type="alphaLcPeriod"/>
            </a:pPr>
            <a:r>
              <a:rPr lang="en-US" dirty="0" smtClean="0"/>
              <a:t>Trang web được xây dựng nhằm phục vụ cho mọi lứa tuổi,mọi tầng lớp.</a:t>
            </a:r>
            <a:r>
              <a:rPr lang="en-US" dirty="0"/>
              <a:t> Chương trình sẽ bao nhiều bài học được lồng vào dưới dạng trắc nghiệm chọn đáp án </a:t>
            </a:r>
            <a:r>
              <a:rPr lang="en-US" dirty="0" smtClean="0"/>
              <a:t>đúng,âm thanh,hình ảnh sống động</a:t>
            </a:r>
          </a:p>
          <a:p>
            <a:pPr marL="514350" indent="-514350">
              <a:buAutoNum type="alphaLcPeriod"/>
            </a:pPr>
            <a:r>
              <a:rPr lang="en-US" dirty="0"/>
              <a:t>Bài học sẽ được chia làm nhiều chủ đề với các cấp độ từ dễ tới </a:t>
            </a:r>
            <a:r>
              <a:rPr lang="en-US" dirty="0" smtClean="0"/>
              <a:t>khó để người học có thể lựa chọn </a:t>
            </a:r>
          </a:p>
          <a:p>
            <a:pPr marL="0" indent="0">
              <a:buNone/>
            </a:pPr>
            <a:endParaRPr lang="en-US" dirty="0"/>
          </a:p>
        </p:txBody>
      </p:sp>
      <p:pic>
        <p:nvPicPr>
          <p:cNvPr id="4" name="Picture 3"/>
          <p:cNvPicPr>
            <a:picLocks noChangeAspect="1"/>
          </p:cNvPicPr>
          <p:nvPr/>
        </p:nvPicPr>
        <p:blipFill>
          <a:blip r:embed="rId3"/>
          <a:stretch>
            <a:fillRect/>
          </a:stretch>
        </p:blipFill>
        <p:spPr>
          <a:xfrm>
            <a:off x="6299201" y="3528154"/>
            <a:ext cx="5358378" cy="2964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431" y="4539600"/>
            <a:ext cx="3010587" cy="18629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128" y="4539600"/>
            <a:ext cx="1586345" cy="158634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1201" y="1016649"/>
            <a:ext cx="1586345" cy="1586345"/>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52995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545" y="-189057"/>
            <a:ext cx="10515600" cy="1325563"/>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III.Đặc tả yêu cầu</a:t>
            </a:r>
            <a:endParaRPr lang="en-US" sz="40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182418" y="892753"/>
            <a:ext cx="4130964" cy="5748192"/>
          </a:xfrm>
        </p:spPr>
        <p:txBody>
          <a:bodyPr>
            <a:normAutofit lnSpcReduction="10000"/>
          </a:bodyPr>
          <a:lstStyle/>
          <a:p>
            <a:r>
              <a:rPr lang="en-US" dirty="0"/>
              <a:t>Mỗi bài học sẽ được trò chơi hóa : Sẽ có nhiều loại câu hỏi về nghe ,nói ,đọc , viết, dịch....Máy tính sẽ tự động chấm điểm để bạn biết được kết quả bạn vừa làm là đúng hay </a:t>
            </a:r>
            <a:r>
              <a:rPr lang="en-US" dirty="0" smtClean="0"/>
              <a:t>sai</a:t>
            </a:r>
          </a:p>
          <a:p>
            <a:pPr lvl="0"/>
            <a:r>
              <a:rPr lang="en-US" dirty="0"/>
              <a:t>Giáo viên có thể tham khảo trang web để làm phong phú thêm bài giảng của mình trên lớp,cũng như tăng hứng thú cho học sinh trong việc học. </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1608" y="652607"/>
            <a:ext cx="4384964" cy="2639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0562" y="3572709"/>
            <a:ext cx="4270380" cy="27485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0172" y="4253706"/>
            <a:ext cx="1586345" cy="158634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77927" y="712973"/>
            <a:ext cx="1586345" cy="1586345"/>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10864272" y="223445"/>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78927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2512" y="78798"/>
            <a:ext cx="10515600" cy="844839"/>
          </a:xfrm>
        </p:spPr>
        <p:txBody>
          <a:bodyPr>
            <a:normAutofit/>
          </a:bodyPr>
          <a:lstStyle/>
          <a:p>
            <a:r>
              <a:rPr lang="en-US" sz="4000" b="1" i="1" dirty="0" smtClean="0">
                <a:ln w="22225">
                  <a:solidFill>
                    <a:schemeClr val="accent2"/>
                  </a:solidFill>
                  <a:prstDash val="solid"/>
                </a:ln>
                <a:solidFill>
                  <a:schemeClr val="accent2">
                    <a:lumMod val="40000"/>
                    <a:lumOff val="60000"/>
                  </a:schemeClr>
                </a:solidFill>
              </a:rPr>
              <a:t>IV. Thiết kế kiến trúc </a:t>
            </a:r>
            <a:endParaRPr lang="en-US" sz="4000" b="1" i="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3186545" y="1200727"/>
            <a:ext cx="3740728" cy="4585855"/>
          </a:xfrm>
        </p:spPr>
        <p:txBody>
          <a:bodyPr>
            <a:normAutofit lnSpcReduction="10000"/>
          </a:bodyPr>
          <a:lstStyle/>
          <a:p>
            <a:pPr marL="0" indent="0" algn="ctr">
              <a:buNone/>
            </a:pPr>
            <a:r>
              <a:rPr lang="en-US" dirty="0" smtClean="0"/>
              <a:t>Mô hình MVC</a:t>
            </a:r>
          </a:p>
          <a:p>
            <a:pPr marL="0" indent="0">
              <a:buNone/>
            </a:pPr>
            <a:r>
              <a:rPr lang="en-US" dirty="0" smtClean="0"/>
              <a:t>1.</a:t>
            </a:r>
            <a:r>
              <a:rPr lang="en-US" dirty="0"/>
              <a:t> Model : có nhiệm vụ thao tác với cơ sở dữ liệu </a:t>
            </a:r>
            <a:endParaRPr lang="en-US" dirty="0" smtClean="0"/>
          </a:p>
          <a:p>
            <a:pPr marL="0" indent="0">
              <a:buNone/>
            </a:pPr>
            <a:r>
              <a:rPr lang="en-US" dirty="0" smtClean="0"/>
              <a:t>2.</a:t>
            </a:r>
            <a:r>
              <a:rPr lang="en-US" dirty="0"/>
              <a:t> View : có nhiệm vụ tiếp nhận trực tiếp dữ liệu từ “ Controller “ và hiện thị nội dung sang các đoạn mã </a:t>
            </a:r>
            <a:r>
              <a:rPr lang="en-US" dirty="0" smtClean="0"/>
              <a:t>HTML</a:t>
            </a:r>
          </a:p>
          <a:p>
            <a:pPr marL="0" indent="0">
              <a:buNone/>
            </a:pPr>
            <a:r>
              <a:rPr lang="en-US" dirty="0" smtClean="0"/>
              <a:t>3.</a:t>
            </a:r>
            <a:r>
              <a:rPr lang="en-US" dirty="0"/>
              <a:t> Controller: Đóng vai trò là trung gian giữa Model và View</a:t>
            </a:r>
            <a:r>
              <a:rPr lang="en-US" dirty="0" smtClean="0"/>
              <a:t> </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739975" y="1583043"/>
            <a:ext cx="4655126"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0700152" y="221672"/>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550099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0697">
              <a:schemeClr val="accent4">
                <a:lumMod val="60000"/>
                <a:lumOff val="40000"/>
              </a:schemeClr>
            </a:gs>
            <a:gs pos="96013">
              <a:schemeClr val="accent3">
                <a:lumMod val="20000"/>
                <a:lumOff val="80000"/>
              </a:schemeClr>
            </a:gs>
            <a:gs pos="92027">
              <a:srgbClr val="C2DAEF"/>
            </a:gs>
            <a:gs pos="0">
              <a:schemeClr val="accent1">
                <a:lumMod val="5000"/>
                <a:lumOff val="95000"/>
              </a:schemeClr>
            </a:gs>
            <a:gs pos="61943">
              <a:srgbClr val="C0D8EF"/>
            </a:gs>
            <a:gs pos="6500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274" y="-243158"/>
            <a:ext cx="10515600" cy="1325563"/>
          </a:xfrm>
        </p:spPr>
        <p:txBody>
          <a:bodyPr/>
          <a:lstStyle/>
          <a:p>
            <a:r>
              <a:rPr lang="en-US" b="1" i="1" dirty="0" smtClean="0">
                <a:ln w="22225">
                  <a:solidFill>
                    <a:schemeClr val="accent2"/>
                  </a:solidFill>
                  <a:prstDash val="solid"/>
                </a:ln>
                <a:solidFill>
                  <a:schemeClr val="accent2">
                    <a:lumMod val="40000"/>
                    <a:lumOff val="60000"/>
                  </a:schemeClr>
                </a:solidFill>
              </a:rPr>
              <a:t>IV. Thiết kế hướng đối tượng</a:t>
            </a:r>
            <a:endParaRPr lang="en-US" b="1" i="1" dirty="0">
              <a:ln w="22225">
                <a:solidFill>
                  <a:schemeClr val="accent2"/>
                </a:solidFill>
                <a:prstDash val="solid"/>
              </a:ln>
              <a:solidFill>
                <a:schemeClr val="accent2">
                  <a:lumMod val="40000"/>
                  <a:lumOff val="6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66" y="836265"/>
            <a:ext cx="5724708" cy="561708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934" y="1225335"/>
            <a:ext cx="4695940" cy="5301204"/>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3079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274" y="-243158"/>
            <a:ext cx="10515600" cy="1325563"/>
          </a:xfrm>
        </p:spPr>
        <p:txBody>
          <a:bodyPr/>
          <a:lstStyle/>
          <a:p>
            <a:r>
              <a:rPr lang="en-US" b="1" i="1" dirty="0" smtClean="0">
                <a:ln w="22225">
                  <a:solidFill>
                    <a:schemeClr val="accent2"/>
                  </a:solidFill>
                  <a:prstDash val="solid"/>
                </a:ln>
                <a:solidFill>
                  <a:schemeClr val="accent2">
                    <a:lumMod val="40000"/>
                    <a:lumOff val="60000"/>
                  </a:schemeClr>
                </a:solidFill>
              </a:rPr>
              <a:t>IV. Thiết kế hướng đối tượng</a:t>
            </a:r>
            <a:endParaRPr lang="en-US" b="1" i="1" dirty="0">
              <a:ln w="22225">
                <a:solidFill>
                  <a:schemeClr val="accent2"/>
                </a:solidFill>
                <a:prstDash val="solid"/>
              </a:ln>
              <a:solidFill>
                <a:schemeClr val="accent2">
                  <a:lumMod val="40000"/>
                  <a:lumOff val="60000"/>
                </a:schemeClr>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0769600" y="246280"/>
            <a:ext cx="979054" cy="9790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710" y="858673"/>
            <a:ext cx="5865187" cy="5624702"/>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897" y="1343656"/>
            <a:ext cx="5913547" cy="5139719"/>
          </a:xfrm>
          <a:prstGeom prst="rect">
            <a:avLst/>
          </a:prstGeom>
        </p:spPr>
      </p:pic>
    </p:spTree>
    <p:extLst>
      <p:ext uri="{BB962C8B-B14F-4D97-AF65-F5344CB8AC3E}">
        <p14:creationId xmlns:p14="http://schemas.microsoft.com/office/powerpoint/2010/main" val="421223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181</TotalTime>
  <Words>960</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Môn Công Nghệ Phần Mềm</vt:lpstr>
      <vt:lpstr>I. Mục tiêu của phần mềm </vt:lpstr>
      <vt:lpstr>II.Giải pháp đưa ra</vt:lpstr>
      <vt:lpstr>III.Đặc tả yêu cầu</vt:lpstr>
      <vt:lpstr>III.Đặc tả yêu cầu</vt:lpstr>
      <vt:lpstr>III.Đặc tả yêu cầu</vt:lpstr>
      <vt:lpstr>IV. Thiết kế kiến trúc </vt:lpstr>
      <vt:lpstr>IV. Thiết kế hướng đối tượng</vt:lpstr>
      <vt:lpstr>IV. Thiết kế hướng đối tượng</vt:lpstr>
      <vt:lpstr>IV. Thiết kế giao diện</vt:lpstr>
      <vt:lpstr>V. Ngôn ngữ lập trình,công nghệ sử dụng</vt:lpstr>
      <vt:lpstr>VI. Kiểm thử websites </vt:lpstr>
      <vt:lpstr>VII. Vai trò của các thành viên </vt:lpstr>
      <vt:lpstr>VIII.Kết luận</vt:lpstr>
      <vt:lpstr>IX.Đánh giá về phần mềm và hướng phát triển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Phong Nguyen</cp:lastModifiedBy>
  <cp:revision>20</cp:revision>
  <dcterms:created xsi:type="dcterms:W3CDTF">2018-03-25T14:18:28Z</dcterms:created>
  <dcterms:modified xsi:type="dcterms:W3CDTF">2018-03-29T17:42:39Z</dcterms:modified>
</cp:coreProperties>
</file>