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D30A-45C7-78D0-36F1-3EE89FA21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1237F-FCC4-3DEF-A297-316362ED9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3F93-8F7B-14FC-ECBF-A425FB97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E6B8-5F5E-4342-8171-A19E49942FEE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A098-F578-D755-81FF-FA096B08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2F4B5-9653-69D1-C0B9-18C744A1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ACAA-31B5-4E79-B03F-692628644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1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A0AA-2972-D2D5-CDA6-CC8FF3E7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268CB-728C-2853-30C4-BED8ED92E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4FAC6-4CA7-A501-2FB6-79B845E0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E6B8-5F5E-4342-8171-A19E49942FEE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F0C3-0191-BBB5-A5F9-DE8964D3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E9360-BD63-BF1A-0DBD-2BB76CF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ACAA-31B5-4E79-B03F-692628644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3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64370-ECCE-90A6-3CD8-91497903F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BA753-7695-3AB7-B983-C892626E5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D3B2-9A3D-48CF-F85A-0402AB52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E6B8-5F5E-4342-8171-A19E49942FEE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2959-6B34-F237-7A9F-AFAFA253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9FE45-255A-D6FA-B12C-21D0461C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ACAA-31B5-4E79-B03F-692628644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45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6A00-7D0F-308F-CA03-48315B9B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F00B-5DEC-839F-D8D2-41F7993F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70A47-22A6-C09F-BA35-613058CF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E6B8-5F5E-4342-8171-A19E49942FEE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E2D8-E64E-58B0-B731-8AC9CB8F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7510-742A-EEB2-A8C9-6E29C485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ACAA-31B5-4E79-B03F-692628644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33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65B9-E30F-07E9-881E-D4DF6564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EBB3-6354-8012-B2D4-56A71DFB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3322-839D-0C88-AF64-CA9D2107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E6B8-5F5E-4342-8171-A19E49942FEE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21A3-34C8-AEEA-1DD5-AB8C8A0A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2CE3C-E2FF-0417-3FF6-ABFD13E8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ACAA-31B5-4E79-B03F-692628644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D209-777E-1D3E-F1A4-F66C5689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6583-63BE-B758-BD52-0E4554074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C546F-195E-C574-1B03-EBC60CA05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6BE77-8457-A6FE-CCC0-53335967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E6B8-5F5E-4342-8171-A19E49942FEE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7B1E1-8A80-BCC5-CA62-73BB889A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AE9DE-67B3-2561-C2FA-1E4842F8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ACAA-31B5-4E79-B03F-692628644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4C69-BA8A-9067-7D53-34078459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9BD67-8966-DB97-016E-5FF4C5BBE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473CF-85EB-086E-9BA7-72E3FB645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1FDFA-44F5-CB1A-AEE5-7540A5F2A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1466D-EA00-1080-A3C4-B8CFBA0E4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3E987-F985-5CA9-4AA0-A7A5F65B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E6B8-5F5E-4342-8171-A19E49942FEE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B8A26-7B1E-6CF5-225B-EF95A50A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10F24-4B0E-907B-181E-00305C1C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ACAA-31B5-4E79-B03F-692628644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6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EF16-1402-2636-8B48-A6ACAA7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5F8BA-3716-057D-1218-38F54AFD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E6B8-5F5E-4342-8171-A19E49942FEE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B9298-B3EC-DC0F-4FF2-978EEBE8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78D8F-59A2-89B3-334D-3ACC8E02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ACAA-31B5-4E79-B03F-692628644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1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A1F03-7EC5-5455-64B8-BED063A1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E6B8-5F5E-4342-8171-A19E49942FEE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AA71E-1588-4FF9-7C92-48313D83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94505-41FB-D6F3-DFC6-4F8ACD2E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ACAA-31B5-4E79-B03F-692628644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5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9F6A-66B7-2A59-268C-CAA2F044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3AF3-E8C5-E487-6800-1FB928DE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E9F67-F7B1-5DF5-D329-4A5E741FB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6B6FB-9D3A-817B-1FB8-CE69003B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E6B8-5F5E-4342-8171-A19E49942FEE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521EC-CB7E-26FB-B3E2-A8652D26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77DC4-CC7C-BC5D-B6DA-A3DD1AE6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ACAA-31B5-4E79-B03F-692628644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CF40-5E7C-FFCE-5C07-65657107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E9A95-3D9F-B4D4-BC49-DC31CC7F2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0C648-6509-2FD3-263B-EB4B76E47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DA782-3481-7FAF-9CD1-50052DBD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E6B8-5F5E-4342-8171-A19E49942FEE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C9F4-AA09-C898-C0CC-6787E0F2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E138F-0D90-2E3C-42D1-3C3BF17C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ACAA-31B5-4E79-B03F-692628644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68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FA506-B2F7-CE7F-CA4F-783E35C3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34FA-C4B6-EC8D-431C-049FC95A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C386B-54C1-23C8-4FA8-6A7672F73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E6B8-5F5E-4342-8171-A19E49942FEE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AA55-C834-AA9D-0338-97D19E637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2B94-1579-C24B-0134-E0E0A016F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8ACAA-31B5-4E79-B03F-692628644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4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086F50-36B4-284A-51EA-D5333B541939}"/>
              </a:ext>
            </a:extLst>
          </p:cNvPr>
          <p:cNvSpPr txBox="1"/>
          <p:nvPr/>
        </p:nvSpPr>
        <p:spPr>
          <a:xfrm>
            <a:off x="705679" y="148878"/>
            <a:ext cx="1077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Đại học Quốc gia Thành phố Hồ Chí Minh</a:t>
            </a:r>
            <a:br>
              <a:rPr lang="en-US" sz="24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24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Trường Đại học Bách Khoa</a:t>
            </a:r>
          </a:p>
          <a:p>
            <a:pPr algn="ctr"/>
            <a:r>
              <a:rPr lang="en-US" sz="24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Khoa Khoa học và Kỹ Thuật Máy tính</a:t>
            </a:r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98832-DE94-E0BA-B646-A9CEC8CDCD9F}"/>
              </a:ext>
            </a:extLst>
          </p:cNvPr>
          <p:cNvSpPr txBox="1"/>
          <p:nvPr/>
        </p:nvSpPr>
        <p:spPr>
          <a:xfrm>
            <a:off x="705679" y="2817177"/>
            <a:ext cx="1077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LẬP TRÌNH NÂNG CAO </a:t>
            </a:r>
            <a:r>
              <a:rPr lang="en-US" sz="2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(CO2039)</a:t>
            </a:r>
            <a:endParaRPr lang="en-GB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4BC25-58BF-2301-CFB2-0DC5513F860C}"/>
              </a:ext>
            </a:extLst>
          </p:cNvPr>
          <p:cNvSpPr txBox="1"/>
          <p:nvPr/>
        </p:nvSpPr>
        <p:spPr>
          <a:xfrm>
            <a:off x="2015986" y="3717396"/>
            <a:ext cx="8160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Bài tập lớn</a:t>
            </a:r>
          </a:p>
          <a:p>
            <a:pPr algn="ctr"/>
            <a:r>
              <a:rPr lang="en-US" sz="30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XÂY DỰNG APP TRA CỨU SAO KÊ</a:t>
            </a:r>
            <a:endParaRPr lang="en-GB" sz="3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03EE26-4129-FD14-0140-DDDDB80ACE63}"/>
              </a:ext>
            </a:extLst>
          </p:cNvPr>
          <p:cNvCxnSpPr>
            <a:cxnSpLocks/>
          </p:cNvCxnSpPr>
          <p:nvPr/>
        </p:nvCxnSpPr>
        <p:spPr>
          <a:xfrm>
            <a:off x="2015986" y="3707788"/>
            <a:ext cx="81600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839C32-4B7E-4E32-8A0E-BF12FB219B88}"/>
              </a:ext>
            </a:extLst>
          </p:cNvPr>
          <p:cNvCxnSpPr>
            <a:cxnSpLocks/>
          </p:cNvCxnSpPr>
          <p:nvPr/>
        </p:nvCxnSpPr>
        <p:spPr>
          <a:xfrm>
            <a:off x="2015986" y="4737843"/>
            <a:ext cx="81600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339435-100E-6971-3A0A-2F5DCB808252}"/>
              </a:ext>
            </a:extLst>
          </p:cNvPr>
          <p:cNvSpPr txBox="1"/>
          <p:nvPr/>
        </p:nvSpPr>
        <p:spPr>
          <a:xfrm>
            <a:off x="705679" y="5131556"/>
            <a:ext cx="107740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algn="just">
              <a:tabLst>
                <a:tab pos="4303713" algn="r"/>
                <a:tab pos="4660900" algn="l"/>
              </a:tabLst>
            </a:pPr>
            <a:r>
              <a:rPr lang="en-US" sz="2600" b="1">
                <a:solidFill>
                  <a:srgbClr val="0070C0"/>
                </a:solidFill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GVHD:	</a:t>
            </a:r>
            <a:r>
              <a:rPr lang="en-US" sz="26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Lê Đình Thuận</a:t>
            </a:r>
          </a:p>
          <a:p>
            <a:pPr marL="0" lvl="3" algn="just">
              <a:tabLst>
                <a:tab pos="4303713" algn="r"/>
                <a:tab pos="4660900" algn="l"/>
              </a:tabLst>
            </a:pPr>
            <a:r>
              <a:rPr lang="en-US" sz="2600" b="1">
                <a:solidFill>
                  <a:srgbClr val="0070C0"/>
                </a:solidFill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Lớp-Nhóm:	</a:t>
            </a:r>
            <a:r>
              <a:rPr lang="en-US" sz="26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L01-503</a:t>
            </a:r>
          </a:p>
          <a:p>
            <a:pPr marL="0" lvl="3" algn="just">
              <a:tabLst>
                <a:tab pos="4303713" algn="r"/>
                <a:tab pos="4660900" algn="l"/>
              </a:tabLst>
            </a:pPr>
            <a:r>
              <a:rPr lang="en-US" sz="2600" b="1">
                <a:solidFill>
                  <a:srgbClr val="0070C0"/>
                </a:solidFill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SVTH:	</a:t>
            </a:r>
            <a:r>
              <a:rPr lang="en-US" sz="26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Võ Trần Phi Phong · 2420006</a:t>
            </a:r>
            <a:endParaRPr lang="en-GB" sz="26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F7BD65-8D22-9B49-FDD8-A30528DA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57" y="1572524"/>
            <a:ext cx="1010481" cy="10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1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4. THUẬT TOÁN</a:t>
            </a:r>
            <a:endParaRPr lang="en-GB" sz="4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77363-35A3-98B1-5958-B61F90AC600A}"/>
              </a:ext>
            </a:extLst>
          </p:cNvPr>
          <p:cNvSpPr txBox="1"/>
          <p:nvPr/>
        </p:nvSpPr>
        <p:spPr>
          <a:xfrm>
            <a:off x="0" y="918319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Xác thực đầu vào: kiểm tra </a:t>
            </a: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DataFrame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có </a:t>
            </a: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None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? 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Wingdings" panose="05000000000000000000" pitchFamily="2" charset="2"/>
              </a:rPr>
              <a:t> dữ liệu chưa được tải  trả về danh sách rỗng</a:t>
            </a:r>
            <a:endParaRPr lang="en-US" sz="3800">
              <a:latin typeface="CMU Typewriter Text" panose="02000609000000000000" pitchFamily="50" charset="0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Tạo một bản sao của </a:t>
            </a: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DataFrame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Lặp lại các điều kiện lọc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credit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phạm vi số hoặc số khớp chính xác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date_time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chuỗi chứa kết quả khớp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trans_no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chuỗi chứa kết quả khớp, đảm bảo dữ liệu số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detail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chuỗi khớp, không phân biệt hoa thường</a:t>
            </a:r>
          </a:p>
          <a:p>
            <a:pPr marL="742950" indent="-742950">
              <a:buFont typeface="+mj-lt"/>
              <a:buAutoNum type="arabicPeriod"/>
            </a:pPr>
            <a:endParaRPr lang="en-US" sz="3800">
              <a:latin typeface="CMU Typewriter Text" panose="02000609000000000000" pitchFamily="50" charset="0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2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4. THUẬT TOÁN</a:t>
            </a:r>
            <a:endParaRPr lang="en-GB" sz="4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077363-35A3-98B1-5958-B61F90AC600A}"/>
                  </a:ext>
                </a:extLst>
              </p:cNvPr>
              <p:cNvSpPr txBox="1"/>
              <p:nvPr/>
            </p:nvSpPr>
            <p:spPr>
              <a:xfrm>
                <a:off x="682486" y="918319"/>
                <a:ext cx="10827027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>
                    <a:latin typeface="Vietnamese Computer Modern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Độ phức tạp thời gian: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800">
                    <a:latin typeface="Vietnamese Computer Modern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Đọc dữ liệu: </a:t>
                </a:r>
                <a14:m>
                  <m:oMath xmlns:m="http://schemas.openxmlformats.org/officeDocument/2006/math">
                    <m:r>
                      <a:rPr lang="en-US" sz="380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𝑂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(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𝑛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)</m:t>
                    </m:r>
                  </m:oMath>
                </a14:m>
                <a:endParaRPr lang="en-US" sz="3800">
                  <a:latin typeface="Vietnamese Computer Modern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800">
                    <a:latin typeface="Vietnamese Computer Modern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Lọc dữ liệu số: </a:t>
                </a:r>
                <a14:m>
                  <m:oMath xmlns:m="http://schemas.openxmlformats.org/officeDocument/2006/math">
                    <m:r>
                      <a:rPr lang="en-US" sz="380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𝑂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(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𝑚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)</m:t>
                    </m:r>
                  </m:oMath>
                </a14:m>
                <a:endParaRPr lang="en-US" sz="3800">
                  <a:latin typeface="Vietnamese Computer Modern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800">
                    <a:latin typeface="Vietnamese Computer Modern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Tìm kiếm chuỗi: </a:t>
                </a:r>
                <a14:m>
                  <m:oMath xmlns:m="http://schemas.openxmlformats.org/officeDocument/2006/math">
                    <m:r>
                      <a:rPr lang="en-US" sz="380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𝑂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(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𝑚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×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𝑙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)</m:t>
                    </m:r>
                  </m:oMath>
                </a14:m>
                <a:endParaRPr lang="en-US" sz="3800">
                  <a:latin typeface="Vietnamese Computer Modern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742950" indent="-742950">
                  <a:buFont typeface="+mj-lt"/>
                  <a:buAutoNum type="arabicPeriod"/>
                </a:pPr>
                <a:endParaRPr lang="en-US" sz="3800">
                  <a:latin typeface="CMU Typewriter Text" panose="02000609000000000000" pitchFamily="50" charset="0"/>
                  <a:ea typeface="CMU Typewriter Text" panose="02000609000000000000" pitchFamily="50" charset="0"/>
                  <a:cs typeface="CMU Typewriter Text" panose="02000609000000000000" pitchFamily="50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077363-35A3-98B1-5958-B61F90AC6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6" y="918319"/>
                <a:ext cx="10827027" cy="3016210"/>
              </a:xfrm>
              <a:prstGeom prst="rect">
                <a:avLst/>
              </a:prstGeom>
              <a:blipFill>
                <a:blip r:embed="rId2"/>
                <a:stretch>
                  <a:fillRect l="-1858" t="-3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03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5. THIẾT LẬP MÔI TRƯỜNG</a:t>
            </a:r>
            <a:endParaRPr lang="en-GB" sz="4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77363-35A3-98B1-5958-B61F90AC600A}"/>
              </a:ext>
            </a:extLst>
          </p:cNvPr>
          <p:cNvSpPr txBox="1"/>
          <p:nvPr/>
        </p:nvSpPr>
        <p:spPr>
          <a:xfrm>
            <a:off x="682486" y="918319"/>
            <a:ext cx="1082702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Xây dựng Docker image: </a:t>
            </a:r>
            <a:r>
              <a:rPr lang="en-GB" sz="4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docker-compose build</a:t>
            </a:r>
            <a:endParaRPr lang="en-US" sz="3800">
              <a:latin typeface="CMU Typewriter Text" panose="02000609000000000000" pitchFamily="50" charset="0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Chạy ứng dụng: </a:t>
            </a: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docker-compose up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Ứng dụng Flask khởi động trên cổng 5000. Mở trình duyệt web: 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hlinkClick r:id="rId2"/>
              </a:rPr>
              <a:t>http://localhost:5000</a:t>
            </a:r>
            <a:endParaRPr lang="en-US" sz="3800">
              <a:latin typeface="Vietnamese Computer Modern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Kết thúc: </a:t>
            </a: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docker-compose down</a:t>
            </a:r>
            <a:endParaRPr lang="en-US" sz="3800">
              <a:latin typeface="Vietnamese Computer Modern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5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6. DEMO ỨNG DỤNG</a:t>
            </a:r>
            <a:endParaRPr lang="en-GB" sz="4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77363-35A3-98B1-5958-B61F90AC600A}"/>
              </a:ext>
            </a:extLst>
          </p:cNvPr>
          <p:cNvSpPr txBox="1"/>
          <p:nvPr/>
        </p:nvSpPr>
        <p:spPr>
          <a:xfrm>
            <a:off x="682486" y="918319"/>
            <a:ext cx="108270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vi-VN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Xác thực input, đảm bảo các giá trị nhập vào phù hợp cho việc tìm kiếm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vi-VN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Tìm kiếm thông tin theo ngày, tên người gửi, số tiền, số hóa đơn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vi-VN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Sắp xếp giá trị tăng dần/giảm dần theo cột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vi-VN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Tính tổng số tiền dự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vi-VN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trên kết quả tìm kiếm</a:t>
            </a:r>
            <a:endParaRPr lang="en-US" sz="3800">
              <a:latin typeface="Vietnamese Computer Modern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6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7. CÁC CÔNG VIỆC TƯƠNG LAI</a:t>
            </a:r>
            <a:endParaRPr lang="en-GB" sz="4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77363-35A3-98B1-5958-B61F90AC600A}"/>
              </a:ext>
            </a:extLst>
          </p:cNvPr>
          <p:cNvSpPr txBox="1"/>
          <p:nvPr/>
        </p:nvSpPr>
        <p:spPr>
          <a:xfrm>
            <a:off x="675861" y="1296006"/>
            <a:ext cx="108270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Với những hạn chế của đề tài: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Tránh sao chép toàn bộ DataFrame: áp dụng lọc tại chỗ (in-place) để giảm mức sử dụng bộ nhớ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 sánh chuỗi hiệu quả hơn: pytables cho các thao tác chuỗi thường xuyên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Phân đoạn: đối với tập dữ liệu rất lớn, sử dụng framework phân tán như Dask hoặc PySpark</a:t>
            </a:r>
          </a:p>
        </p:txBody>
      </p:sp>
    </p:spTree>
    <p:extLst>
      <p:ext uri="{BB962C8B-B14F-4D97-AF65-F5344CB8AC3E}">
        <p14:creationId xmlns:p14="http://schemas.microsoft.com/office/powerpoint/2010/main" val="147530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TÀI LIỆU THAM KHẢO</a:t>
            </a:r>
            <a:endParaRPr lang="en-GB" sz="4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77363-35A3-98B1-5958-B61F90AC600A}"/>
              </a:ext>
            </a:extLst>
          </p:cNvPr>
          <p:cNvSpPr txBox="1"/>
          <p:nvPr/>
        </p:nvSpPr>
        <p:spPr>
          <a:xfrm>
            <a:off x="675861" y="1296006"/>
            <a:ext cx="108270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sz="2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W3Schools. (n.d.) </a:t>
            </a:r>
            <a:r>
              <a:rPr lang="en-US" sz="2800" i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Pandas Tutorial</a:t>
            </a:r>
            <a:r>
              <a:rPr lang="en-US" sz="2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Retrieved December 2024, from: https://www.w3schools.com/python/pandas/.</a:t>
            </a:r>
          </a:p>
          <a:p>
            <a:pPr marL="357188" indent="-357188"/>
            <a:r>
              <a:rPr lang="en-US" sz="2800">
                <a:latin typeface="Vietnamese Computer Modern" panose="02000603000000000000" pitchFamily="2" charset="0"/>
              </a:rPr>
              <a:t>GeeksforGeeks. (n.d.) </a:t>
            </a:r>
            <a:r>
              <a:rPr lang="en-US" sz="2800" i="1">
                <a:latin typeface="Vietnamese Computer Modern" panose="02000603000000000000" pitchFamily="2" charset="0"/>
              </a:rPr>
              <a:t>Pandas Read CSV in Python</a:t>
            </a:r>
            <a:r>
              <a:rPr lang="en-US" sz="2800">
                <a:latin typeface="Vietnamese Computer Modern" panose="02000603000000000000" pitchFamily="2" charset="0"/>
              </a:rPr>
              <a:t>. Retrieved December 2024, from: https://www.geeksforgeeks.org/python-read-csv-using-pandas-read_csv/.</a:t>
            </a:r>
            <a:endParaRPr lang="en-US" sz="2800">
              <a:latin typeface="Vietnamese Computer Modern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57188" indent="-357188"/>
            <a:r>
              <a:rPr lang="en-US" sz="2800">
                <a:latin typeface="Vietnamese Computer Modern" panose="02000603000000000000" pitchFamily="2" charset="0"/>
              </a:rPr>
              <a:t>GeeksforGeeks. (n.d.) </a:t>
            </a:r>
            <a:r>
              <a:rPr lang="en-US" sz="2800" i="1">
                <a:latin typeface="Vietnamese Computer Modern" panose="02000603000000000000" pitchFamily="2" charset="0"/>
              </a:rPr>
              <a:t>Pandas DataFrame</a:t>
            </a:r>
            <a:r>
              <a:rPr lang="en-US" sz="2800">
                <a:latin typeface="Vietnamese Computer Modern" panose="02000603000000000000" pitchFamily="2" charset="0"/>
              </a:rPr>
              <a:t>. Retrieved December 2024, from: https: //www.geeksforgeeks.org/python-pandas-dataframe/. </a:t>
            </a:r>
            <a:endParaRPr lang="en-US" sz="2800">
              <a:latin typeface="Vietnamese Computer Modern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65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MỤC LỤC</a:t>
            </a:r>
            <a:endParaRPr lang="en-GB" sz="4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609FB-BFAB-E1D8-3884-0569DCDC3FA7}"/>
              </a:ext>
            </a:extLst>
          </p:cNvPr>
          <p:cNvSpPr txBox="1"/>
          <p:nvPr/>
        </p:nvSpPr>
        <p:spPr>
          <a:xfrm>
            <a:off x="675861" y="1610218"/>
            <a:ext cx="10833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Nội dung đề tài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Phương pháp tiếp cận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Cấu trúc dữ liệu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Thuật toán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Thiết lập môi trường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Demo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Các công việc cần làm trong tương lai</a:t>
            </a:r>
            <a:endParaRPr lang="en-GB" sz="4000"/>
          </a:p>
        </p:txBody>
      </p:sp>
    </p:spTree>
    <p:extLst>
      <p:ext uri="{BB962C8B-B14F-4D97-AF65-F5344CB8AC3E}">
        <p14:creationId xmlns:p14="http://schemas.microsoft.com/office/powerpoint/2010/main" val="39106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NỘI DUNG ĐỀ TÀI</a:t>
            </a:r>
            <a:endParaRPr lang="en-GB" sz="4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D08C2-AEA8-4A75-6577-5F07D66521EA}"/>
              </a:ext>
            </a:extLst>
          </p:cNvPr>
          <p:cNvSpPr txBox="1"/>
          <p:nvPr/>
        </p:nvSpPr>
        <p:spPr>
          <a:xfrm>
            <a:off x="675861" y="918319"/>
            <a:ext cx="108336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Xây dựng một web/app tra cứu dữ liệu sao kê của Mặt trận Tổ quốc Việt Nam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Yêu cầu: có giao diện (web/app/CLI) để tra cứu thông tin sao kê theo:</a:t>
            </a: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Số tiền</a:t>
            </a: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Tên người gửi</a:t>
            </a: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Nội dung</a:t>
            </a:r>
            <a:endParaRPr lang="en-GB" sz="3800"/>
          </a:p>
        </p:txBody>
      </p:sp>
    </p:spTree>
    <p:extLst>
      <p:ext uri="{BB962C8B-B14F-4D97-AF65-F5344CB8AC3E}">
        <p14:creationId xmlns:p14="http://schemas.microsoft.com/office/powerpoint/2010/main" val="43266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PHƯƠNG PHÁP TIẾP CẬN</a:t>
            </a:r>
            <a:endParaRPr lang="en-GB" sz="4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D08C2-AEA8-4A75-6577-5F07D66521EA}"/>
              </a:ext>
            </a:extLst>
          </p:cNvPr>
          <p:cNvSpPr txBox="1"/>
          <p:nvPr/>
        </p:nvSpPr>
        <p:spPr>
          <a:xfrm>
            <a:off x="675861" y="918319"/>
            <a:ext cx="108336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Ngôn ngữ: Python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Thư viện:</a:t>
            </a: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CSV: thư viện built-in của Python, làm việc với dữ liệu thô, đọc dữ liệu theo từng dòng, sử dụng ít bộ nhớ 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Wingdings" panose="05000000000000000000" pitchFamily="2" charset="2"/>
              </a:rPr>
              <a:t> chậm khi dữ liệu đáng kể</a:t>
            </a:r>
            <a:endParaRPr lang="en-US" sz="3800">
              <a:latin typeface="Vietnamese Computer Modern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Pandas: đọc các file CSV vào DataFrame 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Wingdings" panose="05000000000000000000" pitchFamily="2" charset="2"/>
              </a:rPr>
              <a:t> xử lý dữ liệu lên đến hàng triệu dòng</a:t>
            </a:r>
            <a:endParaRPr lang="en-US" sz="3800">
              <a:latin typeface="Vietnamese Computer Modern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SQLite: tải dữ liệu CSV vào một RDBMS</a:t>
            </a:r>
            <a:endParaRPr lang="en-GB" sz="3800"/>
          </a:p>
        </p:txBody>
      </p:sp>
    </p:spTree>
    <p:extLst>
      <p:ext uri="{BB962C8B-B14F-4D97-AF65-F5344CB8AC3E}">
        <p14:creationId xmlns:p14="http://schemas.microsoft.com/office/powerpoint/2010/main" val="190906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PHƯƠNG PHÁP TIẾP CẬN</a:t>
            </a:r>
            <a:endParaRPr lang="en-GB" sz="4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D08C2-AEA8-4A75-6577-5F07D66521EA}"/>
              </a:ext>
            </a:extLst>
          </p:cNvPr>
          <p:cNvSpPr txBox="1"/>
          <p:nvPr/>
        </p:nvSpPr>
        <p:spPr>
          <a:xfrm>
            <a:off x="675861" y="918319"/>
            <a:ext cx="108336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Thư viện: Pandas</a:t>
            </a: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Đọc dữ liệu: lưu vào một biến toàn cục sử dụng </a:t>
            </a: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pandas.read_csv</a:t>
            </a: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Xử lý </a:t>
            </a:r>
            <a:r>
              <a:rPr lang="en-GB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Byte-order Mark (BOM): </a:t>
            </a:r>
            <a:r>
              <a:rPr lang="en-GB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utf-8-sig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Module: OS</a:t>
            </a: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Tương tác với hệ điều hành</a:t>
            </a:r>
            <a:endParaRPr lang="en-US" sz="3800">
              <a:latin typeface="CMU Typewriter Text" panose="02000609000000000000" pitchFamily="50" charset="0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GB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os.path.dirname</a:t>
            </a:r>
            <a:r>
              <a:rPr lang="en-GB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và  </a:t>
            </a:r>
            <a:r>
              <a:rPr lang="en-GB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os.path.abspath</a:t>
            </a:r>
            <a:r>
              <a:rPr lang="en-GB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tìm đường dẫn thư mục hiện tại và phục vụ </a:t>
            </a:r>
            <a:r>
              <a:rPr lang="en-GB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index.html</a:t>
            </a:r>
            <a:r>
              <a:rPr lang="en-GB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marL="357188"/>
            <a:endParaRPr lang="en-GB" sz="3800">
              <a:latin typeface="CMU Typewriter Text" panose="02000609000000000000" pitchFamily="50" charset="0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7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PHƯƠNG PHÁP TIẾP CẬN</a:t>
            </a:r>
            <a:endParaRPr lang="en-GB" sz="4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D08C2-AEA8-4A75-6577-5F07D66521EA}"/>
              </a:ext>
            </a:extLst>
          </p:cNvPr>
          <p:cNvSpPr txBox="1"/>
          <p:nvPr/>
        </p:nvSpPr>
        <p:spPr>
          <a:xfrm>
            <a:off x="675861" y="918319"/>
            <a:ext cx="108336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Framework: Flask</a:t>
            </a: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Tạo ra các API endpoints</a:t>
            </a: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Flask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core class, khởi tạo ứng dụng</a:t>
            </a: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request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xử lý HTTP request</a:t>
            </a: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jsonify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chuyển các đối tượng sang JSON</a:t>
            </a:r>
          </a:p>
          <a:p>
            <a:pPr marL="893763" indent="-536575">
              <a:buFont typeface="Courier New" panose="02070309020205020404" pitchFamily="49" charset="0"/>
              <a:buChar char="o"/>
            </a:pP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send_from_directory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phục vụ các file tĩnh, như </a:t>
            </a: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index.html</a:t>
            </a:r>
          </a:p>
          <a:p>
            <a:pPr marL="357188"/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Wingdings" panose="05000000000000000000" pitchFamily="2" charset="2"/>
              </a:rPr>
              <a:t> 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“backbone” của máy chủ web</a:t>
            </a:r>
            <a:endParaRPr lang="en-GB" sz="3800">
              <a:latin typeface="Vietnamese Computer Modern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57188"/>
            <a:endParaRPr lang="en-GB" sz="3800">
              <a:latin typeface="CMU Typewriter Text" panose="02000609000000000000" pitchFamily="50" charset="0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6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CẤU TRÚC DỮ LIỆU</a:t>
            </a:r>
            <a:endParaRPr lang="en-GB" sz="4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D08C2-AEA8-4A75-6577-5F07D66521EA}"/>
              </a:ext>
            </a:extLst>
          </p:cNvPr>
          <p:cNvSpPr txBox="1"/>
          <p:nvPr/>
        </p:nvSpPr>
        <p:spPr>
          <a:xfrm>
            <a:off x="675861" y="918319"/>
            <a:ext cx="108336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GB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Comma Separated Values (CSV)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A8E93-E72A-4B15-5E5A-CA779954B735}"/>
              </a:ext>
            </a:extLst>
          </p:cNvPr>
          <p:cNvSpPr txBox="1"/>
          <p:nvPr/>
        </p:nvSpPr>
        <p:spPr>
          <a:xfrm>
            <a:off x="675861" y="1758335"/>
            <a:ext cx="108336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date_time,trans_no,credit,debit,detail</a:t>
            </a:r>
          </a:p>
          <a:p>
            <a:r>
              <a:rPr lang="en-US" sz="2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  03/09/2024_5216.65140,9,200000,0,120167.030924.100642.NGUYEN HOAI NAM ung ho</a:t>
            </a:r>
          </a:p>
          <a:p>
            <a:r>
              <a:rPr lang="en-US" sz="2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  03/09/2024_5017.43849,13,9000,0,888828.030924.121121.NGUYEN THI KIEU OANH chuyen tien</a:t>
            </a:r>
          </a:p>
          <a:p>
            <a:r>
              <a:rPr lang="en-US" sz="2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  04/09/2024_5240.80637,55,500000,0,MBVCB.6944619812.chung tay gop suc .CT tu 0351000801710 TRAN DANH VU toi 0011001932418 MAT TRAN TO QUOC VN - BAN CUU TRO TW</a:t>
            </a:r>
          </a:p>
        </p:txBody>
      </p:sp>
    </p:spTree>
    <p:extLst>
      <p:ext uri="{BB962C8B-B14F-4D97-AF65-F5344CB8AC3E}">
        <p14:creationId xmlns:p14="http://schemas.microsoft.com/office/powerpoint/2010/main" val="231510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CẤU TRÚC DỮ LIỆU</a:t>
            </a:r>
            <a:endParaRPr lang="en-GB" sz="4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D08C2-AEA8-4A75-6577-5F07D66521EA}"/>
              </a:ext>
            </a:extLst>
          </p:cNvPr>
          <p:cNvSpPr txBox="1"/>
          <p:nvPr/>
        </p:nvSpPr>
        <p:spPr>
          <a:xfrm>
            <a:off x="675861" y="918319"/>
            <a:ext cx="108336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Đọc và thao tác trên file CSV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</a:t>
            </a: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pandas.read_csv</a:t>
            </a:r>
          </a:p>
          <a:p>
            <a:pPr marL="742950" indent="-742950">
              <a:buFont typeface="+mj-lt"/>
              <a:buAutoNum type="arabicPeriod"/>
            </a:pPr>
            <a:r>
              <a:rPr lang="vi-VN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Người dùng gửi tham số tìm kiếm trong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38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index.html</a:t>
            </a:r>
          </a:p>
          <a:p>
            <a:pPr marL="742950" indent="-742950">
              <a:buFont typeface="+mj-lt"/>
              <a:buAutoNum type="arabicPeriod"/>
            </a:pPr>
            <a:r>
              <a:rPr lang="vi-VN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Flask xử lý các tham số, trả về kết quả dưới dạng JSON</a:t>
            </a:r>
            <a:endParaRPr lang="en-US" sz="3800">
              <a:latin typeface="Vietnamese Computer Modern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JavaScript lấy phản hồi JSON, xây dựng bảng HTML hiển thị kết quả đã lọc.</a:t>
            </a:r>
          </a:p>
          <a:p>
            <a:pPr marL="742950" indent="-742950">
              <a:buFont typeface="+mj-lt"/>
              <a:buAutoNum type="arabicPeriod"/>
            </a:pPr>
            <a:endParaRPr lang="en-US" sz="3800">
              <a:latin typeface="CMU Typewriter Text" panose="02000609000000000000" pitchFamily="50" charset="0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9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A2017-EBFB-A8A7-3FEC-C53B738522CF}"/>
              </a:ext>
            </a:extLst>
          </p:cNvPr>
          <p:cNvSpPr txBox="1"/>
          <p:nvPr/>
        </p:nvSpPr>
        <p:spPr>
          <a:xfrm>
            <a:off x="675861" y="148878"/>
            <a:ext cx="10833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CẤU TRÚC DỮ LIỆU</a:t>
            </a:r>
            <a:endParaRPr lang="en-GB" sz="4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D08C2-AEA8-4A75-6577-5F07D66521EA}"/>
              </a:ext>
            </a:extLst>
          </p:cNvPr>
          <p:cNvSpPr txBox="1"/>
          <p:nvPr/>
        </p:nvSpPr>
        <p:spPr>
          <a:xfrm>
            <a:off x="675861" y="918319"/>
            <a:ext cx="108336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GB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JSON</a:t>
            </a:r>
            <a:r>
              <a:rPr lang="en-US" sz="3800">
                <a:latin typeface="Vietnamese Computer Modern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A8E93-E72A-4B15-5E5A-CA779954B735}"/>
              </a:ext>
            </a:extLst>
          </p:cNvPr>
          <p:cNvSpPr txBox="1"/>
          <p:nvPr/>
        </p:nvSpPr>
        <p:spPr>
          <a:xfrm>
            <a:off x="675861" y="1595427"/>
            <a:ext cx="108336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{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     "date_time": "03/09/2024_5216.65140",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     "trans_no": "9",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     "credit": "200000",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     "debit": "0",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     "detail": "120167.030924.100642.NGUYEN HOAI NAM ung ho"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   },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   {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     "date_time": "03/09/2024_5017.43849",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     "trans_no": "13",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     "credit": "9000",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     "debit": "0",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     "detail": "888828.030924.121121.NGUYEN THI KIEU OANH chuyen tien"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   },</a:t>
            </a:r>
          </a:p>
          <a:p>
            <a:r>
              <a:rPr lang="en-US" sz="2000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8692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979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CMU Typewriter Text</vt:lpstr>
      <vt:lpstr>Courier New</vt:lpstr>
      <vt:lpstr>Vietnamese Computer Modern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Viktorija</dc:creator>
  <cp:lastModifiedBy>Viktorija</cp:lastModifiedBy>
  <cp:revision>98</cp:revision>
  <dcterms:created xsi:type="dcterms:W3CDTF">2024-12-12T10:20:46Z</dcterms:created>
  <dcterms:modified xsi:type="dcterms:W3CDTF">2024-12-12T16:22:53Z</dcterms:modified>
</cp:coreProperties>
</file>