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83" r:id="rId12"/>
    <p:sldId id="277" r:id="rId13"/>
    <p:sldId id="276" r:id="rId14"/>
    <p:sldId id="278" r:id="rId15"/>
    <p:sldId id="279" r:id="rId16"/>
    <p:sldId id="285" r:id="rId17"/>
    <p:sldId id="280" r:id="rId18"/>
    <p:sldId id="281" r:id="rId19"/>
    <p:sldId id="282" r:id="rId20"/>
    <p:sldId id="284" r:id="rId21"/>
    <p:sldId id="287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BBF3FECC-6F5B-471B-ADEA-F47EA185FDE6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5"/>
            <p14:sldId id="266"/>
            <p14:sldId id="283"/>
            <p14:sldId id="277"/>
            <p14:sldId id="276"/>
            <p14:sldId id="278"/>
            <p14:sldId id="279"/>
            <p14:sldId id="285"/>
            <p14:sldId id="280"/>
            <p14:sldId id="281"/>
            <p14:sldId id="282"/>
            <p14:sldId id="284"/>
            <p14:sldId id="287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3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009EA5-CC3A-4E3B-A6A3-3CE5683EEBB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422449" y="3665415"/>
            <a:ext cx="8689975" cy="2641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Nhóm TLD</a:t>
            </a:r>
            <a:endParaRPr lang="en-US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1.Bùi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20184071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Lê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Long 20184137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20184218</a:t>
            </a:r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56744" y="1484722"/>
            <a:ext cx="8689976" cy="1696140"/>
          </a:xfrm>
        </p:spPr>
        <p:txBody>
          <a:bodyPr>
            <a:normAutofit fontScale="90000"/>
          </a:bodyPr>
          <a:lstStyle/>
          <a:p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br>
              <a:rPr lang="en-US" sz="5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0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smtClean="0">
                <a:latin typeface="Arial" panose="020B0604020202020204" pitchFamily="34" charset="0"/>
                <a:cs typeface="Arial" panose="020B0604020202020204" pitchFamily="34" charset="0"/>
              </a:rPr>
              <a:t>giảng viên : Lê đức trung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ình chữ nhậ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/>
          <p:cNvSpPr/>
          <p:nvPr/>
        </p:nvSpPr>
        <p:spPr>
          <a:xfrm>
            <a:off x="186410" y="152997"/>
            <a:ext cx="11786351" cy="6585723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ình chữ nhật 17"/>
          <p:cNvSpPr/>
          <p:nvPr/>
        </p:nvSpPr>
        <p:spPr>
          <a:xfrm>
            <a:off x="7787582" y="2055381"/>
            <a:ext cx="3098800" cy="843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FFC000"/>
                </a:solidFill>
              </a:rPr>
              <a:t>ClassName</a:t>
            </a:r>
            <a:endParaRPr lang="en-US" sz="2500" dirty="0">
              <a:solidFill>
                <a:srgbClr val="FFC000"/>
              </a:solidFill>
            </a:endParaRPr>
          </a:p>
        </p:txBody>
      </p:sp>
      <p:sp>
        <p:nvSpPr>
          <p:cNvPr id="19" name="Hình chữ nhật 18"/>
          <p:cNvSpPr/>
          <p:nvPr/>
        </p:nvSpPr>
        <p:spPr>
          <a:xfrm>
            <a:off x="7787582" y="2898847"/>
            <a:ext cx="3098800" cy="111760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C000"/>
                </a:solidFill>
              </a:rPr>
              <a:t>Attributes</a:t>
            </a:r>
          </a:p>
        </p:txBody>
      </p:sp>
      <p:sp>
        <p:nvSpPr>
          <p:cNvPr id="20" name="Hình chữ nhật 19"/>
          <p:cNvSpPr/>
          <p:nvPr/>
        </p:nvSpPr>
        <p:spPr>
          <a:xfrm>
            <a:off x="7787582" y="4016447"/>
            <a:ext cx="3098800" cy="111760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C000"/>
                </a:solidFill>
              </a:rPr>
              <a:t>Behaviors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1064638" y="2055381"/>
            <a:ext cx="5397500" cy="3078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5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sz="25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sz="25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3949127" y="529653"/>
            <a:ext cx="4260915" cy="644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dcMethod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Đường kết nối Mũi tên Thẳng 24"/>
          <p:cNvCxnSpPr/>
          <p:nvPr/>
        </p:nvCxnSpPr>
        <p:spPr>
          <a:xfrm>
            <a:off x="3031757" y="4315130"/>
            <a:ext cx="14841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/>
          <p:cNvCxnSpPr>
            <a:stCxn id="31" idx="3"/>
          </p:cNvCxnSpPr>
          <p:nvPr/>
        </p:nvCxnSpPr>
        <p:spPr>
          <a:xfrm>
            <a:off x="4064276" y="6337347"/>
            <a:ext cx="8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ình thoi 30"/>
          <p:cNvSpPr/>
          <p:nvPr/>
        </p:nvSpPr>
        <p:spPr>
          <a:xfrm>
            <a:off x="3830995" y="6217474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3147283" y="139886"/>
            <a:ext cx="5897433" cy="1589766"/>
          </a:xfrm>
        </p:spPr>
        <p:txBody>
          <a:bodyPr>
            <a:normAutofit/>
          </a:bodyPr>
          <a:lstStyle/>
          <a:p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một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ví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dụ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về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s</a:t>
            </a:r>
            <a:r>
              <a:rPr lang="vi-VN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ơ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đồ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lớp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w Cen MT (Đầu đề)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dcMethod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8915861" y="685219"/>
            <a:ext cx="2839261" cy="5048440"/>
          </a:xfrm>
        </p:spPr>
        <p:txBody>
          <a:bodyPr>
            <a:normAutofit/>
          </a:bodyPr>
          <a:lstStyle/>
          <a:p>
            <a:r>
              <a:rPr lang="vi-VN" sz="2500" cap="none" dirty="0" err="1">
                <a:latin typeface="+mn-lt"/>
              </a:rPr>
              <a:t>Mỗi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khối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này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đại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diện</a:t>
            </a:r>
            <a:r>
              <a:rPr lang="vi-VN" sz="2500" cap="none" dirty="0">
                <a:latin typeface="+mn-lt"/>
              </a:rPr>
              <a:t> cho </a:t>
            </a:r>
            <a:r>
              <a:rPr lang="vi-VN" sz="2500" cap="none" dirty="0" err="1">
                <a:latin typeface="+mn-lt"/>
              </a:rPr>
              <a:t>một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lớp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trừu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tượng</a:t>
            </a:r>
            <a:r>
              <a:rPr lang="vi-VN" sz="2500" cap="none" dirty="0">
                <a:latin typeface="+mn-lt"/>
              </a:rPr>
              <a:t> </a:t>
            </a:r>
            <a:r>
              <a:rPr lang="vi-VN" sz="2500" cap="none" dirty="0" err="1">
                <a:latin typeface="+mn-lt"/>
              </a:rPr>
              <a:t>hoặc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một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lớp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cụ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thể</a:t>
            </a:r>
            <a:r>
              <a:rPr lang="vi-VN" sz="2500" cap="none" dirty="0">
                <a:latin typeface="+mn-lt"/>
              </a:rPr>
              <a:t>.</a:t>
            </a:r>
            <a:endParaRPr lang="en-US" sz="2500" cap="none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" name="Tiêu đề 2"/>
          <p:cNvSpPr txBox="1"/>
          <p:nvPr/>
        </p:nvSpPr>
        <p:spPr>
          <a:xfrm>
            <a:off x="3534687" y="1374855"/>
            <a:ext cx="473026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Abstract and Concrete Classes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êu đề 2"/>
          <p:cNvSpPr>
            <a:spLocks noGrp="1"/>
          </p:cNvSpPr>
          <p:nvPr>
            <p:ph type="title"/>
          </p:nvPr>
        </p:nvSpPr>
        <p:spPr>
          <a:xfrm>
            <a:off x="3572265" y="877784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Class Names</a:t>
            </a:r>
          </a:p>
        </p:txBody>
      </p:sp>
      <p:sp>
        <p:nvSpPr>
          <p:cNvPr id="35" name="Tiêu đề 2"/>
          <p:cNvSpPr txBox="1"/>
          <p:nvPr/>
        </p:nvSpPr>
        <p:spPr>
          <a:xfrm>
            <a:off x="8656136" y="1237710"/>
            <a:ext cx="3145632" cy="381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90659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36601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8936414" y="1313732"/>
            <a:ext cx="2798155" cy="4225868"/>
          </a:xfrm>
        </p:spPr>
        <p:txBody>
          <a:bodyPr>
            <a:normAutofit/>
          </a:bodyPr>
          <a:lstStyle/>
          <a:p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500" cap="none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êu đề 2"/>
          <p:cNvSpPr txBox="1"/>
          <p:nvPr/>
        </p:nvSpPr>
        <p:spPr>
          <a:xfrm>
            <a:off x="3332199" y="1037770"/>
            <a:ext cx="473026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Class Properties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208080" y="953912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Class Methods</a:t>
            </a:r>
          </a:p>
        </p:txBody>
      </p:sp>
      <p:sp>
        <p:nvSpPr>
          <p:cNvPr id="26" name="Tiêu đề 2"/>
          <p:cNvSpPr txBox="1"/>
          <p:nvPr/>
        </p:nvSpPr>
        <p:spPr>
          <a:xfrm>
            <a:off x="8656423" y="1622036"/>
            <a:ext cx="2193829" cy="455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ình chữ nhật 2"/>
          <p:cNvSpPr/>
          <p:nvPr/>
        </p:nvSpPr>
        <p:spPr>
          <a:xfrm>
            <a:off x="9171943" y="2137483"/>
            <a:ext cx="219382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Đường kết nối Mũi tên Thẳng 24"/>
          <p:cNvCxnSpPr/>
          <p:nvPr/>
        </p:nvCxnSpPr>
        <p:spPr>
          <a:xfrm>
            <a:off x="3031757" y="4315130"/>
            <a:ext cx="14841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/>
          <p:cNvCxnSpPr>
            <a:stCxn id="31" idx="3"/>
          </p:cNvCxnSpPr>
          <p:nvPr/>
        </p:nvCxnSpPr>
        <p:spPr>
          <a:xfrm>
            <a:off x="4064276" y="6337347"/>
            <a:ext cx="8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ình thoi 30"/>
          <p:cNvSpPr/>
          <p:nvPr/>
        </p:nvSpPr>
        <p:spPr>
          <a:xfrm>
            <a:off x="3830995" y="6217474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8978273" y="1469730"/>
            <a:ext cx="2501358" cy="2845400"/>
          </a:xfrm>
        </p:spPr>
        <p:txBody>
          <a:bodyPr>
            <a:normAutofit/>
          </a:bodyPr>
          <a:lstStyle/>
          <a:p>
            <a:r>
              <a:rPr lang="vi-VN" sz="2500" cap="none" dirty="0" err="1">
                <a:latin typeface="+mn-lt"/>
              </a:rPr>
              <a:t>Để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hiển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thị</a:t>
            </a:r>
            <a:r>
              <a:rPr lang="en-US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các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mối</a:t>
            </a:r>
            <a:r>
              <a:rPr lang="vi-VN" sz="2500" cap="none" dirty="0">
                <a:latin typeface="+mn-lt"/>
              </a:rPr>
              <a:t> quan </a:t>
            </a:r>
            <a:r>
              <a:rPr lang="vi-VN" sz="2500" cap="none" dirty="0" err="1">
                <a:latin typeface="+mn-lt"/>
              </a:rPr>
              <a:t>hệ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giữa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các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lớp</a:t>
            </a:r>
            <a:r>
              <a:rPr lang="vi-VN" sz="2500" cap="none" dirty="0">
                <a:latin typeface="+mn-lt"/>
              </a:rPr>
              <a:t>, </a:t>
            </a:r>
            <a:r>
              <a:rPr lang="vi-VN" sz="2500" cap="none" dirty="0" err="1">
                <a:latin typeface="+mn-lt"/>
              </a:rPr>
              <a:t>mũi</a:t>
            </a:r>
            <a:r>
              <a:rPr lang="vi-VN" sz="2500" cap="none" dirty="0">
                <a:latin typeface="+mn-lt"/>
              </a:rPr>
              <a:t> tên </a:t>
            </a:r>
            <a:r>
              <a:rPr lang="vi-VN" sz="2500" cap="none" dirty="0" err="1">
                <a:latin typeface="+mn-lt"/>
              </a:rPr>
              <a:t>với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các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kiểu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khác</a:t>
            </a:r>
            <a:r>
              <a:rPr lang="vi-VN" sz="2500" cap="none" dirty="0">
                <a:latin typeface="+mn-lt"/>
              </a:rPr>
              <a:t> nhau </a:t>
            </a:r>
            <a:r>
              <a:rPr lang="vi-VN" sz="2500" cap="none" dirty="0" err="1">
                <a:latin typeface="+mn-lt"/>
              </a:rPr>
              <a:t>được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sử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dụng</a:t>
            </a:r>
            <a:r>
              <a:rPr lang="vi-VN" sz="2500" cap="none" dirty="0">
                <a:latin typeface="+mn-lt"/>
              </a:rPr>
              <a:t>.</a:t>
            </a:r>
            <a:endParaRPr lang="en-US" sz="2500" cap="none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410659" y="1234947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8188984" y="563013"/>
            <a:ext cx="31797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cha.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con.</a:t>
            </a: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dcMethod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" name="Đường kết nối Mũi tên Thẳng 3"/>
          <p:cNvCxnSpPr>
            <a:endCxn id="23" idx="1"/>
          </p:cNvCxnSpPr>
          <p:nvPr/>
        </p:nvCxnSpPr>
        <p:spPr>
          <a:xfrm>
            <a:off x="3031757" y="4315130"/>
            <a:ext cx="14841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410659" y="1234947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Dependency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7909089" y="623430"/>
            <a:ext cx="35463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đường</a:t>
            </a:r>
            <a:r>
              <a:rPr lang="vi-VN" sz="2000" dirty="0"/>
              <a:t> </a:t>
            </a:r>
            <a:r>
              <a:rPr lang="vi-VN" sz="2000" dirty="0" err="1"/>
              <a:t>chấm</a:t>
            </a:r>
            <a:r>
              <a:rPr lang="vi-VN" sz="2000" dirty="0"/>
              <a:t> </a:t>
            </a:r>
            <a:r>
              <a:rPr lang="vi-VN" sz="2000" dirty="0" err="1"/>
              <a:t>gạch</a:t>
            </a:r>
            <a:r>
              <a:rPr lang="en-US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mũi</a:t>
            </a:r>
            <a:r>
              <a:rPr lang="vi-VN" sz="2000" dirty="0"/>
              <a:t> tên ở </a:t>
            </a:r>
            <a:r>
              <a:rPr lang="vi-VN" sz="2000" dirty="0" err="1"/>
              <a:t>cuối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phụ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giữa</a:t>
            </a:r>
            <a:r>
              <a:rPr lang="vi-VN" sz="2000" dirty="0"/>
              <a:t> hai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tố</a:t>
            </a:r>
            <a:r>
              <a:rPr lang="vi-VN" sz="2000" dirty="0"/>
              <a:t>.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vi-VN" sz="2000" dirty="0"/>
              <a:t>Trong </a:t>
            </a:r>
            <a:r>
              <a:rPr lang="vi-VN" sz="2000" dirty="0" err="1"/>
              <a:t>hầu</a:t>
            </a:r>
            <a:r>
              <a:rPr lang="vi-VN" sz="2000" dirty="0"/>
              <a:t> </a:t>
            </a:r>
            <a:r>
              <a:rPr lang="vi-VN" sz="2000" dirty="0" err="1"/>
              <a:t>hết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trường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ở đây,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đang </a:t>
            </a:r>
            <a:r>
              <a:rPr lang="vi-VN" sz="2000" dirty="0" err="1"/>
              <a:t>gọi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en-US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vi-VN" sz="2000" dirty="0" err="1"/>
              <a:t>Vì</a:t>
            </a:r>
            <a:r>
              <a:rPr lang="vi-VN" sz="2000" dirty="0"/>
              <a:t> </a:t>
            </a:r>
            <a:r>
              <a:rPr lang="vi-VN" sz="2000" dirty="0" err="1"/>
              <a:t>vậy</a:t>
            </a:r>
            <a:r>
              <a:rPr lang="vi-VN" sz="2000" dirty="0"/>
              <a:t>, trong </a:t>
            </a:r>
            <a:r>
              <a:rPr lang="vi-VN" sz="2000" dirty="0" err="1"/>
              <a:t>ví</a:t>
            </a:r>
            <a:r>
              <a:rPr lang="vi-VN" sz="2000" dirty="0"/>
              <a:t> </a:t>
            </a:r>
            <a:r>
              <a:rPr lang="vi-VN" sz="2000" dirty="0" err="1"/>
              <a:t>dụ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,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dẫn</a:t>
            </a:r>
            <a:r>
              <a:rPr lang="vi-VN" sz="2000" dirty="0"/>
              <a:t> </a:t>
            </a:r>
            <a:r>
              <a:rPr lang="vi-VN" sz="2000" dirty="0" err="1"/>
              <a:t>xuất</a:t>
            </a:r>
            <a:r>
              <a:rPr lang="vi-VN" sz="2000" dirty="0"/>
              <a:t> (</a:t>
            </a:r>
            <a:r>
              <a:rPr lang="vi-VN" sz="2000" dirty="0" err="1"/>
              <a:t>Derived</a:t>
            </a:r>
            <a:r>
              <a:rPr lang="en-US" sz="2000" dirty="0"/>
              <a:t> </a:t>
            </a:r>
            <a:r>
              <a:rPr lang="vi-VN" sz="2000" dirty="0" err="1"/>
              <a:t>Class</a:t>
            </a:r>
            <a:r>
              <a:rPr lang="vi-VN" sz="2000" dirty="0"/>
              <a:t>)</a:t>
            </a:r>
            <a:r>
              <a:rPr lang="en-US" sz="2000" dirty="0"/>
              <a:t> </a:t>
            </a:r>
            <a:r>
              <a:rPr lang="vi-VN" sz="2000" dirty="0"/>
              <a:t>đang </a:t>
            </a:r>
            <a:r>
              <a:rPr lang="vi-VN" sz="2000" dirty="0" err="1"/>
              <a:t>gọi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phương </a:t>
            </a:r>
            <a:r>
              <a:rPr lang="vi-VN" sz="2000" dirty="0" err="1"/>
              <a:t>thức</a:t>
            </a:r>
            <a:r>
              <a:rPr lang="vi-VN" sz="2000" dirty="0"/>
              <a:t> trong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phụ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(</a:t>
            </a:r>
            <a:r>
              <a:rPr lang="vi-VN" sz="2000" dirty="0" err="1"/>
              <a:t>Dependent</a:t>
            </a:r>
            <a:r>
              <a:rPr lang="en-US" sz="2000" dirty="0"/>
              <a:t> </a:t>
            </a:r>
            <a:r>
              <a:rPr lang="vi-VN" sz="2000" dirty="0" err="1"/>
              <a:t>Class</a:t>
            </a:r>
            <a:r>
              <a:rPr lang="vi-VN" sz="2000" dirty="0"/>
              <a:t>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410659" y="1234947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Aggregation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7965650" y="270891"/>
            <a:ext cx="35091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FridgeClass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FoodClass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1-1.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FoodClass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FridgeClass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>
          <a:xfrm>
            <a:off x="913774" y="3398364"/>
            <a:ext cx="10363826" cy="1897929"/>
          </a:xfrm>
        </p:spPr>
        <p:txBody>
          <a:bodyPr>
            <a:normAutofit/>
          </a:bodyPr>
          <a:lstStyle/>
          <a:p>
            <a:r>
              <a:rPr lang="vi-VN" sz="2400" cap="none" dirty="0"/>
              <a:t>Mô </a:t>
            </a:r>
            <a:r>
              <a:rPr lang="vi-VN" sz="2400" cap="none" dirty="0" err="1"/>
              <a:t>hình</a:t>
            </a:r>
            <a:r>
              <a:rPr lang="vi-VN" sz="2400" cap="none" dirty="0"/>
              <a:t> </a:t>
            </a:r>
            <a:r>
              <a:rPr lang="vi-VN" sz="2400" cap="none" dirty="0" err="1"/>
              <a:t>hóa</a:t>
            </a:r>
            <a:r>
              <a:rPr lang="vi-VN" sz="2400" cap="none" dirty="0"/>
              <a:t> </a:t>
            </a:r>
            <a:r>
              <a:rPr lang="vi-VN" sz="2400" cap="none" dirty="0" err="1"/>
              <a:t>giúp</a:t>
            </a:r>
            <a:r>
              <a:rPr lang="vi-VN" sz="2400" cap="none" dirty="0"/>
              <a:t> phân </a:t>
            </a:r>
            <a:r>
              <a:rPr lang="vi-VN" sz="2400" cap="none" dirty="0" err="1"/>
              <a:t>tích</a:t>
            </a:r>
            <a:r>
              <a:rPr lang="vi-VN" sz="2400" cap="none" dirty="0"/>
              <a:t>, giao </a:t>
            </a:r>
            <a:r>
              <a:rPr lang="vi-VN" sz="2400" cap="none" dirty="0" err="1"/>
              <a:t>tiếp</a:t>
            </a:r>
            <a:r>
              <a:rPr lang="vi-VN" sz="2400" cap="none" dirty="0"/>
              <a:t>, </a:t>
            </a:r>
            <a:r>
              <a:rPr lang="vi-VN" sz="2400" cap="none" dirty="0" err="1"/>
              <a:t>kiểm</a:t>
            </a:r>
            <a:r>
              <a:rPr lang="vi-VN" sz="2400" cap="none" dirty="0"/>
              <a:t> tra </a:t>
            </a:r>
            <a:r>
              <a:rPr lang="vi-VN" sz="2400" cap="none" dirty="0" err="1"/>
              <a:t>và</a:t>
            </a:r>
            <a:r>
              <a:rPr lang="vi-VN" sz="2400" cap="none" dirty="0"/>
              <a:t> ghi </a:t>
            </a:r>
            <a:r>
              <a:rPr lang="vi-VN" sz="2400" cap="none" dirty="0" err="1"/>
              <a:t>lại</a:t>
            </a:r>
            <a:r>
              <a:rPr lang="vi-VN" sz="2400" cap="none" dirty="0"/>
              <a:t> </a:t>
            </a:r>
            <a:r>
              <a:rPr lang="vi-VN" sz="2400" cap="none" dirty="0" err="1"/>
              <a:t>sự</a:t>
            </a:r>
            <a:r>
              <a:rPr lang="vi-VN" sz="2400" cap="none" dirty="0"/>
              <a:t> </a:t>
            </a:r>
            <a:r>
              <a:rPr lang="vi-VN" sz="2400" cap="none" dirty="0" err="1"/>
              <a:t>hiểu</a:t>
            </a:r>
            <a:r>
              <a:rPr lang="vi-VN" sz="2400" cap="none" dirty="0"/>
              <a:t> </a:t>
            </a:r>
            <a:r>
              <a:rPr lang="vi-VN" sz="2400" cap="none" dirty="0" err="1"/>
              <a:t>biết</a:t>
            </a:r>
            <a:r>
              <a:rPr lang="vi-VN" sz="2400" cap="none" dirty="0"/>
              <a:t> </a:t>
            </a:r>
            <a:r>
              <a:rPr lang="vi-VN" sz="2400" cap="none" dirty="0" err="1"/>
              <a:t>về</a:t>
            </a:r>
            <a:r>
              <a:rPr lang="vi-VN" sz="2400" cap="none" dirty="0"/>
              <a:t> </a:t>
            </a:r>
            <a:r>
              <a:rPr lang="vi-VN" sz="2400" cap="none" dirty="0" err="1"/>
              <a:t>hệ</a:t>
            </a:r>
            <a:r>
              <a:rPr lang="vi-VN" sz="2400" cap="none" dirty="0"/>
              <a:t> </a:t>
            </a:r>
            <a:r>
              <a:rPr lang="vi-VN" sz="2400" cap="none" dirty="0" err="1"/>
              <a:t>thống</a:t>
            </a:r>
            <a:r>
              <a:rPr lang="vi-VN" sz="2400" cap="none" dirty="0"/>
              <a:t> </a:t>
            </a:r>
            <a:r>
              <a:rPr lang="vi-VN" sz="2400" cap="none" dirty="0" err="1"/>
              <a:t>mà</a:t>
            </a:r>
            <a:r>
              <a:rPr lang="vi-VN" sz="2400" cap="none" dirty="0"/>
              <a:t> </a:t>
            </a:r>
            <a:r>
              <a:rPr lang="vi-VN" sz="2400" cap="none" dirty="0" err="1"/>
              <a:t>chúng</a:t>
            </a:r>
            <a:r>
              <a:rPr lang="en-US" sz="2400" cap="none" dirty="0"/>
              <a:t> </a:t>
            </a:r>
            <a:r>
              <a:rPr lang="en-US" sz="2400" cap="none" dirty="0">
                <a:cs typeface="Arial" panose="020B0604020202020204" pitchFamily="34" charset="0"/>
              </a:rPr>
              <a:t>ta</a:t>
            </a:r>
            <a:r>
              <a:rPr lang="en-US" sz="2400" cap="none" dirty="0"/>
              <a:t> </a:t>
            </a:r>
            <a:r>
              <a:rPr lang="vi-VN" sz="2400" cap="none" dirty="0"/>
              <a:t>đang </a:t>
            </a:r>
            <a:r>
              <a:rPr lang="vi-VN" sz="2400" cap="none" dirty="0" err="1"/>
              <a:t>cố</a:t>
            </a:r>
            <a:r>
              <a:rPr lang="vi-VN" sz="2400" cap="none" dirty="0"/>
              <a:t> </a:t>
            </a:r>
            <a:r>
              <a:rPr lang="vi-VN" sz="2400" cap="none" dirty="0" err="1"/>
              <a:t>gắng</a:t>
            </a:r>
            <a:r>
              <a:rPr lang="vi-VN" sz="2400" cap="none" dirty="0"/>
              <a:t> xây </a:t>
            </a:r>
            <a:r>
              <a:rPr lang="vi-VN" sz="2400" cap="none" dirty="0" err="1"/>
              <a:t>dựng</a:t>
            </a:r>
            <a:r>
              <a:rPr lang="en-US" sz="2400" cap="none" dirty="0"/>
              <a:t>. </a:t>
            </a:r>
            <a:r>
              <a:rPr lang="vi-VN" sz="2400" cap="none" dirty="0"/>
              <a:t> Đây </a:t>
            </a:r>
            <a:r>
              <a:rPr lang="vi-VN" sz="2400" cap="none" dirty="0" err="1"/>
              <a:t>là</a:t>
            </a:r>
            <a:r>
              <a:rPr lang="vi-VN" sz="2400" cap="none" dirty="0"/>
              <a:t> </a:t>
            </a:r>
            <a:r>
              <a:rPr lang="vi-VN" sz="2400" cap="none" dirty="0" err="1"/>
              <a:t>một</a:t>
            </a:r>
            <a:r>
              <a:rPr lang="vi-VN" sz="2400" cap="none" dirty="0"/>
              <a:t> </a:t>
            </a:r>
            <a:r>
              <a:rPr lang="vi-VN" sz="2400" cap="none" dirty="0" err="1"/>
              <a:t>bước</a:t>
            </a:r>
            <a:r>
              <a:rPr lang="vi-VN" sz="2400" cap="none" dirty="0"/>
              <a:t> quan </a:t>
            </a:r>
            <a:r>
              <a:rPr lang="vi-VN" sz="2400" cap="none" dirty="0" err="1"/>
              <a:t>trọng</a:t>
            </a:r>
            <a:r>
              <a:rPr lang="vi-VN" sz="2400" cap="none" dirty="0"/>
              <a:t>, không </a:t>
            </a:r>
            <a:r>
              <a:rPr lang="vi-VN" sz="2400" cap="none" dirty="0" err="1"/>
              <a:t>chỉ</a:t>
            </a:r>
            <a:r>
              <a:rPr lang="vi-VN" sz="2400" cap="none" dirty="0"/>
              <a:t> trong </a:t>
            </a:r>
            <a:r>
              <a:rPr lang="vi-VN" sz="2400" cap="none" dirty="0" err="1"/>
              <a:t>phát</a:t>
            </a:r>
            <a:r>
              <a:rPr lang="vi-VN" sz="2400" cap="none" dirty="0"/>
              <a:t> </a:t>
            </a:r>
            <a:r>
              <a:rPr lang="vi-VN" sz="2400" cap="none" dirty="0" err="1"/>
              <a:t>triển</a:t>
            </a:r>
            <a:r>
              <a:rPr lang="vi-VN" sz="2400" cap="none" dirty="0"/>
              <a:t> </a:t>
            </a:r>
            <a:r>
              <a:rPr lang="vi-VN" sz="2400" cap="none" dirty="0" err="1"/>
              <a:t>phần</a:t>
            </a:r>
            <a:r>
              <a:rPr lang="vi-VN" sz="2400" cap="none" dirty="0"/>
              <a:t> </a:t>
            </a:r>
            <a:r>
              <a:rPr lang="vi-VN" sz="2400" cap="none" dirty="0" err="1"/>
              <a:t>mềm</a:t>
            </a:r>
            <a:r>
              <a:rPr lang="vi-VN" sz="2400" cap="none" dirty="0"/>
              <a:t>, </a:t>
            </a:r>
            <a:r>
              <a:rPr lang="vi-VN" sz="2400" cap="none" dirty="0" err="1"/>
              <a:t>mà</a:t>
            </a:r>
            <a:r>
              <a:rPr lang="vi-VN" sz="2400" cap="none" dirty="0"/>
              <a:t> trong </a:t>
            </a:r>
            <a:r>
              <a:rPr lang="vi-VN" sz="2400" cap="none" dirty="0" err="1"/>
              <a:t>tất</a:t>
            </a:r>
            <a:r>
              <a:rPr lang="vi-VN" sz="2400" cap="none" dirty="0"/>
              <a:t> </a:t>
            </a:r>
            <a:r>
              <a:rPr lang="vi-VN" sz="2400" cap="none" dirty="0" err="1"/>
              <a:t>cả</a:t>
            </a:r>
            <a:r>
              <a:rPr lang="vi-VN" sz="2400" cap="none" dirty="0"/>
              <a:t> </a:t>
            </a:r>
            <a:r>
              <a:rPr lang="vi-VN" sz="2400" cap="none" dirty="0" err="1"/>
              <a:t>các</a:t>
            </a:r>
            <a:r>
              <a:rPr lang="vi-VN" sz="2400" cap="none" dirty="0"/>
              <a:t> </a:t>
            </a:r>
            <a:r>
              <a:rPr lang="vi-VN" sz="2400" cap="none" dirty="0" err="1"/>
              <a:t>lĩnh</a:t>
            </a:r>
            <a:r>
              <a:rPr lang="vi-VN" sz="2400" cap="none" dirty="0"/>
              <a:t> </a:t>
            </a:r>
            <a:r>
              <a:rPr lang="vi-VN" sz="2400" cap="none" dirty="0" err="1"/>
              <a:t>vực</a:t>
            </a:r>
            <a:r>
              <a:rPr lang="vi-VN" sz="2400" cap="none" dirty="0"/>
              <a:t> </a:t>
            </a:r>
            <a:r>
              <a:rPr lang="vi-VN" sz="2400" cap="none" dirty="0" err="1"/>
              <a:t>kỹ</a:t>
            </a:r>
            <a:r>
              <a:rPr lang="vi-VN" sz="2400" cap="none" dirty="0"/>
              <a:t> </a:t>
            </a:r>
            <a:r>
              <a:rPr lang="vi-VN" sz="2400" cap="none" dirty="0" err="1"/>
              <a:t>thuật</a:t>
            </a:r>
            <a:r>
              <a:rPr lang="vi-VN" sz="2400" cap="none" dirty="0"/>
              <a:t>.</a:t>
            </a:r>
            <a:endParaRPr lang="en-US" sz="2400" cap="none" dirty="0"/>
          </a:p>
        </p:txBody>
      </p:sp>
      <p:sp>
        <p:nvSpPr>
          <p:cNvPr id="4" name="Chỗ dành sẵn cho Nội dung 2"/>
          <p:cNvSpPr txBox="1"/>
          <p:nvPr/>
        </p:nvSpPr>
        <p:spPr>
          <a:xfrm>
            <a:off x="913774" y="2378091"/>
            <a:ext cx="10363826" cy="856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cap="none" dirty="0"/>
              <a:t>Mô </a:t>
            </a:r>
            <a:r>
              <a:rPr lang="vi-VN" sz="2400" cap="none" dirty="0" err="1"/>
              <a:t>hình</a:t>
            </a:r>
            <a:r>
              <a:rPr lang="vi-VN" sz="2400" cap="none" dirty="0"/>
              <a:t> </a:t>
            </a:r>
            <a:r>
              <a:rPr lang="vi-VN" sz="2400" cap="none" dirty="0" err="1"/>
              <a:t>là</a:t>
            </a:r>
            <a:r>
              <a:rPr lang="vi-VN" sz="2400" cap="none" dirty="0"/>
              <a:t> </a:t>
            </a:r>
            <a:r>
              <a:rPr lang="vi-VN" sz="2400" cap="none" dirty="0" err="1"/>
              <a:t>một</a:t>
            </a:r>
            <a:r>
              <a:rPr lang="vi-VN" sz="2400" cap="none" dirty="0"/>
              <a:t> </a:t>
            </a:r>
            <a:r>
              <a:rPr lang="vi-VN" sz="2400" cap="none" dirty="0" err="1"/>
              <a:t>đại</a:t>
            </a:r>
            <a:r>
              <a:rPr lang="vi-VN" sz="2400" cap="none" dirty="0"/>
              <a:t> </a:t>
            </a:r>
            <a:r>
              <a:rPr lang="vi-VN" sz="2400" cap="none" dirty="0" err="1"/>
              <a:t>diện</a:t>
            </a:r>
            <a:r>
              <a:rPr lang="vi-VN" sz="2400" cap="none" dirty="0"/>
              <a:t> </a:t>
            </a:r>
            <a:r>
              <a:rPr lang="vi-VN" sz="2400" cap="none" dirty="0" err="1"/>
              <a:t>trừu</a:t>
            </a:r>
            <a:r>
              <a:rPr lang="vi-VN" sz="2400" cap="none" dirty="0"/>
              <a:t> </a:t>
            </a:r>
            <a:r>
              <a:rPr lang="vi-VN" sz="2400" cap="none" dirty="0" err="1"/>
              <a:t>tượng</a:t>
            </a:r>
            <a:r>
              <a:rPr lang="vi-VN" sz="2400" cap="none" dirty="0"/>
              <a:t> </a:t>
            </a:r>
            <a:r>
              <a:rPr lang="vi-VN" sz="2400" cap="none" dirty="0" err="1"/>
              <a:t>một</a:t>
            </a:r>
            <a:r>
              <a:rPr lang="vi-VN" sz="2400" cap="none" dirty="0"/>
              <a:t> </a:t>
            </a:r>
            <a:r>
              <a:rPr lang="vi-VN" sz="2400" cap="none" dirty="0" err="1"/>
              <a:t>phần</a:t>
            </a:r>
            <a:r>
              <a:rPr lang="vi-VN" sz="2400" cap="none" dirty="0"/>
              <a:t> </a:t>
            </a:r>
            <a:r>
              <a:rPr lang="vi-VN" sz="2400" cap="none" dirty="0" err="1"/>
              <a:t>của</a:t>
            </a:r>
            <a:r>
              <a:rPr lang="vi-VN" sz="2400" cap="none" dirty="0"/>
              <a:t> </a:t>
            </a:r>
            <a:r>
              <a:rPr lang="vi-VN" sz="2400" cap="none" dirty="0" err="1"/>
              <a:t>hệ</a:t>
            </a:r>
            <a:r>
              <a:rPr lang="vi-VN" sz="2400" cap="none" dirty="0"/>
              <a:t> </a:t>
            </a:r>
            <a:r>
              <a:rPr lang="vi-VN" sz="2400" cap="none" dirty="0" err="1"/>
              <a:t>thống</a:t>
            </a:r>
            <a:r>
              <a:rPr lang="vi-VN" sz="2400" cap="none" dirty="0"/>
              <a:t> trong </a:t>
            </a:r>
            <a:r>
              <a:rPr lang="vi-VN" sz="2400" cap="none" dirty="0" err="1"/>
              <a:t>thế</a:t>
            </a:r>
            <a:r>
              <a:rPr lang="vi-VN" sz="2400" cap="none" dirty="0"/>
              <a:t> </a:t>
            </a:r>
            <a:r>
              <a:rPr lang="vi-VN" sz="2400" cap="none" dirty="0" err="1"/>
              <a:t>giới</a:t>
            </a:r>
            <a:r>
              <a:rPr lang="vi-VN" sz="2400" cap="none" dirty="0"/>
              <a:t> </a:t>
            </a:r>
            <a:r>
              <a:rPr lang="vi-VN" sz="2400" cap="none" dirty="0" err="1"/>
              <a:t>thực</a:t>
            </a:r>
            <a:endParaRPr lang="en-US" sz="2400" cap="none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65442" y="118547"/>
            <a:ext cx="10351752" cy="74554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</a:p>
        </p:txBody>
      </p:sp>
      <p:sp>
        <p:nvSpPr>
          <p:cNvPr id="11" name="Chỗ dành sẵn cho Văn bản 10"/>
          <p:cNvSpPr>
            <a:spLocks noGrp="1"/>
          </p:cNvSpPr>
          <p:nvPr>
            <p:ph type="body" idx="1"/>
          </p:nvPr>
        </p:nvSpPr>
        <p:spPr>
          <a:xfrm>
            <a:off x="4535491" y="3165818"/>
            <a:ext cx="2429504" cy="5263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StarUML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wnload StarUML 3.2.2 Full Crack - Tải StarUML Full Cr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24" y="3147764"/>
            <a:ext cx="502048" cy="4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upload.wikimedia.org/wikipedia/commons/thumb/0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53" y="4700239"/>
            <a:ext cx="688156" cy="68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05" y="4486513"/>
            <a:ext cx="1585284" cy="5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raw.io –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03260" y="1761178"/>
            <a:ext cx="535021" cy="5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ownload Visual Paradigm Full Crack - Thiết kế UM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757" y="1723277"/>
            <a:ext cx="770055" cy="77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hỗ dành sẵn cho Văn bản 10"/>
          <p:cNvSpPr txBox="1"/>
          <p:nvPr/>
        </p:nvSpPr>
        <p:spPr>
          <a:xfrm>
            <a:off x="7365271" y="4749695"/>
            <a:ext cx="2223282" cy="6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Umbrello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ỗ dành sẵn cho Văn bản 10"/>
          <p:cNvSpPr txBox="1"/>
          <p:nvPr/>
        </p:nvSpPr>
        <p:spPr>
          <a:xfrm>
            <a:off x="823293" y="5149558"/>
            <a:ext cx="5145591" cy="90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UML designer tool</a:t>
            </a:r>
          </a:p>
        </p:txBody>
      </p:sp>
      <p:sp>
        <p:nvSpPr>
          <p:cNvPr id="13" name="Chỗ dành sẵn cho Văn bản 10"/>
          <p:cNvSpPr txBox="1"/>
          <p:nvPr/>
        </p:nvSpPr>
        <p:spPr>
          <a:xfrm rot="10800000" flipV="1">
            <a:off x="7249633" y="1806919"/>
            <a:ext cx="3208176" cy="91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Visual Paradigm</a:t>
            </a:r>
          </a:p>
          <a:p>
            <a:pPr algn="l"/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hỗ dành sẵn cho Văn bản 10"/>
          <p:cNvSpPr txBox="1"/>
          <p:nvPr/>
        </p:nvSpPr>
        <p:spPr>
          <a:xfrm>
            <a:off x="985662" y="1780455"/>
            <a:ext cx="2223282" cy="6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694681" y="194821"/>
            <a:ext cx="4648039" cy="2023252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88396" y="2218073"/>
            <a:ext cx="10615207" cy="4053526"/>
          </a:xfrm>
        </p:spPr>
        <p:txBody>
          <a:bodyPr>
            <a:noAutofit/>
          </a:bodyPr>
          <a:lstStyle/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1. UML Distilled: A Brief Guide To The Standard Object Modeling Language (3rd Edition) - Martin Fowler</a:t>
            </a:r>
          </a:p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2. Applying UML And Patterns: An Introduction To Object-oriented Analysis And Design And Iterative Development (3rd Edition) - Craig </a:t>
            </a:r>
            <a:r>
              <a:rPr lang="en-US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Larman</a:t>
            </a:r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3. The Unified Modeling Language User Guide (2nd Edition) - Grady </a:t>
            </a:r>
            <a:r>
              <a:rPr lang="en-US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Booch</a:t>
            </a:r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4. The Unified Modeling Language Reference Manual, (Paperback) (2nd Edition) - James Rumbaugh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pic>
        <p:nvPicPr>
          <p:cNvPr id="1026" name="Picture 2" descr="https://img.thuthuattinhoc.vn/uploads/2019/03/07/thuthuattinhoc-slide-cam-on-dep-34_1132446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149" y="342252"/>
            <a:ext cx="10364451" cy="128569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>
          <a:xfrm>
            <a:off x="913774" y="1800520"/>
            <a:ext cx="10363826" cy="4072379"/>
          </a:xfrm>
        </p:spPr>
        <p:txBody>
          <a:bodyPr>
            <a:noAutofit/>
          </a:bodyPr>
          <a:lstStyle/>
          <a:p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(computational):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(analytical):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lãi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vay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(nonanalytical/descriptive):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đòi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chuyên môn cao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67" y="304679"/>
            <a:ext cx="6561265" cy="892525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44" y="1653703"/>
            <a:ext cx="9092424" cy="421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44666" y="560895"/>
            <a:ext cx="8588444" cy="7622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Modeling Language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074657" y="1414020"/>
            <a:ext cx="9728462" cy="4883085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(UML):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tiêu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(OMG),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công ty. OMG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tiêu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năng tương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năng tương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UML ra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ngôn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năm 1980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năm 1990.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hơn so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giao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nhanh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không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title"/>
          </p:nvPr>
        </p:nvSpPr>
        <p:spPr>
          <a:xfrm>
            <a:off x="8350530" y="4677407"/>
            <a:ext cx="3420815" cy="162352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13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Ba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 mô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khía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nhau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 rot="16200000">
            <a:off x="191692" y="2936240"/>
            <a:ext cx="1747520" cy="7518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UML Diagrams</a:t>
            </a:r>
          </a:p>
        </p:txBody>
      </p:sp>
      <p:sp>
        <p:nvSpPr>
          <p:cNvPr id="9" name="Hình chữ nhật 8"/>
          <p:cNvSpPr/>
          <p:nvPr/>
        </p:nvSpPr>
        <p:spPr>
          <a:xfrm>
            <a:off x="1441372" y="1107440"/>
            <a:ext cx="1381759" cy="5791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10" name="Hình chữ nhật 9"/>
          <p:cNvSpPr/>
          <p:nvPr/>
        </p:nvSpPr>
        <p:spPr>
          <a:xfrm>
            <a:off x="1441372" y="4881880"/>
            <a:ext cx="1379379" cy="5791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  <p:sp>
        <p:nvSpPr>
          <p:cNvPr id="11" name="Hình chữ nhật 10"/>
          <p:cNvSpPr/>
          <p:nvPr/>
        </p:nvSpPr>
        <p:spPr>
          <a:xfrm>
            <a:off x="3383280" y="194221"/>
            <a:ext cx="2047242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 diagram</a:t>
            </a:r>
          </a:p>
        </p:txBody>
      </p:sp>
      <p:sp>
        <p:nvSpPr>
          <p:cNvPr id="23" name="Hình chữ nhật 22"/>
          <p:cNvSpPr/>
          <p:nvPr/>
        </p:nvSpPr>
        <p:spPr>
          <a:xfrm>
            <a:off x="3383277" y="835993"/>
            <a:ext cx="2067562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diagram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3383277" y="1466938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diagram</a:t>
            </a:r>
          </a:p>
        </p:txBody>
      </p:sp>
      <p:sp>
        <p:nvSpPr>
          <p:cNvPr id="25" name="Hình chữ nhật 24"/>
          <p:cNvSpPr/>
          <p:nvPr/>
        </p:nvSpPr>
        <p:spPr>
          <a:xfrm>
            <a:off x="3403596" y="2110080"/>
            <a:ext cx="2047243" cy="4445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</a:t>
            </a:r>
          </a:p>
          <a:p>
            <a:pPr algn="ctr"/>
            <a:r>
              <a:rPr lang="en-US" dirty="0"/>
              <a:t>structure diagram</a:t>
            </a:r>
          </a:p>
        </p:txBody>
      </p:sp>
      <p:sp>
        <p:nvSpPr>
          <p:cNvPr id="26" name="Hình chữ nhật 25"/>
          <p:cNvSpPr/>
          <p:nvPr/>
        </p:nvSpPr>
        <p:spPr>
          <a:xfrm>
            <a:off x="3383276" y="2806896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diagram</a:t>
            </a:r>
          </a:p>
        </p:txBody>
      </p:sp>
      <p:sp>
        <p:nvSpPr>
          <p:cNvPr id="28" name="Hình chữ nhật 27"/>
          <p:cNvSpPr/>
          <p:nvPr/>
        </p:nvSpPr>
        <p:spPr>
          <a:xfrm>
            <a:off x="3383278" y="3548933"/>
            <a:ext cx="2047243" cy="5349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diagram</a:t>
            </a:r>
          </a:p>
        </p:txBody>
      </p:sp>
      <p:sp>
        <p:nvSpPr>
          <p:cNvPr id="30" name="Hình chữ nhật 29"/>
          <p:cNvSpPr/>
          <p:nvPr/>
        </p:nvSpPr>
        <p:spPr>
          <a:xfrm>
            <a:off x="3383277" y="4196499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32" name="Hình chữ nhật 31"/>
          <p:cNvSpPr/>
          <p:nvPr/>
        </p:nvSpPr>
        <p:spPr>
          <a:xfrm>
            <a:off x="3383277" y="4753609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diagram</a:t>
            </a:r>
          </a:p>
        </p:txBody>
      </p:sp>
      <p:sp>
        <p:nvSpPr>
          <p:cNvPr id="34" name="Hình chữ nhật 33"/>
          <p:cNvSpPr/>
          <p:nvPr/>
        </p:nvSpPr>
        <p:spPr>
          <a:xfrm>
            <a:off x="3383277" y="5395381"/>
            <a:ext cx="2047243" cy="530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 diagram</a:t>
            </a:r>
          </a:p>
        </p:txBody>
      </p:sp>
      <p:sp>
        <p:nvSpPr>
          <p:cNvPr id="35" name="Hình chữ nhật 34"/>
          <p:cNvSpPr/>
          <p:nvPr/>
        </p:nvSpPr>
        <p:spPr>
          <a:xfrm>
            <a:off x="3383277" y="6065091"/>
            <a:ext cx="2047243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</a:t>
            </a:r>
          </a:p>
        </p:txBody>
      </p:sp>
      <p:sp>
        <p:nvSpPr>
          <p:cNvPr id="36" name="Hình chữ nhật 35"/>
          <p:cNvSpPr/>
          <p:nvPr/>
        </p:nvSpPr>
        <p:spPr>
          <a:xfrm>
            <a:off x="5782175" y="4601302"/>
            <a:ext cx="2035593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diagram</a:t>
            </a:r>
          </a:p>
        </p:txBody>
      </p:sp>
      <p:sp>
        <p:nvSpPr>
          <p:cNvPr id="37" name="Hình chữ nhật 36"/>
          <p:cNvSpPr/>
          <p:nvPr/>
        </p:nvSpPr>
        <p:spPr>
          <a:xfrm>
            <a:off x="5782176" y="3821767"/>
            <a:ext cx="2035593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38" name="Hình chữ nhật 37"/>
          <p:cNvSpPr/>
          <p:nvPr/>
        </p:nvSpPr>
        <p:spPr>
          <a:xfrm>
            <a:off x="5784350" y="5292942"/>
            <a:ext cx="2047245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Timing diagram</a:t>
            </a:r>
          </a:p>
        </p:txBody>
      </p:sp>
      <p:sp>
        <p:nvSpPr>
          <p:cNvPr id="39" name="Hình chữ nhật 38"/>
          <p:cNvSpPr/>
          <p:nvPr/>
        </p:nvSpPr>
        <p:spPr>
          <a:xfrm>
            <a:off x="5784350" y="6065090"/>
            <a:ext cx="2047244" cy="5390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</a:t>
            </a:r>
          </a:p>
          <a:p>
            <a:pPr algn="ctr"/>
            <a:r>
              <a:rPr lang="en-US" dirty="0"/>
              <a:t>overview diagram</a:t>
            </a:r>
          </a:p>
        </p:txBody>
      </p:sp>
      <p:cxnSp>
        <p:nvCxnSpPr>
          <p:cNvPr id="45" name="Đường nối Thẳng 44"/>
          <p:cNvCxnSpPr>
            <a:stCxn id="9" idx="2"/>
            <a:endCxn id="10" idx="0"/>
          </p:cNvCxnSpPr>
          <p:nvPr/>
        </p:nvCxnSpPr>
        <p:spPr>
          <a:xfrm flipH="1">
            <a:off x="2131062" y="1686560"/>
            <a:ext cx="1190" cy="31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/>
          <p:cNvCxnSpPr>
            <a:stCxn id="8" idx="2"/>
          </p:cNvCxnSpPr>
          <p:nvPr/>
        </p:nvCxnSpPr>
        <p:spPr>
          <a:xfrm>
            <a:off x="1441372" y="3312160"/>
            <a:ext cx="68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: Mũi tên Gấp khúc 51"/>
          <p:cNvCxnSpPr>
            <a:stCxn id="26" idx="1"/>
            <a:endCxn id="9" idx="3"/>
          </p:cNvCxnSpPr>
          <p:nvPr/>
        </p:nvCxnSpPr>
        <p:spPr>
          <a:xfrm rot="10800000">
            <a:off x="2823132" y="1397000"/>
            <a:ext cx="560145" cy="1650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: Mũi tên Gấp khúc 53"/>
          <p:cNvCxnSpPr>
            <a:stCxn id="11" idx="1"/>
          </p:cNvCxnSpPr>
          <p:nvPr/>
        </p:nvCxnSpPr>
        <p:spPr>
          <a:xfrm rot="10800000" flipV="1">
            <a:off x="3103204" y="434674"/>
            <a:ext cx="280077" cy="962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nối Thẳng 57"/>
          <p:cNvCxnSpPr>
            <a:stCxn id="23" idx="1"/>
          </p:cNvCxnSpPr>
          <p:nvPr/>
        </p:nvCxnSpPr>
        <p:spPr>
          <a:xfrm flipH="1">
            <a:off x="3103203" y="1076447"/>
            <a:ext cx="28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nối Thẳng 63"/>
          <p:cNvCxnSpPr>
            <a:stCxn id="24" idx="1"/>
          </p:cNvCxnSpPr>
          <p:nvPr/>
        </p:nvCxnSpPr>
        <p:spPr>
          <a:xfrm flipH="1">
            <a:off x="3103203" y="1707392"/>
            <a:ext cx="28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nối Thẳng 67"/>
          <p:cNvCxnSpPr>
            <a:stCxn id="25" idx="1"/>
          </p:cNvCxnSpPr>
          <p:nvPr/>
        </p:nvCxnSpPr>
        <p:spPr>
          <a:xfrm flipH="1">
            <a:off x="3103203" y="2332372"/>
            <a:ext cx="300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Đường kết nối: Mũi tên Gấp khúc 97"/>
          <p:cNvCxnSpPr>
            <a:stCxn id="35" idx="3"/>
            <a:endCxn id="37" idx="1"/>
          </p:cNvCxnSpPr>
          <p:nvPr/>
        </p:nvCxnSpPr>
        <p:spPr>
          <a:xfrm flipV="1">
            <a:off x="5430520" y="4062221"/>
            <a:ext cx="351656" cy="2243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Đường kết nối: Mũi tên Gấp khúc 118"/>
          <p:cNvCxnSpPr>
            <a:stCxn id="36" idx="1"/>
            <a:endCxn id="35" idx="3"/>
          </p:cNvCxnSpPr>
          <p:nvPr/>
        </p:nvCxnSpPr>
        <p:spPr>
          <a:xfrm rot="10800000" flipV="1">
            <a:off x="5430521" y="4841755"/>
            <a:ext cx="351655" cy="146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: Mũi tên Gấp khúc 120"/>
          <p:cNvCxnSpPr>
            <a:stCxn id="38" idx="1"/>
            <a:endCxn id="35" idx="3"/>
          </p:cNvCxnSpPr>
          <p:nvPr/>
        </p:nvCxnSpPr>
        <p:spPr>
          <a:xfrm rot="10800000" flipV="1">
            <a:off x="5430520" y="5533395"/>
            <a:ext cx="353830" cy="772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iêu đề 4"/>
          <p:cNvSpPr txBox="1"/>
          <p:nvPr/>
        </p:nvSpPr>
        <p:spPr>
          <a:xfrm>
            <a:off x="8280152" y="415822"/>
            <a:ext cx="3420815" cy="815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theo ba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nhau.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iêu đề 4"/>
          <p:cNvSpPr txBox="1"/>
          <p:nvPr/>
        </p:nvSpPr>
        <p:spPr>
          <a:xfrm>
            <a:off x="8259833" y="1158626"/>
            <a:ext cx="3420815" cy="119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tiên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iêu đề 4"/>
          <p:cNvSpPr txBox="1"/>
          <p:nvPr/>
        </p:nvSpPr>
        <p:spPr>
          <a:xfrm>
            <a:off x="8280152" y="2341453"/>
            <a:ext cx="3420815" cy="838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hứ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iêu đề 4"/>
          <p:cNvSpPr txBox="1"/>
          <p:nvPr/>
        </p:nvSpPr>
        <p:spPr>
          <a:xfrm>
            <a:off x="8280152" y="3344895"/>
            <a:ext cx="3420815" cy="1089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danh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Đường kết nối: Mũi tên Gấp khúc 138"/>
          <p:cNvCxnSpPr>
            <a:stCxn id="39" idx="1"/>
            <a:endCxn id="35" idx="3"/>
          </p:cNvCxnSpPr>
          <p:nvPr/>
        </p:nvCxnSpPr>
        <p:spPr>
          <a:xfrm rot="10800000">
            <a:off x="5430520" y="6305545"/>
            <a:ext cx="353830" cy="290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Đường kết nối: Mũi tên Gấp khúc 151"/>
          <p:cNvCxnSpPr>
            <a:stCxn id="10" idx="3"/>
            <a:endCxn id="28" idx="1"/>
          </p:cNvCxnSpPr>
          <p:nvPr/>
        </p:nvCxnSpPr>
        <p:spPr>
          <a:xfrm flipV="1">
            <a:off x="2820751" y="3816417"/>
            <a:ext cx="562527" cy="13550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Đường kết nối: Mũi tên Gấp khúc 153"/>
          <p:cNvCxnSpPr>
            <a:stCxn id="35" idx="1"/>
            <a:endCxn id="10" idx="3"/>
          </p:cNvCxnSpPr>
          <p:nvPr/>
        </p:nvCxnSpPr>
        <p:spPr>
          <a:xfrm rot="10800000">
            <a:off x="2820751" y="5171441"/>
            <a:ext cx="562526" cy="11341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Đường kết nối: Mũi tên Gấp khúc 155"/>
          <p:cNvCxnSpPr>
            <a:stCxn id="34" idx="1"/>
            <a:endCxn id="10" idx="3"/>
          </p:cNvCxnSpPr>
          <p:nvPr/>
        </p:nvCxnSpPr>
        <p:spPr>
          <a:xfrm rot="10800000">
            <a:off x="2820751" y="5171441"/>
            <a:ext cx="562526" cy="489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Đường kết nối: Mũi tên Gấp khúc 157"/>
          <p:cNvCxnSpPr>
            <a:stCxn id="32" idx="1"/>
            <a:endCxn id="10" idx="3"/>
          </p:cNvCxnSpPr>
          <p:nvPr/>
        </p:nvCxnSpPr>
        <p:spPr>
          <a:xfrm rot="10800000" flipV="1">
            <a:off x="2820751" y="4994062"/>
            <a:ext cx="562526" cy="1773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kết nối: Mũi tên Gấp khúc 159"/>
          <p:cNvCxnSpPr>
            <a:stCxn id="30" idx="1"/>
            <a:endCxn id="10" idx="3"/>
          </p:cNvCxnSpPr>
          <p:nvPr/>
        </p:nvCxnSpPr>
        <p:spPr>
          <a:xfrm rot="10800000" flipV="1">
            <a:off x="2820751" y="4436952"/>
            <a:ext cx="562526" cy="734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26" grpId="0"/>
      <p:bldP spid="127" grpId="0"/>
      <p:bldP spid="128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ình chữ nhật: Góc Tròn 17"/>
          <p:cNvSpPr/>
          <p:nvPr/>
        </p:nvSpPr>
        <p:spPr>
          <a:xfrm>
            <a:off x="1068022" y="1798318"/>
            <a:ext cx="2749693" cy="37053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xem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/>
          <p:cNvSpPr/>
          <p:nvPr/>
        </p:nvSpPr>
        <p:spPr>
          <a:xfrm>
            <a:off x="4585285" y="1798318"/>
            <a:ext cx="2749693" cy="37053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cho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 như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/>
          <p:cNvSpPr/>
          <p:nvPr/>
        </p:nvSpPr>
        <p:spPr>
          <a:xfrm>
            <a:off x="8119412" y="1798318"/>
            <a:ext cx="2749693" cy="37053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trong sơ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ình Bầu dục 23"/>
          <p:cNvSpPr/>
          <p:nvPr/>
        </p:nvSpPr>
        <p:spPr>
          <a:xfrm>
            <a:off x="2092661" y="1521314"/>
            <a:ext cx="670560" cy="69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Hình Bầu dục 26"/>
          <p:cNvSpPr/>
          <p:nvPr/>
        </p:nvSpPr>
        <p:spPr>
          <a:xfrm>
            <a:off x="5624851" y="1521314"/>
            <a:ext cx="670560" cy="69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Hình Bầu dục 27"/>
          <p:cNvSpPr/>
          <p:nvPr/>
        </p:nvSpPr>
        <p:spPr>
          <a:xfrm>
            <a:off x="9158978" y="1521314"/>
            <a:ext cx="670560" cy="69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>
            <a:fillRect/>
          </a:stretch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>
            <a:fillRect/>
          </a:stretch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>
            <a:fillRect/>
          </a:stretch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426326" y="1183546"/>
            <a:ext cx="9407950" cy="43782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ẽ UML mô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House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Room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Kitchen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Bathroom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Bedroom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Garage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Car</a:t>
            </a:r>
          </a:p>
        </p:txBody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>
            <a:fillRect/>
          </a:stretch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>
            <a:fillRect/>
          </a:stretch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579020" y="853635"/>
            <a:ext cx="1763179" cy="50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House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4182169" y="686519"/>
            <a:ext cx="2000638" cy="50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Room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15767" y="2216860"/>
            <a:ext cx="1340943" cy="4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Kitchen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4505973" y="2216857"/>
            <a:ext cx="1353029" cy="4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Bedroom</a:t>
            </a:r>
          </a:p>
        </p:txBody>
      </p:sp>
      <p:sp>
        <p:nvSpPr>
          <p:cNvPr id="8" name="Hình chữ nhật 7"/>
          <p:cNvSpPr/>
          <p:nvPr/>
        </p:nvSpPr>
        <p:spPr>
          <a:xfrm>
            <a:off x="6008265" y="2216857"/>
            <a:ext cx="1436715" cy="4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Bathroom</a:t>
            </a:r>
          </a:p>
        </p:txBody>
      </p:sp>
      <p:sp>
        <p:nvSpPr>
          <p:cNvPr id="27" name="Lưu đồ: Trích xuất 26"/>
          <p:cNvSpPr/>
          <p:nvPr/>
        </p:nvSpPr>
        <p:spPr>
          <a:xfrm rot="2601237">
            <a:off x="4345343" y="1214055"/>
            <a:ext cx="188576" cy="114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Lưu đồ: Trích xuất 32"/>
          <p:cNvSpPr/>
          <p:nvPr/>
        </p:nvSpPr>
        <p:spPr>
          <a:xfrm>
            <a:off x="5088200" y="1191918"/>
            <a:ext cx="188576" cy="114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Lưu đồ: Trích xuất 39"/>
          <p:cNvSpPr/>
          <p:nvPr/>
        </p:nvSpPr>
        <p:spPr>
          <a:xfrm rot="19898085">
            <a:off x="5764714" y="1202832"/>
            <a:ext cx="188576" cy="114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Lưu Đồ: Quyết Định 50"/>
          <p:cNvSpPr/>
          <p:nvPr/>
        </p:nvSpPr>
        <p:spPr>
          <a:xfrm>
            <a:off x="1328606" y="1377231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Lưu Đồ: Quyết Định 51"/>
          <p:cNvSpPr/>
          <p:nvPr/>
        </p:nvSpPr>
        <p:spPr>
          <a:xfrm>
            <a:off x="1825965" y="1376269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Lưu Đồ: Quyết Định 52"/>
          <p:cNvSpPr/>
          <p:nvPr/>
        </p:nvSpPr>
        <p:spPr>
          <a:xfrm>
            <a:off x="787728" y="1376269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Hình chữ nhật 97"/>
          <p:cNvSpPr/>
          <p:nvPr/>
        </p:nvSpPr>
        <p:spPr>
          <a:xfrm>
            <a:off x="795056" y="4988289"/>
            <a:ext cx="1763179" cy="49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Garage</a:t>
            </a:r>
          </a:p>
        </p:txBody>
      </p:sp>
      <p:sp>
        <p:nvSpPr>
          <p:cNvPr id="99" name="Hình chữ nhật 98"/>
          <p:cNvSpPr/>
          <p:nvPr/>
        </p:nvSpPr>
        <p:spPr>
          <a:xfrm>
            <a:off x="3630251" y="4999689"/>
            <a:ext cx="1834138" cy="48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</a:t>
            </a:r>
          </a:p>
        </p:txBody>
      </p:sp>
      <p:sp>
        <p:nvSpPr>
          <p:cNvPr id="100" name="Lưu Đồ: Quyết Định 99"/>
          <p:cNvSpPr/>
          <p:nvPr/>
        </p:nvSpPr>
        <p:spPr>
          <a:xfrm>
            <a:off x="315014" y="1020402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9" name="Lưu Đồ: Quyết Định 108"/>
          <p:cNvSpPr/>
          <p:nvPr/>
        </p:nvSpPr>
        <p:spPr>
          <a:xfrm>
            <a:off x="2560730" y="5130119"/>
            <a:ext cx="264006" cy="21033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8" name="Đường nối Thẳng 17"/>
          <p:cNvCxnSpPr>
            <a:stCxn id="33" idx="2"/>
            <a:endCxn id="7" idx="0"/>
          </p:cNvCxnSpPr>
          <p:nvPr/>
        </p:nvCxnSpPr>
        <p:spPr>
          <a:xfrm>
            <a:off x="5182488" y="1305918"/>
            <a:ext cx="0" cy="91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/>
          <p:cNvCxnSpPr>
            <a:stCxn id="40" idx="2"/>
            <a:endCxn id="8" idx="0"/>
          </p:cNvCxnSpPr>
          <p:nvPr/>
        </p:nvCxnSpPr>
        <p:spPr>
          <a:xfrm>
            <a:off x="5886082" y="1309988"/>
            <a:ext cx="840541" cy="90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/>
          <p:cNvCxnSpPr>
            <a:stCxn id="27" idx="2"/>
            <a:endCxn id="6" idx="0"/>
          </p:cNvCxnSpPr>
          <p:nvPr/>
        </p:nvCxnSpPr>
        <p:spPr>
          <a:xfrm flipH="1">
            <a:off x="3686239" y="1312501"/>
            <a:ext cx="714261" cy="90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/>
          <p:cNvCxnSpPr>
            <a:stCxn id="109" idx="3"/>
            <a:endCxn id="99" idx="1"/>
          </p:cNvCxnSpPr>
          <p:nvPr/>
        </p:nvCxnSpPr>
        <p:spPr>
          <a:xfrm>
            <a:off x="2824736" y="5235287"/>
            <a:ext cx="805515" cy="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: Mũi tên Gấp khúc 27"/>
          <p:cNvCxnSpPr>
            <a:stCxn id="52" idx="2"/>
            <a:endCxn id="6" idx="2"/>
          </p:cNvCxnSpPr>
          <p:nvPr/>
        </p:nvCxnSpPr>
        <p:spPr>
          <a:xfrm rot="16200000" flipH="1">
            <a:off x="2260039" y="1284532"/>
            <a:ext cx="1124129" cy="1728271"/>
          </a:xfrm>
          <a:prstGeom prst="bentConnector3">
            <a:avLst>
              <a:gd name="adj1" fmla="val 12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/>
          <p:cNvCxnSpPr>
            <a:stCxn id="51" idx="2"/>
          </p:cNvCxnSpPr>
          <p:nvPr/>
        </p:nvCxnSpPr>
        <p:spPr>
          <a:xfrm rot="16200000" flipH="1">
            <a:off x="2477270" y="570905"/>
            <a:ext cx="1673796" cy="37071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/>
          <p:cNvCxnSpPr>
            <a:stCxn id="7" idx="2"/>
          </p:cNvCxnSpPr>
          <p:nvPr/>
        </p:nvCxnSpPr>
        <p:spPr>
          <a:xfrm flipH="1">
            <a:off x="5182487" y="2710730"/>
            <a:ext cx="1" cy="55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/>
          <p:cNvCxnSpPr>
            <a:stCxn id="8" idx="2"/>
          </p:cNvCxnSpPr>
          <p:nvPr/>
        </p:nvCxnSpPr>
        <p:spPr>
          <a:xfrm rot="5400000">
            <a:off x="3304022" y="326439"/>
            <a:ext cx="1038310" cy="5806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/>
          <p:cNvCxnSpPr>
            <a:stCxn id="53" idx="2"/>
          </p:cNvCxnSpPr>
          <p:nvPr/>
        </p:nvCxnSpPr>
        <p:spPr>
          <a:xfrm>
            <a:off x="919731" y="1586604"/>
            <a:ext cx="0" cy="216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: Mũi tên Gấp khúc 58"/>
          <p:cNvCxnSpPr>
            <a:stCxn id="98" idx="1"/>
            <a:endCxn id="100" idx="1"/>
          </p:cNvCxnSpPr>
          <p:nvPr/>
        </p:nvCxnSpPr>
        <p:spPr>
          <a:xfrm rot="10800000">
            <a:off x="315014" y="1125570"/>
            <a:ext cx="480042" cy="4109718"/>
          </a:xfrm>
          <a:prstGeom prst="bentConnector3">
            <a:avLst>
              <a:gd name="adj1" fmla="val 147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hỗ dành sẵn cho Văn bản 76"/>
          <p:cNvSpPr>
            <a:spLocks noGrp="1"/>
          </p:cNvSpPr>
          <p:nvPr>
            <p:ph type="body" sz="half" idx="17"/>
          </p:nvPr>
        </p:nvSpPr>
        <p:spPr>
          <a:xfrm>
            <a:off x="7802232" y="633049"/>
            <a:ext cx="4032496" cy="692227"/>
          </a:xfrm>
        </p:spPr>
        <p:txBody>
          <a:bodyPr>
            <a:noAutofit/>
          </a:bodyPr>
          <a:lstStyle/>
          <a:p>
            <a:pPr algn="l"/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ngôi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căn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hỗ dành sẵn cho Văn bản 76"/>
          <p:cNvSpPr txBox="1"/>
          <p:nvPr/>
        </p:nvSpPr>
        <p:spPr>
          <a:xfrm>
            <a:off x="7788682" y="1424141"/>
            <a:ext cx="3859729" cy="1024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tắm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iểu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ba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Hình chữ nhật 77"/>
          <p:cNvSpPr/>
          <p:nvPr/>
        </p:nvSpPr>
        <p:spPr>
          <a:xfrm>
            <a:off x="7802232" y="2516855"/>
            <a:ext cx="4230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bên trong ngôi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nên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tên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kim cương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tương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phòng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tắm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hỗ dành sẵn cho Văn bản 76"/>
          <p:cNvSpPr txBox="1"/>
          <p:nvPr/>
        </p:nvSpPr>
        <p:spPr>
          <a:xfrm>
            <a:off x="7788682" y="3816049"/>
            <a:ext cx="4146343" cy="1419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hỗ dành sẵn cho Văn bản 76"/>
          <p:cNvSpPr txBox="1"/>
          <p:nvPr/>
        </p:nvSpPr>
        <p:spPr>
          <a:xfrm>
            <a:off x="7788682" y="5235286"/>
            <a:ext cx="4032496" cy="609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ngôi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ở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7" grpId="0" animBg="1"/>
      <p:bldP spid="33" grpId="0" animBg="1"/>
      <p:bldP spid="40" grpId="0" animBg="1"/>
      <p:bldP spid="51" grpId="0" animBg="1"/>
      <p:bldP spid="52" grpId="0" animBg="1"/>
      <p:bldP spid="53" grpId="0" animBg="1"/>
      <p:bldP spid="98" grpId="0" animBg="1"/>
      <p:bldP spid="99" grpId="0" animBg="1"/>
      <p:bldP spid="100" grpId="0" animBg="1"/>
      <p:bldP spid="109" grpId="0" animBg="1"/>
      <p:bldP spid="77" grpId="0" build="p"/>
      <p:bldP spid="89" grpId="0"/>
      <p:bldP spid="78" grpId="0"/>
      <p:bldP spid="91" grpId="0"/>
      <p:bldP spid="92" grpId="0"/>
    </p:bldLst>
  </p:timing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ọt nh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1358</Words>
  <Application>Microsoft Office PowerPoint</Application>
  <PresentationFormat>Custom</PresentationFormat>
  <Paragraphs>227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Giọt nhỏ</vt:lpstr>
      <vt:lpstr>Kỹ thuật phần mềm  giảng viên : Lê đức trung</vt:lpstr>
      <vt:lpstr>ModeL</vt:lpstr>
      <vt:lpstr>Các Loại Mô Hình</vt:lpstr>
      <vt:lpstr>PowerPoint Presentation</vt:lpstr>
      <vt:lpstr>Unified Modeling Language</vt:lpstr>
      <vt:lpstr>- Tất cả ba loại này kết hợp lại tạo ra 13 sơ đồ UML khác nhau.   - Ba loại sơ đồ giúp chúng ta mô hình các khía cạnh khác nhau của hệ thống. </vt:lpstr>
      <vt:lpstr>PowerPoint Presentation</vt:lpstr>
      <vt:lpstr>PowerPoint Presentation</vt:lpstr>
      <vt:lpstr>PowerPoint Presentation</vt:lpstr>
      <vt:lpstr>PowerPoint Presentation</vt:lpstr>
      <vt:lpstr>một ví dụ về sơ đồ lớp</vt:lpstr>
      <vt:lpstr>Mỗi khối này đại diện cho một lớp trừu tượng hoặc một lớp cụ thể.</vt:lpstr>
      <vt:lpstr>Class Names</vt:lpstr>
      <vt:lpstr>Phần thứ hai sẽ chứa các trường hoặc thuộc tính của lớp đó</vt:lpstr>
      <vt:lpstr>Class Methods</vt:lpstr>
      <vt:lpstr>Để hiển thị các mối quan hệ giữa các lớp, mũi tên với các kiểu khác nhau được sử dụng.</vt:lpstr>
      <vt:lpstr>Inheritance</vt:lpstr>
      <vt:lpstr>Dependency</vt:lpstr>
      <vt:lpstr>Aggregation</vt:lpstr>
      <vt:lpstr>Một số cung cụ vẽ UML</vt:lpstr>
      <vt:lpstr>Tài liệu về UML</vt:lpstr>
      <vt:lpstr>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phần mềm</dc:title>
  <dc:creator>World Hello</dc:creator>
  <cp:lastModifiedBy>A</cp:lastModifiedBy>
  <cp:revision>143</cp:revision>
  <dcterms:created xsi:type="dcterms:W3CDTF">2020-04-27T06:05:00Z</dcterms:created>
  <dcterms:modified xsi:type="dcterms:W3CDTF">2020-04-27T13:49:56Z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