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612"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A2EED-C19E-4B4F-A368-7C9008524C75}" type="datetimeFigureOut">
              <a:rPr lang="en-US" smtClean="0"/>
              <a:pPr/>
              <a:t>4/14/2020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E94E5E-92D2-46FF-8FFD-3630F50D4863}" type="slidenum">
              <a:rPr lang="en-US" smtClean="0"/>
              <a:pPr/>
              <a:t>‹#›</a:t>
            </a:fld>
            <a:endParaRPr lang="en-US"/>
          </a:p>
        </p:txBody>
      </p:sp>
    </p:spTree>
    <p:extLst>
      <p:ext uri="{BB962C8B-B14F-4D97-AF65-F5344CB8AC3E}">
        <p14:creationId xmlns:p14="http://schemas.microsoft.com/office/powerpoint/2010/main" val="1730357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E94E5E-92D2-46FF-8FFD-3630F50D4863}" type="slidenum">
              <a:rPr lang="en-US" smtClean="0"/>
              <a:pPr/>
              <a:t>9</a:t>
            </a:fld>
            <a:endParaRPr lang="en-US"/>
          </a:p>
        </p:txBody>
      </p:sp>
    </p:spTree>
    <p:extLst>
      <p:ext uri="{BB962C8B-B14F-4D97-AF65-F5344CB8AC3E}">
        <p14:creationId xmlns:p14="http://schemas.microsoft.com/office/powerpoint/2010/main" val="40704408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ppt1a.jpg"/>
          <p:cNvPicPr>
            <a:picLocks noChangeAspect="1"/>
          </p:cNvPicPr>
          <p:nvPr/>
        </p:nvPicPr>
        <p:blipFill>
          <a:blip r:embed="rId2">
            <a:extLst>
              <a:ext uri="{28A0092B-C50C-407E-A947-70E740481C1C}">
                <a14:useLocalDpi xmlns:a14="http://schemas.microsoft.com/office/drawing/2010/main" val="0"/>
              </a:ext>
            </a:extLst>
          </a:blip>
          <a:srcRect b="76666"/>
          <a:stretch>
            <a:fillRect/>
          </a:stretch>
        </p:blipFill>
        <p:spPr bwMode="auto">
          <a:xfrm>
            <a:off x="-3175" y="-22225"/>
            <a:ext cx="914558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EB97893E-42BB-47A2-84B5-EF17A81ABDD3}" type="datetimeFigureOut">
              <a:rPr lang="en-US" smtClean="0"/>
              <a:pPr/>
              <a:t>4/14/2020</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2pPr lvl="1">
              <a:defRPr/>
            </a:lvl2pPr>
          </a:lstStyle>
          <a:p>
            <a:fld id="{490CD0E5-013C-4175-8CE6-7D9201A63A16}" type="slidenum">
              <a:rPr lang="en-US" smtClean="0"/>
              <a:pPr/>
              <a:t>‹#›</a:t>
            </a:fld>
            <a:endParaRPr lang="en-US"/>
          </a:p>
        </p:txBody>
      </p:sp>
    </p:spTree>
    <p:extLst>
      <p:ext uri="{BB962C8B-B14F-4D97-AF65-F5344CB8AC3E}">
        <p14:creationId xmlns:p14="http://schemas.microsoft.com/office/powerpoint/2010/main" val="3308472367"/>
      </p:ext>
    </p:extLst>
  </p:cSld>
  <p:clrMapOvr>
    <a:masterClrMapping/>
  </p:clrMapOvr>
  <p:transition spd="slow">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lvl1pPr>
              <a:defRPr sz="3000" b="1">
                <a:solidFill>
                  <a:schemeClr val="bg1"/>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2pPr lvl="1">
              <a:defRPr/>
            </a:lvl2pPr>
          </a:lstStyle>
          <a:p>
            <a:fld id="{490CD0E5-013C-4175-8CE6-7D9201A63A16}" type="slidenum">
              <a:rPr lang="en-US" smtClean="0"/>
              <a:pPr/>
              <a:t>‹#›</a:t>
            </a:fld>
            <a:endParaRPr lang="en-US"/>
          </a:p>
        </p:txBody>
      </p:sp>
    </p:spTree>
    <p:extLst>
      <p:ext uri="{BB962C8B-B14F-4D97-AF65-F5344CB8AC3E}">
        <p14:creationId xmlns:p14="http://schemas.microsoft.com/office/powerpoint/2010/main" val="2154040155"/>
      </p:ext>
    </p:extLst>
  </p:cSld>
  <p:clrMapOvr>
    <a:masterClrMapping/>
  </p:clrMapOvr>
  <p:transition spd="slow">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2pPr lvl="1">
              <a:defRPr/>
            </a:lvl2pPr>
          </a:lstStyle>
          <a:p>
            <a:fld id="{490CD0E5-013C-4175-8CE6-7D9201A63A16}" type="slidenum">
              <a:rPr lang="en-US" smtClean="0"/>
              <a:pPr/>
              <a:t>‹#›</a:t>
            </a:fld>
            <a:endParaRPr lang="en-US"/>
          </a:p>
        </p:txBody>
      </p:sp>
    </p:spTree>
    <p:extLst>
      <p:ext uri="{BB962C8B-B14F-4D97-AF65-F5344CB8AC3E}">
        <p14:creationId xmlns:p14="http://schemas.microsoft.com/office/powerpoint/2010/main" val="1671368465"/>
      </p:ext>
    </p:extLst>
  </p:cSld>
  <p:clrMapOvr>
    <a:masterClrMapping/>
  </p:clrMapOvr>
  <p:transition spd="slow">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lvl1pPr>
              <a:defRPr sz="3000" b="1">
                <a:solidFill>
                  <a:schemeClr val="bg1"/>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ea typeface="Tahoma" panose="020B0604030504040204" pitchFamily="34" charset="0"/>
                <a:cs typeface="Arial" panose="020B0604020202020204" pitchFamily="34" charset="0"/>
              </a:defRPr>
            </a:lvl1pPr>
            <a:lvl2pPr>
              <a:defRPr b="1" i="0">
                <a:latin typeface="Arial" panose="020B0604020202020204" pitchFamily="34" charset="0"/>
                <a:ea typeface="Tahoma" panose="020B0604030504040204" pitchFamily="34" charset="0"/>
                <a:cs typeface="Arial" panose="020B0604020202020204" pitchFamily="34" charset="0"/>
              </a:defRPr>
            </a:lvl2pPr>
            <a:lvl3pPr>
              <a:defRPr i="0">
                <a:latin typeface="Arial" panose="020B0604020202020204" pitchFamily="34" charset="0"/>
                <a:ea typeface="Tahoma" panose="020B0604030504040204" pitchFamily="34" charset="0"/>
                <a:cs typeface="Arial" panose="020B0604020202020204" pitchFamily="34" charset="0"/>
              </a:defRPr>
            </a:lvl3pPr>
            <a:lvl4pPr>
              <a:defRPr>
                <a:latin typeface="Arial" panose="020B0604020202020204" pitchFamily="34" charset="0"/>
                <a:ea typeface="Tahoma" panose="020B0604030504040204" pitchFamily="34" charset="0"/>
                <a:cs typeface="Arial" panose="020B0604020202020204" pitchFamily="34" charset="0"/>
              </a:defRPr>
            </a:lvl4pPr>
            <a:lvl5pPr>
              <a:defRPr>
                <a:latin typeface="Arial" panose="020B0604020202020204" pitchFamily="34" charset="0"/>
                <a:ea typeface="Tahoma" panose="020B060403050404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2pPr lvl="1">
              <a:defRPr/>
            </a:lvl2pPr>
          </a:lstStyle>
          <a:p>
            <a:fld id="{490CD0E5-013C-4175-8CE6-7D9201A63A16}" type="slidenum">
              <a:rPr lang="en-US" smtClean="0"/>
              <a:pPr/>
              <a:t>‹#›</a:t>
            </a:fld>
            <a:endParaRPr lang="en-US"/>
          </a:p>
        </p:txBody>
      </p:sp>
    </p:spTree>
    <p:extLst>
      <p:ext uri="{BB962C8B-B14F-4D97-AF65-F5344CB8AC3E}">
        <p14:creationId xmlns:p14="http://schemas.microsoft.com/office/powerpoint/2010/main" val="602415294"/>
      </p:ext>
    </p:extLst>
  </p:cSld>
  <p:clrMapOvr>
    <a:masterClrMapping/>
  </p:clrMapOvr>
  <p:transition spd="slow">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latin typeface="Arial" panose="020B0604020202020204" pitchFamily="34" charset="0"/>
                <a:cs typeface="Arial" panose="020B0604020202020204"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2pPr lvl="1">
              <a:defRPr/>
            </a:lvl2pPr>
          </a:lstStyle>
          <a:p>
            <a:fld id="{490CD0E5-013C-4175-8CE6-7D9201A63A16}" type="slidenum">
              <a:rPr lang="en-US" smtClean="0"/>
              <a:pPr/>
              <a:t>‹#›</a:t>
            </a:fld>
            <a:endParaRPr lang="en-US"/>
          </a:p>
        </p:txBody>
      </p:sp>
    </p:spTree>
    <p:extLst>
      <p:ext uri="{BB962C8B-B14F-4D97-AF65-F5344CB8AC3E}">
        <p14:creationId xmlns:p14="http://schemas.microsoft.com/office/powerpoint/2010/main" val="3474128171"/>
      </p:ext>
    </p:extLst>
  </p:cSld>
  <p:clrMapOvr>
    <a:masterClrMapping/>
  </p:clrMapOvr>
  <p:transition spd="slow">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lvl1pPr>
              <a:defRPr sz="3000" b="1">
                <a:solidFill>
                  <a:schemeClr val="bg1"/>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2"/>
            <a:ext cx="4038600" cy="4525963"/>
          </a:xfrm>
        </p:spPr>
        <p:txBody>
          <a:bodyPr/>
          <a:lstStyle>
            <a:lvl1pPr>
              <a:defRPr sz="21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500">
                <a:latin typeface="Arial" panose="020B0604020202020204" pitchFamily="34" charset="0"/>
                <a:cs typeface="Arial" panose="020B0604020202020204" pitchFamily="34" charset="0"/>
              </a:defRPr>
            </a:lvl3pPr>
            <a:lvl4pPr>
              <a:defRPr sz="1350">
                <a:latin typeface="Arial" panose="020B0604020202020204" pitchFamily="34" charset="0"/>
                <a:cs typeface="Arial" panose="020B0604020202020204" pitchFamily="34" charset="0"/>
              </a:defRPr>
            </a:lvl4pPr>
            <a:lvl5pPr>
              <a:defRPr sz="1350">
                <a:latin typeface="Arial" panose="020B0604020202020204" pitchFamily="34" charset="0"/>
                <a:cs typeface="Arial" panose="020B0604020202020204" pitchFamily="34" charset="0"/>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500">
                <a:latin typeface="Arial" panose="020B0604020202020204" pitchFamily="34" charset="0"/>
                <a:cs typeface="Arial" panose="020B0604020202020204" pitchFamily="34" charset="0"/>
              </a:defRPr>
            </a:lvl3pPr>
            <a:lvl4pPr>
              <a:defRPr sz="1350">
                <a:latin typeface="Arial" panose="020B0604020202020204" pitchFamily="34" charset="0"/>
                <a:cs typeface="Arial" panose="020B0604020202020204" pitchFamily="34" charset="0"/>
              </a:defRPr>
            </a:lvl4pPr>
            <a:lvl5pPr>
              <a:defRPr sz="1350">
                <a:latin typeface="Arial" panose="020B0604020202020204" pitchFamily="34" charset="0"/>
                <a:cs typeface="Arial" panose="020B0604020202020204" pitchFamily="34" charset="0"/>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2pPr lvl="1">
              <a:defRPr/>
            </a:lvl2pPr>
          </a:lstStyle>
          <a:p>
            <a:fld id="{490CD0E5-013C-4175-8CE6-7D9201A63A16}" type="slidenum">
              <a:rPr lang="en-US" smtClean="0"/>
              <a:pPr/>
              <a:t>‹#›</a:t>
            </a:fld>
            <a:endParaRPr lang="en-US"/>
          </a:p>
        </p:txBody>
      </p:sp>
    </p:spTree>
    <p:extLst>
      <p:ext uri="{BB962C8B-B14F-4D97-AF65-F5344CB8AC3E}">
        <p14:creationId xmlns:p14="http://schemas.microsoft.com/office/powerpoint/2010/main" val="1574462542"/>
      </p:ext>
    </p:extLst>
  </p:cSld>
  <p:clrMapOvr>
    <a:masterClrMapping/>
  </p:clrMapOvr>
  <p:transition spd="slow">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lvl1pPr>
              <a:defRPr sz="3000" b="1">
                <a:solidFill>
                  <a:schemeClr val="bg1"/>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atin typeface="Arial" panose="020B0604020202020204" pitchFamily="34" charset="0"/>
                <a:cs typeface="Arial" panose="020B0604020202020204" pitchFamily="34" charset="0"/>
              </a:defRPr>
            </a:lvl1pPr>
            <a:lvl2pPr>
              <a:defRPr sz="150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atin typeface="Arial" panose="020B0604020202020204" pitchFamily="34" charset="0"/>
                <a:cs typeface="Arial" panose="020B0604020202020204" pitchFamily="34" charset="0"/>
              </a:defRPr>
            </a:lvl1pPr>
            <a:lvl2pPr>
              <a:defRPr sz="150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a:ext uri="{FF2B5EF4-FFF2-40B4-BE49-F238E27FC236}"/>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9" name="Slide Number Placeholder 5">
            <a:extLst>
              <a:ext uri="{FF2B5EF4-FFF2-40B4-BE49-F238E27FC236}"/>
            </a:extLst>
          </p:cNvPr>
          <p:cNvSpPr>
            <a:spLocks noGrp="1"/>
          </p:cNvSpPr>
          <p:nvPr>
            <p:ph type="sldNum" sz="quarter" idx="12"/>
          </p:nvPr>
        </p:nvSpPr>
        <p:spPr/>
        <p:txBody>
          <a:bodyPr/>
          <a:lstStyle>
            <a:lvl2pPr lvl="1">
              <a:defRPr/>
            </a:lvl2pPr>
          </a:lstStyle>
          <a:p>
            <a:fld id="{490CD0E5-013C-4175-8CE6-7D9201A63A16}" type="slidenum">
              <a:rPr lang="en-US" smtClean="0"/>
              <a:pPr/>
              <a:t>‹#›</a:t>
            </a:fld>
            <a:endParaRPr lang="en-US"/>
          </a:p>
        </p:txBody>
      </p:sp>
    </p:spTree>
    <p:extLst>
      <p:ext uri="{BB962C8B-B14F-4D97-AF65-F5344CB8AC3E}">
        <p14:creationId xmlns:p14="http://schemas.microsoft.com/office/powerpoint/2010/main" val="646516522"/>
      </p:ext>
    </p:extLst>
  </p:cSld>
  <p:clrMapOvr>
    <a:masterClrMapping/>
  </p:clrMapOvr>
  <p:transition spd="slow">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lvl1pPr>
              <a:defRPr sz="3000" b="1">
                <a:solidFill>
                  <a:schemeClr val="bg1"/>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Date Placeholder 3">
            <a:extLst>
              <a:ext uri="{FF2B5EF4-FFF2-40B4-BE49-F238E27FC236}"/>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5" name="Slide Number Placeholder 5">
            <a:extLst>
              <a:ext uri="{FF2B5EF4-FFF2-40B4-BE49-F238E27FC236}"/>
            </a:extLst>
          </p:cNvPr>
          <p:cNvSpPr>
            <a:spLocks noGrp="1"/>
          </p:cNvSpPr>
          <p:nvPr>
            <p:ph type="sldNum" sz="quarter" idx="12"/>
          </p:nvPr>
        </p:nvSpPr>
        <p:spPr/>
        <p:txBody>
          <a:bodyPr/>
          <a:lstStyle>
            <a:lvl2pPr lvl="1">
              <a:defRPr/>
            </a:lvl2pPr>
          </a:lstStyle>
          <a:p>
            <a:fld id="{490CD0E5-013C-4175-8CE6-7D9201A63A16}" type="slidenum">
              <a:rPr lang="en-US" smtClean="0"/>
              <a:pPr/>
              <a:t>‹#›</a:t>
            </a:fld>
            <a:endParaRPr lang="en-US"/>
          </a:p>
        </p:txBody>
      </p:sp>
    </p:spTree>
    <p:extLst>
      <p:ext uri="{BB962C8B-B14F-4D97-AF65-F5344CB8AC3E}">
        <p14:creationId xmlns:p14="http://schemas.microsoft.com/office/powerpoint/2010/main" val="432504838"/>
      </p:ext>
    </p:extLst>
  </p:cSld>
  <p:clrMapOvr>
    <a:masterClrMapping/>
  </p:clrMapOvr>
  <p:transition spd="slow">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4" name="Slide Number Placeholder 5">
            <a:extLst>
              <a:ext uri="{FF2B5EF4-FFF2-40B4-BE49-F238E27FC236}"/>
            </a:extLst>
          </p:cNvPr>
          <p:cNvSpPr>
            <a:spLocks noGrp="1"/>
          </p:cNvSpPr>
          <p:nvPr>
            <p:ph type="sldNum" sz="quarter" idx="12"/>
          </p:nvPr>
        </p:nvSpPr>
        <p:spPr/>
        <p:txBody>
          <a:bodyPr/>
          <a:lstStyle>
            <a:lvl2pPr lvl="1">
              <a:defRPr/>
            </a:lvl2pPr>
          </a:lstStyle>
          <a:p>
            <a:fld id="{490CD0E5-013C-4175-8CE6-7D9201A63A16}" type="slidenum">
              <a:rPr lang="en-US" smtClean="0"/>
              <a:pPr/>
              <a:t>‹#›</a:t>
            </a:fld>
            <a:endParaRPr lang="en-US"/>
          </a:p>
        </p:txBody>
      </p:sp>
    </p:spTree>
    <p:extLst>
      <p:ext uri="{BB962C8B-B14F-4D97-AF65-F5344CB8AC3E}">
        <p14:creationId xmlns:p14="http://schemas.microsoft.com/office/powerpoint/2010/main" val="979696713"/>
      </p:ext>
    </p:extLst>
  </p:cSld>
  <p:clrMapOvr>
    <a:masterClrMapping/>
  </p:clrMapOvr>
  <p:transition spd="slow">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288" y="-19050"/>
            <a:ext cx="2855913" cy="781050"/>
          </a:xfrm>
        </p:spPr>
        <p:txBody>
          <a:bodyPr anchor="b"/>
          <a:lstStyle>
            <a:lvl1pPr algn="l">
              <a:defRPr sz="1500" b="1">
                <a:solidFill>
                  <a:srgbClr val="FFFFFF"/>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032250" y="1143002"/>
            <a:ext cx="4883150" cy="5014913"/>
          </a:xfrm>
        </p:spPr>
        <p:txBody>
          <a:bodyPr/>
          <a:lstStyle>
            <a:lvl1pPr>
              <a:defRPr sz="2400">
                <a:latin typeface="Arial" panose="020B0604020202020204" pitchFamily="34" charset="0"/>
                <a:cs typeface="Arial" panose="020B0604020202020204" pitchFamily="34" charset="0"/>
              </a:defRPr>
            </a:lvl1pPr>
            <a:lvl2pPr>
              <a:defRPr sz="21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500">
                <a:latin typeface="Arial" panose="020B0604020202020204" pitchFamily="34" charset="0"/>
                <a:cs typeface="Arial" panose="020B0604020202020204" pitchFamily="34" charset="0"/>
              </a:defRPr>
            </a:lvl4pPr>
            <a:lvl5pPr>
              <a:defRPr sz="1500">
                <a:latin typeface="Arial" panose="020B0604020202020204" pitchFamily="34" charset="0"/>
                <a:cs typeface="Arial" panose="020B0604020202020204" pitchFamily="34" charset="0"/>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atin typeface="Arial" panose="020B0604020202020204" pitchFamily="34" charset="0"/>
                <a:cs typeface="Arial" panose="020B0604020202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2pPr lvl="1">
              <a:defRPr/>
            </a:lvl2pPr>
          </a:lstStyle>
          <a:p>
            <a:fld id="{490CD0E5-013C-4175-8CE6-7D9201A63A16}" type="slidenum">
              <a:rPr lang="en-US" smtClean="0"/>
              <a:pPr/>
              <a:t>‹#›</a:t>
            </a:fld>
            <a:endParaRPr lang="en-US"/>
          </a:p>
        </p:txBody>
      </p:sp>
    </p:spTree>
    <p:extLst>
      <p:ext uri="{BB962C8B-B14F-4D97-AF65-F5344CB8AC3E}">
        <p14:creationId xmlns:p14="http://schemas.microsoft.com/office/powerpoint/2010/main" val="3116253633"/>
      </p:ext>
    </p:extLst>
  </p:cSld>
  <p:clrMapOvr>
    <a:masterClrMapping/>
  </p:clrMapOvr>
  <p:transition spd="slow">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atin typeface="Arial" panose="020B0604020202020204" pitchFamily="34" charset="0"/>
                <a:cs typeface="Arial" panose="020B060402020202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atin typeface="Arial" panose="020B0604020202020204" pitchFamily="34" charset="0"/>
                <a:cs typeface="Arial" panose="020B0604020202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2pPr lvl="1">
              <a:defRPr/>
            </a:lvl2pPr>
          </a:lstStyle>
          <a:p>
            <a:fld id="{490CD0E5-013C-4175-8CE6-7D9201A63A16}" type="slidenum">
              <a:rPr lang="en-US" smtClean="0"/>
              <a:pPr/>
              <a:t>‹#›</a:t>
            </a:fld>
            <a:endParaRPr lang="en-US"/>
          </a:p>
        </p:txBody>
      </p:sp>
    </p:spTree>
    <p:extLst>
      <p:ext uri="{BB962C8B-B14F-4D97-AF65-F5344CB8AC3E}">
        <p14:creationId xmlns:p14="http://schemas.microsoft.com/office/powerpoint/2010/main" val="3140007622"/>
      </p:ext>
    </p:extLst>
  </p:cSld>
  <p:clrMapOvr>
    <a:masterClrMapping/>
  </p:clrMapOvr>
  <p:transition spd="slow">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27" name="Text Placeholder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extLst>
          </p:cNvPr>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5" name="Footer Placeholder 4">
            <a:extLst>
              <a:ext uri="{FF2B5EF4-FFF2-40B4-BE49-F238E27FC236}"/>
            </a:extLst>
          </p:cNvPr>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endParaRPr lang="en-US"/>
          </a:p>
        </p:txBody>
      </p:sp>
      <p:sp>
        <p:nvSpPr>
          <p:cNvPr id="6" name="Slide Number Placeholder 5">
            <a:extLst>
              <a:ext uri="{FF2B5EF4-FFF2-40B4-BE49-F238E27FC236}"/>
            </a:extLst>
          </p:cNvPr>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vl2pPr lvl="1" eaLnBrk="1" fontAlgn="auto" hangingPunct="1">
              <a:spcBef>
                <a:spcPts val="0"/>
              </a:spcBef>
              <a:spcAft>
                <a:spcPts val="0"/>
              </a:spcAft>
              <a:defRPr>
                <a:latin typeface="+mn-lt"/>
              </a:defRPr>
            </a:lvl2pPr>
          </a:lstStyle>
          <a:p>
            <a:fld id="{490CD0E5-013C-4175-8CE6-7D9201A63A16}" type="slidenum">
              <a:rPr lang="en-US" smtClean="0"/>
              <a:pPr/>
              <a:t>‹#›</a:t>
            </a:fld>
            <a:endParaRPr lang="en-US"/>
          </a:p>
        </p:txBody>
      </p:sp>
      <p:pic>
        <p:nvPicPr>
          <p:cNvPr id="1031" name="Picture 7" descr="pp3.jpg"/>
          <p:cNvPicPr>
            <a:picLocks noChangeAspect="1"/>
          </p:cNvPicPr>
          <p:nvPr/>
        </p:nvPicPr>
        <p:blipFill>
          <a:blip r:embed="rId13">
            <a:extLst>
              <a:ext uri="{28A0092B-C50C-407E-A947-70E740481C1C}">
                <a14:useLocalDpi xmlns:a14="http://schemas.microsoft.com/office/drawing/2010/main" val="0"/>
              </a:ext>
            </a:extLst>
          </a:blip>
          <a:srcRect t="3851" b="13333"/>
          <a:stretch>
            <a:fillRect/>
          </a:stretch>
        </p:blipFill>
        <p:spPr bwMode="auto">
          <a:xfrm>
            <a:off x="1588" y="0"/>
            <a:ext cx="9142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55519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dissolve/>
  </p:transition>
  <p:txStyles>
    <p:titleStyle>
      <a:lvl1pPr algn="ctr" rtl="0" eaLnBrk="1" fontAlgn="base" hangingPunct="1">
        <a:spcBef>
          <a:spcPct val="0"/>
        </a:spcBef>
        <a:spcAft>
          <a:spcPct val="0"/>
        </a:spcAft>
        <a:defRPr sz="3300" kern="1200">
          <a:solidFill>
            <a:schemeClr val="tx1"/>
          </a:solidFill>
          <a:latin typeface="Myriad Pro"/>
          <a:ea typeface="Myriad Pro"/>
          <a:cs typeface="Myriad Pro"/>
        </a:defRPr>
      </a:lvl1pPr>
      <a:lvl2pPr algn="ctr" rtl="0" eaLnBrk="1" fontAlgn="base" hangingPunct="1">
        <a:spcBef>
          <a:spcPct val="0"/>
        </a:spcBef>
        <a:spcAft>
          <a:spcPct val="0"/>
        </a:spcAft>
        <a:defRPr sz="3300">
          <a:solidFill>
            <a:schemeClr val="tx1"/>
          </a:solidFill>
          <a:latin typeface="Myriad Pro"/>
          <a:ea typeface="Myriad Pro"/>
          <a:cs typeface="Myriad Pro"/>
        </a:defRPr>
      </a:lvl2pPr>
      <a:lvl3pPr algn="ctr" rtl="0" eaLnBrk="1" fontAlgn="base" hangingPunct="1">
        <a:spcBef>
          <a:spcPct val="0"/>
        </a:spcBef>
        <a:spcAft>
          <a:spcPct val="0"/>
        </a:spcAft>
        <a:defRPr sz="3300">
          <a:solidFill>
            <a:schemeClr val="tx1"/>
          </a:solidFill>
          <a:latin typeface="Myriad Pro"/>
          <a:ea typeface="Myriad Pro"/>
          <a:cs typeface="Myriad Pro"/>
        </a:defRPr>
      </a:lvl3pPr>
      <a:lvl4pPr algn="ctr" rtl="0" eaLnBrk="1" fontAlgn="base" hangingPunct="1">
        <a:spcBef>
          <a:spcPct val="0"/>
        </a:spcBef>
        <a:spcAft>
          <a:spcPct val="0"/>
        </a:spcAft>
        <a:defRPr sz="3300">
          <a:solidFill>
            <a:schemeClr val="tx1"/>
          </a:solidFill>
          <a:latin typeface="Myriad Pro"/>
          <a:ea typeface="Myriad Pro"/>
          <a:cs typeface="Myriad Pro"/>
        </a:defRPr>
      </a:lvl4pPr>
      <a:lvl5pPr algn="ctr" rtl="0" eaLnBrk="1" fontAlgn="base" hangingPunct="1">
        <a:spcBef>
          <a:spcPct val="0"/>
        </a:spcBef>
        <a:spcAft>
          <a:spcPct val="0"/>
        </a:spcAft>
        <a:defRPr sz="3300">
          <a:solidFill>
            <a:schemeClr val="tx1"/>
          </a:solidFill>
          <a:latin typeface="Myriad Pro"/>
          <a:ea typeface="Myriad Pro"/>
          <a:cs typeface="Myriad Pro"/>
        </a:defRPr>
      </a:lvl5pPr>
      <a:lvl6pPr marL="342900" algn="ctr" rtl="0" eaLnBrk="1" fontAlgn="base" hangingPunct="1">
        <a:spcBef>
          <a:spcPct val="0"/>
        </a:spcBef>
        <a:spcAft>
          <a:spcPct val="0"/>
        </a:spcAft>
        <a:defRPr sz="3300">
          <a:solidFill>
            <a:schemeClr val="tx1"/>
          </a:solidFill>
          <a:latin typeface="Myriad Pro"/>
          <a:ea typeface="Myriad Pro"/>
          <a:cs typeface="Myriad Pro"/>
        </a:defRPr>
      </a:lvl6pPr>
      <a:lvl7pPr marL="685800" algn="ctr" rtl="0" eaLnBrk="1" fontAlgn="base" hangingPunct="1">
        <a:spcBef>
          <a:spcPct val="0"/>
        </a:spcBef>
        <a:spcAft>
          <a:spcPct val="0"/>
        </a:spcAft>
        <a:defRPr sz="3300">
          <a:solidFill>
            <a:schemeClr val="tx1"/>
          </a:solidFill>
          <a:latin typeface="Myriad Pro"/>
          <a:ea typeface="Myriad Pro"/>
          <a:cs typeface="Myriad Pro"/>
        </a:defRPr>
      </a:lvl7pPr>
      <a:lvl8pPr marL="1028700" algn="ctr" rtl="0" eaLnBrk="1" fontAlgn="base" hangingPunct="1">
        <a:spcBef>
          <a:spcPct val="0"/>
        </a:spcBef>
        <a:spcAft>
          <a:spcPct val="0"/>
        </a:spcAft>
        <a:defRPr sz="3300">
          <a:solidFill>
            <a:schemeClr val="tx1"/>
          </a:solidFill>
          <a:latin typeface="Myriad Pro"/>
          <a:ea typeface="Myriad Pro"/>
          <a:cs typeface="Myriad Pro"/>
        </a:defRPr>
      </a:lvl8pPr>
      <a:lvl9pPr marL="1371600" algn="ctr" rtl="0" eaLnBrk="1" fontAlgn="base" hangingPunct="1">
        <a:spcBef>
          <a:spcPct val="0"/>
        </a:spcBef>
        <a:spcAft>
          <a:spcPct val="0"/>
        </a:spcAft>
        <a:defRPr sz="3300">
          <a:solidFill>
            <a:schemeClr val="tx1"/>
          </a:solidFill>
          <a:latin typeface="Myriad Pro"/>
          <a:ea typeface="Myriad Pro"/>
          <a:cs typeface="Myriad Pro"/>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b="1" kern="1200">
          <a:solidFill>
            <a:schemeClr val="tx1"/>
          </a:solidFill>
          <a:latin typeface="Myriad Pro"/>
          <a:ea typeface="Myriad Pro"/>
          <a:cs typeface="Myriad Pro"/>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yriad Pro"/>
          <a:ea typeface="Myriad Pro"/>
          <a:cs typeface="Myriad Pro"/>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yriad Pro"/>
          <a:ea typeface="Myriad Pro"/>
          <a:cs typeface="Myriad Pro"/>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yriad Pro"/>
          <a:ea typeface="Myriad Pro"/>
          <a:cs typeface="Myriad Pro"/>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yriad Pro"/>
          <a:ea typeface="Myriad Pro"/>
          <a:cs typeface="Myriad Pro"/>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1143001"/>
            <a:ext cx="5829300" cy="1200149"/>
          </a:xfrm>
        </p:spPr>
        <p:txBody>
          <a:bodyPr/>
          <a:lstStyle/>
          <a:p>
            <a:r>
              <a:rPr lang="en-US" dirty="0" err="1" smtClean="0">
                <a:latin typeface="Calibri" pitchFamily="34" charset="0"/>
              </a:rPr>
              <a:t>Bài</a:t>
            </a:r>
            <a:r>
              <a:rPr lang="en-US" dirty="0" smtClean="0">
                <a:latin typeface="Calibri" pitchFamily="34" charset="0"/>
              </a:rPr>
              <a:t> 7-1</a:t>
            </a:r>
            <a:endParaRPr lang="en-US" dirty="0">
              <a:latin typeface="Calibri" pitchFamily="34" charset="0"/>
            </a:endParaRPr>
          </a:p>
        </p:txBody>
      </p:sp>
      <p:sp>
        <p:nvSpPr>
          <p:cNvPr id="3" name="Subtitle 2"/>
          <p:cNvSpPr>
            <a:spLocks noGrp="1"/>
          </p:cNvSpPr>
          <p:nvPr>
            <p:ph type="subTitle" idx="1"/>
          </p:nvPr>
        </p:nvSpPr>
        <p:spPr>
          <a:xfrm>
            <a:off x="2000250" y="3200400"/>
            <a:ext cx="5143500" cy="1885950"/>
          </a:xfrm>
        </p:spPr>
        <p:txBody>
          <a:bodyPr/>
          <a:lstStyle/>
          <a:p>
            <a:r>
              <a:rPr lang="en-US" sz="3300" dirty="0">
                <a:latin typeface="Calibri" pitchFamily="34" charset="0"/>
              </a:rPr>
              <a:t>Mô hình</a:t>
            </a:r>
            <a:r>
              <a:rPr lang="en-US" sz="3300" dirty="0">
                <a:latin typeface="Calibri" pitchFamily="34" charset="0"/>
              </a:rPr>
              <a:t> phân </a:t>
            </a:r>
            <a:r>
              <a:rPr lang="en-US" sz="3300" dirty="0" err="1">
                <a:latin typeface="Calibri" pitchFamily="34" charset="0"/>
              </a:rPr>
              <a:t>tích</a:t>
            </a:r>
            <a:r>
              <a:rPr lang="en-US" sz="3300" dirty="0">
                <a:latin typeface="Calibri" pitchFamily="34" charset="0"/>
              </a:rPr>
              <a:t>: </a:t>
            </a:r>
            <a:r>
              <a:rPr lang="en-US" sz="3300" dirty="0" err="1">
                <a:latin typeface="Calibri" pitchFamily="34" charset="0"/>
              </a:rPr>
              <a:t>kịch</a:t>
            </a:r>
            <a:r>
              <a:rPr lang="en-US" sz="3300" dirty="0">
                <a:latin typeface="Calibri" pitchFamily="34" charset="0"/>
              </a:rPr>
              <a:t> </a:t>
            </a:r>
            <a:r>
              <a:rPr lang="en-US" sz="3300" dirty="0" err="1">
                <a:latin typeface="Calibri" pitchFamily="34" charset="0"/>
              </a:rPr>
              <a:t>bản</a:t>
            </a:r>
            <a:r>
              <a:rPr lang="en-US" sz="3300" dirty="0">
                <a:latin typeface="Calibri" pitchFamily="34" charset="0"/>
              </a:rPr>
              <a:t>, </a:t>
            </a:r>
            <a:r>
              <a:rPr lang="en-US" sz="3300" dirty="0" err="1">
                <a:latin typeface="Calibri" pitchFamily="34" charset="0"/>
              </a:rPr>
              <a:t>thông</a:t>
            </a:r>
            <a:r>
              <a:rPr lang="en-US" sz="3300" dirty="0">
                <a:latin typeface="Calibri" pitchFamily="34" charset="0"/>
              </a:rPr>
              <a:t> tin </a:t>
            </a:r>
            <a:r>
              <a:rPr lang="en-US" sz="3300" dirty="0">
                <a:latin typeface="Calibri" pitchFamily="34" charset="0"/>
              </a:rPr>
              <a:t>và phân </a:t>
            </a:r>
            <a:r>
              <a:rPr lang="en-US" sz="3300" dirty="0" err="1">
                <a:latin typeface="Calibri" pitchFamily="34" charset="0"/>
              </a:rPr>
              <a:t>tích</a:t>
            </a:r>
            <a:r>
              <a:rPr lang="en-US" sz="3300" dirty="0">
                <a:latin typeface="Calibri" pitchFamily="34" charset="0"/>
              </a:rPr>
              <a:t> </a:t>
            </a:r>
            <a:r>
              <a:rPr lang="en-US" sz="3300" dirty="0" err="1">
                <a:latin typeface="Calibri" pitchFamily="34" charset="0"/>
              </a:rPr>
              <a:t>lớp</a:t>
            </a:r>
            <a:r>
              <a:rPr lang="en-US" dirty="0" smtClean="0">
                <a:solidFill>
                  <a:schemeClr val="tx1"/>
                </a:solidFill>
                <a:latin typeface="Calibri" pitchFamily="34" charset="0"/>
              </a:rPr>
              <a:t>.</a:t>
            </a:r>
            <a:endParaRPr lang="en-US" dirty="0" smtClean="0">
              <a:solidFill>
                <a:schemeClr val="tx1"/>
              </a:solidFill>
              <a:latin typeface="Calibri" pitchFamily="34" charset="0"/>
            </a:endParaRPr>
          </a:p>
        </p:txBody>
      </p:sp>
    </p:spTree>
    <p:extLst>
      <p:ext uri="{BB962C8B-B14F-4D97-AF65-F5344CB8AC3E}">
        <p14:creationId xmlns:p14="http://schemas.microsoft.com/office/powerpoint/2010/main" val="149694448"/>
      </p:ext>
    </p:extLst>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Viết bao nhiêu?</a:t>
            </a:r>
            <a:endParaRPr lang="en-US" dirty="0"/>
          </a:p>
        </p:txBody>
      </p:sp>
      <p:sp>
        <p:nvSpPr>
          <p:cNvPr id="3" name="Content Placeholder 2"/>
          <p:cNvSpPr>
            <a:spLocks noGrp="1"/>
          </p:cNvSpPr>
          <p:nvPr>
            <p:ph idx="1"/>
          </p:nvPr>
        </p:nvSpPr>
        <p:spPr/>
        <p:txBody>
          <a:bodyPr/>
          <a:lstStyle/>
          <a:p>
            <a:r>
              <a:rPr lang="en-US" smtClean="0"/>
              <a:t>Use-case được viết cho mỗi chức năng được ghi nhận</a:t>
            </a:r>
          </a:p>
          <a:p>
            <a:r>
              <a:rPr lang="en-US" smtClean="0"/>
              <a:t>Nói chung, use-case được viết đầu tiên theo một cách không chính thức.</a:t>
            </a:r>
          </a:p>
          <a:p>
            <a:r>
              <a:rPr lang="en-US" smtClean="0"/>
              <a:t>Nếu cần thiết, use-case sẽ được vẽ lại theo một cấu trúc đã được định trước.</a:t>
            </a:r>
          </a:p>
          <a:p>
            <a:endParaRPr lang="en-US" smtClean="0"/>
          </a:p>
          <a:p>
            <a:endParaRPr lang="en-US" dirty="0"/>
          </a:p>
        </p:txBody>
      </p:sp>
      <p:pic>
        <p:nvPicPr>
          <p:cNvPr id="4" name="Picture 3" descr="Kết quả hình ảnh cho software"/>
          <p:cNvPicPr/>
          <p:nvPr/>
        </p:nvPicPr>
        <p:blipFill>
          <a:blip r:embed="rId2"/>
          <a:srcRect/>
          <a:stretch>
            <a:fillRect/>
          </a:stretch>
        </p:blipFill>
        <p:spPr bwMode="auto">
          <a:xfrm>
            <a:off x="5829301" y="4154768"/>
            <a:ext cx="1721644" cy="1493044"/>
          </a:xfrm>
          <a:prstGeom prst="rect">
            <a:avLst/>
          </a:prstGeom>
          <a:noFill/>
          <a:ln w="9525">
            <a:noFill/>
            <a:miter lim="800000"/>
            <a:headEnd/>
            <a:tailEnd/>
          </a:ln>
        </p:spPr>
      </p:pic>
    </p:spTree>
    <p:extLst>
      <p:ext uri="{BB962C8B-B14F-4D97-AF65-F5344CB8AC3E}">
        <p14:creationId xmlns:p14="http://schemas.microsoft.com/office/powerpoint/2010/main" val="3384147792"/>
      </p:ext>
    </p:extLst>
  </p:cSld>
  <p:clrMapOvr>
    <a:masterClrMapping/>
  </p:clrMapOvr>
  <p:transition spd="slow">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Use-case</a:t>
            </a:r>
            <a:endParaRPr lang="en-US" dirty="0"/>
          </a:p>
        </p:txBody>
      </p:sp>
      <p:sp>
        <p:nvSpPr>
          <p:cNvPr id="3" name="Content Placeholder 2"/>
          <p:cNvSpPr>
            <a:spLocks noGrp="1"/>
          </p:cNvSpPr>
          <p:nvPr>
            <p:ph idx="1"/>
          </p:nvPr>
        </p:nvSpPr>
        <p:spPr/>
        <p:txBody>
          <a:bodyPr/>
          <a:lstStyle/>
          <a:p>
            <a:r>
              <a:rPr lang="en-US" smtClean="0"/>
              <a:t>Kịch bản mô tả luồng sử dụng hệ thống</a:t>
            </a:r>
          </a:p>
          <a:p>
            <a:r>
              <a:rPr lang="en-US" smtClean="0"/>
              <a:t>Tác nhân: đóng vai trò là người hoặc hệ thống khác sử dụng các chức năng của hệ thống cần phát triển</a:t>
            </a:r>
          </a:p>
          <a:p>
            <a:r>
              <a:rPr lang="en-US" smtClean="0"/>
              <a:t>Người dùng có thể đóng một số vai trò khác nhau trong kịch bản</a:t>
            </a:r>
            <a:endParaRPr lang="en-US" dirty="0"/>
          </a:p>
        </p:txBody>
      </p:sp>
    </p:spTree>
    <p:extLst>
      <p:ext uri="{BB962C8B-B14F-4D97-AF65-F5344CB8AC3E}">
        <p14:creationId xmlns:p14="http://schemas.microsoft.com/office/powerpoint/2010/main" val="2902192628"/>
      </p:ext>
    </p:extLst>
  </p:cSld>
  <p:clrMapOvr>
    <a:masterClrMapping/>
  </p:clrMapOvr>
  <p:transition spd="slow">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Xây dựng biểu đồ use-case</a:t>
            </a:r>
            <a:endParaRPr lang="en-US" dirty="0"/>
          </a:p>
        </p:txBody>
      </p:sp>
      <p:sp>
        <p:nvSpPr>
          <p:cNvPr id="3" name="Content Placeholder 2"/>
          <p:cNvSpPr>
            <a:spLocks noGrp="1"/>
          </p:cNvSpPr>
          <p:nvPr>
            <p:ph idx="1"/>
          </p:nvPr>
        </p:nvSpPr>
        <p:spPr/>
        <p:txBody>
          <a:bodyPr/>
          <a:lstStyle/>
          <a:p>
            <a:r>
              <a:rPr lang="en-US" smtClean="0"/>
              <a:t>Nhiệm vụ/chức năng được thực hiện bởi tác nhân là gì?</a:t>
            </a:r>
          </a:p>
          <a:p>
            <a:r>
              <a:rPr lang="en-US" smtClean="0"/>
              <a:t>Thông tin hệ thống mà tác nhân có được, thay đổi hoặc tạo ra?</a:t>
            </a:r>
          </a:p>
          <a:p>
            <a:r>
              <a:rPr lang="en-US" smtClean="0"/>
              <a:t>Tác nhân thông báo cho hệ thống biết về thay đổi bên ngoài?</a:t>
            </a:r>
          </a:p>
          <a:p>
            <a:r>
              <a:rPr lang="en-US" smtClean="0"/>
              <a:t>Thông tin tác nhân mong muốn từ hệ thống?</a:t>
            </a:r>
          </a:p>
          <a:p>
            <a:r>
              <a:rPr lang="en-US" smtClean="0"/>
              <a:t>Tác nhân mong muốn được thông báo về thay đổi bất ngờ?</a:t>
            </a:r>
            <a:endParaRPr lang="en-US" dirty="0"/>
          </a:p>
        </p:txBody>
      </p:sp>
    </p:spTree>
    <p:extLst>
      <p:ext uri="{BB962C8B-B14F-4D97-AF65-F5344CB8AC3E}">
        <p14:creationId xmlns:p14="http://schemas.microsoft.com/office/powerpoint/2010/main" val="3042268093"/>
      </p:ext>
    </p:extLst>
  </p:cSld>
  <p:clrMapOvr>
    <a:masterClrMapping/>
  </p:clrMapOvr>
  <p:transition spd="slow">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Biểu đồ use-case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900" y="2171700"/>
            <a:ext cx="4016105" cy="3943350"/>
          </a:xfrm>
        </p:spPr>
      </p:pic>
    </p:spTree>
    <p:extLst>
      <p:ext uri="{BB962C8B-B14F-4D97-AF65-F5344CB8AC3E}">
        <p14:creationId xmlns:p14="http://schemas.microsoft.com/office/powerpoint/2010/main" val="2598006466"/>
      </p:ext>
    </p:extLst>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đồ activivy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9596" y="2057401"/>
            <a:ext cx="2644809" cy="3394472"/>
          </a:xfrm>
        </p:spPr>
      </p:pic>
      <p:sp>
        <p:nvSpPr>
          <p:cNvPr id="7" name="TextBox 6"/>
          <p:cNvSpPr txBox="1"/>
          <p:nvPr/>
        </p:nvSpPr>
        <p:spPr>
          <a:xfrm>
            <a:off x="2628900" y="2571751"/>
            <a:ext cx="2400300" cy="2354491"/>
          </a:xfrm>
          <a:prstGeom prst="rect">
            <a:avLst/>
          </a:prstGeom>
          <a:noFill/>
        </p:spPr>
        <p:txBody>
          <a:bodyPr wrap="square" rtlCol="0">
            <a:spAutoFit/>
          </a:bodyPr>
          <a:lstStyle/>
          <a:p>
            <a:r>
              <a:rPr lang="en-US" sz="2100" dirty="0">
                <a:latin typeface="Calibri" panose="020F0502020204030204" pitchFamily="34" charset="0"/>
              </a:rPr>
              <a:t>Biểu đồ activity bổ xung cho biểu đồ use-case bằng cách cung cấp đồ họa miêu tả luồng tương tác trong một kịch bản cụ thể.</a:t>
            </a:r>
          </a:p>
        </p:txBody>
      </p:sp>
    </p:spTree>
    <p:extLst>
      <p:ext uri="{BB962C8B-B14F-4D97-AF65-F5344CB8AC3E}">
        <p14:creationId xmlns:p14="http://schemas.microsoft.com/office/powerpoint/2010/main" val="3172249703"/>
      </p:ext>
    </p:extLst>
  </p:cSld>
  <p:clrMapOvr>
    <a:masterClrMapping/>
  </p:clrMapOvr>
  <p:transition spd="slow">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Biểu </a:t>
            </a:r>
            <a:r>
              <a:rPr lang="en-US" dirty="0" err="1" smtClean="0"/>
              <a:t>đồ</a:t>
            </a:r>
            <a:r>
              <a:rPr lang="en-US" dirty="0" smtClean="0"/>
              <a:t> </a:t>
            </a:r>
            <a:r>
              <a:rPr lang="en-US" dirty="0" err="1" smtClean="0"/>
              <a:t>Swimlane</a:t>
            </a:r>
            <a:r>
              <a:rPr lang="en-US" dirty="0" smtClean="0"/>
              <a:t> (</a:t>
            </a:r>
            <a:r>
              <a:rPr lang="en-US" dirty="0" err="1" smtClean="0"/>
              <a:t>làn</a:t>
            </a:r>
            <a:r>
              <a:rPr lang="en-US" dirty="0" smtClean="0"/>
              <a:t> </a:t>
            </a:r>
            <a:r>
              <a:rPr lang="en-US" dirty="0" err="1" smtClean="0"/>
              <a:t>bơi</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9600" y="1468457"/>
            <a:ext cx="3661319" cy="4783336"/>
          </a:xfrm>
        </p:spPr>
      </p:pic>
      <p:sp>
        <p:nvSpPr>
          <p:cNvPr id="5" name="TextBox 4"/>
          <p:cNvSpPr txBox="1"/>
          <p:nvPr/>
        </p:nvSpPr>
        <p:spPr>
          <a:xfrm>
            <a:off x="762000" y="1828800"/>
            <a:ext cx="2228850" cy="2031325"/>
          </a:xfrm>
          <a:prstGeom prst="rect">
            <a:avLst/>
          </a:prstGeom>
          <a:noFill/>
        </p:spPr>
        <p:txBody>
          <a:bodyPr wrap="square" rtlCol="0">
            <a:spAutoFit/>
          </a:bodyPr>
          <a:lstStyle/>
          <a:p>
            <a:r>
              <a:rPr lang="en-US" sz="2100" dirty="0"/>
              <a:t>Cho phép mô hình thể hiện luồng activity được miêu tả bằng use-case và đồng thời chỉ ra tác nhân.</a:t>
            </a:r>
          </a:p>
        </p:txBody>
      </p:sp>
    </p:spTree>
    <p:extLst>
      <p:ext uri="{BB962C8B-B14F-4D97-AF65-F5344CB8AC3E}">
        <p14:creationId xmlns:p14="http://schemas.microsoft.com/office/powerpoint/2010/main" val="1138188400"/>
      </p:ext>
    </p:extLst>
  </p:cSld>
  <p:clrMapOvr>
    <a:masterClrMapping/>
  </p:clrMapOvr>
  <p:transition spd="slow">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dữ liệu</a:t>
            </a:r>
            <a:endParaRPr lang="en-US" dirty="0"/>
          </a:p>
        </p:txBody>
      </p:sp>
      <p:sp>
        <p:nvSpPr>
          <p:cNvPr id="3" name="Content Placeholder 2"/>
          <p:cNvSpPr>
            <a:spLocks noGrp="1"/>
          </p:cNvSpPr>
          <p:nvPr>
            <p:ph idx="1"/>
          </p:nvPr>
        </p:nvSpPr>
        <p:spPr/>
        <p:txBody>
          <a:bodyPr/>
          <a:lstStyle/>
          <a:p>
            <a:r>
              <a:rPr lang="en-US" smtClean="0"/>
              <a:t>Kiểm tra dữ liệu độc lập với việc xử lí</a:t>
            </a:r>
          </a:p>
          <a:p>
            <a:r>
              <a:rPr lang="en-US" smtClean="0"/>
              <a:t>Tập trung vào miền dữ liệu</a:t>
            </a:r>
          </a:p>
          <a:p>
            <a:r>
              <a:rPr lang="en-US" smtClean="0"/>
              <a:t>Tạo ra một mô hình trừu tượng ở cấp độ khách hàng</a:t>
            </a:r>
          </a:p>
          <a:p>
            <a:r>
              <a:rPr lang="en-US" smtClean="0"/>
              <a:t>Chỉ ra các dữ liệu liên quan đến nhau theo cách nào?</a:t>
            </a:r>
          </a:p>
          <a:p>
            <a:endParaRPr lang="en-US" dirty="0"/>
          </a:p>
        </p:txBody>
      </p:sp>
      <p:pic>
        <p:nvPicPr>
          <p:cNvPr id="4" name="Picture 3" descr="Kết quả hình ảnh cho software"/>
          <p:cNvPicPr/>
          <p:nvPr/>
        </p:nvPicPr>
        <p:blipFill>
          <a:blip r:embed="rId2"/>
          <a:srcRect/>
          <a:stretch>
            <a:fillRect/>
          </a:stretch>
        </p:blipFill>
        <p:spPr bwMode="auto">
          <a:xfrm>
            <a:off x="5200651" y="3943350"/>
            <a:ext cx="2264569" cy="1771650"/>
          </a:xfrm>
          <a:prstGeom prst="rect">
            <a:avLst/>
          </a:prstGeom>
          <a:noFill/>
          <a:ln w="9525">
            <a:noFill/>
            <a:miter lim="800000"/>
            <a:headEnd/>
            <a:tailEnd/>
          </a:ln>
        </p:spPr>
      </p:pic>
    </p:spTree>
    <p:extLst>
      <p:ext uri="{BB962C8B-B14F-4D97-AF65-F5344CB8AC3E}">
        <p14:creationId xmlns:p14="http://schemas.microsoft.com/office/powerpoint/2010/main" val="304723858"/>
      </p:ext>
    </p:extLst>
  </p:cSld>
  <p:clrMapOvr>
    <a:masterClrMapping/>
  </p:clrMapOvr>
  <p:transition spd="slow">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dữ liệu là gì?</a:t>
            </a:r>
            <a:endParaRPr lang="en-US" dirty="0"/>
          </a:p>
        </p:txBody>
      </p:sp>
      <p:sp>
        <p:nvSpPr>
          <p:cNvPr id="3" name="Content Placeholder 2"/>
          <p:cNvSpPr>
            <a:spLocks noGrp="1"/>
          </p:cNvSpPr>
          <p:nvPr>
            <p:ph idx="1"/>
          </p:nvPr>
        </p:nvSpPr>
        <p:spPr/>
        <p:txBody>
          <a:bodyPr/>
          <a:lstStyle/>
          <a:p>
            <a:r>
              <a:rPr lang="en-US" smtClean="0"/>
              <a:t>Là thông tin tổng hợp được hiểu bởi phần mềm</a:t>
            </a:r>
          </a:p>
          <a:p>
            <a:pPr lvl="1"/>
            <a:r>
              <a:rPr lang="en-US" smtClean="0"/>
              <a:t> thông tin tổng hợp: tập các thuộc tính khác nhau</a:t>
            </a:r>
          </a:p>
          <a:p>
            <a:r>
              <a:rPr lang="en-US" smtClean="0"/>
              <a:t>Có thể là một thực thể bên ngoài (thực thể tạo ra hoặc xử lí thông tin), sự vật...</a:t>
            </a:r>
          </a:p>
          <a:p>
            <a:r>
              <a:rPr lang="en-US" smtClean="0"/>
              <a:t>Việc mô tả đối tượng dữ liệu kết hợp đối tượng dữ liệu và tất cả thuộc tính của nó.</a:t>
            </a:r>
          </a:p>
          <a:p>
            <a:r>
              <a:rPr lang="en-US" smtClean="0"/>
              <a:t>Một đối tượng dữ liệu chỉ bao gồm dữ liệu, không bao gồm các thao tác trên dữ liệu đó.</a:t>
            </a:r>
          </a:p>
          <a:p>
            <a:endParaRPr lang="en-US" smtClean="0"/>
          </a:p>
          <a:p>
            <a:endParaRPr lang="en-US" dirty="0"/>
          </a:p>
        </p:txBody>
      </p:sp>
    </p:spTree>
    <p:extLst>
      <p:ext uri="{BB962C8B-B14F-4D97-AF65-F5344CB8AC3E}">
        <p14:creationId xmlns:p14="http://schemas.microsoft.com/office/powerpoint/2010/main" val="3073631632"/>
      </p:ext>
    </p:extLst>
  </p:cSld>
  <p:clrMapOvr>
    <a:masterClrMapping/>
  </p:clrMapOvr>
  <p:transition spd="slow">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dữ liệu và thuộc tính.</a:t>
            </a:r>
            <a:endParaRPr lang="en-US" dirty="0"/>
          </a:p>
        </p:txBody>
      </p:sp>
      <p:sp>
        <p:nvSpPr>
          <p:cNvPr id="3" name="Content Placeholder 2"/>
          <p:cNvSpPr>
            <a:spLocks noGrp="1"/>
          </p:cNvSpPr>
          <p:nvPr>
            <p:ph idx="1"/>
          </p:nvPr>
        </p:nvSpPr>
        <p:spPr/>
        <p:txBody>
          <a:bodyPr/>
          <a:lstStyle/>
          <a:p>
            <a:r>
              <a:rPr lang="en-US" smtClean="0"/>
              <a:t>Một đối tượng dữ liệu bao gồm một tập các thuộc tính và được hiểu như là khía cạnh, đặc điểm của đối tượng.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1" y="3257550"/>
            <a:ext cx="2793596" cy="2214872"/>
          </a:xfrm>
          <a:prstGeom prst="rect">
            <a:avLst/>
          </a:prstGeom>
        </p:spPr>
      </p:pic>
    </p:spTree>
    <p:extLst>
      <p:ext uri="{BB962C8B-B14F-4D97-AF65-F5344CB8AC3E}">
        <p14:creationId xmlns:p14="http://schemas.microsoft.com/office/powerpoint/2010/main" val="2355083456"/>
      </p:ext>
    </p:extLst>
  </p:cSld>
  <p:clrMapOvr>
    <a:masterClrMapping/>
  </p:clrMapOvr>
  <p:transition spd="slow">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Mối quan hệ</a:t>
            </a:r>
            <a:endParaRPr lang="en-US" dirty="0"/>
          </a:p>
        </p:txBody>
      </p:sp>
      <p:sp>
        <p:nvSpPr>
          <p:cNvPr id="3" name="Content Placeholder 2"/>
          <p:cNvSpPr>
            <a:spLocks noGrp="1"/>
          </p:cNvSpPr>
          <p:nvPr>
            <p:ph idx="1"/>
          </p:nvPr>
        </p:nvSpPr>
        <p:spPr/>
        <p:txBody>
          <a:bodyPr/>
          <a:lstStyle/>
          <a:p>
            <a:r>
              <a:rPr lang="en-US" smtClean="0"/>
              <a:t>Một đối tượng dữ liệu kết nối với một đối tượng dữ liệu khác theo các cách khác nhau.</a:t>
            </a:r>
          </a:p>
          <a:p>
            <a:pPr lvl="1"/>
            <a:r>
              <a:rPr lang="en-US" smtClean="0"/>
              <a:t>Mối quan hệ giữa đối tượng người và xe được thiết lập bởi có quan hệ : người sở hữu xe và xe được lái bởi người. </a:t>
            </a:r>
          </a:p>
          <a:p>
            <a:r>
              <a:rPr lang="en-US" smtClean="0"/>
              <a:t>Mối quan hệ sở hữu và lái thiết lập mối liên quan giữa xe và người.</a:t>
            </a:r>
          </a:p>
          <a:p>
            <a:r>
              <a:rPr lang="en-US" smtClean="0"/>
              <a:t>Một vài thể hiện của kết nối có thể tồn tại</a:t>
            </a:r>
          </a:p>
          <a:p>
            <a:r>
              <a:rPr lang="en-US" smtClean="0"/>
              <a:t>Và các đối tượng liên quan tới nhau theo nhiều cách.</a:t>
            </a:r>
            <a:endParaRPr lang="en-US" dirty="0"/>
          </a:p>
        </p:txBody>
      </p:sp>
    </p:spTree>
    <p:extLst>
      <p:ext uri="{BB962C8B-B14F-4D97-AF65-F5344CB8AC3E}">
        <p14:creationId xmlns:p14="http://schemas.microsoft.com/office/powerpoint/2010/main" val="557632146"/>
      </p:ext>
    </p:extLst>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 yêu cầu:</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r>
              <a:rPr lang="en-US" dirty="0" smtClean="0"/>
              <a:t>:</a:t>
            </a:r>
          </a:p>
          <a:p>
            <a:pPr lvl="1"/>
            <a:r>
              <a:rPr lang="en-US" dirty="0" err="1" smtClean="0"/>
              <a:t>Xác</a:t>
            </a:r>
            <a:r>
              <a:rPr lang="en-US" dirty="0" smtClean="0"/>
              <a:t> </a:t>
            </a:r>
            <a:r>
              <a:rPr lang="en-US" dirty="0" err="1" smtClean="0"/>
              <a:t>định</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mềm</a:t>
            </a:r>
            <a:endParaRPr lang="en-US" dirty="0" smtClean="0"/>
          </a:p>
          <a:p>
            <a:pPr lvl="1"/>
            <a:r>
              <a:rPr lang="en-US" dirty="0" err="1" smtClean="0"/>
              <a:t>Giao</a:t>
            </a:r>
            <a:r>
              <a:rPr lang="en-US" dirty="0" smtClean="0"/>
              <a:t> </a:t>
            </a:r>
            <a:r>
              <a:rPr lang="en-US" dirty="0" err="1" smtClean="0"/>
              <a:t>diện</a:t>
            </a:r>
            <a:r>
              <a:rPr lang="en-US" dirty="0" smtClean="0"/>
              <a:t> </a:t>
            </a:r>
            <a:r>
              <a:rPr lang="en-US" dirty="0" err="1" smtClean="0"/>
              <a:t>để</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khác</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endParaRPr lang="en-US" dirty="0" smtClean="0"/>
          </a:p>
          <a:p>
            <a:pPr lvl="1"/>
            <a:r>
              <a:rPr lang="en-US" dirty="0" err="1" smtClean="0"/>
              <a:t>Thiết</a:t>
            </a:r>
            <a:r>
              <a:rPr lang="en-US" dirty="0" smtClean="0"/>
              <a:t> </a:t>
            </a:r>
            <a:r>
              <a:rPr lang="en-US" dirty="0" err="1" smtClean="0"/>
              <a:t>lập</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mà</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phải</a:t>
            </a:r>
            <a:r>
              <a:rPr lang="en-US" dirty="0" smtClean="0"/>
              <a:t> </a:t>
            </a:r>
            <a:r>
              <a:rPr lang="en-US" dirty="0" err="1" smtClean="0"/>
              <a:t>đáp</a:t>
            </a:r>
            <a:r>
              <a:rPr lang="en-US" dirty="0" smtClean="0"/>
              <a:t> </a:t>
            </a:r>
            <a:r>
              <a:rPr lang="en-US" dirty="0" err="1" smtClean="0"/>
              <a:t>ứng</a:t>
            </a:r>
            <a:endParaRPr lang="en-US" dirty="0" smtClean="0"/>
          </a:p>
          <a:p>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cho</a:t>
            </a:r>
            <a:r>
              <a:rPr lang="en-US" dirty="0" smtClean="0"/>
              <a:t> </a:t>
            </a:r>
            <a:r>
              <a:rPr lang="en-US" dirty="0" err="1" smtClean="0"/>
              <a:t>phép</a:t>
            </a:r>
            <a:r>
              <a:rPr lang="en-US" dirty="0" smtClean="0"/>
              <a:t> </a:t>
            </a:r>
            <a:r>
              <a:rPr lang="en-US" dirty="0" err="1" smtClean="0"/>
              <a:t>kĩ</a:t>
            </a:r>
            <a:r>
              <a:rPr lang="en-US" dirty="0" smtClean="0"/>
              <a:t> </a:t>
            </a:r>
            <a:r>
              <a:rPr lang="en-US" dirty="0" err="1" smtClean="0"/>
              <a:t>sư</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làm</a:t>
            </a:r>
            <a:r>
              <a:rPr lang="en-US" dirty="0" smtClean="0"/>
              <a:t> </a:t>
            </a:r>
            <a:r>
              <a:rPr lang="en-US" dirty="0" err="1" smtClean="0"/>
              <a:t>những</a:t>
            </a:r>
            <a:r>
              <a:rPr lang="en-US" dirty="0" smtClean="0"/>
              <a:t> </a:t>
            </a:r>
            <a:r>
              <a:rPr lang="en-US" dirty="0" err="1" smtClean="0"/>
              <a:t>việc</a:t>
            </a:r>
            <a:r>
              <a:rPr lang="en-US" dirty="0" smtClean="0"/>
              <a:t> </a:t>
            </a:r>
            <a:r>
              <a:rPr lang="en-US" dirty="0" err="1" smtClean="0"/>
              <a:t>sau</a:t>
            </a:r>
            <a:r>
              <a:rPr lang="en-US" dirty="0" smtClean="0"/>
              <a:t>:</a:t>
            </a:r>
          </a:p>
          <a:p>
            <a:pPr lvl="1"/>
            <a:r>
              <a:rPr lang="en-US" dirty="0" err="1" smtClean="0"/>
              <a:t>Xây</a:t>
            </a:r>
            <a:r>
              <a:rPr lang="en-US" dirty="0" smtClean="0"/>
              <a:t> </a:t>
            </a:r>
            <a:r>
              <a:rPr lang="en-US" dirty="0" err="1" smtClean="0"/>
              <a:t>dựng</a:t>
            </a:r>
            <a:r>
              <a:rPr lang="en-US" dirty="0" smtClean="0"/>
              <a:t> </a:t>
            </a:r>
            <a:r>
              <a:rPr lang="en-US" dirty="0" err="1" smtClean="0"/>
              <a:t>mô</a:t>
            </a:r>
            <a:r>
              <a:rPr lang="en-US" dirty="0" smtClean="0"/>
              <a:t> </a:t>
            </a:r>
            <a:r>
              <a:rPr lang="en-US" dirty="0" err="1" smtClean="0"/>
              <a:t>hình</a:t>
            </a:r>
            <a:r>
              <a:rPr lang="en-US" dirty="0" smtClean="0"/>
              <a:t> </a:t>
            </a:r>
            <a:r>
              <a:rPr lang="en-US" dirty="0" err="1" smtClean="0"/>
              <a:t>miêu</a:t>
            </a:r>
            <a:r>
              <a:rPr lang="en-US" dirty="0" smtClean="0"/>
              <a:t> </a:t>
            </a:r>
            <a:r>
              <a:rPr lang="en-US" dirty="0" err="1" smtClean="0"/>
              <a:t>tả</a:t>
            </a:r>
            <a:r>
              <a:rPr lang="en-US" dirty="0" smtClean="0"/>
              <a:t> </a:t>
            </a:r>
            <a:r>
              <a:rPr lang="en-US" dirty="0" err="1" smtClean="0"/>
              <a:t>kịch</a:t>
            </a:r>
            <a:r>
              <a:rPr lang="en-US" dirty="0" smtClean="0"/>
              <a:t> </a:t>
            </a:r>
            <a:r>
              <a:rPr lang="en-US" dirty="0" err="1" smtClean="0"/>
              <a:t>bản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của</a:t>
            </a:r>
            <a:r>
              <a:rPr lang="en-US" dirty="0" smtClean="0"/>
              <a:t> </a:t>
            </a:r>
            <a:r>
              <a:rPr lang="en-US" dirty="0" err="1" smtClean="0"/>
              <a:t>mỗi</a:t>
            </a:r>
            <a:r>
              <a:rPr lang="en-US" dirty="0" smtClean="0"/>
              <a:t> </a:t>
            </a:r>
            <a:r>
              <a:rPr lang="en-US" dirty="0" err="1" smtClean="0"/>
              <a:t>lớp</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lớp</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r>
              <a:rPr lang="en-US" dirty="0" smtClean="0"/>
              <a:t>...</a:t>
            </a:r>
          </a:p>
          <a:p>
            <a:pPr lvl="1"/>
            <a:r>
              <a:rPr lang="vi-VN" dirty="0"/>
              <a:t>xây dựng các mô hình mô tả các kịch bản sử dụng, hoạt động chức năng, các lớp vấn đề và mối quan hệ của họ, hệ thống và hành vi của lớp, và dòng chảy của dữ liệu khi nó được biến đổi.</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884910788"/>
      </p:ext>
    </p:extLst>
  </p:cSld>
  <p:clrMapOvr>
    <a:masterClrMapping/>
  </p:clrMapOvr>
  <p:transition spd="slow">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Kí hiệu ERD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0" y="2457451"/>
            <a:ext cx="4927143" cy="2878528"/>
          </a:xfrm>
        </p:spPr>
      </p:pic>
    </p:spTree>
    <p:extLst>
      <p:ext uri="{BB962C8B-B14F-4D97-AF65-F5344CB8AC3E}">
        <p14:creationId xmlns:p14="http://schemas.microsoft.com/office/powerpoint/2010/main" val="183970663"/>
      </p:ext>
    </p:extLst>
  </p:cSld>
  <p:clrMapOvr>
    <a:masterClrMapping/>
  </p:clrMapOvr>
  <p:transition spd="slow">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Xây dựng ERD</a:t>
            </a:r>
            <a:endParaRPr lang="en-US" dirty="0"/>
          </a:p>
        </p:txBody>
      </p:sp>
      <p:sp>
        <p:nvSpPr>
          <p:cNvPr id="3" name="Content Placeholder 2"/>
          <p:cNvSpPr>
            <a:spLocks noGrp="1"/>
          </p:cNvSpPr>
          <p:nvPr>
            <p:ph idx="1"/>
          </p:nvPr>
        </p:nvSpPr>
        <p:spPr/>
        <p:txBody>
          <a:bodyPr/>
          <a:lstStyle/>
          <a:p>
            <a:r>
              <a:rPr lang="en-US" smtClean="0"/>
              <a:t>Level 1: tất cả các đối tượng và kết nối giữa chúng.</a:t>
            </a:r>
          </a:p>
          <a:p>
            <a:r>
              <a:rPr lang="en-US" smtClean="0"/>
              <a:t>Level 2: mô hình thực thể và mối quan hệ</a:t>
            </a:r>
          </a:p>
          <a:p>
            <a:r>
              <a:rPr lang="en-US" smtClean="0"/>
              <a:t>Level 3: mô hình thực thể, các mối quan hệ và thuộc tính</a:t>
            </a:r>
            <a:endParaRPr lang="en-US" dirty="0"/>
          </a:p>
        </p:txBody>
      </p:sp>
      <p:pic>
        <p:nvPicPr>
          <p:cNvPr id="4" name="Picture 3" descr="http://www.semanticbits.com/wp-content/uploads/2014/04/stock-photo-24260755-click-hands-of-a-man-on-keyboard.jpg"/>
          <p:cNvPicPr/>
          <p:nvPr/>
        </p:nvPicPr>
        <p:blipFill>
          <a:blip r:embed="rId2" cstate="print"/>
          <a:srcRect/>
          <a:stretch>
            <a:fillRect/>
          </a:stretch>
        </p:blipFill>
        <p:spPr bwMode="auto">
          <a:xfrm>
            <a:off x="4514850" y="3639740"/>
            <a:ext cx="3028950" cy="2000250"/>
          </a:xfrm>
          <a:prstGeom prst="rect">
            <a:avLst/>
          </a:prstGeom>
          <a:noFill/>
          <a:ln w="9525">
            <a:noFill/>
            <a:miter lim="800000"/>
            <a:headEnd/>
            <a:tailEnd/>
          </a:ln>
        </p:spPr>
      </p:pic>
    </p:spTree>
    <p:extLst>
      <p:ext uri="{BB962C8B-B14F-4D97-AF65-F5344CB8AC3E}">
        <p14:creationId xmlns:p14="http://schemas.microsoft.com/office/powerpoint/2010/main" val="1981515605"/>
      </p:ext>
    </p:extLst>
  </p:cSld>
  <p:clrMapOvr>
    <a:masterClrMapping/>
  </p:clrMapOvr>
  <p:transition spd="slow">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Ví dụ về ERD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1" y="2457450"/>
            <a:ext cx="5386763" cy="3119049"/>
          </a:xfrm>
        </p:spPr>
      </p:pic>
    </p:spTree>
    <p:extLst>
      <p:ext uri="{BB962C8B-B14F-4D97-AF65-F5344CB8AC3E}">
        <p14:creationId xmlns:p14="http://schemas.microsoft.com/office/powerpoint/2010/main" val="1543236400"/>
      </p:ext>
    </p:extLst>
  </p:cSld>
  <p:clrMapOvr>
    <a:masterClrMapping/>
  </p:clrMapOvr>
  <p:transition spd="slow">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lớp cơ sở</a:t>
            </a:r>
            <a:endParaRPr lang="en-US" dirty="0"/>
          </a:p>
        </p:txBody>
      </p:sp>
      <p:sp>
        <p:nvSpPr>
          <p:cNvPr id="3" name="Content Placeholder 2"/>
          <p:cNvSpPr>
            <a:spLocks noGrp="1"/>
          </p:cNvSpPr>
          <p:nvPr>
            <p:ph idx="1"/>
          </p:nvPr>
        </p:nvSpPr>
        <p:spPr/>
        <p:txBody>
          <a:bodyPr/>
          <a:lstStyle/>
          <a:p>
            <a:r>
              <a:rPr lang="en-US" smtClean="0"/>
              <a:t>Mô hình lớp cơ sở đại diện cho:</a:t>
            </a:r>
          </a:p>
          <a:p>
            <a:pPr lvl="1"/>
            <a:r>
              <a:rPr lang="en-US" smtClean="0"/>
              <a:t>Đối tượng mà hệ thống thao tác</a:t>
            </a:r>
          </a:p>
          <a:p>
            <a:pPr lvl="1"/>
            <a:r>
              <a:rPr lang="en-US" smtClean="0"/>
              <a:t>Chức năng cung cấp cho các đối tượng để thực hiện các thao tác</a:t>
            </a:r>
          </a:p>
          <a:p>
            <a:pPr lvl="1"/>
            <a:r>
              <a:rPr lang="en-US" smtClean="0"/>
              <a:t>Quan hệ giữa các đối tượng</a:t>
            </a:r>
          </a:p>
          <a:p>
            <a:pPr lvl="1"/>
            <a:r>
              <a:rPr lang="en-US" smtClean="0"/>
              <a:t>Sự cộng tác giữa các lớp được định nghĩa.</a:t>
            </a:r>
          </a:p>
          <a:p>
            <a:r>
              <a:rPr lang="en-US" smtClean="0"/>
              <a:t>Các yếu tố của một mô hình lớp cơ sở bao gồm các lớp, đối tượng, thuộc tính, chức năng, mô hình CRC, sơ đồ cộng tác, các gói...</a:t>
            </a:r>
            <a:endParaRPr lang="en-US" dirty="0"/>
          </a:p>
        </p:txBody>
      </p:sp>
    </p:spTree>
    <p:extLst>
      <p:ext uri="{BB962C8B-B14F-4D97-AF65-F5344CB8AC3E}">
        <p14:creationId xmlns:p14="http://schemas.microsoft.com/office/powerpoint/2010/main" val="1479218811"/>
      </p:ext>
    </p:extLst>
  </p:cSld>
  <p:clrMapOvr>
    <a:masterClrMapping/>
  </p:clrMapOvr>
  <p:transition spd="slow">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Xác định phân tích lớp</a:t>
            </a:r>
            <a:endParaRPr lang="en-US" dirty="0"/>
          </a:p>
        </p:txBody>
      </p:sp>
      <p:sp>
        <p:nvSpPr>
          <p:cNvPr id="3" name="Content Placeholder 2"/>
          <p:cNvSpPr>
            <a:spLocks noGrp="1"/>
          </p:cNvSpPr>
          <p:nvPr>
            <p:ph idx="1"/>
          </p:nvPr>
        </p:nvSpPr>
        <p:spPr/>
        <p:txBody>
          <a:bodyPr/>
          <a:lstStyle/>
          <a:p>
            <a:r>
              <a:rPr lang="en-US" smtClean="0"/>
              <a:t>Kiểm tra việc kịch bản sử dụng như là một yêu cầu trong mô hình phân tích.</a:t>
            </a:r>
          </a:p>
          <a:p>
            <a:pPr lvl="1"/>
            <a:r>
              <a:rPr lang="vi-VN" smtClean="0"/>
              <a:t>Các lớp học được xác định bằng cách gạch dưới mỗi danh từ hoặc cụm danh từ và </a:t>
            </a:r>
            <a:r>
              <a:rPr lang="en-US" smtClean="0"/>
              <a:t>đưa</a:t>
            </a:r>
            <a:r>
              <a:rPr lang="vi-VN" smtClean="0"/>
              <a:t> nó vào một bảng đơn giản.</a:t>
            </a:r>
            <a:endParaRPr lang="en-US" smtClean="0"/>
          </a:p>
          <a:p>
            <a:pPr lvl="1"/>
            <a:r>
              <a:rPr lang="en-US" smtClean="0"/>
              <a:t>Các lớp tương đồng cần được chú ý.</a:t>
            </a:r>
          </a:p>
          <a:p>
            <a:pPr lvl="1"/>
            <a:r>
              <a:rPr lang="en-US" smtClean="0"/>
              <a:t>Nếu một lớp được yêu cầu để giải quyết vấn đề, nó là một phần của giải pháp, nếu một lớp cần thiết để mô tả giải pháp thì nó là một phần của vấn đề.</a:t>
            </a:r>
          </a:p>
          <a:p>
            <a:r>
              <a:rPr lang="en-US" smtClean="0"/>
              <a:t>Chúng ta nên tìm kiếm gì khi các lớp đã được phân tách?</a:t>
            </a:r>
            <a:endParaRPr lang="en-US" dirty="0" smtClean="0"/>
          </a:p>
        </p:txBody>
      </p:sp>
    </p:spTree>
    <p:extLst>
      <p:ext uri="{BB962C8B-B14F-4D97-AF65-F5344CB8AC3E}">
        <p14:creationId xmlns:p14="http://schemas.microsoft.com/office/powerpoint/2010/main" val="3397136897"/>
      </p:ext>
    </p:extLst>
  </p:cSld>
  <p:clrMapOvr>
    <a:masterClrMapping/>
  </p:clrMapOvr>
  <p:transition spd="slow">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hiện của phân tích lớp</a:t>
            </a:r>
            <a:endParaRPr lang="en-US" dirty="0"/>
          </a:p>
        </p:txBody>
      </p:sp>
      <p:sp>
        <p:nvSpPr>
          <p:cNvPr id="3" name="Content Placeholder 2"/>
          <p:cNvSpPr>
            <a:spLocks noGrp="1"/>
          </p:cNvSpPr>
          <p:nvPr>
            <p:ph idx="1"/>
          </p:nvPr>
        </p:nvSpPr>
        <p:spPr/>
        <p:txBody>
          <a:bodyPr/>
          <a:lstStyle/>
          <a:p>
            <a:r>
              <a:rPr lang="en-US" smtClean="0"/>
              <a:t>Biểu hiện của phân tích lớp thể hiện theo những cách sau:</a:t>
            </a:r>
          </a:p>
          <a:p>
            <a:pPr lvl="1"/>
            <a:r>
              <a:rPr lang="en-US" smtClean="0"/>
              <a:t>Thực thể bên ngoài (tạo ra hoặc xử lí thông tin)</a:t>
            </a:r>
          </a:p>
          <a:p>
            <a:pPr lvl="1"/>
            <a:r>
              <a:rPr lang="en-US" smtClean="0"/>
              <a:t>Sự vật (một phần miền thông tin của vấn đề)</a:t>
            </a:r>
          </a:p>
          <a:p>
            <a:pPr lvl="1"/>
            <a:r>
              <a:rPr lang="en-US" smtClean="0"/>
              <a:t>Sự kiện xảy ra trong khi hệ thống hoạt động</a:t>
            </a:r>
          </a:p>
          <a:p>
            <a:pPr lvl="1"/>
            <a:r>
              <a:rPr lang="en-US" smtClean="0"/>
              <a:t>Vai trò của những người tương tác với hệ thống</a:t>
            </a:r>
          </a:p>
          <a:p>
            <a:pPr lvl="1"/>
            <a:r>
              <a:rPr lang="en-US" smtClean="0"/>
              <a:t>Bối cảnh của vấn đề và chức năng tổng thể</a:t>
            </a:r>
          </a:p>
          <a:p>
            <a:pPr lvl="1"/>
            <a:r>
              <a:rPr lang="en-US" smtClean="0"/>
              <a:t>Cấu trúc định nghĩa các đối tượng</a:t>
            </a:r>
          </a:p>
          <a:p>
            <a:pPr lvl="1"/>
            <a:endParaRPr lang="en-US" dirty="0"/>
          </a:p>
        </p:txBody>
      </p:sp>
    </p:spTree>
    <p:extLst>
      <p:ext uri="{BB962C8B-B14F-4D97-AF65-F5344CB8AC3E}">
        <p14:creationId xmlns:p14="http://schemas.microsoft.com/office/powerpoint/2010/main" val="2873229885"/>
      </p:ext>
    </p:extLst>
  </p:cSld>
  <p:clrMapOvr>
    <a:masterClrMapping/>
  </p:clrMapOvr>
  <p:transition spd="slow">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Lớp tiềm năng</a:t>
            </a:r>
            <a:endParaRPr lang="en-US" dirty="0"/>
          </a:p>
        </p:txBody>
      </p:sp>
      <p:sp>
        <p:nvSpPr>
          <p:cNvPr id="3" name="Content Placeholder 2"/>
          <p:cNvSpPr>
            <a:spLocks noGrp="1"/>
          </p:cNvSpPr>
          <p:nvPr>
            <p:ph idx="1"/>
          </p:nvPr>
        </p:nvSpPr>
        <p:spPr/>
        <p:txBody>
          <a:bodyPr/>
          <a:lstStyle/>
          <a:p>
            <a:r>
              <a:rPr lang="en-US" smtClean="0"/>
              <a:t>Lưu giữ thông tin: lớp tiềm năng sẽ có ích trong quá trình phân tích khi thông tin của nó phải được sử dụng bởi hệ thống.</a:t>
            </a:r>
          </a:p>
          <a:p>
            <a:r>
              <a:rPr lang="vi-VN" smtClean="0"/>
              <a:t>Dịch vụ cần thiết</a:t>
            </a:r>
            <a:r>
              <a:rPr lang="en-US" smtClean="0"/>
              <a:t>: l</a:t>
            </a:r>
            <a:r>
              <a:rPr lang="vi-VN" smtClean="0"/>
              <a:t>ớp tiềm năng phải có một tập hợp các </a:t>
            </a:r>
            <a:r>
              <a:rPr lang="en-US" smtClean="0"/>
              <a:t>chức năng để </a:t>
            </a:r>
            <a:r>
              <a:rPr lang="vi-VN" smtClean="0"/>
              <a:t>có thể thay đổi giá trị của các thuộc tính của nó trong một số cách.</a:t>
            </a:r>
            <a:endParaRPr lang="en-US" smtClean="0"/>
          </a:p>
          <a:p>
            <a:r>
              <a:rPr lang="vi-VN" smtClean="0"/>
              <a:t>Nhiều thuộc tính</a:t>
            </a:r>
            <a:r>
              <a:rPr lang="en-US" smtClean="0"/>
              <a:t>:</a:t>
            </a:r>
            <a:r>
              <a:rPr lang="vi-VN" smtClean="0"/>
              <a:t> </a:t>
            </a:r>
            <a:r>
              <a:rPr lang="en-US" smtClean="0"/>
              <a:t>t</a:t>
            </a:r>
            <a:r>
              <a:rPr lang="vi-VN" smtClean="0"/>
              <a:t>rong phân tích yêu cầu, nên tập trung vào </a:t>
            </a:r>
            <a:r>
              <a:rPr lang="en-US" smtClean="0"/>
              <a:t>thông tin quan trọng</a:t>
            </a:r>
            <a:r>
              <a:rPr lang="vi-VN" smtClean="0"/>
              <a:t>; một lớ</a:t>
            </a:r>
            <a:r>
              <a:rPr lang="en-US" smtClean="0"/>
              <a:t>p có thể có một thuộc tính</a:t>
            </a:r>
          </a:p>
          <a:p>
            <a:r>
              <a:rPr lang="vi-VN" smtClean="0"/>
              <a:t>Thuộc tính chung. Một tập hợp các thuộc tính có thể được định nghĩa cho lớp tiềm năng và những thuộc tính này áp dụng đối với tất cả các thể hiện của lớp.</a:t>
            </a:r>
            <a:endParaRPr lang="en-US" dirty="0"/>
          </a:p>
        </p:txBody>
      </p:sp>
    </p:spTree>
    <p:extLst>
      <p:ext uri="{BB962C8B-B14F-4D97-AF65-F5344CB8AC3E}">
        <p14:creationId xmlns:p14="http://schemas.microsoft.com/office/powerpoint/2010/main" val="3999672642"/>
      </p:ext>
    </p:extLst>
  </p:cSld>
  <p:clrMapOvr>
    <a:masterClrMapping/>
  </p:clrMapOvr>
  <p:transition spd="slow">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Lớp tiềm năng</a:t>
            </a:r>
            <a:endParaRPr lang="en-US" dirty="0"/>
          </a:p>
        </p:txBody>
      </p:sp>
      <p:sp>
        <p:nvSpPr>
          <p:cNvPr id="3" name="Content Placeholder 2"/>
          <p:cNvSpPr>
            <a:spLocks noGrp="1"/>
          </p:cNvSpPr>
          <p:nvPr>
            <p:ph idx="1"/>
          </p:nvPr>
        </p:nvSpPr>
        <p:spPr/>
        <p:txBody>
          <a:bodyPr/>
          <a:lstStyle/>
          <a:p>
            <a:r>
              <a:rPr lang="en-US" smtClean="0"/>
              <a:t>Chức năng chung: </a:t>
            </a:r>
            <a:r>
              <a:rPr lang="vi-VN" smtClean="0"/>
              <a:t>Một tập hợp các </a:t>
            </a:r>
            <a:r>
              <a:rPr lang="en-US" smtClean="0"/>
              <a:t>chức năng</a:t>
            </a:r>
            <a:r>
              <a:rPr lang="vi-VN" smtClean="0"/>
              <a:t> có thể được xác định cho các lớp tiềm năng và các hoạt động này áp dụng đối với tất cả các thể hiện của lớp</a:t>
            </a:r>
            <a:r>
              <a:rPr lang="en-US" smtClean="0"/>
              <a:t>.</a:t>
            </a:r>
          </a:p>
          <a:p>
            <a:r>
              <a:rPr lang="vi-VN" smtClean="0"/>
              <a:t>Yêu cầu thiết yếu. Thực thể bên ngoài </a:t>
            </a:r>
            <a:r>
              <a:rPr lang="en-US" smtClean="0"/>
              <a:t>(</a:t>
            </a:r>
            <a:r>
              <a:rPr lang="vi-VN" smtClean="0"/>
              <a:t>xuất hiện trong vấn đề</a:t>
            </a:r>
            <a:r>
              <a:rPr lang="en-US" smtClean="0"/>
              <a:t>, </a:t>
            </a:r>
            <a:r>
              <a:rPr lang="vi-VN" smtClean="0"/>
              <a:t>sản xuất hoặc tiêu thụ thông tin cần thiết cho hoạt động của bất kỳ giải pháp </a:t>
            </a:r>
            <a:r>
              <a:rPr lang="en-US" smtClean="0"/>
              <a:t>nào trong</a:t>
            </a:r>
            <a:r>
              <a:rPr lang="vi-VN" smtClean="0"/>
              <a:t> hệ thống</a:t>
            </a:r>
            <a:r>
              <a:rPr lang="en-US" smtClean="0"/>
              <a:t>)</a:t>
            </a:r>
            <a:r>
              <a:rPr lang="vi-VN" smtClean="0"/>
              <a:t> sẽ</a:t>
            </a:r>
            <a:r>
              <a:rPr lang="en-US" smtClean="0"/>
              <a:t> </a:t>
            </a:r>
            <a:r>
              <a:rPr lang="vi-VN" smtClean="0"/>
              <a:t>luôn luôn được định nghĩa như là các lớp trong mô hình yêu cầu.</a:t>
            </a:r>
            <a:endParaRPr lang="en-US" dirty="0"/>
          </a:p>
        </p:txBody>
      </p:sp>
    </p:spTree>
    <p:extLst>
      <p:ext uri="{BB962C8B-B14F-4D97-AF65-F5344CB8AC3E}">
        <p14:creationId xmlns:p14="http://schemas.microsoft.com/office/powerpoint/2010/main" val="3532475724"/>
      </p:ext>
    </p:extLst>
  </p:cSld>
  <p:clrMapOvr>
    <a:masterClrMapping/>
  </p:clrMapOvr>
  <p:transition spd="slow">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nghĩa thuộc tính</a:t>
            </a:r>
            <a:endParaRPr lang="en-US" dirty="0"/>
          </a:p>
        </p:txBody>
      </p:sp>
      <p:sp>
        <p:nvSpPr>
          <p:cNvPr id="3" name="Content Placeholder 2"/>
          <p:cNvSpPr>
            <a:spLocks noGrp="1"/>
          </p:cNvSpPr>
          <p:nvPr>
            <p:ph idx="1"/>
          </p:nvPr>
        </p:nvSpPr>
        <p:spPr/>
        <p:txBody>
          <a:bodyPr/>
          <a:lstStyle/>
          <a:p>
            <a:r>
              <a:rPr lang="en-US" smtClean="0"/>
              <a:t>Thuộc tính mô tả lớp có trong mô hình phân tích</a:t>
            </a:r>
          </a:p>
          <a:p>
            <a:r>
              <a:rPr lang="en-US" smtClean="0"/>
              <a:t>Vd: xây dựng 2 lớp cho người chơi bóng truyền chuyên nghiệp</a:t>
            </a:r>
          </a:p>
          <a:p>
            <a:pPr lvl="1"/>
            <a:endParaRPr lang="en-US" dirty="0"/>
          </a:p>
        </p:txBody>
      </p:sp>
      <p:pic>
        <p:nvPicPr>
          <p:cNvPr id="4" name="Picture 3" descr="Kết quả hình ảnh cho software"/>
          <p:cNvPicPr/>
          <p:nvPr/>
        </p:nvPicPr>
        <p:blipFill>
          <a:blip r:embed="rId2"/>
          <a:srcRect/>
          <a:stretch>
            <a:fillRect/>
          </a:stretch>
        </p:blipFill>
        <p:spPr bwMode="auto">
          <a:xfrm>
            <a:off x="4572000" y="3600450"/>
            <a:ext cx="3028950" cy="2171700"/>
          </a:xfrm>
          <a:prstGeom prst="rect">
            <a:avLst/>
          </a:prstGeom>
          <a:noFill/>
          <a:ln w="9525">
            <a:noFill/>
            <a:miter lim="800000"/>
            <a:headEnd/>
            <a:tailEnd/>
          </a:ln>
        </p:spPr>
      </p:pic>
    </p:spTree>
    <p:extLst>
      <p:ext uri="{BB962C8B-B14F-4D97-AF65-F5344CB8AC3E}">
        <p14:creationId xmlns:p14="http://schemas.microsoft.com/office/powerpoint/2010/main" val="592994469"/>
      </p:ext>
    </p:extLst>
  </p:cSld>
  <p:clrMapOvr>
    <a:masterClrMapping/>
  </p:clrMapOvr>
  <p:transition spd="slow">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Xác định các chức năng:</a:t>
            </a:r>
            <a:endParaRPr lang="en-US" dirty="0"/>
          </a:p>
        </p:txBody>
      </p:sp>
      <p:sp>
        <p:nvSpPr>
          <p:cNvPr id="3" name="Content Placeholder 2"/>
          <p:cNvSpPr>
            <a:spLocks noGrp="1"/>
          </p:cNvSpPr>
          <p:nvPr>
            <p:ph idx="1"/>
          </p:nvPr>
        </p:nvSpPr>
        <p:spPr/>
        <p:txBody>
          <a:bodyPr/>
          <a:lstStyle/>
          <a:p>
            <a:r>
              <a:rPr lang="en-US" smtClean="0"/>
              <a:t>Chức năng có thể chia làm 4 loại lớn:</a:t>
            </a:r>
          </a:p>
          <a:p>
            <a:pPr lvl="1"/>
            <a:r>
              <a:rPr lang="en-US" smtClean="0"/>
              <a:t>Chức năng xử lí dữ liệu theo cách nào đó</a:t>
            </a:r>
          </a:p>
          <a:p>
            <a:pPr lvl="1"/>
            <a:r>
              <a:rPr lang="en-US" smtClean="0"/>
              <a:t>Chức năng thực hiện tính toán</a:t>
            </a:r>
          </a:p>
          <a:p>
            <a:pPr lvl="1"/>
            <a:r>
              <a:rPr lang="en-US" smtClean="0"/>
              <a:t>Chức năng cần đến trạng thái của các đối tượng</a:t>
            </a:r>
          </a:p>
          <a:p>
            <a:pPr lvl="1"/>
            <a:r>
              <a:rPr lang="en-US" smtClean="0"/>
              <a:t>Chức năng theo dõi đối tượng</a:t>
            </a:r>
          </a:p>
          <a:p>
            <a:pPr lvl="1"/>
            <a:endParaRPr lang="en-US" dirty="0"/>
          </a:p>
        </p:txBody>
      </p:sp>
      <p:pic>
        <p:nvPicPr>
          <p:cNvPr id="4" name="Picture 3" descr="Kết quả hình ảnh cho software"/>
          <p:cNvPicPr/>
          <p:nvPr/>
        </p:nvPicPr>
        <p:blipFill>
          <a:blip r:embed="rId2"/>
          <a:srcRect/>
          <a:stretch>
            <a:fillRect/>
          </a:stretch>
        </p:blipFill>
        <p:spPr bwMode="auto">
          <a:xfrm>
            <a:off x="5200650" y="3866047"/>
            <a:ext cx="2343150" cy="1885950"/>
          </a:xfrm>
          <a:prstGeom prst="rect">
            <a:avLst/>
          </a:prstGeom>
          <a:noFill/>
          <a:ln w="9525">
            <a:noFill/>
            <a:miter lim="800000"/>
            <a:headEnd/>
            <a:tailEnd/>
          </a:ln>
        </p:spPr>
      </p:pic>
    </p:spTree>
    <p:extLst>
      <p:ext uri="{BB962C8B-B14F-4D97-AF65-F5344CB8AC3E}">
        <p14:creationId xmlns:p14="http://schemas.microsoft.com/office/powerpoint/2010/main" val="1457686777"/>
      </p:ext>
    </p:extLst>
  </p:cSld>
  <p:clrMapOvr>
    <a:masterClrMapping/>
  </p:clrMapOvr>
  <p:transition spd="slow">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Cầu nối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1" y="2228851"/>
            <a:ext cx="4307098" cy="3517463"/>
          </a:xfrm>
        </p:spPr>
      </p:pic>
    </p:spTree>
    <p:extLst>
      <p:ext uri="{BB962C8B-B14F-4D97-AF65-F5344CB8AC3E}">
        <p14:creationId xmlns:p14="http://schemas.microsoft.com/office/powerpoint/2010/main" val="3771139442"/>
      </p:ext>
    </p:extLst>
  </p:cSld>
  <p:clrMapOvr>
    <a:masterClrMapping/>
  </p:clrMapOvr>
  <p:transition spd="slow">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CRC</a:t>
            </a:r>
            <a:endParaRPr lang="en-US" dirty="0"/>
          </a:p>
        </p:txBody>
      </p:sp>
      <p:sp>
        <p:nvSpPr>
          <p:cNvPr id="3" name="Content Placeholder 2"/>
          <p:cNvSpPr>
            <a:spLocks noGrp="1"/>
          </p:cNvSpPr>
          <p:nvPr>
            <p:ph idx="1"/>
          </p:nvPr>
        </p:nvSpPr>
        <p:spPr/>
        <p:txBody>
          <a:bodyPr/>
          <a:lstStyle/>
          <a:p>
            <a:pPr lvl="1"/>
            <a:r>
              <a:rPr lang="en-US" altLang="en-US" smtClean="0"/>
              <a:t>Class-responsibility-collaborator (CRC):</a:t>
            </a:r>
            <a:r>
              <a:rPr lang="en-US" smtClean="0"/>
              <a:t>M</a:t>
            </a:r>
            <a:r>
              <a:rPr lang="vi-VN" smtClean="0"/>
              <a:t>ô hình </a:t>
            </a:r>
            <a:r>
              <a:rPr lang="en-US" smtClean="0"/>
              <a:t>này</a:t>
            </a:r>
            <a:r>
              <a:rPr lang="vi-VN" smtClean="0"/>
              <a:t> cung cấp một phương tiện đơn giản để xác định và tổ chức các lớp có liên quan đến hệ thống hoặc sản phẩm yêu cầu</a:t>
            </a:r>
            <a:endParaRPr lang="en-US" smtClean="0"/>
          </a:p>
          <a:p>
            <a:pPr lvl="1"/>
            <a:r>
              <a:rPr lang="en-US" altLang="en-US" smtClean="0"/>
              <a:t>Mô hình CRC là một tập hợp các thẻ đại diện cho các lớp, các thẻ gồm 3 phần, phần đầu tiên ghi tên lớp, phần thứ hai ghi chức năng của lớp và phần thứ 3 ghi các lớp cộng tác với nó.</a:t>
            </a:r>
          </a:p>
          <a:p>
            <a:pPr lvl="1"/>
            <a:endParaRPr lang="en-US" dirty="0"/>
          </a:p>
        </p:txBody>
      </p:sp>
    </p:spTree>
    <p:extLst>
      <p:ext uri="{BB962C8B-B14F-4D97-AF65-F5344CB8AC3E}">
        <p14:creationId xmlns:p14="http://schemas.microsoft.com/office/powerpoint/2010/main" val="112435813"/>
      </p:ext>
    </p:extLst>
  </p:cSld>
  <p:clrMapOvr>
    <a:masterClrMapping/>
  </p:clrMapOvr>
  <p:transition spd="slow">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Mô hình CRC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0350" y="2343150"/>
            <a:ext cx="4859172" cy="3543300"/>
          </a:xfrm>
        </p:spPr>
      </p:pic>
    </p:spTree>
    <p:extLst>
      <p:ext uri="{BB962C8B-B14F-4D97-AF65-F5344CB8AC3E}">
        <p14:creationId xmlns:p14="http://schemas.microsoft.com/office/powerpoint/2010/main" val="1329880279"/>
      </p:ext>
    </p:extLst>
  </p:cSld>
  <p:clrMapOvr>
    <a:masterClrMapping/>
  </p:clrMapOvr>
  <p:transition spd="slow">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lớp</a:t>
            </a:r>
            <a:endParaRPr lang="en-US" dirty="0"/>
          </a:p>
        </p:txBody>
      </p:sp>
      <p:sp>
        <p:nvSpPr>
          <p:cNvPr id="3" name="Content Placeholder 2"/>
          <p:cNvSpPr>
            <a:spLocks noGrp="1"/>
          </p:cNvSpPr>
          <p:nvPr>
            <p:ph idx="1"/>
          </p:nvPr>
        </p:nvSpPr>
        <p:spPr/>
        <p:txBody>
          <a:bodyPr/>
          <a:lstStyle/>
          <a:p>
            <a:r>
              <a:rPr lang="en-US" smtClean="0"/>
              <a:t>Lớp thực thể: được xây dựng trực tiếp từ các vấn đề.</a:t>
            </a:r>
          </a:p>
          <a:p>
            <a:r>
              <a:rPr lang="en-US" smtClean="0"/>
              <a:t>Lớp bound: được dùng để tạo ra các giao diện để các phần khác tương tác với nhau.</a:t>
            </a:r>
          </a:p>
          <a:p>
            <a:r>
              <a:rPr lang="en-US" smtClean="0"/>
              <a:t>Lớp điều khiển: quản lí các thao tác từ đầu đến cuối : </a:t>
            </a:r>
          </a:p>
          <a:p>
            <a:pPr lvl="1"/>
            <a:r>
              <a:rPr lang="en-US" smtClean="0"/>
              <a:t>Tạo và cập nhật các đối tượng</a:t>
            </a:r>
          </a:p>
          <a:p>
            <a:pPr lvl="1"/>
            <a:r>
              <a:rPr lang="en-US" smtClean="0"/>
              <a:t>Thể hiện các đối tượng lớp bound khi có sự giao tiếp qua giao diện</a:t>
            </a:r>
          </a:p>
          <a:p>
            <a:pPr lvl="1"/>
            <a:r>
              <a:rPr lang="en-US" smtClean="0"/>
              <a:t>Giao tiếp phức tạp giữa các đối tượng</a:t>
            </a:r>
          </a:p>
          <a:p>
            <a:pPr lvl="1"/>
            <a:r>
              <a:rPr lang="en-US" smtClean="0"/>
              <a:t>Xác nhận dữ liệu trao đổi giữa các đối tượng với đối tượng hoặc với người dùng</a:t>
            </a:r>
            <a:endParaRPr lang="en-US" dirty="0"/>
          </a:p>
        </p:txBody>
      </p:sp>
    </p:spTree>
    <p:extLst>
      <p:ext uri="{BB962C8B-B14F-4D97-AF65-F5344CB8AC3E}">
        <p14:creationId xmlns:p14="http://schemas.microsoft.com/office/powerpoint/2010/main" val="4034045667"/>
      </p:ext>
    </p:extLst>
  </p:cSld>
  <p:clrMapOvr>
    <a:masterClrMapping/>
  </p:clrMapOvr>
  <p:transition spd="slow">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Trách nhiệm</a:t>
            </a:r>
            <a:endParaRPr lang="en-US" dirty="0"/>
          </a:p>
        </p:txBody>
      </p:sp>
      <p:sp>
        <p:nvSpPr>
          <p:cNvPr id="3" name="Content Placeholder 2"/>
          <p:cNvSpPr>
            <a:spLocks noGrp="1"/>
          </p:cNvSpPr>
          <p:nvPr>
            <p:ph idx="1"/>
          </p:nvPr>
        </p:nvSpPr>
        <p:spPr/>
        <p:txBody>
          <a:bodyPr/>
          <a:lstStyle/>
          <a:p>
            <a:r>
              <a:rPr lang="en-US" smtClean="0"/>
              <a:t>Một hệ thống thông minh nên được xây dựng từ các lớp để giải quyết hiệu quả vấn đề.</a:t>
            </a:r>
          </a:p>
          <a:p>
            <a:r>
              <a:rPr lang="en-US" smtClean="0"/>
              <a:t>Thông tin và hành vi liên quan đến nó nên đặt trong cùng một lớp</a:t>
            </a:r>
          </a:p>
          <a:p>
            <a:r>
              <a:rPr lang="en-US" smtClean="0"/>
              <a:t>Thông tin về một vật thể nên được đặt trong một lớp, tránh phân bố ra nhiều lớp.</a:t>
            </a:r>
          </a:p>
          <a:p>
            <a:r>
              <a:rPr lang="en-US" smtClean="0"/>
              <a:t>Trách nhiệm cần được chia sẽ giữa các lớp liên quan</a:t>
            </a:r>
            <a:endParaRPr lang="en-US" dirty="0"/>
          </a:p>
        </p:txBody>
      </p:sp>
    </p:spTree>
    <p:extLst>
      <p:ext uri="{BB962C8B-B14F-4D97-AF65-F5344CB8AC3E}">
        <p14:creationId xmlns:p14="http://schemas.microsoft.com/office/powerpoint/2010/main" val="442733447"/>
      </p:ext>
    </p:extLst>
  </p:cSld>
  <p:clrMapOvr>
    <a:masterClrMapping/>
  </p:clrMapOvr>
  <p:transition spd="slow">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hợp</a:t>
            </a:r>
            <a:endParaRPr lang="en-US" dirty="0"/>
          </a:p>
        </p:txBody>
      </p:sp>
      <p:sp>
        <p:nvSpPr>
          <p:cNvPr id="3" name="Content Placeholder 2"/>
          <p:cNvSpPr>
            <a:spLocks noGrp="1"/>
          </p:cNvSpPr>
          <p:nvPr>
            <p:ph idx="1"/>
          </p:nvPr>
        </p:nvSpPr>
        <p:spPr/>
        <p:txBody>
          <a:bodyPr/>
          <a:lstStyle/>
          <a:p>
            <a:r>
              <a:rPr lang="en-US" smtClean="0"/>
              <a:t>Một lớp thực hiện trách nhiêm của mình theo 2 cách:</a:t>
            </a:r>
          </a:p>
          <a:p>
            <a:pPr lvl="1"/>
            <a:r>
              <a:rPr lang="en-US" smtClean="0"/>
              <a:t>Sử dụng chức năng của mình để biến đổi thông tin của mình</a:t>
            </a:r>
          </a:p>
          <a:p>
            <a:pPr lvl="1"/>
            <a:r>
              <a:rPr lang="en-US" smtClean="0"/>
              <a:t>Kết hợp với một lớp khác.</a:t>
            </a:r>
          </a:p>
          <a:p>
            <a:r>
              <a:rPr lang="en-US" smtClean="0"/>
              <a:t>Kết hợp xác định mối quan hệ giữa 2 lớp</a:t>
            </a:r>
          </a:p>
          <a:p>
            <a:r>
              <a:rPr lang="en-US" smtClean="0"/>
              <a:t>Kết hợp được xác định bằng cách xem xét một lớp có thể tự giải quyết được trách nhiệm hay không?</a:t>
            </a:r>
          </a:p>
          <a:p>
            <a:r>
              <a:rPr lang="en-US" smtClean="0"/>
              <a:t>3 quan hệ logic giữa các lớp</a:t>
            </a:r>
          </a:p>
          <a:p>
            <a:pPr lvl="1"/>
            <a:r>
              <a:rPr lang="en-US" smtClean="0"/>
              <a:t>Is a part of</a:t>
            </a:r>
          </a:p>
          <a:p>
            <a:pPr lvl="1"/>
            <a:r>
              <a:rPr lang="en-US" altLang="en-US" smtClean="0"/>
              <a:t>has-knowledge-of</a:t>
            </a:r>
          </a:p>
          <a:p>
            <a:pPr lvl="1"/>
            <a:r>
              <a:rPr lang="en-US" altLang="en-US" smtClean="0"/>
              <a:t>depends-upon</a:t>
            </a:r>
            <a:endParaRPr lang="en-US" dirty="0"/>
          </a:p>
        </p:txBody>
      </p:sp>
    </p:spTree>
    <p:extLst>
      <p:ext uri="{BB962C8B-B14F-4D97-AF65-F5344CB8AC3E}">
        <p14:creationId xmlns:p14="http://schemas.microsoft.com/office/powerpoint/2010/main" val="559950151"/>
      </p:ext>
    </p:extLst>
  </p:cSld>
  <p:clrMapOvr>
    <a:masterClrMapping/>
  </p:clrMapOvr>
  <p:transition spd="slow">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Kết tập lớp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572" y="2286000"/>
            <a:ext cx="4202707" cy="3143250"/>
          </a:xfrm>
        </p:spPr>
      </p:pic>
    </p:spTree>
    <p:extLst>
      <p:ext uri="{BB962C8B-B14F-4D97-AF65-F5344CB8AC3E}">
        <p14:creationId xmlns:p14="http://schemas.microsoft.com/office/powerpoint/2010/main" val="30190936"/>
      </p:ext>
    </p:extLst>
  </p:cSld>
  <p:clrMapOvr>
    <a:masterClrMapping/>
  </p:clrMapOvr>
  <p:transition spd="slow">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Liên kết và phụ thuộc</a:t>
            </a:r>
            <a:endParaRPr lang="en-US" dirty="0"/>
          </a:p>
        </p:txBody>
      </p:sp>
      <p:sp>
        <p:nvSpPr>
          <p:cNvPr id="3" name="Content Placeholder 2"/>
          <p:cNvSpPr>
            <a:spLocks noGrp="1"/>
          </p:cNvSpPr>
          <p:nvPr>
            <p:ph idx="1"/>
          </p:nvPr>
        </p:nvSpPr>
        <p:spPr/>
        <p:txBody>
          <a:bodyPr/>
          <a:lstStyle/>
          <a:p>
            <a:r>
              <a:rPr lang="en-US" smtClean="0"/>
              <a:t>Hai lớp thường liên quan đến nhau theo một số cách</a:t>
            </a:r>
          </a:p>
          <a:p>
            <a:pPr lvl="1"/>
            <a:r>
              <a:rPr lang="en-US" smtClean="0"/>
              <a:t>Trong uml các mối liên quan này gọi là liên kết</a:t>
            </a:r>
          </a:p>
          <a:p>
            <a:pPr lvl="1"/>
            <a:r>
              <a:rPr lang="en-US" smtClean="0"/>
              <a:t>Liên kết có thể thể hiện tính nhiều</a:t>
            </a:r>
          </a:p>
          <a:p>
            <a:r>
              <a:rPr lang="en-US" smtClean="0"/>
              <a:t>Trong nhiều trường hợp, tồn tại mối quan hệ client-server giữa hai lớp</a:t>
            </a:r>
          </a:p>
          <a:p>
            <a:pPr lvl="1"/>
            <a:r>
              <a:rPr lang="en-US" smtClean="0"/>
              <a:t>Trong trường hợp này, một lớp client phụ thuộc vào một lớp server và quan hệ phụ thuộc được hình thành.</a:t>
            </a:r>
            <a:endParaRPr lang="en-US" dirty="0" smtClean="0"/>
          </a:p>
        </p:txBody>
      </p:sp>
    </p:spTree>
    <p:extLst>
      <p:ext uri="{BB962C8B-B14F-4D97-AF65-F5344CB8AC3E}">
        <p14:creationId xmlns:p14="http://schemas.microsoft.com/office/powerpoint/2010/main" val="2981371149"/>
      </p:ext>
    </p:extLst>
  </p:cSld>
  <p:clrMapOvr>
    <a:masterClrMapping/>
  </p:clrMapOvr>
  <p:transition spd="slow">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Liên kết bội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2806" y="2225163"/>
            <a:ext cx="3886200" cy="3775588"/>
          </a:xfrm>
        </p:spPr>
      </p:pic>
    </p:spTree>
    <p:extLst>
      <p:ext uri="{BB962C8B-B14F-4D97-AF65-F5344CB8AC3E}">
        <p14:creationId xmlns:p14="http://schemas.microsoft.com/office/powerpoint/2010/main" val="2894888993"/>
      </p:ext>
    </p:extLst>
  </p:cSld>
  <p:clrMapOvr>
    <a:masterClrMapping/>
  </p:clrMapOvr>
  <p:transition spd="slow">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Phụ thuộc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8607" y="2789486"/>
            <a:ext cx="4572638" cy="2136280"/>
          </a:xfrm>
        </p:spPr>
      </p:pic>
    </p:spTree>
    <p:extLst>
      <p:ext uri="{BB962C8B-B14F-4D97-AF65-F5344CB8AC3E}">
        <p14:creationId xmlns:p14="http://schemas.microsoft.com/office/powerpoint/2010/main" val="87080467"/>
      </p:ext>
    </p:extLst>
  </p:cSld>
  <p:clrMapOvr>
    <a:masterClrMapping/>
  </p:clrMapOvr>
  <p:transition spd="slow">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 gói</a:t>
            </a:r>
            <a:endParaRPr lang="en-US" dirty="0"/>
          </a:p>
        </p:txBody>
      </p:sp>
      <p:sp>
        <p:nvSpPr>
          <p:cNvPr id="3" name="Content Placeholder 2"/>
          <p:cNvSpPr>
            <a:spLocks noGrp="1"/>
          </p:cNvSpPr>
          <p:nvPr>
            <p:ph idx="1"/>
          </p:nvPr>
        </p:nvSpPr>
        <p:spPr/>
        <p:txBody>
          <a:bodyPr/>
          <a:lstStyle/>
          <a:p>
            <a:r>
              <a:rPr lang="en-US" smtClean="0"/>
              <a:t>Các thành phần</a:t>
            </a:r>
            <a:r>
              <a:rPr lang="vi-VN" smtClean="0"/>
              <a:t> của các mô hình phân tích được phân loại theo cách thức đóng gói chúng </a:t>
            </a:r>
            <a:r>
              <a:rPr lang="en-US" smtClean="0"/>
              <a:t>(theo nhóm)</a:t>
            </a:r>
          </a:p>
          <a:p>
            <a:r>
              <a:rPr lang="vi-VN" smtClean="0"/>
              <a:t>Các dấu cộng trước </a:t>
            </a:r>
            <a:r>
              <a:rPr lang="en-US" smtClean="0"/>
              <a:t>tên lớp phân tích</a:t>
            </a:r>
            <a:r>
              <a:rPr lang="vi-VN" smtClean="0"/>
              <a:t> trong mỗi gói chỉ ra rằng các lớp </a:t>
            </a:r>
            <a:r>
              <a:rPr lang="en-US" smtClean="0"/>
              <a:t>đó</a:t>
            </a:r>
            <a:r>
              <a:rPr lang="vi-VN" smtClean="0"/>
              <a:t> có thể truy cập từ các gói khác.</a:t>
            </a:r>
            <a:endParaRPr lang="en-US" smtClean="0"/>
          </a:p>
          <a:p>
            <a:r>
              <a:rPr lang="vi-VN" smtClean="0"/>
              <a:t>Một dấu trừ chỉ ra rằng một phần tử </a:t>
            </a:r>
            <a:r>
              <a:rPr lang="en-US" smtClean="0"/>
              <a:t>bị</a:t>
            </a:r>
            <a:r>
              <a:rPr lang="vi-VN" smtClean="0"/>
              <a:t> ẩn </a:t>
            </a:r>
            <a:r>
              <a:rPr lang="en-US" smtClean="0"/>
              <a:t>đối với</a:t>
            </a:r>
            <a:r>
              <a:rPr lang="vi-VN" smtClean="0"/>
              <a:t> các gói khác và một biểu tượng # chỉ ra rằng một yếu tố chỉ có thể truy cập đến các </a:t>
            </a:r>
            <a:r>
              <a:rPr lang="en-US" smtClean="0"/>
              <a:t>lớp</a:t>
            </a:r>
            <a:r>
              <a:rPr lang="vi-VN" smtClean="0"/>
              <a:t> chứa trong một gói </a:t>
            </a:r>
            <a:r>
              <a:rPr lang="en-US" smtClean="0"/>
              <a:t>đó.</a:t>
            </a:r>
            <a:endParaRPr lang="en-US" dirty="0"/>
          </a:p>
        </p:txBody>
      </p:sp>
    </p:spTree>
    <p:extLst>
      <p:ext uri="{BB962C8B-B14F-4D97-AF65-F5344CB8AC3E}">
        <p14:creationId xmlns:p14="http://schemas.microsoft.com/office/powerpoint/2010/main" val="2216445126"/>
      </p:ext>
    </p:extLst>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Nguyên</a:t>
            </a:r>
            <a:r>
              <a:rPr lang="en-US" dirty="0" smtClean="0"/>
              <a:t> </a:t>
            </a:r>
            <a:r>
              <a:rPr lang="en-US" dirty="0" err="1" smtClean="0"/>
              <a:t>tắc</a:t>
            </a:r>
            <a:endParaRPr lang="en-US" dirty="0"/>
          </a:p>
        </p:txBody>
      </p:sp>
      <p:sp>
        <p:nvSpPr>
          <p:cNvPr id="3" name="Content Placeholder 2"/>
          <p:cNvSpPr>
            <a:spLocks noGrp="1"/>
          </p:cNvSpPr>
          <p:nvPr>
            <p:ph idx="1"/>
          </p:nvPr>
        </p:nvSpPr>
        <p:spPr/>
        <p:txBody>
          <a:bodyPr/>
          <a:lstStyle/>
          <a:p>
            <a:r>
              <a:rPr lang="en-US" dirty="0" err="1" smtClean="0"/>
              <a:t>Mô</a:t>
            </a:r>
            <a:r>
              <a:rPr lang="en-US" dirty="0" smtClean="0"/>
              <a:t> </a:t>
            </a:r>
            <a:r>
              <a:rPr lang="en-US" dirty="0" err="1" smtClean="0"/>
              <a:t>hình</a:t>
            </a:r>
            <a:r>
              <a:rPr lang="en-US" dirty="0" smtClean="0"/>
              <a:t> </a:t>
            </a:r>
            <a:r>
              <a:rPr lang="en-US" dirty="0" err="1" smtClean="0"/>
              <a:t>nên</a:t>
            </a:r>
            <a:r>
              <a:rPr lang="en-US" dirty="0" smtClean="0"/>
              <a:t> </a:t>
            </a:r>
            <a:r>
              <a:rPr lang="en-US" dirty="0" err="1" smtClean="0"/>
              <a:t>tập</a:t>
            </a:r>
            <a:r>
              <a:rPr lang="en-US" dirty="0" smtClean="0"/>
              <a:t> </a:t>
            </a:r>
            <a:r>
              <a:rPr lang="en-US" dirty="0" err="1" smtClean="0"/>
              <a:t>chung</a:t>
            </a:r>
            <a:r>
              <a:rPr lang="en-US" dirty="0" smtClean="0"/>
              <a:t> </a:t>
            </a:r>
            <a:r>
              <a:rPr lang="en-US" dirty="0" err="1" smtClean="0"/>
              <a:t>vào</a:t>
            </a:r>
            <a:r>
              <a:rPr lang="en-US" dirty="0" smtClean="0"/>
              <a:t> </a:t>
            </a:r>
            <a:r>
              <a:rPr lang="en-US" dirty="0" err="1" smtClean="0"/>
              <a:t>một</a:t>
            </a:r>
            <a:r>
              <a:rPr lang="en-US" dirty="0" smtClean="0"/>
              <a:t> </a:t>
            </a:r>
            <a:r>
              <a:rPr lang="en-US" dirty="0" err="1" smtClean="0"/>
              <a:t>số</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nào</a:t>
            </a:r>
            <a:r>
              <a:rPr lang="en-US" dirty="0" smtClean="0"/>
              <a:t> </a:t>
            </a:r>
            <a:r>
              <a:rPr lang="en-US" dirty="0" err="1" smtClean="0"/>
              <a:t>đó</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thấy</a:t>
            </a:r>
            <a:r>
              <a:rPr lang="en-US" dirty="0" smtClean="0"/>
              <a:t> </a:t>
            </a:r>
            <a:r>
              <a:rPr lang="en-US" dirty="0" err="1" smtClean="0"/>
              <a:t>ngay</a:t>
            </a:r>
            <a:r>
              <a:rPr lang="en-US" dirty="0" smtClean="0"/>
              <a:t> </a:t>
            </a:r>
            <a:r>
              <a:rPr lang="en-US" dirty="0" err="1" smtClean="0"/>
              <a:t>được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hoặc</a:t>
            </a:r>
            <a:r>
              <a:rPr lang="en-US" dirty="0" smtClean="0"/>
              <a:t> </a:t>
            </a:r>
            <a:r>
              <a:rPr lang="en-US" dirty="0" err="1" smtClean="0"/>
              <a:t>những</a:t>
            </a:r>
            <a:r>
              <a:rPr lang="en-US" dirty="0" smtClean="0"/>
              <a:t> </a:t>
            </a:r>
            <a:r>
              <a:rPr lang="en-US" dirty="0" err="1" smtClean="0"/>
              <a:t>điều</a:t>
            </a:r>
            <a:r>
              <a:rPr lang="en-US" dirty="0" smtClean="0"/>
              <a:t> </a:t>
            </a:r>
            <a:r>
              <a:rPr lang="en-US" dirty="0" err="1" smtClean="0"/>
              <a:t>cần</a:t>
            </a:r>
            <a:r>
              <a:rPr lang="en-US" dirty="0" smtClean="0"/>
              <a:t> </a:t>
            </a:r>
            <a:r>
              <a:rPr lang="en-US" dirty="0" err="1" smtClean="0"/>
              <a:t>được</a:t>
            </a:r>
            <a:r>
              <a:rPr lang="en-US" dirty="0" smtClean="0"/>
              <a:t> </a:t>
            </a:r>
            <a:r>
              <a:rPr lang="en-US" dirty="0" err="1" smtClean="0"/>
              <a:t>đề</a:t>
            </a:r>
            <a:r>
              <a:rPr lang="en-US" dirty="0" smtClean="0"/>
              <a:t> </a:t>
            </a:r>
            <a:r>
              <a:rPr lang="en-US" dirty="0" err="1" smtClean="0"/>
              <a:t>cập</a:t>
            </a:r>
            <a:r>
              <a:rPr lang="en-US" dirty="0" smtClean="0"/>
              <a:t> </a:t>
            </a:r>
            <a:r>
              <a:rPr lang="en-US" dirty="0" err="1" smtClean="0"/>
              <a:t>đến</a:t>
            </a:r>
            <a:r>
              <a:rPr lang="en-US" dirty="0" smtClean="0"/>
              <a:t>.</a:t>
            </a:r>
          </a:p>
          <a:p>
            <a:r>
              <a:rPr lang="en-US" dirty="0" err="1" smtClean="0"/>
              <a:t>Mỗi</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thuộc</a:t>
            </a:r>
            <a:r>
              <a:rPr lang="en-US" dirty="0" smtClean="0"/>
              <a:t> </a:t>
            </a:r>
            <a:r>
              <a:rPr lang="en-US" dirty="0" err="1" smtClean="0"/>
              <a:t>mô</a:t>
            </a:r>
            <a:r>
              <a:rPr lang="en-US" dirty="0" smtClean="0"/>
              <a:t> </a:t>
            </a:r>
            <a:r>
              <a:rPr lang="en-US" dirty="0" err="1" smtClean="0"/>
              <a:t>hình</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cần</a:t>
            </a:r>
            <a:r>
              <a:rPr lang="en-US" dirty="0" smtClean="0"/>
              <a:t> </a:t>
            </a:r>
            <a:r>
              <a:rPr lang="en-US" dirty="0" err="1" smtClean="0"/>
              <a:t>được</a:t>
            </a:r>
            <a:r>
              <a:rPr lang="en-US" dirty="0" smtClean="0"/>
              <a:t> </a:t>
            </a:r>
            <a:r>
              <a:rPr lang="en-US" dirty="0" err="1" smtClean="0"/>
              <a:t>thêm</a:t>
            </a:r>
            <a:r>
              <a:rPr lang="en-US" dirty="0" smtClean="0"/>
              <a:t> </a:t>
            </a:r>
            <a:r>
              <a:rPr lang="en-US" dirty="0" err="1" smtClean="0"/>
              <a:t>vào</a:t>
            </a:r>
            <a:r>
              <a:rPr lang="en-US" dirty="0" smtClean="0"/>
              <a:t> </a:t>
            </a:r>
            <a:r>
              <a:rPr lang="en-US" dirty="0" err="1" smtClean="0"/>
              <a:t>hiểu</a:t>
            </a:r>
            <a:r>
              <a:rPr lang="en-US" dirty="0" smtClean="0"/>
              <a:t> </a:t>
            </a:r>
            <a:r>
              <a:rPr lang="en-US" dirty="0" err="1" smtClean="0"/>
              <a:t>biết</a:t>
            </a:r>
            <a:r>
              <a:rPr lang="en-US" dirty="0" smtClean="0"/>
              <a:t> </a:t>
            </a:r>
            <a:r>
              <a:rPr lang="en-US" dirty="0" err="1" smtClean="0"/>
              <a:t>tổng</a:t>
            </a:r>
            <a:r>
              <a:rPr lang="en-US" dirty="0" smtClean="0"/>
              <a:t> </a:t>
            </a:r>
            <a:r>
              <a:rPr lang="en-US" dirty="0" err="1" smtClean="0"/>
              <a:t>thể</a:t>
            </a:r>
            <a:r>
              <a:rPr lang="en-US" dirty="0" smtClean="0"/>
              <a:t> </a:t>
            </a:r>
            <a:r>
              <a:rPr lang="en-US" dirty="0" err="1" smtClean="0"/>
              <a:t>của</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miền</a:t>
            </a:r>
            <a:r>
              <a:rPr lang="en-US" dirty="0" smtClean="0"/>
              <a:t> </a:t>
            </a:r>
            <a:r>
              <a:rPr lang="en-US" dirty="0" err="1" smtClean="0"/>
              <a:t>thông</a:t>
            </a:r>
            <a:r>
              <a:rPr lang="en-US" dirty="0" smtClean="0"/>
              <a:t> tin, </a:t>
            </a:r>
            <a:r>
              <a:rPr lang="en-US" dirty="0" err="1" smtClean="0"/>
              <a:t>chức</a:t>
            </a:r>
            <a:r>
              <a:rPr lang="en-US" dirty="0" smtClean="0"/>
              <a:t> </a:t>
            </a:r>
            <a:r>
              <a:rPr lang="en-US" dirty="0" err="1" smtClean="0"/>
              <a:t>năng</a:t>
            </a:r>
            <a:r>
              <a:rPr lang="en-US" dirty="0"/>
              <a:t>,</a:t>
            </a:r>
            <a:r>
              <a:rPr lang="en-US" dirty="0" smtClean="0"/>
              <a:t> </a:t>
            </a:r>
            <a:r>
              <a:rPr lang="en-US" dirty="0" err="1" smtClean="0"/>
              <a:t>hành</a:t>
            </a:r>
            <a:r>
              <a:rPr lang="en-US" dirty="0" smtClean="0"/>
              <a:t> vi </a:t>
            </a:r>
            <a:r>
              <a:rPr lang="en-US" dirty="0" err="1" smtClean="0"/>
              <a:t>của</a:t>
            </a:r>
            <a:r>
              <a:rPr lang="en-US" dirty="0" smtClean="0"/>
              <a:t> </a:t>
            </a:r>
            <a:r>
              <a:rPr lang="en-US" dirty="0" err="1" smtClean="0"/>
              <a:t>phần</a:t>
            </a:r>
            <a:r>
              <a:rPr lang="en-US" dirty="0" smtClean="0"/>
              <a:t> </a:t>
            </a:r>
            <a:r>
              <a:rPr lang="en-US" dirty="0" err="1" smtClean="0"/>
              <a:t>mềm</a:t>
            </a:r>
            <a:r>
              <a:rPr lang="en-US" dirty="0" smtClean="0"/>
              <a:t>.</a:t>
            </a:r>
          </a:p>
          <a:p>
            <a:r>
              <a:rPr lang="en-US" dirty="0" err="1"/>
              <a:t>Đảm</a:t>
            </a:r>
            <a:r>
              <a:rPr lang="en-US" dirty="0"/>
              <a:t> </a:t>
            </a:r>
            <a:r>
              <a:rPr lang="en-US" dirty="0" err="1"/>
              <a:t>bảo</a:t>
            </a:r>
            <a:r>
              <a:rPr lang="en-US" dirty="0"/>
              <a:t> </a:t>
            </a:r>
            <a:r>
              <a:rPr lang="en-US" dirty="0" err="1"/>
              <a:t>rằng</a:t>
            </a:r>
            <a:r>
              <a:rPr lang="en-US" dirty="0"/>
              <a:t> </a:t>
            </a:r>
            <a:r>
              <a:rPr lang="en-US" dirty="0" err="1"/>
              <a:t>mô</a:t>
            </a:r>
            <a:r>
              <a:rPr lang="en-US" dirty="0"/>
              <a:t> </a:t>
            </a:r>
            <a:r>
              <a:rPr lang="en-US" dirty="0" err="1"/>
              <a:t>hình</a:t>
            </a:r>
            <a:r>
              <a:rPr lang="en-US" dirty="0"/>
              <a:t> </a:t>
            </a:r>
            <a:r>
              <a:rPr lang="en-US" dirty="0" err="1"/>
              <a:t>phân</a:t>
            </a:r>
            <a:r>
              <a:rPr lang="en-US" dirty="0"/>
              <a:t> </a:t>
            </a:r>
            <a:r>
              <a:rPr lang="en-US" dirty="0" err="1"/>
              <a:t>tích</a:t>
            </a:r>
            <a:r>
              <a:rPr lang="en-US" dirty="0"/>
              <a:t> </a:t>
            </a:r>
            <a:r>
              <a:rPr lang="en-US" dirty="0" err="1"/>
              <a:t>phục</a:t>
            </a:r>
            <a:r>
              <a:rPr lang="en-US" dirty="0"/>
              <a:t> </a:t>
            </a:r>
            <a:r>
              <a:rPr lang="en-US" dirty="0" err="1"/>
              <a:t>vụ</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bên</a:t>
            </a:r>
            <a:r>
              <a:rPr lang="en-US" dirty="0"/>
              <a:t> </a:t>
            </a:r>
            <a:r>
              <a:rPr lang="en-US" dirty="0" err="1"/>
              <a:t>tham</a:t>
            </a:r>
            <a:r>
              <a:rPr lang="en-US" dirty="0"/>
              <a:t> </a:t>
            </a:r>
            <a:r>
              <a:rPr lang="en-US" dirty="0" err="1"/>
              <a:t>gia</a:t>
            </a:r>
            <a:r>
              <a:rPr lang="en-US" dirty="0"/>
              <a:t>.</a:t>
            </a:r>
          </a:p>
          <a:p>
            <a:r>
              <a:rPr lang="en-US" dirty="0" err="1"/>
              <a:t>Đảm</a:t>
            </a:r>
            <a:r>
              <a:rPr lang="en-US" dirty="0"/>
              <a:t> </a:t>
            </a:r>
            <a:r>
              <a:rPr lang="en-US" dirty="0" err="1"/>
              <a:t>bảo</a:t>
            </a:r>
            <a:r>
              <a:rPr lang="en-US" dirty="0"/>
              <a:t> </a:t>
            </a:r>
            <a:r>
              <a:rPr lang="en-US" dirty="0" err="1"/>
              <a:t>mô</a:t>
            </a:r>
            <a:r>
              <a:rPr lang="en-US" dirty="0"/>
              <a:t> </a:t>
            </a:r>
            <a:r>
              <a:rPr lang="en-US" dirty="0" err="1"/>
              <a:t>hình</a:t>
            </a:r>
            <a:r>
              <a:rPr lang="en-US" dirty="0"/>
              <a:t> </a:t>
            </a:r>
            <a:r>
              <a:rPr lang="en-US" dirty="0" err="1"/>
              <a:t>là</a:t>
            </a:r>
            <a:r>
              <a:rPr lang="en-US" dirty="0"/>
              <a:t> </a:t>
            </a:r>
            <a:r>
              <a:rPr lang="en-US" dirty="0" err="1"/>
              <a:t>đơn</a:t>
            </a:r>
            <a:r>
              <a:rPr lang="en-US" dirty="0"/>
              <a:t> </a:t>
            </a:r>
            <a:r>
              <a:rPr lang="en-US" dirty="0" err="1"/>
              <a:t>giản</a:t>
            </a:r>
            <a:r>
              <a:rPr lang="en-US" dirty="0"/>
              <a:t> </a:t>
            </a:r>
            <a:r>
              <a:rPr lang="en-US" dirty="0" err="1"/>
              <a:t>nhất</a:t>
            </a:r>
            <a:r>
              <a:rPr lang="en-US" dirty="0"/>
              <a:t> </a:t>
            </a:r>
            <a:r>
              <a:rPr lang="en-US" dirty="0" err="1"/>
              <a:t>có</a:t>
            </a:r>
            <a:r>
              <a:rPr lang="en-US" dirty="0"/>
              <a:t> </a:t>
            </a:r>
            <a:r>
              <a:rPr lang="en-US" dirty="0" err="1"/>
              <a:t>thể</a:t>
            </a:r>
            <a:r>
              <a:rPr lang="en-US" dirty="0"/>
              <a:t>.</a:t>
            </a:r>
          </a:p>
          <a:p>
            <a:r>
              <a:rPr lang="vi-VN" dirty="0"/>
              <a:t>Trì hoãn </a:t>
            </a:r>
            <a:r>
              <a:rPr lang="vi-VN" dirty="0" smtClean="0"/>
              <a:t>xem </a:t>
            </a:r>
            <a:r>
              <a:rPr lang="vi-VN" dirty="0"/>
              <a:t>xét các cơ sở hạ tầng và các mô hình </a:t>
            </a:r>
            <a:r>
              <a:rPr lang="en-US" dirty="0"/>
              <a:t>phi </a:t>
            </a:r>
            <a:r>
              <a:rPr lang="vi-VN" dirty="0"/>
              <a:t>chức năng cho đến khi thiết kế.</a:t>
            </a:r>
            <a:endParaRPr lang="en-US" dirty="0"/>
          </a:p>
          <a:p>
            <a:r>
              <a:rPr lang="en-US" dirty="0" err="1"/>
              <a:t>Giảm</a:t>
            </a:r>
            <a:r>
              <a:rPr lang="en-US" dirty="0"/>
              <a:t> </a:t>
            </a:r>
            <a:r>
              <a:rPr lang="en-US" dirty="0" err="1"/>
              <a:t>thiểu</a:t>
            </a:r>
            <a:r>
              <a:rPr lang="en-US" dirty="0"/>
              <a:t> </a:t>
            </a:r>
            <a:r>
              <a:rPr lang="en-US" dirty="0" err="1"/>
              <a:t>sự</a:t>
            </a:r>
            <a:r>
              <a:rPr lang="en-US" dirty="0"/>
              <a:t> </a:t>
            </a:r>
            <a:r>
              <a:rPr lang="en-US" dirty="0" err="1"/>
              <a:t>kết</a:t>
            </a:r>
            <a:r>
              <a:rPr lang="en-US" dirty="0"/>
              <a:t> </a:t>
            </a:r>
            <a:r>
              <a:rPr lang="en-US" dirty="0" err="1"/>
              <a:t>nối</a:t>
            </a:r>
            <a:r>
              <a:rPr lang="en-US" dirty="0"/>
              <a:t> </a:t>
            </a:r>
            <a:r>
              <a:rPr lang="en-US" dirty="0" err="1"/>
              <a:t>trên</a:t>
            </a:r>
            <a:r>
              <a:rPr lang="en-US" dirty="0"/>
              <a:t> </a:t>
            </a:r>
            <a:r>
              <a:rPr lang="en-US" dirty="0" err="1"/>
              <a:t>toàn</a:t>
            </a:r>
            <a:r>
              <a:rPr lang="en-US" dirty="0"/>
              <a:t> </a:t>
            </a:r>
            <a:r>
              <a:rPr lang="en-US" dirty="0" err="1"/>
              <a:t>hệ</a:t>
            </a:r>
            <a:r>
              <a:rPr lang="en-US" dirty="0"/>
              <a:t> </a:t>
            </a:r>
            <a:r>
              <a:rPr lang="en-US" dirty="0" err="1"/>
              <a:t>thống</a:t>
            </a:r>
            <a:r>
              <a:rPr lang="en-US" dirty="0"/>
              <a:t>.</a:t>
            </a:r>
            <a:endParaRPr lang="en-US" dirty="0" smtClean="0"/>
          </a:p>
        </p:txBody>
      </p:sp>
    </p:spTree>
    <p:extLst>
      <p:ext uri="{BB962C8B-B14F-4D97-AF65-F5344CB8AC3E}">
        <p14:creationId xmlns:p14="http://schemas.microsoft.com/office/powerpoint/2010/main" val="2584543701"/>
      </p:ext>
    </p:extLst>
  </p:cSld>
  <p:clrMapOvr>
    <a:masterClrMapping/>
  </p:clrMapOvr>
  <p:transition spd="slow">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Phân tích gói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3143" y="2286000"/>
            <a:ext cx="3243566" cy="3143250"/>
          </a:xfrm>
        </p:spPr>
      </p:pic>
    </p:spTree>
    <p:extLst>
      <p:ext uri="{BB962C8B-B14F-4D97-AF65-F5344CB8AC3E}">
        <p14:creationId xmlns:p14="http://schemas.microsoft.com/office/powerpoint/2010/main" val="1429737381"/>
      </p:ext>
    </p:extLst>
  </p:cSld>
  <p:clrMapOvr>
    <a:masterClrMapping/>
  </p:clrMapOvr>
  <p:transition spd="slow">
    <p:dissolv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Review mô hình CRC</a:t>
            </a:r>
            <a:endParaRPr lang="en-US" dirty="0"/>
          </a:p>
        </p:txBody>
      </p:sp>
      <p:sp>
        <p:nvSpPr>
          <p:cNvPr id="3" name="Content Placeholder 2"/>
          <p:cNvSpPr>
            <a:spLocks noGrp="1"/>
          </p:cNvSpPr>
          <p:nvPr>
            <p:ph idx="1"/>
          </p:nvPr>
        </p:nvSpPr>
        <p:spPr/>
        <p:txBody>
          <a:bodyPr/>
          <a:lstStyle/>
          <a:p>
            <a:r>
              <a:rPr lang="vi-VN" sz="1050" dirty="0"/>
              <a:t>Tất cả những người tham gia trong việc xem xét (của mô hình CRC) </a:t>
            </a:r>
            <a:r>
              <a:rPr lang="en-US" sz="1050" dirty="0" err="1"/>
              <a:t>là</a:t>
            </a:r>
            <a:r>
              <a:rPr lang="en-US" sz="1050" dirty="0"/>
              <a:t> </a:t>
            </a:r>
            <a:r>
              <a:rPr lang="vi-VN" sz="1050" dirty="0"/>
              <a:t>một tập con </a:t>
            </a:r>
            <a:r>
              <a:rPr lang="en-US" sz="1050" dirty="0" err="1"/>
              <a:t>đã</a:t>
            </a:r>
            <a:r>
              <a:rPr lang="en-US" sz="1050" dirty="0"/>
              <a:t> </a:t>
            </a:r>
            <a:r>
              <a:rPr lang="en-US" sz="1050" dirty="0" err="1"/>
              <a:t>cho</a:t>
            </a:r>
            <a:r>
              <a:rPr lang="en-US" sz="1050" dirty="0"/>
              <a:t> </a:t>
            </a:r>
            <a:r>
              <a:rPr lang="vi-VN" sz="1050" dirty="0"/>
              <a:t>của các thẻ chỉ số mô hình CRC.</a:t>
            </a:r>
            <a:endParaRPr lang="en-US" sz="1050" dirty="0"/>
          </a:p>
          <a:p>
            <a:r>
              <a:rPr lang="vi-VN" sz="1050" dirty="0"/>
              <a:t>Những lá bài cộng tác nên được tách ra (tức là, không </a:t>
            </a:r>
            <a:r>
              <a:rPr lang="en-US" sz="1050" dirty="0"/>
              <a:t>reviewer</a:t>
            </a:r>
            <a:r>
              <a:rPr lang="vi-VN" sz="1050" dirty="0"/>
              <a:t> </a:t>
            </a:r>
            <a:r>
              <a:rPr lang="en-US" sz="1050" dirty="0" err="1"/>
              <a:t>nào</a:t>
            </a:r>
            <a:r>
              <a:rPr lang="vi-VN" sz="1050" dirty="0"/>
              <a:t> có hai thẻ cộng tác</a:t>
            </a:r>
            <a:r>
              <a:rPr lang="en-US" sz="1050" dirty="0"/>
              <a:t> </a:t>
            </a:r>
            <a:r>
              <a:rPr lang="en-US" sz="1050" dirty="0" err="1"/>
              <a:t>với</a:t>
            </a:r>
            <a:r>
              <a:rPr lang="en-US" sz="1050" dirty="0"/>
              <a:t> </a:t>
            </a:r>
            <a:r>
              <a:rPr lang="en-US" sz="1050" dirty="0" err="1"/>
              <a:t>nhau</a:t>
            </a:r>
            <a:r>
              <a:rPr lang="vi-VN" sz="1050" dirty="0"/>
              <a:t>).</a:t>
            </a:r>
            <a:endParaRPr lang="en-US" sz="1050" dirty="0"/>
          </a:p>
          <a:p>
            <a:r>
              <a:rPr lang="vi-VN" sz="1050" dirty="0"/>
              <a:t>Tất cả các kịch bản trường hợp sử dụng (và tương ứng sơ đồ trường hợp sử dụng) cần được </a:t>
            </a:r>
            <a:r>
              <a:rPr lang="en-US" sz="1050" dirty="0" err="1"/>
              <a:t>phân</a:t>
            </a:r>
            <a:r>
              <a:rPr lang="en-US" sz="1050" dirty="0"/>
              <a:t> </a:t>
            </a:r>
            <a:r>
              <a:rPr lang="vi-VN" sz="1050" dirty="0"/>
              <a:t>loại</a:t>
            </a:r>
            <a:r>
              <a:rPr lang="en-US" sz="1050" dirty="0"/>
              <a:t> </a:t>
            </a:r>
            <a:r>
              <a:rPr lang="en-US" sz="1050" dirty="0" err="1"/>
              <a:t>có</a:t>
            </a:r>
            <a:r>
              <a:rPr lang="en-US" sz="1050" dirty="0"/>
              <a:t> </a:t>
            </a:r>
            <a:r>
              <a:rPr lang="vi-VN" sz="1050" dirty="0"/>
              <a:t>tổ chức</a:t>
            </a:r>
            <a:r>
              <a:rPr lang="en-US" sz="1050" dirty="0"/>
              <a:t>.</a:t>
            </a:r>
          </a:p>
          <a:p>
            <a:r>
              <a:rPr lang="vi-VN" sz="1050" dirty="0"/>
              <a:t>Các nhà lãnh đạo xem xét đọc trường hợp sử dụng cố tình.</a:t>
            </a:r>
            <a:endParaRPr lang="en-US" sz="1050" dirty="0"/>
          </a:p>
          <a:p>
            <a:r>
              <a:rPr lang="vi-VN" sz="1050" dirty="0"/>
              <a:t>Là người lãnh đạo xem xét đến một đối tượng có tên, cô đi một mã thông báo cho người giữ thẻ chỉ số lớp tương ứng.</a:t>
            </a:r>
            <a:endParaRPr lang="en-US" sz="1050" dirty="0"/>
          </a:p>
          <a:p>
            <a:r>
              <a:rPr lang="vi-VN" sz="1050" dirty="0"/>
              <a:t>Khi thẻ được thông qua, người giữ thẻ lớp được yêu cầu mô tả trách nhiệm ghi trên thẻ.</a:t>
            </a:r>
            <a:endParaRPr lang="en-US" sz="1050" dirty="0"/>
          </a:p>
          <a:p>
            <a:r>
              <a:rPr lang="vi-VN" sz="1050" dirty="0"/>
              <a:t>Nhóm này sẽ xác định xem một (hoặc nhiều hơn) trong những trách nhiệm đáp ứng yêu cầu sử dụng hợp cụ thể.</a:t>
            </a:r>
            <a:endParaRPr lang="en-US" sz="1050" dirty="0"/>
          </a:p>
          <a:p>
            <a:r>
              <a:rPr lang="vi-VN" sz="1050" dirty="0"/>
              <a:t>Nếu trách nhiệm và hợp tác ghi trên thẻ chỉ số không thể thích ứng với trường hợp sử dụng, sửa đổi được thực hiện cho các thẻ.</a:t>
            </a:r>
            <a:endParaRPr lang="en-US" sz="1050" dirty="0"/>
          </a:p>
          <a:p>
            <a:r>
              <a:rPr lang="vi-VN" sz="1050" dirty="0"/>
              <a:t>Điều này có thể bao gồm các định nghĩa của các lớp học mới (và tấm thẻ CRC tương ứng) hoặc các đặc điểm kỹ thuật của trách nhiệm hoặc hợp tác trên thẻ hiện hành mới hoặc sửa đổi.</a:t>
            </a:r>
            <a:endParaRPr lang="en-US" sz="1050" dirty="0"/>
          </a:p>
        </p:txBody>
      </p:sp>
    </p:spTree>
    <p:extLst>
      <p:ext uri="{BB962C8B-B14F-4D97-AF65-F5344CB8AC3E}">
        <p14:creationId xmlns:p14="http://schemas.microsoft.com/office/powerpoint/2010/main" val="314807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Miền</a:t>
            </a:r>
            <a:endParaRPr lang="en-US" dirty="0"/>
          </a:p>
        </p:txBody>
      </p:sp>
      <p:sp>
        <p:nvSpPr>
          <p:cNvPr id="3" name="Content Placeholder 2"/>
          <p:cNvSpPr>
            <a:spLocks noGrp="1"/>
          </p:cNvSpPr>
          <p:nvPr>
            <p:ph idx="1"/>
          </p:nvPr>
        </p:nvSpPr>
        <p:spPr/>
        <p:txBody>
          <a:bodyPr/>
          <a:lstStyle/>
          <a:p>
            <a:r>
              <a:rPr lang="vi-VN" dirty="0" smtClean="0"/>
              <a:t>Phân tích miền là việc xác định, phân tích và đặc tả các yêu cầu</a:t>
            </a:r>
            <a:r>
              <a:rPr lang="en-US" dirty="0" smtClean="0"/>
              <a:t> </a:t>
            </a:r>
            <a:r>
              <a:rPr lang="vi-VN" dirty="0" smtClean="0"/>
              <a:t>từ một miền ứng dụng cụ thể, thường là để tái sử dụng t</a:t>
            </a:r>
            <a:r>
              <a:rPr lang="en-US" dirty="0" err="1" smtClean="0"/>
              <a:t>rong</a:t>
            </a:r>
            <a:r>
              <a:rPr lang="vi-VN" dirty="0" smtClean="0"/>
              <a:t> nhiều dự án trong miền ứng dụng. . . </a:t>
            </a:r>
            <a:r>
              <a:rPr lang="en-US" dirty="0" err="1" smtClean="0"/>
              <a:t>Phân</a:t>
            </a:r>
            <a:r>
              <a:rPr lang="en-US" dirty="0" smtClean="0"/>
              <a:t> </a:t>
            </a:r>
            <a:r>
              <a:rPr lang="en-US" dirty="0" err="1" smtClean="0"/>
              <a:t>tích</a:t>
            </a:r>
            <a:r>
              <a:rPr lang="en-US" dirty="0" smtClean="0"/>
              <a:t> </a:t>
            </a:r>
            <a:r>
              <a:rPr lang="en-US" dirty="0" err="1" smtClean="0"/>
              <a:t>hướng</a:t>
            </a:r>
            <a:r>
              <a:rPr lang="en-US" dirty="0" smtClean="0"/>
              <a:t> </a:t>
            </a:r>
            <a:r>
              <a:rPr lang="en-US" dirty="0" err="1" smtClean="0"/>
              <a:t>miền</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là</a:t>
            </a:r>
            <a:r>
              <a:rPr lang="vi-VN" dirty="0" smtClean="0"/>
              <a:t> việc xác định, phân tích</a:t>
            </a:r>
            <a:r>
              <a:rPr lang="en-US" dirty="0" smtClean="0"/>
              <a:t> </a:t>
            </a:r>
            <a:r>
              <a:rPr lang="vi-VN" dirty="0" smtClean="0"/>
              <a:t>khả năng tái sử dụng trong một miền ứng dụng cụ thể, về đối tượng phổ biến, các lớp</a:t>
            </a:r>
            <a:r>
              <a:rPr lang="en-US" dirty="0" smtClean="0"/>
              <a:t>...</a:t>
            </a:r>
          </a:p>
          <a:p>
            <a:r>
              <a:rPr lang="en-US" altLang="en-US" dirty="0">
                <a:effectLst>
                  <a:outerShdw blurRad="38100" dist="38100" dir="2700000" algn="tl">
                    <a:srgbClr val="FFFFFF"/>
                  </a:outerShdw>
                </a:effectLst>
                <a:latin typeface="Palatino" pitchFamily="-128" charset="0"/>
              </a:rPr>
              <a:t>Software domain analysis is the identification, analysis, and specification of common requirements from a specific application domain, typically for reuse on multiple projects within that application domain . . </a:t>
            </a:r>
            <a:r>
              <a:rPr lang="en-US" altLang="en-US" dirty="0" smtClean="0">
                <a:effectLst>
                  <a:outerShdw blurRad="38100" dist="38100" dir="2700000" algn="tl">
                    <a:srgbClr val="FFFFFF"/>
                  </a:outerShdw>
                </a:effectLst>
                <a:latin typeface="Palatino" pitchFamily="-128" charset="0"/>
              </a:rPr>
              <a:t>. [</a:t>
            </a:r>
            <a:r>
              <a:rPr lang="en-US" altLang="en-US" b="1" i="1" dirty="0">
                <a:solidFill>
                  <a:schemeClr val="folHlink"/>
                </a:solidFill>
                <a:latin typeface="Helvetica" panose="020B0604020202020204" pitchFamily="34" charset="0"/>
              </a:rPr>
              <a:t>Donald </a:t>
            </a:r>
            <a:r>
              <a:rPr lang="en-US" altLang="en-US" b="1" i="1" dirty="0" err="1">
                <a:solidFill>
                  <a:schemeClr val="folHlink"/>
                </a:solidFill>
                <a:latin typeface="Helvetica" panose="020B0604020202020204" pitchFamily="34" charset="0"/>
              </a:rPr>
              <a:t>Firesmith</a:t>
            </a:r>
            <a:r>
              <a:rPr lang="en-US" altLang="en-US" dirty="0" smtClean="0">
                <a:effectLst>
                  <a:outerShdw blurRad="38100" dist="38100" dir="2700000" algn="tl">
                    <a:srgbClr val="FFFFFF"/>
                  </a:outerShdw>
                </a:effectLst>
                <a:latin typeface="Palatino" pitchFamily="-128" charset="0"/>
              </a:rPr>
              <a:t>]</a:t>
            </a:r>
            <a:endParaRPr lang="en-US" altLang="en-US" sz="1500" dirty="0">
              <a:latin typeface="Helvetica" panose="020B0604020202020204" pitchFamily="34" charset="0"/>
            </a:endParaRPr>
          </a:p>
          <a:p>
            <a:endParaRPr lang="en-US" dirty="0" smtClean="0"/>
          </a:p>
          <a:p>
            <a:endParaRPr lang="vi-VN" dirty="0" smtClean="0"/>
          </a:p>
          <a:p>
            <a:endParaRPr lang="en-US" dirty="0"/>
          </a:p>
        </p:txBody>
      </p:sp>
    </p:spTree>
    <p:extLst>
      <p:ext uri="{BB962C8B-B14F-4D97-AF65-F5344CB8AC3E}">
        <p14:creationId xmlns:p14="http://schemas.microsoft.com/office/powerpoint/2010/main" val="1229576025"/>
      </p:ext>
    </p:extLst>
  </p:cSld>
  <p:clrMapOvr>
    <a:masterClrMapping/>
  </p:clrMapOvr>
  <p:transition spd="slow">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a:t>tích</a:t>
            </a:r>
            <a:r>
              <a:rPr lang="en-US" dirty="0"/>
              <a:t> </a:t>
            </a:r>
            <a:r>
              <a:rPr lang="en-US" dirty="0" err="1"/>
              <a:t>Miền</a:t>
            </a:r>
            <a:endParaRPr lang="en-US" dirty="0"/>
          </a:p>
        </p:txBody>
      </p:sp>
      <p:sp>
        <p:nvSpPr>
          <p:cNvPr id="3" name="Content Placeholder 2"/>
          <p:cNvSpPr>
            <a:spLocks noGrp="1"/>
          </p:cNvSpPr>
          <p:nvPr>
            <p:ph idx="1"/>
          </p:nvPr>
        </p:nvSpPr>
        <p:spPr/>
        <p:txBody>
          <a:bodyPr/>
          <a:lstStyle/>
          <a:p>
            <a:r>
              <a:rPr lang="en-US" smtClean="0"/>
              <a:t>Xác định miền được khảo sát.</a:t>
            </a:r>
          </a:p>
          <a:p>
            <a:r>
              <a:rPr lang="en-US" smtClean="0"/>
              <a:t>Thu thập các mẫu ứng dụng trong miền.</a:t>
            </a:r>
          </a:p>
          <a:p>
            <a:r>
              <a:rPr lang="en-US" smtClean="0"/>
              <a:t>Phân tích các ứng dụng thu thập được.</a:t>
            </a:r>
          </a:p>
          <a:p>
            <a:r>
              <a:rPr lang="en-US" smtClean="0"/>
              <a:t>Phát triển mô hình phân tích cho các đối tượng.</a:t>
            </a:r>
          </a:p>
          <a:p>
            <a:endParaRPr lang="en-US" dirty="0" smtClean="0"/>
          </a:p>
        </p:txBody>
      </p:sp>
      <p:pic>
        <p:nvPicPr>
          <p:cNvPr id="4" name="Picture 3" descr="Kết quả hình ảnh cho software"/>
          <p:cNvPicPr/>
          <p:nvPr/>
        </p:nvPicPr>
        <p:blipFill>
          <a:blip r:embed="rId2"/>
          <a:srcRect/>
          <a:stretch>
            <a:fillRect/>
          </a:stretch>
        </p:blipFill>
        <p:spPr bwMode="auto">
          <a:xfrm>
            <a:off x="4114800" y="3754040"/>
            <a:ext cx="2743200" cy="1885950"/>
          </a:xfrm>
          <a:prstGeom prst="rect">
            <a:avLst/>
          </a:prstGeom>
          <a:noFill/>
          <a:ln w="9525">
            <a:noFill/>
            <a:miter lim="800000"/>
            <a:headEnd/>
            <a:tailEnd/>
          </a:ln>
        </p:spPr>
      </p:pic>
    </p:spTree>
    <p:extLst>
      <p:ext uri="{BB962C8B-B14F-4D97-AF65-F5344CB8AC3E}">
        <p14:creationId xmlns:p14="http://schemas.microsoft.com/office/powerpoint/2010/main" val="2406411994"/>
      </p:ext>
    </p:extLst>
  </p:cSld>
  <p:clrMapOvr>
    <a:masterClrMapping/>
  </p:clrMapOvr>
  <p:transition spd="slow">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Các thành phần của phân tích yêu cầu.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219200"/>
            <a:ext cx="6403570" cy="5504608"/>
          </a:xfrm>
        </p:spPr>
      </p:pic>
    </p:spTree>
    <p:extLst>
      <p:ext uri="{BB962C8B-B14F-4D97-AF65-F5344CB8AC3E}">
        <p14:creationId xmlns:p14="http://schemas.microsoft.com/office/powerpoint/2010/main" val="1548722127"/>
      </p:ext>
    </p:extLst>
  </p:cSld>
  <p:clrMapOvr>
    <a:masterClrMapping/>
  </p:clrMapOvr>
  <p:transition spd="slow">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kịch</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r>
              <a:rPr lang="en-US" dirty="0" err="1" smtClean="0"/>
              <a:t>Sơ</a:t>
            </a:r>
            <a:r>
              <a:rPr lang="en-US" dirty="0" smtClean="0"/>
              <a:t> </a:t>
            </a:r>
            <a:r>
              <a:rPr lang="en-US" dirty="0" err="1" smtClean="0"/>
              <a:t>đồ</a:t>
            </a:r>
            <a:r>
              <a:rPr lang="en-US" dirty="0" smtClean="0"/>
              <a:t> use-case </a:t>
            </a:r>
            <a:r>
              <a:rPr lang="en-US" dirty="0" err="1" smtClean="0"/>
              <a:t>được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xem</a:t>
            </a:r>
            <a:r>
              <a:rPr lang="en-US" dirty="0" smtClean="0"/>
              <a:t> </a:t>
            </a:r>
            <a:r>
              <a:rPr lang="en-US" dirty="0" err="1" smtClean="0"/>
              <a:t>thứ</a:t>
            </a:r>
            <a:r>
              <a:rPr lang="en-US" dirty="0" smtClean="0"/>
              <a:t> </a:t>
            </a:r>
            <a:r>
              <a:rPr lang="en-US" dirty="0" err="1" smtClean="0"/>
              <a:t>gì</a:t>
            </a:r>
            <a:r>
              <a:rPr lang="en-US" dirty="0" smtClean="0"/>
              <a:t> </a:t>
            </a:r>
            <a:r>
              <a:rPr lang="en-US" dirty="0" err="1" smtClean="0"/>
              <a:t>diễn</a:t>
            </a:r>
            <a:r>
              <a:rPr lang="en-US" dirty="0" smtClean="0"/>
              <a:t> </a:t>
            </a:r>
            <a:r>
              <a:rPr lang="en-US" dirty="0" err="1" smtClean="0"/>
              <a:t>ra</a:t>
            </a:r>
            <a:r>
              <a:rPr lang="en-US" dirty="0" smtClean="0"/>
              <a:t> </a:t>
            </a:r>
            <a:r>
              <a:rPr lang="en-US" dirty="0" err="1" smtClean="0"/>
              <a:t>bên</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tác</a:t>
            </a:r>
            <a:r>
              <a:rPr lang="en-US" dirty="0" smtClean="0"/>
              <a:t> </a:t>
            </a:r>
            <a:r>
              <a:rPr lang="en-US" dirty="0" err="1" smtClean="0"/>
              <a:t>nhân</a:t>
            </a:r>
            <a:r>
              <a:rPr lang="en-US" dirty="0" smtClean="0"/>
              <a:t>) </a:t>
            </a:r>
            <a:r>
              <a:rPr lang="en-US" dirty="0" err="1" smtClean="0"/>
              <a:t>và</a:t>
            </a:r>
            <a:r>
              <a:rPr lang="en-US" dirty="0" smtClean="0"/>
              <a:t> </a:t>
            </a:r>
            <a:r>
              <a:rPr lang="en-US" dirty="0" err="1" smtClean="0"/>
              <a:t>thứ</a:t>
            </a:r>
            <a:r>
              <a:rPr lang="en-US" dirty="0" smtClean="0"/>
              <a:t> </a:t>
            </a:r>
            <a:r>
              <a:rPr lang="en-US" dirty="0" err="1" smtClean="0"/>
              <a:t>gì</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bởi</a:t>
            </a:r>
            <a:r>
              <a:rPr lang="en-US" dirty="0" smtClean="0"/>
              <a:t> </a:t>
            </a:r>
            <a:r>
              <a:rPr lang="en-US" dirty="0" err="1" smtClean="0"/>
              <a:t>hệ</a:t>
            </a:r>
            <a:r>
              <a:rPr lang="en-US" dirty="0" smtClean="0"/>
              <a:t> </a:t>
            </a:r>
            <a:r>
              <a:rPr lang="en-US" dirty="0" err="1" smtClean="0"/>
              <a:t>thống</a:t>
            </a:r>
            <a:r>
              <a:rPr lang="en-US" dirty="0" smtClean="0"/>
              <a:t>.[</a:t>
            </a:r>
            <a:r>
              <a:rPr lang="en-US" altLang="en-US" dirty="0">
                <a:effectLst>
                  <a:outerShdw blurRad="38100" dist="38100" dir="2700000" algn="tl">
                    <a:srgbClr val="FFFFFF"/>
                  </a:outerShdw>
                </a:effectLst>
              </a:rPr>
              <a:t>Ivar Jacobson</a:t>
            </a:r>
            <a:r>
              <a:rPr lang="en-US" dirty="0" smtClean="0"/>
              <a:t>]</a:t>
            </a:r>
          </a:p>
          <a:p>
            <a:r>
              <a:rPr lang="en-US" dirty="0" err="1" smtClean="0"/>
              <a:t>Những</a:t>
            </a:r>
            <a:r>
              <a:rPr lang="en-US" dirty="0" smtClean="0"/>
              <a:t> </a:t>
            </a:r>
            <a:r>
              <a:rPr lang="en-US" dirty="0" err="1" smtClean="0"/>
              <a:t>điều</a:t>
            </a:r>
            <a:r>
              <a:rPr lang="en-US" dirty="0" smtClean="0"/>
              <a:t> </a:t>
            </a:r>
            <a:r>
              <a:rPr lang="en-US" dirty="0" err="1" smtClean="0"/>
              <a:t>nên</a:t>
            </a:r>
            <a:r>
              <a:rPr lang="en-US" dirty="0" smtClean="0"/>
              <a:t> </a:t>
            </a:r>
            <a:r>
              <a:rPr lang="en-US" dirty="0" err="1" smtClean="0"/>
              <a:t>cân</a:t>
            </a:r>
            <a:r>
              <a:rPr lang="en-US" dirty="0" smtClean="0"/>
              <a:t> </a:t>
            </a:r>
            <a:r>
              <a:rPr lang="en-US" dirty="0" err="1" smtClean="0"/>
              <a:t>nhắc</a:t>
            </a:r>
            <a:r>
              <a:rPr lang="en-US" dirty="0" smtClean="0"/>
              <a:t> </a:t>
            </a:r>
            <a:r>
              <a:rPr lang="en-US" dirty="0" err="1" smtClean="0"/>
              <a:t>khi</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sơ</a:t>
            </a:r>
            <a:r>
              <a:rPr lang="en-US" dirty="0" smtClean="0"/>
              <a:t> </a:t>
            </a:r>
            <a:r>
              <a:rPr lang="en-US" dirty="0" err="1" smtClean="0"/>
              <a:t>đồ</a:t>
            </a:r>
            <a:r>
              <a:rPr lang="en-US" dirty="0" smtClean="0"/>
              <a:t> use-case:</a:t>
            </a:r>
          </a:p>
          <a:p>
            <a:pPr lvl="1"/>
            <a:r>
              <a:rPr lang="en-US" dirty="0" err="1" smtClean="0"/>
              <a:t>Viết</a:t>
            </a:r>
            <a:r>
              <a:rPr lang="en-US" dirty="0" smtClean="0"/>
              <a:t> </a:t>
            </a:r>
            <a:r>
              <a:rPr lang="en-US" dirty="0" err="1" smtClean="0"/>
              <a:t>về</a:t>
            </a:r>
            <a:r>
              <a:rPr lang="en-US" dirty="0" smtClean="0"/>
              <a:t> </a:t>
            </a:r>
            <a:r>
              <a:rPr lang="en-US" dirty="0" err="1" smtClean="0"/>
              <a:t>cái</a:t>
            </a:r>
            <a:r>
              <a:rPr lang="en-US" dirty="0" smtClean="0"/>
              <a:t> </a:t>
            </a:r>
            <a:r>
              <a:rPr lang="en-US" dirty="0" err="1" smtClean="0"/>
              <a:t>gì</a:t>
            </a:r>
            <a:r>
              <a:rPr lang="en-US" dirty="0" smtClean="0"/>
              <a:t>?</a:t>
            </a:r>
          </a:p>
          <a:p>
            <a:pPr lvl="1"/>
            <a:r>
              <a:rPr lang="en-US" dirty="0" err="1" smtClean="0"/>
              <a:t>Nên</a:t>
            </a:r>
            <a:r>
              <a:rPr lang="en-US" dirty="0" smtClean="0"/>
              <a:t> </a:t>
            </a:r>
            <a:r>
              <a:rPr lang="en-US" dirty="0" err="1" smtClean="0"/>
              <a:t>viết</a:t>
            </a:r>
            <a:r>
              <a:rPr lang="en-US" dirty="0" smtClean="0"/>
              <a:t> </a:t>
            </a:r>
            <a:r>
              <a:rPr lang="en-US" dirty="0" err="1" smtClean="0"/>
              <a:t>bao</a:t>
            </a:r>
            <a:r>
              <a:rPr lang="en-US" dirty="0" smtClean="0"/>
              <a:t> </a:t>
            </a:r>
            <a:r>
              <a:rPr lang="en-US" dirty="0" err="1" smtClean="0"/>
              <a:t>nhiêu</a:t>
            </a:r>
            <a:r>
              <a:rPr lang="en-US" dirty="0" smtClean="0"/>
              <a:t> </a:t>
            </a:r>
            <a:r>
              <a:rPr lang="en-US" dirty="0" err="1" smtClean="0"/>
              <a:t>về</a:t>
            </a:r>
            <a:r>
              <a:rPr lang="en-US" dirty="0" smtClean="0"/>
              <a:t> </a:t>
            </a:r>
            <a:r>
              <a:rPr lang="en-US" dirty="0" err="1" smtClean="0"/>
              <a:t>nó</a:t>
            </a:r>
            <a:r>
              <a:rPr lang="en-US" dirty="0" smtClean="0"/>
              <a:t>?</a:t>
            </a:r>
          </a:p>
          <a:p>
            <a:pPr lvl="1"/>
            <a:r>
              <a:rPr lang="en-US" dirty="0" err="1" smtClean="0"/>
              <a:t>Miêu</a:t>
            </a:r>
            <a:r>
              <a:rPr lang="en-US" dirty="0" smtClean="0"/>
              <a:t> </a:t>
            </a:r>
            <a:r>
              <a:rPr lang="en-US" dirty="0" err="1" smtClean="0"/>
              <a:t>tả</a:t>
            </a:r>
            <a:r>
              <a:rPr lang="en-US" dirty="0" smtClean="0"/>
              <a:t> </a:t>
            </a:r>
            <a:r>
              <a:rPr lang="en-US" dirty="0" err="1" smtClean="0"/>
              <a:t>tới</a:t>
            </a:r>
            <a:r>
              <a:rPr lang="en-US" dirty="0" smtClean="0"/>
              <a:t> </a:t>
            </a:r>
            <a:r>
              <a:rPr lang="en-US" dirty="0" err="1" smtClean="0"/>
              <a:t>mức</a:t>
            </a:r>
            <a:r>
              <a:rPr lang="en-US" dirty="0" smtClean="0"/>
              <a:t> </a:t>
            </a:r>
            <a:r>
              <a:rPr lang="en-US" dirty="0" err="1" smtClean="0"/>
              <a:t>độ</a:t>
            </a:r>
            <a:r>
              <a:rPr lang="en-US" dirty="0" smtClean="0"/>
              <a:t> chi </a:t>
            </a:r>
            <a:r>
              <a:rPr lang="en-US" dirty="0" err="1" smtClean="0"/>
              <a:t>tiết</a:t>
            </a:r>
            <a:r>
              <a:rPr lang="en-US" dirty="0" smtClean="0"/>
              <a:t> </a:t>
            </a:r>
            <a:r>
              <a:rPr lang="en-US" dirty="0" err="1" smtClean="0"/>
              <a:t>thế</a:t>
            </a:r>
            <a:r>
              <a:rPr lang="en-US" dirty="0" smtClean="0"/>
              <a:t> </a:t>
            </a:r>
            <a:r>
              <a:rPr lang="en-US" dirty="0" err="1" smtClean="0"/>
              <a:t>nào</a:t>
            </a:r>
            <a:r>
              <a:rPr lang="en-US" dirty="0" smtClean="0"/>
              <a:t>?</a:t>
            </a:r>
          </a:p>
          <a:p>
            <a:pPr lvl="1"/>
            <a:r>
              <a:rPr lang="en-US" dirty="0" err="1" smtClean="0"/>
              <a:t>Tổ</a:t>
            </a:r>
            <a:r>
              <a:rPr lang="en-US" dirty="0" smtClean="0"/>
              <a:t> </a:t>
            </a:r>
            <a:r>
              <a:rPr lang="en-US" dirty="0" err="1" smtClean="0"/>
              <a:t>chức</a:t>
            </a:r>
            <a:r>
              <a:rPr lang="en-US" dirty="0" smtClean="0"/>
              <a:t> </a:t>
            </a:r>
            <a:r>
              <a:rPr lang="en-US" dirty="0" err="1" smtClean="0"/>
              <a:t>các</a:t>
            </a:r>
            <a:r>
              <a:rPr lang="en-US" dirty="0" smtClean="0"/>
              <a:t> </a:t>
            </a:r>
            <a:r>
              <a:rPr lang="en-US" dirty="0" err="1" smtClean="0"/>
              <a:t>miêu</a:t>
            </a:r>
            <a:r>
              <a:rPr lang="en-US" dirty="0" smtClean="0"/>
              <a:t> </a:t>
            </a:r>
            <a:r>
              <a:rPr lang="en-US" dirty="0" err="1" smtClean="0"/>
              <a:t>tả</a:t>
            </a:r>
            <a:r>
              <a:rPr lang="en-US" dirty="0" smtClean="0"/>
              <a:t> </a:t>
            </a:r>
            <a:r>
              <a:rPr lang="en-US" dirty="0" err="1" smtClean="0"/>
              <a:t>thế</a:t>
            </a:r>
            <a:r>
              <a:rPr lang="en-US" dirty="0" smtClean="0"/>
              <a:t> </a:t>
            </a:r>
            <a:r>
              <a:rPr lang="en-US" dirty="0" err="1" smtClean="0"/>
              <a:t>nào</a:t>
            </a:r>
            <a:r>
              <a:rPr lang="en-US" dirty="0" smtClean="0"/>
              <a:t>?</a:t>
            </a:r>
          </a:p>
          <a:p>
            <a:endParaRPr lang="en-US" dirty="0"/>
          </a:p>
        </p:txBody>
      </p:sp>
    </p:spTree>
    <p:extLst>
      <p:ext uri="{BB962C8B-B14F-4D97-AF65-F5344CB8AC3E}">
        <p14:creationId xmlns:p14="http://schemas.microsoft.com/office/powerpoint/2010/main" val="973622620"/>
      </p:ext>
    </p:extLst>
  </p:cSld>
  <p:clrMapOvr>
    <a:masterClrMapping/>
  </p:clrMapOvr>
  <p:transition spd="slow">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Viết về cái gì?</a:t>
            </a:r>
            <a:endParaRPr lang="en-US" dirty="0"/>
          </a:p>
        </p:txBody>
      </p:sp>
      <p:sp>
        <p:nvSpPr>
          <p:cNvPr id="3" name="Content Placeholder 2"/>
          <p:cNvSpPr>
            <a:spLocks noGrp="1"/>
          </p:cNvSpPr>
          <p:nvPr>
            <p:ph idx="1"/>
          </p:nvPr>
        </p:nvSpPr>
        <p:spPr/>
        <p:txBody>
          <a:bodyPr/>
          <a:lstStyle/>
          <a:p>
            <a:r>
              <a:rPr lang="en-US" smtClean="0"/>
              <a:t>Bắt đầu và gợi ý: cung cấp thông tin bạn cần để bắt đầu vẽ các use-case</a:t>
            </a:r>
          </a:p>
          <a:p>
            <a:r>
              <a:rPr lang="en-US" smtClean="0"/>
              <a:t>Thu thập thông tin từ các cuộc họp, QFD, các yêu cầu về kĩ thuật để:</a:t>
            </a:r>
          </a:p>
          <a:p>
            <a:pPr lvl="1"/>
            <a:r>
              <a:rPr lang="en-US" smtClean="0"/>
              <a:t>Xác định các bên liên quan</a:t>
            </a:r>
          </a:p>
          <a:p>
            <a:pPr lvl="1"/>
            <a:r>
              <a:rPr lang="en-US" smtClean="0"/>
              <a:t>Xác định phạm vi của vấn đề</a:t>
            </a:r>
          </a:p>
          <a:p>
            <a:pPr lvl="1"/>
            <a:r>
              <a:rPr lang="en-US" smtClean="0"/>
              <a:t>Xác định mục tiêu tổng thể</a:t>
            </a:r>
          </a:p>
          <a:p>
            <a:pPr lvl="1"/>
            <a:r>
              <a:rPr lang="en-US" smtClean="0"/>
              <a:t>Thiết lập các ưu tiên</a:t>
            </a:r>
          </a:p>
          <a:p>
            <a:pPr lvl="1"/>
            <a:r>
              <a:rPr lang="en-US" smtClean="0"/>
              <a:t>Vạch ra các yêu cầu chức năng được yêu cầu</a:t>
            </a:r>
          </a:p>
          <a:p>
            <a:pPr lvl="1"/>
            <a:r>
              <a:rPr lang="en-US" smtClean="0"/>
              <a:t>Đưa ra các đối tượng được điều khiển bởi hệ thống</a:t>
            </a:r>
          </a:p>
          <a:p>
            <a:r>
              <a:rPr lang="en-US" smtClean="0"/>
              <a:t>Để bắt đầu vẽ các use-case hãy liệt kê các chức năng hoặc hoạt động thực hiện bởi một tác nhân cụ thể.</a:t>
            </a:r>
          </a:p>
          <a:p>
            <a:pPr lvl="1"/>
            <a:endParaRPr lang="en-US" dirty="0"/>
          </a:p>
        </p:txBody>
      </p:sp>
    </p:spTree>
    <p:extLst>
      <p:ext uri="{BB962C8B-B14F-4D97-AF65-F5344CB8AC3E}">
        <p14:creationId xmlns:p14="http://schemas.microsoft.com/office/powerpoint/2010/main" val="1580133417"/>
      </p:ext>
    </p:extLst>
  </p:cSld>
  <p:clrMapOvr>
    <a:masterClrMapping/>
  </p:clrMapOvr>
  <p:transition spd="slow">
    <p:dissolve/>
  </p:transition>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1" id="{C2B41361-3657-4C33-80EA-6A399C954FCB}" vid="{A0BA7348-EC7B-40F9-862A-676DBBA17D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NMCNPM-Bai1-Giới thiệu tổng quan</Template>
  <TotalTime>631</TotalTime>
  <Words>2518</Words>
  <Application>Microsoft Office PowerPoint</Application>
  <PresentationFormat>On-screen Show (4:3)</PresentationFormat>
  <Paragraphs>179</Paragraphs>
  <Slides>41</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Helvetica</vt:lpstr>
      <vt:lpstr>Myriad Pro</vt:lpstr>
      <vt:lpstr>Palatino</vt:lpstr>
      <vt:lpstr>Tahoma</vt:lpstr>
      <vt:lpstr>Times New Roman</vt:lpstr>
      <vt:lpstr>Theme1</vt:lpstr>
      <vt:lpstr>Bài 7-1</vt:lpstr>
      <vt:lpstr>Phân tích yêu cầu:</vt:lpstr>
      <vt:lpstr>Cầu nối</vt:lpstr>
      <vt:lpstr>Nguyên tắc</vt:lpstr>
      <vt:lpstr>Phân tích Miền</vt:lpstr>
      <vt:lpstr>Phân tích Miền</vt:lpstr>
      <vt:lpstr>Các thành phần của phân tích yêu cầu.</vt:lpstr>
      <vt:lpstr>Mô hình dựa trên kịch bản</vt:lpstr>
      <vt:lpstr>Viết về cái gì?</vt:lpstr>
      <vt:lpstr>Viết bao nhiêu?</vt:lpstr>
      <vt:lpstr>Use-case</vt:lpstr>
      <vt:lpstr>Xây dựng biểu đồ use-case</vt:lpstr>
      <vt:lpstr>Biểu đồ use-case</vt:lpstr>
      <vt:lpstr>Biểu đồ activivy</vt:lpstr>
      <vt:lpstr>Biểu đồ Swimlane (làn bơi)</vt:lpstr>
      <vt:lpstr>Mô hình dữ liệu</vt:lpstr>
      <vt:lpstr>Đối tượng dữ liệu là gì?</vt:lpstr>
      <vt:lpstr>Đối tượng dữ liệu và thuộc tính.</vt:lpstr>
      <vt:lpstr>Mối quan hệ</vt:lpstr>
      <vt:lpstr>Kí hiệu ERD</vt:lpstr>
      <vt:lpstr>Xây dựng ERD</vt:lpstr>
      <vt:lpstr>Ví dụ về ERD</vt:lpstr>
      <vt:lpstr>Mô hình lớp cơ sở</vt:lpstr>
      <vt:lpstr>Xác định phân tích lớp</vt:lpstr>
      <vt:lpstr>Biểu hiện của phân tích lớp</vt:lpstr>
      <vt:lpstr>Lớp tiềm năng</vt:lpstr>
      <vt:lpstr>Lớp tiềm năng</vt:lpstr>
      <vt:lpstr>Định nghĩa thuộc tính</vt:lpstr>
      <vt:lpstr>Xác định các chức năng:</vt:lpstr>
      <vt:lpstr>Mô hình CRC</vt:lpstr>
      <vt:lpstr>Mô hình CRC</vt:lpstr>
      <vt:lpstr>Kiểu lớp</vt:lpstr>
      <vt:lpstr>Trách nhiệm</vt:lpstr>
      <vt:lpstr>Kết hợp</vt:lpstr>
      <vt:lpstr>Kết tập lớp</vt:lpstr>
      <vt:lpstr>Liên kết và phụ thuộc</vt:lpstr>
      <vt:lpstr>Liên kết bội</vt:lpstr>
      <vt:lpstr>Phụ thuộc</vt:lpstr>
      <vt:lpstr>Phân tích gói</vt:lpstr>
      <vt:lpstr>Phân tích gói</vt:lpstr>
      <vt:lpstr>Review mô hình CRC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dc:title>
  <dc:creator>Pham Quoc An</dc:creator>
  <cp:lastModifiedBy>Le Duc Trung</cp:lastModifiedBy>
  <cp:revision>50</cp:revision>
  <dcterms:created xsi:type="dcterms:W3CDTF">2015-10-24T09:36:35Z</dcterms:created>
  <dcterms:modified xsi:type="dcterms:W3CDTF">2020-04-14T08:58:03Z</dcterms:modified>
</cp:coreProperties>
</file>