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5e086e6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5e086e6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1351044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1351044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e086e6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e086e6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351044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1351044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5e086e6c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5e086e6c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a409b256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a409b256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1351044b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1351044b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7a409b25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a409b25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1351044b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1351044b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a409b25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a409b25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1351044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1351044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351044b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1351044b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1351044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135104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1351044bf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1351044bf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a409b256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a409b256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1351044b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1351044b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a409b25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a409b25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1351044b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1351044b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1351044b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1351044b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5e086e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5e086e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dca7a6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dca7a6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1351044b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1351044b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410d63c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410d63c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1351044b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1351044b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14055f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14055f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351044bf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1351044b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409b25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409b25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file/d/1FicT1ohb-T6807vt6A1VRgpvcbJz-Quv/view?usp=sharing" TargetMode="External"/><Relationship Id="rId4" Type="http://schemas.openxmlformats.org/officeDocument/2006/relationships/hyperlink" Target="https://docs.google.com/spreadsheets/d/1LHpsLmrm58RLqur9sJUVSMs_QMznFssUuL_bY-EbteI/edit#gid=556614479" TargetMode="External"/><Relationship Id="rId5" Type="http://schemas.openxmlformats.org/officeDocument/2006/relationships/hyperlink" Target="https://drive.google.com/file/d/1h2LiXOs7dR0GapGHGeF_3hn2XbLLqiBM/view?usp=sharing" TargetMode="External"/><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file/d/1FicT1ohb-T6807vt6A1VRgpvcbJz-Quv/view?usp=sharing" TargetMode="External"/><Relationship Id="rId4" Type="http://schemas.openxmlformats.org/officeDocument/2006/relationships/hyperlink" Target="https://docs.google.com/spreadsheets/d/1LHpsLmrm58RLqur9sJUVSMs_QMznFssUuL_bY-EbteI/edit#gid=556614479" TargetMode="External"/><Relationship Id="rId5" Type="http://schemas.openxmlformats.org/officeDocument/2006/relationships/hyperlink" Target="https://drive.google.com/file/d/1h2LiXOs7dR0GapGHGeF_3hn2XbLLqiBM/view?usp=sharing" TargetMode="External"/><Relationship Id="rId6"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4200"/>
              <a:t>自己紹介プレゼン</a:t>
            </a:r>
            <a:endParaRPr b="1" sz="4200"/>
          </a:p>
          <a:p>
            <a:pPr indent="0" lvl="0" marL="0" rtl="0" algn="l">
              <a:spcBef>
                <a:spcPts val="0"/>
              </a:spcBef>
              <a:spcAft>
                <a:spcPts val="0"/>
              </a:spcAft>
              <a:buNone/>
            </a:pPr>
            <a:r>
              <a:rPr b="1" lang="ja" sz="4200"/>
              <a:t>作成</a:t>
            </a:r>
            <a:r>
              <a:rPr lang="ja"/>
              <a:t>ガイド</a:t>
            </a:r>
            <a:endParaRPr b="1" sz="4200"/>
          </a:p>
        </p:txBody>
      </p:sp>
      <p:pic>
        <p:nvPicPr>
          <p:cNvPr id="87" name="Google Shape;87;p13"/>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3774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slide giới thiệu bản thân①</a:t>
            </a:r>
            <a:endParaRPr sz="2000">
              <a:latin typeface="Times New Roman"/>
              <a:ea typeface="Times New Roman"/>
              <a:cs typeface="Times New Roman"/>
              <a:sym typeface="Times New Roman"/>
            </a:endParaRPr>
          </a:p>
        </p:txBody>
      </p:sp>
      <p:sp>
        <p:nvSpPr>
          <p:cNvPr id="149" name="Google Shape;149;p22"/>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None/>
            </a:pPr>
            <a:r>
              <a:rPr lang="ja" sz="1050">
                <a:solidFill>
                  <a:srgbClr val="FF0000"/>
                </a:solidFill>
                <a:latin typeface="Times New Roman"/>
                <a:ea typeface="Times New Roman"/>
                <a:cs typeface="Times New Roman"/>
                <a:sym typeface="Times New Roman"/>
              </a:rPr>
              <a:t>（Tên）</a:t>
            </a:r>
            <a:endParaRPr sz="1050">
              <a:solidFill>
                <a:srgbClr val="FF0000"/>
              </a:solidFill>
              <a:latin typeface="Times New Roman"/>
              <a:ea typeface="Times New Roman"/>
              <a:cs typeface="Times New Roman"/>
              <a:sym typeface="Times New Roman"/>
            </a:endParaRPr>
          </a:p>
          <a:p>
            <a:pPr indent="-304958" lvl="0" marL="457200" rtl="0" algn="l">
              <a:lnSpc>
                <a:spcPct val="90000"/>
              </a:lnSpc>
              <a:spcBef>
                <a:spcPts val="0"/>
              </a:spcBef>
              <a:spcAft>
                <a:spcPts val="0"/>
              </a:spcAft>
              <a:buSzPct val="216666"/>
              <a:buFont typeface="Times New Roman"/>
              <a:buChar char="❏"/>
            </a:pPr>
            <a:r>
              <a:rPr lang="ja">
                <a:latin typeface="Times New Roman"/>
                <a:ea typeface="Times New Roman"/>
                <a:cs typeface="Times New Roman"/>
                <a:sym typeface="Times New Roman"/>
              </a:rPr>
              <a:t>Nguyễn Thị Hoa（グエン・ティ・ホア）</a:t>
            </a:r>
            <a:endParaRPr sz="6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（Trường, khoa, năm học）</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Đại học Sun Asterisk　 Khoa IT　Năm 3</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（Kiến thức đã học ở trường, sản phẩm）</a:t>
            </a:r>
            <a:endParaRPr sz="1050">
              <a:solidFill>
                <a:srgbClr val="FF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Đã nghiên cứu Ai từ năm thứ 3</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Phát triển ứng dụng di động sử dụng AI</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a:t>
            </a:r>
            <a:r>
              <a:rPr lang="ja" sz="1064">
                <a:solidFill>
                  <a:srgbClr val="FF0000"/>
                </a:solidFill>
                <a:latin typeface="Times New Roman"/>
                <a:ea typeface="Times New Roman"/>
                <a:cs typeface="Times New Roman"/>
                <a:sym typeface="Times New Roman"/>
              </a:rPr>
              <a:t>Hoạt động, kỹ năng đặc biệt, thành tích học tập ngoài trường</a:t>
            </a:r>
            <a:r>
              <a:rPr lang="ja" sz="1050">
                <a:solidFill>
                  <a:srgbClr val="FF0000"/>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SzPct val="100000"/>
              <a:buFont typeface="Times New Roman"/>
              <a:buChar char="❏"/>
            </a:pPr>
            <a:r>
              <a:rPr lang="ja">
                <a:solidFill>
                  <a:srgbClr val="666666"/>
                </a:solidFill>
                <a:latin typeface="Times New Roman"/>
                <a:ea typeface="Times New Roman"/>
                <a:cs typeface="Times New Roman"/>
                <a:sym typeface="Times New Roman"/>
              </a:rPr>
              <a:t>Tuần 2 lần, thực tập tại 1 công ty IT</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Tham gia dự án phát triển game</a:t>
            </a:r>
            <a:endParaRPr>
              <a:latin typeface="Times New Roman"/>
              <a:ea typeface="Times New Roman"/>
              <a:cs typeface="Times New Roman"/>
              <a:sym typeface="Times New Roman"/>
            </a:endParaRPr>
          </a:p>
        </p:txBody>
      </p:sp>
      <p:sp>
        <p:nvSpPr>
          <p:cNvPr id="150" name="Google Shape;150;p22"/>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tên là Nguyễn Thị Hoa đến từ khoa công nghệ thông tin trường đại học Sun Asterisk.</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đã nghiên cứu về AI từ năm thứ 3 tại trường đại học và tôi đang phát triển các ứng dụng di động sử dụng AI.</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Ngoài giờ học, tôi đang thực tập tại một công ty CNTT hai </a:t>
            </a:r>
            <a:r>
              <a:rPr lang="ja" sz="1200">
                <a:solidFill>
                  <a:srgbClr val="666666"/>
                </a:solidFill>
                <a:latin typeface="Times New Roman"/>
                <a:ea typeface="Times New Roman"/>
                <a:cs typeface="Times New Roman"/>
                <a:sym typeface="Times New Roman"/>
              </a:rPr>
              <a:t>buổi</a:t>
            </a:r>
            <a:r>
              <a:rPr lang="ja" sz="1200">
                <a:solidFill>
                  <a:srgbClr val="666666"/>
                </a:solidFill>
                <a:latin typeface="Times New Roman"/>
                <a:ea typeface="Times New Roman"/>
                <a:cs typeface="Times New Roman"/>
                <a:sym typeface="Times New Roman"/>
              </a:rPr>
              <a:t> một tuần và tham gia vào các dự án phát triển game.</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rất mong nhận được sự giúp đỡ.</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666666"/>
              </a:solidFill>
              <a:latin typeface="Arial"/>
              <a:ea typeface="Arial"/>
              <a:cs typeface="Arial"/>
              <a:sym typeface="Arial"/>
            </a:endParaRPr>
          </a:p>
        </p:txBody>
      </p:sp>
      <p:sp>
        <p:nvSpPr>
          <p:cNvPr id="151" name="Google Shape;151;p22"/>
          <p:cNvSpPr txBox="1"/>
          <p:nvPr>
            <p:ph type="title"/>
          </p:nvPr>
        </p:nvSpPr>
        <p:spPr>
          <a:xfrm>
            <a:off x="4643600" y="1318650"/>
            <a:ext cx="4240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script giới thiệu bản thân ①</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自己紹介スライド例②</a:t>
            </a:r>
            <a:endParaRPr/>
          </a:p>
        </p:txBody>
      </p:sp>
      <p:sp>
        <p:nvSpPr>
          <p:cNvPr id="157" name="Google Shape;157;p23"/>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None/>
            </a:pPr>
            <a:r>
              <a:rPr lang="ja" sz="1050">
                <a:solidFill>
                  <a:srgbClr val="FF0000"/>
                </a:solidFill>
              </a:rPr>
              <a:t>（名前）</a:t>
            </a:r>
            <a:endParaRPr sz="1050">
              <a:solidFill>
                <a:srgbClr val="FF0000"/>
              </a:solidFill>
            </a:endParaRPr>
          </a:p>
          <a:p>
            <a:pPr indent="-304958" lvl="0" marL="457200" rtl="0" algn="l">
              <a:lnSpc>
                <a:spcPct val="90000"/>
              </a:lnSpc>
              <a:spcBef>
                <a:spcPts val="0"/>
              </a:spcBef>
              <a:spcAft>
                <a:spcPts val="0"/>
              </a:spcAft>
              <a:buSzPct val="216666"/>
              <a:buFont typeface="Arial"/>
              <a:buChar char="❏"/>
            </a:pPr>
            <a:r>
              <a:rPr lang="ja">
                <a:latin typeface="Arial"/>
                <a:ea typeface="Arial"/>
                <a:cs typeface="Arial"/>
                <a:sym typeface="Arial"/>
              </a:rPr>
              <a:t>Nguyễn Thị Hoa（グエン・ティ・ホア）</a:t>
            </a:r>
            <a:endParaRPr sz="600">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（大学・コース・学年）</a:t>
            </a:r>
            <a:endParaRPr>
              <a:solidFill>
                <a:srgbClr val="666666"/>
              </a:solidFill>
              <a:latin typeface="Arial"/>
              <a:ea typeface="Arial"/>
              <a:cs typeface="Arial"/>
              <a:sym typeface="Arial"/>
            </a:endParaRPr>
          </a:p>
          <a:p>
            <a:pPr indent="-304958"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サンアスタリスク大学　 IT学部　3年</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a:t>
            </a:r>
            <a:r>
              <a:rPr lang="ja" sz="1050">
                <a:solidFill>
                  <a:srgbClr val="FF0000"/>
                </a:solidFill>
                <a:latin typeface="Arial"/>
                <a:ea typeface="Arial"/>
                <a:cs typeface="Arial"/>
                <a:sym typeface="Arial"/>
              </a:rPr>
              <a:t>学校で学んできたこと、成果</a:t>
            </a:r>
            <a:r>
              <a:rPr lang="ja" sz="1050">
                <a:solidFill>
                  <a:srgbClr val="FF0000"/>
                </a:solidFill>
              </a:rPr>
              <a:t>）</a:t>
            </a:r>
            <a:endParaRPr sz="1050">
              <a:solidFill>
                <a:srgbClr val="FF0000"/>
              </a:solidFill>
            </a:endParaRPr>
          </a:p>
          <a:p>
            <a:pPr indent="-304958"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Web専攻</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rPr lang="ja">
                <a:solidFill>
                  <a:srgbClr val="666666"/>
                </a:solidFill>
                <a:latin typeface="Arial"/>
                <a:ea typeface="Arial"/>
                <a:cs typeface="Arial"/>
                <a:sym typeface="Arial"/>
              </a:rPr>
              <a:t>フロントエンド業務が得意</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a:t>
            </a:r>
            <a:r>
              <a:rPr lang="ja" sz="1064">
                <a:solidFill>
                  <a:srgbClr val="FF0000"/>
                </a:solidFill>
                <a:latin typeface="Arial"/>
                <a:ea typeface="Arial"/>
                <a:cs typeface="Arial"/>
                <a:sym typeface="Arial"/>
              </a:rPr>
              <a:t>学業以外の活動・特技、成果</a:t>
            </a:r>
            <a:r>
              <a:rPr lang="ja" sz="1050">
                <a:solidFill>
                  <a:srgbClr val="FF0000"/>
                </a:solidFill>
              </a:rPr>
              <a:t>）</a:t>
            </a:r>
            <a:endParaRPr>
              <a:solidFill>
                <a:srgbClr val="666666"/>
              </a:solidFill>
              <a:latin typeface="Arial"/>
              <a:ea typeface="Arial"/>
              <a:cs typeface="Arial"/>
              <a:sym typeface="Arial"/>
            </a:endParaRPr>
          </a:p>
          <a:p>
            <a:pPr indent="-304958" lvl="0" marL="457200" rtl="0" algn="l">
              <a:lnSpc>
                <a:spcPct val="150000"/>
              </a:lnSpc>
              <a:spcBef>
                <a:spcPts val="0"/>
              </a:spcBef>
              <a:spcAft>
                <a:spcPts val="0"/>
              </a:spcAft>
              <a:buSzPct val="100000"/>
              <a:buChar char="❏"/>
            </a:pPr>
            <a:r>
              <a:rPr lang="ja">
                <a:solidFill>
                  <a:srgbClr val="666666"/>
                </a:solidFill>
                <a:latin typeface="Arial"/>
                <a:ea typeface="Arial"/>
                <a:cs typeface="Arial"/>
                <a:sym typeface="Arial"/>
              </a:rPr>
              <a:t>JLPTN2取得</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t/>
            </a:r>
            <a:endParaRPr>
              <a:solidFill>
                <a:srgbClr val="666666"/>
              </a:solidFill>
              <a:latin typeface="Arial"/>
              <a:ea typeface="Arial"/>
              <a:cs typeface="Arial"/>
              <a:sym typeface="Arial"/>
            </a:endParaRPr>
          </a:p>
        </p:txBody>
      </p:sp>
      <p:sp>
        <p:nvSpPr>
          <p:cNvPr id="158" name="Google Shape;158;p23"/>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サンアスタリスク大学 IT学部から参りました。</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a:latin typeface="Arial"/>
                <a:ea typeface="Arial"/>
                <a:cs typeface="Arial"/>
                <a:sym typeface="Arial"/>
              </a:rPr>
              <a:t>Nguyễn Thị Hoa</a:t>
            </a:r>
            <a:r>
              <a:rPr lang="ja" sz="1200">
                <a:solidFill>
                  <a:srgbClr val="666666"/>
                </a:solidFill>
                <a:latin typeface="Arial"/>
                <a:ea typeface="Arial"/>
                <a:cs typeface="Arial"/>
                <a:sym typeface="Arial"/>
              </a:rPr>
              <a:t>です。 </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大学ではWebを</a:t>
            </a:r>
            <a:r>
              <a:rPr lang="ja" sz="1200">
                <a:solidFill>
                  <a:srgbClr val="666666"/>
                </a:solidFill>
                <a:latin typeface="Arial"/>
                <a:ea typeface="Arial"/>
                <a:cs typeface="Arial"/>
                <a:sym typeface="Arial"/>
              </a:rPr>
              <a:t>専門に勉強しており、フロントエンド業務を得意としております。</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t>学校での勉強以外にも自分でも日本語を勉強し、昨年12月にJLPTN2に合格しました。</a:t>
            </a:r>
            <a:endParaRPr sz="1200"/>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本日はよろしくお願いいたします。</a:t>
            </a:r>
            <a:endParaRPr sz="1200"/>
          </a:p>
        </p:txBody>
      </p:sp>
      <p:sp>
        <p:nvSpPr>
          <p:cNvPr id="159" name="Google Shape;159;p23"/>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自己紹介スクリプト例②</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3774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giới thiệu bản thân②</a:t>
            </a:r>
            <a:endParaRPr sz="2000">
              <a:latin typeface="Times New Roman"/>
              <a:ea typeface="Times New Roman"/>
              <a:cs typeface="Times New Roman"/>
              <a:sym typeface="Times New Roman"/>
            </a:endParaRPr>
          </a:p>
        </p:txBody>
      </p:sp>
      <p:sp>
        <p:nvSpPr>
          <p:cNvPr id="165" name="Google Shape;165;p24"/>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None/>
            </a:pPr>
            <a:r>
              <a:rPr lang="ja" sz="1050">
                <a:solidFill>
                  <a:srgbClr val="FF0000"/>
                </a:solidFill>
                <a:latin typeface="Times New Roman"/>
                <a:ea typeface="Times New Roman"/>
                <a:cs typeface="Times New Roman"/>
                <a:sym typeface="Times New Roman"/>
              </a:rPr>
              <a:t>（Tên）</a:t>
            </a:r>
            <a:endParaRPr sz="1050">
              <a:solidFill>
                <a:srgbClr val="FF0000"/>
              </a:solidFill>
              <a:latin typeface="Times New Roman"/>
              <a:ea typeface="Times New Roman"/>
              <a:cs typeface="Times New Roman"/>
              <a:sym typeface="Times New Roman"/>
            </a:endParaRPr>
          </a:p>
          <a:p>
            <a:pPr indent="-304958" lvl="0" marL="457200" rtl="0" algn="l">
              <a:lnSpc>
                <a:spcPct val="90000"/>
              </a:lnSpc>
              <a:spcBef>
                <a:spcPts val="0"/>
              </a:spcBef>
              <a:spcAft>
                <a:spcPts val="0"/>
              </a:spcAft>
              <a:buSzPct val="216666"/>
              <a:buFont typeface="Times New Roman"/>
              <a:buChar char="❏"/>
            </a:pPr>
            <a:r>
              <a:rPr lang="ja">
                <a:latin typeface="Times New Roman"/>
                <a:ea typeface="Times New Roman"/>
                <a:cs typeface="Times New Roman"/>
                <a:sym typeface="Times New Roman"/>
              </a:rPr>
              <a:t>Nguyễn Thị Hoa（グエン・ティ・ホア）</a:t>
            </a:r>
            <a:endParaRPr sz="6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（Trường, khoa, năm học）</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Đại học Sun Asterisk　 Khoa IT　Năm 3</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（Kiến thức đã học ở trường, sản phẩm）</a:t>
            </a:r>
            <a:endParaRPr sz="1050">
              <a:solidFill>
                <a:srgbClr val="FF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Chuyên môn về Web</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Sở trường là front end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a:t>
            </a:r>
            <a:r>
              <a:rPr lang="ja" sz="1064">
                <a:solidFill>
                  <a:srgbClr val="FF0000"/>
                </a:solidFill>
                <a:latin typeface="Times New Roman"/>
                <a:ea typeface="Times New Roman"/>
                <a:cs typeface="Times New Roman"/>
                <a:sym typeface="Times New Roman"/>
              </a:rPr>
              <a:t>Hoạt động, kỹ năng đặc biệt, thành tích học tập ngoài trường</a:t>
            </a:r>
            <a:r>
              <a:rPr lang="ja" sz="1050">
                <a:solidFill>
                  <a:srgbClr val="FF0000"/>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SzPct val="100000"/>
              <a:buFont typeface="Times New Roman"/>
              <a:buChar char="❏"/>
            </a:pPr>
            <a:r>
              <a:rPr lang="ja">
                <a:solidFill>
                  <a:srgbClr val="666666"/>
                </a:solidFill>
                <a:latin typeface="Times New Roman"/>
                <a:ea typeface="Times New Roman"/>
                <a:cs typeface="Times New Roman"/>
                <a:sym typeface="Times New Roman"/>
              </a:rPr>
              <a:t>JLPT N2</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p:txBody>
      </p:sp>
      <p:sp>
        <p:nvSpPr>
          <p:cNvPr id="166" name="Google Shape;166;p24"/>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tên là Nguyễn Thị Hoa đến từ khoa công nghệ thông tin trường đại học Sun Asterisk.</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Ở trường đại học, tôi chuyên nghiên cứu về Web, và sở trường của tôi là công việc về front-end.</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Ngoài việc học ở trường tôi còn tự học tiếng Nhật và đã thi đỗ JLPT N2 vào tháng 12 năm ngoái.</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rất mong nhận được sự giúp đỡ.</a:t>
            </a:r>
            <a:endParaRPr sz="1200">
              <a:latin typeface="Times New Roman"/>
              <a:ea typeface="Times New Roman"/>
              <a:cs typeface="Times New Roman"/>
              <a:sym typeface="Times New Roman"/>
            </a:endParaRPr>
          </a:p>
        </p:txBody>
      </p:sp>
      <p:sp>
        <p:nvSpPr>
          <p:cNvPr id="167" name="Google Shape;167;p24"/>
          <p:cNvSpPr txBox="1"/>
          <p:nvPr>
            <p:ph type="title"/>
          </p:nvPr>
        </p:nvSpPr>
        <p:spPr>
          <a:xfrm>
            <a:off x="4643600" y="1318650"/>
            <a:ext cx="4500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script giới thiệu bản thân②</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自己紹介スライド例③</a:t>
            </a:r>
            <a:endParaRPr/>
          </a:p>
        </p:txBody>
      </p:sp>
      <p:sp>
        <p:nvSpPr>
          <p:cNvPr id="173" name="Google Shape;173;p25"/>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90000"/>
              </a:lnSpc>
              <a:spcBef>
                <a:spcPts val="0"/>
              </a:spcBef>
              <a:spcAft>
                <a:spcPts val="0"/>
              </a:spcAft>
              <a:buNone/>
            </a:pPr>
            <a:r>
              <a:rPr lang="ja" sz="1050">
                <a:solidFill>
                  <a:srgbClr val="FF0000"/>
                </a:solidFill>
              </a:rPr>
              <a:t>（名前）</a:t>
            </a:r>
            <a:endParaRPr sz="1050">
              <a:solidFill>
                <a:srgbClr val="FF0000"/>
              </a:solidFill>
            </a:endParaRPr>
          </a:p>
          <a:p>
            <a:pPr indent="-304958" lvl="0" marL="457200" rtl="0" algn="l">
              <a:lnSpc>
                <a:spcPct val="90000"/>
              </a:lnSpc>
              <a:spcBef>
                <a:spcPts val="0"/>
              </a:spcBef>
              <a:spcAft>
                <a:spcPts val="0"/>
              </a:spcAft>
              <a:buSzPct val="216666"/>
              <a:buFont typeface="Arial"/>
              <a:buChar char="❏"/>
            </a:pPr>
            <a:r>
              <a:rPr lang="ja">
                <a:latin typeface="Arial"/>
                <a:ea typeface="Arial"/>
                <a:cs typeface="Arial"/>
                <a:sym typeface="Arial"/>
              </a:rPr>
              <a:t>Nguyễn Thị Hoa（グエン・ティ・ホア）</a:t>
            </a:r>
            <a:endParaRPr sz="600">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（大学・コース・学年）</a:t>
            </a:r>
            <a:endParaRPr>
              <a:solidFill>
                <a:srgbClr val="666666"/>
              </a:solidFill>
              <a:latin typeface="Arial"/>
              <a:ea typeface="Arial"/>
              <a:cs typeface="Arial"/>
              <a:sym typeface="Arial"/>
            </a:endParaRPr>
          </a:p>
          <a:p>
            <a:pPr indent="-304958"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サンアスタリスク大学　 IT学部　3年</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a:t>
            </a:r>
            <a:r>
              <a:rPr lang="ja" sz="1050">
                <a:solidFill>
                  <a:srgbClr val="FF0000"/>
                </a:solidFill>
                <a:latin typeface="Arial"/>
                <a:ea typeface="Arial"/>
                <a:cs typeface="Arial"/>
                <a:sym typeface="Arial"/>
              </a:rPr>
              <a:t>学校で学んできたこと、成果</a:t>
            </a:r>
            <a:r>
              <a:rPr lang="ja" sz="1050">
                <a:solidFill>
                  <a:srgbClr val="FF0000"/>
                </a:solidFill>
              </a:rPr>
              <a:t>）</a:t>
            </a:r>
            <a:endParaRPr sz="1050">
              <a:solidFill>
                <a:srgbClr val="FF0000"/>
              </a:solidFill>
            </a:endParaRPr>
          </a:p>
          <a:p>
            <a:pPr indent="-304958"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データサイエンス</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rPr lang="ja">
                <a:solidFill>
                  <a:srgbClr val="666666"/>
                </a:solidFill>
                <a:latin typeface="Arial"/>
                <a:ea typeface="Arial"/>
                <a:cs typeface="Arial"/>
                <a:sym typeface="Arial"/>
              </a:rPr>
              <a:t>日本の大学の授業を受けている</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a:t>
            </a:r>
            <a:r>
              <a:rPr lang="ja" sz="1064">
                <a:solidFill>
                  <a:srgbClr val="FF0000"/>
                </a:solidFill>
                <a:latin typeface="Arial"/>
                <a:ea typeface="Arial"/>
                <a:cs typeface="Arial"/>
                <a:sym typeface="Arial"/>
              </a:rPr>
              <a:t>学業以外の活動・特技、成果</a:t>
            </a:r>
            <a:r>
              <a:rPr lang="ja" sz="1050">
                <a:solidFill>
                  <a:srgbClr val="FF0000"/>
                </a:solidFill>
              </a:rPr>
              <a:t>）</a:t>
            </a:r>
            <a:endParaRPr>
              <a:solidFill>
                <a:srgbClr val="666666"/>
              </a:solidFill>
              <a:latin typeface="Arial"/>
              <a:ea typeface="Arial"/>
              <a:cs typeface="Arial"/>
              <a:sym typeface="Arial"/>
            </a:endParaRPr>
          </a:p>
          <a:p>
            <a:pPr indent="-304958" lvl="0" marL="457200" rtl="0" algn="l">
              <a:lnSpc>
                <a:spcPct val="150000"/>
              </a:lnSpc>
              <a:spcBef>
                <a:spcPts val="0"/>
              </a:spcBef>
              <a:spcAft>
                <a:spcPts val="0"/>
              </a:spcAft>
              <a:buSzPct val="100000"/>
              <a:buChar char="❏"/>
            </a:pPr>
            <a:r>
              <a:rPr lang="ja">
                <a:solidFill>
                  <a:srgbClr val="666666"/>
                </a:solidFill>
                <a:latin typeface="Arial"/>
                <a:ea typeface="Arial"/>
                <a:cs typeface="Arial"/>
                <a:sym typeface="Arial"/>
              </a:rPr>
              <a:t>趣味：ギター</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rPr lang="ja">
                <a:solidFill>
                  <a:srgbClr val="666666"/>
                </a:solidFill>
                <a:latin typeface="Arial"/>
                <a:ea typeface="Arial"/>
                <a:cs typeface="Arial"/>
                <a:sym typeface="Arial"/>
              </a:rPr>
              <a:t>週末にカフェで友達とギターを弾いている</a:t>
            </a:r>
            <a:endParaRPr>
              <a:solidFill>
                <a:srgbClr val="666666"/>
              </a:solidFill>
              <a:latin typeface="Arial"/>
              <a:ea typeface="Arial"/>
              <a:cs typeface="Arial"/>
              <a:sym typeface="Arial"/>
            </a:endParaRPr>
          </a:p>
        </p:txBody>
      </p:sp>
      <p:sp>
        <p:nvSpPr>
          <p:cNvPr id="174" name="Google Shape;174;p25"/>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サンアスタリスク大学 IT学部から参りました。</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a:latin typeface="Arial"/>
                <a:ea typeface="Arial"/>
                <a:cs typeface="Arial"/>
                <a:sym typeface="Arial"/>
              </a:rPr>
              <a:t>Nguyễn Thị Hoa</a:t>
            </a:r>
            <a:r>
              <a:rPr lang="ja" sz="1200">
                <a:solidFill>
                  <a:srgbClr val="666666"/>
                </a:solidFill>
                <a:latin typeface="Arial"/>
                <a:ea typeface="Arial"/>
                <a:cs typeface="Arial"/>
                <a:sym typeface="Arial"/>
              </a:rPr>
              <a:t>です。 </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専門はデータサイエンスで、現在はonlineで日本の大学の授業を受けながら、プロジェクトを行っています。</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学業以外では、音楽に興味があり、特にギターが好きです。週末、よく友達とカフェへ行き、ギターを弾きながら歌っています。</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本日はよろしくお願いいたします。</a:t>
            </a:r>
            <a:endParaRPr sz="1200">
              <a:solidFill>
                <a:srgbClr val="666666"/>
              </a:solidFill>
              <a:latin typeface="Arial"/>
              <a:ea typeface="Arial"/>
              <a:cs typeface="Arial"/>
              <a:sym typeface="Arial"/>
            </a:endParaRPr>
          </a:p>
        </p:txBody>
      </p:sp>
      <p:sp>
        <p:nvSpPr>
          <p:cNvPr id="175" name="Google Shape;175;p25"/>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自己紹介スクリプト例③</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729450" y="1318650"/>
            <a:ext cx="37743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giới thiệu bản thân③</a:t>
            </a:r>
            <a:endParaRPr sz="2000">
              <a:latin typeface="Times New Roman"/>
              <a:ea typeface="Times New Roman"/>
              <a:cs typeface="Times New Roman"/>
              <a:sym typeface="Times New Roman"/>
            </a:endParaRPr>
          </a:p>
        </p:txBody>
      </p:sp>
      <p:sp>
        <p:nvSpPr>
          <p:cNvPr id="181" name="Google Shape;181;p26"/>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None/>
            </a:pPr>
            <a:r>
              <a:rPr lang="ja" sz="1050">
                <a:solidFill>
                  <a:srgbClr val="FF0000"/>
                </a:solidFill>
                <a:latin typeface="Times New Roman"/>
                <a:ea typeface="Times New Roman"/>
                <a:cs typeface="Times New Roman"/>
                <a:sym typeface="Times New Roman"/>
              </a:rPr>
              <a:t>（Tên）</a:t>
            </a:r>
            <a:endParaRPr sz="1050">
              <a:solidFill>
                <a:srgbClr val="FF0000"/>
              </a:solidFill>
              <a:latin typeface="Times New Roman"/>
              <a:ea typeface="Times New Roman"/>
              <a:cs typeface="Times New Roman"/>
              <a:sym typeface="Times New Roman"/>
            </a:endParaRPr>
          </a:p>
          <a:p>
            <a:pPr indent="-298767" lvl="0" marL="457200" rtl="0" algn="l">
              <a:lnSpc>
                <a:spcPct val="90000"/>
              </a:lnSpc>
              <a:spcBef>
                <a:spcPts val="0"/>
              </a:spcBef>
              <a:spcAft>
                <a:spcPts val="0"/>
              </a:spcAft>
              <a:buSzPct val="216666"/>
              <a:buFont typeface="Times New Roman"/>
              <a:buChar char="❏"/>
            </a:pPr>
            <a:r>
              <a:rPr lang="ja">
                <a:latin typeface="Times New Roman"/>
                <a:ea typeface="Times New Roman"/>
                <a:cs typeface="Times New Roman"/>
                <a:sym typeface="Times New Roman"/>
              </a:rPr>
              <a:t>Nguyễn Thị Hoa（グエン・ティ・ホア）</a:t>
            </a:r>
            <a:endParaRPr sz="6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（Trường, khoa, năm học）</a:t>
            </a:r>
            <a:endParaRPr>
              <a:solidFill>
                <a:srgbClr val="666666"/>
              </a:solidFill>
              <a:latin typeface="Times New Roman"/>
              <a:ea typeface="Times New Roman"/>
              <a:cs typeface="Times New Roman"/>
              <a:sym typeface="Times New Roman"/>
            </a:endParaRPr>
          </a:p>
          <a:p>
            <a:pPr indent="-298767"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Đại học Sun Asterisk　 Khoa IT　Năm 3</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（Kiến thức đã học ở trường, sản phẩm）</a:t>
            </a:r>
            <a:endParaRPr sz="1050">
              <a:solidFill>
                <a:srgbClr val="FF0000"/>
              </a:solidFill>
              <a:latin typeface="Times New Roman"/>
              <a:ea typeface="Times New Roman"/>
              <a:cs typeface="Times New Roman"/>
              <a:sym typeface="Times New Roman"/>
            </a:endParaRPr>
          </a:p>
          <a:p>
            <a:pPr indent="-298767"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Khoa học dữ liệu</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Tham gia giờ học của trường đại học Nhật Bản</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a:t>
            </a:r>
            <a:r>
              <a:rPr lang="ja" sz="1064">
                <a:solidFill>
                  <a:srgbClr val="FF0000"/>
                </a:solidFill>
                <a:latin typeface="Times New Roman"/>
                <a:ea typeface="Times New Roman"/>
                <a:cs typeface="Times New Roman"/>
                <a:sym typeface="Times New Roman"/>
              </a:rPr>
              <a:t>Hoạt động, kỹ năng đặc biệt, thành tích học tập ngoài trường</a:t>
            </a:r>
            <a:r>
              <a:rPr lang="ja" sz="1050">
                <a:solidFill>
                  <a:srgbClr val="FF0000"/>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298767" lvl="0" marL="457200" rtl="0" algn="l">
              <a:lnSpc>
                <a:spcPct val="150000"/>
              </a:lnSpc>
              <a:spcBef>
                <a:spcPts val="0"/>
              </a:spcBef>
              <a:spcAft>
                <a:spcPts val="0"/>
              </a:spcAft>
              <a:buSzPct val="100000"/>
              <a:buFont typeface="Times New Roman"/>
              <a:buChar char="❏"/>
            </a:pPr>
            <a:r>
              <a:rPr lang="ja">
                <a:solidFill>
                  <a:srgbClr val="666666"/>
                </a:solidFill>
                <a:latin typeface="Times New Roman"/>
                <a:ea typeface="Times New Roman"/>
                <a:cs typeface="Times New Roman"/>
                <a:sym typeface="Times New Roman"/>
              </a:rPr>
              <a:t>Sở thích: Guitar</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Cuối tuần chơi Guitar cùng với bạn bè tại quán cafe</a:t>
            </a:r>
            <a:endParaRPr>
              <a:solidFill>
                <a:srgbClr val="666666"/>
              </a:solidFill>
              <a:latin typeface="Times New Roman"/>
              <a:ea typeface="Times New Roman"/>
              <a:cs typeface="Times New Roman"/>
              <a:sym typeface="Times New Roman"/>
            </a:endParaRPr>
          </a:p>
        </p:txBody>
      </p:sp>
      <p:sp>
        <p:nvSpPr>
          <p:cNvPr id="182" name="Google Shape;182;p26"/>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tên là Nguyễn Thị Hoa đến từ khoa công nghệ thông tin trường đại học Sun Asterisk.</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Chuyên môn của tôi là khoa học dữ liệu và tôi hiện đang thực hiện một dự án và tham gia các lớp học trực tuyến tại một trường đại học Nhật Bản.</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Ngoài giờ học, tôi quan tâm đến âm nhạc, đặc biệt là guitar. Cuối tuần, tôi thường đến quán cà phê với bạn bè, hát và chơi guitar.</a:t>
            </a:r>
            <a:endParaRPr sz="12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200">
                <a:solidFill>
                  <a:srgbClr val="666666"/>
                </a:solidFill>
                <a:latin typeface="Times New Roman"/>
                <a:ea typeface="Times New Roman"/>
                <a:cs typeface="Times New Roman"/>
                <a:sym typeface="Times New Roman"/>
              </a:rPr>
              <a:t>Tôi rất mong nhận được sự giúp đỡ.</a:t>
            </a:r>
            <a:endParaRPr sz="1200">
              <a:solidFill>
                <a:srgbClr val="666666"/>
              </a:solidFill>
              <a:latin typeface="Times New Roman"/>
              <a:ea typeface="Times New Roman"/>
              <a:cs typeface="Times New Roman"/>
              <a:sym typeface="Times New Roman"/>
            </a:endParaRPr>
          </a:p>
        </p:txBody>
      </p:sp>
      <p:sp>
        <p:nvSpPr>
          <p:cNvPr id="183" name="Google Shape;183;p26"/>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000">
                <a:latin typeface="Times New Roman"/>
                <a:ea typeface="Times New Roman"/>
                <a:cs typeface="Times New Roman"/>
                <a:sym typeface="Times New Roman"/>
              </a:rPr>
              <a:t>Ví dụ script giới thiệu bản thân③</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a:t>
            </a:r>
            <a:endParaRPr/>
          </a:p>
        </p:txBody>
      </p:sp>
      <p:sp>
        <p:nvSpPr>
          <p:cNvPr id="189" name="Google Shape;18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ja">
                <a:solidFill>
                  <a:srgbClr val="666666"/>
                </a:solidFill>
                <a:latin typeface="Arial"/>
                <a:ea typeface="Arial"/>
                <a:cs typeface="Arial"/>
                <a:sym typeface="Arial"/>
              </a:rPr>
              <a:t>●内容</a:t>
            </a:r>
            <a:endParaRPr>
              <a:latin typeface="Arial"/>
              <a:ea typeface="Arial"/>
              <a:cs typeface="Arial"/>
              <a:sym typeface="Arial"/>
            </a:endParaRPr>
          </a:p>
          <a:p>
            <a:pPr indent="-311150" lvl="0" marL="457200" rtl="0" algn="l">
              <a:lnSpc>
                <a:spcPct val="150000"/>
              </a:lnSpc>
              <a:spcBef>
                <a:spcPts val="1200"/>
              </a:spcBef>
              <a:spcAft>
                <a:spcPts val="0"/>
              </a:spcAft>
              <a:buSzPts val="1300"/>
              <a:buFont typeface="Arial"/>
              <a:buAutoNum type="arabicPeriod"/>
            </a:pPr>
            <a:r>
              <a:rPr lang="ja">
                <a:latin typeface="Arial"/>
                <a:ea typeface="Arial"/>
                <a:cs typeface="Arial"/>
                <a:sym typeface="Arial"/>
              </a:rPr>
              <a:t>企業について魅力に感じている点</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AutoNum type="arabicPeriod"/>
            </a:pPr>
            <a:r>
              <a:rPr lang="ja">
                <a:latin typeface="Arial"/>
                <a:ea typeface="Arial"/>
                <a:cs typeface="Arial"/>
                <a:sym typeface="Arial"/>
              </a:rPr>
              <a:t>1の理由を、自身の価値観や経験を交えて説明</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Lý do muốn vào công ty</a:t>
            </a:r>
            <a:endParaRPr>
              <a:latin typeface="Times New Roman"/>
              <a:ea typeface="Times New Roman"/>
              <a:cs typeface="Times New Roman"/>
              <a:sym typeface="Times New Roman"/>
            </a:endParaRPr>
          </a:p>
        </p:txBody>
      </p:sp>
      <p:sp>
        <p:nvSpPr>
          <p:cNvPr id="195" name="Google Shape;19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ja">
                <a:solidFill>
                  <a:srgbClr val="666666"/>
                </a:solidFill>
                <a:latin typeface="Times New Roman"/>
                <a:ea typeface="Times New Roman"/>
                <a:cs typeface="Times New Roman"/>
                <a:sym typeface="Times New Roman"/>
              </a:rPr>
              <a:t>●Nội dung</a:t>
            </a:r>
            <a:endParaRPr>
              <a:latin typeface="Times New Roman"/>
              <a:ea typeface="Times New Roman"/>
              <a:cs typeface="Times New Roman"/>
              <a:sym typeface="Times New Roman"/>
            </a:endParaRPr>
          </a:p>
          <a:p>
            <a:pPr indent="-311150" lvl="0" marL="457200" rtl="0" algn="l">
              <a:lnSpc>
                <a:spcPct val="150000"/>
              </a:lnSpc>
              <a:spcBef>
                <a:spcPts val="1200"/>
              </a:spcBef>
              <a:spcAft>
                <a:spcPts val="0"/>
              </a:spcAft>
              <a:buSzPts val="1300"/>
              <a:buFont typeface="Times New Roman"/>
              <a:buAutoNum type="arabicPeriod"/>
            </a:pPr>
            <a:r>
              <a:rPr lang="ja">
                <a:latin typeface="Times New Roman"/>
                <a:ea typeface="Times New Roman"/>
                <a:cs typeface="Times New Roman"/>
                <a:sym typeface="Times New Roman"/>
              </a:rPr>
              <a:t>Doanh nghiệp có điểm gì thu hút?</a:t>
            </a:r>
            <a:endParaRPr>
              <a:latin typeface="Times New Roman"/>
              <a:ea typeface="Times New Roman"/>
              <a:cs typeface="Times New Roman"/>
              <a:sym typeface="Times New Roman"/>
            </a:endParaRPr>
          </a:p>
          <a:p>
            <a:pPr indent="-311150" lvl="0" marL="457200" rtl="0" algn="l">
              <a:lnSpc>
                <a:spcPct val="150000"/>
              </a:lnSpc>
              <a:spcBef>
                <a:spcPts val="0"/>
              </a:spcBef>
              <a:spcAft>
                <a:spcPts val="0"/>
              </a:spcAft>
              <a:buSzPts val="1300"/>
              <a:buFont typeface="Times New Roman"/>
              <a:buAutoNum type="arabicPeriod"/>
            </a:pPr>
            <a:r>
              <a:rPr lang="ja">
                <a:latin typeface="Times New Roman"/>
                <a:ea typeface="Times New Roman"/>
                <a:cs typeface="Times New Roman"/>
                <a:sym typeface="Times New Roman"/>
              </a:rPr>
              <a:t>Giải thích lý do cho nội dung 1 thông qua quan điểm, kinh nghiệm của bản thân</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志望動機の</a:t>
            </a:r>
            <a:r>
              <a:rPr lang="ja"/>
              <a:t>作り方</a:t>
            </a:r>
            <a:endParaRPr/>
          </a:p>
          <a:p>
            <a:pPr indent="0" lvl="0" marL="0" rtl="0" algn="l">
              <a:spcBef>
                <a:spcPts val="0"/>
              </a:spcBef>
              <a:spcAft>
                <a:spcPts val="0"/>
              </a:spcAft>
              <a:buNone/>
            </a:pPr>
            <a:r>
              <a:t/>
            </a:r>
            <a:endParaRPr/>
          </a:p>
        </p:txBody>
      </p:sp>
      <p:sp>
        <p:nvSpPr>
          <p:cNvPr id="201" name="Google Shape;201;p29"/>
          <p:cNvSpPr txBox="1"/>
          <p:nvPr>
            <p:ph idx="1" type="body"/>
          </p:nvPr>
        </p:nvSpPr>
        <p:spPr>
          <a:xfrm>
            <a:off x="729450" y="1802050"/>
            <a:ext cx="8385900" cy="3217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ja" sz="1000">
                <a:solidFill>
                  <a:srgbClr val="666666"/>
                </a:solidFill>
                <a:latin typeface="Arial"/>
                <a:ea typeface="Arial"/>
                <a:cs typeface="Arial"/>
                <a:sym typeface="Arial"/>
              </a:rPr>
              <a:t>Step1.	 企業研究：その企業ならではの特徴を知ろう！</a:t>
            </a:r>
            <a:endParaRPr sz="1000">
              <a:solidFill>
                <a:srgbClr val="666666"/>
              </a:solidFill>
              <a:latin typeface="Arial"/>
              <a:ea typeface="Arial"/>
              <a:cs typeface="Arial"/>
              <a:sym typeface="Arial"/>
            </a:endParaRPr>
          </a:p>
          <a:p>
            <a:pPr indent="0" lvl="0" marL="0" rtl="0" algn="l">
              <a:lnSpc>
                <a:spcPct val="105000"/>
              </a:lnSpc>
              <a:spcBef>
                <a:spcPts val="1200"/>
              </a:spcBef>
              <a:spcAft>
                <a:spcPts val="0"/>
              </a:spcAft>
              <a:buNone/>
            </a:pPr>
            <a:r>
              <a:rPr lang="ja" sz="1000">
                <a:solidFill>
                  <a:srgbClr val="666666"/>
                </a:solidFill>
                <a:latin typeface="Arial"/>
                <a:ea typeface="Arial"/>
                <a:cs typeface="Arial"/>
                <a:sym typeface="Arial"/>
              </a:rPr>
              <a:t>　　　　企業理念やビジョン、社長メッセージ、歴史、事業内容、プロダクトやサービス内容、競合他社との違い</a:t>
            </a:r>
            <a:endParaRPr sz="1000">
              <a:solidFill>
                <a:srgbClr val="666666"/>
              </a:solidFill>
              <a:latin typeface="Arial"/>
              <a:ea typeface="Arial"/>
              <a:cs typeface="Arial"/>
              <a:sym typeface="Arial"/>
            </a:endParaRPr>
          </a:p>
          <a:p>
            <a:pPr indent="457200" lvl="0" marL="0" rtl="0" algn="l">
              <a:lnSpc>
                <a:spcPct val="105000"/>
              </a:lnSpc>
              <a:spcBef>
                <a:spcPts val="1200"/>
              </a:spcBef>
              <a:spcAft>
                <a:spcPts val="0"/>
              </a:spcAft>
              <a:buNone/>
            </a:pPr>
            <a:r>
              <a:rPr lang="ja" sz="1000">
                <a:solidFill>
                  <a:srgbClr val="666666"/>
                </a:solidFill>
                <a:latin typeface="Arial"/>
                <a:ea typeface="Arial"/>
                <a:cs typeface="Arial"/>
                <a:sym typeface="Arial"/>
              </a:rPr>
              <a:t>企業研究の方法　</a:t>
            </a:r>
            <a:r>
              <a:rPr lang="ja" sz="1000" u="sng">
                <a:solidFill>
                  <a:srgbClr val="666666"/>
                </a:solidFill>
                <a:latin typeface="Arial"/>
                <a:ea typeface="Arial"/>
                <a:cs typeface="Arial"/>
                <a:sym typeface="Arial"/>
                <a:hlinkClick r:id="rId3">
                  <a:extLst>
                    <a:ext uri="{A12FA001-AC4F-418D-AE19-62706E023703}">
                      <ahyp:hlinkClr val="tx"/>
                    </a:ext>
                  </a:extLst>
                </a:hlinkClick>
              </a:rPr>
              <a:t>https://drive.google.com/file/d/1FicT1ohb-T6807vt6A1VRgpvcbJz-Quv/view?usp=sharing</a:t>
            </a:r>
            <a:endParaRPr sz="1000">
              <a:solidFill>
                <a:srgbClr val="666666"/>
              </a:solidFill>
              <a:latin typeface="Arial"/>
              <a:ea typeface="Arial"/>
              <a:cs typeface="Arial"/>
              <a:sym typeface="Arial"/>
            </a:endParaRPr>
          </a:p>
          <a:p>
            <a:pPr indent="457200" lvl="0" marL="0" rtl="0" algn="l">
              <a:lnSpc>
                <a:spcPct val="105000"/>
              </a:lnSpc>
              <a:spcBef>
                <a:spcPts val="1200"/>
              </a:spcBef>
              <a:spcAft>
                <a:spcPts val="0"/>
              </a:spcAft>
              <a:buNone/>
            </a:pPr>
            <a:r>
              <a:rPr lang="ja" sz="1000">
                <a:solidFill>
                  <a:srgbClr val="666666"/>
                </a:solidFill>
                <a:latin typeface="Arial"/>
                <a:ea typeface="Arial"/>
                <a:cs typeface="Arial"/>
                <a:sym typeface="Arial"/>
              </a:rPr>
              <a:t>企業分析シート　</a:t>
            </a:r>
            <a:r>
              <a:rPr lang="ja" sz="1000" u="sng">
                <a:solidFill>
                  <a:srgbClr val="666666"/>
                </a:solidFill>
                <a:latin typeface="Arial"/>
                <a:ea typeface="Arial"/>
                <a:cs typeface="Arial"/>
                <a:sym typeface="Arial"/>
                <a:hlinkClick r:id="rId4">
                  <a:extLst>
                    <a:ext uri="{A12FA001-AC4F-418D-AE19-62706E023703}">
                      <ahyp:hlinkClr val="tx"/>
                    </a:ext>
                  </a:extLst>
                </a:hlinkClick>
              </a:rPr>
              <a:t>https://docs.google.com/spreadsheets/d/1LHpsLmrm58RLqur9sJUVSMs_QMznFssUuL_bY-EbteI/edit#gid=556614479</a:t>
            </a:r>
            <a:endParaRPr sz="1000">
              <a:solidFill>
                <a:srgbClr val="666666"/>
              </a:solidFill>
              <a:latin typeface="Arial"/>
              <a:ea typeface="Arial"/>
              <a:cs typeface="Arial"/>
              <a:sym typeface="Arial"/>
            </a:endParaRPr>
          </a:p>
          <a:p>
            <a:pPr indent="0" lvl="0" marL="0" rtl="0" algn="l">
              <a:lnSpc>
                <a:spcPct val="105000"/>
              </a:lnSpc>
              <a:spcBef>
                <a:spcPts val="1200"/>
              </a:spcBef>
              <a:spcAft>
                <a:spcPts val="0"/>
              </a:spcAft>
              <a:buNone/>
            </a:pPr>
            <a:r>
              <a:rPr lang="ja" sz="1000">
                <a:solidFill>
                  <a:srgbClr val="666666"/>
                </a:solidFill>
                <a:latin typeface="Arial"/>
                <a:ea typeface="Arial"/>
                <a:cs typeface="Arial"/>
                <a:sym typeface="Arial"/>
              </a:rPr>
              <a:t>Step2.	自己分析：自分のことを知ろう！</a:t>
            </a:r>
            <a:endParaRPr sz="1000">
              <a:solidFill>
                <a:srgbClr val="666666"/>
              </a:solidFill>
              <a:latin typeface="Arial"/>
              <a:ea typeface="Arial"/>
              <a:cs typeface="Arial"/>
              <a:sym typeface="Arial"/>
            </a:endParaRPr>
          </a:p>
          <a:p>
            <a:pPr indent="457200" lvl="0" marL="0" rtl="0" algn="l">
              <a:lnSpc>
                <a:spcPct val="105000"/>
              </a:lnSpc>
              <a:spcBef>
                <a:spcPts val="1200"/>
              </a:spcBef>
              <a:spcAft>
                <a:spcPts val="0"/>
              </a:spcAft>
              <a:buNone/>
            </a:pPr>
            <a:r>
              <a:rPr lang="ja" sz="1000">
                <a:solidFill>
                  <a:srgbClr val="666666"/>
                </a:solidFill>
                <a:latin typeface="Arial"/>
                <a:ea typeface="Arial"/>
                <a:cs typeface="Arial"/>
                <a:sym typeface="Arial"/>
              </a:rPr>
              <a:t>長所と短所、性格、今まで楽しいと感じた瞬間、将来やりたいこと・なりたい自分、つきたい職種</a:t>
            </a:r>
            <a:endParaRPr sz="1000">
              <a:solidFill>
                <a:srgbClr val="666666"/>
              </a:solidFill>
              <a:latin typeface="Arial"/>
              <a:ea typeface="Arial"/>
              <a:cs typeface="Arial"/>
              <a:sym typeface="Arial"/>
            </a:endParaRPr>
          </a:p>
          <a:p>
            <a:pPr indent="457200" lvl="0" marL="0" rtl="0" algn="l">
              <a:lnSpc>
                <a:spcPct val="105000"/>
              </a:lnSpc>
              <a:spcBef>
                <a:spcPts val="1200"/>
              </a:spcBef>
              <a:spcAft>
                <a:spcPts val="0"/>
              </a:spcAft>
              <a:buNone/>
            </a:pPr>
            <a:r>
              <a:rPr lang="ja" sz="1000">
                <a:solidFill>
                  <a:srgbClr val="666666"/>
                </a:solidFill>
                <a:latin typeface="Arial"/>
                <a:ea typeface="Arial"/>
                <a:cs typeface="Arial"/>
                <a:sym typeface="Arial"/>
              </a:rPr>
              <a:t>自己分析の方法　</a:t>
            </a:r>
            <a:r>
              <a:rPr lang="ja" sz="1000" u="sng">
                <a:solidFill>
                  <a:srgbClr val="666666"/>
                </a:solidFill>
                <a:latin typeface="Arial"/>
                <a:ea typeface="Arial"/>
                <a:cs typeface="Arial"/>
                <a:sym typeface="Arial"/>
                <a:hlinkClick r:id="rId5">
                  <a:extLst>
                    <a:ext uri="{A12FA001-AC4F-418D-AE19-62706E023703}">
                      <ahyp:hlinkClr val="tx"/>
                    </a:ext>
                  </a:extLst>
                </a:hlinkClick>
              </a:rPr>
              <a:t>https://drive.google.com/file/d/1h2LiXOs7dR0GapGHGeF_3hn2XbLLqiBM/view?usp=sharing</a:t>
            </a:r>
            <a:endParaRPr sz="1000">
              <a:solidFill>
                <a:srgbClr val="666666"/>
              </a:solidFill>
              <a:latin typeface="Arial"/>
              <a:ea typeface="Arial"/>
              <a:cs typeface="Arial"/>
              <a:sym typeface="Arial"/>
            </a:endParaRPr>
          </a:p>
          <a:p>
            <a:pPr indent="0" lvl="0" marL="0" rtl="0" algn="l">
              <a:lnSpc>
                <a:spcPct val="105000"/>
              </a:lnSpc>
              <a:spcBef>
                <a:spcPts val="1200"/>
              </a:spcBef>
              <a:spcAft>
                <a:spcPts val="0"/>
              </a:spcAft>
              <a:buNone/>
            </a:pPr>
            <a:r>
              <a:rPr lang="ja" sz="1000">
                <a:solidFill>
                  <a:srgbClr val="666666"/>
                </a:solidFill>
                <a:latin typeface="Arial"/>
                <a:ea typeface="Arial"/>
                <a:cs typeface="Arial"/>
                <a:sym typeface="Arial"/>
              </a:rPr>
              <a:t>Step3.	企業と自分がマッチしているポイントを探そう！</a:t>
            </a:r>
            <a:endParaRPr sz="1000">
              <a:solidFill>
                <a:srgbClr val="666666"/>
              </a:solidFill>
              <a:latin typeface="Arial"/>
              <a:ea typeface="Arial"/>
              <a:cs typeface="Arial"/>
              <a:sym typeface="Arial"/>
            </a:endParaRPr>
          </a:p>
          <a:p>
            <a:pPr indent="457200" lvl="0" marL="0" rtl="0" algn="l">
              <a:lnSpc>
                <a:spcPct val="105000"/>
              </a:lnSpc>
              <a:spcBef>
                <a:spcPts val="1200"/>
              </a:spcBef>
              <a:spcAft>
                <a:spcPts val="1200"/>
              </a:spcAft>
              <a:buNone/>
            </a:pPr>
            <a:r>
              <a:rPr lang="ja" sz="1000">
                <a:solidFill>
                  <a:srgbClr val="666666"/>
                </a:solidFill>
                <a:latin typeface="Arial"/>
                <a:ea typeface="Arial"/>
                <a:cs typeface="Arial"/>
                <a:sym typeface="Arial"/>
              </a:rPr>
              <a:t>なぜその企業が魅力的に感じるのか、理由を突き詰める→最低でも3つ志望動機を用意する</a:t>
            </a:r>
            <a:endParaRPr sz="1000">
              <a:solidFill>
                <a:srgbClr val="666666"/>
              </a:solidFill>
              <a:latin typeface="Arial"/>
              <a:ea typeface="Arial"/>
              <a:cs typeface="Arial"/>
              <a:sym typeface="Arial"/>
            </a:endParaRPr>
          </a:p>
        </p:txBody>
      </p:sp>
      <p:pic>
        <p:nvPicPr>
          <p:cNvPr id="202" name="Google Shape;202;p29"/>
          <p:cNvPicPr preferRelativeResize="0"/>
          <p:nvPr/>
        </p:nvPicPr>
        <p:blipFill rotWithShape="1">
          <a:blip r:embed="rId6">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Cách đưa ra các lý do muốn vào công ty</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08" name="Google Shape;208;p30"/>
          <p:cNvSpPr txBox="1"/>
          <p:nvPr>
            <p:ph idx="1" type="body"/>
          </p:nvPr>
        </p:nvSpPr>
        <p:spPr>
          <a:xfrm>
            <a:off x="729450" y="1802050"/>
            <a:ext cx="8385900" cy="32175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None/>
            </a:pPr>
            <a:r>
              <a:rPr lang="ja" sz="1000">
                <a:solidFill>
                  <a:srgbClr val="666666"/>
                </a:solidFill>
                <a:latin typeface="Times New Roman"/>
                <a:ea typeface="Times New Roman"/>
                <a:cs typeface="Times New Roman"/>
                <a:sym typeface="Times New Roman"/>
              </a:rPr>
              <a:t>Step1.	 Tìm hiểu doanh nghiệp：Hãy tìm hiểu về những đặc điểm chỉ doanh nghiệp đó mới có！</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　　　　Triết lý, tầm nhìn của công ty, lời nhắn của lãnh đạo công ty, lịch sử, nội dung hoạt động của công ty, nội dung các sản phẩm - dịch vụ, đặc điểm cạnh tranh của công ty  đó… so với những công ty khác</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Phương pháp tìm hiểu doanh nghiệp:</a:t>
            </a:r>
            <a:r>
              <a:rPr lang="ja" sz="1000">
                <a:solidFill>
                  <a:srgbClr val="666666"/>
                </a:solidFill>
                <a:latin typeface="Times New Roman"/>
                <a:ea typeface="Times New Roman"/>
                <a:cs typeface="Times New Roman"/>
                <a:sym typeface="Times New Roman"/>
              </a:rPr>
              <a:t>　</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u="sng">
                <a:solidFill>
                  <a:srgbClr val="666666"/>
                </a:solidFill>
                <a:latin typeface="Times New Roman"/>
                <a:ea typeface="Times New Roman"/>
                <a:cs typeface="Times New Roman"/>
                <a:sym typeface="Times New Roman"/>
                <a:hlinkClick r:id="rId3">
                  <a:extLst>
                    <a:ext uri="{A12FA001-AC4F-418D-AE19-62706E023703}">
                      <ahyp:hlinkClr val="tx"/>
                    </a:ext>
                  </a:extLst>
                </a:hlinkClick>
              </a:rPr>
              <a:t>https://drive.google.com/file/d/1FicT1ohb-T6807vt6A1VRgpvcbJz-Quv/view?usp=sharing</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File hướng dẫn cách phân tích về doanh nghiệp:　</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u="sng">
                <a:solidFill>
                  <a:srgbClr val="666666"/>
                </a:solidFill>
                <a:latin typeface="Times New Roman"/>
                <a:ea typeface="Times New Roman"/>
                <a:cs typeface="Times New Roman"/>
                <a:sym typeface="Times New Roman"/>
                <a:hlinkClick r:id="rId4">
                  <a:extLst>
                    <a:ext uri="{A12FA001-AC4F-418D-AE19-62706E023703}">
                      <ahyp:hlinkClr val="tx"/>
                    </a:ext>
                  </a:extLst>
                </a:hlinkClick>
              </a:rPr>
              <a:t>https://docs.google.com/spreadsheets/d/1LHpsLmrm58RLqur9sJUVSMs_QMznFssUuL_bY-EbteI/edit#gid=556614479</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Step2.	Giới thiệu bản thân：Hãy tìm hiểu những điều liên quan đến bản thân mình！</a:t>
            </a:r>
            <a:endParaRPr sz="1000">
              <a:solidFill>
                <a:srgbClr val="666666"/>
              </a:solidFill>
              <a:latin typeface="Times New Roman"/>
              <a:ea typeface="Times New Roman"/>
              <a:cs typeface="Times New Roman"/>
              <a:sym typeface="Times New Roman"/>
            </a:endParaRPr>
          </a:p>
          <a:p>
            <a:pPr indent="45720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Điểm mạnh và điểm yếu, tính cách, khoảnh khắc em cảm thấy vui từ trước đến nay, việc bản thân muốn làm/muốn trở thành trong tương lai, công việc muốn làm</a:t>
            </a:r>
            <a:endParaRPr sz="1000">
              <a:solidFill>
                <a:srgbClr val="666666"/>
              </a:solidFill>
              <a:latin typeface="Times New Roman"/>
              <a:ea typeface="Times New Roman"/>
              <a:cs typeface="Times New Roman"/>
              <a:sym typeface="Times New Roman"/>
            </a:endParaRPr>
          </a:p>
          <a:p>
            <a:pPr indent="45720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Phương pháp phân tích bản thân:</a:t>
            </a:r>
            <a:r>
              <a:rPr lang="ja" sz="1000">
                <a:solidFill>
                  <a:srgbClr val="666666"/>
                </a:solidFill>
                <a:latin typeface="Times New Roman"/>
                <a:ea typeface="Times New Roman"/>
                <a:cs typeface="Times New Roman"/>
                <a:sym typeface="Times New Roman"/>
              </a:rPr>
              <a:t>　</a:t>
            </a:r>
            <a:r>
              <a:rPr lang="ja" sz="1000" u="sng">
                <a:solidFill>
                  <a:srgbClr val="666666"/>
                </a:solidFill>
                <a:latin typeface="Times New Roman"/>
                <a:ea typeface="Times New Roman"/>
                <a:cs typeface="Times New Roman"/>
                <a:sym typeface="Times New Roman"/>
                <a:hlinkClick r:id="rId5">
                  <a:extLst>
                    <a:ext uri="{A12FA001-AC4F-418D-AE19-62706E023703}">
                      <ahyp:hlinkClr val="tx"/>
                    </a:ext>
                  </a:extLst>
                </a:hlinkClick>
              </a:rPr>
              <a:t>https://drive.google.com/file/d/1h2LiXOs7dR0GapGHGeF_3hn2XbLLqiBM/view?usp=sharing</a:t>
            </a:r>
            <a:endParaRPr sz="1000">
              <a:solidFill>
                <a:srgbClr val="666666"/>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lang="ja" sz="1000">
                <a:solidFill>
                  <a:srgbClr val="666666"/>
                </a:solidFill>
                <a:latin typeface="Times New Roman"/>
                <a:ea typeface="Times New Roman"/>
                <a:cs typeface="Times New Roman"/>
                <a:sym typeface="Times New Roman"/>
              </a:rPr>
              <a:t>Step3.	Hãy tìm ra điểm phù hợp giữa bản thân mình với doanh nghiệp！</a:t>
            </a:r>
            <a:endParaRPr sz="1000">
              <a:solidFill>
                <a:srgbClr val="666666"/>
              </a:solidFill>
              <a:latin typeface="Times New Roman"/>
              <a:ea typeface="Times New Roman"/>
              <a:cs typeface="Times New Roman"/>
              <a:sym typeface="Times New Roman"/>
            </a:endParaRPr>
          </a:p>
          <a:p>
            <a:pPr indent="457200" lvl="0" marL="0" rtl="0" algn="l">
              <a:lnSpc>
                <a:spcPct val="105000"/>
              </a:lnSpc>
              <a:spcBef>
                <a:spcPts val="1200"/>
              </a:spcBef>
              <a:spcAft>
                <a:spcPts val="1200"/>
              </a:spcAft>
              <a:buNone/>
            </a:pPr>
            <a:r>
              <a:rPr lang="ja" sz="1000">
                <a:solidFill>
                  <a:srgbClr val="666666"/>
                </a:solidFill>
                <a:latin typeface="Times New Roman"/>
                <a:ea typeface="Times New Roman"/>
                <a:cs typeface="Times New Roman"/>
                <a:sym typeface="Times New Roman"/>
              </a:rPr>
              <a:t>Tại sao em lại cảm thấy doanh nghiệp đó thu hút?Tìm hiểu, phân tích kỹ lý do→Chuẩn bị được ít nhất 3 lý do muốn vào công ty</a:t>
            </a:r>
            <a:endParaRPr sz="1000">
              <a:solidFill>
                <a:srgbClr val="666666"/>
              </a:solidFill>
              <a:latin typeface="Times New Roman"/>
              <a:ea typeface="Times New Roman"/>
              <a:cs typeface="Times New Roman"/>
              <a:sym typeface="Times New Roman"/>
            </a:endParaRPr>
          </a:p>
        </p:txBody>
      </p:sp>
      <p:pic>
        <p:nvPicPr>
          <p:cNvPr id="209" name="Google Shape;209;p30"/>
          <p:cNvPicPr preferRelativeResize="0"/>
          <p:nvPr/>
        </p:nvPicPr>
        <p:blipFill rotWithShape="1">
          <a:blip r:embed="rId6">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a:t>
            </a:r>
            <a:r>
              <a:rPr lang="ja"/>
              <a:t>スライド例</a:t>
            </a:r>
            <a:r>
              <a:rPr lang="ja"/>
              <a:t>①</a:t>
            </a:r>
            <a:endParaRPr/>
          </a:p>
        </p:txBody>
      </p:sp>
      <p:sp>
        <p:nvSpPr>
          <p:cNvPr id="215" name="Google Shape;215;p31"/>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ja" sz="1050">
                <a:solidFill>
                  <a:srgbClr val="FF0000"/>
                </a:solidFill>
              </a:rPr>
              <a:t>（志望動機1）</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SzPts val="1300"/>
              <a:buFont typeface="Arial"/>
              <a:buChar char="❏"/>
            </a:pPr>
            <a:r>
              <a:rPr lang="ja">
                <a:solidFill>
                  <a:srgbClr val="666666"/>
                </a:solidFill>
                <a:latin typeface="Arial"/>
                <a:ea typeface="Arial"/>
                <a:cs typeface="Arial"/>
                <a:sym typeface="Arial"/>
              </a:rPr>
              <a:t>AIやブロックチェーンといった最先端の技術を使用したプロダクトの開発</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（志望動機2）</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Clr>
                <a:srgbClr val="666666"/>
              </a:buClr>
              <a:buSzPts val="1300"/>
              <a:buFont typeface="Arial"/>
              <a:buChar char="❏"/>
            </a:pPr>
            <a:r>
              <a:rPr lang="ja">
                <a:solidFill>
                  <a:srgbClr val="666666"/>
                </a:solidFill>
                <a:latin typeface="Arial"/>
                <a:ea typeface="Arial"/>
                <a:cs typeface="Arial"/>
                <a:sym typeface="Arial"/>
              </a:rPr>
              <a:t>グローバル展開をしており多国籍のチームで構成されている</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（志望動機3）</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Clr>
                <a:srgbClr val="666666"/>
              </a:buClr>
              <a:buSzPts val="1300"/>
              <a:buFont typeface="Arial"/>
              <a:buChar char="❏"/>
            </a:pPr>
            <a:r>
              <a:rPr lang="ja">
                <a:solidFill>
                  <a:srgbClr val="666666"/>
                </a:solidFill>
                <a:latin typeface="Arial"/>
                <a:ea typeface="Arial"/>
                <a:cs typeface="Arial"/>
                <a:sym typeface="Arial"/>
              </a:rPr>
              <a:t>環境分野の事業</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p>
        </p:txBody>
      </p:sp>
      <p:sp>
        <p:nvSpPr>
          <p:cNvPr id="216" name="Google Shape;216;p31"/>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御社を志望する理由は3つあります。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1つ目は御社ではAIやブロックチェーンといった最先端の技術を使用したプロダクトを開発しており、自分の興味があり勉強してきた技術を学べる環境があるためです。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2つ目はベトナムや日本だけでなく将来的にはグローバルに活躍したいと思っており、御社はグローバル展開をしており多国籍のチームで構成されているためです。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3つ目は御社は環境分野がメインで事業を展開しており、環境の問題は世界中で深刻な課題を抱えており、課題を解決する社会的意義が非常に大きいので、やりがいがあると感じるためです。</a:t>
            </a:r>
            <a:endParaRPr sz="1200">
              <a:solidFill>
                <a:srgbClr val="666666"/>
              </a:solidFill>
              <a:latin typeface="Arial"/>
              <a:ea typeface="Arial"/>
              <a:cs typeface="Arial"/>
              <a:sym typeface="Arial"/>
            </a:endParaRPr>
          </a:p>
        </p:txBody>
      </p:sp>
      <p:sp>
        <p:nvSpPr>
          <p:cNvPr id="217" name="Google Shape;217;p31"/>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a:t>
            </a:r>
            <a:r>
              <a:rPr lang="ja"/>
              <a:t>スクリプト例①</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latin typeface="Times New Roman"/>
                <a:ea typeface="Times New Roman"/>
                <a:cs typeface="Times New Roman"/>
                <a:sym typeface="Times New Roman"/>
              </a:rPr>
              <a:t>Hướng dẫn tạo bài thuyết trình giới thiệu bản thân</a:t>
            </a:r>
            <a:endParaRPr sz="4200">
              <a:latin typeface="Times New Roman"/>
              <a:ea typeface="Times New Roman"/>
              <a:cs typeface="Times New Roman"/>
              <a:sym typeface="Times New Roman"/>
            </a:endParaRPr>
          </a:p>
        </p:txBody>
      </p:sp>
      <p:pic>
        <p:nvPicPr>
          <p:cNvPr id="93" name="Google Shape;93;p14"/>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29325" y="1204350"/>
            <a:ext cx="37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latin typeface="Times New Roman"/>
                <a:ea typeface="Times New Roman"/>
                <a:cs typeface="Times New Roman"/>
                <a:sym typeface="Times New Roman"/>
              </a:rPr>
              <a:t>Ví dụ </a:t>
            </a:r>
            <a:r>
              <a:rPr lang="ja" sz="1800">
                <a:latin typeface="Times New Roman"/>
                <a:ea typeface="Times New Roman"/>
                <a:cs typeface="Times New Roman"/>
                <a:sym typeface="Times New Roman"/>
              </a:rPr>
              <a:t>① về slide trình bày lý do muốn vào công ty</a:t>
            </a:r>
            <a:endParaRPr sz="1800">
              <a:latin typeface="Times New Roman"/>
              <a:ea typeface="Times New Roman"/>
              <a:cs typeface="Times New Roman"/>
              <a:sym typeface="Times New Roman"/>
            </a:endParaRPr>
          </a:p>
        </p:txBody>
      </p:sp>
      <p:sp>
        <p:nvSpPr>
          <p:cNvPr id="223" name="Google Shape;223;p32"/>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1）</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SzPts val="1300"/>
              <a:buFont typeface="Times New Roman"/>
              <a:buChar char="❏"/>
            </a:pPr>
            <a:r>
              <a:rPr lang="ja">
                <a:solidFill>
                  <a:srgbClr val="666666"/>
                </a:solidFill>
                <a:latin typeface="Times New Roman"/>
                <a:ea typeface="Times New Roman"/>
                <a:cs typeface="Times New Roman"/>
                <a:sym typeface="Times New Roman"/>
              </a:rPr>
              <a:t>Phát triển các sản phẩm sử dụng kỹ thuật tiên tiến nhất hiện nay như AI, Blockchain</a:t>
            </a:r>
            <a:r>
              <a:rPr lang="ja">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2）</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666666"/>
              </a:buClr>
              <a:buSzPts val="1300"/>
              <a:buFont typeface="Times New Roman"/>
              <a:buChar char="❏"/>
            </a:pPr>
            <a:r>
              <a:rPr lang="ja">
                <a:solidFill>
                  <a:srgbClr val="666666"/>
                </a:solidFill>
                <a:latin typeface="Times New Roman"/>
                <a:ea typeface="Times New Roman"/>
                <a:cs typeface="Times New Roman"/>
                <a:sym typeface="Times New Roman"/>
              </a:rPr>
              <a:t>Công ty có quy mô toàn cầu, các thành viên trong team đến từ nhiều quốc gia khác nhau</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3）</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666666"/>
              </a:buClr>
              <a:buSzPts val="1300"/>
              <a:buFont typeface="Times New Roman"/>
              <a:buChar char="❏"/>
            </a:pPr>
            <a:r>
              <a:rPr lang="ja">
                <a:solidFill>
                  <a:srgbClr val="666666"/>
                </a:solidFill>
                <a:latin typeface="Times New Roman"/>
                <a:ea typeface="Times New Roman"/>
                <a:cs typeface="Times New Roman"/>
                <a:sym typeface="Times New Roman"/>
              </a:rPr>
              <a:t>Hoạt động trong lĩnh vực môi trường </a:t>
            </a:r>
            <a:endParaRPr>
              <a:latin typeface="Times New Roman"/>
              <a:ea typeface="Times New Roman"/>
              <a:cs typeface="Times New Roman"/>
              <a:sym typeface="Times New Roman"/>
            </a:endParaRPr>
          </a:p>
        </p:txBody>
      </p:sp>
      <p:sp>
        <p:nvSpPr>
          <p:cNvPr id="224" name="Google Shape;224;p32"/>
          <p:cNvSpPr txBox="1"/>
          <p:nvPr>
            <p:ph idx="2" type="body"/>
          </p:nvPr>
        </p:nvSpPr>
        <p:spPr>
          <a:xfrm>
            <a:off x="4719800" y="2078875"/>
            <a:ext cx="3774300" cy="2827800"/>
          </a:xfrm>
          <a:prstGeom prst="rect">
            <a:avLst/>
          </a:prstGeom>
        </p:spPr>
        <p:txBody>
          <a:bodyPr anchorCtr="0" anchor="t" bIns="91425" lIns="91425" spcFirstLastPara="1" rIns="91425" wrap="square" tIns="91425">
            <a:normAutofit lnSpcReduction="20000"/>
          </a:bodyPr>
          <a:lstStyle/>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Em có 3 lý do muốn vào công ty như sau:</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nhất là vì công ty đang phát triển các sản phẩm sử dụng kỹ thuật tiên tiến nhất hiện nay như AI, blockchain…, nếu được vào công ty thì em sẽ có môi trường để học hỏi, trau dồi các kiến thức mà em đang quan tâm.</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2 là vì công ty có quy mô toàn cầu, các thành viên trong team đến từ nhiều quốc gia khác nhau sẽ giúp cho em có thể phát triển bản thân trong tương lai chứ không chỉ giới hạn ở phạm vi Việt Nam hay Nhật Bản.</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3 là vì công ty hoạt động chủ yếu ở lĩnh vực môi trường. Các vấn đề về môi trường hiện nay đang trở thành vấn đề nghiêm trọng của toàn thế giới, việc giải quyết những vấn đề này có ý nghĩa xã hội rất to lớn nên em rất muốn được đóng góp công sức của mình.</a:t>
            </a:r>
            <a:endParaRPr sz="1200">
              <a:solidFill>
                <a:srgbClr val="666666"/>
              </a:solidFill>
              <a:latin typeface="Times New Roman"/>
              <a:ea typeface="Times New Roman"/>
              <a:cs typeface="Times New Roman"/>
              <a:sym typeface="Times New Roman"/>
            </a:endParaRPr>
          </a:p>
        </p:txBody>
      </p:sp>
      <p:sp>
        <p:nvSpPr>
          <p:cNvPr id="225" name="Google Shape;225;p32"/>
          <p:cNvSpPr txBox="1"/>
          <p:nvPr>
            <p:ph type="title"/>
          </p:nvPr>
        </p:nvSpPr>
        <p:spPr>
          <a:xfrm>
            <a:off x="4643600" y="1204350"/>
            <a:ext cx="37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latin typeface="Times New Roman"/>
                <a:ea typeface="Times New Roman"/>
                <a:cs typeface="Times New Roman"/>
                <a:sym typeface="Times New Roman"/>
              </a:rPr>
              <a:t>Ví dụ </a:t>
            </a:r>
            <a:r>
              <a:rPr lang="ja" sz="1800">
                <a:latin typeface="Times New Roman"/>
                <a:ea typeface="Times New Roman"/>
                <a:cs typeface="Times New Roman"/>
                <a:sym typeface="Times New Roman"/>
              </a:rPr>
              <a:t>① về script trình bày lý do muốn vào công ty</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志望動機スライド</a:t>
            </a:r>
            <a:r>
              <a:rPr lang="ja"/>
              <a:t>例②</a:t>
            </a:r>
            <a:endParaRPr/>
          </a:p>
        </p:txBody>
      </p:sp>
      <p:sp>
        <p:nvSpPr>
          <p:cNvPr id="231" name="Google Shape;231;p33"/>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050">
                <a:solidFill>
                  <a:srgbClr val="FF0000"/>
                </a:solidFill>
              </a:rPr>
              <a:t>（志望動機1）</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SzPts val="1300"/>
              <a:buFont typeface="Arial"/>
              <a:buChar char="❏"/>
            </a:pPr>
            <a:r>
              <a:rPr lang="ja">
                <a:solidFill>
                  <a:srgbClr val="666666"/>
                </a:solidFill>
                <a:latin typeface="Arial"/>
                <a:ea typeface="Arial"/>
                <a:cs typeface="Arial"/>
                <a:sym typeface="Arial"/>
              </a:rPr>
              <a:t>様々な分野の知識を得ることができる</a:t>
            </a:r>
            <a:endParaRPr sz="1050">
              <a:solidFill>
                <a:srgbClr val="FF0000"/>
              </a:solidFil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（志望動機2）</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Clr>
                <a:srgbClr val="666666"/>
              </a:buClr>
              <a:buSzPts val="1300"/>
              <a:buFont typeface="Arial"/>
              <a:buChar char="❏"/>
            </a:pPr>
            <a:r>
              <a:rPr lang="ja">
                <a:solidFill>
                  <a:srgbClr val="666666"/>
                </a:solidFill>
                <a:latin typeface="Arial"/>
                <a:ea typeface="Arial"/>
                <a:cs typeface="Arial"/>
                <a:sym typeface="Arial"/>
              </a:rPr>
              <a:t>成長できる環境</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（志望動機3）</a:t>
            </a:r>
            <a:endParaRPr>
              <a:solidFill>
                <a:srgbClr val="666666"/>
              </a:solidFill>
              <a:latin typeface="Arial"/>
              <a:ea typeface="Arial"/>
              <a:cs typeface="Arial"/>
              <a:sym typeface="Arial"/>
            </a:endParaRPr>
          </a:p>
          <a:p>
            <a:pPr indent="-311150" lvl="0" marL="457200" rtl="0" algn="l">
              <a:lnSpc>
                <a:spcPct val="140000"/>
              </a:lnSpc>
              <a:spcBef>
                <a:spcPts val="0"/>
              </a:spcBef>
              <a:spcAft>
                <a:spcPts val="0"/>
              </a:spcAft>
              <a:buClr>
                <a:srgbClr val="666666"/>
              </a:buClr>
              <a:buSzPts val="1300"/>
              <a:buFont typeface="Arial"/>
              <a:buChar char="❏"/>
            </a:pPr>
            <a:r>
              <a:rPr lang="ja">
                <a:solidFill>
                  <a:srgbClr val="666666"/>
                </a:solidFill>
                <a:latin typeface="Arial"/>
                <a:ea typeface="Arial"/>
                <a:cs typeface="Arial"/>
                <a:sym typeface="Arial"/>
              </a:rPr>
              <a:t>若手でも活躍できる環境</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p>
        </p:txBody>
      </p:sp>
      <p:sp>
        <p:nvSpPr>
          <p:cNvPr id="232" name="Google Shape;232;p33"/>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御社を志望する理由は3つあります。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1つ目は</a:t>
            </a:r>
            <a:r>
              <a:rPr lang="ja" sz="1000">
                <a:solidFill>
                  <a:srgbClr val="666666"/>
                </a:solidFill>
                <a:latin typeface="Arial"/>
                <a:ea typeface="Arial"/>
                <a:cs typeface="Arial"/>
                <a:sym typeface="Arial"/>
              </a:rPr>
              <a:t>御社は１つのプロダクトだけでなく、〇〇や△△など様々なプロダクトの開発に携わる機会があり、様々な分野の知識を身に着けられると思ったためです。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2つ目は</a:t>
            </a:r>
            <a:r>
              <a:rPr lang="ja" sz="1000">
                <a:solidFill>
                  <a:srgbClr val="666666"/>
                </a:solidFill>
                <a:latin typeface="Arial"/>
                <a:ea typeface="Arial"/>
                <a:cs typeface="Arial"/>
                <a:sym typeface="Arial"/>
              </a:rPr>
              <a:t>御社は社内で勉強会や、ハッカソン・アイディアソンなどのイベントが開催されていて、成長できる機会が多いからです。</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rPr lang="ja" sz="1000">
                <a:solidFill>
                  <a:srgbClr val="666666"/>
                </a:solidFill>
                <a:latin typeface="Arial"/>
                <a:ea typeface="Arial"/>
                <a:cs typeface="Arial"/>
                <a:sym typeface="Arial"/>
              </a:rPr>
              <a:t>3つ目は御社では若手でも活躍できる場があると考えためです。説明会で、若手でもチャレンジできる環境があると聞き、その点に魅力を感じました。</a:t>
            </a:r>
            <a:endParaRPr sz="1000">
              <a:solidFill>
                <a:srgbClr val="666666"/>
              </a:solidFill>
              <a:latin typeface="Arial"/>
              <a:ea typeface="Arial"/>
              <a:cs typeface="Arial"/>
              <a:sym typeface="Arial"/>
            </a:endParaRPr>
          </a:p>
          <a:p>
            <a:pPr indent="0" lvl="0" marL="0" rtl="0" algn="l">
              <a:lnSpc>
                <a:spcPct val="140000"/>
              </a:lnSpc>
              <a:spcBef>
                <a:spcPts val="0"/>
              </a:spcBef>
              <a:spcAft>
                <a:spcPts val="0"/>
              </a:spcAft>
              <a:buNone/>
            </a:pPr>
            <a:r>
              <a:t/>
            </a:r>
            <a:endParaRPr sz="1000">
              <a:solidFill>
                <a:srgbClr val="666666"/>
              </a:solidFill>
              <a:latin typeface="Arial"/>
              <a:ea typeface="Arial"/>
              <a:cs typeface="Arial"/>
              <a:sym typeface="Arial"/>
            </a:endParaRPr>
          </a:p>
        </p:txBody>
      </p:sp>
      <p:sp>
        <p:nvSpPr>
          <p:cNvPr id="233" name="Google Shape;233;p33"/>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志望動機スクリプト例②</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729450" y="1318650"/>
            <a:ext cx="37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latin typeface="Times New Roman"/>
                <a:ea typeface="Times New Roman"/>
                <a:cs typeface="Times New Roman"/>
                <a:sym typeface="Times New Roman"/>
              </a:rPr>
              <a:t>Ví dụ </a:t>
            </a:r>
            <a:r>
              <a:rPr lang="ja" sz="1800">
                <a:latin typeface="Times New Roman"/>
                <a:ea typeface="Times New Roman"/>
                <a:cs typeface="Times New Roman"/>
                <a:sym typeface="Times New Roman"/>
              </a:rPr>
              <a:t>② về slide trình bày lý do muốn vào công ty</a:t>
            </a:r>
            <a:endParaRPr sz="1800">
              <a:latin typeface="Times New Roman"/>
              <a:ea typeface="Times New Roman"/>
              <a:cs typeface="Times New Roman"/>
              <a:sym typeface="Times New Roman"/>
            </a:endParaRPr>
          </a:p>
        </p:txBody>
      </p:sp>
      <p:sp>
        <p:nvSpPr>
          <p:cNvPr id="239" name="Google Shape;239;p34"/>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1）</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SzPts val="1300"/>
              <a:buFont typeface="Times New Roman"/>
              <a:buChar char="❏"/>
            </a:pPr>
            <a:r>
              <a:rPr lang="ja">
                <a:solidFill>
                  <a:srgbClr val="666666"/>
                </a:solidFill>
                <a:latin typeface="Times New Roman"/>
                <a:ea typeface="Times New Roman"/>
                <a:cs typeface="Times New Roman"/>
                <a:sym typeface="Times New Roman"/>
              </a:rPr>
              <a:t>Có thể biết được kiến thức về nhiều lĩnh vực khác nhau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2）</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666666"/>
              </a:buClr>
              <a:buSzPts val="1300"/>
              <a:buFont typeface="Times New Roman"/>
              <a:buChar char="❏"/>
            </a:pPr>
            <a:r>
              <a:rPr lang="ja">
                <a:solidFill>
                  <a:srgbClr val="666666"/>
                </a:solidFill>
                <a:latin typeface="Times New Roman"/>
                <a:ea typeface="Times New Roman"/>
                <a:cs typeface="Times New Roman"/>
                <a:sym typeface="Times New Roman"/>
              </a:rPr>
              <a:t>Môi trường có thể phát triển</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（Lý do 3）</a:t>
            </a:r>
            <a:endParaRPr>
              <a:solidFill>
                <a:srgbClr val="666666"/>
              </a:solidFill>
              <a:latin typeface="Times New Roman"/>
              <a:ea typeface="Times New Roman"/>
              <a:cs typeface="Times New Roman"/>
              <a:sym typeface="Times New Roman"/>
            </a:endParaRPr>
          </a:p>
          <a:p>
            <a:pPr indent="-311150" lvl="0" marL="457200" rtl="0" algn="l">
              <a:lnSpc>
                <a:spcPct val="140000"/>
              </a:lnSpc>
              <a:spcBef>
                <a:spcPts val="0"/>
              </a:spcBef>
              <a:spcAft>
                <a:spcPts val="0"/>
              </a:spcAft>
              <a:buClr>
                <a:srgbClr val="666666"/>
              </a:buClr>
              <a:buSzPts val="1300"/>
              <a:buFont typeface="Times New Roman"/>
              <a:buChar char="❏"/>
            </a:pPr>
            <a:r>
              <a:rPr lang="ja">
                <a:solidFill>
                  <a:srgbClr val="666666"/>
                </a:solidFill>
                <a:latin typeface="Times New Roman"/>
                <a:ea typeface="Times New Roman"/>
                <a:cs typeface="Times New Roman"/>
                <a:sym typeface="Times New Roman"/>
              </a:rPr>
              <a:t>Môi trường cho những người trẻ có thể cống hiến</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p:txBody>
      </p:sp>
      <p:sp>
        <p:nvSpPr>
          <p:cNvPr id="240" name="Google Shape;240;p34"/>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lnSpcReduction="10000"/>
          </a:bodyPr>
          <a:lstStyle/>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Em có 3 lý do muốn vào công ty như sau:</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nhất  là vì công ty không chỉ phát triển một sản phẩm mà còn phát triển nhiều sản phẩm khác như…, điều này giúp em có thể biết được nhiều kiến thức về các lĩnh vực khác nhau.</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2  là vì công ty tổ chức nhiều sự kiện nội bộ như các buổi chia sẻ kinh nghiệm, hackathon, ideathon, giúp em có nhiều cơ hội để phát triển.</a:t>
            </a:r>
            <a:endParaRPr sz="1000">
              <a:solidFill>
                <a:srgbClr val="666666"/>
              </a:solidFill>
              <a:latin typeface="Times New Roman"/>
              <a:ea typeface="Times New Roman"/>
              <a:cs typeface="Times New Roman"/>
              <a:sym typeface="Times New Roman"/>
            </a:endParaRPr>
          </a:p>
          <a:p>
            <a:pPr indent="0" lvl="0" marL="0" rtl="0" algn="l">
              <a:lnSpc>
                <a:spcPct val="140000"/>
              </a:lnSpc>
              <a:spcBef>
                <a:spcPts val="0"/>
              </a:spcBef>
              <a:spcAft>
                <a:spcPts val="0"/>
              </a:spcAft>
              <a:buNone/>
            </a:pPr>
            <a:r>
              <a:rPr lang="ja" sz="1000">
                <a:solidFill>
                  <a:srgbClr val="666666"/>
                </a:solidFill>
                <a:latin typeface="Times New Roman"/>
                <a:ea typeface="Times New Roman"/>
                <a:cs typeface="Times New Roman"/>
                <a:sym typeface="Times New Roman"/>
              </a:rPr>
              <a:t>Lý do thứ ba là vì em nghĩ công ty có môi trường làm việc tạo điều kiện cho những người trẻ cũng có thể đóng góp, cống hiến được nhiều. Trong buổi giới thiệu về công ty, em thấy công ty có chia sẻ thông tin là sẽ tạo ra môi trường để những nhân viên trẻ được thử sức, chính điều này đã thu hút em muốn vào công ty.</a:t>
            </a:r>
            <a:endParaRPr sz="1000">
              <a:solidFill>
                <a:srgbClr val="666666"/>
              </a:solidFill>
              <a:latin typeface="Times New Roman"/>
              <a:ea typeface="Times New Roman"/>
              <a:cs typeface="Times New Roman"/>
              <a:sym typeface="Times New Roman"/>
            </a:endParaRPr>
          </a:p>
        </p:txBody>
      </p:sp>
      <p:sp>
        <p:nvSpPr>
          <p:cNvPr id="241" name="Google Shape;241;p34"/>
          <p:cNvSpPr txBox="1"/>
          <p:nvPr>
            <p:ph type="title"/>
          </p:nvPr>
        </p:nvSpPr>
        <p:spPr>
          <a:xfrm>
            <a:off x="4643600" y="1318650"/>
            <a:ext cx="3774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latin typeface="Times New Roman"/>
                <a:ea typeface="Times New Roman"/>
                <a:cs typeface="Times New Roman"/>
                <a:sym typeface="Times New Roman"/>
              </a:rPr>
              <a:t>Ví dụ </a:t>
            </a:r>
            <a:r>
              <a:rPr lang="ja" sz="1800">
                <a:latin typeface="Times New Roman"/>
                <a:ea typeface="Times New Roman"/>
                <a:cs typeface="Times New Roman"/>
                <a:sym typeface="Times New Roman"/>
              </a:rPr>
              <a:t>② về script trình bày lý do muốn vào công ty</a:t>
            </a:r>
            <a:endParaRPr sz="1800">
              <a:latin typeface="Times New Roman"/>
              <a:ea typeface="Times New Roman"/>
              <a:cs typeface="Times New Roman"/>
              <a:sym typeface="Times New Roman"/>
            </a:endParaRPr>
          </a:p>
        </p:txBody>
      </p:sp>
      <p:sp>
        <p:nvSpPr>
          <p:cNvPr id="242" name="Google Shape;242;p34"/>
          <p:cNvSpPr txBox="1"/>
          <p:nvPr/>
        </p:nvSpPr>
        <p:spPr>
          <a:xfrm>
            <a:off x="0" y="59325"/>
            <a:ext cx="230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latin typeface="Times New Roman"/>
                <a:ea typeface="Times New Roman"/>
                <a:cs typeface="Times New Roman"/>
                <a:sym typeface="Times New Roman"/>
              </a:rPr>
              <a:t>編集中</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将来の目標</a:t>
            </a:r>
            <a:endParaRPr/>
          </a:p>
        </p:txBody>
      </p:sp>
      <p:sp>
        <p:nvSpPr>
          <p:cNvPr id="248" name="Google Shape;248;p35"/>
          <p:cNvSpPr txBox="1"/>
          <p:nvPr>
            <p:ph idx="1" type="body"/>
          </p:nvPr>
        </p:nvSpPr>
        <p:spPr>
          <a:xfrm>
            <a:off x="702600" y="1926475"/>
            <a:ext cx="7742100" cy="28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666666"/>
                </a:solidFill>
                <a:latin typeface="Arial"/>
                <a:ea typeface="Arial"/>
                <a:cs typeface="Arial"/>
                <a:sym typeface="Arial"/>
              </a:rPr>
              <a:t>●内容</a:t>
            </a:r>
            <a:endParaRPr b="1">
              <a:solidFill>
                <a:srgbClr val="666666"/>
              </a:solidFill>
              <a:latin typeface="Arial"/>
              <a:ea typeface="Arial"/>
              <a:cs typeface="Arial"/>
              <a:sym typeface="Arial"/>
            </a:endParaRPr>
          </a:p>
          <a:p>
            <a:pPr indent="-311150" lvl="0" marL="457200" rtl="0" algn="l">
              <a:lnSpc>
                <a:spcPct val="115000"/>
              </a:lnSpc>
              <a:spcBef>
                <a:spcPts val="1200"/>
              </a:spcBef>
              <a:spcAft>
                <a:spcPts val="0"/>
              </a:spcAft>
              <a:buClr>
                <a:srgbClr val="666666"/>
              </a:buClr>
              <a:buSzPts val="1300"/>
              <a:buFont typeface="Arial"/>
              <a:buAutoNum type="arabicPeriod"/>
            </a:pPr>
            <a:r>
              <a:rPr lang="ja">
                <a:solidFill>
                  <a:srgbClr val="666666"/>
                </a:solidFill>
                <a:latin typeface="Arial"/>
                <a:ea typeface="Arial"/>
                <a:cs typeface="Arial"/>
                <a:sym typeface="Arial"/>
              </a:rPr>
              <a:t>結論（私の将来の目標は～）</a:t>
            </a:r>
            <a:endParaRPr>
              <a:solidFill>
                <a:srgbClr val="666666"/>
              </a:solidFill>
              <a:latin typeface="Arial"/>
              <a:ea typeface="Arial"/>
              <a:cs typeface="Arial"/>
              <a:sym typeface="Arial"/>
            </a:endParaRPr>
          </a:p>
          <a:p>
            <a:pPr indent="-311150" lvl="0" marL="457200" rtl="0" algn="l">
              <a:lnSpc>
                <a:spcPct val="115000"/>
              </a:lnSpc>
              <a:spcBef>
                <a:spcPts val="0"/>
              </a:spcBef>
              <a:spcAft>
                <a:spcPts val="0"/>
              </a:spcAft>
              <a:buClr>
                <a:srgbClr val="666666"/>
              </a:buClr>
              <a:buSzPts val="1300"/>
              <a:buFont typeface="Arial"/>
              <a:buAutoNum type="arabicPeriod"/>
            </a:pPr>
            <a:r>
              <a:rPr lang="ja">
                <a:solidFill>
                  <a:srgbClr val="666666"/>
                </a:solidFill>
                <a:latin typeface="Arial"/>
                <a:ea typeface="Arial"/>
                <a:cs typeface="Arial"/>
                <a:sym typeface="Arial"/>
              </a:rPr>
              <a:t>なぜその目標を持ったか   （＝Why）</a:t>
            </a:r>
            <a:endParaRPr>
              <a:solidFill>
                <a:srgbClr val="666666"/>
              </a:solidFill>
              <a:latin typeface="Arial"/>
              <a:ea typeface="Arial"/>
              <a:cs typeface="Arial"/>
              <a:sym typeface="Arial"/>
            </a:endParaRPr>
          </a:p>
          <a:p>
            <a:pPr indent="-311150" lvl="0" marL="457200" rtl="0" algn="l">
              <a:spcBef>
                <a:spcPts val="0"/>
              </a:spcBef>
              <a:spcAft>
                <a:spcPts val="0"/>
              </a:spcAft>
              <a:buClr>
                <a:srgbClr val="666666"/>
              </a:buClr>
              <a:buSzPts val="1300"/>
              <a:buFont typeface="Arial"/>
              <a:buAutoNum type="arabicPeriod"/>
            </a:pPr>
            <a:r>
              <a:rPr lang="ja">
                <a:solidFill>
                  <a:srgbClr val="666666"/>
                </a:solidFill>
                <a:latin typeface="Arial"/>
                <a:ea typeface="Arial"/>
                <a:cs typeface="Arial"/>
                <a:sym typeface="Arial"/>
              </a:rPr>
              <a:t>その目標をどう叶えるのか（＝How）</a:t>
            </a:r>
            <a:endParaRPr>
              <a:solidFill>
                <a:srgbClr val="666666"/>
              </a:solidFill>
              <a:latin typeface="Arial"/>
              <a:ea typeface="Arial"/>
              <a:cs typeface="Arial"/>
              <a:sym typeface="Arial"/>
            </a:endParaRPr>
          </a:p>
          <a:p>
            <a:pPr indent="0" lvl="0" marL="0" rtl="0" algn="l">
              <a:lnSpc>
                <a:spcPct val="115000"/>
              </a:lnSpc>
              <a:spcBef>
                <a:spcPts val="1100"/>
              </a:spcBef>
              <a:spcAft>
                <a:spcPts val="0"/>
              </a:spcAft>
              <a:buNone/>
            </a:pPr>
            <a:r>
              <a:rPr b="1" lang="ja">
                <a:solidFill>
                  <a:srgbClr val="666666"/>
                </a:solidFill>
                <a:latin typeface="Arial"/>
                <a:ea typeface="Arial"/>
                <a:cs typeface="Arial"/>
                <a:sym typeface="Arial"/>
              </a:rPr>
              <a:t>●ポイント</a:t>
            </a:r>
            <a:endParaRPr b="1">
              <a:solidFill>
                <a:srgbClr val="666666"/>
              </a:solidFill>
              <a:latin typeface="Arial"/>
              <a:ea typeface="Arial"/>
              <a:cs typeface="Arial"/>
              <a:sym typeface="Arial"/>
            </a:endParaRPr>
          </a:p>
          <a:p>
            <a:pPr indent="-330200" lvl="0" marL="457200" rtl="0" algn="l">
              <a:spcBef>
                <a:spcPts val="1200"/>
              </a:spcBef>
              <a:spcAft>
                <a:spcPts val="0"/>
              </a:spcAft>
              <a:buClr>
                <a:srgbClr val="666666"/>
              </a:buClr>
              <a:buSzPts val="1600"/>
              <a:buFont typeface="Arial"/>
              <a:buChar char="❖"/>
            </a:pPr>
            <a:r>
              <a:rPr lang="ja">
                <a:solidFill>
                  <a:srgbClr val="666666"/>
                </a:solidFill>
                <a:latin typeface="Arial"/>
                <a:ea typeface="Arial"/>
                <a:cs typeface="Arial"/>
                <a:sym typeface="Arial"/>
              </a:rPr>
              <a:t>具体的に書きましょう（ポジション、何ができるようになっているか...）</a:t>
            </a:r>
            <a:endParaRPr>
              <a:solidFill>
                <a:srgbClr val="666666"/>
              </a:solidFill>
              <a:latin typeface="Arial"/>
              <a:ea typeface="Arial"/>
              <a:cs typeface="Arial"/>
              <a:sym typeface="Arial"/>
            </a:endParaRPr>
          </a:p>
          <a:p>
            <a:pPr indent="-330200" lvl="0" marL="457200" rtl="0" algn="l">
              <a:spcBef>
                <a:spcPts val="0"/>
              </a:spcBef>
              <a:spcAft>
                <a:spcPts val="0"/>
              </a:spcAft>
              <a:buClr>
                <a:srgbClr val="666666"/>
              </a:buClr>
              <a:buSzPts val="1600"/>
              <a:buFont typeface="Arial"/>
              <a:buChar char="❖"/>
            </a:pPr>
            <a:r>
              <a:rPr lang="ja">
                <a:solidFill>
                  <a:srgbClr val="666666"/>
                </a:solidFill>
                <a:latin typeface="Arial"/>
                <a:ea typeface="Arial"/>
                <a:cs typeface="Arial"/>
                <a:sym typeface="Arial"/>
              </a:rPr>
              <a:t>高い目標を設定しましょう</a:t>
            </a:r>
            <a:endParaRPr>
              <a:solidFill>
                <a:srgbClr val="666666"/>
              </a:solidFill>
              <a:latin typeface="Arial"/>
              <a:ea typeface="Arial"/>
              <a:cs typeface="Arial"/>
              <a:sym typeface="Arial"/>
            </a:endParaRPr>
          </a:p>
          <a:p>
            <a:pPr indent="0" lvl="0" marL="457200" rtl="0" algn="l">
              <a:spcBef>
                <a:spcPts val="0"/>
              </a:spcBef>
              <a:spcAft>
                <a:spcPts val="0"/>
              </a:spcAft>
              <a:buNone/>
            </a:pPr>
            <a:r>
              <a:rPr lang="ja">
                <a:solidFill>
                  <a:srgbClr val="666666"/>
                </a:solidFill>
                <a:latin typeface="Arial"/>
                <a:ea typeface="Arial"/>
                <a:cs typeface="Arial"/>
                <a:sym typeface="Arial"/>
              </a:rPr>
              <a:t>簡単に達成できる目標よりも、やや高めの目標方が望ましいです。少し遠すぎるかなというのでもOK。大切なのは、そのような目標を持つ気持ちと、そのために何が必要かを理解し、目標達成のための計画を立てられていることです。</a:t>
            </a:r>
            <a:endParaRPr>
              <a:solidFill>
                <a:srgbClr val="666666"/>
              </a:solidFill>
            </a:endParaRPr>
          </a:p>
          <a:p>
            <a:pPr indent="0" lvl="0" marL="457200" rtl="0" algn="l">
              <a:lnSpc>
                <a:spcPct val="115000"/>
              </a:lnSpc>
              <a:spcBef>
                <a:spcPts val="0"/>
              </a:spcBef>
              <a:spcAft>
                <a:spcPts val="0"/>
              </a:spcAft>
              <a:buNone/>
            </a:pPr>
            <a:r>
              <a:t/>
            </a:r>
            <a:endParaRPr>
              <a:solidFill>
                <a:srgbClr val="666666"/>
              </a:solidFill>
              <a:latin typeface="Arial"/>
              <a:ea typeface="Arial"/>
              <a:cs typeface="Arial"/>
              <a:sym typeface="Arial"/>
            </a:endParaRPr>
          </a:p>
          <a:p>
            <a:pPr indent="0" lvl="0" marL="457200" rtl="0" algn="l">
              <a:lnSpc>
                <a:spcPct val="115000"/>
              </a:lnSpc>
              <a:spcBef>
                <a:spcPts val="1200"/>
              </a:spcBef>
              <a:spcAft>
                <a:spcPts val="1200"/>
              </a:spcAft>
              <a:buNone/>
            </a:pPr>
            <a:r>
              <a:t/>
            </a:r>
            <a:endParaRPr>
              <a:solidFill>
                <a:srgbClr val="666666"/>
              </a:solidFill>
              <a:latin typeface="Arial"/>
              <a:ea typeface="Arial"/>
              <a:cs typeface="Arial"/>
              <a:sym typeface="Arial"/>
            </a:endParaRPr>
          </a:p>
        </p:txBody>
      </p:sp>
      <p:pic>
        <p:nvPicPr>
          <p:cNvPr id="249" name="Google Shape;249;p35"/>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Mục tiêu trong tương lai</a:t>
            </a:r>
            <a:endParaRPr>
              <a:latin typeface="Times New Roman"/>
              <a:ea typeface="Times New Roman"/>
              <a:cs typeface="Times New Roman"/>
              <a:sym typeface="Times New Roman"/>
            </a:endParaRPr>
          </a:p>
        </p:txBody>
      </p:sp>
      <p:sp>
        <p:nvSpPr>
          <p:cNvPr id="255" name="Google Shape;255;p36"/>
          <p:cNvSpPr txBox="1"/>
          <p:nvPr>
            <p:ph idx="1" type="body"/>
          </p:nvPr>
        </p:nvSpPr>
        <p:spPr>
          <a:xfrm>
            <a:off x="702600" y="1926475"/>
            <a:ext cx="7742100" cy="28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666666"/>
                </a:solidFill>
                <a:latin typeface="Times New Roman"/>
                <a:ea typeface="Times New Roman"/>
                <a:cs typeface="Times New Roman"/>
                <a:sym typeface="Times New Roman"/>
              </a:rPr>
              <a:t>●Nội dung</a:t>
            </a:r>
            <a:endParaRPr b="1">
              <a:solidFill>
                <a:srgbClr val="666666"/>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rgbClr val="666666"/>
              </a:buClr>
              <a:buSzPts val="1300"/>
              <a:buFont typeface="Times New Roman"/>
              <a:buAutoNum type="arabicPeriod"/>
            </a:pPr>
            <a:r>
              <a:rPr lang="ja">
                <a:solidFill>
                  <a:srgbClr val="666666"/>
                </a:solidFill>
                <a:latin typeface="Times New Roman"/>
                <a:ea typeface="Times New Roman"/>
                <a:cs typeface="Times New Roman"/>
                <a:sym typeface="Times New Roman"/>
              </a:rPr>
              <a:t>Kết luận</a:t>
            </a:r>
            <a:r>
              <a:rPr lang="ja">
                <a:solidFill>
                  <a:srgbClr val="666666"/>
                </a:solidFill>
                <a:latin typeface="Times New Roman"/>
                <a:ea typeface="Times New Roman"/>
                <a:cs typeface="Times New Roman"/>
                <a:sym typeface="Times New Roman"/>
              </a:rPr>
              <a:t>（Mục tiêu trong tương lai của em là ～）</a:t>
            </a:r>
            <a:endParaRPr>
              <a:solidFill>
                <a:srgbClr val="666666"/>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666666"/>
              </a:buClr>
              <a:buSzPts val="1300"/>
              <a:buFont typeface="Times New Roman"/>
              <a:buAutoNum type="arabicPeriod"/>
            </a:pPr>
            <a:r>
              <a:rPr lang="ja">
                <a:solidFill>
                  <a:srgbClr val="666666"/>
                </a:solidFill>
                <a:latin typeface="Times New Roman"/>
                <a:ea typeface="Times New Roman"/>
                <a:cs typeface="Times New Roman"/>
                <a:sym typeface="Times New Roman"/>
              </a:rPr>
              <a:t>Tại sao em lại đặt ra mục tiêu đó  （＝Why）</a:t>
            </a:r>
            <a:endParaRPr>
              <a:solidFill>
                <a:srgbClr val="666666"/>
              </a:solidFill>
              <a:latin typeface="Times New Roman"/>
              <a:ea typeface="Times New Roman"/>
              <a:cs typeface="Times New Roman"/>
              <a:sym typeface="Times New Roman"/>
            </a:endParaRPr>
          </a:p>
          <a:p>
            <a:pPr indent="-311150" lvl="0" marL="457200" rtl="0" algn="l">
              <a:spcBef>
                <a:spcPts val="0"/>
              </a:spcBef>
              <a:spcAft>
                <a:spcPts val="0"/>
              </a:spcAft>
              <a:buClr>
                <a:srgbClr val="666666"/>
              </a:buClr>
              <a:buSzPts val="1300"/>
              <a:buFont typeface="Times New Roman"/>
              <a:buAutoNum type="arabicPeriod"/>
            </a:pPr>
            <a:r>
              <a:rPr lang="ja">
                <a:solidFill>
                  <a:srgbClr val="666666"/>
                </a:solidFill>
                <a:latin typeface="Times New Roman"/>
                <a:ea typeface="Times New Roman"/>
                <a:cs typeface="Times New Roman"/>
                <a:sym typeface="Times New Roman"/>
              </a:rPr>
              <a:t>Làm thế nào để em đạt được mục tiêu đó（＝How）</a:t>
            </a:r>
            <a:endParaRPr>
              <a:solidFill>
                <a:srgbClr val="666666"/>
              </a:solidFill>
              <a:latin typeface="Times New Roman"/>
              <a:ea typeface="Times New Roman"/>
              <a:cs typeface="Times New Roman"/>
              <a:sym typeface="Times New Roman"/>
            </a:endParaRPr>
          </a:p>
          <a:p>
            <a:pPr indent="0" lvl="0" marL="0" rtl="0" algn="l">
              <a:lnSpc>
                <a:spcPct val="115000"/>
              </a:lnSpc>
              <a:spcBef>
                <a:spcPts val="1100"/>
              </a:spcBef>
              <a:spcAft>
                <a:spcPts val="0"/>
              </a:spcAft>
              <a:buNone/>
            </a:pPr>
            <a:r>
              <a:rPr b="1" lang="ja">
                <a:solidFill>
                  <a:srgbClr val="666666"/>
                </a:solidFill>
                <a:latin typeface="Times New Roman"/>
                <a:ea typeface="Times New Roman"/>
                <a:cs typeface="Times New Roman"/>
                <a:sym typeface="Times New Roman"/>
              </a:rPr>
              <a:t>●Lưu ý</a:t>
            </a:r>
            <a:endParaRPr b="1">
              <a:solidFill>
                <a:srgbClr val="666666"/>
              </a:solidFill>
              <a:latin typeface="Times New Roman"/>
              <a:ea typeface="Times New Roman"/>
              <a:cs typeface="Times New Roman"/>
              <a:sym typeface="Times New Roman"/>
            </a:endParaRPr>
          </a:p>
          <a:p>
            <a:pPr indent="-330200" lvl="0" marL="457200" rtl="0" algn="l">
              <a:spcBef>
                <a:spcPts val="1200"/>
              </a:spcBef>
              <a:spcAft>
                <a:spcPts val="0"/>
              </a:spcAft>
              <a:buClr>
                <a:srgbClr val="666666"/>
              </a:buClr>
              <a:buSzPts val="1600"/>
              <a:buFont typeface="Times New Roman"/>
              <a:buChar char="❖"/>
            </a:pPr>
            <a:r>
              <a:rPr lang="ja">
                <a:solidFill>
                  <a:srgbClr val="666666"/>
                </a:solidFill>
                <a:latin typeface="Times New Roman"/>
                <a:ea typeface="Times New Roman"/>
                <a:cs typeface="Times New Roman"/>
                <a:sym typeface="Times New Roman"/>
              </a:rPr>
              <a:t>Hãy viết ra thật chi tiết</a:t>
            </a:r>
            <a:r>
              <a:rPr lang="ja">
                <a:solidFill>
                  <a:srgbClr val="666666"/>
                </a:solidFill>
                <a:latin typeface="Times New Roman"/>
                <a:ea typeface="Times New Roman"/>
                <a:cs typeface="Times New Roman"/>
                <a:sym typeface="Times New Roman"/>
              </a:rPr>
              <a:t>（vị trí công việc, thành quả mà bản thân muốn đạt được...）</a:t>
            </a:r>
            <a:endParaRPr>
              <a:solidFill>
                <a:srgbClr val="666666"/>
              </a:solidFill>
              <a:latin typeface="Times New Roman"/>
              <a:ea typeface="Times New Roman"/>
              <a:cs typeface="Times New Roman"/>
              <a:sym typeface="Times New Roman"/>
            </a:endParaRPr>
          </a:p>
          <a:p>
            <a:pPr indent="-330200" lvl="0" marL="457200" rtl="0" algn="l">
              <a:spcBef>
                <a:spcPts val="0"/>
              </a:spcBef>
              <a:spcAft>
                <a:spcPts val="0"/>
              </a:spcAft>
              <a:buClr>
                <a:srgbClr val="666666"/>
              </a:buClr>
              <a:buSzPts val="1600"/>
              <a:buFont typeface="Times New Roman"/>
              <a:buChar char="❖"/>
            </a:pPr>
            <a:r>
              <a:rPr lang="ja">
                <a:solidFill>
                  <a:srgbClr val="666666"/>
                </a:solidFill>
                <a:latin typeface="Times New Roman"/>
                <a:ea typeface="Times New Roman"/>
                <a:cs typeface="Times New Roman"/>
                <a:sym typeface="Times New Roman"/>
              </a:rPr>
              <a:t>Hãy đặt ra mục tiêu thể hiện hoài bão của bản thân</a:t>
            </a:r>
            <a:endParaRPr>
              <a:solidFill>
                <a:srgbClr val="666666"/>
              </a:solidFill>
              <a:latin typeface="Times New Roman"/>
              <a:ea typeface="Times New Roman"/>
              <a:cs typeface="Times New Roman"/>
              <a:sym typeface="Times New Roman"/>
            </a:endParaRPr>
          </a:p>
          <a:p>
            <a:pPr indent="0" lvl="0" marL="457200" rtl="0" algn="l">
              <a:spcBef>
                <a:spcPts val="0"/>
              </a:spcBef>
              <a:spcAft>
                <a:spcPts val="0"/>
              </a:spcAft>
              <a:buNone/>
            </a:pPr>
            <a:r>
              <a:rPr lang="ja">
                <a:solidFill>
                  <a:srgbClr val="666666"/>
                </a:solidFill>
                <a:latin typeface="Times New Roman"/>
                <a:ea typeface="Times New Roman"/>
                <a:cs typeface="Times New Roman"/>
                <a:sym typeface="Times New Roman"/>
              </a:rPr>
              <a:t>Khuyến khích đưa ra những</a:t>
            </a:r>
            <a:r>
              <a:rPr lang="ja">
                <a:solidFill>
                  <a:srgbClr val="666666"/>
                </a:solidFill>
                <a:latin typeface="Times New Roman"/>
                <a:ea typeface="Times New Roman"/>
                <a:cs typeface="Times New Roman"/>
                <a:sym typeface="Times New Roman"/>
              </a:rPr>
              <a:t> </a:t>
            </a:r>
            <a:r>
              <a:rPr lang="ja">
                <a:solidFill>
                  <a:srgbClr val="666666"/>
                </a:solidFill>
                <a:latin typeface="Times New Roman"/>
                <a:ea typeface="Times New Roman"/>
                <a:cs typeface="Times New Roman"/>
                <a:sym typeface="Times New Roman"/>
              </a:rPr>
              <a:t>mục tiêu thể hiện hoài bão một chút chứ không </a:t>
            </a:r>
            <a:r>
              <a:rPr lang="ja">
                <a:solidFill>
                  <a:srgbClr val="666666"/>
                </a:solidFill>
                <a:latin typeface="Times New Roman"/>
                <a:ea typeface="Times New Roman"/>
                <a:cs typeface="Times New Roman"/>
                <a:sym typeface="Times New Roman"/>
              </a:rPr>
              <a:t>chỉ là những mục tiêu có thể dễ dàng đạt được. Kể cả là những mục tiêu hơi xa vời một chút cũng OK. Quan trọng là bản thân em có suy nghĩ về những mục tiêu như vậy và hiểu để đạt được những mục tiêu đó em cần phải làm gì, đưa ra được kế hoạch cụ thể, chi tiết để hoàn thành mục tiêu</a:t>
            </a:r>
            <a:r>
              <a:rPr lang="ja">
                <a:solidFill>
                  <a:srgbClr val="666666"/>
                </a:solidFill>
                <a:latin typeface="Times New Roman"/>
                <a:ea typeface="Times New Roman"/>
                <a:cs typeface="Times New Roman"/>
                <a:sym typeface="Times New Roman"/>
              </a:rPr>
              <a:t>.</a:t>
            </a:r>
            <a:endParaRPr>
              <a:solidFill>
                <a:srgbClr val="666666"/>
              </a:solidFill>
              <a:latin typeface="Times New Roman"/>
              <a:ea typeface="Times New Roman"/>
              <a:cs typeface="Times New Roman"/>
              <a:sym typeface="Times New Roman"/>
            </a:endParaRPr>
          </a:p>
        </p:txBody>
      </p:sp>
      <p:pic>
        <p:nvPicPr>
          <p:cNvPr id="256" name="Google Shape;256;p36"/>
          <p:cNvPicPr preferRelativeResize="0"/>
          <p:nvPr/>
        </p:nvPicPr>
        <p:blipFill rotWithShape="1">
          <a:blip r:embed="rId3">
            <a:alphaModFix/>
          </a:blip>
          <a:srcRect b="0" l="0" r="0" t="0"/>
          <a:stretch/>
        </p:blipFill>
        <p:spPr>
          <a:xfrm>
            <a:off x="7753076" y="3928759"/>
            <a:ext cx="1724296" cy="17242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将来の目標</a:t>
            </a:r>
            <a:r>
              <a:rPr lang="ja"/>
              <a:t>スライド例①</a:t>
            </a:r>
            <a:endParaRPr/>
          </a:p>
        </p:txBody>
      </p:sp>
      <p:sp>
        <p:nvSpPr>
          <p:cNvPr id="262" name="Google Shape;262;p37"/>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lang="ja" sz="1050">
                <a:solidFill>
                  <a:srgbClr val="FF0000"/>
                </a:solidFill>
              </a:rPr>
              <a:t>（1．</a:t>
            </a:r>
            <a:r>
              <a:rPr lang="ja" sz="1050">
                <a:solidFill>
                  <a:srgbClr val="FF0000"/>
                </a:solidFill>
                <a:latin typeface="Arial"/>
                <a:ea typeface="Arial"/>
                <a:cs typeface="Arial"/>
                <a:sym typeface="Arial"/>
              </a:rPr>
              <a:t>結論＝目標</a:t>
            </a:r>
            <a:r>
              <a:rPr lang="ja" sz="1050">
                <a:solidFill>
                  <a:srgbClr val="FF0000"/>
                </a:solidFill>
              </a:rPr>
              <a:t>）</a:t>
            </a:r>
            <a:endParaRPr sz="1050">
              <a:solidFill>
                <a:srgbClr val="FF0000"/>
              </a:solidFill>
            </a:endParaRPr>
          </a:p>
          <a:p>
            <a:pPr indent="-298767" lvl="0" marL="457200" rtl="0" algn="l">
              <a:lnSpc>
                <a:spcPct val="150000"/>
              </a:lnSpc>
              <a:spcBef>
                <a:spcPts val="0"/>
              </a:spcBef>
              <a:spcAft>
                <a:spcPts val="0"/>
              </a:spcAft>
              <a:buClr>
                <a:srgbClr val="666666"/>
              </a:buClr>
              <a:buSzPct val="100000"/>
              <a:buChar char="❏"/>
            </a:pPr>
            <a:r>
              <a:rPr lang="ja">
                <a:solidFill>
                  <a:srgbClr val="666666"/>
                </a:solidFill>
              </a:rPr>
              <a:t>日本とベトナムの架け橋になりたい</a:t>
            </a:r>
            <a:endParaRPr>
              <a:solidFill>
                <a:srgbClr val="666666"/>
              </a:solidFill>
            </a:endParaRPr>
          </a:p>
          <a:p>
            <a:pPr indent="0" lvl="0" marL="0" rtl="0" algn="l">
              <a:lnSpc>
                <a:spcPct val="150000"/>
              </a:lnSpc>
              <a:spcBef>
                <a:spcPts val="0"/>
              </a:spcBef>
              <a:spcAft>
                <a:spcPts val="0"/>
              </a:spcAft>
              <a:buNone/>
            </a:pPr>
            <a:r>
              <a:t/>
            </a:r>
            <a:endParaRPr sz="1100">
              <a:solidFill>
                <a:srgbClr val="FF0000"/>
              </a:solidFill>
            </a:endParaRPr>
          </a:p>
          <a:p>
            <a:pPr indent="0" lvl="0" marL="0" rtl="0" algn="l">
              <a:lnSpc>
                <a:spcPct val="150000"/>
              </a:lnSpc>
              <a:spcBef>
                <a:spcPts val="0"/>
              </a:spcBef>
              <a:spcAft>
                <a:spcPts val="0"/>
              </a:spcAft>
              <a:buNone/>
            </a:pPr>
            <a:r>
              <a:rPr lang="ja" sz="1100">
                <a:solidFill>
                  <a:srgbClr val="FF0000"/>
                </a:solidFill>
              </a:rPr>
              <a:t>（２．なぜその目標を持ったか）</a:t>
            </a:r>
            <a:endParaRPr>
              <a:solidFill>
                <a:srgbClr val="666666"/>
              </a:solidFill>
              <a:latin typeface="Arial"/>
              <a:ea typeface="Arial"/>
              <a:cs typeface="Arial"/>
              <a:sym typeface="Arial"/>
            </a:endParaRPr>
          </a:p>
          <a:p>
            <a:pPr indent="-298767"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ベトナムに様々な貢献をしている日本に恩返ししたいから</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17">
                <a:solidFill>
                  <a:srgbClr val="FF0000"/>
                </a:solidFill>
              </a:rPr>
              <a:t>（３．</a:t>
            </a:r>
            <a:r>
              <a:rPr lang="ja" sz="1017">
                <a:solidFill>
                  <a:srgbClr val="FF0000"/>
                </a:solidFill>
                <a:latin typeface="Arial"/>
                <a:ea typeface="Arial"/>
                <a:cs typeface="Arial"/>
                <a:sym typeface="Arial"/>
              </a:rPr>
              <a:t>その目標をどう叶えるのか</a:t>
            </a:r>
            <a:r>
              <a:rPr lang="ja" sz="1017">
                <a:solidFill>
                  <a:srgbClr val="FF0000"/>
                </a:solidFill>
              </a:rPr>
              <a:t>）</a:t>
            </a:r>
            <a:endParaRPr sz="1017">
              <a:solidFill>
                <a:srgbClr val="FF0000"/>
              </a:solidFill>
              <a:latin typeface="Arial"/>
              <a:ea typeface="Arial"/>
              <a:cs typeface="Arial"/>
              <a:sym typeface="Arial"/>
            </a:endParaRPr>
          </a:p>
          <a:p>
            <a:pPr indent="-298767" lvl="0" marL="457200" rtl="0" algn="l">
              <a:lnSpc>
                <a:spcPct val="150000"/>
              </a:lnSpc>
              <a:spcBef>
                <a:spcPts val="0"/>
              </a:spcBef>
              <a:spcAft>
                <a:spcPts val="0"/>
              </a:spcAft>
              <a:buSzPct val="100000"/>
              <a:buChar char="❏"/>
            </a:pPr>
            <a:r>
              <a:rPr lang="ja">
                <a:solidFill>
                  <a:srgbClr val="666666"/>
                </a:solidFill>
                <a:latin typeface="Arial"/>
                <a:ea typeface="Arial"/>
                <a:cs typeface="Arial"/>
                <a:sym typeface="Arial"/>
              </a:rPr>
              <a:t>①</a:t>
            </a:r>
            <a:r>
              <a:rPr lang="ja">
                <a:solidFill>
                  <a:srgbClr val="666666"/>
                </a:solidFill>
                <a:latin typeface="Arial"/>
                <a:ea typeface="Arial"/>
                <a:cs typeface="Arial"/>
                <a:sym typeface="Arial"/>
              </a:rPr>
              <a:t>日本語力を身に着けて</a:t>
            </a:r>
            <a:r>
              <a:rPr lang="ja">
                <a:solidFill>
                  <a:srgbClr val="666666"/>
                </a:solidFill>
              </a:rPr>
              <a:t>BrSEになる</a:t>
            </a:r>
            <a:endParaRPr>
              <a:solidFill>
                <a:srgbClr val="666666"/>
              </a:solidFill>
            </a:endParaRPr>
          </a:p>
          <a:p>
            <a:pPr indent="0" lvl="0" marL="457200" rtl="0" algn="l">
              <a:lnSpc>
                <a:spcPct val="150000"/>
              </a:lnSpc>
              <a:spcBef>
                <a:spcPts val="0"/>
              </a:spcBef>
              <a:spcAft>
                <a:spcPts val="0"/>
              </a:spcAft>
              <a:buNone/>
            </a:pPr>
            <a:r>
              <a:rPr lang="ja">
                <a:solidFill>
                  <a:srgbClr val="666666"/>
                </a:solidFill>
              </a:rPr>
              <a:t>②プロジェクトマネージャーになりマネジメント能力をつける</a:t>
            </a:r>
            <a:endParaRPr>
              <a:solidFill>
                <a:srgbClr val="666666"/>
              </a:solidFill>
            </a:endParaRPr>
          </a:p>
          <a:p>
            <a:pPr indent="0" lvl="0" marL="457200" rtl="0" algn="l">
              <a:lnSpc>
                <a:spcPct val="150000"/>
              </a:lnSpc>
              <a:spcBef>
                <a:spcPts val="0"/>
              </a:spcBef>
              <a:spcAft>
                <a:spcPts val="0"/>
              </a:spcAft>
              <a:buNone/>
            </a:pPr>
            <a:r>
              <a:rPr lang="ja">
                <a:solidFill>
                  <a:srgbClr val="666666"/>
                </a:solidFill>
              </a:rPr>
              <a:t>③自分の会社を起業する</a:t>
            </a:r>
            <a:endParaRPr sz="1000">
              <a:solidFill>
                <a:srgbClr val="666666"/>
              </a:solidFill>
            </a:endParaRPr>
          </a:p>
        </p:txBody>
      </p:sp>
      <p:sp>
        <p:nvSpPr>
          <p:cNvPr id="263" name="Google Shape;263;p37"/>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000">
                <a:solidFill>
                  <a:srgbClr val="666666"/>
                </a:solidFill>
              </a:rPr>
              <a:t>私の将来の目標は日本とベトナムの架け橋になることです。</a:t>
            </a:r>
            <a:endParaRPr sz="1000">
              <a:solidFill>
                <a:srgbClr val="666666"/>
              </a:solidFill>
            </a:endParaRPr>
          </a:p>
          <a:p>
            <a:pPr indent="0" lvl="0" marL="0" rtl="0" algn="l">
              <a:lnSpc>
                <a:spcPct val="150000"/>
              </a:lnSpc>
              <a:spcBef>
                <a:spcPts val="0"/>
              </a:spcBef>
              <a:spcAft>
                <a:spcPts val="0"/>
              </a:spcAft>
              <a:buNone/>
            </a:pPr>
            <a:r>
              <a:t/>
            </a:r>
            <a:endParaRPr sz="1000">
              <a:solidFill>
                <a:srgbClr val="666666"/>
              </a:solidFill>
            </a:endParaRPr>
          </a:p>
          <a:p>
            <a:pPr indent="0" lvl="0" marL="0" rtl="0" algn="l">
              <a:lnSpc>
                <a:spcPct val="150000"/>
              </a:lnSpc>
              <a:spcBef>
                <a:spcPts val="0"/>
              </a:spcBef>
              <a:spcAft>
                <a:spcPts val="0"/>
              </a:spcAft>
              <a:buNone/>
            </a:pPr>
            <a:r>
              <a:rPr lang="ja" sz="1000">
                <a:solidFill>
                  <a:srgbClr val="666666"/>
                </a:solidFill>
              </a:rPr>
              <a:t>なぜ架け橋になりたいかというと、日本はベトナムに様々な貢献をしていただいており、私も日本の方々にたくさんお世話になったので恩返ししたいという思うからです。</a:t>
            </a:r>
            <a:endParaRPr sz="1000">
              <a:solidFill>
                <a:srgbClr val="666666"/>
              </a:solidFill>
            </a:endParaRPr>
          </a:p>
          <a:p>
            <a:pPr indent="0" lvl="0" marL="0" rtl="0" algn="l">
              <a:lnSpc>
                <a:spcPct val="150000"/>
              </a:lnSpc>
              <a:spcBef>
                <a:spcPts val="0"/>
              </a:spcBef>
              <a:spcAft>
                <a:spcPts val="0"/>
              </a:spcAft>
              <a:buNone/>
            </a:pPr>
            <a:r>
              <a:t/>
            </a:r>
            <a:endParaRPr sz="1000">
              <a:solidFill>
                <a:srgbClr val="666666"/>
              </a:solidFill>
            </a:endParaRPr>
          </a:p>
          <a:p>
            <a:pPr indent="0" lvl="0" marL="0" rtl="0" algn="l">
              <a:lnSpc>
                <a:spcPct val="150000"/>
              </a:lnSpc>
              <a:spcBef>
                <a:spcPts val="0"/>
              </a:spcBef>
              <a:spcAft>
                <a:spcPts val="0"/>
              </a:spcAft>
              <a:buNone/>
            </a:pPr>
            <a:r>
              <a:rPr lang="ja" sz="1000">
                <a:solidFill>
                  <a:srgbClr val="666666"/>
                </a:solidFill>
              </a:rPr>
              <a:t>まずは日本で働いて日本語力をもっと身につけてまずはBrSEになり、その後はプロジェクトマネージャーになりマネジメント能力もつけて、日本かベトナムで自分の会社を起業して日本とベトナムのためになるプロジェクトをしたいです。</a:t>
            </a:r>
            <a:endParaRPr sz="1000">
              <a:solidFill>
                <a:srgbClr val="666666"/>
              </a:solidFill>
            </a:endParaRPr>
          </a:p>
        </p:txBody>
      </p:sp>
      <p:sp>
        <p:nvSpPr>
          <p:cNvPr id="264" name="Google Shape;264;p37"/>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将来の目標</a:t>
            </a:r>
            <a:r>
              <a:rPr lang="ja"/>
              <a:t>スクリプト例①</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Ví dụ </a:t>
            </a:r>
            <a:r>
              <a:rPr lang="ja">
                <a:latin typeface="Times New Roman"/>
                <a:ea typeface="Times New Roman"/>
                <a:cs typeface="Times New Roman"/>
                <a:sym typeface="Times New Roman"/>
              </a:rPr>
              <a:t>① về slide trình bày mục tiêu tương lai</a:t>
            </a:r>
            <a:endParaRPr>
              <a:latin typeface="Times New Roman"/>
              <a:ea typeface="Times New Roman"/>
              <a:cs typeface="Times New Roman"/>
              <a:sym typeface="Times New Roman"/>
            </a:endParaRPr>
          </a:p>
        </p:txBody>
      </p:sp>
      <p:sp>
        <p:nvSpPr>
          <p:cNvPr id="270" name="Google Shape;270;p38"/>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（1．</a:t>
            </a:r>
            <a:r>
              <a:rPr lang="ja" sz="1050">
                <a:solidFill>
                  <a:srgbClr val="FF0000"/>
                </a:solidFill>
                <a:latin typeface="Times New Roman"/>
                <a:ea typeface="Times New Roman"/>
                <a:cs typeface="Times New Roman"/>
                <a:sym typeface="Times New Roman"/>
              </a:rPr>
              <a:t>Kết luận </a:t>
            </a:r>
            <a:r>
              <a:rPr lang="ja" sz="1050">
                <a:solidFill>
                  <a:srgbClr val="FF0000"/>
                </a:solidFill>
                <a:latin typeface="Times New Roman"/>
                <a:ea typeface="Times New Roman"/>
                <a:cs typeface="Times New Roman"/>
                <a:sym typeface="Times New Roman"/>
              </a:rPr>
              <a:t>＝Mục tiêu）</a:t>
            </a:r>
            <a:endParaRPr sz="1050">
              <a:solidFill>
                <a:srgbClr val="FF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Trở thành cầu nối giữa Việt Nam và Nhật Bản</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100">
                <a:solidFill>
                  <a:srgbClr val="FF0000"/>
                </a:solidFill>
                <a:latin typeface="Times New Roman"/>
                <a:ea typeface="Times New Roman"/>
                <a:cs typeface="Times New Roman"/>
                <a:sym typeface="Times New Roman"/>
              </a:rPr>
              <a:t>（２．Tại sao em lại đặt ra mục tiêu đó）</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Vì em muốn đền đáp cho Nhật Bản - quốc gia đã đóng góp rất nhiều cho Việt Nam</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17">
                <a:solidFill>
                  <a:srgbClr val="FF0000"/>
                </a:solidFill>
                <a:latin typeface="Times New Roman"/>
                <a:ea typeface="Times New Roman"/>
                <a:cs typeface="Times New Roman"/>
                <a:sym typeface="Times New Roman"/>
              </a:rPr>
              <a:t>（３．</a:t>
            </a:r>
            <a:r>
              <a:rPr lang="ja" sz="1017">
                <a:solidFill>
                  <a:srgbClr val="FF0000"/>
                </a:solidFill>
                <a:latin typeface="Times New Roman"/>
                <a:ea typeface="Times New Roman"/>
                <a:cs typeface="Times New Roman"/>
                <a:sym typeface="Times New Roman"/>
              </a:rPr>
              <a:t>Làm thế nào để em đạt được mục tiêu đó</a:t>
            </a:r>
            <a:r>
              <a:rPr lang="ja" sz="1017">
                <a:solidFill>
                  <a:srgbClr val="FF0000"/>
                </a:solidFill>
                <a:latin typeface="Times New Roman"/>
                <a:ea typeface="Times New Roman"/>
                <a:cs typeface="Times New Roman"/>
                <a:sym typeface="Times New Roman"/>
              </a:rPr>
              <a:t>）</a:t>
            </a:r>
            <a:endParaRPr sz="1017">
              <a:solidFill>
                <a:srgbClr val="FF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SzPct val="100000"/>
              <a:buFont typeface="Times New Roman"/>
              <a:buChar char="❏"/>
            </a:pPr>
            <a:r>
              <a:rPr lang="ja">
                <a:solidFill>
                  <a:srgbClr val="666666"/>
                </a:solidFill>
                <a:latin typeface="Times New Roman"/>
                <a:ea typeface="Times New Roman"/>
                <a:cs typeface="Times New Roman"/>
                <a:sym typeface="Times New Roman"/>
              </a:rPr>
              <a:t>①Trau dồi tiếng Nhật để trở thành BrSE</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②Trở thành quản lý dự án, có năng lực, kỹ năng quản lý</a:t>
            </a:r>
            <a:endParaRPr>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a:solidFill>
                  <a:srgbClr val="666666"/>
                </a:solidFill>
                <a:latin typeface="Times New Roman"/>
                <a:ea typeface="Times New Roman"/>
                <a:cs typeface="Times New Roman"/>
                <a:sym typeface="Times New Roman"/>
              </a:rPr>
              <a:t>③Thành lập công ty của bản thân</a:t>
            </a:r>
            <a:endParaRPr sz="1000">
              <a:solidFill>
                <a:srgbClr val="666666"/>
              </a:solidFill>
              <a:latin typeface="Times New Roman"/>
              <a:ea typeface="Times New Roman"/>
              <a:cs typeface="Times New Roman"/>
              <a:sym typeface="Times New Roman"/>
            </a:endParaRPr>
          </a:p>
        </p:txBody>
      </p:sp>
      <p:sp>
        <p:nvSpPr>
          <p:cNvPr id="271" name="Google Shape;271;p38"/>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Mục tiêu trong tương lai của em là trở thành cầu nối giữa Việt Nam và Nhật Bản.</a:t>
            </a:r>
            <a:endParaRPr sz="10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Lý do em muốn trở thành cầu nối giữa Việt Nam và Nhật Bản là bởi vì Nhật Bản đã đóng góp rất nhiều cho Việt Nam, bản thân em cũng nhận được rất nhiều sự giúp đỡ từ người Nhật, vì thế em muốn đền đáp cho Nhật Bản.</a:t>
            </a:r>
            <a:endParaRPr sz="1000">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Đầu tiên, em sẽ làm việc tại Nhật Bản và trau dồi tiếng Nhật của mình nhiều hơn nữa để trở thành BrSE. Sau đó, em sẽ trở thành người quản lý dự án, tiếp tục bổ sung những kỹ năng về quản lý để có thể thành lập một công ty của riêng mình, tạo ra dự án có thể đóng góp cho Việt Nam và Nhật Bản.</a:t>
            </a:r>
            <a:endParaRPr sz="1200">
              <a:solidFill>
                <a:srgbClr val="666666"/>
              </a:solidFill>
              <a:latin typeface="Times New Roman"/>
              <a:ea typeface="Times New Roman"/>
              <a:cs typeface="Times New Roman"/>
              <a:sym typeface="Times New Roman"/>
            </a:endParaRPr>
          </a:p>
        </p:txBody>
      </p:sp>
      <p:sp>
        <p:nvSpPr>
          <p:cNvPr id="272" name="Google Shape;272;p38"/>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Ví dụ </a:t>
            </a:r>
            <a:r>
              <a:rPr lang="ja">
                <a:latin typeface="Times New Roman"/>
                <a:ea typeface="Times New Roman"/>
                <a:cs typeface="Times New Roman"/>
                <a:sym typeface="Times New Roman"/>
              </a:rPr>
              <a:t>① về script trình bày mục tiêu tương lai</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将来の目標スライド例②</a:t>
            </a:r>
            <a:endParaRPr/>
          </a:p>
        </p:txBody>
      </p:sp>
      <p:sp>
        <p:nvSpPr>
          <p:cNvPr id="278" name="Google Shape;278;p39"/>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050">
                <a:solidFill>
                  <a:srgbClr val="FF0000"/>
                </a:solidFill>
              </a:rPr>
              <a:t>（1．</a:t>
            </a:r>
            <a:r>
              <a:rPr lang="ja" sz="1050">
                <a:solidFill>
                  <a:srgbClr val="FF0000"/>
                </a:solidFill>
                <a:latin typeface="Arial"/>
                <a:ea typeface="Arial"/>
                <a:cs typeface="Arial"/>
                <a:sym typeface="Arial"/>
              </a:rPr>
              <a:t>結論＝目標</a:t>
            </a:r>
            <a:r>
              <a:rPr lang="ja" sz="1050">
                <a:solidFill>
                  <a:srgbClr val="FF0000"/>
                </a:solidFill>
              </a:rPr>
              <a:t>）</a:t>
            </a:r>
            <a:endParaRPr sz="1050">
              <a:solidFill>
                <a:srgbClr val="FF0000"/>
              </a:solidFill>
            </a:endParaRPr>
          </a:p>
          <a:p>
            <a:pPr indent="-311150" lvl="0" marL="457200" rtl="0" algn="l">
              <a:lnSpc>
                <a:spcPct val="150000"/>
              </a:lnSpc>
              <a:spcBef>
                <a:spcPts val="0"/>
              </a:spcBef>
              <a:spcAft>
                <a:spcPts val="0"/>
              </a:spcAft>
              <a:buClr>
                <a:srgbClr val="666666"/>
              </a:buClr>
              <a:buSzPts val="1300"/>
              <a:buChar char="❏"/>
            </a:pPr>
            <a:r>
              <a:rPr lang="ja">
                <a:solidFill>
                  <a:srgbClr val="666666"/>
                </a:solidFill>
              </a:rPr>
              <a:t>プロジェクトマネージャー</a:t>
            </a:r>
            <a:endParaRPr>
              <a:solidFill>
                <a:srgbClr val="666666"/>
              </a:solidFill>
            </a:endParaRPr>
          </a:p>
          <a:p>
            <a:pPr indent="0" lvl="0" marL="0" rtl="0" algn="l">
              <a:lnSpc>
                <a:spcPct val="150000"/>
              </a:lnSpc>
              <a:spcBef>
                <a:spcPts val="0"/>
              </a:spcBef>
              <a:spcAft>
                <a:spcPts val="0"/>
              </a:spcAft>
              <a:buNone/>
            </a:pPr>
            <a:r>
              <a:t/>
            </a:r>
            <a:endParaRPr sz="1100">
              <a:solidFill>
                <a:srgbClr val="FF0000"/>
              </a:solidFill>
            </a:endParaRPr>
          </a:p>
          <a:p>
            <a:pPr indent="0" lvl="0" marL="0" rtl="0" algn="l">
              <a:lnSpc>
                <a:spcPct val="150000"/>
              </a:lnSpc>
              <a:spcBef>
                <a:spcPts val="0"/>
              </a:spcBef>
              <a:spcAft>
                <a:spcPts val="0"/>
              </a:spcAft>
              <a:buNone/>
            </a:pPr>
            <a:r>
              <a:rPr lang="ja" sz="1100">
                <a:solidFill>
                  <a:srgbClr val="FF0000"/>
                </a:solidFill>
              </a:rPr>
              <a:t>（２．なぜその目標を持ったか）</a:t>
            </a:r>
            <a:endParaRPr>
              <a:solidFill>
                <a:srgbClr val="666666"/>
              </a:solidFill>
              <a:latin typeface="Arial"/>
              <a:ea typeface="Arial"/>
              <a:cs typeface="Arial"/>
              <a:sym typeface="Arial"/>
            </a:endParaRPr>
          </a:p>
          <a:p>
            <a:pPr indent="-311150" lvl="0" marL="457200" rtl="0" algn="l">
              <a:lnSpc>
                <a:spcPct val="150000"/>
              </a:lnSpc>
              <a:spcBef>
                <a:spcPts val="0"/>
              </a:spcBef>
              <a:spcAft>
                <a:spcPts val="0"/>
              </a:spcAft>
              <a:buClr>
                <a:srgbClr val="666666"/>
              </a:buClr>
              <a:buSzPts val="1300"/>
              <a:buFont typeface="Arial"/>
              <a:buChar char="❏"/>
            </a:pPr>
            <a:r>
              <a:rPr lang="ja">
                <a:solidFill>
                  <a:srgbClr val="666666"/>
                </a:solidFill>
                <a:latin typeface="Arial"/>
                <a:ea typeface="Arial"/>
                <a:cs typeface="Arial"/>
                <a:sym typeface="Arial"/>
              </a:rPr>
              <a:t>グループをまとめることにやりがいを感じている</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17">
                <a:solidFill>
                  <a:srgbClr val="FF0000"/>
                </a:solidFill>
              </a:rPr>
              <a:t>（３．</a:t>
            </a:r>
            <a:r>
              <a:rPr lang="ja" sz="1017">
                <a:solidFill>
                  <a:srgbClr val="FF0000"/>
                </a:solidFill>
                <a:latin typeface="Arial"/>
                <a:ea typeface="Arial"/>
                <a:cs typeface="Arial"/>
                <a:sym typeface="Arial"/>
              </a:rPr>
              <a:t>その目標をどう叶えるのか</a:t>
            </a:r>
            <a:r>
              <a:rPr lang="ja" sz="1017">
                <a:solidFill>
                  <a:srgbClr val="FF0000"/>
                </a:solidFill>
              </a:rPr>
              <a:t>）</a:t>
            </a:r>
            <a:endParaRPr sz="1017">
              <a:solidFill>
                <a:srgbClr val="FF0000"/>
              </a:solidFill>
              <a:latin typeface="Arial"/>
              <a:ea typeface="Arial"/>
              <a:cs typeface="Arial"/>
              <a:sym typeface="Arial"/>
            </a:endParaRPr>
          </a:p>
          <a:p>
            <a:pPr indent="0" lvl="0" marL="457200" rtl="0" algn="l">
              <a:lnSpc>
                <a:spcPct val="150000"/>
              </a:lnSpc>
              <a:spcBef>
                <a:spcPts val="0"/>
              </a:spcBef>
              <a:spcAft>
                <a:spcPts val="0"/>
              </a:spcAft>
              <a:buNone/>
            </a:pPr>
            <a:r>
              <a:rPr lang="ja" sz="1000">
                <a:solidFill>
                  <a:srgbClr val="666666"/>
                </a:solidFill>
              </a:rPr>
              <a:t>入社後3年　システムエンジニアとして経験を積む</a:t>
            </a:r>
            <a:endParaRPr sz="1000">
              <a:solidFill>
                <a:srgbClr val="666666"/>
              </a:solidFill>
            </a:endParaRPr>
          </a:p>
          <a:p>
            <a:pPr indent="0" lvl="0" marL="457200" rtl="0" algn="l">
              <a:lnSpc>
                <a:spcPct val="150000"/>
              </a:lnSpc>
              <a:spcBef>
                <a:spcPts val="0"/>
              </a:spcBef>
              <a:spcAft>
                <a:spcPts val="0"/>
              </a:spcAft>
              <a:buNone/>
            </a:pPr>
            <a:r>
              <a:rPr lang="ja" sz="1000">
                <a:solidFill>
                  <a:srgbClr val="666666"/>
                </a:solidFill>
              </a:rPr>
              <a:t>5年後	　　プロジェクトリーダーになる</a:t>
            </a:r>
            <a:endParaRPr sz="1000">
              <a:solidFill>
                <a:srgbClr val="666666"/>
              </a:solidFill>
            </a:endParaRPr>
          </a:p>
        </p:txBody>
      </p:sp>
      <p:sp>
        <p:nvSpPr>
          <p:cNvPr id="279" name="Google Shape;279;p39"/>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ja" sz="1050">
                <a:solidFill>
                  <a:srgbClr val="555555"/>
                </a:solidFill>
                <a:latin typeface="Meiryo"/>
                <a:ea typeface="Meiryo"/>
                <a:cs typeface="Meiryo"/>
                <a:sym typeface="Meiryo"/>
              </a:rPr>
              <a:t>将来はプロジェクトマネジャーを目指したいと考えています。</a:t>
            </a:r>
            <a:endParaRPr sz="1050">
              <a:solidFill>
                <a:srgbClr val="555555"/>
              </a:solidFill>
              <a:latin typeface="Meiryo"/>
              <a:ea typeface="Meiryo"/>
              <a:cs typeface="Meiryo"/>
              <a:sym typeface="Meiryo"/>
            </a:endParaRPr>
          </a:p>
          <a:p>
            <a:pPr indent="0" lvl="0" marL="0" rtl="0" algn="l">
              <a:lnSpc>
                <a:spcPct val="150000"/>
              </a:lnSpc>
              <a:spcBef>
                <a:spcPts val="0"/>
              </a:spcBef>
              <a:spcAft>
                <a:spcPts val="0"/>
              </a:spcAft>
              <a:buNone/>
            </a:pPr>
            <a:r>
              <a:t/>
            </a:r>
            <a:endParaRPr sz="1050">
              <a:solidFill>
                <a:srgbClr val="555555"/>
              </a:solidFill>
              <a:latin typeface="Meiryo"/>
              <a:ea typeface="Meiryo"/>
              <a:cs typeface="Meiryo"/>
              <a:sym typeface="Meiryo"/>
            </a:endParaRPr>
          </a:p>
          <a:p>
            <a:pPr indent="0" lvl="0" marL="0" rtl="0" algn="l">
              <a:lnSpc>
                <a:spcPct val="150000"/>
              </a:lnSpc>
              <a:spcBef>
                <a:spcPts val="0"/>
              </a:spcBef>
              <a:spcAft>
                <a:spcPts val="0"/>
              </a:spcAft>
              <a:buNone/>
            </a:pPr>
            <a:r>
              <a:rPr lang="ja" sz="1050">
                <a:solidFill>
                  <a:srgbClr val="555555"/>
                </a:solidFill>
                <a:latin typeface="Meiryo"/>
                <a:ea typeface="Meiryo"/>
                <a:cs typeface="Meiryo"/>
                <a:sym typeface="Meiryo"/>
              </a:rPr>
              <a:t>なぜなら、今までクラスのリーダーや、学校のイベントの実行委員長などを行い、グループをまとめることに楽しさSとやりがいを感じているからです。</a:t>
            </a:r>
            <a:endParaRPr sz="1050">
              <a:solidFill>
                <a:srgbClr val="555555"/>
              </a:solidFill>
              <a:latin typeface="Meiryo"/>
              <a:ea typeface="Meiryo"/>
              <a:cs typeface="Meiryo"/>
              <a:sym typeface="Meiryo"/>
            </a:endParaRPr>
          </a:p>
          <a:p>
            <a:pPr indent="0" lvl="0" marL="0" rtl="0" algn="l">
              <a:lnSpc>
                <a:spcPct val="150000"/>
              </a:lnSpc>
              <a:spcBef>
                <a:spcPts val="0"/>
              </a:spcBef>
              <a:spcAft>
                <a:spcPts val="0"/>
              </a:spcAft>
              <a:buNone/>
            </a:pPr>
            <a:r>
              <a:t/>
            </a:r>
            <a:endParaRPr sz="1050">
              <a:solidFill>
                <a:srgbClr val="555555"/>
              </a:solidFill>
              <a:latin typeface="Meiryo"/>
              <a:ea typeface="Meiryo"/>
              <a:cs typeface="Meiryo"/>
              <a:sym typeface="Meiryo"/>
            </a:endParaRPr>
          </a:p>
          <a:p>
            <a:pPr indent="0" lvl="0" marL="0" rtl="0" algn="l">
              <a:lnSpc>
                <a:spcPct val="150000"/>
              </a:lnSpc>
              <a:spcBef>
                <a:spcPts val="0"/>
              </a:spcBef>
              <a:spcAft>
                <a:spcPts val="0"/>
              </a:spcAft>
              <a:buNone/>
            </a:pPr>
            <a:r>
              <a:rPr lang="ja" sz="1050">
                <a:solidFill>
                  <a:srgbClr val="555555"/>
                </a:solidFill>
                <a:latin typeface="Meiryo"/>
                <a:ea typeface="Meiryo"/>
                <a:cs typeface="Meiryo"/>
                <a:sym typeface="Meiryo"/>
              </a:rPr>
              <a:t>3年間はシステムエンジニアとして経験を積みながら、システム開発に必要な知識を習得し、顧客の要望に応えられる能力を身に付けます。5年以内にプロジェクトリーダーになり、チーム全体の進捗管理など、マネジメント能力を身に付けたいと思います。</a:t>
            </a:r>
            <a:endParaRPr sz="1200">
              <a:solidFill>
                <a:srgbClr val="666666"/>
              </a:solidFill>
              <a:latin typeface="Arial"/>
              <a:ea typeface="Arial"/>
              <a:cs typeface="Arial"/>
              <a:sym typeface="Arial"/>
            </a:endParaRPr>
          </a:p>
        </p:txBody>
      </p:sp>
      <p:sp>
        <p:nvSpPr>
          <p:cNvPr id="280" name="Google Shape;280;p39"/>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将来の目標スクリプト例②</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649975" y="1236150"/>
            <a:ext cx="3933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240">
                <a:latin typeface="Times New Roman"/>
                <a:ea typeface="Times New Roman"/>
                <a:cs typeface="Times New Roman"/>
                <a:sym typeface="Times New Roman"/>
              </a:rPr>
              <a:t>Ví dụ </a:t>
            </a:r>
            <a:r>
              <a:rPr lang="ja" sz="2240">
                <a:latin typeface="Times New Roman"/>
                <a:ea typeface="Times New Roman"/>
                <a:cs typeface="Times New Roman"/>
                <a:sym typeface="Times New Roman"/>
              </a:rPr>
              <a:t>② về </a:t>
            </a:r>
            <a:endParaRPr sz="2240">
              <a:latin typeface="Times New Roman"/>
              <a:ea typeface="Times New Roman"/>
              <a:cs typeface="Times New Roman"/>
              <a:sym typeface="Times New Roman"/>
            </a:endParaRPr>
          </a:p>
          <a:p>
            <a:pPr indent="0" lvl="0" marL="0" rtl="0" algn="l">
              <a:spcBef>
                <a:spcPts val="0"/>
              </a:spcBef>
              <a:spcAft>
                <a:spcPts val="0"/>
              </a:spcAft>
              <a:buSzPts val="990"/>
              <a:buNone/>
            </a:pPr>
            <a:r>
              <a:rPr lang="ja" sz="2240">
                <a:latin typeface="Times New Roman"/>
                <a:ea typeface="Times New Roman"/>
                <a:cs typeface="Times New Roman"/>
                <a:sym typeface="Times New Roman"/>
              </a:rPr>
              <a:t>Slide Mục tiêu tương lai</a:t>
            </a:r>
            <a:endParaRPr sz="2240">
              <a:latin typeface="Times New Roman"/>
              <a:ea typeface="Times New Roman"/>
              <a:cs typeface="Times New Roman"/>
              <a:sym typeface="Times New Roman"/>
            </a:endParaRPr>
          </a:p>
        </p:txBody>
      </p:sp>
      <p:sp>
        <p:nvSpPr>
          <p:cNvPr id="286" name="Google Shape;286;p40"/>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ja" sz="1050">
                <a:solidFill>
                  <a:srgbClr val="FF0000"/>
                </a:solidFill>
                <a:latin typeface="Times New Roman"/>
                <a:ea typeface="Times New Roman"/>
                <a:cs typeface="Times New Roman"/>
                <a:sym typeface="Times New Roman"/>
              </a:rPr>
              <a:t>（1. Kết luận ＝Mục tiêu）</a:t>
            </a:r>
            <a:endParaRPr sz="1050">
              <a:solidFill>
                <a:srgbClr val="FF0000"/>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Project Manager</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100">
              <a:solidFill>
                <a:srgbClr val="FF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100">
                <a:solidFill>
                  <a:srgbClr val="FF0000"/>
                </a:solidFill>
                <a:latin typeface="Times New Roman"/>
                <a:ea typeface="Times New Roman"/>
                <a:cs typeface="Times New Roman"/>
                <a:sym typeface="Times New Roman"/>
              </a:rPr>
              <a:t>(2. Vì sao em lên mục tiêu đó)</a:t>
            </a:r>
            <a:endParaRPr>
              <a:solidFill>
                <a:srgbClr val="666666"/>
              </a:solidFill>
              <a:latin typeface="Times New Roman"/>
              <a:ea typeface="Times New Roman"/>
              <a:cs typeface="Times New Roman"/>
              <a:sym typeface="Times New Roman"/>
            </a:endParaRPr>
          </a:p>
          <a:p>
            <a:pPr indent="-304958" lvl="0" marL="457200" rtl="0" algn="l">
              <a:lnSpc>
                <a:spcPct val="150000"/>
              </a:lnSpc>
              <a:spcBef>
                <a:spcPts val="0"/>
              </a:spcBef>
              <a:spcAft>
                <a:spcPts val="0"/>
              </a:spcAft>
              <a:buClr>
                <a:srgbClr val="666666"/>
              </a:buClr>
              <a:buSzPct val="100000"/>
              <a:buFont typeface="Times New Roman"/>
              <a:buChar char="❏"/>
            </a:pPr>
            <a:r>
              <a:rPr lang="ja">
                <a:solidFill>
                  <a:srgbClr val="666666"/>
                </a:solidFill>
                <a:latin typeface="Times New Roman"/>
                <a:ea typeface="Times New Roman"/>
                <a:cs typeface="Times New Roman"/>
                <a:sym typeface="Times New Roman"/>
              </a:rPr>
              <a:t>Thấy được mục đích, lý tưởng trong công việc khi lãnh đạo một đội ngũ</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solidFill>
                <a:srgbClr val="666666"/>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17">
                <a:solidFill>
                  <a:srgbClr val="FF0000"/>
                </a:solidFill>
                <a:latin typeface="Times New Roman"/>
                <a:ea typeface="Times New Roman"/>
                <a:cs typeface="Times New Roman"/>
                <a:sym typeface="Times New Roman"/>
              </a:rPr>
              <a:t>(3. Làm thế nào để em đạt được mục tiêu đó</a:t>
            </a:r>
            <a:r>
              <a:rPr lang="ja" sz="1017">
                <a:solidFill>
                  <a:srgbClr val="FF0000"/>
                </a:solidFill>
                <a:latin typeface="Times New Roman"/>
                <a:ea typeface="Times New Roman"/>
                <a:cs typeface="Times New Roman"/>
                <a:sym typeface="Times New Roman"/>
              </a:rPr>
              <a:t>）</a:t>
            </a:r>
            <a:endParaRPr sz="1017">
              <a:solidFill>
                <a:srgbClr val="FF0000"/>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3 năm sau khi vào công ty:</a:t>
            </a:r>
            <a:endParaRPr sz="10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Tích lũy kinh nghiệm ở vị trí kỹ sư hệ thống</a:t>
            </a:r>
            <a:endParaRPr sz="10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5 năm sau</a:t>
            </a:r>
            <a:endParaRPr sz="1000">
              <a:solidFill>
                <a:srgbClr val="666666"/>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ja" sz="1000">
                <a:solidFill>
                  <a:srgbClr val="666666"/>
                </a:solidFill>
                <a:latin typeface="Times New Roman"/>
                <a:ea typeface="Times New Roman"/>
                <a:cs typeface="Times New Roman"/>
                <a:sym typeface="Times New Roman"/>
              </a:rPr>
              <a:t>Trở thành Project Leader</a:t>
            </a:r>
            <a:endParaRPr sz="1000">
              <a:solidFill>
                <a:srgbClr val="666666"/>
              </a:solidFill>
              <a:latin typeface="Times New Roman"/>
              <a:ea typeface="Times New Roman"/>
              <a:cs typeface="Times New Roman"/>
              <a:sym typeface="Times New Roman"/>
            </a:endParaRPr>
          </a:p>
        </p:txBody>
      </p:sp>
      <p:sp>
        <p:nvSpPr>
          <p:cNvPr id="287" name="Google Shape;287;p40"/>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ja" sz="1050">
                <a:solidFill>
                  <a:srgbClr val="555555"/>
                </a:solidFill>
                <a:latin typeface="Times New Roman"/>
                <a:ea typeface="Times New Roman"/>
                <a:cs typeface="Times New Roman"/>
                <a:sym typeface="Times New Roman"/>
              </a:rPr>
              <a:t>Tương lai em muốn trở thành một Project Manager.</a:t>
            </a:r>
            <a:endParaRPr sz="1050">
              <a:solidFill>
                <a:srgbClr val="555555"/>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555555"/>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555555"/>
                </a:solidFill>
                <a:latin typeface="Times New Roman"/>
                <a:ea typeface="Times New Roman"/>
                <a:cs typeface="Times New Roman"/>
                <a:sym typeface="Times New Roman"/>
              </a:rPr>
              <a:t>Lý do là vì, cho tới nay em đã đảm nhận vị trí lớp trưởng, vị trí trưởng ban tổ chức các sự kiện trong trường, em tìm thấy niềm vui, ý nghĩa của cuộc sống và công việc khi phụ trách vị trí lãnh đạo các thành viên trong một tập thể.</a:t>
            </a:r>
            <a:endParaRPr sz="1050">
              <a:solidFill>
                <a:srgbClr val="555555"/>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050">
              <a:solidFill>
                <a:srgbClr val="555555"/>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ja" sz="1050">
                <a:solidFill>
                  <a:srgbClr val="555555"/>
                </a:solidFill>
                <a:latin typeface="Times New Roman"/>
                <a:ea typeface="Times New Roman"/>
                <a:cs typeface="Times New Roman"/>
                <a:sym typeface="Times New Roman"/>
              </a:rPr>
              <a:t>Trong 3 năm đầu sau khi vào công ty, em sẽ tích lũy kinh nghiệm ở vị trí kỹ sư hệ thống, em sẽ vừa học hỏi các kiến thức chuyên môn cần thiết để phát triển hệ thống cũng như nâng cao năng lực làm việc với khách hàng. Sau 5 năm, em muốn trở thành Project Leader đủ năng lực và kinh nghiệm để quản lý tiến độ của toàn bộ team. </a:t>
            </a:r>
            <a:endParaRPr sz="1200">
              <a:solidFill>
                <a:srgbClr val="666666"/>
              </a:solidFill>
              <a:latin typeface="Times New Roman"/>
              <a:ea typeface="Times New Roman"/>
              <a:cs typeface="Times New Roman"/>
              <a:sym typeface="Times New Roman"/>
            </a:endParaRPr>
          </a:p>
        </p:txBody>
      </p:sp>
      <p:sp>
        <p:nvSpPr>
          <p:cNvPr id="288" name="Google Shape;288;p40"/>
          <p:cNvSpPr txBox="1"/>
          <p:nvPr>
            <p:ph type="title"/>
          </p:nvPr>
        </p:nvSpPr>
        <p:spPr>
          <a:xfrm>
            <a:off x="4503625" y="1298025"/>
            <a:ext cx="4531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1916">
                <a:latin typeface="Times New Roman"/>
                <a:ea typeface="Times New Roman"/>
                <a:cs typeface="Times New Roman"/>
                <a:sym typeface="Times New Roman"/>
              </a:rPr>
              <a:t>Ví dụ ② về</a:t>
            </a:r>
            <a:endParaRPr sz="1916">
              <a:latin typeface="Times New Roman"/>
              <a:ea typeface="Times New Roman"/>
              <a:cs typeface="Times New Roman"/>
              <a:sym typeface="Times New Roman"/>
            </a:endParaRPr>
          </a:p>
          <a:p>
            <a:pPr indent="0" lvl="0" marL="0" rtl="0" algn="l">
              <a:spcBef>
                <a:spcPts val="0"/>
              </a:spcBef>
              <a:spcAft>
                <a:spcPts val="0"/>
              </a:spcAft>
              <a:buSzPts val="990"/>
              <a:buNone/>
            </a:pPr>
            <a:r>
              <a:rPr lang="ja" sz="2240">
                <a:latin typeface="Times New Roman"/>
                <a:ea typeface="Times New Roman"/>
                <a:cs typeface="Times New Roman"/>
                <a:sym typeface="Times New Roman"/>
              </a:rPr>
              <a:t>Script trình bày mục tiêu tương lai</a:t>
            </a:r>
            <a:endParaRPr sz="224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24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000">
                <a:solidFill>
                  <a:srgbClr val="666666"/>
                </a:solidFill>
                <a:latin typeface="Arial"/>
                <a:ea typeface="Arial"/>
                <a:cs typeface="Arial"/>
                <a:sym typeface="Arial"/>
              </a:rPr>
              <a:t>●</a:t>
            </a:r>
            <a:r>
              <a:rPr lang="ja" sz="1000">
                <a:solidFill>
                  <a:srgbClr val="666666"/>
                </a:solidFill>
                <a:latin typeface="Arial"/>
                <a:ea typeface="Arial"/>
                <a:cs typeface="Arial"/>
                <a:sym typeface="Arial"/>
              </a:rPr>
              <a:t>自己紹介プレゼンとは？  …………P3</a:t>
            </a:r>
            <a:endParaRPr sz="1000">
              <a:solidFill>
                <a:srgbClr val="666666"/>
              </a:solidFill>
              <a:latin typeface="Arial"/>
              <a:ea typeface="Arial"/>
              <a:cs typeface="Arial"/>
              <a:sym typeface="Arial"/>
            </a:endParaRPr>
          </a:p>
          <a:p>
            <a:pPr indent="0" lvl="0" marL="0" rtl="0" algn="l">
              <a:spcBef>
                <a:spcPts val="1200"/>
              </a:spcBef>
              <a:spcAft>
                <a:spcPts val="0"/>
              </a:spcAft>
              <a:buNone/>
            </a:pPr>
            <a:r>
              <a:rPr lang="ja" sz="1000">
                <a:solidFill>
                  <a:srgbClr val="666666"/>
                </a:solidFill>
                <a:latin typeface="Arial"/>
                <a:ea typeface="Arial"/>
                <a:cs typeface="Arial"/>
                <a:sym typeface="Arial"/>
              </a:rPr>
              <a:t>●“自己紹介”の書き方</a:t>
            </a:r>
            <a:r>
              <a:rPr lang="ja" sz="1000">
                <a:solidFill>
                  <a:srgbClr val="666666"/>
                </a:solidFill>
                <a:latin typeface="Arial"/>
                <a:ea typeface="Arial"/>
                <a:cs typeface="Arial"/>
                <a:sym typeface="Arial"/>
              </a:rPr>
              <a:t>  …………………P4‐5</a:t>
            </a:r>
            <a:endParaRPr sz="1000">
              <a:solidFill>
                <a:srgbClr val="666666"/>
              </a:solidFill>
              <a:latin typeface="Arial"/>
              <a:ea typeface="Arial"/>
              <a:cs typeface="Arial"/>
              <a:sym typeface="Arial"/>
            </a:endParaRPr>
          </a:p>
          <a:p>
            <a:pPr indent="0" lvl="0" marL="0" rtl="0" algn="l">
              <a:spcBef>
                <a:spcPts val="1200"/>
              </a:spcBef>
              <a:spcAft>
                <a:spcPts val="0"/>
              </a:spcAft>
              <a:buNone/>
            </a:pPr>
            <a:r>
              <a:rPr lang="ja" sz="1000">
                <a:solidFill>
                  <a:srgbClr val="666666"/>
                </a:solidFill>
                <a:latin typeface="Arial"/>
                <a:ea typeface="Arial"/>
                <a:cs typeface="Arial"/>
                <a:sym typeface="Arial"/>
              </a:rPr>
              <a:t>●“志望動機”</a:t>
            </a:r>
            <a:r>
              <a:rPr lang="ja" sz="1000">
                <a:solidFill>
                  <a:srgbClr val="666666"/>
                </a:solidFill>
                <a:latin typeface="Arial"/>
                <a:ea typeface="Arial"/>
                <a:cs typeface="Arial"/>
                <a:sym typeface="Arial"/>
              </a:rPr>
              <a:t>の書き方  …………………</a:t>
            </a:r>
            <a:r>
              <a:rPr lang="ja" sz="1000">
                <a:solidFill>
                  <a:srgbClr val="666666"/>
                </a:solidFill>
                <a:latin typeface="Arial"/>
                <a:ea typeface="Arial"/>
                <a:cs typeface="Arial"/>
                <a:sym typeface="Arial"/>
              </a:rPr>
              <a:t>P6‐8</a:t>
            </a:r>
            <a:endParaRPr sz="1000">
              <a:solidFill>
                <a:srgbClr val="666666"/>
              </a:solidFill>
              <a:latin typeface="Arial"/>
              <a:ea typeface="Arial"/>
              <a:cs typeface="Arial"/>
              <a:sym typeface="Arial"/>
            </a:endParaRPr>
          </a:p>
          <a:p>
            <a:pPr indent="0" lvl="0" marL="0" rtl="0" algn="l">
              <a:spcBef>
                <a:spcPts val="1200"/>
              </a:spcBef>
              <a:spcAft>
                <a:spcPts val="1200"/>
              </a:spcAft>
              <a:buNone/>
            </a:pPr>
            <a:r>
              <a:rPr lang="ja" sz="1000">
                <a:solidFill>
                  <a:srgbClr val="666666"/>
                </a:solidFill>
                <a:latin typeface="Arial"/>
                <a:ea typeface="Arial"/>
                <a:cs typeface="Arial"/>
                <a:sym typeface="Arial"/>
              </a:rPr>
              <a:t>●“将来の夢”</a:t>
            </a:r>
            <a:r>
              <a:rPr lang="ja" sz="1000">
                <a:solidFill>
                  <a:srgbClr val="666666"/>
                </a:solidFill>
                <a:latin typeface="Arial"/>
                <a:ea typeface="Arial"/>
                <a:cs typeface="Arial"/>
                <a:sym typeface="Arial"/>
              </a:rPr>
              <a:t>の書き方  …………………</a:t>
            </a:r>
            <a:r>
              <a:rPr lang="ja" sz="1000">
                <a:solidFill>
                  <a:srgbClr val="666666"/>
                </a:solidFill>
                <a:latin typeface="Arial"/>
                <a:ea typeface="Arial"/>
                <a:cs typeface="Arial"/>
                <a:sym typeface="Arial"/>
              </a:rPr>
              <a:t>P9‐10　</a:t>
            </a:r>
            <a:endParaRPr sz="1000">
              <a:solidFill>
                <a:srgbClr val="666666"/>
              </a:solidFill>
              <a:latin typeface="Arial"/>
              <a:ea typeface="Arial"/>
              <a:cs typeface="Arial"/>
              <a:sym typeface="Arial"/>
            </a:endParaRPr>
          </a:p>
        </p:txBody>
      </p:sp>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自己紹介プレゼン作成ガイド　目次</a:t>
            </a:r>
            <a:endParaRPr/>
          </a:p>
        </p:txBody>
      </p:sp>
      <p:pic>
        <p:nvPicPr>
          <p:cNvPr id="100" name="Google Shape;100;p15"/>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2615750"/>
            <a:ext cx="7688700" cy="1724400"/>
          </a:xfrm>
          <a:prstGeom prst="rect">
            <a:avLst/>
          </a:prstGeom>
        </p:spPr>
        <p:txBody>
          <a:bodyPr anchorCtr="0" anchor="t" bIns="91425" lIns="91425" spcFirstLastPara="1" rIns="91425" wrap="square" tIns="91425">
            <a:normAutofit fontScale="62500" lnSpcReduction="20000"/>
          </a:bodyPr>
          <a:lstStyle/>
          <a:p>
            <a:pPr indent="-349646" lvl="0" marL="457200" rtl="0" algn="l">
              <a:lnSpc>
                <a:spcPct val="100000"/>
              </a:lnSpc>
              <a:spcBef>
                <a:spcPts val="0"/>
              </a:spcBef>
              <a:spcAft>
                <a:spcPts val="0"/>
              </a:spcAft>
              <a:buClr>
                <a:srgbClr val="666666"/>
              </a:buClr>
              <a:buSzPct val="100000"/>
              <a:buFont typeface="Times New Roman"/>
              <a:buChar char="●"/>
            </a:pPr>
            <a:r>
              <a:rPr lang="ja" sz="3050">
                <a:solidFill>
                  <a:srgbClr val="666666"/>
                </a:solidFill>
                <a:latin typeface="Times New Roman"/>
                <a:ea typeface="Times New Roman"/>
                <a:cs typeface="Times New Roman"/>
                <a:sym typeface="Times New Roman"/>
              </a:rPr>
              <a:t>Thuyết trình giới thiệu bản thân là gì?</a:t>
            </a:r>
            <a:r>
              <a:rPr lang="ja" sz="3050">
                <a:solidFill>
                  <a:srgbClr val="666666"/>
                </a:solidFill>
                <a:latin typeface="Times New Roman"/>
                <a:ea typeface="Times New Roman"/>
                <a:cs typeface="Times New Roman"/>
                <a:sym typeface="Times New Roman"/>
              </a:rPr>
              <a:t>  …………P3</a:t>
            </a:r>
            <a:endParaRPr sz="3050">
              <a:solidFill>
                <a:srgbClr val="666666"/>
              </a:solidFill>
              <a:latin typeface="Times New Roman"/>
              <a:ea typeface="Times New Roman"/>
              <a:cs typeface="Times New Roman"/>
              <a:sym typeface="Times New Roman"/>
            </a:endParaRPr>
          </a:p>
          <a:p>
            <a:pPr indent="-349646" lvl="0" marL="457200" rtl="0" algn="l">
              <a:lnSpc>
                <a:spcPct val="100000"/>
              </a:lnSpc>
              <a:spcBef>
                <a:spcPts val="0"/>
              </a:spcBef>
              <a:spcAft>
                <a:spcPts val="0"/>
              </a:spcAft>
              <a:buClr>
                <a:srgbClr val="666666"/>
              </a:buClr>
              <a:buSzPct val="100000"/>
              <a:buFont typeface="Times New Roman"/>
              <a:buChar char="●"/>
            </a:pPr>
            <a:r>
              <a:rPr lang="ja" sz="3050">
                <a:solidFill>
                  <a:srgbClr val="666666"/>
                </a:solidFill>
                <a:latin typeface="Times New Roman"/>
                <a:ea typeface="Times New Roman"/>
                <a:cs typeface="Times New Roman"/>
                <a:sym typeface="Times New Roman"/>
              </a:rPr>
              <a:t>Cách viết “Giới thiệu bản thân”  </a:t>
            </a:r>
            <a:r>
              <a:rPr lang="ja" sz="3050">
                <a:solidFill>
                  <a:srgbClr val="666666"/>
                </a:solidFill>
                <a:latin typeface="Times New Roman"/>
                <a:ea typeface="Times New Roman"/>
                <a:cs typeface="Times New Roman"/>
                <a:sym typeface="Times New Roman"/>
              </a:rPr>
              <a:t>…………………P4‐5</a:t>
            </a:r>
            <a:endParaRPr sz="3050">
              <a:solidFill>
                <a:srgbClr val="666666"/>
              </a:solidFill>
              <a:latin typeface="Times New Roman"/>
              <a:ea typeface="Times New Roman"/>
              <a:cs typeface="Times New Roman"/>
              <a:sym typeface="Times New Roman"/>
            </a:endParaRPr>
          </a:p>
          <a:p>
            <a:pPr indent="-349646" lvl="0" marL="457200" rtl="0" algn="l">
              <a:lnSpc>
                <a:spcPct val="100000"/>
              </a:lnSpc>
              <a:spcBef>
                <a:spcPts val="0"/>
              </a:spcBef>
              <a:spcAft>
                <a:spcPts val="0"/>
              </a:spcAft>
              <a:buClr>
                <a:srgbClr val="666666"/>
              </a:buClr>
              <a:buSzPct val="100000"/>
              <a:buFont typeface="Times New Roman"/>
              <a:buChar char="●"/>
            </a:pPr>
            <a:r>
              <a:rPr lang="ja" sz="3050">
                <a:solidFill>
                  <a:srgbClr val="666666"/>
                </a:solidFill>
                <a:latin typeface="Times New Roman"/>
                <a:ea typeface="Times New Roman"/>
                <a:cs typeface="Times New Roman"/>
                <a:sym typeface="Times New Roman"/>
              </a:rPr>
              <a:t>Cách viết “Lý do muốn vào công ty”…………………P6‐8</a:t>
            </a:r>
            <a:endParaRPr sz="3050">
              <a:solidFill>
                <a:srgbClr val="666666"/>
              </a:solidFill>
              <a:latin typeface="Times New Roman"/>
              <a:ea typeface="Times New Roman"/>
              <a:cs typeface="Times New Roman"/>
              <a:sym typeface="Times New Roman"/>
            </a:endParaRPr>
          </a:p>
          <a:p>
            <a:pPr indent="-349646" lvl="0" marL="457200" rtl="0" algn="l">
              <a:lnSpc>
                <a:spcPct val="100000"/>
              </a:lnSpc>
              <a:spcBef>
                <a:spcPts val="0"/>
              </a:spcBef>
              <a:spcAft>
                <a:spcPts val="0"/>
              </a:spcAft>
              <a:buClr>
                <a:srgbClr val="666666"/>
              </a:buClr>
              <a:buSzPct val="100000"/>
              <a:buFont typeface="Times New Roman"/>
              <a:buChar char="●"/>
            </a:pPr>
            <a:r>
              <a:rPr lang="ja" sz="3050">
                <a:solidFill>
                  <a:srgbClr val="666666"/>
                </a:solidFill>
                <a:latin typeface="Times New Roman"/>
                <a:ea typeface="Times New Roman"/>
                <a:cs typeface="Times New Roman"/>
                <a:sym typeface="Times New Roman"/>
              </a:rPr>
              <a:t>Cách viết “Ước mơ tương lai”   …………………P9‐10　</a:t>
            </a:r>
            <a:endParaRPr sz="3050">
              <a:solidFill>
                <a:srgbClr val="666666"/>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666666"/>
              </a:solidFill>
              <a:latin typeface="Arial"/>
              <a:ea typeface="Arial"/>
              <a:cs typeface="Arial"/>
              <a:sym typeface="Arial"/>
            </a:endParaRPr>
          </a:p>
          <a:p>
            <a:pPr indent="0" lvl="0" marL="0" rtl="0" algn="l">
              <a:spcBef>
                <a:spcPts val="1200"/>
              </a:spcBef>
              <a:spcAft>
                <a:spcPts val="1200"/>
              </a:spcAft>
              <a:buNone/>
            </a:pPr>
            <a:r>
              <a:t/>
            </a:r>
            <a:endParaRPr sz="1000">
              <a:solidFill>
                <a:srgbClr val="666666"/>
              </a:solidFill>
              <a:latin typeface="Arial"/>
              <a:ea typeface="Arial"/>
              <a:cs typeface="Arial"/>
              <a:sym typeface="Arial"/>
            </a:endParaRPr>
          </a:p>
        </p:txBody>
      </p:sp>
      <p:sp>
        <p:nvSpPr>
          <p:cNvPr id="106" name="Google Shape;106;p16"/>
          <p:cNvSpPr txBox="1"/>
          <p:nvPr>
            <p:ph type="title"/>
          </p:nvPr>
        </p:nvSpPr>
        <p:spPr>
          <a:xfrm>
            <a:off x="520550" y="1318650"/>
            <a:ext cx="8514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3300">
                <a:latin typeface="Times New Roman"/>
                <a:ea typeface="Times New Roman"/>
                <a:cs typeface="Times New Roman"/>
                <a:sym typeface="Times New Roman"/>
              </a:rPr>
              <a:t>Hướng dẫn tạo bài thuyết trình giới thiệu bản thân</a:t>
            </a:r>
            <a:endParaRPr>
              <a:latin typeface="Times New Roman"/>
              <a:ea typeface="Times New Roman"/>
              <a:cs typeface="Times New Roman"/>
              <a:sym typeface="Times New Roman"/>
            </a:endParaRPr>
          </a:p>
          <a:p>
            <a:pPr indent="0" lvl="0" marL="0" rtl="0" algn="l">
              <a:spcBef>
                <a:spcPts val="0"/>
              </a:spcBef>
              <a:spcAft>
                <a:spcPts val="0"/>
              </a:spcAft>
              <a:buNone/>
            </a:pPr>
            <a:r>
              <a:rPr lang="ja">
                <a:latin typeface="Times New Roman"/>
                <a:ea typeface="Times New Roman"/>
                <a:cs typeface="Times New Roman"/>
                <a:sym typeface="Times New Roman"/>
              </a:rPr>
              <a:t>Mục lục</a:t>
            </a:r>
            <a:endParaRPr>
              <a:latin typeface="Times New Roman"/>
              <a:ea typeface="Times New Roman"/>
              <a:cs typeface="Times New Roman"/>
              <a:sym typeface="Times New Roman"/>
            </a:endParaRPr>
          </a:p>
        </p:txBody>
      </p:sp>
      <p:pic>
        <p:nvPicPr>
          <p:cNvPr id="107" name="Google Shape;107;p16"/>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自己紹介プレゼンとは？</a:t>
            </a:r>
            <a:endParaRPr/>
          </a:p>
        </p:txBody>
      </p:sp>
      <p:sp>
        <p:nvSpPr>
          <p:cNvPr id="113" name="Google Shape;113;p17"/>
          <p:cNvSpPr txBox="1"/>
          <p:nvPr>
            <p:ph idx="1" type="body"/>
          </p:nvPr>
        </p:nvSpPr>
        <p:spPr>
          <a:xfrm>
            <a:off x="729450" y="1926475"/>
            <a:ext cx="7688700" cy="3024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666666"/>
                </a:solidFill>
                <a:highlight>
                  <a:srgbClr val="FFFFFF"/>
                </a:highlight>
                <a:latin typeface="Arial"/>
                <a:ea typeface="Arial"/>
                <a:cs typeface="Arial"/>
                <a:sym typeface="Arial"/>
              </a:rPr>
              <a:t>● 目的		自己紹介プレゼンは、JobFairに参加する皆さんが面接で自分自身を適切にアピールするためのツールです</a:t>
            </a:r>
            <a:endParaRPr sz="800">
              <a:solidFill>
                <a:srgbClr val="666666"/>
              </a:solidFill>
              <a:highlight>
                <a:srgbClr val="FFFFFF"/>
              </a:highlight>
              <a:latin typeface="Arial"/>
              <a:ea typeface="Arial"/>
              <a:cs typeface="Arial"/>
              <a:sym typeface="Arial"/>
            </a:endParaRPr>
          </a:p>
          <a:p>
            <a:pPr indent="0" lvl="0" marL="914400" rtl="0" algn="l">
              <a:spcBef>
                <a:spcPts val="1200"/>
              </a:spcBef>
              <a:spcAft>
                <a:spcPts val="0"/>
              </a:spcAft>
              <a:buNone/>
            </a:pPr>
            <a:r>
              <a:rPr lang="ja" sz="800">
                <a:solidFill>
                  <a:srgbClr val="666666"/>
                </a:solidFill>
                <a:highlight>
                  <a:srgbClr val="FFFFFF"/>
                </a:highlight>
                <a:latin typeface="Arial"/>
                <a:ea typeface="Arial"/>
                <a:cs typeface="Arial"/>
                <a:sym typeface="Arial"/>
              </a:rPr>
              <a:t>面接官はプレゼンをもとに面接を進めていくので、自分がアピールしたいポイントや質問で聞かれたい内容をプレゼンに入れましょう</a:t>
            </a:r>
            <a:endParaRPr sz="8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ja" sz="800">
                <a:solidFill>
                  <a:srgbClr val="666666"/>
                </a:solidFill>
                <a:highlight>
                  <a:srgbClr val="FFFFFF"/>
                </a:highlight>
                <a:latin typeface="Arial"/>
                <a:ea typeface="Arial"/>
                <a:cs typeface="Arial"/>
                <a:sym typeface="Arial"/>
              </a:rPr>
              <a:t>●使い方		面接時に面接官から指示があった場合に自己紹介プレゼンを行います。</a:t>
            </a:r>
            <a:endParaRPr sz="800">
              <a:solidFill>
                <a:srgbClr val="666666"/>
              </a:solidFill>
              <a:highlight>
                <a:srgbClr val="FFFFFF"/>
              </a:highlight>
              <a:latin typeface="Arial"/>
              <a:ea typeface="Arial"/>
              <a:cs typeface="Arial"/>
              <a:sym typeface="Arial"/>
            </a:endParaRPr>
          </a:p>
          <a:p>
            <a:pPr indent="457200" lvl="0" marL="457200" rtl="0" algn="l">
              <a:spcBef>
                <a:spcPts val="1200"/>
              </a:spcBef>
              <a:spcAft>
                <a:spcPts val="0"/>
              </a:spcAft>
              <a:buNone/>
            </a:pPr>
            <a:r>
              <a:rPr lang="ja" sz="800">
                <a:solidFill>
                  <a:srgbClr val="666666"/>
                </a:solidFill>
                <a:highlight>
                  <a:srgbClr val="FFFFFF"/>
                </a:highlight>
                <a:latin typeface="Arial"/>
                <a:ea typeface="Arial"/>
                <a:cs typeface="Arial"/>
                <a:sym typeface="Arial"/>
              </a:rPr>
              <a:t>面接官から指示がなくても、自</a:t>
            </a:r>
            <a:r>
              <a:rPr lang="ja" sz="800">
                <a:solidFill>
                  <a:srgbClr val="666666"/>
                </a:solidFill>
                <a:highlight>
                  <a:srgbClr val="FFFFFF"/>
                </a:highlight>
                <a:latin typeface="Arial"/>
                <a:ea typeface="Arial"/>
                <a:cs typeface="Arial"/>
                <a:sym typeface="Arial"/>
              </a:rPr>
              <a:t>己紹介プレゼンをしたいと自ら積極的にアピールすることも可能です</a:t>
            </a:r>
            <a:endParaRPr sz="800">
              <a:solidFill>
                <a:srgbClr val="666666"/>
              </a:solidFill>
              <a:highlight>
                <a:srgbClr val="FFFFFF"/>
              </a:highlight>
              <a:latin typeface="Arial"/>
              <a:ea typeface="Arial"/>
              <a:cs typeface="Arial"/>
              <a:sym typeface="Arial"/>
            </a:endParaRPr>
          </a:p>
          <a:p>
            <a:pPr indent="457200" lvl="0" marL="457200" rtl="0" algn="l">
              <a:spcBef>
                <a:spcPts val="1200"/>
              </a:spcBef>
              <a:spcAft>
                <a:spcPts val="0"/>
              </a:spcAft>
              <a:buNone/>
            </a:pPr>
            <a:r>
              <a:rPr lang="ja" sz="800">
                <a:solidFill>
                  <a:srgbClr val="666666"/>
                </a:solidFill>
                <a:highlight>
                  <a:srgbClr val="FFFFFF"/>
                </a:highlight>
                <a:latin typeface="Arial"/>
                <a:ea typeface="Arial"/>
                <a:cs typeface="Arial"/>
                <a:sym typeface="Arial"/>
              </a:rPr>
              <a:t>＊この場合、「</a:t>
            </a:r>
            <a:r>
              <a:rPr lang="ja" sz="800">
                <a:solidFill>
                  <a:srgbClr val="666666"/>
                </a:solidFill>
                <a:highlight>
                  <a:schemeClr val="lt1"/>
                </a:highlight>
                <a:latin typeface="Arial"/>
                <a:ea typeface="Arial"/>
                <a:cs typeface="Arial"/>
                <a:sym typeface="Arial"/>
              </a:rPr>
              <a:t>2～3分ほどの</a:t>
            </a:r>
            <a:r>
              <a:rPr lang="ja" sz="800">
                <a:solidFill>
                  <a:srgbClr val="666666"/>
                </a:solidFill>
                <a:highlight>
                  <a:srgbClr val="FFFFFF"/>
                </a:highlight>
                <a:latin typeface="Arial"/>
                <a:ea typeface="Arial"/>
                <a:cs typeface="Arial"/>
                <a:sym typeface="Arial"/>
              </a:rPr>
              <a:t>自己紹介プレゼンを用意しているのですが、プレゼンさせて頂いてもよろしいでしょうか」と断りを入れること</a:t>
            </a:r>
            <a:endParaRPr sz="8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ja" sz="800">
                <a:solidFill>
                  <a:srgbClr val="666666"/>
                </a:solidFill>
                <a:highlight>
                  <a:srgbClr val="FFFFFF"/>
                </a:highlight>
                <a:latin typeface="Arial"/>
                <a:ea typeface="Arial"/>
                <a:cs typeface="Arial"/>
                <a:sym typeface="Arial"/>
              </a:rPr>
              <a:t>●時間		２～3分</a:t>
            </a:r>
            <a:endParaRPr sz="8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ja" sz="800">
                <a:solidFill>
                  <a:srgbClr val="666666"/>
                </a:solidFill>
                <a:highlight>
                  <a:srgbClr val="FFFFFF"/>
                </a:highlight>
                <a:latin typeface="Arial"/>
                <a:ea typeface="Arial"/>
                <a:cs typeface="Arial"/>
                <a:sym typeface="Arial"/>
              </a:rPr>
              <a:t>●内容		①自己紹介　②志望動機　③将来の夢　（各項目につきスライド1枚を作成）</a:t>
            </a:r>
            <a:endParaRPr sz="8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ja" sz="800">
                <a:solidFill>
                  <a:srgbClr val="666666"/>
                </a:solidFill>
                <a:highlight>
                  <a:srgbClr val="FFFFFF"/>
                </a:highlight>
                <a:latin typeface="Arial"/>
                <a:ea typeface="Arial"/>
                <a:cs typeface="Arial"/>
                <a:sym typeface="Arial"/>
              </a:rPr>
              <a:t>●作成のポイント　★各項目</a:t>
            </a:r>
            <a:r>
              <a:rPr lang="ja" sz="800">
                <a:solidFill>
                  <a:srgbClr val="666666"/>
                </a:solidFill>
                <a:latin typeface="Arial"/>
                <a:ea typeface="Arial"/>
                <a:cs typeface="Arial"/>
                <a:sym typeface="Arial"/>
              </a:rPr>
              <a:t>1分以内にまとめる</a:t>
            </a:r>
            <a:r>
              <a:rPr lang="ja" sz="800">
                <a:solidFill>
                  <a:srgbClr val="666666"/>
                </a:solidFill>
                <a:latin typeface="Arial"/>
                <a:ea typeface="Arial"/>
                <a:cs typeface="Arial"/>
                <a:sym typeface="Arial"/>
              </a:rPr>
              <a:t>　★面接官に質問させたいキーワード（AI、インターン、モバイルアプリ開発、など）を盛り込む</a:t>
            </a:r>
            <a:endParaRPr sz="800">
              <a:solidFill>
                <a:srgbClr val="666666"/>
              </a:solidFill>
              <a:highlight>
                <a:srgbClr val="FFFFFF"/>
              </a:highlight>
              <a:latin typeface="Arial"/>
              <a:ea typeface="Arial"/>
              <a:cs typeface="Arial"/>
              <a:sym typeface="Arial"/>
            </a:endParaRPr>
          </a:p>
          <a:p>
            <a:pPr indent="0" lvl="0" marL="0" rtl="0" algn="l">
              <a:spcBef>
                <a:spcPts val="1200"/>
              </a:spcBef>
              <a:spcAft>
                <a:spcPts val="0"/>
              </a:spcAft>
              <a:buNone/>
            </a:pPr>
            <a:r>
              <a:rPr lang="ja" sz="800">
                <a:solidFill>
                  <a:srgbClr val="666666"/>
                </a:solidFill>
                <a:highlight>
                  <a:srgbClr val="FFFFFF"/>
                </a:highlight>
                <a:latin typeface="Arial"/>
                <a:ea typeface="Arial"/>
                <a:cs typeface="Arial"/>
                <a:sym typeface="Arial"/>
              </a:rPr>
              <a:t>●補足事項	</a:t>
            </a:r>
            <a:r>
              <a:rPr lang="ja" sz="800">
                <a:solidFill>
                  <a:srgbClr val="666666"/>
                </a:solidFill>
                <a:highlight>
                  <a:schemeClr val="lt1"/>
                </a:highlight>
                <a:latin typeface="Arial"/>
                <a:ea typeface="Arial"/>
                <a:cs typeface="Arial"/>
                <a:sym typeface="Arial"/>
              </a:rPr>
              <a:t>‐面接官には学生が自己紹介プレゼンを作成していると案内しています</a:t>
            </a:r>
            <a:endParaRPr sz="800">
              <a:solidFill>
                <a:srgbClr val="666666"/>
              </a:solidFill>
              <a:highlight>
                <a:schemeClr val="lt1"/>
              </a:highlight>
              <a:latin typeface="Arial"/>
              <a:ea typeface="Arial"/>
              <a:cs typeface="Arial"/>
              <a:sym typeface="Arial"/>
            </a:endParaRPr>
          </a:p>
          <a:p>
            <a:pPr indent="0" lvl="0" marL="914400" rtl="0" algn="l">
              <a:spcBef>
                <a:spcPts val="1200"/>
              </a:spcBef>
              <a:spcAft>
                <a:spcPts val="1200"/>
              </a:spcAft>
              <a:buNone/>
            </a:pPr>
            <a:r>
              <a:rPr lang="ja" sz="800">
                <a:solidFill>
                  <a:srgbClr val="666666"/>
                </a:solidFill>
                <a:highlight>
                  <a:srgbClr val="FFFFFF"/>
                </a:highlight>
                <a:latin typeface="Arial"/>
                <a:ea typeface="Arial"/>
                <a:cs typeface="Arial"/>
                <a:sym typeface="Arial"/>
              </a:rPr>
              <a:t>‐自己紹介プレゼンの作成は強制ではありませんが、プレゼンを作成すると面接官がプレゼンの内容をもとに質問をしてくれる可能性が上がるため面接がスムーズに進みます</a:t>
            </a:r>
            <a:endParaRPr sz="800">
              <a:solidFill>
                <a:srgbClr val="666666"/>
              </a:solidFill>
              <a:highlight>
                <a:srgbClr val="FFFFFF"/>
              </a:highlight>
              <a:latin typeface="Arial"/>
              <a:ea typeface="Arial"/>
              <a:cs typeface="Arial"/>
              <a:sym typeface="Arial"/>
            </a:endParaRPr>
          </a:p>
        </p:txBody>
      </p:sp>
      <p:pic>
        <p:nvPicPr>
          <p:cNvPr id="114" name="Google Shape;114;p17"/>
          <p:cNvPicPr preferRelativeResize="0"/>
          <p:nvPr/>
        </p:nvPicPr>
        <p:blipFill rotWithShape="1">
          <a:blip r:embed="rId3">
            <a:alphaModFix/>
          </a:blip>
          <a:srcRect b="0" l="0" r="0" t="0"/>
          <a:stretch/>
        </p:blipFill>
        <p:spPr>
          <a:xfrm>
            <a:off x="7707226" y="4046384"/>
            <a:ext cx="1724296" cy="17242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140250"/>
            <a:ext cx="7688700" cy="4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Thuyết trình giới thiệu bản thân là gì?</a:t>
            </a:r>
            <a:endParaRPr>
              <a:latin typeface="Times New Roman"/>
              <a:ea typeface="Times New Roman"/>
              <a:cs typeface="Times New Roman"/>
              <a:sym typeface="Times New Roman"/>
            </a:endParaRPr>
          </a:p>
        </p:txBody>
      </p:sp>
      <p:sp>
        <p:nvSpPr>
          <p:cNvPr id="120" name="Google Shape;120;p18"/>
          <p:cNvSpPr txBox="1"/>
          <p:nvPr>
            <p:ph idx="1" type="body"/>
          </p:nvPr>
        </p:nvSpPr>
        <p:spPr>
          <a:xfrm>
            <a:off x="729450" y="1611225"/>
            <a:ext cx="7688700" cy="3339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666666"/>
                </a:solidFill>
                <a:highlight>
                  <a:srgbClr val="FFFFFF"/>
                </a:highlight>
                <a:latin typeface="Times New Roman"/>
                <a:ea typeface="Times New Roman"/>
                <a:cs typeface="Times New Roman"/>
                <a:sym typeface="Times New Roman"/>
              </a:rPr>
              <a:t>● Mục đích	Là cách để sinh viên tham gia JF có thể PR bản thân phù hợp  nhất khi tham gia phỏng vấn</a:t>
            </a:r>
            <a:endParaRPr sz="800">
              <a:solidFill>
                <a:srgbClr val="666666"/>
              </a:solidFill>
              <a:highlight>
                <a:srgbClr val="FFFFFF"/>
              </a:highlight>
              <a:latin typeface="Times New Roman"/>
              <a:ea typeface="Times New Roman"/>
              <a:cs typeface="Times New Roman"/>
              <a:sym typeface="Times New Roman"/>
            </a:endParaRPr>
          </a:p>
          <a:p>
            <a:pPr indent="0" lvl="0" marL="91440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Người phỏng vấn sẽ tiến hành phỏng vấn dựa trên bài thuyết trình, vì vậy hãy đưa vào bài thuyết trình nội dung bạn muốn PR và nội dung muốn được hỏi </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●Cách sử dụng	Trình bày bài thuyết trình giới thiệu bản thân khi được người phỏng vấn chỉ định trong buổi phỏng vấn</a:t>
            </a:r>
            <a:endParaRPr sz="800">
              <a:solidFill>
                <a:srgbClr val="666666"/>
              </a:solidFill>
              <a:highlight>
                <a:srgbClr val="FFFFFF"/>
              </a:highlight>
              <a:latin typeface="Times New Roman"/>
              <a:ea typeface="Times New Roman"/>
              <a:cs typeface="Times New Roman"/>
              <a:sym typeface="Times New Roman"/>
            </a:endParaRPr>
          </a:p>
          <a:p>
            <a:pPr indent="457200" lvl="0" marL="45720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Ngay cả khi không có sự chỉ định của người phỏng vấn thì sinh viên vẫn có thể chủ động nói rằng bản thân muốn thuyết trình giới thiệu bản thân</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                                    ＊Trường hợp này thì bạn sẽ nói là “Tôi đã chuẩn bị bài thuyết trình giới thiệu bản thân khoảng 2-3 phút nên cho phép tôi thuyết trình được không”</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●Thời gian   	2~3 phút</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●Nội dung	                  ① Giới thiệu bản thân　② Lý do vào công ty　③ Ước mơ tương lai　(Tạo 1 slide cho mỗi mục)</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●Điểm lưu ý           　★Tóm tắt từng mục trong vòng 1 phút</a:t>
            </a:r>
            <a:r>
              <a:rPr lang="ja" sz="800">
                <a:solidFill>
                  <a:srgbClr val="666666"/>
                </a:solidFill>
                <a:latin typeface="Times New Roman"/>
                <a:ea typeface="Times New Roman"/>
                <a:cs typeface="Times New Roman"/>
                <a:sym typeface="Times New Roman"/>
              </a:rPr>
              <a:t>　★Bao gồm các từ khóa (AI, thực tập, phát triển ứng dụng di động…) mà bạn muốn người phỏng vấn hỏi</a:t>
            </a:r>
            <a:endParaRPr sz="800">
              <a:solidFill>
                <a:srgbClr val="666666"/>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ja" sz="800">
                <a:solidFill>
                  <a:srgbClr val="666666"/>
                </a:solidFill>
                <a:highlight>
                  <a:srgbClr val="FFFFFF"/>
                </a:highlight>
                <a:latin typeface="Times New Roman"/>
                <a:ea typeface="Times New Roman"/>
                <a:cs typeface="Times New Roman"/>
                <a:sym typeface="Times New Roman"/>
              </a:rPr>
              <a:t>●Bổ sung   	</a:t>
            </a:r>
            <a:r>
              <a:rPr lang="ja" sz="800">
                <a:solidFill>
                  <a:srgbClr val="666666"/>
                </a:solidFill>
                <a:highlight>
                  <a:schemeClr val="lt1"/>
                </a:highlight>
                <a:latin typeface="Times New Roman"/>
                <a:ea typeface="Times New Roman"/>
                <a:cs typeface="Times New Roman"/>
                <a:sym typeface="Times New Roman"/>
              </a:rPr>
              <a:t>‐ Hướng dẫn cho người phỏng vấn rằng sinh viên đang làm thuyết trình giới thiệu bản thân</a:t>
            </a:r>
            <a:endParaRPr sz="800">
              <a:solidFill>
                <a:srgbClr val="666666"/>
              </a:solidFill>
              <a:highlight>
                <a:schemeClr val="lt1"/>
              </a:highlight>
              <a:latin typeface="Times New Roman"/>
              <a:ea typeface="Times New Roman"/>
              <a:cs typeface="Times New Roman"/>
              <a:sym typeface="Times New Roman"/>
            </a:endParaRPr>
          </a:p>
          <a:p>
            <a:pPr indent="0" lvl="0" marL="914400" rtl="0" algn="l">
              <a:spcBef>
                <a:spcPts val="1200"/>
              </a:spcBef>
              <a:spcAft>
                <a:spcPts val="1200"/>
              </a:spcAft>
              <a:buNone/>
            </a:pPr>
            <a:r>
              <a:rPr lang="ja" sz="800">
                <a:solidFill>
                  <a:srgbClr val="666666"/>
                </a:solidFill>
                <a:highlight>
                  <a:srgbClr val="FFFFFF"/>
                </a:highlight>
                <a:latin typeface="Times New Roman"/>
                <a:ea typeface="Times New Roman"/>
                <a:cs typeface="Times New Roman"/>
                <a:sym typeface="Times New Roman"/>
              </a:rPr>
              <a:t>- Làm bài thuyết trình giới thiệu bản thân là không bắt buộc nhưng việc làm thuyết trình giới thiệu bản thân sẽ tăng khả năng người phỏng vấn sẽ đặt câu hỏi dựa trên nội dung bài thuyết trình, nhờ đó mà cuộc phỏng vấn sẽ diễn ra suôn sẻ. </a:t>
            </a:r>
            <a:endParaRPr sz="800">
              <a:solidFill>
                <a:srgbClr val="666666"/>
              </a:solidFill>
              <a:highlight>
                <a:srgbClr val="FFFFFF"/>
              </a:highlight>
              <a:latin typeface="Times New Roman"/>
              <a:ea typeface="Times New Roman"/>
              <a:cs typeface="Times New Roman"/>
              <a:sym typeface="Times New Roman"/>
            </a:endParaRPr>
          </a:p>
        </p:txBody>
      </p:sp>
      <p:pic>
        <p:nvPicPr>
          <p:cNvPr id="121" name="Google Shape;121;p18"/>
          <p:cNvPicPr preferRelativeResize="0"/>
          <p:nvPr/>
        </p:nvPicPr>
        <p:blipFill rotWithShape="1">
          <a:blip r:embed="rId3">
            <a:alphaModFix/>
          </a:blip>
          <a:srcRect b="0" l="0" r="0" t="0"/>
          <a:stretch/>
        </p:blipFill>
        <p:spPr>
          <a:xfrm>
            <a:off x="7707226" y="4046384"/>
            <a:ext cx="1724296" cy="1724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a:t>
            </a:r>
            <a:endParaRPr/>
          </a:p>
        </p:txBody>
      </p:sp>
      <p:sp>
        <p:nvSpPr>
          <p:cNvPr id="127" name="Google Shape;127;p19"/>
          <p:cNvSpPr txBox="1"/>
          <p:nvPr>
            <p:ph idx="1" type="body"/>
          </p:nvPr>
        </p:nvSpPr>
        <p:spPr>
          <a:xfrm>
            <a:off x="702600" y="2078875"/>
            <a:ext cx="7742100" cy="28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a:solidFill>
                  <a:srgbClr val="666666"/>
                </a:solidFill>
                <a:latin typeface="Arial"/>
                <a:ea typeface="Arial"/>
                <a:cs typeface="Arial"/>
                <a:sym typeface="Arial"/>
              </a:rPr>
              <a:t>●内容</a:t>
            </a:r>
            <a:endParaRPr b="1">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lang="ja">
                <a:solidFill>
                  <a:srgbClr val="666666"/>
                </a:solidFill>
                <a:latin typeface="Arial"/>
                <a:ea typeface="Arial"/>
                <a:cs typeface="Arial"/>
                <a:sym typeface="Arial"/>
              </a:rPr>
              <a:t>１．</a:t>
            </a:r>
            <a:r>
              <a:rPr lang="ja">
                <a:solidFill>
                  <a:srgbClr val="666666"/>
                </a:solidFill>
                <a:latin typeface="Arial"/>
                <a:ea typeface="Arial"/>
                <a:cs typeface="Arial"/>
                <a:sym typeface="Arial"/>
              </a:rPr>
              <a:t>名前</a:t>
            </a:r>
            <a:endParaRPr>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lang="ja">
                <a:solidFill>
                  <a:srgbClr val="666666"/>
                </a:solidFill>
                <a:latin typeface="Arial"/>
                <a:ea typeface="Arial"/>
                <a:cs typeface="Arial"/>
                <a:sym typeface="Arial"/>
              </a:rPr>
              <a:t>２．大学・コース・学年</a:t>
            </a:r>
            <a:endParaRPr>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lang="ja">
                <a:solidFill>
                  <a:srgbClr val="666666"/>
                </a:solidFill>
                <a:latin typeface="Arial"/>
                <a:ea typeface="Arial"/>
                <a:cs typeface="Arial"/>
                <a:sym typeface="Arial"/>
              </a:rPr>
              <a:t>３．学校で学んできたこと、成果</a:t>
            </a:r>
            <a:endParaRPr>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lang="ja">
                <a:solidFill>
                  <a:srgbClr val="666666"/>
                </a:solidFill>
                <a:latin typeface="Arial"/>
                <a:ea typeface="Arial"/>
                <a:cs typeface="Arial"/>
                <a:sym typeface="Arial"/>
              </a:rPr>
              <a:t>４．学業以外の活動・特技、成果</a:t>
            </a:r>
            <a:endParaRPr>
              <a:solidFill>
                <a:srgbClr val="666666"/>
              </a:solidFill>
              <a:latin typeface="Arial"/>
              <a:ea typeface="Arial"/>
              <a:cs typeface="Arial"/>
              <a:sym typeface="Arial"/>
            </a:endParaRPr>
          </a:p>
          <a:p>
            <a:pPr indent="0" lvl="0" marL="0" rtl="0" algn="l">
              <a:lnSpc>
                <a:spcPct val="100000"/>
              </a:lnSpc>
              <a:spcBef>
                <a:spcPts val="1200"/>
              </a:spcBef>
              <a:spcAft>
                <a:spcPts val="0"/>
              </a:spcAft>
              <a:buNone/>
            </a:pPr>
            <a:r>
              <a:rPr lang="ja">
                <a:solidFill>
                  <a:srgbClr val="666666"/>
                </a:solidFill>
                <a:latin typeface="Arial"/>
                <a:ea typeface="Arial"/>
                <a:cs typeface="Arial"/>
                <a:sym typeface="Arial"/>
              </a:rPr>
              <a:t>　　★専門分野以外のこと(外国語、スポーツ、音楽　ボランティア活動等)でもOK　</a:t>
            </a:r>
            <a:endParaRPr>
              <a:solidFill>
                <a:srgbClr val="666666"/>
              </a:solidFill>
              <a:latin typeface="Arial"/>
              <a:ea typeface="Arial"/>
              <a:cs typeface="Arial"/>
              <a:sym typeface="Arial"/>
            </a:endParaRPr>
          </a:p>
          <a:p>
            <a:pPr indent="0" lvl="0" marL="0" rtl="0" algn="l">
              <a:lnSpc>
                <a:spcPct val="100000"/>
              </a:lnSpc>
              <a:spcBef>
                <a:spcPts val="1200"/>
              </a:spcBef>
              <a:spcAft>
                <a:spcPts val="1200"/>
              </a:spcAft>
              <a:buNone/>
            </a:pPr>
            <a:r>
              <a:rPr lang="ja">
                <a:solidFill>
                  <a:srgbClr val="666666"/>
                </a:solidFill>
                <a:latin typeface="Arial"/>
                <a:ea typeface="Arial"/>
                <a:cs typeface="Arial"/>
                <a:sym typeface="Arial"/>
              </a:rPr>
              <a:t>５．あいさつ</a:t>
            </a:r>
            <a:endParaRPr>
              <a:solidFill>
                <a:srgbClr val="666666"/>
              </a:solidFill>
              <a:latin typeface="Arial"/>
              <a:ea typeface="Arial"/>
              <a:cs typeface="Arial"/>
              <a:sym typeface="Arial"/>
            </a:endParaRPr>
          </a:p>
        </p:txBody>
      </p:sp>
      <p:pic>
        <p:nvPicPr>
          <p:cNvPr id="128" name="Google Shape;128;p19"/>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latin typeface="Times New Roman"/>
                <a:ea typeface="Times New Roman"/>
                <a:cs typeface="Times New Roman"/>
                <a:sym typeface="Times New Roman"/>
              </a:rPr>
              <a:t>Giới thiệu bản thân</a:t>
            </a:r>
            <a:endParaRPr>
              <a:latin typeface="Times New Roman"/>
              <a:ea typeface="Times New Roman"/>
              <a:cs typeface="Times New Roman"/>
              <a:sym typeface="Times New Roman"/>
            </a:endParaRPr>
          </a:p>
        </p:txBody>
      </p:sp>
      <p:sp>
        <p:nvSpPr>
          <p:cNvPr id="134" name="Google Shape;134;p20"/>
          <p:cNvSpPr txBox="1"/>
          <p:nvPr>
            <p:ph idx="1" type="body"/>
          </p:nvPr>
        </p:nvSpPr>
        <p:spPr>
          <a:xfrm>
            <a:off x="702600" y="2078875"/>
            <a:ext cx="7742100" cy="288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400">
                <a:solidFill>
                  <a:srgbClr val="666666"/>
                </a:solidFill>
                <a:latin typeface="Times New Roman"/>
                <a:ea typeface="Times New Roman"/>
                <a:cs typeface="Times New Roman"/>
                <a:sym typeface="Times New Roman"/>
              </a:rPr>
              <a:t>●Nội dung</a:t>
            </a:r>
            <a:endParaRPr b="1"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ja" sz="1400">
                <a:solidFill>
                  <a:srgbClr val="666666"/>
                </a:solidFill>
                <a:latin typeface="Times New Roman"/>
                <a:ea typeface="Times New Roman"/>
                <a:cs typeface="Times New Roman"/>
                <a:sym typeface="Times New Roman"/>
              </a:rPr>
              <a:t>１．Họ và tên</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ja" sz="1400">
                <a:solidFill>
                  <a:srgbClr val="666666"/>
                </a:solidFill>
                <a:latin typeface="Times New Roman"/>
                <a:ea typeface="Times New Roman"/>
                <a:cs typeface="Times New Roman"/>
                <a:sym typeface="Times New Roman"/>
              </a:rPr>
              <a:t>２．Tên trường, khoa, năm học</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ja" sz="1400">
                <a:solidFill>
                  <a:srgbClr val="666666"/>
                </a:solidFill>
                <a:latin typeface="Times New Roman"/>
                <a:ea typeface="Times New Roman"/>
                <a:cs typeface="Times New Roman"/>
                <a:sym typeface="Times New Roman"/>
              </a:rPr>
              <a:t>３．Kiến thức đã học được trên trường, sản phẩm (kết quả)</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ja" sz="1400">
                <a:solidFill>
                  <a:srgbClr val="666666"/>
                </a:solidFill>
                <a:latin typeface="Times New Roman"/>
                <a:ea typeface="Times New Roman"/>
                <a:cs typeface="Times New Roman"/>
                <a:sym typeface="Times New Roman"/>
              </a:rPr>
              <a:t>４．Các hoạt động, kỹ năng đặc biệt, thành tích học tập ngoài trường học</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ja" sz="1400">
                <a:solidFill>
                  <a:srgbClr val="666666"/>
                </a:solidFill>
                <a:latin typeface="Times New Roman"/>
                <a:ea typeface="Times New Roman"/>
                <a:cs typeface="Times New Roman"/>
                <a:sym typeface="Times New Roman"/>
              </a:rPr>
              <a:t>　　★Các lĩnh vực ngoài chuyên ngành (ngoại ngữ, thể thao, âm nhạc, hoạt động tình nguyện..)đều được</a:t>
            </a:r>
            <a:endParaRPr sz="1400">
              <a:solidFill>
                <a:srgbClr val="666666"/>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ja" sz="1400">
                <a:solidFill>
                  <a:srgbClr val="666666"/>
                </a:solidFill>
                <a:latin typeface="Times New Roman"/>
                <a:ea typeface="Times New Roman"/>
                <a:cs typeface="Times New Roman"/>
                <a:sym typeface="Times New Roman"/>
              </a:rPr>
              <a:t>５．Lời chào</a:t>
            </a:r>
            <a:endParaRPr sz="1400">
              <a:solidFill>
                <a:srgbClr val="666666"/>
              </a:solidFill>
              <a:latin typeface="Times New Roman"/>
              <a:ea typeface="Times New Roman"/>
              <a:cs typeface="Times New Roman"/>
              <a:sym typeface="Times New Roman"/>
            </a:endParaRPr>
          </a:p>
        </p:txBody>
      </p:sp>
      <p:pic>
        <p:nvPicPr>
          <p:cNvPr id="135" name="Google Shape;135;p20"/>
          <p:cNvPicPr preferRelativeResize="0"/>
          <p:nvPr/>
        </p:nvPicPr>
        <p:blipFill rotWithShape="1">
          <a:blip r:embed="rId3">
            <a:alphaModFix/>
          </a:blip>
          <a:srcRect b="0" l="0" r="0" t="0"/>
          <a:stretch/>
        </p:blipFill>
        <p:spPr>
          <a:xfrm>
            <a:off x="7572101" y="3938284"/>
            <a:ext cx="1724296" cy="17242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自己紹介スライド例①</a:t>
            </a:r>
            <a:endParaRPr/>
          </a:p>
        </p:txBody>
      </p:sp>
      <p:sp>
        <p:nvSpPr>
          <p:cNvPr id="141" name="Google Shape;141;p21"/>
          <p:cNvSpPr txBox="1"/>
          <p:nvPr>
            <p:ph idx="1" type="body"/>
          </p:nvPr>
        </p:nvSpPr>
        <p:spPr>
          <a:xfrm>
            <a:off x="729325" y="2078875"/>
            <a:ext cx="3774300" cy="2827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l">
              <a:lnSpc>
                <a:spcPct val="90000"/>
              </a:lnSpc>
              <a:spcBef>
                <a:spcPts val="0"/>
              </a:spcBef>
              <a:spcAft>
                <a:spcPts val="0"/>
              </a:spcAft>
              <a:buNone/>
            </a:pPr>
            <a:r>
              <a:rPr lang="ja" sz="1050">
                <a:solidFill>
                  <a:srgbClr val="FF0000"/>
                </a:solidFill>
              </a:rPr>
              <a:t>（名前）</a:t>
            </a:r>
            <a:endParaRPr sz="1050">
              <a:solidFill>
                <a:srgbClr val="FF0000"/>
              </a:solidFill>
            </a:endParaRPr>
          </a:p>
          <a:p>
            <a:pPr indent="-298767" lvl="0" marL="457200" rtl="0" algn="l">
              <a:lnSpc>
                <a:spcPct val="90000"/>
              </a:lnSpc>
              <a:spcBef>
                <a:spcPts val="0"/>
              </a:spcBef>
              <a:spcAft>
                <a:spcPts val="0"/>
              </a:spcAft>
              <a:buSzPct val="216666"/>
              <a:buFont typeface="Arial"/>
              <a:buChar char="❏"/>
            </a:pPr>
            <a:r>
              <a:rPr lang="ja">
                <a:latin typeface="Arial"/>
                <a:ea typeface="Arial"/>
                <a:cs typeface="Arial"/>
                <a:sym typeface="Arial"/>
              </a:rPr>
              <a:t>Nguyễn Thị Hoa（グエン・ティ・ホア）</a:t>
            </a:r>
            <a:endParaRPr sz="600">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（大学・コース・学年）</a:t>
            </a:r>
            <a:endParaRPr>
              <a:solidFill>
                <a:srgbClr val="666666"/>
              </a:solidFill>
              <a:latin typeface="Arial"/>
              <a:ea typeface="Arial"/>
              <a:cs typeface="Arial"/>
              <a:sym typeface="Arial"/>
            </a:endParaRPr>
          </a:p>
          <a:p>
            <a:pPr indent="-298767"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サンアスタリスク大学　 IT学部　3年</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050">
                <a:solidFill>
                  <a:srgbClr val="FF0000"/>
                </a:solidFill>
              </a:rPr>
              <a:t>（</a:t>
            </a:r>
            <a:r>
              <a:rPr lang="ja" sz="1050">
                <a:solidFill>
                  <a:srgbClr val="FF0000"/>
                </a:solidFill>
                <a:latin typeface="Arial"/>
                <a:ea typeface="Arial"/>
                <a:cs typeface="Arial"/>
                <a:sym typeface="Arial"/>
              </a:rPr>
              <a:t>学校で学んできたこと、成果</a:t>
            </a:r>
            <a:r>
              <a:rPr lang="ja" sz="1050">
                <a:solidFill>
                  <a:srgbClr val="FF0000"/>
                </a:solidFill>
              </a:rPr>
              <a:t>）</a:t>
            </a:r>
            <a:endParaRPr sz="1050">
              <a:solidFill>
                <a:srgbClr val="FF0000"/>
              </a:solidFill>
            </a:endParaRPr>
          </a:p>
          <a:p>
            <a:pPr indent="-298767" lvl="0" marL="457200" rtl="0" algn="l">
              <a:lnSpc>
                <a:spcPct val="150000"/>
              </a:lnSpc>
              <a:spcBef>
                <a:spcPts val="0"/>
              </a:spcBef>
              <a:spcAft>
                <a:spcPts val="0"/>
              </a:spcAft>
              <a:buClr>
                <a:srgbClr val="666666"/>
              </a:buClr>
              <a:buSzPct val="100000"/>
              <a:buFont typeface="Arial"/>
              <a:buChar char="❏"/>
            </a:pPr>
            <a:r>
              <a:rPr lang="ja">
                <a:solidFill>
                  <a:srgbClr val="666666"/>
                </a:solidFill>
                <a:latin typeface="Arial"/>
                <a:ea typeface="Arial"/>
                <a:cs typeface="Arial"/>
                <a:sym typeface="Arial"/>
              </a:rPr>
              <a:t>大学で3年次からAIについて勉強</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rPr lang="ja">
                <a:solidFill>
                  <a:srgbClr val="666666"/>
                </a:solidFill>
                <a:latin typeface="Arial"/>
                <a:ea typeface="Arial"/>
                <a:cs typeface="Arial"/>
                <a:sym typeface="Arial"/>
              </a:rPr>
              <a:t>AIを用いたモバイルアプリを開発</a:t>
            </a:r>
            <a:endParaRPr>
              <a:solidFill>
                <a:srgbClr val="666666"/>
              </a:solidFill>
              <a:latin typeface="Arial"/>
              <a:ea typeface="Arial"/>
              <a:cs typeface="Arial"/>
              <a:sym typeface="Arial"/>
            </a:endParaRPr>
          </a:p>
          <a:p>
            <a:pPr indent="0" lvl="0" marL="0" rtl="0" algn="l">
              <a:lnSpc>
                <a:spcPct val="150000"/>
              </a:lnSpc>
              <a:spcBef>
                <a:spcPts val="0"/>
              </a:spcBef>
              <a:spcAft>
                <a:spcPts val="0"/>
              </a:spcAft>
              <a:buNone/>
            </a:pPr>
            <a:r>
              <a:t/>
            </a:r>
            <a:endParaRPr sz="1050">
              <a:solidFill>
                <a:srgbClr val="FF0000"/>
              </a:solidFill>
            </a:endParaRPr>
          </a:p>
          <a:p>
            <a:pPr indent="0" lvl="0" marL="0" rtl="0" algn="l">
              <a:lnSpc>
                <a:spcPct val="150000"/>
              </a:lnSpc>
              <a:spcBef>
                <a:spcPts val="0"/>
              </a:spcBef>
              <a:spcAft>
                <a:spcPts val="0"/>
              </a:spcAft>
              <a:buNone/>
            </a:pPr>
            <a:r>
              <a:rPr lang="ja" sz="1050">
                <a:solidFill>
                  <a:srgbClr val="FF0000"/>
                </a:solidFill>
              </a:rPr>
              <a:t>（</a:t>
            </a:r>
            <a:r>
              <a:rPr lang="ja" sz="1064">
                <a:solidFill>
                  <a:srgbClr val="FF0000"/>
                </a:solidFill>
                <a:latin typeface="Arial"/>
                <a:ea typeface="Arial"/>
                <a:cs typeface="Arial"/>
                <a:sym typeface="Arial"/>
              </a:rPr>
              <a:t>学業以外の活動・特技、成果</a:t>
            </a:r>
            <a:r>
              <a:rPr lang="ja" sz="1050">
                <a:solidFill>
                  <a:srgbClr val="FF0000"/>
                </a:solidFill>
              </a:rPr>
              <a:t>）</a:t>
            </a:r>
            <a:endParaRPr>
              <a:solidFill>
                <a:srgbClr val="666666"/>
              </a:solidFill>
              <a:latin typeface="Arial"/>
              <a:ea typeface="Arial"/>
              <a:cs typeface="Arial"/>
              <a:sym typeface="Arial"/>
            </a:endParaRPr>
          </a:p>
          <a:p>
            <a:pPr indent="-298767" lvl="0" marL="457200" rtl="0" algn="l">
              <a:lnSpc>
                <a:spcPct val="150000"/>
              </a:lnSpc>
              <a:spcBef>
                <a:spcPts val="0"/>
              </a:spcBef>
              <a:spcAft>
                <a:spcPts val="0"/>
              </a:spcAft>
              <a:buSzPct val="100000"/>
              <a:buChar char="❏"/>
            </a:pPr>
            <a:r>
              <a:rPr lang="ja">
                <a:solidFill>
                  <a:srgbClr val="666666"/>
                </a:solidFill>
                <a:latin typeface="Arial"/>
                <a:ea typeface="Arial"/>
                <a:cs typeface="Arial"/>
                <a:sym typeface="Arial"/>
              </a:rPr>
              <a:t>週2回、ITの会社でインターンを</a:t>
            </a:r>
            <a:endParaRPr>
              <a:solidFill>
                <a:srgbClr val="666666"/>
              </a:solidFill>
              <a:latin typeface="Arial"/>
              <a:ea typeface="Arial"/>
              <a:cs typeface="Arial"/>
              <a:sym typeface="Arial"/>
            </a:endParaRPr>
          </a:p>
          <a:p>
            <a:pPr indent="0" lvl="0" marL="457200" rtl="0" algn="l">
              <a:lnSpc>
                <a:spcPct val="150000"/>
              </a:lnSpc>
              <a:spcBef>
                <a:spcPts val="0"/>
              </a:spcBef>
              <a:spcAft>
                <a:spcPts val="0"/>
              </a:spcAft>
              <a:buNone/>
            </a:pPr>
            <a:r>
              <a:rPr lang="ja">
                <a:solidFill>
                  <a:srgbClr val="666666"/>
                </a:solidFill>
                <a:latin typeface="Arial"/>
                <a:ea typeface="Arial"/>
                <a:cs typeface="Arial"/>
                <a:sym typeface="Arial"/>
              </a:rPr>
              <a:t>ゲーム開発のプロジェクトに従事</a:t>
            </a:r>
            <a:endParaRPr/>
          </a:p>
        </p:txBody>
      </p:sp>
      <p:sp>
        <p:nvSpPr>
          <p:cNvPr id="142" name="Google Shape;142;p21"/>
          <p:cNvSpPr txBox="1"/>
          <p:nvPr>
            <p:ph idx="2" type="body"/>
          </p:nvPr>
        </p:nvSpPr>
        <p:spPr>
          <a:xfrm>
            <a:off x="4643600" y="2078875"/>
            <a:ext cx="3774300" cy="282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サンアスタリスク大学 IT学部から参りました。</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a:latin typeface="Arial"/>
                <a:ea typeface="Arial"/>
                <a:cs typeface="Arial"/>
                <a:sym typeface="Arial"/>
              </a:rPr>
              <a:t>Nguyễn Thị Hoa</a:t>
            </a:r>
            <a:r>
              <a:rPr lang="ja" sz="1200">
                <a:solidFill>
                  <a:srgbClr val="666666"/>
                </a:solidFill>
                <a:latin typeface="Arial"/>
                <a:ea typeface="Arial"/>
                <a:cs typeface="Arial"/>
                <a:sym typeface="Arial"/>
              </a:rPr>
              <a:t>です。 </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大学では3年次からAIについて勉強しており、AIを用いたモバイルアプリを開発しています。</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学業以外では週2回、ITの会社でインターンをしており、ゲーム開発のプロジェクトに従事しています。 </a:t>
            </a:r>
            <a:endParaRPr sz="1200">
              <a:solidFill>
                <a:srgbClr val="666666"/>
              </a:solidFill>
              <a:latin typeface="Arial"/>
              <a:ea typeface="Arial"/>
              <a:cs typeface="Arial"/>
              <a:sym typeface="Arial"/>
            </a:endParaRPr>
          </a:p>
          <a:p>
            <a:pPr indent="0" lvl="0" marL="0" rtl="0" algn="l">
              <a:lnSpc>
                <a:spcPct val="150000"/>
              </a:lnSpc>
              <a:spcBef>
                <a:spcPts val="0"/>
              </a:spcBef>
              <a:spcAft>
                <a:spcPts val="0"/>
              </a:spcAft>
              <a:buNone/>
            </a:pPr>
            <a:r>
              <a:rPr lang="ja" sz="1200">
                <a:solidFill>
                  <a:srgbClr val="666666"/>
                </a:solidFill>
                <a:latin typeface="Arial"/>
                <a:ea typeface="Arial"/>
                <a:cs typeface="Arial"/>
                <a:sym typeface="Arial"/>
              </a:rPr>
              <a:t>本日はよろしくお願いいたします。</a:t>
            </a:r>
            <a:endParaRPr sz="1200"/>
          </a:p>
        </p:txBody>
      </p:sp>
      <p:sp>
        <p:nvSpPr>
          <p:cNvPr id="143" name="Google Shape;143;p21"/>
          <p:cNvSpPr txBox="1"/>
          <p:nvPr>
            <p:ph type="title"/>
          </p:nvPr>
        </p:nvSpPr>
        <p:spPr>
          <a:xfrm>
            <a:off x="4643600" y="1318650"/>
            <a:ext cx="3774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自己紹介スクリプト例①</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