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56" r:id="rId4"/>
    <p:sldId id="259" r:id="rId5"/>
    <p:sldId id="265" r:id="rId6"/>
    <p:sldId id="262" r:id="rId7"/>
    <p:sldId id="266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Phoo_Work\Iperf_experiment\cpu_utilization\version2_Experiment_style\Experiment1_result\Edge1_combi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Phoo_Work\Iperf_experiment\cpu_utilization\version2_Experiment_style\Experiment1_result\CPU_usage_log_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Phoo_Work\Iperf_experiment\cpu_utilization\version2_Experiment_style\Experiment2_result\Experiment2_CPU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Phoo_Work\Iperf_experiment\cpu_utilization\version2_Experiment_style\Experiment2_result\Iperf_log_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Experiment1 Bit rate</a:t>
            </a:r>
            <a:endParaRPr lang="th-TH" sz="2000" dirty="0"/>
          </a:p>
        </c:rich>
      </c:tx>
      <c:layout>
        <c:manualLayout>
          <c:xMode val="edge"/>
          <c:yMode val="edge"/>
          <c:x val="0.38623751387347399"/>
          <c:y val="9.191176470588235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Edge1 (sender)</c:v>
          </c:tx>
          <c:spPr>
            <a:ln w="19050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Sheet1!$E$3:$E$22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Sheet1!$G$3:$G$22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27.2</c:v>
                </c:pt>
                <c:pt idx="15">
                  <c:v>28.6</c:v>
                </c:pt>
                <c:pt idx="16">
                  <c:v>29.4</c:v>
                </c:pt>
                <c:pt idx="17">
                  <c:v>27.8</c:v>
                </c:pt>
                <c:pt idx="18">
                  <c:v>28</c:v>
                </c:pt>
                <c:pt idx="19">
                  <c:v>27.4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77-44EE-8E5A-278723E1197D}"/>
            </c:ext>
          </c:extLst>
        </c:ser>
        <c:ser>
          <c:idx val="1"/>
          <c:order val="1"/>
          <c:tx>
            <c:v>Edge2 (Receiver)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Sheet1!$E$3:$E$22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Sheet1!$P$3:$P$22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27.2</c:v>
                </c:pt>
                <c:pt idx="15">
                  <c:v>28.6</c:v>
                </c:pt>
                <c:pt idx="16">
                  <c:v>29.4</c:v>
                </c:pt>
                <c:pt idx="17">
                  <c:v>27.7</c:v>
                </c:pt>
                <c:pt idx="18">
                  <c:v>28</c:v>
                </c:pt>
                <c:pt idx="19">
                  <c:v>27.3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877-44EE-8E5A-278723E1197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952764223"/>
        <c:axId val="1952761311"/>
      </c:scatterChart>
      <c:valAx>
        <c:axId val="19527642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Iperf -b</a:t>
                </a:r>
                <a:r>
                  <a:rPr lang="en-US" sz="2000" baseline="0"/>
                  <a:t> (Mbps)</a:t>
                </a:r>
                <a:endParaRPr lang="th-TH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761311"/>
        <c:crosses val="autoZero"/>
        <c:crossBetween val="midCat"/>
      </c:valAx>
      <c:valAx>
        <c:axId val="1952761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Measured</a:t>
                </a:r>
                <a:r>
                  <a:rPr lang="en-US" sz="1800" baseline="0"/>
                  <a:t> Bit rate (Mbps)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7642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421122195212633"/>
          <c:y val="0.86460686853540192"/>
          <c:w val="0.49725067654190913"/>
          <c:h val="0.135166771279463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Experiment1 %CPU </a:t>
            </a:r>
            <a:r>
              <a:rPr lang="en-US" sz="2000" dirty="0" err="1"/>
              <a:t>Utilisation</a:t>
            </a:r>
            <a:endParaRPr lang="th-TH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Edge1 (sender)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Sheet1!$D$3:$D$402</c:f>
              <c:numCache>
                <c:formatCode>General</c:formatCode>
                <c:ptCount val="400"/>
                <c:pt idx="0">
                  <c:v>3.2990422135509068E-2</c:v>
                </c:pt>
                <c:pt idx="20">
                  <c:v>5.250088683930474E-2</c:v>
                </c:pt>
                <c:pt idx="40">
                  <c:v>4.380986165306848E-2</c:v>
                </c:pt>
                <c:pt idx="60">
                  <c:v>4.8953529620432805E-2</c:v>
                </c:pt>
                <c:pt idx="80">
                  <c:v>3.5296204327775825E-2</c:v>
                </c:pt>
                <c:pt idx="100">
                  <c:v>4.3277758070237697E-2</c:v>
                </c:pt>
                <c:pt idx="120">
                  <c:v>4.6293011706278843E-2</c:v>
                </c:pt>
                <c:pt idx="140">
                  <c:v>4.2745654487406901E-2</c:v>
                </c:pt>
                <c:pt idx="160">
                  <c:v>4.1504079460801729E-2</c:v>
                </c:pt>
                <c:pt idx="180">
                  <c:v>4.7357218871940436E-2</c:v>
                </c:pt>
                <c:pt idx="200">
                  <c:v>4.8244058176658416E-2</c:v>
                </c:pt>
                <c:pt idx="220">
                  <c:v>5.3919829726853517E-2</c:v>
                </c:pt>
                <c:pt idx="240">
                  <c:v>5.250088683930474E-2</c:v>
                </c:pt>
                <c:pt idx="260">
                  <c:v>9.542390918765524E-2</c:v>
                </c:pt>
                <c:pt idx="280">
                  <c:v>0.18659098971266411</c:v>
                </c:pt>
                <c:pt idx="300">
                  <c:v>0.17506207875133031</c:v>
                </c:pt>
                <c:pt idx="320">
                  <c:v>0.18162468960624339</c:v>
                </c:pt>
                <c:pt idx="340">
                  <c:v>0.18800993260021287</c:v>
                </c:pt>
                <c:pt idx="360">
                  <c:v>0.16885420361830439</c:v>
                </c:pt>
                <c:pt idx="380">
                  <c:v>0.1926214969847464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836-4C10-ABD7-B0867456CCD0}"/>
            </c:ext>
          </c:extLst>
        </c:ser>
        <c:ser>
          <c:idx val="1"/>
          <c:order val="1"/>
          <c:tx>
            <c:v>Edge2 (receiver)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Sheet1!$H$3:$H$402</c:f>
              <c:numCache>
                <c:formatCode>General</c:formatCode>
                <c:ptCount val="400"/>
                <c:pt idx="0">
                  <c:v>0.17559418233416105</c:v>
                </c:pt>
                <c:pt idx="20">
                  <c:v>0.33469315360056762</c:v>
                </c:pt>
                <c:pt idx="40">
                  <c:v>0.35154310039020942</c:v>
                </c:pt>
                <c:pt idx="60">
                  <c:v>0.46044696700957805</c:v>
                </c:pt>
                <c:pt idx="80">
                  <c:v>0.57768712309329584</c:v>
                </c:pt>
                <c:pt idx="100">
                  <c:v>0.6635331677899966</c:v>
                </c:pt>
                <c:pt idx="120">
                  <c:v>0.73093295494856358</c:v>
                </c:pt>
                <c:pt idx="140">
                  <c:v>0.78538488825824804</c:v>
                </c:pt>
                <c:pt idx="160">
                  <c:v>0.86342674707343048</c:v>
                </c:pt>
                <c:pt idx="180">
                  <c:v>0.91273501241575083</c:v>
                </c:pt>
                <c:pt idx="200">
                  <c:v>0.94856332032635726</c:v>
                </c:pt>
                <c:pt idx="220">
                  <c:v>0.95707697765164967</c:v>
                </c:pt>
                <c:pt idx="240">
                  <c:v>0.98527846754168158</c:v>
                </c:pt>
                <c:pt idx="260">
                  <c:v>0.99822632139056422</c:v>
                </c:pt>
                <c:pt idx="280">
                  <c:v>0.96984746363958874</c:v>
                </c:pt>
                <c:pt idx="300">
                  <c:v>0.99503369989357981</c:v>
                </c:pt>
                <c:pt idx="320">
                  <c:v>1</c:v>
                </c:pt>
                <c:pt idx="340">
                  <c:v>0.96186590989712728</c:v>
                </c:pt>
                <c:pt idx="360">
                  <c:v>0.97978006385243044</c:v>
                </c:pt>
                <c:pt idx="380">
                  <c:v>0.98811635331677927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836-4C10-ABD7-B0867456CC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5705296"/>
        <c:axId val="1845703632"/>
      </c:scatterChart>
      <c:valAx>
        <c:axId val="1845705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Iperf3</a:t>
                </a:r>
                <a:r>
                  <a:rPr lang="en-US" sz="2000" baseline="0" dirty="0"/>
                  <a:t> -b (Mbps)</a:t>
                </a:r>
              </a:p>
            </c:rich>
          </c:tx>
          <c:layout>
            <c:manualLayout>
              <c:xMode val="edge"/>
              <c:yMode val="edge"/>
              <c:x val="0.41544106921069962"/>
              <c:y val="0.821896043742148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703632"/>
        <c:crosses val="autoZero"/>
        <c:crossBetween val="midCat"/>
      </c:valAx>
      <c:valAx>
        <c:axId val="184570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Norm</a:t>
                </a:r>
                <a:r>
                  <a:rPr lang="en-US" sz="1400" baseline="0" dirty="0"/>
                  <a:t> of CPU usage</a:t>
                </a:r>
                <a:endParaRPr lang="th-TH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705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Experiment2 </a:t>
            </a:r>
            <a:r>
              <a:rPr lang="en-US" sz="2000" b="0" i="0" u="none" strike="noStrike" baseline="0">
                <a:effectLst/>
              </a:rPr>
              <a:t>%CPU Utilisation</a:t>
            </a:r>
            <a:r>
              <a:rPr lang="en-US" sz="2000" baseline="0"/>
              <a:t> </a:t>
            </a:r>
            <a:endParaRPr lang="th-TH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Edge1 (Receiver)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Sheet1!$B$3:$B$362</c:f>
              <c:numCache>
                <c:formatCode>General</c:formatCode>
                <c:ptCount val="36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40</c:v>
                </c:pt>
              </c:numCache>
            </c:numRef>
          </c:xVal>
          <c:yVal>
            <c:numRef>
              <c:f>Sheet1!$D$3:$D$362</c:f>
              <c:numCache>
                <c:formatCode>General</c:formatCode>
                <c:ptCount val="360"/>
                <c:pt idx="0">
                  <c:v>0.24016125935880214</c:v>
                </c:pt>
                <c:pt idx="20">
                  <c:v>0.49337684776348634</c:v>
                </c:pt>
                <c:pt idx="40">
                  <c:v>0.44173545786139379</c:v>
                </c:pt>
                <c:pt idx="60">
                  <c:v>0.67191399500863891</c:v>
                </c:pt>
                <c:pt idx="80">
                  <c:v>0.75580725667114601</c:v>
                </c:pt>
                <c:pt idx="100">
                  <c:v>0.92244192743328879</c:v>
                </c:pt>
                <c:pt idx="120">
                  <c:v>0.87771165290842801</c:v>
                </c:pt>
                <c:pt idx="140">
                  <c:v>0.98924937607986219</c:v>
                </c:pt>
                <c:pt idx="160">
                  <c:v>0.97350739105394535</c:v>
                </c:pt>
                <c:pt idx="180">
                  <c:v>0.98598579381839146</c:v>
                </c:pt>
                <c:pt idx="200">
                  <c:v>1</c:v>
                </c:pt>
                <c:pt idx="220">
                  <c:v>0.98214628527548486</c:v>
                </c:pt>
                <c:pt idx="240">
                  <c:v>0.94663083125359959</c:v>
                </c:pt>
                <c:pt idx="260">
                  <c:v>0.93856786331349606</c:v>
                </c:pt>
                <c:pt idx="280">
                  <c:v>0.96410059512382429</c:v>
                </c:pt>
                <c:pt idx="300">
                  <c:v>0.90420426185448299</c:v>
                </c:pt>
                <c:pt idx="320">
                  <c:v>0.90151660587444826</c:v>
                </c:pt>
                <c:pt idx="340">
                  <c:v>0.93933576502207738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97B-47EA-8185-16106AB90B99}"/>
            </c:ext>
          </c:extLst>
        </c:ser>
        <c:ser>
          <c:idx val="1"/>
          <c:order val="1"/>
          <c:tx>
            <c:v>Edge4 (Sender)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Sheet1!$B$3:$B$362</c:f>
              <c:numCache>
                <c:formatCode>General</c:formatCode>
                <c:ptCount val="36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40</c:v>
                </c:pt>
              </c:numCache>
            </c:numRef>
          </c:xVal>
          <c:yVal>
            <c:numRef>
              <c:f>Sheet1!$I$3:$I$362</c:f>
              <c:numCache>
                <c:formatCode>General</c:formatCode>
                <c:ptCount val="360"/>
                <c:pt idx="0">
                  <c:v>5.5672873872144389E-2</c:v>
                </c:pt>
                <c:pt idx="20">
                  <c:v>1.3630255327318106E-2</c:v>
                </c:pt>
                <c:pt idx="40">
                  <c:v>2.7260510654636215E-2</c:v>
                </c:pt>
                <c:pt idx="60">
                  <c:v>2.5532731810328283E-2</c:v>
                </c:pt>
                <c:pt idx="80">
                  <c:v>2.8412363217508167E-2</c:v>
                </c:pt>
                <c:pt idx="100">
                  <c:v>2.495680552889231E-2</c:v>
                </c:pt>
                <c:pt idx="120">
                  <c:v>3.5899404876175857E-2</c:v>
                </c:pt>
                <c:pt idx="140">
                  <c:v>8.370128623536191E-2</c:v>
                </c:pt>
                <c:pt idx="160">
                  <c:v>0.22038779036283368</c:v>
                </c:pt>
                <c:pt idx="180">
                  <c:v>0.21616433096563648</c:v>
                </c:pt>
                <c:pt idx="200">
                  <c:v>0.20176617392973706</c:v>
                </c:pt>
                <c:pt idx="220">
                  <c:v>0.20253407563831838</c:v>
                </c:pt>
                <c:pt idx="240">
                  <c:v>0.19927049337684785</c:v>
                </c:pt>
                <c:pt idx="260">
                  <c:v>0.20483778076406225</c:v>
                </c:pt>
                <c:pt idx="280">
                  <c:v>0.21386062583989257</c:v>
                </c:pt>
                <c:pt idx="300">
                  <c:v>0.19255135342676136</c:v>
                </c:pt>
                <c:pt idx="320">
                  <c:v>0.19274332885390677</c:v>
                </c:pt>
                <c:pt idx="340">
                  <c:v>0.2161643309656365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97B-47EA-8185-16106AB90B99}"/>
            </c:ext>
          </c:extLst>
        </c:ser>
        <c:ser>
          <c:idx val="2"/>
          <c:order val="2"/>
          <c:tx>
            <c:v>Edge5 (Receiver)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Sheet1!$B$3:$B$362</c:f>
              <c:numCache>
                <c:formatCode>General</c:formatCode>
                <c:ptCount val="36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40</c:v>
                </c:pt>
              </c:numCache>
            </c:numRef>
          </c:xVal>
          <c:yVal>
            <c:numRef>
              <c:f>Sheet1!$N$3:$N$362</c:f>
              <c:numCache>
                <c:formatCode>General</c:formatCode>
                <c:ptCount val="360"/>
                <c:pt idx="0">
                  <c:v>0.21712420810136315</c:v>
                </c:pt>
                <c:pt idx="20">
                  <c:v>0.4060280284123633</c:v>
                </c:pt>
                <c:pt idx="40">
                  <c:v>0.50854290650796707</c:v>
                </c:pt>
                <c:pt idx="60">
                  <c:v>0.6886158571702824</c:v>
                </c:pt>
                <c:pt idx="80">
                  <c:v>0.75580725667114634</c:v>
                </c:pt>
                <c:pt idx="100">
                  <c:v>0.88135918602418917</c:v>
                </c:pt>
                <c:pt idx="120">
                  <c:v>0.9414474947206759</c:v>
                </c:pt>
                <c:pt idx="140">
                  <c:v>0.98176233442119432</c:v>
                </c:pt>
                <c:pt idx="160">
                  <c:v>0.97657899788827041</c:v>
                </c:pt>
                <c:pt idx="180">
                  <c:v>0.98617776924553713</c:v>
                </c:pt>
                <c:pt idx="200">
                  <c:v>0.96582837396813237</c:v>
                </c:pt>
                <c:pt idx="220">
                  <c:v>0.97600307160683464</c:v>
                </c:pt>
                <c:pt idx="240">
                  <c:v>0.98502591668266481</c:v>
                </c:pt>
                <c:pt idx="260">
                  <c:v>0.98579381839124613</c:v>
                </c:pt>
                <c:pt idx="280">
                  <c:v>0.99750431944711104</c:v>
                </c:pt>
                <c:pt idx="300">
                  <c:v>0.92877711652908435</c:v>
                </c:pt>
                <c:pt idx="320">
                  <c:v>0.9414474947206759</c:v>
                </c:pt>
                <c:pt idx="340">
                  <c:v>0.97677097331541607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97B-47EA-8185-16106AB90B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8261568"/>
        <c:axId val="918254912"/>
      </c:scatterChart>
      <c:valAx>
        <c:axId val="918261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Iperf -b (Mbps)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254912"/>
        <c:crosses val="autoZero"/>
        <c:crossBetween val="midCat"/>
      </c:valAx>
      <c:valAx>
        <c:axId val="91825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Norm of CPU usage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261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18742164595843605"/>
          <c:y val="0.9176192618561323"/>
          <c:w val="0.62515659704108484"/>
          <c:h val="6.26101393593703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Experiment2 Bit rate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Sheet1!$E$3:$E$20</c:f>
              <c:numCache>
                <c:formatCode>General</c:formatCode>
                <c:ptCount val="18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40</c:v>
                </c:pt>
              </c:numCache>
            </c:numRef>
          </c:xVal>
          <c:yVal>
            <c:numRef>
              <c:f>Sheet1!$G$3:$G$20</c:f>
              <c:numCache>
                <c:formatCode>General</c:formatCode>
                <c:ptCount val="18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15.9</c:v>
                </c:pt>
                <c:pt idx="9">
                  <c:v>16</c:v>
                </c:pt>
                <c:pt idx="10">
                  <c:v>16</c:v>
                </c:pt>
                <c:pt idx="11">
                  <c:v>15.3</c:v>
                </c:pt>
                <c:pt idx="12">
                  <c:v>15</c:v>
                </c:pt>
                <c:pt idx="13">
                  <c:v>14.8</c:v>
                </c:pt>
                <c:pt idx="14">
                  <c:v>14.9</c:v>
                </c:pt>
                <c:pt idx="15">
                  <c:v>13.8</c:v>
                </c:pt>
                <c:pt idx="16">
                  <c:v>13.7</c:v>
                </c:pt>
                <c:pt idx="17">
                  <c:v>15.1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16-4250-8473-CB8F2E952C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0506064"/>
        <c:axId val="608252528"/>
      </c:scatterChart>
      <c:valAx>
        <c:axId val="610506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252528"/>
        <c:crosses val="autoZero"/>
        <c:crossBetween val="midCat"/>
      </c:valAx>
      <c:valAx>
        <c:axId val="60825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506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2E8FDED-6FA5-43D8-8237-15B509409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04B6A114-0383-4B58-A539-D7401C619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3DF3ED7-836A-4B76-A099-4B9CECAB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17/9/2021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8D99CBC-737E-4A80-953E-CEFCC79E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25601C8-F1A0-4A6B-BC72-28ECCAA0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EA01C29-4ECE-4656-9B7D-9BEB2AD2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358B7E1A-19CB-4182-83D9-7F941E32D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6AC1085-5488-45C3-8870-F6292C94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17/9/2021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407080C-90CA-46D9-9324-F85850B2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3940F52-3082-4E12-A846-0B3249EC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8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7EE37A9D-49DE-4BBF-B659-5715E1272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72AC1B83-71E9-4F1D-88E8-F6BB14EB5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2F4EC51-9288-4E97-9942-6759A186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17/9/2021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223339C-A2DE-450A-98CC-46398FB9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9257F3A-C60A-4DFA-BE94-95C893C7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1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28C4B69-3AB6-4CA1-BDEB-CA38C81B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17DB091-98CB-4F00-8081-089F3C2B0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E02589-CB94-4831-967B-C1A76AE7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17/9/2021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49AE92A-0A7E-4F44-8418-2999B879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2818C0E-5DAE-49F4-8D9F-FEBBEF3E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8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C73BB61-0C5E-4E79-9C5F-0E59327B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757334C6-9D78-47BA-91AA-6B438D7C2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4AE0331-551C-443E-83C1-9336F804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17/9/2021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84688CD-FA44-4159-BEF8-8824C8F6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9EA857A-4F9E-4C3A-A985-1503D7EE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0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301D04B-0DC5-4DFE-9382-77700316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FDB0BE7-EE22-44CF-9FE9-B5EF4472B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E6F9A054-9682-4EE5-A3EB-76782AEE8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E468B13-1386-4E97-BDF4-0F9E98B1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17/9/2021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AC0351B-096B-4CF2-AF5C-B23E0D42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CD58D28F-D5DF-4A8E-BB03-162C21AF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2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84D7461-F5F7-4502-BFFB-2BBFFE61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A4812AB6-ADB2-479B-9C24-59ACE103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45CC11DE-9B88-4632-9623-47FBC2BE7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1A168A6D-41E4-42E6-9D12-82CFF7EFC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9FDBE4F4-4E88-4290-BF4D-63D480C05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030A8D27-BF46-4FC7-A59F-B6AD66FE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17/9/2021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040DE0ED-140B-4B6A-85E0-01452228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6384B416-0837-4BDF-AADD-2897B7E6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8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06EC93-58C9-4D08-8757-1B2E898C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536EA09F-EF91-43C1-9772-2269E375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17/9/2021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380E039C-4E81-4A5E-87A3-C1FCA6F1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06A65912-D06C-475C-9E7E-01FB1892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3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3B8E3CFF-75F0-4878-BAA5-A9A84992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17/9/2021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53ADCBC5-CFFC-482B-B486-5EFC2A91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5A02D950-4BC0-4F49-9727-C2DC7D9C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7E80A51-A94A-4F6C-89E9-57453E53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C178362-6DEC-4710-8E63-F38A627C2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682764A-A1AC-49D2-9CBD-245EF72A6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24C6434-CA77-4931-9C23-2CD7E90A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17/9/2021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13ADCA0-E36E-4C55-88CE-17AC6421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4AE3798-D310-4E7E-9407-F51BFD5E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8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FAA4C0A-6984-4AD8-9B79-9C19E9FF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93C756D7-02C9-46DA-8EFF-4A7F074AC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CFF6235-C462-412F-8995-B3B66BB3B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21B37FC-BA96-408C-B117-2779BFCC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17/9/2021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0F13233-9F65-4004-BA8B-73298DBAC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AAA0922-D0A6-4872-9EE2-E67BC062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0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F7018C30-2625-42E1-B7C7-A2292C92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9226774-A75F-495A-AC2C-0FE0B696B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A36D482-8065-4664-B3D0-A9AE34993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C10D8-FB45-43F6-9D8D-A38FB736CD79}" type="datetimeFigureOut">
              <a:rPr lang="en-US" smtClean="0"/>
              <a:t>17/9/2021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4049986-07FA-432A-AAD6-41AD9B0CA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9186C14-2B8F-471B-B6A6-79F322D78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1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89389534-E19F-4E9C-8C77-B289F0389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034" y="0"/>
            <a:ext cx="7849285" cy="2766733"/>
          </a:xfrm>
          <a:prstGeom prst="rect">
            <a:avLst/>
          </a:prstGeom>
        </p:spPr>
      </p:pic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638A0F6B-B32B-493F-ADDD-BD4318D47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962" y="2940208"/>
            <a:ext cx="7353430" cy="3917792"/>
          </a:xfrm>
          <a:prstGeom prst="rect">
            <a:avLst/>
          </a:prstGeom>
        </p:spPr>
      </p:pic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025B3222-0C57-4680-BED1-F0157798B8BB}"/>
              </a:ext>
            </a:extLst>
          </p:cNvPr>
          <p:cNvSpPr txBox="1"/>
          <p:nvPr/>
        </p:nvSpPr>
        <p:spPr>
          <a:xfrm>
            <a:off x="836023" y="737035"/>
            <a:ext cx="2572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Experiment1</a:t>
            </a: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FBAD9CB0-DB96-44F9-90E7-4684051D7544}"/>
              </a:ext>
            </a:extLst>
          </p:cNvPr>
          <p:cNvSpPr txBox="1"/>
          <p:nvPr/>
        </p:nvSpPr>
        <p:spPr>
          <a:xfrm>
            <a:off x="836022" y="4397659"/>
            <a:ext cx="2572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Experiment2</a:t>
            </a:r>
          </a:p>
        </p:txBody>
      </p:sp>
      <p:cxnSp>
        <p:nvCxnSpPr>
          <p:cNvPr id="14" name="ตัวเชื่อมต่อตรง 13">
            <a:extLst>
              <a:ext uri="{FF2B5EF4-FFF2-40B4-BE49-F238E27FC236}">
                <a16:creationId xmlns:a16="http://schemas.microsoft.com/office/drawing/2014/main" id="{437BFBD4-D7D7-4F4C-899D-23E1821B3AF9}"/>
              </a:ext>
            </a:extLst>
          </p:cNvPr>
          <p:cNvCxnSpPr/>
          <p:nvPr/>
        </p:nvCxnSpPr>
        <p:spPr>
          <a:xfrm>
            <a:off x="0" y="2766733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56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สี่เหลี่ยมผืนผ้า: มุมมน 36">
            <a:extLst>
              <a:ext uri="{FF2B5EF4-FFF2-40B4-BE49-F238E27FC236}">
                <a16:creationId xmlns:a16="http://schemas.microsoft.com/office/drawing/2014/main" id="{E71184CC-95B7-4BF8-BC66-B3DB4C3C3E3F}"/>
              </a:ext>
            </a:extLst>
          </p:cNvPr>
          <p:cNvSpPr/>
          <p:nvPr/>
        </p:nvSpPr>
        <p:spPr>
          <a:xfrm>
            <a:off x="8495712" y="407768"/>
            <a:ext cx="3675979" cy="811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วงรี 34">
            <a:extLst>
              <a:ext uri="{FF2B5EF4-FFF2-40B4-BE49-F238E27FC236}">
                <a16:creationId xmlns:a16="http://schemas.microsoft.com/office/drawing/2014/main" id="{A29CC577-BFAD-49E9-B230-E05F7B234F53}"/>
              </a:ext>
            </a:extLst>
          </p:cNvPr>
          <p:cNvSpPr/>
          <p:nvPr/>
        </p:nvSpPr>
        <p:spPr>
          <a:xfrm>
            <a:off x="9349191" y="4876449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วงรี 32">
            <a:extLst>
              <a:ext uri="{FF2B5EF4-FFF2-40B4-BE49-F238E27FC236}">
                <a16:creationId xmlns:a16="http://schemas.microsoft.com/office/drawing/2014/main" id="{5CAFB259-A8AD-4BC1-B3CF-F020BF9692D4}"/>
              </a:ext>
            </a:extLst>
          </p:cNvPr>
          <p:cNvSpPr/>
          <p:nvPr/>
        </p:nvSpPr>
        <p:spPr>
          <a:xfrm>
            <a:off x="127820" y="4907795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วงรี 28">
            <a:extLst>
              <a:ext uri="{FF2B5EF4-FFF2-40B4-BE49-F238E27FC236}">
                <a16:creationId xmlns:a16="http://schemas.microsoft.com/office/drawing/2014/main" id="{89D75DB7-CBBC-44C6-8935-520878B0171F}"/>
              </a:ext>
            </a:extLst>
          </p:cNvPr>
          <p:cNvSpPr/>
          <p:nvPr/>
        </p:nvSpPr>
        <p:spPr>
          <a:xfrm>
            <a:off x="1081548" y="1078129"/>
            <a:ext cx="4119717" cy="19502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3B6EAC-A655-4FAD-8D5A-C85E0678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1670"/>
            <a:ext cx="5444613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Experiment1</a:t>
            </a: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1BA0116E-6CE6-42DD-8EAC-7210B92161AE}"/>
              </a:ext>
            </a:extLst>
          </p:cNvPr>
          <p:cNvSpPr/>
          <p:nvPr/>
        </p:nvSpPr>
        <p:spPr>
          <a:xfrm>
            <a:off x="4773561" y="1610994"/>
            <a:ext cx="2644877" cy="884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Super Edge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CDC0767E-CAC6-4230-AF94-5AE7833A9B45}"/>
              </a:ext>
            </a:extLst>
          </p:cNvPr>
          <p:cNvSpPr/>
          <p:nvPr/>
        </p:nvSpPr>
        <p:spPr>
          <a:xfrm>
            <a:off x="1563329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Edge1</a:t>
            </a:r>
          </a:p>
          <a:p>
            <a:pPr algn="ctr"/>
            <a:r>
              <a:rPr lang="en-US" sz="3200" dirty="0"/>
              <a:t>(Client)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DEAC9B8-AFC2-4122-9794-9786EAC8EBFF}"/>
              </a:ext>
            </a:extLst>
          </p:cNvPr>
          <p:cNvSpPr/>
          <p:nvPr/>
        </p:nvSpPr>
        <p:spPr>
          <a:xfrm>
            <a:off x="8195187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Edge2</a:t>
            </a:r>
          </a:p>
          <a:p>
            <a:pPr algn="ctr"/>
            <a:r>
              <a:rPr lang="en-US" sz="3200" dirty="0"/>
              <a:t>(Server)</a:t>
            </a:r>
          </a:p>
        </p:txBody>
      </p: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807E5840-1C40-4104-893B-E3806F148E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208206" y="5337420"/>
            <a:ext cx="3986981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>
            <a:extLst>
              <a:ext uri="{FF2B5EF4-FFF2-40B4-BE49-F238E27FC236}">
                <a16:creationId xmlns:a16="http://schemas.microsoft.com/office/drawing/2014/main" id="{29F067F5-EF17-4E6E-BB9D-4C3FE79A9E9B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2885768" y="2495897"/>
            <a:ext cx="3210232" cy="239907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D0FBD180-B416-4603-8720-24A665CAED57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6096000" y="2495897"/>
            <a:ext cx="3421626" cy="239907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174B6690-EDCE-4623-8F46-4C6452E9AF5F}"/>
              </a:ext>
            </a:extLst>
          </p:cNvPr>
          <p:cNvCxnSpPr>
            <a:cxnSpLocks/>
          </p:cNvCxnSpPr>
          <p:nvPr/>
        </p:nvCxnSpPr>
        <p:spPr>
          <a:xfrm flipH="1">
            <a:off x="9193161" y="609599"/>
            <a:ext cx="1140541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EEA5B526-D052-4024-96B9-C9B37BA1A166}"/>
              </a:ext>
            </a:extLst>
          </p:cNvPr>
          <p:cNvCxnSpPr>
            <a:cxnSpLocks/>
          </p:cNvCxnSpPr>
          <p:nvPr/>
        </p:nvCxnSpPr>
        <p:spPr>
          <a:xfrm>
            <a:off x="9270089" y="1034885"/>
            <a:ext cx="1140542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730F0-9C03-4DC7-B58A-B1780D687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373" y="1416015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ECF044D1-0A47-4907-984A-07E2141D0435}"/>
              </a:ext>
            </a:extLst>
          </p:cNvPr>
          <p:cNvSpPr txBox="1"/>
          <p:nvPr/>
        </p:nvSpPr>
        <p:spPr>
          <a:xfrm>
            <a:off x="1715829" y="2210887"/>
            <a:ext cx="277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 of Edge1 &amp;2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A51837E-79DD-4659-B908-C10B0D5B5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93" y="5632386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E6D24608-7D56-4081-9B72-36C1D87A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922" y="5244012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กล่องข้อความ 33">
            <a:extLst>
              <a:ext uri="{FF2B5EF4-FFF2-40B4-BE49-F238E27FC236}">
                <a16:creationId xmlns:a16="http://schemas.microsoft.com/office/drawing/2014/main" id="{77363FFE-0CBD-45AC-B5B3-24A4D396A5A1}"/>
              </a:ext>
            </a:extLst>
          </p:cNvPr>
          <p:cNvSpPr txBox="1"/>
          <p:nvPr/>
        </p:nvSpPr>
        <p:spPr>
          <a:xfrm>
            <a:off x="1485900" y="5893690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edge1</a:t>
            </a:r>
          </a:p>
        </p:txBody>
      </p:sp>
      <p:sp>
        <p:nvSpPr>
          <p:cNvPr id="36" name="กล่องข้อความ 35">
            <a:extLst>
              <a:ext uri="{FF2B5EF4-FFF2-40B4-BE49-F238E27FC236}">
                <a16:creationId xmlns:a16="http://schemas.microsoft.com/office/drawing/2014/main" id="{3C40958D-2951-4D65-85B5-0B30EF4F4ADA}"/>
              </a:ext>
            </a:extLst>
          </p:cNvPr>
          <p:cNvSpPr txBox="1"/>
          <p:nvPr/>
        </p:nvSpPr>
        <p:spPr>
          <a:xfrm>
            <a:off x="9910971" y="5888026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edge2</a:t>
            </a: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74CA634C-ECE5-48B3-A107-4A2D0906318F}"/>
              </a:ext>
            </a:extLst>
          </p:cNvPr>
          <p:cNvSpPr txBox="1"/>
          <p:nvPr/>
        </p:nvSpPr>
        <p:spPr>
          <a:xfrm>
            <a:off x="10512435" y="850219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AD86B326-AA62-47BD-8F39-A07B4ED68F11}"/>
              </a:ext>
            </a:extLst>
          </p:cNvPr>
          <p:cNvSpPr txBox="1"/>
          <p:nvPr/>
        </p:nvSpPr>
        <p:spPr>
          <a:xfrm>
            <a:off x="10410631" y="407768"/>
            <a:ext cx="14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sp>
        <p:nvSpPr>
          <p:cNvPr id="39" name="กล่องข้อความ 38">
            <a:extLst>
              <a:ext uri="{FF2B5EF4-FFF2-40B4-BE49-F238E27FC236}">
                <a16:creationId xmlns:a16="http://schemas.microsoft.com/office/drawing/2014/main" id="{E684C5C8-5D97-429C-8D5B-2C8A120471E7}"/>
              </a:ext>
            </a:extLst>
          </p:cNvPr>
          <p:cNvSpPr txBox="1"/>
          <p:nvPr/>
        </p:nvSpPr>
        <p:spPr>
          <a:xfrm>
            <a:off x="3888013" y="3211039"/>
            <a:ext cx="4415971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Edge1 &amp; Edge2 keep streaming CPU utilization info through socket program over the control plane</a:t>
            </a:r>
          </a:p>
        </p:txBody>
      </p:sp>
      <p:sp>
        <p:nvSpPr>
          <p:cNvPr id="41" name="กล่องข้อความ 40">
            <a:extLst>
              <a:ext uri="{FF2B5EF4-FFF2-40B4-BE49-F238E27FC236}">
                <a16:creationId xmlns:a16="http://schemas.microsoft.com/office/drawing/2014/main" id="{1B5A6E81-80B5-4517-A025-FE1C8761DB49}"/>
              </a:ext>
            </a:extLst>
          </p:cNvPr>
          <p:cNvSpPr txBox="1"/>
          <p:nvPr/>
        </p:nvSpPr>
        <p:spPr>
          <a:xfrm>
            <a:off x="3970357" y="5936055"/>
            <a:ext cx="4525355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UDP packets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 Iperf3 –u –b [2, 4 , 6 ,..., 40M] –t 75</a:t>
            </a:r>
          </a:p>
        </p:txBody>
      </p:sp>
      <p:sp>
        <p:nvSpPr>
          <p:cNvPr id="43" name="กล่องข้อความ 42">
            <a:extLst>
              <a:ext uri="{FF2B5EF4-FFF2-40B4-BE49-F238E27FC236}">
                <a16:creationId xmlns:a16="http://schemas.microsoft.com/office/drawing/2014/main" id="{AA1740FF-70E9-44EE-B529-78EAFF10D595}"/>
              </a:ext>
            </a:extLst>
          </p:cNvPr>
          <p:cNvSpPr txBox="1"/>
          <p:nvPr/>
        </p:nvSpPr>
        <p:spPr>
          <a:xfrm>
            <a:off x="8353788" y="3222613"/>
            <a:ext cx="3675979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Streaming %CPU info 20 points for every bitrate parameters</a:t>
            </a:r>
          </a:p>
        </p:txBody>
      </p:sp>
    </p:spTree>
    <p:extLst>
      <p:ext uri="{BB962C8B-B14F-4D97-AF65-F5344CB8AC3E}">
        <p14:creationId xmlns:p14="http://schemas.microsoft.com/office/powerpoint/2010/main" val="105412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กลุ่ม 9">
            <a:extLst>
              <a:ext uri="{FF2B5EF4-FFF2-40B4-BE49-F238E27FC236}">
                <a16:creationId xmlns:a16="http://schemas.microsoft.com/office/drawing/2014/main" id="{55354332-DB7B-4CAB-9299-5D3E9570F842}"/>
              </a:ext>
            </a:extLst>
          </p:cNvPr>
          <p:cNvGrpSpPr/>
          <p:nvPr/>
        </p:nvGrpSpPr>
        <p:grpSpPr>
          <a:xfrm>
            <a:off x="2064099" y="705464"/>
            <a:ext cx="8063802" cy="5447071"/>
            <a:chOff x="2279733" y="550605"/>
            <a:chExt cx="8063802" cy="5447071"/>
          </a:xfrm>
        </p:grpSpPr>
        <p:grpSp>
          <p:nvGrpSpPr>
            <p:cNvPr id="7" name="กลุ่ม 6">
              <a:extLst>
                <a:ext uri="{FF2B5EF4-FFF2-40B4-BE49-F238E27FC236}">
                  <a16:creationId xmlns:a16="http://schemas.microsoft.com/office/drawing/2014/main" id="{25424AA9-EBAF-44DB-A9DE-9368CD254818}"/>
                </a:ext>
              </a:extLst>
            </p:cNvPr>
            <p:cNvGrpSpPr/>
            <p:nvPr/>
          </p:nvGrpSpPr>
          <p:grpSpPr>
            <a:xfrm>
              <a:off x="2279733" y="550605"/>
              <a:ext cx="8063802" cy="5447071"/>
              <a:chOff x="2279733" y="550605"/>
              <a:chExt cx="8063802" cy="5447071"/>
            </a:xfrm>
          </p:grpSpPr>
          <p:graphicFrame>
            <p:nvGraphicFramePr>
              <p:cNvPr id="4" name="แผนภูมิ 3">
                <a:extLst>
                  <a:ext uri="{FF2B5EF4-FFF2-40B4-BE49-F238E27FC236}">
                    <a16:creationId xmlns:a16="http://schemas.microsoft.com/office/drawing/2014/main" id="{6EC8FF80-B781-441E-8E44-08FBE1EDE13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53936001"/>
                  </p:ext>
                </p:extLst>
              </p:nvPr>
            </p:nvGraphicFramePr>
            <p:xfrm>
              <a:off x="2279733" y="550605"/>
              <a:ext cx="8063802" cy="54470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cxnSp>
            <p:nvCxnSpPr>
              <p:cNvPr id="6" name="ลูกศรเชื่อมต่อแบบตรง 5">
                <a:extLst>
                  <a:ext uri="{FF2B5EF4-FFF2-40B4-BE49-F238E27FC236}">
                    <a16:creationId xmlns:a16="http://schemas.microsoft.com/office/drawing/2014/main" id="{33108043-81FF-4E93-B8EF-16DA5FD0E6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33188" y="1966452"/>
                <a:ext cx="0" cy="282185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กล่องข้อความ 7">
              <a:extLst>
                <a:ext uri="{FF2B5EF4-FFF2-40B4-BE49-F238E27FC236}">
                  <a16:creationId xmlns:a16="http://schemas.microsoft.com/office/drawing/2014/main" id="{A5285A79-5FAF-4AFD-AE54-28436C4C601E}"/>
                </a:ext>
              </a:extLst>
            </p:cNvPr>
            <p:cNvSpPr txBox="1"/>
            <p:nvPr/>
          </p:nvSpPr>
          <p:spPr>
            <a:xfrm>
              <a:off x="7521678" y="2369574"/>
              <a:ext cx="16394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Saturated point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~ 28 Mbps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351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กลุ่ม 8">
            <a:extLst>
              <a:ext uri="{FF2B5EF4-FFF2-40B4-BE49-F238E27FC236}">
                <a16:creationId xmlns:a16="http://schemas.microsoft.com/office/drawing/2014/main" id="{6CFE795E-1C7D-4C5F-B6C5-F0520A5A2990}"/>
              </a:ext>
            </a:extLst>
          </p:cNvPr>
          <p:cNvGrpSpPr/>
          <p:nvPr/>
        </p:nvGrpSpPr>
        <p:grpSpPr>
          <a:xfrm>
            <a:off x="1411419" y="418512"/>
            <a:ext cx="9369162" cy="5624480"/>
            <a:chOff x="492718" y="582806"/>
            <a:chExt cx="7677888" cy="4733741"/>
          </a:xfrm>
        </p:grpSpPr>
        <p:graphicFrame>
          <p:nvGraphicFramePr>
            <p:cNvPr id="4" name="แผนภูมิ 3">
              <a:extLst>
                <a:ext uri="{FF2B5EF4-FFF2-40B4-BE49-F238E27FC236}">
                  <a16:creationId xmlns:a16="http://schemas.microsoft.com/office/drawing/2014/main" id="{0AFC2307-4C3E-4D1B-9948-32E2CE330C6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16643449"/>
                </p:ext>
              </p:extLst>
            </p:nvPr>
          </p:nvGraphicFramePr>
          <p:xfrm>
            <a:off x="492718" y="582806"/>
            <a:ext cx="7677888" cy="47337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6" name="ตัวเชื่อมต่อตรง 5">
              <a:extLst>
                <a:ext uri="{FF2B5EF4-FFF2-40B4-BE49-F238E27FC236}">
                  <a16:creationId xmlns:a16="http://schemas.microsoft.com/office/drawing/2014/main" id="{F1DCB8EE-7E62-48DB-90FF-2EFDAE6C81CC}"/>
                </a:ext>
              </a:extLst>
            </p:cNvPr>
            <p:cNvCxnSpPr>
              <a:cxnSpLocks/>
            </p:cNvCxnSpPr>
            <p:nvPr/>
          </p:nvCxnSpPr>
          <p:spPr>
            <a:xfrm>
              <a:off x="5421194" y="1690735"/>
              <a:ext cx="0" cy="251787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กล่องข้อความ 7">
              <a:extLst>
                <a:ext uri="{FF2B5EF4-FFF2-40B4-BE49-F238E27FC236}">
                  <a16:creationId xmlns:a16="http://schemas.microsoft.com/office/drawing/2014/main" id="{DFBCC36A-E885-4FEF-A170-930E3C70FABD}"/>
                </a:ext>
              </a:extLst>
            </p:cNvPr>
            <p:cNvSpPr txBox="1"/>
            <p:nvPr/>
          </p:nvSpPr>
          <p:spPr>
            <a:xfrm>
              <a:off x="5515851" y="2354169"/>
              <a:ext cx="15633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Saturated point of Edge2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~ 28 Mbps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706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สี่เหลี่ยมผืนผ้า: มุมมน 36">
            <a:extLst>
              <a:ext uri="{FF2B5EF4-FFF2-40B4-BE49-F238E27FC236}">
                <a16:creationId xmlns:a16="http://schemas.microsoft.com/office/drawing/2014/main" id="{E71184CC-95B7-4BF8-BC66-B3DB4C3C3E3F}"/>
              </a:ext>
            </a:extLst>
          </p:cNvPr>
          <p:cNvSpPr/>
          <p:nvPr/>
        </p:nvSpPr>
        <p:spPr>
          <a:xfrm>
            <a:off x="8495712" y="407768"/>
            <a:ext cx="3675979" cy="811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วงรี 34">
            <a:extLst>
              <a:ext uri="{FF2B5EF4-FFF2-40B4-BE49-F238E27FC236}">
                <a16:creationId xmlns:a16="http://schemas.microsoft.com/office/drawing/2014/main" id="{A29CC577-BFAD-49E9-B230-E05F7B234F53}"/>
              </a:ext>
            </a:extLst>
          </p:cNvPr>
          <p:cNvSpPr/>
          <p:nvPr/>
        </p:nvSpPr>
        <p:spPr>
          <a:xfrm>
            <a:off x="9349191" y="4876449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วงรี 32">
            <a:extLst>
              <a:ext uri="{FF2B5EF4-FFF2-40B4-BE49-F238E27FC236}">
                <a16:creationId xmlns:a16="http://schemas.microsoft.com/office/drawing/2014/main" id="{5CAFB259-A8AD-4BC1-B3CF-F020BF9692D4}"/>
              </a:ext>
            </a:extLst>
          </p:cNvPr>
          <p:cNvSpPr/>
          <p:nvPr/>
        </p:nvSpPr>
        <p:spPr>
          <a:xfrm>
            <a:off x="127820" y="4907795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วงรี 28">
            <a:extLst>
              <a:ext uri="{FF2B5EF4-FFF2-40B4-BE49-F238E27FC236}">
                <a16:creationId xmlns:a16="http://schemas.microsoft.com/office/drawing/2014/main" id="{89D75DB7-CBBC-44C6-8935-520878B0171F}"/>
              </a:ext>
            </a:extLst>
          </p:cNvPr>
          <p:cNvSpPr/>
          <p:nvPr/>
        </p:nvSpPr>
        <p:spPr>
          <a:xfrm>
            <a:off x="1081548" y="1078129"/>
            <a:ext cx="4119717" cy="19502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3B6EAC-A655-4FAD-8D5A-C85E0678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1670"/>
            <a:ext cx="5444613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Experiment2</a:t>
            </a: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1BA0116E-6CE6-42DD-8EAC-7210B92161AE}"/>
              </a:ext>
            </a:extLst>
          </p:cNvPr>
          <p:cNvSpPr/>
          <p:nvPr/>
        </p:nvSpPr>
        <p:spPr>
          <a:xfrm>
            <a:off x="4773561" y="1610994"/>
            <a:ext cx="2644877" cy="884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Super Edge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CDC0767E-CAC6-4230-AF94-5AE7833A9B45}"/>
              </a:ext>
            </a:extLst>
          </p:cNvPr>
          <p:cNvSpPr/>
          <p:nvPr/>
        </p:nvSpPr>
        <p:spPr>
          <a:xfrm>
            <a:off x="1563329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Edge1</a:t>
            </a:r>
          </a:p>
          <a:p>
            <a:pPr algn="ctr"/>
            <a:r>
              <a:rPr lang="en-US" sz="3200" dirty="0"/>
              <a:t>(Server)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DEAC9B8-AFC2-4122-9794-9786EAC8EBFF}"/>
              </a:ext>
            </a:extLst>
          </p:cNvPr>
          <p:cNvSpPr/>
          <p:nvPr/>
        </p:nvSpPr>
        <p:spPr>
          <a:xfrm>
            <a:off x="8195187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Edge5</a:t>
            </a:r>
          </a:p>
          <a:p>
            <a:pPr algn="ctr"/>
            <a:r>
              <a:rPr lang="en-US" sz="3200" dirty="0"/>
              <a:t>(Server)</a:t>
            </a:r>
          </a:p>
        </p:txBody>
      </p: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807E5840-1C40-4104-893B-E3806F148E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208206" y="5337420"/>
            <a:ext cx="3986981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>
            <a:extLst>
              <a:ext uri="{FF2B5EF4-FFF2-40B4-BE49-F238E27FC236}">
                <a16:creationId xmlns:a16="http://schemas.microsoft.com/office/drawing/2014/main" id="{29F067F5-EF17-4E6E-BB9D-4C3FE79A9E9B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2885768" y="2495897"/>
            <a:ext cx="3210232" cy="239907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D0FBD180-B416-4603-8720-24A665CAED57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6096000" y="2495897"/>
            <a:ext cx="3421626" cy="239907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174B6690-EDCE-4623-8F46-4C6452E9AF5F}"/>
              </a:ext>
            </a:extLst>
          </p:cNvPr>
          <p:cNvCxnSpPr>
            <a:cxnSpLocks/>
          </p:cNvCxnSpPr>
          <p:nvPr/>
        </p:nvCxnSpPr>
        <p:spPr>
          <a:xfrm flipH="1">
            <a:off x="9193161" y="609599"/>
            <a:ext cx="1140541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EEA5B526-D052-4024-96B9-C9B37BA1A166}"/>
              </a:ext>
            </a:extLst>
          </p:cNvPr>
          <p:cNvCxnSpPr>
            <a:cxnSpLocks/>
          </p:cNvCxnSpPr>
          <p:nvPr/>
        </p:nvCxnSpPr>
        <p:spPr>
          <a:xfrm>
            <a:off x="9270089" y="1034885"/>
            <a:ext cx="1140542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730F0-9C03-4DC7-B58A-B1780D687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373" y="1416015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ECF044D1-0A47-4907-984A-07E2141D0435}"/>
              </a:ext>
            </a:extLst>
          </p:cNvPr>
          <p:cNvSpPr txBox="1"/>
          <p:nvPr/>
        </p:nvSpPr>
        <p:spPr>
          <a:xfrm>
            <a:off x="1715829" y="2210887"/>
            <a:ext cx="277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 of Edge1 &amp;2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A51837E-79DD-4659-B908-C10B0D5B5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93" y="5632386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E6D24608-7D56-4081-9B72-36C1D87A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922" y="5244012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กล่องข้อความ 33">
            <a:extLst>
              <a:ext uri="{FF2B5EF4-FFF2-40B4-BE49-F238E27FC236}">
                <a16:creationId xmlns:a16="http://schemas.microsoft.com/office/drawing/2014/main" id="{77363FFE-0CBD-45AC-B5B3-24A4D396A5A1}"/>
              </a:ext>
            </a:extLst>
          </p:cNvPr>
          <p:cNvSpPr txBox="1"/>
          <p:nvPr/>
        </p:nvSpPr>
        <p:spPr>
          <a:xfrm>
            <a:off x="1485900" y="5893690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edge1</a:t>
            </a:r>
          </a:p>
        </p:txBody>
      </p:sp>
      <p:sp>
        <p:nvSpPr>
          <p:cNvPr id="36" name="กล่องข้อความ 35">
            <a:extLst>
              <a:ext uri="{FF2B5EF4-FFF2-40B4-BE49-F238E27FC236}">
                <a16:creationId xmlns:a16="http://schemas.microsoft.com/office/drawing/2014/main" id="{3C40958D-2951-4D65-85B5-0B30EF4F4ADA}"/>
              </a:ext>
            </a:extLst>
          </p:cNvPr>
          <p:cNvSpPr txBox="1"/>
          <p:nvPr/>
        </p:nvSpPr>
        <p:spPr>
          <a:xfrm>
            <a:off x="9910971" y="5888026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edge5</a:t>
            </a: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74CA634C-ECE5-48B3-A107-4A2D0906318F}"/>
              </a:ext>
            </a:extLst>
          </p:cNvPr>
          <p:cNvSpPr txBox="1"/>
          <p:nvPr/>
        </p:nvSpPr>
        <p:spPr>
          <a:xfrm>
            <a:off x="10512435" y="850219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AD86B326-AA62-47BD-8F39-A07B4ED68F11}"/>
              </a:ext>
            </a:extLst>
          </p:cNvPr>
          <p:cNvSpPr txBox="1"/>
          <p:nvPr/>
        </p:nvSpPr>
        <p:spPr>
          <a:xfrm>
            <a:off x="10410631" y="407768"/>
            <a:ext cx="14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sp>
        <p:nvSpPr>
          <p:cNvPr id="41" name="กล่องข้อความ 40">
            <a:extLst>
              <a:ext uri="{FF2B5EF4-FFF2-40B4-BE49-F238E27FC236}">
                <a16:creationId xmlns:a16="http://schemas.microsoft.com/office/drawing/2014/main" id="{1B5A6E81-80B5-4517-A025-FE1C8761DB49}"/>
              </a:ext>
            </a:extLst>
          </p:cNvPr>
          <p:cNvSpPr txBox="1"/>
          <p:nvPr/>
        </p:nvSpPr>
        <p:spPr>
          <a:xfrm>
            <a:off x="3939018" y="4124458"/>
            <a:ext cx="4525355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UDP packets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 Iperf3 –u –b [2, 4 , 6 ,..., 40M] –t 75</a:t>
            </a:r>
          </a:p>
        </p:txBody>
      </p:sp>
      <p:sp>
        <p:nvSpPr>
          <p:cNvPr id="43" name="กล่องข้อความ 42">
            <a:extLst>
              <a:ext uri="{FF2B5EF4-FFF2-40B4-BE49-F238E27FC236}">
                <a16:creationId xmlns:a16="http://schemas.microsoft.com/office/drawing/2014/main" id="{AA1740FF-70E9-44EE-B529-78EAFF10D595}"/>
              </a:ext>
            </a:extLst>
          </p:cNvPr>
          <p:cNvSpPr txBox="1"/>
          <p:nvPr/>
        </p:nvSpPr>
        <p:spPr>
          <a:xfrm>
            <a:off x="4363705" y="2945987"/>
            <a:ext cx="3675979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Streaming %CPU info 20 points for every bitrate parameters</a:t>
            </a:r>
          </a:p>
        </p:txBody>
      </p:sp>
      <p:sp>
        <p:nvSpPr>
          <p:cNvPr id="26" name="วงรี 25">
            <a:extLst>
              <a:ext uri="{FF2B5EF4-FFF2-40B4-BE49-F238E27FC236}">
                <a16:creationId xmlns:a16="http://schemas.microsoft.com/office/drawing/2014/main" id="{49C88A71-8CDC-4422-8F2A-64B7529A4FA4}"/>
              </a:ext>
            </a:extLst>
          </p:cNvPr>
          <p:cNvSpPr/>
          <p:nvPr/>
        </p:nvSpPr>
        <p:spPr>
          <a:xfrm>
            <a:off x="4521551" y="5043243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สี่เหลี่ยมผืนผ้า 27">
            <a:extLst>
              <a:ext uri="{FF2B5EF4-FFF2-40B4-BE49-F238E27FC236}">
                <a16:creationId xmlns:a16="http://schemas.microsoft.com/office/drawing/2014/main" id="{F85BDC75-946A-4643-88D0-15253036204F}"/>
              </a:ext>
            </a:extLst>
          </p:cNvPr>
          <p:cNvSpPr/>
          <p:nvPr/>
        </p:nvSpPr>
        <p:spPr>
          <a:xfrm>
            <a:off x="4689987" y="4824912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Edge4</a:t>
            </a:r>
          </a:p>
          <a:p>
            <a:pPr algn="ctr"/>
            <a:r>
              <a:rPr lang="en-US" sz="3200" dirty="0"/>
              <a:t>(Client)</a:t>
            </a:r>
          </a:p>
        </p:txBody>
      </p:sp>
      <p:sp>
        <p:nvSpPr>
          <p:cNvPr id="40" name="กล่องข้อความ 39">
            <a:extLst>
              <a:ext uri="{FF2B5EF4-FFF2-40B4-BE49-F238E27FC236}">
                <a16:creationId xmlns:a16="http://schemas.microsoft.com/office/drawing/2014/main" id="{B7F9FAC4-09DB-4AB5-98FD-85FAFC05DBB0}"/>
              </a:ext>
            </a:extLst>
          </p:cNvPr>
          <p:cNvSpPr txBox="1"/>
          <p:nvPr/>
        </p:nvSpPr>
        <p:spPr>
          <a:xfrm>
            <a:off x="5470449" y="5917662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edge4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EF28FAF-6ABB-4E90-AE8E-B49ED212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330" y="5609786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0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กลุ่ม 15">
            <a:extLst>
              <a:ext uri="{FF2B5EF4-FFF2-40B4-BE49-F238E27FC236}">
                <a16:creationId xmlns:a16="http://schemas.microsoft.com/office/drawing/2014/main" id="{CAFE5A25-C774-41B1-AFE8-EAA38CC8AE87}"/>
              </a:ext>
            </a:extLst>
          </p:cNvPr>
          <p:cNvGrpSpPr/>
          <p:nvPr/>
        </p:nvGrpSpPr>
        <p:grpSpPr>
          <a:xfrm>
            <a:off x="1732349" y="506480"/>
            <a:ext cx="9005598" cy="5138944"/>
            <a:chOff x="1593201" y="605872"/>
            <a:chExt cx="9005598" cy="5138944"/>
          </a:xfrm>
        </p:grpSpPr>
        <p:graphicFrame>
          <p:nvGraphicFramePr>
            <p:cNvPr id="9" name="แผนภูมิ 8">
              <a:extLst>
                <a:ext uri="{FF2B5EF4-FFF2-40B4-BE49-F238E27FC236}">
                  <a16:creationId xmlns:a16="http://schemas.microsoft.com/office/drawing/2014/main" id="{C93097F0-6A0D-4A61-870B-9C7093DFF80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61757468"/>
                </p:ext>
              </p:extLst>
            </p:nvPr>
          </p:nvGraphicFramePr>
          <p:xfrm>
            <a:off x="1593201" y="605872"/>
            <a:ext cx="9005598" cy="51389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5" name="กลุ่ม 14">
              <a:extLst>
                <a:ext uri="{FF2B5EF4-FFF2-40B4-BE49-F238E27FC236}">
                  <a16:creationId xmlns:a16="http://schemas.microsoft.com/office/drawing/2014/main" id="{D4F0DD28-50BE-4BDB-85CD-4A28525A443C}"/>
                </a:ext>
              </a:extLst>
            </p:cNvPr>
            <p:cNvGrpSpPr/>
            <p:nvPr/>
          </p:nvGrpSpPr>
          <p:grpSpPr>
            <a:xfrm>
              <a:off x="5184038" y="1908313"/>
              <a:ext cx="3433036" cy="2723322"/>
              <a:chOff x="5184038" y="1908313"/>
              <a:chExt cx="3433036" cy="2723322"/>
            </a:xfrm>
          </p:grpSpPr>
          <p:cxnSp>
            <p:nvCxnSpPr>
              <p:cNvPr id="11" name="ตัวเชื่อมต่อตรง 10">
                <a:extLst>
                  <a:ext uri="{FF2B5EF4-FFF2-40B4-BE49-F238E27FC236}">
                    <a16:creationId xmlns:a16="http://schemas.microsoft.com/office/drawing/2014/main" id="{9275B30F-76EE-4B86-9F6F-5032F7CCA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4038" y="1908313"/>
                <a:ext cx="0" cy="2723322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กล่องข้อความ 13">
                <a:extLst>
                  <a:ext uri="{FF2B5EF4-FFF2-40B4-BE49-F238E27FC236}">
                    <a16:creationId xmlns:a16="http://schemas.microsoft.com/office/drawing/2014/main" id="{21523155-E4F0-4E10-9996-F19DD2D8DE5C}"/>
                  </a:ext>
                </a:extLst>
              </p:cNvPr>
              <p:cNvSpPr txBox="1"/>
              <p:nvPr/>
            </p:nvSpPr>
            <p:spPr>
              <a:xfrm>
                <a:off x="5276288" y="2226259"/>
                <a:ext cx="33407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Saturated point of Edge1 &amp; Edge5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~ 15 Mbps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558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47C6C81-C050-4FE4-9DB8-E75D7F9745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018491"/>
              </p:ext>
            </p:extLst>
          </p:nvPr>
        </p:nvGraphicFramePr>
        <p:xfrm>
          <a:off x="1689652" y="725557"/>
          <a:ext cx="8160026" cy="4830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ตัวเชื่อมต่อตรง 7">
            <a:extLst>
              <a:ext uri="{FF2B5EF4-FFF2-40B4-BE49-F238E27FC236}">
                <a16:creationId xmlns:a16="http://schemas.microsoft.com/office/drawing/2014/main" id="{8DDA8A9F-FCD5-4DD4-BFA4-FA24CCC136E7}"/>
              </a:ext>
            </a:extLst>
          </p:cNvPr>
          <p:cNvCxnSpPr>
            <a:cxnSpLocks/>
          </p:cNvCxnSpPr>
          <p:nvPr/>
        </p:nvCxnSpPr>
        <p:spPr>
          <a:xfrm>
            <a:off x="4627447" y="1759225"/>
            <a:ext cx="0" cy="352839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1F88EA7E-9BF5-41B8-98C4-D1AD307439DA}"/>
              </a:ext>
            </a:extLst>
          </p:cNvPr>
          <p:cNvSpPr txBox="1"/>
          <p:nvPr/>
        </p:nvSpPr>
        <p:spPr>
          <a:xfrm>
            <a:off x="4627447" y="3244334"/>
            <a:ext cx="260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Saturated ~ 15 Mbps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9B616A73-5F11-4CDF-9840-9CD73F090912}"/>
              </a:ext>
            </a:extLst>
          </p:cNvPr>
          <p:cNvSpPr txBox="1"/>
          <p:nvPr/>
        </p:nvSpPr>
        <p:spPr>
          <a:xfrm>
            <a:off x="2099719" y="6023617"/>
            <a:ext cx="70641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143</a:t>
            </a:r>
            <a:r>
              <a:rPr lang="fr-FR" dirty="0"/>
              <a:t>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MBytes</a:t>
            </a:r>
            <a:r>
              <a:rPr lang="fr-FR" dirty="0"/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16</a:t>
            </a:r>
            <a:r>
              <a:rPr lang="fr-FR" dirty="0"/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Mbits/sec</a:t>
            </a:r>
            <a:r>
              <a:rPr lang="fr-FR" dirty="0"/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16</a:t>
            </a:r>
            <a:r>
              <a:rPr lang="fr-FR" dirty="0"/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Mbits/sec</a:t>
            </a:r>
            <a:r>
              <a:rPr lang="fr-FR" dirty="0"/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0.000 ms  0/103590 (0%) 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sender</a:t>
            </a: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4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3B6EAC-A655-4FAD-8D5A-C85E0678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24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Suggested Experiment</a:t>
            </a:r>
          </a:p>
        </p:txBody>
      </p:sp>
    </p:spTree>
    <p:extLst>
      <p:ext uri="{BB962C8B-B14F-4D97-AF65-F5344CB8AC3E}">
        <p14:creationId xmlns:p14="http://schemas.microsoft.com/office/powerpoint/2010/main" val="254256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สี่เหลี่ยมผืนผ้า: มุมมน 36">
            <a:extLst>
              <a:ext uri="{FF2B5EF4-FFF2-40B4-BE49-F238E27FC236}">
                <a16:creationId xmlns:a16="http://schemas.microsoft.com/office/drawing/2014/main" id="{E71184CC-95B7-4BF8-BC66-B3DB4C3C3E3F}"/>
              </a:ext>
            </a:extLst>
          </p:cNvPr>
          <p:cNvSpPr/>
          <p:nvPr/>
        </p:nvSpPr>
        <p:spPr>
          <a:xfrm>
            <a:off x="8495712" y="407768"/>
            <a:ext cx="3675979" cy="811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วงรี 34">
            <a:extLst>
              <a:ext uri="{FF2B5EF4-FFF2-40B4-BE49-F238E27FC236}">
                <a16:creationId xmlns:a16="http://schemas.microsoft.com/office/drawing/2014/main" id="{A29CC577-BFAD-49E9-B230-E05F7B234F53}"/>
              </a:ext>
            </a:extLst>
          </p:cNvPr>
          <p:cNvSpPr/>
          <p:nvPr/>
        </p:nvSpPr>
        <p:spPr>
          <a:xfrm>
            <a:off x="9349191" y="4876449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วงรี 32">
            <a:extLst>
              <a:ext uri="{FF2B5EF4-FFF2-40B4-BE49-F238E27FC236}">
                <a16:creationId xmlns:a16="http://schemas.microsoft.com/office/drawing/2014/main" id="{5CAFB259-A8AD-4BC1-B3CF-F020BF9692D4}"/>
              </a:ext>
            </a:extLst>
          </p:cNvPr>
          <p:cNvSpPr/>
          <p:nvPr/>
        </p:nvSpPr>
        <p:spPr>
          <a:xfrm>
            <a:off x="127820" y="4907795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วงรี 28">
            <a:extLst>
              <a:ext uri="{FF2B5EF4-FFF2-40B4-BE49-F238E27FC236}">
                <a16:creationId xmlns:a16="http://schemas.microsoft.com/office/drawing/2014/main" id="{89D75DB7-CBBC-44C6-8935-520878B0171F}"/>
              </a:ext>
            </a:extLst>
          </p:cNvPr>
          <p:cNvSpPr/>
          <p:nvPr/>
        </p:nvSpPr>
        <p:spPr>
          <a:xfrm>
            <a:off x="1081548" y="1078129"/>
            <a:ext cx="4119717" cy="19502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1BA0116E-6CE6-42DD-8EAC-7210B92161AE}"/>
              </a:ext>
            </a:extLst>
          </p:cNvPr>
          <p:cNvSpPr/>
          <p:nvPr/>
        </p:nvSpPr>
        <p:spPr>
          <a:xfrm>
            <a:off x="4773561" y="1233905"/>
            <a:ext cx="2644877" cy="884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Super Edge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CDC0767E-CAC6-4230-AF94-5AE7833A9B45}"/>
              </a:ext>
            </a:extLst>
          </p:cNvPr>
          <p:cNvSpPr/>
          <p:nvPr/>
        </p:nvSpPr>
        <p:spPr>
          <a:xfrm>
            <a:off x="1563329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Edge1</a:t>
            </a:r>
          </a:p>
          <a:p>
            <a:pPr algn="ctr"/>
            <a:r>
              <a:rPr lang="en-US" sz="3200" dirty="0"/>
              <a:t>(Server)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DEAC9B8-AFC2-4122-9794-9786EAC8EBFF}"/>
              </a:ext>
            </a:extLst>
          </p:cNvPr>
          <p:cNvSpPr/>
          <p:nvPr/>
        </p:nvSpPr>
        <p:spPr>
          <a:xfrm>
            <a:off x="8195187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Edge5</a:t>
            </a:r>
          </a:p>
          <a:p>
            <a:pPr algn="ctr"/>
            <a:r>
              <a:rPr lang="en-US" sz="3200" dirty="0"/>
              <a:t>(Server)</a:t>
            </a:r>
          </a:p>
        </p:txBody>
      </p: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807E5840-1C40-4104-893B-E3806F148E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208206" y="5337420"/>
            <a:ext cx="3986981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>
            <a:extLst>
              <a:ext uri="{FF2B5EF4-FFF2-40B4-BE49-F238E27FC236}">
                <a16:creationId xmlns:a16="http://schemas.microsoft.com/office/drawing/2014/main" id="{29F067F5-EF17-4E6E-BB9D-4C3FE79A9E9B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2885768" y="2118808"/>
            <a:ext cx="3210232" cy="27761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D0FBD180-B416-4603-8720-24A665CAED57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6096000" y="2118808"/>
            <a:ext cx="3421626" cy="27761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174B6690-EDCE-4623-8F46-4C6452E9AF5F}"/>
              </a:ext>
            </a:extLst>
          </p:cNvPr>
          <p:cNvCxnSpPr>
            <a:cxnSpLocks/>
          </p:cNvCxnSpPr>
          <p:nvPr/>
        </p:nvCxnSpPr>
        <p:spPr>
          <a:xfrm flipH="1">
            <a:off x="9193161" y="609599"/>
            <a:ext cx="1140541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EEA5B526-D052-4024-96B9-C9B37BA1A166}"/>
              </a:ext>
            </a:extLst>
          </p:cNvPr>
          <p:cNvCxnSpPr>
            <a:cxnSpLocks/>
          </p:cNvCxnSpPr>
          <p:nvPr/>
        </p:nvCxnSpPr>
        <p:spPr>
          <a:xfrm>
            <a:off x="9270089" y="1034885"/>
            <a:ext cx="1140542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730F0-9C03-4DC7-B58A-B1780D687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373" y="1416015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ECF044D1-0A47-4907-984A-07E2141D0435}"/>
              </a:ext>
            </a:extLst>
          </p:cNvPr>
          <p:cNvSpPr txBox="1"/>
          <p:nvPr/>
        </p:nvSpPr>
        <p:spPr>
          <a:xfrm>
            <a:off x="1715829" y="2210887"/>
            <a:ext cx="277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 of Edge1 &amp;2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A51837E-79DD-4659-B908-C10B0D5B5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93" y="5632386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E6D24608-7D56-4081-9B72-36C1D87A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922" y="5244012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กล่องข้อความ 33">
            <a:extLst>
              <a:ext uri="{FF2B5EF4-FFF2-40B4-BE49-F238E27FC236}">
                <a16:creationId xmlns:a16="http://schemas.microsoft.com/office/drawing/2014/main" id="{77363FFE-0CBD-45AC-B5B3-24A4D396A5A1}"/>
              </a:ext>
            </a:extLst>
          </p:cNvPr>
          <p:cNvSpPr txBox="1"/>
          <p:nvPr/>
        </p:nvSpPr>
        <p:spPr>
          <a:xfrm>
            <a:off x="1485900" y="5893690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edge1</a:t>
            </a:r>
          </a:p>
        </p:txBody>
      </p:sp>
      <p:sp>
        <p:nvSpPr>
          <p:cNvPr id="36" name="กล่องข้อความ 35">
            <a:extLst>
              <a:ext uri="{FF2B5EF4-FFF2-40B4-BE49-F238E27FC236}">
                <a16:creationId xmlns:a16="http://schemas.microsoft.com/office/drawing/2014/main" id="{3C40958D-2951-4D65-85B5-0B30EF4F4ADA}"/>
              </a:ext>
            </a:extLst>
          </p:cNvPr>
          <p:cNvSpPr txBox="1"/>
          <p:nvPr/>
        </p:nvSpPr>
        <p:spPr>
          <a:xfrm>
            <a:off x="9910971" y="5888026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edge5</a:t>
            </a: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74CA634C-ECE5-48B3-A107-4A2D0906318F}"/>
              </a:ext>
            </a:extLst>
          </p:cNvPr>
          <p:cNvSpPr txBox="1"/>
          <p:nvPr/>
        </p:nvSpPr>
        <p:spPr>
          <a:xfrm>
            <a:off x="10512435" y="850219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AD86B326-AA62-47BD-8F39-A07B4ED68F11}"/>
              </a:ext>
            </a:extLst>
          </p:cNvPr>
          <p:cNvSpPr txBox="1"/>
          <p:nvPr/>
        </p:nvSpPr>
        <p:spPr>
          <a:xfrm>
            <a:off x="10410631" y="407768"/>
            <a:ext cx="14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sp>
        <p:nvSpPr>
          <p:cNvPr id="41" name="กล่องข้อความ 40">
            <a:extLst>
              <a:ext uri="{FF2B5EF4-FFF2-40B4-BE49-F238E27FC236}">
                <a16:creationId xmlns:a16="http://schemas.microsoft.com/office/drawing/2014/main" id="{1B5A6E81-80B5-4517-A025-FE1C8761DB49}"/>
              </a:ext>
            </a:extLst>
          </p:cNvPr>
          <p:cNvSpPr txBox="1"/>
          <p:nvPr/>
        </p:nvSpPr>
        <p:spPr>
          <a:xfrm>
            <a:off x="3939018" y="4124458"/>
            <a:ext cx="4525355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UDP packets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 Iperf3 –u –b [2, 4 , 6 ,..., 40M] –t 75</a:t>
            </a:r>
          </a:p>
        </p:txBody>
      </p:sp>
      <p:sp>
        <p:nvSpPr>
          <p:cNvPr id="43" name="กล่องข้อความ 42">
            <a:extLst>
              <a:ext uri="{FF2B5EF4-FFF2-40B4-BE49-F238E27FC236}">
                <a16:creationId xmlns:a16="http://schemas.microsoft.com/office/drawing/2014/main" id="{AA1740FF-70E9-44EE-B529-78EAFF10D595}"/>
              </a:ext>
            </a:extLst>
          </p:cNvPr>
          <p:cNvSpPr txBox="1"/>
          <p:nvPr/>
        </p:nvSpPr>
        <p:spPr>
          <a:xfrm>
            <a:off x="4363705" y="2945987"/>
            <a:ext cx="3675979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Streaming %CPU info 20 points for every bitrate parameters</a:t>
            </a:r>
          </a:p>
        </p:txBody>
      </p:sp>
      <p:sp>
        <p:nvSpPr>
          <p:cNvPr id="26" name="วงรี 25">
            <a:extLst>
              <a:ext uri="{FF2B5EF4-FFF2-40B4-BE49-F238E27FC236}">
                <a16:creationId xmlns:a16="http://schemas.microsoft.com/office/drawing/2014/main" id="{49C88A71-8CDC-4422-8F2A-64B7529A4FA4}"/>
              </a:ext>
            </a:extLst>
          </p:cNvPr>
          <p:cNvSpPr/>
          <p:nvPr/>
        </p:nvSpPr>
        <p:spPr>
          <a:xfrm>
            <a:off x="4521551" y="5043243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สี่เหลี่ยมผืนผ้า 27">
            <a:extLst>
              <a:ext uri="{FF2B5EF4-FFF2-40B4-BE49-F238E27FC236}">
                <a16:creationId xmlns:a16="http://schemas.microsoft.com/office/drawing/2014/main" id="{F85BDC75-946A-4643-88D0-15253036204F}"/>
              </a:ext>
            </a:extLst>
          </p:cNvPr>
          <p:cNvSpPr/>
          <p:nvPr/>
        </p:nvSpPr>
        <p:spPr>
          <a:xfrm>
            <a:off x="4689987" y="4824912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Edge4</a:t>
            </a:r>
          </a:p>
          <a:p>
            <a:pPr algn="ctr"/>
            <a:r>
              <a:rPr lang="en-US" sz="3200" dirty="0"/>
              <a:t>(Client)</a:t>
            </a:r>
          </a:p>
        </p:txBody>
      </p:sp>
      <p:sp>
        <p:nvSpPr>
          <p:cNvPr id="40" name="กล่องข้อความ 39">
            <a:extLst>
              <a:ext uri="{FF2B5EF4-FFF2-40B4-BE49-F238E27FC236}">
                <a16:creationId xmlns:a16="http://schemas.microsoft.com/office/drawing/2014/main" id="{B7F9FAC4-09DB-4AB5-98FD-85FAFC05DBB0}"/>
              </a:ext>
            </a:extLst>
          </p:cNvPr>
          <p:cNvSpPr txBox="1"/>
          <p:nvPr/>
        </p:nvSpPr>
        <p:spPr>
          <a:xfrm>
            <a:off x="5470449" y="5917662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edge4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EF28FAF-6ABB-4E90-AE8E-B49ED212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330" y="5609786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วงรี 38">
            <a:extLst>
              <a:ext uri="{FF2B5EF4-FFF2-40B4-BE49-F238E27FC236}">
                <a16:creationId xmlns:a16="http://schemas.microsoft.com/office/drawing/2014/main" id="{9786D9B7-88D0-453D-83F4-4C1ED0FE59CC}"/>
              </a:ext>
            </a:extLst>
          </p:cNvPr>
          <p:cNvSpPr/>
          <p:nvPr/>
        </p:nvSpPr>
        <p:spPr>
          <a:xfrm>
            <a:off x="9306232" y="1940687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สี่เหลี่ยมผืนผ้า 43">
            <a:extLst>
              <a:ext uri="{FF2B5EF4-FFF2-40B4-BE49-F238E27FC236}">
                <a16:creationId xmlns:a16="http://schemas.microsoft.com/office/drawing/2014/main" id="{306F24C1-EED7-44A3-9A39-C049000B1F03}"/>
              </a:ext>
            </a:extLst>
          </p:cNvPr>
          <p:cNvSpPr/>
          <p:nvPr/>
        </p:nvSpPr>
        <p:spPr>
          <a:xfrm>
            <a:off x="8152228" y="1959206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Edge2</a:t>
            </a:r>
          </a:p>
          <a:p>
            <a:pPr algn="ctr"/>
            <a:r>
              <a:rPr lang="en-US" sz="3200" dirty="0"/>
              <a:t>(Server)</a:t>
            </a: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939E178F-7261-44B1-BEE7-B1FBD3193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963" y="2308250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กล่องข้อความ 45">
            <a:extLst>
              <a:ext uri="{FF2B5EF4-FFF2-40B4-BE49-F238E27FC236}">
                <a16:creationId xmlns:a16="http://schemas.microsoft.com/office/drawing/2014/main" id="{C7644BA0-BE03-4084-AE03-E49EF51E47CF}"/>
              </a:ext>
            </a:extLst>
          </p:cNvPr>
          <p:cNvSpPr txBox="1"/>
          <p:nvPr/>
        </p:nvSpPr>
        <p:spPr>
          <a:xfrm>
            <a:off x="9868012" y="2952264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edge2</a:t>
            </a:r>
          </a:p>
        </p:txBody>
      </p:sp>
      <p:cxnSp>
        <p:nvCxnSpPr>
          <p:cNvPr id="47" name="ลูกศรเชื่อมต่อแบบตรง 46">
            <a:extLst>
              <a:ext uri="{FF2B5EF4-FFF2-40B4-BE49-F238E27FC236}">
                <a16:creationId xmlns:a16="http://schemas.microsoft.com/office/drawing/2014/main" id="{482A8CE1-6C08-4B6D-A20D-0461710877F1}"/>
              </a:ext>
            </a:extLst>
          </p:cNvPr>
          <p:cNvCxnSpPr>
            <a:cxnSpLocks/>
            <a:stCxn id="44" idx="1"/>
            <a:endCxn id="3" idx="2"/>
          </p:cNvCxnSpPr>
          <p:nvPr/>
        </p:nvCxnSpPr>
        <p:spPr>
          <a:xfrm flipH="1" flipV="1">
            <a:off x="6096000" y="2118808"/>
            <a:ext cx="2056228" cy="28285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ลูกศรเชื่อมต่อแบบตรง 47">
            <a:extLst>
              <a:ext uri="{FF2B5EF4-FFF2-40B4-BE49-F238E27FC236}">
                <a16:creationId xmlns:a16="http://schemas.microsoft.com/office/drawing/2014/main" id="{6012F0FD-6D7C-4E7C-9F07-CA3D6C961331}"/>
              </a:ext>
            </a:extLst>
          </p:cNvPr>
          <p:cNvCxnSpPr>
            <a:cxnSpLocks/>
            <a:stCxn id="5" idx="0"/>
            <a:endCxn id="44" idx="2"/>
          </p:cNvCxnSpPr>
          <p:nvPr/>
        </p:nvCxnSpPr>
        <p:spPr>
          <a:xfrm flipH="1" flipV="1">
            <a:off x="9474667" y="2844109"/>
            <a:ext cx="42959" cy="2050859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72926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298</Words>
  <Application>Microsoft Office PowerPoint</Application>
  <PresentationFormat>แบบจอกว้าง</PresentationFormat>
  <Paragraphs>81</Paragraphs>
  <Slides>9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ธีมของ Office</vt:lpstr>
      <vt:lpstr>งานนำเสนอ PowerPoint</vt:lpstr>
      <vt:lpstr>Experiment1</vt:lpstr>
      <vt:lpstr>งานนำเสนอ PowerPoint</vt:lpstr>
      <vt:lpstr>งานนำเสนอ PowerPoint</vt:lpstr>
      <vt:lpstr>Experiment2</vt:lpstr>
      <vt:lpstr>งานนำเสนอ PowerPoint</vt:lpstr>
      <vt:lpstr>งานนำเสนอ PowerPoint</vt:lpstr>
      <vt:lpstr>Suggested Experiment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ภัทรศักดฺ นามศรี</dc:creator>
  <cp:lastModifiedBy>ภัทรศักดฺ นามศรี</cp:lastModifiedBy>
  <cp:revision>6</cp:revision>
  <dcterms:created xsi:type="dcterms:W3CDTF">2021-09-15T00:14:22Z</dcterms:created>
  <dcterms:modified xsi:type="dcterms:W3CDTF">2021-09-17T09:17:12Z</dcterms:modified>
</cp:coreProperties>
</file>