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notesSlides/notesSlide1.xml" ContentType="application/vnd.openxmlformats-officedocument.presentationml.notesSlid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notesSlides/notesSlide2.xml" ContentType="application/vnd.openxmlformats-officedocument.presentationml.notesSlid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notesSlides/notesSlide3.xml" ContentType="application/vnd.openxmlformats-officedocument.presentationml.notesSlid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60" r:id="rId2"/>
    <p:sldId id="264" r:id="rId3"/>
    <p:sldId id="256" r:id="rId4"/>
    <p:sldId id="259" r:id="rId5"/>
    <p:sldId id="265" r:id="rId6"/>
    <p:sldId id="262" r:id="rId7"/>
    <p:sldId id="266" r:id="rId8"/>
    <p:sldId id="263" r:id="rId9"/>
    <p:sldId id="267" r:id="rId10"/>
    <p:sldId id="268" r:id="rId11"/>
    <p:sldId id="269" r:id="rId12"/>
    <p:sldId id="270" r:id="rId13"/>
    <p:sldId id="274" r:id="rId14"/>
    <p:sldId id="271" r:id="rId15"/>
    <p:sldId id="272" r:id="rId16"/>
    <p:sldId id="278" r:id="rId17"/>
    <p:sldId id="275" r:id="rId18"/>
    <p:sldId id="277" r:id="rId19"/>
    <p:sldId id="276" r:id="rId20"/>
    <p:sldId id="279" r:id="rId21"/>
    <p:sldId id="280" r:id="rId22"/>
    <p:sldId id="281" r:id="rId23"/>
    <p:sldId id="282" r:id="rId24"/>
    <p:sldId id="283" r:id="rId25"/>
    <p:sldId id="284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77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rt01\Desktop\NECTEC_work\Phoo_Work\Iperf_experiment\cpu_utilization\version2_Experiment_style\Experiment1_result\Edge1_combine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rt01\Desktop\NECTEC_work\CPU_Utilization_NECTEC_git\Privacy_SDN_Edge_IoT\PlanB\CPU_utilization_Experiment\version2_Experiment_style\Experiment3_result\Fixed_Edge1\Experiment3_FixedEdge1_Iperf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rt01\Desktop\NECTEC_work\CPU_Utilization_NECTEC_git\Privacy_SDN_Edge_IoT\PlanB\CPU_utilization_Experiment\version2_Experiment_style\Experiment3_result\Fixed_Edge4\Experiment3_FixedEdge1_CPU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rt01\Desktop\NECTEC_work\CPU_Utilization_NECTEC_git\Privacy_SDN_Edge_IoT\PlanB\CPU_utilization_Experiment\version2_Experiment_style\Experiment3_result\Fixed_Edge4\Experiment3_FixedEdge4_Iperf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rt01\Desktop\NECTEC_work\CPU_Utilization_NECTEC_git\Privacy_SDN_Edge_IoT\PlanB\CPU_utilization_Experiment\version2_Experiment_style\Experiment3_result\Fixed_Edge4\Experiment3_FixedEdge1_CPU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rt01\Desktop\NECTEC_work\CPU_Utilization_NECTEC_git\Privacy_SDN_Edge_IoT\PlanB\CPU_utilization_Experiment\version2_Experiment_style\Experiment3_result\Fixed_Edge4\Experiment3_FixedEdge4_Iperf.xlsx" TargetMode="External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rt01\Desktop\NECTEC_work\CPU_Utilization_NECTEC_git\Privacy_SDN_Edge_IoT\PlanB\CPU_utilization_Experiment\version2_Experiment_style\Experiment3_result\Fixed_Edge1\Experiment3_FixedEdge1_CPU.xlsx" TargetMode="External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rt01\Desktop\NECTEC_work\Phoo_Work\Iperf_experiment\cpu_utilization\version2_Experiment_style\Experiment1_result\CPU_usage_log_result.xlsx" TargetMode="External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rt01\Desktop\NECTEC_work\CPU_Utilization_NECTEC_git\Privacy_SDN_Edge_IoT\PlanB\CPU_utilization_Experiment\version2_Experiment_style\Experiment3_result\Fixed_Edge1\Experiment3_FixedEdge1_Iperf.xlsx" TargetMode="External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rt01\Desktop\NECTEC_work\CPU_Utilization_NECTEC_git\Privacy_SDN_Edge_IoT\PlanB\CPU_utilization_Experiment\version2_Experiment_style\Experiment3_result\Fixed_Edge4\Experiment3_FixedEdge4_Iperf.xlsx" TargetMode="External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rt01\Desktop\NECTEC_work\CPU_Utilization_NECTEC_git\Privacy_SDN_Edge_IoT\PlanB\CPU_utilization_Experiment\version2_Experiment_style\Experiment3_result\Fixed_Edge1\Experiment3_FixedEdge1_CPU.xlsx" TargetMode="External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rt01\Desktop\NECTEC_work\Phoo_Work\Iperf_experiment\cpu_utilization\version2_Experiment_style\Experiment1_result\CPU_usage_log_resul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rt01\Desktop\NECTEC_work\CPU_Utilization_NECTEC_git\Privacy_SDN_Edge_IoT\PlanB\CPU_utilization_Experiment\version2_Experiment_style\Experiment3_result\Fixed_Edge4\Experiment3_FixedEdge1_CPU.xlsx" TargetMode="External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rt01\Desktop\NECTEC_work\Phoo_Work\Iperf_experiment\cpu_utilization\version2_Experiment_style\Experiment2_result\Experiment2_CPU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rt01\Desktop\NECTEC_work\Phoo_Work\Iperf_experiment\cpu_utilization\version2_Experiment_style\Experiment2_result\Iperf_log_result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rt01\Desktop\NECTEC_work\CPU_Utilization_NECTEC_git\Privacy_SDN_Edge_IoT\PlanB\CPU_utilization_Experiment\version2_Experiment_style\Experiment2_result2\Experiment2_2_CPU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rt01\Desktop\NECTEC_work\CPU_Utilization_NECTEC_git\Privacy_SDN_Edge_IoT\PlanB\CPU_utilization_Experiment\version2_Experiment_style\Experiment2_result2\Experiment2_2_Iperf_log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rt01\Desktop\NECTEC_work\CPU_Utilization_NECTEC_git\Privacy_SDN_Edge_IoT\PlanB\CPU_utilization_Experiment\version2_Experiment_style\Experiment3_result\Fixed_Edge1\Experiment3_FixedEdge1_CPU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rt01\Desktop\NECTEC_work\CPU_Utilization_NECTEC_git\Privacy_SDN_Edge_IoT\PlanB\CPU_utilization_Experiment\version2_Experiment_style\Experiment3_result\Fixed_Edge1\Experiment3_FixedEdge1_Iperf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rt01\Desktop\NECTEC_work\CPU_Utilization_NECTEC_git\Privacy_SDN_Edge_IoT\PlanB\CPU_utilization_Experiment\version2_Experiment_style\Experiment3_result\Fixed_Edge1\Experiment3_FixedEdge1_CPU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th-TH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 dirty="0"/>
              <a:t>Experiment1 Bit rate</a:t>
            </a:r>
            <a:endParaRPr lang="th-TH" sz="2000" dirty="0"/>
          </a:p>
        </c:rich>
      </c:tx>
      <c:layout>
        <c:manualLayout>
          <c:xMode val="edge"/>
          <c:yMode val="edge"/>
          <c:x val="0.38623751387347399"/>
          <c:y val="9.1911764705882356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Edge1 (sender)</c:v>
          </c:tx>
          <c:spPr>
            <a:ln w="19050" cap="rnd">
              <a:solidFill>
                <a:schemeClr val="accent1"/>
              </a:solidFill>
              <a:prstDash val="dash"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Sheet1!$E$3:$E$22</c:f>
              <c:numCache>
                <c:formatCode>General</c:formatCode>
                <c:ptCount val="20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8</c:v>
                </c:pt>
                <c:pt idx="4">
                  <c:v>10</c:v>
                </c:pt>
                <c:pt idx="5">
                  <c:v>12</c:v>
                </c:pt>
                <c:pt idx="6">
                  <c:v>14</c:v>
                </c:pt>
                <c:pt idx="7">
                  <c:v>16</c:v>
                </c:pt>
                <c:pt idx="8">
                  <c:v>18</c:v>
                </c:pt>
                <c:pt idx="9">
                  <c:v>20</c:v>
                </c:pt>
                <c:pt idx="10">
                  <c:v>22</c:v>
                </c:pt>
                <c:pt idx="11">
                  <c:v>24</c:v>
                </c:pt>
                <c:pt idx="12">
                  <c:v>26</c:v>
                </c:pt>
                <c:pt idx="13">
                  <c:v>28</c:v>
                </c:pt>
                <c:pt idx="14">
                  <c:v>30</c:v>
                </c:pt>
                <c:pt idx="15">
                  <c:v>32</c:v>
                </c:pt>
                <c:pt idx="16">
                  <c:v>34</c:v>
                </c:pt>
                <c:pt idx="17">
                  <c:v>36</c:v>
                </c:pt>
                <c:pt idx="18">
                  <c:v>38</c:v>
                </c:pt>
                <c:pt idx="19">
                  <c:v>40</c:v>
                </c:pt>
              </c:numCache>
            </c:numRef>
          </c:xVal>
          <c:yVal>
            <c:numRef>
              <c:f>Sheet1!$G$3:$G$22</c:f>
              <c:numCache>
                <c:formatCode>General</c:formatCode>
                <c:ptCount val="20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8</c:v>
                </c:pt>
                <c:pt idx="4">
                  <c:v>10</c:v>
                </c:pt>
                <c:pt idx="5">
                  <c:v>12</c:v>
                </c:pt>
                <c:pt idx="6">
                  <c:v>14</c:v>
                </c:pt>
                <c:pt idx="7">
                  <c:v>16</c:v>
                </c:pt>
                <c:pt idx="8">
                  <c:v>18</c:v>
                </c:pt>
                <c:pt idx="9">
                  <c:v>20</c:v>
                </c:pt>
                <c:pt idx="10">
                  <c:v>22</c:v>
                </c:pt>
                <c:pt idx="11">
                  <c:v>24</c:v>
                </c:pt>
                <c:pt idx="12">
                  <c:v>26</c:v>
                </c:pt>
                <c:pt idx="13">
                  <c:v>28</c:v>
                </c:pt>
                <c:pt idx="14">
                  <c:v>27.2</c:v>
                </c:pt>
                <c:pt idx="15">
                  <c:v>28.6</c:v>
                </c:pt>
                <c:pt idx="16">
                  <c:v>29.4</c:v>
                </c:pt>
                <c:pt idx="17">
                  <c:v>27.8</c:v>
                </c:pt>
                <c:pt idx="18">
                  <c:v>28</c:v>
                </c:pt>
                <c:pt idx="19">
                  <c:v>27.4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B877-44EE-8E5A-278723E1197D}"/>
            </c:ext>
          </c:extLst>
        </c:ser>
        <c:ser>
          <c:idx val="1"/>
          <c:order val="1"/>
          <c:tx>
            <c:v>Edge2 (Receiver)</c:v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Sheet1!$E$3:$E$22</c:f>
              <c:numCache>
                <c:formatCode>General</c:formatCode>
                <c:ptCount val="20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8</c:v>
                </c:pt>
                <c:pt idx="4">
                  <c:v>10</c:v>
                </c:pt>
                <c:pt idx="5">
                  <c:v>12</c:v>
                </c:pt>
                <c:pt idx="6">
                  <c:v>14</c:v>
                </c:pt>
                <c:pt idx="7">
                  <c:v>16</c:v>
                </c:pt>
                <c:pt idx="8">
                  <c:v>18</c:v>
                </c:pt>
                <c:pt idx="9">
                  <c:v>20</c:v>
                </c:pt>
                <c:pt idx="10">
                  <c:v>22</c:v>
                </c:pt>
                <c:pt idx="11">
                  <c:v>24</c:v>
                </c:pt>
                <c:pt idx="12">
                  <c:v>26</c:v>
                </c:pt>
                <c:pt idx="13">
                  <c:v>28</c:v>
                </c:pt>
                <c:pt idx="14">
                  <c:v>30</c:v>
                </c:pt>
                <c:pt idx="15">
                  <c:v>32</c:v>
                </c:pt>
                <c:pt idx="16">
                  <c:v>34</c:v>
                </c:pt>
                <c:pt idx="17">
                  <c:v>36</c:v>
                </c:pt>
                <c:pt idx="18">
                  <c:v>38</c:v>
                </c:pt>
                <c:pt idx="19">
                  <c:v>40</c:v>
                </c:pt>
              </c:numCache>
            </c:numRef>
          </c:xVal>
          <c:yVal>
            <c:numRef>
              <c:f>Sheet1!$P$3:$P$22</c:f>
              <c:numCache>
                <c:formatCode>General</c:formatCode>
                <c:ptCount val="20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8</c:v>
                </c:pt>
                <c:pt idx="4">
                  <c:v>10</c:v>
                </c:pt>
                <c:pt idx="5">
                  <c:v>12</c:v>
                </c:pt>
                <c:pt idx="6">
                  <c:v>14</c:v>
                </c:pt>
                <c:pt idx="7">
                  <c:v>16</c:v>
                </c:pt>
                <c:pt idx="8">
                  <c:v>18</c:v>
                </c:pt>
                <c:pt idx="9">
                  <c:v>20</c:v>
                </c:pt>
                <c:pt idx="10">
                  <c:v>22</c:v>
                </c:pt>
                <c:pt idx="11">
                  <c:v>24</c:v>
                </c:pt>
                <c:pt idx="12">
                  <c:v>26</c:v>
                </c:pt>
                <c:pt idx="13">
                  <c:v>28</c:v>
                </c:pt>
                <c:pt idx="14">
                  <c:v>27.2</c:v>
                </c:pt>
                <c:pt idx="15">
                  <c:v>28.6</c:v>
                </c:pt>
                <c:pt idx="16">
                  <c:v>29.4</c:v>
                </c:pt>
                <c:pt idx="17">
                  <c:v>27.7</c:v>
                </c:pt>
                <c:pt idx="18">
                  <c:v>28</c:v>
                </c:pt>
                <c:pt idx="19">
                  <c:v>27.3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B877-44EE-8E5A-278723E1197D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axId val="1952764223"/>
        <c:axId val="1952761311"/>
      </c:scatterChart>
      <c:valAx>
        <c:axId val="195276422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000"/>
                  <a:t>Iperf -b</a:t>
                </a:r>
                <a:r>
                  <a:rPr lang="en-US" sz="2000" baseline="0"/>
                  <a:t> (Mbps)</a:t>
                </a:r>
                <a:endParaRPr lang="th-TH" sz="200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52761311"/>
        <c:crosses val="autoZero"/>
        <c:crossBetween val="midCat"/>
      </c:valAx>
      <c:valAx>
        <c:axId val="195276131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/>
                  <a:t>Measured</a:t>
                </a:r>
                <a:r>
                  <a:rPr lang="en-US" sz="1800" baseline="0"/>
                  <a:t> Bit rate (Mbps)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52764223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7421122195212633"/>
          <c:y val="0.86460686853540192"/>
          <c:w val="0.49725067654190913"/>
          <c:h val="0.1351667712794637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th-TH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3889865708534004E-2"/>
          <c:y val="3.9253415215713953E-2"/>
          <c:w val="0.92213109283669648"/>
          <c:h val="0.69833314882073971"/>
        </c:manualLayout>
      </c:layout>
      <c:scatterChart>
        <c:scatterStyle val="lineMarker"/>
        <c:varyColors val="0"/>
        <c:ser>
          <c:idx val="0"/>
          <c:order val="0"/>
          <c:tx>
            <c:v>Superedge (Received from Edge1)</c:v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movingAvg"/>
            <c:period val="2"/>
            <c:dispRSqr val="0"/>
            <c:dispEq val="0"/>
          </c:trendline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movingAvg"/>
            <c:period val="2"/>
            <c:dispRSqr val="0"/>
            <c:dispEq val="0"/>
          </c:trendline>
          <c:xVal>
            <c:numRef>
              <c:f>Sheet1!$E$3:$E$12</c:f>
              <c:numCache>
                <c:formatCode>General</c:formatCode>
                <c:ptCount val="10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8</c:v>
                </c:pt>
                <c:pt idx="4">
                  <c:v>10</c:v>
                </c:pt>
                <c:pt idx="5">
                  <c:v>12</c:v>
                </c:pt>
                <c:pt idx="6">
                  <c:v>14</c:v>
                </c:pt>
                <c:pt idx="7">
                  <c:v>16</c:v>
                </c:pt>
                <c:pt idx="8">
                  <c:v>18</c:v>
                </c:pt>
                <c:pt idx="9">
                  <c:v>20</c:v>
                </c:pt>
              </c:numCache>
            </c:numRef>
          </c:xVal>
          <c:yVal>
            <c:numRef>
              <c:f>Sheet1!$G$3:$G$12</c:f>
              <c:numCache>
                <c:formatCode>General</c:formatCode>
                <c:ptCount val="10"/>
                <c:pt idx="0">
                  <c:v>15.7</c:v>
                </c:pt>
                <c:pt idx="1">
                  <c:v>15.7</c:v>
                </c:pt>
                <c:pt idx="2">
                  <c:v>15.7</c:v>
                </c:pt>
                <c:pt idx="3">
                  <c:v>13.6</c:v>
                </c:pt>
                <c:pt idx="4">
                  <c:v>12.2</c:v>
                </c:pt>
                <c:pt idx="5">
                  <c:v>10.6</c:v>
                </c:pt>
                <c:pt idx="6">
                  <c:v>8.57</c:v>
                </c:pt>
                <c:pt idx="7">
                  <c:v>7.64</c:v>
                </c:pt>
                <c:pt idx="8">
                  <c:v>7.17</c:v>
                </c:pt>
                <c:pt idx="9">
                  <c:v>7.35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9F43-4910-B815-D0A7A2AB0B47}"/>
            </c:ext>
          </c:extLst>
        </c:ser>
        <c:ser>
          <c:idx val="1"/>
          <c:order val="1"/>
          <c:tx>
            <c:v>Superedge (Received from Edge4)</c:v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movingAvg"/>
            <c:period val="2"/>
            <c:dispRSqr val="0"/>
            <c:dispEq val="0"/>
          </c:trendline>
          <c:xVal>
            <c:numRef>
              <c:f>Sheet1!$E$3:$E$12</c:f>
              <c:numCache>
                <c:formatCode>General</c:formatCode>
                <c:ptCount val="10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8</c:v>
                </c:pt>
                <c:pt idx="4">
                  <c:v>10</c:v>
                </c:pt>
                <c:pt idx="5">
                  <c:v>12</c:v>
                </c:pt>
                <c:pt idx="6">
                  <c:v>14</c:v>
                </c:pt>
                <c:pt idx="7">
                  <c:v>16</c:v>
                </c:pt>
                <c:pt idx="8">
                  <c:v>18</c:v>
                </c:pt>
                <c:pt idx="9">
                  <c:v>20</c:v>
                </c:pt>
              </c:numCache>
            </c:numRef>
          </c:xVal>
          <c:yVal>
            <c:numRef>
              <c:f>Sheet1!$G$16:$G$25</c:f>
              <c:numCache>
                <c:formatCode>General</c:formatCode>
                <c:ptCount val="10"/>
                <c:pt idx="0">
                  <c:v>2.1</c:v>
                </c:pt>
                <c:pt idx="1">
                  <c:v>4.1900000000000004</c:v>
                </c:pt>
                <c:pt idx="2">
                  <c:v>6.29</c:v>
                </c:pt>
                <c:pt idx="3">
                  <c:v>7.1</c:v>
                </c:pt>
                <c:pt idx="4">
                  <c:v>7.74</c:v>
                </c:pt>
                <c:pt idx="5">
                  <c:v>7.7</c:v>
                </c:pt>
                <c:pt idx="6">
                  <c:v>7.39</c:v>
                </c:pt>
                <c:pt idx="7">
                  <c:v>7.43</c:v>
                </c:pt>
                <c:pt idx="8">
                  <c:v>7.34</c:v>
                </c:pt>
                <c:pt idx="9">
                  <c:v>7.41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9F43-4910-B815-D0A7A2AB0B47}"/>
            </c:ext>
          </c:extLst>
        </c:ser>
        <c:ser>
          <c:idx val="2"/>
          <c:order val="2"/>
          <c:tx>
            <c:v>edge1 (sender)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movingAvg"/>
            <c:period val="2"/>
            <c:dispRSqr val="0"/>
            <c:dispEq val="0"/>
          </c:trendline>
          <c:xVal>
            <c:numRef>
              <c:f>Sheet1!$R$3:$R$12</c:f>
              <c:numCache>
                <c:formatCode>General</c:formatCode>
                <c:ptCount val="10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8</c:v>
                </c:pt>
                <c:pt idx="4">
                  <c:v>10</c:v>
                </c:pt>
                <c:pt idx="5">
                  <c:v>12</c:v>
                </c:pt>
                <c:pt idx="6">
                  <c:v>14</c:v>
                </c:pt>
                <c:pt idx="7">
                  <c:v>16</c:v>
                </c:pt>
                <c:pt idx="8">
                  <c:v>18</c:v>
                </c:pt>
                <c:pt idx="9">
                  <c:v>20</c:v>
                </c:pt>
              </c:numCache>
            </c:numRef>
          </c:xVal>
          <c:yVal>
            <c:numRef>
              <c:f>Sheet1!$T$3:$T$12</c:f>
              <c:numCache>
                <c:formatCode>General</c:formatCode>
                <c:ptCount val="10"/>
                <c:pt idx="0">
                  <c:v>15.7</c:v>
                </c:pt>
                <c:pt idx="1">
                  <c:v>15.7</c:v>
                </c:pt>
                <c:pt idx="2">
                  <c:v>15.7</c:v>
                </c:pt>
                <c:pt idx="3">
                  <c:v>15.7</c:v>
                </c:pt>
                <c:pt idx="4">
                  <c:v>15.7</c:v>
                </c:pt>
                <c:pt idx="5">
                  <c:v>15.7</c:v>
                </c:pt>
                <c:pt idx="6">
                  <c:v>15.7</c:v>
                </c:pt>
                <c:pt idx="7">
                  <c:v>15.7</c:v>
                </c:pt>
                <c:pt idx="8">
                  <c:v>15.7</c:v>
                </c:pt>
                <c:pt idx="9">
                  <c:v>15.7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9F43-4910-B815-D0A7A2AB0B47}"/>
            </c:ext>
          </c:extLst>
        </c:ser>
        <c:ser>
          <c:idx val="3"/>
          <c:order val="3"/>
          <c:tx>
            <c:v>edge4 (sender)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4"/>
                </a:solidFill>
                <a:prstDash val="sysDot"/>
              </a:ln>
              <a:effectLst/>
            </c:spPr>
            <c:trendlineType val="linear"/>
            <c:forward val="2"/>
            <c:dispRSqr val="0"/>
            <c:dispEq val="0"/>
          </c:trendline>
          <c:xVal>
            <c:numRef>
              <c:f>Sheet1!$R$16:$R$25</c:f>
              <c:numCache>
                <c:formatCode>General</c:formatCode>
                <c:ptCount val="10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8</c:v>
                </c:pt>
                <c:pt idx="4">
                  <c:v>10</c:v>
                </c:pt>
                <c:pt idx="5">
                  <c:v>12</c:v>
                </c:pt>
                <c:pt idx="6">
                  <c:v>14</c:v>
                </c:pt>
                <c:pt idx="7">
                  <c:v>16</c:v>
                </c:pt>
                <c:pt idx="8">
                  <c:v>18</c:v>
                </c:pt>
                <c:pt idx="9">
                  <c:v>20</c:v>
                </c:pt>
              </c:numCache>
            </c:numRef>
          </c:xVal>
          <c:yVal>
            <c:numRef>
              <c:f>Sheet1!$T$16:$T$25</c:f>
              <c:numCache>
                <c:formatCode>General</c:formatCode>
                <c:ptCount val="10"/>
                <c:pt idx="0">
                  <c:v>2.1</c:v>
                </c:pt>
                <c:pt idx="1">
                  <c:v>4.1900000000000004</c:v>
                </c:pt>
                <c:pt idx="2">
                  <c:v>6.29</c:v>
                </c:pt>
                <c:pt idx="3">
                  <c:v>8.39</c:v>
                </c:pt>
                <c:pt idx="4">
                  <c:v>10.5</c:v>
                </c:pt>
                <c:pt idx="5">
                  <c:v>12.6</c:v>
                </c:pt>
                <c:pt idx="6">
                  <c:v>14.7</c:v>
                </c:pt>
                <c:pt idx="7">
                  <c:v>16.8</c:v>
                </c:pt>
                <c:pt idx="8">
                  <c:v>18.899999999999999</c:v>
                </c:pt>
                <c:pt idx="9">
                  <c:v>21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8-9F43-4910-B815-D0A7A2AB0B4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31111871"/>
        <c:axId val="229349871"/>
      </c:scatterChart>
      <c:valAx>
        <c:axId val="23111187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9349871"/>
        <c:crosses val="autoZero"/>
        <c:crossBetween val="midCat"/>
      </c:valAx>
      <c:valAx>
        <c:axId val="2293498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1111871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egendEntry>
        <c:idx val="4"/>
        <c:delete val="1"/>
      </c:legendEntry>
      <c:legendEntry>
        <c:idx val="5"/>
        <c:delete val="1"/>
      </c:legendEntry>
      <c:legendEntry>
        <c:idx val="6"/>
        <c:delete val="1"/>
      </c:legendEntry>
      <c:legendEntry>
        <c:idx val="7"/>
        <c:delete val="1"/>
      </c:legendEntry>
      <c:legendEntry>
        <c:idx val="8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th-TH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0" i="0" baseline="0">
                <a:effectLst/>
              </a:rPr>
              <a:t>Experiment3: %CPU Utilisation when</a:t>
            </a:r>
            <a:r>
              <a:rPr lang="th-TH" sz="1800" b="0" i="0" baseline="0">
                <a:effectLst/>
              </a:rPr>
              <a:t> </a:t>
            </a:r>
            <a:r>
              <a:rPr lang="en-US" sz="1800" b="0" i="0" baseline="0">
                <a:effectLst/>
              </a:rPr>
              <a:t>edge4's bitrate is fixed as 15 Mpbs  </a:t>
            </a:r>
            <a:endParaRPr lang="en-US">
              <a:effectLst/>
            </a:endParaRPr>
          </a:p>
        </c:rich>
      </c:tx>
      <c:layout>
        <c:manualLayout>
          <c:xMode val="edge"/>
          <c:yMode val="edge"/>
          <c:x val="0.27952993249233621"/>
          <c:y val="2.923714058987749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6.0944166064176977E-2"/>
          <c:y val="8.0196973751619632E-2"/>
          <c:w val="0.92800450527220146"/>
          <c:h val="0.75998488296474809"/>
        </c:manualLayout>
      </c:layout>
      <c:scatterChart>
        <c:scatterStyle val="lineMarker"/>
        <c:varyColors val="0"/>
        <c:ser>
          <c:idx val="0"/>
          <c:order val="0"/>
          <c:tx>
            <c:v>Edge1 (sender &amp; receiver)</c:v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movingAvg"/>
            <c:period val="2"/>
            <c:dispRSqr val="0"/>
            <c:dispEq val="0"/>
          </c:trendline>
          <c:xVal>
            <c:numRef>
              <c:f>Sheet1!$B$4:$B$203</c:f>
              <c:numCache>
                <c:formatCode>General</c:formatCode>
                <c:ptCount val="200"/>
                <c:pt idx="0">
                  <c:v>2</c:v>
                </c:pt>
                <c:pt idx="20">
                  <c:v>4</c:v>
                </c:pt>
                <c:pt idx="40">
                  <c:v>6</c:v>
                </c:pt>
                <c:pt idx="60">
                  <c:v>8</c:v>
                </c:pt>
                <c:pt idx="80">
                  <c:v>10</c:v>
                </c:pt>
                <c:pt idx="100">
                  <c:v>12</c:v>
                </c:pt>
                <c:pt idx="120">
                  <c:v>14</c:v>
                </c:pt>
                <c:pt idx="140">
                  <c:v>16</c:v>
                </c:pt>
                <c:pt idx="160">
                  <c:v>18</c:v>
                </c:pt>
                <c:pt idx="180">
                  <c:v>20</c:v>
                </c:pt>
              </c:numCache>
            </c:numRef>
          </c:xVal>
          <c:yVal>
            <c:numRef>
              <c:f>Sheet1!$C$4:$C$203</c:f>
              <c:numCache>
                <c:formatCode>General</c:formatCode>
                <c:ptCount val="200"/>
                <c:pt idx="0">
                  <c:v>25.049999999999994</c:v>
                </c:pt>
                <c:pt idx="20">
                  <c:v>25.969999999999992</c:v>
                </c:pt>
                <c:pt idx="40">
                  <c:v>26.74666666666667</c:v>
                </c:pt>
                <c:pt idx="60">
                  <c:v>27.4</c:v>
                </c:pt>
                <c:pt idx="80">
                  <c:v>28.200000000000003</c:v>
                </c:pt>
                <c:pt idx="100">
                  <c:v>28.55</c:v>
                </c:pt>
                <c:pt idx="120">
                  <c:v>29.388888888888889</c:v>
                </c:pt>
                <c:pt idx="140">
                  <c:v>29.974999999999998</c:v>
                </c:pt>
                <c:pt idx="160">
                  <c:v>30.992307692307691</c:v>
                </c:pt>
                <c:pt idx="180">
                  <c:v>31.4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4520-4FDA-AD82-1AEE18AFBDFD}"/>
            </c:ext>
          </c:extLst>
        </c:ser>
        <c:ser>
          <c:idx val="1"/>
          <c:order val="1"/>
          <c:tx>
            <c:v>edge2 (sender)</c:v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5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movingAvg"/>
            <c:period val="2"/>
            <c:dispRSqr val="0"/>
            <c:dispEq val="0"/>
          </c:trendline>
          <c:xVal>
            <c:numRef>
              <c:f>Sheet1!$B$4:$B$203</c:f>
              <c:numCache>
                <c:formatCode>General</c:formatCode>
                <c:ptCount val="200"/>
                <c:pt idx="0">
                  <c:v>2</c:v>
                </c:pt>
                <c:pt idx="20">
                  <c:v>4</c:v>
                </c:pt>
                <c:pt idx="40">
                  <c:v>6</c:v>
                </c:pt>
                <c:pt idx="60">
                  <c:v>8</c:v>
                </c:pt>
                <c:pt idx="80">
                  <c:v>10</c:v>
                </c:pt>
                <c:pt idx="100">
                  <c:v>12</c:v>
                </c:pt>
                <c:pt idx="120">
                  <c:v>14</c:v>
                </c:pt>
                <c:pt idx="140">
                  <c:v>16</c:v>
                </c:pt>
                <c:pt idx="160">
                  <c:v>18</c:v>
                </c:pt>
                <c:pt idx="180">
                  <c:v>20</c:v>
                </c:pt>
              </c:numCache>
            </c:numRef>
          </c:xVal>
          <c:yVal>
            <c:numRef>
              <c:f>Sheet1!$G$4:$G$203</c:f>
              <c:numCache>
                <c:formatCode>General</c:formatCode>
                <c:ptCount val="200"/>
                <c:pt idx="0">
                  <c:v>26.46</c:v>
                </c:pt>
                <c:pt idx="20">
                  <c:v>26.215789473684207</c:v>
                </c:pt>
                <c:pt idx="40">
                  <c:v>26.350000000000005</c:v>
                </c:pt>
                <c:pt idx="60">
                  <c:v>25.637500000000003</c:v>
                </c:pt>
                <c:pt idx="80">
                  <c:v>26.32</c:v>
                </c:pt>
                <c:pt idx="100">
                  <c:v>26.119999999999997</c:v>
                </c:pt>
                <c:pt idx="120">
                  <c:v>26.288888888888888</c:v>
                </c:pt>
                <c:pt idx="140">
                  <c:v>26.899999999999995</c:v>
                </c:pt>
                <c:pt idx="160">
                  <c:v>27.166666666666668</c:v>
                </c:pt>
                <c:pt idx="180">
                  <c:v>27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4520-4FDA-AD82-1AEE18AFBDFD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axId val="347595008"/>
        <c:axId val="337294752"/>
      </c:scatterChart>
      <c:valAx>
        <c:axId val="34759500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 b="0" i="0" baseline="0">
                    <a:effectLst/>
                  </a:rPr>
                  <a:t>Iperf -b (Mbps)</a:t>
                </a:r>
                <a:endParaRPr lang="en-US">
                  <a:effectLst/>
                </a:endParaRPr>
              </a:p>
            </c:rich>
          </c:tx>
          <c:layout>
            <c:manualLayout>
              <c:xMode val="edge"/>
              <c:yMode val="edge"/>
              <c:x val="0.46370638928760421"/>
              <c:y val="0.8804400234380731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7294752"/>
        <c:crosses val="autoZero"/>
        <c:crossBetween val="midCat"/>
      </c:valAx>
      <c:valAx>
        <c:axId val="3372947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 b="0" i="0" baseline="0">
                    <a:effectLst/>
                  </a:rPr>
                  <a:t>%CPU usage</a:t>
                </a:r>
                <a:endParaRPr lang="en-US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759500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egendEntry>
        <c:idx val="2"/>
        <c:delete val="1"/>
      </c:legendEntry>
      <c:legendEntry>
        <c:idx val="3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th-TH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Iperf Log (Fixed</a:t>
            </a:r>
            <a:r>
              <a:rPr lang="en-US" baseline="0"/>
              <a:t> Edge4 as 15Mbps)</a:t>
            </a:r>
            <a:r>
              <a:rPr lang="en-US"/>
              <a:t> </a:t>
            </a:r>
            <a:endParaRPr lang="th-TH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Superedge (Received from Edge1)</c:v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movingAvg"/>
            <c:period val="2"/>
            <c:dispRSqr val="0"/>
            <c:dispEq val="0"/>
          </c:trendline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movingAvg"/>
            <c:period val="2"/>
            <c:dispRSqr val="0"/>
            <c:dispEq val="0"/>
          </c:trendline>
          <c:xVal>
            <c:numRef>
              <c:f>Sheet1!$E$3:$E$12</c:f>
              <c:numCache>
                <c:formatCode>General</c:formatCode>
                <c:ptCount val="10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8</c:v>
                </c:pt>
                <c:pt idx="4">
                  <c:v>10</c:v>
                </c:pt>
                <c:pt idx="5">
                  <c:v>12</c:v>
                </c:pt>
                <c:pt idx="6">
                  <c:v>14</c:v>
                </c:pt>
                <c:pt idx="7">
                  <c:v>16</c:v>
                </c:pt>
                <c:pt idx="8">
                  <c:v>18</c:v>
                </c:pt>
                <c:pt idx="9">
                  <c:v>20</c:v>
                </c:pt>
              </c:numCache>
            </c:numRef>
          </c:xVal>
          <c:yVal>
            <c:numRef>
              <c:f>Sheet1!$G$3:$G$12</c:f>
              <c:numCache>
                <c:formatCode>General</c:formatCode>
                <c:ptCount val="10"/>
                <c:pt idx="0">
                  <c:v>1.8</c:v>
                </c:pt>
                <c:pt idx="1">
                  <c:v>3.35</c:v>
                </c:pt>
                <c:pt idx="2">
                  <c:v>4.53</c:v>
                </c:pt>
                <c:pt idx="3">
                  <c:v>5.83</c:v>
                </c:pt>
                <c:pt idx="4">
                  <c:v>6.36</c:v>
                </c:pt>
                <c:pt idx="5">
                  <c:v>7.19</c:v>
                </c:pt>
                <c:pt idx="6">
                  <c:v>8.24</c:v>
                </c:pt>
                <c:pt idx="7">
                  <c:v>7.73</c:v>
                </c:pt>
                <c:pt idx="8">
                  <c:v>8.0399999999999991</c:v>
                </c:pt>
                <c:pt idx="9">
                  <c:v>7.97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16E2-4BAE-A12D-0FB3CA31D41D}"/>
            </c:ext>
          </c:extLst>
        </c:ser>
        <c:ser>
          <c:idx val="1"/>
          <c:order val="1"/>
          <c:tx>
            <c:v>Superedge (Received from Edge4)</c:v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movingAvg"/>
            <c:period val="2"/>
            <c:dispRSqr val="0"/>
            <c:dispEq val="0"/>
          </c:trendline>
          <c:xVal>
            <c:numRef>
              <c:f>Sheet1!$E$3:$E$12</c:f>
              <c:numCache>
                <c:formatCode>General</c:formatCode>
                <c:ptCount val="10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8</c:v>
                </c:pt>
                <c:pt idx="4">
                  <c:v>10</c:v>
                </c:pt>
                <c:pt idx="5">
                  <c:v>12</c:v>
                </c:pt>
                <c:pt idx="6">
                  <c:v>14</c:v>
                </c:pt>
                <c:pt idx="7">
                  <c:v>16</c:v>
                </c:pt>
                <c:pt idx="8">
                  <c:v>18</c:v>
                </c:pt>
                <c:pt idx="9">
                  <c:v>20</c:v>
                </c:pt>
              </c:numCache>
            </c:numRef>
          </c:xVal>
          <c:yVal>
            <c:numRef>
              <c:f>Sheet1!$G$16:$G$25</c:f>
              <c:numCache>
                <c:formatCode>General</c:formatCode>
                <c:ptCount val="10"/>
                <c:pt idx="0">
                  <c:v>13.2</c:v>
                </c:pt>
                <c:pt idx="1">
                  <c:v>12</c:v>
                </c:pt>
                <c:pt idx="2">
                  <c:v>10.5</c:v>
                </c:pt>
                <c:pt idx="3">
                  <c:v>10.1</c:v>
                </c:pt>
                <c:pt idx="4">
                  <c:v>8.68</c:v>
                </c:pt>
                <c:pt idx="5">
                  <c:v>8.2899999999999991</c:v>
                </c:pt>
                <c:pt idx="6">
                  <c:v>7.75</c:v>
                </c:pt>
                <c:pt idx="7">
                  <c:v>6.83</c:v>
                </c:pt>
                <c:pt idx="8">
                  <c:v>7.08</c:v>
                </c:pt>
                <c:pt idx="9">
                  <c:v>7.03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16E2-4BAE-A12D-0FB3CA31D41D}"/>
            </c:ext>
          </c:extLst>
        </c:ser>
        <c:ser>
          <c:idx val="2"/>
          <c:order val="2"/>
          <c:tx>
            <c:v>edge1 (sender)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Sheet1!$R$3:$R$12</c:f>
              <c:numCache>
                <c:formatCode>General</c:formatCode>
                <c:ptCount val="10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8</c:v>
                </c:pt>
                <c:pt idx="4">
                  <c:v>10</c:v>
                </c:pt>
                <c:pt idx="5">
                  <c:v>12</c:v>
                </c:pt>
                <c:pt idx="6">
                  <c:v>14</c:v>
                </c:pt>
                <c:pt idx="7">
                  <c:v>16</c:v>
                </c:pt>
                <c:pt idx="8">
                  <c:v>18</c:v>
                </c:pt>
                <c:pt idx="9">
                  <c:v>20</c:v>
                </c:pt>
              </c:numCache>
            </c:numRef>
          </c:xVal>
          <c:yVal>
            <c:numRef>
              <c:f>Sheet1!$T$3:$T$12</c:f>
              <c:numCache>
                <c:formatCode>General</c:formatCode>
                <c:ptCount val="10"/>
                <c:pt idx="0">
                  <c:v>2.1</c:v>
                </c:pt>
                <c:pt idx="1">
                  <c:v>4.1900000000000004</c:v>
                </c:pt>
                <c:pt idx="2">
                  <c:v>6.29</c:v>
                </c:pt>
                <c:pt idx="3">
                  <c:v>8.39</c:v>
                </c:pt>
                <c:pt idx="4">
                  <c:v>10.5</c:v>
                </c:pt>
                <c:pt idx="5">
                  <c:v>12.6</c:v>
                </c:pt>
                <c:pt idx="6">
                  <c:v>14.7</c:v>
                </c:pt>
                <c:pt idx="7">
                  <c:v>16.8</c:v>
                </c:pt>
                <c:pt idx="8">
                  <c:v>18.899999999999999</c:v>
                </c:pt>
                <c:pt idx="9">
                  <c:v>21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16E2-4BAE-A12D-0FB3CA31D41D}"/>
            </c:ext>
          </c:extLst>
        </c:ser>
        <c:ser>
          <c:idx val="3"/>
          <c:order val="3"/>
          <c:tx>
            <c:v>edge4 (sender)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4"/>
                </a:solidFill>
                <a:prstDash val="sysDot"/>
              </a:ln>
              <a:effectLst/>
            </c:spPr>
            <c:trendlineType val="linear"/>
            <c:forward val="2"/>
            <c:dispRSqr val="0"/>
            <c:dispEq val="0"/>
          </c:trendline>
          <c:xVal>
            <c:numRef>
              <c:f>Sheet1!$R$16:$R$25</c:f>
              <c:numCache>
                <c:formatCode>General</c:formatCode>
                <c:ptCount val="10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8</c:v>
                </c:pt>
                <c:pt idx="4">
                  <c:v>10</c:v>
                </c:pt>
                <c:pt idx="5">
                  <c:v>12</c:v>
                </c:pt>
                <c:pt idx="6">
                  <c:v>14</c:v>
                </c:pt>
                <c:pt idx="7">
                  <c:v>16</c:v>
                </c:pt>
                <c:pt idx="8">
                  <c:v>18</c:v>
                </c:pt>
                <c:pt idx="9">
                  <c:v>20</c:v>
                </c:pt>
              </c:numCache>
            </c:numRef>
          </c:xVal>
          <c:yVal>
            <c:numRef>
              <c:f>Sheet1!$T$16:$T$25</c:f>
              <c:numCache>
                <c:formatCode>General</c:formatCode>
                <c:ptCount val="10"/>
                <c:pt idx="0">
                  <c:v>15.7</c:v>
                </c:pt>
                <c:pt idx="1">
                  <c:v>15.7</c:v>
                </c:pt>
                <c:pt idx="2">
                  <c:v>15.7</c:v>
                </c:pt>
                <c:pt idx="3">
                  <c:v>15.7</c:v>
                </c:pt>
                <c:pt idx="4">
                  <c:v>15.7</c:v>
                </c:pt>
                <c:pt idx="5">
                  <c:v>15.7</c:v>
                </c:pt>
                <c:pt idx="6">
                  <c:v>15.7</c:v>
                </c:pt>
                <c:pt idx="7">
                  <c:v>15.7</c:v>
                </c:pt>
                <c:pt idx="8">
                  <c:v>15.7</c:v>
                </c:pt>
                <c:pt idx="9">
                  <c:v>15.7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8-16E2-4BAE-A12D-0FB3CA31D41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31111871"/>
        <c:axId val="229349871"/>
      </c:scatterChart>
      <c:valAx>
        <c:axId val="23111187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/>
                  <a:t>Iperf</a:t>
                </a:r>
                <a:r>
                  <a:rPr lang="en-US" sz="1400" baseline="0"/>
                  <a:t> -b (Mbps)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9349871"/>
        <c:crosses val="autoZero"/>
        <c:crossBetween val="midCat"/>
      </c:valAx>
      <c:valAx>
        <c:axId val="2293498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100"/>
                  <a:t>Measured Bitrate</a:t>
                </a:r>
                <a:r>
                  <a:rPr lang="en-US" sz="1100" baseline="0"/>
                  <a:t> (Mbps)</a:t>
                </a:r>
                <a:endParaRPr lang="en-US" sz="110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1111871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egendEntry>
        <c:idx val="4"/>
        <c:delete val="1"/>
      </c:legendEntry>
      <c:legendEntry>
        <c:idx val="5"/>
        <c:delete val="1"/>
      </c:legendEntry>
      <c:legendEntry>
        <c:idx val="6"/>
        <c:delete val="1"/>
      </c:legendEntry>
      <c:legendEntry>
        <c:idx val="7"/>
        <c:delete val="1"/>
      </c:legendEntry>
      <c:legendEntry>
        <c:idx val="8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th-TH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87123029860358E-2"/>
          <c:y val="2.0652074171533672E-2"/>
          <c:w val="0.92800450527220146"/>
          <c:h val="0.75998488296474809"/>
        </c:manualLayout>
      </c:layout>
      <c:scatterChart>
        <c:scatterStyle val="lineMarker"/>
        <c:varyColors val="0"/>
        <c:ser>
          <c:idx val="0"/>
          <c:order val="0"/>
          <c:tx>
            <c:v>Edge1 (sender &amp; receiver)</c:v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movingAvg"/>
            <c:period val="2"/>
            <c:dispRSqr val="0"/>
            <c:dispEq val="0"/>
          </c:trendline>
          <c:xVal>
            <c:numRef>
              <c:f>[Experiment3_FixedEdge1_CPU.xlsx]Sheet1!$B$4:$B$203</c:f>
              <c:numCache>
                <c:formatCode>General</c:formatCode>
                <c:ptCount val="200"/>
                <c:pt idx="0">
                  <c:v>2</c:v>
                </c:pt>
                <c:pt idx="20">
                  <c:v>4</c:v>
                </c:pt>
                <c:pt idx="40">
                  <c:v>6</c:v>
                </c:pt>
                <c:pt idx="60">
                  <c:v>8</c:v>
                </c:pt>
                <c:pt idx="80">
                  <c:v>10</c:v>
                </c:pt>
                <c:pt idx="100">
                  <c:v>12</c:v>
                </c:pt>
                <c:pt idx="120">
                  <c:v>14</c:v>
                </c:pt>
                <c:pt idx="140">
                  <c:v>16</c:v>
                </c:pt>
                <c:pt idx="160">
                  <c:v>18</c:v>
                </c:pt>
                <c:pt idx="180">
                  <c:v>20</c:v>
                </c:pt>
              </c:numCache>
            </c:numRef>
          </c:xVal>
          <c:yVal>
            <c:numRef>
              <c:f>[Experiment3_FixedEdge1_CPU.xlsx]Sheet1!$C$4:$C$203</c:f>
              <c:numCache>
                <c:formatCode>General</c:formatCode>
                <c:ptCount val="200"/>
                <c:pt idx="0">
                  <c:v>25.049999999999994</c:v>
                </c:pt>
                <c:pt idx="20">
                  <c:v>25.969999999999992</c:v>
                </c:pt>
                <c:pt idx="40">
                  <c:v>26.74666666666667</c:v>
                </c:pt>
                <c:pt idx="60">
                  <c:v>27.4</c:v>
                </c:pt>
                <c:pt idx="80">
                  <c:v>28.200000000000003</c:v>
                </c:pt>
                <c:pt idx="100">
                  <c:v>28.55</c:v>
                </c:pt>
                <c:pt idx="120">
                  <c:v>29.388888888888889</c:v>
                </c:pt>
                <c:pt idx="140">
                  <c:v>29.974999999999998</c:v>
                </c:pt>
                <c:pt idx="160">
                  <c:v>30.992307692307691</c:v>
                </c:pt>
                <c:pt idx="180">
                  <c:v>31.4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A6EE-4EB9-8790-90574F487EB2}"/>
            </c:ext>
          </c:extLst>
        </c:ser>
        <c:ser>
          <c:idx val="1"/>
          <c:order val="1"/>
          <c:tx>
            <c:v>edge2 (sender)</c:v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5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movingAvg"/>
            <c:period val="2"/>
            <c:dispRSqr val="0"/>
            <c:dispEq val="0"/>
          </c:trendline>
          <c:xVal>
            <c:numRef>
              <c:f>[Experiment3_FixedEdge1_CPU.xlsx]Sheet1!$B$4:$B$203</c:f>
              <c:numCache>
                <c:formatCode>General</c:formatCode>
                <c:ptCount val="200"/>
                <c:pt idx="0">
                  <c:v>2</c:v>
                </c:pt>
                <c:pt idx="20">
                  <c:v>4</c:v>
                </c:pt>
                <c:pt idx="40">
                  <c:v>6</c:v>
                </c:pt>
                <c:pt idx="60">
                  <c:v>8</c:v>
                </c:pt>
                <c:pt idx="80">
                  <c:v>10</c:v>
                </c:pt>
                <c:pt idx="100">
                  <c:v>12</c:v>
                </c:pt>
                <c:pt idx="120">
                  <c:v>14</c:v>
                </c:pt>
                <c:pt idx="140">
                  <c:v>16</c:v>
                </c:pt>
                <c:pt idx="160">
                  <c:v>18</c:v>
                </c:pt>
                <c:pt idx="180">
                  <c:v>20</c:v>
                </c:pt>
              </c:numCache>
            </c:numRef>
          </c:xVal>
          <c:yVal>
            <c:numRef>
              <c:f>[Experiment3_FixedEdge1_CPU.xlsx]Sheet1!$G$4:$G$203</c:f>
              <c:numCache>
                <c:formatCode>General</c:formatCode>
                <c:ptCount val="200"/>
                <c:pt idx="0">
                  <c:v>26.46</c:v>
                </c:pt>
                <c:pt idx="20">
                  <c:v>26.215789473684207</c:v>
                </c:pt>
                <c:pt idx="40">
                  <c:v>26.350000000000005</c:v>
                </c:pt>
                <c:pt idx="60">
                  <c:v>25.637500000000003</c:v>
                </c:pt>
                <c:pt idx="80">
                  <c:v>26.32</c:v>
                </c:pt>
                <c:pt idx="100">
                  <c:v>26.119999999999997</c:v>
                </c:pt>
                <c:pt idx="120">
                  <c:v>26.288888888888888</c:v>
                </c:pt>
                <c:pt idx="140">
                  <c:v>26.899999999999995</c:v>
                </c:pt>
                <c:pt idx="160">
                  <c:v>27.166666666666668</c:v>
                </c:pt>
                <c:pt idx="180">
                  <c:v>27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A6EE-4EB9-8790-90574F487EB2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axId val="347595008"/>
        <c:axId val="337294752"/>
      </c:scatterChart>
      <c:valAx>
        <c:axId val="34759500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7294752"/>
        <c:crosses val="autoZero"/>
        <c:crossBetween val="midCat"/>
      </c:valAx>
      <c:valAx>
        <c:axId val="3372947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759500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egendEntry>
        <c:idx val="2"/>
        <c:delete val="1"/>
      </c:legendEntry>
      <c:legendEntry>
        <c:idx val="3"/>
        <c:delete val="1"/>
      </c:legendEntry>
      <c:layout>
        <c:manualLayout>
          <c:xMode val="edge"/>
          <c:yMode val="edge"/>
          <c:x val="0.26691659345935193"/>
          <c:y val="0.44819799868766408"/>
          <c:w val="0.441092124070247"/>
          <c:h val="7.957977909011373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th-TH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v>Superedge (Received from Edge1)</c:v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movingAvg"/>
            <c:period val="2"/>
            <c:dispRSqr val="0"/>
            <c:dispEq val="0"/>
          </c:trendline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movingAvg"/>
            <c:period val="2"/>
            <c:dispRSqr val="0"/>
            <c:dispEq val="0"/>
          </c:trendline>
          <c:xVal>
            <c:numRef>
              <c:f>Sheet1!$E$3:$E$12</c:f>
              <c:numCache>
                <c:formatCode>General</c:formatCode>
                <c:ptCount val="10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8</c:v>
                </c:pt>
                <c:pt idx="4">
                  <c:v>10</c:v>
                </c:pt>
                <c:pt idx="5">
                  <c:v>12</c:v>
                </c:pt>
                <c:pt idx="6">
                  <c:v>14</c:v>
                </c:pt>
                <c:pt idx="7">
                  <c:v>16</c:v>
                </c:pt>
                <c:pt idx="8">
                  <c:v>18</c:v>
                </c:pt>
                <c:pt idx="9">
                  <c:v>20</c:v>
                </c:pt>
              </c:numCache>
            </c:numRef>
          </c:xVal>
          <c:yVal>
            <c:numRef>
              <c:f>Sheet1!$G$3:$G$12</c:f>
              <c:numCache>
                <c:formatCode>General</c:formatCode>
                <c:ptCount val="10"/>
                <c:pt idx="0">
                  <c:v>1.8</c:v>
                </c:pt>
                <c:pt idx="1">
                  <c:v>3.35</c:v>
                </c:pt>
                <c:pt idx="2">
                  <c:v>4.53</c:v>
                </c:pt>
                <c:pt idx="3">
                  <c:v>5.83</c:v>
                </c:pt>
                <c:pt idx="4">
                  <c:v>6.36</c:v>
                </c:pt>
                <c:pt idx="5">
                  <c:v>7.19</c:v>
                </c:pt>
                <c:pt idx="6">
                  <c:v>8.24</c:v>
                </c:pt>
                <c:pt idx="7">
                  <c:v>7.73</c:v>
                </c:pt>
                <c:pt idx="8">
                  <c:v>8.0399999999999991</c:v>
                </c:pt>
                <c:pt idx="9">
                  <c:v>7.97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CE85-4673-81EF-C062C79869AD}"/>
            </c:ext>
          </c:extLst>
        </c:ser>
        <c:ser>
          <c:idx val="1"/>
          <c:order val="1"/>
          <c:tx>
            <c:v>Superedge (Received from Edge4)</c:v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movingAvg"/>
            <c:period val="2"/>
            <c:dispRSqr val="0"/>
            <c:dispEq val="0"/>
          </c:trendline>
          <c:xVal>
            <c:numRef>
              <c:f>Sheet1!$E$3:$E$12</c:f>
              <c:numCache>
                <c:formatCode>General</c:formatCode>
                <c:ptCount val="10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8</c:v>
                </c:pt>
                <c:pt idx="4">
                  <c:v>10</c:v>
                </c:pt>
                <c:pt idx="5">
                  <c:v>12</c:v>
                </c:pt>
                <c:pt idx="6">
                  <c:v>14</c:v>
                </c:pt>
                <c:pt idx="7">
                  <c:v>16</c:v>
                </c:pt>
                <c:pt idx="8">
                  <c:v>18</c:v>
                </c:pt>
                <c:pt idx="9">
                  <c:v>20</c:v>
                </c:pt>
              </c:numCache>
            </c:numRef>
          </c:xVal>
          <c:yVal>
            <c:numRef>
              <c:f>Sheet1!$G$16:$G$25</c:f>
              <c:numCache>
                <c:formatCode>General</c:formatCode>
                <c:ptCount val="10"/>
                <c:pt idx="0">
                  <c:v>13.2</c:v>
                </c:pt>
                <c:pt idx="1">
                  <c:v>12</c:v>
                </c:pt>
                <c:pt idx="2">
                  <c:v>10.5</c:v>
                </c:pt>
                <c:pt idx="3">
                  <c:v>10.1</c:v>
                </c:pt>
                <c:pt idx="4">
                  <c:v>8.68</c:v>
                </c:pt>
                <c:pt idx="5">
                  <c:v>8.2899999999999991</c:v>
                </c:pt>
                <c:pt idx="6">
                  <c:v>7.75</c:v>
                </c:pt>
                <c:pt idx="7">
                  <c:v>6.83</c:v>
                </c:pt>
                <c:pt idx="8">
                  <c:v>7.08</c:v>
                </c:pt>
                <c:pt idx="9">
                  <c:v>7.03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CE85-4673-81EF-C062C79869AD}"/>
            </c:ext>
          </c:extLst>
        </c:ser>
        <c:ser>
          <c:idx val="2"/>
          <c:order val="2"/>
          <c:tx>
            <c:v>edge1 (sender)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Sheet1!$R$3:$R$12</c:f>
              <c:numCache>
                <c:formatCode>General</c:formatCode>
                <c:ptCount val="10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8</c:v>
                </c:pt>
                <c:pt idx="4">
                  <c:v>10</c:v>
                </c:pt>
                <c:pt idx="5">
                  <c:v>12</c:v>
                </c:pt>
                <c:pt idx="6">
                  <c:v>14</c:v>
                </c:pt>
                <c:pt idx="7">
                  <c:v>16</c:v>
                </c:pt>
                <c:pt idx="8">
                  <c:v>18</c:v>
                </c:pt>
                <c:pt idx="9">
                  <c:v>20</c:v>
                </c:pt>
              </c:numCache>
            </c:numRef>
          </c:xVal>
          <c:yVal>
            <c:numRef>
              <c:f>Sheet1!$T$3:$T$12</c:f>
              <c:numCache>
                <c:formatCode>General</c:formatCode>
                <c:ptCount val="10"/>
                <c:pt idx="0">
                  <c:v>2.1</c:v>
                </c:pt>
                <c:pt idx="1">
                  <c:v>4.1900000000000004</c:v>
                </c:pt>
                <c:pt idx="2">
                  <c:v>6.29</c:v>
                </c:pt>
                <c:pt idx="3">
                  <c:v>8.39</c:v>
                </c:pt>
                <c:pt idx="4">
                  <c:v>10.5</c:v>
                </c:pt>
                <c:pt idx="5">
                  <c:v>12.6</c:v>
                </c:pt>
                <c:pt idx="6">
                  <c:v>14.7</c:v>
                </c:pt>
                <c:pt idx="7">
                  <c:v>16.8</c:v>
                </c:pt>
                <c:pt idx="8">
                  <c:v>18.899999999999999</c:v>
                </c:pt>
                <c:pt idx="9">
                  <c:v>21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CE85-4673-81EF-C062C79869AD}"/>
            </c:ext>
          </c:extLst>
        </c:ser>
        <c:ser>
          <c:idx val="3"/>
          <c:order val="3"/>
          <c:tx>
            <c:v>edge4 (sender)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4"/>
                </a:solidFill>
                <a:prstDash val="sysDot"/>
              </a:ln>
              <a:effectLst/>
            </c:spPr>
            <c:trendlineType val="linear"/>
            <c:forward val="2"/>
            <c:dispRSqr val="0"/>
            <c:dispEq val="0"/>
          </c:trendline>
          <c:xVal>
            <c:numRef>
              <c:f>Sheet1!$R$16:$R$25</c:f>
              <c:numCache>
                <c:formatCode>General</c:formatCode>
                <c:ptCount val="10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8</c:v>
                </c:pt>
                <c:pt idx="4">
                  <c:v>10</c:v>
                </c:pt>
                <c:pt idx="5">
                  <c:v>12</c:v>
                </c:pt>
                <c:pt idx="6">
                  <c:v>14</c:v>
                </c:pt>
                <c:pt idx="7">
                  <c:v>16</c:v>
                </c:pt>
                <c:pt idx="8">
                  <c:v>18</c:v>
                </c:pt>
                <c:pt idx="9">
                  <c:v>20</c:v>
                </c:pt>
              </c:numCache>
            </c:numRef>
          </c:xVal>
          <c:yVal>
            <c:numRef>
              <c:f>Sheet1!$T$16:$T$25</c:f>
              <c:numCache>
                <c:formatCode>General</c:formatCode>
                <c:ptCount val="10"/>
                <c:pt idx="0">
                  <c:v>15.7</c:v>
                </c:pt>
                <c:pt idx="1">
                  <c:v>15.7</c:v>
                </c:pt>
                <c:pt idx="2">
                  <c:v>15.7</c:v>
                </c:pt>
                <c:pt idx="3">
                  <c:v>15.7</c:v>
                </c:pt>
                <c:pt idx="4">
                  <c:v>15.7</c:v>
                </c:pt>
                <c:pt idx="5">
                  <c:v>15.7</c:v>
                </c:pt>
                <c:pt idx="6">
                  <c:v>15.7</c:v>
                </c:pt>
                <c:pt idx="7">
                  <c:v>15.7</c:v>
                </c:pt>
                <c:pt idx="8">
                  <c:v>15.7</c:v>
                </c:pt>
                <c:pt idx="9">
                  <c:v>15.7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8-CE85-4673-81EF-C062C79869A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31111871"/>
        <c:axId val="229349871"/>
      </c:scatterChart>
      <c:valAx>
        <c:axId val="23111187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9349871"/>
        <c:crosses val="autoZero"/>
        <c:crossBetween val="midCat"/>
      </c:valAx>
      <c:valAx>
        <c:axId val="2293498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1111871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egendEntry>
        <c:idx val="4"/>
        <c:delete val="1"/>
      </c:legendEntry>
      <c:legendEntry>
        <c:idx val="5"/>
        <c:delete val="1"/>
      </c:legendEntry>
      <c:legendEntry>
        <c:idx val="6"/>
        <c:delete val="1"/>
      </c:legendEntry>
      <c:legendEntry>
        <c:idx val="7"/>
        <c:delete val="1"/>
      </c:legendEntry>
      <c:legendEntry>
        <c:idx val="8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th-TH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v>Edge1 (sender &amp; receiver)</c:v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movingAvg"/>
            <c:period val="2"/>
            <c:dispRSqr val="0"/>
            <c:dispEq val="0"/>
          </c:trendline>
          <c:xVal>
            <c:numRef>
              <c:f>Sheet1!$B$4:$B$203</c:f>
              <c:numCache>
                <c:formatCode>General</c:formatCode>
                <c:ptCount val="200"/>
                <c:pt idx="0">
                  <c:v>2</c:v>
                </c:pt>
                <c:pt idx="20">
                  <c:v>4</c:v>
                </c:pt>
                <c:pt idx="40">
                  <c:v>6</c:v>
                </c:pt>
                <c:pt idx="60">
                  <c:v>8</c:v>
                </c:pt>
                <c:pt idx="80">
                  <c:v>10</c:v>
                </c:pt>
                <c:pt idx="100">
                  <c:v>12</c:v>
                </c:pt>
                <c:pt idx="120">
                  <c:v>14</c:v>
                </c:pt>
                <c:pt idx="140">
                  <c:v>16</c:v>
                </c:pt>
                <c:pt idx="160">
                  <c:v>18</c:v>
                </c:pt>
                <c:pt idx="180">
                  <c:v>20</c:v>
                </c:pt>
              </c:numCache>
            </c:numRef>
          </c:xVal>
          <c:yVal>
            <c:numRef>
              <c:f>Sheet1!$C$4:$C$203</c:f>
              <c:numCache>
                <c:formatCode>General</c:formatCode>
                <c:ptCount val="200"/>
                <c:pt idx="0">
                  <c:v>26.640000000000004</c:v>
                </c:pt>
                <c:pt idx="20">
                  <c:v>27.524999999999999</c:v>
                </c:pt>
                <c:pt idx="40">
                  <c:v>28.354999999999997</c:v>
                </c:pt>
                <c:pt idx="60">
                  <c:v>27.920000000000005</c:v>
                </c:pt>
                <c:pt idx="80">
                  <c:v>28.634999999999998</c:v>
                </c:pt>
                <c:pt idx="100">
                  <c:v>29.012499999999999</c:v>
                </c:pt>
                <c:pt idx="120">
                  <c:v>30.133333333333336</c:v>
                </c:pt>
                <c:pt idx="140">
                  <c:v>29.349999999999998</c:v>
                </c:pt>
                <c:pt idx="160">
                  <c:v>29.7</c:v>
                </c:pt>
                <c:pt idx="180">
                  <c:v>28.266666666666666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B149-489F-B421-389A25272E7C}"/>
            </c:ext>
          </c:extLst>
        </c:ser>
        <c:ser>
          <c:idx val="1"/>
          <c:order val="1"/>
          <c:tx>
            <c:v>edge2 (sender)</c:v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movingAvg"/>
            <c:period val="2"/>
            <c:dispRSqr val="0"/>
            <c:dispEq val="0"/>
          </c:trendline>
          <c:xVal>
            <c:numRef>
              <c:f>Sheet1!$B$4:$B$203</c:f>
              <c:numCache>
                <c:formatCode>General</c:formatCode>
                <c:ptCount val="200"/>
                <c:pt idx="0">
                  <c:v>2</c:v>
                </c:pt>
                <c:pt idx="20">
                  <c:v>4</c:v>
                </c:pt>
                <c:pt idx="40">
                  <c:v>6</c:v>
                </c:pt>
                <c:pt idx="60">
                  <c:v>8</c:v>
                </c:pt>
                <c:pt idx="80">
                  <c:v>10</c:v>
                </c:pt>
                <c:pt idx="100">
                  <c:v>12</c:v>
                </c:pt>
                <c:pt idx="120">
                  <c:v>14</c:v>
                </c:pt>
                <c:pt idx="140">
                  <c:v>16</c:v>
                </c:pt>
                <c:pt idx="160">
                  <c:v>18</c:v>
                </c:pt>
                <c:pt idx="180">
                  <c:v>20</c:v>
                </c:pt>
              </c:numCache>
            </c:numRef>
          </c:xVal>
          <c:yVal>
            <c:numRef>
              <c:f>Sheet1!$G$4:$G$203</c:f>
              <c:numCache>
                <c:formatCode>General</c:formatCode>
                <c:ptCount val="200"/>
                <c:pt idx="0">
                  <c:v>6.51</c:v>
                </c:pt>
                <c:pt idx="20">
                  <c:v>10.049999999999999</c:v>
                </c:pt>
                <c:pt idx="40">
                  <c:v>12.26</c:v>
                </c:pt>
                <c:pt idx="60">
                  <c:v>15.545000000000002</c:v>
                </c:pt>
                <c:pt idx="80">
                  <c:v>18.331249999999997</c:v>
                </c:pt>
                <c:pt idx="100">
                  <c:v>22.012499999999996</c:v>
                </c:pt>
                <c:pt idx="120">
                  <c:v>25.099999999999998</c:v>
                </c:pt>
                <c:pt idx="140">
                  <c:v>27.266666666666666</c:v>
                </c:pt>
                <c:pt idx="160">
                  <c:v>27.65</c:v>
                </c:pt>
                <c:pt idx="180">
                  <c:v>27.85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B149-489F-B421-389A25272E7C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axId val="347595008"/>
        <c:axId val="337294752"/>
      </c:scatterChart>
      <c:valAx>
        <c:axId val="34759500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7294752"/>
        <c:crosses val="autoZero"/>
        <c:crossBetween val="midCat"/>
      </c:valAx>
      <c:valAx>
        <c:axId val="3372947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 b="0" i="0" baseline="0">
                    <a:effectLst/>
                  </a:rPr>
                  <a:t>%CPU usage</a:t>
                </a:r>
                <a:endParaRPr lang="en-US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759500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egendEntry>
        <c:idx val="2"/>
        <c:delete val="1"/>
      </c:legendEntry>
      <c:legendEntry>
        <c:idx val="3"/>
        <c:delete val="1"/>
      </c:legendEntry>
      <c:layout>
        <c:manualLayout>
          <c:xMode val="edge"/>
          <c:yMode val="edge"/>
          <c:x val="0.33820539947211259"/>
          <c:y val="0.55523696833259406"/>
          <c:w val="0.50068871389481373"/>
          <c:h val="8.948038106269999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th-TH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v>Edge1 (sender)</c:v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movingAvg"/>
            <c:period val="2"/>
            <c:dispRSqr val="0"/>
            <c:dispEq val="0"/>
          </c:trendline>
          <c:xVal>
            <c:numRef>
              <c:f>Sheet1!$B$3:$B$402</c:f>
              <c:numCache>
                <c:formatCode>General</c:formatCode>
                <c:ptCount val="400"/>
                <c:pt idx="0">
                  <c:v>2</c:v>
                </c:pt>
                <c:pt idx="20">
                  <c:v>4</c:v>
                </c:pt>
                <c:pt idx="40">
                  <c:v>6</c:v>
                </c:pt>
                <c:pt idx="60">
                  <c:v>8</c:v>
                </c:pt>
                <c:pt idx="80">
                  <c:v>10</c:v>
                </c:pt>
                <c:pt idx="100">
                  <c:v>12</c:v>
                </c:pt>
                <c:pt idx="120">
                  <c:v>14</c:v>
                </c:pt>
                <c:pt idx="140">
                  <c:v>16</c:v>
                </c:pt>
                <c:pt idx="160">
                  <c:v>18</c:v>
                </c:pt>
                <c:pt idx="180">
                  <c:v>20</c:v>
                </c:pt>
                <c:pt idx="200">
                  <c:v>22</c:v>
                </c:pt>
                <c:pt idx="220">
                  <c:v>24</c:v>
                </c:pt>
                <c:pt idx="240">
                  <c:v>26</c:v>
                </c:pt>
                <c:pt idx="260">
                  <c:v>28</c:v>
                </c:pt>
                <c:pt idx="280">
                  <c:v>30</c:v>
                </c:pt>
                <c:pt idx="300">
                  <c:v>32</c:v>
                </c:pt>
                <c:pt idx="320">
                  <c:v>34</c:v>
                </c:pt>
                <c:pt idx="340">
                  <c:v>36</c:v>
                </c:pt>
                <c:pt idx="360">
                  <c:v>38</c:v>
                </c:pt>
                <c:pt idx="380">
                  <c:v>40</c:v>
                </c:pt>
              </c:numCache>
            </c:numRef>
          </c:xVal>
          <c:yVal>
            <c:numRef>
              <c:f>Sheet1!$D$3:$D$402</c:f>
              <c:numCache>
                <c:formatCode>General</c:formatCode>
                <c:ptCount val="400"/>
                <c:pt idx="0">
                  <c:v>3.2990422135509068E-2</c:v>
                </c:pt>
                <c:pt idx="20">
                  <c:v>5.250088683930474E-2</c:v>
                </c:pt>
                <c:pt idx="40">
                  <c:v>4.380986165306848E-2</c:v>
                </c:pt>
                <c:pt idx="60">
                  <c:v>4.8953529620432805E-2</c:v>
                </c:pt>
                <c:pt idx="80">
                  <c:v>3.5296204327775825E-2</c:v>
                </c:pt>
                <c:pt idx="100">
                  <c:v>4.3277758070237697E-2</c:v>
                </c:pt>
                <c:pt idx="120">
                  <c:v>4.6293011706278843E-2</c:v>
                </c:pt>
                <c:pt idx="140">
                  <c:v>4.2745654487406901E-2</c:v>
                </c:pt>
                <c:pt idx="160">
                  <c:v>4.1504079460801729E-2</c:v>
                </c:pt>
                <c:pt idx="180">
                  <c:v>4.7357218871940436E-2</c:v>
                </c:pt>
                <c:pt idx="200">
                  <c:v>4.8244058176658416E-2</c:v>
                </c:pt>
                <c:pt idx="220">
                  <c:v>5.3919829726853517E-2</c:v>
                </c:pt>
                <c:pt idx="240">
                  <c:v>5.250088683930474E-2</c:v>
                </c:pt>
                <c:pt idx="260">
                  <c:v>9.542390918765524E-2</c:v>
                </c:pt>
                <c:pt idx="280">
                  <c:v>0.18659098971266411</c:v>
                </c:pt>
                <c:pt idx="300">
                  <c:v>0.17506207875133031</c:v>
                </c:pt>
                <c:pt idx="320">
                  <c:v>0.18162468960624339</c:v>
                </c:pt>
                <c:pt idx="340">
                  <c:v>0.18800993260021287</c:v>
                </c:pt>
                <c:pt idx="360">
                  <c:v>0.16885420361830439</c:v>
                </c:pt>
                <c:pt idx="380">
                  <c:v>0.1926214969847464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2057-4F97-9210-FF4ACB942BB3}"/>
            </c:ext>
          </c:extLst>
        </c:ser>
        <c:ser>
          <c:idx val="1"/>
          <c:order val="1"/>
          <c:tx>
            <c:v>Edge2 (receiver)</c:v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movingAvg"/>
            <c:period val="2"/>
            <c:dispRSqr val="0"/>
            <c:dispEq val="0"/>
          </c:trendline>
          <c:xVal>
            <c:numRef>
              <c:f>Sheet1!$B$3:$B$402</c:f>
              <c:numCache>
                <c:formatCode>General</c:formatCode>
                <c:ptCount val="400"/>
                <c:pt idx="0">
                  <c:v>2</c:v>
                </c:pt>
                <c:pt idx="20">
                  <c:v>4</c:v>
                </c:pt>
                <c:pt idx="40">
                  <c:v>6</c:v>
                </c:pt>
                <c:pt idx="60">
                  <c:v>8</c:v>
                </c:pt>
                <c:pt idx="80">
                  <c:v>10</c:v>
                </c:pt>
                <c:pt idx="100">
                  <c:v>12</c:v>
                </c:pt>
                <c:pt idx="120">
                  <c:v>14</c:v>
                </c:pt>
                <c:pt idx="140">
                  <c:v>16</c:v>
                </c:pt>
                <c:pt idx="160">
                  <c:v>18</c:v>
                </c:pt>
                <c:pt idx="180">
                  <c:v>20</c:v>
                </c:pt>
                <c:pt idx="200">
                  <c:v>22</c:v>
                </c:pt>
                <c:pt idx="220">
                  <c:v>24</c:v>
                </c:pt>
                <c:pt idx="240">
                  <c:v>26</c:v>
                </c:pt>
                <c:pt idx="260">
                  <c:v>28</c:v>
                </c:pt>
                <c:pt idx="280">
                  <c:v>30</c:v>
                </c:pt>
                <c:pt idx="300">
                  <c:v>32</c:v>
                </c:pt>
                <c:pt idx="320">
                  <c:v>34</c:v>
                </c:pt>
                <c:pt idx="340">
                  <c:v>36</c:v>
                </c:pt>
                <c:pt idx="360">
                  <c:v>38</c:v>
                </c:pt>
                <c:pt idx="380">
                  <c:v>40</c:v>
                </c:pt>
              </c:numCache>
            </c:numRef>
          </c:xVal>
          <c:yVal>
            <c:numRef>
              <c:f>Sheet1!$H$3:$H$402</c:f>
              <c:numCache>
                <c:formatCode>General</c:formatCode>
                <c:ptCount val="400"/>
                <c:pt idx="0">
                  <c:v>0.17559418233416105</c:v>
                </c:pt>
                <c:pt idx="20">
                  <c:v>0.33469315360056762</c:v>
                </c:pt>
                <c:pt idx="40">
                  <c:v>0.35154310039020942</c:v>
                </c:pt>
                <c:pt idx="60">
                  <c:v>0.46044696700957805</c:v>
                </c:pt>
                <c:pt idx="80">
                  <c:v>0.57768712309329584</c:v>
                </c:pt>
                <c:pt idx="100">
                  <c:v>0.6635331677899966</c:v>
                </c:pt>
                <c:pt idx="120">
                  <c:v>0.73093295494856358</c:v>
                </c:pt>
                <c:pt idx="140">
                  <c:v>0.78538488825824804</c:v>
                </c:pt>
                <c:pt idx="160">
                  <c:v>0.86342674707343048</c:v>
                </c:pt>
                <c:pt idx="180">
                  <c:v>0.91273501241575083</c:v>
                </c:pt>
                <c:pt idx="200">
                  <c:v>0.94856332032635726</c:v>
                </c:pt>
                <c:pt idx="220">
                  <c:v>0.95707697765164967</c:v>
                </c:pt>
                <c:pt idx="240">
                  <c:v>0.98527846754168158</c:v>
                </c:pt>
                <c:pt idx="260">
                  <c:v>0.99822632139056422</c:v>
                </c:pt>
                <c:pt idx="280">
                  <c:v>0.96984746363958874</c:v>
                </c:pt>
                <c:pt idx="300">
                  <c:v>0.99503369989357981</c:v>
                </c:pt>
                <c:pt idx="320">
                  <c:v>1</c:v>
                </c:pt>
                <c:pt idx="340">
                  <c:v>0.96186590989712728</c:v>
                </c:pt>
                <c:pt idx="360">
                  <c:v>0.97978006385243044</c:v>
                </c:pt>
                <c:pt idx="380">
                  <c:v>0.98811635331677927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2057-4F97-9210-FF4ACB942BB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45705296"/>
        <c:axId val="1845703632"/>
      </c:scatterChart>
      <c:valAx>
        <c:axId val="184570529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45703632"/>
        <c:crosses val="autoZero"/>
        <c:crossBetween val="midCat"/>
      </c:valAx>
      <c:valAx>
        <c:axId val="18457036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 dirty="0"/>
                  <a:t>Norm</a:t>
                </a:r>
                <a:r>
                  <a:rPr lang="en-US" sz="1400" baseline="0" dirty="0"/>
                  <a:t> of CPU usage</a:t>
                </a:r>
                <a:endParaRPr lang="th-TH" sz="140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4570529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egendEntry>
        <c:idx val="2"/>
        <c:delete val="1"/>
      </c:legendEntry>
      <c:legendEntry>
        <c:idx val="3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th-TH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SUM Receiving</a:t>
            </a:r>
            <a:r>
              <a:rPr lang="en-US" baseline="0"/>
              <a:t> bitrate</a:t>
            </a:r>
            <a:r>
              <a:rPr lang="en-US" sz="1400" b="0" i="0" u="none" strike="noStrike" baseline="0">
                <a:effectLst/>
              </a:rPr>
              <a:t>2</a:t>
            </a:r>
            <a:r>
              <a:rPr lang="en-US" sz="1400" b="0" i="0" u="none" strike="noStrike" baseline="0"/>
              <a:t> </a:t>
            </a:r>
            <a:r>
              <a:rPr lang="en-US" sz="1400" b="0" i="0" u="none" strike="noStrike" baseline="0">
                <a:effectLst/>
              </a:rPr>
              <a:t>4</a:t>
            </a:r>
            <a:r>
              <a:rPr lang="en-US" sz="1400" b="0" i="0" u="none" strike="noStrike" baseline="0"/>
              <a:t> </a:t>
            </a:r>
            <a:r>
              <a:rPr lang="en-US" sz="1400" b="0" i="0" u="none" strike="noStrike" baseline="0">
                <a:effectLst/>
              </a:rPr>
              <a:t>6</a:t>
            </a:r>
            <a:r>
              <a:rPr lang="en-US" sz="1400" b="0" i="0" u="none" strike="noStrike" baseline="0"/>
              <a:t> </a:t>
            </a:r>
            <a:r>
              <a:rPr lang="en-US" sz="1400" b="0" i="0" u="none" strike="noStrike" baseline="0">
                <a:effectLst/>
              </a:rPr>
              <a:t>8</a:t>
            </a:r>
            <a:r>
              <a:rPr lang="en-US" sz="1400" b="0" i="0" u="none" strike="noStrike" baseline="0"/>
              <a:t> </a:t>
            </a:r>
            <a:r>
              <a:rPr lang="en-US" sz="1400" b="0" i="0" u="none" strike="noStrike" baseline="0">
                <a:effectLst/>
              </a:rPr>
              <a:t>10</a:t>
            </a:r>
            <a:r>
              <a:rPr lang="en-US" sz="1400" b="0" i="0" u="none" strike="noStrike" baseline="0"/>
              <a:t> </a:t>
            </a:r>
            <a:r>
              <a:rPr lang="en-US" sz="1400" b="0" i="0" u="none" strike="noStrike" baseline="0">
                <a:effectLst/>
              </a:rPr>
              <a:t>12</a:t>
            </a:r>
            <a:r>
              <a:rPr lang="en-US" sz="1400" b="0" i="0" u="none" strike="noStrike" baseline="0"/>
              <a:t> </a:t>
            </a:r>
            <a:r>
              <a:rPr lang="en-US" sz="1400" b="0" i="0" u="none" strike="noStrike" baseline="0">
                <a:effectLst/>
              </a:rPr>
              <a:t>14</a:t>
            </a:r>
            <a:r>
              <a:rPr lang="en-US" sz="1400" b="0" i="0" u="none" strike="noStrike" baseline="0"/>
              <a:t> </a:t>
            </a:r>
            <a:r>
              <a:rPr lang="en-US" sz="1400" b="0" i="0" u="none" strike="noStrike" baseline="0">
                <a:effectLst/>
              </a:rPr>
              <a:t>16</a:t>
            </a:r>
            <a:r>
              <a:rPr lang="en-US" sz="1400" b="0" i="0" u="none" strike="noStrike" baseline="0"/>
              <a:t> </a:t>
            </a:r>
            <a:r>
              <a:rPr lang="en-US" sz="1400" b="0" i="0" u="none" strike="noStrike" baseline="0">
                <a:effectLst/>
              </a:rPr>
              <a:t>18</a:t>
            </a:r>
            <a:r>
              <a:rPr lang="en-US" sz="1400" b="0" i="0" u="none" strike="noStrike" baseline="0"/>
              <a:t> </a:t>
            </a:r>
            <a:r>
              <a:rPr lang="en-US" sz="1400" b="0" i="0" u="none" strike="noStrike" baseline="0">
                <a:effectLst/>
              </a:rPr>
              <a:t>20</a:t>
            </a:r>
            <a:r>
              <a:rPr lang="en-US" sz="1400" b="0" i="0" u="none" strike="noStrike" baseline="0"/>
              <a:t> </a:t>
            </a:r>
            <a:endParaRPr lang="th-TH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Sheet1!$F$31:$F$40</c:f>
              <c:numCache>
                <c:formatCode>General</c:formatCode>
                <c:ptCount val="10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8</c:v>
                </c:pt>
                <c:pt idx="4">
                  <c:v>10</c:v>
                </c:pt>
                <c:pt idx="5">
                  <c:v>12</c:v>
                </c:pt>
                <c:pt idx="6">
                  <c:v>14</c:v>
                </c:pt>
                <c:pt idx="7">
                  <c:v>16</c:v>
                </c:pt>
                <c:pt idx="8">
                  <c:v>18</c:v>
                </c:pt>
                <c:pt idx="9">
                  <c:v>20</c:v>
                </c:pt>
              </c:numCache>
            </c:numRef>
          </c:xVal>
          <c:yVal>
            <c:numRef>
              <c:f>Sheet1!$G$31:$G$40</c:f>
              <c:numCache>
                <c:formatCode>General</c:formatCode>
                <c:ptCount val="10"/>
                <c:pt idx="0">
                  <c:v>17.8</c:v>
                </c:pt>
                <c:pt idx="1">
                  <c:v>19.89</c:v>
                </c:pt>
                <c:pt idx="2">
                  <c:v>21.99</c:v>
                </c:pt>
                <c:pt idx="3">
                  <c:v>20.7</c:v>
                </c:pt>
                <c:pt idx="4">
                  <c:v>19.939999999999998</c:v>
                </c:pt>
                <c:pt idx="5">
                  <c:v>18.3</c:v>
                </c:pt>
                <c:pt idx="6">
                  <c:v>15.96</c:v>
                </c:pt>
                <c:pt idx="7">
                  <c:v>15.07</c:v>
                </c:pt>
                <c:pt idx="8">
                  <c:v>14.51</c:v>
                </c:pt>
                <c:pt idx="9">
                  <c:v>14.76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4D0-4A32-87E1-C248F52E8AD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24475103"/>
        <c:axId val="424473855"/>
      </c:scatterChart>
      <c:valAx>
        <c:axId val="424475103"/>
        <c:scaling>
          <c:orientation val="minMax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424473855"/>
        <c:crosses val="autoZero"/>
        <c:crossBetween val="midCat"/>
      </c:valAx>
      <c:valAx>
        <c:axId val="42447385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4475103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th-TH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4.8223248919717854E-2"/>
          <c:y val="0.13846932170336407"/>
          <c:w val="0.91323175169645043"/>
          <c:h val="0.77492381942897059"/>
        </c:manualLayout>
      </c:layout>
      <c:scatterChart>
        <c:scatterStyle val="lineMarker"/>
        <c:varyColors val="0"/>
        <c:ser>
          <c:idx val="0"/>
          <c:order val="0"/>
          <c:tx>
            <c:v>SUM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Sheet1!$E$30:$E$41</c:f>
              <c:numCache>
                <c:formatCode>General</c:formatCode>
                <c:ptCount val="12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8</c:v>
                </c:pt>
                <c:pt idx="4">
                  <c:v>10</c:v>
                </c:pt>
                <c:pt idx="5">
                  <c:v>12</c:v>
                </c:pt>
                <c:pt idx="6">
                  <c:v>14</c:v>
                </c:pt>
                <c:pt idx="7">
                  <c:v>16</c:v>
                </c:pt>
                <c:pt idx="8">
                  <c:v>18</c:v>
                </c:pt>
                <c:pt idx="9">
                  <c:v>20</c:v>
                </c:pt>
                <c:pt idx="10">
                  <c:v>22</c:v>
                </c:pt>
                <c:pt idx="11">
                  <c:v>24</c:v>
                </c:pt>
              </c:numCache>
            </c:numRef>
          </c:xVal>
          <c:yVal>
            <c:numRef>
              <c:f>Sheet1!$G$30:$G$41</c:f>
              <c:numCache>
                <c:formatCode>General</c:formatCode>
                <c:ptCount val="12"/>
                <c:pt idx="0">
                  <c:v>15</c:v>
                </c:pt>
                <c:pt idx="1">
                  <c:v>15.35</c:v>
                </c:pt>
                <c:pt idx="2">
                  <c:v>15.030000000000001</c:v>
                </c:pt>
                <c:pt idx="3">
                  <c:v>15.93</c:v>
                </c:pt>
                <c:pt idx="4">
                  <c:v>15.04</c:v>
                </c:pt>
                <c:pt idx="5">
                  <c:v>15.48</c:v>
                </c:pt>
                <c:pt idx="6">
                  <c:v>15.99</c:v>
                </c:pt>
                <c:pt idx="7">
                  <c:v>14.56</c:v>
                </c:pt>
                <c:pt idx="8">
                  <c:v>15.12</c:v>
                </c:pt>
                <c:pt idx="9">
                  <c:v>15</c:v>
                </c:pt>
                <c:pt idx="10">
                  <c:v>0</c:v>
                </c:pt>
                <c:pt idx="11">
                  <c:v>20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459E-4876-848B-64F4844F77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61499840"/>
        <c:axId val="561500256"/>
      </c:scatterChart>
      <c:valAx>
        <c:axId val="561499840"/>
        <c:scaling>
          <c:orientation val="minMax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561500256"/>
        <c:crosses val="autoZero"/>
        <c:crossBetween val="midCat"/>
      </c:valAx>
      <c:valAx>
        <c:axId val="5615002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149984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th-TH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v>Edge1 (sender &amp; receiver)</c:v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movingAvg"/>
            <c:period val="2"/>
            <c:dispRSqr val="0"/>
            <c:dispEq val="0"/>
          </c:trendline>
          <c:xVal>
            <c:numRef>
              <c:f>Sheet1!$B$4:$B$203</c:f>
              <c:numCache>
                <c:formatCode>General</c:formatCode>
                <c:ptCount val="200"/>
                <c:pt idx="0">
                  <c:v>2</c:v>
                </c:pt>
                <c:pt idx="20">
                  <c:v>4</c:v>
                </c:pt>
                <c:pt idx="40">
                  <c:v>6</c:v>
                </c:pt>
                <c:pt idx="60">
                  <c:v>8</c:v>
                </c:pt>
                <c:pt idx="80">
                  <c:v>10</c:v>
                </c:pt>
                <c:pt idx="100">
                  <c:v>12</c:v>
                </c:pt>
                <c:pt idx="120">
                  <c:v>14</c:v>
                </c:pt>
                <c:pt idx="140">
                  <c:v>16</c:v>
                </c:pt>
                <c:pt idx="160">
                  <c:v>18</c:v>
                </c:pt>
                <c:pt idx="180">
                  <c:v>20</c:v>
                </c:pt>
              </c:numCache>
            </c:numRef>
          </c:xVal>
          <c:yVal>
            <c:numRef>
              <c:f>Sheet1!$C$4:$C$203</c:f>
              <c:numCache>
                <c:formatCode>General</c:formatCode>
                <c:ptCount val="200"/>
                <c:pt idx="0">
                  <c:v>26.640000000000004</c:v>
                </c:pt>
                <c:pt idx="20">
                  <c:v>27.524999999999999</c:v>
                </c:pt>
                <c:pt idx="40">
                  <c:v>28.354999999999997</c:v>
                </c:pt>
                <c:pt idx="60">
                  <c:v>27.920000000000005</c:v>
                </c:pt>
                <c:pt idx="80">
                  <c:v>28.634999999999998</c:v>
                </c:pt>
                <c:pt idx="100">
                  <c:v>29.012499999999999</c:v>
                </c:pt>
                <c:pt idx="120">
                  <c:v>30.133333333333336</c:v>
                </c:pt>
                <c:pt idx="140">
                  <c:v>29.349999999999998</c:v>
                </c:pt>
                <c:pt idx="160">
                  <c:v>29.7</c:v>
                </c:pt>
                <c:pt idx="180">
                  <c:v>28.266666666666666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3F32-42D4-98B7-34241112DCA3}"/>
            </c:ext>
          </c:extLst>
        </c:ser>
        <c:ser>
          <c:idx val="1"/>
          <c:order val="1"/>
          <c:tx>
            <c:v>edge2 (sender)</c:v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movingAvg"/>
            <c:period val="2"/>
            <c:dispRSqr val="0"/>
            <c:dispEq val="0"/>
          </c:trendline>
          <c:xVal>
            <c:numRef>
              <c:f>Sheet1!$B$4:$B$203</c:f>
              <c:numCache>
                <c:formatCode>General</c:formatCode>
                <c:ptCount val="200"/>
                <c:pt idx="0">
                  <c:v>2</c:v>
                </c:pt>
                <c:pt idx="20">
                  <c:v>4</c:v>
                </c:pt>
                <c:pt idx="40">
                  <c:v>6</c:v>
                </c:pt>
                <c:pt idx="60">
                  <c:v>8</c:v>
                </c:pt>
                <c:pt idx="80">
                  <c:v>10</c:v>
                </c:pt>
                <c:pt idx="100">
                  <c:v>12</c:v>
                </c:pt>
                <c:pt idx="120">
                  <c:v>14</c:v>
                </c:pt>
                <c:pt idx="140">
                  <c:v>16</c:v>
                </c:pt>
                <c:pt idx="160">
                  <c:v>18</c:v>
                </c:pt>
                <c:pt idx="180">
                  <c:v>20</c:v>
                </c:pt>
              </c:numCache>
            </c:numRef>
          </c:xVal>
          <c:yVal>
            <c:numRef>
              <c:f>Sheet1!$G$4:$G$203</c:f>
              <c:numCache>
                <c:formatCode>General</c:formatCode>
                <c:ptCount val="200"/>
                <c:pt idx="0">
                  <c:v>6.51</c:v>
                </c:pt>
                <c:pt idx="20">
                  <c:v>10.049999999999999</c:v>
                </c:pt>
                <c:pt idx="40">
                  <c:v>12.26</c:v>
                </c:pt>
                <c:pt idx="60">
                  <c:v>15.545000000000002</c:v>
                </c:pt>
                <c:pt idx="80">
                  <c:v>18.331249999999997</c:v>
                </c:pt>
                <c:pt idx="100">
                  <c:v>22.012499999999996</c:v>
                </c:pt>
                <c:pt idx="120">
                  <c:v>25.099999999999998</c:v>
                </c:pt>
                <c:pt idx="140">
                  <c:v>27.266666666666666</c:v>
                </c:pt>
                <c:pt idx="160">
                  <c:v>27.65</c:v>
                </c:pt>
                <c:pt idx="180">
                  <c:v>27.85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3F32-42D4-98B7-34241112DCA3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axId val="347595008"/>
        <c:axId val="337294752"/>
      </c:scatterChart>
      <c:valAx>
        <c:axId val="34759500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7294752"/>
        <c:crosses val="autoZero"/>
        <c:crossBetween val="midCat"/>
      </c:valAx>
      <c:valAx>
        <c:axId val="3372947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759500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egendEntry>
        <c:idx val="2"/>
        <c:delete val="1"/>
      </c:legendEntry>
      <c:legendEntry>
        <c:idx val="3"/>
        <c:delete val="1"/>
      </c:legendEntry>
      <c:layout>
        <c:manualLayout>
          <c:xMode val="edge"/>
          <c:yMode val="edge"/>
          <c:x val="0.23603084382017533"/>
          <c:y val="0.69928096868996492"/>
          <c:w val="0.52793818107583146"/>
          <c:h val="7.929421930863589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th-TH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 dirty="0"/>
              <a:t>Experiment1 %CPU </a:t>
            </a:r>
            <a:r>
              <a:rPr lang="en-US" sz="2000" dirty="0" err="1"/>
              <a:t>Utilisation</a:t>
            </a:r>
            <a:endParaRPr lang="th-TH" sz="2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Edge1 (sender)</c:v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movingAvg"/>
            <c:period val="2"/>
            <c:dispRSqr val="0"/>
            <c:dispEq val="0"/>
          </c:trendline>
          <c:xVal>
            <c:numRef>
              <c:f>Sheet1!$B$3:$B$402</c:f>
              <c:numCache>
                <c:formatCode>General</c:formatCode>
                <c:ptCount val="400"/>
                <c:pt idx="0">
                  <c:v>2</c:v>
                </c:pt>
                <c:pt idx="20">
                  <c:v>4</c:v>
                </c:pt>
                <c:pt idx="40">
                  <c:v>6</c:v>
                </c:pt>
                <c:pt idx="60">
                  <c:v>8</c:v>
                </c:pt>
                <c:pt idx="80">
                  <c:v>10</c:v>
                </c:pt>
                <c:pt idx="100">
                  <c:v>12</c:v>
                </c:pt>
                <c:pt idx="120">
                  <c:v>14</c:v>
                </c:pt>
                <c:pt idx="140">
                  <c:v>16</c:v>
                </c:pt>
                <c:pt idx="160">
                  <c:v>18</c:v>
                </c:pt>
                <c:pt idx="180">
                  <c:v>20</c:v>
                </c:pt>
                <c:pt idx="200">
                  <c:v>22</c:v>
                </c:pt>
                <c:pt idx="220">
                  <c:v>24</c:v>
                </c:pt>
                <c:pt idx="240">
                  <c:v>26</c:v>
                </c:pt>
                <c:pt idx="260">
                  <c:v>28</c:v>
                </c:pt>
                <c:pt idx="280">
                  <c:v>30</c:v>
                </c:pt>
                <c:pt idx="300">
                  <c:v>32</c:v>
                </c:pt>
                <c:pt idx="320">
                  <c:v>34</c:v>
                </c:pt>
                <c:pt idx="340">
                  <c:v>36</c:v>
                </c:pt>
                <c:pt idx="360">
                  <c:v>38</c:v>
                </c:pt>
                <c:pt idx="380">
                  <c:v>40</c:v>
                </c:pt>
              </c:numCache>
            </c:numRef>
          </c:xVal>
          <c:yVal>
            <c:numRef>
              <c:f>Sheet1!$D$3:$D$402</c:f>
              <c:numCache>
                <c:formatCode>General</c:formatCode>
                <c:ptCount val="400"/>
                <c:pt idx="0">
                  <c:v>3.2990422135509068E-2</c:v>
                </c:pt>
                <c:pt idx="20">
                  <c:v>5.250088683930474E-2</c:v>
                </c:pt>
                <c:pt idx="40">
                  <c:v>4.380986165306848E-2</c:v>
                </c:pt>
                <c:pt idx="60">
                  <c:v>4.8953529620432805E-2</c:v>
                </c:pt>
                <c:pt idx="80">
                  <c:v>3.5296204327775825E-2</c:v>
                </c:pt>
                <c:pt idx="100">
                  <c:v>4.3277758070237697E-2</c:v>
                </c:pt>
                <c:pt idx="120">
                  <c:v>4.6293011706278843E-2</c:v>
                </c:pt>
                <c:pt idx="140">
                  <c:v>4.2745654487406901E-2</c:v>
                </c:pt>
                <c:pt idx="160">
                  <c:v>4.1504079460801729E-2</c:v>
                </c:pt>
                <c:pt idx="180">
                  <c:v>4.7357218871940436E-2</c:v>
                </c:pt>
                <c:pt idx="200">
                  <c:v>4.8244058176658416E-2</c:v>
                </c:pt>
                <c:pt idx="220">
                  <c:v>5.3919829726853517E-2</c:v>
                </c:pt>
                <c:pt idx="240">
                  <c:v>5.250088683930474E-2</c:v>
                </c:pt>
                <c:pt idx="260">
                  <c:v>9.542390918765524E-2</c:v>
                </c:pt>
                <c:pt idx="280">
                  <c:v>0.18659098971266411</c:v>
                </c:pt>
                <c:pt idx="300">
                  <c:v>0.17506207875133031</c:v>
                </c:pt>
                <c:pt idx="320">
                  <c:v>0.18162468960624339</c:v>
                </c:pt>
                <c:pt idx="340">
                  <c:v>0.18800993260021287</c:v>
                </c:pt>
                <c:pt idx="360">
                  <c:v>0.16885420361830439</c:v>
                </c:pt>
                <c:pt idx="380">
                  <c:v>0.1926214969847464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8836-4C10-ABD7-B0867456CCD0}"/>
            </c:ext>
          </c:extLst>
        </c:ser>
        <c:ser>
          <c:idx val="1"/>
          <c:order val="1"/>
          <c:tx>
            <c:v>Edge2 (receiver)</c:v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movingAvg"/>
            <c:period val="2"/>
            <c:dispRSqr val="0"/>
            <c:dispEq val="0"/>
          </c:trendline>
          <c:xVal>
            <c:numRef>
              <c:f>Sheet1!$B$3:$B$402</c:f>
              <c:numCache>
                <c:formatCode>General</c:formatCode>
                <c:ptCount val="400"/>
                <c:pt idx="0">
                  <c:v>2</c:v>
                </c:pt>
                <c:pt idx="20">
                  <c:v>4</c:v>
                </c:pt>
                <c:pt idx="40">
                  <c:v>6</c:v>
                </c:pt>
                <c:pt idx="60">
                  <c:v>8</c:v>
                </c:pt>
                <c:pt idx="80">
                  <c:v>10</c:v>
                </c:pt>
                <c:pt idx="100">
                  <c:v>12</c:v>
                </c:pt>
                <c:pt idx="120">
                  <c:v>14</c:v>
                </c:pt>
                <c:pt idx="140">
                  <c:v>16</c:v>
                </c:pt>
                <c:pt idx="160">
                  <c:v>18</c:v>
                </c:pt>
                <c:pt idx="180">
                  <c:v>20</c:v>
                </c:pt>
                <c:pt idx="200">
                  <c:v>22</c:v>
                </c:pt>
                <c:pt idx="220">
                  <c:v>24</c:v>
                </c:pt>
                <c:pt idx="240">
                  <c:v>26</c:v>
                </c:pt>
                <c:pt idx="260">
                  <c:v>28</c:v>
                </c:pt>
                <c:pt idx="280">
                  <c:v>30</c:v>
                </c:pt>
                <c:pt idx="300">
                  <c:v>32</c:v>
                </c:pt>
                <c:pt idx="320">
                  <c:v>34</c:v>
                </c:pt>
                <c:pt idx="340">
                  <c:v>36</c:v>
                </c:pt>
                <c:pt idx="360">
                  <c:v>38</c:v>
                </c:pt>
                <c:pt idx="380">
                  <c:v>40</c:v>
                </c:pt>
              </c:numCache>
            </c:numRef>
          </c:xVal>
          <c:yVal>
            <c:numRef>
              <c:f>Sheet1!$H$3:$H$402</c:f>
              <c:numCache>
                <c:formatCode>General</c:formatCode>
                <c:ptCount val="400"/>
                <c:pt idx="0">
                  <c:v>0.17559418233416105</c:v>
                </c:pt>
                <c:pt idx="20">
                  <c:v>0.33469315360056762</c:v>
                </c:pt>
                <c:pt idx="40">
                  <c:v>0.35154310039020942</c:v>
                </c:pt>
                <c:pt idx="60">
                  <c:v>0.46044696700957805</c:v>
                </c:pt>
                <c:pt idx="80">
                  <c:v>0.57768712309329584</c:v>
                </c:pt>
                <c:pt idx="100">
                  <c:v>0.6635331677899966</c:v>
                </c:pt>
                <c:pt idx="120">
                  <c:v>0.73093295494856358</c:v>
                </c:pt>
                <c:pt idx="140">
                  <c:v>0.78538488825824804</c:v>
                </c:pt>
                <c:pt idx="160">
                  <c:v>0.86342674707343048</c:v>
                </c:pt>
                <c:pt idx="180">
                  <c:v>0.91273501241575083</c:v>
                </c:pt>
                <c:pt idx="200">
                  <c:v>0.94856332032635726</c:v>
                </c:pt>
                <c:pt idx="220">
                  <c:v>0.95707697765164967</c:v>
                </c:pt>
                <c:pt idx="240">
                  <c:v>0.98527846754168158</c:v>
                </c:pt>
                <c:pt idx="260">
                  <c:v>0.99822632139056422</c:v>
                </c:pt>
                <c:pt idx="280">
                  <c:v>0.96984746363958874</c:v>
                </c:pt>
                <c:pt idx="300">
                  <c:v>0.99503369989357981</c:v>
                </c:pt>
                <c:pt idx="320">
                  <c:v>1</c:v>
                </c:pt>
                <c:pt idx="340">
                  <c:v>0.96186590989712728</c:v>
                </c:pt>
                <c:pt idx="360">
                  <c:v>0.97978006385243044</c:v>
                </c:pt>
                <c:pt idx="380">
                  <c:v>0.98811635331677927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8836-4C10-ABD7-B0867456CCD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45705296"/>
        <c:axId val="1845703632"/>
      </c:scatterChart>
      <c:valAx>
        <c:axId val="184570529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000" dirty="0"/>
                  <a:t>Iperf3</a:t>
                </a:r>
                <a:r>
                  <a:rPr lang="en-US" sz="2000" baseline="0" dirty="0"/>
                  <a:t> -b (Mbps)</a:t>
                </a:r>
              </a:p>
            </c:rich>
          </c:tx>
          <c:layout>
            <c:manualLayout>
              <c:xMode val="edge"/>
              <c:yMode val="edge"/>
              <c:x val="0.41544106921069962"/>
              <c:y val="0.8218960437421480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45703632"/>
        <c:crosses val="autoZero"/>
        <c:crossBetween val="midCat"/>
      </c:valAx>
      <c:valAx>
        <c:axId val="18457036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 dirty="0"/>
                  <a:t>Norm</a:t>
                </a:r>
                <a:r>
                  <a:rPr lang="en-US" sz="1400" baseline="0" dirty="0"/>
                  <a:t> of CPU usage</a:t>
                </a:r>
                <a:endParaRPr lang="th-TH" sz="140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4570529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egendEntry>
        <c:idx val="2"/>
        <c:delete val="1"/>
      </c:legendEntry>
      <c:legendEntry>
        <c:idx val="3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th-TH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0944166064176977E-2"/>
          <c:y val="8.0196973751619632E-2"/>
          <c:w val="0.92800450527220146"/>
          <c:h val="0.83413780971263252"/>
        </c:manualLayout>
      </c:layout>
      <c:scatterChart>
        <c:scatterStyle val="lineMarker"/>
        <c:varyColors val="0"/>
        <c:ser>
          <c:idx val="0"/>
          <c:order val="0"/>
          <c:tx>
            <c:v>Edge1 (sender &amp; receiver)</c:v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movingAvg"/>
            <c:period val="2"/>
            <c:dispRSqr val="0"/>
            <c:dispEq val="0"/>
          </c:trendline>
          <c:xVal>
            <c:numRef>
              <c:f>[Experiment3_FixedEdge1_CPU.xlsx]Sheet1!$B$4:$B$203</c:f>
              <c:numCache>
                <c:formatCode>General</c:formatCode>
                <c:ptCount val="200"/>
                <c:pt idx="0">
                  <c:v>2</c:v>
                </c:pt>
                <c:pt idx="20">
                  <c:v>4</c:v>
                </c:pt>
                <c:pt idx="40">
                  <c:v>6</c:v>
                </c:pt>
                <c:pt idx="60">
                  <c:v>8</c:v>
                </c:pt>
                <c:pt idx="80">
                  <c:v>10</c:v>
                </c:pt>
                <c:pt idx="100">
                  <c:v>12</c:v>
                </c:pt>
                <c:pt idx="120">
                  <c:v>14</c:v>
                </c:pt>
                <c:pt idx="140">
                  <c:v>16</c:v>
                </c:pt>
                <c:pt idx="160">
                  <c:v>18</c:v>
                </c:pt>
                <c:pt idx="180">
                  <c:v>20</c:v>
                </c:pt>
              </c:numCache>
            </c:numRef>
          </c:xVal>
          <c:yVal>
            <c:numRef>
              <c:f>[Experiment3_FixedEdge1_CPU.xlsx]Sheet1!$C$4:$C$203</c:f>
              <c:numCache>
                <c:formatCode>General</c:formatCode>
                <c:ptCount val="200"/>
                <c:pt idx="0">
                  <c:v>25.049999999999994</c:v>
                </c:pt>
                <c:pt idx="20">
                  <c:v>25.969999999999992</c:v>
                </c:pt>
                <c:pt idx="40">
                  <c:v>26.74666666666667</c:v>
                </c:pt>
                <c:pt idx="60">
                  <c:v>27.4</c:v>
                </c:pt>
                <c:pt idx="80">
                  <c:v>28.200000000000003</c:v>
                </c:pt>
                <c:pt idx="100">
                  <c:v>28.55</c:v>
                </c:pt>
                <c:pt idx="120">
                  <c:v>29.388888888888889</c:v>
                </c:pt>
                <c:pt idx="140">
                  <c:v>29.974999999999998</c:v>
                </c:pt>
                <c:pt idx="160">
                  <c:v>30.992307692307691</c:v>
                </c:pt>
                <c:pt idx="180">
                  <c:v>31.4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7AD7-4AAC-9B28-07E72B0CA2C9}"/>
            </c:ext>
          </c:extLst>
        </c:ser>
        <c:ser>
          <c:idx val="1"/>
          <c:order val="1"/>
          <c:tx>
            <c:v>edge2 (sender)</c:v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5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movingAvg"/>
            <c:period val="2"/>
            <c:dispRSqr val="0"/>
            <c:dispEq val="0"/>
          </c:trendline>
          <c:xVal>
            <c:numRef>
              <c:f>[Experiment3_FixedEdge1_CPU.xlsx]Sheet1!$B$4:$B$203</c:f>
              <c:numCache>
                <c:formatCode>General</c:formatCode>
                <c:ptCount val="200"/>
                <c:pt idx="0">
                  <c:v>2</c:v>
                </c:pt>
                <c:pt idx="20">
                  <c:v>4</c:v>
                </c:pt>
                <c:pt idx="40">
                  <c:v>6</c:v>
                </c:pt>
                <c:pt idx="60">
                  <c:v>8</c:v>
                </c:pt>
                <c:pt idx="80">
                  <c:v>10</c:v>
                </c:pt>
                <c:pt idx="100">
                  <c:v>12</c:v>
                </c:pt>
                <c:pt idx="120">
                  <c:v>14</c:v>
                </c:pt>
                <c:pt idx="140">
                  <c:v>16</c:v>
                </c:pt>
                <c:pt idx="160">
                  <c:v>18</c:v>
                </c:pt>
                <c:pt idx="180">
                  <c:v>20</c:v>
                </c:pt>
              </c:numCache>
            </c:numRef>
          </c:xVal>
          <c:yVal>
            <c:numRef>
              <c:f>[Experiment3_FixedEdge1_CPU.xlsx]Sheet1!$G$4:$G$203</c:f>
              <c:numCache>
                <c:formatCode>General</c:formatCode>
                <c:ptCount val="200"/>
                <c:pt idx="0">
                  <c:v>26.46</c:v>
                </c:pt>
                <c:pt idx="20">
                  <c:v>26.215789473684207</c:v>
                </c:pt>
                <c:pt idx="40">
                  <c:v>26.350000000000005</c:v>
                </c:pt>
                <c:pt idx="60">
                  <c:v>25.637500000000003</c:v>
                </c:pt>
                <c:pt idx="80">
                  <c:v>26.32</c:v>
                </c:pt>
                <c:pt idx="100">
                  <c:v>26.119999999999997</c:v>
                </c:pt>
                <c:pt idx="120">
                  <c:v>26.288888888888888</c:v>
                </c:pt>
                <c:pt idx="140">
                  <c:v>26.899999999999995</c:v>
                </c:pt>
                <c:pt idx="160">
                  <c:v>27.166666666666668</c:v>
                </c:pt>
                <c:pt idx="180">
                  <c:v>27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7AD7-4AAC-9B28-07E72B0CA2C9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axId val="347595008"/>
        <c:axId val="337294752"/>
      </c:scatterChart>
      <c:valAx>
        <c:axId val="34759500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7294752"/>
        <c:crosses val="autoZero"/>
        <c:crossBetween val="midCat"/>
      </c:valAx>
      <c:valAx>
        <c:axId val="3372947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759500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egendEntry>
        <c:idx val="2"/>
        <c:delete val="1"/>
      </c:legendEntry>
      <c:legendEntry>
        <c:idx val="3"/>
        <c:delete val="1"/>
      </c:legendEntry>
      <c:layout>
        <c:manualLayout>
          <c:xMode val="edge"/>
          <c:yMode val="edge"/>
          <c:x val="0.24120508546662534"/>
          <c:y val="0.64705665071257801"/>
          <c:w val="0.51207570313248885"/>
          <c:h val="0.1464556405229542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th-TH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>
              <a:defRPr sz="2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/>
              <a:t>Experiment2 </a:t>
            </a:r>
            <a:r>
              <a:rPr lang="en-US" sz="2000" b="0" i="0" u="none" strike="noStrike" baseline="0">
                <a:effectLst/>
              </a:rPr>
              <a:t>%CPU Utilisation</a:t>
            </a:r>
            <a:r>
              <a:rPr lang="en-US" sz="2000" baseline="0"/>
              <a:t> </a:t>
            </a:r>
            <a:endParaRPr lang="th-TH" sz="200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>
            <a:defRPr sz="2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Edge1 (Receiver)</c:v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movingAvg"/>
            <c:period val="2"/>
            <c:dispRSqr val="0"/>
            <c:dispEq val="0"/>
          </c:trendline>
          <c:xVal>
            <c:numRef>
              <c:f>Sheet1!$B$3:$B$362</c:f>
              <c:numCache>
                <c:formatCode>General</c:formatCode>
                <c:ptCount val="360"/>
                <c:pt idx="0">
                  <c:v>2</c:v>
                </c:pt>
                <c:pt idx="20">
                  <c:v>4</c:v>
                </c:pt>
                <c:pt idx="40">
                  <c:v>6</c:v>
                </c:pt>
                <c:pt idx="60">
                  <c:v>8</c:v>
                </c:pt>
                <c:pt idx="80">
                  <c:v>10</c:v>
                </c:pt>
                <c:pt idx="100">
                  <c:v>12</c:v>
                </c:pt>
                <c:pt idx="120">
                  <c:v>14</c:v>
                </c:pt>
                <c:pt idx="140">
                  <c:v>16</c:v>
                </c:pt>
                <c:pt idx="160">
                  <c:v>18</c:v>
                </c:pt>
                <c:pt idx="180">
                  <c:v>20</c:v>
                </c:pt>
                <c:pt idx="200">
                  <c:v>22</c:v>
                </c:pt>
                <c:pt idx="220">
                  <c:v>24</c:v>
                </c:pt>
                <c:pt idx="240">
                  <c:v>26</c:v>
                </c:pt>
                <c:pt idx="260">
                  <c:v>28</c:v>
                </c:pt>
                <c:pt idx="280">
                  <c:v>30</c:v>
                </c:pt>
                <c:pt idx="300">
                  <c:v>32</c:v>
                </c:pt>
                <c:pt idx="320">
                  <c:v>34</c:v>
                </c:pt>
                <c:pt idx="340">
                  <c:v>40</c:v>
                </c:pt>
              </c:numCache>
            </c:numRef>
          </c:xVal>
          <c:yVal>
            <c:numRef>
              <c:f>Sheet1!$D$3:$D$362</c:f>
              <c:numCache>
                <c:formatCode>General</c:formatCode>
                <c:ptCount val="360"/>
                <c:pt idx="0">
                  <c:v>0.24016125935880214</c:v>
                </c:pt>
                <c:pt idx="20">
                  <c:v>0.49337684776348634</c:v>
                </c:pt>
                <c:pt idx="40">
                  <c:v>0.44173545786139379</c:v>
                </c:pt>
                <c:pt idx="60">
                  <c:v>0.67191399500863891</c:v>
                </c:pt>
                <c:pt idx="80">
                  <c:v>0.75580725667114601</c:v>
                </c:pt>
                <c:pt idx="100">
                  <c:v>0.92244192743328879</c:v>
                </c:pt>
                <c:pt idx="120">
                  <c:v>0.87771165290842801</c:v>
                </c:pt>
                <c:pt idx="140">
                  <c:v>0.98924937607986219</c:v>
                </c:pt>
                <c:pt idx="160">
                  <c:v>0.97350739105394535</c:v>
                </c:pt>
                <c:pt idx="180">
                  <c:v>0.98598579381839146</c:v>
                </c:pt>
                <c:pt idx="200">
                  <c:v>1</c:v>
                </c:pt>
                <c:pt idx="220">
                  <c:v>0.98214628527548486</c:v>
                </c:pt>
                <c:pt idx="240">
                  <c:v>0.94663083125359959</c:v>
                </c:pt>
                <c:pt idx="260">
                  <c:v>0.93856786331349606</c:v>
                </c:pt>
                <c:pt idx="280">
                  <c:v>0.96410059512382429</c:v>
                </c:pt>
                <c:pt idx="300">
                  <c:v>0.90420426185448299</c:v>
                </c:pt>
                <c:pt idx="320">
                  <c:v>0.90151660587444826</c:v>
                </c:pt>
                <c:pt idx="340">
                  <c:v>0.93933576502207738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E97B-47EA-8185-16106AB90B99}"/>
            </c:ext>
          </c:extLst>
        </c:ser>
        <c:ser>
          <c:idx val="1"/>
          <c:order val="1"/>
          <c:tx>
            <c:v>Edge4 (Sender)</c:v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movingAvg"/>
            <c:period val="2"/>
            <c:dispRSqr val="0"/>
            <c:dispEq val="0"/>
          </c:trendline>
          <c:xVal>
            <c:numRef>
              <c:f>Sheet1!$B$3:$B$362</c:f>
              <c:numCache>
                <c:formatCode>General</c:formatCode>
                <c:ptCount val="360"/>
                <c:pt idx="0">
                  <c:v>2</c:v>
                </c:pt>
                <c:pt idx="20">
                  <c:v>4</c:v>
                </c:pt>
                <c:pt idx="40">
                  <c:v>6</c:v>
                </c:pt>
                <c:pt idx="60">
                  <c:v>8</c:v>
                </c:pt>
                <c:pt idx="80">
                  <c:v>10</c:v>
                </c:pt>
                <c:pt idx="100">
                  <c:v>12</c:v>
                </c:pt>
                <c:pt idx="120">
                  <c:v>14</c:v>
                </c:pt>
                <c:pt idx="140">
                  <c:v>16</c:v>
                </c:pt>
                <c:pt idx="160">
                  <c:v>18</c:v>
                </c:pt>
                <c:pt idx="180">
                  <c:v>20</c:v>
                </c:pt>
                <c:pt idx="200">
                  <c:v>22</c:v>
                </c:pt>
                <c:pt idx="220">
                  <c:v>24</c:v>
                </c:pt>
                <c:pt idx="240">
                  <c:v>26</c:v>
                </c:pt>
                <c:pt idx="260">
                  <c:v>28</c:v>
                </c:pt>
                <c:pt idx="280">
                  <c:v>30</c:v>
                </c:pt>
                <c:pt idx="300">
                  <c:v>32</c:v>
                </c:pt>
                <c:pt idx="320">
                  <c:v>34</c:v>
                </c:pt>
                <c:pt idx="340">
                  <c:v>40</c:v>
                </c:pt>
              </c:numCache>
            </c:numRef>
          </c:xVal>
          <c:yVal>
            <c:numRef>
              <c:f>Sheet1!$I$3:$I$362</c:f>
              <c:numCache>
                <c:formatCode>General</c:formatCode>
                <c:ptCount val="360"/>
                <c:pt idx="0">
                  <c:v>5.5672873872144389E-2</c:v>
                </c:pt>
                <c:pt idx="20">
                  <c:v>1.3630255327318106E-2</c:v>
                </c:pt>
                <c:pt idx="40">
                  <c:v>2.7260510654636215E-2</c:v>
                </c:pt>
                <c:pt idx="60">
                  <c:v>2.5532731810328283E-2</c:v>
                </c:pt>
                <c:pt idx="80">
                  <c:v>2.8412363217508167E-2</c:v>
                </c:pt>
                <c:pt idx="100">
                  <c:v>2.495680552889231E-2</c:v>
                </c:pt>
                <c:pt idx="120">
                  <c:v>3.5899404876175857E-2</c:v>
                </c:pt>
                <c:pt idx="140">
                  <c:v>8.370128623536191E-2</c:v>
                </c:pt>
                <c:pt idx="160">
                  <c:v>0.22038779036283368</c:v>
                </c:pt>
                <c:pt idx="180">
                  <c:v>0.21616433096563648</c:v>
                </c:pt>
                <c:pt idx="200">
                  <c:v>0.20176617392973706</c:v>
                </c:pt>
                <c:pt idx="220">
                  <c:v>0.20253407563831838</c:v>
                </c:pt>
                <c:pt idx="240">
                  <c:v>0.19927049337684785</c:v>
                </c:pt>
                <c:pt idx="260">
                  <c:v>0.20483778076406225</c:v>
                </c:pt>
                <c:pt idx="280">
                  <c:v>0.21386062583989257</c:v>
                </c:pt>
                <c:pt idx="300">
                  <c:v>0.19255135342676136</c:v>
                </c:pt>
                <c:pt idx="320">
                  <c:v>0.19274332885390677</c:v>
                </c:pt>
                <c:pt idx="340">
                  <c:v>0.2161643309656365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E97B-47EA-8185-16106AB90B99}"/>
            </c:ext>
          </c:extLst>
        </c:ser>
        <c:ser>
          <c:idx val="2"/>
          <c:order val="2"/>
          <c:tx>
            <c:v>Edge5 (Receiver)</c:v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movingAvg"/>
            <c:period val="2"/>
            <c:dispRSqr val="0"/>
            <c:dispEq val="0"/>
          </c:trendline>
          <c:xVal>
            <c:numRef>
              <c:f>Sheet1!$B$3:$B$362</c:f>
              <c:numCache>
                <c:formatCode>General</c:formatCode>
                <c:ptCount val="360"/>
                <c:pt idx="0">
                  <c:v>2</c:v>
                </c:pt>
                <c:pt idx="20">
                  <c:v>4</c:v>
                </c:pt>
                <c:pt idx="40">
                  <c:v>6</c:v>
                </c:pt>
                <c:pt idx="60">
                  <c:v>8</c:v>
                </c:pt>
                <c:pt idx="80">
                  <c:v>10</c:v>
                </c:pt>
                <c:pt idx="100">
                  <c:v>12</c:v>
                </c:pt>
                <c:pt idx="120">
                  <c:v>14</c:v>
                </c:pt>
                <c:pt idx="140">
                  <c:v>16</c:v>
                </c:pt>
                <c:pt idx="160">
                  <c:v>18</c:v>
                </c:pt>
                <c:pt idx="180">
                  <c:v>20</c:v>
                </c:pt>
                <c:pt idx="200">
                  <c:v>22</c:v>
                </c:pt>
                <c:pt idx="220">
                  <c:v>24</c:v>
                </c:pt>
                <c:pt idx="240">
                  <c:v>26</c:v>
                </c:pt>
                <c:pt idx="260">
                  <c:v>28</c:v>
                </c:pt>
                <c:pt idx="280">
                  <c:v>30</c:v>
                </c:pt>
                <c:pt idx="300">
                  <c:v>32</c:v>
                </c:pt>
                <c:pt idx="320">
                  <c:v>34</c:v>
                </c:pt>
                <c:pt idx="340">
                  <c:v>40</c:v>
                </c:pt>
              </c:numCache>
            </c:numRef>
          </c:xVal>
          <c:yVal>
            <c:numRef>
              <c:f>Sheet1!$N$3:$N$362</c:f>
              <c:numCache>
                <c:formatCode>General</c:formatCode>
                <c:ptCount val="360"/>
                <c:pt idx="0">
                  <c:v>0.21712420810136315</c:v>
                </c:pt>
                <c:pt idx="20">
                  <c:v>0.4060280284123633</c:v>
                </c:pt>
                <c:pt idx="40">
                  <c:v>0.50854290650796707</c:v>
                </c:pt>
                <c:pt idx="60">
                  <c:v>0.6886158571702824</c:v>
                </c:pt>
                <c:pt idx="80">
                  <c:v>0.75580725667114634</c:v>
                </c:pt>
                <c:pt idx="100">
                  <c:v>0.88135918602418917</c:v>
                </c:pt>
                <c:pt idx="120">
                  <c:v>0.9414474947206759</c:v>
                </c:pt>
                <c:pt idx="140">
                  <c:v>0.98176233442119432</c:v>
                </c:pt>
                <c:pt idx="160">
                  <c:v>0.97657899788827041</c:v>
                </c:pt>
                <c:pt idx="180">
                  <c:v>0.98617776924553713</c:v>
                </c:pt>
                <c:pt idx="200">
                  <c:v>0.96582837396813237</c:v>
                </c:pt>
                <c:pt idx="220">
                  <c:v>0.97600307160683464</c:v>
                </c:pt>
                <c:pt idx="240">
                  <c:v>0.98502591668266481</c:v>
                </c:pt>
                <c:pt idx="260">
                  <c:v>0.98579381839124613</c:v>
                </c:pt>
                <c:pt idx="280">
                  <c:v>0.99750431944711104</c:v>
                </c:pt>
                <c:pt idx="300">
                  <c:v>0.92877711652908435</c:v>
                </c:pt>
                <c:pt idx="320">
                  <c:v>0.9414474947206759</c:v>
                </c:pt>
                <c:pt idx="340">
                  <c:v>0.97677097331541607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E97B-47EA-8185-16106AB90B9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18261568"/>
        <c:axId val="918254912"/>
      </c:scatterChart>
      <c:valAx>
        <c:axId val="91826156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 b="0" i="0" baseline="0">
                    <a:effectLst/>
                  </a:rPr>
                  <a:t>Iperf -b (Mbps)</a:t>
                </a:r>
                <a:endParaRPr lang="en-US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18254912"/>
        <c:crosses val="autoZero"/>
        <c:crossBetween val="midCat"/>
      </c:valAx>
      <c:valAx>
        <c:axId val="9182549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 b="0" i="0" baseline="0">
                    <a:effectLst/>
                  </a:rPr>
                  <a:t>Norm of CPU usage</a:t>
                </a:r>
                <a:endParaRPr lang="en-US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1826156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egendEntry>
        <c:idx val="3"/>
        <c:delete val="1"/>
      </c:legendEntry>
      <c:legendEntry>
        <c:idx val="4"/>
        <c:delete val="1"/>
      </c:legendEntry>
      <c:legendEntry>
        <c:idx val="5"/>
        <c:delete val="1"/>
      </c:legendEntry>
      <c:layout>
        <c:manualLayout>
          <c:xMode val="edge"/>
          <c:yMode val="edge"/>
          <c:x val="0.18742164595843605"/>
          <c:y val="0.9176192618561323"/>
          <c:w val="0.62515659704108484"/>
          <c:h val="6.261013935937033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th-TH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0" i="0" baseline="0" dirty="0">
                <a:effectLst/>
              </a:rPr>
              <a:t>Experiment2 Bit rate</a:t>
            </a:r>
            <a:endParaRPr lang="en-US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Sheet1!$E$3:$E$20</c:f>
              <c:numCache>
                <c:formatCode>General</c:formatCode>
                <c:ptCount val="18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8</c:v>
                </c:pt>
                <c:pt idx="4">
                  <c:v>10</c:v>
                </c:pt>
                <c:pt idx="5">
                  <c:v>12</c:v>
                </c:pt>
                <c:pt idx="6">
                  <c:v>14</c:v>
                </c:pt>
                <c:pt idx="7">
                  <c:v>16</c:v>
                </c:pt>
                <c:pt idx="8">
                  <c:v>18</c:v>
                </c:pt>
                <c:pt idx="9">
                  <c:v>20</c:v>
                </c:pt>
                <c:pt idx="10">
                  <c:v>22</c:v>
                </c:pt>
                <c:pt idx="11">
                  <c:v>24</c:v>
                </c:pt>
                <c:pt idx="12">
                  <c:v>26</c:v>
                </c:pt>
                <c:pt idx="13">
                  <c:v>28</c:v>
                </c:pt>
                <c:pt idx="14">
                  <c:v>30</c:v>
                </c:pt>
                <c:pt idx="15">
                  <c:v>32</c:v>
                </c:pt>
                <c:pt idx="16">
                  <c:v>34</c:v>
                </c:pt>
                <c:pt idx="17">
                  <c:v>40</c:v>
                </c:pt>
              </c:numCache>
            </c:numRef>
          </c:xVal>
          <c:yVal>
            <c:numRef>
              <c:f>Sheet1!$G$3:$G$20</c:f>
              <c:numCache>
                <c:formatCode>General</c:formatCode>
                <c:ptCount val="18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8</c:v>
                </c:pt>
                <c:pt idx="4">
                  <c:v>10</c:v>
                </c:pt>
                <c:pt idx="5">
                  <c:v>12</c:v>
                </c:pt>
                <c:pt idx="6">
                  <c:v>14</c:v>
                </c:pt>
                <c:pt idx="7">
                  <c:v>16</c:v>
                </c:pt>
                <c:pt idx="8">
                  <c:v>15.9</c:v>
                </c:pt>
                <c:pt idx="9">
                  <c:v>16</c:v>
                </c:pt>
                <c:pt idx="10">
                  <c:v>16</c:v>
                </c:pt>
                <c:pt idx="11">
                  <c:v>15.3</c:v>
                </c:pt>
                <c:pt idx="12">
                  <c:v>15</c:v>
                </c:pt>
                <c:pt idx="13">
                  <c:v>14.8</c:v>
                </c:pt>
                <c:pt idx="14">
                  <c:v>14.9</c:v>
                </c:pt>
                <c:pt idx="15">
                  <c:v>13.8</c:v>
                </c:pt>
                <c:pt idx="16">
                  <c:v>13.7</c:v>
                </c:pt>
                <c:pt idx="17">
                  <c:v>15.1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616-4250-8473-CB8F2E952C0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10506064"/>
        <c:axId val="608252528"/>
      </c:scatterChart>
      <c:valAx>
        <c:axId val="61050606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8252528"/>
        <c:crosses val="autoZero"/>
        <c:crossBetween val="midCat"/>
      </c:valAx>
      <c:valAx>
        <c:axId val="6082525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050606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th-TH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0" i="0" baseline="0">
                <a:effectLst/>
              </a:rPr>
              <a:t>Experiment2.2 %CPU Utilisation </a:t>
            </a:r>
            <a:endParaRPr lang="en-US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Edge1 (Sender &amp; Receiver)</c:v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movingAvg"/>
            <c:period val="2"/>
            <c:dispRSqr val="0"/>
            <c:dispEq val="0"/>
          </c:trendline>
          <c:xVal>
            <c:numRef>
              <c:f>Sheet1!$B$3:$B$402</c:f>
              <c:numCache>
                <c:formatCode>General</c:formatCode>
                <c:ptCount val="400"/>
                <c:pt idx="0">
                  <c:v>2</c:v>
                </c:pt>
                <c:pt idx="20">
                  <c:v>4</c:v>
                </c:pt>
                <c:pt idx="40">
                  <c:v>6</c:v>
                </c:pt>
                <c:pt idx="60">
                  <c:v>8</c:v>
                </c:pt>
                <c:pt idx="80">
                  <c:v>10</c:v>
                </c:pt>
                <c:pt idx="100">
                  <c:v>12</c:v>
                </c:pt>
                <c:pt idx="120">
                  <c:v>14</c:v>
                </c:pt>
                <c:pt idx="140">
                  <c:v>16</c:v>
                </c:pt>
                <c:pt idx="160">
                  <c:v>18</c:v>
                </c:pt>
                <c:pt idx="180">
                  <c:v>20</c:v>
                </c:pt>
                <c:pt idx="200">
                  <c:v>22</c:v>
                </c:pt>
                <c:pt idx="220">
                  <c:v>24</c:v>
                </c:pt>
                <c:pt idx="240">
                  <c:v>26</c:v>
                </c:pt>
                <c:pt idx="260">
                  <c:v>28</c:v>
                </c:pt>
                <c:pt idx="280">
                  <c:v>30</c:v>
                </c:pt>
                <c:pt idx="300">
                  <c:v>32</c:v>
                </c:pt>
                <c:pt idx="320">
                  <c:v>34</c:v>
                </c:pt>
                <c:pt idx="340">
                  <c:v>36</c:v>
                </c:pt>
                <c:pt idx="360">
                  <c:v>38</c:v>
                </c:pt>
                <c:pt idx="380">
                  <c:v>40</c:v>
                </c:pt>
              </c:numCache>
            </c:numRef>
          </c:xVal>
          <c:yVal>
            <c:numRef>
              <c:f>Sheet1!$C$3:$C$402</c:f>
              <c:numCache>
                <c:formatCode>General</c:formatCode>
                <c:ptCount val="400"/>
                <c:pt idx="0">
                  <c:v>7.2249999999999996</c:v>
                </c:pt>
                <c:pt idx="20">
                  <c:v>13.470000000000002</c:v>
                </c:pt>
                <c:pt idx="40">
                  <c:v>13.900000000000002</c:v>
                </c:pt>
                <c:pt idx="60">
                  <c:v>17.689999999999998</c:v>
                </c:pt>
                <c:pt idx="80">
                  <c:v>20.65</c:v>
                </c:pt>
                <c:pt idx="100">
                  <c:v>20.824999999999996</c:v>
                </c:pt>
                <c:pt idx="120">
                  <c:v>19.654999999999998</c:v>
                </c:pt>
                <c:pt idx="140">
                  <c:v>19.074999999999996</c:v>
                </c:pt>
                <c:pt idx="160">
                  <c:v>17.390000000000004</c:v>
                </c:pt>
                <c:pt idx="180">
                  <c:v>18.450000000000003</c:v>
                </c:pt>
                <c:pt idx="200">
                  <c:v>18.190000000000001</c:v>
                </c:pt>
                <c:pt idx="220">
                  <c:v>16.414999999999999</c:v>
                </c:pt>
                <c:pt idx="240">
                  <c:v>18.963157894736838</c:v>
                </c:pt>
                <c:pt idx="260">
                  <c:v>17.244444444444444</c:v>
                </c:pt>
                <c:pt idx="280">
                  <c:v>19.540000000000003</c:v>
                </c:pt>
                <c:pt idx="300">
                  <c:v>18.215</c:v>
                </c:pt>
                <c:pt idx="320">
                  <c:v>18.3</c:v>
                </c:pt>
                <c:pt idx="340">
                  <c:v>19.015000000000004</c:v>
                </c:pt>
                <c:pt idx="360">
                  <c:v>15.929999999999998</c:v>
                </c:pt>
                <c:pt idx="380">
                  <c:v>18.172222222222224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FB91-4FE8-9457-DA5B92BFD8AD}"/>
            </c:ext>
          </c:extLst>
        </c:ser>
        <c:ser>
          <c:idx val="1"/>
          <c:order val="1"/>
          <c:tx>
            <c:v>Edge4 (Sender x2)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movingAvg"/>
            <c:period val="2"/>
            <c:dispRSqr val="0"/>
            <c:dispEq val="0"/>
          </c:trendline>
          <c:xVal>
            <c:numRef>
              <c:f>Sheet1!$F$3:$F$402</c:f>
              <c:numCache>
                <c:formatCode>General</c:formatCode>
                <c:ptCount val="400"/>
                <c:pt idx="0">
                  <c:v>2</c:v>
                </c:pt>
                <c:pt idx="20">
                  <c:v>4</c:v>
                </c:pt>
                <c:pt idx="40">
                  <c:v>6</c:v>
                </c:pt>
                <c:pt idx="60">
                  <c:v>8</c:v>
                </c:pt>
                <c:pt idx="80">
                  <c:v>10</c:v>
                </c:pt>
                <c:pt idx="100">
                  <c:v>12</c:v>
                </c:pt>
                <c:pt idx="120">
                  <c:v>14</c:v>
                </c:pt>
                <c:pt idx="140">
                  <c:v>16</c:v>
                </c:pt>
                <c:pt idx="160">
                  <c:v>18</c:v>
                </c:pt>
                <c:pt idx="180">
                  <c:v>20</c:v>
                </c:pt>
                <c:pt idx="200">
                  <c:v>22</c:v>
                </c:pt>
                <c:pt idx="220">
                  <c:v>24</c:v>
                </c:pt>
                <c:pt idx="240">
                  <c:v>26</c:v>
                </c:pt>
                <c:pt idx="260">
                  <c:v>28</c:v>
                </c:pt>
                <c:pt idx="280">
                  <c:v>30</c:v>
                </c:pt>
                <c:pt idx="300">
                  <c:v>32</c:v>
                </c:pt>
                <c:pt idx="320">
                  <c:v>34</c:v>
                </c:pt>
                <c:pt idx="340">
                  <c:v>36</c:v>
                </c:pt>
                <c:pt idx="360">
                  <c:v>38</c:v>
                </c:pt>
                <c:pt idx="380">
                  <c:v>40</c:v>
                </c:pt>
              </c:numCache>
            </c:numRef>
          </c:xVal>
          <c:yVal>
            <c:numRef>
              <c:f>Sheet1!$G$3:$G$402</c:f>
              <c:numCache>
                <c:formatCode>General</c:formatCode>
                <c:ptCount val="400"/>
                <c:pt idx="0">
                  <c:v>0.49499999999999994</c:v>
                </c:pt>
                <c:pt idx="20">
                  <c:v>0.67000000000000015</c:v>
                </c:pt>
                <c:pt idx="40">
                  <c:v>0.97000000000000031</c:v>
                </c:pt>
                <c:pt idx="60">
                  <c:v>0.69000000000000017</c:v>
                </c:pt>
                <c:pt idx="80">
                  <c:v>0.66500000000000004</c:v>
                </c:pt>
                <c:pt idx="100">
                  <c:v>3.6900000000000004</c:v>
                </c:pt>
                <c:pt idx="120">
                  <c:v>3.94</c:v>
                </c:pt>
                <c:pt idx="140">
                  <c:v>3.6800000000000006</c:v>
                </c:pt>
                <c:pt idx="160">
                  <c:v>3.16</c:v>
                </c:pt>
                <c:pt idx="180">
                  <c:v>3.7249999999999992</c:v>
                </c:pt>
                <c:pt idx="200">
                  <c:v>3.3250000000000002</c:v>
                </c:pt>
                <c:pt idx="220">
                  <c:v>3.28</c:v>
                </c:pt>
                <c:pt idx="240">
                  <c:v>3.4249999999999998</c:v>
                </c:pt>
                <c:pt idx="260">
                  <c:v>3.4299999999999997</c:v>
                </c:pt>
                <c:pt idx="280">
                  <c:v>3.2249999999999992</c:v>
                </c:pt>
                <c:pt idx="300">
                  <c:v>2.9950000000000001</c:v>
                </c:pt>
                <c:pt idx="320">
                  <c:v>3.5549999999999988</c:v>
                </c:pt>
                <c:pt idx="340">
                  <c:v>3.5250000000000008</c:v>
                </c:pt>
                <c:pt idx="360">
                  <c:v>3.0650000000000004</c:v>
                </c:pt>
                <c:pt idx="380">
                  <c:v>3.816666666666666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FB91-4FE8-9457-DA5B92BFD8AD}"/>
            </c:ext>
          </c:extLst>
        </c:ser>
        <c:ser>
          <c:idx val="2"/>
          <c:order val="2"/>
          <c:tx>
            <c:v>Edge5 (Receiver)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movingAvg"/>
            <c:period val="2"/>
            <c:dispRSqr val="0"/>
            <c:dispEq val="0"/>
          </c:trendline>
          <c:xVal>
            <c:numRef>
              <c:f>Sheet1!$J$3:$J$402</c:f>
              <c:numCache>
                <c:formatCode>General</c:formatCode>
                <c:ptCount val="400"/>
                <c:pt idx="0">
                  <c:v>2</c:v>
                </c:pt>
                <c:pt idx="20">
                  <c:v>4</c:v>
                </c:pt>
                <c:pt idx="40">
                  <c:v>6</c:v>
                </c:pt>
                <c:pt idx="60">
                  <c:v>8</c:v>
                </c:pt>
                <c:pt idx="80">
                  <c:v>10</c:v>
                </c:pt>
                <c:pt idx="100">
                  <c:v>12</c:v>
                </c:pt>
                <c:pt idx="120">
                  <c:v>14</c:v>
                </c:pt>
                <c:pt idx="140">
                  <c:v>16</c:v>
                </c:pt>
                <c:pt idx="160">
                  <c:v>18</c:v>
                </c:pt>
                <c:pt idx="180">
                  <c:v>20</c:v>
                </c:pt>
                <c:pt idx="200">
                  <c:v>22</c:v>
                </c:pt>
                <c:pt idx="220">
                  <c:v>24</c:v>
                </c:pt>
                <c:pt idx="240">
                  <c:v>26</c:v>
                </c:pt>
                <c:pt idx="260">
                  <c:v>28</c:v>
                </c:pt>
                <c:pt idx="280">
                  <c:v>30</c:v>
                </c:pt>
                <c:pt idx="300">
                  <c:v>32</c:v>
                </c:pt>
                <c:pt idx="320">
                  <c:v>34</c:v>
                </c:pt>
                <c:pt idx="340">
                  <c:v>36</c:v>
                </c:pt>
                <c:pt idx="360">
                  <c:v>38</c:v>
                </c:pt>
                <c:pt idx="380">
                  <c:v>40</c:v>
                </c:pt>
              </c:numCache>
            </c:numRef>
          </c:xVal>
          <c:yVal>
            <c:numRef>
              <c:f>Sheet1!$K$3:$K$402</c:f>
              <c:numCache>
                <c:formatCode>General</c:formatCode>
                <c:ptCount val="400"/>
                <c:pt idx="0">
                  <c:v>6.2200000000000015</c:v>
                </c:pt>
                <c:pt idx="20">
                  <c:v>11.184999999999999</c:v>
                </c:pt>
                <c:pt idx="40">
                  <c:v>12.215000000000002</c:v>
                </c:pt>
                <c:pt idx="60">
                  <c:v>15.455000000000002</c:v>
                </c:pt>
                <c:pt idx="80">
                  <c:v>17.435000000000002</c:v>
                </c:pt>
                <c:pt idx="100">
                  <c:v>18.065000000000001</c:v>
                </c:pt>
                <c:pt idx="120">
                  <c:v>16.725000000000001</c:v>
                </c:pt>
                <c:pt idx="140">
                  <c:v>15.64</c:v>
                </c:pt>
                <c:pt idx="160">
                  <c:v>14.054999999999996</c:v>
                </c:pt>
                <c:pt idx="180">
                  <c:v>15.165000000000003</c:v>
                </c:pt>
                <c:pt idx="200">
                  <c:v>14.459999999999999</c:v>
                </c:pt>
                <c:pt idx="220">
                  <c:v>13.314999999999998</c:v>
                </c:pt>
                <c:pt idx="240">
                  <c:v>15.576470588235296</c:v>
                </c:pt>
                <c:pt idx="260">
                  <c:v>14.683333333333334</c:v>
                </c:pt>
                <c:pt idx="280">
                  <c:v>16.104999999999997</c:v>
                </c:pt>
                <c:pt idx="300">
                  <c:v>15.359999999999996</c:v>
                </c:pt>
                <c:pt idx="320">
                  <c:v>15.684999999999999</c:v>
                </c:pt>
                <c:pt idx="340">
                  <c:v>15.000000000000004</c:v>
                </c:pt>
                <c:pt idx="360">
                  <c:v>12.914999999999997</c:v>
                </c:pt>
                <c:pt idx="380">
                  <c:v>15.338888888888887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FB91-4FE8-9457-DA5B92BFD8AD}"/>
            </c:ext>
          </c:extLst>
        </c:ser>
        <c:ser>
          <c:idx val="3"/>
          <c:order val="3"/>
          <c:tx>
            <c:v>Edge6 (Receiver)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4"/>
                </a:solidFill>
                <a:prstDash val="sysDot"/>
              </a:ln>
              <a:effectLst/>
            </c:spPr>
            <c:trendlineType val="movingAvg"/>
            <c:period val="2"/>
            <c:dispRSqr val="0"/>
            <c:dispEq val="0"/>
          </c:trendline>
          <c:trendline>
            <c:spPr>
              <a:ln w="19050" cap="rnd">
                <a:solidFill>
                  <a:schemeClr val="accent4"/>
                </a:solidFill>
                <a:prstDash val="sysDot"/>
              </a:ln>
              <a:effectLst/>
            </c:spPr>
            <c:trendlineType val="movingAvg"/>
            <c:period val="2"/>
            <c:dispRSqr val="0"/>
            <c:dispEq val="0"/>
          </c:trendline>
          <c:xVal>
            <c:numRef>
              <c:f>Sheet1!$N$3:$N$402</c:f>
              <c:numCache>
                <c:formatCode>General</c:formatCode>
                <c:ptCount val="400"/>
                <c:pt idx="0">
                  <c:v>2</c:v>
                </c:pt>
                <c:pt idx="20">
                  <c:v>4</c:v>
                </c:pt>
                <c:pt idx="40">
                  <c:v>6</c:v>
                </c:pt>
                <c:pt idx="60">
                  <c:v>8</c:v>
                </c:pt>
                <c:pt idx="80">
                  <c:v>10</c:v>
                </c:pt>
                <c:pt idx="100">
                  <c:v>12</c:v>
                </c:pt>
                <c:pt idx="120">
                  <c:v>14</c:v>
                </c:pt>
                <c:pt idx="140">
                  <c:v>16</c:v>
                </c:pt>
                <c:pt idx="160">
                  <c:v>18</c:v>
                </c:pt>
                <c:pt idx="180">
                  <c:v>20</c:v>
                </c:pt>
                <c:pt idx="200">
                  <c:v>22</c:v>
                </c:pt>
                <c:pt idx="220">
                  <c:v>24</c:v>
                </c:pt>
                <c:pt idx="240">
                  <c:v>26</c:v>
                </c:pt>
                <c:pt idx="260">
                  <c:v>28</c:v>
                </c:pt>
                <c:pt idx="280">
                  <c:v>30</c:v>
                </c:pt>
                <c:pt idx="300">
                  <c:v>32</c:v>
                </c:pt>
                <c:pt idx="320">
                  <c:v>34</c:v>
                </c:pt>
                <c:pt idx="340">
                  <c:v>36</c:v>
                </c:pt>
                <c:pt idx="360">
                  <c:v>38</c:v>
                </c:pt>
                <c:pt idx="380">
                  <c:v>40</c:v>
                </c:pt>
              </c:numCache>
            </c:numRef>
          </c:xVal>
          <c:yVal>
            <c:numRef>
              <c:f>Sheet1!$O$3:$O$402</c:f>
              <c:numCache>
                <c:formatCode>General</c:formatCode>
                <c:ptCount val="400"/>
                <c:pt idx="0">
                  <c:v>6.2799999999999994</c:v>
                </c:pt>
                <c:pt idx="20">
                  <c:v>9.2750000000000004</c:v>
                </c:pt>
                <c:pt idx="40">
                  <c:v>10.559999999999999</c:v>
                </c:pt>
                <c:pt idx="60">
                  <c:v>15.240000000000004</c:v>
                </c:pt>
                <c:pt idx="80">
                  <c:v>15.155000000000001</c:v>
                </c:pt>
                <c:pt idx="100">
                  <c:v>16.785</c:v>
                </c:pt>
                <c:pt idx="120">
                  <c:v>19.835000000000001</c:v>
                </c:pt>
                <c:pt idx="140">
                  <c:v>24.284999999999997</c:v>
                </c:pt>
                <c:pt idx="160">
                  <c:v>25.454999999999998</c:v>
                </c:pt>
                <c:pt idx="180">
                  <c:v>24.365000000000002</c:v>
                </c:pt>
                <c:pt idx="200">
                  <c:v>25.280000000000005</c:v>
                </c:pt>
                <c:pt idx="220">
                  <c:v>25.390000000000004</c:v>
                </c:pt>
                <c:pt idx="240">
                  <c:v>21.884999999999998</c:v>
                </c:pt>
                <c:pt idx="260">
                  <c:v>21.74</c:v>
                </c:pt>
                <c:pt idx="280">
                  <c:v>19.600000000000001</c:v>
                </c:pt>
                <c:pt idx="300">
                  <c:v>24.195</c:v>
                </c:pt>
                <c:pt idx="320">
                  <c:v>22.85</c:v>
                </c:pt>
                <c:pt idx="340">
                  <c:v>23.895000000000003</c:v>
                </c:pt>
                <c:pt idx="360">
                  <c:v>26.160000000000004</c:v>
                </c:pt>
                <c:pt idx="380">
                  <c:v>22.877777777777776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8-FB91-4FE8-9457-DA5B92BFD8A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10081871"/>
        <c:axId val="1510071055"/>
      </c:scatterChart>
      <c:valAx>
        <c:axId val="151008187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 b="0" i="0" baseline="0">
                    <a:effectLst/>
                  </a:rPr>
                  <a:t>Iperf -b (Mbps)</a:t>
                </a:r>
                <a:endParaRPr lang="en-US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10071055"/>
        <c:crosses val="autoZero"/>
        <c:crossBetween val="midCat"/>
      </c:valAx>
      <c:valAx>
        <c:axId val="151007105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000" b="0" i="0" u="none" strike="noStrike" baseline="0">
                    <a:effectLst/>
                  </a:rPr>
                  <a:t>%CPU usage</a:t>
                </a:r>
                <a:endParaRPr lang="th-TH" sz="200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10081871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egendEntry>
        <c:idx val="4"/>
        <c:delete val="1"/>
      </c:legendEntry>
      <c:legendEntry>
        <c:idx val="5"/>
        <c:delete val="1"/>
      </c:legendEntry>
      <c:legendEntry>
        <c:idx val="6"/>
        <c:delete val="1"/>
      </c:legendEntry>
      <c:legendEntry>
        <c:idx val="7"/>
        <c:delete val="1"/>
      </c:legendEntry>
      <c:legendEntry>
        <c:idx val="8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th-TH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Experiment 2.2 bitrate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7.5033105429722524E-2"/>
          <c:y val="9.2887813117015966E-2"/>
          <c:w val="0.69552153203071831"/>
          <c:h val="0.7774210814282656"/>
        </c:manualLayout>
      </c:layout>
      <c:scatterChart>
        <c:scatterStyle val="lineMarker"/>
        <c:varyColors val="0"/>
        <c:ser>
          <c:idx val="0"/>
          <c:order val="0"/>
          <c:tx>
            <c:v>Edge1 (Receive from Edge4)</c:v>
          </c:tx>
          <c:spPr>
            <a:ln w="28575" cap="rnd">
              <a:solidFill>
                <a:srgbClr val="00B0F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28575">
                <a:solidFill>
                  <a:srgbClr val="00B0F0"/>
                </a:solidFill>
              </a:ln>
              <a:effectLst/>
            </c:spPr>
          </c:marker>
          <c:xVal>
            <c:numRef>
              <c:f>Sheet1!$E$3:$E$22</c:f>
              <c:numCache>
                <c:formatCode>General</c:formatCode>
                <c:ptCount val="20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8</c:v>
                </c:pt>
                <c:pt idx="4">
                  <c:v>10</c:v>
                </c:pt>
                <c:pt idx="5">
                  <c:v>12</c:v>
                </c:pt>
                <c:pt idx="6">
                  <c:v>14</c:v>
                </c:pt>
                <c:pt idx="7">
                  <c:v>16</c:v>
                </c:pt>
                <c:pt idx="8">
                  <c:v>18</c:v>
                </c:pt>
                <c:pt idx="9">
                  <c:v>20</c:v>
                </c:pt>
                <c:pt idx="10">
                  <c:v>22</c:v>
                </c:pt>
                <c:pt idx="11">
                  <c:v>24</c:v>
                </c:pt>
                <c:pt idx="12">
                  <c:v>26</c:v>
                </c:pt>
                <c:pt idx="13">
                  <c:v>28</c:v>
                </c:pt>
                <c:pt idx="14">
                  <c:v>30</c:v>
                </c:pt>
                <c:pt idx="15">
                  <c:v>32</c:v>
                </c:pt>
                <c:pt idx="16">
                  <c:v>34</c:v>
                </c:pt>
                <c:pt idx="17">
                  <c:v>36</c:v>
                </c:pt>
                <c:pt idx="18">
                  <c:v>38</c:v>
                </c:pt>
                <c:pt idx="19">
                  <c:v>40</c:v>
                </c:pt>
              </c:numCache>
            </c:numRef>
          </c:xVal>
          <c:yVal>
            <c:numRef>
              <c:f>Sheet1!$G$3:$G$22</c:f>
              <c:numCache>
                <c:formatCode>General</c:formatCode>
                <c:ptCount val="20"/>
                <c:pt idx="0">
                  <c:v>2.02</c:v>
                </c:pt>
                <c:pt idx="1">
                  <c:v>4.05</c:v>
                </c:pt>
                <c:pt idx="2">
                  <c:v>6.03</c:v>
                </c:pt>
                <c:pt idx="3">
                  <c:v>8.06</c:v>
                </c:pt>
                <c:pt idx="4">
                  <c:v>10.1</c:v>
                </c:pt>
                <c:pt idx="5">
                  <c:v>11</c:v>
                </c:pt>
                <c:pt idx="6">
                  <c:v>10.1</c:v>
                </c:pt>
                <c:pt idx="7">
                  <c:v>9.11</c:v>
                </c:pt>
                <c:pt idx="8">
                  <c:v>8.64</c:v>
                </c:pt>
                <c:pt idx="9">
                  <c:v>9.11</c:v>
                </c:pt>
                <c:pt idx="10">
                  <c:v>8.6999999999999993</c:v>
                </c:pt>
                <c:pt idx="11">
                  <c:v>7.76</c:v>
                </c:pt>
                <c:pt idx="12">
                  <c:v>9.25</c:v>
                </c:pt>
                <c:pt idx="13">
                  <c:v>8.91</c:v>
                </c:pt>
                <c:pt idx="14">
                  <c:v>9.74</c:v>
                </c:pt>
                <c:pt idx="15">
                  <c:v>8.98</c:v>
                </c:pt>
                <c:pt idx="16">
                  <c:v>9.2200000000000006</c:v>
                </c:pt>
                <c:pt idx="17">
                  <c:v>8.7899999999999991</c:v>
                </c:pt>
                <c:pt idx="18">
                  <c:v>7.3</c:v>
                </c:pt>
                <c:pt idx="19">
                  <c:v>9.18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08DE-4D3D-855E-E5E34762D93E}"/>
            </c:ext>
          </c:extLst>
        </c:ser>
        <c:ser>
          <c:idx val="1"/>
          <c:order val="1"/>
          <c:tx>
            <c:v>Edge4 (Send to Edge1)</c:v>
          </c:tx>
          <c:spPr>
            <a:ln w="25400" cap="rnd">
              <a:solidFill>
                <a:srgbClr val="FF0000"/>
              </a:solidFill>
              <a:prstDash val="solid"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rgbClr val="FF0000"/>
                </a:solidFill>
                <a:prstDash val="solid"/>
              </a:ln>
              <a:effectLst/>
            </c:spPr>
          </c:marker>
          <c:xVal>
            <c:numRef>
              <c:f>Sheet1!$E$49:$E$68</c:f>
              <c:numCache>
                <c:formatCode>General</c:formatCode>
                <c:ptCount val="20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8</c:v>
                </c:pt>
                <c:pt idx="4">
                  <c:v>10</c:v>
                </c:pt>
                <c:pt idx="5">
                  <c:v>12</c:v>
                </c:pt>
                <c:pt idx="6">
                  <c:v>14</c:v>
                </c:pt>
                <c:pt idx="7">
                  <c:v>16</c:v>
                </c:pt>
                <c:pt idx="8">
                  <c:v>18</c:v>
                </c:pt>
                <c:pt idx="9">
                  <c:v>20</c:v>
                </c:pt>
                <c:pt idx="10">
                  <c:v>22</c:v>
                </c:pt>
                <c:pt idx="11">
                  <c:v>24</c:v>
                </c:pt>
                <c:pt idx="12">
                  <c:v>26</c:v>
                </c:pt>
                <c:pt idx="13">
                  <c:v>28</c:v>
                </c:pt>
                <c:pt idx="14">
                  <c:v>30</c:v>
                </c:pt>
                <c:pt idx="15">
                  <c:v>32</c:v>
                </c:pt>
                <c:pt idx="16">
                  <c:v>34</c:v>
                </c:pt>
                <c:pt idx="17">
                  <c:v>36</c:v>
                </c:pt>
                <c:pt idx="18">
                  <c:v>38</c:v>
                </c:pt>
                <c:pt idx="19">
                  <c:v>40</c:v>
                </c:pt>
              </c:numCache>
            </c:numRef>
          </c:xVal>
          <c:yVal>
            <c:numRef>
              <c:f>Sheet1!$G$49:$G$68</c:f>
              <c:numCache>
                <c:formatCode>General</c:formatCode>
                <c:ptCount val="20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8</c:v>
                </c:pt>
                <c:pt idx="4">
                  <c:v>10</c:v>
                </c:pt>
                <c:pt idx="5">
                  <c:v>10.9</c:v>
                </c:pt>
                <c:pt idx="6">
                  <c:v>10.1</c:v>
                </c:pt>
                <c:pt idx="7">
                  <c:v>9.1199999999999992</c:v>
                </c:pt>
                <c:pt idx="8">
                  <c:v>8.6199999999999992</c:v>
                </c:pt>
                <c:pt idx="9">
                  <c:v>9.02</c:v>
                </c:pt>
                <c:pt idx="10">
                  <c:v>8.61</c:v>
                </c:pt>
                <c:pt idx="11">
                  <c:v>7.67</c:v>
                </c:pt>
                <c:pt idx="12">
                  <c:v>9.17</c:v>
                </c:pt>
                <c:pt idx="13">
                  <c:v>8.86</c:v>
                </c:pt>
                <c:pt idx="14">
                  <c:v>9.68</c:v>
                </c:pt>
                <c:pt idx="15">
                  <c:v>8.94</c:v>
                </c:pt>
                <c:pt idx="16">
                  <c:v>9.1999999999999993</c:v>
                </c:pt>
                <c:pt idx="17">
                  <c:v>8.82</c:v>
                </c:pt>
                <c:pt idx="18">
                  <c:v>7.29</c:v>
                </c:pt>
                <c:pt idx="19">
                  <c:v>9.16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08DE-4D3D-855E-E5E34762D93E}"/>
            </c:ext>
          </c:extLst>
        </c:ser>
        <c:ser>
          <c:idx val="2"/>
          <c:order val="2"/>
          <c:tx>
            <c:v>Edge1 (Send to Edge6)</c:v>
          </c:tx>
          <c:spPr>
            <a:ln w="25400" cap="rnd">
              <a:solidFill>
                <a:schemeClr val="bg1">
                  <a:lumMod val="65000"/>
                </a:schemeClr>
              </a:solidFill>
              <a:prstDash val="dash"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bg1">
                    <a:lumMod val="65000"/>
                  </a:schemeClr>
                </a:solidFill>
                <a:prstDash val="dash"/>
              </a:ln>
              <a:effectLst/>
            </c:spPr>
          </c:marker>
          <c:xVal>
            <c:numRef>
              <c:f>Sheet1!$E$26:$E$45</c:f>
              <c:numCache>
                <c:formatCode>General</c:formatCode>
                <c:ptCount val="20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8</c:v>
                </c:pt>
                <c:pt idx="4">
                  <c:v>10</c:v>
                </c:pt>
                <c:pt idx="5">
                  <c:v>12</c:v>
                </c:pt>
                <c:pt idx="6">
                  <c:v>14</c:v>
                </c:pt>
                <c:pt idx="7">
                  <c:v>16</c:v>
                </c:pt>
                <c:pt idx="8">
                  <c:v>18</c:v>
                </c:pt>
                <c:pt idx="9">
                  <c:v>20</c:v>
                </c:pt>
                <c:pt idx="10">
                  <c:v>22</c:v>
                </c:pt>
                <c:pt idx="11">
                  <c:v>24</c:v>
                </c:pt>
                <c:pt idx="12">
                  <c:v>26</c:v>
                </c:pt>
                <c:pt idx="13">
                  <c:v>28</c:v>
                </c:pt>
                <c:pt idx="14">
                  <c:v>30</c:v>
                </c:pt>
                <c:pt idx="15">
                  <c:v>32</c:v>
                </c:pt>
                <c:pt idx="16">
                  <c:v>34</c:v>
                </c:pt>
                <c:pt idx="17">
                  <c:v>36</c:v>
                </c:pt>
                <c:pt idx="18">
                  <c:v>38</c:v>
                </c:pt>
                <c:pt idx="19">
                  <c:v>40</c:v>
                </c:pt>
              </c:numCache>
            </c:numRef>
          </c:xVal>
          <c:yVal>
            <c:numRef>
              <c:f>Sheet1!$G$26:$G$45</c:f>
              <c:numCache>
                <c:formatCode>General</c:formatCode>
                <c:ptCount val="20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8</c:v>
                </c:pt>
                <c:pt idx="4">
                  <c:v>10</c:v>
                </c:pt>
                <c:pt idx="5">
                  <c:v>12</c:v>
                </c:pt>
                <c:pt idx="6">
                  <c:v>14</c:v>
                </c:pt>
                <c:pt idx="7">
                  <c:v>16</c:v>
                </c:pt>
                <c:pt idx="8">
                  <c:v>17.899999999999999</c:v>
                </c:pt>
                <c:pt idx="9">
                  <c:v>16.600000000000001</c:v>
                </c:pt>
                <c:pt idx="10">
                  <c:v>17</c:v>
                </c:pt>
                <c:pt idx="11">
                  <c:v>19.2</c:v>
                </c:pt>
                <c:pt idx="12">
                  <c:v>15.6</c:v>
                </c:pt>
                <c:pt idx="13">
                  <c:v>15.5</c:v>
                </c:pt>
                <c:pt idx="14">
                  <c:v>13.3</c:v>
                </c:pt>
                <c:pt idx="15">
                  <c:v>16.7</c:v>
                </c:pt>
                <c:pt idx="16">
                  <c:v>16</c:v>
                </c:pt>
                <c:pt idx="17">
                  <c:v>16.7</c:v>
                </c:pt>
                <c:pt idx="18">
                  <c:v>19.600000000000001</c:v>
                </c:pt>
                <c:pt idx="19">
                  <c:v>16.5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08DE-4D3D-855E-E5E34762D93E}"/>
            </c:ext>
          </c:extLst>
        </c:ser>
        <c:ser>
          <c:idx val="3"/>
          <c:order val="3"/>
          <c:tx>
            <c:v>Edge4 (Send to Edge5)</c:v>
          </c:tx>
          <c:spPr>
            <a:ln w="25400" cap="rnd">
              <a:solidFill>
                <a:schemeClr val="accent4"/>
              </a:solidFill>
              <a:prstDash val="sysDash"/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Sheet1!$E$72:$E$91</c:f>
              <c:numCache>
                <c:formatCode>General</c:formatCode>
                <c:ptCount val="20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8</c:v>
                </c:pt>
                <c:pt idx="4">
                  <c:v>10</c:v>
                </c:pt>
                <c:pt idx="5">
                  <c:v>12</c:v>
                </c:pt>
                <c:pt idx="6">
                  <c:v>14</c:v>
                </c:pt>
                <c:pt idx="7">
                  <c:v>16</c:v>
                </c:pt>
                <c:pt idx="8">
                  <c:v>18</c:v>
                </c:pt>
                <c:pt idx="9">
                  <c:v>20</c:v>
                </c:pt>
                <c:pt idx="10">
                  <c:v>22</c:v>
                </c:pt>
                <c:pt idx="11">
                  <c:v>24</c:v>
                </c:pt>
                <c:pt idx="12">
                  <c:v>26</c:v>
                </c:pt>
                <c:pt idx="13">
                  <c:v>28</c:v>
                </c:pt>
                <c:pt idx="14">
                  <c:v>30</c:v>
                </c:pt>
                <c:pt idx="15">
                  <c:v>32</c:v>
                </c:pt>
                <c:pt idx="16">
                  <c:v>34</c:v>
                </c:pt>
                <c:pt idx="17">
                  <c:v>36</c:v>
                </c:pt>
                <c:pt idx="18">
                  <c:v>38</c:v>
                </c:pt>
                <c:pt idx="19">
                  <c:v>40</c:v>
                </c:pt>
              </c:numCache>
            </c:numRef>
          </c:xVal>
          <c:yVal>
            <c:numRef>
              <c:f>Sheet1!$G$72:$G$91</c:f>
              <c:numCache>
                <c:formatCode>General</c:formatCode>
                <c:ptCount val="20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8</c:v>
                </c:pt>
                <c:pt idx="4">
                  <c:v>10</c:v>
                </c:pt>
                <c:pt idx="5">
                  <c:v>10.9</c:v>
                </c:pt>
                <c:pt idx="6">
                  <c:v>10.1</c:v>
                </c:pt>
                <c:pt idx="7">
                  <c:v>9.1199999999999992</c:v>
                </c:pt>
                <c:pt idx="8">
                  <c:v>8.6199999999999992</c:v>
                </c:pt>
                <c:pt idx="9">
                  <c:v>9.02</c:v>
                </c:pt>
                <c:pt idx="10">
                  <c:v>8.61</c:v>
                </c:pt>
                <c:pt idx="11">
                  <c:v>7.68</c:v>
                </c:pt>
                <c:pt idx="12">
                  <c:v>9.17</c:v>
                </c:pt>
                <c:pt idx="13">
                  <c:v>8.8699999999999992</c:v>
                </c:pt>
                <c:pt idx="14">
                  <c:v>9.68</c:v>
                </c:pt>
                <c:pt idx="15">
                  <c:v>8.93</c:v>
                </c:pt>
                <c:pt idx="16">
                  <c:v>9.25</c:v>
                </c:pt>
                <c:pt idx="17">
                  <c:v>9.08</c:v>
                </c:pt>
                <c:pt idx="18">
                  <c:v>7.36</c:v>
                </c:pt>
                <c:pt idx="19">
                  <c:v>9.24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08DE-4D3D-855E-E5E34762D93E}"/>
            </c:ext>
          </c:extLst>
        </c:ser>
        <c:ser>
          <c:idx val="4"/>
          <c:order val="4"/>
          <c:tx>
            <c:v>Edge5 (Receive from Edge4)</c:v>
          </c:tx>
          <c:spPr>
            <a:ln w="12700" cap="rnd">
              <a:solidFill>
                <a:srgbClr val="7030A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12700">
                <a:solidFill>
                  <a:srgbClr val="7030A0"/>
                </a:solidFill>
              </a:ln>
              <a:effectLst/>
            </c:spPr>
          </c:marker>
          <c:xVal>
            <c:numRef>
              <c:f>Sheet1!$E$95:$E$114</c:f>
              <c:numCache>
                <c:formatCode>General</c:formatCode>
                <c:ptCount val="20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8</c:v>
                </c:pt>
                <c:pt idx="4">
                  <c:v>10</c:v>
                </c:pt>
                <c:pt idx="5">
                  <c:v>12</c:v>
                </c:pt>
                <c:pt idx="6">
                  <c:v>14</c:v>
                </c:pt>
                <c:pt idx="7">
                  <c:v>16</c:v>
                </c:pt>
                <c:pt idx="8">
                  <c:v>18</c:v>
                </c:pt>
                <c:pt idx="9">
                  <c:v>20</c:v>
                </c:pt>
                <c:pt idx="10">
                  <c:v>22</c:v>
                </c:pt>
                <c:pt idx="11">
                  <c:v>24</c:v>
                </c:pt>
                <c:pt idx="12">
                  <c:v>26</c:v>
                </c:pt>
                <c:pt idx="13">
                  <c:v>28</c:v>
                </c:pt>
                <c:pt idx="14">
                  <c:v>30</c:v>
                </c:pt>
                <c:pt idx="15">
                  <c:v>32</c:v>
                </c:pt>
                <c:pt idx="16">
                  <c:v>34</c:v>
                </c:pt>
                <c:pt idx="17">
                  <c:v>36</c:v>
                </c:pt>
                <c:pt idx="18">
                  <c:v>38</c:v>
                </c:pt>
                <c:pt idx="19">
                  <c:v>40</c:v>
                </c:pt>
              </c:numCache>
            </c:numRef>
          </c:xVal>
          <c:yVal>
            <c:numRef>
              <c:f>Sheet1!$G$95:$G$114</c:f>
              <c:numCache>
                <c:formatCode>General</c:formatCode>
                <c:ptCount val="20"/>
                <c:pt idx="0">
                  <c:v>2.02</c:v>
                </c:pt>
                <c:pt idx="1">
                  <c:v>4.05</c:v>
                </c:pt>
                <c:pt idx="2">
                  <c:v>6.03</c:v>
                </c:pt>
                <c:pt idx="3">
                  <c:v>8.06</c:v>
                </c:pt>
                <c:pt idx="4">
                  <c:v>10.1</c:v>
                </c:pt>
                <c:pt idx="5">
                  <c:v>11</c:v>
                </c:pt>
                <c:pt idx="6">
                  <c:v>10.1</c:v>
                </c:pt>
                <c:pt idx="7">
                  <c:v>9.1199999999999992</c:v>
                </c:pt>
                <c:pt idx="8">
                  <c:v>8.65</c:v>
                </c:pt>
                <c:pt idx="9">
                  <c:v>9.11</c:v>
                </c:pt>
                <c:pt idx="10">
                  <c:v>8.6999999999999993</c:v>
                </c:pt>
                <c:pt idx="11">
                  <c:v>9.3000000000000007</c:v>
                </c:pt>
                <c:pt idx="12">
                  <c:v>9.26</c:v>
                </c:pt>
                <c:pt idx="13">
                  <c:v>8.92</c:v>
                </c:pt>
                <c:pt idx="14">
                  <c:v>9.74</c:v>
                </c:pt>
                <c:pt idx="15">
                  <c:v>8.9700000000000006</c:v>
                </c:pt>
                <c:pt idx="16">
                  <c:v>9.3000000000000007</c:v>
                </c:pt>
                <c:pt idx="17">
                  <c:v>8.9700000000000006</c:v>
                </c:pt>
                <c:pt idx="18">
                  <c:v>7.41</c:v>
                </c:pt>
                <c:pt idx="19">
                  <c:v>9.3000000000000007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08DE-4D3D-855E-E5E34762D93E}"/>
            </c:ext>
          </c:extLst>
        </c:ser>
        <c:ser>
          <c:idx val="5"/>
          <c:order val="5"/>
          <c:tx>
            <c:v>Edge6 (Receive from Edge1)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xVal>
            <c:numRef>
              <c:f>Sheet1!$E$118:$E$137</c:f>
              <c:numCache>
                <c:formatCode>General</c:formatCode>
                <c:ptCount val="20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8</c:v>
                </c:pt>
                <c:pt idx="4">
                  <c:v>10</c:v>
                </c:pt>
                <c:pt idx="5">
                  <c:v>12</c:v>
                </c:pt>
                <c:pt idx="6">
                  <c:v>14</c:v>
                </c:pt>
                <c:pt idx="7">
                  <c:v>16</c:v>
                </c:pt>
                <c:pt idx="8">
                  <c:v>18</c:v>
                </c:pt>
                <c:pt idx="9">
                  <c:v>20</c:v>
                </c:pt>
                <c:pt idx="10">
                  <c:v>22</c:v>
                </c:pt>
                <c:pt idx="11">
                  <c:v>24</c:v>
                </c:pt>
                <c:pt idx="12">
                  <c:v>26</c:v>
                </c:pt>
                <c:pt idx="13">
                  <c:v>28</c:v>
                </c:pt>
                <c:pt idx="14">
                  <c:v>30</c:v>
                </c:pt>
                <c:pt idx="15">
                  <c:v>32</c:v>
                </c:pt>
                <c:pt idx="16">
                  <c:v>34</c:v>
                </c:pt>
                <c:pt idx="17">
                  <c:v>36</c:v>
                </c:pt>
                <c:pt idx="18">
                  <c:v>38</c:v>
                </c:pt>
                <c:pt idx="19">
                  <c:v>40</c:v>
                </c:pt>
              </c:numCache>
            </c:numRef>
          </c:xVal>
          <c:yVal>
            <c:numRef>
              <c:f>Sheet1!$G$118:$G$137</c:f>
              <c:numCache>
                <c:formatCode>General</c:formatCode>
                <c:ptCount val="20"/>
                <c:pt idx="0">
                  <c:v>2.02</c:v>
                </c:pt>
                <c:pt idx="1">
                  <c:v>4.04</c:v>
                </c:pt>
                <c:pt idx="2">
                  <c:v>6.03</c:v>
                </c:pt>
                <c:pt idx="3">
                  <c:v>8.08</c:v>
                </c:pt>
                <c:pt idx="4">
                  <c:v>10.1</c:v>
                </c:pt>
                <c:pt idx="5">
                  <c:v>12.1</c:v>
                </c:pt>
                <c:pt idx="6">
                  <c:v>14.1</c:v>
                </c:pt>
                <c:pt idx="7">
                  <c:v>16.100000000000001</c:v>
                </c:pt>
                <c:pt idx="8">
                  <c:v>17.899999999999999</c:v>
                </c:pt>
                <c:pt idx="9">
                  <c:v>16.600000000000001</c:v>
                </c:pt>
                <c:pt idx="10">
                  <c:v>17</c:v>
                </c:pt>
                <c:pt idx="11">
                  <c:v>18.899999999999999</c:v>
                </c:pt>
                <c:pt idx="12">
                  <c:v>15.7</c:v>
                </c:pt>
                <c:pt idx="13">
                  <c:v>15.5</c:v>
                </c:pt>
                <c:pt idx="14">
                  <c:v>13.3</c:v>
                </c:pt>
                <c:pt idx="15">
                  <c:v>16.8</c:v>
                </c:pt>
                <c:pt idx="16">
                  <c:v>16</c:v>
                </c:pt>
                <c:pt idx="17">
                  <c:v>16.899999999999999</c:v>
                </c:pt>
                <c:pt idx="18">
                  <c:v>19.8</c:v>
                </c:pt>
                <c:pt idx="19">
                  <c:v>16.5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08DE-4D3D-855E-E5E34762D93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33256592"/>
        <c:axId val="1733256176"/>
      </c:scatterChart>
      <c:valAx>
        <c:axId val="173325659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 b="0" i="0" baseline="0">
                    <a:effectLst/>
                  </a:rPr>
                  <a:t>Iperf -b (Mbps)</a:t>
                </a:r>
                <a:endParaRPr lang="en-US" sz="1600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33256176"/>
        <c:crosses val="autoZero"/>
        <c:crossBetween val="midCat"/>
      </c:valAx>
      <c:valAx>
        <c:axId val="17332561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 b="0" i="0" baseline="0">
                    <a:effectLst/>
                  </a:rPr>
                  <a:t>Measured Bit rate (Mbps)</a:t>
                </a:r>
                <a:endParaRPr lang="en-US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3325659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th-TH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0" i="0" baseline="0">
                <a:effectLst/>
              </a:rPr>
              <a:t>Experiment3: %CPU Utilisation when</a:t>
            </a:r>
            <a:r>
              <a:rPr lang="th-TH" sz="1800" b="0" i="0" baseline="0">
                <a:effectLst/>
              </a:rPr>
              <a:t> </a:t>
            </a:r>
            <a:r>
              <a:rPr lang="en-US" sz="1800" b="0" i="0" baseline="0">
                <a:effectLst/>
              </a:rPr>
              <a:t>edge1's bitrate is fixed as 15 Mpbs  </a:t>
            </a:r>
            <a:endParaRPr lang="en-US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Edge1 (sender &amp; receiver)</c:v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movingAvg"/>
            <c:period val="2"/>
            <c:dispRSqr val="0"/>
            <c:dispEq val="0"/>
          </c:trendline>
          <c:xVal>
            <c:numRef>
              <c:f>Sheet1!$B$4:$B$203</c:f>
              <c:numCache>
                <c:formatCode>General</c:formatCode>
                <c:ptCount val="200"/>
                <c:pt idx="0">
                  <c:v>2</c:v>
                </c:pt>
                <c:pt idx="20">
                  <c:v>4</c:v>
                </c:pt>
                <c:pt idx="40">
                  <c:v>6</c:v>
                </c:pt>
                <c:pt idx="60">
                  <c:v>8</c:v>
                </c:pt>
                <c:pt idx="80">
                  <c:v>10</c:v>
                </c:pt>
                <c:pt idx="100">
                  <c:v>12</c:v>
                </c:pt>
                <c:pt idx="120">
                  <c:v>14</c:v>
                </c:pt>
                <c:pt idx="140">
                  <c:v>16</c:v>
                </c:pt>
                <c:pt idx="160">
                  <c:v>18</c:v>
                </c:pt>
                <c:pt idx="180">
                  <c:v>20</c:v>
                </c:pt>
              </c:numCache>
            </c:numRef>
          </c:xVal>
          <c:yVal>
            <c:numRef>
              <c:f>Sheet1!$C$4:$C$203</c:f>
              <c:numCache>
                <c:formatCode>General</c:formatCode>
                <c:ptCount val="200"/>
                <c:pt idx="0">
                  <c:v>26.640000000000004</c:v>
                </c:pt>
                <c:pt idx="20">
                  <c:v>27.524999999999999</c:v>
                </c:pt>
                <c:pt idx="40">
                  <c:v>28.354999999999997</c:v>
                </c:pt>
                <c:pt idx="60">
                  <c:v>27.920000000000005</c:v>
                </c:pt>
                <c:pt idx="80">
                  <c:v>28.634999999999998</c:v>
                </c:pt>
                <c:pt idx="100">
                  <c:v>29.012499999999999</c:v>
                </c:pt>
                <c:pt idx="120">
                  <c:v>30.133333333333336</c:v>
                </c:pt>
                <c:pt idx="140">
                  <c:v>29.349999999999998</c:v>
                </c:pt>
                <c:pt idx="160">
                  <c:v>29.7</c:v>
                </c:pt>
                <c:pt idx="180">
                  <c:v>28.266666666666666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A450-4E4D-B68E-5E81A90C8F91}"/>
            </c:ext>
          </c:extLst>
        </c:ser>
        <c:ser>
          <c:idx val="1"/>
          <c:order val="1"/>
          <c:tx>
            <c:v>edge2 (sender)</c:v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movingAvg"/>
            <c:period val="2"/>
            <c:dispRSqr val="0"/>
            <c:dispEq val="0"/>
          </c:trendline>
          <c:xVal>
            <c:numRef>
              <c:f>Sheet1!$B$4:$B$203</c:f>
              <c:numCache>
                <c:formatCode>General</c:formatCode>
                <c:ptCount val="200"/>
                <c:pt idx="0">
                  <c:v>2</c:v>
                </c:pt>
                <c:pt idx="20">
                  <c:v>4</c:v>
                </c:pt>
                <c:pt idx="40">
                  <c:v>6</c:v>
                </c:pt>
                <c:pt idx="60">
                  <c:v>8</c:v>
                </c:pt>
                <c:pt idx="80">
                  <c:v>10</c:v>
                </c:pt>
                <c:pt idx="100">
                  <c:v>12</c:v>
                </c:pt>
                <c:pt idx="120">
                  <c:v>14</c:v>
                </c:pt>
                <c:pt idx="140">
                  <c:v>16</c:v>
                </c:pt>
                <c:pt idx="160">
                  <c:v>18</c:v>
                </c:pt>
                <c:pt idx="180">
                  <c:v>20</c:v>
                </c:pt>
              </c:numCache>
            </c:numRef>
          </c:xVal>
          <c:yVal>
            <c:numRef>
              <c:f>Sheet1!$G$4:$G$203</c:f>
              <c:numCache>
                <c:formatCode>General</c:formatCode>
                <c:ptCount val="200"/>
                <c:pt idx="0">
                  <c:v>6.51</c:v>
                </c:pt>
                <c:pt idx="20">
                  <c:v>10.049999999999999</c:v>
                </c:pt>
                <c:pt idx="40">
                  <c:v>12.26</c:v>
                </c:pt>
                <c:pt idx="60">
                  <c:v>15.545000000000002</c:v>
                </c:pt>
                <c:pt idx="80">
                  <c:v>18.331249999999997</c:v>
                </c:pt>
                <c:pt idx="100">
                  <c:v>22.012499999999996</c:v>
                </c:pt>
                <c:pt idx="120">
                  <c:v>25.099999999999998</c:v>
                </c:pt>
                <c:pt idx="140">
                  <c:v>27.266666666666666</c:v>
                </c:pt>
                <c:pt idx="160">
                  <c:v>27.65</c:v>
                </c:pt>
                <c:pt idx="180">
                  <c:v>27.85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A450-4E4D-B68E-5E81A90C8F91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axId val="347595008"/>
        <c:axId val="337294752"/>
      </c:scatterChart>
      <c:valAx>
        <c:axId val="34759500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 b="0" i="0" baseline="0">
                    <a:effectLst/>
                  </a:rPr>
                  <a:t>Iperf -b (Mbps)</a:t>
                </a:r>
                <a:endParaRPr lang="en-US">
                  <a:effectLst/>
                </a:endParaRPr>
              </a:p>
            </c:rich>
          </c:tx>
          <c:layout>
            <c:manualLayout>
              <c:xMode val="edge"/>
              <c:yMode val="edge"/>
              <c:x val="0.39782783423698337"/>
              <c:y val="0.8362544310508767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7294752"/>
        <c:crosses val="autoZero"/>
        <c:crossBetween val="midCat"/>
      </c:valAx>
      <c:valAx>
        <c:axId val="3372947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 b="0" i="0" baseline="0">
                    <a:effectLst/>
                  </a:rPr>
                  <a:t>%CPU usage</a:t>
                </a:r>
                <a:endParaRPr lang="en-US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759500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egendEntry>
        <c:idx val="2"/>
        <c:delete val="1"/>
      </c:legendEntry>
      <c:legendEntry>
        <c:idx val="3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th-TH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Iperf Log (Fixed</a:t>
            </a:r>
            <a:r>
              <a:rPr lang="en-US" baseline="0"/>
              <a:t> Edge1 as 15Mbps)</a:t>
            </a:r>
            <a:r>
              <a:rPr lang="en-US"/>
              <a:t> </a:t>
            </a:r>
            <a:endParaRPr lang="th-TH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Superedge (Received from Edge1)</c:v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movingAvg"/>
            <c:period val="2"/>
            <c:dispRSqr val="0"/>
            <c:dispEq val="0"/>
          </c:trendline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movingAvg"/>
            <c:period val="2"/>
            <c:dispRSqr val="0"/>
            <c:dispEq val="0"/>
          </c:trendline>
          <c:xVal>
            <c:numRef>
              <c:f>Sheet1!$E$3:$E$12</c:f>
              <c:numCache>
                <c:formatCode>General</c:formatCode>
                <c:ptCount val="10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8</c:v>
                </c:pt>
                <c:pt idx="4">
                  <c:v>10</c:v>
                </c:pt>
                <c:pt idx="5">
                  <c:v>12</c:v>
                </c:pt>
                <c:pt idx="6">
                  <c:v>14</c:v>
                </c:pt>
                <c:pt idx="7">
                  <c:v>16</c:v>
                </c:pt>
                <c:pt idx="8">
                  <c:v>18</c:v>
                </c:pt>
                <c:pt idx="9">
                  <c:v>20</c:v>
                </c:pt>
              </c:numCache>
            </c:numRef>
          </c:xVal>
          <c:yVal>
            <c:numRef>
              <c:f>Sheet1!$G$3:$G$12</c:f>
              <c:numCache>
                <c:formatCode>General</c:formatCode>
                <c:ptCount val="10"/>
                <c:pt idx="0">
                  <c:v>15.7</c:v>
                </c:pt>
                <c:pt idx="1">
                  <c:v>15.7</c:v>
                </c:pt>
                <c:pt idx="2">
                  <c:v>15.7</c:v>
                </c:pt>
                <c:pt idx="3">
                  <c:v>13.6</c:v>
                </c:pt>
                <c:pt idx="4">
                  <c:v>12.2</c:v>
                </c:pt>
                <c:pt idx="5">
                  <c:v>10.6</c:v>
                </c:pt>
                <c:pt idx="6">
                  <c:v>8.57</c:v>
                </c:pt>
                <c:pt idx="7">
                  <c:v>7.64</c:v>
                </c:pt>
                <c:pt idx="8">
                  <c:v>7.17</c:v>
                </c:pt>
                <c:pt idx="9">
                  <c:v>7.35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9461-49E1-B24E-D1E0892243C6}"/>
            </c:ext>
          </c:extLst>
        </c:ser>
        <c:ser>
          <c:idx val="1"/>
          <c:order val="1"/>
          <c:tx>
            <c:v>Superedge (Received from Edge4)</c:v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movingAvg"/>
            <c:period val="2"/>
            <c:dispRSqr val="0"/>
            <c:dispEq val="0"/>
          </c:trendline>
          <c:xVal>
            <c:numRef>
              <c:f>Sheet1!$E$3:$E$12</c:f>
              <c:numCache>
                <c:formatCode>General</c:formatCode>
                <c:ptCount val="10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8</c:v>
                </c:pt>
                <c:pt idx="4">
                  <c:v>10</c:v>
                </c:pt>
                <c:pt idx="5">
                  <c:v>12</c:v>
                </c:pt>
                <c:pt idx="6">
                  <c:v>14</c:v>
                </c:pt>
                <c:pt idx="7">
                  <c:v>16</c:v>
                </c:pt>
                <c:pt idx="8">
                  <c:v>18</c:v>
                </c:pt>
                <c:pt idx="9">
                  <c:v>20</c:v>
                </c:pt>
              </c:numCache>
            </c:numRef>
          </c:xVal>
          <c:yVal>
            <c:numRef>
              <c:f>Sheet1!$G$16:$G$25</c:f>
              <c:numCache>
                <c:formatCode>General</c:formatCode>
                <c:ptCount val="10"/>
                <c:pt idx="0">
                  <c:v>2.1</c:v>
                </c:pt>
                <c:pt idx="1">
                  <c:v>4.1900000000000004</c:v>
                </c:pt>
                <c:pt idx="2">
                  <c:v>6.29</c:v>
                </c:pt>
                <c:pt idx="3">
                  <c:v>7.1</c:v>
                </c:pt>
                <c:pt idx="4">
                  <c:v>7.74</c:v>
                </c:pt>
                <c:pt idx="5">
                  <c:v>7.7</c:v>
                </c:pt>
                <c:pt idx="6">
                  <c:v>7.39</c:v>
                </c:pt>
                <c:pt idx="7">
                  <c:v>7.43</c:v>
                </c:pt>
                <c:pt idx="8">
                  <c:v>7.34</c:v>
                </c:pt>
                <c:pt idx="9">
                  <c:v>7.41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9461-49E1-B24E-D1E0892243C6}"/>
            </c:ext>
          </c:extLst>
        </c:ser>
        <c:ser>
          <c:idx val="2"/>
          <c:order val="2"/>
          <c:tx>
            <c:v>edge1 (sender)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movingAvg"/>
            <c:period val="2"/>
            <c:dispRSqr val="0"/>
            <c:dispEq val="0"/>
          </c:trendline>
          <c:xVal>
            <c:numRef>
              <c:f>Sheet1!$R$3:$R$12</c:f>
              <c:numCache>
                <c:formatCode>General</c:formatCode>
                <c:ptCount val="10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8</c:v>
                </c:pt>
                <c:pt idx="4">
                  <c:v>10</c:v>
                </c:pt>
                <c:pt idx="5">
                  <c:v>12</c:v>
                </c:pt>
                <c:pt idx="6">
                  <c:v>14</c:v>
                </c:pt>
                <c:pt idx="7">
                  <c:v>16</c:v>
                </c:pt>
                <c:pt idx="8">
                  <c:v>18</c:v>
                </c:pt>
                <c:pt idx="9">
                  <c:v>20</c:v>
                </c:pt>
              </c:numCache>
            </c:numRef>
          </c:xVal>
          <c:yVal>
            <c:numRef>
              <c:f>Sheet1!$T$3:$T$12</c:f>
              <c:numCache>
                <c:formatCode>General</c:formatCode>
                <c:ptCount val="10"/>
                <c:pt idx="0">
                  <c:v>15.7</c:v>
                </c:pt>
                <c:pt idx="1">
                  <c:v>15.7</c:v>
                </c:pt>
                <c:pt idx="2">
                  <c:v>15.7</c:v>
                </c:pt>
                <c:pt idx="3">
                  <c:v>15.7</c:v>
                </c:pt>
                <c:pt idx="4">
                  <c:v>15.7</c:v>
                </c:pt>
                <c:pt idx="5">
                  <c:v>15.7</c:v>
                </c:pt>
                <c:pt idx="6">
                  <c:v>15.7</c:v>
                </c:pt>
                <c:pt idx="7">
                  <c:v>15.7</c:v>
                </c:pt>
                <c:pt idx="8">
                  <c:v>15.7</c:v>
                </c:pt>
                <c:pt idx="9">
                  <c:v>15.7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9461-49E1-B24E-D1E0892243C6}"/>
            </c:ext>
          </c:extLst>
        </c:ser>
        <c:ser>
          <c:idx val="3"/>
          <c:order val="3"/>
          <c:tx>
            <c:v>edge4 (sender)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4"/>
                </a:solidFill>
                <a:prstDash val="sysDot"/>
              </a:ln>
              <a:effectLst/>
            </c:spPr>
            <c:trendlineType val="linear"/>
            <c:forward val="2"/>
            <c:dispRSqr val="0"/>
            <c:dispEq val="0"/>
          </c:trendline>
          <c:xVal>
            <c:numRef>
              <c:f>Sheet1!$R$16:$R$25</c:f>
              <c:numCache>
                <c:formatCode>General</c:formatCode>
                <c:ptCount val="10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8</c:v>
                </c:pt>
                <c:pt idx="4">
                  <c:v>10</c:v>
                </c:pt>
                <c:pt idx="5">
                  <c:v>12</c:v>
                </c:pt>
                <c:pt idx="6">
                  <c:v>14</c:v>
                </c:pt>
                <c:pt idx="7">
                  <c:v>16</c:v>
                </c:pt>
                <c:pt idx="8">
                  <c:v>18</c:v>
                </c:pt>
                <c:pt idx="9">
                  <c:v>20</c:v>
                </c:pt>
              </c:numCache>
            </c:numRef>
          </c:xVal>
          <c:yVal>
            <c:numRef>
              <c:f>Sheet1!$T$16:$T$25</c:f>
              <c:numCache>
                <c:formatCode>General</c:formatCode>
                <c:ptCount val="10"/>
                <c:pt idx="0">
                  <c:v>2.1</c:v>
                </c:pt>
                <c:pt idx="1">
                  <c:v>4.1900000000000004</c:v>
                </c:pt>
                <c:pt idx="2">
                  <c:v>6.29</c:v>
                </c:pt>
                <c:pt idx="3">
                  <c:v>8.39</c:v>
                </c:pt>
                <c:pt idx="4">
                  <c:v>10.5</c:v>
                </c:pt>
                <c:pt idx="5">
                  <c:v>12.6</c:v>
                </c:pt>
                <c:pt idx="6">
                  <c:v>14.7</c:v>
                </c:pt>
                <c:pt idx="7">
                  <c:v>16.8</c:v>
                </c:pt>
                <c:pt idx="8">
                  <c:v>18.899999999999999</c:v>
                </c:pt>
                <c:pt idx="9">
                  <c:v>21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8-9461-49E1-B24E-D1E0892243C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31111871"/>
        <c:axId val="229349871"/>
      </c:scatterChart>
      <c:valAx>
        <c:axId val="23111187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/>
                  <a:t>Iperf</a:t>
                </a:r>
                <a:r>
                  <a:rPr lang="en-US" sz="1400" baseline="0"/>
                  <a:t> -b (Mbps)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9349871"/>
        <c:crosses val="autoZero"/>
        <c:crossBetween val="midCat"/>
      </c:valAx>
      <c:valAx>
        <c:axId val="2293498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100"/>
                  <a:t>Measured Bitrate</a:t>
                </a:r>
                <a:r>
                  <a:rPr lang="en-US" sz="1100" baseline="0"/>
                  <a:t> (Mbps)</a:t>
                </a:r>
                <a:endParaRPr lang="en-US" sz="110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1111871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egendEntry>
        <c:idx val="4"/>
        <c:delete val="1"/>
      </c:legendEntry>
      <c:legendEntry>
        <c:idx val="5"/>
        <c:delete val="1"/>
      </c:legendEntry>
      <c:legendEntry>
        <c:idx val="6"/>
        <c:delete val="1"/>
      </c:legendEntry>
      <c:legendEntry>
        <c:idx val="7"/>
        <c:delete val="1"/>
      </c:legendEntry>
      <c:legendEntry>
        <c:idx val="8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th-TH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v>Edge1 (sender &amp; receiver)</c:v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movingAvg"/>
            <c:period val="2"/>
            <c:dispRSqr val="0"/>
            <c:dispEq val="0"/>
          </c:trendline>
          <c:xVal>
            <c:numRef>
              <c:f>Sheet1!$B$4:$B$203</c:f>
              <c:numCache>
                <c:formatCode>General</c:formatCode>
                <c:ptCount val="200"/>
                <c:pt idx="0">
                  <c:v>2</c:v>
                </c:pt>
                <c:pt idx="20">
                  <c:v>4</c:v>
                </c:pt>
                <c:pt idx="40">
                  <c:v>6</c:v>
                </c:pt>
                <c:pt idx="60">
                  <c:v>8</c:v>
                </c:pt>
                <c:pt idx="80">
                  <c:v>10</c:v>
                </c:pt>
                <c:pt idx="100">
                  <c:v>12</c:v>
                </c:pt>
                <c:pt idx="120">
                  <c:v>14</c:v>
                </c:pt>
                <c:pt idx="140">
                  <c:v>16</c:v>
                </c:pt>
                <c:pt idx="160">
                  <c:v>18</c:v>
                </c:pt>
                <c:pt idx="180">
                  <c:v>20</c:v>
                </c:pt>
              </c:numCache>
            </c:numRef>
          </c:xVal>
          <c:yVal>
            <c:numRef>
              <c:f>Sheet1!$C$4:$C$203</c:f>
              <c:numCache>
                <c:formatCode>General</c:formatCode>
                <c:ptCount val="200"/>
                <c:pt idx="0">
                  <c:v>26.640000000000004</c:v>
                </c:pt>
                <c:pt idx="20">
                  <c:v>27.524999999999999</c:v>
                </c:pt>
                <c:pt idx="40">
                  <c:v>28.354999999999997</c:v>
                </c:pt>
                <c:pt idx="60">
                  <c:v>27.920000000000005</c:v>
                </c:pt>
                <c:pt idx="80">
                  <c:v>28.634999999999998</c:v>
                </c:pt>
                <c:pt idx="100">
                  <c:v>29.012499999999999</c:v>
                </c:pt>
                <c:pt idx="120">
                  <c:v>30.133333333333336</c:v>
                </c:pt>
                <c:pt idx="140">
                  <c:v>29.349999999999998</c:v>
                </c:pt>
                <c:pt idx="160">
                  <c:v>29.7</c:v>
                </c:pt>
                <c:pt idx="180">
                  <c:v>28.266666666666666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B149-489F-B421-389A25272E7C}"/>
            </c:ext>
          </c:extLst>
        </c:ser>
        <c:ser>
          <c:idx val="1"/>
          <c:order val="1"/>
          <c:tx>
            <c:v>edge2 (sender)</c:v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movingAvg"/>
            <c:period val="2"/>
            <c:dispRSqr val="0"/>
            <c:dispEq val="0"/>
          </c:trendline>
          <c:xVal>
            <c:numRef>
              <c:f>Sheet1!$B$4:$B$203</c:f>
              <c:numCache>
                <c:formatCode>General</c:formatCode>
                <c:ptCount val="200"/>
                <c:pt idx="0">
                  <c:v>2</c:v>
                </c:pt>
                <c:pt idx="20">
                  <c:v>4</c:v>
                </c:pt>
                <c:pt idx="40">
                  <c:v>6</c:v>
                </c:pt>
                <c:pt idx="60">
                  <c:v>8</c:v>
                </c:pt>
                <c:pt idx="80">
                  <c:v>10</c:v>
                </c:pt>
                <c:pt idx="100">
                  <c:v>12</c:v>
                </c:pt>
                <c:pt idx="120">
                  <c:v>14</c:v>
                </c:pt>
                <c:pt idx="140">
                  <c:v>16</c:v>
                </c:pt>
                <c:pt idx="160">
                  <c:v>18</c:v>
                </c:pt>
                <c:pt idx="180">
                  <c:v>20</c:v>
                </c:pt>
              </c:numCache>
            </c:numRef>
          </c:xVal>
          <c:yVal>
            <c:numRef>
              <c:f>Sheet1!$G$4:$G$203</c:f>
              <c:numCache>
                <c:formatCode>General</c:formatCode>
                <c:ptCount val="200"/>
                <c:pt idx="0">
                  <c:v>6.51</c:v>
                </c:pt>
                <c:pt idx="20">
                  <c:v>10.049999999999999</c:v>
                </c:pt>
                <c:pt idx="40">
                  <c:v>12.26</c:v>
                </c:pt>
                <c:pt idx="60">
                  <c:v>15.545000000000002</c:v>
                </c:pt>
                <c:pt idx="80">
                  <c:v>18.331249999999997</c:v>
                </c:pt>
                <c:pt idx="100">
                  <c:v>22.012499999999996</c:v>
                </c:pt>
                <c:pt idx="120">
                  <c:v>25.099999999999998</c:v>
                </c:pt>
                <c:pt idx="140">
                  <c:v>27.266666666666666</c:v>
                </c:pt>
                <c:pt idx="160">
                  <c:v>27.65</c:v>
                </c:pt>
                <c:pt idx="180">
                  <c:v>27.85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B149-489F-B421-389A25272E7C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axId val="347595008"/>
        <c:axId val="337294752"/>
      </c:scatterChart>
      <c:valAx>
        <c:axId val="34759500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7294752"/>
        <c:crosses val="autoZero"/>
        <c:crossBetween val="midCat"/>
      </c:valAx>
      <c:valAx>
        <c:axId val="3372947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 b="0" i="0" baseline="0">
                    <a:effectLst/>
                  </a:rPr>
                  <a:t>%CPU usage</a:t>
                </a:r>
                <a:endParaRPr lang="en-US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759500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egendEntry>
        <c:idx val="2"/>
        <c:delete val="1"/>
      </c:legendEntry>
      <c:legendEntry>
        <c:idx val="3"/>
        <c:delete val="1"/>
      </c:legendEntry>
      <c:layout>
        <c:manualLayout>
          <c:xMode val="edge"/>
          <c:yMode val="edge"/>
          <c:x val="0.33820539947211259"/>
          <c:y val="0.55523696833259406"/>
          <c:w val="0.50068871389481373"/>
          <c:h val="8.948038106269999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acrossLinear" id="2">
  <a:schemeClr val="accent1"/>
  <a:schemeClr val="accent2"/>
  <a:schemeClr val="accent3"/>
  <a:schemeClr val="accent4"/>
  <a:schemeClr val="accent5"/>
  <a:schemeClr val="accent6"/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หัวกระดาษ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ตัวแทนวันที่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64AC97-213C-4D38-91E8-981B91C62224}" type="datetimeFigureOut">
              <a:rPr lang="en-US" smtClean="0"/>
              <a:t>24/9/2021</a:t>
            </a:fld>
            <a:endParaRPr lang="en-US"/>
          </a:p>
        </p:txBody>
      </p:sp>
      <p:sp>
        <p:nvSpPr>
          <p:cNvPr id="4" name="ตัวแทนรูปบนสไลด์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ตัวแทนบันทึกย่อ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ตัวแทนหมายเลขสไลด์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F30860-741F-425B-9BB2-F7FC65285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1389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F30860-741F-425B-9BB2-F7FC65285D3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8789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F30860-741F-425B-9BB2-F7FC65285D3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7685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F30860-741F-425B-9BB2-F7FC65285D3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4677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สไลด์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B2E8FDED-6FA5-43D8-8237-15B5094091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ชื่อเรื่องรอง 2">
            <a:extLst>
              <a:ext uri="{FF2B5EF4-FFF2-40B4-BE49-F238E27FC236}">
                <a16:creationId xmlns:a16="http://schemas.microsoft.com/office/drawing/2014/main" id="{04B6A114-0383-4B58-A539-D7401C619F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h-TH"/>
              <a:t>คลิกเพื่อแก้ไขสไตล์ชื่อเรื่องรองต้นแบบ</a:t>
            </a:r>
            <a:endParaRPr lang="en-US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C3DF3ED7-836A-4B76-A099-4B9CECAB3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C10D8-FB45-43F6-9D8D-A38FB736CD79}" type="datetimeFigureOut">
              <a:rPr lang="en-US" smtClean="0"/>
              <a:t>24/9/2021</a:t>
            </a:fld>
            <a:endParaRPr lang="en-US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18D99CBC-737E-4A80-953E-CEFCC79E8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625601C8-F1A0-4A6B-BC72-28ECCAA01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B7C91-56F1-4DAC-B0A6-B0BEBC888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60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7EA01C29-4ECE-4656-9B7D-9BEB2AD2F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ข้อความแนวตั้ง 2">
            <a:extLst>
              <a:ext uri="{FF2B5EF4-FFF2-40B4-BE49-F238E27FC236}">
                <a16:creationId xmlns:a16="http://schemas.microsoft.com/office/drawing/2014/main" id="{358B7E1A-19CB-4182-83D9-7F941E32D1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36AC1085-5488-45C3-8870-F6292C945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C10D8-FB45-43F6-9D8D-A38FB736CD79}" type="datetimeFigureOut">
              <a:rPr lang="en-US" smtClean="0"/>
              <a:t>24/9/2021</a:t>
            </a:fld>
            <a:endParaRPr lang="en-US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C407080C-90CA-46D9-9324-F85850B23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03940F52-3082-4E12-A846-0B3249ECB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B7C91-56F1-4DAC-B0A6-B0BEBC888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881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>
            <a:extLst>
              <a:ext uri="{FF2B5EF4-FFF2-40B4-BE49-F238E27FC236}">
                <a16:creationId xmlns:a16="http://schemas.microsoft.com/office/drawing/2014/main" id="{7EE37A9D-49DE-4BBF-B659-5715E1272F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ข้อความแนวตั้ง 2">
            <a:extLst>
              <a:ext uri="{FF2B5EF4-FFF2-40B4-BE49-F238E27FC236}">
                <a16:creationId xmlns:a16="http://schemas.microsoft.com/office/drawing/2014/main" id="{72AC1B83-71E9-4F1D-88E8-F6BB14EB57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62F4EC51-9288-4E97-9942-6759A186D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C10D8-FB45-43F6-9D8D-A38FB736CD79}" type="datetimeFigureOut">
              <a:rPr lang="en-US" smtClean="0"/>
              <a:t>24/9/2021</a:t>
            </a:fld>
            <a:endParaRPr lang="en-US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7223339C-A2DE-450A-98CC-46398FB92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69257F3A-C60A-4DFA-BE94-95C893C73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B7C91-56F1-4DAC-B0A6-B0BEBC888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618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D28C4B69-3AB6-4CA1-BDEB-CA38C81B5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317DB091-98CB-4F00-8081-089F3C2B04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4BE02589-CB94-4831-967B-C1A76AE78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C10D8-FB45-43F6-9D8D-A38FB736CD79}" type="datetimeFigureOut">
              <a:rPr lang="en-US" smtClean="0"/>
              <a:t>24/9/2021</a:t>
            </a:fld>
            <a:endParaRPr lang="en-US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B49AE92A-0A7E-4F44-8418-2999B879F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72818C0E-5DAE-49F4-8D9F-FEBBEF3E9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B7C91-56F1-4DAC-B0A6-B0BEBC888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387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AC73BB61-0C5E-4E79-9C5F-0E59327B1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757334C6-9D78-47BA-91AA-6B438D7C29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D4AE0331-551C-443E-83C1-9336F804B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C10D8-FB45-43F6-9D8D-A38FB736CD79}" type="datetimeFigureOut">
              <a:rPr lang="en-US" smtClean="0"/>
              <a:t>24/9/2021</a:t>
            </a:fld>
            <a:endParaRPr lang="en-US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284688CD-FA44-4159-BEF8-8824C8F66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49EA857A-4F9E-4C3A-A985-1503D7EE7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B7C91-56F1-4DAC-B0A6-B0BEBC888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103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7301D04B-0DC5-4DFE-9382-77700316E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1FDB0BE7-EE22-44CF-9FE9-B5EF4472B9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ตัวแทนเนื้อหา 3">
            <a:extLst>
              <a:ext uri="{FF2B5EF4-FFF2-40B4-BE49-F238E27FC236}">
                <a16:creationId xmlns:a16="http://schemas.microsoft.com/office/drawing/2014/main" id="{E6F9A054-9682-4EE5-A3EB-76782AEE87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0E468B13-1386-4E97-BDF4-0F9E98B10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C10D8-FB45-43F6-9D8D-A38FB736CD79}" type="datetimeFigureOut">
              <a:rPr lang="en-US" smtClean="0"/>
              <a:t>24/9/2021</a:t>
            </a:fld>
            <a:endParaRPr lang="en-US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FAC0351B-096B-4CF2-AF5C-B23E0D42F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CD58D28F-D5DF-4A8E-BB03-162C21AF7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B7C91-56F1-4DAC-B0A6-B0BEBC888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820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B84D7461-F5F7-4502-BFFB-2BBFFE61F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A4812AB6-ADB2-479B-9C24-59ACE1030F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ตัวแทนเนื้อหา 3">
            <a:extLst>
              <a:ext uri="{FF2B5EF4-FFF2-40B4-BE49-F238E27FC236}">
                <a16:creationId xmlns:a16="http://schemas.microsoft.com/office/drawing/2014/main" id="{45CC11DE-9B88-4632-9623-47FBC2BE74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5" name="ตัวแทนข้อความ 4">
            <a:extLst>
              <a:ext uri="{FF2B5EF4-FFF2-40B4-BE49-F238E27FC236}">
                <a16:creationId xmlns:a16="http://schemas.microsoft.com/office/drawing/2014/main" id="{1A168A6D-41E4-42E6-9D12-82CFF7EFC5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6" name="ตัวแทนเนื้อหา 5">
            <a:extLst>
              <a:ext uri="{FF2B5EF4-FFF2-40B4-BE49-F238E27FC236}">
                <a16:creationId xmlns:a16="http://schemas.microsoft.com/office/drawing/2014/main" id="{9FDBE4F4-4E88-4290-BF4D-63D480C058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7" name="ตัวแทนวันที่ 6">
            <a:extLst>
              <a:ext uri="{FF2B5EF4-FFF2-40B4-BE49-F238E27FC236}">
                <a16:creationId xmlns:a16="http://schemas.microsoft.com/office/drawing/2014/main" id="{030A8D27-BF46-4FC7-A59F-B6AD66FE5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C10D8-FB45-43F6-9D8D-A38FB736CD79}" type="datetimeFigureOut">
              <a:rPr lang="en-US" smtClean="0"/>
              <a:t>24/9/2021</a:t>
            </a:fld>
            <a:endParaRPr lang="en-US"/>
          </a:p>
        </p:txBody>
      </p:sp>
      <p:sp>
        <p:nvSpPr>
          <p:cNvPr id="8" name="ตัวแทนท้ายกระดาษ 7">
            <a:extLst>
              <a:ext uri="{FF2B5EF4-FFF2-40B4-BE49-F238E27FC236}">
                <a16:creationId xmlns:a16="http://schemas.microsoft.com/office/drawing/2014/main" id="{040DE0ED-140B-4B6A-85E0-01452228C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ตัวแทนหมายเลขสไลด์ 8">
            <a:extLst>
              <a:ext uri="{FF2B5EF4-FFF2-40B4-BE49-F238E27FC236}">
                <a16:creationId xmlns:a16="http://schemas.microsoft.com/office/drawing/2014/main" id="{6384B416-0837-4BDF-AADD-2897B7E69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B7C91-56F1-4DAC-B0A6-B0BEBC888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187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F706EC93-58C9-4D08-8757-1B2E898CD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วันที่ 2">
            <a:extLst>
              <a:ext uri="{FF2B5EF4-FFF2-40B4-BE49-F238E27FC236}">
                <a16:creationId xmlns:a16="http://schemas.microsoft.com/office/drawing/2014/main" id="{536EA09F-EF91-43C1-9772-2269E3755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C10D8-FB45-43F6-9D8D-A38FB736CD79}" type="datetimeFigureOut">
              <a:rPr lang="en-US" smtClean="0"/>
              <a:t>24/9/2021</a:t>
            </a:fld>
            <a:endParaRPr lang="en-US"/>
          </a:p>
        </p:txBody>
      </p:sp>
      <p:sp>
        <p:nvSpPr>
          <p:cNvPr id="4" name="ตัวแทนท้ายกระดาษ 3">
            <a:extLst>
              <a:ext uri="{FF2B5EF4-FFF2-40B4-BE49-F238E27FC236}">
                <a16:creationId xmlns:a16="http://schemas.microsoft.com/office/drawing/2014/main" id="{380E039C-4E81-4A5E-87A3-C1FCA6F10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ตัวแทนหมายเลขสไลด์ 4">
            <a:extLst>
              <a:ext uri="{FF2B5EF4-FFF2-40B4-BE49-F238E27FC236}">
                <a16:creationId xmlns:a16="http://schemas.microsoft.com/office/drawing/2014/main" id="{06A65912-D06C-475C-9E7E-01FB18924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B7C91-56F1-4DAC-B0A6-B0BEBC888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037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วันที่ 1">
            <a:extLst>
              <a:ext uri="{FF2B5EF4-FFF2-40B4-BE49-F238E27FC236}">
                <a16:creationId xmlns:a16="http://schemas.microsoft.com/office/drawing/2014/main" id="{3B8E3CFF-75F0-4878-BAA5-A9A849926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C10D8-FB45-43F6-9D8D-A38FB736CD79}" type="datetimeFigureOut">
              <a:rPr lang="en-US" smtClean="0"/>
              <a:t>24/9/2021</a:t>
            </a:fld>
            <a:endParaRPr lang="en-US"/>
          </a:p>
        </p:txBody>
      </p:sp>
      <p:sp>
        <p:nvSpPr>
          <p:cNvPr id="3" name="ตัวแทนท้ายกระดาษ 2">
            <a:extLst>
              <a:ext uri="{FF2B5EF4-FFF2-40B4-BE49-F238E27FC236}">
                <a16:creationId xmlns:a16="http://schemas.microsoft.com/office/drawing/2014/main" id="{53ADCBC5-CFFC-482B-B486-5EFC2A91B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ตัวแทนหมายเลขสไลด์ 3">
            <a:extLst>
              <a:ext uri="{FF2B5EF4-FFF2-40B4-BE49-F238E27FC236}">
                <a16:creationId xmlns:a16="http://schemas.microsoft.com/office/drawing/2014/main" id="{5A02D950-4BC0-4F49-9727-C2DC7D9C6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B7C91-56F1-4DAC-B0A6-B0BEBC888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072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27E80A51-A94A-4F6C-89E9-57453E539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EC178362-6DEC-4710-8E63-F38A627C25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ตัวแทนข้อความ 3">
            <a:extLst>
              <a:ext uri="{FF2B5EF4-FFF2-40B4-BE49-F238E27FC236}">
                <a16:creationId xmlns:a16="http://schemas.microsoft.com/office/drawing/2014/main" id="{5682764A-A1AC-49D2-9CBD-245EF72A64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724C6434-CA77-4931-9C23-2CD7E90A5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C10D8-FB45-43F6-9D8D-A38FB736CD79}" type="datetimeFigureOut">
              <a:rPr lang="en-US" smtClean="0"/>
              <a:t>24/9/2021</a:t>
            </a:fld>
            <a:endParaRPr lang="en-US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213ADCA0-E36E-4C55-88CE-17AC64213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24AE3798-D310-4E7E-9407-F51BFD5E7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B7C91-56F1-4DAC-B0A6-B0BEBC888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488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CFAA4C0A-6984-4AD8-9B79-9C19E9FF8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รูปภาพ 2">
            <a:extLst>
              <a:ext uri="{FF2B5EF4-FFF2-40B4-BE49-F238E27FC236}">
                <a16:creationId xmlns:a16="http://schemas.microsoft.com/office/drawing/2014/main" id="{93C756D7-02C9-46DA-8EFF-4A7F074AC5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ตัวแทนข้อความ 3">
            <a:extLst>
              <a:ext uri="{FF2B5EF4-FFF2-40B4-BE49-F238E27FC236}">
                <a16:creationId xmlns:a16="http://schemas.microsoft.com/office/drawing/2014/main" id="{7CFF6235-C462-412F-8995-B3B66BB3BA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D21B37FC-BA96-408C-B117-2779BFCC1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C10D8-FB45-43F6-9D8D-A38FB736CD79}" type="datetimeFigureOut">
              <a:rPr lang="en-US" smtClean="0"/>
              <a:t>24/9/2021</a:t>
            </a:fld>
            <a:endParaRPr lang="en-US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40F13233-9F65-4004-BA8B-73298DBAC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2AAA0922-D0A6-4872-9EE2-E67BC062D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B7C91-56F1-4DAC-B0A6-B0BEBC888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402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ชื่อเรื่อง 1">
            <a:extLst>
              <a:ext uri="{FF2B5EF4-FFF2-40B4-BE49-F238E27FC236}">
                <a16:creationId xmlns:a16="http://schemas.microsoft.com/office/drawing/2014/main" id="{F7018C30-2625-42E1-B7C7-A2292C929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F9226774-A75F-495A-AC2C-0FE0B696BF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4A36D482-8065-4664-B3D0-A9AE349930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AC10D8-FB45-43F6-9D8D-A38FB736CD79}" type="datetimeFigureOut">
              <a:rPr lang="en-US" smtClean="0"/>
              <a:t>24/9/2021</a:t>
            </a:fld>
            <a:endParaRPr lang="en-US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24049986-07FA-432A-AAD6-41AD9B0CAF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D9186C14-2B8F-471B-B6A6-79F322D78B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0B7C91-56F1-4DAC-B0A6-B0BEBC888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118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4.xml"/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5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8.xml"/><Relationship Id="rId2" Type="http://schemas.openxmlformats.org/officeDocument/2006/relationships/chart" Target="../charts/chart17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20.xml"/><Relationship Id="rId4" Type="http://schemas.openxmlformats.org/officeDocument/2006/relationships/chart" Target="../charts/char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รูปภาพ 8">
            <a:extLst>
              <a:ext uri="{FF2B5EF4-FFF2-40B4-BE49-F238E27FC236}">
                <a16:creationId xmlns:a16="http://schemas.microsoft.com/office/drawing/2014/main" id="{89389534-E19F-4E9C-8C77-B289F03899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1034" y="0"/>
            <a:ext cx="7849285" cy="2766733"/>
          </a:xfrm>
          <a:prstGeom prst="rect">
            <a:avLst/>
          </a:prstGeom>
        </p:spPr>
      </p:pic>
      <p:pic>
        <p:nvPicPr>
          <p:cNvPr id="11" name="รูปภาพ 10">
            <a:extLst>
              <a:ext uri="{FF2B5EF4-FFF2-40B4-BE49-F238E27FC236}">
                <a16:creationId xmlns:a16="http://schemas.microsoft.com/office/drawing/2014/main" id="{638A0F6B-B32B-493F-ADDD-BD4318D473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8962" y="2940208"/>
            <a:ext cx="7353430" cy="3917792"/>
          </a:xfrm>
          <a:prstGeom prst="rect">
            <a:avLst/>
          </a:prstGeom>
        </p:spPr>
      </p:pic>
      <p:sp>
        <p:nvSpPr>
          <p:cNvPr id="12" name="กล่องข้อความ 11">
            <a:extLst>
              <a:ext uri="{FF2B5EF4-FFF2-40B4-BE49-F238E27FC236}">
                <a16:creationId xmlns:a16="http://schemas.microsoft.com/office/drawing/2014/main" id="{025B3222-0C57-4680-BED1-F0157798B8BB}"/>
              </a:ext>
            </a:extLst>
          </p:cNvPr>
          <p:cNvSpPr txBox="1"/>
          <p:nvPr/>
        </p:nvSpPr>
        <p:spPr>
          <a:xfrm>
            <a:off x="836023" y="737035"/>
            <a:ext cx="25720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Experiment1</a:t>
            </a:r>
          </a:p>
        </p:txBody>
      </p:sp>
      <p:sp>
        <p:nvSpPr>
          <p:cNvPr id="30" name="กล่องข้อความ 29">
            <a:extLst>
              <a:ext uri="{FF2B5EF4-FFF2-40B4-BE49-F238E27FC236}">
                <a16:creationId xmlns:a16="http://schemas.microsoft.com/office/drawing/2014/main" id="{FBAD9CB0-DB96-44F9-90E7-4684051D7544}"/>
              </a:ext>
            </a:extLst>
          </p:cNvPr>
          <p:cNvSpPr txBox="1"/>
          <p:nvPr/>
        </p:nvSpPr>
        <p:spPr>
          <a:xfrm>
            <a:off x="836022" y="4397659"/>
            <a:ext cx="25720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Experiment2</a:t>
            </a:r>
          </a:p>
        </p:txBody>
      </p:sp>
      <p:cxnSp>
        <p:nvCxnSpPr>
          <p:cNvPr id="14" name="ตัวเชื่อมต่อตรง 13">
            <a:extLst>
              <a:ext uri="{FF2B5EF4-FFF2-40B4-BE49-F238E27FC236}">
                <a16:creationId xmlns:a16="http://schemas.microsoft.com/office/drawing/2014/main" id="{437BFBD4-D7D7-4F4C-899D-23E1821B3AF9}"/>
              </a:ext>
            </a:extLst>
          </p:cNvPr>
          <p:cNvCxnSpPr/>
          <p:nvPr/>
        </p:nvCxnSpPr>
        <p:spPr>
          <a:xfrm>
            <a:off x="0" y="2766733"/>
            <a:ext cx="12192000" cy="0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85652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9" name="แผนภูมิ 48">
            <a:extLst>
              <a:ext uri="{FF2B5EF4-FFF2-40B4-BE49-F238E27FC236}">
                <a16:creationId xmlns:a16="http://schemas.microsoft.com/office/drawing/2014/main" id="{43767400-348A-41EA-86D2-EE7E06C1128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21417079"/>
              </p:ext>
            </p:extLst>
          </p:nvPr>
        </p:nvGraphicFramePr>
        <p:xfrm>
          <a:off x="641678" y="385669"/>
          <a:ext cx="11245522" cy="62216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327741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แผนภูมิ 2">
            <a:extLst>
              <a:ext uri="{FF2B5EF4-FFF2-40B4-BE49-F238E27FC236}">
                <a16:creationId xmlns:a16="http://schemas.microsoft.com/office/drawing/2014/main" id="{C0703C9F-C1D4-4743-BC3B-5CAF5D7D024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42580447"/>
              </p:ext>
            </p:extLst>
          </p:nvPr>
        </p:nvGraphicFramePr>
        <p:xfrm>
          <a:off x="681657" y="539031"/>
          <a:ext cx="10778159" cy="59412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991865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สี่เหลี่ยมผืนผ้า: มุมมน 36">
            <a:extLst>
              <a:ext uri="{FF2B5EF4-FFF2-40B4-BE49-F238E27FC236}">
                <a16:creationId xmlns:a16="http://schemas.microsoft.com/office/drawing/2014/main" id="{E71184CC-95B7-4BF8-BC66-B3DB4C3C3E3F}"/>
              </a:ext>
            </a:extLst>
          </p:cNvPr>
          <p:cNvSpPr/>
          <p:nvPr/>
        </p:nvSpPr>
        <p:spPr>
          <a:xfrm>
            <a:off x="8495712" y="407768"/>
            <a:ext cx="3675979" cy="811784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วงรี 34">
            <a:extLst>
              <a:ext uri="{FF2B5EF4-FFF2-40B4-BE49-F238E27FC236}">
                <a16:creationId xmlns:a16="http://schemas.microsoft.com/office/drawing/2014/main" id="{A29CC577-BFAD-49E9-B230-E05F7B234F53}"/>
              </a:ext>
            </a:extLst>
          </p:cNvPr>
          <p:cNvSpPr/>
          <p:nvPr/>
        </p:nvSpPr>
        <p:spPr>
          <a:xfrm>
            <a:off x="9349191" y="4876449"/>
            <a:ext cx="2939846" cy="1950205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วงรี 28">
            <a:extLst>
              <a:ext uri="{FF2B5EF4-FFF2-40B4-BE49-F238E27FC236}">
                <a16:creationId xmlns:a16="http://schemas.microsoft.com/office/drawing/2014/main" id="{89D75DB7-CBBC-44C6-8935-520878B0171F}"/>
              </a:ext>
            </a:extLst>
          </p:cNvPr>
          <p:cNvSpPr/>
          <p:nvPr/>
        </p:nvSpPr>
        <p:spPr>
          <a:xfrm>
            <a:off x="1081548" y="1078129"/>
            <a:ext cx="4119717" cy="195020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สี่เหลี่ยมผืนผ้า 2">
            <a:extLst>
              <a:ext uri="{FF2B5EF4-FFF2-40B4-BE49-F238E27FC236}">
                <a16:creationId xmlns:a16="http://schemas.microsoft.com/office/drawing/2014/main" id="{1BA0116E-6CE6-42DD-8EAC-7210B92161AE}"/>
              </a:ext>
            </a:extLst>
          </p:cNvPr>
          <p:cNvSpPr/>
          <p:nvPr/>
        </p:nvSpPr>
        <p:spPr>
          <a:xfrm>
            <a:off x="4773561" y="1233905"/>
            <a:ext cx="2644877" cy="88490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Super Edge</a:t>
            </a:r>
          </a:p>
        </p:txBody>
      </p:sp>
      <p:sp>
        <p:nvSpPr>
          <p:cNvPr id="5" name="สี่เหลี่ยมผืนผ้า 4">
            <a:extLst>
              <a:ext uri="{FF2B5EF4-FFF2-40B4-BE49-F238E27FC236}">
                <a16:creationId xmlns:a16="http://schemas.microsoft.com/office/drawing/2014/main" id="{2DEAC9B8-AFC2-4122-9794-9786EAC8EBFF}"/>
              </a:ext>
            </a:extLst>
          </p:cNvPr>
          <p:cNvSpPr/>
          <p:nvPr/>
        </p:nvSpPr>
        <p:spPr>
          <a:xfrm>
            <a:off x="8195187" y="4894968"/>
            <a:ext cx="2644877" cy="884903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Edge1</a:t>
            </a:r>
          </a:p>
          <a:p>
            <a:pPr algn="ctr"/>
            <a:r>
              <a:rPr lang="en-US" sz="2400" dirty="0"/>
              <a:t>(Client)</a:t>
            </a:r>
          </a:p>
        </p:txBody>
      </p:sp>
      <p:cxnSp>
        <p:nvCxnSpPr>
          <p:cNvPr id="17" name="ลูกศรเชื่อมต่อแบบตรง 16">
            <a:extLst>
              <a:ext uri="{FF2B5EF4-FFF2-40B4-BE49-F238E27FC236}">
                <a16:creationId xmlns:a16="http://schemas.microsoft.com/office/drawing/2014/main" id="{D0FBD180-B416-4603-8720-24A665CAED57}"/>
              </a:ext>
            </a:extLst>
          </p:cNvPr>
          <p:cNvCxnSpPr>
            <a:cxnSpLocks/>
            <a:stCxn id="5" idx="0"/>
            <a:endCxn id="3" idx="2"/>
          </p:cNvCxnSpPr>
          <p:nvPr/>
        </p:nvCxnSpPr>
        <p:spPr>
          <a:xfrm flipH="1" flipV="1">
            <a:off x="6096000" y="2118808"/>
            <a:ext cx="3421626" cy="2776160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ลูกศรเชื่อมต่อแบบตรง 19">
            <a:extLst>
              <a:ext uri="{FF2B5EF4-FFF2-40B4-BE49-F238E27FC236}">
                <a16:creationId xmlns:a16="http://schemas.microsoft.com/office/drawing/2014/main" id="{174B6690-EDCE-4623-8F46-4C6452E9AF5F}"/>
              </a:ext>
            </a:extLst>
          </p:cNvPr>
          <p:cNvCxnSpPr>
            <a:cxnSpLocks/>
          </p:cNvCxnSpPr>
          <p:nvPr/>
        </p:nvCxnSpPr>
        <p:spPr>
          <a:xfrm flipH="1">
            <a:off x="9193161" y="609599"/>
            <a:ext cx="1140541" cy="1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ลูกศรเชื่อมต่อแบบตรง 22">
            <a:extLst>
              <a:ext uri="{FF2B5EF4-FFF2-40B4-BE49-F238E27FC236}">
                <a16:creationId xmlns:a16="http://schemas.microsoft.com/office/drawing/2014/main" id="{EEA5B526-D052-4024-96B9-C9B37BA1A166}"/>
              </a:ext>
            </a:extLst>
          </p:cNvPr>
          <p:cNvCxnSpPr>
            <a:cxnSpLocks/>
          </p:cNvCxnSpPr>
          <p:nvPr/>
        </p:nvCxnSpPr>
        <p:spPr>
          <a:xfrm>
            <a:off x="9270089" y="1034885"/>
            <a:ext cx="1140542" cy="0"/>
          </a:xfrm>
          <a:prstGeom prst="straightConnector1">
            <a:avLst/>
          </a:prstGeom>
          <a:ln>
            <a:solidFill>
              <a:srgbClr val="0070C0"/>
            </a:solidFill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994730F0-9C03-4DC7-B58A-B1780D6872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4373" y="1416015"/>
            <a:ext cx="931607" cy="931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กล่องข้อความ 26">
            <a:extLst>
              <a:ext uri="{FF2B5EF4-FFF2-40B4-BE49-F238E27FC236}">
                <a16:creationId xmlns:a16="http://schemas.microsoft.com/office/drawing/2014/main" id="{ECF044D1-0A47-4907-984A-07E2141D0435}"/>
              </a:ext>
            </a:extLst>
          </p:cNvPr>
          <p:cNvSpPr txBox="1"/>
          <p:nvPr/>
        </p:nvSpPr>
        <p:spPr>
          <a:xfrm>
            <a:off x="1715829" y="2210887"/>
            <a:ext cx="2775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CPU Utilization of Edge1 &amp;2</a:t>
            </a:r>
          </a:p>
        </p:txBody>
      </p:sp>
      <p:pic>
        <p:nvPicPr>
          <p:cNvPr id="32" name="Picture 2">
            <a:extLst>
              <a:ext uri="{FF2B5EF4-FFF2-40B4-BE49-F238E27FC236}">
                <a16:creationId xmlns:a16="http://schemas.microsoft.com/office/drawing/2014/main" id="{E6D24608-7D56-4081-9B72-36C1D87AAA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4922" y="5244012"/>
            <a:ext cx="931607" cy="931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กล่องข้อความ 35">
            <a:extLst>
              <a:ext uri="{FF2B5EF4-FFF2-40B4-BE49-F238E27FC236}">
                <a16:creationId xmlns:a16="http://schemas.microsoft.com/office/drawing/2014/main" id="{3C40958D-2951-4D65-85B5-0B30EF4F4ADA}"/>
              </a:ext>
            </a:extLst>
          </p:cNvPr>
          <p:cNvSpPr txBox="1"/>
          <p:nvPr/>
        </p:nvSpPr>
        <p:spPr>
          <a:xfrm>
            <a:off x="9910971" y="5888026"/>
            <a:ext cx="10839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Iperf3 log</a:t>
            </a:r>
          </a:p>
          <a:p>
            <a:r>
              <a:rPr lang="en-US" dirty="0"/>
              <a:t>edge1</a:t>
            </a:r>
          </a:p>
        </p:txBody>
      </p:sp>
      <p:sp>
        <p:nvSpPr>
          <p:cNvPr id="30" name="กล่องข้อความ 29">
            <a:extLst>
              <a:ext uri="{FF2B5EF4-FFF2-40B4-BE49-F238E27FC236}">
                <a16:creationId xmlns:a16="http://schemas.microsoft.com/office/drawing/2014/main" id="{74CA634C-ECE5-48B3-A107-4A2D0906318F}"/>
              </a:ext>
            </a:extLst>
          </p:cNvPr>
          <p:cNvSpPr txBox="1"/>
          <p:nvPr/>
        </p:nvSpPr>
        <p:spPr>
          <a:xfrm>
            <a:off x="10512435" y="850219"/>
            <a:ext cx="1196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plane</a:t>
            </a:r>
          </a:p>
        </p:txBody>
      </p:sp>
      <p:sp>
        <p:nvSpPr>
          <p:cNvPr id="38" name="กล่องข้อความ 37">
            <a:extLst>
              <a:ext uri="{FF2B5EF4-FFF2-40B4-BE49-F238E27FC236}">
                <a16:creationId xmlns:a16="http://schemas.microsoft.com/office/drawing/2014/main" id="{AD86B326-AA62-47BD-8F39-A07B4ED68F11}"/>
              </a:ext>
            </a:extLst>
          </p:cNvPr>
          <p:cNvSpPr txBox="1"/>
          <p:nvPr/>
        </p:nvSpPr>
        <p:spPr>
          <a:xfrm>
            <a:off x="10410631" y="407768"/>
            <a:ext cx="1453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Control plane</a:t>
            </a:r>
          </a:p>
        </p:txBody>
      </p:sp>
      <p:sp>
        <p:nvSpPr>
          <p:cNvPr id="41" name="กล่องข้อความ 40">
            <a:extLst>
              <a:ext uri="{FF2B5EF4-FFF2-40B4-BE49-F238E27FC236}">
                <a16:creationId xmlns:a16="http://schemas.microsoft.com/office/drawing/2014/main" id="{1B5A6E81-80B5-4517-A025-FE1C8761DB49}"/>
              </a:ext>
            </a:extLst>
          </p:cNvPr>
          <p:cNvSpPr txBox="1"/>
          <p:nvPr/>
        </p:nvSpPr>
        <p:spPr>
          <a:xfrm>
            <a:off x="3809428" y="4127510"/>
            <a:ext cx="4910014" cy="70788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UDP packets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000" dirty="0"/>
              <a:t> Iperf3 –u –b [2, 4 , 6 ,..., 20M] –t 90 or 75</a:t>
            </a:r>
          </a:p>
        </p:txBody>
      </p:sp>
      <p:sp>
        <p:nvSpPr>
          <p:cNvPr id="43" name="กล่องข้อความ 42">
            <a:extLst>
              <a:ext uri="{FF2B5EF4-FFF2-40B4-BE49-F238E27FC236}">
                <a16:creationId xmlns:a16="http://schemas.microsoft.com/office/drawing/2014/main" id="{AA1740FF-70E9-44EE-B529-78EAFF10D595}"/>
              </a:ext>
            </a:extLst>
          </p:cNvPr>
          <p:cNvSpPr txBox="1"/>
          <p:nvPr/>
        </p:nvSpPr>
        <p:spPr>
          <a:xfrm>
            <a:off x="4363705" y="2945987"/>
            <a:ext cx="3675979" cy="1015663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Streaming %CPU info 20 points for every bitrate parameters</a:t>
            </a:r>
          </a:p>
        </p:txBody>
      </p:sp>
      <p:sp>
        <p:nvSpPr>
          <p:cNvPr id="26" name="วงรี 25">
            <a:extLst>
              <a:ext uri="{FF2B5EF4-FFF2-40B4-BE49-F238E27FC236}">
                <a16:creationId xmlns:a16="http://schemas.microsoft.com/office/drawing/2014/main" id="{49C88A71-8CDC-4422-8F2A-64B7529A4FA4}"/>
              </a:ext>
            </a:extLst>
          </p:cNvPr>
          <p:cNvSpPr/>
          <p:nvPr/>
        </p:nvSpPr>
        <p:spPr>
          <a:xfrm>
            <a:off x="613313" y="4894968"/>
            <a:ext cx="2939846" cy="1950205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สี่เหลี่ยมผืนผ้า 27">
            <a:extLst>
              <a:ext uri="{FF2B5EF4-FFF2-40B4-BE49-F238E27FC236}">
                <a16:creationId xmlns:a16="http://schemas.microsoft.com/office/drawing/2014/main" id="{F85BDC75-946A-4643-88D0-15253036204F}"/>
              </a:ext>
            </a:extLst>
          </p:cNvPr>
          <p:cNvSpPr/>
          <p:nvPr/>
        </p:nvSpPr>
        <p:spPr>
          <a:xfrm>
            <a:off x="114356" y="4724883"/>
            <a:ext cx="2644877" cy="884903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Edge4</a:t>
            </a:r>
          </a:p>
          <a:p>
            <a:pPr algn="ctr"/>
            <a:r>
              <a:rPr lang="en-US" sz="3200" dirty="0"/>
              <a:t>(Client)</a:t>
            </a:r>
          </a:p>
        </p:txBody>
      </p:sp>
      <p:sp>
        <p:nvSpPr>
          <p:cNvPr id="40" name="กล่องข้อความ 39">
            <a:extLst>
              <a:ext uri="{FF2B5EF4-FFF2-40B4-BE49-F238E27FC236}">
                <a16:creationId xmlns:a16="http://schemas.microsoft.com/office/drawing/2014/main" id="{B7F9FAC4-09DB-4AB5-98FD-85FAFC05DBB0}"/>
              </a:ext>
            </a:extLst>
          </p:cNvPr>
          <p:cNvSpPr txBox="1"/>
          <p:nvPr/>
        </p:nvSpPr>
        <p:spPr>
          <a:xfrm>
            <a:off x="1847410" y="5904314"/>
            <a:ext cx="10839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Iperf3 log</a:t>
            </a:r>
          </a:p>
          <a:p>
            <a:r>
              <a:rPr lang="en-US" dirty="0"/>
              <a:t>edge4</a:t>
            </a:r>
          </a:p>
        </p:txBody>
      </p:sp>
      <p:pic>
        <p:nvPicPr>
          <p:cNvPr id="42" name="Picture 2">
            <a:extLst>
              <a:ext uri="{FF2B5EF4-FFF2-40B4-BE49-F238E27FC236}">
                <a16:creationId xmlns:a16="http://schemas.microsoft.com/office/drawing/2014/main" id="{6EF28FAF-6ABB-4E90-AE8E-B49ED2124A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558" y="5602750"/>
            <a:ext cx="931607" cy="931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0" name="ลูกศรเชื่อมต่อแบบตรง 49">
            <a:extLst>
              <a:ext uri="{FF2B5EF4-FFF2-40B4-BE49-F238E27FC236}">
                <a16:creationId xmlns:a16="http://schemas.microsoft.com/office/drawing/2014/main" id="{40551D1C-2D4D-48F3-BE3A-5B7A4BA6D6D6}"/>
              </a:ext>
            </a:extLst>
          </p:cNvPr>
          <p:cNvCxnSpPr>
            <a:cxnSpLocks/>
            <a:stCxn id="5" idx="0"/>
            <a:endCxn id="3" idx="3"/>
          </p:cNvCxnSpPr>
          <p:nvPr/>
        </p:nvCxnSpPr>
        <p:spPr>
          <a:xfrm flipH="1" flipV="1">
            <a:off x="7418438" y="1676357"/>
            <a:ext cx="2099188" cy="3218611"/>
          </a:xfrm>
          <a:prstGeom prst="straightConnector1">
            <a:avLst/>
          </a:prstGeom>
          <a:ln>
            <a:solidFill>
              <a:srgbClr val="0070C0"/>
            </a:solidFill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ลูกศรเชื่อมต่อแบบตรง 14">
            <a:extLst>
              <a:ext uri="{FF2B5EF4-FFF2-40B4-BE49-F238E27FC236}">
                <a16:creationId xmlns:a16="http://schemas.microsoft.com/office/drawing/2014/main" id="{9563AE3E-B613-4C32-A263-F68A285BEF9C}"/>
              </a:ext>
            </a:extLst>
          </p:cNvPr>
          <p:cNvCxnSpPr>
            <a:stCxn id="28" idx="3"/>
          </p:cNvCxnSpPr>
          <p:nvPr/>
        </p:nvCxnSpPr>
        <p:spPr>
          <a:xfrm flipV="1">
            <a:off x="2759233" y="5161935"/>
            <a:ext cx="6433928" cy="5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ลูกศรเชื่อมต่อแบบตรง 50">
            <a:extLst>
              <a:ext uri="{FF2B5EF4-FFF2-40B4-BE49-F238E27FC236}">
                <a16:creationId xmlns:a16="http://schemas.microsoft.com/office/drawing/2014/main" id="{582BB28C-898F-4E36-BCCF-D9A271F2051F}"/>
              </a:ext>
            </a:extLst>
          </p:cNvPr>
          <p:cNvCxnSpPr>
            <a:cxnSpLocks/>
            <a:endCxn id="3" idx="3"/>
          </p:cNvCxnSpPr>
          <p:nvPr/>
        </p:nvCxnSpPr>
        <p:spPr>
          <a:xfrm flipH="1" flipV="1">
            <a:off x="7418438" y="1676357"/>
            <a:ext cx="1705897" cy="3485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ลูกศรเชื่อมต่อแบบตรง 48">
            <a:extLst>
              <a:ext uri="{FF2B5EF4-FFF2-40B4-BE49-F238E27FC236}">
                <a16:creationId xmlns:a16="http://schemas.microsoft.com/office/drawing/2014/main" id="{71DA64EC-C5AC-4B04-AFFC-36013009F54C}"/>
              </a:ext>
            </a:extLst>
          </p:cNvPr>
          <p:cNvCxnSpPr>
            <a:cxnSpLocks/>
            <a:stCxn id="28" idx="0"/>
          </p:cNvCxnSpPr>
          <p:nvPr/>
        </p:nvCxnSpPr>
        <p:spPr>
          <a:xfrm>
            <a:off x="1436795" y="4724883"/>
            <a:ext cx="7451566" cy="299401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ลูกศรเชื่อมต่อแบบตรง 30">
            <a:extLst>
              <a:ext uri="{FF2B5EF4-FFF2-40B4-BE49-F238E27FC236}">
                <a16:creationId xmlns:a16="http://schemas.microsoft.com/office/drawing/2014/main" id="{49B5AFD3-D851-4794-9A21-1443AD4EAE1F}"/>
              </a:ext>
            </a:extLst>
          </p:cNvPr>
          <p:cNvCxnSpPr>
            <a:cxnSpLocks/>
            <a:endCxn id="3" idx="2"/>
          </p:cNvCxnSpPr>
          <p:nvPr/>
        </p:nvCxnSpPr>
        <p:spPr>
          <a:xfrm flipH="1" flipV="1">
            <a:off x="6096000" y="2118808"/>
            <a:ext cx="2792361" cy="2905476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50442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ลูกศรเชื่อมต่อแบบตรง 32">
            <a:extLst>
              <a:ext uri="{FF2B5EF4-FFF2-40B4-BE49-F238E27FC236}">
                <a16:creationId xmlns:a16="http://schemas.microsoft.com/office/drawing/2014/main" id="{5C45D631-ABA6-41F6-AB8A-0724450B24B4}"/>
              </a:ext>
            </a:extLst>
          </p:cNvPr>
          <p:cNvCxnSpPr>
            <a:cxnSpLocks/>
          </p:cNvCxnSpPr>
          <p:nvPr/>
        </p:nvCxnSpPr>
        <p:spPr>
          <a:xfrm flipV="1">
            <a:off x="1589195" y="4857936"/>
            <a:ext cx="7367992" cy="19348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ลูกศรเชื่อมต่อแบบตรง 48">
            <a:extLst>
              <a:ext uri="{FF2B5EF4-FFF2-40B4-BE49-F238E27FC236}">
                <a16:creationId xmlns:a16="http://schemas.microsoft.com/office/drawing/2014/main" id="{71DA64EC-C5AC-4B04-AFFC-36013009F54C}"/>
              </a:ext>
            </a:extLst>
          </p:cNvPr>
          <p:cNvCxnSpPr>
            <a:cxnSpLocks/>
            <a:endCxn id="3" idx="2"/>
          </p:cNvCxnSpPr>
          <p:nvPr/>
        </p:nvCxnSpPr>
        <p:spPr>
          <a:xfrm flipH="1" flipV="1">
            <a:off x="6096000" y="2118808"/>
            <a:ext cx="2861187" cy="2757641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สี่เหลี่ยมผืนผ้า: มุมมน 36">
            <a:extLst>
              <a:ext uri="{FF2B5EF4-FFF2-40B4-BE49-F238E27FC236}">
                <a16:creationId xmlns:a16="http://schemas.microsoft.com/office/drawing/2014/main" id="{E71184CC-95B7-4BF8-BC66-B3DB4C3C3E3F}"/>
              </a:ext>
            </a:extLst>
          </p:cNvPr>
          <p:cNvSpPr/>
          <p:nvPr/>
        </p:nvSpPr>
        <p:spPr>
          <a:xfrm>
            <a:off x="8495712" y="407768"/>
            <a:ext cx="3675979" cy="811784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วงรี 34">
            <a:extLst>
              <a:ext uri="{FF2B5EF4-FFF2-40B4-BE49-F238E27FC236}">
                <a16:creationId xmlns:a16="http://schemas.microsoft.com/office/drawing/2014/main" id="{A29CC577-BFAD-49E9-B230-E05F7B234F53}"/>
              </a:ext>
            </a:extLst>
          </p:cNvPr>
          <p:cNvSpPr/>
          <p:nvPr/>
        </p:nvSpPr>
        <p:spPr>
          <a:xfrm>
            <a:off x="9349191" y="4876449"/>
            <a:ext cx="2939846" cy="1950205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วงรี 28">
            <a:extLst>
              <a:ext uri="{FF2B5EF4-FFF2-40B4-BE49-F238E27FC236}">
                <a16:creationId xmlns:a16="http://schemas.microsoft.com/office/drawing/2014/main" id="{89D75DB7-CBBC-44C6-8935-520878B0171F}"/>
              </a:ext>
            </a:extLst>
          </p:cNvPr>
          <p:cNvSpPr/>
          <p:nvPr/>
        </p:nvSpPr>
        <p:spPr>
          <a:xfrm>
            <a:off x="1081548" y="1078129"/>
            <a:ext cx="4119717" cy="195020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สี่เหลี่ยมผืนผ้า 2">
            <a:extLst>
              <a:ext uri="{FF2B5EF4-FFF2-40B4-BE49-F238E27FC236}">
                <a16:creationId xmlns:a16="http://schemas.microsoft.com/office/drawing/2014/main" id="{1BA0116E-6CE6-42DD-8EAC-7210B92161AE}"/>
              </a:ext>
            </a:extLst>
          </p:cNvPr>
          <p:cNvSpPr/>
          <p:nvPr/>
        </p:nvSpPr>
        <p:spPr>
          <a:xfrm>
            <a:off x="4773561" y="1233905"/>
            <a:ext cx="2644877" cy="88490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Super Edge</a:t>
            </a:r>
          </a:p>
        </p:txBody>
      </p:sp>
      <p:sp>
        <p:nvSpPr>
          <p:cNvPr id="5" name="สี่เหลี่ยมผืนผ้า 4">
            <a:extLst>
              <a:ext uri="{FF2B5EF4-FFF2-40B4-BE49-F238E27FC236}">
                <a16:creationId xmlns:a16="http://schemas.microsoft.com/office/drawing/2014/main" id="{2DEAC9B8-AFC2-4122-9794-9786EAC8EBFF}"/>
              </a:ext>
            </a:extLst>
          </p:cNvPr>
          <p:cNvSpPr/>
          <p:nvPr/>
        </p:nvSpPr>
        <p:spPr>
          <a:xfrm>
            <a:off x="8195187" y="4894968"/>
            <a:ext cx="2644877" cy="884903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Edge1</a:t>
            </a:r>
          </a:p>
          <a:p>
            <a:pPr algn="ctr"/>
            <a:r>
              <a:rPr lang="en-US" sz="2400" dirty="0"/>
              <a:t>(Client)</a:t>
            </a:r>
          </a:p>
        </p:txBody>
      </p:sp>
      <p:cxnSp>
        <p:nvCxnSpPr>
          <p:cNvPr id="17" name="ลูกศรเชื่อมต่อแบบตรง 16">
            <a:extLst>
              <a:ext uri="{FF2B5EF4-FFF2-40B4-BE49-F238E27FC236}">
                <a16:creationId xmlns:a16="http://schemas.microsoft.com/office/drawing/2014/main" id="{D0FBD180-B416-4603-8720-24A665CAED57}"/>
              </a:ext>
            </a:extLst>
          </p:cNvPr>
          <p:cNvCxnSpPr>
            <a:cxnSpLocks/>
            <a:stCxn id="5" idx="0"/>
            <a:endCxn id="3" idx="2"/>
          </p:cNvCxnSpPr>
          <p:nvPr/>
        </p:nvCxnSpPr>
        <p:spPr>
          <a:xfrm flipH="1" flipV="1">
            <a:off x="6096000" y="2118808"/>
            <a:ext cx="3421626" cy="2776160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ลูกศรเชื่อมต่อแบบตรง 19">
            <a:extLst>
              <a:ext uri="{FF2B5EF4-FFF2-40B4-BE49-F238E27FC236}">
                <a16:creationId xmlns:a16="http://schemas.microsoft.com/office/drawing/2014/main" id="{174B6690-EDCE-4623-8F46-4C6452E9AF5F}"/>
              </a:ext>
            </a:extLst>
          </p:cNvPr>
          <p:cNvCxnSpPr>
            <a:cxnSpLocks/>
          </p:cNvCxnSpPr>
          <p:nvPr/>
        </p:nvCxnSpPr>
        <p:spPr>
          <a:xfrm flipH="1">
            <a:off x="9193161" y="609599"/>
            <a:ext cx="1140541" cy="1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ลูกศรเชื่อมต่อแบบตรง 22">
            <a:extLst>
              <a:ext uri="{FF2B5EF4-FFF2-40B4-BE49-F238E27FC236}">
                <a16:creationId xmlns:a16="http://schemas.microsoft.com/office/drawing/2014/main" id="{EEA5B526-D052-4024-96B9-C9B37BA1A166}"/>
              </a:ext>
            </a:extLst>
          </p:cNvPr>
          <p:cNvCxnSpPr>
            <a:cxnSpLocks/>
          </p:cNvCxnSpPr>
          <p:nvPr/>
        </p:nvCxnSpPr>
        <p:spPr>
          <a:xfrm>
            <a:off x="9270089" y="1034885"/>
            <a:ext cx="1140542" cy="0"/>
          </a:xfrm>
          <a:prstGeom prst="straightConnector1">
            <a:avLst/>
          </a:prstGeom>
          <a:ln>
            <a:solidFill>
              <a:srgbClr val="0070C0"/>
            </a:solidFill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994730F0-9C03-4DC7-B58A-B1780D6872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4373" y="1416015"/>
            <a:ext cx="931607" cy="931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กล่องข้อความ 26">
            <a:extLst>
              <a:ext uri="{FF2B5EF4-FFF2-40B4-BE49-F238E27FC236}">
                <a16:creationId xmlns:a16="http://schemas.microsoft.com/office/drawing/2014/main" id="{ECF044D1-0A47-4907-984A-07E2141D0435}"/>
              </a:ext>
            </a:extLst>
          </p:cNvPr>
          <p:cNvSpPr txBox="1"/>
          <p:nvPr/>
        </p:nvSpPr>
        <p:spPr>
          <a:xfrm>
            <a:off x="1715829" y="2210887"/>
            <a:ext cx="2775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CPU Utilization of Edge1 &amp;2</a:t>
            </a:r>
          </a:p>
        </p:txBody>
      </p:sp>
      <p:pic>
        <p:nvPicPr>
          <p:cNvPr id="32" name="Picture 2">
            <a:extLst>
              <a:ext uri="{FF2B5EF4-FFF2-40B4-BE49-F238E27FC236}">
                <a16:creationId xmlns:a16="http://schemas.microsoft.com/office/drawing/2014/main" id="{E6D24608-7D56-4081-9B72-36C1D87AAA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4922" y="5244012"/>
            <a:ext cx="931607" cy="931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กล่องข้อความ 35">
            <a:extLst>
              <a:ext uri="{FF2B5EF4-FFF2-40B4-BE49-F238E27FC236}">
                <a16:creationId xmlns:a16="http://schemas.microsoft.com/office/drawing/2014/main" id="{3C40958D-2951-4D65-85B5-0B30EF4F4ADA}"/>
              </a:ext>
            </a:extLst>
          </p:cNvPr>
          <p:cNvSpPr txBox="1"/>
          <p:nvPr/>
        </p:nvSpPr>
        <p:spPr>
          <a:xfrm>
            <a:off x="9910971" y="5888026"/>
            <a:ext cx="10839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Iperf3 log</a:t>
            </a:r>
          </a:p>
          <a:p>
            <a:r>
              <a:rPr lang="en-US" dirty="0"/>
              <a:t>edge1</a:t>
            </a:r>
          </a:p>
        </p:txBody>
      </p:sp>
      <p:sp>
        <p:nvSpPr>
          <p:cNvPr id="30" name="กล่องข้อความ 29">
            <a:extLst>
              <a:ext uri="{FF2B5EF4-FFF2-40B4-BE49-F238E27FC236}">
                <a16:creationId xmlns:a16="http://schemas.microsoft.com/office/drawing/2014/main" id="{74CA634C-ECE5-48B3-A107-4A2D0906318F}"/>
              </a:ext>
            </a:extLst>
          </p:cNvPr>
          <p:cNvSpPr txBox="1"/>
          <p:nvPr/>
        </p:nvSpPr>
        <p:spPr>
          <a:xfrm>
            <a:off x="10512435" y="850219"/>
            <a:ext cx="1196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plane</a:t>
            </a:r>
          </a:p>
        </p:txBody>
      </p:sp>
      <p:sp>
        <p:nvSpPr>
          <p:cNvPr id="38" name="กล่องข้อความ 37">
            <a:extLst>
              <a:ext uri="{FF2B5EF4-FFF2-40B4-BE49-F238E27FC236}">
                <a16:creationId xmlns:a16="http://schemas.microsoft.com/office/drawing/2014/main" id="{AD86B326-AA62-47BD-8F39-A07B4ED68F11}"/>
              </a:ext>
            </a:extLst>
          </p:cNvPr>
          <p:cNvSpPr txBox="1"/>
          <p:nvPr/>
        </p:nvSpPr>
        <p:spPr>
          <a:xfrm>
            <a:off x="10410631" y="407768"/>
            <a:ext cx="1453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Control plane</a:t>
            </a:r>
          </a:p>
        </p:txBody>
      </p:sp>
      <p:sp>
        <p:nvSpPr>
          <p:cNvPr id="41" name="กล่องข้อความ 40">
            <a:extLst>
              <a:ext uri="{FF2B5EF4-FFF2-40B4-BE49-F238E27FC236}">
                <a16:creationId xmlns:a16="http://schemas.microsoft.com/office/drawing/2014/main" id="{1B5A6E81-80B5-4517-A025-FE1C8761DB49}"/>
              </a:ext>
            </a:extLst>
          </p:cNvPr>
          <p:cNvSpPr txBox="1"/>
          <p:nvPr/>
        </p:nvSpPr>
        <p:spPr>
          <a:xfrm>
            <a:off x="319839" y="3902235"/>
            <a:ext cx="4910014" cy="101566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Edge 4 UDP packets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000" dirty="0"/>
              <a:t> </a:t>
            </a:r>
            <a:r>
              <a:rPr lang="en-US" sz="2000" dirty="0" err="1"/>
              <a:t>Iperf</a:t>
            </a:r>
            <a:r>
              <a:rPr lang="en-US" sz="2000" dirty="0"/>
              <a:t> –</a:t>
            </a:r>
            <a:r>
              <a:rPr lang="en-US" sz="2000" dirty="0" err="1"/>
              <a:t>i</a:t>
            </a:r>
            <a:r>
              <a:rPr lang="en-US" sz="2000" dirty="0"/>
              <a:t> 1 –u –b [2, 4 , 6 ,..., 20M] –t 90 or 75</a:t>
            </a:r>
          </a:p>
        </p:txBody>
      </p:sp>
      <p:sp>
        <p:nvSpPr>
          <p:cNvPr id="43" name="กล่องข้อความ 42">
            <a:extLst>
              <a:ext uri="{FF2B5EF4-FFF2-40B4-BE49-F238E27FC236}">
                <a16:creationId xmlns:a16="http://schemas.microsoft.com/office/drawing/2014/main" id="{AA1740FF-70E9-44EE-B529-78EAFF10D595}"/>
              </a:ext>
            </a:extLst>
          </p:cNvPr>
          <p:cNvSpPr txBox="1"/>
          <p:nvPr/>
        </p:nvSpPr>
        <p:spPr>
          <a:xfrm>
            <a:off x="4363705" y="2945987"/>
            <a:ext cx="3675979" cy="1015663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Streaming %CPU info 20 points for every bitrate parameters</a:t>
            </a:r>
          </a:p>
        </p:txBody>
      </p:sp>
      <p:sp>
        <p:nvSpPr>
          <p:cNvPr id="26" name="วงรี 25">
            <a:extLst>
              <a:ext uri="{FF2B5EF4-FFF2-40B4-BE49-F238E27FC236}">
                <a16:creationId xmlns:a16="http://schemas.microsoft.com/office/drawing/2014/main" id="{49C88A71-8CDC-4422-8F2A-64B7529A4FA4}"/>
              </a:ext>
            </a:extLst>
          </p:cNvPr>
          <p:cNvSpPr/>
          <p:nvPr/>
        </p:nvSpPr>
        <p:spPr>
          <a:xfrm>
            <a:off x="613313" y="4894968"/>
            <a:ext cx="2939846" cy="1950205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สี่เหลี่ยมผืนผ้า 27">
            <a:extLst>
              <a:ext uri="{FF2B5EF4-FFF2-40B4-BE49-F238E27FC236}">
                <a16:creationId xmlns:a16="http://schemas.microsoft.com/office/drawing/2014/main" id="{F85BDC75-946A-4643-88D0-15253036204F}"/>
              </a:ext>
            </a:extLst>
          </p:cNvPr>
          <p:cNvSpPr/>
          <p:nvPr/>
        </p:nvSpPr>
        <p:spPr>
          <a:xfrm>
            <a:off x="114356" y="4724883"/>
            <a:ext cx="2644877" cy="884903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Edge4</a:t>
            </a:r>
          </a:p>
          <a:p>
            <a:pPr algn="ctr"/>
            <a:r>
              <a:rPr lang="en-US" sz="3200" dirty="0"/>
              <a:t>(Client)</a:t>
            </a:r>
          </a:p>
        </p:txBody>
      </p:sp>
      <p:sp>
        <p:nvSpPr>
          <p:cNvPr id="40" name="กล่องข้อความ 39">
            <a:extLst>
              <a:ext uri="{FF2B5EF4-FFF2-40B4-BE49-F238E27FC236}">
                <a16:creationId xmlns:a16="http://schemas.microsoft.com/office/drawing/2014/main" id="{B7F9FAC4-09DB-4AB5-98FD-85FAFC05DBB0}"/>
              </a:ext>
            </a:extLst>
          </p:cNvPr>
          <p:cNvSpPr txBox="1"/>
          <p:nvPr/>
        </p:nvSpPr>
        <p:spPr>
          <a:xfrm>
            <a:off x="1847410" y="5904314"/>
            <a:ext cx="10839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Iperf3 log</a:t>
            </a:r>
          </a:p>
          <a:p>
            <a:r>
              <a:rPr lang="en-US" dirty="0"/>
              <a:t>edge4</a:t>
            </a:r>
          </a:p>
        </p:txBody>
      </p:sp>
      <p:pic>
        <p:nvPicPr>
          <p:cNvPr id="42" name="Picture 2">
            <a:extLst>
              <a:ext uri="{FF2B5EF4-FFF2-40B4-BE49-F238E27FC236}">
                <a16:creationId xmlns:a16="http://schemas.microsoft.com/office/drawing/2014/main" id="{6EF28FAF-6ABB-4E90-AE8E-B49ED2124A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558" y="5602750"/>
            <a:ext cx="931607" cy="931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0" name="ลูกศรเชื่อมต่อแบบตรง 49">
            <a:extLst>
              <a:ext uri="{FF2B5EF4-FFF2-40B4-BE49-F238E27FC236}">
                <a16:creationId xmlns:a16="http://schemas.microsoft.com/office/drawing/2014/main" id="{40551D1C-2D4D-48F3-BE3A-5B7A4BA6D6D6}"/>
              </a:ext>
            </a:extLst>
          </p:cNvPr>
          <p:cNvCxnSpPr>
            <a:cxnSpLocks/>
            <a:stCxn id="5" idx="0"/>
            <a:endCxn id="3" idx="3"/>
          </p:cNvCxnSpPr>
          <p:nvPr/>
        </p:nvCxnSpPr>
        <p:spPr>
          <a:xfrm flipH="1" flipV="1">
            <a:off x="7418438" y="1676357"/>
            <a:ext cx="2099188" cy="3218611"/>
          </a:xfrm>
          <a:prstGeom prst="straightConnector1">
            <a:avLst/>
          </a:prstGeom>
          <a:ln>
            <a:solidFill>
              <a:srgbClr val="0070C0"/>
            </a:solidFill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ลูกศรเชื่อมต่อแบบตรง 14">
            <a:extLst>
              <a:ext uri="{FF2B5EF4-FFF2-40B4-BE49-F238E27FC236}">
                <a16:creationId xmlns:a16="http://schemas.microsoft.com/office/drawing/2014/main" id="{9563AE3E-B613-4C32-A263-F68A285BEF9C}"/>
              </a:ext>
            </a:extLst>
          </p:cNvPr>
          <p:cNvCxnSpPr>
            <a:stCxn id="28" idx="3"/>
          </p:cNvCxnSpPr>
          <p:nvPr/>
        </p:nvCxnSpPr>
        <p:spPr>
          <a:xfrm flipV="1">
            <a:off x="2759233" y="5161935"/>
            <a:ext cx="6433928" cy="5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ลูกศรเชื่อมต่อแบบตรง 50">
            <a:extLst>
              <a:ext uri="{FF2B5EF4-FFF2-40B4-BE49-F238E27FC236}">
                <a16:creationId xmlns:a16="http://schemas.microsoft.com/office/drawing/2014/main" id="{582BB28C-898F-4E36-BCCF-D9A271F2051F}"/>
              </a:ext>
            </a:extLst>
          </p:cNvPr>
          <p:cNvCxnSpPr>
            <a:cxnSpLocks/>
            <a:endCxn id="3" idx="3"/>
          </p:cNvCxnSpPr>
          <p:nvPr/>
        </p:nvCxnSpPr>
        <p:spPr>
          <a:xfrm flipH="1" flipV="1">
            <a:off x="7418438" y="1676357"/>
            <a:ext cx="1705897" cy="3485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กล่องข้อความ 30">
            <a:extLst>
              <a:ext uri="{FF2B5EF4-FFF2-40B4-BE49-F238E27FC236}">
                <a16:creationId xmlns:a16="http://schemas.microsoft.com/office/drawing/2014/main" id="{DF9D5980-8A49-4279-BA37-A3BB36D73DD5}"/>
              </a:ext>
            </a:extLst>
          </p:cNvPr>
          <p:cNvSpPr txBox="1"/>
          <p:nvPr/>
        </p:nvSpPr>
        <p:spPr>
          <a:xfrm>
            <a:off x="7033722" y="3958680"/>
            <a:ext cx="4910014" cy="70788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Edge1 UDP packets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000" dirty="0"/>
              <a:t> </a:t>
            </a:r>
            <a:r>
              <a:rPr lang="en-US" sz="2000" dirty="0" err="1"/>
              <a:t>Iperf</a:t>
            </a:r>
            <a:r>
              <a:rPr lang="en-US" sz="2000" dirty="0"/>
              <a:t> –</a:t>
            </a:r>
            <a:r>
              <a:rPr lang="en-US" sz="2000" dirty="0" err="1"/>
              <a:t>i</a:t>
            </a:r>
            <a:r>
              <a:rPr lang="en-US" sz="2000" dirty="0"/>
              <a:t> 1 –u </a:t>
            </a:r>
            <a:r>
              <a:rPr lang="en-US" sz="2000" dirty="0">
                <a:solidFill>
                  <a:srgbClr val="FF0000"/>
                </a:solidFill>
              </a:rPr>
              <a:t>–b 15M </a:t>
            </a:r>
            <a:r>
              <a:rPr lang="en-US" sz="2000" dirty="0"/>
              <a:t>–t 90 or 75</a:t>
            </a:r>
          </a:p>
        </p:txBody>
      </p:sp>
      <p:sp>
        <p:nvSpPr>
          <p:cNvPr id="2" name="กล่องข้อความ 1">
            <a:extLst>
              <a:ext uri="{FF2B5EF4-FFF2-40B4-BE49-F238E27FC236}">
                <a16:creationId xmlns:a16="http://schemas.microsoft.com/office/drawing/2014/main" id="{2026DB0B-92D4-45A4-9FBE-967614028F20}"/>
              </a:ext>
            </a:extLst>
          </p:cNvPr>
          <p:cNvSpPr txBox="1"/>
          <p:nvPr/>
        </p:nvSpPr>
        <p:spPr>
          <a:xfrm>
            <a:off x="124046" y="124356"/>
            <a:ext cx="6530634" cy="52322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Sub Experiment 3.1: (Fixed Edge1 15Mbps)</a:t>
            </a:r>
          </a:p>
        </p:txBody>
      </p:sp>
    </p:spTree>
    <p:extLst>
      <p:ext uri="{BB962C8B-B14F-4D97-AF65-F5344CB8AC3E}">
        <p14:creationId xmlns:p14="http://schemas.microsoft.com/office/powerpoint/2010/main" val="27319604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แผนภูมิ 3">
            <a:extLst>
              <a:ext uri="{FF2B5EF4-FFF2-40B4-BE49-F238E27FC236}">
                <a16:creationId xmlns:a16="http://schemas.microsoft.com/office/drawing/2014/main" id="{2327B33F-DA2F-410F-899D-FD78BD49186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26218728"/>
              </p:ext>
            </p:extLst>
          </p:nvPr>
        </p:nvGraphicFramePr>
        <p:xfrm>
          <a:off x="1369599" y="1358426"/>
          <a:ext cx="8803871" cy="44951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กล่องข้อความ 2">
            <a:extLst>
              <a:ext uri="{FF2B5EF4-FFF2-40B4-BE49-F238E27FC236}">
                <a16:creationId xmlns:a16="http://schemas.microsoft.com/office/drawing/2014/main" id="{9BF63E25-571E-4D53-B3D7-CF7ADF4A8839}"/>
              </a:ext>
            </a:extLst>
          </p:cNvPr>
          <p:cNvSpPr txBox="1"/>
          <p:nvPr/>
        </p:nvSpPr>
        <p:spPr>
          <a:xfrm>
            <a:off x="124046" y="124356"/>
            <a:ext cx="6530634" cy="52322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Sub Experiment 3.1: (Fixed Edge1 15Mbps)</a:t>
            </a:r>
          </a:p>
        </p:txBody>
      </p:sp>
    </p:spTree>
    <p:extLst>
      <p:ext uri="{BB962C8B-B14F-4D97-AF65-F5344CB8AC3E}">
        <p14:creationId xmlns:p14="http://schemas.microsoft.com/office/powerpoint/2010/main" val="19130696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แผนภูมิ 3">
            <a:extLst>
              <a:ext uri="{FF2B5EF4-FFF2-40B4-BE49-F238E27FC236}">
                <a16:creationId xmlns:a16="http://schemas.microsoft.com/office/drawing/2014/main" id="{A63F6788-E08A-4FA4-9289-981B6BA78A94}"/>
              </a:ext>
            </a:extLst>
          </p:cNvPr>
          <p:cNvGraphicFramePr>
            <a:graphicFrameLocks/>
          </p:cNvGraphicFramePr>
          <p:nvPr/>
        </p:nvGraphicFramePr>
        <p:xfrm>
          <a:off x="1512570" y="968828"/>
          <a:ext cx="9166860" cy="49203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กล่องข้อความ 2">
            <a:extLst>
              <a:ext uri="{FF2B5EF4-FFF2-40B4-BE49-F238E27FC236}">
                <a16:creationId xmlns:a16="http://schemas.microsoft.com/office/drawing/2014/main" id="{80048374-9CAF-4CDF-A72E-A49FC16CD54D}"/>
              </a:ext>
            </a:extLst>
          </p:cNvPr>
          <p:cNvSpPr txBox="1"/>
          <p:nvPr/>
        </p:nvSpPr>
        <p:spPr>
          <a:xfrm>
            <a:off x="124046" y="124356"/>
            <a:ext cx="6530634" cy="52322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Sub Experiment 3.1: (Fixed Edge1 15Mbps)</a:t>
            </a:r>
          </a:p>
        </p:txBody>
      </p:sp>
    </p:spTree>
    <p:extLst>
      <p:ext uri="{BB962C8B-B14F-4D97-AF65-F5344CB8AC3E}">
        <p14:creationId xmlns:p14="http://schemas.microsoft.com/office/powerpoint/2010/main" val="32461878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แผนภูมิ 2">
            <a:extLst>
              <a:ext uri="{FF2B5EF4-FFF2-40B4-BE49-F238E27FC236}">
                <a16:creationId xmlns:a16="http://schemas.microsoft.com/office/drawing/2014/main" id="{9A992ECC-5685-48C3-AD7E-647EBE2C85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32763563"/>
              </p:ext>
            </p:extLst>
          </p:nvPr>
        </p:nvGraphicFramePr>
        <p:xfrm>
          <a:off x="1133624" y="19938"/>
          <a:ext cx="8472491" cy="38933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แผนภูมิ 8">
            <a:extLst>
              <a:ext uri="{FF2B5EF4-FFF2-40B4-BE49-F238E27FC236}">
                <a16:creationId xmlns:a16="http://schemas.microsoft.com/office/drawing/2014/main" id="{1FC9CE74-4A5D-4895-9CAE-AF59F525028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09041319"/>
              </p:ext>
            </p:extLst>
          </p:nvPr>
        </p:nvGraphicFramePr>
        <p:xfrm>
          <a:off x="1365085" y="3429000"/>
          <a:ext cx="8241030" cy="35589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7983445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" name="ลูกศรเชื่อมต่อแบบตรง 48">
            <a:extLst>
              <a:ext uri="{FF2B5EF4-FFF2-40B4-BE49-F238E27FC236}">
                <a16:creationId xmlns:a16="http://schemas.microsoft.com/office/drawing/2014/main" id="{71DA64EC-C5AC-4B04-AFFC-36013009F54C}"/>
              </a:ext>
            </a:extLst>
          </p:cNvPr>
          <p:cNvCxnSpPr>
            <a:cxnSpLocks/>
            <a:stCxn id="5" idx="1"/>
            <a:endCxn id="3" idx="2"/>
          </p:cNvCxnSpPr>
          <p:nvPr/>
        </p:nvCxnSpPr>
        <p:spPr>
          <a:xfrm flipH="1" flipV="1">
            <a:off x="6096000" y="2118808"/>
            <a:ext cx="2099187" cy="3218612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สี่เหลี่ยมผืนผ้า: มุมมน 36">
            <a:extLst>
              <a:ext uri="{FF2B5EF4-FFF2-40B4-BE49-F238E27FC236}">
                <a16:creationId xmlns:a16="http://schemas.microsoft.com/office/drawing/2014/main" id="{E71184CC-95B7-4BF8-BC66-B3DB4C3C3E3F}"/>
              </a:ext>
            </a:extLst>
          </p:cNvPr>
          <p:cNvSpPr/>
          <p:nvPr/>
        </p:nvSpPr>
        <p:spPr>
          <a:xfrm>
            <a:off x="8495712" y="407768"/>
            <a:ext cx="3675979" cy="811784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วงรี 34">
            <a:extLst>
              <a:ext uri="{FF2B5EF4-FFF2-40B4-BE49-F238E27FC236}">
                <a16:creationId xmlns:a16="http://schemas.microsoft.com/office/drawing/2014/main" id="{A29CC577-BFAD-49E9-B230-E05F7B234F53}"/>
              </a:ext>
            </a:extLst>
          </p:cNvPr>
          <p:cNvSpPr/>
          <p:nvPr/>
        </p:nvSpPr>
        <p:spPr>
          <a:xfrm>
            <a:off x="9349191" y="4876449"/>
            <a:ext cx="2939846" cy="1950205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วงรี 28">
            <a:extLst>
              <a:ext uri="{FF2B5EF4-FFF2-40B4-BE49-F238E27FC236}">
                <a16:creationId xmlns:a16="http://schemas.microsoft.com/office/drawing/2014/main" id="{89D75DB7-CBBC-44C6-8935-520878B0171F}"/>
              </a:ext>
            </a:extLst>
          </p:cNvPr>
          <p:cNvSpPr/>
          <p:nvPr/>
        </p:nvSpPr>
        <p:spPr>
          <a:xfrm>
            <a:off x="1081548" y="1078129"/>
            <a:ext cx="4119717" cy="195020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สี่เหลี่ยมผืนผ้า 2">
            <a:extLst>
              <a:ext uri="{FF2B5EF4-FFF2-40B4-BE49-F238E27FC236}">
                <a16:creationId xmlns:a16="http://schemas.microsoft.com/office/drawing/2014/main" id="{1BA0116E-6CE6-42DD-8EAC-7210B92161AE}"/>
              </a:ext>
            </a:extLst>
          </p:cNvPr>
          <p:cNvSpPr/>
          <p:nvPr/>
        </p:nvSpPr>
        <p:spPr>
          <a:xfrm>
            <a:off x="4773561" y="1233905"/>
            <a:ext cx="2644877" cy="88490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Super Edge</a:t>
            </a:r>
          </a:p>
        </p:txBody>
      </p:sp>
      <p:sp>
        <p:nvSpPr>
          <p:cNvPr id="5" name="สี่เหลี่ยมผืนผ้า 4">
            <a:extLst>
              <a:ext uri="{FF2B5EF4-FFF2-40B4-BE49-F238E27FC236}">
                <a16:creationId xmlns:a16="http://schemas.microsoft.com/office/drawing/2014/main" id="{2DEAC9B8-AFC2-4122-9794-9786EAC8EBFF}"/>
              </a:ext>
            </a:extLst>
          </p:cNvPr>
          <p:cNvSpPr/>
          <p:nvPr/>
        </p:nvSpPr>
        <p:spPr>
          <a:xfrm>
            <a:off x="8195187" y="4894968"/>
            <a:ext cx="2644877" cy="884903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Edge1</a:t>
            </a:r>
          </a:p>
          <a:p>
            <a:pPr algn="ctr"/>
            <a:r>
              <a:rPr lang="en-US" sz="2400" dirty="0"/>
              <a:t>(Client)</a:t>
            </a:r>
          </a:p>
        </p:txBody>
      </p:sp>
      <p:cxnSp>
        <p:nvCxnSpPr>
          <p:cNvPr id="17" name="ลูกศรเชื่อมต่อแบบตรง 16">
            <a:extLst>
              <a:ext uri="{FF2B5EF4-FFF2-40B4-BE49-F238E27FC236}">
                <a16:creationId xmlns:a16="http://schemas.microsoft.com/office/drawing/2014/main" id="{D0FBD180-B416-4603-8720-24A665CAED57}"/>
              </a:ext>
            </a:extLst>
          </p:cNvPr>
          <p:cNvCxnSpPr>
            <a:cxnSpLocks/>
            <a:stCxn id="5" idx="0"/>
            <a:endCxn id="3" idx="2"/>
          </p:cNvCxnSpPr>
          <p:nvPr/>
        </p:nvCxnSpPr>
        <p:spPr>
          <a:xfrm flipH="1" flipV="1">
            <a:off x="6096000" y="2118808"/>
            <a:ext cx="3421626" cy="2776160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ลูกศรเชื่อมต่อแบบตรง 19">
            <a:extLst>
              <a:ext uri="{FF2B5EF4-FFF2-40B4-BE49-F238E27FC236}">
                <a16:creationId xmlns:a16="http://schemas.microsoft.com/office/drawing/2014/main" id="{174B6690-EDCE-4623-8F46-4C6452E9AF5F}"/>
              </a:ext>
            </a:extLst>
          </p:cNvPr>
          <p:cNvCxnSpPr>
            <a:cxnSpLocks/>
          </p:cNvCxnSpPr>
          <p:nvPr/>
        </p:nvCxnSpPr>
        <p:spPr>
          <a:xfrm flipH="1">
            <a:off x="9193161" y="609599"/>
            <a:ext cx="1140541" cy="1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ลูกศรเชื่อมต่อแบบตรง 22">
            <a:extLst>
              <a:ext uri="{FF2B5EF4-FFF2-40B4-BE49-F238E27FC236}">
                <a16:creationId xmlns:a16="http://schemas.microsoft.com/office/drawing/2014/main" id="{EEA5B526-D052-4024-96B9-C9B37BA1A166}"/>
              </a:ext>
            </a:extLst>
          </p:cNvPr>
          <p:cNvCxnSpPr>
            <a:cxnSpLocks/>
          </p:cNvCxnSpPr>
          <p:nvPr/>
        </p:nvCxnSpPr>
        <p:spPr>
          <a:xfrm>
            <a:off x="9270089" y="1034885"/>
            <a:ext cx="1140542" cy="0"/>
          </a:xfrm>
          <a:prstGeom prst="straightConnector1">
            <a:avLst/>
          </a:prstGeom>
          <a:ln>
            <a:solidFill>
              <a:srgbClr val="0070C0"/>
            </a:solidFill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994730F0-9C03-4DC7-B58A-B1780D6872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4373" y="1416015"/>
            <a:ext cx="931607" cy="931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กล่องข้อความ 26">
            <a:extLst>
              <a:ext uri="{FF2B5EF4-FFF2-40B4-BE49-F238E27FC236}">
                <a16:creationId xmlns:a16="http://schemas.microsoft.com/office/drawing/2014/main" id="{ECF044D1-0A47-4907-984A-07E2141D0435}"/>
              </a:ext>
            </a:extLst>
          </p:cNvPr>
          <p:cNvSpPr txBox="1"/>
          <p:nvPr/>
        </p:nvSpPr>
        <p:spPr>
          <a:xfrm>
            <a:off x="1715829" y="2210887"/>
            <a:ext cx="2775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CPU Utilization of Edge1 &amp;2</a:t>
            </a:r>
          </a:p>
        </p:txBody>
      </p:sp>
      <p:pic>
        <p:nvPicPr>
          <p:cNvPr id="32" name="Picture 2">
            <a:extLst>
              <a:ext uri="{FF2B5EF4-FFF2-40B4-BE49-F238E27FC236}">
                <a16:creationId xmlns:a16="http://schemas.microsoft.com/office/drawing/2014/main" id="{E6D24608-7D56-4081-9B72-36C1D87AAA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4922" y="5244012"/>
            <a:ext cx="931607" cy="931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กล่องข้อความ 35">
            <a:extLst>
              <a:ext uri="{FF2B5EF4-FFF2-40B4-BE49-F238E27FC236}">
                <a16:creationId xmlns:a16="http://schemas.microsoft.com/office/drawing/2014/main" id="{3C40958D-2951-4D65-85B5-0B30EF4F4ADA}"/>
              </a:ext>
            </a:extLst>
          </p:cNvPr>
          <p:cNvSpPr txBox="1"/>
          <p:nvPr/>
        </p:nvSpPr>
        <p:spPr>
          <a:xfrm>
            <a:off x="9910971" y="5888026"/>
            <a:ext cx="10839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Iperf3 log</a:t>
            </a:r>
          </a:p>
          <a:p>
            <a:r>
              <a:rPr lang="en-US" dirty="0"/>
              <a:t>edge1</a:t>
            </a:r>
          </a:p>
        </p:txBody>
      </p:sp>
      <p:sp>
        <p:nvSpPr>
          <p:cNvPr id="30" name="กล่องข้อความ 29">
            <a:extLst>
              <a:ext uri="{FF2B5EF4-FFF2-40B4-BE49-F238E27FC236}">
                <a16:creationId xmlns:a16="http://schemas.microsoft.com/office/drawing/2014/main" id="{74CA634C-ECE5-48B3-A107-4A2D0906318F}"/>
              </a:ext>
            </a:extLst>
          </p:cNvPr>
          <p:cNvSpPr txBox="1"/>
          <p:nvPr/>
        </p:nvSpPr>
        <p:spPr>
          <a:xfrm>
            <a:off x="10512435" y="850219"/>
            <a:ext cx="1196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plane</a:t>
            </a:r>
          </a:p>
        </p:txBody>
      </p:sp>
      <p:sp>
        <p:nvSpPr>
          <p:cNvPr id="38" name="กล่องข้อความ 37">
            <a:extLst>
              <a:ext uri="{FF2B5EF4-FFF2-40B4-BE49-F238E27FC236}">
                <a16:creationId xmlns:a16="http://schemas.microsoft.com/office/drawing/2014/main" id="{AD86B326-AA62-47BD-8F39-A07B4ED68F11}"/>
              </a:ext>
            </a:extLst>
          </p:cNvPr>
          <p:cNvSpPr txBox="1"/>
          <p:nvPr/>
        </p:nvSpPr>
        <p:spPr>
          <a:xfrm>
            <a:off x="10410631" y="407768"/>
            <a:ext cx="1453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Control plane</a:t>
            </a:r>
          </a:p>
        </p:txBody>
      </p:sp>
      <p:sp>
        <p:nvSpPr>
          <p:cNvPr id="43" name="กล่องข้อความ 42">
            <a:extLst>
              <a:ext uri="{FF2B5EF4-FFF2-40B4-BE49-F238E27FC236}">
                <a16:creationId xmlns:a16="http://schemas.microsoft.com/office/drawing/2014/main" id="{AA1740FF-70E9-44EE-B529-78EAFF10D595}"/>
              </a:ext>
            </a:extLst>
          </p:cNvPr>
          <p:cNvSpPr txBox="1"/>
          <p:nvPr/>
        </p:nvSpPr>
        <p:spPr>
          <a:xfrm>
            <a:off x="4363705" y="2945987"/>
            <a:ext cx="3675979" cy="1015663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Streaming %CPU info 20 points for every bitrate parameters</a:t>
            </a:r>
          </a:p>
        </p:txBody>
      </p:sp>
      <p:sp>
        <p:nvSpPr>
          <p:cNvPr id="26" name="วงรี 25">
            <a:extLst>
              <a:ext uri="{FF2B5EF4-FFF2-40B4-BE49-F238E27FC236}">
                <a16:creationId xmlns:a16="http://schemas.microsoft.com/office/drawing/2014/main" id="{49C88A71-8CDC-4422-8F2A-64B7529A4FA4}"/>
              </a:ext>
            </a:extLst>
          </p:cNvPr>
          <p:cNvSpPr/>
          <p:nvPr/>
        </p:nvSpPr>
        <p:spPr>
          <a:xfrm>
            <a:off x="613313" y="4894968"/>
            <a:ext cx="2939846" cy="1950205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สี่เหลี่ยมผืนผ้า 27">
            <a:extLst>
              <a:ext uri="{FF2B5EF4-FFF2-40B4-BE49-F238E27FC236}">
                <a16:creationId xmlns:a16="http://schemas.microsoft.com/office/drawing/2014/main" id="{F85BDC75-946A-4643-88D0-15253036204F}"/>
              </a:ext>
            </a:extLst>
          </p:cNvPr>
          <p:cNvSpPr/>
          <p:nvPr/>
        </p:nvSpPr>
        <p:spPr>
          <a:xfrm>
            <a:off x="114356" y="4724883"/>
            <a:ext cx="2644877" cy="884903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Edge4</a:t>
            </a:r>
          </a:p>
          <a:p>
            <a:pPr algn="ctr"/>
            <a:r>
              <a:rPr lang="en-US" sz="3200" dirty="0"/>
              <a:t>(Client)</a:t>
            </a:r>
          </a:p>
        </p:txBody>
      </p:sp>
      <p:sp>
        <p:nvSpPr>
          <p:cNvPr id="40" name="กล่องข้อความ 39">
            <a:extLst>
              <a:ext uri="{FF2B5EF4-FFF2-40B4-BE49-F238E27FC236}">
                <a16:creationId xmlns:a16="http://schemas.microsoft.com/office/drawing/2014/main" id="{B7F9FAC4-09DB-4AB5-98FD-85FAFC05DBB0}"/>
              </a:ext>
            </a:extLst>
          </p:cNvPr>
          <p:cNvSpPr txBox="1"/>
          <p:nvPr/>
        </p:nvSpPr>
        <p:spPr>
          <a:xfrm>
            <a:off x="1847410" y="5904314"/>
            <a:ext cx="10839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Iperf3 log</a:t>
            </a:r>
          </a:p>
          <a:p>
            <a:r>
              <a:rPr lang="en-US" dirty="0"/>
              <a:t>edge4</a:t>
            </a:r>
          </a:p>
        </p:txBody>
      </p:sp>
      <p:pic>
        <p:nvPicPr>
          <p:cNvPr id="42" name="Picture 2">
            <a:extLst>
              <a:ext uri="{FF2B5EF4-FFF2-40B4-BE49-F238E27FC236}">
                <a16:creationId xmlns:a16="http://schemas.microsoft.com/office/drawing/2014/main" id="{6EF28FAF-6ABB-4E90-AE8E-B49ED2124A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558" y="5602750"/>
            <a:ext cx="931607" cy="931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0" name="ลูกศรเชื่อมต่อแบบตรง 49">
            <a:extLst>
              <a:ext uri="{FF2B5EF4-FFF2-40B4-BE49-F238E27FC236}">
                <a16:creationId xmlns:a16="http://schemas.microsoft.com/office/drawing/2014/main" id="{40551D1C-2D4D-48F3-BE3A-5B7A4BA6D6D6}"/>
              </a:ext>
            </a:extLst>
          </p:cNvPr>
          <p:cNvCxnSpPr>
            <a:cxnSpLocks/>
            <a:stCxn id="5" idx="0"/>
            <a:endCxn id="3" idx="3"/>
          </p:cNvCxnSpPr>
          <p:nvPr/>
        </p:nvCxnSpPr>
        <p:spPr>
          <a:xfrm flipH="1" flipV="1">
            <a:off x="7418438" y="1676357"/>
            <a:ext cx="2099188" cy="3218611"/>
          </a:xfrm>
          <a:prstGeom prst="straightConnector1">
            <a:avLst/>
          </a:prstGeom>
          <a:ln>
            <a:solidFill>
              <a:srgbClr val="0070C0"/>
            </a:solidFill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ลูกศรเชื่อมต่อแบบตรง 14">
            <a:extLst>
              <a:ext uri="{FF2B5EF4-FFF2-40B4-BE49-F238E27FC236}">
                <a16:creationId xmlns:a16="http://schemas.microsoft.com/office/drawing/2014/main" id="{9563AE3E-B613-4C32-A263-F68A285BEF9C}"/>
              </a:ext>
            </a:extLst>
          </p:cNvPr>
          <p:cNvCxnSpPr>
            <a:stCxn id="28" idx="3"/>
          </p:cNvCxnSpPr>
          <p:nvPr/>
        </p:nvCxnSpPr>
        <p:spPr>
          <a:xfrm flipV="1">
            <a:off x="2759233" y="5161935"/>
            <a:ext cx="6433928" cy="5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ลูกศรเชื่อมต่อแบบตรง 50">
            <a:extLst>
              <a:ext uri="{FF2B5EF4-FFF2-40B4-BE49-F238E27FC236}">
                <a16:creationId xmlns:a16="http://schemas.microsoft.com/office/drawing/2014/main" id="{582BB28C-898F-4E36-BCCF-D9A271F2051F}"/>
              </a:ext>
            </a:extLst>
          </p:cNvPr>
          <p:cNvCxnSpPr>
            <a:cxnSpLocks/>
            <a:endCxn id="3" idx="3"/>
          </p:cNvCxnSpPr>
          <p:nvPr/>
        </p:nvCxnSpPr>
        <p:spPr>
          <a:xfrm flipH="1" flipV="1">
            <a:off x="7418438" y="1676357"/>
            <a:ext cx="1705897" cy="3485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กล่องข้อความ 30">
            <a:extLst>
              <a:ext uri="{FF2B5EF4-FFF2-40B4-BE49-F238E27FC236}">
                <a16:creationId xmlns:a16="http://schemas.microsoft.com/office/drawing/2014/main" id="{DF9D5980-8A49-4279-BA37-A3BB36D73DD5}"/>
              </a:ext>
            </a:extLst>
          </p:cNvPr>
          <p:cNvSpPr txBox="1"/>
          <p:nvPr/>
        </p:nvSpPr>
        <p:spPr>
          <a:xfrm>
            <a:off x="116685" y="3892554"/>
            <a:ext cx="4910014" cy="70788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Edge4 UDP packets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000" dirty="0"/>
              <a:t> </a:t>
            </a:r>
            <a:r>
              <a:rPr lang="en-US" sz="2000" dirty="0" err="1"/>
              <a:t>Iperf</a:t>
            </a:r>
            <a:r>
              <a:rPr lang="en-US" sz="2000" dirty="0"/>
              <a:t> –</a:t>
            </a:r>
            <a:r>
              <a:rPr lang="en-US" sz="2000" dirty="0" err="1"/>
              <a:t>i</a:t>
            </a:r>
            <a:r>
              <a:rPr lang="en-US" sz="2000" dirty="0"/>
              <a:t> 1 –u </a:t>
            </a:r>
            <a:r>
              <a:rPr lang="en-US" sz="2000" dirty="0">
                <a:solidFill>
                  <a:srgbClr val="FF0000"/>
                </a:solidFill>
              </a:rPr>
              <a:t>–b 15M </a:t>
            </a:r>
            <a:r>
              <a:rPr lang="en-US" sz="2000" dirty="0"/>
              <a:t>–t 90 or 75</a:t>
            </a:r>
          </a:p>
        </p:txBody>
      </p:sp>
      <p:sp>
        <p:nvSpPr>
          <p:cNvPr id="41" name="กล่องข้อความ 40">
            <a:extLst>
              <a:ext uri="{FF2B5EF4-FFF2-40B4-BE49-F238E27FC236}">
                <a16:creationId xmlns:a16="http://schemas.microsoft.com/office/drawing/2014/main" id="{1B5A6E81-80B5-4517-A025-FE1C8761DB49}"/>
              </a:ext>
            </a:extLst>
          </p:cNvPr>
          <p:cNvSpPr txBox="1"/>
          <p:nvPr/>
        </p:nvSpPr>
        <p:spPr>
          <a:xfrm>
            <a:off x="6894184" y="3979288"/>
            <a:ext cx="4910014" cy="101566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Edge 1 UDP packets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000" dirty="0"/>
              <a:t> </a:t>
            </a:r>
            <a:r>
              <a:rPr lang="en-US" sz="2000" dirty="0" err="1"/>
              <a:t>Iperf</a:t>
            </a:r>
            <a:r>
              <a:rPr lang="en-US" sz="2000" dirty="0"/>
              <a:t> –</a:t>
            </a:r>
            <a:r>
              <a:rPr lang="en-US" sz="2000" dirty="0" err="1"/>
              <a:t>i</a:t>
            </a:r>
            <a:r>
              <a:rPr lang="en-US" sz="2000" dirty="0"/>
              <a:t> 1 –u –b [2, 4 , 6 ,..., 20M] –t 90 or 75</a:t>
            </a:r>
          </a:p>
        </p:txBody>
      </p:sp>
      <p:sp>
        <p:nvSpPr>
          <p:cNvPr id="33" name="กล่องข้อความ 32">
            <a:extLst>
              <a:ext uri="{FF2B5EF4-FFF2-40B4-BE49-F238E27FC236}">
                <a16:creationId xmlns:a16="http://schemas.microsoft.com/office/drawing/2014/main" id="{EC9C97D7-2180-4D06-B753-64FF17842218}"/>
              </a:ext>
            </a:extLst>
          </p:cNvPr>
          <p:cNvSpPr txBox="1"/>
          <p:nvPr/>
        </p:nvSpPr>
        <p:spPr>
          <a:xfrm>
            <a:off x="124046" y="124356"/>
            <a:ext cx="6530634" cy="52322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Sub Experiment 3.2: (Fixed Edge4 15Mbps)</a:t>
            </a:r>
          </a:p>
        </p:txBody>
      </p:sp>
      <p:cxnSp>
        <p:nvCxnSpPr>
          <p:cNvPr id="34" name="ลูกศรเชื่อมต่อแบบตรง 33">
            <a:extLst>
              <a:ext uri="{FF2B5EF4-FFF2-40B4-BE49-F238E27FC236}">
                <a16:creationId xmlns:a16="http://schemas.microsoft.com/office/drawing/2014/main" id="{318B2AF7-37ED-4D9F-9E0D-EB8BC75E802B}"/>
              </a:ext>
            </a:extLst>
          </p:cNvPr>
          <p:cNvCxnSpPr>
            <a:cxnSpLocks/>
            <a:stCxn id="28" idx="0"/>
            <a:endCxn id="5" idx="1"/>
          </p:cNvCxnSpPr>
          <p:nvPr/>
        </p:nvCxnSpPr>
        <p:spPr>
          <a:xfrm>
            <a:off x="1436795" y="4724883"/>
            <a:ext cx="6758392" cy="612537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67066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แผนภูมิ 3">
            <a:extLst>
              <a:ext uri="{FF2B5EF4-FFF2-40B4-BE49-F238E27FC236}">
                <a16:creationId xmlns:a16="http://schemas.microsoft.com/office/drawing/2014/main" id="{2327B33F-DA2F-410F-899D-FD78BD49186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29310383"/>
              </p:ext>
            </p:extLst>
          </p:nvPr>
        </p:nvGraphicFramePr>
        <p:xfrm>
          <a:off x="115687" y="548639"/>
          <a:ext cx="11293994" cy="59738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กล่องข้อความ 2">
            <a:extLst>
              <a:ext uri="{FF2B5EF4-FFF2-40B4-BE49-F238E27FC236}">
                <a16:creationId xmlns:a16="http://schemas.microsoft.com/office/drawing/2014/main" id="{D9336C1B-DBF7-48A4-8D90-67C30D0D04CC}"/>
              </a:ext>
            </a:extLst>
          </p:cNvPr>
          <p:cNvSpPr txBox="1"/>
          <p:nvPr/>
        </p:nvSpPr>
        <p:spPr>
          <a:xfrm>
            <a:off x="124046" y="124356"/>
            <a:ext cx="6530634" cy="52322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Sub Experiment 3.2: (Fixed Edge4 15Mbps)</a:t>
            </a:r>
          </a:p>
        </p:txBody>
      </p:sp>
    </p:spTree>
    <p:extLst>
      <p:ext uri="{BB962C8B-B14F-4D97-AF65-F5344CB8AC3E}">
        <p14:creationId xmlns:p14="http://schemas.microsoft.com/office/powerpoint/2010/main" val="8762820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แผนภูมิ 3">
            <a:extLst>
              <a:ext uri="{FF2B5EF4-FFF2-40B4-BE49-F238E27FC236}">
                <a16:creationId xmlns:a16="http://schemas.microsoft.com/office/drawing/2014/main" id="{A63F6788-E08A-4FA4-9289-981B6BA78A94}"/>
              </a:ext>
            </a:extLst>
          </p:cNvPr>
          <p:cNvGraphicFramePr>
            <a:graphicFrameLocks/>
          </p:cNvGraphicFramePr>
          <p:nvPr/>
        </p:nvGraphicFramePr>
        <p:xfrm>
          <a:off x="1512570" y="968828"/>
          <a:ext cx="9166860" cy="49203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กล่องข้อความ 2">
            <a:extLst>
              <a:ext uri="{FF2B5EF4-FFF2-40B4-BE49-F238E27FC236}">
                <a16:creationId xmlns:a16="http://schemas.microsoft.com/office/drawing/2014/main" id="{95AC38BC-F7A8-4277-AA42-D731F075AC53}"/>
              </a:ext>
            </a:extLst>
          </p:cNvPr>
          <p:cNvSpPr txBox="1"/>
          <p:nvPr/>
        </p:nvSpPr>
        <p:spPr>
          <a:xfrm>
            <a:off x="124046" y="124356"/>
            <a:ext cx="6530634" cy="52322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Sub Experiment 3.2: (Fixed Edge4 15Mbps)</a:t>
            </a:r>
          </a:p>
        </p:txBody>
      </p:sp>
    </p:spTree>
    <p:extLst>
      <p:ext uri="{BB962C8B-B14F-4D97-AF65-F5344CB8AC3E}">
        <p14:creationId xmlns:p14="http://schemas.microsoft.com/office/powerpoint/2010/main" val="1626457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สี่เหลี่ยมผืนผ้า: มุมมน 36">
            <a:extLst>
              <a:ext uri="{FF2B5EF4-FFF2-40B4-BE49-F238E27FC236}">
                <a16:creationId xmlns:a16="http://schemas.microsoft.com/office/drawing/2014/main" id="{E71184CC-95B7-4BF8-BC66-B3DB4C3C3E3F}"/>
              </a:ext>
            </a:extLst>
          </p:cNvPr>
          <p:cNvSpPr/>
          <p:nvPr/>
        </p:nvSpPr>
        <p:spPr>
          <a:xfrm>
            <a:off x="8495712" y="407768"/>
            <a:ext cx="3675979" cy="811784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วงรี 34">
            <a:extLst>
              <a:ext uri="{FF2B5EF4-FFF2-40B4-BE49-F238E27FC236}">
                <a16:creationId xmlns:a16="http://schemas.microsoft.com/office/drawing/2014/main" id="{A29CC577-BFAD-49E9-B230-E05F7B234F53}"/>
              </a:ext>
            </a:extLst>
          </p:cNvPr>
          <p:cNvSpPr/>
          <p:nvPr/>
        </p:nvSpPr>
        <p:spPr>
          <a:xfrm>
            <a:off x="9349191" y="4876449"/>
            <a:ext cx="2939846" cy="1950205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วงรี 32">
            <a:extLst>
              <a:ext uri="{FF2B5EF4-FFF2-40B4-BE49-F238E27FC236}">
                <a16:creationId xmlns:a16="http://schemas.microsoft.com/office/drawing/2014/main" id="{5CAFB259-A8AD-4BC1-B3CF-F020BF9692D4}"/>
              </a:ext>
            </a:extLst>
          </p:cNvPr>
          <p:cNvSpPr/>
          <p:nvPr/>
        </p:nvSpPr>
        <p:spPr>
          <a:xfrm>
            <a:off x="127820" y="4907795"/>
            <a:ext cx="2939846" cy="1950205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วงรี 28">
            <a:extLst>
              <a:ext uri="{FF2B5EF4-FFF2-40B4-BE49-F238E27FC236}">
                <a16:creationId xmlns:a16="http://schemas.microsoft.com/office/drawing/2014/main" id="{89D75DB7-CBBC-44C6-8935-520878B0171F}"/>
              </a:ext>
            </a:extLst>
          </p:cNvPr>
          <p:cNvSpPr/>
          <p:nvPr/>
        </p:nvSpPr>
        <p:spPr>
          <a:xfrm>
            <a:off x="1081548" y="1078129"/>
            <a:ext cx="4119717" cy="195020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F53B6EAC-A655-4FAD-8D5A-C85E0678D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31670"/>
            <a:ext cx="5444613" cy="1325563"/>
          </a:xfrm>
        </p:spPr>
        <p:txBody>
          <a:bodyPr>
            <a:normAutofit/>
          </a:bodyPr>
          <a:lstStyle/>
          <a:p>
            <a:pPr algn="ctr"/>
            <a:r>
              <a:rPr lang="en-US" sz="8000" dirty="0"/>
              <a:t>Experiment1</a:t>
            </a:r>
          </a:p>
        </p:txBody>
      </p:sp>
      <p:sp>
        <p:nvSpPr>
          <p:cNvPr id="3" name="สี่เหลี่ยมผืนผ้า 2">
            <a:extLst>
              <a:ext uri="{FF2B5EF4-FFF2-40B4-BE49-F238E27FC236}">
                <a16:creationId xmlns:a16="http://schemas.microsoft.com/office/drawing/2014/main" id="{1BA0116E-6CE6-42DD-8EAC-7210B92161AE}"/>
              </a:ext>
            </a:extLst>
          </p:cNvPr>
          <p:cNvSpPr/>
          <p:nvPr/>
        </p:nvSpPr>
        <p:spPr>
          <a:xfrm>
            <a:off x="4773561" y="1610994"/>
            <a:ext cx="2644877" cy="88490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Super Edge</a:t>
            </a:r>
          </a:p>
        </p:txBody>
      </p:sp>
      <p:sp>
        <p:nvSpPr>
          <p:cNvPr id="4" name="สี่เหลี่ยมผืนผ้า 3">
            <a:extLst>
              <a:ext uri="{FF2B5EF4-FFF2-40B4-BE49-F238E27FC236}">
                <a16:creationId xmlns:a16="http://schemas.microsoft.com/office/drawing/2014/main" id="{CDC0767E-CAC6-4230-AF94-5AE7833A9B45}"/>
              </a:ext>
            </a:extLst>
          </p:cNvPr>
          <p:cNvSpPr/>
          <p:nvPr/>
        </p:nvSpPr>
        <p:spPr>
          <a:xfrm>
            <a:off x="1563329" y="4894968"/>
            <a:ext cx="2644877" cy="884903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Edge1</a:t>
            </a:r>
          </a:p>
          <a:p>
            <a:pPr algn="ctr"/>
            <a:r>
              <a:rPr lang="en-US" sz="3200" dirty="0"/>
              <a:t>(Client)</a:t>
            </a:r>
          </a:p>
        </p:txBody>
      </p:sp>
      <p:sp>
        <p:nvSpPr>
          <p:cNvPr id="5" name="สี่เหลี่ยมผืนผ้า 4">
            <a:extLst>
              <a:ext uri="{FF2B5EF4-FFF2-40B4-BE49-F238E27FC236}">
                <a16:creationId xmlns:a16="http://schemas.microsoft.com/office/drawing/2014/main" id="{2DEAC9B8-AFC2-4122-9794-9786EAC8EBFF}"/>
              </a:ext>
            </a:extLst>
          </p:cNvPr>
          <p:cNvSpPr/>
          <p:nvPr/>
        </p:nvSpPr>
        <p:spPr>
          <a:xfrm>
            <a:off x="8195187" y="4894968"/>
            <a:ext cx="2644877" cy="884903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Edge2</a:t>
            </a:r>
          </a:p>
          <a:p>
            <a:pPr algn="ctr"/>
            <a:r>
              <a:rPr lang="en-US" sz="3200" dirty="0"/>
              <a:t>(Server)</a:t>
            </a:r>
          </a:p>
        </p:txBody>
      </p:sp>
      <p:cxnSp>
        <p:nvCxnSpPr>
          <p:cNvPr id="12" name="ลูกศรเชื่อมต่อแบบตรง 11">
            <a:extLst>
              <a:ext uri="{FF2B5EF4-FFF2-40B4-BE49-F238E27FC236}">
                <a16:creationId xmlns:a16="http://schemas.microsoft.com/office/drawing/2014/main" id="{807E5840-1C40-4104-893B-E3806F148E54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4208206" y="5337420"/>
            <a:ext cx="3986981" cy="0"/>
          </a:xfrm>
          <a:prstGeom prst="straightConnector1">
            <a:avLst/>
          </a:prstGeom>
          <a:ln>
            <a:solidFill>
              <a:srgbClr val="0070C0"/>
            </a:solidFill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ลูกศรเชื่อมต่อแบบตรง 15">
            <a:extLst>
              <a:ext uri="{FF2B5EF4-FFF2-40B4-BE49-F238E27FC236}">
                <a16:creationId xmlns:a16="http://schemas.microsoft.com/office/drawing/2014/main" id="{29F067F5-EF17-4E6E-BB9D-4C3FE79A9E9B}"/>
              </a:ext>
            </a:extLst>
          </p:cNvPr>
          <p:cNvCxnSpPr>
            <a:stCxn id="4" idx="0"/>
            <a:endCxn id="3" idx="2"/>
          </p:cNvCxnSpPr>
          <p:nvPr/>
        </p:nvCxnSpPr>
        <p:spPr>
          <a:xfrm flipV="1">
            <a:off x="2885768" y="2495897"/>
            <a:ext cx="3210232" cy="2399071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ลูกศรเชื่อมต่อแบบตรง 16">
            <a:extLst>
              <a:ext uri="{FF2B5EF4-FFF2-40B4-BE49-F238E27FC236}">
                <a16:creationId xmlns:a16="http://schemas.microsoft.com/office/drawing/2014/main" id="{D0FBD180-B416-4603-8720-24A665CAED57}"/>
              </a:ext>
            </a:extLst>
          </p:cNvPr>
          <p:cNvCxnSpPr>
            <a:cxnSpLocks/>
            <a:stCxn id="5" idx="0"/>
            <a:endCxn id="3" idx="2"/>
          </p:cNvCxnSpPr>
          <p:nvPr/>
        </p:nvCxnSpPr>
        <p:spPr>
          <a:xfrm flipH="1" flipV="1">
            <a:off x="6096000" y="2495897"/>
            <a:ext cx="3421626" cy="2399071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ลูกศรเชื่อมต่อแบบตรง 19">
            <a:extLst>
              <a:ext uri="{FF2B5EF4-FFF2-40B4-BE49-F238E27FC236}">
                <a16:creationId xmlns:a16="http://schemas.microsoft.com/office/drawing/2014/main" id="{174B6690-EDCE-4623-8F46-4C6452E9AF5F}"/>
              </a:ext>
            </a:extLst>
          </p:cNvPr>
          <p:cNvCxnSpPr>
            <a:cxnSpLocks/>
          </p:cNvCxnSpPr>
          <p:nvPr/>
        </p:nvCxnSpPr>
        <p:spPr>
          <a:xfrm flipH="1">
            <a:off x="9193161" y="609599"/>
            <a:ext cx="1140541" cy="1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ลูกศรเชื่อมต่อแบบตรง 22">
            <a:extLst>
              <a:ext uri="{FF2B5EF4-FFF2-40B4-BE49-F238E27FC236}">
                <a16:creationId xmlns:a16="http://schemas.microsoft.com/office/drawing/2014/main" id="{EEA5B526-D052-4024-96B9-C9B37BA1A166}"/>
              </a:ext>
            </a:extLst>
          </p:cNvPr>
          <p:cNvCxnSpPr>
            <a:cxnSpLocks/>
          </p:cNvCxnSpPr>
          <p:nvPr/>
        </p:nvCxnSpPr>
        <p:spPr>
          <a:xfrm>
            <a:off x="9270089" y="1034885"/>
            <a:ext cx="1140542" cy="0"/>
          </a:xfrm>
          <a:prstGeom prst="straightConnector1">
            <a:avLst/>
          </a:prstGeom>
          <a:ln>
            <a:solidFill>
              <a:srgbClr val="0070C0"/>
            </a:solidFill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994730F0-9C03-4DC7-B58A-B1780D6872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4373" y="1416015"/>
            <a:ext cx="931607" cy="931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กล่องข้อความ 26">
            <a:extLst>
              <a:ext uri="{FF2B5EF4-FFF2-40B4-BE49-F238E27FC236}">
                <a16:creationId xmlns:a16="http://schemas.microsoft.com/office/drawing/2014/main" id="{ECF044D1-0A47-4907-984A-07E2141D0435}"/>
              </a:ext>
            </a:extLst>
          </p:cNvPr>
          <p:cNvSpPr txBox="1"/>
          <p:nvPr/>
        </p:nvSpPr>
        <p:spPr>
          <a:xfrm>
            <a:off x="1715829" y="2210887"/>
            <a:ext cx="2775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CPU Utilization of Edge1 &amp;2</a:t>
            </a:r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BA51837E-79DD-4659-B908-C10B0D5B51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293" y="5632386"/>
            <a:ext cx="931607" cy="931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>
            <a:extLst>
              <a:ext uri="{FF2B5EF4-FFF2-40B4-BE49-F238E27FC236}">
                <a16:creationId xmlns:a16="http://schemas.microsoft.com/office/drawing/2014/main" id="{E6D24608-7D56-4081-9B72-36C1D87AAA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4922" y="5244012"/>
            <a:ext cx="931607" cy="931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กล่องข้อความ 33">
            <a:extLst>
              <a:ext uri="{FF2B5EF4-FFF2-40B4-BE49-F238E27FC236}">
                <a16:creationId xmlns:a16="http://schemas.microsoft.com/office/drawing/2014/main" id="{77363FFE-0CBD-45AC-B5B3-24A4D396A5A1}"/>
              </a:ext>
            </a:extLst>
          </p:cNvPr>
          <p:cNvSpPr txBox="1"/>
          <p:nvPr/>
        </p:nvSpPr>
        <p:spPr>
          <a:xfrm>
            <a:off x="1485900" y="5893690"/>
            <a:ext cx="10839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Iperf3 log</a:t>
            </a:r>
          </a:p>
          <a:p>
            <a:r>
              <a:rPr lang="en-US" dirty="0"/>
              <a:t>edge1</a:t>
            </a:r>
          </a:p>
        </p:txBody>
      </p:sp>
      <p:sp>
        <p:nvSpPr>
          <p:cNvPr id="36" name="กล่องข้อความ 35">
            <a:extLst>
              <a:ext uri="{FF2B5EF4-FFF2-40B4-BE49-F238E27FC236}">
                <a16:creationId xmlns:a16="http://schemas.microsoft.com/office/drawing/2014/main" id="{3C40958D-2951-4D65-85B5-0B30EF4F4ADA}"/>
              </a:ext>
            </a:extLst>
          </p:cNvPr>
          <p:cNvSpPr txBox="1"/>
          <p:nvPr/>
        </p:nvSpPr>
        <p:spPr>
          <a:xfrm>
            <a:off x="9910971" y="5888026"/>
            <a:ext cx="10839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Iperf3 log</a:t>
            </a:r>
          </a:p>
          <a:p>
            <a:r>
              <a:rPr lang="en-US" dirty="0"/>
              <a:t>edge2</a:t>
            </a:r>
          </a:p>
        </p:txBody>
      </p:sp>
      <p:sp>
        <p:nvSpPr>
          <p:cNvPr id="30" name="กล่องข้อความ 29">
            <a:extLst>
              <a:ext uri="{FF2B5EF4-FFF2-40B4-BE49-F238E27FC236}">
                <a16:creationId xmlns:a16="http://schemas.microsoft.com/office/drawing/2014/main" id="{74CA634C-ECE5-48B3-A107-4A2D0906318F}"/>
              </a:ext>
            </a:extLst>
          </p:cNvPr>
          <p:cNvSpPr txBox="1"/>
          <p:nvPr/>
        </p:nvSpPr>
        <p:spPr>
          <a:xfrm>
            <a:off x="10512435" y="850219"/>
            <a:ext cx="1196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plane</a:t>
            </a:r>
          </a:p>
        </p:txBody>
      </p:sp>
      <p:sp>
        <p:nvSpPr>
          <p:cNvPr id="38" name="กล่องข้อความ 37">
            <a:extLst>
              <a:ext uri="{FF2B5EF4-FFF2-40B4-BE49-F238E27FC236}">
                <a16:creationId xmlns:a16="http://schemas.microsoft.com/office/drawing/2014/main" id="{AD86B326-AA62-47BD-8F39-A07B4ED68F11}"/>
              </a:ext>
            </a:extLst>
          </p:cNvPr>
          <p:cNvSpPr txBox="1"/>
          <p:nvPr/>
        </p:nvSpPr>
        <p:spPr>
          <a:xfrm>
            <a:off x="10410631" y="407768"/>
            <a:ext cx="1453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Control plane</a:t>
            </a:r>
          </a:p>
        </p:txBody>
      </p:sp>
      <p:sp>
        <p:nvSpPr>
          <p:cNvPr id="39" name="กล่องข้อความ 38">
            <a:extLst>
              <a:ext uri="{FF2B5EF4-FFF2-40B4-BE49-F238E27FC236}">
                <a16:creationId xmlns:a16="http://schemas.microsoft.com/office/drawing/2014/main" id="{E684C5C8-5D97-429C-8D5B-2C8A120471E7}"/>
              </a:ext>
            </a:extLst>
          </p:cNvPr>
          <p:cNvSpPr txBox="1"/>
          <p:nvPr/>
        </p:nvSpPr>
        <p:spPr>
          <a:xfrm>
            <a:off x="3888013" y="3211039"/>
            <a:ext cx="4415971" cy="1015663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Edge1 &amp; Edge2 keep streaming CPU utilization info through socket program over the control plane</a:t>
            </a:r>
          </a:p>
        </p:txBody>
      </p:sp>
      <p:sp>
        <p:nvSpPr>
          <p:cNvPr id="41" name="กล่องข้อความ 40">
            <a:extLst>
              <a:ext uri="{FF2B5EF4-FFF2-40B4-BE49-F238E27FC236}">
                <a16:creationId xmlns:a16="http://schemas.microsoft.com/office/drawing/2014/main" id="{1B5A6E81-80B5-4517-A025-FE1C8761DB49}"/>
              </a:ext>
            </a:extLst>
          </p:cNvPr>
          <p:cNvSpPr txBox="1"/>
          <p:nvPr/>
        </p:nvSpPr>
        <p:spPr>
          <a:xfrm>
            <a:off x="3970357" y="5936055"/>
            <a:ext cx="4525355" cy="70788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UDP packets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000" dirty="0"/>
              <a:t> Iperf3 –u –b [2, 4 , 6 ,..., 40M] –t 75</a:t>
            </a:r>
          </a:p>
        </p:txBody>
      </p:sp>
      <p:sp>
        <p:nvSpPr>
          <p:cNvPr id="43" name="กล่องข้อความ 42">
            <a:extLst>
              <a:ext uri="{FF2B5EF4-FFF2-40B4-BE49-F238E27FC236}">
                <a16:creationId xmlns:a16="http://schemas.microsoft.com/office/drawing/2014/main" id="{AA1740FF-70E9-44EE-B529-78EAFF10D595}"/>
              </a:ext>
            </a:extLst>
          </p:cNvPr>
          <p:cNvSpPr txBox="1"/>
          <p:nvPr/>
        </p:nvSpPr>
        <p:spPr>
          <a:xfrm>
            <a:off x="8353788" y="3222613"/>
            <a:ext cx="3675979" cy="1015663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Streaming %CPU info 20 points for every bitrate parameters</a:t>
            </a:r>
          </a:p>
        </p:txBody>
      </p:sp>
    </p:spTree>
    <p:extLst>
      <p:ext uri="{BB962C8B-B14F-4D97-AF65-F5344CB8AC3E}">
        <p14:creationId xmlns:p14="http://schemas.microsoft.com/office/powerpoint/2010/main" val="10541239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แผนภูมิ 3">
            <a:extLst>
              <a:ext uri="{FF2B5EF4-FFF2-40B4-BE49-F238E27FC236}">
                <a16:creationId xmlns:a16="http://schemas.microsoft.com/office/drawing/2014/main" id="{3DF570CA-548B-4657-B318-F702C1BA451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46497394"/>
              </p:ext>
            </p:extLst>
          </p:nvPr>
        </p:nvGraphicFramePr>
        <p:xfrm>
          <a:off x="1537598" y="1"/>
          <a:ext cx="9116803" cy="365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แผนภูมิ 4">
            <a:extLst>
              <a:ext uri="{FF2B5EF4-FFF2-40B4-BE49-F238E27FC236}">
                <a16:creationId xmlns:a16="http://schemas.microsoft.com/office/drawing/2014/main" id="{2CCA317B-D512-4D0E-8E1F-8913C1D3E0A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39593427"/>
              </p:ext>
            </p:extLst>
          </p:nvPr>
        </p:nvGraphicFramePr>
        <p:xfrm>
          <a:off x="1758376" y="2910349"/>
          <a:ext cx="8896025" cy="38538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3344561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DFD5E29D-A36E-4AD0-8B13-FBF3A5361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0078" y="1181996"/>
            <a:ext cx="7089058" cy="3550111"/>
          </a:xfrm>
        </p:spPr>
        <p:txBody>
          <a:bodyPr>
            <a:noAutofit/>
          </a:bodyPr>
          <a:lstStyle/>
          <a:p>
            <a:pPr algn="ctr"/>
            <a:r>
              <a:rPr lang="en-US" sz="13800" dirty="0"/>
              <a:t>Compare Result</a:t>
            </a:r>
          </a:p>
        </p:txBody>
      </p:sp>
    </p:spTree>
    <p:extLst>
      <p:ext uri="{BB962C8B-B14F-4D97-AF65-F5344CB8AC3E}">
        <p14:creationId xmlns:p14="http://schemas.microsoft.com/office/powerpoint/2010/main" val="35818216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DFD5E29D-A36E-4AD0-8B13-FBF3A5361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0141" y="2588009"/>
            <a:ext cx="8898193" cy="3550111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ctr"/>
            <a:r>
              <a:rPr lang="en-US" sz="6600" dirty="0"/>
              <a:t>%CPU</a:t>
            </a:r>
            <a:br>
              <a:rPr lang="en-US" sz="6600" dirty="0"/>
            </a:br>
            <a:r>
              <a:rPr lang="en-US" sz="6600" dirty="0"/>
              <a:t>Experiment 3.1 </a:t>
            </a:r>
            <a:br>
              <a:rPr lang="en-US" sz="6600" dirty="0"/>
            </a:br>
            <a:r>
              <a:rPr lang="en-US" sz="6600" dirty="0"/>
              <a:t>vs</a:t>
            </a:r>
            <a:br>
              <a:rPr lang="en-US" sz="6600" dirty="0"/>
            </a:br>
            <a:r>
              <a:rPr lang="en-US" sz="6600" dirty="0"/>
              <a:t>Experiment 1 </a:t>
            </a:r>
          </a:p>
        </p:txBody>
      </p:sp>
      <p:sp>
        <p:nvSpPr>
          <p:cNvPr id="3" name="ชื่อเรื่อง 1">
            <a:extLst>
              <a:ext uri="{FF2B5EF4-FFF2-40B4-BE49-F238E27FC236}">
                <a16:creationId xmlns:a16="http://schemas.microsoft.com/office/drawing/2014/main" id="{E459639C-15BF-410F-A4BE-440E9305D8AB}"/>
              </a:ext>
            </a:extLst>
          </p:cNvPr>
          <p:cNvSpPr txBox="1">
            <a:spLocks/>
          </p:cNvSpPr>
          <p:nvPr/>
        </p:nvSpPr>
        <p:spPr>
          <a:xfrm>
            <a:off x="2433484" y="267598"/>
            <a:ext cx="7089058" cy="18266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8000" dirty="0"/>
              <a:t>Compare Result</a:t>
            </a:r>
          </a:p>
        </p:txBody>
      </p:sp>
    </p:spTree>
    <p:extLst>
      <p:ext uri="{BB962C8B-B14F-4D97-AF65-F5344CB8AC3E}">
        <p14:creationId xmlns:p14="http://schemas.microsoft.com/office/powerpoint/2010/main" val="1116227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แผนภูมิ 2">
            <a:extLst>
              <a:ext uri="{FF2B5EF4-FFF2-40B4-BE49-F238E27FC236}">
                <a16:creationId xmlns:a16="http://schemas.microsoft.com/office/drawing/2014/main" id="{9A992ECC-5685-48C3-AD7E-647EBE2C852C}"/>
              </a:ext>
            </a:extLst>
          </p:cNvPr>
          <p:cNvGraphicFramePr>
            <a:graphicFrameLocks/>
          </p:cNvGraphicFramePr>
          <p:nvPr/>
        </p:nvGraphicFramePr>
        <p:xfrm>
          <a:off x="1133625" y="19938"/>
          <a:ext cx="8031637" cy="32529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5" name="กลุ่ม 4">
            <a:extLst>
              <a:ext uri="{FF2B5EF4-FFF2-40B4-BE49-F238E27FC236}">
                <a16:creationId xmlns:a16="http://schemas.microsoft.com/office/drawing/2014/main" id="{78DFD11D-39AA-442D-9BE7-C806650EFC89}"/>
              </a:ext>
            </a:extLst>
          </p:cNvPr>
          <p:cNvGrpSpPr/>
          <p:nvPr/>
        </p:nvGrpSpPr>
        <p:grpSpPr>
          <a:xfrm>
            <a:off x="959134" y="2664542"/>
            <a:ext cx="13818750" cy="4691425"/>
            <a:chOff x="-1102645" y="910628"/>
            <a:chExt cx="7677888" cy="4733741"/>
          </a:xfrm>
        </p:grpSpPr>
        <p:graphicFrame>
          <p:nvGraphicFramePr>
            <p:cNvPr id="6" name="แผนภูมิ 5">
              <a:extLst>
                <a:ext uri="{FF2B5EF4-FFF2-40B4-BE49-F238E27FC236}">
                  <a16:creationId xmlns:a16="http://schemas.microsoft.com/office/drawing/2014/main" id="{D295332F-0A10-4E50-BB31-93ECB9E1378B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-1102645" y="910628"/>
            <a:ext cx="7677888" cy="4733741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cxnSp>
          <p:nvCxnSpPr>
            <p:cNvPr id="7" name="ตัวเชื่อมต่อตรง 6">
              <a:extLst>
                <a:ext uri="{FF2B5EF4-FFF2-40B4-BE49-F238E27FC236}">
                  <a16:creationId xmlns:a16="http://schemas.microsoft.com/office/drawing/2014/main" id="{739C69AE-1966-48D5-8A6C-E28FD540905E}"/>
                </a:ext>
              </a:extLst>
            </p:cNvPr>
            <p:cNvCxnSpPr>
              <a:cxnSpLocks/>
            </p:cNvCxnSpPr>
            <p:nvPr/>
          </p:nvCxnSpPr>
          <p:spPr>
            <a:xfrm>
              <a:off x="5421194" y="1690735"/>
              <a:ext cx="0" cy="2517879"/>
            </a:xfrm>
            <a:prstGeom prst="line">
              <a:avLst/>
            </a:prstGeom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171935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ชื่อเรื่อง 1">
            <a:extLst>
              <a:ext uri="{FF2B5EF4-FFF2-40B4-BE49-F238E27FC236}">
                <a16:creationId xmlns:a16="http://schemas.microsoft.com/office/drawing/2014/main" id="{07DC3167-7F85-4371-8FA3-7EDFEDEC259C}"/>
              </a:ext>
            </a:extLst>
          </p:cNvPr>
          <p:cNvSpPr txBox="1">
            <a:spLocks/>
          </p:cNvSpPr>
          <p:nvPr/>
        </p:nvSpPr>
        <p:spPr>
          <a:xfrm>
            <a:off x="1750141" y="2588009"/>
            <a:ext cx="8898193" cy="35501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600" dirty="0"/>
              <a:t>%CPU</a:t>
            </a:r>
            <a:br>
              <a:rPr lang="en-US" sz="6600" dirty="0"/>
            </a:br>
            <a:r>
              <a:rPr lang="en-US" sz="6600" dirty="0"/>
              <a:t>Experiment 3.1</a:t>
            </a:r>
            <a:br>
              <a:rPr lang="en-US" sz="6600" dirty="0"/>
            </a:br>
            <a:r>
              <a:rPr lang="en-US" sz="6600" dirty="0"/>
              <a:t>vs</a:t>
            </a:r>
            <a:br>
              <a:rPr lang="en-US" sz="6600" dirty="0"/>
            </a:br>
            <a:r>
              <a:rPr lang="en-US" sz="6600" dirty="0"/>
              <a:t>Experiment 3.2</a:t>
            </a:r>
          </a:p>
        </p:txBody>
      </p:sp>
      <p:sp>
        <p:nvSpPr>
          <p:cNvPr id="6" name="ชื่อเรื่อง 1">
            <a:extLst>
              <a:ext uri="{FF2B5EF4-FFF2-40B4-BE49-F238E27FC236}">
                <a16:creationId xmlns:a16="http://schemas.microsoft.com/office/drawing/2014/main" id="{136B8F62-0B1F-4D02-A68E-90647A881516}"/>
              </a:ext>
            </a:extLst>
          </p:cNvPr>
          <p:cNvSpPr txBox="1">
            <a:spLocks/>
          </p:cNvSpPr>
          <p:nvPr/>
        </p:nvSpPr>
        <p:spPr>
          <a:xfrm>
            <a:off x="2433484" y="267598"/>
            <a:ext cx="7089058" cy="18266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8000" dirty="0"/>
              <a:t>Compare Result</a:t>
            </a:r>
          </a:p>
        </p:txBody>
      </p:sp>
    </p:spTree>
    <p:extLst>
      <p:ext uri="{BB962C8B-B14F-4D97-AF65-F5344CB8AC3E}">
        <p14:creationId xmlns:p14="http://schemas.microsoft.com/office/powerpoint/2010/main" val="5602485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แผนภูมิ 3">
            <a:extLst>
              <a:ext uri="{FF2B5EF4-FFF2-40B4-BE49-F238E27FC236}">
                <a16:creationId xmlns:a16="http://schemas.microsoft.com/office/drawing/2014/main" id="{53AAC9F7-169E-4F89-BD7F-0212A3D56F7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-102859" y="148504"/>
          <a:ext cx="6526054" cy="34676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แผนภูมิ 5">
            <a:extLst>
              <a:ext uri="{FF2B5EF4-FFF2-40B4-BE49-F238E27FC236}">
                <a16:creationId xmlns:a16="http://schemas.microsoft.com/office/drawing/2014/main" id="{454A6D10-EDF9-4A7C-8F1B-69D5B64CE49D}"/>
              </a:ext>
            </a:extLst>
          </p:cNvPr>
          <p:cNvGraphicFramePr>
            <a:graphicFrameLocks/>
          </p:cNvGraphicFramePr>
          <p:nvPr/>
        </p:nvGraphicFramePr>
        <p:xfrm>
          <a:off x="6423195" y="267688"/>
          <a:ext cx="6423193" cy="34676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แผนภูมิ 7">
            <a:extLst>
              <a:ext uri="{FF2B5EF4-FFF2-40B4-BE49-F238E27FC236}">
                <a16:creationId xmlns:a16="http://schemas.microsoft.com/office/drawing/2014/main" id="{82EC00A4-54A7-4B82-8FB1-D0016BFDED9C}"/>
              </a:ext>
            </a:extLst>
          </p:cNvPr>
          <p:cNvGraphicFramePr>
            <a:graphicFrameLocks/>
          </p:cNvGraphicFramePr>
          <p:nvPr/>
        </p:nvGraphicFramePr>
        <p:xfrm>
          <a:off x="63993" y="3429000"/>
          <a:ext cx="6423194" cy="36707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9" name="แผนภูมิ 8">
            <a:extLst>
              <a:ext uri="{FF2B5EF4-FFF2-40B4-BE49-F238E27FC236}">
                <a16:creationId xmlns:a16="http://schemas.microsoft.com/office/drawing/2014/main" id="{88B6DD7F-0FDE-4DD9-8B20-2F4D3F5B58AA}"/>
              </a:ext>
            </a:extLst>
          </p:cNvPr>
          <p:cNvGraphicFramePr>
            <a:graphicFrameLocks/>
          </p:cNvGraphicFramePr>
          <p:nvPr/>
        </p:nvGraphicFramePr>
        <p:xfrm>
          <a:off x="6423195" y="3341615"/>
          <a:ext cx="5372565" cy="32486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646348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กลุ่ม 9">
            <a:extLst>
              <a:ext uri="{FF2B5EF4-FFF2-40B4-BE49-F238E27FC236}">
                <a16:creationId xmlns:a16="http://schemas.microsoft.com/office/drawing/2014/main" id="{55354332-DB7B-4CAB-9299-5D3E9570F842}"/>
              </a:ext>
            </a:extLst>
          </p:cNvPr>
          <p:cNvGrpSpPr/>
          <p:nvPr/>
        </p:nvGrpSpPr>
        <p:grpSpPr>
          <a:xfrm>
            <a:off x="2064099" y="705464"/>
            <a:ext cx="8063802" cy="5447071"/>
            <a:chOff x="2279733" y="550605"/>
            <a:chExt cx="8063802" cy="5447071"/>
          </a:xfrm>
        </p:grpSpPr>
        <p:grpSp>
          <p:nvGrpSpPr>
            <p:cNvPr id="7" name="กลุ่ม 6">
              <a:extLst>
                <a:ext uri="{FF2B5EF4-FFF2-40B4-BE49-F238E27FC236}">
                  <a16:creationId xmlns:a16="http://schemas.microsoft.com/office/drawing/2014/main" id="{25424AA9-EBAF-44DB-A9DE-9368CD254818}"/>
                </a:ext>
              </a:extLst>
            </p:cNvPr>
            <p:cNvGrpSpPr/>
            <p:nvPr/>
          </p:nvGrpSpPr>
          <p:grpSpPr>
            <a:xfrm>
              <a:off x="2279733" y="550605"/>
              <a:ext cx="8063802" cy="5447071"/>
              <a:chOff x="2279733" y="550605"/>
              <a:chExt cx="8063802" cy="5447071"/>
            </a:xfrm>
          </p:grpSpPr>
          <p:graphicFrame>
            <p:nvGraphicFramePr>
              <p:cNvPr id="4" name="แผนภูมิ 3">
                <a:extLst>
                  <a:ext uri="{FF2B5EF4-FFF2-40B4-BE49-F238E27FC236}">
                    <a16:creationId xmlns:a16="http://schemas.microsoft.com/office/drawing/2014/main" id="{6EC8FF80-B781-441E-8E44-08FBE1EDE136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753936001"/>
                  </p:ext>
                </p:extLst>
              </p:nvPr>
            </p:nvGraphicFramePr>
            <p:xfrm>
              <a:off x="2279733" y="550605"/>
              <a:ext cx="8063802" cy="5447071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2"/>
              </a:graphicData>
            </a:graphic>
          </p:graphicFrame>
          <p:cxnSp>
            <p:nvCxnSpPr>
              <p:cNvPr id="6" name="ลูกศรเชื่อมต่อแบบตรง 5">
                <a:extLst>
                  <a:ext uri="{FF2B5EF4-FFF2-40B4-BE49-F238E27FC236}">
                    <a16:creationId xmlns:a16="http://schemas.microsoft.com/office/drawing/2014/main" id="{33108043-81FF-4E93-B8EF-16DA5FD0E66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433188" y="1966452"/>
                <a:ext cx="0" cy="2821857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กล่องข้อความ 7">
              <a:extLst>
                <a:ext uri="{FF2B5EF4-FFF2-40B4-BE49-F238E27FC236}">
                  <a16:creationId xmlns:a16="http://schemas.microsoft.com/office/drawing/2014/main" id="{A5285A79-5FAF-4AFD-AE54-28436C4C601E}"/>
                </a:ext>
              </a:extLst>
            </p:cNvPr>
            <p:cNvSpPr txBox="1"/>
            <p:nvPr/>
          </p:nvSpPr>
          <p:spPr>
            <a:xfrm>
              <a:off x="7521678" y="2369574"/>
              <a:ext cx="163942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Saturated point</a:t>
              </a:r>
            </a:p>
            <a:p>
              <a:r>
                <a:rPr lang="en-US" dirty="0">
                  <a:solidFill>
                    <a:srgbClr val="FF0000"/>
                  </a:solidFill>
                </a:rPr>
                <a:t>~ 28 Mbps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63512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กลุ่ม 8">
            <a:extLst>
              <a:ext uri="{FF2B5EF4-FFF2-40B4-BE49-F238E27FC236}">
                <a16:creationId xmlns:a16="http://schemas.microsoft.com/office/drawing/2014/main" id="{6CFE795E-1C7D-4C5F-B6C5-F0520A5A2990}"/>
              </a:ext>
            </a:extLst>
          </p:cNvPr>
          <p:cNvGrpSpPr/>
          <p:nvPr/>
        </p:nvGrpSpPr>
        <p:grpSpPr>
          <a:xfrm>
            <a:off x="1411419" y="418512"/>
            <a:ext cx="9369162" cy="5624480"/>
            <a:chOff x="492718" y="582806"/>
            <a:chExt cx="7677888" cy="4733741"/>
          </a:xfrm>
        </p:grpSpPr>
        <p:graphicFrame>
          <p:nvGraphicFramePr>
            <p:cNvPr id="4" name="แผนภูมิ 3">
              <a:extLst>
                <a:ext uri="{FF2B5EF4-FFF2-40B4-BE49-F238E27FC236}">
                  <a16:creationId xmlns:a16="http://schemas.microsoft.com/office/drawing/2014/main" id="{0AFC2307-4C3E-4D1B-9948-32E2CE330C63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216643449"/>
                </p:ext>
              </p:extLst>
            </p:nvPr>
          </p:nvGraphicFramePr>
          <p:xfrm>
            <a:off x="492718" y="582806"/>
            <a:ext cx="7677888" cy="4733741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cxnSp>
          <p:nvCxnSpPr>
            <p:cNvPr id="6" name="ตัวเชื่อมต่อตรง 5">
              <a:extLst>
                <a:ext uri="{FF2B5EF4-FFF2-40B4-BE49-F238E27FC236}">
                  <a16:creationId xmlns:a16="http://schemas.microsoft.com/office/drawing/2014/main" id="{F1DCB8EE-7E62-48DB-90FF-2EFDAE6C81CC}"/>
                </a:ext>
              </a:extLst>
            </p:cNvPr>
            <p:cNvCxnSpPr>
              <a:cxnSpLocks/>
            </p:cNvCxnSpPr>
            <p:nvPr/>
          </p:nvCxnSpPr>
          <p:spPr>
            <a:xfrm>
              <a:off x="5421194" y="1690735"/>
              <a:ext cx="0" cy="2517879"/>
            </a:xfrm>
            <a:prstGeom prst="line">
              <a:avLst/>
            </a:prstGeom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กล่องข้อความ 7">
              <a:extLst>
                <a:ext uri="{FF2B5EF4-FFF2-40B4-BE49-F238E27FC236}">
                  <a16:creationId xmlns:a16="http://schemas.microsoft.com/office/drawing/2014/main" id="{DFBCC36A-E885-4FEF-A170-930E3C70FABD}"/>
                </a:ext>
              </a:extLst>
            </p:cNvPr>
            <p:cNvSpPr txBox="1"/>
            <p:nvPr/>
          </p:nvSpPr>
          <p:spPr>
            <a:xfrm>
              <a:off x="5515851" y="2354169"/>
              <a:ext cx="156332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Saturated point of Edge2</a:t>
              </a:r>
            </a:p>
            <a:p>
              <a:r>
                <a:rPr lang="en-US" dirty="0">
                  <a:solidFill>
                    <a:srgbClr val="FF0000"/>
                  </a:solidFill>
                </a:rPr>
                <a:t>~ 28 Mbps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77066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สี่เหลี่ยมผืนผ้า: มุมมน 36">
            <a:extLst>
              <a:ext uri="{FF2B5EF4-FFF2-40B4-BE49-F238E27FC236}">
                <a16:creationId xmlns:a16="http://schemas.microsoft.com/office/drawing/2014/main" id="{E71184CC-95B7-4BF8-BC66-B3DB4C3C3E3F}"/>
              </a:ext>
            </a:extLst>
          </p:cNvPr>
          <p:cNvSpPr/>
          <p:nvPr/>
        </p:nvSpPr>
        <p:spPr>
          <a:xfrm>
            <a:off x="8495712" y="407768"/>
            <a:ext cx="3675979" cy="811784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วงรี 34">
            <a:extLst>
              <a:ext uri="{FF2B5EF4-FFF2-40B4-BE49-F238E27FC236}">
                <a16:creationId xmlns:a16="http://schemas.microsoft.com/office/drawing/2014/main" id="{A29CC577-BFAD-49E9-B230-E05F7B234F53}"/>
              </a:ext>
            </a:extLst>
          </p:cNvPr>
          <p:cNvSpPr/>
          <p:nvPr/>
        </p:nvSpPr>
        <p:spPr>
          <a:xfrm>
            <a:off x="9349191" y="4876449"/>
            <a:ext cx="2939846" cy="1950205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วงรี 32">
            <a:extLst>
              <a:ext uri="{FF2B5EF4-FFF2-40B4-BE49-F238E27FC236}">
                <a16:creationId xmlns:a16="http://schemas.microsoft.com/office/drawing/2014/main" id="{5CAFB259-A8AD-4BC1-B3CF-F020BF9692D4}"/>
              </a:ext>
            </a:extLst>
          </p:cNvPr>
          <p:cNvSpPr/>
          <p:nvPr/>
        </p:nvSpPr>
        <p:spPr>
          <a:xfrm>
            <a:off x="127820" y="4907795"/>
            <a:ext cx="2939846" cy="1950205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วงรี 28">
            <a:extLst>
              <a:ext uri="{FF2B5EF4-FFF2-40B4-BE49-F238E27FC236}">
                <a16:creationId xmlns:a16="http://schemas.microsoft.com/office/drawing/2014/main" id="{89D75DB7-CBBC-44C6-8935-520878B0171F}"/>
              </a:ext>
            </a:extLst>
          </p:cNvPr>
          <p:cNvSpPr/>
          <p:nvPr/>
        </p:nvSpPr>
        <p:spPr>
          <a:xfrm>
            <a:off x="1081548" y="1078129"/>
            <a:ext cx="4119717" cy="195020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F53B6EAC-A655-4FAD-8D5A-C85E0678D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31670"/>
            <a:ext cx="5444613" cy="1325563"/>
          </a:xfrm>
        </p:spPr>
        <p:txBody>
          <a:bodyPr>
            <a:normAutofit/>
          </a:bodyPr>
          <a:lstStyle/>
          <a:p>
            <a:pPr algn="ctr"/>
            <a:r>
              <a:rPr lang="en-US" sz="8000" dirty="0"/>
              <a:t>Experiment2</a:t>
            </a:r>
          </a:p>
        </p:txBody>
      </p:sp>
      <p:sp>
        <p:nvSpPr>
          <p:cNvPr id="3" name="สี่เหลี่ยมผืนผ้า 2">
            <a:extLst>
              <a:ext uri="{FF2B5EF4-FFF2-40B4-BE49-F238E27FC236}">
                <a16:creationId xmlns:a16="http://schemas.microsoft.com/office/drawing/2014/main" id="{1BA0116E-6CE6-42DD-8EAC-7210B92161AE}"/>
              </a:ext>
            </a:extLst>
          </p:cNvPr>
          <p:cNvSpPr/>
          <p:nvPr/>
        </p:nvSpPr>
        <p:spPr>
          <a:xfrm>
            <a:off x="4773561" y="1610994"/>
            <a:ext cx="2644877" cy="88490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Super Edge</a:t>
            </a:r>
          </a:p>
        </p:txBody>
      </p:sp>
      <p:sp>
        <p:nvSpPr>
          <p:cNvPr id="4" name="สี่เหลี่ยมผืนผ้า 3">
            <a:extLst>
              <a:ext uri="{FF2B5EF4-FFF2-40B4-BE49-F238E27FC236}">
                <a16:creationId xmlns:a16="http://schemas.microsoft.com/office/drawing/2014/main" id="{CDC0767E-CAC6-4230-AF94-5AE7833A9B45}"/>
              </a:ext>
            </a:extLst>
          </p:cNvPr>
          <p:cNvSpPr/>
          <p:nvPr/>
        </p:nvSpPr>
        <p:spPr>
          <a:xfrm>
            <a:off x="1563329" y="4894968"/>
            <a:ext cx="2644877" cy="884903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Edge1</a:t>
            </a:r>
          </a:p>
          <a:p>
            <a:pPr algn="ctr"/>
            <a:r>
              <a:rPr lang="en-US" sz="3200" dirty="0"/>
              <a:t>(Server)</a:t>
            </a:r>
          </a:p>
        </p:txBody>
      </p:sp>
      <p:sp>
        <p:nvSpPr>
          <p:cNvPr id="5" name="สี่เหลี่ยมผืนผ้า 4">
            <a:extLst>
              <a:ext uri="{FF2B5EF4-FFF2-40B4-BE49-F238E27FC236}">
                <a16:creationId xmlns:a16="http://schemas.microsoft.com/office/drawing/2014/main" id="{2DEAC9B8-AFC2-4122-9794-9786EAC8EBFF}"/>
              </a:ext>
            </a:extLst>
          </p:cNvPr>
          <p:cNvSpPr/>
          <p:nvPr/>
        </p:nvSpPr>
        <p:spPr>
          <a:xfrm>
            <a:off x="8195187" y="4894968"/>
            <a:ext cx="2644877" cy="884903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Edge5</a:t>
            </a:r>
          </a:p>
          <a:p>
            <a:pPr algn="ctr"/>
            <a:r>
              <a:rPr lang="en-US" sz="3200" dirty="0"/>
              <a:t>(Server)</a:t>
            </a:r>
          </a:p>
        </p:txBody>
      </p:sp>
      <p:cxnSp>
        <p:nvCxnSpPr>
          <p:cNvPr id="12" name="ลูกศรเชื่อมต่อแบบตรง 11">
            <a:extLst>
              <a:ext uri="{FF2B5EF4-FFF2-40B4-BE49-F238E27FC236}">
                <a16:creationId xmlns:a16="http://schemas.microsoft.com/office/drawing/2014/main" id="{807E5840-1C40-4104-893B-E3806F148E54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4208206" y="5337420"/>
            <a:ext cx="3986981" cy="0"/>
          </a:xfrm>
          <a:prstGeom prst="straightConnector1">
            <a:avLst/>
          </a:prstGeom>
          <a:ln>
            <a:solidFill>
              <a:srgbClr val="0070C0"/>
            </a:solidFill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ลูกศรเชื่อมต่อแบบตรง 15">
            <a:extLst>
              <a:ext uri="{FF2B5EF4-FFF2-40B4-BE49-F238E27FC236}">
                <a16:creationId xmlns:a16="http://schemas.microsoft.com/office/drawing/2014/main" id="{29F067F5-EF17-4E6E-BB9D-4C3FE79A9E9B}"/>
              </a:ext>
            </a:extLst>
          </p:cNvPr>
          <p:cNvCxnSpPr>
            <a:stCxn id="4" idx="0"/>
            <a:endCxn id="3" idx="2"/>
          </p:cNvCxnSpPr>
          <p:nvPr/>
        </p:nvCxnSpPr>
        <p:spPr>
          <a:xfrm flipV="1">
            <a:off x="2885768" y="2495897"/>
            <a:ext cx="3210232" cy="2399071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ลูกศรเชื่อมต่อแบบตรง 16">
            <a:extLst>
              <a:ext uri="{FF2B5EF4-FFF2-40B4-BE49-F238E27FC236}">
                <a16:creationId xmlns:a16="http://schemas.microsoft.com/office/drawing/2014/main" id="{D0FBD180-B416-4603-8720-24A665CAED57}"/>
              </a:ext>
            </a:extLst>
          </p:cNvPr>
          <p:cNvCxnSpPr>
            <a:cxnSpLocks/>
            <a:stCxn id="5" idx="0"/>
            <a:endCxn id="3" idx="2"/>
          </p:cNvCxnSpPr>
          <p:nvPr/>
        </p:nvCxnSpPr>
        <p:spPr>
          <a:xfrm flipH="1" flipV="1">
            <a:off x="6096000" y="2495897"/>
            <a:ext cx="3421626" cy="2399071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ลูกศรเชื่อมต่อแบบตรง 19">
            <a:extLst>
              <a:ext uri="{FF2B5EF4-FFF2-40B4-BE49-F238E27FC236}">
                <a16:creationId xmlns:a16="http://schemas.microsoft.com/office/drawing/2014/main" id="{174B6690-EDCE-4623-8F46-4C6452E9AF5F}"/>
              </a:ext>
            </a:extLst>
          </p:cNvPr>
          <p:cNvCxnSpPr>
            <a:cxnSpLocks/>
          </p:cNvCxnSpPr>
          <p:nvPr/>
        </p:nvCxnSpPr>
        <p:spPr>
          <a:xfrm flipH="1">
            <a:off x="9193161" y="609599"/>
            <a:ext cx="1140541" cy="1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ลูกศรเชื่อมต่อแบบตรง 22">
            <a:extLst>
              <a:ext uri="{FF2B5EF4-FFF2-40B4-BE49-F238E27FC236}">
                <a16:creationId xmlns:a16="http://schemas.microsoft.com/office/drawing/2014/main" id="{EEA5B526-D052-4024-96B9-C9B37BA1A166}"/>
              </a:ext>
            </a:extLst>
          </p:cNvPr>
          <p:cNvCxnSpPr>
            <a:cxnSpLocks/>
          </p:cNvCxnSpPr>
          <p:nvPr/>
        </p:nvCxnSpPr>
        <p:spPr>
          <a:xfrm>
            <a:off x="9270089" y="1034885"/>
            <a:ext cx="1140542" cy="0"/>
          </a:xfrm>
          <a:prstGeom prst="straightConnector1">
            <a:avLst/>
          </a:prstGeom>
          <a:ln>
            <a:solidFill>
              <a:srgbClr val="0070C0"/>
            </a:solidFill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994730F0-9C03-4DC7-B58A-B1780D6872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4373" y="1416015"/>
            <a:ext cx="931607" cy="931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กล่องข้อความ 26">
            <a:extLst>
              <a:ext uri="{FF2B5EF4-FFF2-40B4-BE49-F238E27FC236}">
                <a16:creationId xmlns:a16="http://schemas.microsoft.com/office/drawing/2014/main" id="{ECF044D1-0A47-4907-984A-07E2141D0435}"/>
              </a:ext>
            </a:extLst>
          </p:cNvPr>
          <p:cNvSpPr txBox="1"/>
          <p:nvPr/>
        </p:nvSpPr>
        <p:spPr>
          <a:xfrm>
            <a:off x="1715829" y="2210887"/>
            <a:ext cx="2775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CPU Utilization of Edge1 &amp;2</a:t>
            </a:r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BA51837E-79DD-4659-B908-C10B0D5B51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293" y="5632386"/>
            <a:ext cx="931607" cy="931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>
            <a:extLst>
              <a:ext uri="{FF2B5EF4-FFF2-40B4-BE49-F238E27FC236}">
                <a16:creationId xmlns:a16="http://schemas.microsoft.com/office/drawing/2014/main" id="{E6D24608-7D56-4081-9B72-36C1D87AAA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4922" y="5244012"/>
            <a:ext cx="931607" cy="931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กล่องข้อความ 33">
            <a:extLst>
              <a:ext uri="{FF2B5EF4-FFF2-40B4-BE49-F238E27FC236}">
                <a16:creationId xmlns:a16="http://schemas.microsoft.com/office/drawing/2014/main" id="{77363FFE-0CBD-45AC-B5B3-24A4D396A5A1}"/>
              </a:ext>
            </a:extLst>
          </p:cNvPr>
          <p:cNvSpPr txBox="1"/>
          <p:nvPr/>
        </p:nvSpPr>
        <p:spPr>
          <a:xfrm>
            <a:off x="1485900" y="5893690"/>
            <a:ext cx="10839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Iperf3 log</a:t>
            </a:r>
          </a:p>
          <a:p>
            <a:r>
              <a:rPr lang="en-US" dirty="0"/>
              <a:t>edge1</a:t>
            </a:r>
          </a:p>
        </p:txBody>
      </p:sp>
      <p:sp>
        <p:nvSpPr>
          <p:cNvPr id="36" name="กล่องข้อความ 35">
            <a:extLst>
              <a:ext uri="{FF2B5EF4-FFF2-40B4-BE49-F238E27FC236}">
                <a16:creationId xmlns:a16="http://schemas.microsoft.com/office/drawing/2014/main" id="{3C40958D-2951-4D65-85B5-0B30EF4F4ADA}"/>
              </a:ext>
            </a:extLst>
          </p:cNvPr>
          <p:cNvSpPr txBox="1"/>
          <p:nvPr/>
        </p:nvSpPr>
        <p:spPr>
          <a:xfrm>
            <a:off x="9910971" y="5888026"/>
            <a:ext cx="10839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Iperf3 log</a:t>
            </a:r>
          </a:p>
          <a:p>
            <a:r>
              <a:rPr lang="en-US" dirty="0"/>
              <a:t>edge5</a:t>
            </a:r>
          </a:p>
        </p:txBody>
      </p:sp>
      <p:sp>
        <p:nvSpPr>
          <p:cNvPr id="30" name="กล่องข้อความ 29">
            <a:extLst>
              <a:ext uri="{FF2B5EF4-FFF2-40B4-BE49-F238E27FC236}">
                <a16:creationId xmlns:a16="http://schemas.microsoft.com/office/drawing/2014/main" id="{74CA634C-ECE5-48B3-A107-4A2D0906318F}"/>
              </a:ext>
            </a:extLst>
          </p:cNvPr>
          <p:cNvSpPr txBox="1"/>
          <p:nvPr/>
        </p:nvSpPr>
        <p:spPr>
          <a:xfrm>
            <a:off x="10512435" y="850219"/>
            <a:ext cx="1196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plane</a:t>
            </a:r>
          </a:p>
        </p:txBody>
      </p:sp>
      <p:sp>
        <p:nvSpPr>
          <p:cNvPr id="38" name="กล่องข้อความ 37">
            <a:extLst>
              <a:ext uri="{FF2B5EF4-FFF2-40B4-BE49-F238E27FC236}">
                <a16:creationId xmlns:a16="http://schemas.microsoft.com/office/drawing/2014/main" id="{AD86B326-AA62-47BD-8F39-A07B4ED68F11}"/>
              </a:ext>
            </a:extLst>
          </p:cNvPr>
          <p:cNvSpPr txBox="1"/>
          <p:nvPr/>
        </p:nvSpPr>
        <p:spPr>
          <a:xfrm>
            <a:off x="10410631" y="407768"/>
            <a:ext cx="1453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Control plane</a:t>
            </a:r>
          </a:p>
        </p:txBody>
      </p:sp>
      <p:sp>
        <p:nvSpPr>
          <p:cNvPr id="41" name="กล่องข้อความ 40">
            <a:extLst>
              <a:ext uri="{FF2B5EF4-FFF2-40B4-BE49-F238E27FC236}">
                <a16:creationId xmlns:a16="http://schemas.microsoft.com/office/drawing/2014/main" id="{1B5A6E81-80B5-4517-A025-FE1C8761DB49}"/>
              </a:ext>
            </a:extLst>
          </p:cNvPr>
          <p:cNvSpPr txBox="1"/>
          <p:nvPr/>
        </p:nvSpPr>
        <p:spPr>
          <a:xfrm>
            <a:off x="3939018" y="4124458"/>
            <a:ext cx="4525355" cy="70788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UDP packets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000" dirty="0"/>
              <a:t> Iperf3 –u –b [2, 4 , 6 ,..., 40M] –t 75</a:t>
            </a:r>
          </a:p>
        </p:txBody>
      </p:sp>
      <p:sp>
        <p:nvSpPr>
          <p:cNvPr id="43" name="กล่องข้อความ 42">
            <a:extLst>
              <a:ext uri="{FF2B5EF4-FFF2-40B4-BE49-F238E27FC236}">
                <a16:creationId xmlns:a16="http://schemas.microsoft.com/office/drawing/2014/main" id="{AA1740FF-70E9-44EE-B529-78EAFF10D595}"/>
              </a:ext>
            </a:extLst>
          </p:cNvPr>
          <p:cNvSpPr txBox="1"/>
          <p:nvPr/>
        </p:nvSpPr>
        <p:spPr>
          <a:xfrm>
            <a:off x="4363705" y="2945987"/>
            <a:ext cx="3675979" cy="1015663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Streaming %CPU info 20 points for every bitrate parameters</a:t>
            </a:r>
          </a:p>
        </p:txBody>
      </p:sp>
      <p:sp>
        <p:nvSpPr>
          <p:cNvPr id="26" name="วงรี 25">
            <a:extLst>
              <a:ext uri="{FF2B5EF4-FFF2-40B4-BE49-F238E27FC236}">
                <a16:creationId xmlns:a16="http://schemas.microsoft.com/office/drawing/2014/main" id="{49C88A71-8CDC-4422-8F2A-64B7529A4FA4}"/>
              </a:ext>
            </a:extLst>
          </p:cNvPr>
          <p:cNvSpPr/>
          <p:nvPr/>
        </p:nvSpPr>
        <p:spPr>
          <a:xfrm>
            <a:off x="4521551" y="5043243"/>
            <a:ext cx="2939846" cy="1950205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สี่เหลี่ยมผืนผ้า 27">
            <a:extLst>
              <a:ext uri="{FF2B5EF4-FFF2-40B4-BE49-F238E27FC236}">
                <a16:creationId xmlns:a16="http://schemas.microsoft.com/office/drawing/2014/main" id="{F85BDC75-946A-4643-88D0-15253036204F}"/>
              </a:ext>
            </a:extLst>
          </p:cNvPr>
          <p:cNvSpPr/>
          <p:nvPr/>
        </p:nvSpPr>
        <p:spPr>
          <a:xfrm>
            <a:off x="4689987" y="4824912"/>
            <a:ext cx="2644877" cy="884903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Edge4</a:t>
            </a:r>
          </a:p>
          <a:p>
            <a:pPr algn="ctr"/>
            <a:r>
              <a:rPr lang="en-US" sz="3200" dirty="0"/>
              <a:t>(Client)</a:t>
            </a:r>
          </a:p>
        </p:txBody>
      </p:sp>
      <p:sp>
        <p:nvSpPr>
          <p:cNvPr id="40" name="กล่องข้อความ 39">
            <a:extLst>
              <a:ext uri="{FF2B5EF4-FFF2-40B4-BE49-F238E27FC236}">
                <a16:creationId xmlns:a16="http://schemas.microsoft.com/office/drawing/2014/main" id="{B7F9FAC4-09DB-4AB5-98FD-85FAFC05DBB0}"/>
              </a:ext>
            </a:extLst>
          </p:cNvPr>
          <p:cNvSpPr txBox="1"/>
          <p:nvPr/>
        </p:nvSpPr>
        <p:spPr>
          <a:xfrm>
            <a:off x="5470449" y="5917662"/>
            <a:ext cx="10839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Iperf3 log</a:t>
            </a:r>
          </a:p>
          <a:p>
            <a:r>
              <a:rPr lang="en-US" dirty="0"/>
              <a:t>edge4</a:t>
            </a:r>
          </a:p>
        </p:txBody>
      </p:sp>
      <p:pic>
        <p:nvPicPr>
          <p:cNvPr id="42" name="Picture 2">
            <a:extLst>
              <a:ext uri="{FF2B5EF4-FFF2-40B4-BE49-F238E27FC236}">
                <a16:creationId xmlns:a16="http://schemas.microsoft.com/office/drawing/2014/main" id="{6EF28FAF-6ABB-4E90-AE8E-B49ED2124A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1330" y="5609786"/>
            <a:ext cx="931607" cy="931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5700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กลุ่ม 15">
            <a:extLst>
              <a:ext uri="{FF2B5EF4-FFF2-40B4-BE49-F238E27FC236}">
                <a16:creationId xmlns:a16="http://schemas.microsoft.com/office/drawing/2014/main" id="{CAFE5A25-C774-41B1-AFE8-EAA38CC8AE87}"/>
              </a:ext>
            </a:extLst>
          </p:cNvPr>
          <p:cNvGrpSpPr/>
          <p:nvPr/>
        </p:nvGrpSpPr>
        <p:grpSpPr>
          <a:xfrm>
            <a:off x="1732349" y="506480"/>
            <a:ext cx="9005598" cy="5138944"/>
            <a:chOff x="1593201" y="605872"/>
            <a:chExt cx="9005598" cy="5138944"/>
          </a:xfrm>
        </p:grpSpPr>
        <p:graphicFrame>
          <p:nvGraphicFramePr>
            <p:cNvPr id="9" name="แผนภูมิ 8">
              <a:extLst>
                <a:ext uri="{FF2B5EF4-FFF2-40B4-BE49-F238E27FC236}">
                  <a16:creationId xmlns:a16="http://schemas.microsoft.com/office/drawing/2014/main" id="{C93097F0-6A0D-4A61-870B-9C7093DFF80F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261757468"/>
                </p:ext>
              </p:extLst>
            </p:nvPr>
          </p:nvGraphicFramePr>
          <p:xfrm>
            <a:off x="1593201" y="605872"/>
            <a:ext cx="9005598" cy="513894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pSp>
          <p:nvGrpSpPr>
            <p:cNvPr id="15" name="กลุ่ม 14">
              <a:extLst>
                <a:ext uri="{FF2B5EF4-FFF2-40B4-BE49-F238E27FC236}">
                  <a16:creationId xmlns:a16="http://schemas.microsoft.com/office/drawing/2014/main" id="{D4F0DD28-50BE-4BDB-85CD-4A28525A443C}"/>
                </a:ext>
              </a:extLst>
            </p:cNvPr>
            <p:cNvGrpSpPr/>
            <p:nvPr/>
          </p:nvGrpSpPr>
          <p:grpSpPr>
            <a:xfrm>
              <a:off x="5184038" y="1908313"/>
              <a:ext cx="3433036" cy="2723322"/>
              <a:chOff x="5184038" y="1908313"/>
              <a:chExt cx="3433036" cy="2723322"/>
            </a:xfrm>
          </p:grpSpPr>
          <p:cxnSp>
            <p:nvCxnSpPr>
              <p:cNvPr id="11" name="ตัวเชื่อมต่อตรง 10">
                <a:extLst>
                  <a:ext uri="{FF2B5EF4-FFF2-40B4-BE49-F238E27FC236}">
                    <a16:creationId xmlns:a16="http://schemas.microsoft.com/office/drawing/2014/main" id="{9275B30F-76EE-4B86-9F6F-5032F7CCA8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84038" y="1908313"/>
                <a:ext cx="0" cy="2723322"/>
              </a:xfrm>
              <a:prstGeom prst="line">
                <a:avLst/>
              </a:prstGeom>
              <a:ln w="19050"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กล่องข้อความ 13">
                <a:extLst>
                  <a:ext uri="{FF2B5EF4-FFF2-40B4-BE49-F238E27FC236}">
                    <a16:creationId xmlns:a16="http://schemas.microsoft.com/office/drawing/2014/main" id="{21523155-E4F0-4E10-9996-F19DD2D8DE5C}"/>
                  </a:ext>
                </a:extLst>
              </p:cNvPr>
              <p:cNvSpPr txBox="1"/>
              <p:nvPr/>
            </p:nvSpPr>
            <p:spPr>
              <a:xfrm>
                <a:off x="5276288" y="2226259"/>
                <a:ext cx="334078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Saturated point of Edge1 &amp; Edge5</a:t>
                </a:r>
              </a:p>
              <a:p>
                <a:r>
                  <a:rPr lang="en-US" dirty="0">
                    <a:solidFill>
                      <a:srgbClr val="FF0000"/>
                    </a:solidFill>
                  </a:rPr>
                  <a:t>~ 15 Mbps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255868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แผนภูมิ 6">
            <a:extLst>
              <a:ext uri="{FF2B5EF4-FFF2-40B4-BE49-F238E27FC236}">
                <a16:creationId xmlns:a16="http://schemas.microsoft.com/office/drawing/2014/main" id="{B47C6C81-C050-4FE4-9DB8-E75D7F97454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14018491"/>
              </p:ext>
            </p:extLst>
          </p:nvPr>
        </p:nvGraphicFramePr>
        <p:xfrm>
          <a:off x="1689652" y="725557"/>
          <a:ext cx="8160026" cy="48304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8" name="ตัวเชื่อมต่อตรง 7">
            <a:extLst>
              <a:ext uri="{FF2B5EF4-FFF2-40B4-BE49-F238E27FC236}">
                <a16:creationId xmlns:a16="http://schemas.microsoft.com/office/drawing/2014/main" id="{8DDA8A9F-FCD5-4DD4-BFA4-FA24CCC136E7}"/>
              </a:ext>
            </a:extLst>
          </p:cNvPr>
          <p:cNvCxnSpPr>
            <a:cxnSpLocks/>
          </p:cNvCxnSpPr>
          <p:nvPr/>
        </p:nvCxnSpPr>
        <p:spPr>
          <a:xfrm>
            <a:off x="4627447" y="1759225"/>
            <a:ext cx="0" cy="3528392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กล่องข้อความ 9">
            <a:extLst>
              <a:ext uri="{FF2B5EF4-FFF2-40B4-BE49-F238E27FC236}">
                <a16:creationId xmlns:a16="http://schemas.microsoft.com/office/drawing/2014/main" id="{1F88EA7E-9BF5-41B8-98C4-D1AD307439DA}"/>
              </a:ext>
            </a:extLst>
          </p:cNvPr>
          <p:cNvSpPr txBox="1"/>
          <p:nvPr/>
        </p:nvSpPr>
        <p:spPr>
          <a:xfrm>
            <a:off x="4627447" y="3244334"/>
            <a:ext cx="2605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Saturated ~ 15 Mbps</a:t>
            </a:r>
          </a:p>
        </p:txBody>
      </p:sp>
      <p:sp>
        <p:nvSpPr>
          <p:cNvPr id="13" name="กล่องข้อความ 12">
            <a:extLst>
              <a:ext uri="{FF2B5EF4-FFF2-40B4-BE49-F238E27FC236}">
                <a16:creationId xmlns:a16="http://schemas.microsoft.com/office/drawing/2014/main" id="{9B616A73-5F11-4CDF-9840-9CD73F090912}"/>
              </a:ext>
            </a:extLst>
          </p:cNvPr>
          <p:cNvSpPr txBox="1"/>
          <p:nvPr/>
        </p:nvSpPr>
        <p:spPr>
          <a:xfrm>
            <a:off x="2099719" y="6023617"/>
            <a:ext cx="706415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143</a:t>
            </a:r>
            <a:r>
              <a:rPr lang="fr-FR" dirty="0"/>
              <a:t> </a:t>
            </a:r>
            <a:r>
              <a:rPr lang="fr-FR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MBytes</a:t>
            </a:r>
            <a:r>
              <a:rPr lang="fr-FR" dirty="0"/>
              <a:t> </a:t>
            </a:r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16</a:t>
            </a:r>
            <a:r>
              <a:rPr lang="fr-FR" dirty="0"/>
              <a:t> </a:t>
            </a:r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Mbits/sec</a:t>
            </a:r>
            <a:r>
              <a:rPr lang="fr-FR" dirty="0"/>
              <a:t> </a:t>
            </a:r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16</a:t>
            </a:r>
            <a:r>
              <a:rPr lang="fr-FR" dirty="0"/>
              <a:t> </a:t>
            </a:r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Mbits/sec</a:t>
            </a:r>
            <a:r>
              <a:rPr lang="fr-FR" dirty="0"/>
              <a:t> </a:t>
            </a:r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0.000 ms  0/103590 (0%)  </a:t>
            </a:r>
            <a:r>
              <a:rPr lang="fr-FR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sender</a:t>
            </a:r>
            <a:r>
              <a:rPr lang="fr-FR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5488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F53B6EAC-A655-4FAD-8D5A-C85E0678D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6246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8000" dirty="0"/>
              <a:t>Suggested Experiment</a:t>
            </a:r>
          </a:p>
        </p:txBody>
      </p:sp>
    </p:spTree>
    <p:extLst>
      <p:ext uri="{BB962C8B-B14F-4D97-AF65-F5344CB8AC3E}">
        <p14:creationId xmlns:p14="http://schemas.microsoft.com/office/powerpoint/2010/main" val="25425679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" name="ลูกศรเชื่อมต่อแบบตรง 48">
            <a:extLst>
              <a:ext uri="{FF2B5EF4-FFF2-40B4-BE49-F238E27FC236}">
                <a16:creationId xmlns:a16="http://schemas.microsoft.com/office/drawing/2014/main" id="{71DA64EC-C5AC-4B04-AFFC-36013009F54C}"/>
              </a:ext>
            </a:extLst>
          </p:cNvPr>
          <p:cNvCxnSpPr>
            <a:cxnSpLocks/>
            <a:stCxn id="41" idx="2"/>
            <a:endCxn id="3" idx="2"/>
          </p:cNvCxnSpPr>
          <p:nvPr/>
        </p:nvCxnSpPr>
        <p:spPr>
          <a:xfrm flipH="1" flipV="1">
            <a:off x="6096000" y="2118808"/>
            <a:ext cx="105696" cy="2713536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สี่เหลี่ยมผืนผ้า: มุมมน 36">
            <a:extLst>
              <a:ext uri="{FF2B5EF4-FFF2-40B4-BE49-F238E27FC236}">
                <a16:creationId xmlns:a16="http://schemas.microsoft.com/office/drawing/2014/main" id="{E71184CC-95B7-4BF8-BC66-B3DB4C3C3E3F}"/>
              </a:ext>
            </a:extLst>
          </p:cNvPr>
          <p:cNvSpPr/>
          <p:nvPr/>
        </p:nvSpPr>
        <p:spPr>
          <a:xfrm>
            <a:off x="8495712" y="407768"/>
            <a:ext cx="3675979" cy="811784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วงรี 34">
            <a:extLst>
              <a:ext uri="{FF2B5EF4-FFF2-40B4-BE49-F238E27FC236}">
                <a16:creationId xmlns:a16="http://schemas.microsoft.com/office/drawing/2014/main" id="{A29CC577-BFAD-49E9-B230-E05F7B234F53}"/>
              </a:ext>
            </a:extLst>
          </p:cNvPr>
          <p:cNvSpPr/>
          <p:nvPr/>
        </p:nvSpPr>
        <p:spPr>
          <a:xfrm>
            <a:off x="9349191" y="4876449"/>
            <a:ext cx="2939846" cy="1950205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วงรี 32">
            <a:extLst>
              <a:ext uri="{FF2B5EF4-FFF2-40B4-BE49-F238E27FC236}">
                <a16:creationId xmlns:a16="http://schemas.microsoft.com/office/drawing/2014/main" id="{5CAFB259-A8AD-4BC1-B3CF-F020BF9692D4}"/>
              </a:ext>
            </a:extLst>
          </p:cNvPr>
          <p:cNvSpPr/>
          <p:nvPr/>
        </p:nvSpPr>
        <p:spPr>
          <a:xfrm>
            <a:off x="127820" y="4907795"/>
            <a:ext cx="2939846" cy="1950205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วงรี 28">
            <a:extLst>
              <a:ext uri="{FF2B5EF4-FFF2-40B4-BE49-F238E27FC236}">
                <a16:creationId xmlns:a16="http://schemas.microsoft.com/office/drawing/2014/main" id="{89D75DB7-CBBC-44C6-8935-520878B0171F}"/>
              </a:ext>
            </a:extLst>
          </p:cNvPr>
          <p:cNvSpPr/>
          <p:nvPr/>
        </p:nvSpPr>
        <p:spPr>
          <a:xfrm>
            <a:off x="1081548" y="1078129"/>
            <a:ext cx="4119717" cy="195020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สี่เหลี่ยมผืนผ้า 2">
            <a:extLst>
              <a:ext uri="{FF2B5EF4-FFF2-40B4-BE49-F238E27FC236}">
                <a16:creationId xmlns:a16="http://schemas.microsoft.com/office/drawing/2014/main" id="{1BA0116E-6CE6-42DD-8EAC-7210B92161AE}"/>
              </a:ext>
            </a:extLst>
          </p:cNvPr>
          <p:cNvSpPr/>
          <p:nvPr/>
        </p:nvSpPr>
        <p:spPr>
          <a:xfrm>
            <a:off x="4773561" y="1233905"/>
            <a:ext cx="2644877" cy="88490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Super Edge</a:t>
            </a:r>
          </a:p>
        </p:txBody>
      </p:sp>
      <p:sp>
        <p:nvSpPr>
          <p:cNvPr id="4" name="สี่เหลี่ยมผืนผ้า 3">
            <a:extLst>
              <a:ext uri="{FF2B5EF4-FFF2-40B4-BE49-F238E27FC236}">
                <a16:creationId xmlns:a16="http://schemas.microsoft.com/office/drawing/2014/main" id="{CDC0767E-CAC6-4230-AF94-5AE7833A9B45}"/>
              </a:ext>
            </a:extLst>
          </p:cNvPr>
          <p:cNvSpPr/>
          <p:nvPr/>
        </p:nvSpPr>
        <p:spPr>
          <a:xfrm>
            <a:off x="1563329" y="4894968"/>
            <a:ext cx="2644877" cy="884903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Edge5</a:t>
            </a:r>
          </a:p>
          <a:p>
            <a:pPr algn="ctr"/>
            <a:r>
              <a:rPr lang="en-US" sz="3200" dirty="0"/>
              <a:t>(Server)</a:t>
            </a:r>
          </a:p>
        </p:txBody>
      </p:sp>
      <p:sp>
        <p:nvSpPr>
          <p:cNvPr id="5" name="สี่เหลี่ยมผืนผ้า 4">
            <a:extLst>
              <a:ext uri="{FF2B5EF4-FFF2-40B4-BE49-F238E27FC236}">
                <a16:creationId xmlns:a16="http://schemas.microsoft.com/office/drawing/2014/main" id="{2DEAC9B8-AFC2-4122-9794-9786EAC8EBFF}"/>
              </a:ext>
            </a:extLst>
          </p:cNvPr>
          <p:cNvSpPr/>
          <p:nvPr/>
        </p:nvSpPr>
        <p:spPr>
          <a:xfrm>
            <a:off x="8195187" y="4894968"/>
            <a:ext cx="2644877" cy="884903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Edge1</a:t>
            </a:r>
          </a:p>
          <a:p>
            <a:pPr algn="ctr"/>
            <a:r>
              <a:rPr lang="en-US" sz="2400" dirty="0"/>
              <a:t>(Server &amp; Client)</a:t>
            </a:r>
          </a:p>
        </p:txBody>
      </p:sp>
      <p:cxnSp>
        <p:nvCxnSpPr>
          <p:cNvPr id="12" name="ลูกศรเชื่อมต่อแบบตรง 11">
            <a:extLst>
              <a:ext uri="{FF2B5EF4-FFF2-40B4-BE49-F238E27FC236}">
                <a16:creationId xmlns:a16="http://schemas.microsoft.com/office/drawing/2014/main" id="{807E5840-1C40-4104-893B-E3806F148E54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4208206" y="5337420"/>
            <a:ext cx="3986981" cy="0"/>
          </a:xfrm>
          <a:prstGeom prst="straightConnector1">
            <a:avLst/>
          </a:prstGeom>
          <a:ln>
            <a:solidFill>
              <a:srgbClr val="0070C0"/>
            </a:solidFill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ลูกศรเชื่อมต่อแบบตรง 15">
            <a:extLst>
              <a:ext uri="{FF2B5EF4-FFF2-40B4-BE49-F238E27FC236}">
                <a16:creationId xmlns:a16="http://schemas.microsoft.com/office/drawing/2014/main" id="{29F067F5-EF17-4E6E-BB9D-4C3FE79A9E9B}"/>
              </a:ext>
            </a:extLst>
          </p:cNvPr>
          <p:cNvCxnSpPr>
            <a:stCxn id="4" idx="0"/>
            <a:endCxn id="3" idx="2"/>
          </p:cNvCxnSpPr>
          <p:nvPr/>
        </p:nvCxnSpPr>
        <p:spPr>
          <a:xfrm flipV="1">
            <a:off x="2885768" y="2118808"/>
            <a:ext cx="3210232" cy="2776160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ลูกศรเชื่อมต่อแบบตรง 16">
            <a:extLst>
              <a:ext uri="{FF2B5EF4-FFF2-40B4-BE49-F238E27FC236}">
                <a16:creationId xmlns:a16="http://schemas.microsoft.com/office/drawing/2014/main" id="{D0FBD180-B416-4603-8720-24A665CAED57}"/>
              </a:ext>
            </a:extLst>
          </p:cNvPr>
          <p:cNvCxnSpPr>
            <a:cxnSpLocks/>
            <a:stCxn id="5" idx="0"/>
            <a:endCxn id="3" idx="2"/>
          </p:cNvCxnSpPr>
          <p:nvPr/>
        </p:nvCxnSpPr>
        <p:spPr>
          <a:xfrm flipH="1" flipV="1">
            <a:off x="6096000" y="2118808"/>
            <a:ext cx="3421626" cy="2776160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ลูกศรเชื่อมต่อแบบตรง 19">
            <a:extLst>
              <a:ext uri="{FF2B5EF4-FFF2-40B4-BE49-F238E27FC236}">
                <a16:creationId xmlns:a16="http://schemas.microsoft.com/office/drawing/2014/main" id="{174B6690-EDCE-4623-8F46-4C6452E9AF5F}"/>
              </a:ext>
            </a:extLst>
          </p:cNvPr>
          <p:cNvCxnSpPr>
            <a:cxnSpLocks/>
          </p:cNvCxnSpPr>
          <p:nvPr/>
        </p:nvCxnSpPr>
        <p:spPr>
          <a:xfrm flipH="1">
            <a:off x="9193161" y="609599"/>
            <a:ext cx="1140541" cy="1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ลูกศรเชื่อมต่อแบบตรง 22">
            <a:extLst>
              <a:ext uri="{FF2B5EF4-FFF2-40B4-BE49-F238E27FC236}">
                <a16:creationId xmlns:a16="http://schemas.microsoft.com/office/drawing/2014/main" id="{EEA5B526-D052-4024-96B9-C9B37BA1A166}"/>
              </a:ext>
            </a:extLst>
          </p:cNvPr>
          <p:cNvCxnSpPr>
            <a:cxnSpLocks/>
          </p:cNvCxnSpPr>
          <p:nvPr/>
        </p:nvCxnSpPr>
        <p:spPr>
          <a:xfrm>
            <a:off x="9270089" y="1034885"/>
            <a:ext cx="1140542" cy="0"/>
          </a:xfrm>
          <a:prstGeom prst="straightConnector1">
            <a:avLst/>
          </a:prstGeom>
          <a:ln>
            <a:solidFill>
              <a:srgbClr val="0070C0"/>
            </a:solidFill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994730F0-9C03-4DC7-B58A-B1780D6872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4373" y="1416015"/>
            <a:ext cx="931607" cy="931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กล่องข้อความ 26">
            <a:extLst>
              <a:ext uri="{FF2B5EF4-FFF2-40B4-BE49-F238E27FC236}">
                <a16:creationId xmlns:a16="http://schemas.microsoft.com/office/drawing/2014/main" id="{ECF044D1-0A47-4907-984A-07E2141D0435}"/>
              </a:ext>
            </a:extLst>
          </p:cNvPr>
          <p:cNvSpPr txBox="1"/>
          <p:nvPr/>
        </p:nvSpPr>
        <p:spPr>
          <a:xfrm>
            <a:off x="1715829" y="2210887"/>
            <a:ext cx="2775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CPU Utilization of Edge1 &amp;2</a:t>
            </a:r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BA51837E-79DD-4659-B908-C10B0D5B51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293" y="5632386"/>
            <a:ext cx="931607" cy="931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>
            <a:extLst>
              <a:ext uri="{FF2B5EF4-FFF2-40B4-BE49-F238E27FC236}">
                <a16:creationId xmlns:a16="http://schemas.microsoft.com/office/drawing/2014/main" id="{E6D24608-7D56-4081-9B72-36C1D87AAA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4922" y="5244012"/>
            <a:ext cx="931607" cy="931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กล่องข้อความ 33">
            <a:extLst>
              <a:ext uri="{FF2B5EF4-FFF2-40B4-BE49-F238E27FC236}">
                <a16:creationId xmlns:a16="http://schemas.microsoft.com/office/drawing/2014/main" id="{77363FFE-0CBD-45AC-B5B3-24A4D396A5A1}"/>
              </a:ext>
            </a:extLst>
          </p:cNvPr>
          <p:cNvSpPr txBox="1"/>
          <p:nvPr/>
        </p:nvSpPr>
        <p:spPr>
          <a:xfrm>
            <a:off x="1485900" y="5893690"/>
            <a:ext cx="10839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Iperf3 log</a:t>
            </a:r>
          </a:p>
          <a:p>
            <a:r>
              <a:rPr lang="en-US" dirty="0"/>
              <a:t>edge5</a:t>
            </a:r>
          </a:p>
        </p:txBody>
      </p:sp>
      <p:sp>
        <p:nvSpPr>
          <p:cNvPr id="36" name="กล่องข้อความ 35">
            <a:extLst>
              <a:ext uri="{FF2B5EF4-FFF2-40B4-BE49-F238E27FC236}">
                <a16:creationId xmlns:a16="http://schemas.microsoft.com/office/drawing/2014/main" id="{3C40958D-2951-4D65-85B5-0B30EF4F4ADA}"/>
              </a:ext>
            </a:extLst>
          </p:cNvPr>
          <p:cNvSpPr txBox="1"/>
          <p:nvPr/>
        </p:nvSpPr>
        <p:spPr>
          <a:xfrm>
            <a:off x="9910971" y="5888026"/>
            <a:ext cx="10839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Iperf3 log</a:t>
            </a:r>
          </a:p>
          <a:p>
            <a:r>
              <a:rPr lang="en-US" dirty="0"/>
              <a:t>edge1</a:t>
            </a:r>
          </a:p>
        </p:txBody>
      </p:sp>
      <p:sp>
        <p:nvSpPr>
          <p:cNvPr id="30" name="กล่องข้อความ 29">
            <a:extLst>
              <a:ext uri="{FF2B5EF4-FFF2-40B4-BE49-F238E27FC236}">
                <a16:creationId xmlns:a16="http://schemas.microsoft.com/office/drawing/2014/main" id="{74CA634C-ECE5-48B3-A107-4A2D0906318F}"/>
              </a:ext>
            </a:extLst>
          </p:cNvPr>
          <p:cNvSpPr txBox="1"/>
          <p:nvPr/>
        </p:nvSpPr>
        <p:spPr>
          <a:xfrm>
            <a:off x="10512435" y="850219"/>
            <a:ext cx="1196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plane</a:t>
            </a:r>
          </a:p>
        </p:txBody>
      </p:sp>
      <p:sp>
        <p:nvSpPr>
          <p:cNvPr id="38" name="กล่องข้อความ 37">
            <a:extLst>
              <a:ext uri="{FF2B5EF4-FFF2-40B4-BE49-F238E27FC236}">
                <a16:creationId xmlns:a16="http://schemas.microsoft.com/office/drawing/2014/main" id="{AD86B326-AA62-47BD-8F39-A07B4ED68F11}"/>
              </a:ext>
            </a:extLst>
          </p:cNvPr>
          <p:cNvSpPr txBox="1"/>
          <p:nvPr/>
        </p:nvSpPr>
        <p:spPr>
          <a:xfrm>
            <a:off x="10410631" y="407768"/>
            <a:ext cx="1453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Control plane</a:t>
            </a:r>
          </a:p>
        </p:txBody>
      </p:sp>
      <p:sp>
        <p:nvSpPr>
          <p:cNvPr id="41" name="กล่องข้อความ 40">
            <a:extLst>
              <a:ext uri="{FF2B5EF4-FFF2-40B4-BE49-F238E27FC236}">
                <a16:creationId xmlns:a16="http://schemas.microsoft.com/office/drawing/2014/main" id="{1B5A6E81-80B5-4517-A025-FE1C8761DB49}"/>
              </a:ext>
            </a:extLst>
          </p:cNvPr>
          <p:cNvSpPr txBox="1"/>
          <p:nvPr/>
        </p:nvSpPr>
        <p:spPr>
          <a:xfrm>
            <a:off x="3939018" y="4124458"/>
            <a:ext cx="4525355" cy="70788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UDP packets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000" dirty="0"/>
              <a:t> Iperf3 –u –b [2, 4 , 6 ,..., 40M] –n 200</a:t>
            </a:r>
          </a:p>
        </p:txBody>
      </p:sp>
      <p:sp>
        <p:nvSpPr>
          <p:cNvPr id="43" name="กล่องข้อความ 42">
            <a:extLst>
              <a:ext uri="{FF2B5EF4-FFF2-40B4-BE49-F238E27FC236}">
                <a16:creationId xmlns:a16="http://schemas.microsoft.com/office/drawing/2014/main" id="{AA1740FF-70E9-44EE-B529-78EAFF10D595}"/>
              </a:ext>
            </a:extLst>
          </p:cNvPr>
          <p:cNvSpPr txBox="1"/>
          <p:nvPr/>
        </p:nvSpPr>
        <p:spPr>
          <a:xfrm>
            <a:off x="4363705" y="2945987"/>
            <a:ext cx="3675979" cy="1015663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Streaming %CPU info 20 points for every bitrate parameters</a:t>
            </a:r>
          </a:p>
        </p:txBody>
      </p:sp>
      <p:sp>
        <p:nvSpPr>
          <p:cNvPr id="26" name="วงรี 25">
            <a:extLst>
              <a:ext uri="{FF2B5EF4-FFF2-40B4-BE49-F238E27FC236}">
                <a16:creationId xmlns:a16="http://schemas.microsoft.com/office/drawing/2014/main" id="{49C88A71-8CDC-4422-8F2A-64B7529A4FA4}"/>
              </a:ext>
            </a:extLst>
          </p:cNvPr>
          <p:cNvSpPr/>
          <p:nvPr/>
        </p:nvSpPr>
        <p:spPr>
          <a:xfrm>
            <a:off x="4521551" y="5043243"/>
            <a:ext cx="2939846" cy="1950205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สี่เหลี่ยมผืนผ้า 27">
            <a:extLst>
              <a:ext uri="{FF2B5EF4-FFF2-40B4-BE49-F238E27FC236}">
                <a16:creationId xmlns:a16="http://schemas.microsoft.com/office/drawing/2014/main" id="{F85BDC75-946A-4643-88D0-15253036204F}"/>
              </a:ext>
            </a:extLst>
          </p:cNvPr>
          <p:cNvSpPr/>
          <p:nvPr/>
        </p:nvSpPr>
        <p:spPr>
          <a:xfrm>
            <a:off x="4689987" y="4824912"/>
            <a:ext cx="2644877" cy="884903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Edge4</a:t>
            </a:r>
          </a:p>
          <a:p>
            <a:pPr algn="ctr"/>
            <a:r>
              <a:rPr lang="en-US" sz="3200" dirty="0"/>
              <a:t>(Client)</a:t>
            </a:r>
          </a:p>
        </p:txBody>
      </p:sp>
      <p:sp>
        <p:nvSpPr>
          <p:cNvPr id="40" name="กล่องข้อความ 39">
            <a:extLst>
              <a:ext uri="{FF2B5EF4-FFF2-40B4-BE49-F238E27FC236}">
                <a16:creationId xmlns:a16="http://schemas.microsoft.com/office/drawing/2014/main" id="{B7F9FAC4-09DB-4AB5-98FD-85FAFC05DBB0}"/>
              </a:ext>
            </a:extLst>
          </p:cNvPr>
          <p:cNvSpPr txBox="1"/>
          <p:nvPr/>
        </p:nvSpPr>
        <p:spPr>
          <a:xfrm>
            <a:off x="5470449" y="5917662"/>
            <a:ext cx="10839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Iperf3 log</a:t>
            </a:r>
          </a:p>
          <a:p>
            <a:r>
              <a:rPr lang="en-US" dirty="0"/>
              <a:t>edge4</a:t>
            </a:r>
          </a:p>
        </p:txBody>
      </p:sp>
      <p:pic>
        <p:nvPicPr>
          <p:cNvPr id="42" name="Picture 2">
            <a:extLst>
              <a:ext uri="{FF2B5EF4-FFF2-40B4-BE49-F238E27FC236}">
                <a16:creationId xmlns:a16="http://schemas.microsoft.com/office/drawing/2014/main" id="{6EF28FAF-6ABB-4E90-AE8E-B49ED2124A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1330" y="5609786"/>
            <a:ext cx="931607" cy="931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วงรี 38">
            <a:extLst>
              <a:ext uri="{FF2B5EF4-FFF2-40B4-BE49-F238E27FC236}">
                <a16:creationId xmlns:a16="http://schemas.microsoft.com/office/drawing/2014/main" id="{9786D9B7-88D0-453D-83F4-4C1ED0FE59CC}"/>
              </a:ext>
            </a:extLst>
          </p:cNvPr>
          <p:cNvSpPr/>
          <p:nvPr/>
        </p:nvSpPr>
        <p:spPr>
          <a:xfrm>
            <a:off x="9306232" y="1940687"/>
            <a:ext cx="2939846" cy="1950205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สี่เหลี่ยมผืนผ้า 43">
            <a:extLst>
              <a:ext uri="{FF2B5EF4-FFF2-40B4-BE49-F238E27FC236}">
                <a16:creationId xmlns:a16="http://schemas.microsoft.com/office/drawing/2014/main" id="{306F24C1-EED7-44A3-9A39-C049000B1F03}"/>
              </a:ext>
            </a:extLst>
          </p:cNvPr>
          <p:cNvSpPr/>
          <p:nvPr/>
        </p:nvSpPr>
        <p:spPr>
          <a:xfrm>
            <a:off x="8152228" y="1959206"/>
            <a:ext cx="2644877" cy="884903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Edge6</a:t>
            </a:r>
          </a:p>
          <a:p>
            <a:pPr algn="ctr"/>
            <a:r>
              <a:rPr lang="en-US" sz="3200" dirty="0"/>
              <a:t>(Server)</a:t>
            </a:r>
          </a:p>
        </p:txBody>
      </p:sp>
      <p:pic>
        <p:nvPicPr>
          <p:cNvPr id="45" name="Picture 2">
            <a:extLst>
              <a:ext uri="{FF2B5EF4-FFF2-40B4-BE49-F238E27FC236}">
                <a16:creationId xmlns:a16="http://schemas.microsoft.com/office/drawing/2014/main" id="{939E178F-7261-44B1-BEE7-B1FBD31938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963" y="2308250"/>
            <a:ext cx="931607" cy="931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กล่องข้อความ 45">
            <a:extLst>
              <a:ext uri="{FF2B5EF4-FFF2-40B4-BE49-F238E27FC236}">
                <a16:creationId xmlns:a16="http://schemas.microsoft.com/office/drawing/2014/main" id="{C7644BA0-BE03-4084-AE03-E49EF51E47CF}"/>
              </a:ext>
            </a:extLst>
          </p:cNvPr>
          <p:cNvSpPr txBox="1"/>
          <p:nvPr/>
        </p:nvSpPr>
        <p:spPr>
          <a:xfrm>
            <a:off x="9868012" y="2952264"/>
            <a:ext cx="10839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Iperf3 log</a:t>
            </a:r>
          </a:p>
          <a:p>
            <a:r>
              <a:rPr lang="en-US" dirty="0"/>
              <a:t>edge6</a:t>
            </a:r>
          </a:p>
        </p:txBody>
      </p:sp>
      <p:cxnSp>
        <p:nvCxnSpPr>
          <p:cNvPr id="47" name="ลูกศรเชื่อมต่อแบบตรง 46">
            <a:extLst>
              <a:ext uri="{FF2B5EF4-FFF2-40B4-BE49-F238E27FC236}">
                <a16:creationId xmlns:a16="http://schemas.microsoft.com/office/drawing/2014/main" id="{482A8CE1-6C08-4B6D-A20D-0461710877F1}"/>
              </a:ext>
            </a:extLst>
          </p:cNvPr>
          <p:cNvCxnSpPr>
            <a:cxnSpLocks/>
            <a:stCxn id="44" idx="1"/>
            <a:endCxn id="3" idx="2"/>
          </p:cNvCxnSpPr>
          <p:nvPr/>
        </p:nvCxnSpPr>
        <p:spPr>
          <a:xfrm flipH="1" flipV="1">
            <a:off x="6096000" y="2118808"/>
            <a:ext cx="2056228" cy="282850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ลูกศรเชื่อมต่อแบบตรง 47">
            <a:extLst>
              <a:ext uri="{FF2B5EF4-FFF2-40B4-BE49-F238E27FC236}">
                <a16:creationId xmlns:a16="http://schemas.microsoft.com/office/drawing/2014/main" id="{6012F0FD-6D7C-4E7C-9F07-CA3D6C961331}"/>
              </a:ext>
            </a:extLst>
          </p:cNvPr>
          <p:cNvCxnSpPr>
            <a:cxnSpLocks/>
            <a:stCxn id="5" idx="0"/>
            <a:endCxn id="44" idx="2"/>
          </p:cNvCxnSpPr>
          <p:nvPr/>
        </p:nvCxnSpPr>
        <p:spPr>
          <a:xfrm flipH="1" flipV="1">
            <a:off x="9474667" y="2844109"/>
            <a:ext cx="42959" cy="2050859"/>
          </a:xfrm>
          <a:prstGeom prst="straightConnector1">
            <a:avLst/>
          </a:prstGeom>
          <a:ln>
            <a:solidFill>
              <a:srgbClr val="0070C0"/>
            </a:solidFill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0729262"/>
      </p:ext>
    </p:extLst>
  </p:cSld>
  <p:clrMapOvr>
    <a:masterClrMapping/>
  </p:clrMapOvr>
</p:sld>
</file>

<file path=ppt/theme/theme1.xml><?xml version="1.0" encoding="utf-8"?>
<a:theme xmlns:a="http://schemas.openxmlformats.org/drawingml/2006/main" name="ธีมของ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ธีมของ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386</TotalTime>
  <Words>737</Words>
  <Application>Microsoft Office PowerPoint</Application>
  <PresentationFormat>แบบจอกว้าง</PresentationFormat>
  <Paragraphs>167</Paragraphs>
  <Slides>25</Slides>
  <Notes>3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3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ธีมของ Office</vt:lpstr>
      <vt:lpstr>งานนำเสนอ PowerPoint</vt:lpstr>
      <vt:lpstr>Experiment1</vt:lpstr>
      <vt:lpstr>งานนำเสนอ PowerPoint</vt:lpstr>
      <vt:lpstr>งานนำเสนอ PowerPoint</vt:lpstr>
      <vt:lpstr>Experiment2</vt:lpstr>
      <vt:lpstr>งานนำเสนอ PowerPoint</vt:lpstr>
      <vt:lpstr>งานนำเสนอ PowerPoint</vt:lpstr>
      <vt:lpstr>Suggested Experiment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Compare Result</vt:lpstr>
      <vt:lpstr>%CPU Experiment 3.1  vs Experiment 1 </vt:lpstr>
      <vt:lpstr>งานนำเสนอ PowerPoint</vt:lpstr>
      <vt:lpstr>งานนำเสนอ PowerPoint</vt:lpstr>
      <vt:lpstr>งานนำเสนอ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งานนำเสนอ PowerPoint</dc:title>
  <dc:creator>ภัทรศักดฺ นามศรี</dc:creator>
  <cp:lastModifiedBy>ภัทรศักดฺ นามศรี</cp:lastModifiedBy>
  <cp:revision>19</cp:revision>
  <dcterms:created xsi:type="dcterms:W3CDTF">2021-09-15T00:14:22Z</dcterms:created>
  <dcterms:modified xsi:type="dcterms:W3CDTF">2021-09-24T09:10:56Z</dcterms:modified>
</cp:coreProperties>
</file>