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1_CPU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4_Iperf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Iperf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Experiment3: %CPU Utilisation when</a:t>
            </a:r>
            <a:r>
              <a:rPr lang="th-TH" sz="1800" b="0" i="0" baseline="0">
                <a:effectLst/>
              </a:rPr>
              <a:t> </a:t>
            </a:r>
            <a:r>
              <a:rPr lang="en-US" sz="1800" b="0" i="0" baseline="0">
                <a:effectLst/>
              </a:rPr>
              <a:t>edge4's bitrate is fixed as 15 Mpbs  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7952993249233621"/>
          <c:y val="2.9237140589877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944166064176977E-2"/>
          <c:y val="8.0196973751619632E-2"/>
          <c:w val="0.92800450527220146"/>
          <c:h val="0.75998488296474809"/>
        </c:manualLayout>
      </c:layout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[Experiment3_FixedEdge1_CPU.xlsx]Sheet1!$C$4:$C$203</c:f>
              <c:numCache>
                <c:formatCode>General</c:formatCode>
                <c:ptCount val="200"/>
                <c:pt idx="0">
                  <c:v>25.049999999999994</c:v>
                </c:pt>
                <c:pt idx="20">
                  <c:v>25.969999999999992</c:v>
                </c:pt>
                <c:pt idx="40">
                  <c:v>26.74666666666667</c:v>
                </c:pt>
                <c:pt idx="60">
                  <c:v>27.4</c:v>
                </c:pt>
                <c:pt idx="80">
                  <c:v>28.200000000000003</c:v>
                </c:pt>
                <c:pt idx="100">
                  <c:v>28.55</c:v>
                </c:pt>
                <c:pt idx="120">
                  <c:v>29.388888888888889</c:v>
                </c:pt>
                <c:pt idx="140">
                  <c:v>29.974999999999998</c:v>
                </c:pt>
                <c:pt idx="160">
                  <c:v>30.992307692307691</c:v>
                </c:pt>
                <c:pt idx="180">
                  <c:v>31.4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20-4FDA-AD82-1AEE18AFBDFD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[Experiment3_FixedEdge1_CPU.xlsx]Sheet1!$G$4:$G$203</c:f>
              <c:numCache>
                <c:formatCode>General</c:formatCode>
                <c:ptCount val="200"/>
                <c:pt idx="0">
                  <c:v>26.46</c:v>
                </c:pt>
                <c:pt idx="20">
                  <c:v>26.215789473684207</c:v>
                </c:pt>
                <c:pt idx="40">
                  <c:v>26.350000000000005</c:v>
                </c:pt>
                <c:pt idx="60">
                  <c:v>25.637500000000003</c:v>
                </c:pt>
                <c:pt idx="80">
                  <c:v>26.32</c:v>
                </c:pt>
                <c:pt idx="100">
                  <c:v>26.119999999999997</c:v>
                </c:pt>
                <c:pt idx="120">
                  <c:v>26.288888888888888</c:v>
                </c:pt>
                <c:pt idx="140">
                  <c:v>26.899999999999995</c:v>
                </c:pt>
                <c:pt idx="160">
                  <c:v>27.166666666666668</c:v>
                </c:pt>
                <c:pt idx="18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520-4FDA-AD82-1AEE18AFBD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46370638928760421"/>
              <c:y val="0.880440023438073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Iperf Log (Fixed</a:t>
            </a:r>
            <a:r>
              <a:rPr lang="en-US" baseline="0"/>
              <a:t> Edge4 as 15Mbps)</a:t>
            </a:r>
            <a:r>
              <a:rPr lang="en-US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1.8</c:v>
                </c:pt>
                <c:pt idx="1">
                  <c:v>3.35</c:v>
                </c:pt>
                <c:pt idx="2">
                  <c:v>4.53</c:v>
                </c:pt>
                <c:pt idx="3">
                  <c:v>5.83</c:v>
                </c:pt>
                <c:pt idx="4">
                  <c:v>6.36</c:v>
                </c:pt>
                <c:pt idx="5">
                  <c:v>7.19</c:v>
                </c:pt>
                <c:pt idx="6">
                  <c:v>8.24</c:v>
                </c:pt>
                <c:pt idx="7">
                  <c:v>7.73</c:v>
                </c:pt>
                <c:pt idx="8">
                  <c:v>8.0399999999999991</c:v>
                </c:pt>
                <c:pt idx="9">
                  <c:v>7.97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E2-4BAE-A12D-0FB3CA31D41D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13.2</c:v>
                </c:pt>
                <c:pt idx="1">
                  <c:v>12</c:v>
                </c:pt>
                <c:pt idx="2">
                  <c:v>10.5</c:v>
                </c:pt>
                <c:pt idx="3">
                  <c:v>10.1</c:v>
                </c:pt>
                <c:pt idx="4">
                  <c:v>8.68</c:v>
                </c:pt>
                <c:pt idx="5">
                  <c:v>8.2899999999999991</c:v>
                </c:pt>
                <c:pt idx="6">
                  <c:v>7.75</c:v>
                </c:pt>
                <c:pt idx="7">
                  <c:v>6.83</c:v>
                </c:pt>
                <c:pt idx="8">
                  <c:v>7.08</c:v>
                </c:pt>
                <c:pt idx="9">
                  <c:v>7.03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6E2-4BAE-A12D-0FB3CA31D41D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6E2-4BAE-A12D-0FB3CA31D41D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6E2-4BAE-A12D-0FB3CA31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Measured Bitrate</a:t>
                </a:r>
                <a:r>
                  <a:rPr lang="en-US" sz="1100" baseline="0"/>
                  <a:t> (Mbps)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 2.2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3105429722524E-2"/>
          <c:y val="9.2887813117015966E-2"/>
          <c:w val="0.69552153203071831"/>
          <c:h val="0.7774210814282656"/>
        </c:manualLayout>
      </c:layout>
      <c:scatterChart>
        <c:scatterStyle val="lineMarker"/>
        <c:varyColors val="0"/>
        <c:ser>
          <c:idx val="0"/>
          <c:order val="0"/>
          <c:tx>
            <c:v>Edge1 (Receive from Edge4)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00B0F0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</c:v>
                </c:pt>
                <c:pt idx="8">
                  <c:v>8.64</c:v>
                </c:pt>
                <c:pt idx="9">
                  <c:v>9.11</c:v>
                </c:pt>
                <c:pt idx="10">
                  <c:v>8.6999999999999993</c:v>
                </c:pt>
                <c:pt idx="11">
                  <c:v>7.76</c:v>
                </c:pt>
                <c:pt idx="12">
                  <c:v>9.25</c:v>
                </c:pt>
                <c:pt idx="13">
                  <c:v>8.91</c:v>
                </c:pt>
                <c:pt idx="14">
                  <c:v>9.74</c:v>
                </c:pt>
                <c:pt idx="15">
                  <c:v>8.98</c:v>
                </c:pt>
                <c:pt idx="16">
                  <c:v>9.2200000000000006</c:v>
                </c:pt>
                <c:pt idx="17">
                  <c:v>8.7899999999999991</c:v>
                </c:pt>
                <c:pt idx="18">
                  <c:v>7.3</c:v>
                </c:pt>
                <c:pt idx="19">
                  <c:v>9.18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E-4D3D-855E-E5E34762D93E}"/>
            </c:ext>
          </c:extLst>
        </c:ser>
        <c:ser>
          <c:idx val="1"/>
          <c:order val="1"/>
          <c:tx>
            <c:v>Edge4 (Send to Edge1)</c:v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prstDash val="solid"/>
              </a:ln>
              <a:effectLst/>
            </c:spPr>
          </c:marker>
          <c:xVal>
            <c:numRef>
              <c:f>Sheet1!$E$49:$E$68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Sheet1!$G$49:$G$68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7.67</c:v>
                </c:pt>
                <c:pt idx="12">
                  <c:v>9.17</c:v>
                </c:pt>
                <c:pt idx="13">
                  <c:v>8.86</c:v>
                </c:pt>
                <c:pt idx="14">
                  <c:v>9.68</c:v>
                </c:pt>
                <c:pt idx="15">
                  <c:v>8.94</c:v>
                </c:pt>
                <c:pt idx="16">
                  <c:v>9.1999999999999993</c:v>
                </c:pt>
                <c:pt idx="17">
                  <c:v>8.82</c:v>
                </c:pt>
                <c:pt idx="18">
                  <c:v>7.29</c:v>
                </c:pt>
                <c:pt idx="19">
                  <c:v>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DE-4D3D-855E-E5E34762D93E}"/>
            </c:ext>
          </c:extLst>
        </c:ser>
        <c:ser>
          <c:idx val="2"/>
          <c:order val="2"/>
          <c:tx>
            <c:v>Edge1 (Send to Edge6)</c:v>
          </c:tx>
          <c:spPr>
            <a:ln w="25400" cap="rnd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</c:marker>
          <c:xVal>
            <c:numRef>
              <c:f>Sheet1!$E$26:$E$45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Sheet1!$G$26:$G$45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19.2</c:v>
                </c:pt>
                <c:pt idx="12">
                  <c:v>15.6</c:v>
                </c:pt>
                <c:pt idx="13">
                  <c:v>15.5</c:v>
                </c:pt>
                <c:pt idx="14">
                  <c:v>13.3</c:v>
                </c:pt>
                <c:pt idx="15">
                  <c:v>16.7</c:v>
                </c:pt>
                <c:pt idx="16">
                  <c:v>16</c:v>
                </c:pt>
                <c:pt idx="17">
                  <c:v>16.7</c:v>
                </c:pt>
                <c:pt idx="18">
                  <c:v>19.600000000000001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DE-4D3D-855E-E5E34762D93E}"/>
            </c:ext>
          </c:extLst>
        </c:ser>
        <c:ser>
          <c:idx val="3"/>
          <c:order val="3"/>
          <c:tx>
            <c:v>Edge4 (Send to Edge5)</c:v>
          </c:tx>
          <c:spPr>
            <a:ln w="254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Sheet1!$E$72:$E$91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Sheet1!$G$72:$G$91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7.68</c:v>
                </c:pt>
                <c:pt idx="12">
                  <c:v>9.17</c:v>
                </c:pt>
                <c:pt idx="13">
                  <c:v>8.8699999999999992</c:v>
                </c:pt>
                <c:pt idx="14">
                  <c:v>9.68</c:v>
                </c:pt>
                <c:pt idx="15">
                  <c:v>8.93</c:v>
                </c:pt>
                <c:pt idx="16">
                  <c:v>9.25</c:v>
                </c:pt>
                <c:pt idx="17">
                  <c:v>9.08</c:v>
                </c:pt>
                <c:pt idx="18">
                  <c:v>7.36</c:v>
                </c:pt>
                <c:pt idx="19">
                  <c:v>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DE-4D3D-855E-E5E34762D93E}"/>
            </c:ext>
          </c:extLst>
        </c:ser>
        <c:ser>
          <c:idx val="4"/>
          <c:order val="4"/>
          <c:tx>
            <c:v>Edge5 (Receive from Edge4)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Sheet1!$E$95:$E$114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Sheet1!$G$95:$G$114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8.65</c:v>
                </c:pt>
                <c:pt idx="9">
                  <c:v>9.11</c:v>
                </c:pt>
                <c:pt idx="10">
                  <c:v>8.6999999999999993</c:v>
                </c:pt>
                <c:pt idx="11">
                  <c:v>9.3000000000000007</c:v>
                </c:pt>
                <c:pt idx="12">
                  <c:v>9.26</c:v>
                </c:pt>
                <c:pt idx="13">
                  <c:v>8.92</c:v>
                </c:pt>
                <c:pt idx="14">
                  <c:v>9.74</c:v>
                </c:pt>
                <c:pt idx="15">
                  <c:v>8.9700000000000006</c:v>
                </c:pt>
                <c:pt idx="16">
                  <c:v>9.3000000000000007</c:v>
                </c:pt>
                <c:pt idx="17">
                  <c:v>8.9700000000000006</c:v>
                </c:pt>
                <c:pt idx="18">
                  <c:v>7.41</c:v>
                </c:pt>
                <c:pt idx="19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DE-4D3D-855E-E5E34762D93E}"/>
            </c:ext>
          </c:extLst>
        </c:ser>
        <c:ser>
          <c:idx val="5"/>
          <c:order val="5"/>
          <c:tx>
            <c:v>Edge6 (Receive from Edge1)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Sheet1!$E$118:$E$137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Sheet1!$G$118:$G$137</c:f>
              <c:numCache>
                <c:formatCode>General</c:formatCode>
                <c:ptCount val="20"/>
                <c:pt idx="0">
                  <c:v>2.02</c:v>
                </c:pt>
                <c:pt idx="1">
                  <c:v>4.04</c:v>
                </c:pt>
                <c:pt idx="2">
                  <c:v>6.03</c:v>
                </c:pt>
                <c:pt idx="3">
                  <c:v>8.08</c:v>
                </c:pt>
                <c:pt idx="4">
                  <c:v>10.1</c:v>
                </c:pt>
                <c:pt idx="5">
                  <c:v>12.1</c:v>
                </c:pt>
                <c:pt idx="6">
                  <c:v>14.1</c:v>
                </c:pt>
                <c:pt idx="7">
                  <c:v>16.100000000000001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18.899999999999999</c:v>
                </c:pt>
                <c:pt idx="12">
                  <c:v>15.7</c:v>
                </c:pt>
                <c:pt idx="13">
                  <c:v>15.5</c:v>
                </c:pt>
                <c:pt idx="14">
                  <c:v>13.3</c:v>
                </c:pt>
                <c:pt idx="15">
                  <c:v>16.8</c:v>
                </c:pt>
                <c:pt idx="16">
                  <c:v>16</c:v>
                </c:pt>
                <c:pt idx="17">
                  <c:v>16.899999999999999</c:v>
                </c:pt>
                <c:pt idx="18">
                  <c:v>19.8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DE-4D3D-855E-E5E3476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256592"/>
        <c:axId val="1733256176"/>
      </c:scatterChart>
      <c:valAx>
        <c:axId val="173325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176"/>
        <c:crosses val="autoZero"/>
        <c:crossBetween val="midCat"/>
      </c:valAx>
      <c:valAx>
        <c:axId val="17332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Measured Bit rate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Experiment3: %CPU Utilisation when</a:t>
            </a:r>
            <a:r>
              <a:rPr lang="th-TH" sz="1800" b="0" i="0" baseline="0">
                <a:effectLst/>
              </a:rPr>
              <a:t> </a:t>
            </a:r>
            <a:r>
              <a:rPr lang="en-US" sz="1800" b="0" i="0" baseline="0">
                <a:effectLst/>
              </a:rPr>
              <a:t>edge1's bitrate is fixed as 15 Mpbs 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50-4E4D-B68E-5E81A90C8F91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450-4E4D-B68E-5E81A90C8F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39782783423698337"/>
              <c:y val="0.83625443105087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Iperf Log (Fixed</a:t>
            </a:r>
            <a:r>
              <a:rPr lang="en-US" baseline="0"/>
              <a:t> Edge1 as 15Mbps)</a:t>
            </a:r>
            <a:r>
              <a:rPr lang="en-US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13.6</c:v>
                </c:pt>
                <c:pt idx="4">
                  <c:v>12.2</c:v>
                </c:pt>
                <c:pt idx="5">
                  <c:v>10.6</c:v>
                </c:pt>
                <c:pt idx="6">
                  <c:v>8.57</c:v>
                </c:pt>
                <c:pt idx="7">
                  <c:v>7.64</c:v>
                </c:pt>
                <c:pt idx="8">
                  <c:v>7.17</c:v>
                </c:pt>
                <c:pt idx="9">
                  <c:v>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61-49E1-B24E-D1E0892243C6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7.1</c:v>
                </c:pt>
                <c:pt idx="4">
                  <c:v>7.74</c:v>
                </c:pt>
                <c:pt idx="5">
                  <c:v>7.7</c:v>
                </c:pt>
                <c:pt idx="6">
                  <c:v>7.39</c:v>
                </c:pt>
                <c:pt idx="7">
                  <c:v>7.43</c:v>
                </c:pt>
                <c:pt idx="8">
                  <c:v>7.34</c:v>
                </c:pt>
                <c:pt idx="9">
                  <c:v>7.41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461-49E1-B24E-D1E0892243C6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461-49E1-B24E-D1E0892243C6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461-49E1-B24E-D1E089224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Measured Bitrate</a:t>
                </a:r>
                <a:r>
                  <a:rPr lang="en-US" sz="1100" baseline="0"/>
                  <a:t> (Mbps)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Receiving</a:t>
            </a:r>
            <a:r>
              <a:rPr lang="en-US" baseline="0"/>
              <a:t> bitrate</a:t>
            </a:r>
            <a:r>
              <a:rPr lang="en-US" sz="1400" b="0" i="0" u="none" strike="noStrike" baseline="0">
                <a:effectLst/>
              </a:rPr>
              <a:t>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10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20</a:t>
            </a:r>
            <a:r>
              <a:rPr lang="en-US" sz="1400" b="0" i="0" u="none" strike="noStrike" baseline="0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Sheet1!$F$31:$F$40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Sheet1!$G$31:$G$40</c:f>
              <c:numCache>
                <c:formatCode>General</c:formatCode>
                <c:ptCount val="10"/>
                <c:pt idx="0">
                  <c:v>17.8</c:v>
                </c:pt>
                <c:pt idx="1">
                  <c:v>19.89</c:v>
                </c:pt>
                <c:pt idx="2">
                  <c:v>21.99</c:v>
                </c:pt>
                <c:pt idx="3">
                  <c:v>20.7</c:v>
                </c:pt>
                <c:pt idx="4">
                  <c:v>19.939999999999998</c:v>
                </c:pt>
                <c:pt idx="5">
                  <c:v>18.3</c:v>
                </c:pt>
                <c:pt idx="6">
                  <c:v>15.96</c:v>
                </c:pt>
                <c:pt idx="7">
                  <c:v>15.07</c:v>
                </c:pt>
                <c:pt idx="8">
                  <c:v>14.51</c:v>
                </c:pt>
                <c:pt idx="9">
                  <c:v>14.76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D0-4A32-87E1-C248F52E8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75103"/>
        <c:axId val="424473855"/>
      </c:scatterChart>
      <c:valAx>
        <c:axId val="4244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73855"/>
        <c:crosses val="autoZero"/>
        <c:crossBetween val="midCat"/>
      </c:valAx>
      <c:valAx>
        <c:axId val="42447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75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C0703C9F-C1D4-4743-BC3B-5CAF5D7D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580447"/>
              </p:ext>
            </p:extLst>
          </p:nvPr>
        </p:nvGraphicFramePr>
        <p:xfrm>
          <a:off x="681657" y="539031"/>
          <a:ext cx="10778159" cy="59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8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1436795" y="2118808"/>
            <a:ext cx="4659205" cy="26060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809428" y="4127510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20M] –t 90 or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4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1436795" y="2118808"/>
            <a:ext cx="4659205" cy="26060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19839" y="3902235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 4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20M] –t 90 or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F9D5980-8A49-4279-BA37-A3BB36D73DD5}"/>
              </a:ext>
            </a:extLst>
          </p:cNvPr>
          <p:cNvSpPr txBox="1"/>
          <p:nvPr/>
        </p:nvSpPr>
        <p:spPr>
          <a:xfrm>
            <a:off x="7033722" y="3958680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15M –t 90 or 75</a:t>
            </a:r>
          </a:p>
        </p:txBody>
      </p:sp>
    </p:spTree>
    <p:extLst>
      <p:ext uri="{BB962C8B-B14F-4D97-AF65-F5344CB8AC3E}">
        <p14:creationId xmlns:p14="http://schemas.microsoft.com/office/powerpoint/2010/main" val="273196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327B33F-DA2F-410F-899D-FD78BD49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18728"/>
              </p:ext>
            </p:extLst>
          </p:nvPr>
        </p:nvGraphicFramePr>
        <p:xfrm>
          <a:off x="1369599" y="1358426"/>
          <a:ext cx="8803871" cy="449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06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A63F6788-E08A-4FA4-9289-981B6BA78A94}"/>
              </a:ext>
            </a:extLst>
          </p:cNvPr>
          <p:cNvGraphicFramePr>
            <a:graphicFrameLocks/>
          </p:cNvGraphicFramePr>
          <p:nvPr/>
        </p:nvGraphicFramePr>
        <p:xfrm>
          <a:off x="1512570" y="968828"/>
          <a:ext cx="9166860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1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C80FBD-DE5C-4CD9-8E76-D747D58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n-US" sz="5200"/>
          </a:p>
        </p:txBody>
      </p:sp>
      <p:graphicFrame>
        <p:nvGraphicFramePr>
          <p:cNvPr id="7" name="แผนภูมิ 3">
            <a:extLst>
              <a:ext uri="{FF2B5EF4-FFF2-40B4-BE49-F238E27FC236}">
                <a16:creationId xmlns:a16="http://schemas.microsoft.com/office/drawing/2014/main" id="{53AAC9F7-169E-4F89-BD7F-0212A3D56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476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03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1436795" y="2118808"/>
            <a:ext cx="4659205" cy="26060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F9D5980-8A49-4279-BA37-A3BB36D73DD5}"/>
              </a:ext>
            </a:extLst>
          </p:cNvPr>
          <p:cNvSpPr txBox="1"/>
          <p:nvPr/>
        </p:nvSpPr>
        <p:spPr>
          <a:xfrm>
            <a:off x="116685" y="3892554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Edge4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15M –t 90 or 75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6894184" y="3979288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 1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20M] –t 90 or 75</a:t>
            </a:r>
          </a:p>
        </p:txBody>
      </p:sp>
    </p:spTree>
    <p:extLst>
      <p:ext uri="{BB962C8B-B14F-4D97-AF65-F5344CB8AC3E}">
        <p14:creationId xmlns:p14="http://schemas.microsoft.com/office/powerpoint/2010/main" val="29167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327B33F-DA2F-410F-899D-FD78BD49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046032"/>
              </p:ext>
            </p:extLst>
          </p:nvPr>
        </p:nvGraphicFramePr>
        <p:xfrm>
          <a:off x="115687" y="548639"/>
          <a:ext cx="11293994" cy="597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28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A63F6788-E08A-4FA4-9289-981B6BA78A94}"/>
              </a:ext>
            </a:extLst>
          </p:cNvPr>
          <p:cNvGraphicFramePr>
            <a:graphicFrameLocks/>
          </p:cNvGraphicFramePr>
          <p:nvPr/>
        </p:nvGraphicFramePr>
        <p:xfrm>
          <a:off x="1512570" y="968828"/>
          <a:ext cx="9166860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45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–n 200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630</Words>
  <Application>Microsoft Office PowerPoint</Application>
  <PresentationFormat>แบบจอกว้าง</PresentationFormat>
  <Paragraphs>149</Paragraphs>
  <Slides>19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15</cp:revision>
  <dcterms:created xsi:type="dcterms:W3CDTF">2021-09-15T00:14:22Z</dcterms:created>
  <dcterms:modified xsi:type="dcterms:W3CDTF">2021-09-24T07:58:41Z</dcterms:modified>
</cp:coreProperties>
</file>