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5" r:id="rId8"/>
    <p:sldId id="266" r:id="rId9"/>
    <p:sldId id="264" r:id="rId10"/>
    <p:sldId id="267" r:id="rId11"/>
    <p:sldId id="268" r:id="rId12"/>
    <p:sldId id="260" r:id="rId13"/>
    <p:sldId id="261" r:id="rId14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ภัทรศักดฺ นามศรี" initials="ภน" lastIdx="1" clrIdx="0">
    <p:extLst>
      <p:ext uri="{19B8F6BF-5375-455C-9EA6-DF929625EA0E}">
        <p15:presenceInfo xmlns:p15="http://schemas.microsoft.com/office/powerpoint/2012/main" userId="13c3e8681c7b43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72"/>
    <p:restoredTop sz="96405"/>
  </p:normalViewPr>
  <p:slideViewPr>
    <p:cSldViewPr snapToGrid="0" snapToObjects="1">
      <p:cViewPr varScale="1">
        <p:scale>
          <a:sx n="74" d="100"/>
          <a:sy n="74" d="100"/>
        </p:scale>
        <p:origin x="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CPU_Utilization_NECTEC_git\Privacy_SDN_Edge_IoT\PlanB\CPU_utilization_Experiment\version3_Experiment_style\Experiment1_result\CPU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CPU_Utilization_NECTEC_git\Privacy_SDN_Edge_IoT\PlanB\CPU_utilization_Experiment\version3_Experiment_style\Experiment1_result\Iperf_log_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CPU_Utilization_NECTEC_git\Privacy_SDN_Edge_IoT\PlanB\CPU_utilization_Experiment\version3_Experiment_style\Experiment2_1_result\CPU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CPU_Utilization_NECTEC_git\Privacy_SDN_Edge_IoT\PlanB\CPU_utilization_Experiment\version3_Experiment_style\Experiment2_1_result\Iperf_log_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CPU_Utilization_NECTEC_git\Privacy_SDN_Edge_IoT\PlanB\CPU_utilization_Experiment\version3_Experiment_style\Experiment2_2_result\CPU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CPU_Utilization_NECTEC_git\Privacy_SDN_Edge_IoT\PlanB\CPU_utilization_Experiment\version3_Experiment_style\Experiment2_2_result\Iperf_log_resul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Experiment1 CPU</a:t>
            </a:r>
            <a:endParaRPr lang="th-TH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edge1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Sheet1!$C$3:$C$402</c:f>
              <c:numCache>
                <c:formatCode>General</c:formatCode>
                <c:ptCount val="400"/>
                <c:pt idx="0">
                  <c:v>0.94500000000000006</c:v>
                </c:pt>
                <c:pt idx="20">
                  <c:v>1.4500000000000002</c:v>
                </c:pt>
                <c:pt idx="40">
                  <c:v>2.0200000000000005</c:v>
                </c:pt>
                <c:pt idx="60">
                  <c:v>2.3449999999999998</c:v>
                </c:pt>
                <c:pt idx="80">
                  <c:v>2.6049999999999995</c:v>
                </c:pt>
                <c:pt idx="100">
                  <c:v>2.9499999999999997</c:v>
                </c:pt>
                <c:pt idx="120">
                  <c:v>3.5699999999999994</c:v>
                </c:pt>
                <c:pt idx="140">
                  <c:v>3.6749999999999994</c:v>
                </c:pt>
                <c:pt idx="160">
                  <c:v>4.08</c:v>
                </c:pt>
                <c:pt idx="180">
                  <c:v>4.5999999999999996</c:v>
                </c:pt>
                <c:pt idx="200">
                  <c:v>4.5649999999999995</c:v>
                </c:pt>
                <c:pt idx="220">
                  <c:v>4.8100000000000005</c:v>
                </c:pt>
                <c:pt idx="240">
                  <c:v>4.830000000000001</c:v>
                </c:pt>
                <c:pt idx="260">
                  <c:v>4.2799999999999994</c:v>
                </c:pt>
                <c:pt idx="280">
                  <c:v>4.1349999999999989</c:v>
                </c:pt>
                <c:pt idx="300">
                  <c:v>3.7049999999999992</c:v>
                </c:pt>
                <c:pt idx="320">
                  <c:v>3.6599999999999988</c:v>
                </c:pt>
                <c:pt idx="340">
                  <c:v>3.4949999999999997</c:v>
                </c:pt>
                <c:pt idx="360">
                  <c:v>3.9149999999999991</c:v>
                </c:pt>
                <c:pt idx="380">
                  <c:v>3.4699999999999989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44-4949-8F01-CD2064100B43}"/>
            </c:ext>
          </c:extLst>
        </c:ser>
        <c:ser>
          <c:idx val="1"/>
          <c:order val="1"/>
          <c:tx>
            <c:v>edge2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Sheet1!$G$3:$G$402</c:f>
              <c:numCache>
                <c:formatCode>General</c:formatCode>
                <c:ptCount val="400"/>
                <c:pt idx="0">
                  <c:v>6.5849999999999991</c:v>
                </c:pt>
                <c:pt idx="20">
                  <c:v>9.6549999999999994</c:v>
                </c:pt>
                <c:pt idx="40">
                  <c:v>10.62</c:v>
                </c:pt>
                <c:pt idx="60">
                  <c:v>13.809999999999997</c:v>
                </c:pt>
                <c:pt idx="80">
                  <c:v>15.774999999999997</c:v>
                </c:pt>
                <c:pt idx="100">
                  <c:v>19.134999999999998</c:v>
                </c:pt>
                <c:pt idx="120">
                  <c:v>21.300000000000004</c:v>
                </c:pt>
                <c:pt idx="140">
                  <c:v>24.025000000000002</c:v>
                </c:pt>
                <c:pt idx="160">
                  <c:v>26.395000000000003</c:v>
                </c:pt>
                <c:pt idx="180">
                  <c:v>27.28</c:v>
                </c:pt>
                <c:pt idx="200">
                  <c:v>27.109999999999996</c:v>
                </c:pt>
                <c:pt idx="220">
                  <c:v>27.149999999999995</c:v>
                </c:pt>
                <c:pt idx="240">
                  <c:v>27.060000000000002</c:v>
                </c:pt>
                <c:pt idx="260">
                  <c:v>27.820000000000004</c:v>
                </c:pt>
                <c:pt idx="280">
                  <c:v>27.705000000000005</c:v>
                </c:pt>
                <c:pt idx="300">
                  <c:v>27.324999999999996</c:v>
                </c:pt>
                <c:pt idx="320">
                  <c:v>27.57</c:v>
                </c:pt>
                <c:pt idx="340">
                  <c:v>27.385000000000002</c:v>
                </c:pt>
                <c:pt idx="360">
                  <c:v>27.385000000000002</c:v>
                </c:pt>
                <c:pt idx="380">
                  <c:v>28.05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844-4949-8F01-CD2064100B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4079952"/>
        <c:axId val="1554086192"/>
      </c:scatterChart>
      <c:valAx>
        <c:axId val="1554079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4086192"/>
        <c:crosses val="autoZero"/>
        <c:crossBetween val="midCat"/>
      </c:valAx>
      <c:valAx>
        <c:axId val="155408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40799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Experiment1 Bit rate</a:t>
            </a:r>
            <a:endParaRPr lang="th-TH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Edge1 (sender)</c:v>
          </c:tx>
          <c:spPr>
            <a:ln w="19050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Sheet1!$E$3:$E$22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Sheet1!$G$3:$G$22</c:f>
              <c:numCache>
                <c:formatCode>General</c:formatCode>
                <c:ptCount val="20"/>
                <c:pt idx="0">
                  <c:v>2.1</c:v>
                </c:pt>
                <c:pt idx="1">
                  <c:v>4.1900000000000004</c:v>
                </c:pt>
                <c:pt idx="2">
                  <c:v>6.29</c:v>
                </c:pt>
                <c:pt idx="3">
                  <c:v>8.39</c:v>
                </c:pt>
                <c:pt idx="4">
                  <c:v>10.5</c:v>
                </c:pt>
                <c:pt idx="5">
                  <c:v>12.6</c:v>
                </c:pt>
                <c:pt idx="6">
                  <c:v>14.7</c:v>
                </c:pt>
                <c:pt idx="7">
                  <c:v>16.8</c:v>
                </c:pt>
                <c:pt idx="8">
                  <c:v>18.899999999999999</c:v>
                </c:pt>
                <c:pt idx="9">
                  <c:v>21</c:v>
                </c:pt>
                <c:pt idx="10">
                  <c:v>23.1</c:v>
                </c:pt>
                <c:pt idx="11">
                  <c:v>25.2</c:v>
                </c:pt>
                <c:pt idx="12">
                  <c:v>28.2</c:v>
                </c:pt>
                <c:pt idx="13">
                  <c:v>29</c:v>
                </c:pt>
                <c:pt idx="14">
                  <c:v>29.1</c:v>
                </c:pt>
                <c:pt idx="15">
                  <c:v>28.6</c:v>
                </c:pt>
                <c:pt idx="16">
                  <c:v>29.3</c:v>
                </c:pt>
                <c:pt idx="17">
                  <c:v>28.9</c:v>
                </c:pt>
                <c:pt idx="18">
                  <c:v>29</c:v>
                </c:pt>
                <c:pt idx="19">
                  <c:v>29.9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779-41E0-877E-21BA3D3ED5E4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xVal>
            <c:numRef>
              <c:f>Sheet1!$E$3:$E$22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Sheet1!$P$3:$P$22</c:f>
              <c:numCache>
                <c:formatCode>General</c:formatCode>
                <c:ptCount val="20"/>
                <c:pt idx="0">
                  <c:v>2.1</c:v>
                </c:pt>
                <c:pt idx="1">
                  <c:v>4.1900000000000004</c:v>
                </c:pt>
                <c:pt idx="2">
                  <c:v>6.29</c:v>
                </c:pt>
                <c:pt idx="3">
                  <c:v>8.39</c:v>
                </c:pt>
                <c:pt idx="4">
                  <c:v>10.5</c:v>
                </c:pt>
                <c:pt idx="5">
                  <c:v>12.6</c:v>
                </c:pt>
                <c:pt idx="6">
                  <c:v>14.7</c:v>
                </c:pt>
                <c:pt idx="7">
                  <c:v>16.8</c:v>
                </c:pt>
                <c:pt idx="8">
                  <c:v>18.899999999999999</c:v>
                </c:pt>
                <c:pt idx="9">
                  <c:v>21</c:v>
                </c:pt>
                <c:pt idx="10">
                  <c:v>23.1</c:v>
                </c:pt>
                <c:pt idx="11">
                  <c:v>25.2</c:v>
                </c:pt>
                <c:pt idx="12">
                  <c:v>27.2</c:v>
                </c:pt>
                <c:pt idx="13">
                  <c:v>29</c:v>
                </c:pt>
                <c:pt idx="14">
                  <c:v>29.1</c:v>
                </c:pt>
                <c:pt idx="15">
                  <c:v>28.6</c:v>
                </c:pt>
                <c:pt idx="16">
                  <c:v>29.3</c:v>
                </c:pt>
                <c:pt idx="17">
                  <c:v>28.9</c:v>
                </c:pt>
                <c:pt idx="18">
                  <c:v>29</c:v>
                </c:pt>
                <c:pt idx="19">
                  <c:v>29.8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779-41E0-877E-21BA3D3ED5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2764223"/>
        <c:axId val="1952761311"/>
      </c:scatterChart>
      <c:valAx>
        <c:axId val="19527642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Iperf -b</a:t>
                </a:r>
                <a:r>
                  <a:rPr lang="en-US" sz="1400" baseline="0"/>
                  <a:t> (Mbps)</a:t>
                </a:r>
                <a:endParaRPr lang="th-TH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761311"/>
        <c:crosses val="autoZero"/>
        <c:crossBetween val="midCat"/>
      </c:valAx>
      <c:valAx>
        <c:axId val="1952761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Measured</a:t>
                </a:r>
                <a:r>
                  <a:rPr lang="en-US" sz="1200" baseline="0"/>
                  <a:t> Bit rate (Mbps)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7642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Experiment2.1</a:t>
            </a:r>
            <a:r>
              <a:rPr lang="en-US" baseline="0" dirty="0"/>
              <a:t> %CPU (1hop)</a:t>
            </a:r>
            <a:endParaRPr lang="th-TH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600389699763139"/>
          <c:y val="0.13863817683582505"/>
          <c:w val="0.83474149382241858"/>
          <c:h val="0.69657376253078496"/>
        </c:manualLayout>
      </c:layout>
      <c:scatterChart>
        <c:scatterStyle val="lineMarker"/>
        <c:varyColors val="0"/>
        <c:ser>
          <c:idx val="0"/>
          <c:order val="0"/>
          <c:tx>
            <c:v>Edge1(sender)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Sheet1!$C$3:$C$402</c:f>
              <c:numCache>
                <c:formatCode>General</c:formatCode>
                <c:ptCount val="400"/>
                <c:pt idx="0">
                  <c:v>6.6499999999999986</c:v>
                </c:pt>
                <c:pt idx="20">
                  <c:v>10.135000000000002</c:v>
                </c:pt>
                <c:pt idx="40">
                  <c:v>11.620000000000001</c:v>
                </c:pt>
                <c:pt idx="60">
                  <c:v>14.745000000000001</c:v>
                </c:pt>
                <c:pt idx="80">
                  <c:v>17.645000000000003</c:v>
                </c:pt>
                <c:pt idx="100">
                  <c:v>20.470000000000002</c:v>
                </c:pt>
                <c:pt idx="120">
                  <c:v>23.845000000000002</c:v>
                </c:pt>
                <c:pt idx="140">
                  <c:v>26.570000000000004</c:v>
                </c:pt>
                <c:pt idx="160">
                  <c:v>27.55</c:v>
                </c:pt>
                <c:pt idx="180">
                  <c:v>27.625</c:v>
                </c:pt>
                <c:pt idx="200">
                  <c:v>27.755000000000003</c:v>
                </c:pt>
                <c:pt idx="220">
                  <c:v>27.679999999999996</c:v>
                </c:pt>
                <c:pt idx="240">
                  <c:v>28.005000000000003</c:v>
                </c:pt>
                <c:pt idx="260">
                  <c:v>27.704999999999995</c:v>
                </c:pt>
                <c:pt idx="280">
                  <c:v>27.865000000000002</c:v>
                </c:pt>
                <c:pt idx="300">
                  <c:v>27.935000000000002</c:v>
                </c:pt>
                <c:pt idx="320">
                  <c:v>28.185000000000002</c:v>
                </c:pt>
                <c:pt idx="340">
                  <c:v>28.244999999999997</c:v>
                </c:pt>
                <c:pt idx="360">
                  <c:v>28.214999999999996</c:v>
                </c:pt>
                <c:pt idx="380">
                  <c:v>28.425000000000001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98F-49E7-A59A-97A38C24F9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1014911"/>
        <c:axId val="601011999"/>
      </c:scatterChart>
      <c:valAx>
        <c:axId val="6010149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iperf</a:t>
                </a:r>
                <a:r>
                  <a:rPr lang="en-US" sz="1800" baseline="0"/>
                  <a:t> -b (Mbps)</a:t>
                </a:r>
                <a:endParaRPr lang="th-TH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011999"/>
        <c:crosses val="autoZero"/>
        <c:crossBetween val="midCat"/>
      </c:valAx>
      <c:valAx>
        <c:axId val="601011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%CPU</a:t>
                </a:r>
                <a:endParaRPr lang="th-TH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01491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9138400363846546"/>
          <c:y val="0.43631624392558344"/>
          <c:w val="0.27846414102907718"/>
          <c:h val="6.1949772798224022E-2"/>
        </c:manualLayout>
      </c:layout>
      <c:overlay val="0"/>
      <c:spPr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Experiment2.1 Bit rate</a:t>
            </a:r>
            <a:endParaRPr lang="th-TH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Superedge(Receice_edge1)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Sheet1!$N$3:$N$22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Sheet1!$P$3:$P$22</c:f>
              <c:numCache>
                <c:formatCode>General</c:formatCode>
                <c:ptCount val="20"/>
                <c:pt idx="0">
                  <c:v>2.1</c:v>
                </c:pt>
                <c:pt idx="1">
                  <c:v>4.1900000000000004</c:v>
                </c:pt>
                <c:pt idx="2">
                  <c:v>6.29</c:v>
                </c:pt>
                <c:pt idx="3">
                  <c:v>8.39</c:v>
                </c:pt>
                <c:pt idx="4">
                  <c:v>10.5</c:v>
                </c:pt>
                <c:pt idx="5">
                  <c:v>12.6</c:v>
                </c:pt>
                <c:pt idx="6">
                  <c:v>14.7</c:v>
                </c:pt>
                <c:pt idx="7">
                  <c:v>16.8</c:v>
                </c:pt>
                <c:pt idx="8">
                  <c:v>17.7</c:v>
                </c:pt>
                <c:pt idx="9">
                  <c:v>18</c:v>
                </c:pt>
                <c:pt idx="10">
                  <c:v>17.8</c:v>
                </c:pt>
                <c:pt idx="11">
                  <c:v>18</c:v>
                </c:pt>
                <c:pt idx="12">
                  <c:v>17.899999999999999</c:v>
                </c:pt>
                <c:pt idx="13">
                  <c:v>17.5</c:v>
                </c:pt>
                <c:pt idx="14">
                  <c:v>17.8</c:v>
                </c:pt>
                <c:pt idx="15">
                  <c:v>17.100000000000001</c:v>
                </c:pt>
                <c:pt idx="16">
                  <c:v>17.399999999999999</c:v>
                </c:pt>
                <c:pt idx="17">
                  <c:v>17.5</c:v>
                </c:pt>
                <c:pt idx="18">
                  <c:v>17.100000000000001</c:v>
                </c:pt>
                <c:pt idx="19">
                  <c:v>17.5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73-4C95-B359-C1DCF3110B0B}"/>
            </c:ext>
          </c:extLst>
        </c:ser>
        <c:ser>
          <c:idx val="2"/>
          <c:order val="1"/>
          <c:tx>
            <c:v>Edge1_sender(1Hop)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Sheet1!$E$3:$E$22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Sheet1!$G$3:$G$22</c:f>
              <c:numCache>
                <c:formatCode>General</c:formatCode>
                <c:ptCount val="20"/>
                <c:pt idx="0">
                  <c:v>2.1</c:v>
                </c:pt>
                <c:pt idx="1">
                  <c:v>4.1900000000000004</c:v>
                </c:pt>
                <c:pt idx="2">
                  <c:v>6.29</c:v>
                </c:pt>
                <c:pt idx="3">
                  <c:v>8.39</c:v>
                </c:pt>
                <c:pt idx="4">
                  <c:v>10.5</c:v>
                </c:pt>
                <c:pt idx="5">
                  <c:v>12.6</c:v>
                </c:pt>
                <c:pt idx="6">
                  <c:v>14.7</c:v>
                </c:pt>
                <c:pt idx="7">
                  <c:v>16.8</c:v>
                </c:pt>
                <c:pt idx="8">
                  <c:v>18.899999999999999</c:v>
                </c:pt>
                <c:pt idx="9">
                  <c:v>21</c:v>
                </c:pt>
                <c:pt idx="10">
                  <c:v>23.1</c:v>
                </c:pt>
                <c:pt idx="11">
                  <c:v>25.2</c:v>
                </c:pt>
                <c:pt idx="12">
                  <c:v>27.3</c:v>
                </c:pt>
                <c:pt idx="13">
                  <c:v>29.4</c:v>
                </c:pt>
                <c:pt idx="14">
                  <c:v>31.5</c:v>
                </c:pt>
                <c:pt idx="15">
                  <c:v>33.6</c:v>
                </c:pt>
                <c:pt idx="16">
                  <c:v>35.700000000000003</c:v>
                </c:pt>
                <c:pt idx="17">
                  <c:v>37.700000000000003</c:v>
                </c:pt>
                <c:pt idx="18">
                  <c:v>39.799999999999997</c:v>
                </c:pt>
                <c:pt idx="19">
                  <c:v>41.9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773-4C95-B359-C1DCF3110B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2764223"/>
        <c:axId val="1952761311"/>
      </c:scatterChart>
      <c:valAx>
        <c:axId val="19527642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Iperf -b</a:t>
                </a:r>
                <a:r>
                  <a:rPr lang="en-US" sz="1400" baseline="0"/>
                  <a:t> (Mbps)</a:t>
                </a:r>
                <a:endParaRPr lang="th-TH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761311"/>
        <c:crosses val="autoZero"/>
        <c:crossBetween val="midCat"/>
      </c:valAx>
      <c:valAx>
        <c:axId val="1952761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Measured</a:t>
                </a:r>
                <a:r>
                  <a:rPr lang="en-US" sz="1200" baseline="0"/>
                  <a:t> Bit rate (Mbps)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7642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Experiment</a:t>
            </a:r>
            <a:r>
              <a:rPr lang="en-US" sz="2000" baseline="0" dirty="0"/>
              <a:t> 2.2 %CPU (2hops)</a:t>
            </a:r>
            <a:endParaRPr lang="th-TH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Edge1(Relay for edge4)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Sheet1!$C$3:$C$402</c:f>
              <c:numCache>
                <c:formatCode>General</c:formatCode>
                <c:ptCount val="400"/>
                <c:pt idx="0">
                  <c:v>6.4049999999999994</c:v>
                </c:pt>
                <c:pt idx="20">
                  <c:v>9.7650000000000006</c:v>
                </c:pt>
                <c:pt idx="40">
                  <c:v>12.7</c:v>
                </c:pt>
                <c:pt idx="60">
                  <c:v>14.515000000000001</c:v>
                </c:pt>
                <c:pt idx="80">
                  <c:v>18.259999999999998</c:v>
                </c:pt>
                <c:pt idx="100">
                  <c:v>20.270000000000003</c:v>
                </c:pt>
                <c:pt idx="120">
                  <c:v>23.150000000000002</c:v>
                </c:pt>
                <c:pt idx="140">
                  <c:v>24.93</c:v>
                </c:pt>
                <c:pt idx="160">
                  <c:v>25.650000000000006</c:v>
                </c:pt>
                <c:pt idx="180">
                  <c:v>25.890000000000004</c:v>
                </c:pt>
                <c:pt idx="200">
                  <c:v>25.300000000000004</c:v>
                </c:pt>
                <c:pt idx="220">
                  <c:v>25.479999999999997</c:v>
                </c:pt>
                <c:pt idx="240">
                  <c:v>25.380000000000003</c:v>
                </c:pt>
                <c:pt idx="260">
                  <c:v>25.425000000000001</c:v>
                </c:pt>
                <c:pt idx="280">
                  <c:v>24.93</c:v>
                </c:pt>
                <c:pt idx="300">
                  <c:v>25.285000000000004</c:v>
                </c:pt>
                <c:pt idx="320">
                  <c:v>25.07</c:v>
                </c:pt>
                <c:pt idx="340">
                  <c:v>24.789473684210527</c:v>
                </c:pt>
                <c:pt idx="360">
                  <c:v>24.465</c:v>
                </c:pt>
                <c:pt idx="380">
                  <c:v>24.765000000000001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27D-4336-B804-5687D9765FD4}"/>
            </c:ext>
          </c:extLst>
        </c:ser>
        <c:ser>
          <c:idx val="1"/>
          <c:order val="1"/>
          <c:tx>
            <c:v>Edge4_send_to_SE(2hops)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Sheet1!$G$3:$G$402</c:f>
              <c:numCache>
                <c:formatCode>General</c:formatCode>
                <c:ptCount val="400"/>
                <c:pt idx="0">
                  <c:v>6.8449999999999989</c:v>
                </c:pt>
                <c:pt idx="20">
                  <c:v>10.380000000000003</c:v>
                </c:pt>
                <c:pt idx="40">
                  <c:v>12.574999999999999</c:v>
                </c:pt>
                <c:pt idx="60">
                  <c:v>15.395</c:v>
                </c:pt>
                <c:pt idx="80">
                  <c:v>18.860000000000003</c:v>
                </c:pt>
                <c:pt idx="100">
                  <c:v>22.090000000000003</c:v>
                </c:pt>
                <c:pt idx="120">
                  <c:v>24.830000000000005</c:v>
                </c:pt>
                <c:pt idx="140">
                  <c:v>27.185000000000002</c:v>
                </c:pt>
                <c:pt idx="160">
                  <c:v>27.659999999999997</c:v>
                </c:pt>
                <c:pt idx="180">
                  <c:v>27.315000000000005</c:v>
                </c:pt>
                <c:pt idx="200">
                  <c:v>27.85</c:v>
                </c:pt>
                <c:pt idx="220">
                  <c:v>27.885000000000002</c:v>
                </c:pt>
                <c:pt idx="240">
                  <c:v>28.275000000000013</c:v>
                </c:pt>
                <c:pt idx="260">
                  <c:v>28.040000000000003</c:v>
                </c:pt>
                <c:pt idx="280">
                  <c:v>27.955000000000002</c:v>
                </c:pt>
                <c:pt idx="300">
                  <c:v>27.854999999999997</c:v>
                </c:pt>
                <c:pt idx="320">
                  <c:v>28.069999999999993</c:v>
                </c:pt>
                <c:pt idx="340">
                  <c:v>24.360000000000003</c:v>
                </c:pt>
                <c:pt idx="360">
                  <c:v>28.04</c:v>
                </c:pt>
                <c:pt idx="380">
                  <c:v>28.080000000000002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27D-4336-B804-5687D9765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6216000"/>
        <c:axId val="1616213920"/>
      </c:scatterChart>
      <c:valAx>
        <c:axId val="1616216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6213920"/>
        <c:crosses val="autoZero"/>
        <c:crossBetween val="midCat"/>
      </c:valAx>
      <c:valAx>
        <c:axId val="1616213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62160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Experiment2.2 birate</a:t>
            </a:r>
            <a:endParaRPr lang="th-TH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753689130795794E-2"/>
          <c:y val="9.9282791315977031E-2"/>
          <c:w val="0.95093116141020573"/>
          <c:h val="0.76976111729517194"/>
        </c:manualLayout>
      </c:layout>
      <c:scatterChart>
        <c:scatterStyle val="smoothMarker"/>
        <c:varyColors val="0"/>
        <c:ser>
          <c:idx val="0"/>
          <c:order val="0"/>
          <c:tx>
            <c:v>edge4_sender(2hops)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Sheet1!$E$3:$E$22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Sheet1!$G$3:$G$22</c:f>
              <c:numCache>
                <c:formatCode>General</c:formatCode>
                <c:ptCount val="20"/>
                <c:pt idx="0">
                  <c:v>2.1</c:v>
                </c:pt>
                <c:pt idx="1">
                  <c:v>4.1900000000000004</c:v>
                </c:pt>
                <c:pt idx="2">
                  <c:v>6.29</c:v>
                </c:pt>
                <c:pt idx="3">
                  <c:v>8.39</c:v>
                </c:pt>
                <c:pt idx="4">
                  <c:v>10.5</c:v>
                </c:pt>
                <c:pt idx="5">
                  <c:v>12.6</c:v>
                </c:pt>
                <c:pt idx="6">
                  <c:v>14.7</c:v>
                </c:pt>
                <c:pt idx="7">
                  <c:v>16.8</c:v>
                </c:pt>
                <c:pt idx="8">
                  <c:v>18.899999999999999</c:v>
                </c:pt>
                <c:pt idx="9">
                  <c:v>21</c:v>
                </c:pt>
                <c:pt idx="10">
                  <c:v>23.1</c:v>
                </c:pt>
                <c:pt idx="11">
                  <c:v>25.2</c:v>
                </c:pt>
                <c:pt idx="12">
                  <c:v>27.3</c:v>
                </c:pt>
                <c:pt idx="13">
                  <c:v>29.4</c:v>
                </c:pt>
                <c:pt idx="14">
                  <c:v>31.5</c:v>
                </c:pt>
                <c:pt idx="15">
                  <c:v>33.6</c:v>
                </c:pt>
                <c:pt idx="16">
                  <c:v>35.700000000000003</c:v>
                </c:pt>
                <c:pt idx="17">
                  <c:v>37.700000000000003</c:v>
                </c:pt>
                <c:pt idx="18">
                  <c:v>39.799999999999997</c:v>
                </c:pt>
                <c:pt idx="19">
                  <c:v>41.9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49B-416F-9F95-4B574D415591}"/>
            </c:ext>
          </c:extLst>
        </c:ser>
        <c:ser>
          <c:idx val="1"/>
          <c:order val="1"/>
          <c:tx>
            <c:v>SE_receiver_from_edge4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Sheet1!$E$3:$E$22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Sheet1!$P$3:$P$22</c:f>
              <c:numCache>
                <c:formatCode>General</c:formatCode>
                <c:ptCount val="20"/>
                <c:pt idx="0">
                  <c:v>2.1</c:v>
                </c:pt>
                <c:pt idx="1">
                  <c:v>4.1900000000000004</c:v>
                </c:pt>
                <c:pt idx="2">
                  <c:v>6.29</c:v>
                </c:pt>
                <c:pt idx="3">
                  <c:v>8.39</c:v>
                </c:pt>
                <c:pt idx="4">
                  <c:v>10.5</c:v>
                </c:pt>
                <c:pt idx="5">
                  <c:v>12.6</c:v>
                </c:pt>
                <c:pt idx="6">
                  <c:v>14.7</c:v>
                </c:pt>
                <c:pt idx="7">
                  <c:v>16.3</c:v>
                </c:pt>
                <c:pt idx="8">
                  <c:v>16.3</c:v>
                </c:pt>
                <c:pt idx="9">
                  <c:v>16.399999999999999</c:v>
                </c:pt>
                <c:pt idx="10">
                  <c:v>16.2</c:v>
                </c:pt>
                <c:pt idx="11">
                  <c:v>16.2</c:v>
                </c:pt>
                <c:pt idx="12">
                  <c:v>16.2</c:v>
                </c:pt>
                <c:pt idx="13">
                  <c:v>16.3</c:v>
                </c:pt>
                <c:pt idx="14">
                  <c:v>16.100000000000001</c:v>
                </c:pt>
                <c:pt idx="15">
                  <c:v>15.8</c:v>
                </c:pt>
                <c:pt idx="16">
                  <c:v>16</c:v>
                </c:pt>
                <c:pt idx="17">
                  <c:v>16.2</c:v>
                </c:pt>
                <c:pt idx="18">
                  <c:v>16</c:v>
                </c:pt>
                <c:pt idx="19">
                  <c:v>15.8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49B-416F-9F95-4B574D4155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7262063"/>
        <c:axId val="1287264143"/>
      </c:scatterChart>
      <c:valAx>
        <c:axId val="1287262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264143"/>
        <c:crosses val="autoZero"/>
        <c:crossBetween val="midCat"/>
      </c:valAx>
      <c:valAx>
        <c:axId val="1287264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2620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153017505663066"/>
          <c:y val="0.91515535799411807"/>
          <c:w val="0.69693954241288891"/>
          <c:h val="8.48446420058819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3E8C-9B70-4143-BD73-DE4578D97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F4AB7-FAE7-D745-80EE-F3CB35650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EE58F-FEED-0047-8767-FC7EDF0E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F115-9114-B443-A583-D6E7B0AC2633}" type="datetimeFigureOut">
              <a:rPr lang="en-TH" smtClean="0"/>
              <a:t>10/01/2021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98B98-4009-2546-B0D1-A8B1EBBA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E95A6-E619-4F40-8915-ED9CC753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481-2D5C-F74E-B296-87A4BBD47B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708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ED7A-3206-9D43-B4C9-F221E90D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06512-3D3B-E242-815A-6CC3BC696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75290-D8A0-A64B-A368-3C68395F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F115-9114-B443-A583-D6E7B0AC2633}" type="datetimeFigureOut">
              <a:rPr lang="en-TH" smtClean="0"/>
              <a:t>10/01/2021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31605-9303-7E40-A23E-94E5E31F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D5BA7-0DF2-A84C-AD2C-12255A89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481-2D5C-F74E-B296-87A4BBD47B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4318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CC8DE7-B70D-F940-8E6F-2D843E54B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75069-6AB2-A941-9FB5-DE6E7A35C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F60A0-1011-8C4A-B4D1-4F8584F3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F115-9114-B443-A583-D6E7B0AC2633}" type="datetimeFigureOut">
              <a:rPr lang="en-TH" smtClean="0"/>
              <a:t>10/01/2021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26128-6B79-7E44-A93A-3F3B2612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83976-4535-E740-A2FE-B9EDB946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481-2D5C-F74E-B296-87A4BBD47B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555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C918-5241-E64C-B5BF-5AA1A0D6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8AB55-7A78-114D-969A-6602350F7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E58B3-7F33-9943-B3F6-7F4DA8C5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F115-9114-B443-A583-D6E7B0AC2633}" type="datetimeFigureOut">
              <a:rPr lang="en-TH" smtClean="0"/>
              <a:t>10/01/2021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35E1E-1EF9-0048-B444-B2A7220D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5131-C281-9749-82F4-8EAD5660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481-2D5C-F74E-B296-87A4BBD47B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2364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5C1F8-9565-E24A-BA78-9947CA3F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4F3DB-2C4F-434D-9053-74E02DCA0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A0EE0-5E7A-DC43-8C5A-D2DC888F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F115-9114-B443-A583-D6E7B0AC2633}" type="datetimeFigureOut">
              <a:rPr lang="en-TH" smtClean="0"/>
              <a:t>10/01/2021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B9365-FC5F-CC48-AF80-BBEB67CB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79CCF-4734-114D-AB0E-7EE98B4B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481-2D5C-F74E-B296-87A4BBD47B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4818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7E10-C882-8044-A13C-4B9C2116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A392-84B7-E247-9D22-A4B67ADAF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65BBD-40A2-2246-9C71-BE944EFCB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E2852-262F-744B-A60A-47D764637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F115-9114-B443-A583-D6E7B0AC2633}" type="datetimeFigureOut">
              <a:rPr lang="en-TH" smtClean="0"/>
              <a:t>10/01/2021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B2F5E-B825-2B49-88BD-E66FD6E5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E481F-C5A8-0B42-BE53-459709DE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481-2D5C-F74E-B296-87A4BBD47B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1964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E970-8F80-2248-834A-57165654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DF719-3DDA-7D42-BA55-DC04E9617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5BA07-E180-5948-9447-20CFEB8E2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27ABF-50FB-8B4C-A14D-FA3BCF023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4A1C7-ADB1-204E-84EF-9F339260F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506363-02D7-344B-B1D4-77B83003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F115-9114-B443-A583-D6E7B0AC2633}" type="datetimeFigureOut">
              <a:rPr lang="en-TH" smtClean="0"/>
              <a:t>10/01/2021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82B5F-9B8E-F544-85CD-D7CA6AD4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115BD-F617-1244-8149-BD580349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481-2D5C-F74E-B296-87A4BBD47B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7370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D298-E285-364D-9E99-901C0C45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26A7C-1A88-9249-91E9-AE103AE9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F115-9114-B443-A583-D6E7B0AC2633}" type="datetimeFigureOut">
              <a:rPr lang="en-TH" smtClean="0"/>
              <a:t>10/01/2021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32E84-B1B4-A24F-B28B-D648235F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633ED-9B5F-3B4C-9CA7-230A372E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481-2D5C-F74E-B296-87A4BBD47B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2224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AACCD-CF67-1949-8902-5082BB28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F115-9114-B443-A583-D6E7B0AC2633}" type="datetimeFigureOut">
              <a:rPr lang="en-TH" smtClean="0"/>
              <a:t>10/01/2021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5F3A9-6E1D-034C-9F82-FA133A72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9DCC1-196E-C34B-87B0-F6FA9DBD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481-2D5C-F74E-B296-87A4BBD47B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2037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2DFB-F368-2F46-B1D0-6742AFEA3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EDC40-6B23-8543-8983-682ECF699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75B5B-08F0-1148-9429-96CBCB7A3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6C319-3DFC-AD45-9E6A-BB969CED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F115-9114-B443-A583-D6E7B0AC2633}" type="datetimeFigureOut">
              <a:rPr lang="en-TH" smtClean="0"/>
              <a:t>10/01/2021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F1C4F-4766-724C-9EC0-311D73C7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3FA0F-D87A-F747-A4F0-7295D1A0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481-2D5C-F74E-B296-87A4BBD47B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4230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D7E5-FDE6-D742-A04C-3A5EA11E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EED4A-EDD3-0A40-9C35-7EB21C480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D6C78-2015-6A4A-ACB4-920236876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65F02-C9AD-364F-AD18-E2E3EF23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F115-9114-B443-A583-D6E7B0AC2633}" type="datetimeFigureOut">
              <a:rPr lang="en-TH" smtClean="0"/>
              <a:t>10/01/2021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26F05-CF14-0D4C-B191-6BC3CC17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53715-3BEA-5E42-9D00-E7631DD7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481-2D5C-F74E-B296-87A4BBD47B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3278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7B219-8314-0049-8945-BFF7DB4C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C0071-3693-AB47-9C5B-BA45F7FEE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3C700-1509-C642-A964-B21CC2A0C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F115-9114-B443-A583-D6E7B0AC2633}" type="datetimeFigureOut">
              <a:rPr lang="en-TH" smtClean="0"/>
              <a:t>10/01/2021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DEB80-8226-0B49-B867-A72427CCA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72B37-F86D-AA4E-B70F-2CF51828B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68481-2D5C-F74E-B296-87A4BBD47B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1195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488E-1B94-B241-A6DD-D8FD549D2B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H" dirty="0"/>
              <a:t>CPU Utilization Experiments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B1585-31E1-9B4B-8694-415BE7F34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H" dirty="0"/>
              <a:t>ART</a:t>
            </a:r>
          </a:p>
          <a:p>
            <a:r>
              <a:rPr lang="en-TH" dirty="0"/>
              <a:t>Sept 25, 2021</a:t>
            </a:r>
          </a:p>
        </p:txBody>
      </p:sp>
    </p:spTree>
    <p:extLst>
      <p:ext uri="{BB962C8B-B14F-4D97-AF65-F5344CB8AC3E}">
        <p14:creationId xmlns:p14="http://schemas.microsoft.com/office/powerpoint/2010/main" val="1341701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แผนภูมิ 18">
            <a:extLst>
              <a:ext uri="{FF2B5EF4-FFF2-40B4-BE49-F238E27FC236}">
                <a16:creationId xmlns:a16="http://schemas.microsoft.com/office/drawing/2014/main" id="{8A372B9B-47D3-4AD7-80CD-499CBE932C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608293"/>
              </p:ext>
            </p:extLst>
          </p:nvPr>
        </p:nvGraphicFramePr>
        <p:xfrm>
          <a:off x="1438226" y="735408"/>
          <a:ext cx="9659265" cy="5644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584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แผนภูมิ 2">
            <a:extLst>
              <a:ext uri="{FF2B5EF4-FFF2-40B4-BE49-F238E27FC236}">
                <a16:creationId xmlns:a16="http://schemas.microsoft.com/office/drawing/2014/main" id="{EA717882-4563-4AC4-AAC8-BDE683F214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922277"/>
              </p:ext>
            </p:extLst>
          </p:nvPr>
        </p:nvGraphicFramePr>
        <p:xfrm>
          <a:off x="980533" y="307175"/>
          <a:ext cx="10230933" cy="6243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852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F41D-A4D6-F74D-A6FC-C218B3DD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Experiment 2.</a:t>
            </a:r>
            <a:r>
              <a:rPr lang="en-US" dirty="0"/>
              <a:t>3</a:t>
            </a:r>
            <a:endParaRPr lang="en-T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FCD953-8ED9-214C-A8EE-2CA45132812A}"/>
              </a:ext>
            </a:extLst>
          </p:cNvPr>
          <p:cNvSpPr/>
          <p:nvPr/>
        </p:nvSpPr>
        <p:spPr>
          <a:xfrm>
            <a:off x="4120019" y="2133660"/>
            <a:ext cx="951978" cy="563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F1F94F-B7A9-CF46-97B6-B452E6C90A0E}"/>
              </a:ext>
            </a:extLst>
          </p:cNvPr>
          <p:cNvSpPr/>
          <p:nvPr/>
        </p:nvSpPr>
        <p:spPr>
          <a:xfrm>
            <a:off x="1480159" y="3700787"/>
            <a:ext cx="774526" cy="391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E1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F926C1-9634-FC48-9267-3D48F814F296}"/>
              </a:ext>
            </a:extLst>
          </p:cNvPr>
          <p:cNvSpPr/>
          <p:nvPr/>
        </p:nvSpPr>
        <p:spPr>
          <a:xfrm>
            <a:off x="1480159" y="5293680"/>
            <a:ext cx="774526" cy="391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E4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0FEF79-BBB7-C845-BDE5-D51E6D3318C5}"/>
              </a:ext>
            </a:extLst>
          </p:cNvPr>
          <p:cNvCxnSpPr>
            <a:stCxn id="4" idx="0"/>
            <a:endCxn id="3" idx="1"/>
          </p:cNvCxnSpPr>
          <p:nvPr/>
        </p:nvCxnSpPr>
        <p:spPr>
          <a:xfrm flipV="1">
            <a:off x="1867422" y="2415496"/>
            <a:ext cx="2252597" cy="128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BF5802-8C33-2B49-A1D2-BE180620FD07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867421" y="4092225"/>
            <a:ext cx="1" cy="12014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4130F2-369E-1745-B3D8-C2E7A32FB88E}"/>
              </a:ext>
            </a:extLst>
          </p:cNvPr>
          <p:cNvCxnSpPr>
            <a:cxnSpLocks/>
          </p:cNvCxnSpPr>
          <p:nvPr/>
        </p:nvCxnSpPr>
        <p:spPr>
          <a:xfrm flipV="1">
            <a:off x="1615858" y="2218215"/>
            <a:ext cx="2474934" cy="147944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AC2327-600A-EC48-91DB-9DACFE3D47B3}"/>
              </a:ext>
            </a:extLst>
          </p:cNvPr>
          <p:cNvCxnSpPr>
            <a:cxnSpLocks/>
          </p:cNvCxnSpPr>
          <p:nvPr/>
        </p:nvCxnSpPr>
        <p:spPr>
          <a:xfrm flipV="1">
            <a:off x="1645085" y="4106839"/>
            <a:ext cx="0" cy="118684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FD5BDA8B-A243-AC4A-A8F7-993E4E51D2BD}"/>
              </a:ext>
            </a:extLst>
          </p:cNvPr>
          <p:cNvSpPr/>
          <p:nvPr/>
        </p:nvSpPr>
        <p:spPr>
          <a:xfrm>
            <a:off x="2298206" y="2789517"/>
            <a:ext cx="1985696" cy="3319398"/>
          </a:xfrm>
          <a:custGeom>
            <a:avLst/>
            <a:gdLst>
              <a:gd name="connsiteX0" fmla="*/ 156896 w 1985696"/>
              <a:gd name="connsiteY0" fmla="*/ 3319398 h 3319398"/>
              <a:gd name="connsiteX1" fmla="*/ 181948 w 1985696"/>
              <a:gd name="connsiteY1" fmla="*/ 1252603 h 3319398"/>
              <a:gd name="connsiteX2" fmla="*/ 1985696 w 1985696"/>
              <a:gd name="connsiteY2" fmla="*/ 0 h 331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5696" h="3319398">
                <a:moveTo>
                  <a:pt x="156896" y="3319398"/>
                </a:moveTo>
                <a:cubicBezTo>
                  <a:pt x="17022" y="2562617"/>
                  <a:pt x="-122852" y="1805836"/>
                  <a:pt x="181948" y="1252603"/>
                </a:cubicBezTo>
                <a:cubicBezTo>
                  <a:pt x="486748" y="699370"/>
                  <a:pt x="1236222" y="349685"/>
                  <a:pt x="1985696" y="0"/>
                </a:cubicBezTo>
              </a:path>
            </a:pathLst>
          </a:custGeom>
          <a:noFill/>
          <a:ln w="28575">
            <a:solidFill>
              <a:schemeClr val="accent6"/>
            </a:solidFill>
            <a:prstDash val="dash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5BB6AB-4DD9-BC41-946E-0DAA9FE28148}"/>
              </a:ext>
            </a:extLst>
          </p:cNvPr>
          <p:cNvSpPr txBox="1"/>
          <p:nvPr/>
        </p:nvSpPr>
        <p:spPr>
          <a:xfrm>
            <a:off x="2544925" y="4309440"/>
            <a:ext cx="433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Taffic flow from E4 to SE, passing through E1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C260C7C1-9AC8-6843-B3F2-D87D4CFC1DC4}"/>
              </a:ext>
            </a:extLst>
          </p:cNvPr>
          <p:cNvSpPr/>
          <p:nvPr/>
        </p:nvSpPr>
        <p:spPr>
          <a:xfrm>
            <a:off x="5071997" y="1375011"/>
            <a:ext cx="1992684" cy="635261"/>
          </a:xfrm>
          <a:prstGeom prst="wedgeRoundRectCallout">
            <a:avLst>
              <a:gd name="adj1" fmla="val -46641"/>
              <a:gd name="adj2" fmla="val 111061"/>
              <a:gd name="adj3" fmla="val 16667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dirty="0"/>
              <a:t>SE collects CPU util information of Edge1 &amp; Edge 4</a:t>
            </a:r>
            <a:endParaRPr lang="en-TH" dirty="0"/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E02C65AA-B3DB-EB41-8B94-C158350A56AA}"/>
              </a:ext>
            </a:extLst>
          </p:cNvPr>
          <p:cNvSpPr/>
          <p:nvPr/>
        </p:nvSpPr>
        <p:spPr>
          <a:xfrm>
            <a:off x="1645085" y="5880227"/>
            <a:ext cx="914400" cy="612648"/>
          </a:xfrm>
          <a:prstGeom prst="wedgeRoundRectCallout">
            <a:avLst>
              <a:gd name="adj1" fmla="val -64669"/>
              <a:gd name="adj2" fmla="val -62219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dirty="0"/>
              <a:t>CPU util</a:t>
            </a:r>
            <a:endParaRPr lang="en-TH" dirty="0"/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C119134E-8107-AC47-8A84-DCD16DF67ADA}"/>
              </a:ext>
            </a:extLst>
          </p:cNvPr>
          <p:cNvSpPr/>
          <p:nvPr/>
        </p:nvSpPr>
        <p:spPr>
          <a:xfrm>
            <a:off x="565759" y="2651613"/>
            <a:ext cx="914400" cy="612648"/>
          </a:xfrm>
          <a:prstGeom prst="wedgeRoundRectCallout">
            <a:avLst>
              <a:gd name="adj1" fmla="val 53139"/>
              <a:gd name="adj2" fmla="val 121793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dirty="0"/>
              <a:t>CPU util</a:t>
            </a:r>
            <a:endParaRPr lang="en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2A1EF5-2B88-C340-B04D-5081FF9FEA9C}"/>
              </a:ext>
            </a:extLst>
          </p:cNvPr>
          <p:cNvSpPr txBox="1"/>
          <p:nvPr/>
        </p:nvSpPr>
        <p:spPr>
          <a:xfrm>
            <a:off x="6884446" y="2549017"/>
            <a:ext cx="338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dirty="0"/>
              <a:t>Packets are sent by iperf2 UPD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B5D0F7-7A88-EE45-B35D-1694D434AC4D}"/>
              </a:ext>
            </a:extLst>
          </p:cNvPr>
          <p:cNvSpPr txBox="1"/>
          <p:nvPr/>
        </p:nvSpPr>
        <p:spPr>
          <a:xfrm>
            <a:off x="6884446" y="2941095"/>
            <a:ext cx="52994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dirty="0"/>
              <a:t>Streaming % CPU info 60 sec for every bitrate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TH" dirty="0"/>
              <a:t>raffic load E4 to SE = [2,4,6,…,40] Mbits/s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TH" dirty="0"/>
              <a:t>raffic load E1 to SE = 2 Mbits/s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dirty="0">
                <a:solidFill>
                  <a:srgbClr val="FF0000"/>
                </a:solidFill>
              </a:rPr>
              <a:t>Record the separated PID ID of CPU utilization of E1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1C9856D-7DF5-4349-8EFD-23552EDEA980}"/>
              </a:ext>
            </a:extLst>
          </p:cNvPr>
          <p:cNvSpPr/>
          <p:nvPr/>
        </p:nvSpPr>
        <p:spPr>
          <a:xfrm>
            <a:off x="1480160" y="2203601"/>
            <a:ext cx="2474934" cy="1383824"/>
          </a:xfrm>
          <a:custGeom>
            <a:avLst/>
            <a:gdLst>
              <a:gd name="connsiteX0" fmla="*/ 0 w 1478071"/>
              <a:gd name="connsiteY0" fmla="*/ 876822 h 876822"/>
              <a:gd name="connsiteX1" fmla="*/ 1478071 w 1478071"/>
              <a:gd name="connsiteY1" fmla="*/ 0 h 876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8071" h="876822">
                <a:moveTo>
                  <a:pt x="0" y="876822"/>
                </a:moveTo>
                <a:lnTo>
                  <a:pt x="1478071" y="0"/>
                </a:lnTo>
              </a:path>
            </a:pathLst>
          </a:custGeom>
          <a:noFill/>
          <a:ln w="28575">
            <a:solidFill>
              <a:schemeClr val="accent6"/>
            </a:solidFill>
            <a:prstDash val="dash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119642-2587-644E-962C-B4B4F2A3D884}"/>
              </a:ext>
            </a:extLst>
          </p:cNvPr>
          <p:cNvSpPr txBox="1"/>
          <p:nvPr/>
        </p:nvSpPr>
        <p:spPr>
          <a:xfrm>
            <a:off x="1188582" y="2092232"/>
            <a:ext cx="244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Taffic flow from E1 to SE</a:t>
            </a:r>
          </a:p>
        </p:txBody>
      </p:sp>
    </p:spTree>
    <p:extLst>
      <p:ext uri="{BB962C8B-B14F-4D97-AF65-F5344CB8AC3E}">
        <p14:creationId xmlns:p14="http://schemas.microsoft.com/office/powerpoint/2010/main" val="3610093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599B-CC66-3341-A37E-722694FD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Experiment 2.</a:t>
            </a:r>
            <a:r>
              <a:rPr lang="en-US" dirty="0"/>
              <a:t>4</a:t>
            </a:r>
            <a:endParaRPr lang="en-T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7DD7F9-C095-A14B-A820-FF4A0A24F49F}"/>
              </a:ext>
            </a:extLst>
          </p:cNvPr>
          <p:cNvSpPr/>
          <p:nvPr/>
        </p:nvSpPr>
        <p:spPr>
          <a:xfrm>
            <a:off x="4120019" y="2133660"/>
            <a:ext cx="951978" cy="563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137AE5-32E1-1D47-8E87-F5308C9C5D03}"/>
              </a:ext>
            </a:extLst>
          </p:cNvPr>
          <p:cNvSpPr/>
          <p:nvPr/>
        </p:nvSpPr>
        <p:spPr>
          <a:xfrm>
            <a:off x="1480159" y="3700787"/>
            <a:ext cx="774526" cy="391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E1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B7A513-70FB-F54F-A9D1-E681FFDFE31F}"/>
              </a:ext>
            </a:extLst>
          </p:cNvPr>
          <p:cNvSpPr/>
          <p:nvPr/>
        </p:nvSpPr>
        <p:spPr>
          <a:xfrm>
            <a:off x="1480159" y="5293680"/>
            <a:ext cx="774526" cy="391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E4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2AF3A8-45AD-1F44-B447-98517EA36F32}"/>
              </a:ext>
            </a:extLst>
          </p:cNvPr>
          <p:cNvCxnSpPr>
            <a:stCxn id="4" idx="0"/>
            <a:endCxn id="3" idx="1"/>
          </p:cNvCxnSpPr>
          <p:nvPr/>
        </p:nvCxnSpPr>
        <p:spPr>
          <a:xfrm flipV="1">
            <a:off x="1867422" y="2415496"/>
            <a:ext cx="2252597" cy="128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78F460-5F99-2B41-ADF1-EC0F15283B3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867421" y="4092225"/>
            <a:ext cx="1" cy="12014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07EDE4-0571-8E42-A93E-3C7498B07D2E}"/>
              </a:ext>
            </a:extLst>
          </p:cNvPr>
          <p:cNvCxnSpPr>
            <a:cxnSpLocks/>
          </p:cNvCxnSpPr>
          <p:nvPr/>
        </p:nvCxnSpPr>
        <p:spPr>
          <a:xfrm flipV="1">
            <a:off x="1615858" y="2218215"/>
            <a:ext cx="2474934" cy="147944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184D4E-18F8-5B4E-92AC-5E4AC6D25446}"/>
              </a:ext>
            </a:extLst>
          </p:cNvPr>
          <p:cNvCxnSpPr>
            <a:cxnSpLocks/>
          </p:cNvCxnSpPr>
          <p:nvPr/>
        </p:nvCxnSpPr>
        <p:spPr>
          <a:xfrm flipV="1">
            <a:off x="1645085" y="4106839"/>
            <a:ext cx="0" cy="118684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ED15C258-D460-BD4B-A1B3-E1D968082240}"/>
              </a:ext>
            </a:extLst>
          </p:cNvPr>
          <p:cNvSpPr/>
          <p:nvPr/>
        </p:nvSpPr>
        <p:spPr>
          <a:xfrm>
            <a:off x="2298206" y="2789517"/>
            <a:ext cx="1985696" cy="3319398"/>
          </a:xfrm>
          <a:custGeom>
            <a:avLst/>
            <a:gdLst>
              <a:gd name="connsiteX0" fmla="*/ 156896 w 1985696"/>
              <a:gd name="connsiteY0" fmla="*/ 3319398 h 3319398"/>
              <a:gd name="connsiteX1" fmla="*/ 181948 w 1985696"/>
              <a:gd name="connsiteY1" fmla="*/ 1252603 h 3319398"/>
              <a:gd name="connsiteX2" fmla="*/ 1985696 w 1985696"/>
              <a:gd name="connsiteY2" fmla="*/ 0 h 331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5696" h="3319398">
                <a:moveTo>
                  <a:pt x="156896" y="3319398"/>
                </a:moveTo>
                <a:cubicBezTo>
                  <a:pt x="17022" y="2562617"/>
                  <a:pt x="-122852" y="1805836"/>
                  <a:pt x="181948" y="1252603"/>
                </a:cubicBezTo>
                <a:cubicBezTo>
                  <a:pt x="486748" y="699370"/>
                  <a:pt x="1236222" y="349685"/>
                  <a:pt x="1985696" y="0"/>
                </a:cubicBezTo>
              </a:path>
            </a:pathLst>
          </a:custGeom>
          <a:noFill/>
          <a:ln w="28575">
            <a:solidFill>
              <a:schemeClr val="accent6"/>
            </a:solidFill>
            <a:prstDash val="dash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49D417-BE59-EC4A-8A54-45D9F0DEA6C4}"/>
              </a:ext>
            </a:extLst>
          </p:cNvPr>
          <p:cNvSpPr txBox="1"/>
          <p:nvPr/>
        </p:nvSpPr>
        <p:spPr>
          <a:xfrm>
            <a:off x="2544925" y="4309440"/>
            <a:ext cx="433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Taffic flow from E4 to SE, passing through E1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72D273F7-21F0-ED4F-8AB2-2D70FFF57C40}"/>
              </a:ext>
            </a:extLst>
          </p:cNvPr>
          <p:cNvSpPr/>
          <p:nvPr/>
        </p:nvSpPr>
        <p:spPr>
          <a:xfrm>
            <a:off x="5071997" y="1375011"/>
            <a:ext cx="1992684" cy="635261"/>
          </a:xfrm>
          <a:prstGeom prst="wedgeRoundRectCallout">
            <a:avLst>
              <a:gd name="adj1" fmla="val -46641"/>
              <a:gd name="adj2" fmla="val 111061"/>
              <a:gd name="adj3" fmla="val 16667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dirty="0"/>
              <a:t>SE collects CPU util information of Edge1 &amp; Edge 4</a:t>
            </a:r>
            <a:endParaRPr lang="en-TH" dirty="0"/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F6022EE0-45F9-DD45-8ED6-E96247C018A6}"/>
              </a:ext>
            </a:extLst>
          </p:cNvPr>
          <p:cNvSpPr/>
          <p:nvPr/>
        </p:nvSpPr>
        <p:spPr>
          <a:xfrm>
            <a:off x="1645085" y="5880227"/>
            <a:ext cx="914400" cy="612648"/>
          </a:xfrm>
          <a:prstGeom prst="wedgeRoundRectCallout">
            <a:avLst>
              <a:gd name="adj1" fmla="val -64669"/>
              <a:gd name="adj2" fmla="val -62219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dirty="0"/>
              <a:t>CPU util</a:t>
            </a:r>
            <a:endParaRPr lang="en-TH" dirty="0"/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3C49D905-4069-B04D-A194-07B9E460144B}"/>
              </a:ext>
            </a:extLst>
          </p:cNvPr>
          <p:cNvSpPr/>
          <p:nvPr/>
        </p:nvSpPr>
        <p:spPr>
          <a:xfrm>
            <a:off x="565759" y="2651613"/>
            <a:ext cx="914400" cy="612648"/>
          </a:xfrm>
          <a:prstGeom prst="wedgeRoundRectCallout">
            <a:avLst>
              <a:gd name="adj1" fmla="val 53139"/>
              <a:gd name="adj2" fmla="val 121793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dirty="0"/>
              <a:t>CPU util</a:t>
            </a:r>
            <a:endParaRPr lang="en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AE91AF-71CA-4F4A-8957-1F96D8058F31}"/>
              </a:ext>
            </a:extLst>
          </p:cNvPr>
          <p:cNvSpPr txBox="1"/>
          <p:nvPr/>
        </p:nvSpPr>
        <p:spPr>
          <a:xfrm>
            <a:off x="6884446" y="2549017"/>
            <a:ext cx="338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dirty="0"/>
              <a:t>Packets are sent by iperf2 UPD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3A92B7-3D95-E04B-808F-CE59C88DD5E1}"/>
              </a:ext>
            </a:extLst>
          </p:cNvPr>
          <p:cNvSpPr txBox="1"/>
          <p:nvPr/>
        </p:nvSpPr>
        <p:spPr>
          <a:xfrm>
            <a:off x="6884446" y="2941095"/>
            <a:ext cx="52994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dirty="0"/>
              <a:t>Streaming % CPU info 60 sec for every bitrate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TH" dirty="0"/>
              <a:t>raffic load E1 to SE = [2,4,6,…,40] Mbits/s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TH" dirty="0"/>
              <a:t>raffic load E4 to SE = 2 Mbits/s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dirty="0">
                <a:solidFill>
                  <a:srgbClr val="FF0000"/>
                </a:solidFill>
              </a:rPr>
              <a:t>Record the separated PID ID of CPU utilization of E1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DE35095-4D60-A04A-B78C-60690ABBC3C0}"/>
              </a:ext>
            </a:extLst>
          </p:cNvPr>
          <p:cNvSpPr/>
          <p:nvPr/>
        </p:nvSpPr>
        <p:spPr>
          <a:xfrm>
            <a:off x="1480160" y="2203601"/>
            <a:ext cx="2474934" cy="1383824"/>
          </a:xfrm>
          <a:custGeom>
            <a:avLst/>
            <a:gdLst>
              <a:gd name="connsiteX0" fmla="*/ 0 w 1478071"/>
              <a:gd name="connsiteY0" fmla="*/ 876822 h 876822"/>
              <a:gd name="connsiteX1" fmla="*/ 1478071 w 1478071"/>
              <a:gd name="connsiteY1" fmla="*/ 0 h 876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8071" h="876822">
                <a:moveTo>
                  <a:pt x="0" y="876822"/>
                </a:moveTo>
                <a:lnTo>
                  <a:pt x="1478071" y="0"/>
                </a:lnTo>
              </a:path>
            </a:pathLst>
          </a:custGeom>
          <a:noFill/>
          <a:ln w="28575">
            <a:solidFill>
              <a:schemeClr val="accent6"/>
            </a:solidFill>
            <a:prstDash val="dash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3F5B1-6303-9D40-9016-D7014E5BC286}"/>
              </a:ext>
            </a:extLst>
          </p:cNvPr>
          <p:cNvSpPr txBox="1"/>
          <p:nvPr/>
        </p:nvSpPr>
        <p:spPr>
          <a:xfrm>
            <a:off x="1188582" y="2092232"/>
            <a:ext cx="244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Taffic flow from E1 to SE</a:t>
            </a:r>
          </a:p>
        </p:txBody>
      </p:sp>
    </p:spTree>
    <p:extLst>
      <p:ext uri="{BB962C8B-B14F-4D97-AF65-F5344CB8AC3E}">
        <p14:creationId xmlns:p14="http://schemas.microsoft.com/office/powerpoint/2010/main" val="11052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15F52C-7B47-A344-9FBD-BC342A0CFBD2}"/>
              </a:ext>
            </a:extLst>
          </p:cNvPr>
          <p:cNvSpPr/>
          <p:nvPr/>
        </p:nvSpPr>
        <p:spPr>
          <a:xfrm>
            <a:off x="5209783" y="1861874"/>
            <a:ext cx="951978" cy="563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0F22BF-A0C4-AF4F-A8F3-A57453B86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72" y="56806"/>
            <a:ext cx="10515600" cy="1325563"/>
          </a:xfrm>
        </p:spPr>
        <p:txBody>
          <a:bodyPr/>
          <a:lstStyle/>
          <a:p>
            <a:r>
              <a:rPr lang="en-TH" dirty="0"/>
              <a:t>Full Topology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788DF5-E96B-A54B-A0C5-E32CD0C00958}"/>
              </a:ext>
            </a:extLst>
          </p:cNvPr>
          <p:cNvSpPr/>
          <p:nvPr/>
        </p:nvSpPr>
        <p:spPr>
          <a:xfrm>
            <a:off x="2569923" y="3429001"/>
            <a:ext cx="774526" cy="391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E1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352246-9753-C94A-9ECA-26F5DA411EF8}"/>
              </a:ext>
            </a:extLst>
          </p:cNvPr>
          <p:cNvSpPr/>
          <p:nvPr/>
        </p:nvSpPr>
        <p:spPr>
          <a:xfrm>
            <a:off x="5298509" y="3443615"/>
            <a:ext cx="774526" cy="391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E2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7DA817-33F3-C844-B03A-4B88E9176075}"/>
              </a:ext>
            </a:extLst>
          </p:cNvPr>
          <p:cNvSpPr/>
          <p:nvPr/>
        </p:nvSpPr>
        <p:spPr>
          <a:xfrm>
            <a:off x="8027095" y="3443615"/>
            <a:ext cx="774526" cy="391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E3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0B3F67-9658-D54D-88F4-77A74524CCE2}"/>
              </a:ext>
            </a:extLst>
          </p:cNvPr>
          <p:cNvSpPr/>
          <p:nvPr/>
        </p:nvSpPr>
        <p:spPr>
          <a:xfrm>
            <a:off x="2569923" y="5021894"/>
            <a:ext cx="774526" cy="391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E4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9AFCE-20B9-7343-B6DB-0E9E99133739}"/>
              </a:ext>
            </a:extLst>
          </p:cNvPr>
          <p:cNvSpPr/>
          <p:nvPr/>
        </p:nvSpPr>
        <p:spPr>
          <a:xfrm>
            <a:off x="5290159" y="5086612"/>
            <a:ext cx="774526" cy="391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E5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ADA798-8B4F-394D-BD36-04AC8DCF8547}"/>
              </a:ext>
            </a:extLst>
          </p:cNvPr>
          <p:cNvSpPr/>
          <p:nvPr/>
        </p:nvSpPr>
        <p:spPr>
          <a:xfrm>
            <a:off x="8010395" y="5086612"/>
            <a:ext cx="774526" cy="391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E6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591572-392A-234C-A7E5-01884ADAF454}"/>
              </a:ext>
            </a:extLst>
          </p:cNvPr>
          <p:cNvCxnSpPr>
            <a:stCxn id="6" idx="0"/>
            <a:endCxn id="4" idx="1"/>
          </p:cNvCxnSpPr>
          <p:nvPr/>
        </p:nvCxnSpPr>
        <p:spPr>
          <a:xfrm flipV="1">
            <a:off x="2957186" y="2143710"/>
            <a:ext cx="2252597" cy="128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EC23F2-E02E-F24B-9F63-83D0C568605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957185" y="3820439"/>
            <a:ext cx="1" cy="12014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163B30-3925-8643-820C-A597E3A98978}"/>
              </a:ext>
            </a:extLst>
          </p:cNvPr>
          <p:cNvCxnSpPr>
            <a:cxnSpLocks/>
          </p:cNvCxnSpPr>
          <p:nvPr/>
        </p:nvCxnSpPr>
        <p:spPr>
          <a:xfrm flipV="1">
            <a:off x="5711867" y="3860104"/>
            <a:ext cx="1" cy="12014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19EDDA-0B6B-2E43-ACCF-96F6CBF516FB}"/>
              </a:ext>
            </a:extLst>
          </p:cNvPr>
          <p:cNvCxnSpPr>
            <a:cxnSpLocks/>
          </p:cNvCxnSpPr>
          <p:nvPr/>
        </p:nvCxnSpPr>
        <p:spPr>
          <a:xfrm flipV="1">
            <a:off x="8414358" y="3860104"/>
            <a:ext cx="1" cy="12014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0851D6-CAD0-8444-B087-6CAAF6CC42E9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5685772" y="2425545"/>
            <a:ext cx="0" cy="1018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369B43-EA2C-1C43-8FFA-9E715BCA64A5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6161761" y="2143710"/>
            <a:ext cx="2235898" cy="12852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DC2326-E2D2-E448-B920-A1DB36A2D9F7}"/>
              </a:ext>
            </a:extLst>
          </p:cNvPr>
          <p:cNvCxnSpPr>
            <a:cxnSpLocks/>
          </p:cNvCxnSpPr>
          <p:nvPr/>
        </p:nvCxnSpPr>
        <p:spPr>
          <a:xfrm>
            <a:off x="3314177" y="5282331"/>
            <a:ext cx="19759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B23F78-4B22-954F-84FD-E42FE7C3A54A}"/>
              </a:ext>
            </a:extLst>
          </p:cNvPr>
          <p:cNvCxnSpPr>
            <a:cxnSpLocks/>
          </p:cNvCxnSpPr>
          <p:nvPr/>
        </p:nvCxnSpPr>
        <p:spPr>
          <a:xfrm>
            <a:off x="6051113" y="5282331"/>
            <a:ext cx="19759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D032BC-8B12-AD47-BF13-78A3BBC3B4CC}"/>
              </a:ext>
            </a:extLst>
          </p:cNvPr>
          <p:cNvCxnSpPr>
            <a:cxnSpLocks/>
          </p:cNvCxnSpPr>
          <p:nvPr/>
        </p:nvCxnSpPr>
        <p:spPr>
          <a:xfrm>
            <a:off x="6051113" y="3639334"/>
            <a:ext cx="19759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A73C311-831F-1A44-AEEC-A5C86797D92B}"/>
              </a:ext>
            </a:extLst>
          </p:cNvPr>
          <p:cNvCxnSpPr>
            <a:cxnSpLocks/>
          </p:cNvCxnSpPr>
          <p:nvPr/>
        </p:nvCxnSpPr>
        <p:spPr>
          <a:xfrm>
            <a:off x="3314177" y="3623156"/>
            <a:ext cx="19759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5004BE6-A957-9D4D-BA50-E9415C794BFA}"/>
              </a:ext>
            </a:extLst>
          </p:cNvPr>
          <p:cNvCxnSpPr>
            <a:cxnSpLocks/>
          </p:cNvCxnSpPr>
          <p:nvPr/>
        </p:nvCxnSpPr>
        <p:spPr>
          <a:xfrm flipV="1">
            <a:off x="2705622" y="1946429"/>
            <a:ext cx="2474934" cy="147944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DFF57CB-75F7-4C48-AC3D-A7E21432C9C2}"/>
              </a:ext>
            </a:extLst>
          </p:cNvPr>
          <p:cNvCxnSpPr>
            <a:cxnSpLocks/>
          </p:cNvCxnSpPr>
          <p:nvPr/>
        </p:nvCxnSpPr>
        <p:spPr>
          <a:xfrm flipV="1">
            <a:off x="2734849" y="3835053"/>
            <a:ext cx="0" cy="118684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2C56E6D-8FEA-034B-83A1-3A4CB9841F23}"/>
              </a:ext>
            </a:extLst>
          </p:cNvPr>
          <p:cNvCxnSpPr>
            <a:cxnSpLocks/>
          </p:cNvCxnSpPr>
          <p:nvPr/>
        </p:nvCxnSpPr>
        <p:spPr>
          <a:xfrm flipV="1">
            <a:off x="5488487" y="3874719"/>
            <a:ext cx="0" cy="118684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5CE1987-5D48-9247-B76E-010B46A3758B}"/>
              </a:ext>
            </a:extLst>
          </p:cNvPr>
          <p:cNvCxnSpPr>
            <a:cxnSpLocks/>
          </p:cNvCxnSpPr>
          <p:nvPr/>
        </p:nvCxnSpPr>
        <p:spPr>
          <a:xfrm flipV="1">
            <a:off x="8208723" y="3867411"/>
            <a:ext cx="0" cy="118684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B6D877B-61DC-EB4B-BB3D-84D28DE900AD}"/>
              </a:ext>
            </a:extLst>
          </p:cNvPr>
          <p:cNvCxnSpPr>
            <a:cxnSpLocks/>
          </p:cNvCxnSpPr>
          <p:nvPr/>
        </p:nvCxnSpPr>
        <p:spPr>
          <a:xfrm flipH="1" flipV="1">
            <a:off x="6161761" y="1946429"/>
            <a:ext cx="2462409" cy="147944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62D7C7-B3EE-A842-8890-EB0037DFDF9D}"/>
              </a:ext>
            </a:extLst>
          </p:cNvPr>
          <p:cNvCxnSpPr>
            <a:cxnSpLocks/>
          </p:cNvCxnSpPr>
          <p:nvPr/>
        </p:nvCxnSpPr>
        <p:spPr>
          <a:xfrm flipV="1">
            <a:off x="5874705" y="2429554"/>
            <a:ext cx="1" cy="98483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B5D28E4-B4CD-1944-ABE6-72F38AC7E312}"/>
              </a:ext>
            </a:extLst>
          </p:cNvPr>
          <p:cNvCxnSpPr>
            <a:cxnSpLocks/>
          </p:cNvCxnSpPr>
          <p:nvPr/>
        </p:nvCxnSpPr>
        <p:spPr>
          <a:xfrm flipV="1">
            <a:off x="3315219" y="3756078"/>
            <a:ext cx="1983290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A6D7F61-1D9D-9547-B962-941C2DE9AAB2}"/>
              </a:ext>
            </a:extLst>
          </p:cNvPr>
          <p:cNvCxnSpPr>
            <a:cxnSpLocks/>
          </p:cNvCxnSpPr>
          <p:nvPr/>
        </p:nvCxnSpPr>
        <p:spPr>
          <a:xfrm flipV="1">
            <a:off x="3344449" y="5184471"/>
            <a:ext cx="1983290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19225B2-25FA-4145-89DC-464C61B1B07E}"/>
              </a:ext>
            </a:extLst>
          </p:cNvPr>
          <p:cNvCxnSpPr>
            <a:cxnSpLocks/>
          </p:cNvCxnSpPr>
          <p:nvPr/>
        </p:nvCxnSpPr>
        <p:spPr>
          <a:xfrm flipV="1">
            <a:off x="6086604" y="5184470"/>
            <a:ext cx="1983290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971092D-CA20-BF40-A388-C50CFA05FE4E}"/>
              </a:ext>
            </a:extLst>
          </p:cNvPr>
          <p:cNvCxnSpPr>
            <a:cxnSpLocks/>
          </p:cNvCxnSpPr>
          <p:nvPr/>
        </p:nvCxnSpPr>
        <p:spPr>
          <a:xfrm flipV="1">
            <a:off x="6073035" y="3756078"/>
            <a:ext cx="1983290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F51EA4A-99CD-984E-80A2-760A613949E6}"/>
              </a:ext>
            </a:extLst>
          </p:cNvPr>
          <p:cNvCxnSpPr>
            <a:cxnSpLocks/>
          </p:cNvCxnSpPr>
          <p:nvPr/>
        </p:nvCxnSpPr>
        <p:spPr>
          <a:xfrm flipV="1">
            <a:off x="8911225" y="2027777"/>
            <a:ext cx="991645" cy="495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44E14B3-07F5-1E40-9DD1-6547C12BBFA3}"/>
              </a:ext>
            </a:extLst>
          </p:cNvPr>
          <p:cNvCxnSpPr>
            <a:cxnSpLocks/>
          </p:cNvCxnSpPr>
          <p:nvPr/>
        </p:nvCxnSpPr>
        <p:spPr>
          <a:xfrm flipH="1">
            <a:off x="8911225" y="2256021"/>
            <a:ext cx="9916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E2A31A4-1F72-7D46-8A8E-FE8B3F600359}"/>
              </a:ext>
            </a:extLst>
          </p:cNvPr>
          <p:cNvSpPr txBox="1"/>
          <p:nvPr/>
        </p:nvSpPr>
        <p:spPr>
          <a:xfrm>
            <a:off x="10259861" y="1855213"/>
            <a:ext cx="145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rgbClr val="FF0000"/>
                </a:solidFill>
              </a:rPr>
              <a:t>Control Plane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CB44FF-9D0A-0A43-A15B-38FFEFA5AC93}"/>
              </a:ext>
            </a:extLst>
          </p:cNvPr>
          <p:cNvSpPr txBox="1"/>
          <p:nvPr/>
        </p:nvSpPr>
        <p:spPr>
          <a:xfrm>
            <a:off x="10259861" y="2143709"/>
            <a:ext cx="119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Data Plane</a:t>
            </a:r>
          </a:p>
        </p:txBody>
      </p:sp>
    </p:spTree>
    <p:extLst>
      <p:ext uri="{BB962C8B-B14F-4D97-AF65-F5344CB8AC3E}">
        <p14:creationId xmlns:p14="http://schemas.microsoft.com/office/powerpoint/2010/main" val="283234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5DF3-D29F-6E41-85B1-9D601DF9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Experiment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E3F1ED-89EF-7349-854E-B7312CB3F0F1}"/>
              </a:ext>
            </a:extLst>
          </p:cNvPr>
          <p:cNvSpPr/>
          <p:nvPr/>
        </p:nvSpPr>
        <p:spPr>
          <a:xfrm>
            <a:off x="3681607" y="3026795"/>
            <a:ext cx="951978" cy="563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3682CC-F146-744E-8760-C2B8B3A336EB}"/>
              </a:ext>
            </a:extLst>
          </p:cNvPr>
          <p:cNvSpPr/>
          <p:nvPr/>
        </p:nvSpPr>
        <p:spPr>
          <a:xfrm>
            <a:off x="1041747" y="4593922"/>
            <a:ext cx="774526" cy="391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E1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19681C-4847-8B43-9445-DBB5D37812F1}"/>
              </a:ext>
            </a:extLst>
          </p:cNvPr>
          <p:cNvSpPr/>
          <p:nvPr/>
        </p:nvSpPr>
        <p:spPr>
          <a:xfrm>
            <a:off x="3770333" y="4608536"/>
            <a:ext cx="774526" cy="391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E2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7E1972-773F-9B49-813F-2690279FC2BE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V="1">
            <a:off x="4157596" y="3590466"/>
            <a:ext cx="0" cy="1018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EDCE1F-00D4-C34A-B14D-47DD7E3E5014}"/>
              </a:ext>
            </a:extLst>
          </p:cNvPr>
          <p:cNvCxnSpPr>
            <a:cxnSpLocks/>
          </p:cNvCxnSpPr>
          <p:nvPr/>
        </p:nvCxnSpPr>
        <p:spPr>
          <a:xfrm>
            <a:off x="1786001" y="4788077"/>
            <a:ext cx="19759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97CA8F-ED7E-F745-9BE4-F75FAB56165B}"/>
              </a:ext>
            </a:extLst>
          </p:cNvPr>
          <p:cNvCxnSpPr>
            <a:cxnSpLocks/>
          </p:cNvCxnSpPr>
          <p:nvPr/>
        </p:nvCxnSpPr>
        <p:spPr>
          <a:xfrm flipV="1">
            <a:off x="1177446" y="3111350"/>
            <a:ext cx="2474934" cy="147944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43C369-DAB5-9C4E-8152-A8FD46216170}"/>
              </a:ext>
            </a:extLst>
          </p:cNvPr>
          <p:cNvCxnSpPr>
            <a:cxnSpLocks/>
          </p:cNvCxnSpPr>
          <p:nvPr/>
        </p:nvCxnSpPr>
        <p:spPr>
          <a:xfrm flipV="1">
            <a:off x="4346529" y="3594475"/>
            <a:ext cx="1" cy="98483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3C539F-AD9E-224A-85C5-D944939231E3}"/>
              </a:ext>
            </a:extLst>
          </p:cNvPr>
          <p:cNvCxnSpPr>
            <a:cxnSpLocks/>
          </p:cNvCxnSpPr>
          <p:nvPr/>
        </p:nvCxnSpPr>
        <p:spPr>
          <a:xfrm flipV="1">
            <a:off x="1787043" y="4920999"/>
            <a:ext cx="1983290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C22C4D-FA3E-494B-B434-F0A154ADE33D}"/>
              </a:ext>
            </a:extLst>
          </p:cNvPr>
          <p:cNvCxnSpPr>
            <a:cxnSpLocks/>
          </p:cNvCxnSpPr>
          <p:nvPr/>
        </p:nvCxnSpPr>
        <p:spPr>
          <a:xfrm>
            <a:off x="1424833" y="5153420"/>
            <a:ext cx="2732763" cy="0"/>
          </a:xfrm>
          <a:prstGeom prst="line">
            <a:avLst/>
          </a:prstGeom>
          <a:ln w="28575">
            <a:solidFill>
              <a:srgbClr val="92D05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BE76CD-0FFA-4241-81B5-548261D6A823}"/>
              </a:ext>
            </a:extLst>
          </p:cNvPr>
          <p:cNvCxnSpPr/>
          <p:nvPr/>
        </p:nvCxnSpPr>
        <p:spPr>
          <a:xfrm flipV="1">
            <a:off x="1454061" y="3308630"/>
            <a:ext cx="2252597" cy="128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360DF1E-D8E3-0D4D-BF23-1858CB02218D}"/>
              </a:ext>
            </a:extLst>
          </p:cNvPr>
          <p:cNvSpPr txBox="1"/>
          <p:nvPr/>
        </p:nvSpPr>
        <p:spPr>
          <a:xfrm>
            <a:off x="6338169" y="2279412"/>
            <a:ext cx="338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dirty="0"/>
              <a:t>Packets are sent by iperf2 UPD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238BFB-63A2-DA41-911A-907CBCA6CEE9}"/>
              </a:ext>
            </a:extLst>
          </p:cNvPr>
          <p:cNvSpPr txBox="1"/>
          <p:nvPr/>
        </p:nvSpPr>
        <p:spPr>
          <a:xfrm>
            <a:off x="1561358" y="5153420"/>
            <a:ext cx="245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Taffic flow from E1 to E2</a:t>
            </a:r>
          </a:p>
        </p:txBody>
      </p:sp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96530C39-4D4B-904A-819C-BB0C55BAE8DF}"/>
              </a:ext>
            </a:extLst>
          </p:cNvPr>
          <p:cNvSpPr/>
          <p:nvPr/>
        </p:nvSpPr>
        <p:spPr>
          <a:xfrm>
            <a:off x="4734837" y="4788077"/>
            <a:ext cx="914400" cy="612648"/>
          </a:xfrm>
          <a:prstGeom prst="wedgeRoundRectCallout">
            <a:avLst>
              <a:gd name="adj1" fmla="val -64669"/>
              <a:gd name="adj2" fmla="val -62219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dirty="0"/>
              <a:t>CPU util</a:t>
            </a:r>
            <a:endParaRPr lang="en-TH" dirty="0"/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B0533A6C-C160-284E-AA8B-9C2EE4388308}"/>
              </a:ext>
            </a:extLst>
          </p:cNvPr>
          <p:cNvSpPr/>
          <p:nvPr/>
        </p:nvSpPr>
        <p:spPr>
          <a:xfrm>
            <a:off x="1041747" y="5679365"/>
            <a:ext cx="914400" cy="612648"/>
          </a:xfrm>
          <a:prstGeom prst="wedgeRoundRectCallout">
            <a:avLst>
              <a:gd name="adj1" fmla="val -50970"/>
              <a:gd name="adj2" fmla="val -162403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dirty="0"/>
              <a:t>CPU util</a:t>
            </a:r>
            <a:endParaRPr lang="en-T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A8A3B4-FEB0-DB4E-B9B5-DC5611B0B3A7}"/>
              </a:ext>
            </a:extLst>
          </p:cNvPr>
          <p:cNvSpPr txBox="1"/>
          <p:nvPr/>
        </p:nvSpPr>
        <p:spPr>
          <a:xfrm>
            <a:off x="6338169" y="2671490"/>
            <a:ext cx="471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dirty="0"/>
              <a:t>Streaming % CPU info 60 sec for every bitrate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TH" dirty="0"/>
              <a:t>raffic load = [2,4,6,…,40] Mbits/s</a:t>
            </a:r>
          </a:p>
        </p:txBody>
      </p:sp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6DCFCB5A-315A-E240-8C78-E50369624E2F}"/>
              </a:ext>
            </a:extLst>
          </p:cNvPr>
          <p:cNvSpPr/>
          <p:nvPr/>
        </p:nvSpPr>
        <p:spPr>
          <a:xfrm>
            <a:off x="3656553" y="2008725"/>
            <a:ext cx="1992684" cy="635261"/>
          </a:xfrm>
          <a:prstGeom prst="wedgeRoundRectCallout">
            <a:avLst>
              <a:gd name="adj1" fmla="val -22126"/>
              <a:gd name="adj2" fmla="val 105145"/>
              <a:gd name="adj3" fmla="val 16667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dirty="0"/>
              <a:t>SE collects CPU util information of Edge1 &amp; Edge 2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70617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แผนภูมิ 22">
            <a:extLst>
              <a:ext uri="{FF2B5EF4-FFF2-40B4-BE49-F238E27FC236}">
                <a16:creationId xmlns:a16="http://schemas.microsoft.com/office/drawing/2014/main" id="{5B0B7D84-F04F-46FC-A1BF-8254C52617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4657304"/>
              </p:ext>
            </p:extLst>
          </p:nvPr>
        </p:nvGraphicFramePr>
        <p:xfrm>
          <a:off x="1790771" y="528664"/>
          <a:ext cx="7904160" cy="5221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014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แผนภูมิ 21">
            <a:extLst>
              <a:ext uri="{FF2B5EF4-FFF2-40B4-BE49-F238E27FC236}">
                <a16:creationId xmlns:a16="http://schemas.microsoft.com/office/drawing/2014/main" id="{6EC8FF80-B781-441E-8E44-08FBE1EDE136}"/>
              </a:ext>
            </a:extLst>
          </p:cNvPr>
          <p:cNvGraphicFramePr>
            <a:graphicFrameLocks/>
          </p:cNvGraphicFramePr>
          <p:nvPr/>
        </p:nvGraphicFramePr>
        <p:xfrm>
          <a:off x="2112683" y="852506"/>
          <a:ext cx="7619145" cy="4876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225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A2B5-C21B-B741-BD37-CC3AC00C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Experiment 2.1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EAD22C-A3D7-CC41-BE4D-2B33278AEA23}"/>
              </a:ext>
            </a:extLst>
          </p:cNvPr>
          <p:cNvSpPr/>
          <p:nvPr/>
        </p:nvSpPr>
        <p:spPr>
          <a:xfrm>
            <a:off x="3907076" y="1836822"/>
            <a:ext cx="951978" cy="563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B2AED0-248D-0E4C-BE8C-7FD1CB912FD0}"/>
              </a:ext>
            </a:extLst>
          </p:cNvPr>
          <p:cNvSpPr/>
          <p:nvPr/>
        </p:nvSpPr>
        <p:spPr>
          <a:xfrm>
            <a:off x="1267216" y="3403949"/>
            <a:ext cx="774526" cy="391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E1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06B2FA-7421-FA4C-B0BC-2A17A494F7FC}"/>
              </a:ext>
            </a:extLst>
          </p:cNvPr>
          <p:cNvSpPr/>
          <p:nvPr/>
        </p:nvSpPr>
        <p:spPr>
          <a:xfrm>
            <a:off x="1267216" y="4996842"/>
            <a:ext cx="774526" cy="391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E4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1BA03D-1A63-E549-9312-06844455CEBF}"/>
              </a:ext>
            </a:extLst>
          </p:cNvPr>
          <p:cNvCxnSpPr>
            <a:stCxn id="4" idx="0"/>
            <a:endCxn id="3" idx="1"/>
          </p:cNvCxnSpPr>
          <p:nvPr/>
        </p:nvCxnSpPr>
        <p:spPr>
          <a:xfrm flipV="1">
            <a:off x="1654479" y="2118658"/>
            <a:ext cx="2252597" cy="128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62EB68-CCCB-7943-934E-D402E5F995D2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654478" y="3795387"/>
            <a:ext cx="1" cy="12014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9321D1-96B8-4143-B67B-5EFCD1B19E9D}"/>
              </a:ext>
            </a:extLst>
          </p:cNvPr>
          <p:cNvCxnSpPr>
            <a:cxnSpLocks/>
          </p:cNvCxnSpPr>
          <p:nvPr/>
        </p:nvCxnSpPr>
        <p:spPr>
          <a:xfrm flipV="1">
            <a:off x="1402915" y="1921377"/>
            <a:ext cx="2474934" cy="147944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66673-A880-4545-B80C-539F3E56BFBD}"/>
              </a:ext>
            </a:extLst>
          </p:cNvPr>
          <p:cNvCxnSpPr>
            <a:cxnSpLocks/>
          </p:cNvCxnSpPr>
          <p:nvPr/>
        </p:nvCxnSpPr>
        <p:spPr>
          <a:xfrm flipV="1">
            <a:off x="1432142" y="3810001"/>
            <a:ext cx="0" cy="118684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9C60CFB7-A2C2-6840-826B-6F932D8E98B2}"/>
              </a:ext>
            </a:extLst>
          </p:cNvPr>
          <p:cNvSpPr/>
          <p:nvPr/>
        </p:nvSpPr>
        <p:spPr>
          <a:xfrm>
            <a:off x="1654479" y="1885797"/>
            <a:ext cx="2133750" cy="1479445"/>
          </a:xfrm>
          <a:custGeom>
            <a:avLst/>
            <a:gdLst>
              <a:gd name="connsiteX0" fmla="*/ 156896 w 1985696"/>
              <a:gd name="connsiteY0" fmla="*/ 3319398 h 3319398"/>
              <a:gd name="connsiteX1" fmla="*/ 181948 w 1985696"/>
              <a:gd name="connsiteY1" fmla="*/ 1252603 h 3319398"/>
              <a:gd name="connsiteX2" fmla="*/ 1985696 w 1985696"/>
              <a:gd name="connsiteY2" fmla="*/ 0 h 331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5696" h="3319398">
                <a:moveTo>
                  <a:pt x="156896" y="3319398"/>
                </a:moveTo>
                <a:cubicBezTo>
                  <a:pt x="17022" y="2562617"/>
                  <a:pt x="-122852" y="1805836"/>
                  <a:pt x="181948" y="1252603"/>
                </a:cubicBezTo>
                <a:cubicBezTo>
                  <a:pt x="486748" y="699370"/>
                  <a:pt x="1236222" y="349685"/>
                  <a:pt x="1985696" y="0"/>
                </a:cubicBezTo>
              </a:path>
            </a:pathLst>
          </a:custGeom>
          <a:noFill/>
          <a:ln w="28575">
            <a:solidFill>
              <a:schemeClr val="accent6"/>
            </a:solidFill>
            <a:prstDash val="dash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2279C4-B1F3-1745-B860-4C6F78BD52E3}"/>
              </a:ext>
            </a:extLst>
          </p:cNvPr>
          <p:cNvSpPr txBox="1"/>
          <p:nvPr/>
        </p:nvSpPr>
        <p:spPr>
          <a:xfrm>
            <a:off x="2331982" y="4012602"/>
            <a:ext cx="244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Taffic flow from E</a:t>
            </a:r>
            <a:r>
              <a:rPr lang="en-US" dirty="0"/>
              <a:t>1 </a:t>
            </a:r>
            <a:r>
              <a:rPr lang="en-TH" dirty="0"/>
              <a:t>to SE</a:t>
            </a:r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B41CA2DB-770C-BC46-BAB3-8039419C038C}"/>
              </a:ext>
            </a:extLst>
          </p:cNvPr>
          <p:cNvSpPr/>
          <p:nvPr/>
        </p:nvSpPr>
        <p:spPr>
          <a:xfrm>
            <a:off x="4859054" y="1078173"/>
            <a:ext cx="1992684" cy="635261"/>
          </a:xfrm>
          <a:prstGeom prst="wedgeRoundRectCallout">
            <a:avLst>
              <a:gd name="adj1" fmla="val -46641"/>
              <a:gd name="adj2" fmla="val 111061"/>
              <a:gd name="adj3" fmla="val 16667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dirty="0"/>
              <a:t>SE collects CPU util information of Edge1 &amp; Edge 4</a:t>
            </a:r>
            <a:endParaRPr lang="en-TH" dirty="0"/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B7600269-B851-A543-95FD-6518156130F5}"/>
              </a:ext>
            </a:extLst>
          </p:cNvPr>
          <p:cNvSpPr/>
          <p:nvPr/>
        </p:nvSpPr>
        <p:spPr>
          <a:xfrm>
            <a:off x="1432142" y="5583389"/>
            <a:ext cx="914400" cy="612648"/>
          </a:xfrm>
          <a:prstGeom prst="wedgeRoundRectCallout">
            <a:avLst>
              <a:gd name="adj1" fmla="val -64669"/>
              <a:gd name="adj2" fmla="val -62219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dirty="0"/>
              <a:t>CPU util</a:t>
            </a:r>
            <a:endParaRPr lang="en-TH" dirty="0"/>
          </a:p>
        </p:txBody>
      </p:sp>
      <p:sp>
        <p:nvSpPr>
          <p:cNvPr id="25" name="Rounded Rectangular Callout 24">
            <a:extLst>
              <a:ext uri="{FF2B5EF4-FFF2-40B4-BE49-F238E27FC236}">
                <a16:creationId xmlns:a16="http://schemas.microsoft.com/office/drawing/2014/main" id="{F205BF4B-0ED6-6144-BC75-B06673FD2E65}"/>
              </a:ext>
            </a:extLst>
          </p:cNvPr>
          <p:cNvSpPr/>
          <p:nvPr/>
        </p:nvSpPr>
        <p:spPr>
          <a:xfrm>
            <a:off x="752084" y="2354775"/>
            <a:ext cx="914400" cy="612648"/>
          </a:xfrm>
          <a:prstGeom prst="wedgeRoundRectCallout">
            <a:avLst>
              <a:gd name="adj1" fmla="val 14783"/>
              <a:gd name="adj2" fmla="val 115659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dirty="0"/>
              <a:t>CPU util</a:t>
            </a:r>
            <a:endParaRPr lang="en-TH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E9C3C4-BB1B-3F4F-9488-548611D4A712}"/>
              </a:ext>
            </a:extLst>
          </p:cNvPr>
          <p:cNvSpPr txBox="1"/>
          <p:nvPr/>
        </p:nvSpPr>
        <p:spPr>
          <a:xfrm>
            <a:off x="6671503" y="2252179"/>
            <a:ext cx="338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dirty="0"/>
              <a:t>Packets are sent by iperf2 UPD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1CC380-1238-F148-AB5D-7EC08685C216}"/>
              </a:ext>
            </a:extLst>
          </p:cNvPr>
          <p:cNvSpPr txBox="1"/>
          <p:nvPr/>
        </p:nvSpPr>
        <p:spPr>
          <a:xfrm>
            <a:off x="6671503" y="2644257"/>
            <a:ext cx="4917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dirty="0"/>
              <a:t>Streaming % CPU info 60 sec for every bitrate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TH" dirty="0"/>
              <a:t>raffic load from E4 to SE = [2,4,6,…,40] Mbits/s</a:t>
            </a:r>
          </a:p>
        </p:txBody>
      </p:sp>
    </p:spTree>
    <p:extLst>
      <p:ext uri="{BB962C8B-B14F-4D97-AF65-F5344CB8AC3E}">
        <p14:creationId xmlns:p14="http://schemas.microsoft.com/office/powerpoint/2010/main" val="55214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แผนภูมิ 18">
            <a:extLst>
              <a:ext uri="{FF2B5EF4-FFF2-40B4-BE49-F238E27FC236}">
                <a16:creationId xmlns:a16="http://schemas.microsoft.com/office/drawing/2014/main" id="{E974ABE6-81FD-4FE3-8AD3-4CAD3405F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4578728"/>
              </p:ext>
            </p:extLst>
          </p:nvPr>
        </p:nvGraphicFramePr>
        <p:xfrm>
          <a:off x="1347962" y="467619"/>
          <a:ext cx="8458511" cy="5429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7843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แผนภูมิ 2">
            <a:extLst>
              <a:ext uri="{FF2B5EF4-FFF2-40B4-BE49-F238E27FC236}">
                <a16:creationId xmlns:a16="http://schemas.microsoft.com/office/drawing/2014/main" id="{6EC8FF80-B781-441E-8E44-08FBE1EDE1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1515844"/>
              </p:ext>
            </p:extLst>
          </p:nvPr>
        </p:nvGraphicFramePr>
        <p:xfrm>
          <a:off x="1326256" y="388500"/>
          <a:ext cx="9539487" cy="608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153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A2B5-C21B-B741-BD37-CC3AC00C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Experiment 2.</a:t>
            </a:r>
            <a:r>
              <a:rPr lang="en-US" dirty="0"/>
              <a:t>2</a:t>
            </a:r>
            <a:endParaRPr lang="en-T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EAD22C-A3D7-CC41-BE4D-2B33278AEA23}"/>
              </a:ext>
            </a:extLst>
          </p:cNvPr>
          <p:cNvSpPr/>
          <p:nvPr/>
        </p:nvSpPr>
        <p:spPr>
          <a:xfrm>
            <a:off x="3907076" y="1836822"/>
            <a:ext cx="951978" cy="563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B2AED0-248D-0E4C-BE8C-7FD1CB912FD0}"/>
              </a:ext>
            </a:extLst>
          </p:cNvPr>
          <p:cNvSpPr/>
          <p:nvPr/>
        </p:nvSpPr>
        <p:spPr>
          <a:xfrm>
            <a:off x="1267216" y="3403949"/>
            <a:ext cx="774526" cy="391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E1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06B2FA-7421-FA4C-B0BC-2A17A494F7FC}"/>
              </a:ext>
            </a:extLst>
          </p:cNvPr>
          <p:cNvSpPr/>
          <p:nvPr/>
        </p:nvSpPr>
        <p:spPr>
          <a:xfrm>
            <a:off x="1267216" y="4996842"/>
            <a:ext cx="774526" cy="391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E4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1BA03D-1A63-E549-9312-06844455CEBF}"/>
              </a:ext>
            </a:extLst>
          </p:cNvPr>
          <p:cNvCxnSpPr>
            <a:stCxn id="4" idx="0"/>
            <a:endCxn id="3" idx="1"/>
          </p:cNvCxnSpPr>
          <p:nvPr/>
        </p:nvCxnSpPr>
        <p:spPr>
          <a:xfrm flipV="1">
            <a:off x="1654479" y="2118658"/>
            <a:ext cx="2252597" cy="128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62EB68-CCCB-7943-934E-D402E5F995D2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654478" y="3795387"/>
            <a:ext cx="1" cy="12014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9321D1-96B8-4143-B67B-5EFCD1B19E9D}"/>
              </a:ext>
            </a:extLst>
          </p:cNvPr>
          <p:cNvCxnSpPr>
            <a:cxnSpLocks/>
          </p:cNvCxnSpPr>
          <p:nvPr/>
        </p:nvCxnSpPr>
        <p:spPr>
          <a:xfrm flipV="1">
            <a:off x="1402915" y="1921377"/>
            <a:ext cx="2474934" cy="147944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66673-A880-4545-B80C-539F3E56BFBD}"/>
              </a:ext>
            </a:extLst>
          </p:cNvPr>
          <p:cNvCxnSpPr>
            <a:cxnSpLocks/>
          </p:cNvCxnSpPr>
          <p:nvPr/>
        </p:nvCxnSpPr>
        <p:spPr>
          <a:xfrm flipV="1">
            <a:off x="1432142" y="3810001"/>
            <a:ext cx="0" cy="118684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9C60CFB7-A2C2-6840-826B-6F932D8E98B2}"/>
              </a:ext>
            </a:extLst>
          </p:cNvPr>
          <p:cNvSpPr/>
          <p:nvPr/>
        </p:nvSpPr>
        <p:spPr>
          <a:xfrm>
            <a:off x="2085263" y="2492679"/>
            <a:ext cx="1985696" cy="3319398"/>
          </a:xfrm>
          <a:custGeom>
            <a:avLst/>
            <a:gdLst>
              <a:gd name="connsiteX0" fmla="*/ 156896 w 1985696"/>
              <a:gd name="connsiteY0" fmla="*/ 3319398 h 3319398"/>
              <a:gd name="connsiteX1" fmla="*/ 181948 w 1985696"/>
              <a:gd name="connsiteY1" fmla="*/ 1252603 h 3319398"/>
              <a:gd name="connsiteX2" fmla="*/ 1985696 w 1985696"/>
              <a:gd name="connsiteY2" fmla="*/ 0 h 331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5696" h="3319398">
                <a:moveTo>
                  <a:pt x="156896" y="3319398"/>
                </a:moveTo>
                <a:cubicBezTo>
                  <a:pt x="17022" y="2562617"/>
                  <a:pt x="-122852" y="1805836"/>
                  <a:pt x="181948" y="1252603"/>
                </a:cubicBezTo>
                <a:cubicBezTo>
                  <a:pt x="486748" y="699370"/>
                  <a:pt x="1236222" y="349685"/>
                  <a:pt x="1985696" y="0"/>
                </a:cubicBezTo>
              </a:path>
            </a:pathLst>
          </a:custGeom>
          <a:noFill/>
          <a:ln w="28575">
            <a:solidFill>
              <a:schemeClr val="accent6"/>
            </a:solidFill>
            <a:prstDash val="dash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2279C4-B1F3-1745-B860-4C6F78BD52E3}"/>
              </a:ext>
            </a:extLst>
          </p:cNvPr>
          <p:cNvSpPr txBox="1"/>
          <p:nvPr/>
        </p:nvSpPr>
        <p:spPr>
          <a:xfrm>
            <a:off x="2331982" y="4012602"/>
            <a:ext cx="433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Taffic flow from E4 to SE, passing through E1</a:t>
            </a:r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B41CA2DB-770C-BC46-BAB3-8039419C038C}"/>
              </a:ext>
            </a:extLst>
          </p:cNvPr>
          <p:cNvSpPr/>
          <p:nvPr/>
        </p:nvSpPr>
        <p:spPr>
          <a:xfrm>
            <a:off x="4859054" y="1078173"/>
            <a:ext cx="1992684" cy="635261"/>
          </a:xfrm>
          <a:prstGeom prst="wedgeRoundRectCallout">
            <a:avLst>
              <a:gd name="adj1" fmla="val -46641"/>
              <a:gd name="adj2" fmla="val 111061"/>
              <a:gd name="adj3" fmla="val 16667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dirty="0"/>
              <a:t>SE collects CPU util information of Edge1 &amp; Edge 4</a:t>
            </a:r>
            <a:endParaRPr lang="en-TH" dirty="0"/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B7600269-B851-A543-95FD-6518156130F5}"/>
              </a:ext>
            </a:extLst>
          </p:cNvPr>
          <p:cNvSpPr/>
          <p:nvPr/>
        </p:nvSpPr>
        <p:spPr>
          <a:xfrm>
            <a:off x="1432142" y="5583389"/>
            <a:ext cx="914400" cy="612648"/>
          </a:xfrm>
          <a:prstGeom prst="wedgeRoundRectCallout">
            <a:avLst>
              <a:gd name="adj1" fmla="val -64669"/>
              <a:gd name="adj2" fmla="val -62219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dirty="0"/>
              <a:t>CPU util</a:t>
            </a:r>
            <a:endParaRPr lang="en-TH" dirty="0"/>
          </a:p>
        </p:txBody>
      </p:sp>
      <p:sp>
        <p:nvSpPr>
          <p:cNvPr id="25" name="Rounded Rectangular Callout 24">
            <a:extLst>
              <a:ext uri="{FF2B5EF4-FFF2-40B4-BE49-F238E27FC236}">
                <a16:creationId xmlns:a16="http://schemas.microsoft.com/office/drawing/2014/main" id="{F205BF4B-0ED6-6144-BC75-B06673FD2E65}"/>
              </a:ext>
            </a:extLst>
          </p:cNvPr>
          <p:cNvSpPr/>
          <p:nvPr/>
        </p:nvSpPr>
        <p:spPr>
          <a:xfrm>
            <a:off x="752084" y="2354775"/>
            <a:ext cx="914400" cy="612648"/>
          </a:xfrm>
          <a:prstGeom prst="wedgeRoundRectCallout">
            <a:avLst>
              <a:gd name="adj1" fmla="val 14783"/>
              <a:gd name="adj2" fmla="val 115659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dirty="0"/>
              <a:t>CPU util</a:t>
            </a:r>
            <a:endParaRPr lang="en-TH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E9C3C4-BB1B-3F4F-9488-548611D4A712}"/>
              </a:ext>
            </a:extLst>
          </p:cNvPr>
          <p:cNvSpPr txBox="1"/>
          <p:nvPr/>
        </p:nvSpPr>
        <p:spPr>
          <a:xfrm>
            <a:off x="6671503" y="2252179"/>
            <a:ext cx="338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dirty="0"/>
              <a:t>Packets are sent by iperf2 UPD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1CC380-1238-F148-AB5D-7EC08685C216}"/>
              </a:ext>
            </a:extLst>
          </p:cNvPr>
          <p:cNvSpPr txBox="1"/>
          <p:nvPr/>
        </p:nvSpPr>
        <p:spPr>
          <a:xfrm>
            <a:off x="6671503" y="2644257"/>
            <a:ext cx="4917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dirty="0"/>
              <a:t>Streaming % CPU info 60 sec for every bitrate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TH" dirty="0"/>
              <a:t>raffic load from E4 to SE = [2,4,6,…,40] Mbits/s</a:t>
            </a:r>
          </a:p>
        </p:txBody>
      </p:sp>
    </p:spTree>
    <p:extLst>
      <p:ext uri="{BB962C8B-B14F-4D97-AF65-F5344CB8AC3E}">
        <p14:creationId xmlns:p14="http://schemas.microsoft.com/office/powerpoint/2010/main" val="2655338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420</Words>
  <Application>Microsoft Office PowerPoint</Application>
  <PresentationFormat>แบบจอกว้าง</PresentationFormat>
  <Paragraphs>86</Paragraphs>
  <Slides>13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CPU Utilization Experiments </vt:lpstr>
      <vt:lpstr>Full Topology</vt:lpstr>
      <vt:lpstr>Experiment 1</vt:lpstr>
      <vt:lpstr>งานนำเสนอ PowerPoint</vt:lpstr>
      <vt:lpstr>งานนำเสนอ PowerPoint</vt:lpstr>
      <vt:lpstr>Experiment 2.1</vt:lpstr>
      <vt:lpstr>งานนำเสนอ PowerPoint</vt:lpstr>
      <vt:lpstr>งานนำเสนอ PowerPoint</vt:lpstr>
      <vt:lpstr>Experiment 2.2</vt:lpstr>
      <vt:lpstr>งานนำเสนอ PowerPoint</vt:lpstr>
      <vt:lpstr>งานนำเสนอ PowerPoint</vt:lpstr>
      <vt:lpstr>Experiment 2.3</vt:lpstr>
      <vt:lpstr>Experiment 2.4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Utilization Experiments </dc:title>
  <dc:creator>Microsoft Office User</dc:creator>
  <cp:lastModifiedBy>ภัทรศักดฺ นามศรี</cp:lastModifiedBy>
  <cp:revision>8</cp:revision>
  <dcterms:created xsi:type="dcterms:W3CDTF">2021-09-25T03:23:42Z</dcterms:created>
  <dcterms:modified xsi:type="dcterms:W3CDTF">2021-10-01T08:07:25Z</dcterms:modified>
</cp:coreProperties>
</file>