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17"/>
  </p:notesMasterIdLst>
  <p:handoutMasterIdLst>
    <p:handoutMasterId r:id="rId18"/>
  </p:handoutMasterIdLst>
  <p:sldIdLst>
    <p:sldId id="353" r:id="rId5"/>
    <p:sldId id="357" r:id="rId6"/>
    <p:sldId id="358" r:id="rId7"/>
    <p:sldId id="356" r:id="rId8"/>
    <p:sldId id="359" r:id="rId9"/>
    <p:sldId id="363" r:id="rId10"/>
    <p:sldId id="364" r:id="rId11"/>
    <p:sldId id="361" r:id="rId12"/>
    <p:sldId id="365" r:id="rId13"/>
    <p:sldId id="366" r:id="rId14"/>
    <p:sldId id="368" r:id="rId15"/>
    <p:sldId id="367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7"/>
            <p14:sldId id="358"/>
            <p14:sldId id="356"/>
            <p14:sldId id="359"/>
            <p14:sldId id="363"/>
            <p14:sldId id="364"/>
            <p14:sldId id="361"/>
            <p14:sldId id="365"/>
            <p14:sldId id="366"/>
            <p14:sldId id="368"/>
            <p14:sldId id="3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4" autoAdjust="0"/>
    <p:restoredTop sz="87895" autoAdjust="0"/>
  </p:normalViewPr>
  <p:slideViewPr>
    <p:cSldViewPr snapToGrid="0" snapToObjects="1">
      <p:cViewPr>
        <p:scale>
          <a:sx n="125" d="100"/>
          <a:sy n="125" d="100"/>
        </p:scale>
        <p:origin x="-528" y="-1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www.slideshare.net/MikeyCohen1/edge-architecture-ieee-international-conference-on-cloud-engineering-32240146/27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instances in the registry all have to send heartbeats to keep their registrations up to date</a:t>
            </a:r>
          </a:p>
          <a:p>
            <a:r>
              <a:rPr lang="en-US" dirty="0" smtClean="0"/>
              <a:t>Clients also have an in-memory cache of eureka registrations (so they don’t have to go to the registry for every single request to a service)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is easily embeddable in a Spring Boot application using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the@EnableConfigServer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configuration data is stored in a backend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Git, Subversion and File System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supported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is the default backend. It's great for auditing changes and managing upgrades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git backend is done via the 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spring.cloud.config.server.git.uriconfiguration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</a:t>
            </a:r>
          </a:p>
          <a:p>
            <a:pPr lvl="0" fontAlgn="base"/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Netflix uses Zuul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the following: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Insights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Stress Testing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Canary Testing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Routing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Migration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Shedding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Response handling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Active/Active traffic management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Zuul’s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rule engine allows rules and filters to be written in essentially any JVM language, with built in support for Java and Groovy.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1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77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  <p:sldLayoutId id="2147483735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portfolio-service/portfolio/%7BaccId%7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ortfolio-service/portfolio/%7BaccId%7D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://www.slideshare.net/MikeyCohen1/edge-architecture-ieee-international-conference-on-cloud-engineering-32240146/27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Netflix – Service Discovery and Load Balancing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040" y="3017520"/>
            <a:ext cx="51816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public Portfolio </a:t>
            </a:r>
            <a:r>
              <a:rPr lang="en-US" sz="1200" dirty="0" smtClean="0">
                <a:solidFill>
                  <a:srgbClr val="77933C"/>
                </a:solidFill>
                <a:latin typeface="Courier New"/>
                <a:cs typeface="Courier New"/>
              </a:rPr>
              <a:t>accountLookup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String</a:t>
            </a:r>
            <a:r>
              <a:rPr lang="en-US" sz="1200" dirty="0" smtClean="0">
                <a:latin typeface="Courier New"/>
                <a:cs typeface="Courier New"/>
              </a:rPr>
              <a:t>[acctId) {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Portfolio p = restTemplate.getForObject(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latin typeface="Courier New"/>
                <a:cs typeface="Courier New"/>
                <a:hlinkClick r:id="rId3"/>
              </a:rPr>
              <a:t>“http://portfolio-service/portfolio/{accId}</a:t>
            </a:r>
            <a:r>
              <a:rPr lang="en-US" sz="1200" dirty="0" smtClean="0">
                <a:latin typeface="Courier New"/>
                <a:cs typeface="Courier New"/>
              </a:rPr>
              <a:t>”,</a:t>
            </a:r>
          </a:p>
          <a:p>
            <a:r>
              <a:rPr lang="en-US" sz="1200" dirty="0">
                <a:latin typeface="Courier New"/>
                <a:cs typeface="Courier New"/>
              </a:rPr>
              <a:t>	 </a:t>
            </a:r>
            <a:r>
              <a:rPr lang="en-US" sz="1200" dirty="0" smtClean="0">
                <a:latin typeface="Courier New"/>
                <a:cs typeface="Courier New"/>
              </a:rPr>
              <a:t>   Portfolio.class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acctId);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	 return 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760" y="37185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088640" y="3637280"/>
            <a:ext cx="132080" cy="162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3040" y="1107440"/>
            <a:ext cx="628904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  @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Autowired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LoadBalancerClient </a:t>
            </a:r>
            <a:r>
              <a:rPr lang="en-US" sz="1200" dirty="0">
                <a:latin typeface="Courier New"/>
                <a:cs typeface="Courier New"/>
              </a:rPr>
              <a:t>loadBalancer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public </a:t>
            </a:r>
            <a:r>
              <a:rPr lang="en-US" sz="1200" dirty="0">
                <a:latin typeface="Courier New"/>
                <a:cs typeface="Courier New"/>
              </a:rPr>
              <a:t>void </a:t>
            </a:r>
            <a:r>
              <a:rPr lang="en-US" sz="1200" dirty="0">
                <a:solidFill>
                  <a:srgbClr val="77933C"/>
                </a:solidFill>
                <a:latin typeface="Courier New"/>
                <a:cs typeface="Courier New"/>
              </a:rPr>
              <a:t>doStuff</a:t>
            </a:r>
            <a:r>
              <a:rPr lang="en-US" sz="1200" dirty="0">
                <a:latin typeface="Courier New"/>
                <a:cs typeface="Courier New"/>
              </a:rPr>
              <a:t>()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ServiceInstance </a:t>
            </a:r>
            <a:r>
              <a:rPr lang="en-US" sz="1200" dirty="0">
                <a:latin typeface="Courier New"/>
                <a:cs typeface="Courier New"/>
              </a:rPr>
              <a:t>instance = </a:t>
            </a:r>
            <a:r>
              <a:rPr lang="en-US" sz="1200" dirty="0" smtClean="0">
                <a:latin typeface="Courier New"/>
                <a:cs typeface="Courier New"/>
              </a:rPr>
              <a:t>loadBalancer.choose</a:t>
            </a:r>
            <a:r>
              <a:rPr lang="en-US" sz="1200" dirty="0">
                <a:latin typeface="Courier New"/>
                <a:cs typeface="Courier New"/>
              </a:rPr>
              <a:t>("stores")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URI </a:t>
            </a:r>
            <a:r>
              <a:rPr lang="en-US" sz="1200" dirty="0">
                <a:latin typeface="Courier New"/>
                <a:cs typeface="Courier New"/>
              </a:rPr>
              <a:t>storesUri = URI.create(String.format("http://%s:%s"</a:t>
            </a:r>
            <a:r>
              <a:rPr lang="en-US" sz="1200" dirty="0" smtClean="0">
                <a:latin typeface="Courier New"/>
                <a:cs typeface="Courier New"/>
              </a:rPr>
              <a:t>,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                 instance.getHost</a:t>
            </a:r>
            <a:r>
              <a:rPr lang="en-US" sz="1200" dirty="0">
                <a:latin typeface="Courier New"/>
                <a:cs typeface="Courier New"/>
              </a:rPr>
              <a:t>(), instance.getPort()))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// Do some stuff</a:t>
            </a:r>
            <a:r>
              <a:rPr lang="is-IS" sz="1200" dirty="0" smtClean="0">
                <a:latin typeface="Courier New"/>
                <a:cs typeface="Courier New"/>
              </a:rPr>
              <a:t>…</a:t>
            </a:r>
            <a:r>
              <a:rPr lang="en-US" sz="1200" dirty="0" smtClean="0">
                <a:latin typeface="Courier New"/>
                <a:cs typeface="Courier New"/>
              </a:rPr>
              <a:t>          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0729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HOW??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161582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@EnableZuulProxy</a:t>
            </a:r>
            <a:endParaRPr lang="en-US" sz="1100" b="1" dirty="0">
              <a:solidFill>
                <a:srgbClr val="008774"/>
              </a:solidFill>
              <a:latin typeface="Courier New"/>
              <a:cs typeface="Courier New"/>
            </a:endParaRPr>
          </a:p>
          <a:p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EnableDiscoveryClient</a:t>
            </a:r>
            <a:r>
              <a:rPr lang="en-US" sz="1100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endParaRPr lang="en-US" sz="11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public class MyAPIGateway {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</a:p>
          <a:p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>
                <a:latin typeface="Courier New"/>
                <a:cs typeface="Courier New"/>
              </a:rPr>
              <a:t>public static 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100" dirty="0">
                <a:latin typeface="Courier New"/>
                <a:cs typeface="Courier New"/>
              </a:rPr>
              <a:t> main(String[] args) {</a:t>
            </a:r>
          </a:p>
          <a:p>
            <a:r>
              <a:rPr lang="en-US" sz="1100" dirty="0">
                <a:latin typeface="Courier New"/>
                <a:cs typeface="Courier New"/>
              </a:rPr>
              <a:t>     SpringApplication.run</a:t>
            </a:r>
            <a:r>
              <a:rPr lang="en-US" sz="1100" dirty="0" smtClean="0">
                <a:latin typeface="Courier New"/>
                <a:cs typeface="Courier New"/>
              </a:rPr>
              <a:t>(MyAPIGateway</a:t>
            </a:r>
            <a:r>
              <a:rPr lang="en-US" sz="11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100" dirty="0">
                <a:latin typeface="Courier New"/>
                <a:cs typeface="Courier New"/>
              </a:rPr>
              <a:t>, args);</a:t>
            </a:r>
          </a:p>
          <a:p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11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4320" y="1822033"/>
            <a:ext cx="358648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zuul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routes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</a:t>
            </a:r>
            <a:r>
              <a:rPr lang="en-US" sz="1200" dirty="0">
                <a:latin typeface="Courier New"/>
                <a:cs typeface="Courier New"/>
              </a:rPr>
              <a:t>users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</a:t>
            </a:r>
            <a:r>
              <a:rPr lang="en-US" sz="1200" dirty="0">
                <a:latin typeface="Courier New"/>
                <a:cs typeface="Courier New"/>
              </a:rPr>
              <a:t>path: /myusers/*</a:t>
            </a:r>
            <a:r>
              <a:rPr lang="en-US" sz="1200" dirty="0" smtClean="0">
                <a:latin typeface="Courier New"/>
                <a:cs typeface="Courier New"/>
              </a:rPr>
              <a:t>*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</a:t>
            </a:r>
            <a:r>
              <a:rPr lang="en-US" sz="1200" dirty="0">
                <a:latin typeface="Courier New"/>
                <a:cs typeface="Courier New"/>
              </a:rPr>
              <a:t>serviceId: users_service 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2239" y="139068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pplication.yml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6800" y="1329888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25040" y="1472127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>
          <a:xfrm>
            <a:off x="447040" y="3081536"/>
            <a:ext cx="8229600" cy="1353303"/>
          </a:xfrm>
        </p:spPr>
        <p:txBody>
          <a:bodyPr/>
          <a:lstStyle/>
          <a:p>
            <a:r>
              <a:rPr lang="en-US" sz="1800" b="1" dirty="0" smtClean="0"/>
              <a:t>API proxy will be created at /myusers</a:t>
            </a:r>
          </a:p>
          <a:p>
            <a:r>
              <a:rPr lang="en-US" sz="1800" b="1" dirty="0" smtClean="0"/>
              <a:t>Ribbon/Zuul creates load balancer for Eureka service “users_service”</a:t>
            </a:r>
          </a:p>
          <a:p>
            <a:r>
              <a:rPr lang="en-US" sz="1800" b="1" dirty="0" smtClean="0"/>
              <a:t>All requests </a:t>
            </a:r>
            <a:r>
              <a:rPr lang="en-US" sz="1800" b="1" dirty="0"/>
              <a:t>are executed in a H</a:t>
            </a:r>
            <a:r>
              <a:rPr lang="en-US" sz="1800" b="1" dirty="0" smtClean="0"/>
              <a:t>ystrix command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170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5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Service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Service Discovery is one of the key tenets of a microservice based architecture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In distributed systems, </a:t>
            </a:r>
            <a:r>
              <a:rPr lang="en-US" sz="1800" b="1" i="1" u="sng" dirty="0" smtClean="0"/>
              <a:t>dependencies != inter-process</a:t>
            </a:r>
            <a:r>
              <a:rPr lang="en-US" sz="1800" b="1" dirty="0" smtClean="0"/>
              <a:t> </a:t>
            </a:r>
            <a:r>
              <a:rPr lang="en-US" sz="1800" dirty="0" smtClean="0"/>
              <a:t>method call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Trying to hand configure each client or use some form of convention can be very difficult to do and can be very brittle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/>
              <a:t>How have we discovered services in the past?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Service Locators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Dependency Injection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Service Registries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392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 with Spring Cloud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l="-78" r="-293"/>
          <a:stretch/>
        </p:blipFill>
        <p:spPr>
          <a:xfrm>
            <a:off x="457199" y="952500"/>
            <a:ext cx="8229601" cy="3428999"/>
          </a:xfrm>
        </p:spPr>
      </p:pic>
    </p:spTree>
    <p:extLst>
      <p:ext uri="{BB962C8B-B14F-4D97-AF65-F5344CB8AC3E}">
        <p14:creationId xmlns:p14="http://schemas.microsoft.com/office/powerpoint/2010/main" val="403704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Service Registry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047114"/>
            <a:ext cx="8097520" cy="3273007"/>
          </a:xfrm>
        </p:spPr>
        <p:txBody>
          <a:bodyPr>
            <a:noAutofit/>
          </a:bodyPr>
          <a:lstStyle/>
          <a:p>
            <a:pPr lvl="0" fontAlgn="base"/>
            <a:r>
              <a:rPr lang="en-US" sz="1800" b="1" dirty="0" smtClean="0"/>
              <a:t>Provides </a:t>
            </a:r>
            <a:r>
              <a:rPr lang="en-US" sz="1800" b="1" dirty="0"/>
              <a:t>an </a:t>
            </a:r>
            <a:r>
              <a:rPr lang="en-US" sz="1800" b="1" dirty="0" smtClean="0"/>
              <a:t>HTTP interface + client libs for client registry/discovery</a:t>
            </a:r>
            <a:endParaRPr lang="en-US" sz="1800" b="1" dirty="0"/>
          </a:p>
          <a:p>
            <a:pPr lvl="0" fontAlgn="base"/>
            <a:endParaRPr lang="en-US" sz="1800" b="1" dirty="0" smtClean="0"/>
          </a:p>
          <a:p>
            <a:pPr lvl="0" fontAlgn="base"/>
            <a:r>
              <a:rPr lang="en-US" sz="1800" b="1" dirty="0" smtClean="0"/>
              <a:t>Registry server collects heartbeats, maintains registry of available services/instances, exchanges registries with local peers + other “zones”</a:t>
            </a:r>
          </a:p>
          <a:p>
            <a:pPr lvl="0" fontAlgn="base"/>
            <a:endParaRPr lang="en-US" sz="1800" b="1" dirty="0" smtClean="0"/>
          </a:p>
          <a:p>
            <a:pPr lvl="0" fontAlgn="base"/>
            <a:r>
              <a:rPr lang="en-US" sz="1800" b="1" dirty="0" smtClean="0"/>
              <a:t>Registry contains detailed information about each service</a:t>
            </a:r>
          </a:p>
          <a:p>
            <a:pPr lvl="1" fontAlgn="base"/>
            <a:r>
              <a:rPr lang="en-US" sz="1400" b="1" dirty="0" smtClean="0"/>
              <a:t>Service name, Host &amp; port of each instance</a:t>
            </a:r>
          </a:p>
          <a:p>
            <a:pPr lvl="1" fontAlgn="base"/>
            <a:r>
              <a:rPr lang="en-US" sz="1400" b="1" dirty="0" smtClean="0"/>
              <a:t>Health indicator, URLs (health, homepage, </a:t>
            </a:r>
            <a:r>
              <a:rPr lang="en-US" sz="1400" b="1" dirty="0" err="1" smtClean="0"/>
              <a:t>etc</a:t>
            </a:r>
            <a:r>
              <a:rPr lang="en-US" sz="1400" b="1" dirty="0" smtClean="0"/>
              <a:t>)</a:t>
            </a:r>
            <a:br>
              <a:rPr lang="en-US" sz="1400" b="1" dirty="0" smtClean="0"/>
            </a:br>
            <a:endParaRPr lang="en-US" sz="1800" dirty="0"/>
          </a:p>
          <a:p>
            <a:pPr lvl="0" fontAlgn="base"/>
            <a:r>
              <a:rPr lang="en-US" sz="1800" b="1" dirty="0"/>
              <a:t>Embeddable easily in a Spring Boot application using @</a:t>
            </a:r>
            <a:r>
              <a:rPr lang="en-US" sz="1800" b="1" dirty="0" err="1" smtClean="0"/>
              <a:t>EnableEurekaServer</a:t>
            </a:r>
            <a:r>
              <a:rPr lang="en-US" sz="1800" b="1" dirty="0" smtClean="0"/>
              <a:t> and @EnableDiscoveryClient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109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Registry – Availability Zones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" y="1168400"/>
            <a:ext cx="4165600" cy="331216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57198" y="1168400"/>
            <a:ext cx="8656322" cy="3312160"/>
            <a:chOff x="457198" y="1168400"/>
            <a:chExt cx="8656322" cy="3312160"/>
          </a:xfrm>
        </p:grpSpPr>
        <p:sp>
          <p:nvSpPr>
            <p:cNvPr id="7" name="Rectangle 6"/>
            <p:cNvSpPr/>
            <p:nvPr/>
          </p:nvSpPr>
          <p:spPr>
            <a:xfrm>
              <a:off x="2834640" y="14732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34560" y="1168400"/>
              <a:ext cx="4165600" cy="331216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87040" y="16256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39440" y="17780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 Registry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68240" y="14732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20640" y="16256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73040" y="17780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 Registry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2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24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Client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87040" y="33223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39440" y="34747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76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28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Client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62880" y="33223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15280" y="34747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198" y="1302434"/>
              <a:ext cx="155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West ‘Zone’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59038" y="1317228"/>
              <a:ext cx="155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East ‘Zone’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Curved Connector 39"/>
          <p:cNvCxnSpPr/>
          <p:nvPr/>
        </p:nvCxnSpPr>
        <p:spPr>
          <a:xfrm>
            <a:off x="1940560" y="2936240"/>
            <a:ext cx="1046480" cy="792480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>
            <a:off x="2011680" y="2936240"/>
            <a:ext cx="3251200" cy="386080"/>
          </a:xfrm>
          <a:prstGeom prst="curvedConnector3">
            <a:avLst>
              <a:gd name="adj1" fmla="val 70000"/>
            </a:avLst>
          </a:prstGeom>
          <a:ln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454400" y="1568380"/>
            <a:ext cx="3901442" cy="1753940"/>
            <a:chOff x="3454400" y="1568380"/>
            <a:chExt cx="3901442" cy="175394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4145280" y="1859280"/>
              <a:ext cx="812800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155440" y="2001520"/>
              <a:ext cx="812800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0"/>
            </p:cNvCxnSpPr>
            <p:nvPr/>
          </p:nvCxnSpPr>
          <p:spPr>
            <a:xfrm flipV="1">
              <a:off x="3495040" y="2316480"/>
              <a:ext cx="10160" cy="10058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791200" y="2316480"/>
              <a:ext cx="10160" cy="10058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454400" y="258812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Register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01360" y="258812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Register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85920" y="1568380"/>
              <a:ext cx="883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Exchange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584958" y="2164080"/>
            <a:ext cx="1554482" cy="701040"/>
            <a:chOff x="1584958" y="2164080"/>
            <a:chExt cx="1554482" cy="70104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1859280" y="2164080"/>
              <a:ext cx="1056640" cy="7010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584958" y="2328763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Discover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940560" y="2936240"/>
            <a:ext cx="2164080" cy="538480"/>
            <a:chOff x="1940560" y="2936240"/>
            <a:chExt cx="2164080" cy="538480"/>
          </a:xfrm>
        </p:grpSpPr>
        <p:cxnSp>
          <p:nvCxnSpPr>
            <p:cNvPr id="37" name="Curved Connector 36"/>
            <p:cNvCxnSpPr/>
            <p:nvPr/>
          </p:nvCxnSpPr>
          <p:spPr>
            <a:xfrm>
              <a:off x="1940560" y="2936240"/>
              <a:ext cx="1198880" cy="538480"/>
            </a:xfrm>
            <a:prstGeom prst="curvedConnector3">
              <a:avLst>
                <a:gd name="adj1" fmla="val 51695"/>
              </a:avLst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550158" y="305548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Connect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836201" y="3035161"/>
            <a:ext cx="20101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r>
              <a:rPr lang="en-US" sz="60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✗✗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223846" y="3429615"/>
            <a:ext cx="91127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r>
              <a:rPr lang="en-US" sz="32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✗✗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1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Service Discovery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40" y="1097280"/>
            <a:ext cx="51003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@EnableDiscoveryClient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public </a:t>
            </a:r>
            <a:r>
              <a:rPr lang="en-US" sz="1200" dirty="0">
                <a:latin typeface="Courier New"/>
                <a:cs typeface="Courier New"/>
              </a:rPr>
              <a:t>class </a:t>
            </a:r>
            <a:r>
              <a:rPr lang="en-US" sz="1200" dirty="0" smtClean="0">
                <a:solidFill>
                  <a:schemeClr val="accent3"/>
                </a:solidFill>
                <a:latin typeface="Courier New"/>
                <a:cs typeface="Courier New"/>
              </a:rPr>
              <a:t>MyClientApp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smtClean="0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SpringApplication.run(MyClientApp</a:t>
            </a:r>
            <a:r>
              <a:rPr lang="en-US" sz="12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>
                <a:latin typeface="Courier New"/>
                <a:cs typeface="Courier New"/>
              </a:rPr>
              <a:t>args)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040" y="3017520"/>
            <a:ext cx="51816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public Portfolio </a:t>
            </a:r>
            <a:r>
              <a:rPr lang="en-US" sz="1200" dirty="0" smtClean="0">
                <a:solidFill>
                  <a:srgbClr val="77933C"/>
                </a:solidFill>
                <a:latin typeface="Courier New"/>
                <a:cs typeface="Courier New"/>
              </a:rPr>
              <a:t>accountLookup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String</a:t>
            </a:r>
            <a:r>
              <a:rPr lang="en-US" sz="1200" dirty="0" smtClean="0">
                <a:latin typeface="Courier New"/>
                <a:cs typeface="Courier New"/>
              </a:rPr>
              <a:t>[acctId) {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Portfolio p = restTemplate.getForObject(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latin typeface="Courier New"/>
                <a:cs typeface="Courier New"/>
                <a:hlinkClick r:id="rId3"/>
              </a:rPr>
              <a:t>“http://portfolio-service/portfolio/{accId}</a:t>
            </a:r>
            <a:r>
              <a:rPr lang="en-US" sz="1200" dirty="0" smtClean="0">
                <a:latin typeface="Courier New"/>
                <a:cs typeface="Courier New"/>
              </a:rPr>
              <a:t>”,</a:t>
            </a:r>
          </a:p>
          <a:p>
            <a:r>
              <a:rPr lang="en-US" sz="1200" dirty="0">
                <a:latin typeface="Courier New"/>
                <a:cs typeface="Courier New"/>
              </a:rPr>
              <a:t>	 </a:t>
            </a:r>
            <a:r>
              <a:rPr lang="en-US" sz="1200" dirty="0" smtClean="0">
                <a:latin typeface="Courier New"/>
                <a:cs typeface="Courier New"/>
              </a:rPr>
              <a:t>   Portfolio.class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acctId);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	 return 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9760" y="37185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88640" y="3637280"/>
            <a:ext cx="132080" cy="162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9680" y="12801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407920" y="1422400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119" y="1989115"/>
            <a:ext cx="3178580" cy="181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Spring Cloud Services: Service Registry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120" y="1209040"/>
            <a:ext cx="3434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Automated deployment of server component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Security-optimized Eureka service instance using Oauth2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Bind into CF client application(s)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 smtClean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Cloud Connectors for auto</a:t>
            </a:r>
            <a:r>
              <a:rPr lang="en-US" smtClean="0">
                <a:solidFill>
                  <a:srgbClr val="FFFFFF"/>
                </a:solidFill>
              </a:rPr>
              <a:t>-reconfiguration</a:t>
            </a:r>
            <a:endParaRPr lang="en-US" dirty="0" smtClean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203" y="952377"/>
            <a:ext cx="5113493" cy="35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0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Cloud: Client-side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1" dirty="0" smtClean="0"/>
              <a:t>Eureka </a:t>
            </a:r>
            <a:r>
              <a:rPr lang="en-US" sz="1800" b="1" i="1" u="sng" dirty="0" smtClean="0"/>
              <a:t>only</a:t>
            </a:r>
            <a:r>
              <a:rPr lang="en-US" sz="1800" b="1" dirty="0" smtClean="0"/>
              <a:t> provides registry + discovery</a:t>
            </a:r>
            <a:br>
              <a:rPr lang="en-US" sz="1800" b="1" dirty="0" smtClean="0"/>
            </a:br>
            <a:endParaRPr lang="en-US" sz="1800" b="1" dirty="0" smtClean="0"/>
          </a:p>
          <a:p>
            <a:r>
              <a:rPr lang="en-US" sz="1800" b="1" dirty="0" smtClean="0"/>
              <a:t>Ribbon </a:t>
            </a:r>
            <a:r>
              <a:rPr lang="en-US" sz="1800" b="1" dirty="0"/>
              <a:t>is a </a:t>
            </a:r>
            <a:r>
              <a:rPr lang="en-US" sz="1800" b="1" i="1" u="sng" dirty="0"/>
              <a:t>client side </a:t>
            </a:r>
            <a:r>
              <a:rPr lang="en-US" sz="1800" b="1" i="1" u="sng" dirty="0" smtClean="0"/>
              <a:t>LB </a:t>
            </a:r>
            <a:r>
              <a:rPr lang="en-US" sz="1800" b="1" dirty="0" smtClean="0"/>
              <a:t>providing </a:t>
            </a:r>
            <a:r>
              <a:rPr lang="en-US" sz="1800" b="1" dirty="0"/>
              <a:t>control over the </a:t>
            </a:r>
            <a:r>
              <a:rPr lang="en-US" sz="1800" b="1" dirty="0" smtClean="0"/>
              <a:t>behavior </a:t>
            </a:r>
            <a:r>
              <a:rPr lang="en-US" sz="1800" b="1" dirty="0"/>
              <a:t>of HTTP and TCP </a:t>
            </a:r>
            <a:r>
              <a:rPr lang="en-US" sz="1800" b="1" dirty="0" smtClean="0"/>
              <a:t>clients</a:t>
            </a:r>
          </a:p>
          <a:p>
            <a:pPr lvl="1"/>
            <a:r>
              <a:rPr lang="en-US" sz="1400" dirty="0" smtClean="0"/>
              <a:t>Pick right LB algorithm for client application + extensible algorithms</a:t>
            </a:r>
          </a:p>
          <a:p>
            <a:pPr lvl="1"/>
            <a:r>
              <a:rPr lang="en-US" sz="1400" dirty="0" smtClean="0"/>
              <a:t>At least 1 less hop for client requests</a:t>
            </a:r>
          </a:p>
          <a:p>
            <a:pPr lvl="1"/>
            <a:r>
              <a:rPr lang="en-US" sz="1400" dirty="0" smtClean="0"/>
              <a:t>Cloud-aware patterns (zones, circuit breakers, etc.)</a:t>
            </a:r>
          </a:p>
          <a:p>
            <a:pPr lvl="1"/>
            <a:r>
              <a:rPr lang="en-US" sz="1400" dirty="0" smtClean="0"/>
              <a:t>No additional setup, just deploy apps</a:t>
            </a:r>
            <a:endParaRPr lang="en-US" sz="1800" dirty="0"/>
          </a:p>
          <a:p>
            <a:endParaRPr lang="is-IS" sz="1800" dirty="0" smtClean="0"/>
          </a:p>
          <a:p>
            <a:r>
              <a:rPr lang="is-IS" sz="1800" b="1" dirty="0" smtClean="0"/>
              <a:t>Zuul is JVM-based router and proxy commonly paired with Ribbon to create API gateways and reverse proxies</a:t>
            </a:r>
          </a:p>
        </p:txBody>
      </p:sp>
    </p:spTree>
    <p:extLst>
      <p:ext uri="{BB962C8B-B14F-4D97-AF65-F5344CB8AC3E}">
        <p14:creationId xmlns:p14="http://schemas.microsoft.com/office/powerpoint/2010/main" val="120891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 API Gateways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1052830"/>
            <a:ext cx="4627880" cy="347091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Netflix uses Zuul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smtClean="0">
                <a:solidFill>
                  <a:srgbClr val="FFFFFF"/>
                </a:solidFill>
              </a:rPr>
              <a:t>and Ribbon for</a:t>
            </a:r>
            <a:endParaRPr lang="en-US" sz="1800" dirty="0" smtClean="0">
              <a:solidFill>
                <a:srgbClr val="FFFFFF"/>
              </a:solidFill>
              <a:hlinkClick r:id="rId4"/>
            </a:endParaRPr>
          </a:p>
          <a:p>
            <a:pPr lvl="0"/>
            <a:r>
              <a:rPr lang="en-US" sz="1800" dirty="0" smtClean="0"/>
              <a:t>Authentication</a:t>
            </a:r>
            <a:endParaRPr lang="en-US" sz="1800" dirty="0"/>
          </a:p>
          <a:p>
            <a:pPr lvl="0"/>
            <a:r>
              <a:rPr lang="en-US" sz="1800" dirty="0" smtClean="0"/>
              <a:t>Stress </a:t>
            </a:r>
            <a:r>
              <a:rPr lang="en-US" sz="1800" dirty="0"/>
              <a:t>Testing</a:t>
            </a:r>
          </a:p>
          <a:p>
            <a:pPr lvl="0"/>
            <a:r>
              <a:rPr lang="en-US" sz="1800" dirty="0"/>
              <a:t>Canary Testing</a:t>
            </a:r>
          </a:p>
          <a:p>
            <a:pPr lvl="0"/>
            <a:r>
              <a:rPr lang="en-US" sz="1800" dirty="0"/>
              <a:t>Dynamic Routing</a:t>
            </a:r>
          </a:p>
          <a:p>
            <a:pPr lvl="0"/>
            <a:r>
              <a:rPr lang="en-US" sz="1800" dirty="0"/>
              <a:t>Service Migration</a:t>
            </a:r>
          </a:p>
          <a:p>
            <a:pPr lvl="0"/>
            <a:r>
              <a:rPr lang="en-US" sz="1800" dirty="0"/>
              <a:t>Load Shedding</a:t>
            </a:r>
          </a:p>
          <a:p>
            <a:pPr lvl="0"/>
            <a:r>
              <a:rPr lang="en-US" sz="1800" dirty="0"/>
              <a:t>Security</a:t>
            </a:r>
          </a:p>
          <a:p>
            <a:pPr lvl="0"/>
            <a:r>
              <a:rPr lang="en-US" sz="1800" dirty="0"/>
              <a:t>Static Response handling</a:t>
            </a:r>
          </a:p>
          <a:p>
            <a:pPr lvl="0"/>
            <a:r>
              <a:rPr lang="en-US" sz="1800" dirty="0"/>
              <a:t>Active/Active </a:t>
            </a:r>
            <a:r>
              <a:rPr lang="en-US" sz="1800" dirty="0" smtClean="0"/>
              <a:t>management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729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26494</TotalTime>
  <Words>556</Words>
  <Application>Microsoft Macintosh PowerPoint</Application>
  <PresentationFormat>On-screen Show (16:9)</PresentationFormat>
  <Paragraphs>158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Office Theme</vt:lpstr>
      <vt:lpstr>3_Office Theme</vt:lpstr>
      <vt:lpstr>Pivotal Main</vt:lpstr>
      <vt:lpstr>1_Pivotal Main</vt:lpstr>
      <vt:lpstr>PowerPoint Presentation</vt:lpstr>
      <vt:lpstr>Distributed Service Challenges</vt:lpstr>
      <vt:lpstr>Service Discovery with Spring Cloud</vt:lpstr>
      <vt:lpstr>Spring Cloud Service Registry</vt:lpstr>
      <vt:lpstr>Service Registry – Availability Zones</vt:lpstr>
      <vt:lpstr>Client Service Discovery</vt:lpstr>
      <vt:lpstr>Spring Cloud Services: Service Registry</vt:lpstr>
      <vt:lpstr>Spring Cloud: Client-side Load Balancing</vt:lpstr>
      <vt:lpstr>Microservice API Gateways</vt:lpstr>
      <vt:lpstr>HOW??</vt:lpstr>
      <vt:lpstr>HOW??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Paul Hopper</cp:lastModifiedBy>
  <cp:revision>271</cp:revision>
  <dcterms:created xsi:type="dcterms:W3CDTF">2015-10-05T21:15:00Z</dcterms:created>
  <dcterms:modified xsi:type="dcterms:W3CDTF">2016-11-22T17:37:11Z</dcterms:modified>
  <cp:category/>
</cp:coreProperties>
</file>