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1" d="100"/>
          <a:sy n="131" d="100"/>
        </p:scale>
        <p:origin x="-39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4246516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0" algn="l" rtl="0">
              <a:lnSpc>
                <a:spcPct val="100000"/>
              </a:lnSpc>
              <a:spcBef>
                <a:spcPts val="0"/>
              </a:spcBef>
              <a:spcAft>
                <a:spcPts val="0"/>
              </a:spcAft>
              <a:buClr>
                <a:schemeClr val="dk1"/>
              </a:buClr>
              <a:buFont typeface="Arial"/>
              <a:buNone/>
            </a:pPr>
            <a:endParaRPr sz="1200">
              <a:solidFill>
                <a:schemeClr val="dk1"/>
              </a:solidFill>
            </a:endParaRPr>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a:solidFill>
                <a:schemeClr val="dk1"/>
              </a:solidFill>
            </a:endParaRPr>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This version of App Autoscaling is a collection of enhancements to existing features.</a:t>
            </a:r>
          </a:p>
          <a:p>
            <a:pPr lvl="0" rtl="0">
              <a:spcBef>
                <a:spcPts val="0"/>
              </a:spcBef>
              <a:buNone/>
            </a:pPr>
            <a:r>
              <a:rPr lang="en"/>
              <a:t>Availability: Live in PWS as of November, slated for release with PCF 1.9</a:t>
            </a:r>
          </a:p>
          <a:p>
            <a:pPr lvl="0" rtl="0">
              <a:spcBef>
                <a:spcPts val="0"/>
              </a:spcBef>
              <a:buNone/>
            </a:pPr>
            <a:r>
              <a:rPr lang="en"/>
              <a:t>Roadmap: CLI integration will likely be a quick follow-on, future integration with PCF Metrics will open up many more trigger metrics </a:t>
            </a:r>
          </a:p>
          <a:p>
            <a:pPr lvl="0" rtl="0">
              <a:spcBef>
                <a:spcPts val="0"/>
              </a:spcBef>
              <a:buNone/>
            </a:pPr>
            <a:r>
              <a:rPr lang="en"/>
              <a:t>Note: Scheduled scaling functionality still supported (ex. Scale your app down on Friday night and back up on Monday morning)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0" algn="l" rtl="0">
              <a:lnSpc>
                <a:spcPct val="100000"/>
              </a:lnSpc>
              <a:spcBef>
                <a:spcPts val="0"/>
              </a:spcBef>
              <a:spcAft>
                <a:spcPts val="0"/>
              </a:spcAft>
              <a:buClr>
                <a:schemeClr val="dk1"/>
              </a:buClr>
              <a:buFont typeface="Arial"/>
              <a:buNone/>
            </a:pPr>
            <a:endParaRPr sz="1200">
              <a:solidFill>
                <a:schemeClr val="dk1"/>
              </a:solidFill>
            </a:endParaRPr>
          </a:p>
        </p:txBody>
      </p:sp>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0" algn="l" rtl="0">
              <a:lnSpc>
                <a:spcPct val="100000"/>
              </a:lnSpc>
              <a:spcBef>
                <a:spcPts val="0"/>
              </a:spcBef>
              <a:spcAft>
                <a:spcPts val="0"/>
              </a:spcAft>
              <a:buClr>
                <a:schemeClr val="dk1"/>
              </a:buClr>
              <a:buFont typeface="Arial"/>
              <a:buNone/>
            </a:pPr>
            <a:endParaRPr sz="1200">
              <a:solidFill>
                <a:schemeClr val="dk1"/>
              </a:solidFill>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85" name="Shape 3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a:solidFill>
                  <a:schemeClr val="dk1"/>
                </a:solidFill>
              </a:rPr>
              <a:t>Changes to ERT to support GCP include native Blobstore support, Some load-balancer changes to ensure zero downtime in rolling deploys, etc.</a:t>
            </a: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b="0" i="0" u="none" strike="noStrike" cap="none">
              <a:solidFill>
                <a:schemeClr val="dk1"/>
              </a:solidFill>
              <a:latin typeface="Arial"/>
              <a:ea typeface="Arial"/>
              <a:cs typeface="Arial"/>
              <a:sym typeface="Arial"/>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chemeClr val="dk1"/>
              </a:buClr>
              <a:buSzPct val="91666"/>
              <a:buFont typeface="Arial"/>
              <a:buNone/>
            </a:pPr>
            <a:r>
              <a:rPr lang="en" sz="1200" b="1">
                <a:solidFill>
                  <a:schemeClr val="dk1"/>
                </a:solidFill>
              </a:rPr>
              <a:t>Very high level description:</a:t>
            </a:r>
            <a:r>
              <a:rPr lang="en" sz="1200">
                <a:solidFill>
                  <a:schemeClr val="dk1"/>
                </a:solidFill>
              </a:rPr>
              <a:t> these are extra layers of security which, in the event of a security issue in the linux kernel being exploited, should prevent or minimise impact by preventing a malicious process from being able to actually do anything outside of the container.</a:t>
            </a:r>
          </a:p>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69850" algn="l" rtl="0">
              <a:lnSpc>
                <a:spcPct val="100000"/>
              </a:lnSpc>
              <a:spcBef>
                <a:spcPts val="0"/>
              </a:spcBef>
              <a:spcAft>
                <a:spcPts val="0"/>
              </a:spcAft>
              <a:buClr>
                <a:schemeClr val="dk1"/>
              </a:buClr>
              <a:buSzPct val="91666"/>
              <a:buFont typeface="Arial"/>
              <a:buNone/>
            </a:pPr>
            <a:r>
              <a:rPr lang="en" sz="1200" b="1">
                <a:solidFill>
                  <a:schemeClr val="dk1"/>
                </a:solidFill>
              </a:rPr>
              <a:t>AppArmor</a:t>
            </a:r>
            <a:r>
              <a:rPr lang="en" sz="1200">
                <a:solidFill>
                  <a:schemeClr val="dk1"/>
                </a:solidFill>
              </a:rPr>
              <a:t> is what's called a MAC (Mandatory Access Control) system, comparable/equivalent to SELinux. It puts restrictions on what resources (files, devices, etc.) a specific process is allowed to access.</a:t>
            </a:r>
          </a:p>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69850" algn="l" rtl="0">
              <a:lnSpc>
                <a:spcPct val="100000"/>
              </a:lnSpc>
              <a:spcBef>
                <a:spcPts val="0"/>
              </a:spcBef>
              <a:spcAft>
                <a:spcPts val="0"/>
              </a:spcAft>
              <a:buClr>
                <a:schemeClr val="dk1"/>
              </a:buClr>
              <a:buSzPct val="91666"/>
              <a:buFont typeface="Arial"/>
              <a:buNone/>
            </a:pPr>
            <a:r>
              <a:rPr lang="en" sz="1200" b="1">
                <a:solidFill>
                  <a:schemeClr val="dk1"/>
                </a:solidFill>
              </a:rPr>
              <a:t>seccomp</a:t>
            </a:r>
            <a:r>
              <a:rPr lang="en" sz="1200">
                <a:solidFill>
                  <a:schemeClr val="dk1"/>
                </a:solidFill>
              </a:rPr>
              <a:t> is essentially a mechanism to specify which system calls a specific process is allowed to make. We ban from containers from being able to uses any system calls we don't think they should need.</a:t>
            </a:r>
          </a:p>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69850" algn="l" rtl="0">
              <a:lnSpc>
                <a:spcPct val="100000"/>
              </a:lnSpc>
              <a:spcBef>
                <a:spcPts val="0"/>
              </a:spcBef>
              <a:spcAft>
                <a:spcPts val="0"/>
              </a:spcAft>
              <a:buClr>
                <a:schemeClr val="dk1"/>
              </a:buClr>
              <a:buSzPct val="91666"/>
              <a:buFont typeface="Arial"/>
              <a:buNone/>
            </a:pPr>
            <a:r>
              <a:rPr lang="en" sz="1200">
                <a:solidFill>
                  <a:schemeClr val="dk1"/>
                </a:solidFill>
              </a:rPr>
              <a:t>So, if there's a container breakout, these two security systems are there to severely limit what the rogue process can do.</a:t>
            </a: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0" algn="l" rtl="0">
              <a:lnSpc>
                <a:spcPct val="100000"/>
              </a:lnSpc>
              <a:spcBef>
                <a:spcPts val="0"/>
              </a:spcBef>
              <a:spcAft>
                <a:spcPts val="0"/>
              </a:spcAft>
              <a:buClr>
                <a:schemeClr val="dk1"/>
              </a:buClr>
              <a:buFont typeface="Arial"/>
              <a:buNone/>
            </a:pPr>
            <a:endParaRPr sz="1200">
              <a:solidFill>
                <a:schemeClr val="dk1"/>
              </a:solidFill>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0" name="Shape 50"/>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6_Blank">
    <p:bg>
      <p:bgPr>
        <a:solidFill>
          <a:schemeClr val="lt1"/>
        </a:solidFill>
        <a:effectLst/>
      </p:bgPr>
    </p:bg>
    <p:spTree>
      <p:nvGrpSpPr>
        <p:cNvPr id="1" name="Shape 54"/>
        <p:cNvGrpSpPr/>
        <p:nvPr/>
      </p:nvGrpSpPr>
      <p:grpSpPr>
        <a:xfrm>
          <a:off x="0" y="0"/>
          <a:ext cx="0" cy="0"/>
          <a:chOff x="0" y="0"/>
          <a:chExt cx="0" cy="0"/>
        </a:xfrm>
      </p:grpSpPr>
      <p:sp>
        <p:nvSpPr>
          <p:cNvPr id="55" name="Shape 55"/>
          <p:cNvSpPr/>
          <p:nvPr/>
        </p:nvSpPr>
        <p:spPr>
          <a:xfrm>
            <a:off x="114300" y="112014"/>
            <a:ext cx="8915400" cy="4919400"/>
          </a:xfrm>
          <a:prstGeom prst="rect">
            <a:avLst/>
          </a:prstGeom>
          <a:solidFill>
            <a:srgbClr val="22313C"/>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56" name="Shape 56"/>
          <p:cNvSpPr>
            <a:spLocks noGrp="1"/>
          </p:cNvSpPr>
          <p:nvPr>
            <p:ph type="pic" idx="2"/>
          </p:nvPr>
        </p:nvSpPr>
        <p:spPr>
          <a:xfrm>
            <a:off x="114300" y="112713"/>
            <a:ext cx="8915400" cy="4918200"/>
          </a:xfrm>
          <a:prstGeom prst="rect">
            <a:avLst/>
          </a:prstGeom>
          <a:noFill/>
          <a:ln>
            <a:noFill/>
          </a:ln>
        </p:spPr>
        <p:txBody>
          <a:bodyPr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1"/>
          </p:nvPr>
        </p:nvSpPr>
        <p:spPr>
          <a:xfrm>
            <a:off x="411479" y="347471"/>
            <a:ext cx="5303400" cy="237600"/>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0"/>
              </a:spcAft>
              <a:buClr>
                <a:schemeClr val="accent2"/>
              </a:buClr>
              <a:buFont typeface="Arial"/>
              <a:buNone/>
              <a:defRPr sz="1000" b="1" i="0" u="none" strike="noStrike" cap="none">
                <a:solidFill>
                  <a:schemeClr val="accent2"/>
                </a:solidFill>
                <a:latin typeface="Arial"/>
                <a:ea typeface="Arial"/>
                <a:cs typeface="Arial"/>
                <a:sym typeface="Arial"/>
              </a:defRPr>
            </a:lvl1pPr>
            <a:lvl2pPr marL="457200" marR="0" lvl="1" indent="0" algn="l" rtl="0">
              <a:lnSpc>
                <a:spcPct val="100000"/>
              </a:lnSpc>
              <a:spcBef>
                <a:spcPts val="200"/>
              </a:spcBef>
              <a:spcAft>
                <a:spcPts val="0"/>
              </a:spcAft>
              <a:buClr>
                <a:schemeClr val="accent2"/>
              </a:buClr>
              <a:buFont typeface="Arial"/>
              <a:buNone/>
              <a:defRPr sz="1000" b="1" i="0" u="none" strike="noStrike" cap="none">
                <a:solidFill>
                  <a:schemeClr val="accent2"/>
                </a:solidFill>
                <a:latin typeface="Arial"/>
                <a:ea typeface="Arial"/>
                <a:cs typeface="Arial"/>
                <a:sym typeface="Arial"/>
              </a:defRPr>
            </a:lvl2pPr>
            <a:lvl3pPr marL="914400" marR="0" lvl="2" indent="0" algn="l" rtl="0">
              <a:lnSpc>
                <a:spcPct val="100000"/>
              </a:lnSpc>
              <a:spcBef>
                <a:spcPts val="200"/>
              </a:spcBef>
              <a:spcAft>
                <a:spcPts val="0"/>
              </a:spcAft>
              <a:buClr>
                <a:schemeClr val="accent2"/>
              </a:buClr>
              <a:buFont typeface="Arial"/>
              <a:buNone/>
              <a:defRPr sz="1000" b="1" i="0" u="none" strike="noStrike" cap="none">
                <a:solidFill>
                  <a:schemeClr val="accent2"/>
                </a:solidFill>
                <a:latin typeface="Arial"/>
                <a:ea typeface="Arial"/>
                <a:cs typeface="Arial"/>
                <a:sym typeface="Arial"/>
              </a:defRPr>
            </a:lvl3pPr>
            <a:lvl4pPr marL="1371600" marR="0" lvl="3" indent="0" algn="l" rtl="0">
              <a:lnSpc>
                <a:spcPct val="100000"/>
              </a:lnSpc>
              <a:spcBef>
                <a:spcPts val="200"/>
              </a:spcBef>
              <a:spcAft>
                <a:spcPts val="0"/>
              </a:spcAft>
              <a:buClr>
                <a:schemeClr val="accent2"/>
              </a:buClr>
              <a:buFont typeface="Arial"/>
              <a:buNone/>
              <a:defRPr sz="1000" b="1"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0"/>
              </a:spcAft>
              <a:buClr>
                <a:schemeClr val="accent2"/>
              </a:buClr>
              <a:buFont typeface="Arial"/>
              <a:buNone/>
              <a:defRPr sz="1000" b="1" i="0" u="none" strike="noStrike" cap="none">
                <a:solidFill>
                  <a:schemeClr val="accent2"/>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3"/>
          </p:nvPr>
        </p:nvSpPr>
        <p:spPr>
          <a:xfrm>
            <a:off x="411479" y="548068"/>
            <a:ext cx="5303400" cy="814500"/>
          </a:xfrm>
          <a:prstGeom prst="rect">
            <a:avLst/>
          </a:prstGeom>
          <a:noFill/>
          <a:ln>
            <a:noFill/>
          </a:ln>
        </p:spPr>
        <p:txBody>
          <a:bodyPr lIns="91425" tIns="91425" rIns="91425" bIns="91425" anchor="t" anchorCtr="0"/>
          <a:lstStyle>
            <a:lvl1pPr marL="0" marR="0" lvl="0" indent="0" algn="l" rtl="0">
              <a:lnSpc>
                <a:spcPct val="100000"/>
              </a:lnSpc>
              <a:spcBef>
                <a:spcPts val="320"/>
              </a:spcBef>
              <a:spcAft>
                <a:spcPts val="0"/>
              </a:spcAft>
              <a:buClr>
                <a:schemeClr val="lt1"/>
              </a:buClr>
              <a:buFont typeface="Arial"/>
              <a:buNone/>
              <a:defRPr sz="1600" b="0" i="0" u="none" strike="noStrike" cap="none">
                <a:solidFill>
                  <a:schemeClr val="lt1"/>
                </a:solidFill>
                <a:latin typeface="Arial"/>
                <a:ea typeface="Arial"/>
                <a:cs typeface="Arial"/>
                <a:sym typeface="Arial"/>
              </a:defRPr>
            </a:lvl1pPr>
            <a:lvl2pPr marL="457200" marR="0" lvl="1"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Onl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66712" y="96837"/>
            <a:ext cx="8410500" cy="460500"/>
          </a:xfrm>
          <a:prstGeom prst="rect">
            <a:avLst/>
          </a:prstGeom>
          <a:noFill/>
          <a:ln>
            <a:noFill/>
          </a:ln>
        </p:spPr>
        <p:txBody>
          <a:bodyPr lIns="91425" tIns="91425" rIns="91425" bIns="91425" anchor="t" anchorCtr="0"/>
          <a:lstStyle>
            <a:lvl1pPr marL="0" marR="0" lvl="0" indent="0" algn="ctr" rtl="0">
              <a:lnSpc>
                <a:spcPct val="90000"/>
              </a:lnSpc>
              <a:spcBef>
                <a:spcPts val="0"/>
              </a:spcBef>
              <a:spcAft>
                <a:spcPts val="0"/>
              </a:spcAft>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61" name="Shape 61"/>
          <p:cNvSpPr/>
          <p:nvPr/>
        </p:nvSpPr>
        <p:spPr>
          <a:xfrm>
            <a:off x="0" y="776677"/>
            <a:ext cx="9144000" cy="4366800"/>
          </a:xfrm>
          <a:prstGeom prst="rect">
            <a:avLst/>
          </a:prstGeom>
          <a:gradFill>
            <a:gsLst>
              <a:gs pos="0">
                <a:srgbClr val="BFBFBF">
                  <a:alpha val="38431"/>
                </a:srgbClr>
              </a:gs>
              <a:gs pos="100000">
                <a:schemeClr val="lt1"/>
              </a:gs>
            </a:gsLst>
            <a:lin ang="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62" name="Shape 62"/>
          <p:cNvPicPr preferRelativeResize="0"/>
          <p:nvPr/>
        </p:nvPicPr>
        <p:blipFill rotWithShape="1">
          <a:blip r:embed="rId2">
            <a:alphaModFix/>
          </a:blip>
          <a:srcRect/>
          <a:stretch/>
        </p:blipFill>
        <p:spPr>
          <a:xfrm>
            <a:off x="8096900" y="4710514"/>
            <a:ext cx="755700" cy="185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Blank">
    <p:spTree>
      <p:nvGrpSpPr>
        <p:cNvPr id="1" name="Shape 63"/>
        <p:cNvGrpSpPr/>
        <p:nvPr/>
      </p:nvGrpSpPr>
      <p:grpSpPr>
        <a:xfrm>
          <a:off x="0" y="0"/>
          <a:ext cx="0" cy="0"/>
          <a:chOff x="0" y="0"/>
          <a:chExt cx="0" cy="0"/>
        </a:xfrm>
      </p:grpSpPr>
      <p:sp>
        <p:nvSpPr>
          <p:cNvPr id="64" name="Shape 64"/>
          <p:cNvSpPr txBox="1">
            <a:spLocks noGrp="1"/>
          </p:cNvSpPr>
          <p:nvPr>
            <p:ph type="sldNum" idx="12"/>
          </p:nvPr>
        </p:nvSpPr>
        <p:spPr>
          <a:xfrm>
            <a:off x="524347" y="4651812"/>
            <a:ext cx="2133600" cy="274500"/>
          </a:xfrm>
          <a:prstGeom prst="rect">
            <a:avLst/>
          </a:prstGeom>
          <a:noFill/>
          <a:ln>
            <a:noFill/>
          </a:ln>
        </p:spPr>
        <p:txBody>
          <a:bodyPr lIns="0" tIns="45700" rIns="91425" bIns="45700" anchor="ctr" anchorCtr="0">
            <a:noAutofit/>
          </a:bodyPr>
          <a:lstStyle/>
          <a:p>
            <a:pPr marL="0" marR="0" lvl="0" indent="0" algn="l" rtl="0">
              <a:lnSpc>
                <a:spcPct val="100000"/>
              </a:lnSpc>
              <a:spcBef>
                <a:spcPts val="0"/>
              </a:spcBef>
              <a:spcAft>
                <a:spcPts val="0"/>
              </a:spcAft>
              <a:buClr>
                <a:srgbClr val="888888"/>
              </a:buClr>
              <a:buSzPct val="25000"/>
              <a:buFont typeface="Arial"/>
              <a:buNone/>
            </a:pPr>
            <a:fld id="{00000000-1234-1234-1234-123412341234}" type="slidenum">
              <a:rPr lang="en" sz="1000" b="0" i="0" u="none" strike="noStrike" cap="none">
                <a:solidFill>
                  <a:srgbClr val="888888"/>
                </a:solidFill>
                <a:latin typeface="Arial"/>
                <a:ea typeface="Arial"/>
                <a:cs typeface="Arial"/>
                <a:sym typeface="Arial"/>
              </a:rPr>
              <a:t>‹#›</a:t>
            </a:fld>
            <a:endParaRPr lang="en" sz="1000" b="0" i="0" u="none" strike="noStrike" cap="none">
              <a:solidFill>
                <a:srgbClr val="888888"/>
              </a:solidFill>
              <a:latin typeface="Arial"/>
              <a:ea typeface="Arial"/>
              <a:cs typeface="Arial"/>
              <a:sym typeface="Arial"/>
            </a:endParaRPr>
          </a:p>
        </p:txBody>
      </p:sp>
      <p:sp>
        <p:nvSpPr>
          <p:cNvPr id="65" name="Shape 65"/>
          <p:cNvSpPr/>
          <p:nvPr/>
        </p:nvSpPr>
        <p:spPr>
          <a:xfrm>
            <a:off x="114300" y="112014"/>
            <a:ext cx="8915400" cy="4919400"/>
          </a:xfrm>
          <a:prstGeom prst="rect">
            <a:avLst/>
          </a:prstGeom>
          <a:solidFill>
            <a:srgbClr val="0E675B"/>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66" name="Shape 66"/>
          <p:cNvPicPr preferRelativeResize="0"/>
          <p:nvPr/>
        </p:nvPicPr>
        <p:blipFill rotWithShape="1">
          <a:blip r:embed="rId2">
            <a:alphaModFix/>
          </a:blip>
          <a:srcRect/>
          <a:stretch/>
        </p:blipFill>
        <p:spPr>
          <a:xfrm>
            <a:off x="8094067" y="4708314"/>
            <a:ext cx="755700" cy="1857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66725" y="325454"/>
            <a:ext cx="8410500" cy="4605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9" name="Shape 69"/>
          <p:cNvSpPr txBox="1">
            <a:spLocks noGrp="1"/>
          </p:cNvSpPr>
          <p:nvPr>
            <p:ph type="body" idx="1"/>
          </p:nvPr>
        </p:nvSpPr>
        <p:spPr>
          <a:xfrm>
            <a:off x="366725" y="1074737"/>
            <a:ext cx="8410500" cy="3383100"/>
          </a:xfrm>
          <a:prstGeom prst="rect">
            <a:avLst/>
          </a:prstGeom>
          <a:noFill/>
          <a:ln>
            <a:noFill/>
          </a:ln>
        </p:spPr>
        <p:txBody>
          <a:bodyPr lIns="91425" tIns="91425" rIns="91425" bIns="91425" anchor="t" anchorCtr="0"/>
          <a:lstStyle>
            <a:lvl1pPr marL="0" marR="0" lvl="0" indent="88900" algn="l" rtl="0">
              <a:lnSpc>
                <a:spcPct val="100000"/>
              </a:lnSpc>
              <a:spcBef>
                <a:spcPts val="1200"/>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457200" marR="0" lvl="1"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2pPr>
            <a:lvl3pPr marL="914400" marR="0" lvl="2"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3pPr>
            <a:lvl4pPr marL="1658937" marR="0" lvl="3" indent="-122237"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4pPr>
            <a:lvl5pPr marL="1828800" marR="0" lvl="4"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66725" y="325454"/>
            <a:ext cx="8410500" cy="4605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2" name="Shape 72"/>
          <p:cNvSpPr txBox="1">
            <a:spLocks noGrp="1"/>
          </p:cNvSpPr>
          <p:nvPr>
            <p:ph type="body" idx="1"/>
          </p:nvPr>
        </p:nvSpPr>
        <p:spPr>
          <a:xfrm>
            <a:off x="366725" y="1074737"/>
            <a:ext cx="8410500" cy="3383100"/>
          </a:xfrm>
          <a:prstGeom prst="rect">
            <a:avLst/>
          </a:prstGeom>
          <a:noFill/>
          <a:ln>
            <a:noFill/>
          </a:ln>
        </p:spPr>
        <p:txBody>
          <a:bodyPr lIns="91425" tIns="91425" rIns="91425" bIns="91425" anchor="t" anchorCtr="0"/>
          <a:lstStyle>
            <a:lvl1pPr marL="0" marR="0" lvl="0" indent="88900" algn="l" rtl="0">
              <a:lnSpc>
                <a:spcPct val="100000"/>
              </a:lnSpc>
              <a:spcBef>
                <a:spcPts val="1200"/>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457200" marR="0" lvl="1"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2pPr>
            <a:lvl3pPr marL="914400" marR="0" lvl="2"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3pPr>
            <a:lvl4pPr marL="1658937" marR="0" lvl="3" indent="-122237"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4pPr>
            <a:lvl5pPr marL="1828800" marR="0" lvl="4"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1">
    <p:spTree>
      <p:nvGrpSpPr>
        <p:cNvPr id="1" name="Shape 73"/>
        <p:cNvGrpSpPr/>
        <p:nvPr/>
      </p:nvGrpSpPr>
      <p:grpSpPr>
        <a:xfrm>
          <a:off x="0" y="0"/>
          <a:ext cx="0" cy="0"/>
          <a:chOff x="0" y="0"/>
          <a:chExt cx="0" cy="0"/>
        </a:xfrm>
      </p:grpSpPr>
      <p:sp>
        <p:nvSpPr>
          <p:cNvPr id="74" name="Shape 74"/>
          <p:cNvSpPr txBox="1">
            <a:spLocks noGrp="1"/>
          </p:cNvSpPr>
          <p:nvPr>
            <p:ph type="sldNum" idx="12"/>
          </p:nvPr>
        </p:nvSpPr>
        <p:spPr>
          <a:xfrm>
            <a:off x="524347" y="4651812"/>
            <a:ext cx="2133600" cy="274500"/>
          </a:xfrm>
          <a:prstGeom prst="rect">
            <a:avLst/>
          </a:prstGeom>
          <a:noFill/>
          <a:ln>
            <a:noFill/>
          </a:ln>
        </p:spPr>
        <p:txBody>
          <a:bodyPr lIns="0" tIns="45700" rIns="91425" bIns="45700" anchor="ctr" anchorCtr="0">
            <a:noAutofit/>
          </a:bodyPr>
          <a:lstStyle/>
          <a:p>
            <a:pPr marL="0" marR="0" lvl="0" indent="0" algn="l" rtl="0">
              <a:lnSpc>
                <a:spcPct val="100000"/>
              </a:lnSpc>
              <a:spcBef>
                <a:spcPts val="0"/>
              </a:spcBef>
              <a:spcAft>
                <a:spcPts val="0"/>
              </a:spcAft>
              <a:buClr>
                <a:srgbClr val="888888"/>
              </a:buClr>
              <a:buSzPct val="25000"/>
              <a:buFont typeface="Arial"/>
              <a:buNone/>
            </a:pPr>
            <a:fld id="{00000000-1234-1234-1234-123412341234}" type="slidenum">
              <a:rPr lang="en" sz="1000" b="0" i="0" u="none" strike="noStrike" cap="none">
                <a:solidFill>
                  <a:srgbClr val="888888"/>
                </a:solidFill>
                <a:latin typeface="Arial"/>
                <a:ea typeface="Arial"/>
                <a:cs typeface="Arial"/>
                <a:sym typeface="Arial"/>
              </a:rPr>
              <a:t>‹#›</a:t>
            </a:fld>
            <a:endParaRPr lang="en" sz="10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1">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2" y="96837"/>
            <a:ext cx="8410500" cy="460500"/>
          </a:xfrm>
          <a:prstGeom prst="rect">
            <a:avLst/>
          </a:prstGeom>
          <a:noFill/>
          <a:ln>
            <a:noFill/>
          </a:ln>
        </p:spPr>
        <p:txBody>
          <a:bodyPr lIns="91425" tIns="91425" rIns="91425" bIns="91425" anchor="t" anchorCtr="0"/>
          <a:lstStyle>
            <a:lvl1pPr marL="0" marR="0" lvl="0" indent="0" algn="ctr" rtl="0">
              <a:lnSpc>
                <a:spcPct val="90000"/>
              </a:lnSpc>
              <a:spcBef>
                <a:spcPts val="0"/>
              </a:spcBef>
              <a:spcAft>
                <a:spcPts val="0"/>
              </a:spcAft>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34" name="Shape 34"/>
          <p:cNvSpPr/>
          <p:nvPr/>
        </p:nvSpPr>
        <p:spPr>
          <a:xfrm>
            <a:off x="0" y="776677"/>
            <a:ext cx="9144000" cy="4366800"/>
          </a:xfrm>
          <a:prstGeom prst="rect">
            <a:avLst/>
          </a:prstGeom>
          <a:gradFill>
            <a:gsLst>
              <a:gs pos="0">
                <a:srgbClr val="BFBFBF">
                  <a:alpha val="38431"/>
                </a:srgbClr>
              </a:gs>
              <a:gs pos="100000">
                <a:schemeClr val="lt1"/>
              </a:gs>
            </a:gsLst>
            <a:lin ang="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35" name="Shape 35"/>
          <p:cNvPicPr preferRelativeResize="0"/>
          <p:nvPr/>
        </p:nvPicPr>
        <p:blipFill rotWithShape="1">
          <a:blip r:embed="rId2">
            <a:alphaModFix/>
          </a:blip>
          <a:srcRect/>
          <a:stretch/>
        </p:blipFill>
        <p:spPr>
          <a:xfrm>
            <a:off x="8096900" y="4710514"/>
            <a:ext cx="755700" cy="185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blog.pivotal.io/pivotal-cloud-foundry/products/troubleshooting-microservices-with-pivotal-cloud-foundry-metrics-1-2" TargetMode="External"/><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v3-apidocs.cloudfoundry.org/version/3.0.0/index.html%23task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www.slideshare.net/MarcinGrzejszczak/microservices-tracing-with-spring-cloud-and-zipkin-61942031/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docs.run.pivotal.io/appsman-services/autoscaler/api/" TargetMode="External"/><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hyperlink" Target="http://www.mariadb.org/"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docs.pivotal.io/p-mysql/1-8/release-notes.html%231-8-0-e9" TargetMode="External"/><Relationship Id="rId4" Type="http://schemas.openxmlformats.org/officeDocument/2006/relationships/hyperlink" Target="http://docs.pivotal.io/p-mysql/1-8/monitoring-mysql.html%23interruptor" TargetMode="External"/><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hyperlink" Target="https://projects.spring.io/spring-boot/" TargetMode="External"/><Relationship Id="rId4" Type="http://schemas.openxmlformats.org/officeDocument/2006/relationships/hyperlink" Target="http://cloud.spring.io/" TargetMode="External"/><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hyperlink" Target="https://blog.pivotal.io/pivotal-cloud-foundry/products/new-in-spring-cloud-services-1-2-multi-site-service-discovery" TargetMode="External"/><Relationship Id="rId4" Type="http://schemas.openxmlformats.org/officeDocument/2006/relationships/hyperlink" Target="http://cloud.spring.io/spring-cloud-static/Camden.SR2/" TargetMode="External"/><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hyperlink" Target="https://www.cloudfoundry.org/meet-new-container-networking-stack-cloud-foundry/"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hyperlink" Target="https://medium.com/built-to-adapt/the-three-r-s-of-enterprise-security-rotate-repave-and-repair-f64f6d6ba29d%23.nljq48yd1" TargetMode="External"/><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21.jpg"/></Relationships>
</file>

<file path=ppt/slides/_rels/slide56.xml.rels><?xml version="1.0" encoding="UTF-8" standalone="yes"?>
<Relationships xmlns="http://schemas.openxmlformats.org/package/2006/relationships"><Relationship Id="rId9" Type="http://schemas.openxmlformats.org/officeDocument/2006/relationships/hyperlink" Target="https://docs.google.com/document/d/1aYbgrPX7wubB-_XKvacb6ssZkSKWitRcpMpodfIB9v0/edit%23heading=h.7n7serx75s5x" TargetMode="External"/><Relationship Id="rId20" Type="http://schemas.openxmlformats.org/officeDocument/2006/relationships/hyperlink" Target="https://docs.google.com/document/d/1PigspZvORPvydvg9ng7oAa7DVqjHSZvIoCXnMQT01XI/edit" TargetMode="External"/><Relationship Id="rId21" Type="http://schemas.openxmlformats.org/officeDocument/2006/relationships/hyperlink" Target="https://docs.google.com/a/pivotal.io/document/d/1nWxkoUvp6q8h7W_TN0q7Kdq-6WH8gbZYfjZZ8Numx5s/edit?usp=sharing" TargetMode="External"/><Relationship Id="rId22" Type="http://schemas.openxmlformats.org/officeDocument/2006/relationships/hyperlink" Target="https://docs.google.com/document/d/1l73loFiub7YLbYpFVUr1MXClUM0uNCTAjHi4OWDPUWA/edit" TargetMode="External"/><Relationship Id="rId23" Type="http://schemas.openxmlformats.org/officeDocument/2006/relationships/hyperlink" Target="https://docs.google.com/document/d/1sxrx2prJb8ba4uVsiFyynhU4e8X3ec0p7H95KRzMOUY/edit" TargetMode="External"/><Relationship Id="rId24" Type="http://schemas.openxmlformats.org/officeDocument/2006/relationships/hyperlink" Target="https://docs.google.com/a/pivotal.io/document/d/1sN6jcmeqqxK8nHrnFy482mHTRLdW23r2romLFzCijK4/edit?usp=sharing" TargetMode="External"/><Relationship Id="rId25" Type="http://schemas.openxmlformats.org/officeDocument/2006/relationships/hyperlink" Target="https://docs.google.com/a/pivotal.io/document/d/1pUIKc9eUJmRDZW7fQ36pxgMcuVFUO70pBiuo4pcUiMw/edit?usp=sharing" TargetMode="External"/><Relationship Id="rId26" Type="http://schemas.openxmlformats.org/officeDocument/2006/relationships/hyperlink" Target="https://docs.google.com/a/pivotal.io/document/d/1COyqV6qCswTePb4WIeOI9z___5tYUczJMJZN54GbCII/edit?usp=sharing" TargetMode="External"/><Relationship Id="rId27" Type="http://schemas.openxmlformats.org/officeDocument/2006/relationships/hyperlink" Target="https://docs.google.com/a/pivotal.io/document/d/1_L-Sahl2agrlcsZoP4fUgE0eE3CjEWq25QVn03O6xXQ/edit?usp=sharing" TargetMode="External"/><Relationship Id="rId28" Type="http://schemas.openxmlformats.org/officeDocument/2006/relationships/hyperlink" Target="https://drive.google.com/open?id=1cY3vbLDIuG_hiafXMDyWOplpq9U5PLpzlkni5ENWw0c" TargetMode="External"/><Relationship Id="rId29" Type="http://schemas.openxmlformats.org/officeDocument/2006/relationships/hyperlink" Target="https://docs.google.com/document/d/11n6D4wyqWB_nhvjkJYVejMISZ2fV6gC5gRYRFgkeimw/edit" TargetMode="External"/><Relationship Id="rId30" Type="http://schemas.openxmlformats.org/officeDocument/2006/relationships/hyperlink" Target="https://docs.google.com/document/d/1UWQCdS0wbG5Q0bn8NmeNWetAltvapTHaJRPagz9A0-Y/edit%23heading=h.7n7serx75s5x" TargetMode="External"/><Relationship Id="rId31" Type="http://schemas.openxmlformats.org/officeDocument/2006/relationships/hyperlink" Target="https://docs.google.com/document/d/10QxrVFLOMnHnHYJjlosCu8QHUN_uyEQhM4oxT4Z99hc/edit" TargetMode="External"/><Relationship Id="rId32" Type="http://schemas.openxmlformats.org/officeDocument/2006/relationships/hyperlink" Target="https://docs.google.com/document/d/1fXb5SvJIOdUVo4_6Iw-EjCfj2Sx_NG2E1YrlECA_1k4/edit%23heading=h.7n7serx75s5x" TargetMode="External"/><Relationship Id="rId10" Type="http://schemas.openxmlformats.org/officeDocument/2006/relationships/hyperlink" Target="https://docs.google.com/document/d/1EjmAsb7vdhJLlVkKfJU3FZphmB22erk-dnh6GJe9Ya4/edit%23heading=h.lnkwc7metme4" TargetMode="External"/><Relationship Id="rId11" Type="http://schemas.openxmlformats.org/officeDocument/2006/relationships/hyperlink" Target="https://docs.google.com/document/d/1oNBY-JKv-YxKLZoZVA0w6sO4EZ1hUj8E90STV796Dyg/edit%23heading=h.7n7serx75s5x" TargetMode="External"/><Relationship Id="rId12" Type="http://schemas.openxmlformats.org/officeDocument/2006/relationships/hyperlink" Target="https://docs.google.com/document/d/1Mib0FnLAvy8akAKwUu8GC41aj0sQBfgxvJ4rootm_8Y" TargetMode="External"/><Relationship Id="rId13" Type="http://schemas.openxmlformats.org/officeDocument/2006/relationships/hyperlink" Target="https://docs.google.com/a/pivotal.io/document/d/1q0uTGxg49Grxzlw75EPNzUukfkRc8VyoC8P_egtDSVs/edit?usp=sharing" TargetMode="External"/><Relationship Id="rId14" Type="http://schemas.openxmlformats.org/officeDocument/2006/relationships/hyperlink" Target="https://docs.google.com/document/d/1wJjYaK0rjGRwDg8JRLK7A3tzHYG4luy9IKyDcuZepOM/edit" TargetMode="External"/><Relationship Id="rId15" Type="http://schemas.openxmlformats.org/officeDocument/2006/relationships/hyperlink" Target="https://docs.google.com/a/pivotal.io/document/d/1YyCWlV1H3hQgCY7v0ajzs0m6gZuWiDj8Ky0mCT5nnkI/edit?usp=sharing" TargetMode="External"/><Relationship Id="rId16" Type="http://schemas.openxmlformats.org/officeDocument/2006/relationships/hyperlink" Target="https://docs.google.com/a/pivotal.io/document/d/1I8lVoWNf8or_RPL5DOxrdc3Nag07q9hB7qHjaQKry2g/edit?usp=sharing" TargetMode="External"/><Relationship Id="rId17" Type="http://schemas.openxmlformats.org/officeDocument/2006/relationships/hyperlink" Target="https://docs.google.com/a/pivotal.io/document/d/1pQ0quukFJIb97oorERKRUsbdZqWRZWliiquq14EghmM/edit?usp=sharing" TargetMode="External"/><Relationship Id="rId18" Type="http://schemas.openxmlformats.org/officeDocument/2006/relationships/hyperlink" Target="https://docs.google.com/document/d/1gJG0IxUd-fyaModnqHV4-vyrXUHu-cjsg8lNlfoHjIg/edit%23heading=h.7n7serx75s5x" TargetMode="External"/><Relationship Id="rId19" Type="http://schemas.openxmlformats.org/officeDocument/2006/relationships/hyperlink" Target="https://docs.google.com/document/d/1Qoq_0DqR5crWV1yPP-_PUv32exX-lmt2bV7hO6g9up4/edit%23heading=h.lnkwc7metme4" TargetMode="External"/><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hyperlink" Target="https://docs.google.com/document/d/1rEQ3B3g95gpwSycTmsIBZ2BxZAZxBHcP68CrGA-ioAQ/edit%23heading=h.7n7serx75s5x" TargetMode="External"/><Relationship Id="rId4" Type="http://schemas.openxmlformats.org/officeDocument/2006/relationships/hyperlink" Target="https://drive.google.com/open?id=1jNO1_3zSXD_5Wd75CqlL44YxgZWL9lmxAHMNmx-dMdY" TargetMode="External"/><Relationship Id="rId5" Type="http://schemas.openxmlformats.org/officeDocument/2006/relationships/hyperlink" Target="https://docs.google.com/document/d/1H92sW3Qnlmpq5UGlLiz740209DENspzDHDvZXN488T4/edit" TargetMode="External"/><Relationship Id="rId6" Type="http://schemas.openxmlformats.org/officeDocument/2006/relationships/hyperlink" Target="https://docs.google.com/document/d/12He_uvQFC_0z4y84PT1x8PgRFW0uiykcOsZ7vMpgQIA/edit%23heading=h.ovnlsetvdk1e" TargetMode="External"/><Relationship Id="rId7" Type="http://schemas.openxmlformats.org/officeDocument/2006/relationships/hyperlink" Target="https://docs.google.com/document/d/1xhe4Hb4suivPnkH_P9oGTSKWM4ywlQZ3elPoj0-Irmo" TargetMode="External"/><Relationship Id="rId8" Type="http://schemas.openxmlformats.org/officeDocument/2006/relationships/hyperlink" Target="https://drive.google.com/open?id=1E34q_WsClchnzfwCN0L8rv8UI-qznLDduIpYcKuY8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1277" y="0"/>
            <a:ext cx="9143996" cy="5143500"/>
          </a:xfrm>
          <a:prstGeom prst="rect">
            <a:avLst/>
          </a:prstGeom>
          <a:noFill/>
          <a:ln>
            <a:noFill/>
          </a:ln>
        </p:spPr>
      </p:pic>
      <p:pic>
        <p:nvPicPr>
          <p:cNvPr id="80" name="Shape 80"/>
          <p:cNvPicPr preferRelativeResize="0"/>
          <p:nvPr/>
        </p:nvPicPr>
        <p:blipFill>
          <a:blip r:embed="rId4">
            <a:alphaModFix/>
          </a:blip>
          <a:stretch>
            <a:fillRect/>
          </a:stretch>
        </p:blipFill>
        <p:spPr>
          <a:xfrm>
            <a:off x="1275" y="4"/>
            <a:ext cx="9193800" cy="5171499"/>
          </a:xfrm>
          <a:prstGeom prst="rect">
            <a:avLst/>
          </a:prstGeom>
          <a:noFill/>
          <a:ln>
            <a:noFill/>
          </a:ln>
        </p:spPr>
      </p:pic>
      <p:sp>
        <p:nvSpPr>
          <p:cNvPr id="81" name="Shape 81"/>
          <p:cNvSpPr txBox="1"/>
          <p:nvPr/>
        </p:nvSpPr>
        <p:spPr>
          <a:xfrm>
            <a:off x="508262" y="1795265"/>
            <a:ext cx="7578600" cy="2548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a:solidFill>
                  <a:schemeClr val="lt1"/>
                </a:solidFill>
              </a:rPr>
              <a:t>PCF Roadmap </a:t>
            </a:r>
            <a:br>
              <a:rPr lang="en" sz="3600">
                <a:solidFill>
                  <a:schemeClr val="lt1"/>
                </a:solidFill>
              </a:rPr>
            </a:br>
            <a:endParaRPr lang="en" sz="3600">
              <a:solidFill>
                <a:schemeClr val="lt1"/>
              </a:solidFill>
            </a:endParaRPr>
          </a:p>
          <a:p>
            <a:pPr marL="0" marR="0" lvl="0" indent="0" algn="l" rtl="0">
              <a:lnSpc>
                <a:spcPct val="100000"/>
              </a:lnSpc>
              <a:spcBef>
                <a:spcPts val="0"/>
              </a:spcBef>
              <a:spcAft>
                <a:spcPts val="0"/>
              </a:spcAft>
              <a:buClr>
                <a:schemeClr val="lt1"/>
              </a:buClr>
              <a:buFont typeface="Arial"/>
              <a:buNone/>
            </a:pPr>
            <a:endParaRPr>
              <a:solidFill>
                <a:schemeClr val="lt1"/>
              </a:solidFill>
            </a:endParaRPr>
          </a:p>
          <a:p>
            <a:pPr marL="0" marR="0" lvl="0" indent="0" algn="l" rtl="0">
              <a:lnSpc>
                <a:spcPct val="100000"/>
              </a:lnSpc>
              <a:spcBef>
                <a:spcPts val="0"/>
              </a:spcBef>
              <a:spcAft>
                <a:spcPts val="0"/>
              </a:spcAft>
              <a:buClr>
                <a:schemeClr val="lt1"/>
              </a:buClr>
              <a:buFont typeface="Arial"/>
              <a:buNone/>
            </a:pPr>
            <a:endParaRPr>
              <a:solidFill>
                <a:schemeClr val="lt1"/>
              </a:solidFill>
            </a:endParaRPr>
          </a:p>
          <a:p>
            <a:pPr marL="0" marR="0" lvl="0" indent="0" algn="l" rtl="0">
              <a:lnSpc>
                <a:spcPct val="100000"/>
              </a:lnSpc>
              <a:spcBef>
                <a:spcPts val="0"/>
              </a:spcBef>
              <a:spcAft>
                <a:spcPts val="0"/>
              </a:spcAft>
              <a:buClr>
                <a:schemeClr val="lt1"/>
              </a:buClr>
              <a:buFont typeface="Arial"/>
              <a:buNone/>
            </a:pPr>
            <a:endParaRPr>
              <a:solidFill>
                <a:schemeClr val="lt1"/>
              </a:solidFill>
            </a:endParaRPr>
          </a:p>
          <a:p>
            <a:pPr marL="0" marR="0" lvl="0" indent="0" algn="l" rtl="0">
              <a:lnSpc>
                <a:spcPct val="100000"/>
              </a:lnSpc>
              <a:spcBef>
                <a:spcPts val="0"/>
              </a:spcBef>
              <a:spcAft>
                <a:spcPts val="0"/>
              </a:spcAft>
              <a:buClr>
                <a:schemeClr val="lt1"/>
              </a:buClr>
              <a:buSzPct val="25000"/>
              <a:buFont typeface="Arial"/>
              <a:buNone/>
            </a:pPr>
            <a:r>
              <a:rPr lang="en" sz="1500">
                <a:solidFill>
                  <a:schemeClr val="lt1"/>
                </a:solidFill>
              </a:rPr>
              <a:t>Updated: November 2016</a:t>
            </a:r>
          </a:p>
          <a:p>
            <a:pPr marL="0" marR="0" lvl="0" indent="0" algn="l" rtl="0">
              <a:lnSpc>
                <a:spcPct val="100000"/>
              </a:lnSpc>
              <a:spcBef>
                <a:spcPts val="0"/>
              </a:spcBef>
              <a:spcAft>
                <a:spcPts val="0"/>
              </a:spcAft>
              <a:buClr>
                <a:schemeClr val="lt1"/>
              </a:buClr>
              <a:buFont typeface="Arial"/>
              <a:buNone/>
            </a:pPr>
            <a:endParaRPr>
              <a:solidFill>
                <a:schemeClr val="lt1"/>
              </a:solidFill>
            </a:endParaRPr>
          </a:p>
          <a:p>
            <a:pPr marL="0" marR="0" lvl="0" indent="0" algn="l" rtl="0">
              <a:lnSpc>
                <a:spcPct val="100000"/>
              </a:lnSpc>
              <a:spcBef>
                <a:spcPts val="0"/>
              </a:spcBef>
              <a:spcAft>
                <a:spcPts val="0"/>
              </a:spcAft>
              <a:buClr>
                <a:schemeClr val="lt1"/>
              </a:buClr>
              <a:buFont typeface="Arial"/>
              <a:buNone/>
            </a:pPr>
            <a:endParaRPr>
              <a:solidFill>
                <a:schemeClr val="lt1"/>
              </a:solidFill>
            </a:endParaRPr>
          </a:p>
        </p:txBody>
      </p:sp>
      <p:pic>
        <p:nvPicPr>
          <p:cNvPr id="82" name="Shape 82"/>
          <p:cNvPicPr preferRelativeResize="0"/>
          <p:nvPr/>
        </p:nvPicPr>
        <p:blipFill>
          <a:blip r:embed="rId5">
            <a:alphaModFix/>
          </a:blip>
          <a:stretch>
            <a:fillRect/>
          </a:stretch>
        </p:blipFill>
        <p:spPr>
          <a:xfrm>
            <a:off x="5627575" y="3954251"/>
            <a:ext cx="3010853" cy="636750"/>
          </a:xfrm>
          <a:prstGeom prst="rect">
            <a:avLst/>
          </a:prstGeom>
          <a:noFill/>
          <a:ln>
            <a:noFill/>
          </a:ln>
        </p:spPr>
      </p:pic>
    </p:spTree>
  </p:cSld>
  <p:clrMapOvr>
    <a:masterClrMapping/>
  </p:clrMapOvr>
  <p:transition xmlns:p14="http://schemas.microsoft.com/office/powerpoint/2010/mai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b="0" i="0" u="none" strike="noStrike" cap="none">
                <a:solidFill>
                  <a:schemeClr val="dk2"/>
                </a:solidFill>
                <a:latin typeface="Arial"/>
                <a:ea typeface="Arial"/>
                <a:cs typeface="Arial"/>
                <a:sym typeface="Arial"/>
              </a:rPr>
              <a:t>PCI Compliance – </a:t>
            </a:r>
            <a:r>
              <a:rPr lang="en" sz="2400"/>
              <a:t>PCF Add-ons</a:t>
            </a:r>
          </a:p>
        </p:txBody>
      </p:sp>
      <p:sp>
        <p:nvSpPr>
          <p:cNvPr id="138" name="Shape 138"/>
          <p:cNvSpPr txBox="1">
            <a:spLocks noGrp="1"/>
          </p:cNvSpPr>
          <p:nvPr>
            <p:ph type="body" idx="4294967295"/>
          </p:nvPr>
        </p:nvSpPr>
        <p:spPr>
          <a:xfrm>
            <a:off x="366725" y="1093926"/>
            <a:ext cx="8410500" cy="3383100"/>
          </a:xfrm>
          <a:prstGeom prst="rect">
            <a:avLst/>
          </a:prstGeom>
          <a:noFill/>
          <a:ln>
            <a:noFill/>
          </a:ln>
        </p:spPr>
        <p:txBody>
          <a:bodyPr lIns="0" tIns="0" rIns="0" bIns="0" anchor="t" anchorCtr="0">
            <a:noAutofit/>
          </a:bodyPr>
          <a:lstStyle/>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PCF has all required software for PCI DSS Compliance</a:t>
            </a:r>
          </a:p>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IPSec for Encrypted Network Traffic - Available now</a:t>
            </a:r>
          </a:p>
          <a:p>
            <a:pPr marL="742950" lvl="1" indent="-247650" rtl="0">
              <a:lnSpc>
                <a:spcPct val="100000"/>
              </a:lnSpc>
              <a:spcBef>
                <a:spcPts val="0"/>
              </a:spcBef>
              <a:spcAft>
                <a:spcPts val="0"/>
              </a:spcAft>
              <a:buClr>
                <a:srgbClr val="4D4D4D"/>
              </a:buClr>
              <a:buSzPct val="100000"/>
              <a:buFont typeface="Verdana"/>
              <a:buChar char="–"/>
            </a:pPr>
            <a:r>
              <a:rPr lang="en">
                <a:solidFill>
                  <a:srgbClr val="4D4D4D"/>
                </a:solidFill>
              </a:rPr>
              <a:t>Added support for OpenStack, StrongSwan 5.4.0</a:t>
            </a:r>
          </a:p>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Operating System hardening - Available now</a:t>
            </a:r>
          </a:p>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Anti-virus (ClamAV) - In Active Development</a:t>
            </a:r>
          </a:p>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File System Integrity Monitoring - In Active Development</a:t>
            </a:r>
          </a:p>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Required Audit information in Logs - Available now</a:t>
            </a:r>
          </a:p>
          <a:p>
            <a:pPr lvl="0" rtl="0">
              <a:lnSpc>
                <a:spcPct val="100000"/>
              </a:lnSpc>
              <a:spcBef>
                <a:spcPts val="1200"/>
              </a:spcBef>
              <a:spcAft>
                <a:spcPts val="0"/>
              </a:spcAft>
              <a:buNone/>
            </a:pPr>
            <a:r>
              <a:rPr lang="en" sz="1400">
                <a:solidFill>
                  <a:srgbClr val="4D4D4D"/>
                </a:solidFill>
              </a:rPr>
              <a:t>Note: PCF Software is not enough for PCI Compliance, specific installation and configurations must be assessed by a certified assessor</a:t>
            </a:r>
          </a:p>
          <a:p>
            <a:pPr marR="0" lvl="0" indent="0" algn="l" rtl="0">
              <a:lnSpc>
                <a:spcPct val="130000"/>
              </a:lnSpc>
              <a:spcBef>
                <a:spcPts val="0"/>
              </a:spcBef>
              <a:spcAft>
                <a:spcPts val="0"/>
              </a:spcAft>
              <a:buNone/>
            </a:pPr>
            <a:endParaRPr sz="2000">
              <a:solidFill>
                <a:srgbClr val="4D4D4D"/>
              </a:solidFill>
            </a:endParaRPr>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Loggregator</a:t>
            </a:r>
          </a:p>
        </p:txBody>
      </p:sp>
      <p:sp>
        <p:nvSpPr>
          <p:cNvPr id="144" name="Shape 144"/>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457200" lvl="0" indent="-355600" rtl="0">
              <a:lnSpc>
                <a:spcPct val="115000"/>
              </a:lnSpc>
              <a:spcBef>
                <a:spcPts val="0"/>
              </a:spcBef>
              <a:buClr>
                <a:srgbClr val="4D4D4D"/>
              </a:buClr>
              <a:buSzPct val="100000"/>
            </a:pPr>
            <a:r>
              <a:rPr lang="en" sz="2000">
                <a:solidFill>
                  <a:srgbClr val="4D4D4D"/>
                </a:solidFill>
              </a:rPr>
              <a:t>As of PCF 1.8, all metrics were transitioned to Loggregator and the collector was deprecated. As of PCF 1.9, the deprecated job is fully removed.</a:t>
            </a:r>
          </a:p>
          <a:p>
            <a:pPr marL="914400" lvl="1" indent="-323850" rtl="0">
              <a:lnSpc>
                <a:spcPct val="115000"/>
              </a:lnSpc>
              <a:spcBef>
                <a:spcPts val="0"/>
              </a:spcBef>
              <a:buClr>
                <a:srgbClr val="4D4D4D"/>
              </a:buClr>
              <a:buSzPct val="100000"/>
            </a:pPr>
            <a:r>
              <a:rPr lang="en" sz="1500">
                <a:solidFill>
                  <a:srgbClr val="4D4D4D"/>
                </a:solidFill>
              </a:rPr>
              <a:t>The Collector job was used for metrics collection prior to the existence of Loggregator, and was still utilized through PCF 1.6. </a:t>
            </a:r>
          </a:p>
          <a:p>
            <a:pPr marL="914400" lvl="1" indent="-323850" rtl="0">
              <a:lnSpc>
                <a:spcPct val="115000"/>
              </a:lnSpc>
              <a:spcBef>
                <a:spcPts val="0"/>
              </a:spcBef>
              <a:buClr>
                <a:srgbClr val="4D4D4D"/>
              </a:buClr>
              <a:buSzPct val="100000"/>
            </a:pPr>
            <a:r>
              <a:rPr lang="en" sz="1500">
                <a:solidFill>
                  <a:srgbClr val="4D4D4D"/>
                </a:solidFill>
              </a:rPr>
              <a:t>With PCF 1.7, the </a:t>
            </a:r>
            <a:r>
              <a:rPr lang="en" sz="1500" b="1" i="1">
                <a:solidFill>
                  <a:srgbClr val="4D4D4D"/>
                </a:solidFill>
              </a:rPr>
              <a:t>majority</a:t>
            </a:r>
            <a:r>
              <a:rPr lang="en" sz="1500">
                <a:solidFill>
                  <a:srgbClr val="4D4D4D"/>
                </a:solidFill>
              </a:rPr>
              <a:t> of metrics had transitioned to the firehose with the exception of some legacy Cloud Controller, (Go)Router, and ETCD metrics which still utilized the collector. </a:t>
            </a:r>
          </a:p>
          <a:p>
            <a:pPr marL="914400" lvl="1" indent="-323850" rtl="0">
              <a:lnSpc>
                <a:spcPct val="115000"/>
              </a:lnSpc>
              <a:spcBef>
                <a:spcPts val="0"/>
              </a:spcBef>
              <a:buClr>
                <a:srgbClr val="4D4D4D"/>
              </a:buClr>
              <a:buSzPct val="100000"/>
            </a:pPr>
            <a:r>
              <a:rPr lang="en" sz="1500">
                <a:solidFill>
                  <a:srgbClr val="4D4D4D"/>
                </a:solidFill>
              </a:rPr>
              <a:t>In PCF 1.9, the Collector job is removed completely.</a:t>
            </a:r>
          </a:p>
          <a:p>
            <a:pPr lvl="0" rtl="0">
              <a:lnSpc>
                <a:spcPct val="115000"/>
              </a:lnSpc>
              <a:spcBef>
                <a:spcPts val="0"/>
              </a:spcBef>
              <a:buNone/>
            </a:pPr>
            <a:endParaRPr>
              <a:solidFill>
                <a:srgbClr val="4D4D4D"/>
              </a:solidFill>
            </a:endParaRPr>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0" marR="0" lvl="0" indent="6350" algn="l" rtl="0">
              <a:lnSpc>
                <a:spcPct val="130000"/>
              </a:lnSpc>
              <a:spcBef>
                <a:spcPts val="0"/>
              </a:spcBef>
              <a:spcAft>
                <a:spcPts val="0"/>
              </a:spcAft>
              <a:buClr>
                <a:srgbClr val="4D4D4D"/>
              </a:buClr>
              <a:buSzPct val="100000"/>
              <a:buFont typeface="Noto Sans Symbols"/>
              <a:buChar char="•"/>
            </a:pPr>
            <a:r>
              <a:rPr lang="en-US" sz="1900" dirty="0" smtClean="0">
                <a:solidFill>
                  <a:srgbClr val="4D4D4D"/>
                </a:solidFill>
              </a:rPr>
              <a:t> </a:t>
            </a:r>
            <a:r>
              <a:rPr lang="en" sz="1900" dirty="0" smtClean="0">
                <a:solidFill>
                  <a:srgbClr val="4D4D4D"/>
                </a:solidFill>
              </a:rPr>
              <a:t>All </a:t>
            </a:r>
            <a:r>
              <a:rPr lang="en" sz="1900" dirty="0">
                <a:solidFill>
                  <a:srgbClr val="4D4D4D"/>
                </a:solidFill>
              </a:rPr>
              <a:t>Apps run as unprivileged Linux containers</a:t>
            </a:r>
          </a:p>
          <a:p>
            <a:pPr marL="914400" lvl="1" indent="-342900" rtl="0">
              <a:lnSpc>
                <a:spcPct val="130000"/>
              </a:lnSpc>
              <a:spcBef>
                <a:spcPts val="0"/>
              </a:spcBef>
              <a:spcAft>
                <a:spcPts val="0"/>
              </a:spcAft>
              <a:buClr>
                <a:srgbClr val="4D4D4D"/>
              </a:buClr>
              <a:buSzPct val="100000"/>
            </a:pPr>
            <a:r>
              <a:rPr lang="en" sz="1800" i="1" dirty="0">
                <a:solidFill>
                  <a:srgbClr val="4D4D4D"/>
                </a:solidFill>
              </a:rPr>
              <a:t>“Unprivileged containers are the safest containers”</a:t>
            </a:r>
          </a:p>
          <a:p>
            <a:pPr marL="914400" lvl="1" indent="-342900" rtl="0">
              <a:lnSpc>
                <a:spcPct val="130000"/>
              </a:lnSpc>
              <a:spcBef>
                <a:spcPts val="0"/>
              </a:spcBef>
              <a:spcAft>
                <a:spcPts val="0"/>
              </a:spcAft>
              <a:buClr>
                <a:srgbClr val="4D4D4D"/>
              </a:buClr>
              <a:buSzPct val="100000"/>
            </a:pPr>
            <a:r>
              <a:rPr lang="en" sz="1800" dirty="0">
                <a:solidFill>
                  <a:srgbClr val="4D4D4D"/>
                </a:solidFill>
              </a:rPr>
              <a:t>Root escalation inside the container is no longer a threat to the Host OS</a:t>
            </a:r>
          </a:p>
          <a:p>
            <a:pPr marL="0" marR="0" lvl="0" indent="6350" algn="l" rtl="0">
              <a:lnSpc>
                <a:spcPct val="130000"/>
              </a:lnSpc>
              <a:spcBef>
                <a:spcPts val="0"/>
              </a:spcBef>
              <a:spcAft>
                <a:spcPts val="0"/>
              </a:spcAft>
              <a:buClr>
                <a:srgbClr val="4D4D4D"/>
              </a:buClr>
              <a:buSzPct val="100000"/>
              <a:buFont typeface="Noto Sans Symbols"/>
              <a:buChar char="•"/>
            </a:pPr>
            <a:r>
              <a:rPr lang="en-US" sz="1900" dirty="0" smtClean="0">
                <a:solidFill>
                  <a:srgbClr val="4D4D4D"/>
                </a:solidFill>
              </a:rPr>
              <a:t> </a:t>
            </a:r>
            <a:r>
              <a:rPr lang="en" sz="1900" dirty="0" smtClean="0">
                <a:solidFill>
                  <a:srgbClr val="4D4D4D"/>
                </a:solidFill>
              </a:rPr>
              <a:t>Early-access </a:t>
            </a:r>
            <a:r>
              <a:rPr lang="en" sz="1900" dirty="0">
                <a:solidFill>
                  <a:srgbClr val="4D4D4D"/>
                </a:solidFill>
              </a:rPr>
              <a:t>support for Marketplace Shared Volumes</a:t>
            </a:r>
          </a:p>
          <a:p>
            <a:pPr marL="914400" marR="0" lvl="1" indent="-349250" algn="l" rtl="0">
              <a:lnSpc>
                <a:spcPct val="130000"/>
              </a:lnSpc>
              <a:spcBef>
                <a:spcPts val="0"/>
              </a:spcBef>
              <a:spcAft>
                <a:spcPts val="0"/>
              </a:spcAft>
              <a:buClr>
                <a:srgbClr val="4D4D4D"/>
              </a:buClr>
              <a:buSzPct val="100000"/>
            </a:pPr>
            <a:r>
              <a:rPr lang="en" sz="1900" dirty="0">
                <a:solidFill>
                  <a:srgbClr val="4D4D4D"/>
                </a:solidFill>
              </a:rPr>
              <a:t>Supports Docker Volume Plugin Drivers</a:t>
            </a:r>
          </a:p>
          <a:p>
            <a:pPr marL="914400" marR="0" lvl="1" indent="-349250" algn="l" rtl="0">
              <a:lnSpc>
                <a:spcPct val="130000"/>
              </a:lnSpc>
              <a:spcBef>
                <a:spcPts val="0"/>
              </a:spcBef>
              <a:spcAft>
                <a:spcPts val="0"/>
              </a:spcAft>
              <a:buClr>
                <a:srgbClr val="4D4D4D"/>
              </a:buClr>
              <a:buSzPct val="100000"/>
            </a:pPr>
            <a:r>
              <a:rPr lang="en" sz="1900" dirty="0">
                <a:solidFill>
                  <a:srgbClr val="4D4D4D"/>
                </a:solidFill>
              </a:rPr>
              <a:t>E.g. NFS or other Network Attached Storage with apps</a:t>
            </a:r>
          </a:p>
          <a:p>
            <a:pPr marL="0" marR="0" lvl="0" indent="0" algn="l" rtl="0">
              <a:lnSpc>
                <a:spcPct val="130000"/>
              </a:lnSpc>
              <a:spcBef>
                <a:spcPts val="0"/>
              </a:spcBef>
              <a:spcAft>
                <a:spcPts val="0"/>
              </a:spcAft>
              <a:buClr>
                <a:schemeClr val="accent1"/>
              </a:buClr>
              <a:buSzPct val="105263"/>
              <a:buFont typeface="Noto Sans Symbols"/>
              <a:buNone/>
            </a:pPr>
            <a:endParaRPr sz="1900" b="0" i="0" u="none" strike="noStrike" cap="none" dirty="0">
              <a:solidFill>
                <a:srgbClr val="4D4D4D"/>
              </a:solidFill>
              <a:highlight>
                <a:srgbClr val="FFFFFF"/>
              </a:highlight>
              <a:latin typeface="Arial"/>
              <a:ea typeface="Arial"/>
              <a:cs typeface="Arial"/>
              <a:sym typeface="Arial"/>
            </a:endParaRPr>
          </a:p>
        </p:txBody>
      </p:sp>
      <p:sp>
        <p:nvSpPr>
          <p:cNvPr id="150" name="Shape 15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Enterprise </a:t>
            </a:r>
            <a:r>
              <a:rPr lang="en" sz="2400">
                <a:solidFill>
                  <a:schemeClr val="dk2"/>
                </a:solidFill>
              </a:rPr>
              <a:t>Containers</a:t>
            </a:r>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66712" y="1730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Security – </a:t>
            </a:r>
            <a:r>
              <a:rPr lang="en" sz="2400" b="0" i="0" u="none" strike="noStrike" cap="none">
                <a:solidFill>
                  <a:schemeClr val="dk2"/>
                </a:solidFill>
                <a:latin typeface="Arial"/>
                <a:ea typeface="Arial"/>
                <a:cs typeface="Arial"/>
                <a:sym typeface="Arial"/>
              </a:rPr>
              <a:t>Pivotal Network Asset Download</a:t>
            </a:r>
          </a:p>
        </p:txBody>
      </p:sp>
      <p:sp>
        <p:nvSpPr>
          <p:cNvPr id="156" name="Shape 156"/>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457200" marR="0" lvl="0" indent="-355600" algn="l" rtl="0">
              <a:lnSpc>
                <a:spcPct val="130000"/>
              </a:lnSpc>
              <a:spcBef>
                <a:spcPts val="0"/>
              </a:spcBef>
              <a:spcAft>
                <a:spcPts val="0"/>
              </a:spcAft>
              <a:buClr>
                <a:srgbClr val="4D4D4D"/>
              </a:buClr>
              <a:buSzPct val="100000"/>
            </a:pPr>
            <a:r>
              <a:rPr lang="en" sz="2000">
                <a:solidFill>
                  <a:srgbClr val="4D4D4D"/>
                </a:solidFill>
              </a:rPr>
              <a:t>Signed assets on PivNet</a:t>
            </a:r>
          </a:p>
          <a:p>
            <a:pPr marL="457200" marR="0" lvl="0" indent="-355600" algn="l" rtl="0">
              <a:lnSpc>
                <a:spcPct val="130000"/>
              </a:lnSpc>
              <a:spcBef>
                <a:spcPts val="0"/>
              </a:spcBef>
              <a:spcAft>
                <a:spcPts val="0"/>
              </a:spcAft>
              <a:buClr>
                <a:srgbClr val="4D4D4D"/>
              </a:buClr>
              <a:buSzPct val="100000"/>
            </a:pPr>
            <a:r>
              <a:rPr lang="en" sz="2000" b="0" i="0" u="none" strike="noStrike" cap="none">
                <a:solidFill>
                  <a:srgbClr val="4D4D4D"/>
                </a:solidFill>
                <a:latin typeface="Arial"/>
                <a:ea typeface="Arial"/>
                <a:cs typeface="Arial"/>
                <a:sym typeface="Arial"/>
              </a:rPr>
              <a:t>As an operator, I can verify software from Pivotal Network has not been altered since release and </a:t>
            </a:r>
            <a:r>
              <a:rPr lang="en" sz="2000">
                <a:solidFill>
                  <a:srgbClr val="4D4D4D"/>
                </a:solidFill>
              </a:rPr>
              <a:t>was what Pivotal intended to deliver</a:t>
            </a:r>
            <a:r>
              <a:rPr lang="en" sz="2000" b="0" i="0" u="none" strike="noStrike" cap="none">
                <a:solidFill>
                  <a:srgbClr val="4D4D4D"/>
                </a:solidFill>
                <a:latin typeface="Arial"/>
                <a:ea typeface="Arial"/>
                <a:cs typeface="Arial"/>
                <a:sym typeface="Arial"/>
              </a:rPr>
              <a:t>.</a:t>
            </a:r>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PCF Metrics 1.2</a:t>
            </a:r>
          </a:p>
        </p:txBody>
      </p:sp>
      <p:sp>
        <p:nvSpPr>
          <p:cNvPr id="162" name="Shape 162"/>
          <p:cNvSpPr txBox="1">
            <a:spLocks noGrp="1"/>
          </p:cNvSpPr>
          <p:nvPr>
            <p:ph type="body" idx="4294967295"/>
          </p:nvPr>
        </p:nvSpPr>
        <p:spPr>
          <a:xfrm>
            <a:off x="4491850" y="1095675"/>
            <a:ext cx="4569900" cy="3989100"/>
          </a:xfrm>
          <a:prstGeom prst="rect">
            <a:avLst/>
          </a:prstGeom>
          <a:noFill/>
          <a:ln>
            <a:noFill/>
          </a:ln>
        </p:spPr>
        <p:txBody>
          <a:bodyPr lIns="0" tIns="0" rIns="0" bIns="0" anchor="ctr" anchorCtr="0">
            <a:noAutofit/>
          </a:bodyPr>
          <a:lstStyle/>
          <a:p>
            <a:pPr marR="0" lvl="0" rtl="0">
              <a:lnSpc>
                <a:spcPct val="130000"/>
              </a:lnSpc>
              <a:spcBef>
                <a:spcPts val="0"/>
              </a:spcBef>
              <a:spcAft>
                <a:spcPts val="1000"/>
              </a:spcAft>
              <a:buNone/>
            </a:pPr>
            <a:r>
              <a:rPr lang="en">
                <a:solidFill>
                  <a:srgbClr val="4D4D4D"/>
                </a:solidFill>
              </a:rPr>
              <a:t>With app events, logs, and metrics in a single UI, developers can: </a:t>
            </a:r>
          </a:p>
          <a:p>
            <a:pPr marL="457200" marR="0" lvl="0" indent="-330200" rtl="0">
              <a:lnSpc>
                <a:spcPct val="130000"/>
              </a:lnSpc>
              <a:spcBef>
                <a:spcPts val="0"/>
              </a:spcBef>
              <a:spcAft>
                <a:spcPts val="0"/>
              </a:spcAft>
              <a:buClr>
                <a:srgbClr val="4D4D4D"/>
              </a:buClr>
              <a:buSzPct val="100000"/>
              <a:buChar char="○"/>
            </a:pPr>
            <a:r>
              <a:rPr lang="en" sz="1600">
                <a:solidFill>
                  <a:srgbClr val="4D4D4D"/>
                </a:solidFill>
              </a:rPr>
              <a:t>Monitor health and performance</a:t>
            </a:r>
          </a:p>
          <a:p>
            <a:pPr marL="457200" marR="0" lvl="0" indent="-330200" rtl="0">
              <a:lnSpc>
                <a:spcPct val="130000"/>
              </a:lnSpc>
              <a:spcBef>
                <a:spcPts val="0"/>
              </a:spcBef>
              <a:spcAft>
                <a:spcPts val="0"/>
              </a:spcAft>
              <a:buClr>
                <a:srgbClr val="4D4D4D"/>
              </a:buClr>
              <a:buSzPct val="100000"/>
              <a:buChar char="○"/>
            </a:pPr>
            <a:r>
              <a:rPr lang="en" sz="1600">
                <a:solidFill>
                  <a:srgbClr val="4D4D4D"/>
                </a:solidFill>
              </a:rPr>
              <a:t>Visually identify issues </a:t>
            </a:r>
          </a:p>
          <a:p>
            <a:pPr marL="457200" marR="0" lvl="0" indent="-330200" rtl="0">
              <a:lnSpc>
                <a:spcPct val="130000"/>
              </a:lnSpc>
              <a:spcBef>
                <a:spcPts val="0"/>
              </a:spcBef>
              <a:spcAft>
                <a:spcPts val="1000"/>
              </a:spcAft>
              <a:buClr>
                <a:srgbClr val="4D4D4D"/>
              </a:buClr>
              <a:buSzPct val="100000"/>
              <a:buChar char="○"/>
            </a:pPr>
            <a:r>
              <a:rPr lang="en" sz="1600">
                <a:solidFill>
                  <a:srgbClr val="4D4D4D"/>
                </a:solidFill>
              </a:rPr>
              <a:t>View events, logs, and metrics in context</a:t>
            </a:r>
          </a:p>
          <a:p>
            <a:pPr marR="0" lvl="0" rtl="0">
              <a:lnSpc>
                <a:spcPct val="130000"/>
              </a:lnSpc>
              <a:spcBef>
                <a:spcPts val="0"/>
              </a:spcBef>
              <a:spcAft>
                <a:spcPts val="1000"/>
              </a:spcAft>
              <a:buNone/>
            </a:pPr>
            <a:r>
              <a:rPr lang="en">
                <a:solidFill>
                  <a:srgbClr val="4D4D4D"/>
                </a:solidFill>
              </a:rPr>
              <a:t>New PCF Metrics 1.2 features include: </a:t>
            </a:r>
          </a:p>
          <a:p>
            <a:pPr marL="457200" lvl="0" indent="-330200" rtl="0">
              <a:lnSpc>
                <a:spcPct val="130000"/>
              </a:lnSpc>
              <a:spcBef>
                <a:spcPts val="0"/>
              </a:spcBef>
              <a:spcAft>
                <a:spcPts val="1000"/>
              </a:spcAft>
              <a:buClr>
                <a:srgbClr val="4D4D4D"/>
              </a:buClr>
              <a:buSzPct val="100000"/>
              <a:buChar char="○"/>
            </a:pPr>
            <a:r>
              <a:rPr lang="en" sz="1600">
                <a:solidFill>
                  <a:srgbClr val="4D4D4D"/>
                </a:solidFill>
              </a:rPr>
              <a:t>Two weeks of data retention</a:t>
            </a:r>
          </a:p>
          <a:p>
            <a:pPr marL="457200" lvl="0" indent="-330200" rtl="0">
              <a:lnSpc>
                <a:spcPct val="130000"/>
              </a:lnSpc>
              <a:spcBef>
                <a:spcPts val="0"/>
              </a:spcBef>
              <a:spcAft>
                <a:spcPts val="1000"/>
              </a:spcAft>
              <a:buClr>
                <a:srgbClr val="4D4D4D"/>
              </a:buClr>
              <a:buSzPct val="100000"/>
              <a:buChar char="○"/>
            </a:pPr>
            <a:r>
              <a:rPr lang="en" sz="1600">
                <a:solidFill>
                  <a:srgbClr val="4D4D4D"/>
                </a:solidFill>
              </a:rPr>
              <a:t>New user interface with improved interaction and controls</a:t>
            </a:r>
          </a:p>
          <a:p>
            <a:pPr marL="457200" lvl="0" indent="-330200" rtl="0">
              <a:lnSpc>
                <a:spcPct val="130000"/>
              </a:lnSpc>
              <a:spcBef>
                <a:spcPts val="0"/>
              </a:spcBef>
              <a:spcAft>
                <a:spcPts val="1000"/>
              </a:spcAft>
              <a:buClr>
                <a:srgbClr val="4D4D4D"/>
              </a:buClr>
              <a:buSzPct val="100000"/>
              <a:buChar char="○"/>
            </a:pPr>
            <a:r>
              <a:rPr lang="en" sz="1600">
                <a:solidFill>
                  <a:srgbClr val="4D4D4D"/>
                </a:solidFill>
              </a:rPr>
              <a:t>More stable release</a:t>
            </a:r>
          </a:p>
          <a:p>
            <a:pPr lvl="0" rtl="0">
              <a:lnSpc>
                <a:spcPct val="130000"/>
              </a:lnSpc>
              <a:spcBef>
                <a:spcPts val="0"/>
              </a:spcBef>
              <a:spcAft>
                <a:spcPts val="1000"/>
              </a:spcAft>
              <a:buNone/>
            </a:pPr>
            <a:r>
              <a:rPr lang="en" sz="1000" u="sng">
                <a:solidFill>
                  <a:schemeClr val="hlink"/>
                </a:solidFill>
                <a:hlinkClick r:id="rId3"/>
              </a:rPr>
              <a:t>https://blog.pivotal.io/pivotal-cloud-foundry/products/troubleshooting-microservices-with-pivotal-cloud-foundry-metrics-1-2</a:t>
            </a:r>
            <a:r>
              <a:rPr lang="en" sz="1000">
                <a:solidFill>
                  <a:srgbClr val="4D4D4D"/>
                </a:solidFill>
              </a:rPr>
              <a:t> </a:t>
            </a:r>
          </a:p>
          <a:p>
            <a:pPr lvl="0" rtl="0">
              <a:lnSpc>
                <a:spcPct val="130000"/>
              </a:lnSpc>
              <a:spcBef>
                <a:spcPts val="0"/>
              </a:spcBef>
              <a:spcAft>
                <a:spcPts val="1000"/>
              </a:spcAft>
              <a:buNone/>
            </a:pPr>
            <a:endParaRPr sz="1000">
              <a:solidFill>
                <a:srgbClr val="4D4D4D"/>
              </a:solidFill>
            </a:endParaRPr>
          </a:p>
        </p:txBody>
      </p:sp>
      <p:pic>
        <p:nvPicPr>
          <p:cNvPr id="163" name="Shape 163" descr="pcfm-1.2.png"/>
          <p:cNvPicPr preferRelativeResize="0"/>
          <p:nvPr/>
        </p:nvPicPr>
        <p:blipFill>
          <a:blip r:embed="rId4">
            <a:alphaModFix/>
          </a:blip>
          <a:stretch>
            <a:fillRect/>
          </a:stretch>
        </p:blipFill>
        <p:spPr>
          <a:xfrm>
            <a:off x="0" y="781699"/>
            <a:ext cx="4341498" cy="4361798"/>
          </a:xfrm>
          <a:prstGeom prst="rect">
            <a:avLst/>
          </a:prstGeom>
          <a:noFill/>
          <a:ln>
            <a:noFill/>
          </a:ln>
        </p:spPr>
      </p:pic>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457200" lvl="0" indent="-355600" rtl="0">
              <a:lnSpc>
                <a:spcPct val="100000"/>
              </a:lnSpc>
              <a:spcBef>
                <a:spcPts val="1200"/>
              </a:spcBef>
              <a:spcAft>
                <a:spcPts val="0"/>
              </a:spcAft>
              <a:buClr>
                <a:srgbClr val="4D4D4D"/>
              </a:buClr>
              <a:buSzPct val="100000"/>
              <a:buFont typeface="Noto Sans Symbols"/>
            </a:pPr>
            <a:r>
              <a:rPr lang="en" sz="2000">
                <a:solidFill>
                  <a:srgbClr val="4D4D4D"/>
                </a:solidFill>
              </a:rPr>
              <a:t>New .NET apps run well on Linux</a:t>
            </a:r>
          </a:p>
          <a:p>
            <a:pPr marL="457200" lvl="0" indent="-355600" rtl="0">
              <a:lnSpc>
                <a:spcPct val="100000"/>
              </a:lnSpc>
              <a:spcBef>
                <a:spcPts val="1200"/>
              </a:spcBef>
              <a:spcAft>
                <a:spcPts val="0"/>
              </a:spcAft>
              <a:buClr>
                <a:srgbClr val="4D4D4D"/>
              </a:buClr>
              <a:buSzPct val="100000"/>
              <a:buFont typeface="Noto Sans Symbols"/>
            </a:pPr>
            <a:r>
              <a:rPr lang="en" sz="2000">
                <a:solidFill>
                  <a:srgbClr val="4D4D4D"/>
                </a:solidFill>
              </a:rPr>
              <a:t>.NET Core buildpack fully supported for Linux</a:t>
            </a:r>
          </a:p>
          <a:p>
            <a:pPr marL="914400" lvl="1" indent="-349250" rtl="0">
              <a:lnSpc>
                <a:spcPct val="100000"/>
              </a:lnSpc>
              <a:spcBef>
                <a:spcPts val="1200"/>
              </a:spcBef>
              <a:spcAft>
                <a:spcPts val="0"/>
              </a:spcAft>
              <a:buClr>
                <a:srgbClr val="4D4D4D"/>
              </a:buClr>
              <a:buSzPct val="100000"/>
              <a:buFont typeface="Noto Sans Symbols"/>
            </a:pPr>
            <a:r>
              <a:rPr lang="en" sz="1900">
                <a:solidFill>
                  <a:srgbClr val="4D4D4D"/>
                </a:solidFill>
              </a:rPr>
              <a:t>Contributing with Microsoft and IBM</a:t>
            </a:r>
          </a:p>
          <a:p>
            <a:pPr marL="457200" marR="0" lvl="0" indent="-355600" algn="l" rtl="0">
              <a:lnSpc>
                <a:spcPct val="100000"/>
              </a:lnSpc>
              <a:spcBef>
                <a:spcPts val="1200"/>
              </a:spcBef>
              <a:spcAft>
                <a:spcPts val="0"/>
              </a:spcAft>
              <a:buClr>
                <a:srgbClr val="4D4D4D"/>
              </a:buClr>
              <a:buSzPct val="100000"/>
              <a:buFont typeface="Noto Sans Symbols"/>
            </a:pPr>
            <a:r>
              <a:rPr lang="en" sz="2000">
                <a:solidFill>
                  <a:srgbClr val="4D4D4D"/>
                </a:solidFill>
              </a:rPr>
              <a:t>GA was released in October, and is included by default in PCF 1.9</a:t>
            </a:r>
          </a:p>
        </p:txBody>
      </p:sp>
      <p:sp>
        <p:nvSpPr>
          <p:cNvPr id="169" name="Shape 169"/>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.NET Core Buildpack</a:t>
            </a:r>
          </a:p>
        </p:txBody>
      </p:sp>
      <p:pic>
        <p:nvPicPr>
          <p:cNvPr id="170" name="Shape 170"/>
          <p:cNvPicPr preferRelativeResize="0"/>
          <p:nvPr/>
        </p:nvPicPr>
        <p:blipFill>
          <a:blip r:embed="rId3">
            <a:alphaModFix/>
          </a:blip>
          <a:stretch>
            <a:fillRect/>
          </a:stretch>
        </p:blipFill>
        <p:spPr>
          <a:xfrm>
            <a:off x="1881400" y="47275"/>
            <a:ext cx="1009400" cy="733500"/>
          </a:xfrm>
          <a:prstGeom prst="rect">
            <a:avLst/>
          </a:prstGeom>
          <a:noFill/>
          <a:ln>
            <a:noFill/>
          </a:ln>
        </p:spPr>
      </p:pic>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Steeltoe</a:t>
            </a:r>
          </a:p>
        </p:txBody>
      </p:sp>
      <p:sp>
        <p:nvSpPr>
          <p:cNvPr id="176" name="Shape 176"/>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lvl="0" rtl="0">
              <a:spcBef>
                <a:spcPts val="0"/>
              </a:spcBef>
              <a:buClr>
                <a:schemeClr val="dk1"/>
              </a:buClr>
              <a:buSzPct val="61111"/>
              <a:buNone/>
            </a:pPr>
            <a:r>
              <a:rPr lang="en">
                <a:solidFill>
                  <a:srgbClr val="4D4D4D"/>
                </a:solidFill>
              </a:rPr>
              <a:t>Steeltoe is a .NET toolkit for common microservice patterns</a:t>
            </a:r>
          </a:p>
          <a:p>
            <a:pPr marL="228600" lvl="0" indent="-215900" rtl="0">
              <a:lnSpc>
                <a:spcPct val="100000"/>
              </a:lnSpc>
              <a:spcBef>
                <a:spcPts val="1200"/>
              </a:spcBef>
              <a:spcAft>
                <a:spcPts val="0"/>
              </a:spcAft>
              <a:buClr>
                <a:srgbClr val="4D4D4D"/>
              </a:buClr>
              <a:buSzPct val="100000"/>
              <a:buFont typeface="Noto Sans Symbols"/>
              <a:buChar char="•"/>
            </a:pPr>
            <a:r>
              <a:rPr lang="en">
                <a:solidFill>
                  <a:srgbClr val="4D4D4D"/>
                </a:solidFill>
              </a:rPr>
              <a:t>OSS Project by Pivotal</a:t>
            </a:r>
          </a:p>
          <a:p>
            <a:pPr marL="228600" lvl="0" indent="-215900" rtl="0">
              <a:lnSpc>
                <a:spcPct val="100000"/>
              </a:lnSpc>
              <a:spcBef>
                <a:spcPts val="1200"/>
              </a:spcBef>
              <a:spcAft>
                <a:spcPts val="0"/>
              </a:spcAft>
              <a:buClr>
                <a:srgbClr val="4D4D4D"/>
              </a:buClr>
              <a:buSzPct val="100000"/>
              <a:buFont typeface="Noto Sans Symbols"/>
              <a:buChar char="•"/>
            </a:pPr>
            <a:r>
              <a:rPr lang="en">
                <a:solidFill>
                  <a:srgbClr val="4D4D4D"/>
                </a:solidFill>
              </a:rPr>
              <a:t>Spring Cloud Config Server</a:t>
            </a:r>
          </a:p>
          <a:p>
            <a:pPr marL="228600" lvl="0" indent="-215900" rtl="0">
              <a:lnSpc>
                <a:spcPct val="100000"/>
              </a:lnSpc>
              <a:spcBef>
                <a:spcPts val="1200"/>
              </a:spcBef>
              <a:spcAft>
                <a:spcPts val="0"/>
              </a:spcAft>
              <a:buClr>
                <a:srgbClr val="4D4D4D"/>
              </a:buClr>
              <a:buSzPct val="100000"/>
              <a:buFont typeface="Noto Sans Symbols"/>
              <a:buChar char="•"/>
            </a:pPr>
            <a:r>
              <a:rPr lang="en">
                <a:solidFill>
                  <a:srgbClr val="4D4D4D"/>
                </a:solidFill>
              </a:rPr>
              <a:t>Service Registration &amp; Discovery with Eureka</a:t>
            </a:r>
          </a:p>
          <a:p>
            <a:pPr marL="228600" lvl="0" indent="-215900" rtl="0">
              <a:lnSpc>
                <a:spcPct val="100000"/>
              </a:lnSpc>
              <a:spcBef>
                <a:spcPts val="1200"/>
              </a:spcBef>
              <a:spcAft>
                <a:spcPts val="0"/>
              </a:spcAft>
              <a:buClr>
                <a:srgbClr val="4D4D4D"/>
              </a:buClr>
              <a:buSzPct val="100000"/>
              <a:buFont typeface="Noto Sans Symbols"/>
              <a:buChar char="•"/>
            </a:pPr>
            <a:r>
              <a:rPr lang="en">
                <a:solidFill>
                  <a:srgbClr val="4D4D4D"/>
                </a:solidFill>
              </a:rPr>
              <a:t>.NET Service Connectors for Redis, MySQL, Postgres, RabbitMQ</a:t>
            </a:r>
          </a:p>
          <a:p>
            <a:pPr marL="228600" lvl="0" indent="-228600" rtl="0">
              <a:lnSpc>
                <a:spcPct val="100000"/>
              </a:lnSpc>
              <a:spcBef>
                <a:spcPts val="1200"/>
              </a:spcBef>
              <a:spcAft>
                <a:spcPts val="0"/>
              </a:spcAft>
              <a:buClr>
                <a:srgbClr val="4D4D4D"/>
              </a:buClr>
              <a:buSzPct val="111111"/>
              <a:buFont typeface="Noto Sans Symbols"/>
              <a:buChar char="•"/>
            </a:pPr>
            <a:r>
              <a:rPr lang="en">
                <a:solidFill>
                  <a:srgbClr val="4D4D4D"/>
                </a:solidFill>
              </a:rPr>
              <a:t>Supports both .NET Core and .NET 4.x</a:t>
            </a:r>
          </a:p>
          <a:p>
            <a:pPr marL="228600" lvl="0" indent="-215900" rtl="0">
              <a:lnSpc>
                <a:spcPct val="100000"/>
              </a:lnSpc>
              <a:spcBef>
                <a:spcPts val="1200"/>
              </a:spcBef>
              <a:spcAft>
                <a:spcPts val="0"/>
              </a:spcAft>
              <a:buClr>
                <a:srgbClr val="4D4D4D"/>
              </a:buClr>
              <a:buSzPct val="100000"/>
              <a:buFont typeface="Noto Sans Symbols"/>
              <a:buChar char="•"/>
            </a:pPr>
            <a:r>
              <a:rPr lang="en">
                <a:solidFill>
                  <a:srgbClr val="4D4D4D"/>
                </a:solidFill>
              </a:rPr>
              <a:t>RC1 Released Oct. 2016</a:t>
            </a:r>
          </a:p>
        </p:txBody>
      </p:sp>
      <p:pic>
        <p:nvPicPr>
          <p:cNvPr id="177" name="Shape 177"/>
          <p:cNvPicPr preferRelativeResize="0"/>
          <p:nvPr/>
        </p:nvPicPr>
        <p:blipFill>
          <a:blip r:embed="rId3">
            <a:alphaModFix/>
          </a:blip>
          <a:stretch>
            <a:fillRect/>
          </a:stretch>
        </p:blipFill>
        <p:spPr>
          <a:xfrm>
            <a:off x="2741799" y="118775"/>
            <a:ext cx="765675" cy="617700"/>
          </a:xfrm>
          <a:prstGeom prst="rect">
            <a:avLst/>
          </a:prstGeom>
          <a:noFill/>
          <a:ln>
            <a:noFill/>
          </a:ln>
        </p:spPr>
      </p:pic>
      <p:pic>
        <p:nvPicPr>
          <p:cNvPr id="178" name="Shape 178"/>
          <p:cNvPicPr preferRelativeResize="0"/>
          <p:nvPr/>
        </p:nvPicPr>
        <p:blipFill>
          <a:blip r:embed="rId4">
            <a:alphaModFix/>
          </a:blip>
          <a:stretch>
            <a:fillRect/>
          </a:stretch>
        </p:blipFill>
        <p:spPr>
          <a:xfrm>
            <a:off x="5549550" y="51375"/>
            <a:ext cx="2046627" cy="685100"/>
          </a:xfrm>
          <a:prstGeom prst="rect">
            <a:avLst/>
          </a:prstGeom>
          <a:noFill/>
          <a:ln>
            <a:noFill/>
          </a:ln>
        </p:spPr>
      </p:pic>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66712" y="96837"/>
            <a:ext cx="8410500" cy="460500"/>
          </a:xfrm>
          <a:prstGeom prst="rect">
            <a:avLst/>
          </a:prstGeom>
        </p:spPr>
        <p:txBody>
          <a:bodyPr lIns="91425" tIns="91425" rIns="91425" bIns="91425" anchor="t" anchorCtr="0">
            <a:noAutofit/>
          </a:bodyPr>
          <a:lstStyle/>
          <a:p>
            <a:pPr lvl="0">
              <a:spcBef>
                <a:spcPts val="0"/>
              </a:spcBef>
              <a:buNone/>
            </a:pPr>
            <a:r>
              <a:rPr lang="en"/>
              <a:t>       PCF Concourse Tile </a:t>
            </a:r>
          </a:p>
        </p:txBody>
      </p:sp>
      <p:sp>
        <p:nvSpPr>
          <p:cNvPr id="184" name="Shape 184"/>
          <p:cNvSpPr txBox="1">
            <a:spLocks noGrp="1"/>
          </p:cNvSpPr>
          <p:nvPr>
            <p:ph type="body" idx="4294967295"/>
          </p:nvPr>
        </p:nvSpPr>
        <p:spPr>
          <a:xfrm>
            <a:off x="366725" y="950925"/>
            <a:ext cx="8528700" cy="3507000"/>
          </a:xfrm>
          <a:prstGeom prst="rect">
            <a:avLst/>
          </a:prstGeom>
          <a:noFill/>
          <a:ln>
            <a:noFill/>
          </a:ln>
        </p:spPr>
        <p:txBody>
          <a:bodyPr lIns="0" tIns="0" rIns="0" bIns="0" anchor="t" anchorCtr="0">
            <a:noAutofit/>
          </a:bodyPr>
          <a:lstStyle/>
          <a:p>
            <a:pPr marL="457200" lvl="0" indent="-228600" rtl="0">
              <a:lnSpc>
                <a:spcPct val="115000"/>
              </a:lnSpc>
              <a:spcBef>
                <a:spcPts val="0"/>
              </a:spcBef>
              <a:buClr>
                <a:srgbClr val="4D4D4D"/>
              </a:buClr>
            </a:pPr>
            <a:r>
              <a:rPr lang="en" b="1">
                <a:solidFill>
                  <a:srgbClr val="4D4D4D"/>
                </a:solidFill>
              </a:rPr>
              <a:t>Multi-tenant</a:t>
            </a:r>
          </a:p>
          <a:p>
            <a:pPr marL="914400" lvl="1" indent="-342900" rtl="0">
              <a:lnSpc>
                <a:spcPct val="115000"/>
              </a:lnSpc>
              <a:spcBef>
                <a:spcPts val="0"/>
              </a:spcBef>
              <a:buClr>
                <a:srgbClr val="4D4D4D"/>
              </a:buClr>
              <a:buSzPct val="100000"/>
            </a:pPr>
            <a:r>
              <a:rPr lang="en" sz="1800">
                <a:solidFill>
                  <a:srgbClr val="4D4D4D"/>
                </a:solidFill>
              </a:rPr>
              <a:t>Developers can provision dedicated Concourse service instances for each CF org/space (pipeline worker pool per space)</a:t>
            </a:r>
          </a:p>
          <a:p>
            <a:pPr marL="457200" lvl="0" indent="-228600" rtl="0">
              <a:lnSpc>
                <a:spcPct val="115000"/>
              </a:lnSpc>
              <a:spcBef>
                <a:spcPts val="0"/>
              </a:spcBef>
              <a:buClr>
                <a:srgbClr val="4D4D4D"/>
              </a:buClr>
            </a:pPr>
            <a:r>
              <a:rPr lang="en" b="1">
                <a:solidFill>
                  <a:srgbClr val="4D4D4D"/>
                </a:solidFill>
              </a:rPr>
              <a:t>Horizontal and Vertical Scalability</a:t>
            </a:r>
          </a:p>
          <a:p>
            <a:pPr marL="914400" lvl="1" indent="-342900" rtl="0">
              <a:lnSpc>
                <a:spcPct val="115000"/>
              </a:lnSpc>
              <a:spcBef>
                <a:spcPts val="0"/>
              </a:spcBef>
              <a:buClr>
                <a:srgbClr val="4D4D4D"/>
              </a:buClr>
              <a:buSzPct val="100000"/>
            </a:pPr>
            <a:r>
              <a:rPr lang="en" sz="1800">
                <a:solidFill>
                  <a:srgbClr val="4D4D4D"/>
                </a:solidFill>
              </a:rPr>
              <a:t>Developers can specify size of worker VMs (via plan selection), and #workers for their service instance (for HA scenarios)</a:t>
            </a:r>
          </a:p>
          <a:p>
            <a:pPr marL="457200" lvl="0" indent="-228600" rtl="0">
              <a:lnSpc>
                <a:spcPct val="115000"/>
              </a:lnSpc>
              <a:spcBef>
                <a:spcPts val="0"/>
              </a:spcBef>
              <a:buClr>
                <a:srgbClr val="4D4D4D"/>
              </a:buClr>
            </a:pPr>
            <a:r>
              <a:rPr lang="en" b="1">
                <a:solidFill>
                  <a:srgbClr val="4D4D4D"/>
                </a:solidFill>
              </a:rPr>
              <a:t>Security</a:t>
            </a:r>
          </a:p>
          <a:p>
            <a:pPr marL="914400" lvl="1" indent="-342900" rtl="0">
              <a:lnSpc>
                <a:spcPct val="115000"/>
              </a:lnSpc>
              <a:spcBef>
                <a:spcPts val="0"/>
              </a:spcBef>
              <a:buClr>
                <a:srgbClr val="4D4D4D"/>
              </a:buClr>
              <a:buSzPct val="100000"/>
            </a:pPr>
            <a:r>
              <a:rPr lang="en" sz="1800">
                <a:solidFill>
                  <a:srgbClr val="4D4D4D"/>
                </a:solidFill>
              </a:rPr>
              <a:t>User Authentication via UAA (oAuth2) and integration with Concourse Teams (developers can only see/edit pipelines for the orgs &amp; spaces to which they belong)</a:t>
            </a:r>
          </a:p>
          <a:p>
            <a:pPr marL="457200" lvl="0" indent="-228600" rtl="0">
              <a:lnSpc>
                <a:spcPct val="115000"/>
              </a:lnSpc>
              <a:spcBef>
                <a:spcPts val="0"/>
              </a:spcBef>
              <a:buClr>
                <a:srgbClr val="4D4D4D"/>
              </a:buClr>
            </a:pPr>
            <a:r>
              <a:rPr lang="en" b="1">
                <a:solidFill>
                  <a:srgbClr val="4D4D4D"/>
                </a:solidFill>
              </a:rPr>
              <a:t>Timeframe</a:t>
            </a:r>
          </a:p>
          <a:p>
            <a:pPr marL="914400" lvl="1" indent="-342900" rtl="0">
              <a:lnSpc>
                <a:spcPct val="115000"/>
              </a:lnSpc>
              <a:spcBef>
                <a:spcPts val="0"/>
              </a:spcBef>
              <a:buClr>
                <a:srgbClr val="4D4D4D"/>
              </a:buClr>
              <a:buSzPct val="100000"/>
            </a:pPr>
            <a:r>
              <a:rPr lang="en" sz="1800">
                <a:solidFill>
                  <a:srgbClr val="4D4D4D"/>
                </a:solidFill>
              </a:rPr>
              <a:t>Private Beta starting in December</a:t>
            </a:r>
          </a:p>
          <a:p>
            <a:pPr marL="914400" lvl="1" indent="-342900" rtl="0">
              <a:lnSpc>
                <a:spcPct val="115000"/>
              </a:lnSpc>
              <a:spcBef>
                <a:spcPts val="0"/>
              </a:spcBef>
              <a:buClr>
                <a:srgbClr val="4D4D4D"/>
              </a:buClr>
              <a:buSzPct val="100000"/>
            </a:pPr>
            <a:r>
              <a:rPr lang="en" sz="1800">
                <a:solidFill>
                  <a:srgbClr val="4D4D4D"/>
                </a:solidFill>
              </a:rPr>
              <a:t>GA date will be based on Beta results</a:t>
            </a:r>
          </a:p>
          <a:p>
            <a:pPr marL="457200" lvl="0" indent="0" rtl="0">
              <a:lnSpc>
                <a:spcPct val="115000"/>
              </a:lnSpc>
              <a:spcBef>
                <a:spcPts val="0"/>
              </a:spcBef>
              <a:buNone/>
            </a:pPr>
            <a:endParaRPr sz="1600">
              <a:solidFill>
                <a:srgbClr val="222222"/>
              </a:solidFill>
            </a:endParaRPr>
          </a:p>
          <a:p>
            <a:pPr lvl="0" rtl="0">
              <a:lnSpc>
                <a:spcPct val="115000"/>
              </a:lnSpc>
              <a:spcBef>
                <a:spcPts val="0"/>
              </a:spcBef>
              <a:buNone/>
            </a:pPr>
            <a:endParaRPr sz="1600">
              <a:solidFill>
                <a:srgbClr val="0000FF"/>
              </a:solidFill>
            </a:endParaRPr>
          </a:p>
          <a:p>
            <a:pPr lvl="0" rtl="0">
              <a:lnSpc>
                <a:spcPct val="115000"/>
              </a:lnSpc>
              <a:spcBef>
                <a:spcPts val="0"/>
              </a:spcBef>
              <a:buNone/>
            </a:pPr>
            <a:endParaRPr sz="1600">
              <a:solidFill>
                <a:srgbClr val="222222"/>
              </a:solidFill>
            </a:endParaRPr>
          </a:p>
          <a:p>
            <a:pPr lvl="0" rtl="0">
              <a:lnSpc>
                <a:spcPct val="115000"/>
              </a:lnSpc>
              <a:spcBef>
                <a:spcPts val="0"/>
              </a:spcBef>
              <a:buNone/>
            </a:pPr>
            <a:r>
              <a:rPr lang="en" sz="1000">
                <a:solidFill>
                  <a:srgbClr val="222222"/>
                </a:solidFill>
              </a:rPr>
              <a:t> </a:t>
            </a:r>
          </a:p>
          <a:p>
            <a:pPr lvl="0" rtl="0">
              <a:lnSpc>
                <a:spcPct val="115000"/>
              </a:lnSpc>
              <a:spcBef>
                <a:spcPts val="0"/>
              </a:spcBef>
              <a:buNone/>
            </a:pPr>
            <a:endParaRPr sz="1000">
              <a:solidFill>
                <a:srgbClr val="222222"/>
              </a:solidFill>
            </a:endParaRPr>
          </a:p>
          <a:p>
            <a:pPr marR="0" lvl="0" algn="l" rtl="0">
              <a:lnSpc>
                <a:spcPct val="100000"/>
              </a:lnSpc>
              <a:spcBef>
                <a:spcPts val="1200"/>
              </a:spcBef>
              <a:spcAft>
                <a:spcPts val="0"/>
              </a:spcAft>
              <a:buNone/>
            </a:pPr>
            <a:endParaRPr sz="2400">
              <a:solidFill>
                <a:schemeClr val="dk1"/>
              </a:solidFill>
            </a:endParaRPr>
          </a:p>
        </p:txBody>
      </p:sp>
      <p:pic>
        <p:nvPicPr>
          <p:cNvPr id="185" name="Shape 185"/>
          <p:cNvPicPr preferRelativeResize="0"/>
          <p:nvPr/>
        </p:nvPicPr>
        <p:blipFill>
          <a:blip r:embed="rId3">
            <a:alphaModFix/>
          </a:blip>
          <a:stretch>
            <a:fillRect/>
          </a:stretch>
        </p:blipFill>
        <p:spPr>
          <a:xfrm>
            <a:off x="1652316" y="96816"/>
            <a:ext cx="596800" cy="59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Tasks are GA in PCF 1.9</a:t>
            </a:r>
          </a:p>
        </p:txBody>
      </p:sp>
      <p:sp>
        <p:nvSpPr>
          <p:cNvPr id="191" name="Shape 191"/>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228600" lvl="0" indent="-190500" rtl="0">
              <a:spcBef>
                <a:spcPts val="0"/>
              </a:spcBef>
              <a:spcAft>
                <a:spcPts val="0"/>
              </a:spcAft>
              <a:buClr>
                <a:srgbClr val="222222"/>
              </a:buClr>
              <a:buSzPct val="100000"/>
              <a:buFont typeface="Noto Symbol"/>
              <a:buChar char="•"/>
            </a:pPr>
            <a:r>
              <a:rPr lang="en">
                <a:solidFill>
                  <a:srgbClr val="222222"/>
                </a:solidFill>
              </a:rPr>
              <a:t>PCF Developers can run one-off processes that cleanly exit with a minimum of resource utilization.</a:t>
            </a:r>
          </a:p>
          <a:p>
            <a:pPr marL="228600" lvl="0" indent="-190500" rtl="0">
              <a:spcBef>
                <a:spcPts val="0"/>
              </a:spcBef>
              <a:spcAft>
                <a:spcPts val="0"/>
              </a:spcAft>
              <a:buClr>
                <a:srgbClr val="222222"/>
              </a:buClr>
              <a:buSzPct val="100000"/>
              <a:buFont typeface="Noto Symbol"/>
              <a:buChar char="•"/>
            </a:pPr>
            <a:r>
              <a:rPr lang="en">
                <a:solidFill>
                  <a:srgbClr val="222222"/>
                </a:solidFill>
              </a:rPr>
              <a:t>Elastic Runtime can execute a task - a process that is guaranteed to run at most once and automatically exits when complete.</a:t>
            </a:r>
          </a:p>
          <a:p>
            <a:pPr marL="228600" lvl="0" indent="-190500" rtl="0">
              <a:spcBef>
                <a:spcPts val="0"/>
              </a:spcBef>
              <a:spcAft>
                <a:spcPts val="0"/>
              </a:spcAft>
              <a:buClr>
                <a:srgbClr val="222222"/>
              </a:buClr>
              <a:buSzPct val="100000"/>
              <a:buFont typeface="Noto Symbol"/>
              <a:buChar char="•"/>
            </a:pPr>
            <a:r>
              <a:rPr lang="en">
                <a:solidFill>
                  <a:srgbClr val="222222"/>
                </a:solidFill>
              </a:rPr>
              <a:t>Examples include:</a:t>
            </a:r>
          </a:p>
          <a:p>
            <a:pPr marL="914400" lvl="1" indent="-342900" rtl="0">
              <a:spcBef>
                <a:spcPts val="0"/>
              </a:spcBef>
              <a:spcAft>
                <a:spcPts val="0"/>
              </a:spcAft>
              <a:buClr>
                <a:srgbClr val="222222"/>
              </a:buClr>
              <a:buSzPct val="100000"/>
              <a:buFont typeface="Verdana"/>
              <a:buChar char="–"/>
            </a:pPr>
            <a:r>
              <a:rPr lang="en" sz="1800">
                <a:solidFill>
                  <a:srgbClr val="222222"/>
                </a:solidFill>
              </a:rPr>
              <a:t>Database migrations</a:t>
            </a:r>
          </a:p>
          <a:p>
            <a:pPr marL="914400" lvl="1" indent="-342900" rtl="0">
              <a:spcBef>
                <a:spcPts val="0"/>
              </a:spcBef>
              <a:spcAft>
                <a:spcPts val="0"/>
              </a:spcAft>
              <a:buClr>
                <a:srgbClr val="222222"/>
              </a:buClr>
              <a:buSzPct val="100000"/>
              <a:buFont typeface="Verdana"/>
              <a:buChar char="–"/>
            </a:pPr>
            <a:r>
              <a:rPr lang="en" sz="1800">
                <a:solidFill>
                  <a:srgbClr val="222222"/>
                </a:solidFill>
              </a:rPr>
              <a:t>Sending things</a:t>
            </a:r>
          </a:p>
          <a:p>
            <a:pPr marL="914400" lvl="1" indent="-342900" rtl="0">
              <a:spcBef>
                <a:spcPts val="0"/>
              </a:spcBef>
              <a:spcAft>
                <a:spcPts val="0"/>
              </a:spcAft>
              <a:buClr>
                <a:srgbClr val="222222"/>
              </a:buClr>
              <a:buSzPct val="100000"/>
              <a:buFont typeface="Verdana"/>
              <a:buChar char="–"/>
            </a:pPr>
            <a:r>
              <a:rPr lang="en" sz="1800">
                <a:solidFill>
                  <a:srgbClr val="222222"/>
                </a:solidFill>
              </a:rPr>
              <a:t>Recurring batch jobs</a:t>
            </a:r>
          </a:p>
          <a:p>
            <a:pPr marL="457200" lvl="0" indent="0" rtl="0">
              <a:spcBef>
                <a:spcPts val="0"/>
              </a:spcBef>
              <a:spcAft>
                <a:spcPts val="0"/>
              </a:spcAft>
              <a:buNone/>
            </a:pPr>
            <a:endParaRPr sz="1800">
              <a:solidFill>
                <a:srgbClr val="222222"/>
              </a:solidFill>
            </a:endParaRPr>
          </a:p>
          <a:p>
            <a:pPr lvl="0" rtl="0">
              <a:spcBef>
                <a:spcPts val="0"/>
              </a:spcBef>
              <a:spcAft>
                <a:spcPts val="0"/>
              </a:spcAft>
              <a:buNone/>
            </a:pPr>
            <a:r>
              <a:rPr lang="en" u="sng">
                <a:solidFill>
                  <a:schemeClr val="hlink"/>
                </a:solidFill>
                <a:hlinkClick r:id="rId3"/>
              </a:rPr>
              <a:t>http://v3-apidocs.cloudfoundry.org/version/3.0.0/index.html#tasks</a:t>
            </a:r>
            <a:r>
              <a:rPr lang="en">
                <a:solidFill>
                  <a:srgbClr val="222222"/>
                </a:solidFill>
              </a:rPr>
              <a:t> </a:t>
            </a:r>
          </a:p>
          <a:p>
            <a:pPr lvl="0" rtl="0">
              <a:spcBef>
                <a:spcPts val="0"/>
              </a:spcBef>
              <a:spcAft>
                <a:spcPts val="0"/>
              </a:spcAft>
              <a:buClr>
                <a:schemeClr val="dk1"/>
              </a:buClr>
              <a:buSzPct val="61111"/>
              <a:buFont typeface="Arial"/>
              <a:buNone/>
            </a:pPr>
            <a:endParaRPr>
              <a:solidFill>
                <a:srgbClr val="222222"/>
              </a:solidFill>
            </a:endParaRPr>
          </a:p>
          <a:p>
            <a:pPr lvl="0" rtl="0">
              <a:spcBef>
                <a:spcPts val="0"/>
              </a:spcBef>
              <a:spcAft>
                <a:spcPts val="0"/>
              </a:spcAft>
              <a:buClr>
                <a:schemeClr val="dk1"/>
              </a:buClr>
              <a:buSzPct val="61111"/>
              <a:buFont typeface="Arial"/>
              <a:buNone/>
            </a:pPr>
            <a:endParaRPr>
              <a:solidFill>
                <a:srgbClr val="222222"/>
              </a:solidFill>
            </a:endParaRPr>
          </a:p>
          <a:p>
            <a:pPr lvl="0" rtl="0">
              <a:spcBef>
                <a:spcPts val="0"/>
              </a:spcBef>
              <a:spcAft>
                <a:spcPts val="0"/>
              </a:spcAft>
              <a:buClr>
                <a:schemeClr val="dk1"/>
              </a:buClr>
              <a:buSzPct val="61111"/>
              <a:buFont typeface="Arial"/>
              <a:buNone/>
            </a:pPr>
            <a:endParaRPr>
              <a:solidFill>
                <a:srgbClr val="222222"/>
              </a:solidFill>
            </a:endParaRPr>
          </a:p>
          <a:p>
            <a:pPr lvl="0" rtl="0">
              <a:spcBef>
                <a:spcPts val="0"/>
              </a:spcBef>
              <a:spcAft>
                <a:spcPts val="0"/>
              </a:spcAft>
              <a:buClr>
                <a:schemeClr val="dk1"/>
              </a:buClr>
              <a:buSzPct val="61111"/>
              <a:buFont typeface="Arial"/>
              <a:buNone/>
            </a:pPr>
            <a:r>
              <a:rPr lang="en">
                <a:solidFill>
                  <a:srgbClr val="222222"/>
                </a:solidFill>
              </a:rPr>
              <a:t> </a:t>
            </a:r>
          </a:p>
          <a:p>
            <a:pPr lvl="0" rtl="0">
              <a:spcBef>
                <a:spcPts val="0"/>
              </a:spcBef>
              <a:spcAft>
                <a:spcPts val="0"/>
              </a:spcAft>
              <a:buClr>
                <a:schemeClr val="dk1"/>
              </a:buClr>
              <a:buSzPct val="61111"/>
              <a:buFont typeface="Arial"/>
              <a:buNone/>
            </a:pPr>
            <a:endParaRPr>
              <a:solidFill>
                <a:srgbClr val="222222"/>
              </a:solidFill>
            </a:endParaRPr>
          </a:p>
          <a:p>
            <a:pPr lvl="0" rtl="0">
              <a:lnSpc>
                <a:spcPct val="100000"/>
              </a:lnSpc>
              <a:spcBef>
                <a:spcPts val="1200"/>
              </a:spcBef>
              <a:spcAft>
                <a:spcPts val="0"/>
              </a:spcAft>
              <a:buClr>
                <a:schemeClr val="dk1"/>
              </a:buClr>
              <a:buSzPct val="61111"/>
              <a:buFont typeface="Arial"/>
              <a:buNone/>
            </a:pPr>
            <a:endParaRPr>
              <a:solidFill>
                <a:srgbClr val="4D4D4D"/>
              </a:solidFill>
            </a:endParaRPr>
          </a:p>
          <a:p>
            <a:pPr marR="0" lvl="0" algn="l" rtl="0">
              <a:lnSpc>
                <a:spcPct val="130000"/>
              </a:lnSpc>
              <a:spcBef>
                <a:spcPts val="0"/>
              </a:spcBef>
              <a:spcAft>
                <a:spcPts val="0"/>
              </a:spcAft>
              <a:buNone/>
            </a:pPr>
            <a:endParaRPr>
              <a:solidFill>
                <a:srgbClr val="4D4D4D"/>
              </a:solidFill>
            </a:endParaRPr>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Example Task</a:t>
            </a:r>
          </a:p>
        </p:txBody>
      </p:sp>
      <p:pic>
        <p:nvPicPr>
          <p:cNvPr id="197" name="Shape 197" descr="Screen Shot 2016-11-08 at 12.05.39 PM.png"/>
          <p:cNvPicPr preferRelativeResize="0"/>
          <p:nvPr/>
        </p:nvPicPr>
        <p:blipFill>
          <a:blip r:embed="rId3">
            <a:alphaModFix/>
          </a:blip>
          <a:stretch>
            <a:fillRect/>
          </a:stretch>
        </p:blipFill>
        <p:spPr>
          <a:xfrm>
            <a:off x="2040400" y="819699"/>
            <a:ext cx="5119323" cy="4323800"/>
          </a:xfrm>
          <a:prstGeom prst="rect">
            <a:avLst/>
          </a:prstGeom>
          <a:noFill/>
          <a:ln>
            <a:noFill/>
          </a:ln>
        </p:spPr>
      </p:pic>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66712" y="96837"/>
            <a:ext cx="8410500" cy="460500"/>
          </a:xfrm>
          <a:prstGeom prst="rect">
            <a:avLst/>
          </a:prstGeom>
        </p:spPr>
        <p:txBody>
          <a:bodyPr lIns="91425" tIns="91425" rIns="91425" bIns="91425" anchor="t" anchorCtr="0">
            <a:noAutofit/>
          </a:bodyPr>
          <a:lstStyle/>
          <a:p>
            <a:pPr lvl="0">
              <a:spcBef>
                <a:spcPts val="0"/>
              </a:spcBef>
              <a:buNone/>
            </a:pPr>
            <a:r>
              <a:rPr lang="en"/>
              <a:t>Disclaimer</a:t>
            </a:r>
          </a:p>
        </p:txBody>
      </p:sp>
      <p:sp>
        <p:nvSpPr>
          <p:cNvPr id="88" name="Shape 88"/>
          <p:cNvSpPr txBox="1"/>
          <p:nvPr/>
        </p:nvSpPr>
        <p:spPr>
          <a:xfrm>
            <a:off x="1262175" y="1071750"/>
            <a:ext cx="6716700" cy="3000000"/>
          </a:xfrm>
          <a:prstGeom prst="rect">
            <a:avLst/>
          </a:prstGeom>
          <a:noFill/>
          <a:ln>
            <a:noFill/>
          </a:ln>
        </p:spPr>
        <p:txBody>
          <a:bodyPr lIns="91425" tIns="91425" rIns="91425" bIns="91425" anchor="ctr" anchorCtr="0">
            <a:noAutofit/>
          </a:bodyPr>
          <a:lstStyle/>
          <a:p>
            <a:pPr lvl="0" rtl="0">
              <a:lnSpc>
                <a:spcPct val="115000"/>
              </a:lnSpc>
              <a:spcBef>
                <a:spcPts val="0"/>
              </a:spcBef>
              <a:spcAft>
                <a:spcPts val="1600"/>
              </a:spcAft>
              <a:buNone/>
            </a:pPr>
            <a:r>
              <a:rPr lang="en" sz="2000">
                <a:solidFill>
                  <a:schemeClr val="dk2"/>
                </a:solidFill>
              </a:rPr>
              <a:t>Note: This is a best estimate of what is coming in future PCF releases, but due to unforeseen circumstances things may change.  Please understand this is not meant to represent a promise to deliver a given feature in a given release or timeline.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457200" lvl="0" indent="-228600" rtl="0">
              <a:lnSpc>
                <a:spcPct val="100000"/>
              </a:lnSpc>
              <a:spcBef>
                <a:spcPts val="360"/>
              </a:spcBef>
              <a:spcAft>
                <a:spcPts val="0"/>
              </a:spcAft>
              <a:buClr>
                <a:srgbClr val="4D4D4D"/>
              </a:buClr>
            </a:pPr>
            <a:r>
              <a:rPr lang="en">
                <a:solidFill>
                  <a:srgbClr val="4D4D4D"/>
                </a:solidFill>
              </a:rPr>
              <a:t>Batch, Integration and Streaming apps on PCF</a:t>
            </a:r>
          </a:p>
          <a:p>
            <a:pPr marL="457200" lvl="0" indent="-228600" rtl="0">
              <a:lnSpc>
                <a:spcPct val="100000"/>
              </a:lnSpc>
              <a:spcBef>
                <a:spcPts val="360"/>
              </a:spcBef>
              <a:spcAft>
                <a:spcPts val="0"/>
              </a:spcAft>
              <a:buClr>
                <a:srgbClr val="4D4D4D"/>
              </a:buClr>
            </a:pPr>
            <a:r>
              <a:rPr lang="en">
                <a:solidFill>
                  <a:srgbClr val="4D4D4D"/>
                </a:solidFill>
              </a:rPr>
              <a:t>Uses CF Task API for short-run processes</a:t>
            </a:r>
          </a:p>
          <a:p>
            <a:pPr marL="457200" lvl="0" indent="-228600" rtl="0">
              <a:lnSpc>
                <a:spcPct val="100000"/>
              </a:lnSpc>
              <a:spcBef>
                <a:spcPts val="360"/>
              </a:spcBef>
              <a:spcAft>
                <a:spcPts val="0"/>
              </a:spcAft>
              <a:buClr>
                <a:srgbClr val="4D4D4D"/>
              </a:buClr>
            </a:pPr>
            <a:r>
              <a:rPr lang="en">
                <a:solidFill>
                  <a:srgbClr val="4D4D4D"/>
                </a:solidFill>
              </a:rPr>
              <a:t>Simple composable event-driven data microservices</a:t>
            </a:r>
          </a:p>
          <a:p>
            <a:pPr marL="457200" lvl="0" indent="-228600" rtl="0">
              <a:lnSpc>
                <a:spcPct val="100000"/>
              </a:lnSpc>
              <a:spcBef>
                <a:spcPts val="360"/>
              </a:spcBef>
              <a:spcAft>
                <a:spcPts val="0"/>
              </a:spcAft>
              <a:buClr>
                <a:srgbClr val="4D4D4D"/>
              </a:buClr>
            </a:pPr>
            <a:r>
              <a:rPr lang="en">
                <a:solidFill>
                  <a:srgbClr val="4D4D4D"/>
                </a:solidFill>
              </a:rPr>
              <a:t>Smart end-points, dumb pipes</a:t>
            </a:r>
          </a:p>
          <a:p>
            <a:pPr marL="457200" lvl="0" indent="-228600" rtl="0">
              <a:lnSpc>
                <a:spcPct val="100000"/>
              </a:lnSpc>
              <a:spcBef>
                <a:spcPts val="360"/>
              </a:spcBef>
              <a:spcAft>
                <a:spcPts val="0"/>
              </a:spcAft>
              <a:buClr>
                <a:srgbClr val="4D4D4D"/>
              </a:buClr>
            </a:pPr>
            <a:r>
              <a:rPr lang="en">
                <a:solidFill>
                  <a:srgbClr val="4D4D4D"/>
                </a:solidFill>
              </a:rPr>
              <a:t>Platform Cron scheduling</a:t>
            </a:r>
          </a:p>
          <a:p>
            <a:pPr lvl="0" rtl="0">
              <a:lnSpc>
                <a:spcPct val="100000"/>
              </a:lnSpc>
              <a:spcBef>
                <a:spcPts val="360"/>
              </a:spcBef>
              <a:spcAft>
                <a:spcPts val="0"/>
              </a:spcAft>
              <a:buNone/>
            </a:pPr>
            <a:endParaRPr b="1">
              <a:solidFill>
                <a:srgbClr val="4D4D4D"/>
              </a:solidFill>
            </a:endParaRPr>
          </a:p>
        </p:txBody>
      </p:sp>
      <p:sp>
        <p:nvSpPr>
          <p:cNvPr id="203" name="Shape 203"/>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Spring Cloud Data Flow for PCF</a:t>
            </a:r>
          </a:p>
        </p:txBody>
      </p:sp>
      <p:pic>
        <p:nvPicPr>
          <p:cNvPr id="204" name="Shape 204"/>
          <p:cNvPicPr preferRelativeResize="0"/>
          <p:nvPr/>
        </p:nvPicPr>
        <p:blipFill rotWithShape="1">
          <a:blip r:embed="rId3">
            <a:alphaModFix/>
          </a:blip>
          <a:srcRect/>
          <a:stretch/>
        </p:blipFill>
        <p:spPr>
          <a:xfrm>
            <a:off x="1467524" y="84174"/>
            <a:ext cx="686999" cy="687000"/>
          </a:xfrm>
          <a:prstGeom prst="rect">
            <a:avLst/>
          </a:prstGeom>
          <a:noFill/>
          <a:ln>
            <a:noFill/>
          </a:ln>
        </p:spPr>
      </p:pic>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lvl="0" rtl="0">
              <a:lnSpc>
                <a:spcPct val="100000"/>
              </a:lnSpc>
              <a:spcBef>
                <a:spcPts val="360"/>
              </a:spcBef>
              <a:spcAft>
                <a:spcPts val="0"/>
              </a:spcAft>
              <a:buNone/>
            </a:pPr>
            <a:r>
              <a:rPr lang="en">
                <a:solidFill>
                  <a:srgbClr val="4D4D4D"/>
                </a:solidFill>
              </a:rPr>
              <a:t>Runtime users can access information about their spring boot application via a new Apps Manager dashboard.</a:t>
            </a:r>
          </a:p>
          <a:p>
            <a:pPr lvl="0" rtl="0">
              <a:lnSpc>
                <a:spcPct val="100000"/>
              </a:lnSpc>
              <a:spcBef>
                <a:spcPts val="360"/>
              </a:spcBef>
              <a:spcAft>
                <a:spcPts val="0"/>
              </a:spcAft>
              <a:buClr>
                <a:schemeClr val="dk1"/>
              </a:buClr>
              <a:buSzPct val="61111"/>
              <a:buFont typeface="Arial"/>
              <a:buNone/>
            </a:pPr>
            <a:endParaRPr>
              <a:solidFill>
                <a:srgbClr val="4D4D4D"/>
              </a:solidFill>
            </a:endParaRPr>
          </a:p>
          <a:p>
            <a:pPr marL="596900" lvl="0" indent="-342900" rtl="0">
              <a:spcBef>
                <a:spcPts val="0"/>
              </a:spcBef>
              <a:spcAft>
                <a:spcPts val="0"/>
              </a:spcAft>
              <a:buClr>
                <a:srgbClr val="4D4D4D"/>
              </a:buClr>
              <a:buSzPct val="100000"/>
            </a:pPr>
            <a:r>
              <a:rPr lang="en">
                <a:solidFill>
                  <a:srgbClr val="4D4D4D"/>
                </a:solidFill>
              </a:rPr>
              <a:t>Apps Manager can display health, info and logging information unique to a Spring Boot App</a:t>
            </a:r>
          </a:p>
          <a:p>
            <a:pPr lvl="0" rtl="0">
              <a:spcBef>
                <a:spcPts val="0"/>
              </a:spcBef>
              <a:spcAft>
                <a:spcPts val="0"/>
              </a:spcAft>
              <a:buNone/>
            </a:pPr>
            <a:endParaRPr>
              <a:solidFill>
                <a:srgbClr val="4D4D4D"/>
              </a:solidFill>
            </a:endParaRPr>
          </a:p>
          <a:p>
            <a:pPr marL="596900" lvl="0" indent="-342900" rtl="0">
              <a:spcBef>
                <a:spcPts val="0"/>
              </a:spcBef>
              <a:spcAft>
                <a:spcPts val="0"/>
              </a:spcAft>
              <a:buClr>
                <a:srgbClr val="4D4D4D"/>
              </a:buClr>
              <a:buSzPct val="100000"/>
            </a:pPr>
            <a:r>
              <a:rPr lang="en">
                <a:solidFill>
                  <a:srgbClr val="4D4D4D"/>
                </a:solidFill>
              </a:rPr>
              <a:t>Access to this information is based on a user's identity in Elastic Runtime with respect to access to ORG/Space where the App is deployed and their user role</a:t>
            </a:r>
          </a:p>
          <a:p>
            <a:pPr lvl="0" rtl="0">
              <a:lnSpc>
                <a:spcPct val="100000"/>
              </a:lnSpc>
              <a:spcBef>
                <a:spcPts val="360"/>
              </a:spcBef>
              <a:spcAft>
                <a:spcPts val="0"/>
              </a:spcAft>
              <a:buNone/>
            </a:pPr>
            <a:endParaRPr>
              <a:solidFill>
                <a:srgbClr val="000000"/>
              </a:solidFill>
            </a:endParaRPr>
          </a:p>
        </p:txBody>
      </p:sp>
      <p:sp>
        <p:nvSpPr>
          <p:cNvPr id="210" name="Shape 21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Spring on PCF</a:t>
            </a:r>
          </a:p>
        </p:txBody>
      </p:sp>
      <p:pic>
        <p:nvPicPr>
          <p:cNvPr id="211" name="Shape 211"/>
          <p:cNvPicPr preferRelativeResize="0"/>
          <p:nvPr/>
        </p:nvPicPr>
        <p:blipFill rotWithShape="1">
          <a:blip r:embed="rId3">
            <a:alphaModFix/>
          </a:blip>
          <a:srcRect/>
          <a:stretch/>
        </p:blipFill>
        <p:spPr>
          <a:xfrm>
            <a:off x="1467524" y="84174"/>
            <a:ext cx="686999" cy="687000"/>
          </a:xfrm>
          <a:prstGeom prst="rect">
            <a:avLst/>
          </a:prstGeom>
          <a:noFill/>
          <a:ln>
            <a:noFill/>
          </a:ln>
        </p:spPr>
      </p:pic>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PCF Vision for Zipkin</a:t>
            </a:r>
          </a:p>
        </p:txBody>
      </p:sp>
      <p:sp>
        <p:nvSpPr>
          <p:cNvPr id="217" name="Shape 217"/>
          <p:cNvSpPr txBox="1">
            <a:spLocks noGrp="1"/>
          </p:cNvSpPr>
          <p:nvPr>
            <p:ph type="body" idx="4294967295"/>
          </p:nvPr>
        </p:nvSpPr>
        <p:spPr>
          <a:xfrm>
            <a:off x="366725" y="869075"/>
            <a:ext cx="8410500" cy="3760200"/>
          </a:xfrm>
          <a:prstGeom prst="rect">
            <a:avLst/>
          </a:prstGeom>
          <a:noFill/>
          <a:ln>
            <a:noFill/>
          </a:ln>
        </p:spPr>
        <p:txBody>
          <a:bodyPr lIns="0" tIns="0" rIns="0" bIns="0" anchor="t" anchorCtr="0">
            <a:noAutofit/>
          </a:bodyPr>
          <a:lstStyle/>
          <a:p>
            <a:pPr lvl="0" rtl="0">
              <a:spcBef>
                <a:spcPts val="0"/>
              </a:spcBef>
              <a:spcAft>
                <a:spcPts val="0"/>
              </a:spcAft>
              <a:buNone/>
            </a:pPr>
            <a:r>
              <a:rPr lang="en">
                <a:solidFill>
                  <a:schemeClr val="dk1"/>
                </a:solidFill>
              </a:rPr>
              <a:t>Zipkin is being adopted by many programming communities to provide distributed tracing for (RPC) across components. </a:t>
            </a:r>
          </a:p>
          <a:p>
            <a:pPr lvl="0" rtl="0">
              <a:spcBef>
                <a:spcPts val="0"/>
              </a:spcBef>
              <a:spcAft>
                <a:spcPts val="0"/>
              </a:spcAft>
              <a:buNone/>
            </a:pPr>
            <a:r>
              <a:rPr lang="en">
                <a:solidFill>
                  <a:schemeClr val="dk1"/>
                </a:solidFill>
              </a:rPr>
              <a:t>Spring Cloud Sleuth is a library that adds Zipkin tracing support very simply to Spring Boot applications. </a:t>
            </a:r>
          </a:p>
          <a:p>
            <a:pPr lvl="0" rtl="0">
              <a:spcBef>
                <a:spcPts val="0"/>
              </a:spcBef>
              <a:spcAft>
                <a:spcPts val="0"/>
              </a:spcAft>
              <a:buNone/>
            </a:pPr>
            <a:endParaRPr>
              <a:solidFill>
                <a:schemeClr val="dk1"/>
              </a:solidFill>
            </a:endParaRPr>
          </a:p>
          <a:p>
            <a:pPr lvl="0" rtl="0">
              <a:spcBef>
                <a:spcPts val="0"/>
              </a:spcBef>
              <a:spcAft>
                <a:spcPts val="0"/>
              </a:spcAft>
              <a:buNone/>
            </a:pPr>
            <a:r>
              <a:rPr lang="en">
                <a:solidFill>
                  <a:schemeClr val="dk1"/>
                </a:solidFill>
              </a:rPr>
              <a:t>Many PCF customers, including virtually all customers using Spring have applications that span multiple interconnected components. First-class distributed-tracing support enables these customers to more effectively understand performance and troubleshoot their applications.</a:t>
            </a:r>
          </a:p>
          <a:p>
            <a:pPr lvl="0" rtl="0">
              <a:spcBef>
                <a:spcPts val="0"/>
              </a:spcBef>
              <a:spcAft>
                <a:spcPts val="0"/>
              </a:spcAft>
              <a:buNone/>
            </a:pPr>
            <a:endParaRPr>
              <a:solidFill>
                <a:schemeClr val="dk1"/>
              </a:solidFill>
            </a:endParaRPr>
          </a:p>
          <a:p>
            <a:pPr lvl="0" rtl="0">
              <a:spcBef>
                <a:spcPts val="0"/>
              </a:spcBef>
              <a:spcAft>
                <a:spcPts val="0"/>
              </a:spcAft>
              <a:buNone/>
            </a:pPr>
            <a:r>
              <a:rPr lang="en">
                <a:solidFill>
                  <a:schemeClr val="dk1"/>
                </a:solidFill>
              </a:rPr>
              <a:t>With feature enhancements to PCF Metrics and GoRouter, we can propagate Zipkin Trace information in CF logs and displaying logs and metadata related to a Zipkin Trace in PCF Metrics. </a:t>
            </a:r>
          </a:p>
          <a:p>
            <a:pPr lvl="0" rtl="0">
              <a:spcBef>
                <a:spcPts val="0"/>
              </a:spcBef>
              <a:spcAft>
                <a:spcPts val="0"/>
              </a:spcAft>
              <a:buClr>
                <a:schemeClr val="dk1"/>
              </a:buClr>
              <a:buSzPct val="61111"/>
              <a:buFont typeface="Arial"/>
              <a:buNone/>
            </a:pPr>
            <a:endParaRPr>
              <a:solidFill>
                <a:schemeClr val="dk1"/>
              </a:solidFill>
            </a:endParaRPr>
          </a:p>
          <a:p>
            <a:pPr lvl="0" algn="ctr" rtl="0">
              <a:spcBef>
                <a:spcPts val="0"/>
              </a:spcBef>
              <a:spcAft>
                <a:spcPts val="0"/>
              </a:spcAft>
              <a:buNone/>
            </a:pPr>
            <a:endParaRPr>
              <a:solidFill>
                <a:srgbClr val="4D4D4D"/>
              </a:solidFill>
            </a:endParaRPr>
          </a:p>
          <a:p>
            <a:pPr marR="0" lvl="0" algn="l" rtl="0">
              <a:lnSpc>
                <a:spcPct val="130000"/>
              </a:lnSpc>
              <a:spcBef>
                <a:spcPts val="0"/>
              </a:spcBef>
              <a:spcAft>
                <a:spcPts val="0"/>
              </a:spcAft>
              <a:buNone/>
            </a:pPr>
            <a:endParaRPr>
              <a:solidFill>
                <a:srgbClr val="000000"/>
              </a:solidFill>
            </a:endParaRPr>
          </a:p>
          <a:p>
            <a:pPr marR="0" lvl="0" algn="l" rtl="0">
              <a:lnSpc>
                <a:spcPct val="130000"/>
              </a:lnSpc>
              <a:spcBef>
                <a:spcPts val="0"/>
              </a:spcBef>
              <a:spcAft>
                <a:spcPts val="0"/>
              </a:spcAft>
              <a:buNone/>
            </a:pPr>
            <a:endParaRPr>
              <a:solidFill>
                <a:srgbClr val="000000"/>
              </a:solidFill>
            </a:endParaRPr>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PCF Support for Zipkin</a:t>
            </a:r>
          </a:p>
        </p:txBody>
      </p:sp>
      <p:sp>
        <p:nvSpPr>
          <p:cNvPr id="223" name="Shape 223"/>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0" marR="0" lvl="0" indent="-69850" algn="l" rtl="0">
              <a:lnSpc>
                <a:spcPct val="130000"/>
              </a:lnSpc>
              <a:spcBef>
                <a:spcPts val="0"/>
              </a:spcBef>
              <a:spcAft>
                <a:spcPts val="0"/>
              </a:spcAft>
              <a:buClr>
                <a:srgbClr val="000000"/>
              </a:buClr>
              <a:buSzPct val="61111"/>
              <a:buNone/>
            </a:pPr>
            <a:r>
              <a:rPr lang="en">
                <a:solidFill>
                  <a:srgbClr val="4D4D4D"/>
                </a:solidFill>
              </a:rPr>
              <a:t>Developers can can better understand performance and troubleshoot distributed spring boot applications running in PCF by utilizing zipkin tracing and span IDs.</a:t>
            </a:r>
          </a:p>
          <a:p>
            <a:pPr marL="0" marR="0" lvl="0" indent="-69850" algn="l" rtl="0">
              <a:lnSpc>
                <a:spcPct val="130000"/>
              </a:lnSpc>
              <a:spcBef>
                <a:spcPts val="0"/>
              </a:spcBef>
              <a:spcAft>
                <a:spcPts val="0"/>
              </a:spcAft>
              <a:buClr>
                <a:srgbClr val="000000"/>
              </a:buClr>
              <a:buSzPct val="61111"/>
              <a:buNone/>
            </a:pPr>
            <a:endParaRPr>
              <a:solidFill>
                <a:srgbClr val="4D4D4D"/>
              </a:solidFill>
            </a:endParaRPr>
          </a:p>
          <a:p>
            <a:pPr marL="596900" lvl="0" indent="-342900" rtl="0">
              <a:spcBef>
                <a:spcPts val="0"/>
              </a:spcBef>
              <a:spcAft>
                <a:spcPts val="0"/>
              </a:spcAft>
              <a:buClr>
                <a:srgbClr val="4D4D4D"/>
              </a:buClr>
              <a:buSzPct val="100000"/>
            </a:pPr>
            <a:r>
              <a:rPr lang="en">
                <a:solidFill>
                  <a:srgbClr val="4D4D4D"/>
                </a:solidFill>
              </a:rPr>
              <a:t>Runtime Router access logs related to a given App include the span and trace ids in the HTTP header of the request in order to correlate events</a:t>
            </a:r>
          </a:p>
          <a:p>
            <a:pPr marL="596900" lvl="0" indent="-342900" rtl="0">
              <a:spcBef>
                <a:spcPts val="0"/>
              </a:spcBef>
              <a:spcAft>
                <a:spcPts val="0"/>
              </a:spcAft>
              <a:buClr>
                <a:srgbClr val="4D4D4D"/>
              </a:buClr>
              <a:buSzPct val="100000"/>
            </a:pPr>
            <a:r>
              <a:rPr lang="en">
                <a:solidFill>
                  <a:srgbClr val="4D4D4D"/>
                </a:solidFill>
              </a:rPr>
              <a:t>Runtime Router can generate and append span, parent span and trace IDs to HTTP headers when forwarding traffic to applications in order to generate an useful series of Zipkin events</a:t>
            </a:r>
          </a:p>
          <a:p>
            <a:pPr lvl="0" rtl="0">
              <a:spcBef>
                <a:spcPts val="0"/>
              </a:spcBef>
              <a:spcAft>
                <a:spcPts val="0"/>
              </a:spcAft>
              <a:buNone/>
            </a:pPr>
            <a:endParaRPr>
              <a:solidFill>
                <a:srgbClr val="4D4D4D"/>
              </a:solidFill>
            </a:endParaRPr>
          </a:p>
          <a:p>
            <a:pPr lvl="0" algn="ctr" rtl="0">
              <a:spcBef>
                <a:spcPts val="0"/>
              </a:spcBef>
              <a:spcAft>
                <a:spcPts val="0"/>
              </a:spcAft>
              <a:buNone/>
            </a:pPr>
            <a:r>
              <a:rPr lang="en" sz="1200" u="sng">
                <a:solidFill>
                  <a:schemeClr val="hlink"/>
                </a:solidFill>
                <a:hlinkClick r:id="rId3"/>
              </a:rPr>
              <a:t>http://www.slideshare.net/MarcinGrzejszczak/microservices-tracing-with-spring-cloud-and-zipkin-61942031/1</a:t>
            </a:r>
            <a:r>
              <a:rPr lang="en" sz="1200">
                <a:solidFill>
                  <a:srgbClr val="222222"/>
                </a:solidFill>
              </a:rPr>
              <a:t> </a:t>
            </a:r>
          </a:p>
          <a:p>
            <a:pPr marR="0" lvl="0" algn="l" rtl="0">
              <a:lnSpc>
                <a:spcPct val="130000"/>
              </a:lnSpc>
              <a:spcBef>
                <a:spcPts val="0"/>
              </a:spcBef>
              <a:spcAft>
                <a:spcPts val="0"/>
              </a:spcAft>
              <a:buNone/>
            </a:pPr>
            <a:endParaRPr sz="2000">
              <a:solidFill>
                <a:srgbClr val="000000"/>
              </a:solidFill>
            </a:endParaRPr>
          </a:p>
          <a:p>
            <a:pPr marR="0" lvl="0" algn="l" rtl="0">
              <a:lnSpc>
                <a:spcPct val="130000"/>
              </a:lnSpc>
              <a:spcBef>
                <a:spcPts val="0"/>
              </a:spcBef>
              <a:spcAft>
                <a:spcPts val="0"/>
              </a:spcAft>
              <a:buNone/>
            </a:pPr>
            <a:endParaRPr sz="2000">
              <a:solidFill>
                <a:srgbClr val="000000"/>
              </a:solidFill>
            </a:endParaRPr>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66712" y="96837"/>
            <a:ext cx="8410500" cy="460500"/>
          </a:xfrm>
          <a:prstGeom prst="rect">
            <a:avLst/>
          </a:prstGeom>
        </p:spPr>
        <p:txBody>
          <a:bodyPr lIns="91425" tIns="91425" rIns="91425" bIns="91425" anchor="t" anchorCtr="0">
            <a:noAutofit/>
          </a:bodyPr>
          <a:lstStyle/>
          <a:p>
            <a:pPr lvl="0" rtl="0">
              <a:spcBef>
                <a:spcPts val="0"/>
              </a:spcBef>
              <a:buNone/>
            </a:pPr>
            <a:r>
              <a:rPr lang="en" sz="2400" dirty="0"/>
              <a:t>App Autoscaling Enhancements</a:t>
            </a:r>
          </a:p>
        </p:txBody>
      </p:sp>
      <p:sp>
        <p:nvSpPr>
          <p:cNvPr id="229" name="Shape 229"/>
          <p:cNvSpPr txBox="1"/>
          <p:nvPr/>
        </p:nvSpPr>
        <p:spPr>
          <a:xfrm>
            <a:off x="275225" y="943675"/>
            <a:ext cx="4941300" cy="4114800"/>
          </a:xfrm>
          <a:prstGeom prst="rect">
            <a:avLst/>
          </a:prstGeom>
          <a:noFill/>
          <a:ln>
            <a:noFill/>
          </a:ln>
        </p:spPr>
        <p:txBody>
          <a:bodyPr lIns="91425" tIns="91425" rIns="91425" bIns="91425" anchor="ctr" anchorCtr="0">
            <a:noAutofit/>
          </a:bodyPr>
          <a:lstStyle/>
          <a:p>
            <a:pPr marL="457200" lvl="0" indent="-317500" rtl="0">
              <a:lnSpc>
                <a:spcPct val="150000"/>
              </a:lnSpc>
              <a:spcBef>
                <a:spcPts val="0"/>
              </a:spcBef>
              <a:buClr>
                <a:schemeClr val="dk2"/>
              </a:buClr>
            </a:pPr>
            <a:r>
              <a:rPr lang="en" sz="1000" dirty="0">
                <a:solidFill>
                  <a:schemeClr val="dk2"/>
                </a:solidFill>
              </a:rPr>
              <a:t>API to configure Autoscaling</a:t>
            </a:r>
          </a:p>
          <a:p>
            <a:pPr marL="914400" lvl="1" indent="-304800" rtl="0">
              <a:lnSpc>
                <a:spcPct val="150000"/>
              </a:lnSpc>
              <a:spcBef>
                <a:spcPts val="0"/>
              </a:spcBef>
              <a:buClr>
                <a:schemeClr val="dk2"/>
              </a:buClr>
              <a:buSzPct val="100000"/>
            </a:pPr>
            <a:r>
              <a:rPr lang="en" sz="1000" dirty="0">
                <a:solidFill>
                  <a:schemeClr val="dk2"/>
                </a:solidFill>
              </a:rPr>
              <a:t>Enables CI/CD pipeline-based configuration</a:t>
            </a:r>
          </a:p>
          <a:p>
            <a:pPr marL="914400" lvl="1" indent="-304800" rtl="0">
              <a:lnSpc>
                <a:spcPct val="150000"/>
              </a:lnSpc>
              <a:spcBef>
                <a:spcPts val="0"/>
              </a:spcBef>
              <a:buClr>
                <a:schemeClr val="dk2"/>
              </a:buClr>
              <a:buSzPct val="100000"/>
            </a:pPr>
            <a:r>
              <a:rPr lang="en" sz="1000" dirty="0">
                <a:solidFill>
                  <a:schemeClr val="dk2"/>
                </a:solidFill>
              </a:rPr>
              <a:t>Scriptable, REST-based API</a:t>
            </a:r>
            <a:br>
              <a:rPr lang="en" sz="1000" dirty="0">
                <a:solidFill>
                  <a:schemeClr val="dk2"/>
                </a:solidFill>
              </a:rPr>
            </a:br>
            <a:r>
              <a:rPr lang="en" sz="1000" u="sng" dirty="0">
                <a:solidFill>
                  <a:schemeClr val="hlink"/>
                </a:solidFill>
                <a:hlinkClick r:id="rId3"/>
              </a:rPr>
              <a:t>http://docs.run.pivotal.io/appsman-services/autoscaler/api/</a:t>
            </a:r>
          </a:p>
          <a:p>
            <a:pPr marL="457200" lvl="0" indent="-317500" rtl="0">
              <a:lnSpc>
                <a:spcPct val="150000"/>
              </a:lnSpc>
              <a:spcBef>
                <a:spcPts val="0"/>
              </a:spcBef>
              <a:buClr>
                <a:schemeClr val="dk2"/>
              </a:buClr>
            </a:pPr>
            <a:r>
              <a:rPr lang="en" sz="1000" dirty="0">
                <a:solidFill>
                  <a:schemeClr val="dk2"/>
                </a:solidFill>
              </a:rPr>
              <a:t>New Trigger Metrics for Autoscaling Rules</a:t>
            </a:r>
          </a:p>
          <a:p>
            <a:pPr marL="914400" lvl="1" indent="-304800" rtl="0">
              <a:lnSpc>
                <a:spcPct val="150000"/>
              </a:lnSpc>
              <a:spcBef>
                <a:spcPts val="0"/>
              </a:spcBef>
              <a:buClr>
                <a:schemeClr val="dk2"/>
              </a:buClr>
              <a:buSzPct val="100000"/>
            </a:pPr>
            <a:r>
              <a:rPr lang="en" sz="1000" dirty="0">
                <a:solidFill>
                  <a:schemeClr val="dk2"/>
                </a:solidFill>
              </a:rPr>
              <a:t>HTTP Throughput </a:t>
            </a:r>
          </a:p>
          <a:p>
            <a:pPr marL="1371600" lvl="2" indent="-292100" rtl="0">
              <a:lnSpc>
                <a:spcPct val="150000"/>
              </a:lnSpc>
              <a:spcBef>
                <a:spcPts val="0"/>
              </a:spcBef>
              <a:buClr>
                <a:schemeClr val="dk2"/>
              </a:buClr>
              <a:buSzPct val="100000"/>
            </a:pPr>
            <a:r>
              <a:rPr lang="en" sz="1000" dirty="0">
                <a:solidFill>
                  <a:schemeClr val="dk2"/>
                </a:solidFill>
              </a:rPr>
              <a:t># of HTTP Requests / Second ➗ App Instances</a:t>
            </a:r>
          </a:p>
          <a:p>
            <a:pPr marL="914400" lvl="1" indent="-304800" rtl="0">
              <a:lnSpc>
                <a:spcPct val="150000"/>
              </a:lnSpc>
              <a:spcBef>
                <a:spcPts val="0"/>
              </a:spcBef>
              <a:buClr>
                <a:schemeClr val="dk2"/>
              </a:buClr>
              <a:buSzPct val="100000"/>
            </a:pPr>
            <a:r>
              <a:rPr lang="en" sz="1000" dirty="0">
                <a:solidFill>
                  <a:schemeClr val="dk2"/>
                </a:solidFill>
              </a:rPr>
              <a:t>HTTP Latency (99% / 95%)</a:t>
            </a:r>
          </a:p>
          <a:p>
            <a:pPr marL="1371600" lvl="2" indent="-292100" rtl="0">
              <a:lnSpc>
                <a:spcPct val="150000"/>
              </a:lnSpc>
              <a:spcBef>
                <a:spcPts val="0"/>
              </a:spcBef>
              <a:buClr>
                <a:schemeClr val="dk2"/>
              </a:buClr>
              <a:buSzPct val="100000"/>
            </a:pPr>
            <a:r>
              <a:rPr lang="en" sz="1000" dirty="0">
                <a:solidFill>
                  <a:schemeClr val="dk2"/>
                </a:solidFill>
              </a:rPr>
              <a:t>App response latency </a:t>
            </a:r>
            <a:br>
              <a:rPr lang="en" sz="1000" dirty="0">
                <a:solidFill>
                  <a:schemeClr val="dk2"/>
                </a:solidFill>
              </a:rPr>
            </a:br>
            <a:r>
              <a:rPr lang="en" sz="1000" dirty="0">
                <a:solidFill>
                  <a:schemeClr val="dk2"/>
                </a:solidFill>
              </a:rPr>
              <a:t>(average time it takes for the request to go from the GoRouter to the App and back)</a:t>
            </a:r>
          </a:p>
          <a:p>
            <a:pPr marL="914400" lvl="1" indent="-304800" rtl="0">
              <a:lnSpc>
                <a:spcPct val="150000"/>
              </a:lnSpc>
              <a:spcBef>
                <a:spcPts val="0"/>
              </a:spcBef>
              <a:buClr>
                <a:schemeClr val="dk2"/>
              </a:buClr>
              <a:buSzPct val="100000"/>
            </a:pPr>
            <a:r>
              <a:rPr lang="en" sz="1000" dirty="0">
                <a:solidFill>
                  <a:schemeClr val="dk2"/>
                </a:solidFill>
              </a:rPr>
              <a:t>CPU Utilization</a:t>
            </a:r>
          </a:p>
          <a:p>
            <a:pPr marL="1371600" lvl="2" indent="-292100" rtl="0">
              <a:lnSpc>
                <a:spcPct val="150000"/>
              </a:lnSpc>
              <a:spcBef>
                <a:spcPts val="0"/>
              </a:spcBef>
              <a:buClr>
                <a:schemeClr val="dk2"/>
              </a:buClr>
              <a:buSzPct val="100000"/>
            </a:pPr>
            <a:r>
              <a:rPr lang="en" sz="1000" dirty="0">
                <a:solidFill>
                  <a:schemeClr val="dk2"/>
                </a:solidFill>
              </a:rPr>
              <a:t>Existing metric but used to be point in time calculation</a:t>
            </a:r>
          </a:p>
          <a:p>
            <a:pPr marL="457200" marR="0" lvl="0" indent="-317500" algn="l" rtl="0">
              <a:lnSpc>
                <a:spcPct val="150000"/>
              </a:lnSpc>
              <a:spcBef>
                <a:spcPts val="0"/>
              </a:spcBef>
              <a:buClr>
                <a:schemeClr val="dk2"/>
              </a:buClr>
            </a:pPr>
            <a:r>
              <a:rPr lang="en" sz="1000" dirty="0">
                <a:solidFill>
                  <a:schemeClr val="dk2"/>
                </a:solidFill>
              </a:rPr>
              <a:t>All 3 metrics are now rolling avg. over 30 seconds </a:t>
            </a:r>
          </a:p>
          <a:p>
            <a:pPr marL="914400" lvl="1" indent="-304800" rtl="0">
              <a:lnSpc>
                <a:spcPct val="150000"/>
              </a:lnSpc>
              <a:spcBef>
                <a:spcPts val="0"/>
              </a:spcBef>
              <a:buClr>
                <a:schemeClr val="dk2"/>
              </a:buClr>
              <a:buSzPct val="100000"/>
            </a:pPr>
            <a:r>
              <a:rPr lang="en" sz="1000" dirty="0">
                <a:solidFill>
                  <a:schemeClr val="dk2"/>
                </a:solidFill>
              </a:rPr>
              <a:t>Rules are evaluated every 5 seconds (not 5 minutes)</a:t>
            </a:r>
          </a:p>
          <a:p>
            <a:pPr marL="457200" marR="0" lvl="0" indent="-317500" algn="l" rtl="0">
              <a:lnSpc>
                <a:spcPct val="150000"/>
              </a:lnSpc>
              <a:spcBef>
                <a:spcPts val="0"/>
              </a:spcBef>
              <a:buClr>
                <a:schemeClr val="dk2"/>
              </a:buClr>
            </a:pPr>
            <a:r>
              <a:rPr lang="en" sz="1000" dirty="0">
                <a:solidFill>
                  <a:schemeClr val="dk2"/>
                </a:solidFill>
              </a:rPr>
              <a:t>Scaling is limited to 1 AI at a time, and once every 30 seconds</a:t>
            </a:r>
          </a:p>
          <a:p>
            <a:pPr marL="457200" marR="0" lvl="0" indent="-317500" algn="l" rtl="0">
              <a:lnSpc>
                <a:spcPct val="150000"/>
              </a:lnSpc>
              <a:spcBef>
                <a:spcPts val="0"/>
              </a:spcBef>
              <a:buClr>
                <a:schemeClr val="dk2"/>
              </a:buClr>
            </a:pPr>
            <a:r>
              <a:rPr lang="en" sz="1000" dirty="0">
                <a:solidFill>
                  <a:schemeClr val="dk2"/>
                </a:solidFill>
              </a:rPr>
              <a:t>Supports multiple metrics per app</a:t>
            </a:r>
          </a:p>
        </p:txBody>
      </p:sp>
      <p:pic>
        <p:nvPicPr>
          <p:cNvPr id="230" name="Shape 230"/>
          <p:cNvPicPr preferRelativeResize="0"/>
          <p:nvPr/>
        </p:nvPicPr>
        <p:blipFill>
          <a:blip r:embed="rId4">
            <a:alphaModFix/>
          </a:blip>
          <a:stretch>
            <a:fillRect/>
          </a:stretch>
        </p:blipFill>
        <p:spPr>
          <a:xfrm>
            <a:off x="5326375" y="1057937"/>
            <a:ext cx="1705749" cy="2971012"/>
          </a:xfrm>
          <a:prstGeom prst="rect">
            <a:avLst/>
          </a:prstGeom>
          <a:noFill/>
          <a:ln>
            <a:noFill/>
          </a:ln>
        </p:spPr>
      </p:pic>
      <p:pic>
        <p:nvPicPr>
          <p:cNvPr id="231" name="Shape 231"/>
          <p:cNvPicPr preferRelativeResize="0"/>
          <p:nvPr/>
        </p:nvPicPr>
        <p:blipFill>
          <a:blip r:embed="rId5">
            <a:alphaModFix/>
          </a:blip>
          <a:stretch>
            <a:fillRect/>
          </a:stretch>
        </p:blipFill>
        <p:spPr>
          <a:xfrm>
            <a:off x="7141977" y="1049162"/>
            <a:ext cx="1705750" cy="2988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p:nvPr/>
        </p:nvSpPr>
        <p:spPr>
          <a:xfrm>
            <a:off x="1168050" y="248775"/>
            <a:ext cx="6807900" cy="2194500"/>
          </a:xfrm>
          <a:prstGeom prst="rect">
            <a:avLst/>
          </a:prstGeom>
          <a:noFill/>
          <a:ln>
            <a:noFill/>
          </a:ln>
        </p:spPr>
        <p:txBody>
          <a:bodyPr lIns="91425" tIns="91425" rIns="91425" bIns="91425" anchor="t" anchorCtr="0">
            <a:noAutofit/>
          </a:bodyPr>
          <a:lstStyle/>
          <a:p>
            <a:pPr lvl="0" algn="ctr" rtl="0">
              <a:spcBef>
                <a:spcPts val="0"/>
              </a:spcBef>
              <a:buNone/>
            </a:pPr>
            <a:r>
              <a:rPr lang="en" sz="3600" b="1">
                <a:solidFill>
                  <a:srgbClr val="FFFFFF"/>
                </a:solidFill>
              </a:rPr>
              <a:t>Services</a:t>
            </a:r>
          </a:p>
          <a:p>
            <a:pPr lvl="0" algn="ctr" rtl="0">
              <a:spcBef>
                <a:spcPts val="0"/>
              </a:spcBef>
              <a:buNone/>
            </a:pPr>
            <a:endParaRPr sz="3600" b="1">
              <a:solidFill>
                <a:srgbClr val="FFFFFF"/>
              </a:solidFill>
            </a:endParaRPr>
          </a:p>
        </p:txBody>
      </p:sp>
      <p:sp>
        <p:nvSpPr>
          <p:cNvPr id="237" name="Shape 237"/>
          <p:cNvSpPr txBox="1"/>
          <p:nvPr/>
        </p:nvSpPr>
        <p:spPr>
          <a:xfrm>
            <a:off x="4612700" y="1094750"/>
            <a:ext cx="1964700" cy="968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solidFill>
                  <a:srgbClr val="FFFFFF"/>
                </a:solidFill>
              </a:rPr>
              <a:t>MySQL</a:t>
            </a:r>
          </a:p>
          <a:p>
            <a:pPr lvl="0" algn="ctr" rtl="0">
              <a:spcBef>
                <a:spcPts val="0"/>
              </a:spcBef>
              <a:buNone/>
            </a:pPr>
            <a:r>
              <a:rPr lang="en" sz="1800">
                <a:solidFill>
                  <a:srgbClr val="FFFFFF"/>
                </a:solidFill>
              </a:rPr>
              <a:t>1.8</a:t>
            </a:r>
          </a:p>
          <a:p>
            <a:pPr lvl="0" algn="ctr" rtl="0">
              <a:spcBef>
                <a:spcPts val="0"/>
              </a:spcBef>
              <a:buNone/>
            </a:pPr>
            <a:r>
              <a:rPr lang="en" sz="1800"/>
              <a:t>January 2017</a:t>
            </a:r>
          </a:p>
        </p:txBody>
      </p:sp>
      <p:sp>
        <p:nvSpPr>
          <p:cNvPr id="238" name="Shape 238"/>
          <p:cNvSpPr txBox="1"/>
          <p:nvPr/>
        </p:nvSpPr>
        <p:spPr>
          <a:xfrm>
            <a:off x="3589650" y="3504475"/>
            <a:ext cx="1964700" cy="1145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solidFill>
                  <a:srgbClr val="FFFFFF"/>
                </a:solidFill>
              </a:rPr>
              <a:t>Spring Cloud Services 1.3.0</a:t>
            </a:r>
          </a:p>
          <a:p>
            <a:pPr lvl="0" algn="ctr" rtl="0">
              <a:spcBef>
                <a:spcPts val="0"/>
              </a:spcBef>
              <a:buNone/>
            </a:pPr>
            <a:r>
              <a:rPr lang="en" sz="1800"/>
              <a:t>November 2016</a:t>
            </a:r>
          </a:p>
        </p:txBody>
      </p:sp>
      <p:sp>
        <p:nvSpPr>
          <p:cNvPr id="239" name="Shape 239"/>
          <p:cNvSpPr txBox="1"/>
          <p:nvPr/>
        </p:nvSpPr>
        <p:spPr>
          <a:xfrm>
            <a:off x="2479100" y="1094750"/>
            <a:ext cx="1964700" cy="968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61111"/>
              <a:buFont typeface="Arial"/>
              <a:buNone/>
            </a:pPr>
            <a:r>
              <a:rPr lang="en" sz="1800">
                <a:solidFill>
                  <a:schemeClr val="lt1"/>
                </a:solidFill>
              </a:rPr>
              <a:t>Redis</a:t>
            </a:r>
          </a:p>
          <a:p>
            <a:pPr lvl="0" algn="ctr" rtl="0">
              <a:spcBef>
                <a:spcPts val="0"/>
              </a:spcBef>
              <a:buClr>
                <a:schemeClr val="dk1"/>
              </a:buClr>
              <a:buSzPct val="61111"/>
              <a:buFont typeface="Arial"/>
              <a:buNone/>
            </a:pPr>
            <a:r>
              <a:rPr lang="en" sz="1800">
                <a:solidFill>
                  <a:schemeClr val="lt1"/>
                </a:solidFill>
              </a:rPr>
              <a:t>1.7</a:t>
            </a:r>
          </a:p>
          <a:p>
            <a:pPr lvl="0" algn="ctr" rtl="0">
              <a:spcBef>
                <a:spcPts val="0"/>
              </a:spcBef>
              <a:buClr>
                <a:schemeClr val="dk1"/>
              </a:buClr>
              <a:buSzPct val="61111"/>
              <a:buFont typeface="Arial"/>
              <a:buNone/>
            </a:pPr>
            <a:r>
              <a:rPr lang="en" sz="1800"/>
              <a:t>December 2016</a:t>
            </a:r>
          </a:p>
        </p:txBody>
      </p:sp>
      <p:sp>
        <p:nvSpPr>
          <p:cNvPr id="240" name="Shape 240"/>
          <p:cNvSpPr txBox="1"/>
          <p:nvPr/>
        </p:nvSpPr>
        <p:spPr>
          <a:xfrm>
            <a:off x="2479100" y="2261225"/>
            <a:ext cx="1964700" cy="968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61111"/>
              <a:buFont typeface="Arial"/>
              <a:buNone/>
            </a:pPr>
            <a:r>
              <a:rPr lang="en" sz="1800">
                <a:solidFill>
                  <a:schemeClr val="lt1"/>
                </a:solidFill>
              </a:rPr>
              <a:t>RabbitMQ</a:t>
            </a:r>
          </a:p>
          <a:p>
            <a:pPr lvl="0" algn="ctr" rtl="0">
              <a:spcBef>
                <a:spcPts val="0"/>
              </a:spcBef>
              <a:buClr>
                <a:schemeClr val="dk1"/>
              </a:buClr>
              <a:buSzPct val="61111"/>
              <a:buFont typeface="Arial"/>
              <a:buNone/>
            </a:pPr>
            <a:r>
              <a:rPr lang="en" sz="1800">
                <a:solidFill>
                  <a:schemeClr val="lt1"/>
                </a:solidFill>
              </a:rPr>
              <a:t>1.8</a:t>
            </a:r>
          </a:p>
          <a:p>
            <a:pPr lvl="0" algn="ctr" rtl="0">
              <a:spcBef>
                <a:spcPts val="0"/>
              </a:spcBef>
              <a:buClr>
                <a:schemeClr val="dk1"/>
              </a:buClr>
              <a:buSzPct val="61111"/>
              <a:buFont typeface="Arial"/>
              <a:buNone/>
            </a:pPr>
            <a:r>
              <a:rPr lang="en" sz="1800">
                <a:solidFill>
                  <a:schemeClr val="dk1"/>
                </a:solidFill>
              </a:rPr>
              <a:t>December 2016</a:t>
            </a:r>
          </a:p>
        </p:txBody>
      </p:sp>
      <p:sp>
        <p:nvSpPr>
          <p:cNvPr id="241" name="Shape 241"/>
          <p:cNvSpPr txBox="1"/>
          <p:nvPr/>
        </p:nvSpPr>
        <p:spPr>
          <a:xfrm>
            <a:off x="4612700" y="2262275"/>
            <a:ext cx="1964700" cy="968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61111"/>
              <a:buFont typeface="Arial"/>
              <a:buNone/>
            </a:pPr>
            <a:r>
              <a:rPr lang="en" sz="1800">
                <a:solidFill>
                  <a:schemeClr val="lt1"/>
                </a:solidFill>
              </a:rPr>
              <a:t>Gemfire</a:t>
            </a:r>
          </a:p>
          <a:p>
            <a:pPr lvl="0" algn="ctr" rtl="0">
              <a:spcBef>
                <a:spcPts val="0"/>
              </a:spcBef>
              <a:buClr>
                <a:schemeClr val="dk1"/>
              </a:buClr>
              <a:buSzPct val="61111"/>
              <a:buFont typeface="Arial"/>
              <a:buNone/>
            </a:pPr>
            <a:r>
              <a:rPr lang="en" sz="1800">
                <a:solidFill>
                  <a:schemeClr val="lt1"/>
                </a:solidFill>
              </a:rPr>
              <a:t>2.0</a:t>
            </a:r>
          </a:p>
          <a:p>
            <a:pPr lvl="0" algn="ctr" rtl="0">
              <a:spcBef>
                <a:spcPts val="0"/>
              </a:spcBef>
              <a:buClr>
                <a:schemeClr val="dk1"/>
              </a:buClr>
              <a:buSzPct val="61111"/>
              <a:buFont typeface="Arial"/>
              <a:buNone/>
            </a:pPr>
            <a:r>
              <a:rPr lang="en" sz="1800"/>
              <a:t>February 2017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Pivotal Services SDK</a:t>
            </a:r>
          </a:p>
        </p:txBody>
      </p:sp>
      <p:sp>
        <p:nvSpPr>
          <p:cNvPr id="247" name="Shape 247"/>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0" marR="0" lvl="0" indent="0" algn="l" rtl="0">
              <a:lnSpc>
                <a:spcPct val="130000"/>
              </a:lnSpc>
              <a:spcBef>
                <a:spcPts val="0"/>
              </a:spcBef>
              <a:spcAft>
                <a:spcPts val="0"/>
              </a:spcAft>
              <a:buClr>
                <a:srgbClr val="000000"/>
              </a:buClr>
              <a:buSzPct val="100000"/>
              <a:buFont typeface="Noto Sans Symbols"/>
              <a:buChar char="•"/>
            </a:pPr>
            <a:r>
              <a:rPr lang="en" sz="2000">
                <a:solidFill>
                  <a:srgbClr val="000000"/>
                </a:solidFill>
              </a:rPr>
              <a:t>Reusable components to be used by all services teams</a:t>
            </a:r>
          </a:p>
          <a:p>
            <a:pPr marL="0" marR="0" lvl="0" indent="0" algn="l" rtl="0">
              <a:lnSpc>
                <a:spcPct val="130000"/>
              </a:lnSpc>
              <a:spcBef>
                <a:spcPts val="0"/>
              </a:spcBef>
              <a:spcAft>
                <a:spcPts val="0"/>
              </a:spcAft>
              <a:buClr>
                <a:srgbClr val="000000"/>
              </a:buClr>
              <a:buSzPct val="100000"/>
              <a:buFont typeface="Noto Sans Symbols"/>
              <a:buChar char="•"/>
            </a:pPr>
            <a:r>
              <a:rPr lang="en" sz="2000">
                <a:solidFill>
                  <a:srgbClr val="000000"/>
                </a:solidFill>
              </a:rPr>
              <a:t>Includes docs, examples and guides</a:t>
            </a:r>
          </a:p>
          <a:p>
            <a:pPr marL="0" marR="0" lvl="0" indent="0" algn="l" rtl="0">
              <a:lnSpc>
                <a:spcPct val="130000"/>
              </a:lnSpc>
              <a:spcBef>
                <a:spcPts val="0"/>
              </a:spcBef>
              <a:spcAft>
                <a:spcPts val="0"/>
              </a:spcAft>
              <a:buClr>
                <a:srgbClr val="000000"/>
              </a:buClr>
              <a:buSzPct val="100000"/>
              <a:buFont typeface="Noto Sans Symbols"/>
              <a:buChar char="•"/>
            </a:pPr>
            <a:r>
              <a:rPr lang="en" sz="2000">
                <a:solidFill>
                  <a:srgbClr val="000000"/>
                </a:solidFill>
              </a:rPr>
              <a:t>Used by Global Ecosystem, Pivotal partners, customers and internal teams</a:t>
            </a:r>
          </a:p>
          <a:p>
            <a:pPr marL="0" marR="0" lvl="0" indent="0" algn="l" rtl="0">
              <a:lnSpc>
                <a:spcPct val="130000"/>
              </a:lnSpc>
              <a:spcBef>
                <a:spcPts val="0"/>
              </a:spcBef>
              <a:spcAft>
                <a:spcPts val="0"/>
              </a:spcAft>
              <a:buClr>
                <a:srgbClr val="000000"/>
              </a:buClr>
              <a:buSzPct val="100000"/>
              <a:buFont typeface="Noto Sans Symbols"/>
              <a:buChar char="•"/>
            </a:pPr>
            <a:r>
              <a:rPr lang="en" sz="2000">
                <a:solidFill>
                  <a:srgbClr val="000000"/>
                </a:solidFill>
              </a:rPr>
              <a:t>Features:</a:t>
            </a:r>
          </a:p>
          <a:p>
            <a:pPr marL="914400" marR="0" lvl="1" indent="-355600" algn="l" rtl="0">
              <a:lnSpc>
                <a:spcPct val="130000"/>
              </a:lnSpc>
              <a:spcBef>
                <a:spcPts val="0"/>
              </a:spcBef>
              <a:spcAft>
                <a:spcPts val="0"/>
              </a:spcAft>
              <a:buClr>
                <a:srgbClr val="000000"/>
              </a:buClr>
              <a:buSzPct val="100000"/>
            </a:pPr>
            <a:r>
              <a:rPr lang="en" sz="2000">
                <a:solidFill>
                  <a:srgbClr val="000000"/>
                </a:solidFill>
              </a:rPr>
              <a:t>On Demand Broker</a:t>
            </a:r>
          </a:p>
          <a:p>
            <a:pPr marL="914400" marR="0" lvl="1" indent="-355600" algn="l" rtl="0">
              <a:lnSpc>
                <a:spcPct val="130000"/>
              </a:lnSpc>
              <a:spcBef>
                <a:spcPts val="0"/>
              </a:spcBef>
              <a:spcAft>
                <a:spcPts val="0"/>
              </a:spcAft>
              <a:buClr>
                <a:srgbClr val="000000"/>
              </a:buClr>
              <a:buSzPct val="100000"/>
            </a:pPr>
            <a:r>
              <a:rPr lang="en" sz="2000">
                <a:solidFill>
                  <a:srgbClr val="000000"/>
                </a:solidFill>
              </a:rPr>
              <a:t>Backups</a:t>
            </a:r>
          </a:p>
          <a:p>
            <a:pPr marL="914400" marR="0" lvl="1" indent="-355600" algn="l" rtl="0">
              <a:lnSpc>
                <a:spcPct val="130000"/>
              </a:lnSpc>
              <a:spcBef>
                <a:spcPts val="0"/>
              </a:spcBef>
              <a:spcAft>
                <a:spcPts val="0"/>
              </a:spcAft>
              <a:buClr>
                <a:srgbClr val="000000"/>
              </a:buClr>
              <a:buSzPct val="100000"/>
            </a:pPr>
            <a:r>
              <a:rPr lang="en" sz="2000">
                <a:solidFill>
                  <a:srgbClr val="000000"/>
                </a:solidFill>
              </a:rPr>
              <a:t>Metrics</a:t>
            </a:r>
          </a:p>
          <a:p>
            <a:pPr marL="0" marR="0" lvl="0" indent="0" algn="l" rtl="0">
              <a:lnSpc>
                <a:spcPct val="130000"/>
              </a:lnSpc>
              <a:spcBef>
                <a:spcPts val="0"/>
              </a:spcBef>
              <a:spcAft>
                <a:spcPts val="0"/>
              </a:spcAft>
              <a:buClr>
                <a:schemeClr val="accent1"/>
              </a:buClr>
              <a:buSzPct val="100000"/>
              <a:buFont typeface="Noto Sans Symbols"/>
              <a:buNone/>
            </a:pPr>
            <a:endParaRPr sz="20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Redis</a:t>
            </a:r>
          </a:p>
        </p:txBody>
      </p:sp>
      <p:sp>
        <p:nvSpPr>
          <p:cNvPr id="253" name="Shape 253"/>
          <p:cNvSpPr txBox="1">
            <a:spLocks noGrp="1"/>
          </p:cNvSpPr>
          <p:nvPr>
            <p:ph type="body" idx="4294967295"/>
          </p:nvPr>
        </p:nvSpPr>
        <p:spPr>
          <a:xfrm>
            <a:off x="366725" y="1170126"/>
            <a:ext cx="8410500" cy="3383100"/>
          </a:xfrm>
          <a:prstGeom prst="rect">
            <a:avLst/>
          </a:prstGeom>
          <a:noFill/>
          <a:ln>
            <a:noFill/>
          </a:ln>
        </p:spPr>
        <p:txBody>
          <a:bodyPr lIns="0" tIns="0" rIns="0" bIns="0" anchor="t" anchorCtr="0">
            <a:noAutofit/>
          </a:bodyPr>
          <a:lstStyle/>
          <a:p>
            <a:pPr marR="0" lvl="0" algn="l" rtl="0">
              <a:lnSpc>
                <a:spcPct val="130000"/>
              </a:lnSpc>
              <a:spcBef>
                <a:spcPts val="0"/>
              </a:spcBef>
              <a:spcAft>
                <a:spcPts val="0"/>
              </a:spcAft>
              <a:buNone/>
            </a:pPr>
            <a:r>
              <a:rPr lang="en" sz="2000">
                <a:solidFill>
                  <a:srgbClr val="000000"/>
                </a:solidFill>
              </a:rPr>
              <a:t>Ready to use, high speed key value store that includes</a:t>
            </a:r>
          </a:p>
          <a:p>
            <a:pPr marL="0" marR="0" lvl="0" indent="0" algn="l" rtl="0">
              <a:lnSpc>
                <a:spcPct val="130000"/>
              </a:lnSpc>
              <a:spcBef>
                <a:spcPts val="0"/>
              </a:spcBef>
              <a:spcAft>
                <a:spcPts val="0"/>
              </a:spcAft>
              <a:buNone/>
            </a:pPr>
            <a:r>
              <a:rPr lang="en" sz="2000">
                <a:solidFill>
                  <a:srgbClr val="000000"/>
                </a:solidFill>
              </a:rPr>
              <a:t>IPSEC support and Operational Monitoring.</a:t>
            </a:r>
          </a:p>
          <a:p>
            <a:pPr marR="0" lvl="0" algn="l" rtl="0">
              <a:lnSpc>
                <a:spcPct val="130000"/>
              </a:lnSpc>
              <a:spcBef>
                <a:spcPts val="0"/>
              </a:spcBef>
              <a:spcAft>
                <a:spcPts val="0"/>
              </a:spcAft>
              <a:buNone/>
            </a:pPr>
            <a:endParaRPr sz="2000">
              <a:solidFill>
                <a:srgbClr val="000000"/>
              </a:solidFill>
            </a:endParaRPr>
          </a:p>
          <a:p>
            <a:pPr marR="0" lvl="0" algn="l" rtl="0">
              <a:lnSpc>
                <a:spcPct val="130000"/>
              </a:lnSpc>
              <a:spcBef>
                <a:spcPts val="0"/>
              </a:spcBef>
              <a:spcAft>
                <a:spcPts val="0"/>
              </a:spcAft>
              <a:buNone/>
            </a:pPr>
            <a:r>
              <a:rPr lang="en" sz="2000">
                <a:solidFill>
                  <a:srgbClr val="000000"/>
                </a:solidFill>
              </a:rPr>
              <a:t>Customers today are using redis as a Database, Cache and Message Broker.</a:t>
            </a:r>
          </a:p>
          <a:p>
            <a:pPr marR="0" lvl="0" algn="l" rtl="0">
              <a:lnSpc>
                <a:spcPct val="130000"/>
              </a:lnSpc>
              <a:spcBef>
                <a:spcPts val="0"/>
              </a:spcBef>
              <a:spcAft>
                <a:spcPts val="0"/>
              </a:spcAft>
              <a:buNone/>
            </a:pPr>
            <a:endParaRPr sz="2000">
              <a:solidFill>
                <a:srgbClr val="000000"/>
              </a:solidFill>
            </a:endParaRPr>
          </a:p>
          <a:p>
            <a:pPr marR="0" lvl="0" algn="l" rtl="0">
              <a:lnSpc>
                <a:spcPct val="130000"/>
              </a:lnSpc>
              <a:spcBef>
                <a:spcPts val="0"/>
              </a:spcBef>
              <a:spcAft>
                <a:spcPts val="0"/>
              </a:spcAft>
              <a:buNone/>
            </a:pPr>
            <a:r>
              <a:rPr lang="en" sz="2000">
                <a:solidFill>
                  <a:srgbClr val="000000"/>
                </a:solidFill>
              </a:rPr>
              <a:t>Redis supports a range of data structures including strings, lists, hashes, sets, bitmaps, hyperloglogs and geospatial indexes.</a:t>
            </a:r>
          </a:p>
          <a:p>
            <a:pPr marL="457200" marR="0" lvl="0" indent="0" algn="l" rtl="0">
              <a:lnSpc>
                <a:spcPct val="130000"/>
              </a:lnSpc>
              <a:spcBef>
                <a:spcPts val="0"/>
              </a:spcBef>
              <a:spcAft>
                <a:spcPts val="0"/>
              </a:spcAft>
              <a:buNone/>
            </a:pPr>
            <a:endParaRPr sz="1400">
              <a:solidFill>
                <a:srgbClr val="000000"/>
              </a:solidFill>
            </a:endParaRPr>
          </a:p>
          <a:p>
            <a:pPr marL="0" marR="0" lvl="0" indent="0" algn="l" rtl="0">
              <a:lnSpc>
                <a:spcPct val="130000"/>
              </a:lnSpc>
              <a:spcBef>
                <a:spcPts val="0"/>
              </a:spcBef>
              <a:spcAft>
                <a:spcPts val="0"/>
              </a:spcAft>
              <a:buClr>
                <a:schemeClr val="accent1"/>
              </a:buClr>
              <a:buSzPct val="142857"/>
              <a:buFont typeface="Noto Sans Symbols"/>
              <a:buNone/>
            </a:pPr>
            <a:endParaRPr sz="14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Redis</a:t>
            </a:r>
          </a:p>
        </p:txBody>
      </p:sp>
      <p:sp>
        <p:nvSpPr>
          <p:cNvPr id="259" name="Shape 259"/>
          <p:cNvSpPr txBox="1">
            <a:spLocks noGrp="1"/>
          </p:cNvSpPr>
          <p:nvPr>
            <p:ph type="body" idx="4294967295"/>
          </p:nvPr>
        </p:nvSpPr>
        <p:spPr>
          <a:xfrm>
            <a:off x="177325" y="809475"/>
            <a:ext cx="8790300" cy="3820200"/>
          </a:xfrm>
          <a:prstGeom prst="rect">
            <a:avLst/>
          </a:prstGeom>
          <a:noFill/>
          <a:ln>
            <a:noFill/>
          </a:ln>
        </p:spPr>
        <p:txBody>
          <a:bodyPr lIns="0" tIns="0" rIns="0" bIns="0" anchor="t" anchorCtr="0">
            <a:noAutofit/>
          </a:bodyPr>
          <a:lstStyle/>
          <a:p>
            <a:pPr marL="0" marR="0" lvl="0" indent="12700" algn="l" rtl="0">
              <a:lnSpc>
                <a:spcPct val="130000"/>
              </a:lnSpc>
              <a:spcBef>
                <a:spcPts val="0"/>
              </a:spcBef>
              <a:spcAft>
                <a:spcPts val="0"/>
              </a:spcAft>
              <a:buClr>
                <a:srgbClr val="000000"/>
              </a:buClr>
              <a:buSzPct val="100000"/>
              <a:buFont typeface="Noto Sans Symbols"/>
              <a:buChar char="•"/>
            </a:pPr>
            <a:r>
              <a:rPr lang="en">
                <a:solidFill>
                  <a:srgbClr val="000000"/>
                </a:solidFill>
              </a:rPr>
              <a:t>Almost Complete (1.7):</a:t>
            </a:r>
          </a:p>
          <a:p>
            <a:pPr marL="914400" marR="0" lvl="1" indent="-342900" algn="l" rtl="0">
              <a:lnSpc>
                <a:spcPct val="130000"/>
              </a:lnSpc>
              <a:spcBef>
                <a:spcPts val="0"/>
              </a:spcBef>
              <a:spcAft>
                <a:spcPts val="0"/>
              </a:spcAft>
              <a:buClr>
                <a:srgbClr val="000000"/>
              </a:buClr>
              <a:buSzPct val="100000"/>
              <a:buFont typeface="Noto Sans Symbols"/>
            </a:pPr>
            <a:r>
              <a:rPr lang="en" sz="1800">
                <a:solidFill>
                  <a:srgbClr val="000000"/>
                </a:solidFill>
              </a:rPr>
              <a:t>Backup and Restore</a:t>
            </a:r>
          </a:p>
          <a:p>
            <a:pPr marL="914400" marR="0" lvl="1" indent="-342900" algn="l" rtl="0">
              <a:lnSpc>
                <a:spcPct val="130000"/>
              </a:lnSpc>
              <a:spcBef>
                <a:spcPts val="0"/>
              </a:spcBef>
              <a:spcAft>
                <a:spcPts val="0"/>
              </a:spcAft>
              <a:buClr>
                <a:srgbClr val="000000"/>
              </a:buClr>
              <a:buSzPct val="100000"/>
            </a:pPr>
            <a:r>
              <a:rPr lang="en" sz="1800">
                <a:solidFill>
                  <a:srgbClr val="000000"/>
                </a:solidFill>
              </a:rPr>
              <a:t>Revamped Docs</a:t>
            </a:r>
          </a:p>
          <a:p>
            <a:pPr marL="0" marR="0" lvl="0" indent="12700" algn="l" rtl="0">
              <a:lnSpc>
                <a:spcPct val="130000"/>
              </a:lnSpc>
              <a:spcBef>
                <a:spcPts val="0"/>
              </a:spcBef>
              <a:spcAft>
                <a:spcPts val="0"/>
              </a:spcAft>
              <a:buClr>
                <a:srgbClr val="000000"/>
              </a:buClr>
              <a:buSzPct val="100000"/>
              <a:buFont typeface="Noto Sans Symbols"/>
              <a:buChar char="•"/>
            </a:pPr>
            <a:r>
              <a:rPr lang="en">
                <a:solidFill>
                  <a:srgbClr val="000000"/>
                </a:solidFill>
              </a:rPr>
              <a:t>Coming Soon Q1:</a:t>
            </a:r>
          </a:p>
          <a:p>
            <a:pPr marL="914400" lvl="1" indent="-342900" rtl="0">
              <a:spcBef>
                <a:spcPts val="0"/>
              </a:spcBef>
              <a:spcAft>
                <a:spcPts val="0"/>
              </a:spcAft>
              <a:buClr>
                <a:schemeClr val="dk1"/>
              </a:buClr>
              <a:buSzPct val="100000"/>
            </a:pPr>
            <a:r>
              <a:rPr lang="en" sz="1800">
                <a:solidFill>
                  <a:schemeClr val="dk1"/>
                </a:solidFill>
              </a:rPr>
              <a:t>On-demand Plans (S/M/L, datastore/cache)</a:t>
            </a:r>
          </a:p>
          <a:p>
            <a:pPr marL="914400" lvl="1" indent="-342900" rtl="0">
              <a:spcBef>
                <a:spcPts val="0"/>
              </a:spcBef>
              <a:spcAft>
                <a:spcPts val="0"/>
              </a:spcAft>
              <a:buClr>
                <a:schemeClr val="dk1"/>
              </a:buClr>
              <a:buSzPct val="100000"/>
            </a:pPr>
            <a:r>
              <a:rPr lang="en" sz="1800">
                <a:solidFill>
                  <a:schemeClr val="dk1"/>
                </a:solidFill>
              </a:rPr>
              <a:t>Customizable Plans (VM type, plan name/description, config settings, enabled/disabled)</a:t>
            </a:r>
          </a:p>
          <a:p>
            <a:pPr marL="914400" lvl="1" indent="-342900" rtl="0">
              <a:spcBef>
                <a:spcPts val="0"/>
              </a:spcBef>
              <a:spcAft>
                <a:spcPts val="0"/>
              </a:spcAft>
              <a:buClr>
                <a:schemeClr val="dk1"/>
              </a:buClr>
              <a:buSzPct val="100000"/>
            </a:pPr>
            <a:r>
              <a:rPr lang="en" sz="1800">
                <a:solidFill>
                  <a:schemeClr val="dk1"/>
                </a:solidFill>
              </a:rPr>
              <a:t>Service instance Quotas</a:t>
            </a:r>
          </a:p>
          <a:p>
            <a:pPr marL="914400" lvl="1" indent="-342900" rtl="0">
              <a:spcBef>
                <a:spcPts val="0"/>
              </a:spcBef>
              <a:spcAft>
                <a:spcPts val="0"/>
              </a:spcAft>
              <a:buClr>
                <a:schemeClr val="dk1"/>
              </a:buClr>
              <a:buSzPct val="100000"/>
            </a:pPr>
            <a:r>
              <a:rPr lang="en" sz="1800">
                <a:solidFill>
                  <a:schemeClr val="dk1"/>
                </a:solidFill>
              </a:rPr>
              <a:t>Customizable Instances (by arbitrary parameters, inc maxmemory-policy)</a:t>
            </a:r>
          </a:p>
          <a:p>
            <a:pPr marL="914400" lvl="1" indent="-342900" rtl="0">
              <a:spcBef>
                <a:spcPts val="0"/>
              </a:spcBef>
              <a:spcAft>
                <a:spcPts val="0"/>
              </a:spcAft>
              <a:buClr>
                <a:schemeClr val="dk1"/>
              </a:buClr>
              <a:buSzPct val="100000"/>
            </a:pPr>
            <a:r>
              <a:rPr lang="en" sz="1800">
                <a:solidFill>
                  <a:schemeClr val="dk1"/>
                </a:solidFill>
              </a:rPr>
              <a:t>Plan Migrations</a:t>
            </a:r>
          </a:p>
          <a:p>
            <a:pPr marL="914400" lvl="1" indent="-342900" rtl="0">
              <a:spcBef>
                <a:spcPts val="0"/>
              </a:spcBef>
              <a:spcAft>
                <a:spcPts val="0"/>
              </a:spcAft>
              <a:buClr>
                <a:schemeClr val="dk1"/>
              </a:buClr>
              <a:buSzPct val="100000"/>
            </a:pPr>
            <a:r>
              <a:rPr lang="en" sz="1800">
                <a:solidFill>
                  <a:schemeClr val="dk1"/>
                </a:solidFill>
              </a:rPr>
              <a:t>Scale Testing</a:t>
            </a:r>
          </a:p>
          <a:p>
            <a:pPr marL="914400" lvl="1" indent="-342900" rtl="0">
              <a:spcBef>
                <a:spcPts val="0"/>
              </a:spcBef>
              <a:spcAft>
                <a:spcPts val="0"/>
              </a:spcAft>
              <a:buClr>
                <a:schemeClr val="dk1"/>
              </a:buClr>
              <a:buSzPct val="100000"/>
            </a:pPr>
            <a:r>
              <a:rPr lang="en" sz="1800">
                <a:solidFill>
                  <a:schemeClr val="dk1"/>
                </a:solidFill>
              </a:rPr>
              <a:t>Hide dedicated VM Plan</a:t>
            </a:r>
          </a:p>
          <a:p>
            <a:pPr marL="914400" lvl="1" indent="-342900" rtl="0">
              <a:spcBef>
                <a:spcPts val="0"/>
              </a:spcBef>
              <a:spcAft>
                <a:spcPts val="0"/>
              </a:spcAft>
              <a:buClr>
                <a:schemeClr val="dk1"/>
              </a:buClr>
              <a:buSzPct val="100000"/>
            </a:pPr>
            <a:r>
              <a:rPr lang="en" sz="1800">
                <a:solidFill>
                  <a:schemeClr val="dk1"/>
                </a:solidFill>
              </a:rPr>
              <a:t>Defensive measures (e.g. connection limits)</a:t>
            </a:r>
          </a:p>
          <a:p>
            <a:pPr marL="457200" marR="0" lvl="0" indent="0" algn="l" rtl="0">
              <a:lnSpc>
                <a:spcPct val="130000"/>
              </a:lnSpc>
              <a:spcBef>
                <a:spcPts val="0"/>
              </a:spcBef>
              <a:spcAft>
                <a:spcPts val="0"/>
              </a:spcAft>
              <a:buNone/>
            </a:pPr>
            <a:endParaRPr>
              <a:solidFill>
                <a:srgbClr val="000000"/>
              </a:solidFill>
            </a:endParaRPr>
          </a:p>
          <a:p>
            <a:pPr marL="0" marR="0" lvl="0" indent="0" algn="l" rtl="0">
              <a:lnSpc>
                <a:spcPct val="130000"/>
              </a:lnSpc>
              <a:spcBef>
                <a:spcPts val="0"/>
              </a:spcBef>
              <a:spcAft>
                <a:spcPts val="0"/>
              </a:spcAft>
              <a:buClr>
                <a:schemeClr val="accent1"/>
              </a:buClr>
              <a:buSzPct val="111111"/>
              <a:buFont typeface="Noto Sans Symbols"/>
              <a:buNone/>
            </a:pPr>
            <a:endParaRPr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RabbitMQ</a:t>
            </a:r>
          </a:p>
        </p:txBody>
      </p:sp>
      <p:sp>
        <p:nvSpPr>
          <p:cNvPr id="265" name="Shape 265"/>
          <p:cNvSpPr txBox="1">
            <a:spLocks noGrp="1"/>
          </p:cNvSpPr>
          <p:nvPr>
            <p:ph type="body" idx="4294967295"/>
          </p:nvPr>
        </p:nvSpPr>
        <p:spPr>
          <a:xfrm>
            <a:off x="366725" y="794125"/>
            <a:ext cx="8410500" cy="4050900"/>
          </a:xfrm>
          <a:prstGeom prst="rect">
            <a:avLst/>
          </a:prstGeom>
          <a:noFill/>
          <a:ln>
            <a:noFill/>
          </a:ln>
        </p:spPr>
        <p:txBody>
          <a:bodyPr lIns="0" tIns="0" rIns="0" bIns="0" anchor="t" anchorCtr="0">
            <a:noAutofit/>
          </a:bodyPr>
          <a:lstStyle/>
          <a:p>
            <a:pPr lvl="0" rtl="0">
              <a:spcBef>
                <a:spcPts val="0"/>
              </a:spcBef>
              <a:spcAft>
                <a:spcPts val="0"/>
              </a:spcAft>
              <a:buClr>
                <a:srgbClr val="000000"/>
              </a:buClr>
              <a:buSzPct val="55000"/>
              <a:buFont typeface="Arial"/>
              <a:buNone/>
            </a:pPr>
            <a:endParaRPr sz="2000">
              <a:solidFill>
                <a:schemeClr val="dk1"/>
              </a:solidFill>
            </a:endParaRPr>
          </a:p>
          <a:p>
            <a:pPr lvl="0" rtl="0">
              <a:spcBef>
                <a:spcPts val="0"/>
              </a:spcBef>
              <a:spcAft>
                <a:spcPts val="0"/>
              </a:spcAft>
              <a:buClr>
                <a:srgbClr val="000000"/>
              </a:buClr>
              <a:buSzPct val="55000"/>
              <a:buFont typeface="Arial"/>
              <a:buNone/>
            </a:pPr>
            <a:r>
              <a:rPr lang="en" sz="2000">
                <a:solidFill>
                  <a:schemeClr val="dk1"/>
                </a:solidFill>
              </a:rPr>
              <a:t>Common Use Cases</a:t>
            </a:r>
          </a:p>
          <a:p>
            <a:pPr lvl="0" rtl="0">
              <a:spcBef>
                <a:spcPts val="0"/>
              </a:spcBef>
              <a:spcAft>
                <a:spcPts val="0"/>
              </a:spcAft>
              <a:buClr>
                <a:srgbClr val="000000"/>
              </a:buClr>
              <a:buSzPct val="55000"/>
              <a:buFont typeface="Arial"/>
              <a:buNone/>
            </a:pPr>
            <a:endParaRPr sz="2000">
              <a:solidFill>
                <a:schemeClr val="dk1"/>
              </a:solidFill>
            </a:endParaRPr>
          </a:p>
          <a:p>
            <a:pPr marL="457200" lvl="0" indent="-355600" rtl="0">
              <a:spcBef>
                <a:spcPts val="0"/>
              </a:spcBef>
              <a:spcAft>
                <a:spcPts val="0"/>
              </a:spcAft>
              <a:buClr>
                <a:schemeClr val="dk1"/>
              </a:buClr>
              <a:buSzPct val="100000"/>
              <a:buChar char="●"/>
            </a:pPr>
            <a:r>
              <a:rPr lang="en" sz="2000">
                <a:solidFill>
                  <a:schemeClr val="dk1"/>
                </a:solidFill>
              </a:rPr>
              <a:t>Spring integration (Cloud bus and passing messages)</a:t>
            </a:r>
          </a:p>
          <a:p>
            <a:pPr marL="457200" lvl="0" indent="-355600" rtl="0">
              <a:spcBef>
                <a:spcPts val="0"/>
              </a:spcBef>
              <a:spcAft>
                <a:spcPts val="0"/>
              </a:spcAft>
              <a:buClr>
                <a:schemeClr val="dk1"/>
              </a:buClr>
              <a:buSzPct val="100000"/>
              <a:buChar char="●"/>
            </a:pPr>
            <a:r>
              <a:rPr lang="en" sz="2000">
                <a:solidFill>
                  <a:schemeClr val="dk1"/>
                </a:solidFill>
              </a:rPr>
              <a:t>Intra CF App messaging</a:t>
            </a:r>
          </a:p>
          <a:p>
            <a:pPr marL="457200" lvl="0" indent="-355600" rtl="0">
              <a:spcBef>
                <a:spcPts val="0"/>
              </a:spcBef>
              <a:spcAft>
                <a:spcPts val="0"/>
              </a:spcAft>
              <a:buClr>
                <a:schemeClr val="dk1"/>
              </a:buClr>
              <a:buSzPct val="100000"/>
              <a:buChar char="●"/>
            </a:pPr>
            <a:r>
              <a:rPr lang="en" sz="2000">
                <a:solidFill>
                  <a:schemeClr val="dk1"/>
                </a:solidFill>
              </a:rPr>
              <a:t>Easy to deploy and manage messaging service, conforming to the industry standard AMQP</a:t>
            </a:r>
          </a:p>
          <a:p>
            <a:pPr lvl="0" rtl="0">
              <a:spcBef>
                <a:spcPts val="0"/>
              </a:spcBef>
              <a:spcAft>
                <a:spcPts val="0"/>
              </a:spcAft>
              <a:buClr>
                <a:srgbClr val="000000"/>
              </a:buClr>
              <a:buSzPct val="55000"/>
              <a:buFont typeface="Arial"/>
              <a:buNone/>
            </a:pPr>
            <a:endParaRPr sz="2000">
              <a:solidFill>
                <a:schemeClr val="dk1"/>
              </a:solidFill>
            </a:endParaRPr>
          </a:p>
          <a:p>
            <a:pPr marR="0" lvl="0" algn="l" rtl="0">
              <a:lnSpc>
                <a:spcPct val="130000"/>
              </a:lnSpc>
              <a:spcBef>
                <a:spcPts val="0"/>
              </a:spcBef>
              <a:spcAft>
                <a:spcPts val="0"/>
              </a:spcAft>
              <a:buNone/>
            </a:pPr>
            <a:endParaRPr sz="2000">
              <a:solidFill>
                <a:srgbClr val="000000"/>
              </a:solidFill>
            </a:endParaRPr>
          </a:p>
          <a:p>
            <a:pPr marL="457200" marR="0" lvl="0" indent="0" algn="l" rtl="0">
              <a:lnSpc>
                <a:spcPct val="130000"/>
              </a:lnSpc>
              <a:spcBef>
                <a:spcPts val="0"/>
              </a:spcBef>
              <a:spcAft>
                <a:spcPts val="0"/>
              </a:spcAft>
              <a:buNone/>
            </a:pPr>
            <a:endParaRPr sz="2000">
              <a:solidFill>
                <a:srgbClr val="000000"/>
              </a:solidFill>
            </a:endParaRPr>
          </a:p>
          <a:p>
            <a:pPr marL="0" marR="0" lvl="0" indent="0" algn="l" rtl="0">
              <a:lnSpc>
                <a:spcPct val="130000"/>
              </a:lnSpc>
              <a:spcBef>
                <a:spcPts val="0"/>
              </a:spcBef>
              <a:spcAft>
                <a:spcPts val="0"/>
              </a:spcAft>
              <a:buClr>
                <a:schemeClr val="accent1"/>
              </a:buClr>
              <a:buSzPct val="100000"/>
              <a:buFont typeface="Noto Sans Symbols"/>
              <a:buNone/>
            </a:pPr>
            <a:endParaRPr sz="20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p:nvPr/>
        </p:nvSpPr>
        <p:spPr>
          <a:xfrm>
            <a:off x="1099325" y="1774875"/>
            <a:ext cx="6807900" cy="1056000"/>
          </a:xfrm>
          <a:prstGeom prst="rect">
            <a:avLst/>
          </a:prstGeom>
          <a:noFill/>
          <a:ln>
            <a:noFill/>
          </a:ln>
        </p:spPr>
        <p:txBody>
          <a:bodyPr lIns="91425" tIns="91425" rIns="91425" bIns="91425" anchor="t" anchorCtr="0">
            <a:noAutofit/>
          </a:bodyPr>
          <a:lstStyle/>
          <a:p>
            <a:pPr lvl="0" algn="ctr" rtl="0">
              <a:spcBef>
                <a:spcPts val="0"/>
              </a:spcBef>
              <a:buNone/>
            </a:pPr>
            <a:r>
              <a:rPr lang="en" sz="3600" b="1">
                <a:solidFill>
                  <a:srgbClr val="FFFFFF"/>
                </a:solidFill>
              </a:rPr>
              <a:t>Updates from PCF 1.8.0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RabbitMQ</a:t>
            </a:r>
          </a:p>
        </p:txBody>
      </p:sp>
      <p:sp>
        <p:nvSpPr>
          <p:cNvPr id="271" name="Shape 271"/>
          <p:cNvSpPr txBox="1">
            <a:spLocks noGrp="1"/>
          </p:cNvSpPr>
          <p:nvPr>
            <p:ph type="body" idx="4294967295"/>
          </p:nvPr>
        </p:nvSpPr>
        <p:spPr>
          <a:xfrm>
            <a:off x="366725" y="946525"/>
            <a:ext cx="8410500" cy="4050900"/>
          </a:xfrm>
          <a:prstGeom prst="rect">
            <a:avLst/>
          </a:prstGeom>
          <a:noFill/>
          <a:ln>
            <a:noFill/>
          </a:ln>
        </p:spPr>
        <p:txBody>
          <a:bodyPr lIns="0" tIns="0" rIns="0" bIns="0" anchor="t" anchorCtr="0">
            <a:noAutofit/>
          </a:bodyPr>
          <a:lstStyle/>
          <a:p>
            <a:pPr lvl="0" rtl="0">
              <a:spcBef>
                <a:spcPts val="0"/>
              </a:spcBef>
              <a:spcAft>
                <a:spcPts val="0"/>
              </a:spcAft>
              <a:buClr>
                <a:srgbClr val="000000"/>
              </a:buClr>
              <a:buSzPct val="61111"/>
              <a:buFont typeface="Arial"/>
              <a:buNone/>
            </a:pPr>
            <a:r>
              <a:rPr lang="en">
                <a:solidFill>
                  <a:schemeClr val="dk1"/>
                </a:solidFill>
              </a:rPr>
              <a:t>Current Focus on:</a:t>
            </a:r>
          </a:p>
          <a:p>
            <a:pPr marL="457200" lvl="0" indent="-228600" rtl="0">
              <a:spcBef>
                <a:spcPts val="0"/>
              </a:spcBef>
              <a:spcAft>
                <a:spcPts val="0"/>
              </a:spcAft>
              <a:buClr>
                <a:schemeClr val="dk1"/>
              </a:buClr>
              <a:buChar char="●"/>
            </a:pPr>
            <a:r>
              <a:rPr lang="en">
                <a:solidFill>
                  <a:schemeClr val="dk1"/>
                </a:solidFill>
              </a:rPr>
              <a:t>Upgrade reliability</a:t>
            </a:r>
          </a:p>
          <a:p>
            <a:pPr marL="457200" lvl="0" indent="-228600" rtl="0">
              <a:spcBef>
                <a:spcPts val="0"/>
              </a:spcBef>
              <a:spcAft>
                <a:spcPts val="0"/>
              </a:spcAft>
              <a:buClr>
                <a:schemeClr val="dk1"/>
              </a:buClr>
              <a:buChar char="●"/>
            </a:pPr>
            <a:r>
              <a:rPr lang="en">
                <a:solidFill>
                  <a:schemeClr val="dk1"/>
                </a:solidFill>
              </a:rPr>
              <a:t>Increasing logging for each stage</a:t>
            </a:r>
          </a:p>
          <a:p>
            <a:pPr marL="457200" lvl="0" indent="-228600" rtl="0">
              <a:spcBef>
                <a:spcPts val="0"/>
              </a:spcBef>
              <a:spcAft>
                <a:spcPts val="0"/>
              </a:spcAft>
              <a:buClr>
                <a:schemeClr val="dk1"/>
              </a:buClr>
              <a:buChar char="●"/>
            </a:pPr>
            <a:r>
              <a:rPr lang="en">
                <a:solidFill>
                  <a:schemeClr val="dk1"/>
                </a:solidFill>
              </a:rPr>
              <a:t>Introducing startup checks</a:t>
            </a:r>
          </a:p>
          <a:p>
            <a:pPr marL="457200" lvl="0" indent="-228600" rtl="0">
              <a:spcBef>
                <a:spcPts val="0"/>
              </a:spcBef>
              <a:spcAft>
                <a:spcPts val="0"/>
              </a:spcAft>
              <a:buClr>
                <a:schemeClr val="dk1"/>
              </a:buClr>
              <a:buChar char="●"/>
            </a:pPr>
            <a:r>
              <a:rPr lang="en">
                <a:solidFill>
                  <a:schemeClr val="dk1"/>
                </a:solidFill>
              </a:rPr>
              <a:t>Introducing a drain script</a:t>
            </a:r>
          </a:p>
          <a:p>
            <a:pPr marL="457200" lvl="0" indent="-228600" rtl="0">
              <a:spcBef>
                <a:spcPts val="0"/>
              </a:spcBef>
              <a:spcAft>
                <a:spcPts val="0"/>
              </a:spcAft>
              <a:buClr>
                <a:schemeClr val="dk1"/>
              </a:buClr>
              <a:buChar char="●"/>
            </a:pPr>
            <a:r>
              <a:rPr lang="en">
                <a:solidFill>
                  <a:schemeClr val="dk1"/>
                </a:solidFill>
              </a:rPr>
              <a:t>IPSec support</a:t>
            </a:r>
          </a:p>
          <a:p>
            <a:pPr marL="457200" lvl="0" indent="-228600" rtl="0">
              <a:spcBef>
                <a:spcPts val="0"/>
              </a:spcBef>
              <a:spcAft>
                <a:spcPts val="0"/>
              </a:spcAft>
              <a:buClr>
                <a:schemeClr val="dk1"/>
              </a:buClr>
              <a:buChar char="●"/>
            </a:pPr>
            <a:r>
              <a:rPr lang="en">
                <a:solidFill>
                  <a:schemeClr val="dk1"/>
                </a:solidFill>
              </a:rPr>
              <a:t>Learning how RabbitMQ behaves with bosh and with customers</a:t>
            </a:r>
          </a:p>
          <a:p>
            <a:pPr marL="457200" lvl="0" indent="-228600" rtl="0">
              <a:spcBef>
                <a:spcPts val="0"/>
              </a:spcBef>
              <a:spcAft>
                <a:spcPts val="0"/>
              </a:spcAft>
              <a:buClr>
                <a:schemeClr val="dk1"/>
              </a:buClr>
              <a:buChar char="●"/>
            </a:pPr>
            <a:r>
              <a:rPr lang="en">
                <a:solidFill>
                  <a:schemeClr val="dk1"/>
                </a:solidFill>
              </a:rPr>
              <a:t>Operating RabbitMQ in Action</a:t>
            </a:r>
          </a:p>
          <a:p>
            <a:pPr marL="914400" lvl="1" indent="-342900" rtl="0">
              <a:spcBef>
                <a:spcPts val="0"/>
              </a:spcBef>
              <a:spcAft>
                <a:spcPts val="0"/>
              </a:spcAft>
              <a:buClr>
                <a:schemeClr val="dk1"/>
              </a:buClr>
              <a:buSzPct val="100000"/>
              <a:buChar char="○"/>
            </a:pPr>
            <a:r>
              <a:rPr lang="en" sz="1800">
                <a:solidFill>
                  <a:schemeClr val="dk1"/>
                </a:solidFill>
              </a:rPr>
              <a:t>PWE - multi-tenant with SCS</a:t>
            </a:r>
          </a:p>
          <a:p>
            <a:pPr marL="914400" lvl="1" indent="-342900" rtl="0">
              <a:spcBef>
                <a:spcPts val="0"/>
              </a:spcBef>
              <a:spcAft>
                <a:spcPts val="0"/>
              </a:spcAft>
              <a:buClr>
                <a:schemeClr val="dk1"/>
              </a:buClr>
              <a:buSzPct val="100000"/>
              <a:buChar char="○"/>
            </a:pPr>
            <a:r>
              <a:rPr lang="en" sz="1800">
                <a:solidFill>
                  <a:schemeClr val="dk1"/>
                </a:solidFill>
              </a:rPr>
              <a:t>PWS - on-demand broker</a:t>
            </a:r>
          </a:p>
          <a:p>
            <a:pPr lvl="0" rtl="0">
              <a:spcBef>
                <a:spcPts val="0"/>
              </a:spcBef>
              <a:spcAft>
                <a:spcPts val="0"/>
              </a:spcAft>
              <a:buClr>
                <a:srgbClr val="000000"/>
              </a:buClr>
              <a:buSzPct val="61111"/>
              <a:buFont typeface="Arial"/>
              <a:buNone/>
            </a:pPr>
            <a:endParaRPr>
              <a:solidFill>
                <a:schemeClr val="dk1"/>
              </a:solidFill>
            </a:endParaRPr>
          </a:p>
          <a:p>
            <a:pPr marR="0" lvl="0" algn="l" rtl="0">
              <a:lnSpc>
                <a:spcPct val="130000"/>
              </a:lnSpc>
              <a:spcBef>
                <a:spcPts val="0"/>
              </a:spcBef>
              <a:spcAft>
                <a:spcPts val="0"/>
              </a:spcAft>
              <a:buNone/>
            </a:pPr>
            <a:r>
              <a:rPr lang="en">
                <a:solidFill>
                  <a:srgbClr val="000000"/>
                </a:solidFill>
              </a:rPr>
              <a:t>HA for a caching service is not a focus let’s discuss why.</a:t>
            </a:r>
          </a:p>
          <a:p>
            <a:pPr marL="457200" marR="0" lvl="0" indent="0" algn="l" rtl="0">
              <a:lnSpc>
                <a:spcPct val="130000"/>
              </a:lnSpc>
              <a:spcBef>
                <a:spcPts val="0"/>
              </a:spcBef>
              <a:spcAft>
                <a:spcPts val="0"/>
              </a:spcAft>
              <a:buNone/>
            </a:pPr>
            <a:endParaRPr sz="2000">
              <a:solidFill>
                <a:srgbClr val="000000"/>
              </a:solidFill>
            </a:endParaRPr>
          </a:p>
          <a:p>
            <a:pPr marL="0" marR="0" lvl="0" indent="0" algn="l" rtl="0">
              <a:lnSpc>
                <a:spcPct val="130000"/>
              </a:lnSpc>
              <a:spcBef>
                <a:spcPts val="0"/>
              </a:spcBef>
              <a:spcAft>
                <a:spcPts val="0"/>
              </a:spcAft>
              <a:buClr>
                <a:schemeClr val="accent1"/>
              </a:buClr>
              <a:buSzPct val="100000"/>
              <a:buFont typeface="Noto Sans Symbols"/>
              <a:buNone/>
            </a:pPr>
            <a:endParaRPr sz="20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RabbitMQ</a:t>
            </a:r>
          </a:p>
        </p:txBody>
      </p:sp>
      <p:sp>
        <p:nvSpPr>
          <p:cNvPr id="277" name="Shape 277"/>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marL="0" marR="0" lvl="0" indent="12700" algn="l" rtl="0">
              <a:lnSpc>
                <a:spcPct val="130000"/>
              </a:lnSpc>
              <a:spcBef>
                <a:spcPts val="0"/>
              </a:spcBef>
              <a:spcAft>
                <a:spcPts val="0"/>
              </a:spcAft>
              <a:buClr>
                <a:srgbClr val="000000"/>
              </a:buClr>
              <a:buSzPct val="100000"/>
              <a:buFont typeface="Noto Sans Symbols"/>
              <a:buChar char="•"/>
            </a:pPr>
            <a:r>
              <a:rPr lang="en">
                <a:solidFill>
                  <a:srgbClr val="000000"/>
                </a:solidFill>
              </a:rPr>
              <a:t>Almost Complete (1.8):</a:t>
            </a:r>
          </a:p>
          <a:p>
            <a:pPr marL="914400" marR="0" lvl="1" indent="-342900" algn="l" rtl="0">
              <a:lnSpc>
                <a:spcPct val="130000"/>
              </a:lnSpc>
              <a:spcBef>
                <a:spcPts val="0"/>
              </a:spcBef>
              <a:spcAft>
                <a:spcPts val="0"/>
              </a:spcAft>
              <a:buClr>
                <a:srgbClr val="000000"/>
              </a:buClr>
              <a:buSzPct val="100000"/>
              <a:buFont typeface="Noto Sans Symbols"/>
            </a:pPr>
            <a:r>
              <a:rPr lang="en" sz="1800">
                <a:solidFill>
                  <a:srgbClr val="000000"/>
                </a:solidFill>
              </a:rPr>
              <a:t>Single node ODB clusters (available now on PWS)</a:t>
            </a:r>
          </a:p>
          <a:p>
            <a:pPr marL="914400" marR="0" lvl="1" indent="-342900" algn="l" rtl="0">
              <a:lnSpc>
                <a:spcPct val="130000"/>
              </a:lnSpc>
              <a:spcBef>
                <a:spcPts val="0"/>
              </a:spcBef>
              <a:spcAft>
                <a:spcPts val="0"/>
              </a:spcAft>
              <a:buClr>
                <a:srgbClr val="000000"/>
              </a:buClr>
              <a:buSzPct val="100000"/>
            </a:pPr>
            <a:r>
              <a:rPr lang="en" sz="1800">
                <a:solidFill>
                  <a:srgbClr val="000000"/>
                </a:solidFill>
              </a:rPr>
              <a:t>Data encryption</a:t>
            </a:r>
          </a:p>
          <a:p>
            <a:pPr marL="914400" marR="0" lvl="1" indent="-342900" algn="l" rtl="0">
              <a:lnSpc>
                <a:spcPct val="130000"/>
              </a:lnSpc>
              <a:spcBef>
                <a:spcPts val="0"/>
              </a:spcBef>
              <a:spcAft>
                <a:spcPts val="0"/>
              </a:spcAft>
              <a:buClr>
                <a:srgbClr val="000000"/>
              </a:buClr>
              <a:buSzPct val="100000"/>
            </a:pPr>
            <a:r>
              <a:rPr lang="en" sz="1800">
                <a:solidFill>
                  <a:srgbClr val="000000"/>
                </a:solidFill>
              </a:rPr>
              <a:t>TLS for RabbitMQ (different subnet to IPSEC)</a:t>
            </a:r>
          </a:p>
          <a:p>
            <a:pPr marL="0" marR="0" lvl="0" indent="12700" algn="l" rtl="0">
              <a:lnSpc>
                <a:spcPct val="130000"/>
              </a:lnSpc>
              <a:spcBef>
                <a:spcPts val="0"/>
              </a:spcBef>
              <a:spcAft>
                <a:spcPts val="0"/>
              </a:spcAft>
              <a:buClr>
                <a:srgbClr val="000000"/>
              </a:buClr>
              <a:buSzPct val="100000"/>
              <a:buFont typeface="Noto Sans Symbols"/>
              <a:buChar char="•"/>
            </a:pPr>
            <a:r>
              <a:rPr lang="en">
                <a:solidFill>
                  <a:srgbClr val="000000"/>
                </a:solidFill>
              </a:rPr>
              <a:t>Coming Soon:</a:t>
            </a:r>
          </a:p>
          <a:p>
            <a:pPr marL="914400" lvl="1" indent="-342900" rtl="0">
              <a:spcBef>
                <a:spcPts val="0"/>
              </a:spcBef>
              <a:spcAft>
                <a:spcPts val="0"/>
              </a:spcAft>
              <a:buClr>
                <a:schemeClr val="dk1"/>
              </a:buClr>
              <a:buSzPct val="100000"/>
            </a:pPr>
            <a:r>
              <a:rPr lang="en" sz="1800">
                <a:solidFill>
                  <a:schemeClr val="dk1"/>
                </a:solidFill>
              </a:rPr>
              <a:t>Customizable Plans</a:t>
            </a:r>
          </a:p>
          <a:p>
            <a:pPr marL="914400" lvl="1" indent="-342900" rtl="0">
              <a:spcBef>
                <a:spcPts val="0"/>
              </a:spcBef>
              <a:spcAft>
                <a:spcPts val="0"/>
              </a:spcAft>
              <a:buClr>
                <a:schemeClr val="dk1"/>
              </a:buClr>
              <a:buSzPct val="100000"/>
            </a:pPr>
            <a:r>
              <a:rPr lang="en" sz="1800">
                <a:solidFill>
                  <a:schemeClr val="dk1"/>
                </a:solidFill>
              </a:rPr>
              <a:t>Mutual TLS within Transmit</a:t>
            </a:r>
          </a:p>
          <a:p>
            <a:pPr marL="457200" lvl="0" indent="0" rtl="0">
              <a:spcBef>
                <a:spcPts val="0"/>
              </a:spcBef>
              <a:spcAft>
                <a:spcPts val="0"/>
              </a:spcAft>
              <a:buNone/>
            </a:pPr>
            <a:endParaRPr>
              <a:solidFill>
                <a:schemeClr val="dk1"/>
              </a:solidFill>
            </a:endParaRPr>
          </a:p>
          <a:p>
            <a:pPr marL="457200" marR="0" lvl="0" indent="0" algn="l" rtl="0">
              <a:lnSpc>
                <a:spcPct val="130000"/>
              </a:lnSpc>
              <a:spcBef>
                <a:spcPts val="0"/>
              </a:spcBef>
              <a:spcAft>
                <a:spcPts val="0"/>
              </a:spcAft>
              <a:buNone/>
            </a:pPr>
            <a:endParaRPr sz="2000">
              <a:solidFill>
                <a:srgbClr val="000000"/>
              </a:solidFill>
            </a:endParaRPr>
          </a:p>
          <a:p>
            <a:pPr marL="0" marR="0" lvl="0" indent="0" algn="l" rtl="0">
              <a:lnSpc>
                <a:spcPct val="130000"/>
              </a:lnSpc>
              <a:spcBef>
                <a:spcPts val="0"/>
              </a:spcBef>
              <a:spcAft>
                <a:spcPts val="0"/>
              </a:spcAft>
              <a:buClr>
                <a:schemeClr val="accent1"/>
              </a:buClr>
              <a:buSzPct val="100000"/>
              <a:buFont typeface="Noto Sans Symbols"/>
              <a:buNone/>
            </a:pPr>
            <a:endParaRPr sz="20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lvl="0" indent="6350" rtl="0">
              <a:spcBef>
                <a:spcPts val="0"/>
              </a:spcBef>
              <a:spcAft>
                <a:spcPts val="1400"/>
              </a:spcAft>
              <a:buClr>
                <a:srgbClr val="000000"/>
              </a:buClr>
              <a:buSzPct val="100000"/>
              <a:buFont typeface="Arial"/>
              <a:buChar char="•"/>
            </a:pPr>
            <a:r>
              <a:rPr lang="en" sz="1900">
                <a:solidFill>
                  <a:srgbClr val="333333"/>
                </a:solidFill>
              </a:rPr>
              <a:t>The MySQL for PCF product delivers a fully managed, “Database as a Service” to Cloud Foundry users. </a:t>
            </a:r>
          </a:p>
          <a:p>
            <a:pPr lvl="0" indent="6350" rtl="0">
              <a:spcBef>
                <a:spcPts val="0"/>
              </a:spcBef>
              <a:spcAft>
                <a:spcPts val="1400"/>
              </a:spcAft>
              <a:buClr>
                <a:srgbClr val="000000"/>
              </a:buClr>
              <a:buSzPct val="100000"/>
              <a:buFont typeface="Arial"/>
              <a:buChar char="•"/>
            </a:pPr>
            <a:r>
              <a:rPr lang="en" sz="1900">
                <a:solidFill>
                  <a:srgbClr val="333333"/>
                </a:solidFill>
              </a:rPr>
              <a:t>The tile deploys and maintains a single or three-node cluster running a recent release of </a:t>
            </a:r>
            <a:r>
              <a:rPr lang="en" sz="1900">
                <a:solidFill>
                  <a:srgbClr val="2185C5"/>
                </a:solidFill>
                <a:hlinkClick r:id="rId3"/>
              </a:rPr>
              <a:t>MariaDB</a:t>
            </a:r>
            <a:r>
              <a:rPr lang="en" sz="1900">
                <a:solidFill>
                  <a:srgbClr val="333333"/>
                </a:solidFill>
              </a:rPr>
              <a:t>, SQL Proxies for super-fast failover, and Service Brokers for Cloud Foundry integration.</a:t>
            </a:r>
          </a:p>
          <a:p>
            <a:pPr lvl="0" indent="6350" rtl="0">
              <a:spcBef>
                <a:spcPts val="0"/>
              </a:spcBef>
              <a:spcAft>
                <a:spcPts val="1400"/>
              </a:spcAft>
              <a:buClr>
                <a:srgbClr val="000000"/>
              </a:buClr>
              <a:buSzPct val="100000"/>
              <a:buFont typeface="Arial"/>
              <a:buChar char="•"/>
            </a:pPr>
            <a:r>
              <a:rPr lang="en" sz="1900">
                <a:solidFill>
                  <a:srgbClr val="333333"/>
                </a:solidFill>
              </a:rPr>
              <a:t>Developers can attach a database to their applications in as little as two commands, cf create-service and cf bind-service. </a:t>
            </a:r>
          </a:p>
          <a:p>
            <a:pPr lvl="0" indent="6350" rtl="0">
              <a:spcBef>
                <a:spcPts val="0"/>
              </a:spcBef>
              <a:spcAft>
                <a:spcPts val="1400"/>
              </a:spcAft>
              <a:buClr>
                <a:srgbClr val="000000"/>
              </a:buClr>
              <a:buSzPct val="100000"/>
              <a:buFont typeface="Arial"/>
              <a:buChar char="•"/>
            </a:pPr>
            <a:r>
              <a:rPr lang="en" sz="1900">
                <a:solidFill>
                  <a:srgbClr val="333333"/>
                </a:solidFill>
              </a:rPr>
              <a:t>Developers can select from a menu of service plans options, which are configured by the platform operator.</a:t>
            </a:r>
          </a:p>
        </p:txBody>
      </p:sp>
      <p:sp>
        <p:nvSpPr>
          <p:cNvPr id="283" name="Shape 283"/>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MySQL</a:t>
            </a:r>
          </a:p>
        </p:txBody>
      </p:sp>
    </p:spTree>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MySQL: 1.8Edge</a:t>
            </a:r>
          </a:p>
        </p:txBody>
      </p:sp>
      <p:sp>
        <p:nvSpPr>
          <p:cNvPr id="289" name="Shape 289"/>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lvl="0" indent="12700" rtl="0">
              <a:spcBef>
                <a:spcPts val="0"/>
              </a:spcBef>
              <a:spcAft>
                <a:spcPts val="1400"/>
              </a:spcAft>
              <a:buClr>
                <a:srgbClr val="000000"/>
              </a:buClr>
              <a:buSzPct val="100000"/>
              <a:buFont typeface="Arial"/>
              <a:buChar char="•"/>
            </a:pPr>
            <a:r>
              <a:rPr lang="en">
                <a:solidFill>
                  <a:srgbClr val="333333"/>
                </a:solidFill>
              </a:rPr>
              <a:t>MySQL now balances across availability zones if provisioned with a network that has multiple subnets.</a:t>
            </a:r>
          </a:p>
          <a:p>
            <a:pPr lvl="0" indent="12700" rtl="0">
              <a:spcBef>
                <a:spcPts val="0"/>
              </a:spcBef>
              <a:spcAft>
                <a:spcPts val="1700"/>
              </a:spcAft>
              <a:buClr>
                <a:srgbClr val="333333"/>
              </a:buClr>
              <a:buSzPct val="100000"/>
              <a:buFont typeface="Arial"/>
              <a:buChar char="•"/>
            </a:pPr>
            <a:r>
              <a:rPr lang="en">
                <a:solidFill>
                  <a:srgbClr val="333333"/>
                </a:solidFill>
              </a:rPr>
              <a:t>MariaDB updated to version 10.1.17 and Galera 25.3.17. </a:t>
            </a:r>
          </a:p>
          <a:p>
            <a:pPr lvl="0" indent="12700" rtl="0">
              <a:spcBef>
                <a:spcPts val="0"/>
              </a:spcBef>
              <a:spcAft>
                <a:spcPts val="0"/>
              </a:spcAft>
              <a:buClr>
                <a:srgbClr val="333333"/>
              </a:buClr>
              <a:buSzPct val="100000"/>
              <a:buFont typeface="Arial"/>
              <a:buChar char="•"/>
            </a:pPr>
            <a:r>
              <a:rPr lang="en">
                <a:solidFill>
                  <a:srgbClr val="333333"/>
                </a:solidFill>
              </a:rPr>
              <a:t>Includes a new long-running monitor, the </a:t>
            </a:r>
            <a:r>
              <a:rPr lang="en" b="1">
                <a:solidFill>
                  <a:srgbClr val="333333"/>
                </a:solidFill>
              </a:rPr>
              <a:t>Replication Canary</a:t>
            </a:r>
            <a:r>
              <a:rPr lang="en">
                <a:solidFill>
                  <a:srgbClr val="333333"/>
                </a:solidFill>
              </a:rPr>
              <a:t>. The Replication Canary continually monitors the MySQL cluster, watching for instances where cross-cluster replication has failed. It is enabled by default with more information available </a:t>
            </a:r>
            <a:r>
              <a:rPr lang="en" u="sng">
                <a:solidFill>
                  <a:schemeClr val="hlink"/>
                </a:solidFill>
                <a:hlinkClick r:id="rId3"/>
              </a:rPr>
              <a:t>here</a:t>
            </a:r>
            <a:r>
              <a:rPr lang="en">
                <a:solidFill>
                  <a:srgbClr val="333333"/>
                </a:solidFill>
              </a:rPr>
              <a:t>.</a:t>
            </a:r>
          </a:p>
          <a:p>
            <a:pPr lvl="0" indent="12700" rtl="0">
              <a:spcBef>
                <a:spcPts val="0"/>
              </a:spcBef>
              <a:spcAft>
                <a:spcPts val="1700"/>
              </a:spcAft>
              <a:buClr>
                <a:srgbClr val="333333"/>
              </a:buClr>
              <a:buSzPct val="100000"/>
              <a:buFont typeface="Arial"/>
              <a:buChar char="•"/>
            </a:pPr>
            <a:r>
              <a:rPr lang="en">
                <a:solidFill>
                  <a:srgbClr val="333333"/>
                </a:solidFill>
              </a:rPr>
              <a:t>The MySQL nodes have new logic (the </a:t>
            </a:r>
            <a:r>
              <a:rPr lang="en" b="1" u="sng">
                <a:solidFill>
                  <a:schemeClr val="hlink"/>
                </a:solidFill>
                <a:hlinkClick r:id="rId4"/>
              </a:rPr>
              <a:t>Interruptor</a:t>
            </a:r>
            <a:r>
              <a:rPr lang="en">
                <a:solidFill>
                  <a:srgbClr val="333333"/>
                </a:solidFill>
              </a:rPr>
              <a:t>) that, when enabled, prevent a node from re-joining a cluster under certain conditions. This is a second level of protection against the possibility of data loss.</a:t>
            </a:r>
          </a:p>
        </p:txBody>
      </p:sp>
    </p:spTree>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MySQL: 1.8Edge</a:t>
            </a:r>
          </a:p>
        </p:txBody>
      </p:sp>
      <p:sp>
        <p:nvSpPr>
          <p:cNvPr id="295" name="Shape 295"/>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marL="457200" lvl="0" indent="-228600" rtl="0">
              <a:spcBef>
                <a:spcPts val="0"/>
              </a:spcBef>
              <a:spcAft>
                <a:spcPts val="1700"/>
              </a:spcAft>
              <a:buClr>
                <a:srgbClr val="333333"/>
              </a:buClr>
              <a:buChar char="●"/>
            </a:pPr>
            <a:r>
              <a:rPr lang="en">
                <a:solidFill>
                  <a:srgbClr val="333333"/>
                </a:solidFill>
              </a:rPr>
              <a:t>Backing up all nodes: there is now an option to take backups from all MySQL nodes. This feature protects users from possible data loss when some nodes have different data than the others.</a:t>
            </a:r>
          </a:p>
          <a:p>
            <a:pPr lvl="0" indent="12700" rtl="0">
              <a:spcBef>
                <a:spcPts val="0"/>
              </a:spcBef>
              <a:spcAft>
                <a:spcPts val="1700"/>
              </a:spcAft>
              <a:buClr>
                <a:srgbClr val="333333"/>
              </a:buClr>
              <a:buSzPct val="100000"/>
              <a:buFont typeface="Arial"/>
              <a:buChar char="•"/>
            </a:pPr>
            <a:r>
              <a:rPr lang="en">
                <a:solidFill>
                  <a:srgbClr val="333333"/>
                </a:solidFill>
              </a:rPr>
              <a:t>Logging Changes</a:t>
            </a:r>
          </a:p>
          <a:p>
            <a:pPr marL="914400" lvl="1" indent="-342900" rtl="0">
              <a:spcBef>
                <a:spcPts val="1200"/>
              </a:spcBef>
              <a:spcAft>
                <a:spcPts val="2900"/>
              </a:spcAft>
              <a:buClr>
                <a:srgbClr val="333333"/>
              </a:buClr>
              <a:buSzPct val="100000"/>
            </a:pPr>
            <a:r>
              <a:rPr lang="en" sz="1800">
                <a:solidFill>
                  <a:srgbClr val="333333"/>
                </a:solidFill>
              </a:rPr>
              <a:t>MySQL job logs are kept local on the VM, in addition to being sent to syslog if configured.</a:t>
            </a:r>
          </a:p>
          <a:p>
            <a:pPr marL="914400" lvl="1" indent="-342900" rtl="0">
              <a:spcBef>
                <a:spcPts val="1200"/>
              </a:spcBef>
              <a:spcAft>
                <a:spcPts val="2900"/>
              </a:spcAft>
              <a:buClr>
                <a:srgbClr val="333333"/>
              </a:buClr>
              <a:buSzPct val="100000"/>
            </a:pPr>
            <a:r>
              <a:rPr lang="en" sz="1800">
                <a:solidFill>
                  <a:srgbClr val="333333"/>
                </a:solidFill>
              </a:rPr>
              <a:t>Binary logs are now enabled and rotated automatically by the system.</a:t>
            </a:r>
          </a:p>
          <a:p>
            <a:pPr marL="914400" lvl="1" indent="-342900" rtl="0">
              <a:spcBef>
                <a:spcPts val="1200"/>
              </a:spcBef>
              <a:spcAft>
                <a:spcPts val="2900"/>
              </a:spcAft>
              <a:buClr>
                <a:srgbClr val="333333"/>
              </a:buClr>
              <a:buSzPct val="100000"/>
            </a:pPr>
            <a:r>
              <a:rPr lang="en" sz="1800">
                <a:solidFill>
                  <a:srgbClr val="333333"/>
                </a:solidFill>
              </a:rPr>
              <a:t>Audit logs are now enabled, and automatically configured by the system.</a:t>
            </a:r>
          </a:p>
          <a:p>
            <a:pPr marL="1371600" lvl="2" indent="-342900" rtl="0">
              <a:spcBef>
                <a:spcPts val="2400"/>
              </a:spcBef>
              <a:spcAft>
                <a:spcPts val="4100"/>
              </a:spcAft>
              <a:buClr>
                <a:srgbClr val="333333"/>
              </a:buClr>
              <a:buSzPct val="100000"/>
            </a:pPr>
            <a:r>
              <a:rPr lang="en" sz="1800">
                <a:solidFill>
                  <a:srgbClr val="333333"/>
                </a:solidFill>
              </a:rPr>
              <a:t>Audit logs are not transmitted to syslog, due to the sensitive nature of the content of the audit logs.</a:t>
            </a:r>
          </a:p>
          <a:p>
            <a:pPr marL="914400" lvl="1" indent="-342900" rtl="0">
              <a:spcBef>
                <a:spcPts val="1200"/>
              </a:spcBef>
              <a:spcAft>
                <a:spcPts val="2900"/>
              </a:spcAft>
              <a:buClr>
                <a:srgbClr val="333333"/>
              </a:buClr>
              <a:buSzPct val="100000"/>
            </a:pPr>
            <a:r>
              <a:rPr lang="en" sz="1800">
                <a:solidFill>
                  <a:srgbClr val="333333"/>
                </a:solidFill>
              </a:rPr>
              <a:t>Multiple debug log changes have been added to aid in diagnosis efforts.</a:t>
            </a:r>
          </a:p>
          <a:p>
            <a:pPr lvl="0" rtl="0">
              <a:spcBef>
                <a:spcPts val="0"/>
              </a:spcBef>
              <a:spcAft>
                <a:spcPts val="0"/>
              </a:spcAft>
              <a:buNone/>
            </a:pPr>
            <a:endParaRPr>
              <a:solidFill>
                <a:schemeClr val="dk1"/>
              </a:solidFill>
            </a:endParaRPr>
          </a:p>
          <a:p>
            <a:pPr marL="457200" lvl="0" indent="0" rtl="0">
              <a:spcBef>
                <a:spcPts val="0"/>
              </a:spcBef>
              <a:spcAft>
                <a:spcPts val="0"/>
              </a:spcAft>
              <a:buNone/>
            </a:pPr>
            <a:endParaRPr>
              <a:solidFill>
                <a:schemeClr val="dk1"/>
              </a:solidFill>
            </a:endParaRPr>
          </a:p>
          <a:p>
            <a:pPr marL="457200" marR="0" lvl="0" indent="0" algn="l" rtl="0">
              <a:lnSpc>
                <a:spcPct val="130000"/>
              </a:lnSpc>
              <a:spcBef>
                <a:spcPts val="0"/>
              </a:spcBef>
              <a:spcAft>
                <a:spcPts val="0"/>
              </a:spcAft>
              <a:buNone/>
            </a:pPr>
            <a:endParaRPr>
              <a:solidFill>
                <a:srgbClr val="000000"/>
              </a:solidFill>
            </a:endParaRPr>
          </a:p>
          <a:p>
            <a:pPr marL="0" marR="0" lvl="0" indent="0" algn="l" rtl="0">
              <a:lnSpc>
                <a:spcPct val="130000"/>
              </a:lnSpc>
              <a:spcBef>
                <a:spcPts val="0"/>
              </a:spcBef>
              <a:spcAft>
                <a:spcPts val="0"/>
              </a:spcAft>
              <a:buClr>
                <a:schemeClr val="accent1"/>
              </a:buClr>
              <a:buSzPct val="111111"/>
              <a:buFont typeface="Noto Sans Symbols"/>
              <a:buNone/>
            </a:pPr>
            <a:endParaRPr b="0" i="0" u="none" strike="noStrike" cap="none">
              <a:solidFill>
                <a:srgbClr val="000000"/>
              </a:solidFill>
            </a:endParaRPr>
          </a:p>
        </p:txBody>
      </p:sp>
    </p:spTree>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Gemfire for PCF</a:t>
            </a:r>
          </a:p>
        </p:txBody>
      </p:sp>
      <p:sp>
        <p:nvSpPr>
          <p:cNvPr id="301" name="Shape 301"/>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lvl="0">
              <a:spcBef>
                <a:spcPts val="0"/>
              </a:spcBef>
              <a:buClr>
                <a:schemeClr val="dk1"/>
              </a:buClr>
              <a:buSzPct val="61111"/>
              <a:buFont typeface="Arial"/>
              <a:buNone/>
            </a:pPr>
            <a:r>
              <a:rPr lang="en">
                <a:solidFill>
                  <a:srgbClr val="4D4D4D"/>
                </a:solidFill>
              </a:rPr>
              <a:t>Provides a way to deploy “generic” GemFire clusters through PCF / BOSH. That’s pretty much it. Developers can deploy apps on PCF and talk to the clusters “easily.”</a:t>
            </a:r>
          </a:p>
          <a:p>
            <a:pPr marL="457200" lvl="0" indent="-228600">
              <a:spcBef>
                <a:spcPts val="0"/>
              </a:spcBef>
              <a:buClr>
                <a:srgbClr val="4D4D4D"/>
              </a:buClr>
              <a:buFont typeface="Arial"/>
              <a:buChar char="-"/>
            </a:pPr>
            <a:r>
              <a:rPr lang="en">
                <a:solidFill>
                  <a:srgbClr val="4D4D4D"/>
                </a:solidFill>
              </a:rPr>
              <a:t>Assumes client/server paradigm, but provides WAN-gateway config.</a:t>
            </a:r>
          </a:p>
          <a:p>
            <a:pPr marL="457200" lvl="0" indent="-228600">
              <a:spcBef>
                <a:spcPts val="0"/>
              </a:spcBef>
              <a:buClr>
                <a:srgbClr val="4D4D4D"/>
              </a:buClr>
              <a:buFont typeface="Arial"/>
              <a:buChar char="-"/>
            </a:pPr>
            <a:r>
              <a:rPr lang="en">
                <a:solidFill>
                  <a:srgbClr val="4D4D4D"/>
                </a:solidFill>
              </a:rPr>
              <a:t>Provides one member per VM.</a:t>
            </a:r>
          </a:p>
          <a:p>
            <a:pPr marL="457200" lvl="0" indent="-228600">
              <a:spcBef>
                <a:spcPts val="0"/>
              </a:spcBef>
              <a:buClr>
                <a:srgbClr val="4D4D4D"/>
              </a:buClr>
              <a:buFont typeface="Average"/>
              <a:buChar char="-"/>
            </a:pPr>
            <a:r>
              <a:rPr lang="en">
                <a:solidFill>
                  <a:srgbClr val="4D4D4D"/>
                </a:solidFill>
              </a:rPr>
              <a:t>Operators create a “pool” of VMs; developers consume them through creating “services instances” with  cf create-service.</a:t>
            </a:r>
          </a:p>
          <a:p>
            <a:pPr marL="457200" lvl="0" indent="-228600" rtl="0">
              <a:spcBef>
                <a:spcPts val="0"/>
              </a:spcBef>
              <a:buClr>
                <a:srgbClr val="4D4D4D"/>
              </a:buClr>
              <a:buFont typeface="Arial"/>
              <a:buChar char="-"/>
            </a:pPr>
            <a:r>
              <a:rPr lang="en">
                <a:solidFill>
                  <a:srgbClr val="4D4D4D"/>
                </a:solidFill>
              </a:rPr>
              <a:t>Workflow after creating the cluster is the same as any other GemFire cluster. The CLI plugin provides the URLs you need for WAN-gateway and gfsh.</a:t>
            </a:r>
          </a:p>
        </p:txBody>
      </p:sp>
    </p:spTree>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Gemfire 2.0 Beta for PCF</a:t>
            </a:r>
          </a:p>
        </p:txBody>
      </p:sp>
      <p:sp>
        <p:nvSpPr>
          <p:cNvPr id="307" name="Shape 307"/>
          <p:cNvSpPr txBox="1">
            <a:spLocks noGrp="1"/>
          </p:cNvSpPr>
          <p:nvPr>
            <p:ph type="body" idx="4294967295"/>
          </p:nvPr>
        </p:nvSpPr>
        <p:spPr>
          <a:xfrm>
            <a:off x="366725" y="789125"/>
            <a:ext cx="4210800" cy="3383100"/>
          </a:xfrm>
          <a:prstGeom prst="rect">
            <a:avLst/>
          </a:prstGeom>
          <a:noFill/>
          <a:ln>
            <a:noFill/>
          </a:ln>
        </p:spPr>
        <p:txBody>
          <a:bodyPr lIns="0" tIns="0" rIns="0" bIns="0" anchor="t" anchorCtr="0">
            <a:noAutofit/>
          </a:bodyPr>
          <a:lstStyle/>
          <a:p>
            <a:pPr lvl="0" rtl="0">
              <a:spcBef>
                <a:spcPts val="0"/>
              </a:spcBef>
              <a:buClr>
                <a:srgbClr val="000000"/>
              </a:buClr>
              <a:buSzPct val="61111"/>
              <a:buFont typeface="Arial"/>
              <a:buNone/>
            </a:pPr>
            <a:r>
              <a:rPr lang="en">
                <a:solidFill>
                  <a:srgbClr val="4D4D4D"/>
                </a:solidFill>
              </a:rPr>
              <a:t>For operators:</a:t>
            </a:r>
          </a:p>
          <a:p>
            <a:pPr marL="457200" lvl="0" indent="-342900" rtl="0">
              <a:spcBef>
                <a:spcPts val="0"/>
              </a:spcBef>
              <a:buClr>
                <a:srgbClr val="4D4D4D"/>
              </a:buClr>
              <a:buSzPct val="100000"/>
              <a:buFont typeface="Arial"/>
              <a:buChar char="-"/>
            </a:pPr>
            <a:r>
              <a:rPr lang="en">
                <a:solidFill>
                  <a:srgbClr val="4D4D4D"/>
                </a:solidFill>
              </a:rPr>
              <a:t>Day-2 operations</a:t>
            </a:r>
          </a:p>
          <a:p>
            <a:pPr marL="457200" lvl="0" indent="-342900" rtl="0">
              <a:spcBef>
                <a:spcPts val="0"/>
              </a:spcBef>
              <a:buClr>
                <a:srgbClr val="4D4D4D"/>
              </a:buClr>
              <a:buSzPct val="100000"/>
              <a:buFont typeface="Arial"/>
              <a:buChar char="-"/>
            </a:pPr>
            <a:r>
              <a:rPr lang="en">
                <a:solidFill>
                  <a:srgbClr val="4D4D4D"/>
                </a:solidFill>
              </a:rPr>
              <a:t>Backups (for plans w/ persistence)</a:t>
            </a:r>
          </a:p>
          <a:p>
            <a:pPr marL="457200" lvl="0" indent="-342900" rtl="0">
              <a:spcBef>
                <a:spcPts val="0"/>
              </a:spcBef>
              <a:buClr>
                <a:srgbClr val="4D4D4D"/>
              </a:buClr>
              <a:buSzPct val="100000"/>
              <a:buFont typeface="Arial"/>
              <a:buChar char="-"/>
            </a:pPr>
            <a:r>
              <a:rPr lang="en">
                <a:solidFill>
                  <a:srgbClr val="4D4D4D"/>
                </a:solidFill>
              </a:rPr>
              <a:t>Customizable service plans</a:t>
            </a:r>
          </a:p>
          <a:p>
            <a:pPr marL="457200" lvl="0" indent="-342900" rtl="0">
              <a:spcBef>
                <a:spcPts val="0"/>
              </a:spcBef>
              <a:buClr>
                <a:srgbClr val="4D4D4D"/>
              </a:buClr>
              <a:buSzPct val="100000"/>
              <a:buFont typeface="Arial"/>
              <a:buChar char="-"/>
            </a:pPr>
            <a:r>
              <a:rPr lang="en">
                <a:solidFill>
                  <a:srgbClr val="4D4D4D"/>
                </a:solidFill>
              </a:rPr>
              <a:t>Better logging and metrics</a:t>
            </a:r>
          </a:p>
          <a:p>
            <a:pPr marL="457200" lvl="0" indent="-342900" rtl="0">
              <a:spcBef>
                <a:spcPts val="0"/>
              </a:spcBef>
              <a:buClr>
                <a:srgbClr val="4D4D4D"/>
              </a:buClr>
              <a:buSzPct val="100000"/>
              <a:buFont typeface="Arial"/>
              <a:buChar char="-"/>
            </a:pPr>
            <a:r>
              <a:rPr lang="en">
                <a:solidFill>
                  <a:srgbClr val="4D4D4D"/>
                </a:solidFill>
              </a:rPr>
              <a:t>Instance quotas</a:t>
            </a:r>
          </a:p>
          <a:p>
            <a:pPr marL="457200" lvl="0" indent="-342900" rtl="0">
              <a:spcBef>
                <a:spcPts val="0"/>
              </a:spcBef>
              <a:buClr>
                <a:srgbClr val="4D4D4D"/>
              </a:buClr>
              <a:buSzPct val="100000"/>
              <a:buFont typeface="Arial"/>
              <a:buChar char="-"/>
            </a:pPr>
            <a:r>
              <a:rPr lang="en">
                <a:solidFill>
                  <a:srgbClr val="4D4D4D"/>
                </a:solidFill>
              </a:rPr>
              <a:t>Smoke tests and canaries</a:t>
            </a:r>
          </a:p>
          <a:p>
            <a:pPr marL="457200" lvl="0" indent="-342900" rtl="0">
              <a:spcBef>
                <a:spcPts val="0"/>
              </a:spcBef>
              <a:buClr>
                <a:srgbClr val="4D4D4D"/>
              </a:buClr>
              <a:buSzPct val="100000"/>
              <a:buFont typeface="Arial"/>
              <a:buChar char="-"/>
            </a:pPr>
            <a:r>
              <a:rPr lang="en">
                <a:solidFill>
                  <a:srgbClr val="4D4D4D"/>
                </a:solidFill>
              </a:rPr>
              <a:t>Access controls</a:t>
            </a:r>
          </a:p>
          <a:p>
            <a:pPr marL="457200" lvl="0" indent="-342900" rtl="0">
              <a:spcBef>
                <a:spcPts val="0"/>
              </a:spcBef>
              <a:buClr>
                <a:srgbClr val="4D4D4D"/>
              </a:buClr>
              <a:buSzPct val="100000"/>
              <a:buFont typeface="Arial"/>
              <a:buChar char="-"/>
            </a:pPr>
            <a:r>
              <a:rPr lang="en">
                <a:solidFill>
                  <a:srgbClr val="4D4D4D"/>
                </a:solidFill>
              </a:rPr>
              <a:t>Reliable upgrades</a:t>
            </a:r>
          </a:p>
        </p:txBody>
      </p:sp>
      <p:sp>
        <p:nvSpPr>
          <p:cNvPr id="308" name="Shape 308"/>
          <p:cNvSpPr txBox="1">
            <a:spLocks noGrp="1"/>
          </p:cNvSpPr>
          <p:nvPr>
            <p:ph type="body" idx="4294967295"/>
          </p:nvPr>
        </p:nvSpPr>
        <p:spPr>
          <a:xfrm>
            <a:off x="4577525" y="789125"/>
            <a:ext cx="4210800" cy="3383100"/>
          </a:xfrm>
          <a:prstGeom prst="rect">
            <a:avLst/>
          </a:prstGeom>
          <a:noFill/>
          <a:ln>
            <a:noFill/>
          </a:ln>
        </p:spPr>
        <p:txBody>
          <a:bodyPr lIns="0" tIns="0" rIns="0" bIns="0" anchor="t" anchorCtr="0">
            <a:noAutofit/>
          </a:bodyPr>
          <a:lstStyle/>
          <a:p>
            <a:pPr lvl="0" rtl="0">
              <a:spcBef>
                <a:spcPts val="0"/>
              </a:spcBef>
              <a:buClr>
                <a:srgbClr val="000000"/>
              </a:buClr>
              <a:buSzPct val="61111"/>
              <a:buFont typeface="Arial"/>
              <a:buNone/>
            </a:pPr>
            <a:r>
              <a:rPr lang="en">
                <a:solidFill>
                  <a:srgbClr val="4D4D4D"/>
                </a:solidFill>
              </a:rPr>
              <a:t>For app developers:</a:t>
            </a:r>
          </a:p>
          <a:p>
            <a:pPr marL="457200" lvl="0" indent="-342900" rtl="0">
              <a:spcBef>
                <a:spcPts val="0"/>
              </a:spcBef>
              <a:buClr>
                <a:srgbClr val="4D4D4D"/>
              </a:buClr>
              <a:buSzPct val="100000"/>
              <a:buFont typeface="Arial"/>
              <a:buChar char="-"/>
            </a:pPr>
            <a:r>
              <a:rPr lang="en">
                <a:solidFill>
                  <a:srgbClr val="4D4D4D"/>
                </a:solidFill>
              </a:rPr>
              <a:t>Get started with GemFire </a:t>
            </a:r>
            <a:r>
              <a:rPr lang="en" i="1">
                <a:solidFill>
                  <a:srgbClr val="4D4D4D"/>
                </a:solidFill>
              </a:rPr>
              <a:t>quickly and easily</a:t>
            </a:r>
            <a:r>
              <a:rPr lang="en">
                <a:solidFill>
                  <a:srgbClr val="4D4D4D"/>
                </a:solidFill>
              </a:rPr>
              <a:t> with a cluster, using best-practice settings that Pivotal recommends and supports.</a:t>
            </a:r>
          </a:p>
          <a:p>
            <a:pPr marL="457200" lvl="0" indent="-342900" rtl="0">
              <a:spcBef>
                <a:spcPts val="0"/>
              </a:spcBef>
              <a:buClr>
                <a:srgbClr val="4D4D4D"/>
              </a:buClr>
              <a:buSzPct val="100000"/>
              <a:buFont typeface="Arial"/>
              <a:buChar char="-"/>
            </a:pPr>
            <a:r>
              <a:rPr lang="en">
                <a:solidFill>
                  <a:srgbClr val="4D4D4D"/>
                </a:solidFill>
              </a:rPr>
              <a:t>Spring!</a:t>
            </a:r>
          </a:p>
          <a:p>
            <a:pPr marL="457200" lvl="0" indent="-342900" rtl="0">
              <a:spcBef>
                <a:spcPts val="0"/>
              </a:spcBef>
              <a:buClr>
                <a:srgbClr val="4D4D4D"/>
              </a:buClr>
              <a:buSzPct val="100000"/>
              <a:buFont typeface="Arial"/>
              <a:buChar char="-"/>
            </a:pPr>
            <a:r>
              <a:rPr lang="en">
                <a:solidFill>
                  <a:srgbClr val="4D4D4D"/>
                </a:solidFill>
              </a:rPr>
              <a:t>On-demand provisioning</a:t>
            </a:r>
          </a:p>
          <a:p>
            <a:pPr lvl="0" rtl="0">
              <a:spcBef>
                <a:spcPts val="0"/>
              </a:spcBef>
              <a:buNone/>
            </a:pPr>
            <a:endParaRPr>
              <a:solidFill>
                <a:srgbClr val="4D4D4D"/>
              </a:solidFill>
              <a:latin typeface="Average"/>
              <a:ea typeface="Average"/>
              <a:cs typeface="Average"/>
              <a:sym typeface="Average"/>
            </a:endParaRPr>
          </a:p>
        </p:txBody>
      </p:sp>
      <p:sp>
        <p:nvSpPr>
          <p:cNvPr id="309" name="Shape 309"/>
          <p:cNvSpPr txBox="1"/>
          <p:nvPr/>
        </p:nvSpPr>
        <p:spPr>
          <a:xfrm>
            <a:off x="494450" y="4020250"/>
            <a:ext cx="7591500" cy="931500"/>
          </a:xfrm>
          <a:prstGeom prst="rect">
            <a:avLst/>
          </a:prstGeom>
          <a:noFill/>
          <a:ln>
            <a:noFill/>
          </a:ln>
        </p:spPr>
        <p:txBody>
          <a:bodyPr lIns="91425" tIns="91425" rIns="91425" bIns="91425" anchor="t" anchorCtr="0">
            <a:noAutofit/>
          </a:bodyPr>
          <a:lstStyle/>
          <a:p>
            <a:pPr lvl="0" rtl="0">
              <a:lnSpc>
                <a:spcPct val="115000"/>
              </a:lnSpc>
              <a:spcBef>
                <a:spcPts val="0"/>
              </a:spcBef>
              <a:spcAft>
                <a:spcPts val="0"/>
              </a:spcAft>
              <a:buClr>
                <a:schemeClr val="dk1"/>
              </a:buClr>
              <a:buSzPct val="61111"/>
              <a:buFont typeface="Arial"/>
              <a:buNone/>
            </a:pPr>
            <a:r>
              <a:rPr lang="en" sz="1800" i="1">
                <a:solidFill>
                  <a:srgbClr val="4D4D4D"/>
                </a:solidFill>
              </a:rPr>
              <a:t>Supporting GemFire 9, which offers:</a:t>
            </a:r>
          </a:p>
          <a:p>
            <a:pPr marL="457200" lvl="0" indent="-342900" rtl="0">
              <a:lnSpc>
                <a:spcPct val="115000"/>
              </a:lnSpc>
              <a:spcBef>
                <a:spcPts val="0"/>
              </a:spcBef>
              <a:spcAft>
                <a:spcPts val="1600"/>
              </a:spcAft>
              <a:buClr>
                <a:srgbClr val="4D4D4D"/>
              </a:buClr>
              <a:buSzPct val="100000"/>
              <a:buFont typeface="Arial"/>
              <a:buChar char="-"/>
            </a:pPr>
            <a:r>
              <a:rPr lang="en" sz="1800">
                <a:solidFill>
                  <a:srgbClr val="4D4D4D"/>
                </a:solidFill>
              </a:rPr>
              <a:t>Improved performance                      -   New security features</a:t>
            </a:r>
          </a:p>
          <a:p>
            <a:pPr marL="457200" lvl="0" indent="-342900" rtl="0">
              <a:lnSpc>
                <a:spcPct val="115000"/>
              </a:lnSpc>
              <a:spcBef>
                <a:spcPts val="0"/>
              </a:spcBef>
              <a:spcAft>
                <a:spcPts val="1600"/>
              </a:spcAft>
              <a:buClr>
                <a:srgbClr val="4D4D4D"/>
              </a:buClr>
              <a:buSzPct val="100000"/>
              <a:buFont typeface="Arial"/>
              <a:buChar char="-"/>
            </a:pPr>
            <a:r>
              <a:rPr lang="en" sz="1800">
                <a:solidFill>
                  <a:srgbClr val="4D4D4D"/>
                </a:solidFill>
              </a:rPr>
              <a:t>Off-heap storage for PB scale</a:t>
            </a:r>
          </a:p>
        </p:txBody>
      </p:sp>
    </p:spTree>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Spring Cloud Services</a:t>
            </a:r>
          </a:p>
        </p:txBody>
      </p:sp>
      <p:sp>
        <p:nvSpPr>
          <p:cNvPr id="315" name="Shape 315"/>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lvl="0" rtl="0">
              <a:spcBef>
                <a:spcPts val="0"/>
              </a:spcBef>
              <a:spcAft>
                <a:spcPts val="0"/>
              </a:spcAft>
              <a:buNone/>
            </a:pPr>
            <a:r>
              <a:rPr lang="en">
                <a:solidFill>
                  <a:schemeClr val="dk1"/>
                </a:solidFill>
              </a:rPr>
              <a:t>Spring Cloud Services builds on the foundation of </a:t>
            </a:r>
            <a:r>
              <a:rPr lang="en" u="sng">
                <a:solidFill>
                  <a:schemeClr val="hlink"/>
                </a:solidFill>
                <a:hlinkClick r:id="rId3"/>
              </a:rPr>
              <a:t>Spring Boot</a:t>
            </a:r>
            <a:r>
              <a:rPr lang="en">
                <a:solidFill>
                  <a:schemeClr val="dk1"/>
                </a:solidFill>
              </a:rPr>
              <a:t> and </a:t>
            </a:r>
            <a:r>
              <a:rPr lang="en" u="sng">
                <a:solidFill>
                  <a:schemeClr val="hlink"/>
                </a:solidFill>
                <a:hlinkClick r:id="rId4"/>
              </a:rPr>
              <a:t>Spring Cloud</a:t>
            </a:r>
            <a:r>
              <a:rPr lang="en">
                <a:solidFill>
                  <a:schemeClr val="dk1"/>
                </a:solidFill>
              </a:rPr>
              <a:t> to simplify crucial patterns for microservices running on Pivotal Cloud Foundry. SCS includes a collection of services for developers who don’t want to implement, deploy, maintain, and upgrade their own Spring Cloud services. With SCS, developers can focus on delivering business value, while Pivotal secures, maintains, and operates these components. </a:t>
            </a:r>
            <a:r>
              <a:rPr lang="en">
                <a:solidFill>
                  <a:srgbClr val="000000"/>
                </a:solidFill>
              </a:rPr>
              <a:t>Spring Cloud Services includes:</a:t>
            </a:r>
          </a:p>
          <a:p>
            <a:pPr marL="457200" lvl="0" indent="-228600" rtl="0">
              <a:spcBef>
                <a:spcPts val="0"/>
              </a:spcBef>
              <a:spcAft>
                <a:spcPts val="0"/>
              </a:spcAft>
              <a:buClr>
                <a:srgbClr val="000000"/>
              </a:buClr>
            </a:pPr>
            <a:r>
              <a:rPr lang="en">
                <a:solidFill>
                  <a:srgbClr val="000000"/>
                </a:solidFill>
              </a:rPr>
              <a:t>Config Server - an externalized application configuration service</a:t>
            </a:r>
          </a:p>
          <a:p>
            <a:pPr marL="457200" lvl="0" indent="-228600" rtl="0">
              <a:spcBef>
                <a:spcPts val="0"/>
              </a:spcBef>
              <a:spcAft>
                <a:spcPts val="0"/>
              </a:spcAft>
              <a:buClr>
                <a:srgbClr val="000000"/>
              </a:buClr>
            </a:pPr>
            <a:r>
              <a:rPr lang="en">
                <a:solidFill>
                  <a:srgbClr val="000000"/>
                </a:solidFill>
              </a:rPr>
              <a:t>Circuit Breaker Dashboard - an implementation of the Circuit Breaker pattern</a:t>
            </a:r>
          </a:p>
          <a:p>
            <a:pPr marL="457200" lvl="0" indent="-228600" rtl="0">
              <a:spcBef>
                <a:spcPts val="0"/>
              </a:spcBef>
              <a:spcAft>
                <a:spcPts val="0"/>
              </a:spcAft>
              <a:buClr>
                <a:srgbClr val="000000"/>
              </a:buClr>
            </a:pPr>
            <a:r>
              <a:rPr lang="en">
                <a:solidFill>
                  <a:srgbClr val="000000"/>
                </a:solidFill>
              </a:rPr>
              <a:t>Service Registry - an implementation of the Service Discovery pattern</a:t>
            </a:r>
          </a:p>
          <a:p>
            <a:pPr marL="0" marR="0" lvl="0" indent="0" algn="l" rtl="0">
              <a:lnSpc>
                <a:spcPct val="130000"/>
              </a:lnSpc>
              <a:spcBef>
                <a:spcPts val="0"/>
              </a:spcBef>
              <a:spcAft>
                <a:spcPts val="0"/>
              </a:spcAft>
              <a:buClr>
                <a:schemeClr val="accent1"/>
              </a:buClr>
              <a:buSzPct val="100000"/>
              <a:buFont typeface="Noto Sans Symbols"/>
              <a:buNone/>
            </a:pPr>
            <a:endParaRPr sz="20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Spring Cloud Services</a:t>
            </a:r>
          </a:p>
        </p:txBody>
      </p:sp>
      <p:sp>
        <p:nvSpPr>
          <p:cNvPr id="321" name="Shape 321"/>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marL="0" marR="0" lvl="0" indent="0" algn="l" rtl="0">
              <a:lnSpc>
                <a:spcPct val="130000"/>
              </a:lnSpc>
              <a:spcBef>
                <a:spcPts val="0"/>
              </a:spcBef>
              <a:spcAft>
                <a:spcPts val="0"/>
              </a:spcAft>
              <a:buClr>
                <a:schemeClr val="accent1"/>
              </a:buClr>
              <a:buSzPct val="111111"/>
              <a:buFont typeface="Noto Sans Symbols"/>
              <a:buNone/>
            </a:pPr>
            <a:r>
              <a:rPr lang="en">
                <a:solidFill>
                  <a:schemeClr val="dk1"/>
                </a:solidFill>
              </a:rPr>
              <a:t>Recently Released:</a:t>
            </a:r>
          </a:p>
          <a:p>
            <a:pPr marL="457200" marR="0" lvl="0" indent="-228600" algn="l" rtl="0">
              <a:lnSpc>
                <a:spcPct val="130000"/>
              </a:lnSpc>
              <a:spcBef>
                <a:spcPts val="0"/>
              </a:spcBef>
              <a:spcAft>
                <a:spcPts val="0"/>
              </a:spcAft>
              <a:buClr>
                <a:schemeClr val="dk1"/>
              </a:buClr>
              <a:buChar char="-"/>
            </a:pPr>
            <a:r>
              <a:rPr lang="en">
                <a:solidFill>
                  <a:schemeClr val="dk1"/>
                </a:solidFill>
              </a:rPr>
              <a:t>1.2: </a:t>
            </a:r>
            <a:r>
              <a:rPr lang="en" u="sng">
                <a:solidFill>
                  <a:schemeClr val="hlink"/>
                </a:solidFill>
                <a:hlinkClick r:id="rId3"/>
              </a:rPr>
              <a:t>Multi-site Service Discovery</a:t>
            </a:r>
            <a:r>
              <a:rPr lang="en">
                <a:solidFill>
                  <a:schemeClr val="dk1"/>
                </a:solidFill>
              </a:rPr>
              <a:t> &amp; Enhanced Blue/Green Deployment Support</a:t>
            </a:r>
          </a:p>
          <a:p>
            <a:pPr marL="457200" marR="0" lvl="0" indent="-228600" algn="l" rtl="0">
              <a:lnSpc>
                <a:spcPct val="130000"/>
              </a:lnSpc>
              <a:spcBef>
                <a:spcPts val="0"/>
              </a:spcBef>
              <a:spcAft>
                <a:spcPts val="0"/>
              </a:spcAft>
              <a:buClr>
                <a:schemeClr val="dk1"/>
              </a:buClr>
              <a:buChar char="-"/>
            </a:pPr>
            <a:r>
              <a:rPr lang="en">
                <a:solidFill>
                  <a:schemeClr val="dk1"/>
                </a:solidFill>
              </a:rPr>
              <a:t>1.3: </a:t>
            </a:r>
            <a:r>
              <a:rPr lang="en" u="sng">
                <a:solidFill>
                  <a:schemeClr val="hlink"/>
                </a:solidFill>
                <a:hlinkClick r:id="rId4"/>
              </a:rPr>
              <a:t>Spring Cloud Camden.SR2</a:t>
            </a:r>
            <a:r>
              <a:rPr lang="en">
                <a:solidFill>
                  <a:schemeClr val="dk1"/>
                </a:solidFill>
              </a:rPr>
              <a:t> Support</a:t>
            </a:r>
          </a:p>
          <a:p>
            <a:pPr marR="0" lvl="0" algn="l" rtl="0">
              <a:lnSpc>
                <a:spcPct val="130000"/>
              </a:lnSpc>
              <a:spcBef>
                <a:spcPts val="0"/>
              </a:spcBef>
              <a:spcAft>
                <a:spcPts val="0"/>
              </a:spcAft>
              <a:buNone/>
            </a:pPr>
            <a:endParaRPr>
              <a:solidFill>
                <a:schemeClr val="dk1"/>
              </a:solidFill>
            </a:endParaRPr>
          </a:p>
          <a:p>
            <a:pPr marR="0" lvl="0" algn="l" rtl="0">
              <a:lnSpc>
                <a:spcPct val="130000"/>
              </a:lnSpc>
              <a:spcBef>
                <a:spcPts val="0"/>
              </a:spcBef>
              <a:spcAft>
                <a:spcPts val="0"/>
              </a:spcAft>
              <a:buNone/>
            </a:pPr>
            <a:r>
              <a:rPr lang="en">
                <a:solidFill>
                  <a:schemeClr val="dk1"/>
                </a:solidFill>
              </a:rPr>
              <a:t>Upcoming Target Capabilities</a:t>
            </a:r>
          </a:p>
          <a:p>
            <a:pPr marL="457200" marR="0" lvl="0" indent="-228600" algn="l" rtl="0">
              <a:lnSpc>
                <a:spcPct val="130000"/>
              </a:lnSpc>
              <a:spcBef>
                <a:spcPts val="0"/>
              </a:spcBef>
              <a:spcAft>
                <a:spcPts val="0"/>
              </a:spcAft>
              <a:buClr>
                <a:schemeClr val="dk1"/>
              </a:buClr>
              <a:buChar char="-"/>
            </a:pPr>
            <a:r>
              <a:rPr lang="en">
                <a:solidFill>
                  <a:schemeClr val="dk1"/>
                </a:solidFill>
              </a:rPr>
              <a:t>1.3.1: Deploy multiple versions of SCS tile into single PCF foundation &amp; Enhanced PWS integration/monitoring</a:t>
            </a:r>
          </a:p>
          <a:p>
            <a:pPr marL="457200" marR="0" lvl="0" indent="-228600" algn="l" rtl="0">
              <a:lnSpc>
                <a:spcPct val="130000"/>
              </a:lnSpc>
              <a:spcBef>
                <a:spcPts val="0"/>
              </a:spcBef>
              <a:spcAft>
                <a:spcPts val="0"/>
              </a:spcAft>
              <a:buClr>
                <a:schemeClr val="dk1"/>
              </a:buClr>
              <a:buChar char="-"/>
            </a:pPr>
            <a:r>
              <a:rPr lang="en">
                <a:solidFill>
                  <a:schemeClr val="dk1"/>
                </a:solidFill>
              </a:rPr>
              <a:t>1.4: Config Server HashiCorp Vault integration</a:t>
            </a:r>
          </a:p>
          <a:p>
            <a:pPr marR="0" lvl="0" algn="l" rtl="0">
              <a:lnSpc>
                <a:spcPct val="130000"/>
              </a:lnSpc>
              <a:spcBef>
                <a:spcPts val="0"/>
              </a:spcBef>
              <a:spcAft>
                <a:spcPts val="0"/>
              </a:spcAft>
              <a:buNone/>
            </a:pPr>
            <a:endParaRPr>
              <a:solidFill>
                <a:schemeClr val="dk1"/>
              </a:solidFill>
            </a:endParaRPr>
          </a:p>
        </p:txBody>
      </p:sp>
    </p:spTree>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p:nvPr/>
        </p:nvSpPr>
        <p:spPr>
          <a:xfrm>
            <a:off x="1050150" y="1776700"/>
            <a:ext cx="6807900" cy="2194500"/>
          </a:xfrm>
          <a:prstGeom prst="rect">
            <a:avLst/>
          </a:prstGeom>
          <a:noFill/>
          <a:ln>
            <a:noFill/>
          </a:ln>
        </p:spPr>
        <p:txBody>
          <a:bodyPr lIns="91425" tIns="91425" rIns="91425" bIns="91425" anchor="t" anchorCtr="0">
            <a:noAutofit/>
          </a:bodyPr>
          <a:lstStyle/>
          <a:p>
            <a:pPr lvl="0" algn="ctr" rtl="0">
              <a:spcBef>
                <a:spcPts val="0"/>
              </a:spcBef>
              <a:buNone/>
            </a:pPr>
            <a:r>
              <a:rPr lang="en" sz="3600" b="1">
                <a:solidFill>
                  <a:srgbClr val="FFFFFF"/>
                </a:solidFill>
              </a:rPr>
              <a:t>In Progress - Coming Soon</a:t>
            </a:r>
          </a:p>
          <a:p>
            <a:pPr lvl="0" algn="ctr" rtl="0">
              <a:spcBef>
                <a:spcPts val="0"/>
              </a:spcBef>
              <a:buNone/>
            </a:pPr>
            <a:endParaRPr sz="3600"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PCF for Azure</a:t>
            </a:r>
          </a:p>
        </p:txBody>
      </p:sp>
      <p:sp>
        <p:nvSpPr>
          <p:cNvPr id="99" name="Shape 99"/>
          <p:cNvSpPr txBox="1">
            <a:spLocks noGrp="1"/>
          </p:cNvSpPr>
          <p:nvPr>
            <p:ph type="body" idx="4294967295"/>
          </p:nvPr>
        </p:nvSpPr>
        <p:spPr>
          <a:xfrm>
            <a:off x="366725" y="918824"/>
            <a:ext cx="8410500" cy="3710700"/>
          </a:xfrm>
          <a:prstGeom prst="rect">
            <a:avLst/>
          </a:prstGeom>
          <a:noFill/>
          <a:ln>
            <a:noFill/>
          </a:ln>
        </p:spPr>
        <p:txBody>
          <a:bodyPr lIns="0" tIns="0" rIns="0" bIns="0" anchor="t" anchorCtr="0">
            <a:noAutofit/>
          </a:bodyPr>
          <a:lstStyle/>
          <a:p>
            <a:pPr marL="457200" marR="0" lvl="0" indent="-228600" algn="l" rtl="0">
              <a:lnSpc>
                <a:spcPct val="130000"/>
              </a:lnSpc>
              <a:spcBef>
                <a:spcPts val="0"/>
              </a:spcBef>
              <a:spcAft>
                <a:spcPts val="0"/>
              </a:spcAft>
              <a:buClr>
                <a:srgbClr val="4D4D4D"/>
              </a:buClr>
            </a:pPr>
            <a:r>
              <a:rPr lang="en">
                <a:solidFill>
                  <a:srgbClr val="4D4D4D"/>
                </a:solidFill>
              </a:rPr>
              <a:t>Supported in Ops Manager 1.8.10+, ERT 1.8.9+</a:t>
            </a:r>
          </a:p>
          <a:p>
            <a:pPr marL="457200" marR="0" lvl="0" indent="-228600" algn="l" rtl="0">
              <a:lnSpc>
                <a:spcPct val="130000"/>
              </a:lnSpc>
              <a:spcBef>
                <a:spcPts val="0"/>
              </a:spcBef>
              <a:spcAft>
                <a:spcPts val="0"/>
              </a:spcAft>
              <a:buClr>
                <a:srgbClr val="4D4D4D"/>
              </a:buClr>
            </a:pPr>
            <a:r>
              <a:rPr lang="en">
                <a:solidFill>
                  <a:srgbClr val="4D4D4D"/>
                </a:solidFill>
              </a:rPr>
              <a:t>Tile support includes</a:t>
            </a:r>
          </a:p>
          <a:p>
            <a:pPr marL="914400" marR="0" lvl="1" indent="-228600" algn="l" rtl="0">
              <a:lnSpc>
                <a:spcPct val="130000"/>
              </a:lnSpc>
              <a:spcBef>
                <a:spcPts val="0"/>
              </a:spcBef>
              <a:spcAft>
                <a:spcPts val="0"/>
              </a:spcAft>
              <a:buClr>
                <a:srgbClr val="4D4D4D"/>
              </a:buClr>
            </a:pPr>
            <a:r>
              <a:rPr lang="en">
                <a:solidFill>
                  <a:srgbClr val="4D4D4D"/>
                </a:solidFill>
              </a:rPr>
              <a:t>PCF Metrics</a:t>
            </a:r>
          </a:p>
          <a:p>
            <a:pPr marL="914400" marR="0" lvl="1" indent="-228600" algn="l" rtl="0">
              <a:lnSpc>
                <a:spcPct val="130000"/>
              </a:lnSpc>
              <a:spcBef>
                <a:spcPts val="0"/>
              </a:spcBef>
              <a:spcAft>
                <a:spcPts val="0"/>
              </a:spcAft>
              <a:buClr>
                <a:srgbClr val="4D4D4D"/>
              </a:buClr>
            </a:pPr>
            <a:r>
              <a:rPr lang="en">
                <a:solidFill>
                  <a:srgbClr val="4D4D4D"/>
                </a:solidFill>
              </a:rPr>
              <a:t>JMX</a:t>
            </a:r>
          </a:p>
          <a:p>
            <a:pPr marL="914400" marR="0" lvl="1" indent="-228600" algn="l" rtl="0">
              <a:lnSpc>
                <a:spcPct val="130000"/>
              </a:lnSpc>
              <a:spcBef>
                <a:spcPts val="0"/>
              </a:spcBef>
              <a:spcAft>
                <a:spcPts val="0"/>
              </a:spcAft>
              <a:buClr>
                <a:srgbClr val="4D4D4D"/>
              </a:buClr>
            </a:pPr>
            <a:r>
              <a:rPr lang="en">
                <a:solidFill>
                  <a:srgbClr val="4D4D4D"/>
                </a:solidFill>
              </a:rPr>
              <a:t>RabbitMQ</a:t>
            </a:r>
          </a:p>
          <a:p>
            <a:pPr marL="914400" marR="0" lvl="1" indent="-228600" algn="l" rtl="0">
              <a:lnSpc>
                <a:spcPct val="130000"/>
              </a:lnSpc>
              <a:spcBef>
                <a:spcPts val="0"/>
              </a:spcBef>
              <a:spcAft>
                <a:spcPts val="0"/>
              </a:spcAft>
              <a:buClr>
                <a:srgbClr val="4D4D4D"/>
              </a:buClr>
            </a:pPr>
            <a:r>
              <a:rPr lang="en">
                <a:solidFill>
                  <a:srgbClr val="4D4D4D"/>
                </a:solidFill>
              </a:rPr>
              <a:t>Redis</a:t>
            </a:r>
          </a:p>
          <a:p>
            <a:pPr marL="914400" marR="0" lvl="1" indent="-228600" algn="l" rtl="0">
              <a:lnSpc>
                <a:spcPct val="130000"/>
              </a:lnSpc>
              <a:spcBef>
                <a:spcPts val="0"/>
              </a:spcBef>
              <a:spcAft>
                <a:spcPts val="0"/>
              </a:spcAft>
              <a:buClr>
                <a:srgbClr val="4D4D4D"/>
              </a:buClr>
            </a:pPr>
            <a:r>
              <a:rPr lang="en">
                <a:solidFill>
                  <a:srgbClr val="4D4D4D"/>
                </a:solidFill>
              </a:rPr>
              <a:t>Logsearch</a:t>
            </a:r>
          </a:p>
          <a:p>
            <a:pPr marL="914400" marR="0" lvl="1" indent="-228600" algn="l" rtl="0">
              <a:lnSpc>
                <a:spcPct val="130000"/>
              </a:lnSpc>
              <a:spcBef>
                <a:spcPts val="0"/>
              </a:spcBef>
              <a:spcAft>
                <a:spcPts val="0"/>
              </a:spcAft>
              <a:buClr>
                <a:srgbClr val="4D4D4D"/>
              </a:buClr>
            </a:pPr>
            <a:r>
              <a:rPr lang="en">
                <a:solidFill>
                  <a:srgbClr val="4D4D4D"/>
                </a:solidFill>
              </a:rPr>
              <a:t>Push Notifications</a:t>
            </a:r>
          </a:p>
          <a:p>
            <a:pPr marL="914400" marR="0" lvl="1" indent="-228600" algn="l" rtl="0">
              <a:lnSpc>
                <a:spcPct val="130000"/>
              </a:lnSpc>
              <a:spcBef>
                <a:spcPts val="0"/>
              </a:spcBef>
              <a:spcAft>
                <a:spcPts val="0"/>
              </a:spcAft>
              <a:buClr>
                <a:srgbClr val="4D4D4D"/>
              </a:buClr>
            </a:pPr>
            <a:r>
              <a:rPr lang="en">
                <a:solidFill>
                  <a:srgbClr val="4D4D4D"/>
                </a:solidFill>
              </a:rPr>
              <a:t>SSO</a:t>
            </a:r>
          </a:p>
          <a:p>
            <a:pPr marL="914400" marR="0" lvl="1" indent="-228600" algn="l" rtl="0">
              <a:lnSpc>
                <a:spcPct val="130000"/>
              </a:lnSpc>
              <a:spcBef>
                <a:spcPts val="0"/>
              </a:spcBef>
              <a:spcAft>
                <a:spcPts val="0"/>
              </a:spcAft>
              <a:buClr>
                <a:srgbClr val="4D4D4D"/>
              </a:buClr>
            </a:pPr>
            <a:r>
              <a:rPr lang="en">
                <a:solidFill>
                  <a:srgbClr val="4D4D4D"/>
                </a:solidFill>
              </a:rPr>
              <a:t>MySQL</a:t>
            </a:r>
          </a:p>
          <a:p>
            <a:pPr marL="914400" marR="0" lvl="1" indent="-228600" algn="l" rtl="0">
              <a:lnSpc>
                <a:spcPct val="130000"/>
              </a:lnSpc>
              <a:spcBef>
                <a:spcPts val="0"/>
              </a:spcBef>
              <a:spcAft>
                <a:spcPts val="0"/>
              </a:spcAft>
              <a:buClr>
                <a:srgbClr val="4D4D4D"/>
              </a:buClr>
            </a:pPr>
            <a:r>
              <a:rPr lang="en">
                <a:solidFill>
                  <a:srgbClr val="4D4D4D"/>
                </a:solidFill>
              </a:rPr>
              <a:t>SCS</a:t>
            </a:r>
          </a:p>
          <a:p>
            <a:pPr marL="914400" marR="0" lvl="1" indent="-228600" algn="l" rtl="0">
              <a:lnSpc>
                <a:spcPct val="130000"/>
              </a:lnSpc>
              <a:spcBef>
                <a:spcPts val="0"/>
              </a:spcBef>
              <a:spcAft>
                <a:spcPts val="0"/>
              </a:spcAft>
              <a:buClr>
                <a:srgbClr val="4D4D4D"/>
              </a:buClr>
            </a:pPr>
            <a:r>
              <a:rPr lang="en">
                <a:solidFill>
                  <a:srgbClr val="4D4D4D"/>
                </a:solidFill>
              </a:rPr>
              <a:t>Diego-Windows/.NET</a:t>
            </a:r>
          </a:p>
          <a:p>
            <a:pPr marL="914400" marR="0" lvl="1" indent="-228600" algn="l" rtl="0">
              <a:lnSpc>
                <a:spcPct val="130000"/>
              </a:lnSpc>
              <a:spcBef>
                <a:spcPts val="0"/>
              </a:spcBef>
              <a:spcAft>
                <a:spcPts val="0"/>
              </a:spcAft>
              <a:buClr>
                <a:srgbClr val="434343"/>
              </a:buClr>
            </a:pPr>
            <a:r>
              <a:rPr lang="en">
                <a:solidFill>
                  <a:srgbClr val="4D4D4D"/>
                </a:solidFill>
              </a:rPr>
              <a:t>Azure Service Broker - Service Bus, Event Hub, Blob Storage, DocumentDB, Redis</a:t>
            </a:r>
          </a:p>
          <a:p>
            <a:pPr marR="0" lvl="0" algn="l" rtl="0">
              <a:lnSpc>
                <a:spcPct val="130000"/>
              </a:lnSpc>
              <a:spcBef>
                <a:spcPts val="0"/>
              </a:spcBef>
              <a:spcAft>
                <a:spcPts val="0"/>
              </a:spcAft>
              <a:buNone/>
            </a:pPr>
            <a:endParaRPr sz="2000">
              <a:solidFill>
                <a:srgbClr val="4D4D4D"/>
              </a:solidFill>
            </a:endParaRPr>
          </a:p>
        </p:txBody>
      </p:sp>
      <p:pic>
        <p:nvPicPr>
          <p:cNvPr id="100" name="Shape 100"/>
          <p:cNvPicPr preferRelativeResize="0"/>
          <p:nvPr/>
        </p:nvPicPr>
        <p:blipFill>
          <a:blip r:embed="rId3">
            <a:alphaModFix/>
          </a:blip>
          <a:stretch>
            <a:fillRect/>
          </a:stretch>
        </p:blipFill>
        <p:spPr>
          <a:xfrm>
            <a:off x="7394949" y="149324"/>
            <a:ext cx="1535039" cy="514974"/>
          </a:xfrm>
          <a:prstGeom prst="rect">
            <a:avLst/>
          </a:prstGeom>
          <a:noFill/>
          <a:ln>
            <a:noFill/>
          </a:ln>
        </p:spPr>
      </p:pic>
    </p:spTree>
  </p:cSld>
  <p:clrMapOvr>
    <a:masterClrMapping/>
  </p:clrMapOvr>
  <p:transition xmlns:p14="http://schemas.microsoft.com/office/powerpoint/2010/mai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457200" lvl="0" indent="-228600" rtl="0">
              <a:lnSpc>
                <a:spcPct val="100000"/>
              </a:lnSpc>
              <a:spcBef>
                <a:spcPts val="360"/>
              </a:spcBef>
              <a:spcAft>
                <a:spcPts val="0"/>
              </a:spcAft>
              <a:buClr>
                <a:srgbClr val="4D4D4D"/>
              </a:buClr>
            </a:pPr>
            <a:r>
              <a:rPr lang="en">
                <a:solidFill>
                  <a:srgbClr val="4D4D4D"/>
                </a:solidFill>
              </a:rPr>
              <a:t>Reduce operating burden for Windows cells in PCF</a:t>
            </a:r>
          </a:p>
          <a:p>
            <a:pPr marL="457200" lvl="0" indent="-228600" rtl="0">
              <a:lnSpc>
                <a:spcPct val="100000"/>
              </a:lnSpc>
              <a:spcBef>
                <a:spcPts val="360"/>
              </a:spcBef>
              <a:spcAft>
                <a:spcPts val="0"/>
              </a:spcAft>
              <a:buClr>
                <a:srgbClr val="4D4D4D"/>
              </a:buClr>
            </a:pPr>
            <a:r>
              <a:rPr lang="en">
                <a:solidFill>
                  <a:srgbClr val="4D4D4D"/>
                </a:solidFill>
              </a:rPr>
              <a:t>Enables all the BOSH-provided support for Windows cells in addition to Linux</a:t>
            </a:r>
          </a:p>
          <a:p>
            <a:pPr marL="914400" lvl="1" indent="-228600" rtl="0">
              <a:lnSpc>
                <a:spcPct val="100000"/>
              </a:lnSpc>
              <a:spcBef>
                <a:spcPts val="360"/>
              </a:spcBef>
              <a:spcAft>
                <a:spcPts val="0"/>
              </a:spcAft>
              <a:buClr>
                <a:srgbClr val="4D4D4D"/>
              </a:buClr>
            </a:pPr>
            <a:r>
              <a:rPr lang="en">
                <a:solidFill>
                  <a:srgbClr val="4D4D4D"/>
                </a:solidFill>
              </a:rPr>
              <a:t>Repave, VM scaling, VM recreation, etc</a:t>
            </a:r>
          </a:p>
          <a:p>
            <a:pPr marL="457200" lvl="0" indent="-228600" rtl="0">
              <a:lnSpc>
                <a:spcPct val="100000"/>
              </a:lnSpc>
              <a:spcBef>
                <a:spcPts val="360"/>
              </a:spcBef>
              <a:spcAft>
                <a:spcPts val="0"/>
              </a:spcAft>
              <a:buClr>
                <a:srgbClr val="4D4D4D"/>
              </a:buClr>
            </a:pPr>
            <a:r>
              <a:rPr lang="en">
                <a:solidFill>
                  <a:srgbClr val="4D4D4D"/>
                </a:solidFill>
              </a:rPr>
              <a:t>Early access available now, GA in 1.9.x</a:t>
            </a:r>
          </a:p>
          <a:p>
            <a:pPr marL="914400" lvl="1" indent="-228600" rtl="0">
              <a:lnSpc>
                <a:spcPct val="100000"/>
              </a:lnSpc>
              <a:spcBef>
                <a:spcPts val="360"/>
              </a:spcBef>
              <a:spcAft>
                <a:spcPts val="0"/>
              </a:spcAft>
              <a:buClr>
                <a:srgbClr val="4D4D4D"/>
              </a:buClr>
            </a:pPr>
            <a:r>
              <a:rPr lang="en">
                <a:solidFill>
                  <a:srgbClr val="4D4D4D"/>
                </a:solidFill>
              </a:rPr>
              <a:t>Targeting AWS</a:t>
            </a:r>
          </a:p>
          <a:p>
            <a:pPr marL="914400" lvl="1" indent="-228600" rtl="0">
              <a:lnSpc>
                <a:spcPct val="100000"/>
              </a:lnSpc>
              <a:spcBef>
                <a:spcPts val="360"/>
              </a:spcBef>
              <a:spcAft>
                <a:spcPts val="0"/>
              </a:spcAft>
              <a:buClr>
                <a:srgbClr val="4D4D4D"/>
              </a:buClr>
            </a:pPr>
            <a:r>
              <a:rPr lang="en">
                <a:solidFill>
                  <a:srgbClr val="4D4D4D"/>
                </a:solidFill>
              </a:rPr>
              <a:t>Please contact us for interest on Azure, GCP, or vSphere</a:t>
            </a:r>
          </a:p>
          <a:p>
            <a:pPr marL="457200" lvl="0" indent="-228600" rtl="0">
              <a:lnSpc>
                <a:spcPct val="100000"/>
              </a:lnSpc>
              <a:spcBef>
                <a:spcPts val="360"/>
              </a:spcBef>
              <a:spcAft>
                <a:spcPts val="0"/>
              </a:spcAft>
              <a:buClr>
                <a:srgbClr val="4D4D4D"/>
              </a:buClr>
            </a:pPr>
            <a:r>
              <a:rPr lang="en">
                <a:solidFill>
                  <a:srgbClr val="4D4D4D"/>
                </a:solidFill>
              </a:rPr>
              <a:t>Support for Windows 2012R2 (and soon 2016)</a:t>
            </a:r>
          </a:p>
          <a:p>
            <a:pPr marL="457200" lvl="0" indent="-228600" rtl="0">
              <a:lnSpc>
                <a:spcPct val="100000"/>
              </a:lnSpc>
              <a:spcBef>
                <a:spcPts val="360"/>
              </a:spcBef>
              <a:spcAft>
                <a:spcPts val="0"/>
              </a:spcAft>
              <a:buClr>
                <a:srgbClr val="4D4D4D"/>
              </a:buClr>
            </a:pPr>
            <a:r>
              <a:rPr lang="en">
                <a:solidFill>
                  <a:srgbClr val="4D4D4D"/>
                </a:solidFill>
              </a:rPr>
              <a:t>IPsec not yet supported</a:t>
            </a:r>
          </a:p>
        </p:txBody>
      </p:sp>
      <p:sp>
        <p:nvSpPr>
          <p:cNvPr id="332" name="Shape 332"/>
          <p:cNvSpPr txBox="1">
            <a:spLocks noGrp="1"/>
          </p:cNvSpPr>
          <p:nvPr>
            <p:ph type="title"/>
          </p:nvPr>
        </p:nvSpPr>
        <p:spPr>
          <a:xfrm>
            <a:off x="4429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BOSH-Windows</a:t>
            </a:r>
          </a:p>
        </p:txBody>
      </p:sp>
      <p:pic>
        <p:nvPicPr>
          <p:cNvPr id="333" name="Shape 333"/>
          <p:cNvPicPr preferRelativeResize="0"/>
          <p:nvPr/>
        </p:nvPicPr>
        <p:blipFill rotWithShape="1">
          <a:blip r:embed="rId3">
            <a:alphaModFix/>
          </a:blip>
          <a:srcRect t="16407" b="14157"/>
          <a:stretch/>
        </p:blipFill>
        <p:spPr>
          <a:xfrm>
            <a:off x="1824300" y="158099"/>
            <a:ext cx="1336624" cy="506800"/>
          </a:xfrm>
          <a:prstGeom prst="rect">
            <a:avLst/>
          </a:prstGeom>
          <a:noFill/>
          <a:ln>
            <a:noFill/>
          </a:ln>
        </p:spPr>
      </p:pic>
    </p:spTree>
  </p:cSld>
  <p:clrMapOvr>
    <a:masterClrMapping/>
  </p:clrMapOvr>
  <p:transition xmlns:p14="http://schemas.microsoft.com/office/powerpoint/2010/mai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body" idx="4294967295"/>
          </p:nvPr>
        </p:nvSpPr>
        <p:spPr>
          <a:xfrm>
            <a:off x="366725" y="1074723"/>
            <a:ext cx="8410500" cy="3923400"/>
          </a:xfrm>
          <a:prstGeom prst="rect">
            <a:avLst/>
          </a:prstGeom>
          <a:noFill/>
          <a:ln>
            <a:noFill/>
          </a:ln>
        </p:spPr>
        <p:txBody>
          <a:bodyPr lIns="0" tIns="0" rIns="0" bIns="0" anchor="t" anchorCtr="0">
            <a:noAutofit/>
          </a:bodyPr>
          <a:lstStyle/>
          <a:p>
            <a:pPr lvl="0" rtl="0">
              <a:spcBef>
                <a:spcPts val="0"/>
              </a:spcBef>
              <a:buNone/>
            </a:pPr>
            <a:r>
              <a:rPr lang="en"/>
              <a:t>New experimental capability that may make PCF ERT v1.9</a:t>
            </a:r>
          </a:p>
          <a:p>
            <a:pPr marL="457200" lvl="0" indent="-342900" rtl="0">
              <a:spcBef>
                <a:spcPts val="0"/>
              </a:spcBef>
              <a:buSzPct val="100000"/>
            </a:pPr>
            <a:r>
              <a:rPr lang="en" sz="1800"/>
              <a:t>Functional and ready for evaluation and feedback</a:t>
            </a:r>
          </a:p>
          <a:p>
            <a:pPr marL="457200" lvl="0" indent="-342900" rtl="0">
              <a:spcBef>
                <a:spcPts val="0"/>
              </a:spcBef>
              <a:buSzPct val="100000"/>
            </a:pPr>
            <a:r>
              <a:rPr lang="en" sz="1800"/>
              <a:t>Not recommended to rely on this capability in production yet</a:t>
            </a:r>
          </a:p>
          <a:p>
            <a:pPr marL="457200" lvl="0" indent="-342900" rtl="0">
              <a:spcBef>
                <a:spcPts val="0"/>
              </a:spcBef>
              <a:buSzPct val="100000"/>
            </a:pPr>
            <a:r>
              <a:rPr lang="en" sz="1800"/>
              <a:t>Future versions of ERT may not be backward compatible WRT this capability</a:t>
            </a:r>
          </a:p>
          <a:p>
            <a:pPr lvl="0" rtl="0">
              <a:spcBef>
                <a:spcPts val="0"/>
              </a:spcBef>
              <a:buNone/>
            </a:pPr>
            <a:r>
              <a:rPr lang="en"/>
              <a:t>Operators enable or disable the capability when deploying Elastic Runtime. </a:t>
            </a:r>
          </a:p>
          <a:p>
            <a:pPr lvl="0" rtl="0">
              <a:spcBef>
                <a:spcPts val="0"/>
              </a:spcBef>
              <a:spcAft>
                <a:spcPts val="0"/>
              </a:spcAft>
              <a:buNone/>
            </a:pPr>
            <a:r>
              <a:rPr lang="en"/>
              <a:t>Elastic Runtime Administrators specify which of their containers can directly communicate with one another</a:t>
            </a:r>
          </a:p>
          <a:p>
            <a:pPr lvl="0" rtl="0">
              <a:spcBef>
                <a:spcPts val="0"/>
              </a:spcBef>
              <a:spcAft>
                <a:spcPts val="0"/>
              </a:spcAft>
              <a:buNone/>
            </a:pPr>
            <a:endParaRPr/>
          </a:p>
          <a:p>
            <a:pPr lvl="0" rtl="0">
              <a:lnSpc>
                <a:spcPct val="100000"/>
              </a:lnSpc>
              <a:spcBef>
                <a:spcPts val="0"/>
              </a:spcBef>
              <a:spcAft>
                <a:spcPts val="0"/>
              </a:spcAft>
              <a:buNone/>
            </a:pPr>
            <a:r>
              <a:rPr lang="en" sz="1400">
                <a:latin typeface="Open Sans"/>
                <a:ea typeface="Open Sans"/>
                <a:cs typeface="Open Sans"/>
                <a:sym typeface="Open Sans"/>
              </a:rPr>
              <a:t># cf allow-access SOURCE_APP DEST_APP --protocol &lt;tcp|udp&gt; --port [1-65535]</a:t>
            </a:r>
          </a:p>
          <a:p>
            <a:pPr lvl="0" rtl="0">
              <a:lnSpc>
                <a:spcPct val="100000"/>
              </a:lnSpc>
              <a:spcBef>
                <a:spcPts val="0"/>
              </a:spcBef>
              <a:spcAft>
                <a:spcPts val="0"/>
              </a:spcAft>
              <a:buNone/>
            </a:pPr>
            <a:r>
              <a:rPr lang="en" sz="1400">
                <a:latin typeface="Open Sans"/>
                <a:ea typeface="Open Sans"/>
                <a:cs typeface="Open Sans"/>
                <a:sym typeface="Open Sans"/>
              </a:rPr>
              <a:t># cf list-access</a:t>
            </a:r>
          </a:p>
          <a:p>
            <a:pPr lvl="0" rtl="0">
              <a:spcBef>
                <a:spcPts val="0"/>
              </a:spcBef>
              <a:spcAft>
                <a:spcPts val="0"/>
              </a:spcAft>
              <a:buNone/>
            </a:pPr>
            <a:r>
              <a:rPr lang="en" sz="1400">
                <a:latin typeface="Open Sans"/>
                <a:ea typeface="Open Sans"/>
                <a:cs typeface="Open Sans"/>
                <a:sym typeface="Open Sans"/>
              </a:rPr>
              <a:t># cf deny-access SOURCE_APP DEST_APP --protocol &lt;tcp|udp&gt; --port [1-65535]</a:t>
            </a:r>
          </a:p>
          <a:p>
            <a:pPr lvl="0" rtl="0">
              <a:lnSpc>
                <a:spcPct val="100000"/>
              </a:lnSpc>
              <a:spcBef>
                <a:spcPts val="0"/>
              </a:spcBef>
              <a:spcAft>
                <a:spcPts val="0"/>
              </a:spcAft>
              <a:buNone/>
            </a:pPr>
            <a:endParaRPr sz="1400">
              <a:latin typeface="Open Sans"/>
              <a:ea typeface="Open Sans"/>
              <a:cs typeface="Open Sans"/>
              <a:sym typeface="Open Sans"/>
            </a:endParaRPr>
          </a:p>
          <a:p>
            <a:pPr lvl="0" rtl="0">
              <a:lnSpc>
                <a:spcPct val="100000"/>
              </a:lnSpc>
              <a:spcBef>
                <a:spcPts val="0"/>
              </a:spcBef>
              <a:buClr>
                <a:schemeClr val="dk1"/>
              </a:buClr>
              <a:buSzPct val="61111"/>
              <a:buFont typeface="Arial"/>
              <a:buNone/>
            </a:pPr>
            <a:endParaRPr>
              <a:latin typeface="Open Sans"/>
              <a:ea typeface="Open Sans"/>
              <a:cs typeface="Open Sans"/>
              <a:sym typeface="Open Sans"/>
            </a:endParaRPr>
          </a:p>
        </p:txBody>
      </p:sp>
      <p:sp>
        <p:nvSpPr>
          <p:cNvPr id="339" name="Shape 339"/>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Container Networking</a:t>
            </a:r>
          </a:p>
        </p:txBody>
      </p:sp>
    </p:spTree>
  </p:cSld>
  <p:clrMapOvr>
    <a:masterClrMapping/>
  </p:clrMapOvr>
  <p:transition xmlns:p14="http://schemas.microsoft.com/office/powerpoint/2010/mai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body" idx="4294967295"/>
          </p:nvPr>
        </p:nvSpPr>
        <p:spPr>
          <a:xfrm>
            <a:off x="366725" y="1074723"/>
            <a:ext cx="8410500" cy="3923400"/>
          </a:xfrm>
          <a:prstGeom prst="rect">
            <a:avLst/>
          </a:prstGeom>
          <a:noFill/>
          <a:ln>
            <a:noFill/>
          </a:ln>
        </p:spPr>
        <p:txBody>
          <a:bodyPr lIns="0" tIns="0" rIns="0" bIns="0" anchor="t" anchorCtr="0">
            <a:noAutofit/>
          </a:bodyPr>
          <a:lstStyle/>
          <a:p>
            <a:pPr lvl="0" rtl="0">
              <a:spcBef>
                <a:spcPts val="0"/>
              </a:spcBef>
              <a:buNone/>
            </a:pPr>
            <a:r>
              <a:rPr lang="en"/>
              <a:t>Provides a “batteries-included” container networking solution</a:t>
            </a:r>
          </a:p>
          <a:p>
            <a:pPr marL="457200" lvl="0" indent="-228600" rtl="0">
              <a:spcBef>
                <a:spcPts val="0"/>
              </a:spcBef>
            </a:pPr>
            <a:r>
              <a:rPr lang="en"/>
              <a:t>All containers are connected to a single, system-wide routed (L3) IP network. </a:t>
            </a:r>
          </a:p>
          <a:p>
            <a:pPr marL="457200" lvl="0" indent="-228600" rtl="0">
              <a:spcBef>
                <a:spcPts val="0"/>
              </a:spcBef>
            </a:pPr>
            <a:r>
              <a:rPr lang="en"/>
              <a:t>All containers have a single network interface and a single IP address on the overlay network</a:t>
            </a:r>
          </a:p>
          <a:p>
            <a:pPr marL="457200" lvl="0" indent="-228600" rtl="0">
              <a:spcBef>
                <a:spcPts val="0"/>
              </a:spcBef>
            </a:pPr>
            <a:r>
              <a:rPr lang="en"/>
              <a:t>Communication between applications is controlled by policy</a:t>
            </a:r>
          </a:p>
          <a:p>
            <a:pPr marL="457200" lvl="0" indent="-228600" rtl="0">
              <a:spcBef>
                <a:spcPts val="0"/>
              </a:spcBef>
            </a:pPr>
            <a:r>
              <a:rPr lang="en"/>
              <a:t>Changing policy does not require an application restart</a:t>
            </a:r>
          </a:p>
          <a:p>
            <a:pPr lvl="0" rtl="0">
              <a:spcBef>
                <a:spcPts val="0"/>
              </a:spcBef>
              <a:buNone/>
            </a:pPr>
            <a:r>
              <a:rPr lang="en"/>
              <a:t>Policy configuration is restricted to users with a network.admin scope</a:t>
            </a:r>
          </a:p>
          <a:p>
            <a:pPr lvl="0" rtl="0">
              <a:spcBef>
                <a:spcPts val="0"/>
              </a:spcBef>
              <a:buNone/>
            </a:pPr>
            <a:r>
              <a:rPr lang="en"/>
              <a:t>The CF Router continues to reach app containers via NATed ports on Diego cells</a:t>
            </a:r>
          </a:p>
          <a:p>
            <a:pPr lvl="0" rtl="0">
              <a:spcBef>
                <a:spcPts val="0"/>
              </a:spcBef>
              <a:buNone/>
            </a:pPr>
            <a:r>
              <a:rPr lang="en"/>
              <a:t>Policy is configured through a CF CLI (requires plugin) or external API</a:t>
            </a:r>
          </a:p>
          <a:p>
            <a:pPr lvl="0" rtl="0">
              <a:spcBef>
                <a:spcPts val="0"/>
              </a:spcBef>
              <a:buNone/>
            </a:pPr>
            <a:endParaRPr sz="1800"/>
          </a:p>
        </p:txBody>
      </p:sp>
      <p:sp>
        <p:nvSpPr>
          <p:cNvPr id="345" name="Shape 345"/>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Container Networking</a:t>
            </a:r>
          </a:p>
        </p:txBody>
      </p:sp>
    </p:spTree>
  </p:cSld>
  <p:clrMapOvr>
    <a:masterClrMapping/>
  </p:clrMapOvr>
  <p:transition xmlns:p14="http://schemas.microsoft.com/office/powerpoint/2010/mai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Without Container Networking: Today</a:t>
            </a:r>
          </a:p>
        </p:txBody>
      </p:sp>
      <p:pic>
        <p:nvPicPr>
          <p:cNvPr id="351" name="Shape 351" descr="status-quo.png"/>
          <p:cNvPicPr preferRelativeResize="0"/>
          <p:nvPr/>
        </p:nvPicPr>
        <p:blipFill>
          <a:blip r:embed="rId3">
            <a:alphaModFix/>
          </a:blip>
          <a:stretch>
            <a:fillRect/>
          </a:stretch>
        </p:blipFill>
        <p:spPr>
          <a:xfrm>
            <a:off x="924175" y="837874"/>
            <a:ext cx="7150200" cy="4116149"/>
          </a:xfrm>
          <a:prstGeom prst="rect">
            <a:avLst/>
          </a:prstGeom>
          <a:noFill/>
          <a:ln>
            <a:noFill/>
          </a:ln>
        </p:spPr>
      </p:pic>
    </p:spTree>
  </p:cSld>
  <p:clrMapOvr>
    <a:masterClrMapping/>
  </p:clrMapOvr>
  <p:transition xmlns:p14="http://schemas.microsoft.com/office/powerpoint/2010/mai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Container Networking</a:t>
            </a:r>
          </a:p>
        </p:txBody>
      </p:sp>
      <p:pic>
        <p:nvPicPr>
          <p:cNvPr id="357" name="Shape 357" descr="new-world.png"/>
          <p:cNvPicPr preferRelativeResize="0"/>
          <p:nvPr/>
        </p:nvPicPr>
        <p:blipFill>
          <a:blip r:embed="rId3">
            <a:alphaModFix/>
          </a:blip>
          <a:stretch>
            <a:fillRect/>
          </a:stretch>
        </p:blipFill>
        <p:spPr>
          <a:xfrm>
            <a:off x="830575" y="782300"/>
            <a:ext cx="7456573" cy="4266025"/>
          </a:xfrm>
          <a:prstGeom prst="rect">
            <a:avLst/>
          </a:prstGeom>
          <a:noFill/>
          <a:ln>
            <a:noFill/>
          </a:ln>
        </p:spPr>
      </p:pic>
    </p:spTree>
  </p:cSld>
  <p:clrMapOvr>
    <a:masterClrMapping/>
  </p:clrMapOvr>
  <p:transition xmlns:p14="http://schemas.microsoft.com/office/powerpoint/2010/mai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body" idx="4294967295"/>
          </p:nvPr>
        </p:nvSpPr>
        <p:spPr>
          <a:xfrm>
            <a:off x="366725" y="1074723"/>
            <a:ext cx="8410500" cy="3923400"/>
          </a:xfrm>
          <a:prstGeom prst="rect">
            <a:avLst/>
          </a:prstGeom>
          <a:noFill/>
          <a:ln>
            <a:noFill/>
          </a:ln>
        </p:spPr>
        <p:txBody>
          <a:bodyPr lIns="0" tIns="0" rIns="0" bIns="0" anchor="t" anchorCtr="0">
            <a:noAutofit/>
          </a:bodyPr>
          <a:lstStyle/>
          <a:p>
            <a:pPr marL="457200" lvl="0" indent="-228600" rtl="0">
              <a:spcBef>
                <a:spcPts val="0"/>
              </a:spcBef>
            </a:pPr>
            <a:r>
              <a:rPr lang="en"/>
              <a:t>Space developers can configure network policy for their apps</a:t>
            </a:r>
          </a:p>
          <a:p>
            <a:pPr marL="457200" lvl="0" indent="-228600" rtl="0">
              <a:spcBef>
                <a:spcPts val="0"/>
              </a:spcBef>
            </a:pPr>
            <a:r>
              <a:rPr lang="en"/>
              <a:t>Network policy for connectivity from app containers to services (e.g. only App A may reach this service instance)</a:t>
            </a:r>
          </a:p>
          <a:p>
            <a:pPr marL="457200" lvl="0" indent="-228600" rtl="0">
              <a:spcBef>
                <a:spcPts val="0"/>
              </a:spcBef>
            </a:pPr>
            <a:r>
              <a:rPr lang="en"/>
              <a:t>Direct layer-3 connectivity from the CF Router to apps (no more DNAT / port forwarding)</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r>
              <a:rPr lang="en" u="sng">
                <a:solidFill>
                  <a:schemeClr val="hlink"/>
                </a:solidFill>
                <a:hlinkClick r:id="rId3"/>
              </a:rPr>
              <a:t>https://www.cloudfoundry.org/meet-new-container-networking-stack-cloud-foundry/</a:t>
            </a:r>
            <a:r>
              <a:rPr lang="en"/>
              <a:t> </a:t>
            </a:r>
          </a:p>
        </p:txBody>
      </p:sp>
      <p:sp>
        <p:nvSpPr>
          <p:cNvPr id="363" name="Shape 363"/>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Container Networking: Longer Term</a:t>
            </a:r>
          </a:p>
        </p:txBody>
      </p:sp>
    </p:spTree>
  </p:cSld>
  <p:clrMapOvr>
    <a:masterClrMapping/>
  </p:clrMapOvr>
  <p:transition xmlns:p14="http://schemas.microsoft.com/office/powerpoint/2010/mai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3 R’s of Enterprise Security</a:t>
            </a:r>
          </a:p>
        </p:txBody>
      </p:sp>
      <p:pic>
        <p:nvPicPr>
          <p:cNvPr id="369" name="Shape 369"/>
          <p:cNvPicPr preferRelativeResize="0"/>
          <p:nvPr/>
        </p:nvPicPr>
        <p:blipFill>
          <a:blip r:embed="rId3">
            <a:alphaModFix/>
          </a:blip>
          <a:stretch>
            <a:fillRect/>
          </a:stretch>
        </p:blipFill>
        <p:spPr>
          <a:xfrm>
            <a:off x="1891425" y="95875"/>
            <a:ext cx="660275" cy="660275"/>
          </a:xfrm>
          <a:prstGeom prst="rect">
            <a:avLst/>
          </a:prstGeom>
          <a:noFill/>
          <a:ln>
            <a:noFill/>
          </a:ln>
        </p:spPr>
      </p:pic>
      <p:sp>
        <p:nvSpPr>
          <p:cNvPr id="370" name="Shape 370"/>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marL="457200" marR="0" lvl="0" indent="-330200" algn="l" rtl="0">
              <a:lnSpc>
                <a:spcPct val="130000"/>
              </a:lnSpc>
              <a:spcBef>
                <a:spcPts val="0"/>
              </a:spcBef>
              <a:spcAft>
                <a:spcPts val="0"/>
              </a:spcAft>
              <a:buClr>
                <a:srgbClr val="4D4D4D"/>
              </a:buClr>
              <a:buSzPct val="100000"/>
            </a:pPr>
            <a:r>
              <a:rPr lang="en" sz="1600">
                <a:solidFill>
                  <a:srgbClr val="4D4D4D"/>
                </a:solidFill>
              </a:rPr>
              <a:t>Vision articulated by </a:t>
            </a:r>
            <a:r>
              <a:rPr lang="en" sz="1600" u="sng">
                <a:solidFill>
                  <a:schemeClr val="hlink"/>
                </a:solidFill>
                <a:hlinkClick r:id="rId4"/>
              </a:rPr>
              <a:t>Justin Smith's Medium post</a:t>
            </a:r>
          </a:p>
          <a:p>
            <a:pPr marL="457200" lvl="0" indent="-330200" rtl="0">
              <a:lnSpc>
                <a:spcPct val="100000"/>
              </a:lnSpc>
              <a:spcBef>
                <a:spcPts val="1200"/>
              </a:spcBef>
              <a:spcAft>
                <a:spcPts val="0"/>
              </a:spcAft>
              <a:buClr>
                <a:srgbClr val="4D4D4D"/>
              </a:buClr>
              <a:buSzPct val="100000"/>
              <a:buFont typeface="Noto Sans Symbols"/>
            </a:pPr>
            <a:r>
              <a:rPr lang="en" sz="1600">
                <a:solidFill>
                  <a:srgbClr val="4D4D4D"/>
                </a:solidFill>
              </a:rPr>
              <a:t>Repair - Strong track record of CVE turn-around</a:t>
            </a:r>
          </a:p>
          <a:p>
            <a:pPr marL="914400" lvl="1" indent="-330200" rtl="0">
              <a:lnSpc>
                <a:spcPct val="100000"/>
              </a:lnSpc>
              <a:spcBef>
                <a:spcPts val="1200"/>
              </a:spcBef>
              <a:spcAft>
                <a:spcPts val="0"/>
              </a:spcAft>
              <a:buClr>
                <a:srgbClr val="4D4D4D"/>
              </a:buClr>
              <a:buSzPct val="100000"/>
              <a:buFont typeface="Verdana"/>
            </a:pPr>
            <a:r>
              <a:rPr lang="en" sz="1600">
                <a:solidFill>
                  <a:srgbClr val="4D4D4D"/>
                </a:solidFill>
              </a:rPr>
              <a:t>Major/Critical CVEs patched with patch target of 2 business days</a:t>
            </a:r>
          </a:p>
          <a:p>
            <a:pPr marL="914400" lvl="1" indent="-330200" rtl="0">
              <a:lnSpc>
                <a:spcPct val="100000"/>
              </a:lnSpc>
              <a:spcBef>
                <a:spcPts val="1200"/>
              </a:spcBef>
              <a:spcAft>
                <a:spcPts val="0"/>
              </a:spcAft>
              <a:buClr>
                <a:srgbClr val="4D4D4D"/>
              </a:buClr>
              <a:buSzPct val="100000"/>
              <a:buFont typeface="Verdana"/>
            </a:pPr>
            <a:r>
              <a:rPr lang="en" sz="1600">
                <a:solidFill>
                  <a:srgbClr val="4D4D4D"/>
                </a:solidFill>
              </a:rPr>
              <a:t>Low/Medium CVEs patched monthly into stable releases</a:t>
            </a:r>
          </a:p>
          <a:p>
            <a:pPr marL="914400" lvl="1" indent="-330200" rtl="0">
              <a:lnSpc>
                <a:spcPct val="100000"/>
              </a:lnSpc>
              <a:spcBef>
                <a:spcPts val="1200"/>
              </a:spcBef>
              <a:spcAft>
                <a:spcPts val="0"/>
              </a:spcAft>
              <a:buClr>
                <a:srgbClr val="4D4D4D"/>
              </a:buClr>
              <a:buSzPct val="100000"/>
            </a:pPr>
            <a:r>
              <a:rPr lang="en" sz="1600">
                <a:solidFill>
                  <a:srgbClr val="4D4D4D"/>
                </a:solidFill>
              </a:rPr>
              <a:t>AppDog: Report of App Dependencies, Vulnerabilities &amp; Licenses</a:t>
            </a:r>
          </a:p>
          <a:p>
            <a:pPr marL="457200" lvl="0" indent="-330200" rtl="0">
              <a:lnSpc>
                <a:spcPct val="100000"/>
              </a:lnSpc>
              <a:spcBef>
                <a:spcPts val="1200"/>
              </a:spcBef>
              <a:spcAft>
                <a:spcPts val="0"/>
              </a:spcAft>
              <a:buClr>
                <a:srgbClr val="4D4D4D"/>
              </a:buClr>
              <a:buSzPct val="100000"/>
              <a:buFont typeface="Noto Sans Symbols"/>
            </a:pPr>
            <a:r>
              <a:rPr lang="en" sz="1600">
                <a:solidFill>
                  <a:srgbClr val="4D4D4D"/>
                </a:solidFill>
              </a:rPr>
              <a:t>Repave - 2H 2016</a:t>
            </a:r>
          </a:p>
          <a:p>
            <a:pPr marL="914400" lvl="1" indent="-330200" rtl="0">
              <a:lnSpc>
                <a:spcPct val="100000"/>
              </a:lnSpc>
              <a:spcBef>
                <a:spcPts val="1200"/>
              </a:spcBef>
              <a:spcAft>
                <a:spcPts val="0"/>
              </a:spcAft>
              <a:buClr>
                <a:srgbClr val="4D4D4D"/>
              </a:buClr>
              <a:buSzPct val="100000"/>
              <a:buFont typeface="Verdana"/>
            </a:pPr>
            <a:r>
              <a:rPr lang="en" sz="1600">
                <a:solidFill>
                  <a:srgbClr val="4D4D4D"/>
                </a:solidFill>
              </a:rPr>
              <a:t>Continually rebuild VMs from known-good configurations</a:t>
            </a:r>
          </a:p>
          <a:p>
            <a:pPr marL="457200" lvl="0" indent="-330200" rtl="0">
              <a:lnSpc>
                <a:spcPct val="100000"/>
              </a:lnSpc>
              <a:spcBef>
                <a:spcPts val="1200"/>
              </a:spcBef>
              <a:spcAft>
                <a:spcPts val="0"/>
              </a:spcAft>
              <a:buClr>
                <a:srgbClr val="4D4D4D"/>
              </a:buClr>
              <a:buSzPct val="100000"/>
              <a:buFont typeface="Noto Sans Symbols"/>
            </a:pPr>
            <a:r>
              <a:rPr lang="en" sz="1600">
                <a:solidFill>
                  <a:srgbClr val="4D4D4D"/>
                </a:solidFill>
              </a:rPr>
              <a:t>Rotate - 2H 2016</a:t>
            </a:r>
          </a:p>
          <a:p>
            <a:pPr marL="914400" lvl="1" indent="-330200" rtl="0">
              <a:lnSpc>
                <a:spcPct val="100000"/>
              </a:lnSpc>
              <a:spcBef>
                <a:spcPts val="1200"/>
              </a:spcBef>
              <a:spcAft>
                <a:spcPts val="0"/>
              </a:spcAft>
              <a:buClr>
                <a:srgbClr val="4D4D4D"/>
              </a:buClr>
              <a:buSzPct val="100000"/>
              <a:buFont typeface="Verdana"/>
            </a:pPr>
            <a:r>
              <a:rPr lang="en" sz="1600">
                <a:solidFill>
                  <a:srgbClr val="4D4D4D"/>
                </a:solidFill>
              </a:rPr>
              <a:t>Continually rotate credentials with secure credential storage</a:t>
            </a:r>
          </a:p>
        </p:txBody>
      </p:sp>
    </p:spTree>
  </p:cSld>
  <p:clrMapOvr>
    <a:masterClrMapping/>
  </p:clrMapOvr>
  <p:transition xmlns:p14="http://schemas.microsoft.com/office/powerpoint/2010/mai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Deploying PCF (Coming Soon)</a:t>
            </a:r>
          </a:p>
          <a:p>
            <a:pPr marL="0" marR="0" lvl="0" indent="0" rtl="0">
              <a:lnSpc>
                <a:spcPct val="90000"/>
              </a:lnSpc>
              <a:spcBef>
                <a:spcPts val="0"/>
              </a:spcBef>
              <a:spcAft>
                <a:spcPts val="0"/>
              </a:spcAft>
              <a:buClr>
                <a:schemeClr val="dk2"/>
              </a:buClr>
              <a:buSzPct val="25000"/>
              <a:buFont typeface="Arial"/>
              <a:buNone/>
            </a:pPr>
            <a:endParaRPr sz="2400"/>
          </a:p>
        </p:txBody>
      </p:sp>
      <p:sp>
        <p:nvSpPr>
          <p:cNvPr id="376" name="Shape 376"/>
          <p:cNvSpPr txBox="1">
            <a:spLocks noGrp="1"/>
          </p:cNvSpPr>
          <p:nvPr>
            <p:ph type="body" idx="4294967295"/>
          </p:nvPr>
        </p:nvSpPr>
        <p:spPr>
          <a:xfrm>
            <a:off x="366725" y="1093926"/>
            <a:ext cx="8410500" cy="3383100"/>
          </a:xfrm>
          <a:prstGeom prst="rect">
            <a:avLst/>
          </a:prstGeom>
          <a:noFill/>
          <a:ln>
            <a:noFill/>
          </a:ln>
        </p:spPr>
        <p:txBody>
          <a:bodyPr lIns="0" tIns="0" rIns="0" bIns="0" anchor="t" anchorCtr="0">
            <a:noAutofit/>
          </a:bodyPr>
          <a:lstStyle/>
          <a:p>
            <a:pPr marL="457200" marR="0" lvl="0" indent="-355600" algn="l" rtl="0">
              <a:lnSpc>
                <a:spcPct val="130000"/>
              </a:lnSpc>
              <a:spcBef>
                <a:spcPts val="0"/>
              </a:spcBef>
              <a:spcAft>
                <a:spcPts val="0"/>
              </a:spcAft>
              <a:buClr>
                <a:srgbClr val="4D4D4D"/>
              </a:buClr>
              <a:buSzPct val="100000"/>
            </a:pPr>
            <a:r>
              <a:rPr lang="en" sz="2000">
                <a:solidFill>
                  <a:srgbClr val="4D4D4D"/>
                </a:solidFill>
              </a:rPr>
              <a:t>Exposing Ops Manager API endpoints to support automation</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Ability to repave Runtime </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Ability to repave other deployments</a:t>
            </a:r>
          </a:p>
        </p:txBody>
      </p:sp>
    </p:spTree>
  </p:cSld>
  <p:clrMapOvr>
    <a:masterClrMapping/>
  </p:clrMapOvr>
  <p:transition xmlns:p14="http://schemas.microsoft.com/office/powerpoint/2010/mai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Elastic Runtime</a:t>
            </a:r>
          </a:p>
        </p:txBody>
      </p:sp>
      <p:sp>
        <p:nvSpPr>
          <p:cNvPr id="382" name="Shape 382"/>
          <p:cNvSpPr txBox="1">
            <a:spLocks noGrp="1"/>
          </p:cNvSpPr>
          <p:nvPr>
            <p:ph type="body" idx="4294967295"/>
          </p:nvPr>
        </p:nvSpPr>
        <p:spPr>
          <a:xfrm>
            <a:off x="366725" y="1093926"/>
            <a:ext cx="8410500" cy="3383100"/>
          </a:xfrm>
          <a:prstGeom prst="rect">
            <a:avLst/>
          </a:prstGeom>
          <a:noFill/>
          <a:ln>
            <a:noFill/>
          </a:ln>
        </p:spPr>
        <p:txBody>
          <a:bodyPr lIns="0" tIns="0" rIns="0" bIns="0" anchor="t" anchorCtr="0">
            <a:noAutofit/>
          </a:bodyPr>
          <a:lstStyle/>
          <a:p>
            <a:pPr marL="457200" marR="0" lvl="0" indent="-355600" algn="l" rtl="0">
              <a:lnSpc>
                <a:spcPct val="130000"/>
              </a:lnSpc>
              <a:spcBef>
                <a:spcPts val="0"/>
              </a:spcBef>
              <a:spcAft>
                <a:spcPts val="0"/>
              </a:spcAft>
              <a:buClr>
                <a:srgbClr val="4D4D4D"/>
              </a:buClr>
              <a:buSzPct val="100000"/>
            </a:pPr>
            <a:r>
              <a:rPr lang="en" sz="2000">
                <a:solidFill>
                  <a:srgbClr val="4D4D4D"/>
                </a:solidFill>
              </a:rPr>
              <a:t>Diego BBS to mysql (more stable solution)</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Container to Container Networking (experimental)</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PCF ERT support deploying Windows cells</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Containers are unprivileged as default </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Zipkin consumption if not through metrics</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Routing API information to mysql </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Containers now unprivileged for additional security </a:t>
            </a:r>
          </a:p>
        </p:txBody>
      </p:sp>
    </p:spTree>
  </p:cSld>
  <p:clrMapOvr>
    <a:masterClrMapping/>
  </p:clrMapOvr>
  <p:transition xmlns:p14="http://schemas.microsoft.com/office/powerpoint/2010/mai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body" idx="4294967295"/>
          </p:nvPr>
        </p:nvSpPr>
        <p:spPr>
          <a:xfrm>
            <a:off x="366725" y="890507"/>
            <a:ext cx="8410500" cy="3923400"/>
          </a:xfrm>
          <a:prstGeom prst="rect">
            <a:avLst/>
          </a:prstGeom>
          <a:noFill/>
          <a:ln>
            <a:noFill/>
          </a:ln>
        </p:spPr>
        <p:txBody>
          <a:bodyPr lIns="0" tIns="0" rIns="0" bIns="0" anchor="t" anchorCtr="0">
            <a:noAutofit/>
          </a:bodyPr>
          <a:lstStyle/>
          <a:p>
            <a:pPr lvl="0" rtl="0">
              <a:lnSpc>
                <a:spcPct val="115000"/>
              </a:lnSpc>
              <a:spcBef>
                <a:spcPts val="0"/>
              </a:spcBef>
              <a:buNone/>
            </a:pPr>
            <a:r>
              <a:rPr lang="en" sz="1600" dirty="0">
                <a:solidFill>
                  <a:srgbClr val="4D4D4D"/>
                </a:solidFill>
              </a:rPr>
              <a:t>PCF Developers can obtain a report detailing:</a:t>
            </a:r>
          </a:p>
          <a:p>
            <a:pPr marL="914400" lvl="1" indent="-330200" rtl="0">
              <a:lnSpc>
                <a:spcPct val="115000"/>
              </a:lnSpc>
              <a:spcBef>
                <a:spcPts val="0"/>
              </a:spcBef>
              <a:buClr>
                <a:srgbClr val="4D4D4D"/>
              </a:buClr>
              <a:buSzPct val="100000"/>
            </a:pPr>
            <a:r>
              <a:rPr lang="en" sz="1600" dirty="0">
                <a:solidFill>
                  <a:srgbClr val="4D4D4D"/>
                </a:solidFill>
              </a:rPr>
              <a:t>Application dependency metadata:</a:t>
            </a:r>
          </a:p>
          <a:p>
            <a:pPr marL="1371600" lvl="2" indent="-330200" rtl="0">
              <a:lnSpc>
                <a:spcPct val="115000"/>
              </a:lnSpc>
              <a:spcBef>
                <a:spcPts val="0"/>
              </a:spcBef>
              <a:buClr>
                <a:srgbClr val="4D4D4D"/>
              </a:buClr>
              <a:buSzPct val="100000"/>
            </a:pPr>
            <a:r>
              <a:rPr lang="en" sz="1600" dirty="0">
                <a:solidFill>
                  <a:srgbClr val="4D4D4D"/>
                </a:solidFill>
              </a:rPr>
              <a:t>Dependency name</a:t>
            </a:r>
          </a:p>
          <a:p>
            <a:pPr marL="1371600" lvl="2" indent="-330200" rtl="0">
              <a:lnSpc>
                <a:spcPct val="115000"/>
              </a:lnSpc>
              <a:spcBef>
                <a:spcPts val="0"/>
              </a:spcBef>
              <a:buClr>
                <a:srgbClr val="4D4D4D"/>
              </a:buClr>
              <a:buSzPct val="100000"/>
            </a:pPr>
            <a:r>
              <a:rPr lang="en" sz="1600" dirty="0">
                <a:solidFill>
                  <a:srgbClr val="4D4D4D"/>
                </a:solidFill>
              </a:rPr>
              <a:t>Dependency version</a:t>
            </a:r>
          </a:p>
          <a:p>
            <a:pPr marL="1371600" lvl="2" indent="-330200" rtl="0">
              <a:lnSpc>
                <a:spcPct val="115000"/>
              </a:lnSpc>
              <a:spcBef>
                <a:spcPts val="0"/>
              </a:spcBef>
              <a:buClr>
                <a:srgbClr val="4D4D4D"/>
              </a:buClr>
              <a:buSzPct val="100000"/>
            </a:pPr>
            <a:r>
              <a:rPr lang="en" sz="1600" dirty="0">
                <a:solidFill>
                  <a:srgbClr val="4D4D4D"/>
                </a:solidFill>
              </a:rPr>
              <a:t>Dependency newest version available</a:t>
            </a:r>
          </a:p>
          <a:p>
            <a:pPr marL="1371600" lvl="2" indent="-330200" rtl="0">
              <a:lnSpc>
                <a:spcPct val="115000"/>
              </a:lnSpc>
              <a:spcBef>
                <a:spcPts val="0"/>
              </a:spcBef>
              <a:buClr>
                <a:srgbClr val="4D4D4D"/>
              </a:buClr>
              <a:buSzPct val="100000"/>
            </a:pPr>
            <a:r>
              <a:rPr lang="en" sz="1600" dirty="0">
                <a:solidFill>
                  <a:srgbClr val="4D4D4D"/>
                </a:solidFill>
              </a:rPr>
              <a:t>Dependency OSS License</a:t>
            </a:r>
          </a:p>
          <a:p>
            <a:pPr lvl="0" rtl="0">
              <a:lnSpc>
                <a:spcPct val="115000"/>
              </a:lnSpc>
              <a:spcBef>
                <a:spcPts val="0"/>
              </a:spcBef>
              <a:buNone/>
            </a:pPr>
            <a:r>
              <a:rPr lang="en" sz="1600" dirty="0">
                <a:solidFill>
                  <a:srgbClr val="4D4D4D"/>
                </a:solidFill>
              </a:rPr>
              <a:t>PCF Developers can receive notifications when:</a:t>
            </a:r>
          </a:p>
          <a:p>
            <a:pPr marL="914400" lvl="1" indent="-330200" rtl="0">
              <a:lnSpc>
                <a:spcPct val="115000"/>
              </a:lnSpc>
              <a:spcBef>
                <a:spcPts val="0"/>
              </a:spcBef>
              <a:buClr>
                <a:srgbClr val="4D4D4D"/>
              </a:buClr>
              <a:buSzPct val="100000"/>
            </a:pPr>
            <a:r>
              <a:rPr lang="en" sz="1600" dirty="0">
                <a:solidFill>
                  <a:srgbClr val="4D4D4D"/>
                </a:solidFill>
              </a:rPr>
              <a:t>An application dependency contains a security vulnerability</a:t>
            </a:r>
          </a:p>
          <a:p>
            <a:pPr marL="914400" lvl="1" indent="-330200" rtl="0">
              <a:lnSpc>
                <a:spcPct val="115000"/>
              </a:lnSpc>
              <a:spcBef>
                <a:spcPts val="0"/>
              </a:spcBef>
              <a:buClr>
                <a:srgbClr val="4D4D4D"/>
              </a:buClr>
              <a:buSzPct val="100000"/>
            </a:pPr>
            <a:r>
              <a:rPr lang="en" sz="1600" dirty="0">
                <a:solidFill>
                  <a:srgbClr val="4D4D4D"/>
                </a:solidFill>
              </a:rPr>
              <a:t>An application dependency has a newer version available</a:t>
            </a:r>
          </a:p>
        </p:txBody>
      </p:sp>
      <p:sp>
        <p:nvSpPr>
          <p:cNvPr id="388" name="Shape 38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solidFill>
                  <a:schemeClr val="dk2"/>
                </a:solidFill>
              </a:rPr>
              <a:t>PCF </a:t>
            </a:r>
            <a:r>
              <a:rPr lang="en" sz="2400"/>
              <a:t>Application Watchdog (AppDog)</a:t>
            </a:r>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PCF for Google Cloud Platform</a:t>
            </a:r>
          </a:p>
        </p:txBody>
      </p:sp>
      <p:sp>
        <p:nvSpPr>
          <p:cNvPr id="106" name="Shape 106"/>
          <p:cNvSpPr txBox="1">
            <a:spLocks noGrp="1"/>
          </p:cNvSpPr>
          <p:nvPr>
            <p:ph type="body" idx="4294967295"/>
          </p:nvPr>
        </p:nvSpPr>
        <p:spPr>
          <a:xfrm>
            <a:off x="366725" y="918824"/>
            <a:ext cx="8410500" cy="3710700"/>
          </a:xfrm>
          <a:prstGeom prst="rect">
            <a:avLst/>
          </a:prstGeom>
          <a:noFill/>
          <a:ln>
            <a:noFill/>
          </a:ln>
        </p:spPr>
        <p:txBody>
          <a:bodyPr lIns="0" tIns="0" rIns="0" bIns="0" anchor="t" anchorCtr="0">
            <a:noAutofit/>
          </a:bodyPr>
          <a:lstStyle/>
          <a:p>
            <a:pPr marL="457200" marR="0" lvl="0" indent="-228600" algn="l" rtl="0">
              <a:lnSpc>
                <a:spcPct val="130000"/>
              </a:lnSpc>
              <a:spcBef>
                <a:spcPts val="0"/>
              </a:spcBef>
              <a:spcAft>
                <a:spcPts val="0"/>
              </a:spcAft>
              <a:buClr>
                <a:srgbClr val="4D4D4D"/>
              </a:buClr>
            </a:pPr>
            <a:r>
              <a:rPr lang="en">
                <a:solidFill>
                  <a:srgbClr val="4D4D4D"/>
                </a:solidFill>
              </a:rPr>
              <a:t>Supported in Ops Manager 1.8.10+, ERT 1.8.5+</a:t>
            </a:r>
          </a:p>
          <a:p>
            <a:pPr marL="457200" marR="0" lvl="0" indent="-228600" algn="l" rtl="0">
              <a:lnSpc>
                <a:spcPct val="130000"/>
              </a:lnSpc>
              <a:spcBef>
                <a:spcPts val="0"/>
              </a:spcBef>
              <a:spcAft>
                <a:spcPts val="0"/>
              </a:spcAft>
              <a:buClr>
                <a:srgbClr val="4D4D4D"/>
              </a:buClr>
            </a:pPr>
            <a:r>
              <a:rPr lang="en">
                <a:solidFill>
                  <a:srgbClr val="4D4D4D"/>
                </a:solidFill>
              </a:rPr>
              <a:t>Tile support includes</a:t>
            </a:r>
          </a:p>
          <a:p>
            <a:pPr marL="914400" marR="0" lvl="1" indent="-228600" algn="l" rtl="0">
              <a:lnSpc>
                <a:spcPct val="130000"/>
              </a:lnSpc>
              <a:spcBef>
                <a:spcPts val="0"/>
              </a:spcBef>
              <a:spcAft>
                <a:spcPts val="0"/>
              </a:spcAft>
              <a:buClr>
                <a:srgbClr val="4D4D4D"/>
              </a:buClr>
            </a:pPr>
            <a:r>
              <a:rPr lang="en">
                <a:solidFill>
                  <a:srgbClr val="4D4D4D"/>
                </a:solidFill>
              </a:rPr>
              <a:t>PCF Metrics</a:t>
            </a:r>
          </a:p>
          <a:p>
            <a:pPr marL="914400" marR="0" lvl="1" indent="-228600" algn="l" rtl="0">
              <a:lnSpc>
                <a:spcPct val="130000"/>
              </a:lnSpc>
              <a:spcBef>
                <a:spcPts val="0"/>
              </a:spcBef>
              <a:spcAft>
                <a:spcPts val="0"/>
              </a:spcAft>
              <a:buClr>
                <a:srgbClr val="4D4D4D"/>
              </a:buClr>
            </a:pPr>
            <a:r>
              <a:rPr lang="en">
                <a:solidFill>
                  <a:srgbClr val="4D4D4D"/>
                </a:solidFill>
              </a:rPr>
              <a:t>JMX</a:t>
            </a:r>
          </a:p>
          <a:p>
            <a:pPr marL="914400" marR="0" lvl="1" indent="-228600" algn="l" rtl="0">
              <a:lnSpc>
                <a:spcPct val="130000"/>
              </a:lnSpc>
              <a:spcBef>
                <a:spcPts val="0"/>
              </a:spcBef>
              <a:spcAft>
                <a:spcPts val="0"/>
              </a:spcAft>
              <a:buClr>
                <a:srgbClr val="4D4D4D"/>
              </a:buClr>
            </a:pPr>
            <a:r>
              <a:rPr lang="en">
                <a:solidFill>
                  <a:srgbClr val="4D4D4D"/>
                </a:solidFill>
              </a:rPr>
              <a:t>RabbitMQ</a:t>
            </a:r>
          </a:p>
          <a:p>
            <a:pPr marL="914400" marR="0" lvl="1" indent="-228600" algn="l" rtl="0">
              <a:lnSpc>
                <a:spcPct val="130000"/>
              </a:lnSpc>
              <a:spcBef>
                <a:spcPts val="0"/>
              </a:spcBef>
              <a:spcAft>
                <a:spcPts val="0"/>
              </a:spcAft>
              <a:buClr>
                <a:srgbClr val="4D4D4D"/>
              </a:buClr>
            </a:pPr>
            <a:r>
              <a:rPr lang="en">
                <a:solidFill>
                  <a:srgbClr val="4D4D4D"/>
                </a:solidFill>
              </a:rPr>
              <a:t>Redis</a:t>
            </a:r>
          </a:p>
          <a:p>
            <a:pPr marL="914400" marR="0" lvl="1" indent="-228600" algn="l" rtl="0">
              <a:lnSpc>
                <a:spcPct val="130000"/>
              </a:lnSpc>
              <a:spcBef>
                <a:spcPts val="0"/>
              </a:spcBef>
              <a:spcAft>
                <a:spcPts val="0"/>
              </a:spcAft>
              <a:buClr>
                <a:srgbClr val="4D4D4D"/>
              </a:buClr>
            </a:pPr>
            <a:r>
              <a:rPr lang="en">
                <a:solidFill>
                  <a:srgbClr val="4D4D4D"/>
                </a:solidFill>
              </a:rPr>
              <a:t>Logsearch</a:t>
            </a:r>
          </a:p>
          <a:p>
            <a:pPr marL="914400" marR="0" lvl="1" indent="-228600" algn="l" rtl="0">
              <a:lnSpc>
                <a:spcPct val="130000"/>
              </a:lnSpc>
              <a:spcBef>
                <a:spcPts val="0"/>
              </a:spcBef>
              <a:spcAft>
                <a:spcPts val="0"/>
              </a:spcAft>
              <a:buClr>
                <a:srgbClr val="4D4D4D"/>
              </a:buClr>
            </a:pPr>
            <a:r>
              <a:rPr lang="en">
                <a:solidFill>
                  <a:srgbClr val="4D4D4D"/>
                </a:solidFill>
              </a:rPr>
              <a:t>Push Notifications</a:t>
            </a:r>
          </a:p>
          <a:p>
            <a:pPr marL="914400" marR="0" lvl="1" indent="-228600" algn="l" rtl="0">
              <a:lnSpc>
                <a:spcPct val="130000"/>
              </a:lnSpc>
              <a:spcBef>
                <a:spcPts val="0"/>
              </a:spcBef>
              <a:spcAft>
                <a:spcPts val="0"/>
              </a:spcAft>
              <a:buClr>
                <a:srgbClr val="4D4D4D"/>
              </a:buClr>
            </a:pPr>
            <a:r>
              <a:rPr lang="en">
                <a:solidFill>
                  <a:srgbClr val="4D4D4D"/>
                </a:solidFill>
              </a:rPr>
              <a:t>SSO</a:t>
            </a:r>
          </a:p>
          <a:p>
            <a:pPr marL="914400" marR="0" lvl="1" indent="-228600" algn="l" rtl="0">
              <a:lnSpc>
                <a:spcPct val="130000"/>
              </a:lnSpc>
              <a:spcBef>
                <a:spcPts val="0"/>
              </a:spcBef>
              <a:spcAft>
                <a:spcPts val="0"/>
              </a:spcAft>
              <a:buClr>
                <a:srgbClr val="4D4D4D"/>
              </a:buClr>
            </a:pPr>
            <a:r>
              <a:rPr lang="en">
                <a:solidFill>
                  <a:srgbClr val="4D4D4D"/>
                </a:solidFill>
              </a:rPr>
              <a:t>MySQL</a:t>
            </a:r>
          </a:p>
          <a:p>
            <a:pPr marL="914400" marR="0" lvl="1" indent="-228600" algn="l" rtl="0">
              <a:lnSpc>
                <a:spcPct val="130000"/>
              </a:lnSpc>
              <a:spcBef>
                <a:spcPts val="0"/>
              </a:spcBef>
              <a:spcAft>
                <a:spcPts val="0"/>
              </a:spcAft>
              <a:buClr>
                <a:srgbClr val="4D4D4D"/>
              </a:buClr>
            </a:pPr>
            <a:r>
              <a:rPr lang="en">
                <a:solidFill>
                  <a:srgbClr val="4D4D4D"/>
                </a:solidFill>
              </a:rPr>
              <a:t>SCS</a:t>
            </a:r>
          </a:p>
          <a:p>
            <a:pPr marL="914400" marR="0" lvl="1" indent="-228600" algn="l" rtl="0">
              <a:lnSpc>
                <a:spcPct val="130000"/>
              </a:lnSpc>
              <a:spcBef>
                <a:spcPts val="0"/>
              </a:spcBef>
              <a:spcAft>
                <a:spcPts val="0"/>
              </a:spcAft>
              <a:buClr>
                <a:srgbClr val="4D4D4D"/>
              </a:buClr>
            </a:pPr>
            <a:r>
              <a:rPr lang="en">
                <a:solidFill>
                  <a:srgbClr val="4D4D4D"/>
                </a:solidFill>
              </a:rPr>
              <a:t>GCP Service Broker</a:t>
            </a:r>
          </a:p>
          <a:p>
            <a:pPr marR="0" lvl="0" algn="l" rtl="0">
              <a:lnSpc>
                <a:spcPct val="130000"/>
              </a:lnSpc>
              <a:spcBef>
                <a:spcPts val="0"/>
              </a:spcBef>
              <a:spcAft>
                <a:spcPts val="0"/>
              </a:spcAft>
              <a:buNone/>
            </a:pPr>
            <a:endParaRPr sz="2000">
              <a:solidFill>
                <a:srgbClr val="4D4D4D"/>
              </a:solidFill>
            </a:endParaRPr>
          </a:p>
        </p:txBody>
      </p:sp>
      <p:pic>
        <p:nvPicPr>
          <p:cNvPr id="107" name="Shape 107"/>
          <p:cNvPicPr preferRelativeResize="0"/>
          <p:nvPr/>
        </p:nvPicPr>
        <p:blipFill rotWithShape="1">
          <a:blip r:embed="rId3">
            <a:alphaModFix/>
          </a:blip>
          <a:srcRect l="3383" t="12994" r="3393" b="8959"/>
          <a:stretch/>
        </p:blipFill>
        <p:spPr>
          <a:xfrm>
            <a:off x="7119050" y="155825"/>
            <a:ext cx="1879650" cy="553900"/>
          </a:xfrm>
          <a:prstGeom prst="rect">
            <a:avLst/>
          </a:prstGeom>
          <a:noFill/>
          <a:ln>
            <a:noFill/>
          </a:ln>
        </p:spPr>
      </p:pic>
    </p:spTree>
  </p:cSld>
  <p:clrMapOvr>
    <a:masterClrMapping/>
  </p:clrMapOvr>
  <p:transition xmlns:p14="http://schemas.microsoft.com/office/powerpoint/2010/mai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416537" y="223962"/>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Security</a:t>
            </a:r>
            <a:r>
              <a:rPr lang="en" sz="2400" b="0" i="0" u="none" strike="noStrike" cap="none">
                <a:solidFill>
                  <a:schemeClr val="dk2"/>
                </a:solidFill>
                <a:latin typeface="Arial"/>
                <a:ea typeface="Arial"/>
                <a:cs typeface="Arial"/>
                <a:sym typeface="Arial"/>
              </a:rPr>
              <a:t> – CredHub</a:t>
            </a:r>
          </a:p>
        </p:txBody>
      </p:sp>
      <p:sp>
        <p:nvSpPr>
          <p:cNvPr id="394" name="Shape 394"/>
          <p:cNvSpPr txBox="1">
            <a:spLocks noGrp="1"/>
          </p:cNvSpPr>
          <p:nvPr>
            <p:ph type="body" idx="4294967295"/>
          </p:nvPr>
        </p:nvSpPr>
        <p:spPr>
          <a:xfrm>
            <a:off x="366725" y="865324"/>
            <a:ext cx="8410500" cy="3783000"/>
          </a:xfrm>
          <a:prstGeom prst="rect">
            <a:avLst/>
          </a:prstGeom>
          <a:noFill/>
          <a:ln>
            <a:noFill/>
          </a:ln>
        </p:spPr>
        <p:txBody>
          <a:bodyPr lIns="0" tIns="0" rIns="0" bIns="0" anchor="t" anchorCtr="0">
            <a:noAutofit/>
          </a:bodyPr>
          <a:lstStyle/>
          <a:p>
            <a:pPr marR="0" lvl="0" algn="l" rtl="0">
              <a:lnSpc>
                <a:spcPct val="130000"/>
              </a:lnSpc>
              <a:spcBef>
                <a:spcPts val="0"/>
              </a:spcBef>
              <a:spcAft>
                <a:spcPts val="0"/>
              </a:spcAft>
              <a:buNone/>
            </a:pPr>
            <a:endParaRPr>
              <a:solidFill>
                <a:srgbClr val="4D4D4D"/>
              </a:solidFill>
            </a:endParaRPr>
          </a:p>
          <a:p>
            <a:pPr marL="457200" marR="0" lvl="0" indent="-228600" algn="l" rtl="0">
              <a:lnSpc>
                <a:spcPct val="130000"/>
              </a:lnSpc>
              <a:spcBef>
                <a:spcPts val="0"/>
              </a:spcBef>
              <a:spcAft>
                <a:spcPts val="0"/>
              </a:spcAft>
              <a:buClr>
                <a:srgbClr val="4D4D4D"/>
              </a:buClr>
            </a:pPr>
            <a:r>
              <a:rPr lang="en">
                <a:solidFill>
                  <a:srgbClr val="4D4D4D"/>
                </a:solidFill>
              </a:rPr>
              <a:t>Central credential management store f</a:t>
            </a:r>
            <a:r>
              <a:rPr lang="en" b="0" i="0" u="none" strike="noStrike" cap="none">
                <a:solidFill>
                  <a:srgbClr val="4D4D4D"/>
                </a:solidFill>
                <a:latin typeface="Arial"/>
                <a:ea typeface="Arial"/>
                <a:cs typeface="Arial"/>
                <a:sym typeface="Arial"/>
              </a:rPr>
              <a:t>ocused on BOSH manifest credentials </a:t>
            </a:r>
          </a:p>
          <a:p>
            <a:pPr marL="457200" marR="0" lvl="0" indent="-228600" algn="l" rtl="0">
              <a:lnSpc>
                <a:spcPct val="130000"/>
              </a:lnSpc>
              <a:spcBef>
                <a:spcPts val="0"/>
              </a:spcBef>
              <a:spcAft>
                <a:spcPts val="0"/>
              </a:spcAft>
              <a:buClr>
                <a:srgbClr val="4D4D4D"/>
              </a:buClr>
            </a:pPr>
            <a:r>
              <a:rPr lang="en">
                <a:solidFill>
                  <a:srgbClr val="4D4D4D"/>
                </a:solidFill>
              </a:rPr>
              <a:t>Ability to generate and supply from store</a:t>
            </a:r>
          </a:p>
          <a:p>
            <a:pPr marL="457200" marR="0" lvl="0" indent="-228600" algn="l" rtl="0">
              <a:lnSpc>
                <a:spcPct val="130000"/>
              </a:lnSpc>
              <a:spcBef>
                <a:spcPts val="0"/>
              </a:spcBef>
              <a:spcAft>
                <a:spcPts val="0"/>
              </a:spcAft>
              <a:buClr>
                <a:srgbClr val="4D4D4D"/>
              </a:buClr>
              <a:buFont typeface="Arial"/>
            </a:pPr>
            <a:r>
              <a:rPr lang="en" b="0" i="0" u="none" strike="noStrike" cap="none">
                <a:solidFill>
                  <a:srgbClr val="4D4D4D"/>
                </a:solidFill>
                <a:latin typeface="Arial"/>
                <a:ea typeface="Arial"/>
                <a:cs typeface="Arial"/>
                <a:sym typeface="Arial"/>
              </a:rPr>
              <a:t>When deploying, the operator does not see the credentials. They are bound to the manifest at some point later in the processing of the manifest.</a:t>
            </a:r>
          </a:p>
          <a:p>
            <a:pPr marL="457200" marR="0" lvl="0" indent="-228600" algn="l" rtl="0">
              <a:lnSpc>
                <a:spcPct val="130000"/>
              </a:lnSpc>
              <a:spcBef>
                <a:spcPts val="0"/>
              </a:spcBef>
              <a:spcAft>
                <a:spcPts val="0"/>
              </a:spcAft>
              <a:buClr>
                <a:srgbClr val="4D4D4D"/>
              </a:buClr>
              <a:buFont typeface="Arial"/>
            </a:pPr>
            <a:r>
              <a:rPr lang="en" b="0" i="0" u="none" strike="noStrike" cap="none">
                <a:solidFill>
                  <a:srgbClr val="4D4D4D"/>
                </a:solidFill>
                <a:latin typeface="Arial"/>
                <a:ea typeface="Arial"/>
                <a:cs typeface="Arial"/>
                <a:sym typeface="Arial"/>
              </a:rPr>
              <a:t>The manifest with populated credentials is never stored on disk on the director</a:t>
            </a:r>
          </a:p>
          <a:p>
            <a:pPr marR="0" lvl="0" algn="l" rtl="0">
              <a:lnSpc>
                <a:spcPct val="130000"/>
              </a:lnSpc>
              <a:spcBef>
                <a:spcPts val="0"/>
              </a:spcBef>
              <a:spcAft>
                <a:spcPts val="0"/>
              </a:spcAft>
              <a:buNone/>
            </a:pPr>
            <a:endParaRPr>
              <a:solidFill>
                <a:srgbClr val="4D4D4D"/>
              </a:solidFill>
            </a:endParaRPr>
          </a:p>
          <a:p>
            <a:pPr marR="0" lvl="0" algn="l" rtl="0">
              <a:lnSpc>
                <a:spcPct val="130000"/>
              </a:lnSpc>
              <a:spcBef>
                <a:spcPts val="0"/>
              </a:spcBef>
              <a:spcAft>
                <a:spcPts val="0"/>
              </a:spcAft>
              <a:buNone/>
            </a:pPr>
            <a:endParaRPr>
              <a:solidFill>
                <a:srgbClr val="4D4D4D"/>
              </a:solidFill>
            </a:endParaRPr>
          </a:p>
          <a:p>
            <a:pPr marL="0" marR="0" lvl="0" indent="0" algn="l" rtl="0">
              <a:lnSpc>
                <a:spcPct val="130000"/>
              </a:lnSpc>
              <a:spcBef>
                <a:spcPts val="0"/>
              </a:spcBef>
              <a:spcAft>
                <a:spcPts val="0"/>
              </a:spcAft>
              <a:buClr>
                <a:schemeClr val="accent1"/>
              </a:buClr>
              <a:buSzPct val="111111"/>
              <a:buFont typeface="Noto Sans Symbols"/>
              <a:buNone/>
            </a:pPr>
            <a:endParaRPr b="0" i="0" u="none" strike="noStrike" cap="none">
              <a:solidFill>
                <a:srgbClr val="4D4D4D"/>
              </a:solidFill>
              <a:latin typeface="Arial"/>
              <a:ea typeface="Arial"/>
              <a:cs typeface="Arial"/>
              <a:sym typeface="Arial"/>
            </a:endParaRPr>
          </a:p>
          <a:p>
            <a:pPr marL="0" marR="0" lvl="0" indent="0" algn="l" rtl="0">
              <a:lnSpc>
                <a:spcPct val="130000"/>
              </a:lnSpc>
              <a:spcBef>
                <a:spcPts val="0"/>
              </a:spcBef>
              <a:spcAft>
                <a:spcPts val="0"/>
              </a:spcAft>
              <a:buClr>
                <a:schemeClr val="accent1"/>
              </a:buClr>
              <a:buSzPct val="111111"/>
              <a:buFont typeface="Noto Sans Symbols"/>
              <a:buNone/>
            </a:pPr>
            <a:endParaRPr b="0" i="0" u="none" strike="noStrike" cap="none">
              <a:solidFill>
                <a:srgbClr val="4D4D4D"/>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p:nvPr/>
        </p:nvSpPr>
        <p:spPr>
          <a:xfrm>
            <a:off x="1050150" y="1776700"/>
            <a:ext cx="6807900" cy="2194500"/>
          </a:xfrm>
          <a:prstGeom prst="rect">
            <a:avLst/>
          </a:prstGeom>
          <a:noFill/>
          <a:ln>
            <a:noFill/>
          </a:ln>
        </p:spPr>
        <p:txBody>
          <a:bodyPr lIns="91425" tIns="91425" rIns="91425" bIns="91425" anchor="t" anchorCtr="0">
            <a:noAutofit/>
          </a:bodyPr>
          <a:lstStyle/>
          <a:p>
            <a:pPr lvl="0" algn="ctr" rtl="0">
              <a:spcBef>
                <a:spcPts val="0"/>
              </a:spcBef>
              <a:buNone/>
            </a:pPr>
            <a:r>
              <a:rPr lang="en" sz="3600" b="1">
                <a:solidFill>
                  <a:srgbClr val="FFFFFF"/>
                </a:solidFill>
              </a:rPr>
              <a:t>Partnerships</a:t>
            </a:r>
          </a:p>
          <a:p>
            <a:pPr lvl="0" algn="ctr" rtl="0">
              <a:spcBef>
                <a:spcPts val="0"/>
              </a:spcBef>
              <a:buNone/>
            </a:pPr>
            <a:endParaRPr sz="3600" b="1">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SPLUNK + PCF</a:t>
            </a:r>
          </a:p>
        </p:txBody>
      </p:sp>
      <p:sp>
        <p:nvSpPr>
          <p:cNvPr id="405" name="Shape 405"/>
          <p:cNvSpPr txBox="1">
            <a:spLocks noGrp="1"/>
          </p:cNvSpPr>
          <p:nvPr>
            <p:ph type="body" idx="4294967295"/>
          </p:nvPr>
        </p:nvSpPr>
        <p:spPr>
          <a:xfrm>
            <a:off x="366725" y="889775"/>
            <a:ext cx="8410500" cy="4088700"/>
          </a:xfrm>
          <a:prstGeom prst="rect">
            <a:avLst/>
          </a:prstGeom>
          <a:noFill/>
          <a:ln>
            <a:noFill/>
          </a:ln>
        </p:spPr>
        <p:txBody>
          <a:bodyPr lIns="0" tIns="0" rIns="0" bIns="0" anchor="t" anchorCtr="0">
            <a:noAutofit/>
          </a:bodyPr>
          <a:lstStyle/>
          <a:p>
            <a:pPr marR="0" lvl="0" algn="ctr" rtl="0">
              <a:lnSpc>
                <a:spcPct val="115000"/>
              </a:lnSpc>
              <a:spcBef>
                <a:spcPts val="0"/>
              </a:spcBef>
              <a:spcAft>
                <a:spcPts val="0"/>
              </a:spcAft>
              <a:buNone/>
            </a:pPr>
            <a:r>
              <a:rPr lang="en" i="1">
                <a:solidFill>
                  <a:srgbClr val="4D4D4D"/>
                </a:solidFill>
              </a:rPr>
              <a:t>Splunk started out a Google for Log Files, </a:t>
            </a:r>
          </a:p>
          <a:p>
            <a:pPr marR="0" lvl="0" algn="ctr" rtl="0">
              <a:lnSpc>
                <a:spcPct val="115000"/>
              </a:lnSpc>
              <a:spcBef>
                <a:spcPts val="0"/>
              </a:spcBef>
              <a:spcAft>
                <a:spcPts val="0"/>
              </a:spcAft>
              <a:buNone/>
            </a:pPr>
            <a:r>
              <a:rPr lang="en" i="1">
                <a:solidFill>
                  <a:srgbClr val="4D4D4D"/>
                </a:solidFill>
              </a:rPr>
              <a:t>it can store all your logs and provide search capability</a:t>
            </a:r>
          </a:p>
          <a:p>
            <a:pPr marL="457200" lvl="0" indent="-228600" rtl="0">
              <a:spcBef>
                <a:spcPts val="0"/>
              </a:spcBef>
              <a:spcAft>
                <a:spcPts val="0"/>
              </a:spcAft>
              <a:buClr>
                <a:srgbClr val="4D4D4D"/>
              </a:buClr>
            </a:pPr>
            <a:r>
              <a:rPr lang="en">
                <a:solidFill>
                  <a:srgbClr val="4D4D4D"/>
                </a:solidFill>
              </a:rPr>
              <a:t>BOSH managed Splunk heavy forwarder co-located with a firehose nozzle (wrapped in a tile)</a:t>
            </a:r>
          </a:p>
          <a:p>
            <a:pPr marL="457200" lvl="0" indent="-228600" rtl="0">
              <a:spcBef>
                <a:spcPts val="0"/>
              </a:spcBef>
              <a:spcAft>
                <a:spcPts val="0"/>
              </a:spcAft>
              <a:buClr>
                <a:srgbClr val="4D4D4D"/>
              </a:buClr>
            </a:pPr>
            <a:r>
              <a:rPr lang="en">
                <a:solidFill>
                  <a:srgbClr val="4D4D4D"/>
                </a:solidFill>
              </a:rPr>
              <a:t>The nozzle is based off of firehose-to-syslog and will behave quite similarly</a:t>
            </a:r>
          </a:p>
          <a:p>
            <a:pPr marL="914400" lvl="1" indent="-342900" rtl="0">
              <a:spcBef>
                <a:spcPts val="0"/>
              </a:spcBef>
              <a:spcAft>
                <a:spcPts val="0"/>
              </a:spcAft>
              <a:buClr>
                <a:srgbClr val="4D4D4D"/>
              </a:buClr>
              <a:buSzPct val="100000"/>
            </a:pPr>
            <a:r>
              <a:rPr lang="en" sz="1800">
                <a:solidFill>
                  <a:srgbClr val="4D4D4D"/>
                </a:solidFill>
              </a:rPr>
              <a:t>The ingested event types will be configurable</a:t>
            </a:r>
          </a:p>
          <a:p>
            <a:pPr marL="914400" lvl="1" indent="-342900" rtl="0">
              <a:spcBef>
                <a:spcPts val="0"/>
              </a:spcBef>
              <a:spcAft>
                <a:spcPts val="0"/>
              </a:spcAft>
              <a:buClr>
                <a:srgbClr val="4D4D4D"/>
              </a:buClr>
              <a:buSzPct val="100000"/>
            </a:pPr>
            <a:r>
              <a:rPr lang="en" sz="1800">
                <a:solidFill>
                  <a:srgbClr val="4D4D4D"/>
                </a:solidFill>
              </a:rPr>
              <a:t>It will optionally make the API calls to cloud-controller to enhance app specific events with additional metadata (app name, org-id, space-id)</a:t>
            </a:r>
          </a:p>
          <a:p>
            <a:pPr marL="457200" lvl="0" indent="-228600" rtl="0">
              <a:spcBef>
                <a:spcPts val="0"/>
              </a:spcBef>
              <a:spcAft>
                <a:spcPts val="0"/>
              </a:spcAft>
              <a:buClr>
                <a:srgbClr val="4D4D4D"/>
              </a:buClr>
            </a:pPr>
            <a:r>
              <a:rPr lang="en">
                <a:solidFill>
                  <a:srgbClr val="4D4D4D"/>
                </a:solidFill>
              </a:rPr>
              <a:t>A pre-built Splunk dashboard that an operator can install and customize (a Technical Add-on in Splunk terminology)</a:t>
            </a:r>
          </a:p>
          <a:p>
            <a:pPr marL="457200" lvl="0" indent="-228600" rtl="0">
              <a:spcBef>
                <a:spcPts val="0"/>
              </a:spcBef>
              <a:spcAft>
                <a:spcPts val="0"/>
              </a:spcAft>
              <a:buClr>
                <a:srgbClr val="4D4D4D"/>
              </a:buClr>
            </a:pPr>
            <a:r>
              <a:rPr lang="en">
                <a:solidFill>
                  <a:srgbClr val="4D4D4D"/>
                </a:solidFill>
              </a:rPr>
              <a:t>Ingestion is just the firehose data for first release</a:t>
            </a:r>
          </a:p>
          <a:p>
            <a:pPr marL="457200" lvl="0" indent="-228600" rtl="0">
              <a:spcBef>
                <a:spcPts val="0"/>
              </a:spcBef>
              <a:spcAft>
                <a:spcPts val="0"/>
              </a:spcAft>
              <a:buClr>
                <a:srgbClr val="4D4D4D"/>
              </a:buClr>
            </a:pPr>
            <a:r>
              <a:rPr lang="en">
                <a:solidFill>
                  <a:srgbClr val="4D4D4D"/>
                </a:solidFill>
              </a:rPr>
              <a:t>Targets System Operator Use Case</a:t>
            </a:r>
          </a:p>
          <a:p>
            <a:pPr lvl="0" rtl="0">
              <a:spcBef>
                <a:spcPts val="0"/>
              </a:spcBef>
              <a:spcAft>
                <a:spcPts val="0"/>
              </a:spcAft>
              <a:buNone/>
            </a:pPr>
            <a:r>
              <a:rPr lang="en" b="1">
                <a:solidFill>
                  <a:srgbClr val="4D4D4D"/>
                </a:solidFill>
              </a:rPr>
              <a:t>Development is complete, legal is finalized, available in Dec (beta).</a:t>
            </a:r>
          </a:p>
          <a:p>
            <a:pPr lvl="0" rtl="0">
              <a:spcBef>
                <a:spcPts val="0"/>
              </a:spcBef>
              <a:spcAft>
                <a:spcPts val="0"/>
              </a:spcAft>
              <a:buNone/>
            </a:pPr>
            <a:endParaRPr>
              <a:solidFill>
                <a:srgbClr val="4D4D4D"/>
              </a:solidFill>
            </a:endParaRPr>
          </a:p>
          <a:p>
            <a:pPr lvl="0" rtl="0">
              <a:spcBef>
                <a:spcPts val="0"/>
              </a:spcBef>
              <a:spcAft>
                <a:spcPts val="0"/>
              </a:spcAft>
              <a:buNone/>
            </a:pPr>
            <a:endParaRPr>
              <a:solidFill>
                <a:srgbClr val="4D4D4D"/>
              </a:solidFill>
            </a:endParaRPr>
          </a:p>
          <a:p>
            <a:pPr marL="0" lvl="0" indent="0" rtl="0">
              <a:spcBef>
                <a:spcPts val="0"/>
              </a:spcBef>
              <a:spcAft>
                <a:spcPts val="0"/>
              </a:spcAft>
              <a:buNone/>
            </a:pPr>
            <a:endParaRPr>
              <a:solidFill>
                <a:srgbClr val="4D4D4D"/>
              </a:solidFill>
            </a:endParaRPr>
          </a:p>
          <a:p>
            <a:pPr lvl="0" rtl="0">
              <a:spcBef>
                <a:spcPts val="0"/>
              </a:spcBef>
              <a:spcAft>
                <a:spcPts val="0"/>
              </a:spcAft>
              <a:buNone/>
            </a:pPr>
            <a:endParaRPr>
              <a:solidFill>
                <a:srgbClr val="4D4D4D"/>
              </a:solidFill>
            </a:endParaRPr>
          </a:p>
        </p:txBody>
      </p:sp>
    </p:spTree>
  </p:cSld>
  <p:clrMapOvr>
    <a:masterClrMapping/>
  </p:clrMapOvr>
  <p:transition xmlns:p14="http://schemas.microsoft.com/office/powerpoint/2010/mai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b="1"/>
              <a:t>SPLUNK + PCF</a:t>
            </a:r>
          </a:p>
        </p:txBody>
      </p:sp>
      <p:sp>
        <p:nvSpPr>
          <p:cNvPr id="411" name="Shape 411"/>
          <p:cNvSpPr txBox="1">
            <a:spLocks noGrp="1"/>
          </p:cNvSpPr>
          <p:nvPr>
            <p:ph type="body" idx="4294967295"/>
          </p:nvPr>
        </p:nvSpPr>
        <p:spPr>
          <a:xfrm>
            <a:off x="366725" y="1074737"/>
            <a:ext cx="8410500" cy="3383100"/>
          </a:xfrm>
          <a:prstGeom prst="rect">
            <a:avLst/>
          </a:prstGeom>
          <a:noFill/>
          <a:ln>
            <a:noFill/>
          </a:ln>
        </p:spPr>
        <p:txBody>
          <a:bodyPr lIns="0" tIns="0" rIns="0" bIns="0" anchor="t" anchorCtr="0">
            <a:noAutofit/>
          </a:bodyPr>
          <a:lstStyle/>
          <a:p>
            <a:pPr marR="0" lvl="0" algn="ctr" rtl="0">
              <a:lnSpc>
                <a:spcPct val="115000"/>
              </a:lnSpc>
              <a:spcBef>
                <a:spcPts val="0"/>
              </a:spcBef>
              <a:spcAft>
                <a:spcPts val="0"/>
              </a:spcAft>
              <a:buNone/>
            </a:pPr>
            <a:r>
              <a:rPr lang="en" b="1">
                <a:solidFill>
                  <a:srgbClr val="4D4D4D"/>
                </a:solidFill>
              </a:rPr>
              <a:t>How is this better than using the firehose-to-syslog ingesting into SPLUNK?</a:t>
            </a:r>
          </a:p>
          <a:p>
            <a:pPr marR="0" lvl="0" algn="ctr" rtl="0">
              <a:lnSpc>
                <a:spcPct val="115000"/>
              </a:lnSpc>
              <a:spcBef>
                <a:spcPts val="0"/>
              </a:spcBef>
              <a:spcAft>
                <a:spcPts val="0"/>
              </a:spcAft>
              <a:buNone/>
            </a:pPr>
            <a:endParaRPr b="1">
              <a:solidFill>
                <a:srgbClr val="4D4D4D"/>
              </a:solidFill>
            </a:endParaRPr>
          </a:p>
          <a:p>
            <a:pPr marL="457200" lvl="0" indent="-228600" rtl="0">
              <a:spcBef>
                <a:spcPts val="0"/>
              </a:spcBef>
              <a:spcAft>
                <a:spcPts val="0"/>
              </a:spcAft>
              <a:buClr>
                <a:srgbClr val="4D4D4D"/>
              </a:buClr>
            </a:pPr>
            <a:r>
              <a:rPr lang="en">
                <a:solidFill>
                  <a:srgbClr val="4D4D4D"/>
                </a:solidFill>
              </a:rPr>
              <a:t>The intermediate step of setting up and managing a syslog server isn't required.</a:t>
            </a:r>
          </a:p>
          <a:p>
            <a:pPr marL="457200" lvl="0" indent="-228600" rtl="0">
              <a:spcBef>
                <a:spcPts val="0"/>
              </a:spcBef>
              <a:spcAft>
                <a:spcPts val="0"/>
              </a:spcAft>
              <a:buClr>
                <a:srgbClr val="4D4D4D"/>
              </a:buClr>
            </a:pPr>
            <a:r>
              <a:rPr lang="en">
                <a:solidFill>
                  <a:srgbClr val="4D4D4D"/>
                </a:solidFill>
              </a:rPr>
              <a:t>The syslog data doesn't require any custom parsing to separate the json payload from the common syslog output.</a:t>
            </a:r>
          </a:p>
          <a:p>
            <a:pPr marL="457200" lvl="0" indent="-228600" rtl="0">
              <a:spcBef>
                <a:spcPts val="0"/>
              </a:spcBef>
              <a:spcAft>
                <a:spcPts val="0"/>
              </a:spcAft>
              <a:buClr>
                <a:srgbClr val="4D4D4D"/>
              </a:buClr>
            </a:pPr>
            <a:r>
              <a:rPr lang="en">
                <a:solidFill>
                  <a:srgbClr val="4D4D4D"/>
                </a:solidFill>
              </a:rPr>
              <a:t>Event type is set based off of nozzle event type</a:t>
            </a:r>
          </a:p>
          <a:p>
            <a:pPr marL="457200" lvl="0" indent="-228600" rtl="0">
              <a:spcBef>
                <a:spcPts val="0"/>
              </a:spcBef>
              <a:spcAft>
                <a:spcPts val="0"/>
              </a:spcAft>
              <a:buClr>
                <a:srgbClr val="4D4D4D"/>
              </a:buClr>
            </a:pPr>
            <a:r>
              <a:rPr lang="en">
                <a:solidFill>
                  <a:srgbClr val="4D4D4D"/>
                </a:solidFill>
              </a:rPr>
              <a:t>There should be </a:t>
            </a:r>
            <a:r>
              <a:rPr lang="en" b="1">
                <a:solidFill>
                  <a:srgbClr val="4D4D4D"/>
                </a:solidFill>
              </a:rPr>
              <a:t>less risk</a:t>
            </a:r>
            <a:r>
              <a:rPr lang="en">
                <a:solidFill>
                  <a:srgbClr val="4D4D4D"/>
                </a:solidFill>
              </a:rPr>
              <a:t> of message loss, since HA needs are addressed by spinning up multiple BOSH nodes of the nozzle/forwarder rather than relying on disk output for a syslog server.</a:t>
            </a:r>
          </a:p>
          <a:p>
            <a:pPr marL="457200" lvl="0" indent="-228600" rtl="0">
              <a:spcBef>
                <a:spcPts val="0"/>
              </a:spcBef>
              <a:spcAft>
                <a:spcPts val="0"/>
              </a:spcAft>
              <a:buClr>
                <a:srgbClr val="4D4D4D"/>
              </a:buClr>
            </a:pPr>
            <a:r>
              <a:rPr lang="en">
                <a:solidFill>
                  <a:srgbClr val="4D4D4D"/>
                </a:solidFill>
              </a:rPr>
              <a:t>It's all packaged in a tile.</a:t>
            </a:r>
          </a:p>
          <a:p>
            <a:pPr lvl="0" rtl="0">
              <a:spcBef>
                <a:spcPts val="0"/>
              </a:spcBef>
              <a:spcAft>
                <a:spcPts val="0"/>
              </a:spcAft>
              <a:buNone/>
            </a:pPr>
            <a:endParaRPr>
              <a:solidFill>
                <a:srgbClr val="4D4D4D"/>
              </a:solidFill>
            </a:endParaRPr>
          </a:p>
          <a:p>
            <a:pPr marL="0" lvl="0" indent="0" rtl="0">
              <a:spcBef>
                <a:spcPts val="0"/>
              </a:spcBef>
              <a:spcAft>
                <a:spcPts val="0"/>
              </a:spcAft>
              <a:buNone/>
            </a:pPr>
            <a:endParaRPr>
              <a:solidFill>
                <a:srgbClr val="4D4D4D"/>
              </a:solidFill>
            </a:endParaRPr>
          </a:p>
          <a:p>
            <a:pPr lvl="0" rtl="0">
              <a:spcBef>
                <a:spcPts val="0"/>
              </a:spcBef>
              <a:spcAft>
                <a:spcPts val="0"/>
              </a:spcAft>
              <a:buNone/>
            </a:pPr>
            <a:endParaRPr>
              <a:solidFill>
                <a:srgbClr val="4D4D4D"/>
              </a:solidFill>
            </a:endParaRPr>
          </a:p>
        </p:txBody>
      </p:sp>
    </p:spTree>
  </p:cSld>
  <p:clrMapOvr>
    <a:masterClrMapping/>
  </p:clrMapOvr>
  <p:transition xmlns:p14="http://schemas.microsoft.com/office/powerpoint/2010/mai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b="1"/>
              <a:t>SPLUNK + PCF</a:t>
            </a:r>
          </a:p>
        </p:txBody>
      </p:sp>
      <p:sp>
        <p:nvSpPr>
          <p:cNvPr id="417" name="Shape 417"/>
          <p:cNvSpPr txBox="1">
            <a:spLocks noGrp="1"/>
          </p:cNvSpPr>
          <p:nvPr>
            <p:ph type="body" idx="4294967295"/>
          </p:nvPr>
        </p:nvSpPr>
        <p:spPr>
          <a:xfrm>
            <a:off x="366725" y="1074737"/>
            <a:ext cx="8410500" cy="3383100"/>
          </a:xfrm>
          <a:prstGeom prst="rect">
            <a:avLst/>
          </a:prstGeom>
          <a:noFill/>
          <a:ln>
            <a:noFill/>
          </a:ln>
        </p:spPr>
        <p:txBody>
          <a:bodyPr lIns="0" tIns="0" rIns="0" bIns="0" anchor="t" anchorCtr="0">
            <a:noAutofit/>
          </a:bodyPr>
          <a:lstStyle/>
          <a:p>
            <a:pPr marR="0" lvl="0" algn="ctr" rtl="0">
              <a:lnSpc>
                <a:spcPct val="115000"/>
              </a:lnSpc>
              <a:spcBef>
                <a:spcPts val="0"/>
              </a:spcBef>
              <a:spcAft>
                <a:spcPts val="0"/>
              </a:spcAft>
              <a:buNone/>
            </a:pPr>
            <a:r>
              <a:rPr lang="en" sz="1600" b="1">
                <a:solidFill>
                  <a:srgbClr val="4D4D4D"/>
                </a:solidFill>
              </a:rPr>
              <a:t>What is not included in this first release?</a:t>
            </a:r>
          </a:p>
          <a:p>
            <a:pPr marR="0" lvl="0" algn="ctr" rtl="0">
              <a:lnSpc>
                <a:spcPct val="115000"/>
              </a:lnSpc>
              <a:spcBef>
                <a:spcPts val="0"/>
              </a:spcBef>
              <a:spcAft>
                <a:spcPts val="0"/>
              </a:spcAft>
              <a:buNone/>
            </a:pPr>
            <a:endParaRPr sz="1600" b="1">
              <a:solidFill>
                <a:srgbClr val="4D4D4D"/>
              </a:solidFill>
            </a:endParaRPr>
          </a:p>
          <a:p>
            <a:pPr marL="457200" lvl="0" indent="-330200" rtl="0">
              <a:spcBef>
                <a:spcPts val="0"/>
              </a:spcBef>
              <a:spcAft>
                <a:spcPts val="0"/>
              </a:spcAft>
              <a:buClr>
                <a:srgbClr val="4D4D4D"/>
              </a:buClr>
              <a:buSzPct val="100000"/>
            </a:pPr>
            <a:r>
              <a:rPr lang="en" sz="1600">
                <a:solidFill>
                  <a:srgbClr val="4D4D4D"/>
                </a:solidFill>
              </a:rPr>
              <a:t>Some of these events are application specific, but there's no permission mapping from Cloud Foundry to Splunk. There's no way to say "This cloud foundry user should be able to see their apps events in Splunk".</a:t>
            </a:r>
          </a:p>
          <a:p>
            <a:pPr lvl="0" rtl="0">
              <a:spcBef>
                <a:spcPts val="0"/>
              </a:spcBef>
              <a:spcAft>
                <a:spcPts val="0"/>
              </a:spcAft>
              <a:buNone/>
            </a:pPr>
            <a:endParaRPr sz="1600">
              <a:solidFill>
                <a:srgbClr val="4D4D4D"/>
              </a:solidFill>
            </a:endParaRPr>
          </a:p>
          <a:p>
            <a:pPr marL="457200" lvl="0" indent="-330200" rtl="0">
              <a:spcBef>
                <a:spcPts val="0"/>
              </a:spcBef>
              <a:spcAft>
                <a:spcPts val="0"/>
              </a:spcAft>
              <a:buClr>
                <a:srgbClr val="4D4D4D"/>
              </a:buClr>
              <a:buSzPct val="100000"/>
            </a:pPr>
            <a:r>
              <a:rPr lang="en" sz="1600">
                <a:solidFill>
                  <a:srgbClr val="4D4D4D"/>
                </a:solidFill>
              </a:rPr>
              <a:t>There's no way to opt in to events per-app, only all app specific events. Splunk charges by volume, and every customer is doing this differently today.</a:t>
            </a:r>
          </a:p>
          <a:p>
            <a:pPr lvl="0" rtl="0">
              <a:spcBef>
                <a:spcPts val="0"/>
              </a:spcBef>
              <a:spcAft>
                <a:spcPts val="0"/>
              </a:spcAft>
              <a:buNone/>
            </a:pPr>
            <a:endParaRPr sz="1600">
              <a:solidFill>
                <a:srgbClr val="4D4D4D"/>
              </a:solidFill>
            </a:endParaRPr>
          </a:p>
          <a:p>
            <a:pPr marL="457200" lvl="0" indent="-330200" rtl="0">
              <a:spcBef>
                <a:spcPts val="0"/>
              </a:spcBef>
              <a:spcAft>
                <a:spcPts val="0"/>
              </a:spcAft>
              <a:buClr>
                <a:srgbClr val="4D4D4D"/>
              </a:buClr>
              <a:buSzPct val="100000"/>
            </a:pPr>
            <a:r>
              <a:rPr lang="en" sz="1600">
                <a:solidFill>
                  <a:srgbClr val="4D4D4D"/>
                </a:solidFill>
              </a:rPr>
              <a:t>The syslog specific data and the both health data aren't part of this, but an operator would likely want this data. These are near the top of the Loggregator Roadmap but aren’t yet included in the firehose.</a:t>
            </a:r>
          </a:p>
          <a:p>
            <a:pPr lvl="0" rtl="0">
              <a:spcBef>
                <a:spcPts val="0"/>
              </a:spcBef>
              <a:spcAft>
                <a:spcPts val="0"/>
              </a:spcAft>
              <a:buNone/>
            </a:pPr>
            <a:endParaRPr sz="1400">
              <a:solidFill>
                <a:srgbClr val="4D4D4D"/>
              </a:solidFill>
            </a:endParaRPr>
          </a:p>
          <a:p>
            <a:pPr marL="0" lvl="0" indent="0" rtl="0">
              <a:spcBef>
                <a:spcPts val="0"/>
              </a:spcBef>
              <a:spcAft>
                <a:spcPts val="0"/>
              </a:spcAft>
              <a:buNone/>
            </a:pPr>
            <a:endParaRPr sz="1600">
              <a:solidFill>
                <a:srgbClr val="4D4D4D"/>
              </a:solidFill>
            </a:endParaRPr>
          </a:p>
          <a:p>
            <a:pPr lvl="0" rtl="0">
              <a:spcBef>
                <a:spcPts val="0"/>
              </a:spcBef>
              <a:spcAft>
                <a:spcPts val="0"/>
              </a:spcAft>
              <a:buNone/>
            </a:pPr>
            <a:endParaRPr sz="1600">
              <a:solidFill>
                <a:srgbClr val="4D4D4D"/>
              </a:solidFill>
            </a:endParaRPr>
          </a:p>
        </p:txBody>
      </p:sp>
    </p:spTree>
  </p:cSld>
  <p:clrMapOvr>
    <a:masterClrMapping/>
  </p:clrMapOvr>
  <p:transition xmlns:p14="http://schemas.microsoft.com/office/powerpoint/2010/mai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Shape 422"/>
          <p:cNvPicPr preferRelativeResize="0">
            <a:picLocks noGrp="1"/>
          </p:cNvPicPr>
          <p:nvPr>
            <p:ph type="pic" idx="2"/>
          </p:nvPr>
        </p:nvPicPr>
        <p:blipFill rotWithShape="1">
          <a:blip r:embed="rId3">
            <a:alphaModFix amt="30000"/>
          </a:blip>
          <a:srcRect/>
          <a:stretch/>
        </p:blipFill>
        <p:spPr>
          <a:xfrm>
            <a:off x="114300" y="112713"/>
            <a:ext cx="8915400" cy="4918200"/>
          </a:xfrm>
          <a:prstGeom prst="rect">
            <a:avLst/>
          </a:prstGeom>
          <a:noFill/>
          <a:ln>
            <a:noFill/>
          </a:ln>
        </p:spPr>
      </p:pic>
      <p:sp>
        <p:nvSpPr>
          <p:cNvPr id="423" name="Shape 423"/>
          <p:cNvSpPr txBox="1"/>
          <p:nvPr/>
        </p:nvSpPr>
        <p:spPr>
          <a:xfrm>
            <a:off x="1208269" y="1833084"/>
            <a:ext cx="6406500" cy="1477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0000"/>
              </a:buClr>
              <a:buSzPct val="25000"/>
              <a:buFont typeface="Arial"/>
              <a:buNone/>
            </a:pPr>
            <a:r>
              <a:rPr lang="en" sz="3000" b="1">
                <a:solidFill>
                  <a:srgbClr val="FFFFFF"/>
                </a:solidFill>
              </a:rPr>
              <a:t>Thank you</a:t>
            </a:r>
          </a:p>
        </p:txBody>
      </p:sp>
    </p:spTree>
  </p:cSld>
  <p:clrMapOvr>
    <a:masterClrMapping/>
  </p:clrMapOvr>
  <p:transition xmlns:p14="http://schemas.microsoft.com/office/powerpoint/2010/mai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Long Term View - Large Feature Commitments</a:t>
            </a:r>
          </a:p>
        </p:txBody>
      </p:sp>
      <p:sp>
        <p:nvSpPr>
          <p:cNvPr id="429" name="Shape 429"/>
          <p:cNvSpPr txBox="1">
            <a:spLocks noGrp="1"/>
          </p:cNvSpPr>
          <p:nvPr>
            <p:ph type="body" idx="4294967295"/>
          </p:nvPr>
        </p:nvSpPr>
        <p:spPr>
          <a:xfrm>
            <a:off x="4687275" y="727400"/>
            <a:ext cx="4353300" cy="3812700"/>
          </a:xfrm>
          <a:prstGeom prst="rect">
            <a:avLst/>
          </a:prstGeom>
          <a:noFill/>
          <a:ln>
            <a:noFill/>
          </a:ln>
        </p:spPr>
        <p:txBody>
          <a:bodyPr lIns="0" tIns="0" rIns="0" bIns="0" anchor="t" anchorCtr="0">
            <a:noAutofit/>
          </a:bodyPr>
          <a:lstStyle/>
          <a:p>
            <a:pPr lvl="0" rtl="0">
              <a:spcBef>
                <a:spcPts val="0"/>
              </a:spcBef>
              <a:spcAft>
                <a:spcPts val="0"/>
              </a:spcAft>
              <a:buNone/>
            </a:pPr>
            <a:endParaRPr sz="1200" b="1" u="sng">
              <a:solidFill>
                <a:schemeClr val="hlink"/>
              </a:solidFill>
              <a:hlinkClick r:id="rId3"/>
            </a:endParaRPr>
          </a:p>
          <a:p>
            <a:pPr marL="457200" lvl="0" indent="-304800" rtl="0">
              <a:spcBef>
                <a:spcPts val="0"/>
              </a:spcBef>
              <a:spcAft>
                <a:spcPts val="0"/>
              </a:spcAft>
              <a:buSzPct val="100000"/>
            </a:pPr>
            <a:r>
              <a:rPr lang="en" sz="1200" b="1" u="sng">
                <a:solidFill>
                  <a:schemeClr val="accent5"/>
                </a:solidFill>
                <a:hlinkClick r:id="rId3"/>
              </a:rPr>
              <a:t>Gemfire ODB can provide a front-end cache</a:t>
            </a:r>
          </a:p>
          <a:p>
            <a:pPr marL="457200" lvl="0" indent="-304800" rtl="0">
              <a:spcBef>
                <a:spcPts val="0"/>
              </a:spcBef>
              <a:spcAft>
                <a:spcPts val="0"/>
              </a:spcAft>
              <a:buSzPct val="100000"/>
            </a:pPr>
            <a:r>
              <a:rPr lang="en" sz="1200" b="1" u="sng">
                <a:solidFill>
                  <a:schemeClr val="hlink"/>
                </a:solidFill>
                <a:hlinkClick r:id="rId4"/>
              </a:rPr>
              <a:t>SCDF GA can run batch jobs in PCF</a:t>
            </a:r>
          </a:p>
          <a:p>
            <a:pPr marL="457200" lvl="0" indent="-304800" rtl="0">
              <a:spcBef>
                <a:spcPts val="0"/>
              </a:spcBef>
              <a:spcAft>
                <a:spcPts val="0"/>
              </a:spcAft>
              <a:buSzPct val="100000"/>
            </a:pPr>
            <a:r>
              <a:rPr lang="en" sz="1200" b="1" u="sng">
                <a:solidFill>
                  <a:schemeClr val="hlink"/>
                </a:solidFill>
                <a:hlinkClick r:id="rId5"/>
              </a:rPr>
              <a:t>2 weeks of Retention and Zipkin Correlated Logs in PCF Metrics</a:t>
            </a:r>
          </a:p>
          <a:p>
            <a:pPr marL="457200" lvl="0" indent="-304800" rtl="0">
              <a:spcBef>
                <a:spcPts val="0"/>
              </a:spcBef>
              <a:spcAft>
                <a:spcPts val="0"/>
              </a:spcAft>
              <a:buSzPct val="100000"/>
            </a:pPr>
            <a:r>
              <a:rPr lang="en" sz="1200" b="1" u="sng">
                <a:solidFill>
                  <a:schemeClr val="hlink"/>
                </a:solidFill>
                <a:hlinkClick r:id="rId6"/>
              </a:rPr>
              <a:t>Container Networking with Application ID on packet</a:t>
            </a:r>
          </a:p>
          <a:p>
            <a:pPr marL="457200" lvl="0" indent="-304800" rtl="0">
              <a:spcBef>
                <a:spcPts val="0"/>
              </a:spcBef>
              <a:spcAft>
                <a:spcPts val="0"/>
              </a:spcAft>
              <a:buSzPct val="100000"/>
            </a:pPr>
            <a:r>
              <a:rPr lang="en" sz="1200" b="1" u="sng">
                <a:solidFill>
                  <a:schemeClr val="hlink"/>
                </a:solidFill>
                <a:hlinkClick r:id="rId7"/>
              </a:rPr>
              <a:t>Less-Lossy Loggregator</a:t>
            </a:r>
          </a:p>
          <a:p>
            <a:pPr marL="457200" lvl="0" indent="-304800" rtl="0">
              <a:spcBef>
                <a:spcPts val="0"/>
              </a:spcBef>
              <a:spcAft>
                <a:spcPts val="0"/>
              </a:spcAft>
              <a:buSzPct val="100000"/>
            </a:pPr>
            <a:r>
              <a:rPr lang="en" sz="1200" b="1" u="sng">
                <a:solidFill>
                  <a:schemeClr val="hlink"/>
                </a:solidFill>
                <a:hlinkClick r:id="rId8"/>
              </a:rPr>
              <a:t>Isolation Segments</a:t>
            </a:r>
          </a:p>
          <a:p>
            <a:pPr marL="457200" lvl="0" indent="-304800" rtl="0">
              <a:spcBef>
                <a:spcPts val="0"/>
              </a:spcBef>
              <a:spcAft>
                <a:spcPts val="0"/>
              </a:spcAft>
              <a:buSzPct val="100000"/>
            </a:pPr>
            <a:r>
              <a:rPr lang="en" sz="1200" b="1" u="sng">
                <a:solidFill>
                  <a:schemeClr val="hlink"/>
                </a:solidFill>
                <a:hlinkClick r:id="rId9"/>
              </a:rPr>
              <a:t>Backup and Restore</a:t>
            </a:r>
          </a:p>
          <a:p>
            <a:pPr marL="457200" lvl="0" indent="-304800" rtl="0">
              <a:spcBef>
                <a:spcPts val="0"/>
              </a:spcBef>
              <a:spcAft>
                <a:spcPts val="0"/>
              </a:spcAft>
              <a:buSzPct val="100000"/>
            </a:pPr>
            <a:r>
              <a:rPr lang="en" sz="1200" b="1" u="sng">
                <a:solidFill>
                  <a:schemeClr val="hlink"/>
                </a:solidFill>
                <a:hlinkClick r:id="rId10"/>
              </a:rPr>
              <a:t>Autoscaling should leverage additional metrics</a:t>
            </a:r>
          </a:p>
          <a:p>
            <a:pPr marL="457200" lvl="0" indent="-304800" rtl="0">
              <a:spcBef>
                <a:spcPts val="0"/>
              </a:spcBef>
              <a:spcAft>
                <a:spcPts val="0"/>
              </a:spcAft>
              <a:buSzPct val="100000"/>
            </a:pPr>
            <a:r>
              <a:rPr lang="en" sz="1200" b="1" u="sng">
                <a:solidFill>
                  <a:schemeClr val="hlink"/>
                </a:solidFill>
                <a:hlinkClick r:id="rId11"/>
              </a:rPr>
              <a:t>Redis ODB in PCF</a:t>
            </a:r>
          </a:p>
          <a:p>
            <a:pPr marL="457200" lvl="0" indent="-304800" rtl="0">
              <a:spcBef>
                <a:spcPts val="0"/>
              </a:spcBef>
              <a:spcAft>
                <a:spcPts val="0"/>
              </a:spcAft>
              <a:buSzPct val="100000"/>
            </a:pPr>
            <a:r>
              <a:rPr lang="en" sz="1200" b="1" u="sng">
                <a:solidFill>
                  <a:schemeClr val="hlink"/>
                </a:solidFill>
                <a:hlinkClick r:id="rId12"/>
              </a:rPr>
              <a:t>Establish PWS-Europe on top of GCP</a:t>
            </a:r>
          </a:p>
          <a:p>
            <a:pPr marL="457200" lvl="0" indent="-304800" rtl="0">
              <a:spcBef>
                <a:spcPts val="0"/>
              </a:spcBef>
              <a:spcAft>
                <a:spcPts val="0"/>
              </a:spcAft>
              <a:buSzPct val="100000"/>
            </a:pPr>
            <a:r>
              <a:rPr lang="en" sz="1200" b="1" u="sng">
                <a:solidFill>
                  <a:schemeClr val="hlink"/>
                </a:solidFill>
                <a:hlinkClick r:id="rId13"/>
              </a:rPr>
              <a:t>AppDog Monitoring Application Dependencies</a:t>
            </a:r>
          </a:p>
          <a:p>
            <a:pPr marL="457200" lvl="0" indent="-304800" rtl="0">
              <a:spcBef>
                <a:spcPts val="0"/>
              </a:spcBef>
              <a:spcAft>
                <a:spcPts val="0"/>
              </a:spcAft>
              <a:buSzPct val="100000"/>
            </a:pPr>
            <a:r>
              <a:rPr lang="en" sz="1200" b="1" u="sng">
                <a:solidFill>
                  <a:schemeClr val="hlink"/>
                </a:solidFill>
                <a:hlinkClick r:id="rId14"/>
              </a:rPr>
              <a:t>Users can provide custom application health checks</a:t>
            </a:r>
          </a:p>
          <a:p>
            <a:pPr marL="457200" lvl="0" indent="-304800" rtl="0">
              <a:spcBef>
                <a:spcPts val="0"/>
              </a:spcBef>
              <a:spcAft>
                <a:spcPts val="0"/>
              </a:spcAft>
              <a:buSzPct val="100000"/>
            </a:pPr>
            <a:r>
              <a:rPr lang="en" sz="1200" b="1" u="sng">
                <a:solidFill>
                  <a:schemeClr val="hlink"/>
                </a:solidFill>
                <a:hlinkClick r:id="rId15"/>
              </a:rPr>
              <a:t>Provide a compiler-less production foundation</a:t>
            </a:r>
          </a:p>
          <a:p>
            <a:pPr marL="457200" lvl="0" indent="-304800" rtl="0">
              <a:spcBef>
                <a:spcPts val="0"/>
              </a:spcBef>
              <a:spcAft>
                <a:spcPts val="0"/>
              </a:spcAft>
              <a:buSzPct val="100000"/>
            </a:pPr>
            <a:r>
              <a:rPr lang="en" sz="1200" b="1" u="sng">
                <a:solidFill>
                  <a:schemeClr val="hlink"/>
                </a:solidFill>
                <a:hlinkClick r:id="rId16"/>
              </a:rPr>
              <a:t>Ship Concourse Tile</a:t>
            </a:r>
          </a:p>
          <a:p>
            <a:pPr marL="457200" lvl="0" indent="-304800" rtl="0">
              <a:spcBef>
                <a:spcPts val="0"/>
              </a:spcBef>
              <a:spcAft>
                <a:spcPts val="0"/>
              </a:spcAft>
              <a:buSzPct val="100000"/>
            </a:pPr>
            <a:r>
              <a:rPr lang="en" sz="1200" b="1" u="sng">
                <a:solidFill>
                  <a:schemeClr val="hlink"/>
                </a:solidFill>
                <a:hlinkClick r:id="rId17"/>
              </a:rPr>
              <a:t>.Net Core Buildpack Support</a:t>
            </a:r>
          </a:p>
          <a:p>
            <a:pPr marL="457200" lvl="0" indent="-304800" rtl="0">
              <a:spcBef>
                <a:spcPts val="0"/>
              </a:spcBef>
              <a:spcAft>
                <a:spcPts val="0"/>
              </a:spcAft>
              <a:buSzPct val="100000"/>
            </a:pPr>
            <a:r>
              <a:rPr lang="en" sz="1200" b="1" u="sng">
                <a:solidFill>
                  <a:schemeClr val="hlink"/>
                </a:solidFill>
                <a:hlinkClick r:id="rId18"/>
              </a:rPr>
              <a:t>Improved Docker Support</a:t>
            </a:r>
          </a:p>
          <a:p>
            <a:pPr marL="0" lvl="0" indent="0" rtl="0">
              <a:spcBef>
                <a:spcPts val="0"/>
              </a:spcBef>
              <a:spcAft>
                <a:spcPts val="0"/>
              </a:spcAft>
              <a:buNone/>
            </a:pPr>
            <a:endParaRPr sz="1200">
              <a:solidFill>
                <a:srgbClr val="222222"/>
              </a:solidFill>
            </a:endParaRPr>
          </a:p>
          <a:p>
            <a:pPr lvl="0" rtl="0">
              <a:spcBef>
                <a:spcPts val="0"/>
              </a:spcBef>
              <a:spcAft>
                <a:spcPts val="0"/>
              </a:spcAft>
              <a:buNone/>
            </a:pPr>
            <a:endParaRPr sz="1200">
              <a:solidFill>
                <a:srgbClr val="222222"/>
              </a:solidFill>
            </a:endParaRPr>
          </a:p>
        </p:txBody>
      </p:sp>
      <p:sp>
        <p:nvSpPr>
          <p:cNvPr id="430" name="Shape 430"/>
          <p:cNvSpPr txBox="1">
            <a:spLocks noGrp="1"/>
          </p:cNvSpPr>
          <p:nvPr>
            <p:ph type="body" idx="4294967295"/>
          </p:nvPr>
        </p:nvSpPr>
        <p:spPr>
          <a:xfrm>
            <a:off x="366700" y="956000"/>
            <a:ext cx="4353300" cy="3812700"/>
          </a:xfrm>
          <a:prstGeom prst="rect">
            <a:avLst/>
          </a:prstGeom>
          <a:noFill/>
          <a:ln>
            <a:noFill/>
          </a:ln>
        </p:spPr>
        <p:txBody>
          <a:bodyPr lIns="0" tIns="0" rIns="0" bIns="0" anchor="t" anchorCtr="0">
            <a:noAutofit/>
          </a:bodyPr>
          <a:lstStyle/>
          <a:p>
            <a:pPr marL="457200" lvl="0" indent="-304800" rtl="0">
              <a:spcBef>
                <a:spcPts val="0"/>
              </a:spcBef>
              <a:spcAft>
                <a:spcPts val="0"/>
              </a:spcAft>
              <a:buSzPct val="100000"/>
            </a:pPr>
            <a:r>
              <a:rPr lang="en" sz="1200" b="1" u="sng">
                <a:solidFill>
                  <a:schemeClr val="hlink"/>
                </a:solidFill>
                <a:hlinkClick r:id="rId19"/>
              </a:rPr>
              <a:t>PCF Supports GCP and Azure</a:t>
            </a:r>
          </a:p>
          <a:p>
            <a:pPr marL="457200" lvl="0" indent="-304800" rtl="0">
              <a:spcBef>
                <a:spcPts val="0"/>
              </a:spcBef>
              <a:spcAft>
                <a:spcPts val="0"/>
              </a:spcAft>
              <a:buSzPct val="100000"/>
            </a:pPr>
            <a:r>
              <a:rPr lang="en" sz="1200" b="1" u="sng">
                <a:solidFill>
                  <a:schemeClr val="hlink"/>
                </a:solidFill>
                <a:hlinkClick r:id="rId20"/>
              </a:rPr>
              <a:t>Resolve MariaDB Data Loss by Shipping MariaDB 10.1 with Data-Loss Guards</a:t>
            </a:r>
          </a:p>
          <a:p>
            <a:pPr marL="457200" lvl="0" indent="-304800" rtl="0">
              <a:spcBef>
                <a:spcPts val="0"/>
              </a:spcBef>
              <a:spcAft>
                <a:spcPts val="0"/>
              </a:spcAft>
              <a:buSzPct val="100000"/>
            </a:pPr>
            <a:r>
              <a:rPr lang="en" sz="1200" b="1" u="sng">
                <a:solidFill>
                  <a:schemeClr val="hlink"/>
                </a:solidFill>
                <a:hlinkClick r:id="rId21"/>
              </a:rPr>
              <a:t>Work through Big Bank Security Report: Phase 2</a:t>
            </a:r>
          </a:p>
          <a:p>
            <a:pPr marL="457200" lvl="0" indent="-304800" rtl="0">
              <a:spcBef>
                <a:spcPts val="0"/>
              </a:spcBef>
              <a:spcAft>
                <a:spcPts val="0"/>
              </a:spcAft>
              <a:buSzPct val="100000"/>
            </a:pPr>
            <a:r>
              <a:rPr lang="en" sz="1200" b="1" u="sng">
                <a:solidFill>
                  <a:schemeClr val="hlink"/>
                </a:solidFill>
                <a:hlinkClick r:id="rId22"/>
              </a:rPr>
              <a:t>PCF BOSH</a:t>
            </a:r>
          </a:p>
          <a:p>
            <a:pPr marL="457200" lvl="0" indent="-304800" rtl="0">
              <a:spcBef>
                <a:spcPts val="0"/>
              </a:spcBef>
              <a:spcAft>
                <a:spcPts val="0"/>
              </a:spcAft>
              <a:buSzPct val="100000"/>
            </a:pPr>
            <a:r>
              <a:rPr lang="en" sz="1200" b="1" u="sng">
                <a:solidFill>
                  <a:schemeClr val="hlink"/>
                </a:solidFill>
                <a:hlinkClick r:id="rId23"/>
              </a:rPr>
              <a:t>Security: Finish PCI Compliance Items, Code Signing</a:t>
            </a:r>
          </a:p>
          <a:p>
            <a:pPr marL="457200" lvl="0" indent="-304800" rtl="0">
              <a:spcBef>
                <a:spcPts val="0"/>
              </a:spcBef>
              <a:spcAft>
                <a:spcPts val="0"/>
              </a:spcAft>
              <a:buSzPct val="100000"/>
            </a:pPr>
            <a:r>
              <a:rPr lang="en" sz="1200" b="1" u="sng">
                <a:solidFill>
                  <a:schemeClr val="hlink"/>
                </a:solidFill>
                <a:hlinkClick r:id="rId24"/>
              </a:rPr>
              <a:t>Windows support for BOSH</a:t>
            </a:r>
          </a:p>
          <a:p>
            <a:pPr marL="457200" lvl="0" indent="-304800" rtl="0">
              <a:spcBef>
                <a:spcPts val="0"/>
              </a:spcBef>
              <a:spcAft>
                <a:spcPts val="0"/>
              </a:spcAft>
              <a:buSzPct val="100000"/>
            </a:pPr>
            <a:r>
              <a:rPr lang="en" sz="1200" b="1" u="sng">
                <a:solidFill>
                  <a:schemeClr val="hlink"/>
                </a:solidFill>
                <a:hlinkClick r:id="rId25"/>
              </a:rPr>
              <a:t>Spring Boot Dashboard</a:t>
            </a:r>
          </a:p>
          <a:p>
            <a:pPr marL="457200" lvl="0" indent="-304800" rtl="0">
              <a:spcBef>
                <a:spcPts val="0"/>
              </a:spcBef>
              <a:spcAft>
                <a:spcPts val="0"/>
              </a:spcAft>
              <a:buSzPct val="100000"/>
            </a:pPr>
            <a:r>
              <a:rPr lang="en" sz="1200" b="1" u="sng">
                <a:solidFill>
                  <a:schemeClr val="hlink"/>
                </a:solidFill>
                <a:hlinkClick r:id="rId26"/>
              </a:rPr>
              <a:t>Repave in PCF</a:t>
            </a:r>
          </a:p>
          <a:p>
            <a:pPr marL="457200" lvl="0" indent="-304800" rtl="0">
              <a:spcBef>
                <a:spcPts val="0"/>
              </a:spcBef>
              <a:spcAft>
                <a:spcPts val="0"/>
              </a:spcAft>
              <a:buSzPct val="100000"/>
            </a:pPr>
            <a:r>
              <a:rPr lang="en" sz="1200" b="1" u="sng">
                <a:solidFill>
                  <a:schemeClr val="hlink"/>
                </a:solidFill>
                <a:hlinkClick r:id="rId27"/>
              </a:rPr>
              <a:t>Improve release times, upgrade testing, early integration/C0 across supported IaaSes</a:t>
            </a:r>
          </a:p>
          <a:p>
            <a:pPr marL="457200" lvl="0" indent="-304800" rtl="0">
              <a:spcBef>
                <a:spcPts val="0"/>
              </a:spcBef>
              <a:spcAft>
                <a:spcPts val="0"/>
              </a:spcAft>
              <a:buSzPct val="100000"/>
            </a:pPr>
            <a:r>
              <a:rPr lang="en" sz="1200" b="1" u="sng">
                <a:solidFill>
                  <a:schemeClr val="hlink"/>
                </a:solidFill>
                <a:hlinkClick r:id="rId28"/>
              </a:rPr>
              <a:t>Finish: Diego Scale, Garden-RunC, Unprivileged Containers</a:t>
            </a:r>
          </a:p>
          <a:p>
            <a:pPr marL="457200" lvl="0" indent="-304800" rtl="0">
              <a:spcBef>
                <a:spcPts val="0"/>
              </a:spcBef>
              <a:spcAft>
                <a:spcPts val="0"/>
              </a:spcAft>
              <a:buSzPct val="100000"/>
            </a:pPr>
            <a:r>
              <a:rPr lang="en" sz="1200" b="1" u="sng">
                <a:solidFill>
                  <a:schemeClr val="hlink"/>
                </a:solidFill>
                <a:hlinkClick r:id="rId29"/>
              </a:rPr>
              <a:t>CredHub: Service Credential Encryption</a:t>
            </a:r>
          </a:p>
          <a:p>
            <a:pPr marL="457200" lvl="0" indent="-304800" rtl="0">
              <a:spcBef>
                <a:spcPts val="0"/>
              </a:spcBef>
              <a:spcAft>
                <a:spcPts val="0"/>
              </a:spcAft>
              <a:buSzPct val="100000"/>
            </a:pPr>
            <a:r>
              <a:rPr lang="en" sz="1200" b="1" u="sng">
                <a:solidFill>
                  <a:schemeClr val="hlink"/>
                </a:solidFill>
                <a:hlinkClick r:id="rId30"/>
              </a:rPr>
              <a:t>CredHub: Rotate Diego credentials in PCF BOSH</a:t>
            </a:r>
          </a:p>
          <a:p>
            <a:pPr marL="457200" lvl="0" indent="-304800" rtl="0">
              <a:spcBef>
                <a:spcPts val="0"/>
              </a:spcBef>
              <a:spcAft>
                <a:spcPts val="0"/>
              </a:spcAft>
              <a:buSzPct val="100000"/>
            </a:pPr>
            <a:r>
              <a:rPr lang="en" sz="1200" b="1" u="sng">
                <a:solidFill>
                  <a:schemeClr val="hlink"/>
                </a:solidFill>
                <a:hlinkClick r:id="rId31"/>
              </a:rPr>
              <a:t>RMQ ODB in PCF</a:t>
            </a:r>
          </a:p>
          <a:p>
            <a:pPr marL="457200" lvl="0" indent="-304800" rtl="0">
              <a:spcBef>
                <a:spcPts val="0"/>
              </a:spcBef>
              <a:spcAft>
                <a:spcPts val="0"/>
              </a:spcAft>
              <a:buSzPct val="100000"/>
            </a:pPr>
            <a:r>
              <a:rPr lang="en" sz="1200" b="1" u="sng">
                <a:solidFill>
                  <a:schemeClr val="accent5"/>
                </a:solidFill>
                <a:hlinkClick r:id="rId32"/>
              </a:rPr>
              <a:t>MySQL Leader/Follower ODB in PCF</a:t>
            </a:r>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solidFill>
                  <a:schemeClr val="dk2"/>
                </a:solidFill>
              </a:rPr>
              <a:t>Garden-runC </a:t>
            </a:r>
          </a:p>
        </p:txBody>
      </p:sp>
      <p:sp>
        <p:nvSpPr>
          <p:cNvPr id="113" name="Shape 113"/>
          <p:cNvSpPr txBox="1">
            <a:spLocks noGrp="1"/>
          </p:cNvSpPr>
          <p:nvPr>
            <p:ph type="body" idx="4294967295"/>
          </p:nvPr>
        </p:nvSpPr>
        <p:spPr>
          <a:xfrm>
            <a:off x="366725" y="1246325"/>
            <a:ext cx="8528400" cy="3383100"/>
          </a:xfrm>
          <a:prstGeom prst="rect">
            <a:avLst/>
          </a:prstGeom>
          <a:noFill/>
          <a:ln>
            <a:noFill/>
          </a:ln>
        </p:spPr>
        <p:txBody>
          <a:bodyPr lIns="0" tIns="0" rIns="0" bIns="0" anchor="t" anchorCtr="0">
            <a:noAutofit/>
          </a:bodyPr>
          <a:lstStyle/>
          <a:p>
            <a:pPr marL="457200" marR="0" lvl="0" indent="-228600" algn="l" rtl="0">
              <a:lnSpc>
                <a:spcPct val="130000"/>
              </a:lnSpc>
              <a:spcBef>
                <a:spcPts val="0"/>
              </a:spcBef>
              <a:spcAft>
                <a:spcPts val="0"/>
              </a:spcAft>
              <a:buClr>
                <a:srgbClr val="4D4D4D"/>
              </a:buClr>
            </a:pPr>
            <a:r>
              <a:rPr lang="en">
                <a:solidFill>
                  <a:srgbClr val="4D4D4D"/>
                </a:solidFill>
              </a:rPr>
              <a:t>Diego has changed from using Garden-linux to Garden-runC</a:t>
            </a:r>
          </a:p>
          <a:p>
            <a:pPr marL="914400" lvl="1" indent="-330200" rtl="0">
              <a:lnSpc>
                <a:spcPct val="130000"/>
              </a:lnSpc>
              <a:spcBef>
                <a:spcPts val="0"/>
              </a:spcBef>
              <a:spcAft>
                <a:spcPts val="0"/>
              </a:spcAft>
              <a:buClr>
                <a:srgbClr val="4D4D4D"/>
              </a:buClr>
              <a:buSzPct val="100000"/>
            </a:pPr>
            <a:r>
              <a:rPr lang="en" sz="1600" i="1">
                <a:solidFill>
                  <a:srgbClr val="4D4D4D"/>
                </a:solidFill>
              </a:rPr>
              <a:t>This is the only option moving forward, and became effective in ERT 1.8.8, 1.7.28, 1.6.45</a:t>
            </a:r>
          </a:p>
          <a:p>
            <a:pPr marL="457200" marR="0" lvl="0" indent="-342900" algn="l" rtl="0">
              <a:lnSpc>
                <a:spcPct val="130000"/>
              </a:lnSpc>
              <a:spcBef>
                <a:spcPts val="0"/>
              </a:spcBef>
              <a:spcAft>
                <a:spcPts val="0"/>
              </a:spcAft>
              <a:buClr>
                <a:srgbClr val="4D4D4D"/>
              </a:buClr>
              <a:buSzPct val="100000"/>
            </a:pPr>
            <a:r>
              <a:rPr lang="en" b="1">
                <a:solidFill>
                  <a:srgbClr val="4D4D4D"/>
                </a:solidFill>
              </a:rPr>
              <a:t>Improved Security:</a:t>
            </a:r>
            <a:r>
              <a:rPr lang="en">
                <a:solidFill>
                  <a:srgbClr val="4D4D4D"/>
                </a:solidFill>
              </a:rPr>
              <a:t> </a:t>
            </a:r>
            <a:r>
              <a:rPr lang="en" sz="1800">
                <a:solidFill>
                  <a:srgbClr val="4D4D4D"/>
                </a:solidFill>
              </a:rPr>
              <a:t>All unprivileged containers now run under AppArmor and seccomp</a:t>
            </a:r>
          </a:p>
          <a:p>
            <a:pPr marL="914400" marR="0" lvl="1" indent="-323850" algn="l" rtl="0">
              <a:lnSpc>
                <a:spcPct val="130000"/>
              </a:lnSpc>
              <a:spcBef>
                <a:spcPts val="0"/>
              </a:spcBef>
              <a:spcAft>
                <a:spcPts val="0"/>
              </a:spcAft>
              <a:buClr>
                <a:srgbClr val="4D4D4D"/>
              </a:buClr>
              <a:buSzPct val="100000"/>
            </a:pPr>
            <a:r>
              <a:rPr lang="en" sz="1500">
                <a:solidFill>
                  <a:srgbClr val="4D4D4D"/>
                </a:solidFill>
              </a:rPr>
              <a:t>Significantly reduces impact of any potential exploits in the linux kernel and drastically reduces chances of container breakout.</a:t>
            </a:r>
          </a:p>
          <a:p>
            <a:pPr marL="457200" marR="0" lvl="0" indent="-342900" algn="l" rtl="0">
              <a:lnSpc>
                <a:spcPct val="130000"/>
              </a:lnSpc>
              <a:spcBef>
                <a:spcPts val="0"/>
              </a:spcBef>
              <a:spcAft>
                <a:spcPts val="0"/>
              </a:spcAft>
              <a:buClr>
                <a:srgbClr val="4D4D4D"/>
              </a:buClr>
              <a:buSzPct val="100000"/>
              <a:buFont typeface="Arial"/>
            </a:pPr>
            <a:r>
              <a:rPr lang="en">
                <a:solidFill>
                  <a:srgbClr val="4D4D4D"/>
                </a:solidFill>
              </a:rPr>
              <a:t>runC is from the multi-vendor Open Container Initiative (OCI)</a:t>
            </a:r>
          </a:p>
          <a:p>
            <a:pPr marL="457200" marR="0" lvl="0" indent="-228600" algn="l" rtl="0">
              <a:lnSpc>
                <a:spcPct val="130000"/>
              </a:lnSpc>
              <a:spcBef>
                <a:spcPts val="0"/>
              </a:spcBef>
              <a:spcAft>
                <a:spcPts val="0"/>
              </a:spcAft>
              <a:buClr>
                <a:srgbClr val="4D4D4D"/>
              </a:buClr>
            </a:pPr>
            <a:r>
              <a:rPr lang="en">
                <a:solidFill>
                  <a:srgbClr val="4D4D4D"/>
                </a:solidFill>
              </a:rPr>
              <a:t>runC is the same container runtime used by Docker</a:t>
            </a:r>
          </a:p>
          <a:p>
            <a:pPr marL="457200" marR="0" lvl="0" indent="-228600" algn="l" rtl="0">
              <a:lnSpc>
                <a:spcPct val="130000"/>
              </a:lnSpc>
              <a:spcBef>
                <a:spcPts val="0"/>
              </a:spcBef>
              <a:spcAft>
                <a:spcPts val="0"/>
              </a:spcAft>
              <a:buClr>
                <a:srgbClr val="4D4D4D"/>
              </a:buClr>
            </a:pPr>
            <a:r>
              <a:rPr lang="en">
                <a:solidFill>
                  <a:srgbClr val="4D4D4D"/>
                </a:solidFill>
              </a:rPr>
              <a:t>This change became effective in ERT 1.8.8, 1.7.28, 1.6.45</a:t>
            </a:r>
          </a:p>
          <a:p>
            <a:pPr marR="0" lvl="0" algn="l" rtl="0">
              <a:lnSpc>
                <a:spcPct val="130000"/>
              </a:lnSpc>
              <a:spcBef>
                <a:spcPts val="0"/>
              </a:spcBef>
              <a:spcAft>
                <a:spcPts val="0"/>
              </a:spcAft>
              <a:buNone/>
            </a:pPr>
            <a:endParaRPr>
              <a:solidFill>
                <a:srgbClr val="4D4D4D"/>
              </a:solidFill>
            </a:endParaRPr>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p:nvPr/>
        </p:nvSpPr>
        <p:spPr>
          <a:xfrm>
            <a:off x="1099325" y="174675"/>
            <a:ext cx="6807900" cy="2194500"/>
          </a:xfrm>
          <a:prstGeom prst="rect">
            <a:avLst/>
          </a:prstGeom>
          <a:noFill/>
          <a:ln>
            <a:noFill/>
          </a:ln>
        </p:spPr>
        <p:txBody>
          <a:bodyPr lIns="91425" tIns="91425" rIns="91425" bIns="91425" anchor="t" anchorCtr="0">
            <a:noAutofit/>
          </a:bodyPr>
          <a:lstStyle/>
          <a:p>
            <a:pPr lvl="0" algn="ctr" rtl="0">
              <a:spcBef>
                <a:spcPts val="0"/>
              </a:spcBef>
              <a:buNone/>
            </a:pPr>
            <a:r>
              <a:rPr lang="en" sz="3600" b="1">
                <a:solidFill>
                  <a:srgbClr val="FFFFFF"/>
                </a:solidFill>
              </a:rPr>
              <a:t>Next Release</a:t>
            </a:r>
          </a:p>
          <a:p>
            <a:pPr lvl="0" algn="ctr" rtl="0">
              <a:spcBef>
                <a:spcPts val="0"/>
              </a:spcBef>
              <a:buNone/>
            </a:pPr>
            <a:endParaRPr sz="2400" b="1"/>
          </a:p>
          <a:p>
            <a:pPr lvl="0" algn="ctr" rtl="0">
              <a:spcBef>
                <a:spcPts val="0"/>
              </a:spcBef>
              <a:buNone/>
            </a:pPr>
            <a:r>
              <a:rPr lang="en" sz="2400" b="1"/>
              <a:t>December, 2016</a:t>
            </a:r>
          </a:p>
          <a:p>
            <a:pPr lvl="0" algn="ctr" rtl="0">
              <a:spcBef>
                <a:spcPts val="0"/>
              </a:spcBef>
              <a:buNone/>
            </a:pPr>
            <a:endParaRPr sz="3600" b="1">
              <a:solidFill>
                <a:srgbClr val="FFFFFF"/>
              </a:solidFill>
            </a:endParaRPr>
          </a:p>
        </p:txBody>
      </p:sp>
      <p:sp>
        <p:nvSpPr>
          <p:cNvPr id="119" name="Shape 119"/>
          <p:cNvSpPr txBox="1"/>
          <p:nvPr/>
        </p:nvSpPr>
        <p:spPr>
          <a:xfrm>
            <a:off x="2483525" y="1962300"/>
            <a:ext cx="1964700" cy="680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 sz="1800" dirty="0">
                <a:solidFill>
                  <a:srgbClr val="FFFFFF"/>
                </a:solidFill>
              </a:rPr>
              <a:t>Ops Manager</a:t>
            </a:r>
          </a:p>
          <a:p>
            <a:pPr lvl="0" algn="ctr">
              <a:spcBef>
                <a:spcPts val="0"/>
              </a:spcBef>
              <a:buNone/>
            </a:pPr>
            <a:r>
              <a:rPr lang="en" sz="1800" dirty="0">
                <a:solidFill>
                  <a:srgbClr val="FFFFFF"/>
                </a:solidFill>
              </a:rPr>
              <a:t>1.9</a:t>
            </a:r>
          </a:p>
        </p:txBody>
      </p:sp>
      <p:sp>
        <p:nvSpPr>
          <p:cNvPr id="120" name="Shape 120"/>
          <p:cNvSpPr txBox="1"/>
          <p:nvPr/>
        </p:nvSpPr>
        <p:spPr>
          <a:xfrm>
            <a:off x="4617125" y="1962300"/>
            <a:ext cx="1964700" cy="680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solidFill>
                  <a:srgbClr val="FFFFFF"/>
                </a:solidFill>
              </a:rPr>
              <a:t>Elastic Runtime</a:t>
            </a:r>
          </a:p>
          <a:p>
            <a:pPr lvl="0" algn="ctr" rtl="0">
              <a:spcBef>
                <a:spcPts val="0"/>
              </a:spcBef>
              <a:buNone/>
            </a:pPr>
            <a:r>
              <a:rPr lang="en" sz="1800">
                <a:solidFill>
                  <a:srgbClr val="FFFFFF"/>
                </a:solidFill>
              </a:rPr>
              <a:t>1.9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Deploying PCF</a:t>
            </a:r>
          </a:p>
        </p:txBody>
      </p:sp>
      <p:sp>
        <p:nvSpPr>
          <p:cNvPr id="126" name="Shape 126"/>
          <p:cNvSpPr txBox="1">
            <a:spLocks noGrp="1"/>
          </p:cNvSpPr>
          <p:nvPr>
            <p:ph type="body" idx="4294967295"/>
          </p:nvPr>
        </p:nvSpPr>
        <p:spPr>
          <a:xfrm>
            <a:off x="366725" y="1093926"/>
            <a:ext cx="8410500" cy="3383100"/>
          </a:xfrm>
          <a:prstGeom prst="rect">
            <a:avLst/>
          </a:prstGeom>
          <a:noFill/>
          <a:ln>
            <a:noFill/>
          </a:ln>
        </p:spPr>
        <p:txBody>
          <a:bodyPr lIns="0" tIns="0" rIns="0" bIns="0" anchor="t" anchorCtr="0">
            <a:noAutofit/>
          </a:bodyPr>
          <a:lstStyle/>
          <a:p>
            <a:pPr marR="0" lvl="0" algn="l" rtl="0">
              <a:lnSpc>
                <a:spcPct val="130000"/>
              </a:lnSpc>
              <a:spcBef>
                <a:spcPts val="0"/>
              </a:spcBef>
              <a:spcAft>
                <a:spcPts val="0"/>
              </a:spcAft>
              <a:buNone/>
            </a:pPr>
            <a:endParaRPr sz="2000" dirty="0">
              <a:solidFill>
                <a:srgbClr val="4D4D4D"/>
              </a:solidFill>
            </a:endParaRPr>
          </a:p>
          <a:p>
            <a:pPr marL="457200" marR="0" lvl="0" indent="-355600" algn="l" rtl="0">
              <a:lnSpc>
                <a:spcPct val="130000"/>
              </a:lnSpc>
              <a:spcBef>
                <a:spcPts val="0"/>
              </a:spcBef>
              <a:spcAft>
                <a:spcPts val="0"/>
              </a:spcAft>
              <a:buClr>
                <a:srgbClr val="4D4D4D"/>
              </a:buClr>
              <a:buSzPct val="100000"/>
            </a:pPr>
            <a:r>
              <a:rPr lang="en" sz="2000" dirty="0">
                <a:solidFill>
                  <a:srgbClr val="4D4D4D"/>
                </a:solidFill>
              </a:rPr>
              <a:t>Ability to control where add-ons get applied </a:t>
            </a:r>
          </a:p>
          <a:p>
            <a:pPr marL="914400" marR="0" lvl="1" indent="-349250" algn="l" rtl="0">
              <a:lnSpc>
                <a:spcPct val="130000"/>
              </a:lnSpc>
              <a:spcBef>
                <a:spcPts val="0"/>
              </a:spcBef>
              <a:spcAft>
                <a:spcPts val="0"/>
              </a:spcAft>
              <a:buClr>
                <a:srgbClr val="4D4D4D"/>
              </a:buClr>
              <a:buSzPct val="100000"/>
            </a:pPr>
            <a:r>
              <a:rPr lang="en" sz="1900" dirty="0">
                <a:solidFill>
                  <a:srgbClr val="4D4D4D"/>
                </a:solidFill>
              </a:rPr>
              <a:t>You can now specify jobs that you want the </a:t>
            </a:r>
            <a:r>
              <a:rPr lang="en" sz="1900" dirty="0" smtClean="0">
                <a:solidFill>
                  <a:srgbClr val="4D4D4D"/>
                </a:solidFill>
              </a:rPr>
              <a:t>add</a:t>
            </a:r>
            <a:r>
              <a:rPr lang="en-US" sz="1900" dirty="0" smtClean="0">
                <a:solidFill>
                  <a:srgbClr val="4D4D4D"/>
                </a:solidFill>
              </a:rPr>
              <a:t>-</a:t>
            </a:r>
            <a:r>
              <a:rPr lang="en" sz="1900" dirty="0" smtClean="0">
                <a:solidFill>
                  <a:srgbClr val="4D4D4D"/>
                </a:solidFill>
              </a:rPr>
              <a:t>on </a:t>
            </a:r>
            <a:r>
              <a:rPr lang="en" sz="1900" dirty="0">
                <a:solidFill>
                  <a:srgbClr val="4D4D4D"/>
                </a:solidFill>
              </a:rPr>
              <a:t>to apply too</a:t>
            </a:r>
          </a:p>
          <a:p>
            <a:pPr marL="457200" marR="0" lvl="0" indent="-355600" algn="l" rtl="0">
              <a:lnSpc>
                <a:spcPct val="130000"/>
              </a:lnSpc>
              <a:spcBef>
                <a:spcPts val="0"/>
              </a:spcBef>
              <a:spcAft>
                <a:spcPts val="0"/>
              </a:spcAft>
              <a:buClr>
                <a:srgbClr val="4D4D4D"/>
              </a:buClr>
              <a:buSzPct val="100000"/>
            </a:pPr>
            <a:r>
              <a:rPr lang="en" sz="2000" dirty="0">
                <a:solidFill>
                  <a:srgbClr val="4D4D4D"/>
                </a:solidFill>
              </a:rPr>
              <a:t>Updated certificates in Ops Manager</a:t>
            </a:r>
          </a:p>
          <a:p>
            <a:pPr marL="914400" marR="0" lvl="1" indent="-349250" algn="l" rtl="0">
              <a:lnSpc>
                <a:spcPct val="130000"/>
              </a:lnSpc>
              <a:spcBef>
                <a:spcPts val="0"/>
              </a:spcBef>
              <a:spcAft>
                <a:spcPts val="0"/>
              </a:spcAft>
              <a:buClr>
                <a:srgbClr val="4D4D4D"/>
              </a:buClr>
              <a:buSzPct val="100000"/>
            </a:pPr>
            <a:r>
              <a:rPr lang="en" sz="1900" dirty="0">
                <a:solidFill>
                  <a:srgbClr val="4D4D4D"/>
                </a:solidFill>
              </a:rPr>
              <a:t>Using self-signed SHA256 rather than SHA-1 for increased security</a:t>
            </a:r>
          </a:p>
          <a:p>
            <a:pPr marL="457200" marR="0" lvl="0" indent="-355600" algn="l" rtl="0">
              <a:lnSpc>
                <a:spcPct val="130000"/>
              </a:lnSpc>
              <a:spcBef>
                <a:spcPts val="0"/>
              </a:spcBef>
              <a:spcAft>
                <a:spcPts val="0"/>
              </a:spcAft>
              <a:buClr>
                <a:srgbClr val="4D4D4D"/>
              </a:buClr>
              <a:buSzPct val="100000"/>
            </a:pPr>
            <a:r>
              <a:rPr lang="en" sz="2000" dirty="0">
                <a:solidFill>
                  <a:srgbClr val="4D4D4D"/>
                </a:solidFill>
              </a:rPr>
              <a:t>.NET Core Buildpack included in the default set of Buildpacks</a:t>
            </a:r>
          </a:p>
          <a:p>
            <a:pPr marR="0" lvl="0" algn="l" rtl="0">
              <a:lnSpc>
                <a:spcPct val="130000"/>
              </a:lnSpc>
              <a:spcBef>
                <a:spcPts val="0"/>
              </a:spcBef>
              <a:spcAft>
                <a:spcPts val="0"/>
              </a:spcAft>
              <a:buNone/>
            </a:pPr>
            <a:endParaRPr sz="2000" dirty="0">
              <a:solidFill>
                <a:srgbClr val="4D4D4D"/>
              </a:solidFill>
            </a:endParaRPr>
          </a:p>
          <a:p>
            <a:pPr marR="0" lvl="0" algn="l" rtl="0">
              <a:lnSpc>
                <a:spcPct val="130000"/>
              </a:lnSpc>
              <a:spcBef>
                <a:spcPts val="0"/>
              </a:spcBef>
              <a:spcAft>
                <a:spcPts val="0"/>
              </a:spcAft>
              <a:buNone/>
            </a:pPr>
            <a:endParaRPr sz="2000" dirty="0">
              <a:solidFill>
                <a:srgbClr val="4D4D4D"/>
              </a:solidFill>
            </a:endParaRPr>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Public Cloud Service Brokers</a:t>
            </a:r>
          </a:p>
        </p:txBody>
      </p:sp>
      <p:sp>
        <p:nvSpPr>
          <p:cNvPr id="132" name="Shape 132"/>
          <p:cNvSpPr txBox="1">
            <a:spLocks noGrp="1"/>
          </p:cNvSpPr>
          <p:nvPr>
            <p:ph type="body" idx="4294967295"/>
          </p:nvPr>
        </p:nvSpPr>
        <p:spPr>
          <a:xfrm>
            <a:off x="366725" y="865326"/>
            <a:ext cx="8410500" cy="3383100"/>
          </a:xfrm>
          <a:prstGeom prst="rect">
            <a:avLst/>
          </a:prstGeom>
          <a:noFill/>
          <a:ln>
            <a:noFill/>
          </a:ln>
        </p:spPr>
        <p:txBody>
          <a:bodyPr lIns="0" tIns="0" rIns="0" bIns="0" anchor="t" anchorCtr="0">
            <a:noAutofit/>
          </a:bodyPr>
          <a:lstStyle/>
          <a:p>
            <a:pPr marR="0" lvl="0" algn="l" rtl="0">
              <a:lnSpc>
                <a:spcPct val="130000"/>
              </a:lnSpc>
              <a:spcBef>
                <a:spcPts val="0"/>
              </a:spcBef>
              <a:spcAft>
                <a:spcPts val="0"/>
              </a:spcAft>
              <a:buNone/>
            </a:pPr>
            <a:endParaRPr>
              <a:solidFill>
                <a:srgbClr val="4D4D4D"/>
              </a:solidFill>
            </a:endParaRPr>
          </a:p>
          <a:p>
            <a:pPr marL="457200" marR="0" lvl="0" indent="-342900" algn="l" rtl="0">
              <a:lnSpc>
                <a:spcPct val="130000"/>
              </a:lnSpc>
              <a:spcBef>
                <a:spcPts val="0"/>
              </a:spcBef>
              <a:spcAft>
                <a:spcPts val="0"/>
              </a:spcAft>
              <a:buClr>
                <a:srgbClr val="4D4D4D"/>
              </a:buClr>
              <a:buSzPct val="100000"/>
            </a:pPr>
            <a:r>
              <a:rPr lang="en" sz="1800">
                <a:solidFill>
                  <a:srgbClr val="4D4D4D"/>
                </a:solidFill>
              </a:rPr>
              <a:t>AWS Service Broker (Beta) - S3, RDS, SQS, DynamoDB</a:t>
            </a:r>
          </a:p>
          <a:p>
            <a:pPr marL="457200" marR="0" lvl="0" indent="-342900" algn="l" rtl="0">
              <a:lnSpc>
                <a:spcPct val="130000"/>
              </a:lnSpc>
              <a:spcBef>
                <a:spcPts val="0"/>
              </a:spcBef>
              <a:spcAft>
                <a:spcPts val="0"/>
              </a:spcAft>
              <a:buClr>
                <a:srgbClr val="4D4D4D"/>
              </a:buClr>
              <a:buSzPct val="100000"/>
            </a:pPr>
            <a:r>
              <a:rPr lang="en" sz="1800">
                <a:solidFill>
                  <a:srgbClr val="4D4D4D"/>
                </a:solidFill>
              </a:rPr>
              <a:t>Azure Service Broker - Service Bus, Event Hub, Blob Storage, DocumentDB, Redis</a:t>
            </a:r>
          </a:p>
          <a:p>
            <a:pPr marL="457200" marR="0" lvl="0" indent="-342900" algn="l" rtl="0">
              <a:lnSpc>
                <a:spcPct val="130000"/>
              </a:lnSpc>
              <a:spcBef>
                <a:spcPts val="0"/>
              </a:spcBef>
              <a:spcAft>
                <a:spcPts val="0"/>
              </a:spcAft>
              <a:buClr>
                <a:srgbClr val="4D4D4D"/>
              </a:buClr>
              <a:buSzPct val="100000"/>
            </a:pPr>
            <a:r>
              <a:rPr lang="en" sz="1800">
                <a:solidFill>
                  <a:srgbClr val="4D4D4D"/>
                </a:solidFill>
              </a:rPr>
              <a:t>Google Service Broker - Cloud Storage, BigQuery, PubSub, CloudSQL, Machine Learning APIs</a:t>
            </a:r>
          </a:p>
          <a:p>
            <a:pPr lvl="0" rtl="0">
              <a:lnSpc>
                <a:spcPct val="130000"/>
              </a:lnSpc>
              <a:spcBef>
                <a:spcPts val="0"/>
              </a:spcBef>
              <a:spcAft>
                <a:spcPts val="0"/>
              </a:spcAft>
              <a:buNone/>
            </a:pPr>
            <a:endParaRPr>
              <a:solidFill>
                <a:schemeClr val="dk1"/>
              </a:solidFill>
            </a:endParaRPr>
          </a:p>
          <a:p>
            <a:pPr lvl="0" rtl="0">
              <a:lnSpc>
                <a:spcPct val="130000"/>
              </a:lnSpc>
              <a:spcBef>
                <a:spcPts val="0"/>
              </a:spcBef>
              <a:spcAft>
                <a:spcPts val="0"/>
              </a:spcAft>
              <a:buNone/>
            </a:pPr>
            <a:endParaRPr>
              <a:solidFill>
                <a:schemeClr val="dk1"/>
              </a:solidFill>
            </a:endParaRPr>
          </a:p>
          <a:p>
            <a:pPr marL="457200" marR="0" lvl="0" indent="0" algn="l" rtl="0">
              <a:lnSpc>
                <a:spcPct val="130000"/>
              </a:lnSpc>
              <a:spcBef>
                <a:spcPts val="0"/>
              </a:spcBef>
              <a:spcAft>
                <a:spcPts val="0"/>
              </a:spcAft>
              <a:buNone/>
            </a:pPr>
            <a:endParaRPr sz="2000">
              <a:solidFill>
                <a:srgbClr val="000000"/>
              </a:solidFill>
            </a:endParaRPr>
          </a:p>
          <a:p>
            <a:pPr marR="0" lvl="0" algn="l" rtl="0">
              <a:lnSpc>
                <a:spcPct val="130000"/>
              </a:lnSpc>
              <a:spcBef>
                <a:spcPts val="0"/>
              </a:spcBef>
              <a:spcAft>
                <a:spcPts val="0"/>
              </a:spcAft>
              <a:buNone/>
            </a:pPr>
            <a:endParaRPr sz="2000">
              <a:solidFill>
                <a:srgbClr val="000000"/>
              </a:solidFill>
            </a:endParaRPr>
          </a:p>
        </p:txBody>
      </p:sp>
    </p:spTree>
  </p:cSld>
  <p:clrMapOvr>
    <a:masterClrMapping/>
  </p:clrMapOvr>
  <p:transition xmlns:p14="http://schemas.microsoft.com/office/powerpoint/2010/main">
    <p:fade/>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3499</Words>
  <Application>Microsoft Macintosh PowerPoint</Application>
  <PresentationFormat>On-screen Show (16:9)</PresentationFormat>
  <Paragraphs>470</Paragraphs>
  <Slides>56</Slides>
  <Notes>56</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Average</vt:lpstr>
      <vt:lpstr>Open Sans</vt:lpstr>
      <vt:lpstr>simple-light-2</vt:lpstr>
      <vt:lpstr>PowerPoint Presentation</vt:lpstr>
      <vt:lpstr>Disclaimer</vt:lpstr>
      <vt:lpstr>PowerPoint Presentation</vt:lpstr>
      <vt:lpstr>PCF for Azure</vt:lpstr>
      <vt:lpstr>PCF for Google Cloud Platform</vt:lpstr>
      <vt:lpstr>Garden-runC </vt:lpstr>
      <vt:lpstr>PowerPoint Presentation</vt:lpstr>
      <vt:lpstr>Deploying PCF</vt:lpstr>
      <vt:lpstr>Public Cloud Service Brokers</vt:lpstr>
      <vt:lpstr>PCI Compliance – PCF Add-ons</vt:lpstr>
      <vt:lpstr>Loggregator</vt:lpstr>
      <vt:lpstr>Enterprise Containers</vt:lpstr>
      <vt:lpstr>Security – Pivotal Network Asset Download</vt:lpstr>
      <vt:lpstr>PCF Metrics 1.2</vt:lpstr>
      <vt:lpstr>.NET Core Buildpack</vt:lpstr>
      <vt:lpstr>Steeltoe</vt:lpstr>
      <vt:lpstr>       PCF Concourse Tile </vt:lpstr>
      <vt:lpstr>Tasks are GA in PCF 1.9</vt:lpstr>
      <vt:lpstr>Example Task</vt:lpstr>
      <vt:lpstr>Spring Cloud Data Flow for PCF</vt:lpstr>
      <vt:lpstr>Spring on PCF</vt:lpstr>
      <vt:lpstr>PCF Vision for Zipkin</vt:lpstr>
      <vt:lpstr>PCF Support for Zipkin</vt:lpstr>
      <vt:lpstr>App Autoscaling Enhancements</vt:lpstr>
      <vt:lpstr>PowerPoint Presentation</vt:lpstr>
      <vt:lpstr>Pivotal Services SDK</vt:lpstr>
      <vt:lpstr>Redis</vt:lpstr>
      <vt:lpstr>Redis</vt:lpstr>
      <vt:lpstr>RabbitMQ</vt:lpstr>
      <vt:lpstr>RabbitMQ</vt:lpstr>
      <vt:lpstr>RabbitMQ</vt:lpstr>
      <vt:lpstr>MySQL</vt:lpstr>
      <vt:lpstr>MySQL: 1.8Edge</vt:lpstr>
      <vt:lpstr>MySQL: 1.8Edge</vt:lpstr>
      <vt:lpstr>Gemfire for PCF</vt:lpstr>
      <vt:lpstr>Gemfire 2.0 Beta for PCF</vt:lpstr>
      <vt:lpstr>Spring Cloud Services</vt:lpstr>
      <vt:lpstr>Spring Cloud Services</vt:lpstr>
      <vt:lpstr>PowerPoint Presentation</vt:lpstr>
      <vt:lpstr>BOSH-Windows</vt:lpstr>
      <vt:lpstr>Container Networking</vt:lpstr>
      <vt:lpstr>Container Networking</vt:lpstr>
      <vt:lpstr>Without Container Networking: Today</vt:lpstr>
      <vt:lpstr>Container Networking</vt:lpstr>
      <vt:lpstr>Container Networking: Longer Term</vt:lpstr>
      <vt:lpstr>3 R’s of Enterprise Security</vt:lpstr>
      <vt:lpstr>Deploying PCF (Coming Soon) </vt:lpstr>
      <vt:lpstr>Elastic Runtime</vt:lpstr>
      <vt:lpstr>PCF Application Watchdog (AppDog)</vt:lpstr>
      <vt:lpstr>Security – CredHub</vt:lpstr>
      <vt:lpstr>PowerPoint Presentation</vt:lpstr>
      <vt:lpstr>SPLUNK + PCF</vt:lpstr>
      <vt:lpstr>SPLUNK + PCF</vt:lpstr>
      <vt:lpstr>SPLUNK + PCF</vt:lpstr>
      <vt:lpstr>PowerPoint Presentation</vt:lpstr>
      <vt:lpstr>Long Term View - Large Feature Commitments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Paul Hopper</cp:lastModifiedBy>
  <cp:revision>1</cp:revision>
  <dcterms:modified xsi:type="dcterms:W3CDTF">2016-11-23T20:16:15Z</dcterms:modified>
</cp:coreProperties>
</file>