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Resting slide on screen before you begin presenting.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 Discovery is one of the key tenets of a microservice based architecture.</a:t>
            </a:r>
          </a:p>
          <a:p>
            <a:pPr/>
            <a:r>
              <a:t>In distributed systems, application dependencies cease to be a method call away.</a:t>
            </a:r>
          </a:p>
          <a:p>
            <a:pPr/>
            <a:r>
              <a:t>Trying to hand configure each client or use some form of convention can be very difficult to do and can be very brittle.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 instances in the registry all have to send heartbeats to keep their registrations up to date</a:t>
            </a:r>
          </a:p>
          <a:p>
            <a:pPr/>
            <a:r>
              <a:t>Clients also have an in-memory cache of eureka registrations (so they don’t have to go to the registry for every single request to a service)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The server is easily embeddable in a Spring Boot application using the@EnableConfigServer annotation.</a:t>
            </a:r>
          </a:p>
          <a:p>
            <a:pPr/>
          </a:p>
          <a:p>
            <a:pPr>
              <a:defRPr b="1"/>
            </a:pPr>
            <a:r>
              <a:t>Application configuration data is stored in a backend</a:t>
            </a:r>
          </a:p>
          <a:p>
            <a:pPr>
              <a:defRPr b="1"/>
            </a:pPr>
            <a:r>
              <a:t>Git, Subversion and File System backends are supported</a:t>
            </a:r>
          </a:p>
          <a:p>
            <a:pPr>
              <a:defRPr b="1"/>
            </a:pPr>
            <a:r>
              <a:t>Git is the default backend. It's great for auditing changes and managing upgrades</a:t>
            </a:r>
          </a:p>
          <a:p>
            <a:pPr>
              <a:defRPr b="1"/>
            </a:pPr>
            <a:r>
              <a:t>Setting the git backend is done via the spring.cloud.config.server.git.uriconfiguration property</a:t>
            </a:r>
          </a:p>
          <a:p>
            <a:pPr>
              <a:defRPr b="1"/>
            </a:pPr>
          </a:p>
          <a:p>
            <a:pPr/>
          </a:p>
          <a:p>
            <a:pPr/>
            <a:r>
              <a:t>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13721" y="149918"/>
            <a:ext cx="8796930" cy="47444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sz="2800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114300" y="624363"/>
            <a:ext cx="8796339" cy="28856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366711" y="325436"/>
            <a:ext cx="8410577" cy="623889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 algn="l" defTabSz="914400">
              <a:defRPr sz="3200">
                <a:solidFill>
                  <a:srgbClr val="2C95D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366713" y="1074737"/>
            <a:ext cx="8410576" cy="34290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marL="228600" indent="-50800" defTabSz="914400">
              <a:spcBef>
                <a:spcPts val="500"/>
              </a:spcBef>
              <a:buClr>
                <a:srgbClr val="2C95DD"/>
              </a:buClr>
              <a:defRPr sz="2800"/>
            </a:lvl1pPr>
            <a:lvl2pPr marL="765175" indent="-155575" defTabSz="914400">
              <a:spcBef>
                <a:spcPts val="500"/>
              </a:spcBef>
              <a:buClr>
                <a:srgbClr val="2C95DD"/>
              </a:buClr>
              <a:defRPr sz="2800"/>
            </a:lvl2pPr>
            <a:lvl3pPr marL="1183639" indent="-142239" defTabSz="914400">
              <a:spcBef>
                <a:spcPts val="500"/>
              </a:spcBef>
              <a:buClr>
                <a:srgbClr val="2C95DD"/>
              </a:buClr>
              <a:defRPr sz="2800"/>
            </a:lvl3pPr>
            <a:lvl4pPr marL="1663700" indent="-177800" defTabSz="914400">
              <a:spcBef>
                <a:spcPts val="500"/>
              </a:spcBef>
              <a:buClr>
                <a:srgbClr val="2C95DD"/>
              </a:buClr>
              <a:defRPr sz="2800"/>
            </a:lvl4pPr>
            <a:lvl5pPr marL="2120900" indent="-177800" defTabSz="914400">
              <a:spcBef>
                <a:spcPts val="500"/>
              </a:spcBef>
              <a:buClr>
                <a:srgbClr val="2C95DD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8553450" y="5021493"/>
            <a:ext cx="358373" cy="350623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 sz="1800">
                <a:solidFill>
                  <a:srgbClr val="4D4D4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113721" y="149918"/>
            <a:ext cx="8796930" cy="47444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sz="2800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>
            <a:off x="48247" y="4861462"/>
            <a:ext cx="231277" cy="214702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114300" y="624363"/>
            <a:ext cx="8796339" cy="28856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4" name="image4.png" descr="Pivotal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5" y="4854090"/>
            <a:ext cx="712062" cy="173737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>
            <p:ph type="sldNum" sz="quarter" idx="2"/>
          </p:nvPr>
        </p:nvSpPr>
        <p:spPr>
          <a:xfrm>
            <a:off x="48247" y="4861462"/>
            <a:ext cx="231277" cy="214702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xfrm>
            <a:off x="48247" y="4861462"/>
            <a:ext cx="231277" cy="214702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366724" y="240819"/>
            <a:ext cx="8410576" cy="460376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Num" sz="quarter" idx="2"/>
          </p:nvPr>
        </p:nvSpPr>
        <p:spPr>
          <a:xfrm>
            <a:off x="524347" y="4721358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633424" y="357188"/>
            <a:ext cx="7877176" cy="85725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524347" y="4721358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4" name="image5.png" descr="pivotal_gre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437" y="4656658"/>
            <a:ext cx="831215" cy="204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113721" y="149918"/>
            <a:ext cx="8796930" cy="47444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sz="2800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48247" y="4861462"/>
            <a:ext cx="231277" cy="214702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114300" y="624363"/>
            <a:ext cx="8796339" cy="28856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hape 164"/>
          <p:cNvSpPr/>
          <p:nvPr/>
        </p:nvSpPr>
        <p:spPr>
          <a:xfrm>
            <a:off x="0" y="0"/>
            <a:ext cx="9144000" cy="53992"/>
          </a:xfrm>
          <a:prstGeom prst="rect">
            <a:avLst/>
          </a:prstGeom>
          <a:solidFill>
            <a:srgbClr val="0087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72" name="image4.png" descr="Pivotal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5" y="4854090"/>
            <a:ext cx="712062" cy="17373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>
            <p:ph type="sldNum" sz="quarter" idx="2"/>
          </p:nvPr>
        </p:nvSpPr>
        <p:spPr>
          <a:xfrm>
            <a:off x="48247" y="4861462"/>
            <a:ext cx="231277" cy="214702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Num" sz="quarter" idx="2"/>
          </p:nvPr>
        </p:nvSpPr>
        <p:spPr>
          <a:xfrm>
            <a:off x="48247" y="4861462"/>
            <a:ext cx="231277" cy="214702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366724" y="240819"/>
            <a:ext cx="8410576" cy="460376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Num" sz="quarter" idx="2"/>
          </p:nvPr>
        </p:nvSpPr>
        <p:spPr>
          <a:xfrm>
            <a:off x="524347" y="4721358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633424" y="357188"/>
            <a:ext cx="7877176" cy="85725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524347" y="4721358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2" name="image5.png" descr="pivotal_gre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437" y="4656658"/>
            <a:ext cx="831215" cy="204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113721" y="149918"/>
            <a:ext cx="8796930" cy="47444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r">
              <a:defRPr b="1" sz="2800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mp Basic with Rule">
    <p:bg>
      <p:bgPr>
        <a:solidFill>
          <a:srgbClr val="17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457198" y="320040"/>
            <a:ext cx="8229602" cy="363559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457200" y="1108074"/>
            <a:ext cx="8229600" cy="30829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Copyright 2015 Pivotal. All rights reserved.</a:t>
            </a:r>
          </a:p>
        </p:txBody>
      </p:sp>
      <p:pic>
        <p:nvPicPr>
          <p:cNvPr id="40" name="image2.png" descr="Pivotal_Logo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0" y="885931"/>
            <a:ext cx="9144000" cy="1"/>
          </a:xfrm>
          <a:prstGeom prst="line">
            <a:avLst/>
          </a:prstGeom>
          <a:ln>
            <a:solidFill>
              <a:srgbClr val="E8E8E8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>
            <a:solidFill>
              <a:srgbClr val="EEECE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 flipH="1">
            <a:off x="8553450" y="5021262"/>
            <a:ext cx="127001" cy="127001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800"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" name="Shape 52"/>
          <p:cNvSpPr/>
          <p:nvPr/>
        </p:nvSpPr>
        <p:spPr>
          <a:xfrm>
            <a:off x="366711" y="5018087"/>
            <a:ext cx="22749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Copyright 2013 Pivotal. All rights reserved.</a:t>
            </a:r>
          </a:p>
        </p:txBody>
      </p:sp>
      <p:pic>
        <p:nvPicPr>
          <p:cNvPr id="5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2263" y="4713287"/>
            <a:ext cx="957300" cy="22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0784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400"/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2728910" y="1006879"/>
            <a:ext cx="6048378" cy="1218795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defTabSz="914400">
              <a:lnSpc>
                <a:spcPct val="90000"/>
              </a:lnSpc>
              <a:defRPr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body" sz="half" idx="1"/>
          </p:nvPr>
        </p:nvSpPr>
        <p:spPr>
          <a:xfrm>
            <a:off x="2728913" y="2455863"/>
            <a:ext cx="6048374" cy="1901705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marL="0" indent="0" defTabSz="914400">
              <a:spcBef>
                <a:spcPts val="600"/>
              </a:spcBef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914400">
              <a:spcBef>
                <a:spcPts val="600"/>
              </a:spcBef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914400">
              <a:spcBef>
                <a:spcPts val="600"/>
              </a:spcBef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914400">
              <a:spcBef>
                <a:spcPts val="600"/>
              </a:spcBef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914400">
              <a:spcBef>
                <a:spcPts val="600"/>
              </a:spcBef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366711" y="325436"/>
            <a:ext cx="8410576" cy="460375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 defTabSz="914400">
              <a:lnSpc>
                <a:spcPct val="90000"/>
              </a:lnSpc>
              <a:defRPr sz="32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366713" y="1074737"/>
            <a:ext cx="8410575" cy="338296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indent="-139700" defTabSz="914400">
              <a:spcBef>
                <a:spcPts val="1200"/>
              </a:spcBef>
              <a:buClr>
                <a:schemeClr val="accent1"/>
              </a:buClr>
              <a:buFont typeface="Helvetica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764540" indent="-129540" defTabSz="914400">
              <a:spcBef>
                <a:spcPts val="1200"/>
              </a:spcBef>
              <a:buClr>
                <a:schemeClr val="accent1"/>
              </a:buClr>
              <a:buFont typeface="Helvetica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81100" indent="-114300" defTabSz="914400">
              <a:spcBef>
                <a:spcPts val="1200"/>
              </a:spcBef>
              <a:buClr>
                <a:schemeClr val="accent1"/>
              </a:buClr>
              <a:buFont typeface="Helvetica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70076" indent="-422276" defTabSz="914400">
              <a:spcBef>
                <a:spcPts val="1200"/>
              </a:spcBef>
              <a:buClr>
                <a:schemeClr val="accent1"/>
              </a:buClr>
              <a:buFont typeface="Helvetica"/>
              <a:buChar char="—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77472" indent="-221672" defTabSz="914400">
              <a:spcBef>
                <a:spcPts val="1200"/>
              </a:spcBef>
              <a:buClr>
                <a:schemeClr val="accent1"/>
              </a:buClr>
              <a:buFont typeface="Helvetica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366767" y="325436"/>
            <a:ext cx="8410501" cy="460501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633415" y="357186"/>
            <a:ext cx="7877176" cy="85725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defTabSz="914400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xfrm>
            <a:off x="8810928" y="5010156"/>
            <a:ext cx="127001" cy="127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pivotal_te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2780" y="4855076"/>
            <a:ext cx="731521" cy="1712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74827" y="4852934"/>
            <a:ext cx="231278" cy="21470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6.jpg" descr="SF_Bridge-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23" name="image7.png" descr="pivotal_whi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3109" y="978442"/>
            <a:ext cx="1368555" cy="33628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623454" y="1898424"/>
            <a:ext cx="7897092" cy="68359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b="1" spc="-100" sz="4200">
                <a:solidFill>
                  <a:srgbClr val="00AE9E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Cloud Native Applications</a:t>
            </a:r>
          </a:p>
        </p:txBody>
      </p:sp>
      <p:sp>
        <p:nvSpPr>
          <p:cNvPr id="225" name="Shape 225"/>
          <p:cNvSpPr/>
          <p:nvPr/>
        </p:nvSpPr>
        <p:spPr>
          <a:xfrm>
            <a:off x="626110" y="2511427"/>
            <a:ext cx="6871969" cy="48620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pc="-100" sz="2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Distributed Tracing – Sleuth and Pipkin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57199" y="320040"/>
            <a:ext cx="8229601" cy="363559"/>
          </a:xfrm>
          <a:prstGeom prst="rect">
            <a:avLst/>
          </a:prstGeom>
        </p:spPr>
        <p:txBody>
          <a:bodyPr/>
          <a:lstStyle>
            <a:lvl1pPr defTabSz="370331">
              <a:defRPr sz="2592"/>
            </a:lvl1pPr>
          </a:lstStyle>
          <a:p>
            <a:pPr/>
            <a:r>
              <a:t>Distributed Service Challenges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Microservice architectures are great! … but what about troubleshooting?</a:t>
            </a:r>
            <a:br/>
          </a:p>
          <a:p>
            <a:pPr>
              <a:spcBef>
                <a:spcPts val="400"/>
              </a:spcBef>
              <a:defRPr sz="1800"/>
            </a:pPr>
            <a:r>
              <a:t>We need a way to follow the stream of execution from end to end.</a:t>
            </a:r>
            <a:br/>
          </a:p>
          <a:p>
            <a:pPr>
              <a:spcBef>
                <a:spcPts val="400"/>
              </a:spcBef>
              <a:defRPr sz="1800"/>
            </a:pPr>
            <a:r>
              <a:t>Distributed Tracing is HARD</a:t>
            </a:r>
            <a:br/>
          </a:p>
          <a:p>
            <a:pPr>
              <a:spcBef>
                <a:spcPts val="400"/>
              </a:spcBef>
              <a:defRPr sz="1800"/>
            </a:pPr>
            <a:r>
              <a:t>Local is fine, but systems behave differently under load in the wild.  Netflix has services that can only be adequately tested in production.</a:t>
            </a:r>
            <a:b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57199" y="320040"/>
            <a:ext cx="8229601" cy="363559"/>
          </a:xfrm>
          <a:prstGeom prst="rect">
            <a:avLst/>
          </a:prstGeom>
        </p:spPr>
        <p:txBody>
          <a:bodyPr/>
          <a:lstStyle>
            <a:lvl1pPr defTabSz="370331">
              <a:defRPr sz="2592"/>
            </a:lvl1pPr>
          </a:lstStyle>
          <a:p>
            <a:pPr/>
            <a:r>
              <a:t>Distributed Tracing with Sleuth and Pipkin</a:t>
            </a:r>
          </a:p>
        </p:txBody>
      </p:sp>
      <p:pic>
        <p:nvPicPr>
          <p:cNvPr id="23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1088263"/>
            <a:ext cx="5995710" cy="3206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57199" y="320040"/>
            <a:ext cx="8229601" cy="363559"/>
          </a:xfrm>
          <a:prstGeom prst="rect">
            <a:avLst/>
          </a:prstGeom>
        </p:spPr>
        <p:txBody>
          <a:bodyPr/>
          <a:lstStyle>
            <a:lvl1pPr defTabSz="370331">
              <a:defRPr sz="2592"/>
            </a:lvl1pPr>
          </a:lstStyle>
          <a:p>
            <a:pPr/>
            <a:r>
              <a:t>Sleuth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457200" y="1047113"/>
            <a:ext cx="8097519" cy="327300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 sz="1800"/>
            </a:pPr>
            <a:r>
              <a:t>Instruments calls to RestTemplates, FeignClients, Hystrix Calls, Spring Cloud Stream Messages - whatever it can get its hands on.</a:t>
            </a:r>
          </a:p>
          <a:p>
            <a:pPr>
              <a:defRPr b="1" sz="1800"/>
            </a:pPr>
          </a:p>
          <a:p>
            <a:pPr>
              <a:spcBef>
                <a:spcPts val="400"/>
              </a:spcBef>
              <a:defRPr b="1" sz="1800"/>
            </a:pPr>
            <a:r>
              <a:t>Makes the trace data available to any sleuth-aware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57199" y="320040"/>
            <a:ext cx="8229601" cy="363559"/>
          </a:xfrm>
          <a:prstGeom prst="rect">
            <a:avLst/>
          </a:prstGeom>
        </p:spPr>
        <p:txBody>
          <a:bodyPr/>
          <a:lstStyle>
            <a:lvl1pPr defTabSz="370331">
              <a:defRPr sz="2592"/>
            </a:lvl1pPr>
          </a:lstStyle>
          <a:p>
            <a:pPr/>
            <a:r>
              <a:t>Zipkin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457200" y="1047113"/>
            <a:ext cx="8097519" cy="327300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 sz="1800"/>
            </a:pPr>
            <a:r>
              <a:t>Ingests Sleuth Data</a:t>
            </a:r>
            <a:br/>
          </a:p>
          <a:p>
            <a:pPr>
              <a:spcBef>
                <a:spcPts val="400"/>
              </a:spcBef>
              <a:defRPr b="1" sz="1800"/>
            </a:pPr>
            <a:r>
              <a:t>Stores the data</a:t>
            </a:r>
            <a:br/>
          </a:p>
          <a:p>
            <a:pPr>
              <a:defRPr b="1" sz="1800"/>
            </a:pPr>
            <a:r>
              <a:t>Presents it in a usable format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57199" y="320040"/>
            <a:ext cx="8229601" cy="363559"/>
          </a:xfrm>
          <a:prstGeom prst="rect">
            <a:avLst/>
          </a:prstGeom>
        </p:spPr>
        <p:txBody>
          <a:bodyPr/>
          <a:lstStyle>
            <a:lvl1pPr defTabSz="370331">
              <a:defRPr sz="2592"/>
            </a:lvl1pPr>
          </a:lstStyle>
          <a:p>
            <a:pPr/>
            <a:r>
              <a:t>Terminology</a:t>
            </a:r>
          </a:p>
        </p:txBody>
      </p:sp>
      <p:pic>
        <p:nvPicPr>
          <p:cNvPr id="2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1088263"/>
            <a:ext cx="5995710" cy="3206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57199" y="320040"/>
            <a:ext cx="8229601" cy="363559"/>
          </a:xfrm>
          <a:prstGeom prst="rect">
            <a:avLst/>
          </a:prstGeom>
        </p:spPr>
        <p:txBody>
          <a:bodyPr/>
          <a:lstStyle>
            <a:lvl1pPr defTabSz="370331">
              <a:defRPr sz="2592"/>
            </a:lvl1pPr>
          </a:lstStyle>
          <a:p>
            <a:pPr/>
            <a:r>
              <a:t>Terminology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457200" y="1047113"/>
            <a:ext cx="8097519" cy="327300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 sz="1800"/>
            </a:pPr>
            <a:r>
              <a:t>Span - basic unit of work.  Identified by a 64 bit UID.  Keep track of timing information</a:t>
            </a:r>
          </a:p>
          <a:p>
            <a:pPr>
              <a:defRPr b="1" sz="1800"/>
            </a:pPr>
          </a:p>
          <a:p>
            <a:pPr>
              <a:spcBef>
                <a:spcPts val="400"/>
              </a:spcBef>
              <a:defRPr b="1" sz="1800"/>
            </a:pPr>
            <a:r>
              <a:t>Trace - a set of Spans forming a tree-like structure</a:t>
            </a:r>
            <a:br/>
          </a:p>
          <a:p>
            <a:pPr>
              <a:spcBef>
                <a:spcPts val="400"/>
              </a:spcBef>
              <a:defRPr b="1" sz="1800"/>
            </a:pPr>
            <a:r>
              <a:t>Annotation - records the existence of an event in time, e.g., cr = ‘Client Received’, ss = ‘Server Sent’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35559" y="320040"/>
            <a:ext cx="9052561" cy="363559"/>
          </a:xfrm>
          <a:prstGeom prst="rect">
            <a:avLst/>
          </a:prstGeom>
        </p:spPr>
        <p:txBody>
          <a:bodyPr/>
          <a:lstStyle>
            <a:lvl1pPr defTabSz="370331">
              <a:defRPr sz="2592"/>
            </a:lvl1pPr>
          </a:lstStyle>
          <a:p>
            <a:pPr/>
            <a:r>
              <a:t>Zipkin UI</a:t>
            </a:r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898749"/>
            <a:ext cx="6431749" cy="2201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837" y="2914431"/>
            <a:ext cx="5547874" cy="162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Num" sz="quarter" idx="2"/>
          </p:nvPr>
        </p:nvSpPr>
        <p:spPr>
          <a:xfrm>
            <a:off x="8959849" y="502126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8" name="image12.jpg" descr="Stocksy_txp157cab05rEJ000_Medium_423382.jpg"/>
          <p:cNvPicPr>
            <a:picLocks noChangeAspect="1"/>
          </p:cNvPicPr>
          <p:nvPr/>
        </p:nvPicPr>
        <p:blipFill>
          <a:blip r:embed="rId2">
            <a:extLst/>
          </a:blip>
          <a:srcRect l="0" t="15583" r="0" b="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596899" y="2111129"/>
            <a:ext cx="7848601" cy="159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1" name="Shape 261"/>
          <p:cNvSpPr/>
          <p:nvPr/>
        </p:nvSpPr>
        <p:spPr>
          <a:xfrm>
            <a:off x="596899" y="3428753"/>
            <a:ext cx="7848601" cy="159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2" name="Shape 262"/>
          <p:cNvSpPr/>
          <p:nvPr/>
        </p:nvSpPr>
        <p:spPr>
          <a:xfrm>
            <a:off x="205955" y="2513670"/>
            <a:ext cx="8410501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defRPr b="1" cap="all" sz="3200">
                <a:solidFill>
                  <a:srgbClr val="74CEC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16212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