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485" r:id="rId2"/>
    <p:sldId id="580" r:id="rId3"/>
    <p:sldId id="540" r:id="rId4"/>
    <p:sldId id="537" r:id="rId5"/>
    <p:sldId id="538" r:id="rId6"/>
    <p:sldId id="579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Architecture and Containers" id="{034C3DF1-856F-4249-ADCC-42CE91373AA9}">
          <p14:sldIdLst>
            <p14:sldId id="485"/>
            <p14:sldId id="580"/>
            <p14:sldId id="540"/>
            <p14:sldId id="537"/>
            <p14:sldId id="538"/>
            <p14:sldId id="579"/>
          </p14:sldIdLst>
        </p14:section>
        <p14:section name="Operations" id="{87B982B4-CBB2-C14B-980A-235021ECE9F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78A"/>
    <a:srgbClr val="EFEFEF"/>
    <a:srgbClr val="21635B"/>
    <a:srgbClr val="007CA2"/>
    <a:srgbClr val="33928A"/>
    <a:srgbClr val="FFCC66"/>
    <a:srgbClr val="6F391C"/>
    <a:srgbClr val="D3D3D3"/>
    <a:srgbClr val="D9D9D9"/>
    <a:srgbClr val="00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 autoAdjust="0"/>
    <p:restoredTop sz="86757" autoAdjust="0"/>
  </p:normalViewPr>
  <p:slideViewPr>
    <p:cSldViewPr snapToGrid="0" snapToObjects="1">
      <p:cViewPr varScale="1">
        <p:scale>
          <a:sx n="72" d="100"/>
          <a:sy n="72" d="100"/>
        </p:scale>
        <p:origin x="-1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buildpacks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we can compare and contrast with other container solutions like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. We can bring up the advantages on the fact the container is built on the fly and that the </a:t>
            </a:r>
            <a:r>
              <a:rPr lang="en-US" baseline="0" dirty="0" err="1" smtClean="0"/>
              <a:t>buildpack</a:t>
            </a:r>
            <a:r>
              <a:rPr lang="en-US" baseline="0" dirty="0" smtClean="0"/>
              <a:t> provides consistency in building, updating and patching container images. Sometimes infrastructure people get’s concerned about the fact we bring our own OS images (</a:t>
            </a:r>
            <a:r>
              <a:rPr lang="en-US" baseline="0" dirty="0" err="1" smtClean="0"/>
              <a:t>stemcells</a:t>
            </a:r>
            <a:r>
              <a:rPr lang="en-US" baseline="0" dirty="0" smtClean="0"/>
              <a:t>) in regards to their “special” security and other needs. We need to find a subtle way to explain these “special” needs are often part of the problem. We should defer any detail security discussion as it can get hairy.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Shape 1700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00" tIns="90500" rIns="90500" bIns="90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1" name="Shape 170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Ruby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Node.js</a:t>
            </a:r>
            <a:endParaRPr lang="en-US" sz="1800" dirty="0" smtClean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Custom Build packs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9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2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2" r:id="rId6"/>
    <p:sldLayoutId id="2147483663" r:id="rId7"/>
    <p:sldLayoutId id="2147483688" r:id="rId8"/>
    <p:sldLayoutId id="2147483689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-community/cf-docs-contrib/wiki/Buildpacks" TargetMode="External"/><Relationship Id="rId4" Type="http://schemas.openxmlformats.org/officeDocument/2006/relationships/hyperlink" Target="https://github.com/cloudfoundry/java-buildp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2311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PCF </a:t>
            </a: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Buildpacks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455" y="4162894"/>
            <a:ext cx="789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10" name="Picture 9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2"/>
                </a:solidFill>
                <a:uFillTx/>
              </a:rPr>
              <a:t>Staging and Buildpacks</a:t>
            </a:r>
          </a:p>
        </p:txBody>
      </p:sp>
      <p:sp>
        <p:nvSpPr>
          <p:cNvPr id="3" name="Shape 186"/>
          <p:cNvSpPr txBox="1">
            <a:spLocks/>
          </p:cNvSpPr>
          <p:nvPr/>
        </p:nvSpPr>
        <p:spPr>
          <a:xfrm>
            <a:off x="366714" y="1074737"/>
            <a:ext cx="8410576" cy="3429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>
                <a:srgbClr val="34A7E4"/>
              </a:buClr>
              <a:buSzTx/>
              <a:buFont typeface="Arial"/>
              <a:buNone/>
              <a:defRPr sz="2500">
                <a:solidFill>
                  <a:srgbClr val="4D4D4D"/>
                </a:solidFill>
                <a:uFill>
                  <a:solidFill>
                    <a:srgbClr val="60606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Buildpacks are responsible for preparing the machine image for an application.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hape 188"/>
          <p:cNvSpPr/>
          <p:nvPr/>
        </p:nvSpPr>
        <p:spPr>
          <a:xfrm>
            <a:off x="2078831" y="2814637"/>
            <a:ext cx="2168526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5" name="Shape 189"/>
          <p:cNvSpPr/>
          <p:nvPr/>
        </p:nvSpPr>
        <p:spPr>
          <a:xfrm>
            <a:off x="2078831" y="3371850"/>
            <a:ext cx="4500563" cy="492919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6" name="Shape 190"/>
          <p:cNvSpPr/>
          <p:nvPr/>
        </p:nvSpPr>
        <p:spPr>
          <a:xfrm>
            <a:off x="2064543" y="3922622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7" name="Shape 191"/>
          <p:cNvSpPr/>
          <p:nvPr/>
        </p:nvSpPr>
        <p:spPr>
          <a:xfrm>
            <a:off x="2064543" y="2257425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8" name="Shape 192"/>
          <p:cNvSpPr/>
          <p:nvPr/>
        </p:nvSpPr>
        <p:spPr>
          <a:xfrm>
            <a:off x="3568322" y="2294334"/>
            <a:ext cx="131559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Application</a:t>
            </a:r>
          </a:p>
        </p:txBody>
      </p:sp>
      <p:sp>
        <p:nvSpPr>
          <p:cNvPr id="9" name="Shape 193"/>
          <p:cNvSpPr/>
          <p:nvPr/>
        </p:nvSpPr>
        <p:spPr>
          <a:xfrm>
            <a:off x="2589993" y="2837043"/>
            <a:ext cx="1146201" cy="419101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Container</a:t>
            </a:r>
          </a:p>
        </p:txBody>
      </p:sp>
      <p:sp>
        <p:nvSpPr>
          <p:cNvPr id="10" name="Shape 194"/>
          <p:cNvSpPr/>
          <p:nvPr/>
        </p:nvSpPr>
        <p:spPr>
          <a:xfrm>
            <a:off x="3736193" y="3408759"/>
            <a:ext cx="97635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Runtime</a:t>
            </a:r>
          </a:p>
        </p:txBody>
      </p:sp>
      <p:sp>
        <p:nvSpPr>
          <p:cNvPr id="11" name="Shape 195"/>
          <p:cNvSpPr/>
          <p:nvPr/>
        </p:nvSpPr>
        <p:spPr>
          <a:xfrm>
            <a:off x="3229994" y="3959531"/>
            <a:ext cx="1992250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Operating System</a:t>
            </a:r>
          </a:p>
        </p:txBody>
      </p:sp>
      <p:sp>
        <p:nvSpPr>
          <p:cNvPr id="12" name="Shape 196"/>
          <p:cNvSpPr/>
          <p:nvPr/>
        </p:nvSpPr>
        <p:spPr>
          <a:xfrm>
            <a:off x="4303712" y="2814637"/>
            <a:ext cx="2275682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13" name="Shape 197"/>
          <p:cNvSpPr/>
          <p:nvPr/>
        </p:nvSpPr>
        <p:spPr>
          <a:xfrm>
            <a:off x="4922848" y="2837043"/>
            <a:ext cx="10069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Libraries</a:t>
            </a:r>
          </a:p>
        </p:txBody>
      </p:sp>
      <p:sp>
        <p:nvSpPr>
          <p:cNvPr id="14" name="Shape 198"/>
          <p:cNvSpPr/>
          <p:nvPr/>
        </p:nvSpPr>
        <p:spPr>
          <a:xfrm>
            <a:off x="492918" y="3240881"/>
            <a:ext cx="1164432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DEA</a:t>
            </a:r>
          </a:p>
        </p:txBody>
      </p:sp>
      <p:sp>
        <p:nvSpPr>
          <p:cNvPr id="15" name="Shape 199"/>
          <p:cNvSpPr/>
          <p:nvPr/>
        </p:nvSpPr>
        <p:spPr>
          <a:xfrm>
            <a:off x="492918" y="2676525"/>
            <a:ext cx="1164432" cy="419100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FFFFFF"/>
                </a:solidFill>
                <a:uFill>
                  <a:solidFill/>
                </a:uFill>
              </a:rPr>
              <a:t>Buildpack</a:t>
            </a:r>
          </a:p>
        </p:txBody>
      </p:sp>
      <p:sp>
        <p:nvSpPr>
          <p:cNvPr id="16" name="Shape 200"/>
          <p:cNvSpPr/>
          <p:nvPr/>
        </p:nvSpPr>
        <p:spPr>
          <a:xfrm>
            <a:off x="6608650" y="1970534"/>
            <a:ext cx="62512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1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200" dirty="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}</a:t>
            </a:r>
          </a:p>
        </p:txBody>
      </p:sp>
      <p:sp>
        <p:nvSpPr>
          <p:cNvPr id="17" name="Shape 201"/>
          <p:cNvSpPr/>
          <p:nvPr/>
        </p:nvSpPr>
        <p:spPr>
          <a:xfrm>
            <a:off x="7293713" y="2902078"/>
            <a:ext cx="731676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Droplet</a:t>
            </a:r>
          </a:p>
        </p:txBody>
      </p:sp>
    </p:spTree>
    <p:extLst>
      <p:ext uri="{BB962C8B-B14F-4D97-AF65-F5344CB8AC3E}">
        <p14:creationId xmlns:p14="http://schemas.microsoft.com/office/powerpoint/2010/main" val="17351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2800" b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Platform Runtime – Application Frameworks</a:t>
            </a:r>
            <a:endParaRPr lang="en-US" sz="2800" b="0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 dirty="0">
                  <a:solidFill>
                    <a:prstClr val="white"/>
                  </a:solidFill>
                </a:rPr>
                <a:t>* </a:t>
              </a:r>
              <a:r>
                <a:rPr lang="en-US" sz="1800" kern="1200" dirty="0" err="1">
                  <a:solidFill>
                    <a:prstClr val="white"/>
                  </a:solidFill>
                </a:rPr>
                <a:t>Devs</a:t>
              </a:r>
              <a:r>
                <a:rPr lang="en-US" sz="1800" kern="1200" dirty="0">
                  <a:solidFill>
                    <a:prstClr val="white"/>
                  </a:solidFill>
                </a:rPr>
                <a:t> may bring a custom </a:t>
              </a:r>
              <a:r>
                <a:rPr lang="en-US" sz="1800" kern="1200" dirty="0" err="1">
                  <a:solidFill>
                    <a:prstClr val="white"/>
                  </a:solidFill>
                </a:rPr>
                <a:t>buildpack</a:t>
              </a: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/>
              <a:endParaRPr sz="1800" kern="1200">
                <a:solidFill>
                  <a:prstClr val="white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 defTabSz="457200">
                  <a:buSzPct val="25000"/>
                </a:pPr>
                <a:r>
                  <a:rPr lang="en-US" kern="1200">
                    <a:solidFill>
                      <a:srgbClr val="F5F5F5"/>
                    </a:solidFill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 defTabSz="457200"/>
                <a:endParaRPr sz="18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kern="1200">
                  <a:solidFill>
                    <a:prstClr val="white"/>
                  </a:solidFill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kern="1200">
                  <a:solidFill>
                    <a:prstClr val="white"/>
                  </a:solidFill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457200">
              <a:buSzPct val="25000"/>
            </a:pPr>
            <a:r>
              <a:rPr lang="en-US" kern="1200">
                <a:solidFill>
                  <a:prstClr val="white"/>
                </a:solidFill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>
              <a:buSzPct val="25000"/>
            </a:pPr>
            <a:r>
              <a:rPr lang="en-US" sz="1800" kern="1200" dirty="0">
                <a:solidFill>
                  <a:srgbClr val="F5F5F5"/>
                </a:solidFill>
              </a:rPr>
              <a:t>PCF </a:t>
            </a:r>
            <a:r>
              <a:rPr lang="en-US" sz="1800" kern="1200" dirty="0" err="1">
                <a:solidFill>
                  <a:srgbClr val="F5F5F5"/>
                </a:solidFill>
              </a:rPr>
              <a:t>buildpacks</a:t>
            </a:r>
            <a:r>
              <a:rPr lang="en-US" sz="1800" kern="1200" dirty="0">
                <a:solidFill>
                  <a:srgbClr val="F5F5F5"/>
                </a:solidFill>
              </a:rPr>
              <a:t> provide full support and maintenance for 3 of the 4 layers of the container stack</a:t>
            </a:r>
          </a:p>
          <a:p>
            <a:pPr defTabSz="457200"/>
            <a:endParaRPr sz="1800" kern="1200" dirty="0">
              <a:solidFill>
                <a:srgbClr val="F5F5F5"/>
              </a:solidFill>
            </a:endParaRPr>
          </a:p>
          <a:p>
            <a:pPr defTabSz="457200">
              <a:buSzPct val="25000"/>
            </a:pPr>
            <a:r>
              <a:rPr lang="en-US" sz="1800" kern="1200" dirty="0" err="1">
                <a:solidFill>
                  <a:srgbClr val="F5F5F5"/>
                </a:solidFill>
              </a:rPr>
              <a:t>Devs</a:t>
            </a:r>
            <a:r>
              <a:rPr lang="en-US" sz="1800" kern="1200" dirty="0">
                <a:solidFill>
                  <a:srgbClr val="F5F5F5"/>
                </a:solidFill>
              </a:rPr>
              <a:t> can focus on just the app code</a:t>
            </a:r>
          </a:p>
          <a:p>
            <a:pPr defTabSz="457200"/>
            <a:endParaRPr sz="1800" kern="1200" dirty="0">
              <a:solidFill>
                <a:srgbClr val="F5F5F5"/>
              </a:solidFill>
            </a:endParaRPr>
          </a:p>
          <a:p>
            <a:pPr defTabSz="457200">
              <a:buSzPct val="25000"/>
            </a:pPr>
            <a:r>
              <a:rPr lang="en-US" sz="1800" kern="1200" dirty="0">
                <a:solidFill>
                  <a:srgbClr val="F5F5F5"/>
                </a:solidFill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457200">
              <a:buSzPct val="25000"/>
            </a:pPr>
            <a:r>
              <a:rPr lang="en-US" sz="1800" kern="1200" dirty="0" smtClean="0">
                <a:solidFill>
                  <a:prstClr val="white"/>
                </a:solidFill>
              </a:rPr>
              <a:t>Container image</a:t>
            </a: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162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138A7E"/>
                </a:solidFill>
                <a:latin typeface="Arial"/>
                <a:ea typeface="Arial"/>
                <a:cs typeface="Arial"/>
                <a:sym typeface="Arial"/>
              </a:rPr>
              <a:t>Runtime Benefits With PCF</a:t>
            </a:r>
          </a:p>
        </p:txBody>
      </p:sp>
      <p:sp>
        <p:nvSpPr>
          <p:cNvPr id="1704" name="Shape 1704"/>
          <p:cNvSpPr txBox="1"/>
          <p:nvPr/>
        </p:nvSpPr>
        <p:spPr>
          <a:xfrm>
            <a:off x="3677787" y="1265368"/>
            <a:ext cx="5265283" cy="313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6 Language Runtimes Maintained with </a:t>
            </a:r>
            <a:r>
              <a:rPr lang="en-US" sz="1800" b="1" kern="1200" dirty="0" err="1">
                <a:solidFill>
                  <a:srgbClr val="F5F5F5"/>
                </a:solidFill>
              </a:rPr>
              <a:t>Buildpacks</a:t>
            </a:r>
            <a:endParaRPr lang="en-US" sz="1800" b="1" kern="1200" dirty="0">
              <a:solidFill>
                <a:srgbClr val="F5F5F5"/>
              </a:solidFill>
            </a:endParaRP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Java, Node, Python, PHP, Ruby, Go</a:t>
            </a:r>
          </a:p>
          <a:p>
            <a:pPr marL="285750" indent="-171450" defTabSz="457200">
              <a:buClr>
                <a:srgbClr val="262626"/>
              </a:buClr>
              <a:buFont typeface="Arial"/>
              <a:buNone/>
            </a:pPr>
            <a:endParaRPr sz="1800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Support with </a:t>
            </a:r>
            <a:r>
              <a:rPr lang="en-US" sz="1800" b="1" kern="1200" dirty="0" err="1">
                <a:solidFill>
                  <a:srgbClr val="F5F5F5"/>
                </a:solidFill>
              </a:rPr>
              <a:t>Buildpacks</a:t>
            </a:r>
            <a:r>
              <a:rPr lang="en-US" sz="1800" b="1" kern="1200" dirty="0">
                <a:solidFill>
                  <a:srgbClr val="F5F5F5"/>
                </a:solidFill>
              </a:rPr>
              <a:t> </a:t>
            </a: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or </a:t>
            </a:r>
            <a:r>
              <a:rPr lang="en-US" sz="1800" b="1" kern="1200" dirty="0" err="1">
                <a:solidFill>
                  <a:srgbClr val="F5F5F5"/>
                </a:solidFill>
              </a:rPr>
              <a:t>Docker</a:t>
            </a:r>
            <a:r>
              <a:rPr lang="en-US" sz="1800" b="1" kern="1200" dirty="0">
                <a:solidFill>
                  <a:srgbClr val="F5F5F5"/>
                </a:solidFill>
              </a:rPr>
              <a:t> Images</a:t>
            </a:r>
          </a:p>
          <a:p>
            <a:pPr defTabSz="457200">
              <a:buClr>
                <a:srgbClr val="262626"/>
              </a:buClr>
              <a:buFont typeface="Arial"/>
              <a:buNone/>
            </a:pPr>
            <a:endParaRPr sz="1800" b="1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Middleware Support</a:t>
            </a: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Apache Tomcat Support from #1 Committer</a:t>
            </a:r>
          </a:p>
          <a:p>
            <a:pPr marL="285750" indent="-171450" defTabSz="457200">
              <a:buClr>
                <a:srgbClr val="262626"/>
              </a:buClr>
              <a:buFont typeface="Arial"/>
              <a:buNone/>
            </a:pPr>
            <a:endParaRPr sz="1800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Framework Support</a:t>
            </a: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Spring is the #1 Enterprise Java Framework</a:t>
            </a:r>
          </a:p>
        </p:txBody>
      </p:sp>
      <p:grpSp>
        <p:nvGrpSpPr>
          <p:cNvPr id="1705" name="Shape 1705"/>
          <p:cNvGrpSpPr/>
          <p:nvPr/>
        </p:nvGrpSpPr>
        <p:grpSpPr>
          <a:xfrm>
            <a:off x="420386" y="1079495"/>
            <a:ext cx="2635200" cy="3031734"/>
            <a:chOff x="445787" y="1198033"/>
            <a:chExt cx="2635200" cy="3031734"/>
          </a:xfrm>
        </p:grpSpPr>
        <p:sp>
          <p:nvSpPr>
            <p:cNvPr id="1706" name="Shape 1706"/>
            <p:cNvSpPr/>
            <p:nvPr/>
          </p:nvSpPr>
          <p:spPr>
            <a:xfrm>
              <a:off x="445787" y="1198033"/>
              <a:ext cx="2635200" cy="698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Clr>
                  <a:prstClr val="white"/>
                </a:buClr>
                <a:buSzPct val="25000"/>
                <a:buFont typeface="Arial"/>
                <a:buNone/>
              </a:pPr>
              <a:r>
                <a:rPr lang="en-US" sz="1800" kern="1200">
                  <a:solidFill>
                    <a:prstClr val="white"/>
                  </a:solidFill>
                </a:rPr>
                <a:t>runtime layer</a:t>
              </a:r>
            </a:p>
          </p:txBody>
        </p:sp>
        <p:pic>
          <p:nvPicPr>
            <p:cNvPr id="1707" name="Shape 17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8145" y="2371513"/>
              <a:ext cx="2150399" cy="69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8" name="Shape 17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237" y="3285067"/>
              <a:ext cx="1962300" cy="94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30745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8410575" cy="3382962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Buildpacks installed into a Cloud </a:t>
            </a:r>
            <a:r>
              <a:rPr lang="en-US" sz="1800" dirty="0">
                <a:solidFill>
                  <a:srgbClr val="FFFFFF"/>
                </a:solidFill>
              </a:rPr>
              <a:t>F</a:t>
            </a:r>
            <a:r>
              <a:rPr lang="en-US" sz="1800" dirty="0" smtClean="0">
                <a:solidFill>
                  <a:srgbClr val="FFFFFF"/>
                </a:solidFill>
              </a:rPr>
              <a:t>oundry instance or loaded from an external location at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US" sz="1800" dirty="0" smtClean="0">
                <a:solidFill>
                  <a:srgbClr val="FFFFFF"/>
                </a:solidFill>
              </a:rPr>
              <a:t>pp deployment time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Buildpacks provided by public Cloud Foundry</a:t>
            </a:r>
          </a:p>
          <a:p>
            <a:pPr lvl="1"/>
            <a:endParaRPr lang="en-US" sz="1800" dirty="0" smtClean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r>
              <a:rPr lang="en-US" sz="1800" dirty="0" smtClean="0">
                <a:hlinkClick r:id="rId4"/>
              </a:rPr>
              <a:t>Java Buildpack</a:t>
            </a:r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  <a:hlinkClick r:id=""/>
              </a:rPr>
              <a:t>Cloud Foundry Community Buildpack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Write you own</a:t>
            </a:r>
          </a:p>
          <a:p>
            <a:pPr lvl="1"/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2690815" y="2103963"/>
            <a:ext cx="2986085" cy="112736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Go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Python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PHP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Staticfile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" name="Shape 185"/>
          <p:cNvSpPr txBox="1">
            <a:spLocks/>
          </p:cNvSpPr>
          <p:nvPr/>
        </p:nvSpPr>
        <p:spPr>
          <a:xfrm>
            <a:off x="221570" y="168200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2"/>
                </a:solidFill>
                <a:uFillTx/>
              </a:rPr>
              <a:t>Buildpack</a:t>
            </a:r>
            <a:r>
              <a:rPr lang="en-US" sz="2800" dirty="0" smtClean="0">
                <a:solidFill>
                  <a:schemeClr val="bg2"/>
                </a:solidFill>
                <a:uFillTx/>
              </a:rPr>
              <a:t> Flavors</a:t>
            </a:r>
            <a:endParaRPr lang="en-US" sz="2800" dirty="0">
              <a:solidFill>
                <a:schemeClr val="bg2"/>
              </a:solidFill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66714" y="2103962"/>
            <a:ext cx="2986085" cy="145878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Ruby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Node.js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Binary (</a:t>
            </a:r>
            <a:r>
              <a:rPr lang="en-US" sz="1800" dirty="0" err="1" smtClean="0">
                <a:solidFill>
                  <a:srgbClr val="FFFFFF"/>
                </a:solidFill>
              </a:rPr>
              <a:t>e.g</a:t>
            </a:r>
            <a:r>
              <a:rPr lang="en-US" sz="1800" dirty="0" smtClean="0">
                <a:solidFill>
                  <a:srgbClr val="FFFFFF"/>
                </a:solidFill>
              </a:rPr>
              <a:t> .NET)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6588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84841</TotalTime>
  <Words>309</Words>
  <Application>Microsoft Macintosh PowerPoint</Application>
  <PresentationFormat>On-screen Show (16:9)</PresentationFormat>
  <Paragraphs>69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Pivotal_interim_040113_template_</vt:lpstr>
      <vt:lpstr>PowerPoint Presentation</vt:lpstr>
      <vt:lpstr>PowerPoint Presentation</vt:lpstr>
      <vt:lpstr>Platform Runtime – Application Frameworks</vt:lpstr>
      <vt:lpstr>Runtime Benefits With PCF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Raviteja Appalla</cp:lastModifiedBy>
  <cp:revision>544</cp:revision>
  <dcterms:modified xsi:type="dcterms:W3CDTF">2016-05-31T20:18:17Z</dcterms:modified>
</cp:coreProperties>
</file>