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302" r:id="rId3"/>
    <p:sldId id="260" r:id="rId4"/>
    <p:sldId id="270" r:id="rId5"/>
    <p:sldId id="271" r:id="rId6"/>
    <p:sldId id="272" r:id="rId7"/>
    <p:sldId id="273" r:id="rId8"/>
    <p:sldId id="275" r:id="rId9"/>
    <p:sldId id="303" r:id="rId10"/>
    <p:sldId id="300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  <p:cmAuthor id="2" name="Rajesh Jain" initials="" lastIdx="4" clrIdx="2"/>
  <p:cmAuthor id="3" name="Vivian Fialho" initials="" lastIdx="4" clrIdx="3"/>
  <p:cmAuthor id="4" name="Marcelo Borges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32A"/>
    <a:srgbClr val="40978A"/>
    <a:srgbClr val="EFEFEF"/>
    <a:srgbClr val="21635B"/>
    <a:srgbClr val="007CA2"/>
    <a:srgbClr val="33928A"/>
    <a:srgbClr val="FFCC66"/>
    <a:srgbClr val="6F391C"/>
    <a:srgbClr val="D3D3D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31881" autoAdjust="0"/>
    <p:restoredTop sz="90863" autoAdjust="0"/>
  </p:normalViewPr>
  <p:slideViewPr>
    <p:cSldViewPr snapToGrid="0" snapToObjects="1">
      <p:cViewPr>
        <p:scale>
          <a:sx n="152" d="100"/>
          <a:sy n="152" d="100"/>
        </p:scale>
        <p:origin x="784" y="5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36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Spring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Boot/Cloud meant create apps fast –  But Dev &amp; Ops is asking Day2 questions -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do logging, routing,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scaling, and lifecycle management of all these apps.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CF Runtime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in class container management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agentless logging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APM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scaling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Effortless runtime with minimum human operational overhead. We run 1000s of apps and 10,000s containers on PWS with 6 guys.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realized that stopping there wasn't enough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 we</a:t>
            </a:r>
            <a:r>
              <a:rPr lang="en-US" baseline="0" dirty="0" smtClean="0"/>
              <a:t> have a birds eye view of PCF</a:t>
            </a:r>
          </a:p>
          <a:p>
            <a:r>
              <a:rPr lang="en-US" baseline="0" dirty="0" smtClean="0"/>
              <a:t>-- Deployed over your favorite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 solution is our Elastic Runtime – a set of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that defines PCF</a:t>
            </a:r>
          </a:p>
          <a:p>
            <a:r>
              <a:rPr lang="en-US" baseline="0" dirty="0" smtClean="0"/>
              <a:t>-- Several application services are integrated into the platform like Jenkins, Messaging, Caching,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the list is always growing!</a:t>
            </a:r>
          </a:p>
          <a:p>
            <a:r>
              <a:rPr lang="en-US" baseline="0" dirty="0" smtClean="0"/>
              <a:t>-- The deployment is managed by OSS Cloud Foundry BOSH which we simplify via Ops Manager, a web based management interface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I can, I like to whiteboard this picture</a:t>
            </a:r>
            <a:r>
              <a:rPr lang="en-US" baseline="0" dirty="0" smtClean="0"/>
              <a:t> – interactive. 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Start with the elastic runtime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Managed by BOSH</a:t>
            </a:r>
          </a:p>
          <a:p>
            <a:pPr marL="169821" indent="-169821">
              <a:buFontTx/>
              <a:buChar char="-"/>
            </a:pPr>
            <a:r>
              <a:rPr lang="en-US" baseline="0" dirty="0" err="1" smtClean="0"/>
              <a:t>IaaS</a:t>
            </a:r>
            <a:r>
              <a:rPr lang="en-US" baseline="0" dirty="0" smtClean="0"/>
              <a:t> agnostic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Other services/clusters managed by BOSH – KV Store, … and even partners, i.e. Jenkins.</a:t>
            </a:r>
          </a:p>
          <a:p>
            <a:pPr marL="169821" indent="-16982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8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History of Docker</a:t>
            </a:r>
          </a:p>
          <a:p>
            <a:pPr marL="457200" lvl="1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- 2006 Google to use containers they built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and pushed it to the Linux kernel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give you isolation (Resource Isolation and Namespace isolation)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dotCloud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LXC fragmentation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created to address application portability and standard API across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linux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distros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BUT controlled by Docker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	- Open Container Project (Docker/</a:t>
            </a:r>
            <a:r>
              <a:rPr lang="en-US" sz="1200" baseline="0" dirty="0" err="1" smtClean="0">
                <a:latin typeface="+mn-lt"/>
              </a:rPr>
              <a:t>dockerfile</a:t>
            </a:r>
            <a:r>
              <a:rPr lang="en-US" sz="1200" baseline="0" dirty="0" smtClean="0">
                <a:latin typeface="+mn-lt"/>
              </a:rPr>
              <a:t>, </a:t>
            </a:r>
            <a:r>
              <a:rPr lang="en-US" sz="1200" baseline="0" dirty="0" err="1" smtClean="0">
                <a:latin typeface="+mn-lt"/>
              </a:rPr>
              <a:t>CoreOS</a:t>
            </a:r>
            <a:r>
              <a:rPr lang="en-US" sz="1200" baseline="0" dirty="0" smtClean="0">
                <a:latin typeface="+mn-lt"/>
              </a:rPr>
              <a:t>/</a:t>
            </a:r>
            <a:r>
              <a:rPr lang="en-US" sz="1200" baseline="0" dirty="0" err="1" smtClean="0">
                <a:latin typeface="+mn-lt"/>
              </a:rPr>
              <a:t>appc</a:t>
            </a:r>
            <a:r>
              <a:rPr lang="en-US" sz="1200" baseline="0" dirty="0" smtClean="0">
                <a:latin typeface="+mn-lt"/>
              </a:rPr>
              <a:t>). </a:t>
            </a:r>
            <a:r>
              <a:rPr lang="en-US" sz="1200" baseline="0" dirty="0" err="1" smtClean="0">
                <a:latin typeface="+mn-lt"/>
              </a:rPr>
              <a:t>Standardiized</a:t>
            </a:r>
            <a:r>
              <a:rPr lang="en-US" sz="1200" baseline="0" dirty="0" smtClean="0">
                <a:latin typeface="+mn-lt"/>
              </a:rPr>
              <a:t> on </a:t>
            </a:r>
            <a:r>
              <a:rPr lang="en-US" sz="1200" baseline="0" dirty="0" err="1" smtClean="0">
                <a:latin typeface="+mn-lt"/>
              </a:rPr>
              <a:t>runC</a:t>
            </a:r>
            <a:endParaRPr lang="en-US" sz="1200" baseline="0" dirty="0" smtClean="0">
              <a:latin typeface="+mn-lt"/>
            </a:endParaRP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baseline="0" dirty="0" smtClean="0">
                <a:latin typeface="+mn-lt"/>
              </a:rPr>
              <a:t>- 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Standardizing the file format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dockerfile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+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appc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- Standardizing the runtime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runC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	- Container (Isolation + Files/metadata + Processes)</a:t>
            </a:r>
          </a:p>
          <a:p>
            <a:pPr lvl="0">
              <a:defRPr sz="1800"/>
            </a:pPr>
            <a:endParaRPr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(2/10/16 13:49) -----</a:t>
            </a:r>
          </a:p>
          <a:p>
            <a:r>
              <a:rPr lang="en-US"/>
              <a:t>modify to represent the cell, and change tenants to containers</a:t>
            </a:r>
          </a:p>
        </p:txBody>
      </p:sp>
    </p:spTree>
    <p:extLst>
      <p:ext uri="{BB962C8B-B14F-4D97-AF65-F5344CB8AC3E}">
        <p14:creationId xmlns:p14="http://schemas.microsoft.com/office/powerpoint/2010/main" val="49681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Cgroups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bg1"/>
                </a:solidFill>
              </a:rPr>
              <a:t>A Linux kernel feature that limits, accounts for, and isolates the resource usage of a collection of processes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PID namespace - provides isolation for the allocation of process identifiers (PIDs), lists of processes and their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doesn’t have </a:t>
            </a:r>
            <a:r>
              <a:rPr lang="en-US" dirty="0" err="1" smtClean="0"/>
              <a:t>buildpacks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https://</a:t>
            </a:r>
            <a:r>
              <a:rPr lang="en-US" sz="2000" b="1" dirty="0" err="1" smtClean="0"/>
              <a:t>github.com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cloudfoundry</a:t>
            </a:r>
            <a:r>
              <a:rPr lang="en-US" sz="2000" b="1" dirty="0" smtClean="0"/>
              <a:t>-incubator/</a:t>
            </a:r>
            <a:r>
              <a:rPr lang="en-US" sz="2000" b="1" dirty="0" err="1" smtClean="0"/>
              <a:t>diego</a:t>
            </a:r>
            <a:r>
              <a:rPr lang="en-US" sz="2000" b="1" dirty="0" smtClean="0"/>
              <a:t>-design-notes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At the core of Diego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 distributed scheduling algorithm which </a:t>
            </a:r>
            <a:r>
              <a:rPr lang="en-US" sz="2000" b="1" i="1" dirty="0" smtClean="0"/>
              <a:t>orchestrates</a:t>
            </a:r>
            <a:r>
              <a:rPr lang="en-US" sz="2000" dirty="0" smtClean="0"/>
              <a:t> where containers go and hence where application instance processes are run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Optimizing for </a:t>
            </a:r>
            <a:r>
              <a:rPr lang="en-US" sz="2000" i="1" dirty="0" smtClean="0"/>
              <a:t>application </a:t>
            </a:r>
            <a:r>
              <a:rPr lang="en-US" sz="2000" dirty="0" smtClean="0"/>
              <a:t>workloads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Implements </a:t>
            </a:r>
            <a:r>
              <a:rPr lang="en-US" sz="2000" i="1" dirty="0" smtClean="0"/>
              <a:t>Demand Driven </a:t>
            </a:r>
            <a:r>
              <a:rPr lang="en-US" sz="2000" dirty="0" smtClean="0"/>
              <a:t>scheduling of workload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i="1" dirty="0" smtClean="0"/>
              <a:t>Auctioneer</a:t>
            </a:r>
            <a:r>
              <a:rPr lang="en-US" sz="1800" dirty="0" smtClean="0"/>
              <a:t>  says "I have N pieces of work, who wants them?"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Worker cells then join an </a:t>
            </a:r>
            <a:r>
              <a:rPr lang="en-US" sz="1800" i="1" dirty="0" smtClean="0"/>
              <a:t>auction</a:t>
            </a:r>
            <a:r>
              <a:rPr lang="en-US" sz="1800" dirty="0" smtClean="0"/>
              <a:t> and the winning cell of each auctioned-off piece of work gets that piece of work </a:t>
            </a:r>
          </a:p>
          <a:p>
            <a:pPr marL="0" lvl="0" indent="0">
              <a:buFont typeface="Arial"/>
              <a:buNone/>
            </a:pPr>
            <a:endParaRPr lang="en-US" sz="1800" b="1" dirty="0" smtClean="0"/>
          </a:p>
          <a:p>
            <a:pPr marL="0" lvl="0" indent="0">
              <a:buFont typeface="Arial"/>
              <a:buNone/>
            </a:pPr>
            <a:r>
              <a:rPr lang="en-US" sz="1800" b="1" dirty="0" smtClean="0"/>
              <a:t>Components of Diego</a:t>
            </a:r>
          </a:p>
          <a:p>
            <a:pPr lvl="1"/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Tasks &amp; Long Running Processes (LRPs)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Tasks: are processes that are run once and have a finite running time. This might be a script or job to process a piece of data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LRP: This might be a web-server or some other service that continuously accepts input and processes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Tasks are not included in Auction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Cells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Cells are where the Tasks and LRPs are run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These are most analogous to DEAs in the current Cloud Foundry architecture.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Generally one Cell per VM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Brain – implements the core scheduling (auction algorithm) functionality of Diego</a:t>
            </a:r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Bulletin Board System/Store (BBS)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Where state of Diego cluster is stored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Up to date cache of cluster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“Holds” CF </a:t>
            </a:r>
            <a:r>
              <a:rPr lang="en-US" sz="1800" i="1" dirty="0" smtClean="0"/>
              <a:t>actions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 smtClean="0"/>
              <a:t>Start/Stop instances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 smtClean="0"/>
              <a:t>Start one-off task processes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Backed by ETCD which acts as consistent store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1" dirty="0" smtClean="0"/>
              <a:t>Components of Diego Brain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Auctioneer – holds auctions for LRPs and Tasks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Also determines which instances are removed when scaling down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Converger</a:t>
            </a:r>
            <a:r>
              <a:rPr lang="en-US" sz="2000" dirty="0" smtClean="0"/>
              <a:t>  - Keeps cluster state consistent using eventually consistent model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Ensures cluster state is consistent with the desired state, that is, performs convergence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Provides fault tolerance for Tasks and LRPs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Updates BBS with state of cluster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Places requests on BBS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Metric Server – Reads from </a:t>
            </a:r>
            <a:r>
              <a:rPr lang="en-US" sz="2000" dirty="0" err="1" smtClean="0"/>
              <a:t>Metron</a:t>
            </a:r>
            <a:r>
              <a:rPr lang="en-US" sz="2000" dirty="0" smtClean="0"/>
              <a:t> agents, publishes them to Doppler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1" dirty="0" smtClean="0"/>
              <a:t>Components of Diego Cell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Rep - Represents Cell in Diego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Mediates all communication with BBS where cluster state is maintained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Participates in auction to accept Tasks/LRPs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Runs Tasks &amp; LRPs by working with Executor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Executor –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Implements HTTP API to Create and Delete Containers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Implements Executor Actions such as Run, Download, Upload, Parallel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Streams </a:t>
            </a:r>
            <a:r>
              <a:rPr lang="en-US" sz="1800" dirty="0" err="1" smtClean="0"/>
              <a:t>Stdout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Stderr</a:t>
            </a:r>
            <a:r>
              <a:rPr lang="en-US" sz="1800" dirty="0" smtClean="0"/>
              <a:t> to </a:t>
            </a:r>
            <a:r>
              <a:rPr lang="en-US" sz="1800" dirty="0" err="1" smtClean="0"/>
              <a:t>Metron</a:t>
            </a:r>
            <a:r>
              <a:rPr lang="en-US" sz="1800" dirty="0" smtClean="0"/>
              <a:t> agent running in the Cell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Garden – the Linux container for Diego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Garden API – the Linux Garden API 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Garden-Linux – the Linux container backend 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Isolates network, disk, memory, CPU; performs resource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Runs droplets, tasks, </a:t>
            </a:r>
            <a:r>
              <a:rPr lang="en-US" sz="1600" b="1" dirty="0" smtClean="0"/>
              <a:t>other containers (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Metron</a:t>
            </a:r>
            <a:r>
              <a:rPr lang="en-US" sz="2000" dirty="0" smtClean="0"/>
              <a:t> Agent - Forwards application logs and application/Diego metrics to </a:t>
            </a:r>
            <a:r>
              <a:rPr lang="en-US" sz="2000" dirty="0" err="1" smtClean="0"/>
              <a:t>doppler</a:t>
            </a:r>
            <a:r>
              <a:rPr lang="en-US" sz="2000" dirty="0" smtClean="0"/>
              <a:t> (</a:t>
            </a:r>
            <a:r>
              <a:rPr lang="en-US" sz="2000" dirty="0" err="1" smtClean="0"/>
              <a:t>loggregator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800" b="1" dirty="0" smtClean="0"/>
          </a:p>
          <a:p>
            <a:pPr marL="742950" lvl="1" indent="-285750">
              <a:buFont typeface="Arial"/>
              <a:buChar char="•"/>
            </a:pPr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7027"/>
            <a:ext cx="8629499" cy="7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629499" cy="39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0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5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03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98766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6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50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2" r:id="rId5"/>
    <p:sldLayoutId id="2147483680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github.com/cloudfoundry-community/cf-docs-contrib/wiki/Buildpacks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akland_port_silent_cra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hape 251"/>
          <p:cNvSpPr/>
          <p:nvPr/>
        </p:nvSpPr>
        <p:spPr>
          <a:xfrm>
            <a:off x="0" y="8355"/>
            <a:ext cx="9144000" cy="5143500"/>
          </a:xfrm>
          <a:prstGeom prst="rect">
            <a:avLst/>
          </a:prstGeom>
          <a:solidFill>
            <a:srgbClr val="18273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455" y="1609787"/>
            <a:ext cx="7897090" cy="18281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2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Containers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 descr="at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53" y="91905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5691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3264" y="1172203"/>
            <a:ext cx="8751386" cy="3238349"/>
            <a:chOff x="1385652" y="1909981"/>
            <a:chExt cx="6874428" cy="2415959"/>
          </a:xfrm>
        </p:grpSpPr>
        <p:sp>
          <p:nvSpPr>
            <p:cNvPr id="69" name="Shape 3798"/>
            <p:cNvSpPr/>
            <p:nvPr/>
          </p:nvSpPr>
          <p:spPr>
            <a:xfrm>
              <a:off x="3915816" y="3296115"/>
              <a:ext cx="1029825" cy="1029825"/>
            </a:xfrm>
            <a:prstGeom prst="ellipse">
              <a:avLst/>
            </a:prstGeom>
            <a:gradFill>
              <a:gsLst>
                <a:gs pos="0">
                  <a:srgbClr val="C0C0C0"/>
                </a:gs>
                <a:gs pos="35000">
                  <a:srgbClr val="D3D3D3"/>
                </a:gs>
                <a:gs pos="100000">
                  <a:srgbClr val="EEEEEE"/>
                </a:gs>
              </a:gsLst>
              <a:lin ang="16200038" scaled="0"/>
            </a:gradFill>
            <a:ln w="9525" cap="flat" cmpd="sng">
              <a:solidFill>
                <a:srgbClr val="4B4B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17" name="Shape 3787"/>
            <p:cNvSpPr/>
            <p:nvPr/>
          </p:nvSpPr>
          <p:spPr>
            <a:xfrm>
              <a:off x="6071878" y="3535893"/>
              <a:ext cx="2188202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18" name="Shape 3789"/>
            <p:cNvSpPr/>
            <p:nvPr/>
          </p:nvSpPr>
          <p:spPr>
            <a:xfrm>
              <a:off x="5852514" y="2672426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pic>
          <p:nvPicPr>
            <p:cNvPr id="19" name="Shape 37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63546" y="2720797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791"/>
            <p:cNvSpPr/>
            <p:nvPr/>
          </p:nvSpPr>
          <p:spPr>
            <a:xfrm>
              <a:off x="5205969" y="2060520"/>
              <a:ext cx="1406727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2" name="Shape 3793"/>
            <p:cNvSpPr/>
            <p:nvPr/>
          </p:nvSpPr>
          <p:spPr>
            <a:xfrm rot="10800000">
              <a:off x="4087466" y="1909981"/>
              <a:ext cx="704699" cy="961425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5" name="Shape 3794"/>
            <p:cNvSpPr/>
            <p:nvPr/>
          </p:nvSpPr>
          <p:spPr>
            <a:xfrm>
              <a:off x="2296395" y="2060520"/>
              <a:ext cx="1378586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6" name="Shape 3795"/>
            <p:cNvSpPr/>
            <p:nvPr/>
          </p:nvSpPr>
          <p:spPr>
            <a:xfrm>
              <a:off x="1801247" y="3535893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9" name="Shape 3796"/>
            <p:cNvSpPr/>
            <p:nvPr/>
          </p:nvSpPr>
          <p:spPr>
            <a:xfrm>
              <a:off x="1385652" y="2744143"/>
              <a:ext cx="1581785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30" name="Shape 3799"/>
            <p:cNvSpPr txBox="1"/>
            <p:nvPr/>
          </p:nvSpPr>
          <p:spPr>
            <a:xfrm>
              <a:off x="3948557" y="3466005"/>
              <a:ext cx="997084" cy="728325"/>
            </a:xfrm>
            <a:prstGeom prst="rect">
              <a:avLst/>
            </a:prstGeom>
            <a:noFill/>
            <a:ln>
              <a:noFill/>
            </a:ln>
          </p:spPr>
          <p:txBody>
            <a:bodyPr lIns="7144" tIns="7144" rIns="7144" bIns="7144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94"/>
                </a:spcAft>
                <a:buClr>
                  <a:schemeClr val="lt2"/>
                </a:buClr>
                <a:buSzPct val="25000"/>
              </a:pPr>
              <a:r>
                <a:rPr lang="en-US" b="1" dirty="0">
                  <a:solidFill>
                    <a:srgbClr val="5A5A5A"/>
                  </a:solidFill>
                </a:rPr>
                <a:t>APPLICATION</a:t>
              </a:r>
              <a:endParaRPr lang="en-US" sz="1600" b="1" dirty="0">
                <a:solidFill>
                  <a:srgbClr val="5A5A5A"/>
                </a:solidFill>
              </a:endParaRPr>
            </a:p>
          </p:txBody>
        </p:sp>
        <p:sp>
          <p:nvSpPr>
            <p:cNvPr id="32" name="Shape 3800"/>
            <p:cNvSpPr/>
            <p:nvPr/>
          </p:nvSpPr>
          <p:spPr>
            <a:xfrm rot="10800000">
              <a:off x="2721731" y="3671838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2D8B83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5" name="Shape 3803"/>
            <p:cNvSpPr/>
            <p:nvPr/>
          </p:nvSpPr>
          <p:spPr>
            <a:xfrm rot="12599988">
              <a:off x="2875591" y="3097337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3A988F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6" name="Shape 3804"/>
            <p:cNvSpPr/>
            <p:nvPr/>
          </p:nvSpPr>
          <p:spPr>
            <a:xfrm>
              <a:off x="2574262" y="2738370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rgbClr val="000000"/>
                </a:buClr>
              </a:pPr>
              <a:endParaRPr sz="825">
                <a:solidFill>
                  <a:schemeClr val="lt1"/>
                </a:solidFill>
              </a:endParaRPr>
            </a:p>
          </p:txBody>
        </p:sp>
        <p:sp>
          <p:nvSpPr>
            <p:cNvPr id="37" name="Shape 3805"/>
            <p:cNvSpPr txBox="1"/>
            <p:nvPr/>
          </p:nvSpPr>
          <p:spPr>
            <a:xfrm>
              <a:off x="2608011" y="2780511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APM </a:t>
              </a:r>
              <a:r>
                <a:rPr lang="en-US" dirty="0" smtClean="0">
                  <a:solidFill>
                    <a:schemeClr val="lt1"/>
                  </a:solidFill>
                </a:rPr>
                <a:t>&amp; Tracing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Shape 3806"/>
            <p:cNvSpPr/>
            <p:nvPr/>
          </p:nvSpPr>
          <p:spPr>
            <a:xfrm rot="14400012">
              <a:off x="3296104" y="2676941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46A69B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9" name="Shape 3807"/>
            <p:cNvSpPr/>
            <p:nvPr/>
          </p:nvSpPr>
          <p:spPr>
            <a:xfrm>
              <a:off x="2817346" y="2043628"/>
              <a:ext cx="1122972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40" name="Shape 3808"/>
            <p:cNvSpPr txBox="1"/>
            <p:nvPr/>
          </p:nvSpPr>
          <p:spPr>
            <a:xfrm>
              <a:off x="2840789" y="2064155"/>
              <a:ext cx="1075027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Centralized Log Management</a:t>
              </a:r>
            </a:p>
          </p:txBody>
        </p:sp>
        <p:sp>
          <p:nvSpPr>
            <p:cNvPr id="49" name="Shape 3809"/>
            <p:cNvSpPr/>
            <p:nvPr/>
          </p:nvSpPr>
          <p:spPr>
            <a:xfrm rot="16200000">
              <a:off x="3870368" y="2523089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57AEA5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0" name="Shape 3810"/>
            <p:cNvSpPr/>
            <p:nvPr/>
          </p:nvSpPr>
          <p:spPr>
            <a:xfrm>
              <a:off x="4077646" y="1922922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359C93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1" name="Shape 3811"/>
            <p:cNvSpPr txBox="1"/>
            <p:nvPr/>
          </p:nvSpPr>
          <p:spPr>
            <a:xfrm>
              <a:off x="4105014" y="19120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Mobile Services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Shape 3812"/>
            <p:cNvSpPr/>
            <p:nvPr/>
          </p:nvSpPr>
          <p:spPr>
            <a:xfrm rot="17999988">
              <a:off x="4444798" y="2676884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6DB2A9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3" name="Shape 3813"/>
            <p:cNvSpPr/>
            <p:nvPr/>
          </p:nvSpPr>
          <p:spPr>
            <a:xfrm>
              <a:off x="4935871" y="2043628"/>
              <a:ext cx="1136006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4" name="Shape 3814"/>
            <p:cNvSpPr txBox="1"/>
            <p:nvPr/>
          </p:nvSpPr>
          <p:spPr>
            <a:xfrm>
              <a:off x="4915342" y="2068361"/>
              <a:ext cx="12114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Networking </a:t>
              </a:r>
            </a:p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&amp; Load Balancing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Shape 3815"/>
            <p:cNvSpPr/>
            <p:nvPr/>
          </p:nvSpPr>
          <p:spPr>
            <a:xfrm rot="19800012">
              <a:off x="4865193" y="3097398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83B5B0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6" name="Shape 3816"/>
            <p:cNvSpPr/>
            <p:nvPr/>
          </p:nvSpPr>
          <p:spPr>
            <a:xfrm>
              <a:off x="5564138" y="2671893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7" name="Shape 3817"/>
            <p:cNvSpPr txBox="1"/>
            <p:nvPr/>
          </p:nvSpPr>
          <p:spPr>
            <a:xfrm>
              <a:off x="5564138" y="26821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Auto-Scaling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8" name="Shape 3818"/>
            <p:cNvSpPr/>
            <p:nvPr/>
          </p:nvSpPr>
          <p:spPr>
            <a:xfrm>
              <a:off x="5019117" y="3671727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97BBB7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9" name="Shape 3819"/>
            <p:cNvSpPr/>
            <p:nvPr/>
          </p:nvSpPr>
          <p:spPr>
            <a:xfrm>
              <a:off x="5794099" y="3530121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008774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rgbClr val="1D5852"/>
                </a:solidFill>
              </a:endParaRPr>
            </a:p>
          </p:txBody>
        </p:sp>
        <p:sp>
          <p:nvSpPr>
            <p:cNvPr id="60" name="Shape 3820"/>
            <p:cNvSpPr txBox="1"/>
            <p:nvPr/>
          </p:nvSpPr>
          <p:spPr>
            <a:xfrm>
              <a:off x="5797457" y="3544474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Full Stack CI/CD platform</a:t>
              </a:r>
            </a:p>
          </p:txBody>
        </p:sp>
        <p:pic>
          <p:nvPicPr>
            <p:cNvPr id="61" name="Shape 38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38239" y="27942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38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23444" y="2102114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38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97701" y="2321846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38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36271" y="35874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2860"/>
            <p:cNvPicPr preferRelativeResize="0"/>
            <p:nvPr/>
          </p:nvPicPr>
          <p:blipFill rotWithShape="1">
            <a:blip r:embed="rId8">
              <a:alphaModFix/>
            </a:blip>
            <a:srcRect l="18484" r="17020"/>
            <a:stretch/>
          </p:blipFill>
          <p:spPr>
            <a:xfrm>
              <a:off x="6612696" y="3626828"/>
              <a:ext cx="386550" cy="385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286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092968" y="3647517"/>
              <a:ext cx="274500" cy="37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286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38139" y="3759777"/>
              <a:ext cx="738224" cy="1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21"/>
            <p:cNvPicPr preferRelativeResize="0"/>
            <p:nvPr/>
          </p:nvPicPr>
          <p:blipFill rotWithShape="1">
            <a:blip r:embed="rId11">
              <a:alphaModFix/>
            </a:blip>
            <a:srcRect b="20432"/>
            <a:stretch/>
          </p:blipFill>
          <p:spPr>
            <a:xfrm>
              <a:off x="1962985" y="2799360"/>
              <a:ext cx="527900" cy="4316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6126817" y="2107459"/>
              <a:ext cx="439247" cy="415577"/>
              <a:chOff x="8221725" y="2042058"/>
              <a:chExt cx="564882" cy="53444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221725" y="2042058"/>
                <a:ext cx="564882" cy="534443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Multidocument 3"/>
              <p:cNvSpPr/>
              <p:nvPr/>
            </p:nvSpPr>
            <p:spPr>
              <a:xfrm>
                <a:off x="8318663" y="2175267"/>
                <a:ext cx="351563" cy="240955"/>
              </a:xfrm>
              <a:prstGeom prst="flowChartMultidocumen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Shape 3807"/>
          <p:cNvSpPr/>
          <p:nvPr/>
        </p:nvSpPr>
        <p:spPr>
          <a:xfrm>
            <a:off x="1532163" y="3363076"/>
            <a:ext cx="1429582" cy="772975"/>
          </a:xfrm>
          <a:prstGeom prst="roundRect">
            <a:avLst>
              <a:gd name="adj" fmla="val 10000"/>
            </a:avLst>
          </a:prstGeom>
          <a:solidFill>
            <a:srgbClr val="2C877F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050"/>
          </a:p>
        </p:txBody>
      </p:sp>
      <p:sp>
        <p:nvSpPr>
          <p:cNvPr id="73" name="Shape 3802"/>
          <p:cNvSpPr txBox="1"/>
          <p:nvPr/>
        </p:nvSpPr>
        <p:spPr>
          <a:xfrm>
            <a:off x="1536042" y="3382793"/>
            <a:ext cx="1517838" cy="727736"/>
          </a:xfrm>
          <a:prstGeom prst="rect">
            <a:avLst/>
          </a:prstGeom>
          <a:noFill/>
          <a:ln>
            <a:noFill/>
          </a:ln>
        </p:spPr>
        <p:txBody>
          <a:bodyPr lIns="15713" tIns="15713" rIns="15713" bIns="15713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289"/>
              </a:spcAft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</a:rPr>
              <a:t>Health management</a:t>
            </a:r>
          </a:p>
        </p:txBody>
      </p:sp>
      <p:sp>
        <p:nvSpPr>
          <p:cNvPr id="71" name="Title 3"/>
          <p:cNvSpPr>
            <a:spLocks noGrp="1"/>
          </p:cNvSpPr>
          <p:nvPr>
            <p:ph type="title"/>
          </p:nvPr>
        </p:nvSpPr>
        <p:spPr>
          <a:xfrm>
            <a:off x="175558" y="110383"/>
            <a:ext cx="8968441" cy="460374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2"/>
                </a:solidFill>
              </a:rPr>
              <a:t>Cloud Foundry: An Application-centric Platform</a:t>
            </a:r>
            <a:endParaRPr lang="en-US" sz="32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1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7912" y="95250"/>
            <a:ext cx="8347075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3EA7BC"/>
                </a:solidFill>
              </a:rPr>
              <a:t>A Multi-Cloud 3</a:t>
            </a:r>
            <a:r>
              <a:rPr lang="en-US" sz="2800" baseline="30000" dirty="0" smtClean="0">
                <a:solidFill>
                  <a:srgbClr val="3EA7BC"/>
                </a:solidFill>
              </a:rPr>
              <a:t>rd</a:t>
            </a:r>
            <a:r>
              <a:rPr lang="en-US" sz="2800" dirty="0" smtClean="0">
                <a:solidFill>
                  <a:srgbClr val="3EA7BC"/>
                </a:solidFill>
              </a:rPr>
              <a:t> Platform: Cloud Foundry</a:t>
            </a:r>
            <a:endParaRPr lang="en-US" sz="2800" dirty="0">
              <a:solidFill>
                <a:srgbClr val="3EA7BC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734" y="1155417"/>
            <a:ext cx="8949210" cy="3052288"/>
            <a:chOff x="194790" y="1130300"/>
            <a:chExt cx="8949210" cy="3052288"/>
          </a:xfrm>
        </p:grpSpPr>
        <p:sp>
          <p:nvSpPr>
            <p:cNvPr id="19" name="Rounded Rectangle 18"/>
            <p:cNvSpPr/>
            <p:nvPr/>
          </p:nvSpPr>
          <p:spPr>
            <a:xfrm>
              <a:off x="194790" y="1130300"/>
              <a:ext cx="6764810" cy="2558748"/>
            </a:xfrm>
            <a:prstGeom prst="roundRect">
              <a:avLst>
                <a:gd name="adj" fmla="val 82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952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00888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557338" y="1316038"/>
              <a:ext cx="1165225" cy="1590675"/>
            </a:xfrm>
            <a:prstGeom prst="roundRect">
              <a:avLst>
                <a:gd name="adj" fmla="val 5730"/>
              </a:avLst>
            </a:prstGeom>
            <a:solidFill>
              <a:schemeClr val="accent1"/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FFFF"/>
                  </a:solidFill>
                  <a:latin typeface="Arial"/>
                </a:rPr>
                <a:t>Elastic </a:t>
              </a:r>
              <a:endParaRPr lang="en-US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Container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Runtime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</a:rPr>
                <a:t>Agile  </a:t>
              </a:r>
              <a:r>
                <a:rPr lang="en-US" sz="1200" dirty="0" err="1">
                  <a:solidFill>
                    <a:srgbClr val="FFFFFF"/>
                  </a:solidFill>
                  <a:latin typeface="Arial"/>
                </a:rPr>
                <a:t>Microservices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800725" y="1316038"/>
              <a:ext cx="966788" cy="15906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 smtClean="0">
                  <a:solidFill>
                    <a:srgbClr val="FFFFFF"/>
                  </a:solidFill>
                  <a:latin typeface="Arial"/>
                </a:rPr>
                <a:t>DataStax</a:t>
              </a:r>
              <a:endParaRPr lang="en-US" sz="14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/>
                </a:rPr>
                <a:t>Cassandra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4813" y="1316038"/>
              <a:ext cx="1095375" cy="1590675"/>
            </a:xfrm>
            <a:prstGeom prst="roundRect">
              <a:avLst>
                <a:gd name="adj" fmla="val 4825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Jenkins Service</a:t>
              </a: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(CI)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06825" y="1316038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MySQL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4338" y="2967038"/>
              <a:ext cx="6426200" cy="438150"/>
            </a:xfrm>
            <a:prstGeom prst="roundRect">
              <a:avLst>
                <a:gd name="adj" fmla="val 8938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dirty="0" smtClean="0">
                  <a:solidFill>
                    <a:srgbClr val="FFFFFF"/>
                  </a:solidFill>
                </a:rPr>
                <a:t>Cloud Foundry BOSH</a:t>
              </a:r>
              <a:endParaRPr lang="en-US" alt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589" name="TextBox 14"/>
            <p:cNvSpPr txBox="1">
              <a:spLocks noChangeArrowheads="1"/>
            </p:cNvSpPr>
            <p:nvPr/>
          </p:nvSpPr>
          <p:spPr bwMode="auto">
            <a:xfrm>
              <a:off x="6985000" y="3038475"/>
              <a:ext cx="204946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Multi-Cloud Declarative Service Deployment, Operations</a:t>
              </a:r>
            </a:p>
          </p:txBody>
        </p:sp>
        <p:sp>
          <p:nvSpPr>
            <p:cNvPr id="24590" name="TextBox 15"/>
            <p:cNvSpPr txBox="1">
              <a:spLocks noChangeArrowheads="1"/>
            </p:cNvSpPr>
            <p:nvPr/>
          </p:nvSpPr>
          <p:spPr bwMode="auto">
            <a:xfrm>
              <a:off x="6959600" y="1524000"/>
              <a:ext cx="21844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Elastic managed runtime service integrated into leading data services; all scaled and managed by CF BOSH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18063" y="1311275"/>
              <a:ext cx="966787" cy="16033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Rabbit MQ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97548" y="3473380"/>
              <a:ext cx="4287302" cy="709208"/>
              <a:chOff x="184080" y="4377802"/>
              <a:chExt cx="4336746" cy="5315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84080" y="4377802"/>
                <a:ext cx="1010802" cy="527416"/>
                <a:chOff x="184080" y="4448922"/>
                <a:chExt cx="1010802" cy="52741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84080" y="4448922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8026" y="4636567"/>
                  <a:ext cx="648221" cy="16413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2400043" y="4380286"/>
                <a:ext cx="1010802" cy="527416"/>
                <a:chOff x="2400043" y="4451406"/>
                <a:chExt cx="1010802" cy="527416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2400043" y="4451406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2" descr="https://encrypted-tbn0.gstatic.com/images?q=tbn:ANd9GcRgWtweeNVNot_dJ1JZ4fATg5X0qxTniN17Zry9UylCHUwXFy8KJQ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576400" y="4585912"/>
                  <a:ext cx="542437" cy="21984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286160" y="4378688"/>
                <a:ext cx="1010802" cy="527416"/>
                <a:chOff x="1286160" y="4449808"/>
                <a:chExt cx="1010802" cy="527416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286160" y="4449808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" name="Picture 27" descr="openstack_logo.jpg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6"/>
                <a:stretch/>
              </p:blipFill>
              <p:spPr>
                <a:xfrm>
                  <a:off x="1455729" y="4599299"/>
                  <a:ext cx="596066" cy="19804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3510024" y="4381909"/>
                <a:ext cx="1010802" cy="527416"/>
                <a:chOff x="3510024" y="4453029"/>
                <a:chExt cx="1010802" cy="52741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3510024" y="4453029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837" y="4531964"/>
                  <a:ext cx="327845" cy="327845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3833915" y="4577180"/>
                  <a:ext cx="594387" cy="239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50000"/>
                        </a:schemeClr>
                      </a:solidFill>
                    </a:rPr>
                    <a:t>Azure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2762973" y="1323975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err="1" smtClean="0">
                  <a:solidFill>
                    <a:srgbClr val="FFFFFF"/>
                  </a:solidFill>
                </a:rPr>
                <a:t>Redis</a:t>
              </a: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838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4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39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6451864" y="737759"/>
            <a:ext cx="2438450" cy="1112739"/>
          </a:xfrm>
          <a:prstGeom prst="wedgeEllipseCallout">
            <a:avLst>
              <a:gd name="adj1" fmla="val -83757"/>
              <a:gd name="adj2" fmla="val -24415"/>
            </a:avLst>
          </a:prstGeom>
          <a:solidFill>
            <a:srgbClr val="FFFFFF"/>
          </a:solidFill>
          <a:ln w="25400">
            <a:solidFill/>
            <a:round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700" b="1" dirty="0">
              <a:uFill>
                <a:solidFill>
                  <a:srgbClr val="4D4D4D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>CONTAINER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S</a:t>
            </a:r>
            <a:r>
              <a:rPr sz="1700" b="1" dirty="0">
                <a:uFill>
                  <a:solidFill>
                    <a:srgbClr val="4D4D4D"/>
                  </a:solidFill>
                </a:uFill>
              </a:rPr>
              <a:t>!!!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!</a:t>
            </a: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/>
            </a:r>
            <a:br>
              <a:rPr lang="en-US" sz="1700" b="1" dirty="0" smtClean="0">
                <a:uFill>
                  <a:solidFill>
                    <a:srgbClr val="4D4D4D"/>
                  </a:solidFill>
                </a:uFill>
              </a:rPr>
            </a:br>
            <a:endParaRPr sz="1700" b="1" dirty="0">
              <a:uFill>
                <a:solidFill>
                  <a:srgbClr val="4D4D4D"/>
                </a:solidFill>
              </a:u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80" y="0"/>
            <a:ext cx="9144000" cy="5148496"/>
            <a:chOff x="7980" y="0"/>
            <a:chExt cx="9144000" cy="5148496"/>
          </a:xfrm>
        </p:grpSpPr>
        <p:grpSp>
          <p:nvGrpSpPr>
            <p:cNvPr id="6" name="Group 5"/>
            <p:cNvGrpSpPr/>
            <p:nvPr/>
          </p:nvGrpSpPr>
          <p:grpSpPr>
            <a:xfrm>
              <a:off x="7980" y="0"/>
              <a:ext cx="9144000" cy="5148496"/>
              <a:chOff x="7980" y="0"/>
              <a:chExt cx="9144000" cy="51484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980" y="0"/>
                <a:ext cx="9144000" cy="5148496"/>
                <a:chOff x="7980" y="0"/>
                <a:chExt cx="9144000" cy="5148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980" y="4996"/>
                  <a:ext cx="9144000" cy="5143500"/>
                </a:xfrm>
                <a:prstGeom prst="rect">
                  <a:avLst/>
                </a:prstGeom>
                <a:solidFill>
                  <a:srgbClr val="17232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67662" y="0"/>
                  <a:ext cx="4826869" cy="5143500"/>
                </a:xfrm>
                <a:prstGeom prst="rect">
                  <a:avLst/>
                </a:prstGeom>
              </p:spPr>
            </p:pic>
          </p:grpSp>
          <p:sp>
            <p:nvSpPr>
              <p:cNvPr id="9" name="Shape 172"/>
              <p:cNvSpPr txBox="1">
                <a:spLocks/>
              </p:cNvSpPr>
              <p:nvPr/>
            </p:nvSpPr>
            <p:spPr>
              <a:xfrm>
                <a:off x="383644" y="291569"/>
                <a:ext cx="8410574" cy="46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</a:lstStyle>
              <a:p>
                <a:pPr>
                  <a:lnSpc>
                    <a:spcPct val="90000"/>
                  </a:lnSpc>
                  <a:buClr>
                    <a:srgbClr val="00685D"/>
                  </a:buClr>
                  <a:buSzPct val="25000"/>
                  <a:buFont typeface="Arial"/>
                  <a:buNone/>
                </a:pPr>
                <a:r>
                  <a:rPr lang="en-US" sz="2800" dirty="0" smtClean="0">
                    <a:solidFill>
                      <a:srgbClr val="2C95DD"/>
                    </a:solidFill>
                  </a:rPr>
                  <a:t>Containers - History</a:t>
                </a:r>
                <a:endParaRPr lang="en-US" sz="2800" dirty="0">
                  <a:solidFill>
                    <a:srgbClr val="2C95DD"/>
                  </a:solidFill>
                </a:endParaRPr>
              </a:p>
            </p:txBody>
          </p:sp>
        </p:grp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66715" y="1074738"/>
              <a:ext cx="3280574" cy="3382962"/>
            </a:xfrm>
            <a:prstGeom prst="rect">
              <a:avLst/>
            </a:prstGeom>
          </p:spPr>
          <p:txBody>
            <a:bodyPr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Containers are not new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has used containers since it’s inception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supports multiple container technologies as first class citizens including Docker, Warden, Garden and </a:t>
              </a:r>
              <a:r>
                <a:rPr lang="en-US" sz="1800" dirty="0" err="1">
                  <a:solidFill>
                    <a:srgbClr val="FFFFFF"/>
                  </a:solidFill>
                </a:rPr>
                <a:t>r</a:t>
              </a:r>
              <a:r>
                <a:rPr lang="en-US" sz="1800" dirty="0" err="1" smtClean="0">
                  <a:solidFill>
                    <a:srgbClr val="FFFFFF"/>
                  </a:solidFill>
                </a:rPr>
                <a:t>unC</a:t>
              </a:r>
              <a:endParaRPr lang="en-US" sz="1800" dirty="0" smtClean="0">
                <a:solidFill>
                  <a:srgbClr val="FFFFFF"/>
                </a:solidFill>
              </a:endParaRPr>
            </a:p>
            <a:p>
              <a:pPr lvl="1"/>
              <a:endParaRPr lang="en-US" sz="1800" dirty="0" smtClean="0">
                <a:solidFill>
                  <a:srgbClr val="FFFFFF"/>
                </a:solidFill>
                <a:hlinkClick r:id="rId5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3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27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2318742" y="1666720"/>
            <a:ext cx="122602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kernel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31" name="Picture 10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6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7" name="Rectangle 16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8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9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4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5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6" name="Rectangle 26"/>
          <p:cNvSpPr>
            <a:spLocks/>
          </p:cNvSpPr>
          <p:nvPr/>
        </p:nvSpPr>
        <p:spPr bwMode="auto">
          <a:xfrm>
            <a:off x="1082278" y="997588"/>
            <a:ext cx="340717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 dirty="0">
                <a:cs typeface="Helvetica Neue Thin" charset="0"/>
              </a:rPr>
              <a:t>shared resources</a:t>
            </a:r>
            <a:endParaRPr lang="en-US" sz="700" dirty="0">
              <a:solidFill>
                <a:srgbClr val="000000"/>
              </a:solidFill>
              <a:cs typeface="Helvetica Neue Th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545" y="808182"/>
            <a:ext cx="5403021" cy="3819619"/>
            <a:chOff x="265545" y="808182"/>
            <a:chExt cx="5403021" cy="3819619"/>
          </a:xfrm>
        </p:grpSpPr>
        <p:sp>
          <p:nvSpPr>
            <p:cNvPr id="2" name="Rounded Rectangle 1"/>
            <p:cNvSpPr/>
            <p:nvPr/>
          </p:nvSpPr>
          <p:spPr>
            <a:xfrm>
              <a:off x="265545" y="808182"/>
              <a:ext cx="4687455" cy="3819619"/>
            </a:xfrm>
            <a:prstGeom prst="roundRect">
              <a:avLst/>
            </a:prstGeom>
            <a:noFill/>
            <a:ln w="28575" cmpd="sng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5138373" y="2341696"/>
              <a:ext cx="5301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rgbClr val="FFFFFF"/>
                  </a:solidFill>
                  <a:cs typeface="Helvetica Neue Thin" charset="0"/>
                </a:rPr>
                <a:t>Cell</a:t>
              </a:r>
              <a:endParaRPr lang="en-US" sz="2400" dirty="0">
                <a:solidFill>
                  <a:srgbClr val="FFFFFF"/>
                </a:solidFill>
                <a:cs typeface="Helvetica Neue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0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5" name="AutoShape 3"/>
          <p:cNvSpPr>
            <a:spLocks/>
          </p:cNvSpPr>
          <p:nvPr/>
        </p:nvSpPr>
        <p:spPr bwMode="auto">
          <a:xfrm>
            <a:off x="2069307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587" y="0"/>
                </a:moveTo>
                <a:lnTo>
                  <a:pt x="21463" y="0"/>
                </a:lnTo>
                <a:cubicBezTo>
                  <a:pt x="21463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2587" y="3600"/>
                  <a:pt x="12587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6" name="AutoShape 4"/>
          <p:cNvSpPr>
            <a:spLocks/>
          </p:cNvSpPr>
          <p:nvPr/>
        </p:nvSpPr>
        <p:spPr bwMode="auto">
          <a:xfrm>
            <a:off x="1397794" y="913805"/>
            <a:ext cx="913209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979" y="0"/>
                </a:moveTo>
                <a:lnTo>
                  <a:pt x="21600" y="0"/>
                </a:lnTo>
                <a:cubicBezTo>
                  <a:pt x="21600" y="3600"/>
                  <a:pt x="12881" y="4852"/>
                  <a:pt x="12881" y="8452"/>
                </a:cubicBezTo>
                <a:cubicBezTo>
                  <a:pt x="12881" y="12052"/>
                  <a:pt x="12881" y="18000"/>
                  <a:pt x="12881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7979" y="3600"/>
                  <a:pt x="17979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738187" y="913805"/>
            <a:ext cx="134362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8757" y="4852"/>
                  <a:pt x="8757" y="8452"/>
                </a:cubicBezTo>
                <a:cubicBezTo>
                  <a:pt x="8757" y="12052"/>
                  <a:pt x="8757" y="18000"/>
                  <a:pt x="8757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A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6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B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7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C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8" name="Rectangle 16"/>
          <p:cNvSpPr>
            <a:spLocks/>
          </p:cNvSpPr>
          <p:nvPr/>
        </p:nvSpPr>
        <p:spPr bwMode="auto">
          <a:xfrm rot="16200000">
            <a:off x="1986983" y="3085945"/>
            <a:ext cx="2001186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process D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50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69651" name="Picture 19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31765"/>
            <a:ext cx="356592" cy="42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58" name="Rectangle 26"/>
          <p:cNvSpPr>
            <a:spLocks/>
          </p:cNvSpPr>
          <p:nvPr/>
        </p:nvSpPr>
        <p:spPr bwMode="auto">
          <a:xfrm>
            <a:off x="6582966" y="2566058"/>
            <a:ext cx="1492694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chemeClr val="bg1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cgroups</a:t>
            </a:r>
            <a:endParaRPr lang="en-US" sz="700">
              <a:solidFill>
                <a:schemeClr val="bg1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pic>
        <p:nvPicPr>
          <p:cNvPr id="69659" name="Picture 27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97" y="2637830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60" name="AutoShape 28"/>
          <p:cNvSpPr>
            <a:spLocks/>
          </p:cNvSpPr>
          <p:nvPr/>
        </p:nvSpPr>
        <p:spPr bwMode="auto">
          <a:xfrm>
            <a:off x="4061222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1" name="AutoShape 29"/>
          <p:cNvSpPr>
            <a:spLocks/>
          </p:cNvSpPr>
          <p:nvPr/>
        </p:nvSpPr>
        <p:spPr bwMode="auto">
          <a:xfrm>
            <a:off x="3401616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2" name="AutoShape 30"/>
          <p:cNvSpPr>
            <a:spLocks/>
          </p:cNvSpPr>
          <p:nvPr/>
        </p:nvSpPr>
        <p:spPr bwMode="auto">
          <a:xfrm>
            <a:off x="2739033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3" name="Rectangle 31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D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4" name="Rectangle 32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5" name="Rectangle 33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6" name="Rectangle 34"/>
          <p:cNvSpPr>
            <a:spLocks/>
          </p:cNvSpPr>
          <p:nvPr/>
        </p:nvSpPr>
        <p:spPr bwMode="auto">
          <a:xfrm>
            <a:off x="111324" y="1147949"/>
            <a:ext cx="444608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  <a:cs typeface="Helvetica Neue Thin" charset="0"/>
              </a:rPr>
              <a:t>CPU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69668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71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69670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69673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67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69675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69676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7268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Helvetica Neue Thin" charset="0"/>
              </a:rPr>
              <a:t>tenant 1</a:t>
            </a:r>
            <a:endParaRPr lang="en-US" sz="700" b="1" dirty="0">
              <a:solidFill>
                <a:srgbClr val="FF0000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3909" y="3158559"/>
            <a:ext cx="3720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Linux kernel feature that limits, accounts for, and isolates the resource usage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a collection of processes</a:t>
            </a:r>
          </a:p>
        </p:txBody>
      </p:sp>
    </p:spTree>
    <p:extLst>
      <p:ext uri="{BB962C8B-B14F-4D97-AF65-F5344CB8AC3E}">
        <p14:creationId xmlns:p14="http://schemas.microsoft.com/office/powerpoint/2010/main" val="23146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31" name="Rectangle 7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32" name="Picture 8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33" name="Rectangle 9"/>
          <p:cNvSpPr>
            <a:spLocks/>
          </p:cNvSpPr>
          <p:nvPr/>
        </p:nvSpPr>
        <p:spPr bwMode="auto">
          <a:xfrm>
            <a:off x="5882283" y="1078081"/>
            <a:ext cx="2613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5668566" y="1644633"/>
            <a:ext cx="307820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6" name="Rectangle 12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7" name="Rectangle 13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9" name="Rectangle 15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0" name="Rectangle 16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7" name="Rectangle 23"/>
          <p:cNvSpPr>
            <a:spLocks/>
          </p:cNvSpPr>
          <p:nvPr/>
        </p:nvSpPr>
        <p:spPr bwMode="auto">
          <a:xfrm>
            <a:off x="26790" y="1074234"/>
            <a:ext cx="551533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cs typeface="Helvetica Neue Thin" charset="0"/>
              </a:rPr>
              <a:t>PID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8" name="Rectangle 24"/>
          <p:cNvSpPr>
            <a:spLocks/>
          </p:cNvSpPr>
          <p:nvPr/>
        </p:nvSpPr>
        <p:spPr bwMode="auto">
          <a:xfrm>
            <a:off x="847725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49" name="Rectangle 25"/>
          <p:cNvSpPr>
            <a:spLocks/>
          </p:cNvSpPr>
          <p:nvPr/>
        </p:nvSpPr>
        <p:spPr bwMode="auto">
          <a:xfrm>
            <a:off x="1518642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0" name="Rectangle 26"/>
          <p:cNvSpPr>
            <a:spLocks/>
          </p:cNvSpPr>
          <p:nvPr/>
        </p:nvSpPr>
        <p:spPr bwMode="auto">
          <a:xfrm>
            <a:off x="2189559" y="1043457"/>
            <a:ext cx="24365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4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1" name="Rectangle 27"/>
          <p:cNvSpPr>
            <a:spLocks/>
          </p:cNvSpPr>
          <p:nvPr/>
        </p:nvSpPr>
        <p:spPr bwMode="auto">
          <a:xfrm>
            <a:off x="2859881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2" name="Rectangle 28"/>
          <p:cNvSpPr>
            <a:spLocks/>
          </p:cNvSpPr>
          <p:nvPr/>
        </p:nvSpPr>
        <p:spPr bwMode="auto">
          <a:xfrm>
            <a:off x="3530799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3" name="Rectangle 29"/>
          <p:cNvSpPr>
            <a:spLocks/>
          </p:cNvSpPr>
          <p:nvPr/>
        </p:nvSpPr>
        <p:spPr bwMode="auto">
          <a:xfrm>
            <a:off x="4201716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4" name="AutoShape 30"/>
          <p:cNvSpPr>
            <a:spLocks/>
          </p:cNvSpPr>
          <p:nvPr/>
        </p:nvSpPr>
        <p:spPr bwMode="auto">
          <a:xfrm>
            <a:off x="1050131" y="1469827"/>
            <a:ext cx="588169" cy="9816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21600"/>
                  <a:pt x="19236" y="8522"/>
                  <a:pt x="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5" name="AutoShape 31"/>
          <p:cNvSpPr>
            <a:spLocks/>
          </p:cNvSpPr>
          <p:nvPr/>
        </p:nvSpPr>
        <p:spPr bwMode="auto">
          <a:xfrm>
            <a:off x="1643658" y="1481138"/>
            <a:ext cx="14288" cy="9584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910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6" name="AutoShape 32"/>
          <p:cNvSpPr>
            <a:spLocks/>
          </p:cNvSpPr>
          <p:nvPr/>
        </p:nvSpPr>
        <p:spPr bwMode="auto">
          <a:xfrm>
            <a:off x="1632347" y="1475780"/>
            <a:ext cx="630436" cy="9650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8730" y="642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57" name="Picture 33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1" y="2604493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58" name="Rectangle 34"/>
          <p:cNvSpPr>
            <a:spLocks/>
          </p:cNvSpPr>
          <p:nvPr/>
        </p:nvSpPr>
        <p:spPr bwMode="auto">
          <a:xfrm>
            <a:off x="5834063" y="2566058"/>
            <a:ext cx="2846933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rgbClr val="FFFFFF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PID namespace</a:t>
            </a:r>
            <a:endParaRPr lang="en-US" sz="700">
              <a:solidFill>
                <a:srgbClr val="FFFFFF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77860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63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77862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77865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59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77867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77868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177" y="3077740"/>
            <a:ext cx="3647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PID namespace provides isolation for the allocation of process identifiers (PIDs), lists of processes and their details. </a:t>
            </a:r>
          </a:p>
        </p:txBody>
      </p:sp>
    </p:spTree>
    <p:extLst>
      <p:ext uri="{BB962C8B-B14F-4D97-AF65-F5344CB8AC3E}">
        <p14:creationId xmlns:p14="http://schemas.microsoft.com/office/powerpoint/2010/main" val="6722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5150" y="2095500"/>
            <a:ext cx="2635250" cy="698500"/>
          </a:xfrm>
          <a:prstGeom prst="roundRect">
            <a:avLst/>
          </a:prstGeom>
          <a:solidFill>
            <a:srgbClr val="00888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</a:t>
            </a:r>
            <a:r>
              <a:rPr lang="en-US" sz="1600" dirty="0" err="1" smtClean="0"/>
              <a:t>buildpacks</a:t>
            </a:r>
            <a:r>
              <a:rPr lang="en-US" sz="1600" dirty="0" smtClean="0"/>
              <a:t> provide standard runtime*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65150" y="2946400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OS container image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65150" y="12636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870575" y="21209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runtime container image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870575" y="29718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container OS image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5870575" y="12890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73721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Buildpacks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4369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Containers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809" y="4597399"/>
            <a:ext cx="40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 </a:t>
            </a:r>
            <a:r>
              <a:rPr lang="en-US" dirty="0" err="1" smtClean="0">
                <a:solidFill>
                  <a:schemeClr val="bg1"/>
                </a:solidFill>
              </a:rPr>
              <a:t>Devs</a:t>
            </a:r>
            <a:r>
              <a:rPr lang="en-US" dirty="0" smtClean="0">
                <a:solidFill>
                  <a:schemeClr val="bg1"/>
                </a:solidFill>
              </a:rPr>
              <a:t> may bring a custom </a:t>
            </a:r>
            <a:r>
              <a:rPr lang="en-US" dirty="0" err="1" smtClean="0">
                <a:solidFill>
                  <a:schemeClr val="bg1"/>
                </a:solidFill>
              </a:rPr>
              <a:t>buildpack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8800" y="3781425"/>
            <a:ext cx="2635250" cy="6985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870575" y="3806825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70300" y="3889375"/>
            <a:ext cx="1647825" cy="428625"/>
            <a:chOff x="3670300" y="3952875"/>
            <a:chExt cx="1647825" cy="428625"/>
          </a:xfrm>
        </p:grpSpPr>
        <p:sp>
          <p:nvSpPr>
            <p:cNvPr id="17" name="TextBox 16"/>
            <p:cNvSpPr txBox="1"/>
            <p:nvPr/>
          </p:nvSpPr>
          <p:spPr>
            <a:xfrm>
              <a:off x="3839532" y="3952875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App container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70300" y="3971926"/>
              <a:ext cx="1647825" cy="409574"/>
            </a:xfrm>
            <a:prstGeom prst="roundRect">
              <a:avLst/>
            </a:prstGeom>
            <a:noFill/>
            <a:ln w="19050" cmpd="sng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8586" y="88754"/>
            <a:ext cx="8410576" cy="457201"/>
          </a:xfrm>
        </p:spPr>
        <p:txBody>
          <a:bodyPr/>
          <a:lstStyle/>
          <a:p>
            <a:r>
              <a:rPr lang="en-US" sz="2800" dirty="0" smtClean="0">
                <a:solidFill>
                  <a:srgbClr val="2C95DD"/>
                </a:solidFill>
              </a:rPr>
              <a:t>Customize the Container Experience</a:t>
            </a:r>
            <a:endParaRPr lang="en-US" sz="2800" dirty="0">
              <a:solidFill>
                <a:srgbClr val="2C95DD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7809" y="1135593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53432" y="1190626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138A7E"/>
                </a:solidFill>
              </a:rPr>
              <a:t>The App-Container Approach - Scaling</a:t>
            </a:r>
            <a:endParaRPr lang="en-US" sz="2800" i="1" dirty="0">
              <a:solidFill>
                <a:srgbClr val="138A7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7753" y="1294808"/>
            <a:ext cx="6204086" cy="3429001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defTabSz="457200">
              <a:defRPr/>
            </a:pPr>
            <a:endParaRPr lang="en-US" sz="1600" kern="1200" dirty="0">
              <a:solidFill>
                <a:srgbClr val="008881"/>
              </a:solidFill>
              <a:latin typeface="News Gothic M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rot="16200000">
            <a:off x="214097" y="2822295"/>
            <a:ext cx="3581399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defTabSz="457200"/>
            <a:r>
              <a:rPr lang="en-US" sz="1600" kern="12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t>Router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286000" y="1861992"/>
            <a:ext cx="1533402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defTabSz="457200">
              <a:defRPr/>
            </a:pPr>
            <a:r>
              <a:rPr lang="en-US" sz="1200" b="1" kern="1200" dirty="0" err="1" smtClean="0">
                <a:solidFill>
                  <a:prstClr val="white"/>
                </a:solidFill>
                <a:latin typeface="News Gothic MT"/>
                <a:ea typeface="+mn-ea"/>
                <a:cs typeface="+mn-cs"/>
              </a:rPr>
              <a:t>Blobstore</a:t>
            </a:r>
            <a:endParaRPr lang="en-US" sz="1200" b="1" kern="1200" dirty="0">
              <a:solidFill>
                <a:prstClr val="white"/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8" name="Oval 194"/>
          <p:cNvSpPr/>
          <p:nvPr/>
        </p:nvSpPr>
        <p:spPr>
          <a:xfrm>
            <a:off x="2349505" y="1975996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38600" y="1861992"/>
            <a:ext cx="1533402" cy="443726"/>
            <a:chOff x="5181600" y="2326964"/>
            <a:chExt cx="1533402" cy="443726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Cloud Controller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1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032022" y="3031578"/>
            <a:ext cx="1533402" cy="44372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defTabSz="457200">
              <a:defRPr/>
            </a:pPr>
            <a:r>
              <a:rPr lang="en-US" sz="1200" b="1" kern="1200" dirty="0" smtClean="0">
                <a:solidFill>
                  <a:prstClr val="white"/>
                </a:solidFill>
                <a:latin typeface="News Gothic MT"/>
                <a:ea typeface="+mn-ea"/>
                <a:cs typeface="+mn-cs"/>
              </a:rPr>
              <a:t>     Brain</a:t>
            </a:r>
            <a:endParaRPr lang="en-US" sz="1200" b="1" kern="1200" dirty="0">
              <a:solidFill>
                <a:prstClr val="white"/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13" name="Teardrop 133"/>
          <p:cNvSpPr/>
          <p:nvPr/>
        </p:nvSpPr>
        <p:spPr>
          <a:xfrm rot="11254553">
            <a:off x="4169586" y="3092247"/>
            <a:ext cx="239023" cy="210913"/>
          </a:xfrm>
          <a:custGeom>
            <a:avLst/>
            <a:gdLst/>
            <a:ahLst/>
            <a:cxnLst/>
            <a:rect l="l" t="t" r="r" b="b"/>
            <a:pathLst>
              <a:path w="977409" h="862463">
                <a:moveTo>
                  <a:pt x="259894" y="587617"/>
                </a:moveTo>
                <a:cubicBezTo>
                  <a:pt x="303121" y="581868"/>
                  <a:pt x="333503" y="542165"/>
                  <a:pt x="327754" y="498938"/>
                </a:cubicBezTo>
                <a:cubicBezTo>
                  <a:pt x="322005" y="455710"/>
                  <a:pt x="282301" y="425328"/>
                  <a:pt x="239074" y="431078"/>
                </a:cubicBezTo>
                <a:cubicBezTo>
                  <a:pt x="195846" y="436827"/>
                  <a:pt x="165465" y="476530"/>
                  <a:pt x="171214" y="519757"/>
                </a:cubicBezTo>
                <a:cubicBezTo>
                  <a:pt x="176963" y="562985"/>
                  <a:pt x="216666" y="593367"/>
                  <a:pt x="259894" y="587617"/>
                </a:cubicBezTo>
                <a:close/>
                <a:moveTo>
                  <a:pt x="496117" y="556200"/>
                </a:moveTo>
                <a:cubicBezTo>
                  <a:pt x="539344" y="550450"/>
                  <a:pt x="569726" y="510747"/>
                  <a:pt x="563976" y="467520"/>
                </a:cubicBezTo>
                <a:cubicBezTo>
                  <a:pt x="558227" y="424293"/>
                  <a:pt x="518524" y="393911"/>
                  <a:pt x="475297" y="399660"/>
                </a:cubicBezTo>
                <a:cubicBezTo>
                  <a:pt x="432069" y="405409"/>
                  <a:pt x="401688" y="445112"/>
                  <a:pt x="407437" y="488340"/>
                </a:cubicBezTo>
                <a:cubicBezTo>
                  <a:pt x="413186" y="531567"/>
                  <a:pt x="452889" y="561949"/>
                  <a:pt x="496117" y="556200"/>
                </a:cubicBezTo>
                <a:close/>
                <a:moveTo>
                  <a:pt x="732341" y="524782"/>
                </a:moveTo>
                <a:cubicBezTo>
                  <a:pt x="775568" y="519033"/>
                  <a:pt x="805950" y="479329"/>
                  <a:pt x="800200" y="436102"/>
                </a:cubicBezTo>
                <a:cubicBezTo>
                  <a:pt x="794451" y="392875"/>
                  <a:pt x="754748" y="362493"/>
                  <a:pt x="711521" y="368242"/>
                </a:cubicBezTo>
                <a:cubicBezTo>
                  <a:pt x="668293" y="373991"/>
                  <a:pt x="637912" y="413695"/>
                  <a:pt x="643661" y="456922"/>
                </a:cubicBezTo>
                <a:cubicBezTo>
                  <a:pt x="649410" y="500149"/>
                  <a:pt x="689113" y="530531"/>
                  <a:pt x="732341" y="524782"/>
                </a:cubicBezTo>
                <a:close/>
                <a:moveTo>
                  <a:pt x="539319" y="856951"/>
                </a:moveTo>
                <a:cubicBezTo>
                  <a:pt x="270888" y="892653"/>
                  <a:pt x="30621" y="751209"/>
                  <a:pt x="2667" y="541027"/>
                </a:cubicBezTo>
                <a:cubicBezTo>
                  <a:pt x="-25288" y="330846"/>
                  <a:pt x="169657" y="131519"/>
                  <a:pt x="438089" y="95817"/>
                </a:cubicBezTo>
                <a:cubicBezTo>
                  <a:pt x="491646" y="88694"/>
                  <a:pt x="544084" y="88623"/>
                  <a:pt x="593712" y="96560"/>
                </a:cubicBezTo>
                <a:cubicBezTo>
                  <a:pt x="709420" y="94638"/>
                  <a:pt x="825104" y="62149"/>
                  <a:pt x="940790" y="0"/>
                </a:cubicBezTo>
                <a:cubicBezTo>
                  <a:pt x="908291" y="72634"/>
                  <a:pt x="884680" y="145268"/>
                  <a:pt x="870775" y="218069"/>
                </a:cubicBezTo>
                <a:cubicBezTo>
                  <a:pt x="927482" y="270002"/>
                  <a:pt x="964730" y="336463"/>
                  <a:pt x="974742" y="411741"/>
                </a:cubicBezTo>
                <a:cubicBezTo>
                  <a:pt x="1002697" y="621923"/>
                  <a:pt x="807751" y="821250"/>
                  <a:pt x="539319" y="85695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57291" y="3765100"/>
            <a:ext cx="1099435" cy="781049"/>
            <a:chOff x="5412945" y="3105151"/>
            <a:chExt cx="1099435" cy="781049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Cell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6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9005" y="3765100"/>
            <a:ext cx="1099435" cy="781049"/>
            <a:chOff x="5412945" y="3105151"/>
            <a:chExt cx="1099435" cy="781049"/>
          </a:xfrm>
        </p:grpSpPr>
        <p:sp>
          <p:nvSpPr>
            <p:cNvPr id="18" name="Rounded Rectangle 17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Cell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19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40719" y="3765100"/>
            <a:ext cx="1099435" cy="781049"/>
            <a:chOff x="5412945" y="3105151"/>
            <a:chExt cx="1099435" cy="781049"/>
          </a:xfrm>
        </p:grpSpPr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defTabSz="457200">
                <a:defRPr/>
              </a:pPr>
              <a:r>
                <a:rPr lang="en-US" sz="1200" b="1" kern="1200" dirty="0" smtClean="0">
                  <a:solidFill>
                    <a:prstClr val="white"/>
                  </a:solidFill>
                  <a:latin typeface="News Gothic MT"/>
                  <a:ea typeface="+mn-ea"/>
                  <a:cs typeface="+mn-cs"/>
                </a:rPr>
                <a:t>Cell</a:t>
              </a:r>
              <a:endParaRPr lang="en-US" sz="1200" b="1" kern="1200" dirty="0">
                <a:solidFill>
                  <a:prstClr val="white"/>
                </a:solidFill>
                <a:latin typeface="News Gothic MT"/>
                <a:ea typeface="+mn-ea"/>
                <a:cs typeface="+mn-cs"/>
              </a:endParaRPr>
            </a:p>
          </p:txBody>
        </p:sp>
        <p:sp>
          <p:nvSpPr>
            <p:cNvPr id="22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>
                <a:solidFill>
                  <a:prstClr val="white"/>
                </a:solidFill>
                <a:latin typeface="News Gothic MT"/>
              </a:endParaRPr>
            </a:p>
          </p:txBody>
        </p:sp>
      </p:grpSp>
      <p:cxnSp>
        <p:nvCxnSpPr>
          <p:cNvPr id="24" name="Straight Connector 23"/>
          <p:cNvCxnSpPr>
            <a:stCxn id="7" idx="3"/>
            <a:endCxn id="10" idx="1"/>
          </p:cNvCxnSpPr>
          <p:nvPr/>
        </p:nvCxnSpPr>
        <p:spPr>
          <a:xfrm>
            <a:off x="3819402" y="2083855"/>
            <a:ext cx="21919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ardrop 25"/>
          <p:cNvSpPr/>
          <p:nvPr/>
        </p:nvSpPr>
        <p:spPr>
          <a:xfrm rot="18900000">
            <a:off x="3533625" y="204696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39" name="Straight Arrow Connector 38"/>
          <p:cNvCxnSpPr>
            <a:stCxn id="10" idx="2"/>
            <a:endCxn id="12" idx="0"/>
          </p:cNvCxnSpPr>
          <p:nvPr/>
        </p:nvCxnSpPr>
        <p:spPr>
          <a:xfrm flipH="1">
            <a:off x="4798723" y="2305718"/>
            <a:ext cx="6578" cy="72586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ardrop 40"/>
          <p:cNvSpPr/>
          <p:nvPr/>
        </p:nvSpPr>
        <p:spPr>
          <a:xfrm rot="18900000">
            <a:off x="3533625" y="204696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5572" y="3100370"/>
            <a:ext cx="2076450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2"/>
          <p:cNvSpPr/>
          <p:nvPr/>
        </p:nvSpPr>
        <p:spPr>
          <a:xfrm>
            <a:off x="1889505" y="3733210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599090" y="2854836"/>
            <a:ext cx="1038662" cy="776287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kern="1200" dirty="0" smtClean="0">
                <a:solidFill>
                  <a:prstClr val="white"/>
                </a:solidFill>
                <a:latin typeface="News Gothic MT"/>
              </a:rPr>
              <a:t>Access App</a:t>
            </a:r>
            <a:endParaRPr lang="en-US" kern="1200" dirty="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98079" y="3475304"/>
            <a:ext cx="758647" cy="289796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"/>
          <p:cNvSpPr/>
          <p:nvPr/>
        </p:nvSpPr>
        <p:spPr>
          <a:xfrm rot="5400000">
            <a:off x="3427170" y="383476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8" name="Rounded Rectangle 9"/>
          <p:cNvSpPr/>
          <p:nvPr/>
        </p:nvSpPr>
        <p:spPr>
          <a:xfrm>
            <a:off x="3951726" y="420378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53" name="Curved Connector 52"/>
          <p:cNvCxnSpPr>
            <a:stCxn id="48" idx="3"/>
            <a:endCxn id="15" idx="1"/>
          </p:cNvCxnSpPr>
          <p:nvPr/>
        </p:nvCxnSpPr>
        <p:spPr>
          <a:xfrm>
            <a:off x="1637752" y="3242980"/>
            <a:ext cx="1419539" cy="912645"/>
          </a:xfrm>
          <a:prstGeom prst="curvedConnector3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955572" y="3242980"/>
            <a:ext cx="2076450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0"/>
          </p:cNvCxnSpPr>
          <p:nvPr/>
        </p:nvCxnSpPr>
        <p:spPr>
          <a:xfrm flipV="1">
            <a:off x="3607009" y="3475304"/>
            <a:ext cx="706873" cy="289796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94708" y="3469059"/>
            <a:ext cx="0" cy="289796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ardrop 58"/>
          <p:cNvSpPr/>
          <p:nvPr/>
        </p:nvSpPr>
        <p:spPr>
          <a:xfrm rot="18900000">
            <a:off x="3533625" y="204696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0" name="Rectangle 41"/>
          <p:cNvSpPr/>
          <p:nvPr/>
        </p:nvSpPr>
        <p:spPr>
          <a:xfrm rot="5400000">
            <a:off x="4607421" y="383476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1" name="Rounded Rectangle 9"/>
          <p:cNvSpPr/>
          <p:nvPr/>
        </p:nvSpPr>
        <p:spPr>
          <a:xfrm>
            <a:off x="5131977" y="420378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15668" y="3992811"/>
            <a:ext cx="102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sz="18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Platform Runtime</a:t>
            </a:r>
            <a:endParaRPr lang="en-US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556334" y="2565918"/>
            <a:ext cx="4156489" cy="2130409"/>
          </a:xfrm>
          <a:prstGeom prst="roundRect">
            <a:avLst/>
          </a:prstGeom>
          <a:solidFill>
            <a:srgbClr val="008881">
              <a:alpha val="13000"/>
            </a:srgb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News Gothic MT"/>
              </a:rPr>
              <a:t>Container Management - DIEGO</a:t>
            </a:r>
            <a:endParaRPr lang="en-US" sz="1600" kern="1200" dirty="0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17151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0864E-6 L -0.00087 0.434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0864E-6 L 0.12674 0.4322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215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  <p:bldP spid="27" grpId="0" animBg="1"/>
      <p:bldP spid="2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98045</TotalTime>
  <Words>689</Words>
  <Application>Microsoft Macintosh PowerPoint</Application>
  <PresentationFormat>On-screen Show (16:9)</PresentationFormat>
  <Paragraphs>222</Paragraphs>
  <Slides>10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Pivotal_interim_040113_template_</vt:lpstr>
      <vt:lpstr>PowerPoint Presentation</vt:lpstr>
      <vt:lpstr>Cloud Foundry: An Application-centric Platform</vt:lpstr>
      <vt:lpstr>A Multi-Cloud 3rd Platform: Cloud Foundry</vt:lpstr>
      <vt:lpstr>PowerPoint Presentation</vt:lpstr>
      <vt:lpstr>PowerPoint Presentation</vt:lpstr>
      <vt:lpstr>PowerPoint Presentation</vt:lpstr>
      <vt:lpstr>PowerPoint Presentation</vt:lpstr>
      <vt:lpstr>Customize the Container Experience</vt:lpstr>
      <vt:lpstr>The App-Container Approach - Scaling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Raviteja Appalla</cp:lastModifiedBy>
  <cp:revision>613</cp:revision>
  <dcterms:modified xsi:type="dcterms:W3CDTF">2016-05-31T20:21:43Z</dcterms:modified>
</cp:coreProperties>
</file>