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8"/>
  </p:notesMasterIdLst>
  <p:sldIdLst>
    <p:sldId id="485" r:id="rId2"/>
    <p:sldId id="580" r:id="rId3"/>
    <p:sldId id="540" r:id="rId4"/>
    <p:sldId id="537" r:id="rId5"/>
    <p:sldId id="538" r:id="rId6"/>
    <p:sldId id="579" r:id="rId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Architecture and Containers" id="{034C3DF1-856F-4249-ADCC-42CE91373AA9}">
          <p14:sldIdLst>
            <p14:sldId id="485"/>
            <p14:sldId id="580"/>
            <p14:sldId id="540"/>
            <p14:sldId id="537"/>
            <p14:sldId id="538"/>
            <p14:sldId id="579"/>
          </p14:sldIdLst>
        </p14:section>
        <p14:section name="Operations" id="{87B982B4-CBB2-C14B-980A-235021ECE9F5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bby Anandan" initials="" lastIdx="1" clrIdx="0"/>
  <p:cmAuthor id="1" name="Marius Bogoevici" initials="" lastIdx="1" clrIdx="1"/>
  <p:cmAuthor id="2" name="Rajesh Jain" initials="" lastIdx="4" clrIdx="2"/>
  <p:cmAuthor id="3" name="Vivian Fialho" initials="" lastIdx="4" clrIdx="3"/>
  <p:cmAuthor id="4" name="Marcelo Borges" initials="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78A"/>
    <a:srgbClr val="EFEFEF"/>
    <a:srgbClr val="21635B"/>
    <a:srgbClr val="007CA2"/>
    <a:srgbClr val="33928A"/>
    <a:srgbClr val="FFCC66"/>
    <a:srgbClr val="6F391C"/>
    <a:srgbClr val="D3D3D3"/>
    <a:srgbClr val="D9D9D9"/>
    <a:srgbClr val="006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730357E-93A8-4261-B1C9-CC12F3EA413F}">
  <a:tblStyle styleId="{9730357E-93A8-4261-B1C9-CC12F3EA413F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BD45589-F490-4F9B-8423-FB0429940A51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A1A9225-6EAF-4431-849E-CC4CF34863AB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C7EE857-DDB9-4534-9EAF-1C7BEA9C0FA0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B5092FE-5CEC-4CF4-BDA5-9081C11EFF3B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7" autoAdjust="0"/>
    <p:restoredTop sz="86757" autoAdjust="0"/>
  </p:normalViewPr>
  <p:slideViewPr>
    <p:cSldViewPr snapToGrid="0" snapToObjects="1">
      <p:cViewPr varScale="1">
        <p:scale>
          <a:sx n="62" d="100"/>
          <a:sy n="62" d="100"/>
        </p:scale>
        <p:origin x="-195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4972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buildpacks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</a:t>
            </a:r>
            <a:r>
              <a:rPr lang="en-US" baseline="0" dirty="0" smtClean="0"/>
              <a:t> we can compare and contrast with other container solutions like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. We can bring up the advantages on the fact the container is built on the fly and that the </a:t>
            </a:r>
            <a:r>
              <a:rPr lang="en-US" baseline="0" dirty="0" err="1" smtClean="0"/>
              <a:t>buildpack</a:t>
            </a:r>
            <a:r>
              <a:rPr lang="en-US" baseline="0" dirty="0" smtClean="0"/>
              <a:t> provides consistency in building, updating and patching container images. Sometimes infrastructure people get’s concerned about the fact we bring our own OS images (</a:t>
            </a:r>
            <a:r>
              <a:rPr lang="en-US" baseline="0" dirty="0" err="1" smtClean="0"/>
              <a:t>stemcells</a:t>
            </a:r>
            <a:r>
              <a:rPr lang="en-US" baseline="0" dirty="0" smtClean="0"/>
              <a:t>) in regards to their “special” security and other needs. We need to find a subtle way to explain these “special” needs are often part of the problem. We should defer any detail security discussion as it can get hairy. </a:t>
            </a: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Shape 1700"/>
          <p:cNvSpPr txBox="1">
            <a:spLocks noGrp="1"/>
          </p:cNvSpPr>
          <p:nvPr>
            <p:ph type="body" idx="1"/>
          </p:nvPr>
        </p:nvSpPr>
        <p:spPr>
          <a:xfrm>
            <a:off x="295170" y="2972429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lIns="90500" tIns="90500" rIns="90500" bIns="905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1" name="Shape 1701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800" dirty="0" smtClean="0">
                <a:solidFill>
                  <a:srgbClr val="FFFFFF"/>
                </a:solidFill>
              </a:rPr>
              <a:t>Java</a:t>
            </a:r>
          </a:p>
          <a:p>
            <a:pPr lvl="1"/>
            <a:r>
              <a:rPr lang="en-US" sz="1800" dirty="0" smtClean="0">
                <a:solidFill>
                  <a:srgbClr val="FFFFFF"/>
                </a:solidFill>
              </a:rPr>
              <a:t>Ruby</a:t>
            </a:r>
          </a:p>
          <a:p>
            <a:pPr lvl="1"/>
            <a:r>
              <a:rPr lang="en-US" sz="1800" dirty="0" err="1" smtClean="0">
                <a:solidFill>
                  <a:srgbClr val="FFFFFF"/>
                </a:solidFill>
              </a:rPr>
              <a:t>Node.js</a:t>
            </a:r>
            <a:endParaRPr lang="en-US" sz="1800" dirty="0" smtClean="0">
              <a:solidFill>
                <a:srgbClr val="FFFFFF"/>
              </a:solidFill>
            </a:endParaRPr>
          </a:p>
          <a:p>
            <a:r>
              <a:rPr lang="en-US" sz="1800" dirty="0" smtClean="0">
                <a:solidFill>
                  <a:srgbClr val="FFFFFF"/>
                </a:solidFill>
              </a:rPr>
              <a:t>Custom Build packs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79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1701800" y="3094038"/>
            <a:ext cx="5689499" cy="44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SzPct val="25000"/>
              <a:buFont typeface="Arial"/>
              <a:buNone/>
            </a:pPr>
            <a:r>
              <a:rPr lang="en" sz="2250" b="0" i="0" u="none" strike="noStrike" cap="none" baseline="0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  <a:rtl val="0"/>
              </a:rPr>
              <a:t>BUILT FOR THE </a:t>
            </a:r>
            <a:r>
              <a:rPr lang="en" sz="2250" b="0" i="0" u="none" strike="noStrike" cap="none" baseline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SPEED OF BUSINESS</a:t>
            </a: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263" y="1658938"/>
            <a:ext cx="5189399" cy="12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1" name="Shape 41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299" cy="6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026053" y="2447127"/>
            <a:ext cx="6048299" cy="5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1C7B70"/>
              </a:buClr>
              <a:buFont typeface="Arial"/>
              <a:buNone/>
              <a:defRPr/>
            </a:lvl1pPr>
            <a:lvl2pPr rtl="0">
              <a:spcBef>
                <a:spcPts val="300"/>
              </a:spcBef>
              <a:buClr>
                <a:srgbClr val="1C7B70"/>
              </a:buClr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Sub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567274" y="951201"/>
            <a:ext cx="8119500" cy="2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>
              <a:solidFill>
                <a:srgbClr val="0A1215"/>
              </a:solidFill>
              <a:latin typeface="News Gothic MT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494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20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2A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" name="Shape 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366712" y="5018087"/>
            <a:ext cx="2274900" cy="9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8" r:id="rId5"/>
    <p:sldLayoutId id="2147483662" r:id="rId6"/>
    <p:sldLayoutId id="2147483663" r:id="rId7"/>
    <p:sldLayoutId id="2147483688" r:id="rId8"/>
    <p:sldLayoutId id="2147483689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microsoft.com/office/2007/relationships/hdphoto" Target="../media/hdphoto1.wdp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foundry-community/cf-docs-contrib/wiki/Buildpacks" TargetMode="External"/><Relationship Id="rId4" Type="http://schemas.openxmlformats.org/officeDocument/2006/relationships/hyperlink" Target="https://github.com/cloudfoundry/java-buildpack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akland_port_silent_cran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 descr="pivotal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3455" y="1609787"/>
            <a:ext cx="7897090" cy="123110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Pivotal Cloud Foundry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PCF </a:t>
            </a:r>
            <a:r>
              <a:rPr lang="en-US" sz="2400" b="1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Buildpacks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455" y="4162894"/>
            <a:ext cx="7897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endParaRPr lang="en-US" sz="1600" dirty="0">
              <a:solidFill>
                <a:srgbClr val="FFFFFF"/>
              </a:solidFill>
              <a:cs typeface="Arial"/>
            </a:endParaRPr>
          </a:p>
        </p:txBody>
      </p:sp>
      <p:pic>
        <p:nvPicPr>
          <p:cNvPr id="10" name="Picture 9" descr="att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86" y="104943"/>
            <a:ext cx="986117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8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5"/>
          <p:cNvSpPr txBox="1">
            <a:spLocks/>
          </p:cNvSpPr>
          <p:nvPr/>
        </p:nvSpPr>
        <p:spPr>
          <a:xfrm>
            <a:off x="366713" y="325438"/>
            <a:ext cx="8410576" cy="62388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2C95DD"/>
                </a:solidFill>
                <a:uFillTx/>
              </a:rPr>
              <a:t>Staging and Buildpacks</a:t>
            </a:r>
          </a:p>
        </p:txBody>
      </p:sp>
      <p:sp>
        <p:nvSpPr>
          <p:cNvPr id="3" name="Shape 186"/>
          <p:cNvSpPr txBox="1">
            <a:spLocks/>
          </p:cNvSpPr>
          <p:nvPr/>
        </p:nvSpPr>
        <p:spPr>
          <a:xfrm>
            <a:off x="366714" y="1074737"/>
            <a:ext cx="8410576" cy="3429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>
                <a:srgbClr val="34A7E4"/>
              </a:buClr>
              <a:buSzTx/>
              <a:buFont typeface="Arial"/>
              <a:buNone/>
              <a:defRPr sz="2500">
                <a:solidFill>
                  <a:srgbClr val="4D4D4D"/>
                </a:solidFill>
                <a:uFill>
                  <a:solidFill>
                    <a:srgbClr val="60606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bg1"/>
                </a:solidFill>
              </a:rPr>
              <a:t>Buildpacks are responsible for preparing the machine image for an application.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hape 188"/>
          <p:cNvSpPr/>
          <p:nvPr/>
        </p:nvSpPr>
        <p:spPr>
          <a:xfrm>
            <a:off x="2078831" y="2814637"/>
            <a:ext cx="2168526" cy="492920"/>
          </a:xfrm>
          <a:prstGeom prst="roundRect">
            <a:avLst>
              <a:gd name="adj" fmla="val 10306"/>
            </a:avLst>
          </a:prstGeom>
          <a:solidFill>
            <a:srgbClr val="F9A7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  <a:endParaRPr/>
          </a:p>
        </p:txBody>
      </p:sp>
      <p:sp>
        <p:nvSpPr>
          <p:cNvPr id="5" name="Shape 189"/>
          <p:cNvSpPr/>
          <p:nvPr/>
        </p:nvSpPr>
        <p:spPr>
          <a:xfrm>
            <a:off x="2078831" y="3371850"/>
            <a:ext cx="4500563" cy="492919"/>
          </a:xfrm>
          <a:prstGeom prst="roundRect">
            <a:avLst>
              <a:gd name="adj" fmla="val 10306"/>
            </a:avLst>
          </a:prstGeom>
          <a:solidFill>
            <a:srgbClr val="F9A7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  <a:endParaRPr/>
          </a:p>
        </p:txBody>
      </p:sp>
      <p:sp>
        <p:nvSpPr>
          <p:cNvPr id="6" name="Shape 190"/>
          <p:cNvSpPr/>
          <p:nvPr/>
        </p:nvSpPr>
        <p:spPr>
          <a:xfrm>
            <a:off x="2064543" y="3922622"/>
            <a:ext cx="4514851" cy="492919"/>
          </a:xfrm>
          <a:prstGeom prst="roundRect">
            <a:avLst>
              <a:gd name="adj" fmla="val 10306"/>
            </a:avLst>
          </a:prstGeom>
          <a:solidFill>
            <a:srgbClr val="0F786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  <a:endParaRPr/>
          </a:p>
        </p:txBody>
      </p:sp>
      <p:sp>
        <p:nvSpPr>
          <p:cNvPr id="7" name="Shape 191"/>
          <p:cNvSpPr/>
          <p:nvPr/>
        </p:nvSpPr>
        <p:spPr>
          <a:xfrm>
            <a:off x="2064543" y="2257425"/>
            <a:ext cx="4514851" cy="492919"/>
          </a:xfrm>
          <a:prstGeom prst="roundRect">
            <a:avLst>
              <a:gd name="adj" fmla="val 10306"/>
            </a:avLst>
          </a:prstGeom>
          <a:solidFill>
            <a:srgbClr val="0F786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  <a:endParaRPr/>
          </a:p>
        </p:txBody>
      </p:sp>
      <p:sp>
        <p:nvSpPr>
          <p:cNvPr id="8" name="Shape 192"/>
          <p:cNvSpPr/>
          <p:nvPr/>
        </p:nvSpPr>
        <p:spPr>
          <a:xfrm>
            <a:off x="3568322" y="2294334"/>
            <a:ext cx="131559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/>
                </a:uFill>
              </a:rPr>
              <a:t>Application</a:t>
            </a:r>
          </a:p>
        </p:txBody>
      </p:sp>
      <p:sp>
        <p:nvSpPr>
          <p:cNvPr id="9" name="Shape 193"/>
          <p:cNvSpPr/>
          <p:nvPr/>
        </p:nvSpPr>
        <p:spPr>
          <a:xfrm>
            <a:off x="2589993" y="2837043"/>
            <a:ext cx="1146201" cy="419101"/>
          </a:xfrm>
          <a:prstGeom prst="rect">
            <a:avLst/>
          </a:prstGeom>
          <a:solidFill>
            <a:srgbClr val="F9A7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/>
                </a:uFill>
              </a:rPr>
              <a:t>Container</a:t>
            </a:r>
          </a:p>
        </p:txBody>
      </p:sp>
      <p:sp>
        <p:nvSpPr>
          <p:cNvPr id="10" name="Shape 194"/>
          <p:cNvSpPr/>
          <p:nvPr/>
        </p:nvSpPr>
        <p:spPr>
          <a:xfrm>
            <a:off x="3736193" y="3408759"/>
            <a:ext cx="97635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/>
                </a:uFill>
              </a:rPr>
              <a:t>Runtime</a:t>
            </a:r>
          </a:p>
        </p:txBody>
      </p:sp>
      <p:sp>
        <p:nvSpPr>
          <p:cNvPr id="11" name="Shape 195"/>
          <p:cNvSpPr/>
          <p:nvPr/>
        </p:nvSpPr>
        <p:spPr>
          <a:xfrm>
            <a:off x="3229994" y="3959531"/>
            <a:ext cx="1992250" cy="419101"/>
          </a:xfrm>
          <a:prstGeom prst="rect">
            <a:avLst/>
          </a:prstGeom>
          <a:solidFill>
            <a:srgbClr val="0F786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/>
                </a:uFill>
              </a:rPr>
              <a:t>Operating System</a:t>
            </a:r>
          </a:p>
        </p:txBody>
      </p:sp>
      <p:sp>
        <p:nvSpPr>
          <p:cNvPr id="12" name="Shape 196"/>
          <p:cNvSpPr/>
          <p:nvPr/>
        </p:nvSpPr>
        <p:spPr>
          <a:xfrm>
            <a:off x="4303712" y="2814637"/>
            <a:ext cx="2275682" cy="492920"/>
          </a:xfrm>
          <a:prstGeom prst="roundRect">
            <a:avLst>
              <a:gd name="adj" fmla="val 10306"/>
            </a:avLst>
          </a:prstGeom>
          <a:solidFill>
            <a:srgbClr val="F9A7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>
              <a:buClr>
                <a:srgbClr val="606060"/>
              </a:buClr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  <a:endParaRPr/>
          </a:p>
        </p:txBody>
      </p:sp>
      <p:sp>
        <p:nvSpPr>
          <p:cNvPr id="13" name="Shape 197"/>
          <p:cNvSpPr/>
          <p:nvPr/>
        </p:nvSpPr>
        <p:spPr>
          <a:xfrm>
            <a:off x="4922848" y="2837043"/>
            <a:ext cx="100698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/>
                </a:uFill>
              </a:rPr>
              <a:t>Libraries</a:t>
            </a:r>
          </a:p>
        </p:txBody>
      </p:sp>
      <p:sp>
        <p:nvSpPr>
          <p:cNvPr id="14" name="Shape 198"/>
          <p:cNvSpPr/>
          <p:nvPr/>
        </p:nvSpPr>
        <p:spPr>
          <a:xfrm>
            <a:off x="492918" y="3240881"/>
            <a:ext cx="1164432" cy="419101"/>
          </a:xfrm>
          <a:prstGeom prst="rect">
            <a:avLst/>
          </a:prstGeom>
          <a:solidFill>
            <a:srgbClr val="0F786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/>
                </a:uFill>
              </a:rPr>
              <a:t>DEA</a:t>
            </a:r>
          </a:p>
        </p:txBody>
      </p:sp>
      <p:sp>
        <p:nvSpPr>
          <p:cNvPr id="15" name="Shape 199"/>
          <p:cNvSpPr/>
          <p:nvPr/>
        </p:nvSpPr>
        <p:spPr>
          <a:xfrm>
            <a:off x="492918" y="2676525"/>
            <a:ext cx="1164432" cy="419100"/>
          </a:xfrm>
          <a:prstGeom prst="rect">
            <a:avLst/>
          </a:prstGeom>
          <a:solidFill>
            <a:srgbClr val="F9A7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FFFFFF"/>
                </a:solidFill>
                <a:uFill>
                  <a:solidFill/>
                </a:uFill>
              </a:rPr>
              <a:t>Buildpack</a:t>
            </a:r>
          </a:p>
        </p:txBody>
      </p:sp>
      <p:sp>
        <p:nvSpPr>
          <p:cNvPr id="16" name="Shape 200"/>
          <p:cNvSpPr/>
          <p:nvPr/>
        </p:nvSpPr>
        <p:spPr>
          <a:xfrm>
            <a:off x="6608650" y="1970534"/>
            <a:ext cx="625121" cy="198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 sz="12200">
                <a:solidFill>
                  <a:srgbClr val="5E5E5E"/>
                </a:solidFill>
                <a:uFill>
                  <a:solidFill>
                    <a:srgbClr val="6C6C6C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200" dirty="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</a:rPr>
              <a:t>}</a:t>
            </a:r>
          </a:p>
        </p:txBody>
      </p:sp>
      <p:sp>
        <p:nvSpPr>
          <p:cNvPr id="17" name="Shape 201"/>
          <p:cNvSpPr/>
          <p:nvPr/>
        </p:nvSpPr>
        <p:spPr>
          <a:xfrm>
            <a:off x="7293713" y="2902078"/>
            <a:ext cx="731676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buClr>
                <a:srgbClr val="000000"/>
              </a:buClr>
              <a:defRPr>
                <a:solidFill>
                  <a:srgbClr val="5E5E5E"/>
                </a:solidFill>
                <a:uFill>
                  <a:solidFill>
                    <a:srgbClr val="6C6C6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FFFFFF"/>
                </a:solidFill>
                <a:uFill>
                  <a:solidFill>
                    <a:srgbClr val="6C6C6C"/>
                  </a:solidFill>
                </a:uFill>
              </a:rPr>
              <a:t>Droplet</a:t>
            </a:r>
          </a:p>
        </p:txBody>
      </p:sp>
    </p:spTree>
    <p:extLst>
      <p:ext uri="{BB962C8B-B14F-4D97-AF65-F5344CB8AC3E}">
        <p14:creationId xmlns:p14="http://schemas.microsoft.com/office/powerpoint/2010/main" val="17351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2800" b="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Platform Runtime – Application Frameworks</a:t>
            </a:r>
            <a:endParaRPr lang="en-US" sz="2800" b="0" i="0" u="none" strike="noStrike" cap="none" baseline="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Shape 80"/>
          <p:cNvGrpSpPr/>
          <p:nvPr/>
        </p:nvGrpSpPr>
        <p:grpSpPr>
          <a:xfrm>
            <a:off x="2187468" y="1171575"/>
            <a:ext cx="4026065" cy="3818441"/>
            <a:chOff x="214735" y="1131358"/>
            <a:chExt cx="4026065" cy="3818441"/>
          </a:xfrm>
        </p:grpSpPr>
        <p:sp>
          <p:nvSpPr>
            <p:cNvPr id="81" name="Shape 81"/>
            <p:cNvSpPr txBox="1"/>
            <p:nvPr/>
          </p:nvSpPr>
          <p:spPr>
            <a:xfrm>
              <a:off x="214735" y="4580467"/>
              <a:ext cx="4026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 defTabSz="457200">
                <a:buSzPct val="25000"/>
              </a:pPr>
              <a:r>
                <a:rPr lang="en-US" sz="1800" kern="1200" dirty="0">
                  <a:solidFill>
                    <a:prstClr val="white"/>
                  </a:solidFill>
                </a:rPr>
                <a:t>* </a:t>
              </a:r>
              <a:r>
                <a:rPr lang="en-US" sz="1800" kern="1200" dirty="0" err="1">
                  <a:solidFill>
                    <a:prstClr val="white"/>
                  </a:solidFill>
                </a:rPr>
                <a:t>Devs</a:t>
              </a:r>
              <a:r>
                <a:rPr lang="en-US" sz="1800" kern="1200" dirty="0">
                  <a:solidFill>
                    <a:prstClr val="white"/>
                  </a:solidFill>
                </a:rPr>
                <a:t> may bring a custom </a:t>
              </a:r>
              <a:r>
                <a:rPr lang="en-US" sz="1800" kern="1200" dirty="0" err="1">
                  <a:solidFill>
                    <a:prstClr val="white"/>
                  </a:solidFill>
                </a:rPr>
                <a:t>buildpack</a:t>
              </a:r>
              <a:endParaRPr lang="en-US" sz="1800" kern="1200" dirty="0">
                <a:solidFill>
                  <a:prstClr val="white"/>
                </a:solidFill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277511" y="1131358"/>
              <a:ext cx="3254374" cy="2540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 defTabSz="457200"/>
              <a:endParaRPr sz="1800" kern="1200">
                <a:solidFill>
                  <a:prstClr val="white"/>
                </a:solidFill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72785" y="203623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508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 defTabSz="457200">
                <a:buSzPct val="25000"/>
              </a:pPr>
              <a:r>
                <a:rPr lang="en-US" sz="1800" kern="1200">
                  <a:solidFill>
                    <a:prstClr val="white"/>
                  </a:solidFill>
                </a:rPr>
                <a:t>runtime layer*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572785" y="288713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 defTabSz="457200">
                <a:buSzPct val="25000"/>
              </a:pPr>
              <a:r>
                <a:rPr lang="en-US" sz="1800" kern="1200">
                  <a:solidFill>
                    <a:prstClr val="white"/>
                  </a:solidFill>
                </a:rPr>
                <a:t>OS image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572785" y="120438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 defTabSz="457200">
                <a:buSzPct val="25000"/>
              </a:pPr>
              <a:r>
                <a:rPr lang="en-US" sz="1800" kern="1200">
                  <a:solidFill>
                    <a:prstClr val="white"/>
                  </a:solidFill>
                </a:rPr>
                <a:t>application layer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566435" y="3747557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 defTabSz="457200">
                <a:buSzPct val="25000"/>
              </a:pPr>
              <a:r>
                <a:rPr lang="en-US" sz="1800" kern="1200">
                  <a:solidFill>
                    <a:prstClr val="white"/>
                  </a:solidFill>
                </a:rPr>
                <a:t>linux host &amp; kernel</a:t>
              </a: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259512" y="2309799"/>
            <a:ext cx="1670940" cy="1421369"/>
            <a:chOff x="3612312" y="3024691"/>
            <a:chExt cx="1670940" cy="1421369"/>
          </a:xfrm>
        </p:grpSpPr>
        <p:grpSp>
          <p:nvGrpSpPr>
            <p:cNvPr id="89" name="Shape 89"/>
            <p:cNvGrpSpPr/>
            <p:nvPr/>
          </p:nvGrpSpPr>
          <p:grpSpPr>
            <a:xfrm>
              <a:off x="3612313" y="4028402"/>
              <a:ext cx="1647824" cy="417658"/>
              <a:chOff x="3670300" y="3971926"/>
              <a:chExt cx="1647824" cy="409573"/>
            </a:xfrm>
          </p:grpSpPr>
          <p:sp>
            <p:nvSpPr>
              <p:cNvPr id="90" name="Shape 90"/>
              <p:cNvSpPr txBox="1"/>
              <p:nvPr/>
            </p:nvSpPr>
            <p:spPr>
              <a:xfrm>
                <a:off x="3856466" y="4019300"/>
                <a:ext cx="1300356" cy="3018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 defTabSz="457200">
                  <a:buSzPct val="25000"/>
                </a:pPr>
                <a:r>
                  <a:rPr lang="en-US" kern="1200">
                    <a:solidFill>
                      <a:srgbClr val="F5F5F5"/>
                    </a:solidFill>
                  </a:rPr>
                  <a:t>App container</a:t>
                </a: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3670300" y="3971926"/>
                <a:ext cx="1647824" cy="409573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l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 defTabSz="457200"/>
                <a:endParaRPr sz="1800" kern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Shape 92"/>
            <p:cNvSpPr/>
            <p:nvPr/>
          </p:nvSpPr>
          <p:spPr>
            <a:xfrm>
              <a:off x="3612312" y="3507316"/>
              <a:ext cx="1670940" cy="40428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 defTabSz="457200">
                <a:buSzPct val="25000"/>
              </a:pPr>
              <a:r>
                <a:rPr lang="en-US" kern="1200">
                  <a:solidFill>
                    <a:prstClr val="white"/>
                  </a:solidFill>
                </a:rPr>
                <a:t>PCF Supported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3612312" y="3024691"/>
              <a:ext cx="1670940" cy="40428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 defTabSz="457200">
                <a:buSzPct val="25000"/>
              </a:pPr>
              <a:r>
                <a:rPr lang="en-US" kern="1200">
                  <a:solidFill>
                    <a:prstClr val="white"/>
                  </a:solidFill>
                </a:rPr>
                <a:t>Dev Supported</a:t>
              </a:r>
            </a:p>
          </p:txBody>
        </p:sp>
      </p:grpSp>
      <p:sp>
        <p:nvSpPr>
          <p:cNvPr id="94" name="Shape 94"/>
          <p:cNvSpPr/>
          <p:nvPr/>
        </p:nvSpPr>
        <p:spPr>
          <a:xfrm>
            <a:off x="259507" y="3859259"/>
            <a:ext cx="1670940" cy="404284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457200">
              <a:buSzPct val="25000"/>
            </a:pPr>
            <a:r>
              <a:rPr lang="en-US" kern="1200">
                <a:solidFill>
                  <a:prstClr val="white"/>
                </a:solidFill>
              </a:rPr>
              <a:t>Ops Supported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901866" y="1191666"/>
            <a:ext cx="2852675" cy="31393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457200">
              <a:buSzPct val="25000"/>
            </a:pPr>
            <a:r>
              <a:rPr lang="en-US" sz="1800" kern="1200" dirty="0">
                <a:solidFill>
                  <a:srgbClr val="F5F5F5"/>
                </a:solidFill>
              </a:rPr>
              <a:t>PCF </a:t>
            </a:r>
            <a:r>
              <a:rPr lang="en-US" sz="1800" kern="1200" dirty="0" err="1">
                <a:solidFill>
                  <a:srgbClr val="F5F5F5"/>
                </a:solidFill>
              </a:rPr>
              <a:t>buildpacks</a:t>
            </a:r>
            <a:r>
              <a:rPr lang="en-US" sz="1800" kern="1200" dirty="0">
                <a:solidFill>
                  <a:srgbClr val="F5F5F5"/>
                </a:solidFill>
              </a:rPr>
              <a:t> provide full support and maintenance for 3 of the 4 layers of the container stack</a:t>
            </a:r>
          </a:p>
          <a:p>
            <a:pPr defTabSz="457200"/>
            <a:endParaRPr sz="1800" kern="1200" dirty="0">
              <a:solidFill>
                <a:srgbClr val="F5F5F5"/>
              </a:solidFill>
            </a:endParaRPr>
          </a:p>
          <a:p>
            <a:pPr defTabSz="457200">
              <a:buSzPct val="25000"/>
            </a:pPr>
            <a:r>
              <a:rPr lang="en-US" sz="1800" kern="1200" dirty="0" err="1">
                <a:solidFill>
                  <a:srgbClr val="F5F5F5"/>
                </a:solidFill>
              </a:rPr>
              <a:t>Devs</a:t>
            </a:r>
            <a:r>
              <a:rPr lang="en-US" sz="1800" kern="1200" dirty="0">
                <a:solidFill>
                  <a:srgbClr val="F5F5F5"/>
                </a:solidFill>
              </a:rPr>
              <a:t> can focus on just the app code</a:t>
            </a:r>
          </a:p>
          <a:p>
            <a:pPr defTabSz="457200"/>
            <a:endParaRPr sz="1800" kern="1200" dirty="0">
              <a:solidFill>
                <a:srgbClr val="F5F5F5"/>
              </a:solidFill>
            </a:endParaRPr>
          </a:p>
          <a:p>
            <a:pPr defTabSz="457200">
              <a:buSzPct val="25000"/>
            </a:pPr>
            <a:r>
              <a:rPr lang="en-US" sz="1800" kern="1200" dirty="0">
                <a:solidFill>
                  <a:srgbClr val="F5F5F5"/>
                </a:solidFill>
              </a:rPr>
              <a:t>PCF creates the container image for you</a:t>
            </a:r>
          </a:p>
        </p:txBody>
      </p:sp>
      <p:sp>
        <p:nvSpPr>
          <p:cNvPr id="21" name="Shape 81"/>
          <p:cNvSpPr txBox="1"/>
          <p:nvPr/>
        </p:nvSpPr>
        <p:spPr>
          <a:xfrm>
            <a:off x="2250243" y="854104"/>
            <a:ext cx="325437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457200">
              <a:buSzPct val="25000"/>
            </a:pPr>
            <a:r>
              <a:rPr lang="en-US" sz="1800" kern="1200" dirty="0" smtClean="0">
                <a:solidFill>
                  <a:prstClr val="white"/>
                </a:solidFill>
              </a:rPr>
              <a:t>Container image</a:t>
            </a:r>
            <a:endParaRPr lang="en-US" sz="1800" kern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1624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Shape 17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138A7E"/>
                </a:solidFill>
                <a:latin typeface="Arial"/>
                <a:ea typeface="Arial"/>
                <a:cs typeface="Arial"/>
                <a:sym typeface="Arial"/>
              </a:rPr>
              <a:t>Runtime Benefits With PCF</a:t>
            </a:r>
          </a:p>
        </p:txBody>
      </p:sp>
      <p:sp>
        <p:nvSpPr>
          <p:cNvPr id="1704" name="Shape 1704"/>
          <p:cNvSpPr txBox="1"/>
          <p:nvPr/>
        </p:nvSpPr>
        <p:spPr>
          <a:xfrm>
            <a:off x="3677787" y="1265368"/>
            <a:ext cx="5265283" cy="313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457200">
              <a:buClr>
                <a:srgbClr val="F5F5F5"/>
              </a:buClr>
              <a:buSzPct val="25000"/>
              <a:buFont typeface="Arial"/>
              <a:buNone/>
            </a:pPr>
            <a:r>
              <a:rPr lang="en-US" sz="1800" b="1" kern="1200" dirty="0">
                <a:solidFill>
                  <a:srgbClr val="F5F5F5"/>
                </a:solidFill>
              </a:rPr>
              <a:t>6 Language Runtimes Maintained with </a:t>
            </a:r>
            <a:r>
              <a:rPr lang="en-US" sz="1800" b="1" kern="1200" dirty="0" err="1">
                <a:solidFill>
                  <a:srgbClr val="F5F5F5"/>
                </a:solidFill>
              </a:rPr>
              <a:t>Buildpacks</a:t>
            </a:r>
            <a:endParaRPr lang="en-US" sz="1800" b="1" kern="1200" dirty="0">
              <a:solidFill>
                <a:srgbClr val="F5F5F5"/>
              </a:solidFill>
            </a:endParaRPr>
          </a:p>
          <a:p>
            <a:pPr marL="285750" indent="-285750" defTabSz="457200">
              <a:buClr>
                <a:srgbClr val="F5F5F5"/>
              </a:buClr>
              <a:buSzPct val="100000"/>
              <a:buFont typeface="Arial"/>
              <a:buChar char="•"/>
            </a:pPr>
            <a:r>
              <a:rPr lang="en-US" sz="1800" kern="1200" dirty="0">
                <a:solidFill>
                  <a:srgbClr val="F5F5F5"/>
                </a:solidFill>
              </a:rPr>
              <a:t>Java, Node, Python, PHP, Ruby, Go</a:t>
            </a:r>
          </a:p>
          <a:p>
            <a:pPr marL="285750" indent="-171450" defTabSz="457200">
              <a:buClr>
                <a:srgbClr val="262626"/>
              </a:buClr>
              <a:buFont typeface="Arial"/>
              <a:buNone/>
            </a:pPr>
            <a:endParaRPr sz="1800" kern="1200" dirty="0">
              <a:solidFill>
                <a:srgbClr val="F5F5F5"/>
              </a:solidFill>
            </a:endParaRPr>
          </a:p>
          <a:p>
            <a:pPr defTabSz="457200">
              <a:buClr>
                <a:srgbClr val="F5F5F5"/>
              </a:buClr>
              <a:buSzPct val="25000"/>
              <a:buFont typeface="Arial"/>
              <a:buNone/>
            </a:pPr>
            <a:r>
              <a:rPr lang="en-US" sz="1800" b="1" kern="1200" dirty="0">
                <a:solidFill>
                  <a:srgbClr val="F5F5F5"/>
                </a:solidFill>
              </a:rPr>
              <a:t>Enterprise Support with </a:t>
            </a:r>
            <a:r>
              <a:rPr lang="en-US" sz="1800" b="1" kern="1200" dirty="0" err="1">
                <a:solidFill>
                  <a:srgbClr val="F5F5F5"/>
                </a:solidFill>
              </a:rPr>
              <a:t>Buildpacks</a:t>
            </a:r>
            <a:r>
              <a:rPr lang="en-US" sz="1800" b="1" kern="1200" dirty="0">
                <a:solidFill>
                  <a:srgbClr val="F5F5F5"/>
                </a:solidFill>
              </a:rPr>
              <a:t> </a:t>
            </a:r>
          </a:p>
          <a:p>
            <a:pPr defTabSz="457200">
              <a:buClr>
                <a:srgbClr val="F5F5F5"/>
              </a:buClr>
              <a:buSzPct val="25000"/>
              <a:buFont typeface="Arial"/>
              <a:buNone/>
            </a:pPr>
            <a:r>
              <a:rPr lang="en-US" sz="1800" b="1" kern="1200" dirty="0">
                <a:solidFill>
                  <a:srgbClr val="F5F5F5"/>
                </a:solidFill>
              </a:rPr>
              <a:t>or </a:t>
            </a:r>
            <a:r>
              <a:rPr lang="en-US" sz="1800" b="1" kern="1200" dirty="0" err="1">
                <a:solidFill>
                  <a:srgbClr val="F5F5F5"/>
                </a:solidFill>
              </a:rPr>
              <a:t>Docker</a:t>
            </a:r>
            <a:r>
              <a:rPr lang="en-US" sz="1800" b="1" kern="1200" dirty="0">
                <a:solidFill>
                  <a:srgbClr val="F5F5F5"/>
                </a:solidFill>
              </a:rPr>
              <a:t> Images</a:t>
            </a:r>
          </a:p>
          <a:p>
            <a:pPr defTabSz="457200">
              <a:buClr>
                <a:srgbClr val="262626"/>
              </a:buClr>
              <a:buFont typeface="Arial"/>
              <a:buNone/>
            </a:pPr>
            <a:endParaRPr sz="1800" b="1" kern="1200" dirty="0">
              <a:solidFill>
                <a:srgbClr val="F5F5F5"/>
              </a:solidFill>
            </a:endParaRPr>
          </a:p>
          <a:p>
            <a:pPr defTabSz="457200">
              <a:buClr>
                <a:srgbClr val="F5F5F5"/>
              </a:buClr>
              <a:buSzPct val="25000"/>
              <a:buFont typeface="Arial"/>
              <a:buNone/>
            </a:pPr>
            <a:r>
              <a:rPr lang="en-US" sz="1800" b="1" kern="1200" dirty="0">
                <a:solidFill>
                  <a:srgbClr val="F5F5F5"/>
                </a:solidFill>
              </a:rPr>
              <a:t>Enterprise Middleware Support</a:t>
            </a:r>
          </a:p>
          <a:p>
            <a:pPr marL="285750" indent="-285750" defTabSz="457200">
              <a:buClr>
                <a:srgbClr val="F5F5F5"/>
              </a:buClr>
              <a:buSzPct val="100000"/>
              <a:buFont typeface="Arial"/>
              <a:buChar char="•"/>
            </a:pPr>
            <a:r>
              <a:rPr lang="en-US" sz="1800" kern="1200" dirty="0">
                <a:solidFill>
                  <a:srgbClr val="F5F5F5"/>
                </a:solidFill>
              </a:rPr>
              <a:t>Apache Tomcat Support from #1 Committer</a:t>
            </a:r>
          </a:p>
          <a:p>
            <a:pPr marL="285750" indent="-171450" defTabSz="457200">
              <a:buClr>
                <a:srgbClr val="262626"/>
              </a:buClr>
              <a:buFont typeface="Arial"/>
              <a:buNone/>
            </a:pPr>
            <a:endParaRPr sz="1800" kern="1200" dirty="0">
              <a:solidFill>
                <a:srgbClr val="F5F5F5"/>
              </a:solidFill>
            </a:endParaRPr>
          </a:p>
          <a:p>
            <a:pPr defTabSz="457200">
              <a:buClr>
                <a:srgbClr val="F5F5F5"/>
              </a:buClr>
              <a:buSzPct val="25000"/>
              <a:buFont typeface="Arial"/>
              <a:buNone/>
            </a:pPr>
            <a:r>
              <a:rPr lang="en-US" sz="1800" b="1" kern="1200" dirty="0">
                <a:solidFill>
                  <a:srgbClr val="F5F5F5"/>
                </a:solidFill>
              </a:rPr>
              <a:t>Enterprise Framework Support</a:t>
            </a:r>
          </a:p>
          <a:p>
            <a:pPr marL="285750" indent="-285750" defTabSz="457200">
              <a:buClr>
                <a:srgbClr val="F5F5F5"/>
              </a:buClr>
              <a:buSzPct val="100000"/>
              <a:buFont typeface="Arial"/>
              <a:buChar char="•"/>
            </a:pPr>
            <a:r>
              <a:rPr lang="en-US" sz="1800" kern="1200" dirty="0">
                <a:solidFill>
                  <a:srgbClr val="F5F5F5"/>
                </a:solidFill>
              </a:rPr>
              <a:t>Spring is the #1 Enterprise Java Framework</a:t>
            </a:r>
          </a:p>
        </p:txBody>
      </p:sp>
      <p:grpSp>
        <p:nvGrpSpPr>
          <p:cNvPr id="1705" name="Shape 1705"/>
          <p:cNvGrpSpPr/>
          <p:nvPr/>
        </p:nvGrpSpPr>
        <p:grpSpPr>
          <a:xfrm>
            <a:off x="420386" y="1079495"/>
            <a:ext cx="2635200" cy="3031734"/>
            <a:chOff x="445787" y="1198033"/>
            <a:chExt cx="2635200" cy="3031734"/>
          </a:xfrm>
        </p:grpSpPr>
        <p:sp>
          <p:nvSpPr>
            <p:cNvPr id="1706" name="Shape 1706"/>
            <p:cNvSpPr/>
            <p:nvPr/>
          </p:nvSpPr>
          <p:spPr>
            <a:xfrm>
              <a:off x="445787" y="1198033"/>
              <a:ext cx="2635200" cy="698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508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 defTabSz="457200">
                <a:buClr>
                  <a:prstClr val="white"/>
                </a:buClr>
                <a:buSzPct val="25000"/>
                <a:buFont typeface="Arial"/>
                <a:buNone/>
              </a:pPr>
              <a:r>
                <a:rPr lang="en-US" sz="1800" kern="1200">
                  <a:solidFill>
                    <a:prstClr val="white"/>
                  </a:solidFill>
                </a:rPr>
                <a:t>runtime layer</a:t>
              </a:r>
            </a:p>
          </p:txBody>
        </p:sp>
        <p:pic>
          <p:nvPicPr>
            <p:cNvPr id="1707" name="Shape 17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8145" y="2371513"/>
              <a:ext cx="2150399" cy="698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8" name="Shape 17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2237" y="3285067"/>
              <a:ext cx="1962300" cy="944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330745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66714" y="1074738"/>
            <a:ext cx="8410575" cy="3382962"/>
          </a:xfrm>
          <a:prstGeom prst="rect">
            <a:avLst/>
          </a:prstGeom>
        </p:spPr>
        <p:txBody>
          <a:bodyPr/>
          <a:lstStyle/>
          <a:p>
            <a:r>
              <a:rPr lang="en-US" sz="1800" dirty="0" smtClean="0">
                <a:solidFill>
                  <a:srgbClr val="FFFFFF"/>
                </a:solidFill>
              </a:rPr>
              <a:t>Buildpacks installed into a Cloud </a:t>
            </a:r>
            <a:r>
              <a:rPr lang="en-US" sz="1800" dirty="0">
                <a:solidFill>
                  <a:srgbClr val="FFFFFF"/>
                </a:solidFill>
              </a:rPr>
              <a:t>F</a:t>
            </a:r>
            <a:r>
              <a:rPr lang="en-US" sz="1800" dirty="0" smtClean="0">
                <a:solidFill>
                  <a:srgbClr val="FFFFFF"/>
                </a:solidFill>
              </a:rPr>
              <a:t>oundry instance or loaded from an external location at </a:t>
            </a:r>
            <a:r>
              <a:rPr lang="en-US" sz="1800" dirty="0">
                <a:solidFill>
                  <a:srgbClr val="FFFFFF"/>
                </a:solidFill>
              </a:rPr>
              <a:t>a</a:t>
            </a:r>
            <a:r>
              <a:rPr lang="en-US" sz="1800" dirty="0" smtClean="0">
                <a:solidFill>
                  <a:srgbClr val="FFFFFF"/>
                </a:solidFill>
              </a:rPr>
              <a:t>pp deployment time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Buildpacks provided by public Cloud Foundry</a:t>
            </a:r>
          </a:p>
          <a:p>
            <a:pPr lvl="1"/>
            <a:endParaRPr lang="en-US" sz="1800" dirty="0" smtClean="0">
              <a:solidFill>
                <a:srgbClr val="FFFFFF"/>
              </a:solidFill>
              <a:hlinkClick r:id="rId3"/>
            </a:endParaRPr>
          </a:p>
          <a:p>
            <a:pPr lvl="1"/>
            <a:endParaRPr lang="en-US" sz="1800" dirty="0">
              <a:solidFill>
                <a:srgbClr val="FFFFFF"/>
              </a:solidFill>
              <a:hlinkClick r:id="rId3"/>
            </a:endParaRPr>
          </a:p>
          <a:p>
            <a:pPr lvl="1"/>
            <a:endParaRPr lang="en-US" sz="1800" dirty="0" smtClean="0">
              <a:solidFill>
                <a:srgbClr val="FFFFFF"/>
              </a:solidFill>
              <a:hlinkClick r:id="rId3"/>
            </a:endParaRPr>
          </a:p>
          <a:p>
            <a:pPr lvl="1"/>
            <a:endParaRPr lang="en-US" sz="1800" dirty="0">
              <a:solidFill>
                <a:srgbClr val="FFFFFF"/>
              </a:solidFill>
              <a:hlinkClick r:id="rId3"/>
            </a:endParaRPr>
          </a:p>
          <a:p>
            <a:pPr lvl="1"/>
            <a:endParaRPr lang="en-US" sz="1800" dirty="0" smtClean="0">
              <a:solidFill>
                <a:srgbClr val="FFFFFF"/>
              </a:solidFill>
              <a:hlinkClick r:id=""/>
            </a:endParaRPr>
          </a:p>
          <a:p>
            <a:pPr lvl="1"/>
            <a:endParaRPr lang="en-US" sz="1800" dirty="0" smtClean="0">
              <a:solidFill>
                <a:srgbClr val="FFFFFF"/>
              </a:solidFill>
              <a:hlinkClick r:id=""/>
            </a:endParaRPr>
          </a:p>
          <a:p>
            <a:pPr lvl="1"/>
            <a:r>
              <a:rPr lang="en-US" sz="1800" dirty="0" smtClean="0">
                <a:hlinkClick r:id="rId4"/>
              </a:rPr>
              <a:t>Java Buildpack</a:t>
            </a:r>
            <a:endParaRPr lang="en-US" sz="1800" dirty="0" smtClean="0">
              <a:solidFill>
                <a:srgbClr val="FFFFFF"/>
              </a:solidFill>
              <a:hlinkClick r:id=""/>
            </a:endParaRPr>
          </a:p>
          <a:p>
            <a:pPr lvl="1"/>
            <a:r>
              <a:rPr lang="en-US" sz="1800" dirty="0" smtClean="0">
                <a:solidFill>
                  <a:srgbClr val="FFFFFF"/>
                </a:solidFill>
                <a:hlinkClick r:id=""/>
              </a:rPr>
              <a:t>Cloud Foundry Community Buildpack</a:t>
            </a:r>
            <a:endParaRPr lang="en-US" sz="1800" dirty="0" smtClean="0">
              <a:solidFill>
                <a:srgbClr val="FFFFFF"/>
              </a:solidFill>
            </a:endParaRPr>
          </a:p>
          <a:p>
            <a:pPr lvl="1"/>
            <a:r>
              <a:rPr lang="en-US" sz="1800" dirty="0" smtClean="0">
                <a:solidFill>
                  <a:srgbClr val="FFFFFF"/>
                </a:solidFill>
              </a:rPr>
              <a:t>Write you own</a:t>
            </a:r>
          </a:p>
          <a:p>
            <a:pPr lvl="1"/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2690815" y="2103963"/>
            <a:ext cx="2986085" cy="112736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58938" indent="-287338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smtClean="0">
                <a:solidFill>
                  <a:srgbClr val="FFFFFF"/>
                </a:solidFill>
              </a:rPr>
              <a:t>Go</a:t>
            </a:r>
          </a:p>
          <a:p>
            <a:pPr lvl="1"/>
            <a:r>
              <a:rPr lang="en-US" sz="1800" dirty="0" smtClean="0">
                <a:solidFill>
                  <a:srgbClr val="FFFFFF"/>
                </a:solidFill>
              </a:rPr>
              <a:t>Python</a:t>
            </a:r>
          </a:p>
          <a:p>
            <a:pPr lvl="1"/>
            <a:r>
              <a:rPr lang="en-US" sz="1800" dirty="0" smtClean="0">
                <a:solidFill>
                  <a:srgbClr val="FFFFFF"/>
                </a:solidFill>
              </a:rPr>
              <a:t>PHP</a:t>
            </a:r>
          </a:p>
          <a:p>
            <a:pPr lvl="1"/>
            <a:r>
              <a:rPr lang="en-US" sz="1800" dirty="0" err="1" smtClean="0">
                <a:solidFill>
                  <a:srgbClr val="FFFFFF"/>
                </a:solidFill>
              </a:rPr>
              <a:t>Staticfile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6" name="Shape 185"/>
          <p:cNvSpPr txBox="1">
            <a:spLocks/>
          </p:cNvSpPr>
          <p:nvPr/>
        </p:nvSpPr>
        <p:spPr>
          <a:xfrm>
            <a:off x="221570" y="168200"/>
            <a:ext cx="8410576" cy="62388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>
              <a:lnSpc>
                <a:spcPct val="90000"/>
              </a:lnSpc>
              <a:def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err="1" smtClean="0">
                <a:solidFill>
                  <a:srgbClr val="2C95DD"/>
                </a:solidFill>
                <a:uFillTx/>
              </a:rPr>
              <a:t>Buildpack</a:t>
            </a:r>
            <a:r>
              <a:rPr lang="en-US" sz="2800" dirty="0" smtClean="0">
                <a:solidFill>
                  <a:srgbClr val="2C95DD"/>
                </a:solidFill>
                <a:uFillTx/>
              </a:rPr>
              <a:t> </a:t>
            </a:r>
            <a:r>
              <a:rPr lang="en-US" sz="2800" dirty="0" smtClean="0">
                <a:solidFill>
                  <a:srgbClr val="2C95DD"/>
                </a:solidFill>
                <a:uFillTx/>
              </a:rPr>
              <a:t>Flavors</a:t>
            </a:r>
            <a:endParaRPr lang="en-US" sz="2800" dirty="0">
              <a:solidFill>
                <a:srgbClr val="2C95DD"/>
              </a:solidFill>
              <a:uFillTx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366714" y="2103963"/>
            <a:ext cx="2986085" cy="112736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58938" indent="-287338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smtClean="0">
                <a:solidFill>
                  <a:srgbClr val="FFFFFF"/>
                </a:solidFill>
              </a:rPr>
              <a:t>Java</a:t>
            </a:r>
          </a:p>
          <a:p>
            <a:pPr lvl="1"/>
            <a:r>
              <a:rPr lang="en-US" sz="1800" dirty="0" smtClean="0">
                <a:solidFill>
                  <a:srgbClr val="FFFFFF"/>
                </a:solidFill>
              </a:rPr>
              <a:t>Ruby</a:t>
            </a:r>
          </a:p>
          <a:p>
            <a:pPr lvl="1"/>
            <a:r>
              <a:rPr lang="en-US" sz="1800" dirty="0" err="1" smtClean="0">
                <a:solidFill>
                  <a:srgbClr val="FFFFFF"/>
                </a:solidFill>
              </a:rPr>
              <a:t>Node.js</a:t>
            </a:r>
            <a:endParaRPr lang="en-US" sz="1800" dirty="0" smtClean="0">
              <a:solidFill>
                <a:srgbClr val="FFFFFF"/>
              </a:solidFill>
            </a:endParaRPr>
          </a:p>
          <a:p>
            <a:pPr lvl="1"/>
            <a:r>
              <a:rPr lang="en-US" sz="1800" dirty="0" smtClean="0">
                <a:solidFill>
                  <a:srgbClr val="FFFFFF"/>
                </a:solidFill>
              </a:rPr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18564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65885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interim_040113_template_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84839</TotalTime>
  <Words>304</Words>
  <Application>Microsoft Macintosh PowerPoint</Application>
  <PresentationFormat>On-screen Show (16:9)</PresentationFormat>
  <Paragraphs>69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Pivotal_interim_040113_template_</vt:lpstr>
      <vt:lpstr>PowerPoint Presentation</vt:lpstr>
      <vt:lpstr>PowerPoint Presentation</vt:lpstr>
      <vt:lpstr>Platform Runtime – Application Frameworks</vt:lpstr>
      <vt:lpstr>Runtime Benefits With PCF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XD</dc:title>
  <cp:lastModifiedBy>Raviteja Appalla</cp:lastModifiedBy>
  <cp:revision>543</cp:revision>
  <dcterms:modified xsi:type="dcterms:W3CDTF">2016-05-31T05:53:53Z</dcterms:modified>
</cp:coreProperties>
</file>