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9" r:id="rId1"/>
  </p:sldMasterIdLst>
  <p:notesMasterIdLst>
    <p:notesMasterId r:id="rId12"/>
  </p:notesMasterIdLst>
  <p:sldIdLst>
    <p:sldId id="256" r:id="rId2"/>
    <p:sldId id="302" r:id="rId3"/>
    <p:sldId id="260" r:id="rId4"/>
    <p:sldId id="270" r:id="rId5"/>
    <p:sldId id="271" r:id="rId6"/>
    <p:sldId id="272" r:id="rId7"/>
    <p:sldId id="273" r:id="rId8"/>
    <p:sldId id="275" r:id="rId9"/>
    <p:sldId id="276" r:id="rId10"/>
    <p:sldId id="300" r:id="rId11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/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bby Anandan" initials="" lastIdx="1" clrIdx="0"/>
  <p:cmAuthor id="1" name="Marius Bogoevici" initials="" lastIdx="1" clrIdx="1"/>
  <p:cmAuthor id="2" name="Rajesh Jain" initials="" lastIdx="4" clrIdx="2"/>
  <p:cmAuthor id="3" name="Vivian Fialho" initials="" lastIdx="4" clrIdx="3"/>
  <p:cmAuthor id="4" name="Marcelo Borges" initials="" lastIdx="1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232A"/>
    <a:srgbClr val="40978A"/>
    <a:srgbClr val="EFEFEF"/>
    <a:srgbClr val="21635B"/>
    <a:srgbClr val="007CA2"/>
    <a:srgbClr val="33928A"/>
    <a:srgbClr val="FFCC66"/>
    <a:srgbClr val="6F391C"/>
    <a:srgbClr val="D3D3D3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730357E-93A8-4261-B1C9-CC12F3EA413F}">
  <a:tblStyle styleId="{9730357E-93A8-4261-B1C9-CC12F3EA413F}" styleName="Table_0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6BD45589-F490-4F9B-8423-FB0429940A51}" styleName="Table_1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CA1A9225-6EAF-4431-849E-CC4CF34863AB}" styleName="Table_2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1C7EE857-DDB9-4534-9EAF-1C7BEA9C0FA0}" styleName="Table_3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1B5092FE-5CEC-4CF4-BDA5-9081C11EFF3B}" styleName="Table_4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31881" autoAdjust="0"/>
    <p:restoredTop sz="90863" autoAdjust="0"/>
  </p:normalViewPr>
  <p:slideViewPr>
    <p:cSldViewPr snapToGrid="0" snapToObjects="1">
      <p:cViewPr>
        <p:scale>
          <a:sx n="152" d="100"/>
          <a:sy n="152" d="100"/>
        </p:scale>
        <p:origin x="-160" y="-15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3" d="100"/>
        <a:sy n="63" d="100"/>
      </p:scale>
      <p:origin x="0" y="0"/>
    </p:cViewPr>
  </p:sorterViewPr>
  <p:notesViewPr>
    <p:cSldViewPr snapToGrid="0" snapToObjects="1">
      <p:cViewPr varScale="1">
        <p:scale>
          <a:sx n="72" d="100"/>
          <a:sy n="72" d="100"/>
        </p:scale>
        <p:origin x="-3600" y="-11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commentAuthors" Target="commentAuthors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9349727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8680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89" name="Shape 2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Spring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Boot/Cloud meant create apps fast –  But Dev &amp; Ops is asking Day2 questions -</a:t>
            </a:r>
          </a:p>
          <a:p>
            <a:endParaRPr lang="en-US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 do you do logging, routing,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scaling, and lifecycle management of all these apps.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Enter CF Runtime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best in class container management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integrated agentless logging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 APM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 scaling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Effortless runtime with minimum human operational overhead. We run 1000s of apps and 10,000s containers on PWS with 6 guys. 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 we realized that stopping there wasn't enough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9BEDBE90-FDBE-A44D-9062-5A5D1585D5B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7547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Here we</a:t>
            </a:r>
            <a:r>
              <a:rPr lang="en-US" baseline="0" dirty="0" smtClean="0"/>
              <a:t> have a birds eye view of PCF</a:t>
            </a:r>
          </a:p>
          <a:p>
            <a:r>
              <a:rPr lang="en-US" baseline="0" dirty="0" smtClean="0"/>
              <a:t>-- Deployed over your favorite </a:t>
            </a:r>
            <a:r>
              <a:rPr lang="en-US" baseline="0" dirty="0" err="1" smtClean="0"/>
              <a:t>IaaS</a:t>
            </a:r>
            <a:r>
              <a:rPr lang="en-US" baseline="0" dirty="0" smtClean="0"/>
              <a:t> solution is our Elastic Runtime – a set of </a:t>
            </a:r>
            <a:r>
              <a:rPr lang="en-US" baseline="0" dirty="0" err="1" smtClean="0"/>
              <a:t>microservices</a:t>
            </a:r>
            <a:r>
              <a:rPr lang="en-US" baseline="0" dirty="0" smtClean="0"/>
              <a:t> that defines PCF</a:t>
            </a:r>
          </a:p>
          <a:p>
            <a:r>
              <a:rPr lang="en-US" baseline="0" dirty="0" smtClean="0"/>
              <a:t>-- Several application services are integrated into the platform like Jenkins, Messaging, Caching, </a:t>
            </a:r>
            <a:r>
              <a:rPr lang="en-US" baseline="0" dirty="0" err="1" smtClean="0"/>
              <a:t>Hadoop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etc</a:t>
            </a:r>
            <a:r>
              <a:rPr lang="en-US" baseline="0" dirty="0" smtClean="0"/>
              <a:t>, the list is always growing!</a:t>
            </a:r>
          </a:p>
          <a:p>
            <a:r>
              <a:rPr lang="en-US" baseline="0" dirty="0" smtClean="0"/>
              <a:t>-- The deployment is managed by OSS Cloud Foundry BOSH which we simplify via Ops Manager, a web based management interface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----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When I can, I like to whiteboard this picture</a:t>
            </a:r>
            <a:r>
              <a:rPr lang="en-US" baseline="0" dirty="0" smtClean="0"/>
              <a:t> – interactive. </a:t>
            </a:r>
          </a:p>
          <a:p>
            <a:pPr marL="169821" indent="-169821">
              <a:buFontTx/>
              <a:buChar char="-"/>
            </a:pPr>
            <a:r>
              <a:rPr lang="en-US" baseline="0" dirty="0" smtClean="0"/>
              <a:t>Start with the elastic runtime</a:t>
            </a:r>
          </a:p>
          <a:p>
            <a:pPr marL="169821" indent="-169821">
              <a:buFontTx/>
              <a:buChar char="-"/>
            </a:pPr>
            <a:r>
              <a:rPr lang="en-US" baseline="0" dirty="0" smtClean="0"/>
              <a:t>Managed by BOSH</a:t>
            </a:r>
          </a:p>
          <a:p>
            <a:pPr marL="169821" indent="-169821">
              <a:buFontTx/>
              <a:buChar char="-"/>
            </a:pPr>
            <a:r>
              <a:rPr lang="en-US" baseline="0" dirty="0" err="1" smtClean="0"/>
              <a:t>IaaS</a:t>
            </a:r>
            <a:r>
              <a:rPr lang="en-US" baseline="0" dirty="0" smtClean="0"/>
              <a:t> agnostic</a:t>
            </a:r>
          </a:p>
          <a:p>
            <a:pPr marL="169821" indent="-169821">
              <a:buFontTx/>
              <a:buChar char="-"/>
            </a:pPr>
            <a:r>
              <a:rPr lang="en-US" baseline="0" dirty="0" smtClean="0"/>
              <a:t>Other services/clusters managed by BOSH – KV Store, … and even partners, i.e. Jenkins.</a:t>
            </a:r>
          </a:p>
          <a:p>
            <a:pPr marL="169821" indent="-169821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8892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hape 40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402" name="Shape 40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0" lvl="0" indent="0">
              <a:buClr>
                <a:schemeClr val="bg1"/>
              </a:buClr>
              <a:buSzPct val="100000"/>
              <a:buFontTx/>
              <a:buNone/>
            </a:pPr>
            <a:r>
              <a:rPr lang="en-US" sz="1200" baseline="0" dirty="0" smtClean="0">
                <a:solidFill>
                  <a:schemeClr val="bg1"/>
                </a:solidFill>
                <a:latin typeface="+mn-lt"/>
                <a:ea typeface="Arial"/>
                <a:cs typeface="Arial"/>
                <a:sym typeface="Arial"/>
              </a:rPr>
              <a:t>History of Docker</a:t>
            </a:r>
          </a:p>
          <a:p>
            <a:pPr marL="457200" lvl="1" indent="0">
              <a:buClr>
                <a:schemeClr val="bg1"/>
              </a:buClr>
              <a:buSzPct val="100000"/>
              <a:buFontTx/>
              <a:buNone/>
            </a:pPr>
            <a:r>
              <a:rPr lang="en-US" sz="1200" baseline="0" dirty="0" smtClean="0">
                <a:solidFill>
                  <a:schemeClr val="bg1"/>
                </a:solidFill>
                <a:latin typeface="+mn-lt"/>
                <a:ea typeface="Arial"/>
                <a:cs typeface="Arial"/>
                <a:sym typeface="Arial"/>
              </a:rPr>
              <a:t> - 2006 Google to use containers they built </a:t>
            </a:r>
            <a:r>
              <a:rPr lang="en-US" sz="1200" baseline="0" dirty="0" err="1" smtClean="0">
                <a:solidFill>
                  <a:schemeClr val="bg1"/>
                </a:solidFill>
                <a:latin typeface="+mn-lt"/>
                <a:ea typeface="Arial"/>
                <a:cs typeface="Arial"/>
                <a:sym typeface="Arial"/>
              </a:rPr>
              <a:t>cgroups</a:t>
            </a:r>
            <a:r>
              <a:rPr lang="en-US" sz="1200" baseline="0" dirty="0" smtClean="0">
                <a:solidFill>
                  <a:schemeClr val="bg1"/>
                </a:solidFill>
                <a:latin typeface="+mn-lt"/>
                <a:ea typeface="Arial"/>
                <a:cs typeface="Arial"/>
                <a:sym typeface="Arial"/>
              </a:rPr>
              <a:t> and namespaces and pushed it to the Linux kernel</a:t>
            </a:r>
          </a:p>
          <a:p>
            <a:pPr marL="0" lvl="0" indent="0">
              <a:buClr>
                <a:schemeClr val="bg1"/>
              </a:buClr>
              <a:buSzPct val="100000"/>
              <a:buFontTx/>
              <a:buNone/>
            </a:pPr>
            <a:r>
              <a:rPr lang="en-US" sz="1200" baseline="0" dirty="0" smtClean="0">
                <a:solidFill>
                  <a:schemeClr val="bg1"/>
                </a:solidFill>
                <a:latin typeface="+mn-lt"/>
                <a:ea typeface="Arial"/>
                <a:cs typeface="Arial"/>
                <a:sym typeface="Arial"/>
              </a:rPr>
              <a:t>	- </a:t>
            </a:r>
            <a:r>
              <a:rPr lang="en-US" sz="1200" baseline="0" dirty="0" err="1" smtClean="0">
                <a:solidFill>
                  <a:schemeClr val="bg1"/>
                </a:solidFill>
                <a:latin typeface="+mn-lt"/>
                <a:ea typeface="Arial"/>
                <a:cs typeface="Arial"/>
                <a:sym typeface="Arial"/>
              </a:rPr>
              <a:t>cgroups</a:t>
            </a:r>
            <a:r>
              <a:rPr lang="en-US" sz="1200" baseline="0" dirty="0" smtClean="0">
                <a:solidFill>
                  <a:schemeClr val="bg1"/>
                </a:solidFill>
                <a:latin typeface="+mn-lt"/>
                <a:ea typeface="Arial"/>
                <a:cs typeface="Arial"/>
                <a:sym typeface="Arial"/>
              </a:rPr>
              <a:t> and namespaces give you isolation (Resource Isolation and Namespace isolation)</a:t>
            </a:r>
          </a:p>
          <a:p>
            <a:pPr marL="0" lvl="0" indent="0">
              <a:buClr>
                <a:schemeClr val="bg1"/>
              </a:buClr>
              <a:buSzPct val="100000"/>
              <a:buFontTx/>
              <a:buNone/>
            </a:pPr>
            <a:r>
              <a:rPr lang="en-US" sz="1200" baseline="0" dirty="0" smtClean="0">
                <a:solidFill>
                  <a:schemeClr val="bg1"/>
                </a:solidFill>
                <a:latin typeface="+mn-lt"/>
                <a:ea typeface="Arial"/>
                <a:cs typeface="Arial"/>
                <a:sym typeface="Arial"/>
              </a:rPr>
              <a:t>	- </a:t>
            </a:r>
            <a:r>
              <a:rPr lang="en-US" sz="1200" baseline="0" dirty="0" err="1" smtClean="0">
                <a:solidFill>
                  <a:schemeClr val="bg1"/>
                </a:solidFill>
                <a:latin typeface="+mn-lt"/>
                <a:ea typeface="Arial"/>
                <a:cs typeface="Arial"/>
                <a:sym typeface="Arial"/>
              </a:rPr>
              <a:t>dotCloud</a:t>
            </a:r>
            <a:r>
              <a:rPr lang="en-US" sz="1200" baseline="0" dirty="0" smtClean="0">
                <a:solidFill>
                  <a:schemeClr val="bg1"/>
                </a:solidFill>
                <a:latin typeface="+mn-lt"/>
                <a:ea typeface="Arial"/>
                <a:cs typeface="Arial"/>
                <a:sym typeface="Arial"/>
              </a:rPr>
              <a:t> and LXC fragmentation</a:t>
            </a:r>
          </a:p>
          <a:p>
            <a:pPr marL="0" lvl="0" indent="0">
              <a:buClr>
                <a:schemeClr val="bg1"/>
              </a:buClr>
              <a:buSzPct val="100000"/>
              <a:buFontTx/>
              <a:buNone/>
            </a:pPr>
            <a:r>
              <a:rPr lang="en-US" sz="1200" baseline="0" dirty="0" smtClean="0">
                <a:solidFill>
                  <a:schemeClr val="bg1"/>
                </a:solidFill>
                <a:latin typeface="+mn-lt"/>
                <a:ea typeface="Arial"/>
                <a:cs typeface="Arial"/>
                <a:sym typeface="Arial"/>
              </a:rPr>
              <a:t>	- </a:t>
            </a:r>
            <a:r>
              <a:rPr lang="en-US" sz="1200" baseline="0" dirty="0" err="1" smtClean="0">
                <a:solidFill>
                  <a:schemeClr val="bg1"/>
                </a:solidFill>
                <a:latin typeface="+mn-lt"/>
                <a:ea typeface="Arial"/>
                <a:cs typeface="Arial"/>
                <a:sym typeface="Arial"/>
              </a:rPr>
              <a:t>libcontainer</a:t>
            </a:r>
            <a:r>
              <a:rPr lang="en-US" sz="1200" baseline="0" dirty="0" smtClean="0">
                <a:solidFill>
                  <a:schemeClr val="bg1"/>
                </a:solidFill>
                <a:latin typeface="+mn-lt"/>
                <a:ea typeface="Arial"/>
                <a:cs typeface="Arial"/>
                <a:sym typeface="Arial"/>
              </a:rPr>
              <a:t> created to address application portability and standard API across </a:t>
            </a:r>
            <a:r>
              <a:rPr lang="en-US" sz="1200" baseline="0" dirty="0" err="1" smtClean="0">
                <a:solidFill>
                  <a:schemeClr val="bg1"/>
                </a:solidFill>
                <a:latin typeface="+mn-lt"/>
                <a:ea typeface="Arial"/>
                <a:cs typeface="Arial"/>
                <a:sym typeface="Arial"/>
              </a:rPr>
              <a:t>linux</a:t>
            </a:r>
            <a:r>
              <a:rPr lang="en-US" sz="1200" baseline="0" dirty="0" smtClean="0">
                <a:solidFill>
                  <a:schemeClr val="bg1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200" baseline="0" dirty="0" err="1" smtClean="0">
                <a:solidFill>
                  <a:schemeClr val="bg1"/>
                </a:solidFill>
                <a:latin typeface="+mn-lt"/>
                <a:ea typeface="Arial"/>
                <a:cs typeface="Arial"/>
                <a:sym typeface="Arial"/>
              </a:rPr>
              <a:t>distros</a:t>
            </a:r>
            <a:r>
              <a:rPr lang="en-US" sz="1200" baseline="0" dirty="0" smtClean="0">
                <a:solidFill>
                  <a:schemeClr val="bg1"/>
                </a:solidFill>
                <a:latin typeface="+mn-lt"/>
                <a:ea typeface="Arial"/>
                <a:cs typeface="Arial"/>
                <a:sym typeface="Arial"/>
              </a:rPr>
              <a:t> BUT controlled by Docker</a:t>
            </a:r>
          </a:p>
          <a:p>
            <a:pPr marL="0" lvl="0" indent="0">
              <a:buClr>
                <a:schemeClr val="bg1"/>
              </a:buClr>
              <a:buSzPct val="100000"/>
              <a:buFontTx/>
              <a:buNone/>
            </a:pPr>
            <a:endParaRPr lang="en-US" sz="1200" baseline="0" dirty="0" smtClean="0">
              <a:latin typeface="+mn-lt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latin typeface="+mn-lt"/>
              </a:rPr>
              <a:t>	- Open Container Project (Docker/</a:t>
            </a:r>
            <a:r>
              <a:rPr lang="en-US" sz="1200" baseline="0" dirty="0" err="1" smtClean="0">
                <a:latin typeface="+mn-lt"/>
              </a:rPr>
              <a:t>dockerfile</a:t>
            </a:r>
            <a:r>
              <a:rPr lang="en-US" sz="1200" baseline="0" dirty="0" smtClean="0">
                <a:latin typeface="+mn-lt"/>
              </a:rPr>
              <a:t>, </a:t>
            </a:r>
            <a:r>
              <a:rPr lang="en-US" sz="1200" baseline="0" dirty="0" err="1" smtClean="0">
                <a:latin typeface="+mn-lt"/>
              </a:rPr>
              <a:t>CoreOS</a:t>
            </a:r>
            <a:r>
              <a:rPr lang="en-US" sz="1200" baseline="0" dirty="0" smtClean="0">
                <a:latin typeface="+mn-lt"/>
              </a:rPr>
              <a:t>/</a:t>
            </a:r>
            <a:r>
              <a:rPr lang="en-US" sz="1200" baseline="0" dirty="0" err="1" smtClean="0">
                <a:latin typeface="+mn-lt"/>
              </a:rPr>
              <a:t>appc</a:t>
            </a:r>
            <a:r>
              <a:rPr lang="en-US" sz="1200" baseline="0" dirty="0" smtClean="0">
                <a:latin typeface="+mn-lt"/>
              </a:rPr>
              <a:t>). </a:t>
            </a:r>
            <a:r>
              <a:rPr lang="en-US" sz="1200" baseline="0" dirty="0" err="1" smtClean="0">
                <a:latin typeface="+mn-lt"/>
              </a:rPr>
              <a:t>Standardiized</a:t>
            </a:r>
            <a:r>
              <a:rPr lang="en-US" sz="1200" baseline="0" dirty="0" smtClean="0">
                <a:latin typeface="+mn-lt"/>
              </a:rPr>
              <a:t> on </a:t>
            </a:r>
            <a:r>
              <a:rPr lang="en-US" sz="1200" baseline="0" dirty="0" err="1" smtClean="0">
                <a:latin typeface="+mn-lt"/>
              </a:rPr>
              <a:t>runC</a:t>
            </a:r>
            <a:endParaRPr lang="en-US" sz="1200" baseline="0" dirty="0" smtClean="0">
              <a:latin typeface="+mn-lt"/>
            </a:endParaRPr>
          </a:p>
          <a:p>
            <a:pPr marL="1371600" lvl="3" indent="0">
              <a:buClr>
                <a:schemeClr val="bg1"/>
              </a:buClr>
              <a:buSzPct val="100000"/>
              <a:buFont typeface="Arial"/>
              <a:buNone/>
            </a:pPr>
            <a:r>
              <a:rPr lang="en-US" sz="1200" baseline="0" dirty="0" smtClean="0">
                <a:latin typeface="+mn-lt"/>
              </a:rPr>
              <a:t>- </a:t>
            </a:r>
            <a:r>
              <a:rPr lang="en-US" sz="1200" dirty="0" smtClean="0">
                <a:solidFill>
                  <a:schemeClr val="bg1"/>
                </a:solidFill>
                <a:latin typeface="+mn-lt"/>
                <a:ea typeface="Arial"/>
                <a:cs typeface="Arial"/>
                <a:sym typeface="Arial"/>
              </a:rPr>
              <a:t>Standardizing the file format (</a:t>
            </a:r>
            <a:r>
              <a:rPr lang="en-US" sz="1200" dirty="0" err="1" smtClean="0">
                <a:solidFill>
                  <a:schemeClr val="bg1"/>
                </a:solidFill>
                <a:latin typeface="+mn-lt"/>
                <a:ea typeface="Arial"/>
                <a:cs typeface="Arial"/>
                <a:sym typeface="Arial"/>
              </a:rPr>
              <a:t>dockerfile</a:t>
            </a:r>
            <a:r>
              <a:rPr lang="en-US" sz="1200" dirty="0" smtClean="0">
                <a:solidFill>
                  <a:schemeClr val="bg1"/>
                </a:solidFill>
                <a:latin typeface="+mn-lt"/>
                <a:ea typeface="Arial"/>
                <a:cs typeface="Arial"/>
                <a:sym typeface="Arial"/>
              </a:rPr>
              <a:t> + </a:t>
            </a:r>
            <a:r>
              <a:rPr lang="en-US" sz="1200" dirty="0" err="1" smtClean="0">
                <a:solidFill>
                  <a:schemeClr val="bg1"/>
                </a:solidFill>
                <a:latin typeface="+mn-lt"/>
                <a:ea typeface="Arial"/>
                <a:cs typeface="Arial"/>
                <a:sym typeface="Arial"/>
              </a:rPr>
              <a:t>appc</a:t>
            </a:r>
            <a:r>
              <a:rPr lang="en-US" sz="1200" dirty="0" smtClean="0">
                <a:solidFill>
                  <a:schemeClr val="bg1"/>
                </a:solidFill>
                <a:latin typeface="+mn-lt"/>
                <a:ea typeface="Arial"/>
                <a:cs typeface="Arial"/>
                <a:sym typeface="Arial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+mn-lt"/>
                <a:ea typeface="Arial"/>
                <a:cs typeface="Arial"/>
                <a:sym typeface="Arial"/>
              </a:rPr>
              <a:t>filesystem</a:t>
            </a:r>
            <a:r>
              <a:rPr lang="en-US" sz="1200" dirty="0" smtClean="0">
                <a:solidFill>
                  <a:schemeClr val="bg1"/>
                </a:solidFill>
                <a:latin typeface="+mn-lt"/>
                <a:ea typeface="Arial"/>
                <a:cs typeface="Arial"/>
                <a:sym typeface="Arial"/>
              </a:rPr>
              <a:t>)</a:t>
            </a:r>
          </a:p>
          <a:p>
            <a:pPr marL="1371600" lvl="3" indent="0">
              <a:buClr>
                <a:schemeClr val="bg1"/>
              </a:buClr>
              <a:buSzPct val="100000"/>
              <a:buFont typeface="Arial"/>
              <a:buNone/>
            </a:pPr>
            <a:r>
              <a:rPr lang="en-US" sz="1200" dirty="0" smtClean="0">
                <a:solidFill>
                  <a:schemeClr val="bg1"/>
                </a:solidFill>
                <a:latin typeface="+mn-lt"/>
                <a:ea typeface="Arial"/>
                <a:cs typeface="Arial"/>
                <a:sym typeface="Arial"/>
              </a:rPr>
              <a:t>- Standardizing the runtime (</a:t>
            </a:r>
            <a:r>
              <a:rPr lang="en-US" sz="1200" dirty="0" err="1" smtClean="0">
                <a:solidFill>
                  <a:schemeClr val="bg1"/>
                </a:solidFill>
                <a:latin typeface="+mn-lt"/>
                <a:ea typeface="Arial"/>
                <a:cs typeface="Arial"/>
                <a:sym typeface="Arial"/>
              </a:rPr>
              <a:t>libcontainer</a:t>
            </a:r>
            <a:r>
              <a:rPr lang="en-US" sz="1200" dirty="0" smtClean="0">
                <a:solidFill>
                  <a:schemeClr val="bg1"/>
                </a:solidFill>
                <a:latin typeface="+mn-lt"/>
                <a:ea typeface="Arial"/>
                <a:cs typeface="Arial"/>
                <a:sym typeface="Arial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+mn-lt"/>
                <a:ea typeface="Arial"/>
                <a:cs typeface="Arial"/>
                <a:sym typeface="Arial"/>
              </a:rPr>
              <a:t>runC</a:t>
            </a:r>
            <a:r>
              <a:rPr lang="en-US" sz="1200" dirty="0" smtClean="0">
                <a:solidFill>
                  <a:schemeClr val="bg1"/>
                </a:solidFill>
                <a:latin typeface="+mn-lt"/>
                <a:ea typeface="Arial"/>
                <a:cs typeface="Arial"/>
                <a:sym typeface="Arial"/>
              </a:rPr>
              <a:t>)</a:t>
            </a:r>
            <a:endParaRPr lang="en-US" sz="1200" baseline="0" dirty="0" smtClean="0">
              <a:latin typeface="+mn-lt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>
              <a:latin typeface="+mn-lt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+mn-lt"/>
              </a:rPr>
              <a:t>	- Container (Isolation + Files/metadata + Processes)</a:t>
            </a:r>
          </a:p>
          <a:p>
            <a:pPr lvl="0">
              <a:defRPr sz="1800"/>
            </a:pPr>
            <a:endParaRPr sz="2400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----- Meeting Notes (2/10/16 13:49) -----</a:t>
            </a:r>
          </a:p>
          <a:p>
            <a:r>
              <a:rPr lang="en-US"/>
              <a:t>modify to represent the cell, and change tenants to containers</a:t>
            </a:r>
          </a:p>
        </p:txBody>
      </p:sp>
    </p:spTree>
    <p:extLst>
      <p:ext uri="{BB962C8B-B14F-4D97-AF65-F5344CB8AC3E}">
        <p14:creationId xmlns:p14="http://schemas.microsoft.com/office/powerpoint/2010/main" val="4968109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Cgroups</a:t>
            </a:r>
            <a:r>
              <a:rPr lang="en-US" dirty="0" smtClean="0"/>
              <a:t> - </a:t>
            </a:r>
            <a:r>
              <a:rPr lang="en-US" dirty="0" smtClean="0">
                <a:solidFill>
                  <a:schemeClr val="bg1"/>
                </a:solidFill>
              </a:rPr>
              <a:t>A Linux kernel feature that limits, accounts for, and isolates the resource usage of a collection of processes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1083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srgbClr val="FFFFFF"/>
                </a:solidFill>
              </a:rPr>
              <a:t>PID namespace - provides isolation for the allocation of process identifiers (PIDs), lists of processes and their details.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2188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Kubernetes</a:t>
            </a:r>
            <a:r>
              <a:rPr lang="en-US" dirty="0" smtClean="0"/>
              <a:t> doesn’t have </a:t>
            </a:r>
            <a:r>
              <a:rPr lang="en-US" dirty="0" err="1" smtClean="0"/>
              <a:t>buildpacks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834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6" name="Shape 296"/>
          <p:cNvSpPr txBox="1">
            <a:spLocks noGrp="1"/>
          </p:cNvSpPr>
          <p:nvPr>
            <p:ph type="body" idx="1"/>
          </p:nvPr>
        </p:nvSpPr>
        <p:spPr>
          <a:xfrm>
            <a:off x="295171" y="2972430"/>
            <a:ext cx="6267659" cy="579371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Clr>
                <a:schemeClr val="dk1"/>
              </a:buClr>
              <a:buSzPct val="25000"/>
            </a:pP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resentation 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sldNum" idx="12"/>
          </p:nvPr>
        </p:nvSpPr>
        <p:spPr>
          <a:xfrm>
            <a:off x="8553450" y="5021494"/>
            <a:ext cx="533399" cy="12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lvl1pPr marL="0" marR="0" indent="0" algn="l" rtl="0">
              <a:spcBef>
                <a:spcPts val="0"/>
              </a:spcBef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890587" y="1312907"/>
            <a:ext cx="4384200" cy="1006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marL="0" marR="0" indent="0" algn="l" rtl="0">
              <a:spcBef>
                <a:spcPts val="0"/>
              </a:spcBef>
              <a:spcAft>
                <a:spcPts val="0"/>
              </a:spcAft>
              <a:defRPr/>
            </a:lvl2pPr>
            <a:lvl3pPr marL="0" marR="0" indent="0" algn="l" rtl="0">
              <a:spcBef>
                <a:spcPts val="0"/>
              </a:spcBef>
              <a:spcAft>
                <a:spcPts val="0"/>
              </a:spcAft>
              <a:defRPr/>
            </a:lvl3pPr>
            <a:lvl4pPr marL="0" marR="0" indent="0" algn="l" rtl="0">
              <a:spcBef>
                <a:spcPts val="0"/>
              </a:spcBef>
              <a:spcAft>
                <a:spcPts val="0"/>
              </a:spcAft>
              <a:defRPr/>
            </a:lvl4pPr>
            <a:lvl5pPr marL="0" marR="0" indent="0"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indent="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indent="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indent="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indent="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890587" y="2633383"/>
            <a:ext cx="6048299" cy="369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spcAft>
                <a:spcPts val="0"/>
              </a:spcAft>
              <a:buClr>
                <a:srgbClr val="2C95DD"/>
              </a:buClr>
              <a:buFont typeface="Arial"/>
              <a:buNone/>
              <a:defRPr/>
            </a:lvl1pPr>
            <a:lvl2pPr marL="457200" marR="0" indent="0" algn="ctr" rtl="0">
              <a:spcBef>
                <a:spcPts val="480"/>
              </a:spcBef>
              <a:spcAft>
                <a:spcPts val="0"/>
              </a:spcAft>
              <a:buClr>
                <a:srgbClr val="2C95DD"/>
              </a:buClr>
              <a:buFont typeface="Arial"/>
              <a:buNone/>
              <a:defRPr/>
            </a:lvl2pPr>
            <a:lvl3pPr marL="914400" marR="0" indent="0" algn="ctr" rtl="0">
              <a:spcBef>
                <a:spcPts val="400"/>
              </a:spcBef>
              <a:spcAft>
                <a:spcPts val="0"/>
              </a:spcAft>
              <a:buClr>
                <a:srgbClr val="2C95DD"/>
              </a:buClr>
              <a:buFont typeface="Arial"/>
              <a:buNone/>
              <a:defRPr/>
            </a:lvl3pPr>
            <a:lvl4pPr marL="1371600" marR="0" indent="0" algn="ctr" rtl="0">
              <a:spcBef>
                <a:spcPts val="360"/>
              </a:spcBef>
              <a:spcAft>
                <a:spcPts val="0"/>
              </a:spcAft>
              <a:buClr>
                <a:srgbClr val="2C95DD"/>
              </a:buClr>
              <a:buFont typeface="Arial"/>
              <a:buNone/>
              <a:defRPr/>
            </a:lvl4pPr>
            <a:lvl5pPr marL="1828800" marR="0" indent="0" algn="ctr" rtl="0">
              <a:spcBef>
                <a:spcPts val="360"/>
              </a:spcBef>
              <a:spcAft>
                <a:spcPts val="0"/>
              </a:spcAft>
              <a:buClr>
                <a:srgbClr val="2C95DD"/>
              </a:buClr>
              <a:buFont typeface="Arial"/>
              <a:buNone/>
              <a:defRPr/>
            </a:lvl5pPr>
            <a:lvl6pPr marL="2286000" marR="0" indent="0" algn="ctr" rtl="0">
              <a:spcBef>
                <a:spcPts val="400"/>
              </a:spcBef>
              <a:buClr>
                <a:srgbClr val="ACACAC"/>
              </a:buClr>
              <a:buFont typeface="Arial"/>
              <a:buNone/>
              <a:defRPr/>
            </a:lvl6pPr>
            <a:lvl7pPr marL="2743200" marR="0" indent="0" algn="ctr" rtl="0">
              <a:spcBef>
                <a:spcPts val="400"/>
              </a:spcBef>
              <a:buClr>
                <a:srgbClr val="ACACAC"/>
              </a:buClr>
              <a:buFont typeface="Arial"/>
              <a:buNone/>
              <a:defRPr/>
            </a:lvl7pPr>
            <a:lvl8pPr marL="3200400" marR="0" indent="0" algn="ctr" rtl="0">
              <a:spcBef>
                <a:spcPts val="400"/>
              </a:spcBef>
              <a:buClr>
                <a:srgbClr val="ACACAC"/>
              </a:buClr>
              <a:buFont typeface="Arial"/>
              <a:buNone/>
              <a:defRPr/>
            </a:lvl8pPr>
            <a:lvl9pPr marL="3657600" marR="0" indent="0" algn="ctr" rtl="0">
              <a:spcBef>
                <a:spcPts val="400"/>
              </a:spcBef>
              <a:buClr>
                <a:srgbClr val="ACACAC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2"/>
          </p:nvPr>
        </p:nvSpPr>
        <p:spPr>
          <a:xfrm>
            <a:off x="908582" y="3710101"/>
            <a:ext cx="5026500" cy="276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buClr>
                <a:schemeClr val="lt1"/>
              </a:buClr>
              <a:buFont typeface="Arial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Footer bar 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3507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457200" y="7027"/>
            <a:ext cx="8629499" cy="75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457200" y="762000"/>
            <a:ext cx="8629499" cy="3985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170341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22" y="149918"/>
            <a:ext cx="8796928" cy="474445"/>
          </a:xfrm>
          <a:prstGeom prst="rect">
            <a:avLst/>
          </a:prstGeom>
        </p:spPr>
        <p:txBody>
          <a:bodyPr/>
          <a:lstStyle>
            <a:lvl1pPr algn="l">
              <a:defRPr sz="2800" b="1">
                <a:solidFill>
                  <a:srgbClr val="008774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114300" y="624363"/>
            <a:ext cx="8796338" cy="28856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Click to edit Master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3308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ivotal Title Slide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endParaRPr sz="1800" b="0" i="0" u="none" strike="noStrike" cap="none" baseline="0">
              <a:solidFill>
                <a:srgbClr val="FFFFF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28" name="Shape 28"/>
          <p:cNvSpPr txBox="1"/>
          <p:nvPr/>
        </p:nvSpPr>
        <p:spPr>
          <a:xfrm>
            <a:off x="1701800" y="3094038"/>
            <a:ext cx="5689499" cy="446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7C3A"/>
              </a:buClr>
              <a:buSzPct val="25000"/>
              <a:buFont typeface="Arial"/>
              <a:buNone/>
            </a:pPr>
            <a:r>
              <a:rPr lang="en" sz="2250" b="0" i="0" u="none" strike="noStrike" cap="none" baseline="0">
                <a:solidFill>
                  <a:srgbClr val="F27C3A"/>
                </a:solidFill>
                <a:latin typeface="Arial"/>
                <a:ea typeface="Arial"/>
                <a:cs typeface="Arial"/>
                <a:sym typeface="Arial"/>
                <a:rtl val="0"/>
              </a:rPr>
              <a:t>BUILT FOR THE </a:t>
            </a:r>
            <a:r>
              <a:rPr lang="en" sz="2250" b="0" i="0" u="none" strike="noStrike" cap="none" baseline="0">
                <a:solidFill>
                  <a:srgbClr val="3EA7BC"/>
                </a:solidFill>
                <a:latin typeface="Arial"/>
                <a:ea typeface="Arial"/>
                <a:cs typeface="Arial"/>
                <a:sym typeface="Arial"/>
                <a:rtl val="0"/>
              </a:rPr>
              <a:t>SPEED OF BUSINESS</a:t>
            </a:r>
          </a:p>
        </p:txBody>
      </p:sp>
      <p:pic>
        <p:nvPicPr>
          <p:cNvPr id="29" name="Shape 29"/>
          <p:cNvPicPr preferRelativeResize="0"/>
          <p:nvPr/>
        </p:nvPicPr>
        <p:blipFill rotWithShape="1">
          <a:blip r:embed="rId2">
            <a:alphaModFix/>
          </a:blip>
          <a:srcRect r="5547"/>
          <a:stretch/>
        </p:blipFill>
        <p:spPr>
          <a:xfrm>
            <a:off x="1973263" y="1658938"/>
            <a:ext cx="5189399" cy="1260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with Subtitle and Conten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366712" y="785812"/>
            <a:ext cx="8410499" cy="346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/>
            </a:lvl1pPr>
            <a:lvl2pPr marL="457200" indent="0" rtl="0">
              <a:spcBef>
                <a:spcPts val="0"/>
              </a:spcBef>
              <a:buNone/>
              <a:defRPr/>
            </a:lvl2pPr>
            <a:lvl3pPr marL="914400" indent="0" rtl="0">
              <a:spcBef>
                <a:spcPts val="0"/>
              </a:spcBef>
              <a:buNone/>
              <a:defRPr/>
            </a:lvl3pPr>
            <a:lvl4pPr marL="1371600" indent="0" rtl="0">
              <a:spcBef>
                <a:spcPts val="0"/>
              </a:spcBef>
              <a:buNone/>
              <a:defRPr/>
            </a:lvl4pPr>
            <a:lvl5pPr marL="1828800" indent="0" rtl="0">
              <a:spcBef>
                <a:spcPts val="0"/>
              </a:spcBef>
              <a:buNone/>
              <a:defRPr/>
            </a:lvl5pPr>
            <a:lvl6pPr marL="2286000" indent="0" rtl="0">
              <a:spcBef>
                <a:spcPts val="0"/>
              </a:spcBef>
              <a:buFont typeface="Arial"/>
              <a:buNone/>
              <a:defRPr/>
            </a:lvl6pPr>
            <a:lvl7pPr marL="2743200" indent="0" rtl="0">
              <a:spcBef>
                <a:spcPts val="0"/>
              </a:spcBef>
              <a:buFont typeface="Arial"/>
              <a:buNone/>
              <a:defRPr/>
            </a:lvl7pPr>
            <a:lvl8pPr marL="3200400" indent="0" rtl="0">
              <a:spcBef>
                <a:spcPts val="0"/>
              </a:spcBef>
              <a:buFont typeface="Arial"/>
              <a:buNone/>
              <a:defRPr/>
            </a:lvl8pPr>
            <a:lvl9pPr marL="3657600" indent="0" rtl="0">
              <a:spcBef>
                <a:spcPts val="0"/>
              </a:spcBef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499" cy="46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lnSpc>
                <a:spcPct val="90000"/>
              </a:lnSpc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2"/>
          </p:nvPr>
        </p:nvSpPr>
        <p:spPr>
          <a:xfrm>
            <a:off x="366714" y="1419224"/>
            <a:ext cx="8410499" cy="3038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1200"/>
              </a:spcBef>
              <a:buClr>
                <a:schemeClr val="lt1"/>
              </a:buClr>
              <a:buFont typeface="Noto Symbol"/>
              <a:buChar char="•"/>
              <a:defRPr/>
            </a:lvl1pPr>
            <a:lvl2pPr rtl="0">
              <a:spcBef>
                <a:spcPts val="300"/>
              </a:spcBef>
              <a:buClr>
                <a:schemeClr val="lt1"/>
              </a:buClr>
              <a:buFont typeface="Verdana"/>
              <a:buChar char="–"/>
              <a:defRPr/>
            </a:lvl2pPr>
            <a:lvl3pPr rtl="0">
              <a:spcBef>
                <a:spcPts val="300"/>
              </a:spcBef>
              <a:buClr>
                <a:schemeClr val="lt1"/>
              </a:buClr>
              <a:buFont typeface="Verdana"/>
              <a:buChar char="▪"/>
              <a:defRPr/>
            </a:lvl3pPr>
            <a:lvl4pPr marL="1658937" indent="-211137" rtl="0">
              <a:spcBef>
                <a:spcPts val="300"/>
              </a:spcBef>
              <a:buClr>
                <a:schemeClr val="lt1"/>
              </a:buClr>
              <a:buFont typeface="Verdana"/>
              <a:buChar char="—"/>
              <a:defRPr/>
            </a:lvl4pPr>
            <a:lvl5pPr rtl="0">
              <a:spcBef>
                <a:spcPts val="300"/>
              </a:spcBef>
              <a:buClr>
                <a:schemeClr val="lt1"/>
              </a:buClr>
              <a:buFont typeface="Verdana"/>
              <a:buChar char="»"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with Subtitle 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366712" y="785812"/>
            <a:ext cx="8410499" cy="346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/>
            </a:lvl1pPr>
            <a:lvl2pPr marL="457200" indent="0" rtl="0">
              <a:spcBef>
                <a:spcPts val="0"/>
              </a:spcBef>
              <a:buNone/>
              <a:defRPr/>
            </a:lvl2pPr>
            <a:lvl3pPr marL="914400" indent="0" rtl="0">
              <a:spcBef>
                <a:spcPts val="0"/>
              </a:spcBef>
              <a:buNone/>
              <a:defRPr/>
            </a:lvl3pPr>
            <a:lvl4pPr marL="1371600" indent="0" rtl="0">
              <a:spcBef>
                <a:spcPts val="0"/>
              </a:spcBef>
              <a:buNone/>
              <a:defRPr/>
            </a:lvl4pPr>
            <a:lvl5pPr marL="1828800" indent="0" rtl="0">
              <a:spcBef>
                <a:spcPts val="0"/>
              </a:spcBef>
              <a:buNone/>
              <a:defRPr/>
            </a:lvl5pPr>
            <a:lvl6pPr marL="2286000" indent="0" rtl="0">
              <a:spcBef>
                <a:spcPts val="0"/>
              </a:spcBef>
              <a:buFont typeface="Arial"/>
              <a:buNone/>
              <a:defRPr/>
            </a:lvl6pPr>
            <a:lvl7pPr marL="2743200" indent="0" rtl="0">
              <a:spcBef>
                <a:spcPts val="0"/>
              </a:spcBef>
              <a:buFont typeface="Arial"/>
              <a:buNone/>
              <a:defRPr/>
            </a:lvl7pPr>
            <a:lvl8pPr marL="3200400" indent="0" rtl="0">
              <a:spcBef>
                <a:spcPts val="0"/>
              </a:spcBef>
              <a:buFont typeface="Arial"/>
              <a:buNone/>
              <a:defRPr/>
            </a:lvl8pPr>
            <a:lvl9pPr marL="3657600" indent="0" rtl="0">
              <a:spcBef>
                <a:spcPts val="0"/>
              </a:spcBef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499" cy="46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lnSpc>
                <a:spcPct val="90000"/>
              </a:lnSpc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, Subtitle and Conten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spcAft>
                <a:spcPts val="0"/>
              </a:spcAft>
              <a:defRPr/>
            </a:lvl1pPr>
            <a:lvl2pPr algn="l" rtl="0">
              <a:spcBef>
                <a:spcPts val="0"/>
              </a:spcBef>
              <a:spcAft>
                <a:spcPts val="0"/>
              </a:spcAft>
              <a:defRPr/>
            </a:lvl2pPr>
            <a:lvl3pPr algn="l" rtl="0">
              <a:spcBef>
                <a:spcPts val="0"/>
              </a:spcBef>
              <a:spcAft>
                <a:spcPts val="0"/>
              </a:spcAft>
              <a:defRPr/>
            </a:lvl3pPr>
            <a:lvl4pPr algn="l" rtl="0">
              <a:spcBef>
                <a:spcPts val="0"/>
              </a:spcBef>
              <a:spcAft>
                <a:spcPts val="0"/>
              </a:spcAft>
              <a:defRPr/>
            </a:lvl4pPr>
            <a:lvl5pPr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2"/>
          </p:nvPr>
        </p:nvSpPr>
        <p:spPr>
          <a:xfrm>
            <a:off x="567274" y="951201"/>
            <a:ext cx="8119500" cy="25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1pPr>
            <a:lvl2pPr marL="457200" indent="0" rtl="0">
              <a:spcBef>
                <a:spcPts val="0"/>
              </a:spcBef>
              <a:buNone/>
              <a:defRPr/>
            </a:lvl2pPr>
            <a:lvl3pPr marL="914400" indent="0" rtl="0">
              <a:spcBef>
                <a:spcPts val="0"/>
              </a:spcBef>
              <a:buNone/>
              <a:defRPr/>
            </a:lvl3pPr>
            <a:lvl4pPr marL="1371600" indent="0" rtl="0">
              <a:spcBef>
                <a:spcPts val="0"/>
              </a:spcBef>
              <a:buNone/>
              <a:defRPr/>
            </a:lvl4pPr>
            <a:lvl5pPr marL="1828800" indent="0" rtl="0">
              <a:spcBef>
                <a:spcPts val="0"/>
              </a:spcBef>
              <a:buNone/>
              <a:defRPr/>
            </a:lvl5pPr>
            <a:lvl6pPr marL="2286000" indent="0" rtl="0">
              <a:spcBef>
                <a:spcPts val="0"/>
              </a:spcBef>
              <a:buFont typeface="Arial"/>
              <a:buNone/>
              <a:defRPr/>
            </a:lvl6pPr>
            <a:lvl7pPr marL="2743200" indent="0" rtl="0">
              <a:spcBef>
                <a:spcPts val="0"/>
              </a:spcBef>
              <a:buFont typeface="Arial"/>
              <a:buNone/>
              <a:defRPr/>
            </a:lvl7pPr>
            <a:lvl8pPr marL="3200400" indent="0" rtl="0">
              <a:spcBef>
                <a:spcPts val="0"/>
              </a:spcBef>
              <a:buFont typeface="Arial"/>
              <a:buNone/>
              <a:defRPr/>
            </a:lvl8pPr>
            <a:lvl9pPr marL="3657600" indent="0" rtl="0">
              <a:spcBef>
                <a:spcPts val="0"/>
              </a:spcBef>
              <a:buFont typeface="Arial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 1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SzPct val="100000"/>
              <a:defRPr sz="4800"/>
            </a:lvl1pPr>
            <a:lvl2pPr algn="ctr" rtl="0">
              <a:spcBef>
                <a:spcPts val="0"/>
              </a:spcBef>
              <a:buSzPct val="100000"/>
              <a:defRPr sz="4800"/>
            </a:lvl2pPr>
            <a:lvl3pPr algn="ctr" rtl="0">
              <a:spcBef>
                <a:spcPts val="0"/>
              </a:spcBef>
              <a:buSzPct val="100000"/>
              <a:defRPr sz="4800"/>
            </a:lvl3pPr>
            <a:lvl4pPr algn="ctr" rtl="0">
              <a:spcBef>
                <a:spcPts val="0"/>
              </a:spcBef>
              <a:buSzPct val="100000"/>
              <a:defRPr sz="4800"/>
            </a:lvl4pPr>
            <a:lvl5pPr algn="ctr" rtl="0">
              <a:spcBef>
                <a:spcPts val="0"/>
              </a:spcBef>
              <a:buSzPct val="100000"/>
              <a:defRPr sz="4800"/>
            </a:lvl5pPr>
            <a:lvl6pPr algn="ctr" rtl="0">
              <a:spcBef>
                <a:spcPts val="0"/>
              </a:spcBef>
              <a:buSzPct val="100000"/>
              <a:defRPr sz="4800"/>
            </a:lvl6pPr>
            <a:lvl7pPr algn="ctr" rtl="0">
              <a:spcBef>
                <a:spcPts val="0"/>
              </a:spcBef>
              <a:buSzPct val="100000"/>
              <a:defRPr sz="4800"/>
            </a:lvl7pPr>
            <a:lvl8pPr algn="ctr" rtl="0">
              <a:spcBef>
                <a:spcPts val="0"/>
              </a:spcBef>
              <a:buSzPct val="100000"/>
              <a:defRPr sz="4800"/>
            </a:lvl8pPr>
            <a:lvl9pPr algn="ctr" rtl="0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lvl1pPr rtl="0">
              <a:spcBef>
                <a:spcPts val="0"/>
              </a:spcBef>
              <a:buNone/>
              <a:defRPr/>
            </a:lvl1pPr>
          </a:lstStyle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59037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/>
          </p:cNvSpPr>
          <p:nvPr>
            <p:ph type="title"/>
          </p:nvPr>
        </p:nvSpPr>
        <p:spPr>
          <a:xfrm>
            <a:off x="366713" y="325438"/>
            <a:ext cx="8410576" cy="4572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200">
                <a:solidFill>
                  <a:srgbClr val="008881"/>
                </a:solidFill>
                <a:uFill>
                  <a:solidFill>
                    <a:srgbClr val="008881"/>
                  </a:solidFill>
                </a:uFill>
              </a:rPr>
              <a:t>Title Text</a:t>
            </a:r>
          </a:p>
        </p:txBody>
      </p:sp>
      <p:sp>
        <p:nvSpPr>
          <p:cNvPr id="65" name="Shape 65"/>
          <p:cNvSpPr>
            <a:spLocks noGrp="1"/>
          </p:cNvSpPr>
          <p:nvPr>
            <p:ph type="sldNum" sz="quarter" idx="2"/>
          </p:nvPr>
        </p:nvSpPr>
        <p:spPr>
          <a:xfrm>
            <a:off x="8553450" y="5021495"/>
            <a:ext cx="533400" cy="127001"/>
          </a:xfrm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85987665"/>
      </p:ext>
    </p:extLst>
  </p:cSld>
  <p:clrMapOvr>
    <a:masterClrMapping/>
  </p:clrMapOvr>
  <p:transition xmlns:p14="http://schemas.microsoft.com/office/powerpoint/2010/main"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499" cy="46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lnSpc>
                <a:spcPct val="90000"/>
              </a:lnSpc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66713" y="1074737"/>
            <a:ext cx="8410499" cy="3383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1200"/>
              </a:spcBef>
              <a:buClr>
                <a:schemeClr val="lt1"/>
              </a:buClr>
              <a:buFont typeface="Noto Symbol"/>
              <a:buChar char="•"/>
              <a:defRPr/>
            </a:lvl1pPr>
            <a:lvl2pPr rtl="0">
              <a:spcBef>
                <a:spcPts val="300"/>
              </a:spcBef>
              <a:buClr>
                <a:schemeClr val="lt1"/>
              </a:buClr>
              <a:buFont typeface="Verdana"/>
              <a:buChar char="–"/>
              <a:defRPr/>
            </a:lvl2pPr>
            <a:lvl3pPr rtl="0">
              <a:spcBef>
                <a:spcPts val="300"/>
              </a:spcBef>
              <a:buClr>
                <a:schemeClr val="lt1"/>
              </a:buClr>
              <a:buFont typeface="Verdana"/>
              <a:buChar char="▪"/>
              <a:defRPr/>
            </a:lvl3pPr>
            <a:lvl4pPr marL="1658937" indent="-211137" rtl="0">
              <a:spcBef>
                <a:spcPts val="300"/>
              </a:spcBef>
              <a:buClr>
                <a:schemeClr val="lt1"/>
              </a:buClr>
              <a:buFont typeface="Verdana"/>
              <a:buChar char="—"/>
              <a:defRPr/>
            </a:lvl4pPr>
            <a:lvl5pPr rtl="0">
              <a:spcBef>
                <a:spcPts val="300"/>
              </a:spcBef>
              <a:buClr>
                <a:schemeClr val="lt1"/>
              </a:buClr>
              <a:buFont typeface="Verdana"/>
              <a:buChar char="»"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07694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, no circ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66713" y="325438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rgbClr val="00685D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3285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232A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/>
        </p:nvSpPr>
        <p:spPr>
          <a:xfrm>
            <a:off x="0" y="4629150"/>
            <a:ext cx="9144000" cy="385800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endParaRPr sz="1800" b="0" i="0" u="none" strike="noStrike" cap="none" baseline="0">
              <a:solidFill>
                <a:srgbClr val="FFFFF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pic>
        <p:nvPicPr>
          <p:cNvPr id="6" name="Shape 6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7942263" y="4713287"/>
            <a:ext cx="957299" cy="2208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7"/>
          <p:cNvSpPr txBox="1"/>
          <p:nvPr/>
        </p:nvSpPr>
        <p:spPr>
          <a:xfrm flipH="1">
            <a:off x="8553450" y="5021262"/>
            <a:ext cx="533399" cy="123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fld id="{00000000-1234-1234-1234-123412341234}" type="slidenum">
              <a:rPr lang="en" sz="800" b="0" i="0" u="none" strike="noStrike" cap="none" baseline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  <a:rtl val="0"/>
              </a:rPr>
              <a:t>‹#›</a:t>
            </a:fld>
            <a:endParaRPr lang="en" sz="800" b="0" i="0" u="none" strike="noStrike" cap="none" baseline="0">
              <a:solidFill>
                <a:srgbClr val="7F7F7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8" name="Shape 8"/>
          <p:cNvSpPr txBox="1"/>
          <p:nvPr/>
        </p:nvSpPr>
        <p:spPr>
          <a:xfrm>
            <a:off x="366712" y="5018087"/>
            <a:ext cx="2274900" cy="92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r>
              <a:rPr lang="en" sz="600" b="0" i="0" u="none" strike="noStrike" cap="none" baseline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  <a:rtl val="0"/>
              </a:rPr>
              <a:t>© Copyright 2015 Pivotal. All rights reserved.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7" r:id="rId3"/>
    <p:sldLayoutId id="2147483658" r:id="rId4"/>
    <p:sldLayoutId id="2147483662" r:id="rId5"/>
    <p:sldLayoutId id="2147483680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image" Target="../media/image4.png"/><Relationship Id="rId5" Type="http://schemas.microsoft.com/office/2007/relationships/hdphoto" Target="../media/hdphoto1.wdp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image" Target="../media/image11.png"/><Relationship Id="rId10" Type="http://schemas.openxmlformats.org/officeDocument/2006/relationships/image" Target="../media/image12.jpg"/><Relationship Id="rId11" Type="http://schemas.openxmlformats.org/officeDocument/2006/relationships/image" Target="../media/image13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jpeg"/><Relationship Id="rId6" Type="http://schemas.openxmlformats.org/officeDocument/2006/relationships/image" Target="../media/image17.jpeg"/><Relationship Id="rId7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hyperlink" Target="https://github.com/cloudfoundry-community/cf-docs-contrib/wiki/Buildpacks" TargetMode="External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oakland_port_silent_crane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Shape 251"/>
          <p:cNvSpPr/>
          <p:nvPr/>
        </p:nvSpPr>
        <p:spPr>
          <a:xfrm>
            <a:off x="0" y="8355"/>
            <a:ext cx="9144000" cy="5143500"/>
          </a:xfrm>
          <a:prstGeom prst="rect">
            <a:avLst/>
          </a:prstGeom>
          <a:solidFill>
            <a:srgbClr val="182730">
              <a:alpha val="8000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" name="Picture 6" descr="pivotal_teal.png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5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780" y="4855076"/>
            <a:ext cx="731520" cy="17129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23455" y="1609787"/>
            <a:ext cx="7897090" cy="1717393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4200" b="1" spc="-100" dirty="0" smtClean="0">
                <a:solidFill>
                  <a:srgbClr val="00AE9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cs typeface="Arial"/>
              </a:rPr>
              <a:t>Pivotal Cloud Foundry</a:t>
            </a:r>
          </a:p>
          <a:p>
            <a:pPr>
              <a:lnSpc>
                <a:spcPct val="90000"/>
              </a:lnSpc>
              <a:spcAft>
                <a:spcPts val="1200"/>
              </a:spcAft>
            </a:pPr>
            <a:r>
              <a:rPr lang="en-US" sz="2400" b="1" spc="-100" dirty="0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cs typeface="Arial"/>
              </a:rPr>
              <a:t>Architecture &amp; Operations</a:t>
            </a:r>
          </a:p>
          <a:p>
            <a:pPr>
              <a:lnSpc>
                <a:spcPct val="90000"/>
              </a:lnSpc>
              <a:spcAft>
                <a:spcPts val="1200"/>
              </a:spcAft>
            </a:pPr>
            <a:endParaRPr lang="en-US" sz="2400" b="1" spc="-1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440834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5569158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07C09-8A41-3B46-A636-3955072BBB4F}" type="slidenum">
              <a:rPr lang="en-US" smtClean="0"/>
              <a:t>2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283264" y="1172203"/>
            <a:ext cx="8751386" cy="3238349"/>
            <a:chOff x="1385652" y="1909981"/>
            <a:chExt cx="6874428" cy="2415959"/>
          </a:xfrm>
        </p:grpSpPr>
        <p:sp>
          <p:nvSpPr>
            <p:cNvPr id="69" name="Shape 3798"/>
            <p:cNvSpPr/>
            <p:nvPr/>
          </p:nvSpPr>
          <p:spPr>
            <a:xfrm>
              <a:off x="3915816" y="3296115"/>
              <a:ext cx="1029825" cy="1029825"/>
            </a:xfrm>
            <a:prstGeom prst="ellipse">
              <a:avLst/>
            </a:prstGeom>
            <a:gradFill>
              <a:gsLst>
                <a:gs pos="0">
                  <a:srgbClr val="C0C0C0"/>
                </a:gs>
                <a:gs pos="35000">
                  <a:srgbClr val="D3D3D3"/>
                </a:gs>
                <a:gs pos="100000">
                  <a:srgbClr val="EEEEEE"/>
                </a:gs>
              </a:gsLst>
              <a:lin ang="16200038" scaled="0"/>
            </a:gradFill>
            <a:ln w="9525" cap="flat" cmpd="sng">
              <a:solidFill>
                <a:srgbClr val="4B4B4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68569" tIns="68569" rIns="68569" bIns="68569" anchor="ctr" anchorCtr="0">
              <a:noAutofit/>
            </a:bodyPr>
            <a:lstStyle/>
            <a:p>
              <a:pPr>
                <a:buClr>
                  <a:srgbClr val="000000"/>
                </a:buClr>
              </a:pPr>
              <a:endParaRPr sz="1050">
                <a:solidFill>
                  <a:schemeClr val="dk1"/>
                </a:solidFill>
              </a:endParaRPr>
            </a:p>
          </p:txBody>
        </p:sp>
        <p:sp>
          <p:nvSpPr>
            <p:cNvPr id="17" name="Shape 3787"/>
            <p:cNvSpPr/>
            <p:nvPr/>
          </p:nvSpPr>
          <p:spPr>
            <a:xfrm>
              <a:off x="6071878" y="3535893"/>
              <a:ext cx="2188202" cy="559799"/>
            </a:xfrm>
            <a:prstGeom prst="roundRect">
              <a:avLst>
                <a:gd name="adj" fmla="val 50000"/>
              </a:avLst>
            </a:prstGeom>
            <a:solidFill>
              <a:srgbClr val="595959"/>
            </a:solidFill>
            <a:ln>
              <a:noFill/>
            </a:ln>
          </p:spPr>
          <p:txBody>
            <a:bodyPr lIns="68569" tIns="34275" rIns="68569" bIns="34275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050">
                <a:solidFill>
                  <a:schemeClr val="lt1"/>
                </a:solidFill>
              </a:endParaRPr>
            </a:p>
          </p:txBody>
        </p:sp>
        <p:sp>
          <p:nvSpPr>
            <p:cNvPr id="18" name="Shape 3789"/>
            <p:cNvSpPr/>
            <p:nvPr/>
          </p:nvSpPr>
          <p:spPr>
            <a:xfrm>
              <a:off x="5852514" y="2672426"/>
              <a:ext cx="1016099" cy="559799"/>
            </a:xfrm>
            <a:prstGeom prst="roundRect">
              <a:avLst>
                <a:gd name="adj" fmla="val 50000"/>
              </a:avLst>
            </a:prstGeom>
            <a:solidFill>
              <a:srgbClr val="595959"/>
            </a:solidFill>
            <a:ln>
              <a:noFill/>
            </a:ln>
          </p:spPr>
          <p:txBody>
            <a:bodyPr lIns="68569" tIns="34275" rIns="68569" bIns="34275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050">
                <a:solidFill>
                  <a:schemeClr val="lt1"/>
                </a:solidFill>
              </a:endParaRPr>
            </a:p>
          </p:txBody>
        </p:sp>
        <p:pic>
          <p:nvPicPr>
            <p:cNvPr id="19" name="Shape 379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363546" y="2720797"/>
              <a:ext cx="465525" cy="4655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" name="Shape 3791"/>
            <p:cNvSpPr/>
            <p:nvPr/>
          </p:nvSpPr>
          <p:spPr>
            <a:xfrm>
              <a:off x="5205969" y="2060520"/>
              <a:ext cx="1406727" cy="559799"/>
            </a:xfrm>
            <a:prstGeom prst="roundRect">
              <a:avLst>
                <a:gd name="adj" fmla="val 50000"/>
              </a:avLst>
            </a:prstGeom>
            <a:solidFill>
              <a:srgbClr val="595959"/>
            </a:solidFill>
            <a:ln>
              <a:noFill/>
            </a:ln>
          </p:spPr>
          <p:txBody>
            <a:bodyPr lIns="68569" tIns="34275" rIns="68569" bIns="34275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050">
                <a:solidFill>
                  <a:schemeClr val="lt1"/>
                </a:solidFill>
              </a:endParaRPr>
            </a:p>
          </p:txBody>
        </p:sp>
        <p:sp>
          <p:nvSpPr>
            <p:cNvPr id="22" name="Shape 3793"/>
            <p:cNvSpPr/>
            <p:nvPr/>
          </p:nvSpPr>
          <p:spPr>
            <a:xfrm rot="10800000">
              <a:off x="4087466" y="1909981"/>
              <a:ext cx="704699" cy="961425"/>
            </a:xfrm>
            <a:prstGeom prst="roundRect">
              <a:avLst>
                <a:gd name="adj" fmla="val 50000"/>
              </a:avLst>
            </a:prstGeom>
            <a:solidFill>
              <a:srgbClr val="595959"/>
            </a:solidFill>
            <a:ln>
              <a:noFill/>
            </a:ln>
          </p:spPr>
          <p:txBody>
            <a:bodyPr lIns="68569" tIns="34275" rIns="68569" bIns="34275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050">
                <a:solidFill>
                  <a:schemeClr val="lt1"/>
                </a:solidFill>
              </a:endParaRPr>
            </a:p>
          </p:txBody>
        </p:sp>
        <p:sp>
          <p:nvSpPr>
            <p:cNvPr id="25" name="Shape 3794"/>
            <p:cNvSpPr/>
            <p:nvPr/>
          </p:nvSpPr>
          <p:spPr>
            <a:xfrm>
              <a:off x="2296395" y="2060520"/>
              <a:ext cx="1378586" cy="559799"/>
            </a:xfrm>
            <a:prstGeom prst="roundRect">
              <a:avLst>
                <a:gd name="adj" fmla="val 50000"/>
              </a:avLst>
            </a:prstGeom>
            <a:solidFill>
              <a:srgbClr val="595959"/>
            </a:solidFill>
            <a:ln>
              <a:noFill/>
            </a:ln>
          </p:spPr>
          <p:txBody>
            <a:bodyPr lIns="68569" tIns="34275" rIns="68569" bIns="34275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050">
                <a:solidFill>
                  <a:schemeClr val="lt1"/>
                </a:solidFill>
              </a:endParaRPr>
            </a:p>
          </p:txBody>
        </p:sp>
        <p:sp>
          <p:nvSpPr>
            <p:cNvPr id="26" name="Shape 3795"/>
            <p:cNvSpPr/>
            <p:nvPr/>
          </p:nvSpPr>
          <p:spPr>
            <a:xfrm>
              <a:off x="1801247" y="3535893"/>
              <a:ext cx="1016099" cy="559799"/>
            </a:xfrm>
            <a:prstGeom prst="roundRect">
              <a:avLst>
                <a:gd name="adj" fmla="val 50000"/>
              </a:avLst>
            </a:prstGeom>
            <a:solidFill>
              <a:srgbClr val="595959"/>
            </a:solidFill>
            <a:ln>
              <a:noFill/>
            </a:ln>
          </p:spPr>
          <p:txBody>
            <a:bodyPr lIns="68569" tIns="34275" rIns="68569" bIns="34275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050">
                <a:solidFill>
                  <a:schemeClr val="lt1"/>
                </a:solidFill>
              </a:endParaRPr>
            </a:p>
          </p:txBody>
        </p:sp>
        <p:sp>
          <p:nvSpPr>
            <p:cNvPr id="29" name="Shape 3796"/>
            <p:cNvSpPr/>
            <p:nvPr/>
          </p:nvSpPr>
          <p:spPr>
            <a:xfrm>
              <a:off x="1385652" y="2744143"/>
              <a:ext cx="1581785" cy="559799"/>
            </a:xfrm>
            <a:prstGeom prst="roundRect">
              <a:avLst>
                <a:gd name="adj" fmla="val 50000"/>
              </a:avLst>
            </a:prstGeom>
            <a:solidFill>
              <a:srgbClr val="595959"/>
            </a:solidFill>
            <a:ln>
              <a:noFill/>
            </a:ln>
          </p:spPr>
          <p:txBody>
            <a:bodyPr lIns="68569" tIns="34275" rIns="68569" bIns="34275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050">
                <a:solidFill>
                  <a:schemeClr val="lt1"/>
                </a:solidFill>
              </a:endParaRPr>
            </a:p>
          </p:txBody>
        </p:sp>
        <p:sp>
          <p:nvSpPr>
            <p:cNvPr id="30" name="Shape 3799"/>
            <p:cNvSpPr txBox="1"/>
            <p:nvPr/>
          </p:nvSpPr>
          <p:spPr>
            <a:xfrm>
              <a:off x="3948557" y="3466005"/>
              <a:ext cx="997084" cy="728325"/>
            </a:xfrm>
            <a:prstGeom prst="rect">
              <a:avLst/>
            </a:prstGeom>
            <a:noFill/>
            <a:ln>
              <a:noFill/>
            </a:ln>
          </p:spPr>
          <p:txBody>
            <a:bodyPr lIns="7144" tIns="7144" rIns="7144" bIns="7144" anchor="ctr" anchorCtr="0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394"/>
                </a:spcAft>
                <a:buClr>
                  <a:schemeClr val="lt2"/>
                </a:buClr>
                <a:buSzPct val="25000"/>
              </a:pPr>
              <a:r>
                <a:rPr lang="en-US" b="1" dirty="0">
                  <a:solidFill>
                    <a:srgbClr val="5A5A5A"/>
                  </a:solidFill>
                </a:rPr>
                <a:t>APPLICATION</a:t>
              </a:r>
              <a:endParaRPr lang="en-US" sz="1600" b="1" dirty="0">
                <a:solidFill>
                  <a:srgbClr val="5A5A5A"/>
                </a:solidFill>
              </a:endParaRPr>
            </a:p>
          </p:txBody>
        </p:sp>
        <p:sp>
          <p:nvSpPr>
            <p:cNvPr id="32" name="Shape 3800"/>
            <p:cNvSpPr/>
            <p:nvPr/>
          </p:nvSpPr>
          <p:spPr>
            <a:xfrm rot="10800000">
              <a:off x="2721731" y="3671838"/>
              <a:ext cx="1135349" cy="293400"/>
            </a:xfrm>
            <a:prstGeom prst="leftArrow">
              <a:avLst>
                <a:gd name="adj1" fmla="val 60000"/>
                <a:gd name="adj2" fmla="val 50000"/>
              </a:avLst>
            </a:prstGeom>
            <a:solidFill>
              <a:srgbClr val="2D8B83"/>
            </a:solidFill>
            <a:ln>
              <a:noFill/>
            </a:ln>
          </p:spPr>
          <p:txBody>
            <a:bodyPr lIns="68569" tIns="68569" rIns="68569" bIns="68569" anchor="ctr" anchorCtr="0">
              <a:noAutofit/>
            </a:bodyPr>
            <a:lstStyle/>
            <a:p>
              <a:pPr>
                <a:buClr>
                  <a:srgbClr val="000000"/>
                </a:buClr>
              </a:pPr>
              <a:endParaRPr sz="1050"/>
            </a:p>
          </p:txBody>
        </p:sp>
        <p:sp>
          <p:nvSpPr>
            <p:cNvPr id="35" name="Shape 3803"/>
            <p:cNvSpPr/>
            <p:nvPr/>
          </p:nvSpPr>
          <p:spPr>
            <a:xfrm rot="12599988">
              <a:off x="2875591" y="3097337"/>
              <a:ext cx="1135357" cy="293537"/>
            </a:xfrm>
            <a:prstGeom prst="leftArrow">
              <a:avLst>
                <a:gd name="adj1" fmla="val 60000"/>
                <a:gd name="adj2" fmla="val 50000"/>
              </a:avLst>
            </a:prstGeom>
            <a:solidFill>
              <a:srgbClr val="3A988F"/>
            </a:solidFill>
            <a:ln>
              <a:noFill/>
            </a:ln>
          </p:spPr>
          <p:txBody>
            <a:bodyPr lIns="68569" tIns="68569" rIns="68569" bIns="68569" anchor="ctr" anchorCtr="0">
              <a:noAutofit/>
            </a:bodyPr>
            <a:lstStyle/>
            <a:p>
              <a:pPr>
                <a:buClr>
                  <a:srgbClr val="000000"/>
                </a:buClr>
              </a:pPr>
              <a:endParaRPr sz="1050"/>
            </a:p>
          </p:txBody>
        </p:sp>
        <p:sp>
          <p:nvSpPr>
            <p:cNvPr id="36" name="Shape 3804"/>
            <p:cNvSpPr/>
            <p:nvPr/>
          </p:nvSpPr>
          <p:spPr>
            <a:xfrm>
              <a:off x="2574262" y="2738370"/>
              <a:ext cx="720899" cy="576675"/>
            </a:xfrm>
            <a:prstGeom prst="roundRect">
              <a:avLst>
                <a:gd name="adj" fmla="val 10000"/>
              </a:avLst>
            </a:prstGeom>
            <a:solidFill>
              <a:srgbClr val="287972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5713" tIns="15713" rIns="15713" bIns="15713" anchor="ctr" anchorCtr="0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289"/>
                </a:spcAft>
                <a:buClr>
                  <a:srgbClr val="000000"/>
                </a:buClr>
              </a:pPr>
              <a:endParaRPr sz="825">
                <a:solidFill>
                  <a:schemeClr val="lt1"/>
                </a:solidFill>
              </a:endParaRPr>
            </a:p>
          </p:txBody>
        </p:sp>
        <p:sp>
          <p:nvSpPr>
            <p:cNvPr id="37" name="Shape 3805"/>
            <p:cNvSpPr txBox="1"/>
            <p:nvPr/>
          </p:nvSpPr>
          <p:spPr>
            <a:xfrm>
              <a:off x="2608011" y="2780511"/>
              <a:ext cx="687150" cy="542925"/>
            </a:xfrm>
            <a:prstGeom prst="rect">
              <a:avLst/>
            </a:prstGeom>
            <a:noFill/>
            <a:ln>
              <a:noFill/>
            </a:ln>
          </p:spPr>
          <p:txBody>
            <a:bodyPr lIns="15713" tIns="15713" rIns="15713" bIns="15713" anchor="ctr" anchorCtr="0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289"/>
                </a:spcAft>
                <a:buClr>
                  <a:schemeClr val="lt1"/>
                </a:buClr>
                <a:buSzPct val="25000"/>
              </a:pPr>
              <a:r>
                <a:rPr lang="en-US" dirty="0">
                  <a:solidFill>
                    <a:schemeClr val="lt1"/>
                  </a:solidFill>
                </a:rPr>
                <a:t>APM </a:t>
              </a:r>
              <a:r>
                <a:rPr lang="en-US" dirty="0" smtClean="0">
                  <a:solidFill>
                    <a:schemeClr val="lt1"/>
                  </a:solidFill>
                </a:rPr>
                <a:t>&amp; Tracing</a:t>
              </a:r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38" name="Shape 3806"/>
            <p:cNvSpPr/>
            <p:nvPr/>
          </p:nvSpPr>
          <p:spPr>
            <a:xfrm rot="14400012">
              <a:off x="3296104" y="2676941"/>
              <a:ext cx="1135357" cy="293537"/>
            </a:xfrm>
            <a:prstGeom prst="leftArrow">
              <a:avLst>
                <a:gd name="adj1" fmla="val 60000"/>
                <a:gd name="adj2" fmla="val 50000"/>
              </a:avLst>
            </a:prstGeom>
            <a:solidFill>
              <a:srgbClr val="46A69B"/>
            </a:solidFill>
            <a:ln>
              <a:noFill/>
            </a:ln>
          </p:spPr>
          <p:txBody>
            <a:bodyPr lIns="68569" tIns="68569" rIns="68569" bIns="68569" anchor="ctr" anchorCtr="0">
              <a:noAutofit/>
            </a:bodyPr>
            <a:lstStyle/>
            <a:p>
              <a:pPr>
                <a:buClr>
                  <a:srgbClr val="000000"/>
                </a:buClr>
              </a:pPr>
              <a:endParaRPr sz="1050"/>
            </a:p>
          </p:txBody>
        </p:sp>
        <p:sp>
          <p:nvSpPr>
            <p:cNvPr id="39" name="Shape 3807"/>
            <p:cNvSpPr/>
            <p:nvPr/>
          </p:nvSpPr>
          <p:spPr>
            <a:xfrm>
              <a:off x="2817346" y="2043628"/>
              <a:ext cx="1122972" cy="576675"/>
            </a:xfrm>
            <a:prstGeom prst="roundRect">
              <a:avLst>
                <a:gd name="adj" fmla="val 10000"/>
              </a:avLst>
            </a:prstGeom>
            <a:solidFill>
              <a:srgbClr val="2C877F"/>
            </a:solidFill>
            <a:ln w="254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68569" tIns="68569" rIns="68569" bIns="68569" anchor="ctr" anchorCtr="0">
              <a:noAutofit/>
            </a:bodyPr>
            <a:lstStyle/>
            <a:p>
              <a:pPr>
                <a:buClr>
                  <a:srgbClr val="000000"/>
                </a:buClr>
              </a:pPr>
              <a:endParaRPr sz="1050"/>
            </a:p>
          </p:txBody>
        </p:sp>
        <p:sp>
          <p:nvSpPr>
            <p:cNvPr id="40" name="Shape 3808"/>
            <p:cNvSpPr txBox="1"/>
            <p:nvPr/>
          </p:nvSpPr>
          <p:spPr>
            <a:xfrm>
              <a:off x="2840789" y="2064155"/>
              <a:ext cx="1075027" cy="542925"/>
            </a:xfrm>
            <a:prstGeom prst="rect">
              <a:avLst/>
            </a:prstGeom>
            <a:noFill/>
            <a:ln>
              <a:noFill/>
            </a:ln>
          </p:spPr>
          <p:txBody>
            <a:bodyPr lIns="15713" tIns="15713" rIns="15713" bIns="15713" anchor="ctr" anchorCtr="0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289"/>
                </a:spcAft>
                <a:buClr>
                  <a:schemeClr val="lt1"/>
                </a:buClr>
                <a:buSzPct val="25000"/>
              </a:pPr>
              <a:r>
                <a:rPr lang="en-US" dirty="0">
                  <a:solidFill>
                    <a:schemeClr val="lt1"/>
                  </a:solidFill>
                </a:rPr>
                <a:t>Centralized Log Management</a:t>
              </a:r>
            </a:p>
          </p:txBody>
        </p:sp>
        <p:sp>
          <p:nvSpPr>
            <p:cNvPr id="49" name="Shape 3809"/>
            <p:cNvSpPr/>
            <p:nvPr/>
          </p:nvSpPr>
          <p:spPr>
            <a:xfrm rot="16200000">
              <a:off x="3870368" y="2523089"/>
              <a:ext cx="1135349" cy="293400"/>
            </a:xfrm>
            <a:prstGeom prst="leftArrow">
              <a:avLst>
                <a:gd name="adj1" fmla="val 60000"/>
                <a:gd name="adj2" fmla="val 50000"/>
              </a:avLst>
            </a:prstGeom>
            <a:solidFill>
              <a:srgbClr val="57AEA5"/>
            </a:solidFill>
            <a:ln>
              <a:noFill/>
            </a:ln>
          </p:spPr>
          <p:txBody>
            <a:bodyPr lIns="68569" tIns="68569" rIns="68569" bIns="68569" anchor="ctr" anchorCtr="0">
              <a:noAutofit/>
            </a:bodyPr>
            <a:lstStyle/>
            <a:p>
              <a:pPr>
                <a:buClr>
                  <a:srgbClr val="000000"/>
                </a:buClr>
              </a:pPr>
              <a:endParaRPr sz="1050"/>
            </a:p>
          </p:txBody>
        </p:sp>
        <p:sp>
          <p:nvSpPr>
            <p:cNvPr id="50" name="Shape 3810"/>
            <p:cNvSpPr/>
            <p:nvPr/>
          </p:nvSpPr>
          <p:spPr>
            <a:xfrm>
              <a:off x="4077646" y="1922922"/>
              <a:ext cx="720899" cy="576675"/>
            </a:xfrm>
            <a:prstGeom prst="roundRect">
              <a:avLst>
                <a:gd name="adj" fmla="val 10000"/>
              </a:avLst>
            </a:prstGeom>
            <a:solidFill>
              <a:srgbClr val="359C93"/>
            </a:solidFill>
            <a:ln w="254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68569" tIns="68569" rIns="68569" bIns="68569" anchor="ctr" anchorCtr="0">
              <a:noAutofit/>
            </a:bodyPr>
            <a:lstStyle/>
            <a:p>
              <a:pPr>
                <a:buClr>
                  <a:srgbClr val="000000"/>
                </a:buClr>
              </a:pPr>
              <a:endParaRPr sz="1050"/>
            </a:p>
          </p:txBody>
        </p:sp>
        <p:sp>
          <p:nvSpPr>
            <p:cNvPr id="51" name="Shape 3811"/>
            <p:cNvSpPr txBox="1"/>
            <p:nvPr/>
          </p:nvSpPr>
          <p:spPr>
            <a:xfrm>
              <a:off x="4105014" y="1912095"/>
              <a:ext cx="687150" cy="542925"/>
            </a:xfrm>
            <a:prstGeom prst="rect">
              <a:avLst/>
            </a:prstGeom>
            <a:noFill/>
            <a:ln>
              <a:noFill/>
            </a:ln>
          </p:spPr>
          <p:txBody>
            <a:bodyPr lIns="15713" tIns="15713" rIns="15713" bIns="15713" anchor="ctr" anchorCtr="0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289"/>
                </a:spcAft>
                <a:buClr>
                  <a:schemeClr val="lt1"/>
                </a:buClr>
                <a:buSzPct val="25000"/>
              </a:pPr>
              <a:r>
                <a:rPr lang="en-US" dirty="0" smtClean="0">
                  <a:solidFill>
                    <a:schemeClr val="lt1"/>
                  </a:solidFill>
                </a:rPr>
                <a:t>Mobile Services</a:t>
              </a:r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52" name="Shape 3812"/>
            <p:cNvSpPr/>
            <p:nvPr/>
          </p:nvSpPr>
          <p:spPr>
            <a:xfrm rot="17999988">
              <a:off x="4444798" y="2676884"/>
              <a:ext cx="1135357" cy="293537"/>
            </a:xfrm>
            <a:prstGeom prst="leftArrow">
              <a:avLst>
                <a:gd name="adj1" fmla="val 60000"/>
                <a:gd name="adj2" fmla="val 50000"/>
              </a:avLst>
            </a:prstGeom>
            <a:solidFill>
              <a:srgbClr val="6DB2A9"/>
            </a:solidFill>
            <a:ln>
              <a:noFill/>
            </a:ln>
          </p:spPr>
          <p:txBody>
            <a:bodyPr lIns="68569" tIns="68569" rIns="68569" bIns="68569" anchor="ctr" anchorCtr="0">
              <a:noAutofit/>
            </a:bodyPr>
            <a:lstStyle/>
            <a:p>
              <a:pPr>
                <a:buClr>
                  <a:srgbClr val="000000"/>
                </a:buClr>
              </a:pPr>
              <a:endParaRPr sz="1050"/>
            </a:p>
          </p:txBody>
        </p:sp>
        <p:sp>
          <p:nvSpPr>
            <p:cNvPr id="53" name="Shape 3813"/>
            <p:cNvSpPr/>
            <p:nvPr/>
          </p:nvSpPr>
          <p:spPr>
            <a:xfrm>
              <a:off x="4935871" y="2043628"/>
              <a:ext cx="1136006" cy="576675"/>
            </a:xfrm>
            <a:prstGeom prst="roundRect">
              <a:avLst>
                <a:gd name="adj" fmla="val 10000"/>
              </a:avLst>
            </a:prstGeom>
            <a:solidFill>
              <a:srgbClr val="2C877F"/>
            </a:solidFill>
            <a:ln w="254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68569" tIns="68569" rIns="68569" bIns="68569" anchor="ctr" anchorCtr="0">
              <a:noAutofit/>
            </a:bodyPr>
            <a:lstStyle/>
            <a:p>
              <a:pPr>
                <a:buClr>
                  <a:srgbClr val="000000"/>
                </a:buClr>
              </a:pPr>
              <a:endParaRPr sz="1050"/>
            </a:p>
          </p:txBody>
        </p:sp>
        <p:sp>
          <p:nvSpPr>
            <p:cNvPr id="54" name="Shape 3814"/>
            <p:cNvSpPr txBox="1"/>
            <p:nvPr/>
          </p:nvSpPr>
          <p:spPr>
            <a:xfrm>
              <a:off x="4915342" y="2068361"/>
              <a:ext cx="1211475" cy="542925"/>
            </a:xfrm>
            <a:prstGeom prst="rect">
              <a:avLst/>
            </a:prstGeom>
            <a:noFill/>
            <a:ln>
              <a:noFill/>
            </a:ln>
          </p:spPr>
          <p:txBody>
            <a:bodyPr lIns="15713" tIns="15713" rIns="15713" bIns="15713" anchor="ctr" anchorCtr="0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289"/>
                </a:spcAft>
                <a:buClr>
                  <a:schemeClr val="lt1"/>
                </a:buClr>
                <a:buSzPct val="25000"/>
              </a:pPr>
              <a:r>
                <a:rPr lang="en-US" dirty="0" smtClean="0">
                  <a:solidFill>
                    <a:schemeClr val="lt1"/>
                  </a:solidFill>
                </a:rPr>
                <a:t>Networking </a:t>
              </a:r>
            </a:p>
            <a:p>
              <a:pPr algn="ctr">
                <a:lnSpc>
                  <a:spcPct val="90000"/>
                </a:lnSpc>
                <a:spcAft>
                  <a:spcPts val="289"/>
                </a:spcAft>
                <a:buClr>
                  <a:schemeClr val="lt1"/>
                </a:buClr>
                <a:buSzPct val="25000"/>
              </a:pPr>
              <a:r>
                <a:rPr lang="en-US" dirty="0" smtClean="0">
                  <a:solidFill>
                    <a:schemeClr val="lt1"/>
                  </a:solidFill>
                </a:rPr>
                <a:t>&amp; Load Balancing</a:t>
              </a:r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55" name="Shape 3815"/>
            <p:cNvSpPr/>
            <p:nvPr/>
          </p:nvSpPr>
          <p:spPr>
            <a:xfrm rot="19800012">
              <a:off x="4865193" y="3097398"/>
              <a:ext cx="1135357" cy="293537"/>
            </a:xfrm>
            <a:prstGeom prst="leftArrow">
              <a:avLst>
                <a:gd name="adj1" fmla="val 60000"/>
                <a:gd name="adj2" fmla="val 50000"/>
              </a:avLst>
            </a:prstGeom>
            <a:solidFill>
              <a:srgbClr val="83B5B0"/>
            </a:solidFill>
            <a:ln>
              <a:noFill/>
            </a:ln>
          </p:spPr>
          <p:txBody>
            <a:bodyPr lIns="68569" tIns="68569" rIns="68569" bIns="68569" anchor="ctr" anchorCtr="0">
              <a:noAutofit/>
            </a:bodyPr>
            <a:lstStyle/>
            <a:p>
              <a:pPr>
                <a:buClr>
                  <a:srgbClr val="000000"/>
                </a:buClr>
              </a:pPr>
              <a:endParaRPr sz="1050"/>
            </a:p>
          </p:txBody>
        </p:sp>
        <p:sp>
          <p:nvSpPr>
            <p:cNvPr id="56" name="Shape 3816"/>
            <p:cNvSpPr/>
            <p:nvPr/>
          </p:nvSpPr>
          <p:spPr>
            <a:xfrm>
              <a:off x="5564138" y="2671893"/>
              <a:ext cx="720899" cy="576675"/>
            </a:xfrm>
            <a:prstGeom prst="roundRect">
              <a:avLst>
                <a:gd name="adj" fmla="val 10000"/>
              </a:avLst>
            </a:prstGeom>
            <a:solidFill>
              <a:srgbClr val="287972"/>
            </a:solidFill>
            <a:ln w="254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68569" tIns="68569" rIns="68569" bIns="68569" anchor="ctr" anchorCtr="0">
              <a:noAutofit/>
            </a:bodyPr>
            <a:lstStyle/>
            <a:p>
              <a:pPr>
                <a:buClr>
                  <a:srgbClr val="000000"/>
                </a:buClr>
              </a:pPr>
              <a:endParaRPr sz="1050"/>
            </a:p>
          </p:txBody>
        </p:sp>
        <p:sp>
          <p:nvSpPr>
            <p:cNvPr id="57" name="Shape 3817"/>
            <p:cNvSpPr txBox="1"/>
            <p:nvPr/>
          </p:nvSpPr>
          <p:spPr>
            <a:xfrm>
              <a:off x="5564138" y="2682195"/>
              <a:ext cx="687150" cy="542925"/>
            </a:xfrm>
            <a:prstGeom prst="rect">
              <a:avLst/>
            </a:prstGeom>
            <a:noFill/>
            <a:ln>
              <a:noFill/>
            </a:ln>
          </p:spPr>
          <p:txBody>
            <a:bodyPr lIns="15713" tIns="15713" rIns="15713" bIns="15713" anchor="ctr" anchorCtr="0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289"/>
                </a:spcAft>
                <a:buClr>
                  <a:schemeClr val="lt1"/>
                </a:buClr>
                <a:buSzPct val="25000"/>
              </a:pPr>
              <a:r>
                <a:rPr lang="en-US" dirty="0" smtClean="0">
                  <a:solidFill>
                    <a:schemeClr val="lt1"/>
                  </a:solidFill>
                </a:rPr>
                <a:t>Auto-Scaling</a:t>
              </a:r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58" name="Shape 3818"/>
            <p:cNvSpPr/>
            <p:nvPr/>
          </p:nvSpPr>
          <p:spPr>
            <a:xfrm>
              <a:off x="5019117" y="3671727"/>
              <a:ext cx="1135349" cy="293400"/>
            </a:xfrm>
            <a:prstGeom prst="leftArrow">
              <a:avLst>
                <a:gd name="adj1" fmla="val 60000"/>
                <a:gd name="adj2" fmla="val 50000"/>
              </a:avLst>
            </a:prstGeom>
            <a:solidFill>
              <a:srgbClr val="97BBB7"/>
            </a:solidFill>
            <a:ln>
              <a:noFill/>
            </a:ln>
          </p:spPr>
          <p:txBody>
            <a:bodyPr lIns="68569" tIns="68569" rIns="68569" bIns="68569" anchor="ctr" anchorCtr="0">
              <a:noAutofit/>
            </a:bodyPr>
            <a:lstStyle/>
            <a:p>
              <a:pPr>
                <a:buClr>
                  <a:srgbClr val="000000"/>
                </a:buClr>
              </a:pPr>
              <a:endParaRPr sz="1050"/>
            </a:p>
          </p:txBody>
        </p:sp>
        <p:sp>
          <p:nvSpPr>
            <p:cNvPr id="59" name="Shape 3819"/>
            <p:cNvSpPr/>
            <p:nvPr/>
          </p:nvSpPr>
          <p:spPr>
            <a:xfrm>
              <a:off x="5794099" y="3530121"/>
              <a:ext cx="720899" cy="576675"/>
            </a:xfrm>
            <a:prstGeom prst="roundRect">
              <a:avLst>
                <a:gd name="adj" fmla="val 10000"/>
              </a:avLst>
            </a:prstGeom>
            <a:solidFill>
              <a:srgbClr val="008774"/>
            </a:solidFill>
            <a:ln w="254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68569" tIns="68569" rIns="68569" bIns="68569" anchor="ctr" anchorCtr="0">
              <a:noAutofit/>
            </a:bodyPr>
            <a:lstStyle/>
            <a:p>
              <a:pPr>
                <a:buClr>
                  <a:srgbClr val="000000"/>
                </a:buClr>
              </a:pPr>
              <a:endParaRPr sz="1050">
                <a:solidFill>
                  <a:srgbClr val="1D5852"/>
                </a:solidFill>
              </a:endParaRPr>
            </a:p>
          </p:txBody>
        </p:sp>
        <p:sp>
          <p:nvSpPr>
            <p:cNvPr id="60" name="Shape 3820"/>
            <p:cNvSpPr txBox="1"/>
            <p:nvPr/>
          </p:nvSpPr>
          <p:spPr>
            <a:xfrm>
              <a:off x="5797457" y="3544474"/>
              <a:ext cx="687150" cy="542925"/>
            </a:xfrm>
            <a:prstGeom prst="rect">
              <a:avLst/>
            </a:prstGeom>
            <a:noFill/>
            <a:ln>
              <a:noFill/>
            </a:ln>
          </p:spPr>
          <p:txBody>
            <a:bodyPr lIns="15713" tIns="15713" rIns="15713" bIns="15713" anchor="ctr" anchorCtr="0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289"/>
                </a:spcAft>
                <a:buClr>
                  <a:schemeClr val="lt1"/>
                </a:buClr>
                <a:buSzPct val="25000"/>
              </a:pPr>
              <a:r>
                <a:rPr lang="en-US" dirty="0">
                  <a:solidFill>
                    <a:schemeClr val="lt1"/>
                  </a:solidFill>
                </a:rPr>
                <a:t>Full Stack CI/CD platform</a:t>
              </a:r>
            </a:p>
          </p:txBody>
        </p:sp>
        <p:pic>
          <p:nvPicPr>
            <p:cNvPr id="61" name="Shape 3821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438239" y="2794221"/>
              <a:ext cx="460125" cy="4601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2" name="Shape 3822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2323444" y="2102114"/>
              <a:ext cx="465525" cy="465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3" name="Shape 3823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4197701" y="2321846"/>
              <a:ext cx="465525" cy="465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4" name="Shape 3824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1836271" y="3587421"/>
              <a:ext cx="460125" cy="4601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5" name="Shape 2860"/>
            <p:cNvPicPr preferRelativeResize="0"/>
            <p:nvPr/>
          </p:nvPicPr>
          <p:blipFill rotWithShape="1">
            <a:blip r:embed="rId8">
              <a:alphaModFix/>
            </a:blip>
            <a:srcRect l="18484" r="17020"/>
            <a:stretch/>
          </p:blipFill>
          <p:spPr>
            <a:xfrm>
              <a:off x="6612696" y="3626828"/>
              <a:ext cx="386550" cy="3854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6" name="Shape 2861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7092968" y="3647517"/>
              <a:ext cx="274500" cy="3797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7" name="Shape 2862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7438139" y="3759777"/>
              <a:ext cx="738224" cy="139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8" name="Shape 621"/>
            <p:cNvPicPr preferRelativeResize="0"/>
            <p:nvPr/>
          </p:nvPicPr>
          <p:blipFill rotWithShape="1">
            <a:blip r:embed="rId11">
              <a:alphaModFix/>
            </a:blip>
            <a:srcRect b="20432"/>
            <a:stretch/>
          </p:blipFill>
          <p:spPr>
            <a:xfrm>
              <a:off x="1962985" y="2799360"/>
              <a:ext cx="527900" cy="43169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5" name="Group 4"/>
            <p:cNvGrpSpPr/>
            <p:nvPr/>
          </p:nvGrpSpPr>
          <p:grpSpPr>
            <a:xfrm>
              <a:off x="6126817" y="2107459"/>
              <a:ext cx="439247" cy="415577"/>
              <a:chOff x="8221725" y="2042058"/>
              <a:chExt cx="564882" cy="534443"/>
            </a:xfrm>
          </p:grpSpPr>
          <p:sp>
            <p:nvSpPr>
              <p:cNvPr id="70" name="Oval 69"/>
              <p:cNvSpPr/>
              <p:nvPr/>
            </p:nvSpPr>
            <p:spPr>
              <a:xfrm>
                <a:off x="8221725" y="2042058"/>
                <a:ext cx="564882" cy="534443"/>
              </a:xfrm>
              <a:prstGeom prst="ellipse">
                <a:avLst/>
              </a:prstGeom>
              <a:solidFill>
                <a:schemeClr val="accent1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Multidocument 3"/>
              <p:cNvSpPr/>
              <p:nvPr/>
            </p:nvSpPr>
            <p:spPr>
              <a:xfrm>
                <a:off x="8318663" y="2175267"/>
                <a:ext cx="351563" cy="240955"/>
              </a:xfrm>
              <a:prstGeom prst="flowChartMultidocument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72" name="Shape 3807"/>
          <p:cNvSpPr/>
          <p:nvPr/>
        </p:nvSpPr>
        <p:spPr>
          <a:xfrm>
            <a:off x="1532163" y="3363076"/>
            <a:ext cx="1429582" cy="772975"/>
          </a:xfrm>
          <a:prstGeom prst="roundRect">
            <a:avLst>
              <a:gd name="adj" fmla="val 10000"/>
            </a:avLst>
          </a:prstGeom>
          <a:solidFill>
            <a:srgbClr val="2C877F"/>
          </a:solidFill>
          <a:ln w="2540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68569" rIns="68569" bIns="68569" anchor="ctr" anchorCtr="0">
            <a:noAutofit/>
          </a:bodyPr>
          <a:lstStyle/>
          <a:p>
            <a:pPr>
              <a:buClr>
                <a:srgbClr val="000000"/>
              </a:buClr>
            </a:pPr>
            <a:endParaRPr sz="1050"/>
          </a:p>
        </p:txBody>
      </p:sp>
      <p:sp>
        <p:nvSpPr>
          <p:cNvPr id="73" name="Shape 3802"/>
          <p:cNvSpPr txBox="1"/>
          <p:nvPr/>
        </p:nvSpPr>
        <p:spPr>
          <a:xfrm>
            <a:off x="1536042" y="3382793"/>
            <a:ext cx="1517838" cy="727736"/>
          </a:xfrm>
          <a:prstGeom prst="rect">
            <a:avLst/>
          </a:prstGeom>
          <a:noFill/>
          <a:ln>
            <a:noFill/>
          </a:ln>
        </p:spPr>
        <p:txBody>
          <a:bodyPr lIns="15713" tIns="15713" rIns="15713" bIns="15713" anchor="ctr" anchorCtr="0">
            <a:noAutofit/>
          </a:bodyPr>
          <a:lstStyle/>
          <a:p>
            <a:pPr algn="ctr">
              <a:lnSpc>
                <a:spcPct val="90000"/>
              </a:lnSpc>
              <a:spcAft>
                <a:spcPts val="289"/>
              </a:spcAft>
              <a:buClr>
                <a:schemeClr val="lt1"/>
              </a:buClr>
              <a:buSzPct val="25000"/>
            </a:pPr>
            <a:r>
              <a:rPr lang="en-US" dirty="0">
                <a:solidFill>
                  <a:schemeClr val="lt1"/>
                </a:solidFill>
              </a:rPr>
              <a:t>Health management</a:t>
            </a:r>
          </a:p>
        </p:txBody>
      </p:sp>
      <p:sp>
        <p:nvSpPr>
          <p:cNvPr id="71" name="Title 3"/>
          <p:cNvSpPr>
            <a:spLocks noGrp="1"/>
          </p:cNvSpPr>
          <p:nvPr>
            <p:ph type="title"/>
          </p:nvPr>
        </p:nvSpPr>
        <p:spPr>
          <a:xfrm>
            <a:off x="175558" y="110383"/>
            <a:ext cx="8968441" cy="460374"/>
          </a:xfrm>
        </p:spPr>
        <p:txBody>
          <a:bodyPr/>
          <a:lstStyle/>
          <a:p>
            <a:r>
              <a:rPr lang="en-US" sz="3200" b="0" dirty="0" smtClean="0">
                <a:solidFill>
                  <a:schemeClr val="accent2"/>
                </a:solidFill>
              </a:rPr>
              <a:t>Cloud Foundry: An Application-centric Platform</a:t>
            </a:r>
            <a:endParaRPr lang="en-US" sz="3200" b="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19105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127912" y="95250"/>
            <a:ext cx="8347075" cy="4603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r>
              <a:rPr lang="en-US" sz="2800" dirty="0" smtClean="0">
                <a:solidFill>
                  <a:srgbClr val="3EA7BC"/>
                </a:solidFill>
              </a:rPr>
              <a:t>A Multi-Cloud 3</a:t>
            </a:r>
            <a:r>
              <a:rPr lang="en-US" sz="2800" baseline="30000" dirty="0" smtClean="0">
                <a:solidFill>
                  <a:srgbClr val="3EA7BC"/>
                </a:solidFill>
              </a:rPr>
              <a:t>rd</a:t>
            </a:r>
            <a:r>
              <a:rPr lang="en-US" sz="2800" dirty="0" smtClean="0">
                <a:solidFill>
                  <a:srgbClr val="3EA7BC"/>
                </a:solidFill>
              </a:rPr>
              <a:t> Platform: Cloud Foundry</a:t>
            </a:r>
            <a:endParaRPr lang="en-US" sz="2800" dirty="0">
              <a:solidFill>
                <a:srgbClr val="3EA7BC"/>
              </a:solidFill>
              <a:latin typeface="Arial" charset="0"/>
              <a:cs typeface="Arial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62734" y="1155417"/>
            <a:ext cx="8949210" cy="3052288"/>
            <a:chOff x="194790" y="1130300"/>
            <a:chExt cx="8949210" cy="3052288"/>
          </a:xfrm>
        </p:grpSpPr>
        <p:sp>
          <p:nvSpPr>
            <p:cNvPr id="19" name="Rounded Rectangle 18"/>
            <p:cNvSpPr/>
            <p:nvPr/>
          </p:nvSpPr>
          <p:spPr>
            <a:xfrm>
              <a:off x="194790" y="1130300"/>
              <a:ext cx="6764810" cy="2558748"/>
            </a:xfrm>
            <a:prstGeom prst="roundRect">
              <a:avLst>
                <a:gd name="adj" fmla="val 8224"/>
              </a:avLst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5400000" scaled="0"/>
              <a:tileRect/>
            </a:gradFill>
            <a:ln w="9525" cmpd="sng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0" anchor="b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 dirty="0">
                <a:solidFill>
                  <a:srgbClr val="008881"/>
                </a:solidFill>
              </a:endParaRPr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1557338" y="1316038"/>
              <a:ext cx="1165225" cy="1590675"/>
            </a:xfrm>
            <a:prstGeom prst="roundRect">
              <a:avLst>
                <a:gd name="adj" fmla="val 5730"/>
              </a:avLst>
            </a:prstGeom>
            <a:solidFill>
              <a:schemeClr val="accent1"/>
            </a:solidFill>
            <a:ln w="19050" cap="flat" cmpd="sng" algn="ctr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rgbClr val="FFFFFF"/>
                  </a:solidFill>
                  <a:latin typeface="Arial"/>
                </a:rPr>
                <a:t>Elastic </a:t>
              </a:r>
              <a:endParaRPr lang="en-US" dirty="0" smtClean="0">
                <a:solidFill>
                  <a:srgbClr val="FFFFFF"/>
                </a:solidFill>
                <a:latin typeface="Arial"/>
              </a:endParaRPr>
            </a:p>
            <a:p>
              <a:pPr algn="ctr">
                <a:defRPr/>
              </a:pPr>
              <a:r>
                <a:rPr lang="en-US" dirty="0" smtClean="0">
                  <a:solidFill>
                    <a:srgbClr val="FFFFFF"/>
                  </a:solidFill>
                  <a:latin typeface="Arial"/>
                </a:rPr>
                <a:t>Container</a:t>
              </a:r>
              <a:endParaRPr lang="en-US" dirty="0">
                <a:solidFill>
                  <a:srgbClr val="FFFFFF"/>
                </a:solidFill>
                <a:latin typeface="Arial"/>
              </a:endParaRPr>
            </a:p>
            <a:p>
              <a:pPr algn="ctr">
                <a:defRPr/>
              </a:pPr>
              <a:r>
                <a:rPr lang="en-US" dirty="0" smtClean="0">
                  <a:solidFill>
                    <a:srgbClr val="FFFFFF"/>
                  </a:solidFill>
                  <a:latin typeface="Arial"/>
                </a:rPr>
                <a:t>Runtime</a:t>
              </a:r>
              <a:endParaRPr lang="en-US" dirty="0">
                <a:solidFill>
                  <a:srgbClr val="FFFFFF"/>
                </a:solidFill>
                <a:latin typeface="Arial"/>
              </a:endParaRPr>
            </a:p>
            <a:p>
              <a:pPr algn="ctr">
                <a:defRPr/>
              </a:pPr>
              <a:r>
                <a:rPr lang="en-US" sz="1200" dirty="0">
                  <a:solidFill>
                    <a:srgbClr val="FFFFFF"/>
                  </a:solidFill>
                  <a:latin typeface="Arial"/>
                </a:rPr>
                <a:t>Agile  </a:t>
              </a:r>
              <a:r>
                <a:rPr lang="en-US" sz="1200" dirty="0" err="1">
                  <a:solidFill>
                    <a:srgbClr val="FFFFFF"/>
                  </a:solidFill>
                  <a:latin typeface="Arial"/>
                </a:rPr>
                <a:t>Microservices</a:t>
              </a:r>
              <a:endParaRPr lang="en-US" sz="1200" dirty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5800725" y="1316038"/>
              <a:ext cx="966788" cy="1590675"/>
            </a:xfrm>
            <a:prstGeom prst="roundRect">
              <a:avLst>
                <a:gd name="adj" fmla="val 6856"/>
              </a:avLst>
            </a:prstGeom>
            <a:solidFill>
              <a:schemeClr val="bg1">
                <a:lumMod val="50000"/>
              </a:schemeClr>
            </a:solidFill>
            <a:ln w="19050" cap="flat" cmpd="sng" algn="ctr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400" dirty="0" err="1" smtClean="0">
                  <a:solidFill>
                    <a:srgbClr val="FFFFFF"/>
                  </a:solidFill>
                  <a:latin typeface="Arial"/>
                </a:rPr>
                <a:t>DataStax</a:t>
              </a:r>
              <a:endParaRPr lang="en-US" sz="1400" dirty="0" smtClean="0">
                <a:solidFill>
                  <a:srgbClr val="FFFFFF"/>
                </a:solidFill>
                <a:latin typeface="Arial"/>
              </a:endParaRPr>
            </a:p>
            <a:p>
              <a:pPr algn="ctr">
                <a:defRPr/>
              </a:pPr>
              <a:r>
                <a:rPr lang="en-US" sz="1200" dirty="0" smtClean="0">
                  <a:solidFill>
                    <a:srgbClr val="FFFFFF"/>
                  </a:solidFill>
                  <a:latin typeface="Arial"/>
                </a:rPr>
                <a:t>Cassandra</a:t>
              </a:r>
              <a:endParaRPr lang="en-US" sz="1200" dirty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404813" y="1316038"/>
              <a:ext cx="1095375" cy="1590675"/>
            </a:xfrm>
            <a:prstGeom prst="roundRect">
              <a:avLst>
                <a:gd name="adj" fmla="val 4825"/>
              </a:avLst>
            </a:prstGeom>
            <a:solidFill>
              <a:schemeClr val="bg1">
                <a:lumMod val="50000"/>
              </a:schemeClr>
            </a:solidFill>
            <a:ln w="19050" cap="flat" cmpd="sng" algn="ctr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defRPr/>
              </a:pPr>
              <a:endParaRPr lang="en-US" altLang="en-US" sz="1600" dirty="0" smtClean="0">
                <a:solidFill>
                  <a:srgbClr val="FFFFFF"/>
                </a:solidFill>
              </a:endParaRPr>
            </a:p>
            <a:p>
              <a:pPr algn="ctr" eaLnBrk="1" hangingPunct="1">
                <a:lnSpc>
                  <a:spcPts val="1475"/>
                </a:lnSpc>
                <a:defRPr/>
              </a:pPr>
              <a:r>
                <a:rPr lang="en-US" altLang="en-US" sz="1600" dirty="0" smtClean="0">
                  <a:solidFill>
                    <a:srgbClr val="FFFFFF"/>
                  </a:solidFill>
                </a:rPr>
                <a:t>Jenkins Service</a:t>
              </a:r>
            </a:p>
            <a:p>
              <a:pPr algn="ctr" eaLnBrk="1" hangingPunct="1">
                <a:lnSpc>
                  <a:spcPts val="1475"/>
                </a:lnSpc>
                <a:defRPr/>
              </a:pPr>
              <a:r>
                <a:rPr lang="en-US" altLang="en-US" sz="1600" dirty="0" smtClean="0">
                  <a:solidFill>
                    <a:srgbClr val="FFFFFF"/>
                  </a:solidFill>
                </a:rPr>
                <a:t>(CI)</a:t>
              </a:r>
            </a:p>
            <a:p>
              <a:pPr algn="ctr" eaLnBrk="1" hangingPunct="1">
                <a:defRPr/>
              </a:pPr>
              <a:endParaRPr lang="en-US" altLang="en-US" sz="1600" dirty="0" smtClean="0">
                <a:solidFill>
                  <a:srgbClr val="FFFFFF"/>
                </a:solidFill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3806825" y="1316038"/>
              <a:ext cx="969963" cy="1590675"/>
            </a:xfrm>
            <a:prstGeom prst="roundRect">
              <a:avLst>
                <a:gd name="adj" fmla="val 6130"/>
              </a:avLst>
            </a:prstGeom>
            <a:solidFill>
              <a:schemeClr val="bg1">
                <a:lumMod val="50000"/>
              </a:schemeClr>
            </a:solidFill>
            <a:ln w="19050" cap="flat" cmpd="sng" algn="ctr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defRPr/>
              </a:pPr>
              <a:endParaRPr lang="en-US" altLang="en-US" sz="1600" dirty="0" smtClean="0">
                <a:solidFill>
                  <a:srgbClr val="FFFFFF"/>
                </a:solidFill>
              </a:endParaRPr>
            </a:p>
            <a:p>
              <a:pPr algn="ctr" eaLnBrk="1" hangingPunct="1">
                <a:defRPr/>
              </a:pPr>
              <a:r>
                <a:rPr lang="en-US" altLang="en-US" sz="1600" dirty="0" smtClean="0">
                  <a:solidFill>
                    <a:srgbClr val="FFFFFF"/>
                  </a:solidFill>
                </a:rPr>
                <a:t>MySQL</a:t>
              </a:r>
            </a:p>
            <a:p>
              <a:pPr algn="ctr" eaLnBrk="1" hangingPunct="1">
                <a:defRPr/>
              </a:pPr>
              <a:endParaRPr lang="en-US" altLang="en-US" sz="1600" dirty="0" smtClean="0">
                <a:solidFill>
                  <a:srgbClr val="FFFFFF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414338" y="2967038"/>
              <a:ext cx="6426200" cy="438150"/>
            </a:xfrm>
            <a:prstGeom prst="roundRect">
              <a:avLst>
                <a:gd name="adj" fmla="val 8938"/>
              </a:avLst>
            </a:prstGeom>
            <a:solidFill>
              <a:schemeClr val="bg1">
                <a:lumMod val="50000"/>
              </a:schemeClr>
            </a:solidFill>
            <a:ln w="19050" cap="flat" cmpd="sng" algn="ctr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en-US" sz="1800" dirty="0" smtClean="0">
                  <a:solidFill>
                    <a:srgbClr val="FFFFFF"/>
                  </a:solidFill>
                </a:rPr>
                <a:t>Cloud Foundry BOSH</a:t>
              </a:r>
              <a:endParaRPr lang="en-US" altLang="en-US" sz="1200" dirty="0" smtClean="0">
                <a:solidFill>
                  <a:srgbClr val="FFFFFF"/>
                </a:solidFill>
              </a:endParaRPr>
            </a:p>
          </p:txBody>
        </p:sp>
        <p:sp>
          <p:nvSpPr>
            <p:cNvPr id="24589" name="TextBox 14"/>
            <p:cNvSpPr txBox="1">
              <a:spLocks noChangeArrowheads="1"/>
            </p:cNvSpPr>
            <p:nvPr/>
          </p:nvSpPr>
          <p:spPr bwMode="auto">
            <a:xfrm>
              <a:off x="6985000" y="3038475"/>
              <a:ext cx="2049463" cy="738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400" dirty="0">
                  <a:solidFill>
                    <a:srgbClr val="FFFFFF"/>
                  </a:solidFill>
                </a:rPr>
                <a:t>Multi-Cloud Declarative Service Deployment, Operations</a:t>
              </a:r>
            </a:p>
          </p:txBody>
        </p:sp>
        <p:sp>
          <p:nvSpPr>
            <p:cNvPr id="24590" name="TextBox 15"/>
            <p:cNvSpPr txBox="1">
              <a:spLocks noChangeArrowheads="1"/>
            </p:cNvSpPr>
            <p:nvPr/>
          </p:nvSpPr>
          <p:spPr bwMode="auto">
            <a:xfrm>
              <a:off x="6959600" y="1524000"/>
              <a:ext cx="2184400" cy="1168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400" dirty="0">
                  <a:solidFill>
                    <a:srgbClr val="FFFFFF"/>
                  </a:solidFill>
                </a:rPr>
                <a:t>Elastic managed runtime service integrated into leading data services; all scaled and managed by CF BOSH </a:t>
              </a: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4818063" y="1311275"/>
              <a:ext cx="966787" cy="1603375"/>
            </a:xfrm>
            <a:prstGeom prst="roundRect">
              <a:avLst>
                <a:gd name="adj" fmla="val 6856"/>
              </a:avLst>
            </a:prstGeom>
            <a:solidFill>
              <a:schemeClr val="bg1">
                <a:lumMod val="50000"/>
              </a:schemeClr>
            </a:solidFill>
            <a:ln w="19050" cap="flat" cmpd="sng" algn="ctr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400" dirty="0">
                  <a:solidFill>
                    <a:srgbClr val="FFFFFF"/>
                  </a:solidFill>
                  <a:latin typeface="Arial"/>
                </a:rPr>
                <a:t>Rabbit MQ</a:t>
              </a:r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1497548" y="3473380"/>
              <a:ext cx="4287302" cy="709208"/>
              <a:chOff x="184080" y="4377802"/>
              <a:chExt cx="4336746" cy="531523"/>
            </a:xfrm>
          </p:grpSpPr>
          <p:grpSp>
            <p:nvGrpSpPr>
              <p:cNvPr id="20" name="Group 19"/>
              <p:cNvGrpSpPr/>
              <p:nvPr/>
            </p:nvGrpSpPr>
            <p:grpSpPr>
              <a:xfrm>
                <a:off x="184080" y="4377802"/>
                <a:ext cx="1010802" cy="527416"/>
                <a:chOff x="184080" y="4448922"/>
                <a:chExt cx="1010802" cy="527416"/>
              </a:xfrm>
            </p:grpSpPr>
            <p:pic>
              <p:nvPicPr>
                <p:cNvPr id="31" name="Picture 30"/>
                <p:cNvPicPr>
                  <a:picLocks noChangeAspect="1"/>
                </p:cNvPicPr>
                <p:nvPr/>
              </p:nvPicPr>
              <p:blipFill>
                <a:blip r:embed="rId3" cstate="print"/>
                <a:srcRect b="-4013"/>
                <a:stretch>
                  <a:fillRect/>
                </a:stretch>
              </p:blipFill>
              <p:spPr bwMode="auto">
                <a:xfrm>
                  <a:off x="184080" y="4448922"/>
                  <a:ext cx="1010802" cy="52741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32" name="Picture 31"/>
                <p:cNvPicPr>
                  <a:picLocks noChangeAspect="1"/>
                </p:cNvPicPr>
                <p:nvPr/>
              </p:nvPicPr>
              <p:blipFill>
                <a:blip r:embed="rId4" cstate="print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tretch>
                  <a:fillRect/>
                </a:stretch>
              </p:blipFill>
              <p:spPr>
                <a:xfrm>
                  <a:off x="378026" y="4636567"/>
                  <a:ext cx="648221" cy="164130"/>
                </a:xfrm>
                <a:prstGeom prst="rect">
                  <a:avLst/>
                </a:prstGeom>
              </p:spPr>
            </p:pic>
          </p:grpSp>
          <p:grpSp>
            <p:nvGrpSpPr>
              <p:cNvPr id="21" name="Group 20"/>
              <p:cNvGrpSpPr/>
              <p:nvPr/>
            </p:nvGrpSpPr>
            <p:grpSpPr>
              <a:xfrm>
                <a:off x="2400043" y="4380286"/>
                <a:ext cx="1010802" cy="527416"/>
                <a:chOff x="2400043" y="4451406"/>
                <a:chExt cx="1010802" cy="527416"/>
              </a:xfrm>
            </p:grpSpPr>
            <p:pic>
              <p:nvPicPr>
                <p:cNvPr id="29" name="Picture 28"/>
                <p:cNvPicPr>
                  <a:picLocks noChangeAspect="1"/>
                </p:cNvPicPr>
                <p:nvPr/>
              </p:nvPicPr>
              <p:blipFill>
                <a:blip r:embed="rId3" cstate="print"/>
                <a:srcRect b="-4013"/>
                <a:stretch>
                  <a:fillRect/>
                </a:stretch>
              </p:blipFill>
              <p:spPr bwMode="auto">
                <a:xfrm>
                  <a:off x="2400043" y="4451406"/>
                  <a:ext cx="1010802" cy="52741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30" name="Picture 2" descr="https://encrypted-tbn0.gstatic.com/images?q=tbn:ANd9GcRgWtweeNVNot_dJ1JZ4fATg5X0qxTniN17Zry9UylCHUwXFy8KJQ"/>
                <p:cNvPicPr>
                  <a:picLocks noChangeAspect="1" noChangeArrowheads="1"/>
                </p:cNvPicPr>
                <p:nvPr/>
              </p:nvPicPr>
              <p:blipFill>
                <a:blip r:embed="rId5" cstate="print"/>
                <a:srcRect/>
                <a:stretch>
                  <a:fillRect/>
                </a:stretch>
              </p:blipFill>
              <p:spPr bwMode="auto">
                <a:xfrm>
                  <a:off x="2576400" y="4585912"/>
                  <a:ext cx="542437" cy="219842"/>
                </a:xfrm>
                <a:prstGeom prst="rect">
                  <a:avLst/>
                </a:prstGeom>
                <a:noFill/>
              </p:spPr>
            </p:pic>
          </p:grpSp>
          <p:grpSp>
            <p:nvGrpSpPr>
              <p:cNvPr id="22" name="Group 21"/>
              <p:cNvGrpSpPr/>
              <p:nvPr/>
            </p:nvGrpSpPr>
            <p:grpSpPr>
              <a:xfrm>
                <a:off x="1286160" y="4378688"/>
                <a:ext cx="1010802" cy="527416"/>
                <a:chOff x="1286160" y="4449808"/>
                <a:chExt cx="1010802" cy="527416"/>
              </a:xfrm>
            </p:grpSpPr>
            <p:pic>
              <p:nvPicPr>
                <p:cNvPr id="27" name="Picture 26"/>
                <p:cNvPicPr>
                  <a:picLocks noChangeAspect="1"/>
                </p:cNvPicPr>
                <p:nvPr/>
              </p:nvPicPr>
              <p:blipFill>
                <a:blip r:embed="rId3" cstate="print"/>
                <a:srcRect b="-4013"/>
                <a:stretch>
                  <a:fillRect/>
                </a:stretch>
              </p:blipFill>
              <p:spPr bwMode="auto">
                <a:xfrm>
                  <a:off x="1286160" y="4449808"/>
                  <a:ext cx="1010802" cy="52741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28" name="Picture 27" descr="openstack_logo.jpg"/>
                <p:cNvPicPr>
                  <a:picLocks noChangeAspect="1"/>
                </p:cNvPicPr>
                <p:nvPr/>
              </p:nvPicPr>
              <p:blipFill rotWithShape="1"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286"/>
                <a:stretch/>
              </p:blipFill>
              <p:spPr>
                <a:xfrm>
                  <a:off x="1455729" y="4599299"/>
                  <a:ext cx="596066" cy="198041"/>
                </a:xfrm>
                <a:prstGeom prst="rect">
                  <a:avLst/>
                </a:prstGeom>
              </p:spPr>
            </p:pic>
          </p:grpSp>
          <p:grpSp>
            <p:nvGrpSpPr>
              <p:cNvPr id="23" name="Group 22"/>
              <p:cNvGrpSpPr/>
              <p:nvPr/>
            </p:nvGrpSpPr>
            <p:grpSpPr>
              <a:xfrm>
                <a:off x="3510024" y="4381909"/>
                <a:ext cx="1010802" cy="527416"/>
                <a:chOff x="3510024" y="4453029"/>
                <a:chExt cx="1010802" cy="527416"/>
              </a:xfrm>
            </p:grpSpPr>
            <p:pic>
              <p:nvPicPr>
                <p:cNvPr id="24" name="Picture 23"/>
                <p:cNvPicPr>
                  <a:picLocks noChangeAspect="1"/>
                </p:cNvPicPr>
                <p:nvPr/>
              </p:nvPicPr>
              <p:blipFill>
                <a:blip r:embed="rId3" cstate="print"/>
                <a:srcRect b="-4013"/>
                <a:stretch>
                  <a:fillRect/>
                </a:stretch>
              </p:blipFill>
              <p:spPr bwMode="auto">
                <a:xfrm>
                  <a:off x="3510024" y="4453029"/>
                  <a:ext cx="1010802" cy="52741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25" name="Picture 24"/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650837" y="4531964"/>
                  <a:ext cx="327845" cy="327845"/>
                </a:xfrm>
                <a:prstGeom prst="rect">
                  <a:avLst/>
                </a:prstGeom>
              </p:spPr>
            </p:pic>
            <p:sp>
              <p:nvSpPr>
                <p:cNvPr id="26" name="TextBox 25"/>
                <p:cNvSpPr txBox="1"/>
                <p:nvPr/>
              </p:nvSpPr>
              <p:spPr>
                <a:xfrm>
                  <a:off x="3833915" y="4577180"/>
                  <a:ext cx="594387" cy="2390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200" dirty="0" smtClean="0">
                      <a:solidFill>
                        <a:schemeClr val="tx1">
                          <a:lumMod val="50000"/>
                        </a:schemeClr>
                      </a:solidFill>
                    </a:rPr>
                    <a:t>Azure</a:t>
                  </a:r>
                </a:p>
              </p:txBody>
            </p:sp>
          </p:grpSp>
        </p:grpSp>
        <p:sp>
          <p:nvSpPr>
            <p:cNvPr id="33" name="Rounded Rectangle 32"/>
            <p:cNvSpPr/>
            <p:nvPr/>
          </p:nvSpPr>
          <p:spPr>
            <a:xfrm>
              <a:off x="2762973" y="1323975"/>
              <a:ext cx="969963" cy="1590675"/>
            </a:xfrm>
            <a:prstGeom prst="roundRect">
              <a:avLst>
                <a:gd name="adj" fmla="val 6130"/>
              </a:avLst>
            </a:prstGeom>
            <a:solidFill>
              <a:schemeClr val="bg1">
                <a:lumMod val="50000"/>
              </a:schemeClr>
            </a:solidFill>
            <a:ln w="19050" cap="flat" cmpd="sng" algn="ctr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defRPr/>
              </a:pPr>
              <a:endParaRPr lang="en-US" altLang="en-US" sz="1600" dirty="0" smtClean="0">
                <a:solidFill>
                  <a:srgbClr val="FFFFFF"/>
                </a:solidFill>
              </a:endParaRPr>
            </a:p>
            <a:p>
              <a:pPr algn="ctr" eaLnBrk="1" hangingPunct="1">
                <a:defRPr/>
              </a:pPr>
              <a:r>
                <a:rPr lang="en-US" altLang="en-US" sz="1600" dirty="0" err="1" smtClean="0">
                  <a:solidFill>
                    <a:srgbClr val="FFFFFF"/>
                  </a:solidFill>
                </a:rPr>
                <a:t>Redis</a:t>
              </a:r>
              <a:endParaRPr lang="en-US" altLang="en-US" sz="1600" dirty="0" smtClean="0">
                <a:solidFill>
                  <a:srgbClr val="FFFFFF"/>
                </a:solidFill>
              </a:endParaRPr>
            </a:p>
            <a:p>
              <a:pPr algn="ctr" eaLnBrk="1" hangingPunct="1">
                <a:defRPr/>
              </a:pPr>
              <a:endParaRPr lang="en-US" altLang="en-US" sz="1600" dirty="0" smtClean="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6783898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>
            <a:spLocks noGrp="1"/>
          </p:cNvSpPr>
          <p:nvPr>
            <p:ph type="sldNum" sz="quarter" idx="4294967295"/>
          </p:nvPr>
        </p:nvSpPr>
        <p:spPr>
          <a:xfrm>
            <a:off x="8553450" y="5021495"/>
            <a:ext cx="533400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sz="8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rPr>
              <a:t>4</a:t>
            </a:fld>
            <a:endParaRPr sz="800">
              <a:solidFill>
                <a:srgbClr val="808080"/>
              </a:solidFill>
              <a:uFill>
                <a:solidFill>
                  <a:srgbClr val="808080"/>
                </a:solidFill>
              </a:uFill>
            </a:endParaRPr>
          </a:p>
        </p:txBody>
      </p:sp>
      <p:pic>
        <p:nvPicPr>
          <p:cNvPr id="399" name="pasted-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</a:ln>
        </p:spPr>
      </p:pic>
      <p:sp>
        <p:nvSpPr>
          <p:cNvPr id="400" name="Shape 400"/>
          <p:cNvSpPr/>
          <p:nvPr/>
        </p:nvSpPr>
        <p:spPr>
          <a:xfrm>
            <a:off x="6451864" y="737759"/>
            <a:ext cx="2438450" cy="1112739"/>
          </a:xfrm>
          <a:prstGeom prst="wedgeEllipseCallout">
            <a:avLst>
              <a:gd name="adj1" fmla="val -83757"/>
              <a:gd name="adj2" fmla="val -24415"/>
            </a:avLst>
          </a:prstGeom>
          <a:solidFill>
            <a:srgbClr val="FFFFFF"/>
          </a:solidFill>
          <a:ln w="25400">
            <a:solidFill/>
            <a:round/>
          </a:ln>
          <a:effectLst>
            <a:outerShdw blurRad="101600" dist="25400" dir="5400000" rotWithShape="0">
              <a:srgbClr val="000000">
                <a:alpha val="7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>
              <a:defRPr>
                <a:solidFill>
                  <a:srgbClr val="000000"/>
                </a:solidFill>
                <a:uFillTx/>
              </a:defRPr>
            </a:pPr>
            <a:endParaRPr sz="1700" b="1" dirty="0">
              <a:uFill>
                <a:solidFill>
                  <a:srgbClr val="4D4D4D"/>
                </a:solidFill>
              </a:uFill>
            </a:endParaRPr>
          </a:p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 lang="en-US" sz="1700" b="1" dirty="0" smtClean="0">
                <a:uFill>
                  <a:solidFill>
                    <a:srgbClr val="4D4D4D"/>
                  </a:solidFill>
                </a:uFill>
              </a:rPr>
              <a:t>CONTAINER</a:t>
            </a:r>
            <a:r>
              <a:rPr sz="1700" b="1" dirty="0" smtClean="0">
                <a:uFill>
                  <a:solidFill>
                    <a:srgbClr val="4D4D4D"/>
                  </a:solidFill>
                </a:uFill>
              </a:rPr>
              <a:t>S</a:t>
            </a:r>
            <a:r>
              <a:rPr sz="1700" b="1" dirty="0">
                <a:uFill>
                  <a:solidFill>
                    <a:srgbClr val="4D4D4D"/>
                  </a:solidFill>
                </a:uFill>
              </a:rPr>
              <a:t>!!!</a:t>
            </a:r>
            <a:r>
              <a:rPr sz="1700" b="1" dirty="0" smtClean="0">
                <a:uFill>
                  <a:solidFill>
                    <a:srgbClr val="4D4D4D"/>
                  </a:solidFill>
                </a:uFill>
              </a:rPr>
              <a:t>!</a:t>
            </a:r>
            <a:r>
              <a:rPr lang="en-US" sz="1700" b="1" dirty="0" smtClean="0">
                <a:uFill>
                  <a:solidFill>
                    <a:srgbClr val="4D4D4D"/>
                  </a:solidFill>
                </a:uFill>
              </a:rPr>
              <a:t/>
            </a:r>
            <a:br>
              <a:rPr lang="en-US" sz="1700" b="1" dirty="0" smtClean="0">
                <a:uFill>
                  <a:solidFill>
                    <a:srgbClr val="4D4D4D"/>
                  </a:solidFill>
                </a:uFill>
              </a:rPr>
            </a:br>
            <a:endParaRPr sz="1700" b="1" dirty="0">
              <a:uFill>
                <a:solidFill>
                  <a:srgbClr val="4D4D4D"/>
                </a:solidFill>
              </a:u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7980" y="0"/>
            <a:ext cx="9144000" cy="5148496"/>
            <a:chOff x="7980" y="0"/>
            <a:chExt cx="9144000" cy="5148496"/>
          </a:xfrm>
        </p:grpSpPr>
        <p:grpSp>
          <p:nvGrpSpPr>
            <p:cNvPr id="6" name="Group 5"/>
            <p:cNvGrpSpPr/>
            <p:nvPr/>
          </p:nvGrpSpPr>
          <p:grpSpPr>
            <a:xfrm>
              <a:off x="7980" y="0"/>
              <a:ext cx="9144000" cy="5148496"/>
              <a:chOff x="7980" y="0"/>
              <a:chExt cx="9144000" cy="5148496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7980" y="0"/>
                <a:ext cx="9144000" cy="5148496"/>
                <a:chOff x="7980" y="0"/>
                <a:chExt cx="9144000" cy="5148496"/>
              </a:xfrm>
            </p:grpSpPr>
            <p:sp>
              <p:nvSpPr>
                <p:cNvPr id="4" name="Rectangle 3"/>
                <p:cNvSpPr/>
                <p:nvPr/>
              </p:nvSpPr>
              <p:spPr>
                <a:xfrm>
                  <a:off x="7980" y="4996"/>
                  <a:ext cx="9144000" cy="5143500"/>
                </a:xfrm>
                <a:prstGeom prst="rect">
                  <a:avLst/>
                </a:prstGeom>
                <a:solidFill>
                  <a:srgbClr val="17232A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2" name="Picture 1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767662" y="0"/>
                  <a:ext cx="4826869" cy="5143500"/>
                </a:xfrm>
                <a:prstGeom prst="rect">
                  <a:avLst/>
                </a:prstGeom>
              </p:spPr>
            </p:pic>
          </p:grpSp>
          <p:sp>
            <p:nvSpPr>
              <p:cNvPr id="9" name="Shape 172"/>
              <p:cNvSpPr txBox="1">
                <a:spLocks/>
              </p:cNvSpPr>
              <p:nvPr/>
            </p:nvSpPr>
            <p:spPr>
              <a:xfrm>
                <a:off x="383644" y="291569"/>
                <a:ext cx="8410574" cy="46037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 anchor="t" anchorCtr="0">
                <a:normAutofit/>
              </a:bodyPr>
              <a:lstStyle>
                <a:def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1pPr>
                <a:lvl2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2pPr>
              </a:lstStyle>
              <a:p>
                <a:pPr>
                  <a:lnSpc>
                    <a:spcPct val="90000"/>
                  </a:lnSpc>
                  <a:buClr>
                    <a:srgbClr val="00685D"/>
                  </a:buClr>
                  <a:buSzPct val="25000"/>
                  <a:buFont typeface="Arial"/>
                  <a:buNone/>
                </a:pPr>
                <a:r>
                  <a:rPr lang="en-US" sz="2800" dirty="0" smtClean="0">
                    <a:solidFill>
                      <a:srgbClr val="2C95DD"/>
                    </a:solidFill>
                  </a:rPr>
                  <a:t>Containers - History</a:t>
                </a:r>
                <a:endParaRPr lang="en-US" sz="2800" dirty="0">
                  <a:solidFill>
                    <a:srgbClr val="2C95DD"/>
                  </a:solidFill>
                </a:endParaRPr>
              </a:p>
            </p:txBody>
          </p:sp>
        </p:grpSp>
        <p:sp>
          <p:nvSpPr>
            <p:cNvPr id="11" name="Content Placeholder 2"/>
            <p:cNvSpPr txBox="1">
              <a:spLocks/>
            </p:cNvSpPr>
            <p:nvPr/>
          </p:nvSpPr>
          <p:spPr>
            <a:xfrm>
              <a:off x="366715" y="1074738"/>
              <a:ext cx="3280574" cy="3382962"/>
            </a:xfrm>
            <a:prstGeom prst="rect">
              <a:avLst/>
            </a:prstGeom>
          </p:spPr>
          <p:txBody>
            <a:bodyPr/>
            <a:lstStyle>
              <a:def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1pPr>
              <a:lvl2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2pPr>
              <a:lvl3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3pPr>
              <a:lvl4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4pPr>
              <a:lvl5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5pPr>
              <a:lvl6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6pPr>
              <a:lvl7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7pPr>
              <a:lvl8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8pPr>
              <a:lvl9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9pPr>
            </a:lstStyle>
            <a:p>
              <a:pPr marL="285750" indent="-285750">
                <a:buFontTx/>
                <a:buChar char="-"/>
              </a:pPr>
              <a:r>
                <a:rPr lang="en-US" sz="1800" dirty="0" smtClean="0">
                  <a:solidFill>
                    <a:srgbClr val="FFFFFF"/>
                  </a:solidFill>
                </a:rPr>
                <a:t>Containers are not new</a:t>
              </a:r>
            </a:p>
            <a:p>
              <a:pPr marL="285750" indent="-285750">
                <a:buFontTx/>
                <a:buChar char="-"/>
              </a:pPr>
              <a:r>
                <a:rPr lang="en-US" sz="1800" dirty="0" smtClean="0">
                  <a:solidFill>
                    <a:srgbClr val="FFFFFF"/>
                  </a:solidFill>
                </a:rPr>
                <a:t>CF has used containers since it’s inception</a:t>
              </a:r>
            </a:p>
            <a:p>
              <a:pPr marL="285750" indent="-285750">
                <a:buFontTx/>
                <a:buChar char="-"/>
              </a:pPr>
              <a:r>
                <a:rPr lang="en-US" sz="1800" dirty="0" smtClean="0">
                  <a:solidFill>
                    <a:srgbClr val="FFFFFF"/>
                  </a:solidFill>
                </a:rPr>
                <a:t>CF supports multiple container technologies as first class citizens including Docker, Warden, Garden and </a:t>
              </a:r>
              <a:r>
                <a:rPr lang="en-US" sz="1800" dirty="0" err="1">
                  <a:solidFill>
                    <a:srgbClr val="FFFFFF"/>
                  </a:solidFill>
                </a:rPr>
                <a:t>r</a:t>
              </a:r>
              <a:r>
                <a:rPr lang="en-US" sz="1800" dirty="0" err="1" smtClean="0">
                  <a:solidFill>
                    <a:srgbClr val="FFFFFF"/>
                  </a:solidFill>
                </a:rPr>
                <a:t>unC</a:t>
              </a:r>
              <a:endParaRPr lang="en-US" sz="1800" dirty="0" smtClean="0">
                <a:solidFill>
                  <a:srgbClr val="FFFFFF"/>
                </a:solidFill>
              </a:endParaRPr>
            </a:p>
            <a:p>
              <a:pPr lvl="1"/>
              <a:endParaRPr lang="en-US" sz="1800" dirty="0" smtClean="0">
                <a:solidFill>
                  <a:srgbClr val="FFFFFF"/>
                </a:solidFill>
                <a:hlinkClick r:id="rId5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63398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xmlns:p14="http://schemas.microsoft.com/office/powerpoint/2010/main" spd="slow">
        <p:dissolv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185"/>
          <p:cNvSpPr txBox="1">
            <a:spLocks/>
          </p:cNvSpPr>
          <p:nvPr/>
        </p:nvSpPr>
        <p:spPr>
          <a:xfrm>
            <a:off x="366713" y="325438"/>
            <a:ext cx="8410576" cy="623888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 sz="3200">
                <a:solidFill>
                  <a:srgbClr val="008881"/>
                </a:solidFill>
                <a:uFill>
                  <a:solidFill>
                    <a:srgbClr val="008881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  <a:lvl2pPr>
              <a:lnSpc>
                <a:spcPct val="90000"/>
              </a:lnSpc>
              <a:defRPr sz="3200">
                <a:solidFill>
                  <a:srgbClr val="008881"/>
                </a:solidFill>
                <a:uFill>
                  <a:solidFill>
                    <a:srgbClr val="008881"/>
                  </a:solidFill>
                </a:uFill>
                <a:latin typeface="Arial"/>
                <a:ea typeface="Arial"/>
                <a:cs typeface="Arial"/>
                <a:sym typeface="Arial"/>
              </a:defRPr>
            </a:lvl2pPr>
            <a:lvl3pPr>
              <a:lnSpc>
                <a:spcPct val="90000"/>
              </a:lnSpc>
              <a:defRPr sz="3200">
                <a:solidFill>
                  <a:srgbClr val="008881"/>
                </a:solidFill>
                <a:uFill>
                  <a:solidFill>
                    <a:srgbClr val="008881"/>
                  </a:solidFill>
                </a:uFill>
                <a:latin typeface="Arial"/>
                <a:ea typeface="Arial"/>
                <a:cs typeface="Arial"/>
                <a:sym typeface="Arial"/>
              </a:defRPr>
            </a:lvl3pPr>
            <a:lvl4pPr>
              <a:lnSpc>
                <a:spcPct val="90000"/>
              </a:lnSpc>
              <a:defRPr sz="3200">
                <a:solidFill>
                  <a:srgbClr val="008881"/>
                </a:solidFill>
                <a:uFill>
                  <a:solidFill>
                    <a:srgbClr val="008881"/>
                  </a:solidFill>
                </a:uFill>
                <a:latin typeface="Arial"/>
                <a:ea typeface="Arial"/>
                <a:cs typeface="Arial"/>
                <a:sym typeface="Arial"/>
              </a:defRPr>
            </a:lvl4pPr>
            <a:lvl5pPr>
              <a:lnSpc>
                <a:spcPct val="90000"/>
              </a:lnSpc>
              <a:defRPr sz="3200">
                <a:solidFill>
                  <a:srgbClr val="008881"/>
                </a:solidFill>
                <a:uFill>
                  <a:solidFill>
                    <a:srgbClr val="008881"/>
                  </a:solidFill>
                </a:uFill>
                <a:latin typeface="Arial"/>
                <a:ea typeface="Arial"/>
                <a:cs typeface="Arial"/>
                <a:sym typeface="Arial"/>
              </a:defRPr>
            </a:lvl5pPr>
            <a:lvl6pPr>
              <a:lnSpc>
                <a:spcPct val="90000"/>
              </a:lnSpc>
              <a:defRPr sz="3200">
                <a:solidFill>
                  <a:srgbClr val="008881"/>
                </a:solidFill>
                <a:uFill>
                  <a:solidFill>
                    <a:srgbClr val="008881"/>
                  </a:solidFill>
                </a:uFill>
                <a:latin typeface="Arial"/>
                <a:ea typeface="Arial"/>
                <a:cs typeface="Arial"/>
                <a:sym typeface="Arial"/>
              </a:defRPr>
            </a:lvl6pPr>
            <a:lvl7pPr>
              <a:lnSpc>
                <a:spcPct val="90000"/>
              </a:lnSpc>
              <a:defRPr sz="3200">
                <a:solidFill>
                  <a:srgbClr val="008881"/>
                </a:solidFill>
                <a:uFill>
                  <a:solidFill>
                    <a:srgbClr val="008881"/>
                  </a:solidFill>
                </a:uFill>
                <a:latin typeface="Arial"/>
                <a:ea typeface="Arial"/>
                <a:cs typeface="Arial"/>
                <a:sym typeface="Arial"/>
              </a:defRPr>
            </a:lvl7pPr>
            <a:lvl8pPr>
              <a:lnSpc>
                <a:spcPct val="90000"/>
              </a:lnSpc>
              <a:defRPr sz="3200">
                <a:solidFill>
                  <a:srgbClr val="008881"/>
                </a:solidFill>
                <a:uFill>
                  <a:solidFill>
                    <a:srgbClr val="008881"/>
                  </a:solidFill>
                </a:uFill>
                <a:latin typeface="Arial"/>
                <a:ea typeface="Arial"/>
                <a:cs typeface="Arial"/>
                <a:sym typeface="Arial"/>
              </a:defRPr>
            </a:lvl8pPr>
            <a:lvl9pPr>
              <a:lnSpc>
                <a:spcPct val="90000"/>
              </a:lnSpc>
              <a:defRPr sz="3200">
                <a:solidFill>
                  <a:srgbClr val="008881"/>
                </a:solidFill>
                <a:uFill>
                  <a:solidFill>
                    <a:srgbClr val="008881"/>
                  </a:solidFill>
                </a:u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defRPr sz="1800">
                <a:solidFill>
                  <a:srgbClr val="000000"/>
                </a:solidFill>
                <a:uFillTx/>
              </a:defRPr>
            </a:pPr>
            <a:r>
              <a:rPr lang="en-US" sz="2800" dirty="0">
                <a:solidFill>
                  <a:srgbClr val="2C95DD"/>
                </a:solidFill>
              </a:rPr>
              <a:t>Container</a:t>
            </a:r>
            <a:r>
              <a:rPr lang="en-US" sz="2800" dirty="0" smtClean="0">
                <a:solidFill>
                  <a:srgbClr val="0F786E"/>
                </a:solidFill>
              </a:rPr>
              <a:t> </a:t>
            </a:r>
            <a:r>
              <a:rPr lang="en-US" sz="2800" dirty="0">
                <a:solidFill>
                  <a:srgbClr val="2C95DD"/>
                </a:solidFill>
                <a:uFillTx/>
              </a:rPr>
              <a:t>Isolation</a:t>
            </a:r>
          </a:p>
        </p:txBody>
      </p:sp>
      <p:sp>
        <p:nvSpPr>
          <p:cNvPr id="27" name="Rectangle 6"/>
          <p:cNvSpPr>
            <a:spLocks/>
          </p:cNvSpPr>
          <p:nvPr/>
        </p:nvSpPr>
        <p:spPr bwMode="auto">
          <a:xfrm rot="5400000">
            <a:off x="2283023" y="-723304"/>
            <a:ext cx="738188" cy="4002881"/>
          </a:xfrm>
          <a:prstGeom prst="rect">
            <a:avLst/>
          </a:prstGeom>
          <a:solidFill>
            <a:srgbClr val="1497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>
              <a:defRPr/>
            </a:pPr>
            <a:endParaRPr lang="en-US" sz="1400">
              <a:latin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29" name="Rectangle 8"/>
          <p:cNvSpPr>
            <a:spLocks/>
          </p:cNvSpPr>
          <p:nvPr/>
        </p:nvSpPr>
        <p:spPr bwMode="auto">
          <a:xfrm rot="5400000">
            <a:off x="2351782" y="-53875"/>
            <a:ext cx="600670" cy="4002881"/>
          </a:xfrm>
          <a:prstGeom prst="rect">
            <a:avLst/>
          </a:prstGeom>
          <a:solidFill>
            <a:srgbClr val="0065C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>
              <a:defRPr/>
            </a:pPr>
            <a:endParaRPr lang="en-US" sz="1400">
              <a:latin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30" name="Rectangle 9"/>
          <p:cNvSpPr>
            <a:spLocks/>
          </p:cNvSpPr>
          <p:nvPr/>
        </p:nvSpPr>
        <p:spPr bwMode="auto">
          <a:xfrm>
            <a:off x="2318742" y="1666720"/>
            <a:ext cx="1226022" cy="561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/>
            </a:pPr>
            <a:r>
              <a:rPr lang="en-US" sz="3400">
                <a:cs typeface="Helvetica Neue Thin" charset="0"/>
              </a:rPr>
              <a:t>kernel</a:t>
            </a:r>
            <a:endParaRPr lang="en-US" sz="700">
              <a:solidFill>
                <a:srgbClr val="000000"/>
              </a:solidFill>
              <a:cs typeface="Helvetica Neue Thin" charset="0"/>
            </a:endParaRPr>
          </a:p>
        </p:txBody>
      </p:sp>
      <p:pic>
        <p:nvPicPr>
          <p:cNvPr id="31" name="Picture 10" descr="pasted-image.t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0713" y="1756172"/>
            <a:ext cx="356592" cy="4226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32" name="Rectangle 11"/>
          <p:cNvSpPr>
            <a:spLocks/>
          </p:cNvSpPr>
          <p:nvPr/>
        </p:nvSpPr>
        <p:spPr bwMode="auto">
          <a:xfrm>
            <a:off x="5882283" y="1058845"/>
            <a:ext cx="2651655" cy="4385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/>
            </a:pPr>
            <a:r>
              <a:rPr lang="en-US" sz="2600">
                <a:solidFill>
                  <a:srgbClr val="FFFFFF"/>
                </a:solidFill>
                <a:cs typeface="Helvetica Neue Thin" charset="0"/>
              </a:rPr>
              <a:t>resource isolation</a:t>
            </a:r>
            <a:endParaRPr lang="en-US" sz="700">
              <a:solidFill>
                <a:srgbClr val="FFFFFF"/>
              </a:solidFill>
              <a:cs typeface="Helvetica Neue Thin" charset="0"/>
            </a:endParaRPr>
          </a:p>
        </p:txBody>
      </p:sp>
      <p:sp>
        <p:nvSpPr>
          <p:cNvPr id="33" name="Rectangle 12"/>
          <p:cNvSpPr>
            <a:spLocks/>
          </p:cNvSpPr>
          <p:nvPr/>
        </p:nvSpPr>
        <p:spPr bwMode="auto">
          <a:xfrm>
            <a:off x="5668566" y="1663869"/>
            <a:ext cx="303973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defRPr/>
            </a:pPr>
            <a:r>
              <a:rPr lang="en-US" sz="2600" dirty="0">
                <a:solidFill>
                  <a:srgbClr val="FFFFFF"/>
                </a:solidFill>
                <a:cs typeface="Helvetica Neue Thin" charset="0"/>
              </a:rPr>
              <a:t>namespace isolation</a:t>
            </a:r>
            <a:endParaRPr lang="en-US" sz="700" dirty="0">
              <a:solidFill>
                <a:srgbClr val="FFFFFF"/>
              </a:solidFill>
              <a:cs typeface="Helvetica Neue Thin" charset="0"/>
            </a:endParaRPr>
          </a:p>
        </p:txBody>
      </p:sp>
      <p:sp>
        <p:nvSpPr>
          <p:cNvPr id="34" name="Rectangle 13"/>
          <p:cNvSpPr>
            <a:spLocks/>
          </p:cNvSpPr>
          <p:nvPr/>
        </p:nvSpPr>
        <p:spPr bwMode="auto">
          <a:xfrm rot="16200000">
            <a:off x="154682" y="3116335"/>
            <a:ext cx="1641475" cy="4693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/>
            </a:pPr>
            <a:r>
              <a:rPr lang="en-US" sz="2800" dirty="0">
                <a:solidFill>
                  <a:srgbClr val="FFFFFF"/>
                </a:solidFill>
                <a:cs typeface="Helvetica Neue Thin" charset="0"/>
              </a:rPr>
              <a:t>process A</a:t>
            </a:r>
            <a:endParaRPr lang="en-US" sz="500" dirty="0">
              <a:solidFill>
                <a:srgbClr val="FFFFFF"/>
              </a:solidFill>
              <a:cs typeface="Helvetica Neue Thin" charset="0"/>
            </a:endParaRPr>
          </a:p>
        </p:txBody>
      </p:sp>
      <p:sp>
        <p:nvSpPr>
          <p:cNvPr id="35" name="Rectangle 14"/>
          <p:cNvSpPr>
            <a:spLocks/>
          </p:cNvSpPr>
          <p:nvPr/>
        </p:nvSpPr>
        <p:spPr bwMode="auto">
          <a:xfrm rot="16200000">
            <a:off x="828532" y="3124371"/>
            <a:ext cx="1635013" cy="4693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/>
            </a:pPr>
            <a:r>
              <a:rPr lang="en-US" sz="2800">
                <a:solidFill>
                  <a:srgbClr val="FFFFFF"/>
                </a:solidFill>
                <a:cs typeface="Helvetica Neue Thin" charset="0"/>
              </a:rPr>
              <a:t>process B</a:t>
            </a:r>
            <a:endParaRPr lang="en-US" sz="500">
              <a:solidFill>
                <a:srgbClr val="FFFFFF"/>
              </a:solidFill>
              <a:cs typeface="Helvetica Neue Thin" charset="0"/>
            </a:endParaRPr>
          </a:p>
        </p:txBody>
      </p:sp>
      <p:sp>
        <p:nvSpPr>
          <p:cNvPr id="36" name="Rectangle 15"/>
          <p:cNvSpPr>
            <a:spLocks/>
          </p:cNvSpPr>
          <p:nvPr/>
        </p:nvSpPr>
        <p:spPr bwMode="auto">
          <a:xfrm rot="16200000">
            <a:off x="1489246" y="3140147"/>
            <a:ext cx="1654825" cy="4693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/>
            </a:pPr>
            <a:r>
              <a:rPr lang="en-US" sz="2800">
                <a:solidFill>
                  <a:srgbClr val="FFFFFF"/>
                </a:solidFill>
                <a:cs typeface="Helvetica Neue Thin" charset="0"/>
              </a:rPr>
              <a:t>process C</a:t>
            </a:r>
            <a:endParaRPr lang="en-US" sz="500">
              <a:solidFill>
                <a:srgbClr val="FFFFFF"/>
              </a:solidFill>
              <a:cs typeface="Helvetica Neue Thin" charset="0"/>
            </a:endParaRPr>
          </a:p>
        </p:txBody>
      </p:sp>
      <p:sp>
        <p:nvSpPr>
          <p:cNvPr id="37" name="Rectangle 16"/>
          <p:cNvSpPr>
            <a:spLocks/>
          </p:cNvSpPr>
          <p:nvPr/>
        </p:nvSpPr>
        <p:spPr bwMode="auto">
          <a:xfrm rot="16200000">
            <a:off x="2160163" y="3132111"/>
            <a:ext cx="1654825" cy="4693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/>
            </a:pPr>
            <a:r>
              <a:rPr lang="en-US" sz="2800">
                <a:solidFill>
                  <a:srgbClr val="FFFFFF"/>
                </a:solidFill>
                <a:cs typeface="Helvetica Neue Thin" charset="0"/>
              </a:rPr>
              <a:t>process D</a:t>
            </a:r>
            <a:endParaRPr lang="en-US" sz="500">
              <a:solidFill>
                <a:srgbClr val="FFFFFF"/>
              </a:solidFill>
              <a:cs typeface="Helvetica Neue Thin" charset="0"/>
            </a:endParaRPr>
          </a:p>
        </p:txBody>
      </p:sp>
      <p:sp>
        <p:nvSpPr>
          <p:cNvPr id="38" name="Rectangle 17"/>
          <p:cNvSpPr>
            <a:spLocks/>
          </p:cNvSpPr>
          <p:nvPr/>
        </p:nvSpPr>
        <p:spPr bwMode="auto">
          <a:xfrm rot="16200000">
            <a:off x="2840688" y="3109190"/>
            <a:ext cx="1635013" cy="4693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/>
            </a:pPr>
            <a:r>
              <a:rPr lang="en-US" sz="2800">
                <a:solidFill>
                  <a:srgbClr val="FFFFFF"/>
                </a:solidFill>
                <a:cs typeface="Helvetica Neue Thin" charset="0"/>
              </a:rPr>
              <a:t>process E</a:t>
            </a:r>
            <a:endParaRPr lang="en-US" sz="500">
              <a:solidFill>
                <a:srgbClr val="FFFFFF"/>
              </a:solidFill>
              <a:cs typeface="Helvetica Neue Thin" charset="0"/>
            </a:endParaRPr>
          </a:p>
        </p:txBody>
      </p:sp>
      <p:sp>
        <p:nvSpPr>
          <p:cNvPr id="39" name="Rectangle 18"/>
          <p:cNvSpPr>
            <a:spLocks/>
          </p:cNvSpPr>
          <p:nvPr/>
        </p:nvSpPr>
        <p:spPr bwMode="auto">
          <a:xfrm rot="16200000">
            <a:off x="3521390" y="3099368"/>
            <a:ext cx="1614850" cy="4693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/>
            </a:pPr>
            <a:r>
              <a:rPr lang="en-US" sz="2800">
                <a:solidFill>
                  <a:srgbClr val="FFFFFF"/>
                </a:solidFill>
                <a:cs typeface="Helvetica Neue Thin" charset="0"/>
              </a:rPr>
              <a:t>process F</a:t>
            </a:r>
            <a:endParaRPr lang="en-US" sz="500">
              <a:solidFill>
                <a:srgbClr val="FFFFFF"/>
              </a:solidFill>
              <a:cs typeface="Helvetica Neue Thin" charset="0"/>
            </a:endParaRPr>
          </a:p>
        </p:txBody>
      </p:sp>
      <p:sp>
        <p:nvSpPr>
          <p:cNvPr id="40" name="Line 19"/>
          <p:cNvSpPr>
            <a:spLocks noChangeShapeType="1"/>
          </p:cNvSpPr>
          <p:nvPr/>
        </p:nvSpPr>
        <p:spPr bwMode="auto">
          <a:xfrm>
            <a:off x="791766" y="4371145"/>
            <a:ext cx="1802606" cy="0"/>
          </a:xfrm>
          <a:prstGeom prst="line">
            <a:avLst/>
          </a:prstGeom>
          <a:noFill/>
          <a:ln w="50800" cap="flat" cmpd="sng">
            <a:solidFill>
              <a:srgbClr val="FFFFFF"/>
            </a:solidFill>
            <a:prstDash val="solid"/>
            <a:round/>
            <a:headEnd type="triangle" w="med" len="sm"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>
              <a:defRPr/>
            </a:pPr>
            <a:endParaRPr lang="en-US" sz="1100">
              <a:solidFill>
                <a:srgbClr val="FFFFFF"/>
              </a:solidFill>
              <a:latin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41" name="Line 20"/>
          <p:cNvSpPr>
            <a:spLocks noChangeShapeType="1"/>
          </p:cNvSpPr>
          <p:nvPr/>
        </p:nvSpPr>
        <p:spPr bwMode="auto">
          <a:xfrm>
            <a:off x="2737247" y="4371145"/>
            <a:ext cx="545306" cy="0"/>
          </a:xfrm>
          <a:prstGeom prst="line">
            <a:avLst/>
          </a:prstGeom>
          <a:noFill/>
          <a:ln w="50800" cap="flat" cmpd="sng">
            <a:solidFill>
              <a:srgbClr val="FFFFFF"/>
            </a:solidFill>
            <a:prstDash val="solid"/>
            <a:round/>
            <a:headEnd type="triangle" w="med" len="sm"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>
              <a:defRPr/>
            </a:pPr>
            <a:endParaRPr lang="en-US" sz="1100">
              <a:solidFill>
                <a:srgbClr val="FFFFFF"/>
              </a:solidFill>
              <a:latin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42" name="Line 21"/>
          <p:cNvSpPr>
            <a:spLocks noChangeShapeType="1"/>
          </p:cNvSpPr>
          <p:nvPr/>
        </p:nvSpPr>
        <p:spPr bwMode="auto">
          <a:xfrm>
            <a:off x="3401021" y="4371145"/>
            <a:ext cx="1200745" cy="0"/>
          </a:xfrm>
          <a:prstGeom prst="line">
            <a:avLst/>
          </a:prstGeom>
          <a:noFill/>
          <a:ln w="50800" cap="flat" cmpd="sng">
            <a:solidFill>
              <a:srgbClr val="FFFFFF"/>
            </a:solidFill>
            <a:prstDash val="solid"/>
            <a:round/>
            <a:headEnd type="triangle" w="med" len="sm"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>
              <a:defRPr/>
            </a:pPr>
            <a:endParaRPr lang="en-US" sz="1100">
              <a:solidFill>
                <a:srgbClr val="FFFFFF"/>
              </a:solidFill>
              <a:latin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43" name="Rectangle 24"/>
          <p:cNvSpPr>
            <a:spLocks/>
          </p:cNvSpPr>
          <p:nvPr/>
        </p:nvSpPr>
        <p:spPr bwMode="auto">
          <a:xfrm>
            <a:off x="1267421" y="4373885"/>
            <a:ext cx="687363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FFFFFF"/>
                </a:solidFill>
                <a:cs typeface="Helvetica Neue Thin" charset="0"/>
              </a:rPr>
              <a:t>tenant 1</a:t>
            </a:r>
            <a:endParaRPr lang="en-US" sz="700" dirty="0">
              <a:solidFill>
                <a:srgbClr val="FFFFFF"/>
              </a:solidFill>
              <a:cs typeface="Helvetica Neue Thin" charset="0"/>
            </a:endParaRPr>
          </a:p>
        </p:txBody>
      </p:sp>
      <p:sp>
        <p:nvSpPr>
          <p:cNvPr id="44" name="Rectangle 25"/>
          <p:cNvSpPr>
            <a:spLocks/>
          </p:cNvSpPr>
          <p:nvPr/>
        </p:nvSpPr>
        <p:spPr bwMode="auto">
          <a:xfrm>
            <a:off x="2724037" y="4374641"/>
            <a:ext cx="687363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FFFFFF"/>
                </a:solidFill>
                <a:cs typeface="Helvetica Neue Thin" charset="0"/>
              </a:rPr>
              <a:t>tenant 2</a:t>
            </a:r>
            <a:endParaRPr lang="en-US" sz="700" dirty="0">
              <a:solidFill>
                <a:srgbClr val="FFFFFF"/>
              </a:solidFill>
              <a:cs typeface="Helvetica Neue Thin" charset="0"/>
            </a:endParaRPr>
          </a:p>
        </p:txBody>
      </p:sp>
      <p:sp>
        <p:nvSpPr>
          <p:cNvPr id="45" name="Rectangle 26"/>
          <p:cNvSpPr>
            <a:spLocks/>
          </p:cNvSpPr>
          <p:nvPr/>
        </p:nvSpPr>
        <p:spPr bwMode="auto">
          <a:xfrm>
            <a:off x="3597157" y="4374641"/>
            <a:ext cx="687363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FFFFFF"/>
                </a:solidFill>
                <a:cs typeface="Helvetica Neue Thin" charset="0"/>
              </a:rPr>
              <a:t>tenant 3</a:t>
            </a:r>
            <a:endParaRPr lang="en-US" sz="700" dirty="0">
              <a:solidFill>
                <a:srgbClr val="FFFFFF"/>
              </a:solidFill>
              <a:cs typeface="Helvetica Neue Thin" charset="0"/>
            </a:endParaRPr>
          </a:p>
        </p:txBody>
      </p:sp>
      <p:sp>
        <p:nvSpPr>
          <p:cNvPr id="46" name="Rectangle 26"/>
          <p:cNvSpPr>
            <a:spLocks/>
          </p:cNvSpPr>
          <p:nvPr/>
        </p:nvSpPr>
        <p:spPr bwMode="auto">
          <a:xfrm>
            <a:off x="1082278" y="997588"/>
            <a:ext cx="3407170" cy="561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/>
            </a:pPr>
            <a:r>
              <a:rPr lang="en-US" sz="3400" dirty="0">
                <a:cs typeface="Helvetica Neue Thin" charset="0"/>
              </a:rPr>
              <a:t>shared resources</a:t>
            </a:r>
            <a:endParaRPr lang="en-US" sz="700" dirty="0">
              <a:solidFill>
                <a:srgbClr val="000000"/>
              </a:solidFill>
              <a:cs typeface="Helvetica Neue Thin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65545" y="808182"/>
            <a:ext cx="5403021" cy="3819619"/>
            <a:chOff x="265545" y="808182"/>
            <a:chExt cx="5403021" cy="3819619"/>
          </a:xfrm>
        </p:grpSpPr>
        <p:sp>
          <p:nvSpPr>
            <p:cNvPr id="2" name="Rounded Rectangle 1"/>
            <p:cNvSpPr/>
            <p:nvPr/>
          </p:nvSpPr>
          <p:spPr>
            <a:xfrm>
              <a:off x="265545" y="808182"/>
              <a:ext cx="4687455" cy="3819619"/>
            </a:xfrm>
            <a:prstGeom prst="roundRect">
              <a:avLst/>
            </a:prstGeom>
            <a:noFill/>
            <a:ln w="28575" cmpd="sng">
              <a:solidFill>
                <a:srgbClr val="FFFF00"/>
              </a:solidFill>
              <a:prstDash val="sys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12"/>
            <p:cNvSpPr>
              <a:spLocks/>
            </p:cNvSpPr>
            <p:nvPr/>
          </p:nvSpPr>
          <p:spPr bwMode="auto">
            <a:xfrm>
              <a:off x="5138373" y="2341696"/>
              <a:ext cx="530193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defRPr/>
              </a:pPr>
              <a:r>
                <a:rPr lang="en-US" sz="2400" dirty="0" smtClean="0">
                  <a:solidFill>
                    <a:srgbClr val="FFFFFF"/>
                  </a:solidFill>
                  <a:cs typeface="Helvetica Neue Thin" charset="0"/>
                </a:rPr>
                <a:t>Cell</a:t>
              </a:r>
              <a:endParaRPr lang="en-US" sz="2400" dirty="0">
                <a:solidFill>
                  <a:srgbClr val="FFFFFF"/>
                </a:solidFill>
                <a:cs typeface="Helvetica Neue Thin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15800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1"/>
          <p:cNvSpPr>
            <a:spLocks/>
          </p:cNvSpPr>
          <p:nvPr/>
        </p:nvSpPr>
        <p:spPr bwMode="auto">
          <a:xfrm rot="5400000">
            <a:off x="2283023" y="-723304"/>
            <a:ext cx="738188" cy="4002881"/>
          </a:xfrm>
          <a:prstGeom prst="rect">
            <a:avLst/>
          </a:prstGeom>
          <a:solidFill>
            <a:srgbClr val="1497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>
              <a:defRPr/>
            </a:pPr>
            <a:endParaRPr lang="en-US" sz="1400">
              <a:latin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69634" name="Rectangle 2"/>
          <p:cNvSpPr>
            <a:spLocks/>
          </p:cNvSpPr>
          <p:nvPr/>
        </p:nvSpPr>
        <p:spPr bwMode="auto">
          <a:xfrm rot="5400000">
            <a:off x="2351782" y="-53875"/>
            <a:ext cx="600670" cy="4002881"/>
          </a:xfrm>
          <a:prstGeom prst="rect">
            <a:avLst/>
          </a:prstGeom>
          <a:solidFill>
            <a:srgbClr val="0065C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>
              <a:defRPr/>
            </a:pPr>
            <a:endParaRPr lang="en-US" sz="1400">
              <a:latin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69635" name="AutoShape 3"/>
          <p:cNvSpPr>
            <a:spLocks/>
          </p:cNvSpPr>
          <p:nvPr/>
        </p:nvSpPr>
        <p:spPr bwMode="auto">
          <a:xfrm>
            <a:off x="2069307" y="913805"/>
            <a:ext cx="544711" cy="3417689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2587" y="0"/>
                </a:moveTo>
                <a:lnTo>
                  <a:pt x="21463" y="0"/>
                </a:lnTo>
                <a:cubicBezTo>
                  <a:pt x="21463" y="3600"/>
                  <a:pt x="21600" y="4852"/>
                  <a:pt x="21600" y="8452"/>
                </a:cubicBezTo>
                <a:cubicBezTo>
                  <a:pt x="21600" y="12052"/>
                  <a:pt x="21600" y="18000"/>
                  <a:pt x="21600" y="21600"/>
                </a:cubicBezTo>
                <a:lnTo>
                  <a:pt x="0" y="21600"/>
                </a:lnTo>
                <a:cubicBezTo>
                  <a:pt x="0" y="18000"/>
                  <a:pt x="0" y="12076"/>
                  <a:pt x="0" y="8476"/>
                </a:cubicBezTo>
                <a:cubicBezTo>
                  <a:pt x="0" y="4876"/>
                  <a:pt x="12587" y="3600"/>
                  <a:pt x="12587" y="0"/>
                </a:cubicBezTo>
                <a:close/>
              </a:path>
            </a:pathLst>
          </a:custGeom>
          <a:solidFill>
            <a:srgbClr val="D4595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>
              <a:defRPr/>
            </a:pPr>
            <a:endParaRPr lang="en-US" sz="1400">
              <a:latin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69636" name="AutoShape 4"/>
          <p:cNvSpPr>
            <a:spLocks/>
          </p:cNvSpPr>
          <p:nvPr/>
        </p:nvSpPr>
        <p:spPr bwMode="auto">
          <a:xfrm>
            <a:off x="1397794" y="913805"/>
            <a:ext cx="913209" cy="3417689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7979" y="0"/>
                </a:moveTo>
                <a:lnTo>
                  <a:pt x="21600" y="0"/>
                </a:lnTo>
                <a:cubicBezTo>
                  <a:pt x="21600" y="3600"/>
                  <a:pt x="12881" y="4852"/>
                  <a:pt x="12881" y="8452"/>
                </a:cubicBezTo>
                <a:cubicBezTo>
                  <a:pt x="12881" y="12052"/>
                  <a:pt x="12881" y="18000"/>
                  <a:pt x="12881" y="21600"/>
                </a:cubicBezTo>
                <a:lnTo>
                  <a:pt x="0" y="21600"/>
                </a:lnTo>
                <a:cubicBezTo>
                  <a:pt x="0" y="18000"/>
                  <a:pt x="0" y="12076"/>
                  <a:pt x="0" y="8476"/>
                </a:cubicBezTo>
                <a:cubicBezTo>
                  <a:pt x="0" y="4876"/>
                  <a:pt x="17979" y="3600"/>
                  <a:pt x="17979" y="0"/>
                </a:cubicBezTo>
                <a:close/>
              </a:path>
            </a:pathLst>
          </a:custGeom>
          <a:solidFill>
            <a:srgbClr val="D4595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>
              <a:defRPr/>
            </a:pPr>
            <a:endParaRPr lang="en-US" sz="1400">
              <a:latin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69637" name="AutoShape 5"/>
          <p:cNvSpPr>
            <a:spLocks/>
          </p:cNvSpPr>
          <p:nvPr/>
        </p:nvSpPr>
        <p:spPr bwMode="auto">
          <a:xfrm>
            <a:off x="738187" y="913805"/>
            <a:ext cx="1343621" cy="3417689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cubicBezTo>
                  <a:pt x="21600" y="3600"/>
                  <a:pt x="8757" y="4852"/>
                  <a:pt x="8757" y="8452"/>
                </a:cubicBezTo>
                <a:cubicBezTo>
                  <a:pt x="8757" y="12052"/>
                  <a:pt x="8757" y="18000"/>
                  <a:pt x="8757" y="21600"/>
                </a:cubicBezTo>
                <a:lnTo>
                  <a:pt x="0" y="21600"/>
                </a:lnTo>
                <a:cubicBezTo>
                  <a:pt x="0" y="18000"/>
                  <a:pt x="0" y="12076"/>
                  <a:pt x="0" y="8476"/>
                </a:cubicBezTo>
                <a:cubicBezTo>
                  <a:pt x="0" y="4876"/>
                  <a:pt x="0" y="3600"/>
                  <a:pt x="0" y="0"/>
                </a:cubicBezTo>
                <a:close/>
              </a:path>
            </a:pathLst>
          </a:custGeom>
          <a:solidFill>
            <a:srgbClr val="97181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>
              <a:defRPr/>
            </a:pPr>
            <a:endParaRPr lang="en-US" sz="1400">
              <a:latin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69643" name="Rectangle 11"/>
          <p:cNvSpPr>
            <a:spLocks/>
          </p:cNvSpPr>
          <p:nvPr/>
        </p:nvSpPr>
        <p:spPr bwMode="auto">
          <a:xfrm>
            <a:off x="5882283" y="1058845"/>
            <a:ext cx="2651655" cy="4385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/>
            </a:pPr>
            <a:r>
              <a:rPr lang="en-US" sz="2600">
                <a:solidFill>
                  <a:schemeClr val="bg1"/>
                </a:solidFill>
                <a:cs typeface="Helvetica Neue Thin" charset="0"/>
              </a:rPr>
              <a:t>resource isolation</a:t>
            </a:r>
            <a:endParaRPr lang="en-US" sz="700">
              <a:solidFill>
                <a:schemeClr val="bg1"/>
              </a:solidFill>
              <a:cs typeface="Helvetica Neue Thin" charset="0"/>
            </a:endParaRPr>
          </a:p>
        </p:txBody>
      </p:sp>
      <p:sp>
        <p:nvSpPr>
          <p:cNvPr id="69644" name="Rectangle 12"/>
          <p:cNvSpPr>
            <a:spLocks/>
          </p:cNvSpPr>
          <p:nvPr/>
        </p:nvSpPr>
        <p:spPr bwMode="auto">
          <a:xfrm>
            <a:off x="5668566" y="1663869"/>
            <a:ext cx="303973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defRPr/>
            </a:pPr>
            <a:r>
              <a:rPr lang="en-US" sz="2600">
                <a:solidFill>
                  <a:schemeClr val="bg1"/>
                </a:solidFill>
                <a:cs typeface="Helvetica Neue Thin" charset="0"/>
              </a:rPr>
              <a:t>namespace isolation</a:t>
            </a:r>
            <a:endParaRPr lang="en-US" sz="700">
              <a:solidFill>
                <a:schemeClr val="bg1"/>
              </a:solidFill>
              <a:cs typeface="Helvetica Neue Thin" charset="0"/>
            </a:endParaRPr>
          </a:p>
        </p:txBody>
      </p:sp>
      <p:sp>
        <p:nvSpPr>
          <p:cNvPr id="69645" name="Rectangle 13"/>
          <p:cNvSpPr>
            <a:spLocks/>
          </p:cNvSpPr>
          <p:nvPr/>
        </p:nvSpPr>
        <p:spPr bwMode="auto">
          <a:xfrm rot="16200000">
            <a:off x="154682" y="3116335"/>
            <a:ext cx="1641475" cy="4693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/>
            </a:pPr>
            <a:r>
              <a:rPr lang="en-US" sz="2800">
                <a:cs typeface="Helvetica Neue Thin" charset="0"/>
              </a:rPr>
              <a:t>process A</a:t>
            </a:r>
            <a:endParaRPr lang="en-US" sz="500">
              <a:solidFill>
                <a:srgbClr val="000000"/>
              </a:solidFill>
              <a:cs typeface="Helvetica Neue Thin" charset="0"/>
            </a:endParaRPr>
          </a:p>
        </p:txBody>
      </p:sp>
      <p:sp>
        <p:nvSpPr>
          <p:cNvPr id="69646" name="Rectangle 14"/>
          <p:cNvSpPr>
            <a:spLocks/>
          </p:cNvSpPr>
          <p:nvPr/>
        </p:nvSpPr>
        <p:spPr bwMode="auto">
          <a:xfrm rot="16200000">
            <a:off x="828532" y="3124371"/>
            <a:ext cx="1635013" cy="4693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/>
            </a:pPr>
            <a:r>
              <a:rPr lang="en-US" sz="2800">
                <a:cs typeface="Helvetica Neue Thin" charset="0"/>
              </a:rPr>
              <a:t>process B</a:t>
            </a:r>
            <a:endParaRPr lang="en-US" sz="500">
              <a:solidFill>
                <a:srgbClr val="000000"/>
              </a:solidFill>
              <a:cs typeface="Helvetica Neue Thin" charset="0"/>
            </a:endParaRPr>
          </a:p>
        </p:txBody>
      </p:sp>
      <p:sp>
        <p:nvSpPr>
          <p:cNvPr id="69647" name="Rectangle 15"/>
          <p:cNvSpPr>
            <a:spLocks/>
          </p:cNvSpPr>
          <p:nvPr/>
        </p:nvSpPr>
        <p:spPr bwMode="auto">
          <a:xfrm rot="16200000">
            <a:off x="1489246" y="3140147"/>
            <a:ext cx="1654825" cy="4693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/>
            </a:pPr>
            <a:r>
              <a:rPr lang="en-US" sz="2800" dirty="0">
                <a:cs typeface="Helvetica Neue Thin" charset="0"/>
              </a:rPr>
              <a:t>process C</a:t>
            </a:r>
            <a:endParaRPr lang="en-US" sz="2800" dirty="0">
              <a:solidFill>
                <a:srgbClr val="000000"/>
              </a:solidFill>
              <a:cs typeface="Helvetica Neue Thin" charset="0"/>
            </a:endParaRPr>
          </a:p>
        </p:txBody>
      </p:sp>
      <p:sp>
        <p:nvSpPr>
          <p:cNvPr id="69648" name="Rectangle 16"/>
          <p:cNvSpPr>
            <a:spLocks/>
          </p:cNvSpPr>
          <p:nvPr/>
        </p:nvSpPr>
        <p:spPr bwMode="auto">
          <a:xfrm rot="16200000">
            <a:off x="1986983" y="3085945"/>
            <a:ext cx="2001186" cy="561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/>
            </a:pPr>
            <a:r>
              <a:rPr lang="en-US" sz="3400">
                <a:cs typeface="Helvetica Neue Thin" charset="0"/>
              </a:rPr>
              <a:t>process D</a:t>
            </a:r>
            <a:endParaRPr lang="en-US" sz="700">
              <a:solidFill>
                <a:srgbClr val="000000"/>
              </a:solidFill>
              <a:cs typeface="Helvetica Neue Thin" charset="0"/>
            </a:endParaRPr>
          </a:p>
        </p:txBody>
      </p:sp>
      <p:sp>
        <p:nvSpPr>
          <p:cNvPr id="69649" name="Rectangle 17"/>
          <p:cNvSpPr>
            <a:spLocks/>
          </p:cNvSpPr>
          <p:nvPr/>
        </p:nvSpPr>
        <p:spPr bwMode="auto">
          <a:xfrm rot="16200000">
            <a:off x="2840688" y="3109190"/>
            <a:ext cx="1635013" cy="4693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/>
            </a:pPr>
            <a:r>
              <a:rPr lang="en-US" sz="2800">
                <a:cs typeface="Helvetica Neue Thin" charset="0"/>
              </a:rPr>
              <a:t>process E</a:t>
            </a:r>
            <a:endParaRPr lang="en-US" sz="500">
              <a:solidFill>
                <a:srgbClr val="000000"/>
              </a:solidFill>
              <a:cs typeface="Helvetica Neue Thin" charset="0"/>
            </a:endParaRPr>
          </a:p>
        </p:txBody>
      </p:sp>
      <p:sp>
        <p:nvSpPr>
          <p:cNvPr id="69650" name="Rectangle 18"/>
          <p:cNvSpPr>
            <a:spLocks/>
          </p:cNvSpPr>
          <p:nvPr/>
        </p:nvSpPr>
        <p:spPr bwMode="auto">
          <a:xfrm rot="16200000">
            <a:off x="3521390" y="3099368"/>
            <a:ext cx="1614850" cy="4693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/>
            </a:pPr>
            <a:r>
              <a:rPr lang="en-US" sz="2800">
                <a:cs typeface="Helvetica Neue Thin" charset="0"/>
              </a:rPr>
              <a:t>process F</a:t>
            </a:r>
            <a:endParaRPr lang="en-US" sz="500">
              <a:solidFill>
                <a:srgbClr val="000000"/>
              </a:solidFill>
              <a:cs typeface="Helvetica Neue Thin" charset="0"/>
            </a:endParaRPr>
          </a:p>
        </p:txBody>
      </p:sp>
      <p:pic>
        <p:nvPicPr>
          <p:cNvPr id="69651" name="Picture 19" descr="pasted-image.t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685" y="1731765"/>
            <a:ext cx="356592" cy="4220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69658" name="Rectangle 26"/>
          <p:cNvSpPr>
            <a:spLocks/>
          </p:cNvSpPr>
          <p:nvPr/>
        </p:nvSpPr>
        <p:spPr bwMode="auto">
          <a:xfrm>
            <a:off x="6582966" y="2566058"/>
            <a:ext cx="1492694" cy="500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/>
            </a:pPr>
            <a:r>
              <a:rPr lang="en-US" sz="3000">
                <a:solidFill>
                  <a:schemeClr val="bg1"/>
                </a:solidFill>
                <a:latin typeface="Helvetica Neue Medium" charset="0"/>
                <a:cs typeface="Helvetica Neue Medium" charset="0"/>
                <a:sym typeface="Helvetica Neue Medium" charset="0"/>
              </a:rPr>
              <a:t>cgroups</a:t>
            </a:r>
            <a:endParaRPr lang="en-US" sz="700">
              <a:solidFill>
                <a:schemeClr val="bg1"/>
              </a:solidFill>
              <a:latin typeface="Helvetica Neue Medium" charset="0"/>
              <a:cs typeface="Helvetica Neue Medium" charset="0"/>
              <a:sym typeface="Helvetica Neue Medium" charset="0"/>
            </a:endParaRPr>
          </a:p>
        </p:txBody>
      </p:sp>
      <p:pic>
        <p:nvPicPr>
          <p:cNvPr id="69659" name="Picture 27" descr="pasted-image.t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5297" y="2637830"/>
            <a:ext cx="356592" cy="4226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69660" name="AutoShape 28"/>
          <p:cNvSpPr>
            <a:spLocks/>
          </p:cNvSpPr>
          <p:nvPr/>
        </p:nvSpPr>
        <p:spPr bwMode="auto">
          <a:xfrm>
            <a:off x="4061222" y="913805"/>
            <a:ext cx="544711" cy="3417689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cubicBezTo>
                  <a:pt x="21600" y="3600"/>
                  <a:pt x="21600" y="4852"/>
                  <a:pt x="21600" y="8452"/>
                </a:cubicBezTo>
                <a:cubicBezTo>
                  <a:pt x="21600" y="12052"/>
                  <a:pt x="21600" y="18000"/>
                  <a:pt x="21600" y="21600"/>
                </a:cubicBezTo>
                <a:lnTo>
                  <a:pt x="0" y="21600"/>
                </a:lnTo>
                <a:cubicBezTo>
                  <a:pt x="0" y="18000"/>
                  <a:pt x="0" y="12076"/>
                  <a:pt x="0" y="8476"/>
                </a:cubicBezTo>
                <a:cubicBezTo>
                  <a:pt x="0" y="4876"/>
                  <a:pt x="0" y="3600"/>
                  <a:pt x="0" y="0"/>
                </a:cubicBezTo>
                <a:close/>
              </a:path>
            </a:pathLst>
          </a:custGeom>
          <a:solidFill>
            <a:srgbClr val="D4595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>
              <a:defRPr/>
            </a:pPr>
            <a:endParaRPr lang="en-US" sz="1400">
              <a:latin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69661" name="AutoShape 29"/>
          <p:cNvSpPr>
            <a:spLocks/>
          </p:cNvSpPr>
          <p:nvPr/>
        </p:nvSpPr>
        <p:spPr bwMode="auto">
          <a:xfrm>
            <a:off x="3401616" y="913805"/>
            <a:ext cx="544711" cy="3417689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cubicBezTo>
                  <a:pt x="21600" y="3600"/>
                  <a:pt x="21600" y="4852"/>
                  <a:pt x="21600" y="8452"/>
                </a:cubicBezTo>
                <a:cubicBezTo>
                  <a:pt x="21600" y="12052"/>
                  <a:pt x="21600" y="18000"/>
                  <a:pt x="21600" y="21600"/>
                </a:cubicBezTo>
                <a:lnTo>
                  <a:pt x="0" y="21600"/>
                </a:lnTo>
                <a:cubicBezTo>
                  <a:pt x="0" y="18000"/>
                  <a:pt x="0" y="12076"/>
                  <a:pt x="0" y="8476"/>
                </a:cubicBezTo>
                <a:cubicBezTo>
                  <a:pt x="0" y="4876"/>
                  <a:pt x="0" y="3600"/>
                  <a:pt x="0" y="0"/>
                </a:cubicBezTo>
                <a:close/>
              </a:path>
            </a:pathLst>
          </a:custGeom>
          <a:solidFill>
            <a:srgbClr val="D4595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>
              <a:defRPr/>
            </a:pPr>
            <a:endParaRPr lang="en-US" sz="1400">
              <a:latin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69662" name="AutoShape 30"/>
          <p:cNvSpPr>
            <a:spLocks/>
          </p:cNvSpPr>
          <p:nvPr/>
        </p:nvSpPr>
        <p:spPr bwMode="auto">
          <a:xfrm>
            <a:off x="2739033" y="913805"/>
            <a:ext cx="544711" cy="3417689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cubicBezTo>
                  <a:pt x="21600" y="3600"/>
                  <a:pt x="21600" y="4852"/>
                  <a:pt x="21600" y="8452"/>
                </a:cubicBezTo>
                <a:cubicBezTo>
                  <a:pt x="21600" y="12052"/>
                  <a:pt x="21600" y="18000"/>
                  <a:pt x="21600" y="21600"/>
                </a:cubicBezTo>
                <a:lnTo>
                  <a:pt x="0" y="21600"/>
                </a:lnTo>
                <a:cubicBezTo>
                  <a:pt x="0" y="18000"/>
                  <a:pt x="0" y="12076"/>
                  <a:pt x="0" y="8476"/>
                </a:cubicBezTo>
                <a:cubicBezTo>
                  <a:pt x="0" y="4876"/>
                  <a:pt x="0" y="3600"/>
                  <a:pt x="0" y="0"/>
                </a:cubicBezTo>
                <a:close/>
              </a:path>
            </a:pathLst>
          </a:custGeom>
          <a:solidFill>
            <a:srgbClr val="D4595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>
              <a:defRPr/>
            </a:pPr>
            <a:endParaRPr lang="en-US" sz="1400">
              <a:latin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69663" name="Rectangle 31"/>
          <p:cNvSpPr>
            <a:spLocks/>
          </p:cNvSpPr>
          <p:nvPr/>
        </p:nvSpPr>
        <p:spPr bwMode="auto">
          <a:xfrm rot="16200000">
            <a:off x="2160163" y="3132111"/>
            <a:ext cx="1654825" cy="4693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/>
            </a:pPr>
            <a:r>
              <a:rPr lang="en-US" sz="2800" dirty="0">
                <a:cs typeface="Helvetica Neue Thin" charset="0"/>
              </a:rPr>
              <a:t>process D</a:t>
            </a:r>
            <a:endParaRPr lang="en-US" sz="2800" dirty="0">
              <a:solidFill>
                <a:srgbClr val="000000"/>
              </a:solidFill>
              <a:cs typeface="Helvetica Neue Thin" charset="0"/>
            </a:endParaRPr>
          </a:p>
        </p:txBody>
      </p:sp>
      <p:sp>
        <p:nvSpPr>
          <p:cNvPr id="69664" name="Rectangle 32"/>
          <p:cNvSpPr>
            <a:spLocks/>
          </p:cNvSpPr>
          <p:nvPr/>
        </p:nvSpPr>
        <p:spPr bwMode="auto">
          <a:xfrm rot="16200000">
            <a:off x="2840688" y="3109190"/>
            <a:ext cx="1635013" cy="4693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/>
            </a:pPr>
            <a:r>
              <a:rPr lang="en-US" sz="2800">
                <a:cs typeface="Helvetica Neue Thin" charset="0"/>
              </a:rPr>
              <a:t>process E</a:t>
            </a:r>
            <a:endParaRPr lang="en-US" sz="500">
              <a:solidFill>
                <a:srgbClr val="000000"/>
              </a:solidFill>
              <a:cs typeface="Helvetica Neue Thin" charset="0"/>
            </a:endParaRPr>
          </a:p>
        </p:txBody>
      </p:sp>
      <p:sp>
        <p:nvSpPr>
          <p:cNvPr id="69665" name="Rectangle 33"/>
          <p:cNvSpPr>
            <a:spLocks/>
          </p:cNvSpPr>
          <p:nvPr/>
        </p:nvSpPr>
        <p:spPr bwMode="auto">
          <a:xfrm rot="16200000">
            <a:off x="3521390" y="3099368"/>
            <a:ext cx="1614850" cy="4693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/>
            </a:pPr>
            <a:r>
              <a:rPr lang="en-US" sz="2800">
                <a:cs typeface="Helvetica Neue Thin" charset="0"/>
              </a:rPr>
              <a:t>process F</a:t>
            </a:r>
            <a:endParaRPr lang="en-US" sz="500">
              <a:solidFill>
                <a:srgbClr val="000000"/>
              </a:solidFill>
              <a:cs typeface="Helvetica Neue Thin" charset="0"/>
            </a:endParaRPr>
          </a:p>
        </p:txBody>
      </p:sp>
      <p:sp>
        <p:nvSpPr>
          <p:cNvPr id="69666" name="Rectangle 34"/>
          <p:cNvSpPr>
            <a:spLocks/>
          </p:cNvSpPr>
          <p:nvPr/>
        </p:nvSpPr>
        <p:spPr bwMode="auto">
          <a:xfrm>
            <a:off x="111324" y="1147949"/>
            <a:ext cx="444608" cy="269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/>
            </a:pPr>
            <a:r>
              <a:rPr lang="en-US" sz="1500" dirty="0">
                <a:solidFill>
                  <a:srgbClr val="FFFFFF"/>
                </a:solidFill>
                <a:cs typeface="Helvetica Neue Thin" charset="0"/>
              </a:rPr>
              <a:t>CPU</a:t>
            </a:r>
            <a:endParaRPr lang="en-US" sz="700" dirty="0">
              <a:solidFill>
                <a:srgbClr val="FFFFFF"/>
              </a:solidFill>
              <a:cs typeface="Helvetica Neue Thin" charset="0"/>
            </a:endParaRPr>
          </a:p>
        </p:txBody>
      </p:sp>
      <p:grpSp>
        <p:nvGrpSpPr>
          <p:cNvPr id="2" name="Group 35"/>
          <p:cNvGrpSpPr>
            <a:grpSpLocks/>
          </p:cNvGrpSpPr>
          <p:nvPr/>
        </p:nvGrpSpPr>
        <p:grpSpPr bwMode="auto">
          <a:xfrm>
            <a:off x="2533650" y="741165"/>
            <a:ext cx="251222" cy="3762970"/>
            <a:chOff x="-127000" y="-50801"/>
            <a:chExt cx="670263" cy="10035848"/>
          </a:xfrm>
        </p:grpSpPr>
        <p:pic>
          <p:nvPicPr>
            <p:cNvPr id="69668" name="Picture 3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-4787556" y="4916298"/>
              <a:ext cx="10035848" cy="1016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bevel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grpSp>
          <p:nvGrpSpPr>
            <p:cNvPr id="69671" name="Group 37"/>
            <p:cNvGrpSpPr>
              <a:grpSpLocks/>
            </p:cNvGrpSpPr>
            <p:nvPr/>
          </p:nvGrpSpPr>
          <p:grpSpPr bwMode="auto">
            <a:xfrm>
              <a:off x="-127000" y="2903508"/>
              <a:ext cx="670263" cy="670264"/>
              <a:chOff x="-127000" y="-127000"/>
              <a:chExt cx="670263" cy="670263"/>
            </a:xfrm>
          </p:grpSpPr>
          <p:sp>
            <p:nvSpPr>
              <p:cNvPr id="69670" name="AutoShape 38"/>
              <p:cNvSpPr>
                <a:spLocks/>
              </p:cNvSpPr>
              <p:nvPr/>
            </p:nvSpPr>
            <p:spPr bwMode="auto">
              <a:xfrm>
                <a:off x="64" y="415"/>
                <a:ext cx="416135" cy="415977"/>
              </a:xfrm>
              <a:custGeom>
                <a:avLst/>
                <a:gdLst>
                  <a:gd name="T0" fmla="+- 0 10800 961"/>
                  <a:gd name="T1" fmla="*/ T0 w 19679"/>
                  <a:gd name="T2" fmla="+- 0 10800 961"/>
                  <a:gd name="T3" fmla="*/ 10800 h 19679"/>
                  <a:gd name="T4" fmla="+- 0 10800 961"/>
                  <a:gd name="T5" fmla="*/ T4 w 19679"/>
                  <a:gd name="T6" fmla="+- 0 10800 961"/>
                  <a:gd name="T7" fmla="*/ 10800 h 19679"/>
                  <a:gd name="T8" fmla="+- 0 10800 961"/>
                  <a:gd name="T9" fmla="*/ T8 w 19679"/>
                  <a:gd name="T10" fmla="+- 0 10800 961"/>
                  <a:gd name="T11" fmla="*/ 10800 h 19679"/>
                  <a:gd name="T12" fmla="+- 0 10800 961"/>
                  <a:gd name="T13" fmla="*/ T12 w 19679"/>
                  <a:gd name="T14" fmla="+- 0 10800 961"/>
                  <a:gd name="T15" fmla="*/ 10800 h 1967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19679" h="19679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FFFCA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bevel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pPr>
                  <a:defRPr/>
                </a:pPr>
                <a:endParaRPr lang="en-US" sz="1400">
                  <a:latin typeface="Helvetica Light" charset="0"/>
                  <a:cs typeface="Helvetica Light" charset="0"/>
                  <a:sym typeface="Helvetica Light" charset="0"/>
                </a:endParaRPr>
              </a:p>
            </p:txBody>
          </p:sp>
          <p:pic>
            <p:nvPicPr>
              <p:cNvPr id="3" name="Picture 39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127000" y="-126601"/>
                <a:ext cx="670263" cy="6700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bevel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</p:pic>
        </p:grpSp>
      </p:grpSp>
      <p:grpSp>
        <p:nvGrpSpPr>
          <p:cNvPr id="4" name="Group 40"/>
          <p:cNvGrpSpPr>
            <a:grpSpLocks/>
          </p:cNvGrpSpPr>
          <p:nvPr/>
        </p:nvGrpSpPr>
        <p:grpSpPr bwMode="auto">
          <a:xfrm>
            <a:off x="3224213" y="741165"/>
            <a:ext cx="248841" cy="3762970"/>
            <a:chOff x="-127001" y="-50801"/>
            <a:chExt cx="663319" cy="10035848"/>
          </a:xfrm>
        </p:grpSpPr>
        <p:pic>
          <p:nvPicPr>
            <p:cNvPr id="69673" name="Picture 4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-4830722" y="4916343"/>
              <a:ext cx="10035848" cy="1015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bevel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grpSp>
          <p:nvGrpSpPr>
            <p:cNvPr id="69667" name="Group 42"/>
            <p:cNvGrpSpPr>
              <a:grpSpLocks/>
            </p:cNvGrpSpPr>
            <p:nvPr/>
          </p:nvGrpSpPr>
          <p:grpSpPr bwMode="auto">
            <a:xfrm>
              <a:off x="-127001" y="2906981"/>
              <a:ext cx="663319" cy="663318"/>
              <a:chOff x="-127001" y="-127001"/>
              <a:chExt cx="663319" cy="663319"/>
            </a:xfrm>
          </p:grpSpPr>
          <p:sp>
            <p:nvSpPr>
              <p:cNvPr id="69675" name="AutoShape 43"/>
              <p:cNvSpPr>
                <a:spLocks/>
              </p:cNvSpPr>
              <p:nvPr/>
            </p:nvSpPr>
            <p:spPr bwMode="auto">
              <a:xfrm>
                <a:off x="-50" y="117"/>
                <a:ext cx="409417" cy="409627"/>
              </a:xfrm>
              <a:custGeom>
                <a:avLst/>
                <a:gdLst>
                  <a:gd name="T0" fmla="+- 0 10800 961"/>
                  <a:gd name="T1" fmla="*/ T0 w 19679"/>
                  <a:gd name="T2" fmla="+- 0 10800 961"/>
                  <a:gd name="T3" fmla="*/ 10800 h 19679"/>
                  <a:gd name="T4" fmla="+- 0 10800 961"/>
                  <a:gd name="T5" fmla="*/ T4 w 19679"/>
                  <a:gd name="T6" fmla="+- 0 10800 961"/>
                  <a:gd name="T7" fmla="*/ 10800 h 19679"/>
                  <a:gd name="T8" fmla="+- 0 10800 961"/>
                  <a:gd name="T9" fmla="*/ T8 w 19679"/>
                  <a:gd name="T10" fmla="+- 0 10800 961"/>
                  <a:gd name="T11" fmla="*/ 10800 h 19679"/>
                  <a:gd name="T12" fmla="+- 0 10800 961"/>
                  <a:gd name="T13" fmla="*/ T12 w 19679"/>
                  <a:gd name="T14" fmla="+- 0 10800 961"/>
                  <a:gd name="T15" fmla="*/ 10800 h 1967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19679" h="19679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FFFCA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bevel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pPr>
                  <a:defRPr/>
                </a:pPr>
                <a:endParaRPr lang="en-US" sz="1400">
                  <a:latin typeface="Helvetica Light" charset="0"/>
                  <a:cs typeface="Helvetica Light" charset="0"/>
                  <a:sym typeface="Helvetica Light" charset="0"/>
                </a:endParaRPr>
              </a:p>
            </p:txBody>
          </p:sp>
          <p:pic>
            <p:nvPicPr>
              <p:cNvPr id="69676" name="Picture 44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127001" y="-126899"/>
                <a:ext cx="663319" cy="66365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bevel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</p:pic>
        </p:grpSp>
      </p:grpSp>
      <p:sp>
        <p:nvSpPr>
          <p:cNvPr id="49" name="Shape 185"/>
          <p:cNvSpPr txBox="1">
            <a:spLocks/>
          </p:cNvSpPr>
          <p:nvPr/>
        </p:nvSpPr>
        <p:spPr>
          <a:xfrm>
            <a:off x="366713" y="325438"/>
            <a:ext cx="8410576" cy="623888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 sz="3200">
                <a:solidFill>
                  <a:srgbClr val="008881"/>
                </a:solidFill>
                <a:uFill>
                  <a:solidFill>
                    <a:srgbClr val="008881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  <a:lvl2pPr>
              <a:lnSpc>
                <a:spcPct val="90000"/>
              </a:lnSpc>
              <a:defRPr sz="3200">
                <a:solidFill>
                  <a:srgbClr val="008881"/>
                </a:solidFill>
                <a:uFill>
                  <a:solidFill>
                    <a:srgbClr val="008881"/>
                  </a:solidFill>
                </a:uFill>
                <a:latin typeface="Arial"/>
                <a:ea typeface="Arial"/>
                <a:cs typeface="Arial"/>
                <a:sym typeface="Arial"/>
              </a:defRPr>
            </a:lvl2pPr>
            <a:lvl3pPr>
              <a:lnSpc>
                <a:spcPct val="90000"/>
              </a:lnSpc>
              <a:defRPr sz="3200">
                <a:solidFill>
                  <a:srgbClr val="008881"/>
                </a:solidFill>
                <a:uFill>
                  <a:solidFill>
                    <a:srgbClr val="008881"/>
                  </a:solidFill>
                </a:uFill>
                <a:latin typeface="Arial"/>
                <a:ea typeface="Arial"/>
                <a:cs typeface="Arial"/>
                <a:sym typeface="Arial"/>
              </a:defRPr>
            </a:lvl3pPr>
            <a:lvl4pPr>
              <a:lnSpc>
                <a:spcPct val="90000"/>
              </a:lnSpc>
              <a:defRPr sz="3200">
                <a:solidFill>
                  <a:srgbClr val="008881"/>
                </a:solidFill>
                <a:uFill>
                  <a:solidFill>
                    <a:srgbClr val="008881"/>
                  </a:solidFill>
                </a:uFill>
                <a:latin typeface="Arial"/>
                <a:ea typeface="Arial"/>
                <a:cs typeface="Arial"/>
                <a:sym typeface="Arial"/>
              </a:defRPr>
            </a:lvl4pPr>
            <a:lvl5pPr>
              <a:lnSpc>
                <a:spcPct val="90000"/>
              </a:lnSpc>
              <a:defRPr sz="3200">
                <a:solidFill>
                  <a:srgbClr val="008881"/>
                </a:solidFill>
                <a:uFill>
                  <a:solidFill>
                    <a:srgbClr val="008881"/>
                  </a:solidFill>
                </a:uFill>
                <a:latin typeface="Arial"/>
                <a:ea typeface="Arial"/>
                <a:cs typeface="Arial"/>
                <a:sym typeface="Arial"/>
              </a:defRPr>
            </a:lvl5pPr>
            <a:lvl6pPr>
              <a:lnSpc>
                <a:spcPct val="90000"/>
              </a:lnSpc>
              <a:defRPr sz="3200">
                <a:solidFill>
                  <a:srgbClr val="008881"/>
                </a:solidFill>
                <a:uFill>
                  <a:solidFill>
                    <a:srgbClr val="008881"/>
                  </a:solidFill>
                </a:uFill>
                <a:latin typeface="Arial"/>
                <a:ea typeface="Arial"/>
                <a:cs typeface="Arial"/>
                <a:sym typeface="Arial"/>
              </a:defRPr>
            </a:lvl6pPr>
            <a:lvl7pPr>
              <a:lnSpc>
                <a:spcPct val="90000"/>
              </a:lnSpc>
              <a:defRPr sz="3200">
                <a:solidFill>
                  <a:srgbClr val="008881"/>
                </a:solidFill>
                <a:uFill>
                  <a:solidFill>
                    <a:srgbClr val="008881"/>
                  </a:solidFill>
                </a:uFill>
                <a:latin typeface="Arial"/>
                <a:ea typeface="Arial"/>
                <a:cs typeface="Arial"/>
                <a:sym typeface="Arial"/>
              </a:defRPr>
            </a:lvl7pPr>
            <a:lvl8pPr>
              <a:lnSpc>
                <a:spcPct val="90000"/>
              </a:lnSpc>
              <a:defRPr sz="3200">
                <a:solidFill>
                  <a:srgbClr val="008881"/>
                </a:solidFill>
                <a:uFill>
                  <a:solidFill>
                    <a:srgbClr val="008881"/>
                  </a:solidFill>
                </a:uFill>
                <a:latin typeface="Arial"/>
                <a:ea typeface="Arial"/>
                <a:cs typeface="Arial"/>
                <a:sym typeface="Arial"/>
              </a:defRPr>
            </a:lvl8pPr>
            <a:lvl9pPr>
              <a:lnSpc>
                <a:spcPct val="90000"/>
              </a:lnSpc>
              <a:defRPr sz="3200">
                <a:solidFill>
                  <a:srgbClr val="008881"/>
                </a:solidFill>
                <a:uFill>
                  <a:solidFill>
                    <a:srgbClr val="008881"/>
                  </a:solidFill>
                </a:u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defRPr sz="1800">
                <a:solidFill>
                  <a:srgbClr val="000000"/>
                </a:solidFill>
                <a:uFillTx/>
              </a:defRPr>
            </a:pPr>
            <a:r>
              <a:rPr lang="en-US" sz="2800" dirty="0">
                <a:solidFill>
                  <a:srgbClr val="2C95DD"/>
                </a:solidFill>
                <a:uFillTx/>
              </a:rPr>
              <a:t>Container</a:t>
            </a:r>
            <a:r>
              <a:rPr lang="en-US" sz="2800" dirty="0" smtClean="0">
                <a:solidFill>
                  <a:srgbClr val="0F786E"/>
                </a:solidFill>
              </a:rPr>
              <a:t> </a:t>
            </a:r>
            <a:r>
              <a:rPr lang="en-US" sz="2800" dirty="0">
                <a:solidFill>
                  <a:srgbClr val="2C95DD"/>
                </a:solidFill>
                <a:uFillTx/>
              </a:rPr>
              <a:t>Isolation</a:t>
            </a:r>
          </a:p>
        </p:txBody>
      </p:sp>
      <p:sp>
        <p:nvSpPr>
          <p:cNvPr id="42" name="Line 19"/>
          <p:cNvSpPr>
            <a:spLocks noChangeShapeType="1"/>
          </p:cNvSpPr>
          <p:nvPr/>
        </p:nvSpPr>
        <p:spPr bwMode="auto">
          <a:xfrm>
            <a:off x="791766" y="4371145"/>
            <a:ext cx="1802606" cy="0"/>
          </a:xfrm>
          <a:prstGeom prst="line">
            <a:avLst/>
          </a:prstGeom>
          <a:noFill/>
          <a:ln w="50800" cap="flat" cmpd="sng">
            <a:solidFill>
              <a:srgbClr val="FFFFFF"/>
            </a:solidFill>
            <a:prstDash val="solid"/>
            <a:round/>
            <a:headEnd type="triangle" w="med" len="sm"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>
              <a:defRPr/>
            </a:pPr>
            <a:endParaRPr lang="en-US" sz="1200">
              <a:solidFill>
                <a:srgbClr val="FFFFFF"/>
              </a:solidFill>
              <a:latin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43" name="Line 20"/>
          <p:cNvSpPr>
            <a:spLocks noChangeShapeType="1"/>
          </p:cNvSpPr>
          <p:nvPr/>
        </p:nvSpPr>
        <p:spPr bwMode="auto">
          <a:xfrm>
            <a:off x="2737247" y="4371145"/>
            <a:ext cx="545306" cy="0"/>
          </a:xfrm>
          <a:prstGeom prst="line">
            <a:avLst/>
          </a:prstGeom>
          <a:noFill/>
          <a:ln w="50800" cap="flat" cmpd="sng">
            <a:solidFill>
              <a:srgbClr val="FFFFFF"/>
            </a:solidFill>
            <a:prstDash val="solid"/>
            <a:round/>
            <a:headEnd type="triangle" w="med" len="sm"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>
              <a:defRPr/>
            </a:pPr>
            <a:endParaRPr lang="en-US" sz="1200">
              <a:solidFill>
                <a:srgbClr val="FFFFFF"/>
              </a:solidFill>
              <a:latin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44" name="Line 21"/>
          <p:cNvSpPr>
            <a:spLocks noChangeShapeType="1"/>
          </p:cNvSpPr>
          <p:nvPr/>
        </p:nvSpPr>
        <p:spPr bwMode="auto">
          <a:xfrm>
            <a:off x="3401021" y="4371145"/>
            <a:ext cx="1200745" cy="0"/>
          </a:xfrm>
          <a:prstGeom prst="line">
            <a:avLst/>
          </a:prstGeom>
          <a:noFill/>
          <a:ln w="50800" cap="flat" cmpd="sng">
            <a:solidFill>
              <a:srgbClr val="FFFFFF"/>
            </a:solidFill>
            <a:prstDash val="solid"/>
            <a:round/>
            <a:headEnd type="triangle" w="med" len="sm"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>
              <a:defRPr/>
            </a:pPr>
            <a:endParaRPr lang="en-US" sz="1200">
              <a:solidFill>
                <a:srgbClr val="FFFFFF"/>
              </a:solidFill>
              <a:latin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45" name="Rectangle 24"/>
          <p:cNvSpPr>
            <a:spLocks/>
          </p:cNvSpPr>
          <p:nvPr/>
        </p:nvSpPr>
        <p:spPr bwMode="auto">
          <a:xfrm>
            <a:off x="1267421" y="4373885"/>
            <a:ext cx="726812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rgbClr val="FF0000"/>
                </a:solidFill>
                <a:cs typeface="Helvetica Neue Thin" charset="0"/>
              </a:rPr>
              <a:t>tenant 1</a:t>
            </a:r>
            <a:endParaRPr lang="en-US" sz="700" b="1" dirty="0">
              <a:solidFill>
                <a:srgbClr val="FF0000"/>
              </a:solidFill>
              <a:cs typeface="Helvetica Neue Thin" charset="0"/>
            </a:endParaRPr>
          </a:p>
        </p:txBody>
      </p:sp>
      <p:sp>
        <p:nvSpPr>
          <p:cNvPr id="50" name="Rectangle 25"/>
          <p:cNvSpPr>
            <a:spLocks/>
          </p:cNvSpPr>
          <p:nvPr/>
        </p:nvSpPr>
        <p:spPr bwMode="auto">
          <a:xfrm>
            <a:off x="2724037" y="4374641"/>
            <a:ext cx="687363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FFFFFF"/>
                </a:solidFill>
                <a:cs typeface="Helvetica Neue Thin" charset="0"/>
              </a:rPr>
              <a:t>tenant 2</a:t>
            </a:r>
            <a:endParaRPr lang="en-US" sz="700" dirty="0">
              <a:solidFill>
                <a:srgbClr val="FFFFFF"/>
              </a:solidFill>
              <a:cs typeface="Helvetica Neue Thin" charset="0"/>
            </a:endParaRPr>
          </a:p>
        </p:txBody>
      </p:sp>
      <p:sp>
        <p:nvSpPr>
          <p:cNvPr id="51" name="Rectangle 26"/>
          <p:cNvSpPr>
            <a:spLocks/>
          </p:cNvSpPr>
          <p:nvPr/>
        </p:nvSpPr>
        <p:spPr bwMode="auto">
          <a:xfrm>
            <a:off x="3597157" y="4374641"/>
            <a:ext cx="687363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FFFFFF"/>
                </a:solidFill>
                <a:cs typeface="Helvetica Neue Thin" charset="0"/>
              </a:rPr>
              <a:t>tenant 3</a:t>
            </a:r>
            <a:endParaRPr lang="en-US" sz="700" dirty="0">
              <a:solidFill>
                <a:srgbClr val="FFFFFF"/>
              </a:solidFill>
              <a:cs typeface="Helvetica Neue Thin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83909" y="3158559"/>
            <a:ext cx="372037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Linux kernel feature that limits, accounts for, and isolates the resource usage </a:t>
            </a:r>
            <a:r>
              <a:rPr lang="en-US" dirty="0" smtClean="0">
                <a:solidFill>
                  <a:schemeClr val="bg1"/>
                </a:solidFill>
              </a:rPr>
              <a:t>of </a:t>
            </a:r>
            <a:r>
              <a:rPr lang="en-US" dirty="0">
                <a:solidFill>
                  <a:schemeClr val="bg1"/>
                </a:solidFill>
              </a:rPr>
              <a:t>a collection of processes</a:t>
            </a:r>
          </a:p>
        </p:txBody>
      </p:sp>
    </p:spTree>
    <p:extLst>
      <p:ext uri="{BB962C8B-B14F-4D97-AF65-F5344CB8AC3E}">
        <p14:creationId xmlns:p14="http://schemas.microsoft.com/office/powerpoint/2010/main" val="2314662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30" name="Rectangle 6"/>
          <p:cNvSpPr>
            <a:spLocks/>
          </p:cNvSpPr>
          <p:nvPr/>
        </p:nvSpPr>
        <p:spPr bwMode="auto">
          <a:xfrm rot="5400000">
            <a:off x="2283023" y="-723304"/>
            <a:ext cx="738188" cy="4002881"/>
          </a:xfrm>
          <a:prstGeom prst="rect">
            <a:avLst/>
          </a:prstGeom>
          <a:solidFill>
            <a:srgbClr val="1497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>
              <a:defRPr/>
            </a:pPr>
            <a:endParaRPr lang="en-US" sz="1400">
              <a:latin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77831" name="Rectangle 7"/>
          <p:cNvSpPr>
            <a:spLocks/>
          </p:cNvSpPr>
          <p:nvPr/>
        </p:nvSpPr>
        <p:spPr bwMode="auto">
          <a:xfrm rot="5400000">
            <a:off x="2351782" y="-53875"/>
            <a:ext cx="600670" cy="4002881"/>
          </a:xfrm>
          <a:prstGeom prst="rect">
            <a:avLst/>
          </a:prstGeom>
          <a:solidFill>
            <a:srgbClr val="0065C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>
              <a:defRPr/>
            </a:pPr>
            <a:endParaRPr lang="en-US" sz="1400">
              <a:latin typeface="Helvetica Light" charset="0"/>
              <a:cs typeface="Helvetica Light" charset="0"/>
              <a:sym typeface="Helvetica Light" charset="0"/>
            </a:endParaRPr>
          </a:p>
        </p:txBody>
      </p:sp>
      <p:pic>
        <p:nvPicPr>
          <p:cNvPr id="77832" name="Picture 8" descr="pasted-image.t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685" y="1756172"/>
            <a:ext cx="356592" cy="4226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77833" name="Rectangle 9"/>
          <p:cNvSpPr>
            <a:spLocks/>
          </p:cNvSpPr>
          <p:nvPr/>
        </p:nvSpPr>
        <p:spPr bwMode="auto">
          <a:xfrm>
            <a:off x="5882283" y="1078081"/>
            <a:ext cx="261318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defRPr/>
            </a:pPr>
            <a:r>
              <a:rPr lang="en-US" sz="2600">
                <a:solidFill>
                  <a:srgbClr val="FFFFFF"/>
                </a:solidFill>
                <a:cs typeface="Helvetica Neue Thin" charset="0"/>
              </a:rPr>
              <a:t>resource isolation</a:t>
            </a:r>
            <a:endParaRPr lang="en-US" sz="700">
              <a:solidFill>
                <a:srgbClr val="FFFFFF"/>
              </a:solidFill>
              <a:cs typeface="Helvetica Neue Thin" charset="0"/>
            </a:endParaRPr>
          </a:p>
        </p:txBody>
      </p:sp>
      <p:sp>
        <p:nvSpPr>
          <p:cNvPr id="77834" name="Rectangle 10"/>
          <p:cNvSpPr>
            <a:spLocks/>
          </p:cNvSpPr>
          <p:nvPr/>
        </p:nvSpPr>
        <p:spPr bwMode="auto">
          <a:xfrm>
            <a:off x="5668566" y="1644633"/>
            <a:ext cx="3078204" cy="4385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/>
            </a:pPr>
            <a:r>
              <a:rPr lang="en-US" sz="2600">
                <a:solidFill>
                  <a:srgbClr val="FFFFFF"/>
                </a:solidFill>
                <a:cs typeface="Helvetica Neue Thin" charset="0"/>
              </a:rPr>
              <a:t>namespace isolation</a:t>
            </a:r>
            <a:endParaRPr lang="en-US" sz="700">
              <a:solidFill>
                <a:srgbClr val="FFFFFF"/>
              </a:solidFill>
              <a:cs typeface="Helvetica Neue Thin" charset="0"/>
            </a:endParaRPr>
          </a:p>
        </p:txBody>
      </p:sp>
      <p:sp>
        <p:nvSpPr>
          <p:cNvPr id="77835" name="Rectangle 11"/>
          <p:cNvSpPr>
            <a:spLocks/>
          </p:cNvSpPr>
          <p:nvPr/>
        </p:nvSpPr>
        <p:spPr bwMode="auto">
          <a:xfrm rot="16200000">
            <a:off x="154682" y="3116335"/>
            <a:ext cx="1641475" cy="4693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/>
            </a:pPr>
            <a:r>
              <a:rPr lang="en-US" sz="2800" dirty="0">
                <a:solidFill>
                  <a:srgbClr val="FFFFFF"/>
                </a:solidFill>
                <a:cs typeface="Helvetica Neue Thin" charset="0"/>
              </a:rPr>
              <a:t>process A</a:t>
            </a:r>
            <a:endParaRPr lang="en-US" sz="500" dirty="0">
              <a:solidFill>
                <a:srgbClr val="FFFFFF"/>
              </a:solidFill>
              <a:cs typeface="Helvetica Neue Thin" charset="0"/>
            </a:endParaRPr>
          </a:p>
        </p:txBody>
      </p:sp>
      <p:sp>
        <p:nvSpPr>
          <p:cNvPr id="77836" name="Rectangle 12"/>
          <p:cNvSpPr>
            <a:spLocks/>
          </p:cNvSpPr>
          <p:nvPr/>
        </p:nvSpPr>
        <p:spPr bwMode="auto">
          <a:xfrm rot="16200000">
            <a:off x="828532" y="3124371"/>
            <a:ext cx="1635013" cy="4693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/>
            </a:pPr>
            <a:r>
              <a:rPr lang="en-US" sz="2800">
                <a:solidFill>
                  <a:srgbClr val="FFFFFF"/>
                </a:solidFill>
                <a:cs typeface="Helvetica Neue Thin" charset="0"/>
              </a:rPr>
              <a:t>process B</a:t>
            </a:r>
            <a:endParaRPr lang="en-US" sz="500">
              <a:solidFill>
                <a:srgbClr val="FFFFFF"/>
              </a:solidFill>
              <a:cs typeface="Helvetica Neue Thin" charset="0"/>
            </a:endParaRPr>
          </a:p>
        </p:txBody>
      </p:sp>
      <p:sp>
        <p:nvSpPr>
          <p:cNvPr id="77837" name="Rectangle 13"/>
          <p:cNvSpPr>
            <a:spLocks/>
          </p:cNvSpPr>
          <p:nvPr/>
        </p:nvSpPr>
        <p:spPr bwMode="auto">
          <a:xfrm rot="16200000">
            <a:off x="1489246" y="3140147"/>
            <a:ext cx="1654825" cy="4693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/>
            </a:pPr>
            <a:r>
              <a:rPr lang="en-US" sz="2800">
                <a:solidFill>
                  <a:srgbClr val="FFFFFF"/>
                </a:solidFill>
                <a:cs typeface="Helvetica Neue Thin" charset="0"/>
              </a:rPr>
              <a:t>process C</a:t>
            </a:r>
            <a:endParaRPr lang="en-US" sz="500">
              <a:solidFill>
                <a:srgbClr val="FFFFFF"/>
              </a:solidFill>
              <a:cs typeface="Helvetica Neue Thin" charset="0"/>
            </a:endParaRPr>
          </a:p>
        </p:txBody>
      </p:sp>
      <p:sp>
        <p:nvSpPr>
          <p:cNvPr id="77838" name="Rectangle 14"/>
          <p:cNvSpPr>
            <a:spLocks/>
          </p:cNvSpPr>
          <p:nvPr/>
        </p:nvSpPr>
        <p:spPr bwMode="auto">
          <a:xfrm rot="16200000">
            <a:off x="2160163" y="3132111"/>
            <a:ext cx="1654825" cy="4693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/>
            </a:pPr>
            <a:r>
              <a:rPr lang="en-US" sz="2800">
                <a:solidFill>
                  <a:srgbClr val="FFFFFF"/>
                </a:solidFill>
                <a:cs typeface="Helvetica Neue Thin" charset="0"/>
              </a:rPr>
              <a:t>process D</a:t>
            </a:r>
            <a:endParaRPr lang="en-US" sz="500">
              <a:solidFill>
                <a:srgbClr val="FFFFFF"/>
              </a:solidFill>
              <a:cs typeface="Helvetica Neue Thin" charset="0"/>
            </a:endParaRPr>
          </a:p>
        </p:txBody>
      </p:sp>
      <p:sp>
        <p:nvSpPr>
          <p:cNvPr id="77839" name="Rectangle 15"/>
          <p:cNvSpPr>
            <a:spLocks/>
          </p:cNvSpPr>
          <p:nvPr/>
        </p:nvSpPr>
        <p:spPr bwMode="auto">
          <a:xfrm rot="16200000">
            <a:off x="2840688" y="3109190"/>
            <a:ext cx="1635013" cy="4693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/>
            </a:pPr>
            <a:r>
              <a:rPr lang="en-US" sz="2800">
                <a:solidFill>
                  <a:srgbClr val="FFFFFF"/>
                </a:solidFill>
                <a:cs typeface="Helvetica Neue Thin" charset="0"/>
              </a:rPr>
              <a:t>process E</a:t>
            </a:r>
            <a:endParaRPr lang="en-US" sz="500">
              <a:solidFill>
                <a:srgbClr val="FFFFFF"/>
              </a:solidFill>
              <a:cs typeface="Helvetica Neue Thin" charset="0"/>
            </a:endParaRPr>
          </a:p>
        </p:txBody>
      </p:sp>
      <p:sp>
        <p:nvSpPr>
          <p:cNvPr id="77840" name="Rectangle 16"/>
          <p:cNvSpPr>
            <a:spLocks/>
          </p:cNvSpPr>
          <p:nvPr/>
        </p:nvSpPr>
        <p:spPr bwMode="auto">
          <a:xfrm rot="16200000">
            <a:off x="3521390" y="3099368"/>
            <a:ext cx="1614850" cy="4693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/>
            </a:pPr>
            <a:r>
              <a:rPr lang="en-US" sz="2800">
                <a:solidFill>
                  <a:srgbClr val="FFFFFF"/>
                </a:solidFill>
                <a:cs typeface="Helvetica Neue Thin" charset="0"/>
              </a:rPr>
              <a:t>process F</a:t>
            </a:r>
            <a:endParaRPr lang="en-US" sz="500">
              <a:solidFill>
                <a:srgbClr val="FFFFFF"/>
              </a:solidFill>
              <a:cs typeface="Helvetica Neue Thin" charset="0"/>
            </a:endParaRPr>
          </a:p>
        </p:txBody>
      </p:sp>
      <p:sp>
        <p:nvSpPr>
          <p:cNvPr id="77847" name="Rectangle 23"/>
          <p:cNvSpPr>
            <a:spLocks/>
          </p:cNvSpPr>
          <p:nvPr/>
        </p:nvSpPr>
        <p:spPr bwMode="auto">
          <a:xfrm>
            <a:off x="26790" y="1074234"/>
            <a:ext cx="551533" cy="407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rgbClr val="FFFFFF"/>
                </a:solidFill>
                <a:cs typeface="Helvetica Neue Thin" charset="0"/>
              </a:rPr>
              <a:t>PID</a:t>
            </a:r>
            <a:endParaRPr lang="en-US" sz="500" dirty="0">
              <a:solidFill>
                <a:srgbClr val="FFFFFF"/>
              </a:solidFill>
              <a:cs typeface="Helvetica Neue Thin" charset="0"/>
            </a:endParaRPr>
          </a:p>
        </p:txBody>
      </p:sp>
      <p:sp>
        <p:nvSpPr>
          <p:cNvPr id="77848" name="Rectangle 24"/>
          <p:cNvSpPr>
            <a:spLocks/>
          </p:cNvSpPr>
          <p:nvPr/>
        </p:nvSpPr>
        <p:spPr bwMode="auto">
          <a:xfrm>
            <a:off x="847725" y="1043457"/>
            <a:ext cx="238116" cy="4693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/>
            </a:pPr>
            <a:r>
              <a:rPr lang="en-US" sz="2800" b="1">
                <a:latin typeface="Helvetica Neue" charset="0"/>
                <a:cs typeface="Helvetica Neue" charset="0"/>
                <a:sym typeface="Helvetica Neue" charset="0"/>
              </a:rPr>
              <a:t>2</a:t>
            </a:r>
            <a:endParaRPr lang="en-US" sz="600">
              <a:solidFill>
                <a:srgbClr val="000000"/>
              </a:solidFill>
              <a:latin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77849" name="Rectangle 25"/>
          <p:cNvSpPr>
            <a:spLocks/>
          </p:cNvSpPr>
          <p:nvPr/>
        </p:nvSpPr>
        <p:spPr bwMode="auto">
          <a:xfrm>
            <a:off x="1518642" y="1043457"/>
            <a:ext cx="238116" cy="4693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/>
            </a:pPr>
            <a:r>
              <a:rPr lang="en-US" sz="2800" b="1">
                <a:latin typeface="Helvetica Neue" charset="0"/>
                <a:cs typeface="Helvetica Neue" charset="0"/>
                <a:sym typeface="Helvetica Neue" charset="0"/>
              </a:rPr>
              <a:t>3</a:t>
            </a:r>
            <a:endParaRPr lang="en-US" sz="600">
              <a:solidFill>
                <a:srgbClr val="000000"/>
              </a:solidFill>
              <a:latin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77850" name="Rectangle 26"/>
          <p:cNvSpPr>
            <a:spLocks/>
          </p:cNvSpPr>
          <p:nvPr/>
        </p:nvSpPr>
        <p:spPr bwMode="auto">
          <a:xfrm>
            <a:off x="2189559" y="1043457"/>
            <a:ext cx="243656" cy="4693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/>
            </a:pPr>
            <a:r>
              <a:rPr lang="en-US" sz="2800" b="1">
                <a:latin typeface="Helvetica Neue" charset="0"/>
                <a:cs typeface="Helvetica Neue" charset="0"/>
                <a:sym typeface="Helvetica Neue" charset="0"/>
              </a:rPr>
              <a:t>4</a:t>
            </a:r>
            <a:endParaRPr lang="en-US" sz="600">
              <a:solidFill>
                <a:srgbClr val="000000"/>
              </a:solidFill>
              <a:latin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77851" name="Rectangle 27"/>
          <p:cNvSpPr>
            <a:spLocks/>
          </p:cNvSpPr>
          <p:nvPr/>
        </p:nvSpPr>
        <p:spPr bwMode="auto">
          <a:xfrm>
            <a:off x="2859881" y="1043457"/>
            <a:ext cx="238116" cy="4693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/>
            </a:pPr>
            <a:r>
              <a:rPr lang="en-US" sz="2800" b="1">
                <a:latin typeface="Helvetica Neue" charset="0"/>
                <a:cs typeface="Helvetica Neue" charset="0"/>
                <a:sym typeface="Helvetica Neue" charset="0"/>
              </a:rPr>
              <a:t>2</a:t>
            </a:r>
            <a:endParaRPr lang="en-US" sz="600">
              <a:solidFill>
                <a:srgbClr val="000000"/>
              </a:solidFill>
              <a:latin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77852" name="Rectangle 28"/>
          <p:cNvSpPr>
            <a:spLocks/>
          </p:cNvSpPr>
          <p:nvPr/>
        </p:nvSpPr>
        <p:spPr bwMode="auto">
          <a:xfrm>
            <a:off x="3530799" y="1043457"/>
            <a:ext cx="238116" cy="4693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/>
            </a:pPr>
            <a:r>
              <a:rPr lang="en-US" sz="2800" b="1">
                <a:latin typeface="Helvetica Neue" charset="0"/>
                <a:cs typeface="Helvetica Neue" charset="0"/>
                <a:sym typeface="Helvetica Neue" charset="0"/>
              </a:rPr>
              <a:t>2</a:t>
            </a:r>
            <a:endParaRPr lang="en-US" sz="600">
              <a:solidFill>
                <a:srgbClr val="000000"/>
              </a:solidFill>
              <a:latin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77853" name="Rectangle 29"/>
          <p:cNvSpPr>
            <a:spLocks/>
          </p:cNvSpPr>
          <p:nvPr/>
        </p:nvSpPr>
        <p:spPr bwMode="auto">
          <a:xfrm>
            <a:off x="4201716" y="1043457"/>
            <a:ext cx="238116" cy="4693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/>
            </a:pPr>
            <a:r>
              <a:rPr lang="en-US" sz="2800" b="1">
                <a:latin typeface="Helvetica Neue" charset="0"/>
                <a:cs typeface="Helvetica Neue" charset="0"/>
                <a:sym typeface="Helvetica Neue" charset="0"/>
              </a:rPr>
              <a:t>3</a:t>
            </a:r>
            <a:endParaRPr lang="en-US" sz="600">
              <a:solidFill>
                <a:srgbClr val="000000"/>
              </a:solidFill>
              <a:latin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77854" name="AutoShape 30"/>
          <p:cNvSpPr>
            <a:spLocks/>
          </p:cNvSpPr>
          <p:nvPr/>
        </p:nvSpPr>
        <p:spPr bwMode="auto">
          <a:xfrm>
            <a:off x="1050131" y="1469827"/>
            <a:ext cx="588169" cy="98167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1600" y="21600"/>
                </a:moveTo>
                <a:cubicBezTo>
                  <a:pt x="21600" y="21600"/>
                  <a:pt x="19236" y="8522"/>
                  <a:pt x="0" y="0"/>
                </a:cubicBezTo>
              </a:path>
            </a:pathLst>
          </a:custGeom>
          <a:noFill/>
          <a:ln w="76200" cap="flat" cmpd="sng">
            <a:solidFill>
              <a:srgbClr val="7BDB45"/>
            </a:solidFill>
            <a:prstDash val="solid"/>
            <a:miter lim="0"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>
              <a:defRPr/>
            </a:pPr>
            <a:endParaRPr lang="en-US" sz="1400">
              <a:latin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77855" name="AutoShape 31"/>
          <p:cNvSpPr>
            <a:spLocks/>
          </p:cNvSpPr>
          <p:nvPr/>
        </p:nvSpPr>
        <p:spPr bwMode="auto">
          <a:xfrm>
            <a:off x="1643658" y="1481138"/>
            <a:ext cx="14288" cy="958453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cubicBezTo>
                  <a:pt x="0" y="21600"/>
                  <a:pt x="21600" y="9104"/>
                  <a:pt x="21600" y="0"/>
                </a:cubicBezTo>
              </a:path>
            </a:pathLst>
          </a:custGeom>
          <a:noFill/>
          <a:ln w="76200" cap="flat" cmpd="sng">
            <a:solidFill>
              <a:srgbClr val="7BDB45"/>
            </a:solidFill>
            <a:prstDash val="solid"/>
            <a:miter lim="0"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>
              <a:defRPr/>
            </a:pPr>
            <a:endParaRPr lang="en-US" sz="1400">
              <a:latin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77856" name="AutoShape 32"/>
          <p:cNvSpPr>
            <a:spLocks/>
          </p:cNvSpPr>
          <p:nvPr/>
        </p:nvSpPr>
        <p:spPr bwMode="auto">
          <a:xfrm>
            <a:off x="1632347" y="1475780"/>
            <a:ext cx="630436" cy="965001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cubicBezTo>
                  <a:pt x="0" y="21600"/>
                  <a:pt x="8730" y="6424"/>
                  <a:pt x="21600" y="0"/>
                </a:cubicBezTo>
              </a:path>
            </a:pathLst>
          </a:custGeom>
          <a:noFill/>
          <a:ln w="76200" cap="flat" cmpd="sng">
            <a:solidFill>
              <a:srgbClr val="7BDB45"/>
            </a:solidFill>
            <a:prstDash val="solid"/>
            <a:miter lim="0"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>
              <a:defRPr/>
            </a:pPr>
            <a:endParaRPr lang="en-US" sz="1400">
              <a:latin typeface="Helvetica Light" charset="0"/>
              <a:cs typeface="Helvetica Light" charset="0"/>
              <a:sym typeface="Helvetica Light" charset="0"/>
            </a:endParaRPr>
          </a:p>
        </p:txBody>
      </p:sp>
      <p:pic>
        <p:nvPicPr>
          <p:cNvPr id="77857" name="Picture 33" descr="pasted-image.t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7471" y="2604493"/>
            <a:ext cx="356592" cy="4226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77858" name="Rectangle 34"/>
          <p:cNvSpPr>
            <a:spLocks/>
          </p:cNvSpPr>
          <p:nvPr/>
        </p:nvSpPr>
        <p:spPr bwMode="auto">
          <a:xfrm>
            <a:off x="5834063" y="2566058"/>
            <a:ext cx="2846933" cy="500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/>
            </a:pPr>
            <a:r>
              <a:rPr lang="en-US" sz="3000">
                <a:solidFill>
                  <a:srgbClr val="FFFFFF"/>
                </a:solidFill>
                <a:latin typeface="Helvetica Neue Medium" charset="0"/>
                <a:cs typeface="Helvetica Neue Medium" charset="0"/>
                <a:sym typeface="Helvetica Neue Medium" charset="0"/>
              </a:rPr>
              <a:t>PID namespace</a:t>
            </a:r>
            <a:endParaRPr lang="en-US" sz="700">
              <a:solidFill>
                <a:srgbClr val="FFFFFF"/>
              </a:solidFill>
              <a:latin typeface="Helvetica Neue Medium" charset="0"/>
              <a:cs typeface="Helvetica Neue Medium" charset="0"/>
              <a:sym typeface="Helvetica Neue Medium" charset="0"/>
            </a:endParaRPr>
          </a:p>
        </p:txBody>
      </p:sp>
      <p:grpSp>
        <p:nvGrpSpPr>
          <p:cNvPr id="2" name="Group 35"/>
          <p:cNvGrpSpPr>
            <a:grpSpLocks/>
          </p:cNvGrpSpPr>
          <p:nvPr/>
        </p:nvGrpSpPr>
        <p:grpSpPr bwMode="auto">
          <a:xfrm>
            <a:off x="2533650" y="741165"/>
            <a:ext cx="251222" cy="3762970"/>
            <a:chOff x="-127000" y="-50801"/>
            <a:chExt cx="670263" cy="10035848"/>
          </a:xfrm>
        </p:grpSpPr>
        <p:pic>
          <p:nvPicPr>
            <p:cNvPr id="77860" name="Picture 3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-4787556" y="4916298"/>
              <a:ext cx="10035848" cy="1016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bevel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grpSp>
          <p:nvGrpSpPr>
            <p:cNvPr id="77863" name="Group 37"/>
            <p:cNvGrpSpPr>
              <a:grpSpLocks/>
            </p:cNvGrpSpPr>
            <p:nvPr/>
          </p:nvGrpSpPr>
          <p:grpSpPr bwMode="auto">
            <a:xfrm>
              <a:off x="-127000" y="2903508"/>
              <a:ext cx="670263" cy="670264"/>
              <a:chOff x="-127000" y="-127000"/>
              <a:chExt cx="670263" cy="670263"/>
            </a:xfrm>
          </p:grpSpPr>
          <p:sp>
            <p:nvSpPr>
              <p:cNvPr id="77862" name="AutoShape 38"/>
              <p:cNvSpPr>
                <a:spLocks/>
              </p:cNvSpPr>
              <p:nvPr/>
            </p:nvSpPr>
            <p:spPr bwMode="auto">
              <a:xfrm>
                <a:off x="64" y="415"/>
                <a:ext cx="416135" cy="415977"/>
              </a:xfrm>
              <a:custGeom>
                <a:avLst/>
                <a:gdLst>
                  <a:gd name="T0" fmla="+- 0 10800 961"/>
                  <a:gd name="T1" fmla="*/ T0 w 19679"/>
                  <a:gd name="T2" fmla="+- 0 10800 961"/>
                  <a:gd name="T3" fmla="*/ 10800 h 19679"/>
                  <a:gd name="T4" fmla="+- 0 10800 961"/>
                  <a:gd name="T5" fmla="*/ T4 w 19679"/>
                  <a:gd name="T6" fmla="+- 0 10800 961"/>
                  <a:gd name="T7" fmla="*/ 10800 h 19679"/>
                  <a:gd name="T8" fmla="+- 0 10800 961"/>
                  <a:gd name="T9" fmla="*/ T8 w 19679"/>
                  <a:gd name="T10" fmla="+- 0 10800 961"/>
                  <a:gd name="T11" fmla="*/ 10800 h 19679"/>
                  <a:gd name="T12" fmla="+- 0 10800 961"/>
                  <a:gd name="T13" fmla="*/ T12 w 19679"/>
                  <a:gd name="T14" fmla="+- 0 10800 961"/>
                  <a:gd name="T15" fmla="*/ 10800 h 1967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19679" h="19679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FFFCA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bevel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pPr>
                  <a:defRPr/>
                </a:pPr>
                <a:endParaRPr lang="en-US" sz="1400">
                  <a:latin typeface="Helvetica Light" charset="0"/>
                  <a:cs typeface="Helvetica Light" charset="0"/>
                  <a:sym typeface="Helvetica Light" charset="0"/>
                </a:endParaRPr>
              </a:p>
            </p:txBody>
          </p:sp>
          <p:pic>
            <p:nvPicPr>
              <p:cNvPr id="3" name="Picture 39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127000" y="-126601"/>
                <a:ext cx="670263" cy="6700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bevel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</p:pic>
        </p:grpSp>
      </p:grpSp>
      <p:grpSp>
        <p:nvGrpSpPr>
          <p:cNvPr id="4" name="Group 40"/>
          <p:cNvGrpSpPr>
            <a:grpSpLocks/>
          </p:cNvGrpSpPr>
          <p:nvPr/>
        </p:nvGrpSpPr>
        <p:grpSpPr bwMode="auto">
          <a:xfrm>
            <a:off x="3224213" y="741165"/>
            <a:ext cx="248841" cy="3762970"/>
            <a:chOff x="-127001" y="-50801"/>
            <a:chExt cx="663319" cy="10035848"/>
          </a:xfrm>
        </p:grpSpPr>
        <p:pic>
          <p:nvPicPr>
            <p:cNvPr id="77865" name="Picture 4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-4830722" y="4916343"/>
              <a:ext cx="10035848" cy="1015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bevel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grpSp>
          <p:nvGrpSpPr>
            <p:cNvPr id="77859" name="Group 42"/>
            <p:cNvGrpSpPr>
              <a:grpSpLocks/>
            </p:cNvGrpSpPr>
            <p:nvPr/>
          </p:nvGrpSpPr>
          <p:grpSpPr bwMode="auto">
            <a:xfrm>
              <a:off x="-127001" y="2906981"/>
              <a:ext cx="663319" cy="663318"/>
              <a:chOff x="-127001" y="-127001"/>
              <a:chExt cx="663319" cy="663319"/>
            </a:xfrm>
          </p:grpSpPr>
          <p:sp>
            <p:nvSpPr>
              <p:cNvPr id="77867" name="AutoShape 43"/>
              <p:cNvSpPr>
                <a:spLocks/>
              </p:cNvSpPr>
              <p:nvPr/>
            </p:nvSpPr>
            <p:spPr bwMode="auto">
              <a:xfrm>
                <a:off x="-50" y="117"/>
                <a:ext cx="409417" cy="409627"/>
              </a:xfrm>
              <a:custGeom>
                <a:avLst/>
                <a:gdLst>
                  <a:gd name="T0" fmla="+- 0 10800 961"/>
                  <a:gd name="T1" fmla="*/ T0 w 19679"/>
                  <a:gd name="T2" fmla="+- 0 10800 961"/>
                  <a:gd name="T3" fmla="*/ 10800 h 19679"/>
                  <a:gd name="T4" fmla="+- 0 10800 961"/>
                  <a:gd name="T5" fmla="*/ T4 w 19679"/>
                  <a:gd name="T6" fmla="+- 0 10800 961"/>
                  <a:gd name="T7" fmla="*/ 10800 h 19679"/>
                  <a:gd name="T8" fmla="+- 0 10800 961"/>
                  <a:gd name="T9" fmla="*/ T8 w 19679"/>
                  <a:gd name="T10" fmla="+- 0 10800 961"/>
                  <a:gd name="T11" fmla="*/ 10800 h 19679"/>
                  <a:gd name="T12" fmla="+- 0 10800 961"/>
                  <a:gd name="T13" fmla="*/ T12 w 19679"/>
                  <a:gd name="T14" fmla="+- 0 10800 961"/>
                  <a:gd name="T15" fmla="*/ 10800 h 1967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19679" h="19679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FFFCA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bevel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pPr>
                  <a:defRPr/>
                </a:pPr>
                <a:endParaRPr lang="en-US" sz="1400">
                  <a:latin typeface="Helvetica Light" charset="0"/>
                  <a:cs typeface="Helvetica Light" charset="0"/>
                  <a:sym typeface="Helvetica Light" charset="0"/>
                </a:endParaRPr>
              </a:p>
            </p:txBody>
          </p:sp>
          <p:pic>
            <p:nvPicPr>
              <p:cNvPr id="77868" name="Picture 44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127001" y="-126899"/>
                <a:ext cx="663319" cy="66365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bevel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</p:pic>
        </p:grpSp>
      </p:grpSp>
      <p:sp>
        <p:nvSpPr>
          <p:cNvPr id="49" name="Shape 185"/>
          <p:cNvSpPr txBox="1">
            <a:spLocks/>
          </p:cNvSpPr>
          <p:nvPr/>
        </p:nvSpPr>
        <p:spPr>
          <a:xfrm>
            <a:off x="366713" y="325438"/>
            <a:ext cx="8410576" cy="623888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 sz="3200">
                <a:solidFill>
                  <a:srgbClr val="008881"/>
                </a:solidFill>
                <a:uFill>
                  <a:solidFill>
                    <a:srgbClr val="008881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  <a:lvl2pPr>
              <a:lnSpc>
                <a:spcPct val="90000"/>
              </a:lnSpc>
              <a:defRPr sz="3200">
                <a:solidFill>
                  <a:srgbClr val="008881"/>
                </a:solidFill>
                <a:uFill>
                  <a:solidFill>
                    <a:srgbClr val="008881"/>
                  </a:solidFill>
                </a:uFill>
                <a:latin typeface="Arial"/>
                <a:ea typeface="Arial"/>
                <a:cs typeface="Arial"/>
                <a:sym typeface="Arial"/>
              </a:defRPr>
            </a:lvl2pPr>
            <a:lvl3pPr>
              <a:lnSpc>
                <a:spcPct val="90000"/>
              </a:lnSpc>
              <a:defRPr sz="3200">
                <a:solidFill>
                  <a:srgbClr val="008881"/>
                </a:solidFill>
                <a:uFill>
                  <a:solidFill>
                    <a:srgbClr val="008881"/>
                  </a:solidFill>
                </a:uFill>
                <a:latin typeface="Arial"/>
                <a:ea typeface="Arial"/>
                <a:cs typeface="Arial"/>
                <a:sym typeface="Arial"/>
              </a:defRPr>
            </a:lvl3pPr>
            <a:lvl4pPr>
              <a:lnSpc>
                <a:spcPct val="90000"/>
              </a:lnSpc>
              <a:defRPr sz="3200">
                <a:solidFill>
                  <a:srgbClr val="008881"/>
                </a:solidFill>
                <a:uFill>
                  <a:solidFill>
                    <a:srgbClr val="008881"/>
                  </a:solidFill>
                </a:uFill>
                <a:latin typeface="Arial"/>
                <a:ea typeface="Arial"/>
                <a:cs typeface="Arial"/>
                <a:sym typeface="Arial"/>
              </a:defRPr>
            </a:lvl4pPr>
            <a:lvl5pPr>
              <a:lnSpc>
                <a:spcPct val="90000"/>
              </a:lnSpc>
              <a:defRPr sz="3200">
                <a:solidFill>
                  <a:srgbClr val="008881"/>
                </a:solidFill>
                <a:uFill>
                  <a:solidFill>
                    <a:srgbClr val="008881"/>
                  </a:solidFill>
                </a:uFill>
                <a:latin typeface="Arial"/>
                <a:ea typeface="Arial"/>
                <a:cs typeface="Arial"/>
                <a:sym typeface="Arial"/>
              </a:defRPr>
            </a:lvl5pPr>
            <a:lvl6pPr>
              <a:lnSpc>
                <a:spcPct val="90000"/>
              </a:lnSpc>
              <a:defRPr sz="3200">
                <a:solidFill>
                  <a:srgbClr val="008881"/>
                </a:solidFill>
                <a:uFill>
                  <a:solidFill>
                    <a:srgbClr val="008881"/>
                  </a:solidFill>
                </a:uFill>
                <a:latin typeface="Arial"/>
                <a:ea typeface="Arial"/>
                <a:cs typeface="Arial"/>
                <a:sym typeface="Arial"/>
              </a:defRPr>
            </a:lvl6pPr>
            <a:lvl7pPr>
              <a:lnSpc>
                <a:spcPct val="90000"/>
              </a:lnSpc>
              <a:defRPr sz="3200">
                <a:solidFill>
                  <a:srgbClr val="008881"/>
                </a:solidFill>
                <a:uFill>
                  <a:solidFill>
                    <a:srgbClr val="008881"/>
                  </a:solidFill>
                </a:uFill>
                <a:latin typeface="Arial"/>
                <a:ea typeface="Arial"/>
                <a:cs typeface="Arial"/>
                <a:sym typeface="Arial"/>
              </a:defRPr>
            </a:lvl7pPr>
            <a:lvl8pPr>
              <a:lnSpc>
                <a:spcPct val="90000"/>
              </a:lnSpc>
              <a:defRPr sz="3200">
                <a:solidFill>
                  <a:srgbClr val="008881"/>
                </a:solidFill>
                <a:uFill>
                  <a:solidFill>
                    <a:srgbClr val="008881"/>
                  </a:solidFill>
                </a:uFill>
                <a:latin typeface="Arial"/>
                <a:ea typeface="Arial"/>
                <a:cs typeface="Arial"/>
                <a:sym typeface="Arial"/>
              </a:defRPr>
            </a:lvl8pPr>
            <a:lvl9pPr>
              <a:lnSpc>
                <a:spcPct val="90000"/>
              </a:lnSpc>
              <a:defRPr sz="3200">
                <a:solidFill>
                  <a:srgbClr val="008881"/>
                </a:solidFill>
                <a:uFill>
                  <a:solidFill>
                    <a:srgbClr val="008881"/>
                  </a:solidFill>
                </a:u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defRPr sz="1800">
                <a:solidFill>
                  <a:srgbClr val="000000"/>
                </a:solidFill>
                <a:uFillTx/>
              </a:defRPr>
            </a:pPr>
            <a:r>
              <a:rPr lang="en-US" sz="2800" dirty="0">
                <a:solidFill>
                  <a:srgbClr val="2C95DD"/>
                </a:solidFill>
                <a:uFillTx/>
              </a:rPr>
              <a:t>Container</a:t>
            </a:r>
            <a:r>
              <a:rPr lang="en-US" sz="2800" dirty="0" smtClean="0">
                <a:solidFill>
                  <a:srgbClr val="0F786E"/>
                </a:solidFill>
              </a:rPr>
              <a:t> </a:t>
            </a:r>
            <a:r>
              <a:rPr lang="en-US" sz="2800" dirty="0">
                <a:solidFill>
                  <a:srgbClr val="2C95DD"/>
                </a:solidFill>
                <a:uFillTx/>
              </a:rPr>
              <a:t>Isolation</a:t>
            </a:r>
          </a:p>
        </p:txBody>
      </p:sp>
      <p:sp>
        <p:nvSpPr>
          <p:cNvPr id="42" name="Line 19"/>
          <p:cNvSpPr>
            <a:spLocks noChangeShapeType="1"/>
          </p:cNvSpPr>
          <p:nvPr/>
        </p:nvSpPr>
        <p:spPr bwMode="auto">
          <a:xfrm>
            <a:off x="791766" y="4371145"/>
            <a:ext cx="1802606" cy="0"/>
          </a:xfrm>
          <a:prstGeom prst="line">
            <a:avLst/>
          </a:prstGeom>
          <a:noFill/>
          <a:ln w="50800" cap="flat" cmpd="sng">
            <a:solidFill>
              <a:srgbClr val="FFFFFF"/>
            </a:solidFill>
            <a:prstDash val="solid"/>
            <a:round/>
            <a:headEnd type="triangle" w="med" len="sm"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>
              <a:defRPr/>
            </a:pPr>
            <a:endParaRPr lang="en-US" sz="1200">
              <a:solidFill>
                <a:srgbClr val="FFFFFF"/>
              </a:solidFill>
              <a:latin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43" name="Line 20"/>
          <p:cNvSpPr>
            <a:spLocks noChangeShapeType="1"/>
          </p:cNvSpPr>
          <p:nvPr/>
        </p:nvSpPr>
        <p:spPr bwMode="auto">
          <a:xfrm>
            <a:off x="2737247" y="4371145"/>
            <a:ext cx="545306" cy="0"/>
          </a:xfrm>
          <a:prstGeom prst="line">
            <a:avLst/>
          </a:prstGeom>
          <a:noFill/>
          <a:ln w="50800" cap="flat" cmpd="sng">
            <a:solidFill>
              <a:srgbClr val="FFFFFF"/>
            </a:solidFill>
            <a:prstDash val="solid"/>
            <a:round/>
            <a:headEnd type="triangle" w="med" len="sm"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>
              <a:defRPr/>
            </a:pPr>
            <a:endParaRPr lang="en-US" sz="1200">
              <a:solidFill>
                <a:srgbClr val="FFFFFF"/>
              </a:solidFill>
              <a:latin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44" name="Line 21"/>
          <p:cNvSpPr>
            <a:spLocks noChangeShapeType="1"/>
          </p:cNvSpPr>
          <p:nvPr/>
        </p:nvSpPr>
        <p:spPr bwMode="auto">
          <a:xfrm>
            <a:off x="3401021" y="4371145"/>
            <a:ext cx="1200745" cy="0"/>
          </a:xfrm>
          <a:prstGeom prst="line">
            <a:avLst/>
          </a:prstGeom>
          <a:noFill/>
          <a:ln w="50800" cap="flat" cmpd="sng">
            <a:solidFill>
              <a:srgbClr val="FFFFFF"/>
            </a:solidFill>
            <a:prstDash val="solid"/>
            <a:round/>
            <a:headEnd type="triangle" w="med" len="sm"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>
              <a:defRPr/>
            </a:pPr>
            <a:endParaRPr lang="en-US" sz="1200">
              <a:solidFill>
                <a:srgbClr val="FFFFFF"/>
              </a:solidFill>
              <a:latin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45" name="Rectangle 24"/>
          <p:cNvSpPr>
            <a:spLocks/>
          </p:cNvSpPr>
          <p:nvPr/>
        </p:nvSpPr>
        <p:spPr bwMode="auto">
          <a:xfrm>
            <a:off x="1267421" y="4373885"/>
            <a:ext cx="687363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FFFFFF"/>
                </a:solidFill>
                <a:cs typeface="Helvetica Neue Thin" charset="0"/>
              </a:rPr>
              <a:t>tenant 1</a:t>
            </a:r>
            <a:endParaRPr lang="en-US" sz="700" dirty="0">
              <a:solidFill>
                <a:srgbClr val="FFFFFF"/>
              </a:solidFill>
              <a:cs typeface="Helvetica Neue Thin" charset="0"/>
            </a:endParaRPr>
          </a:p>
        </p:txBody>
      </p:sp>
      <p:sp>
        <p:nvSpPr>
          <p:cNvPr id="50" name="Rectangle 25"/>
          <p:cNvSpPr>
            <a:spLocks/>
          </p:cNvSpPr>
          <p:nvPr/>
        </p:nvSpPr>
        <p:spPr bwMode="auto">
          <a:xfrm>
            <a:off x="2724037" y="4374641"/>
            <a:ext cx="687363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FFFFFF"/>
                </a:solidFill>
                <a:cs typeface="Helvetica Neue Thin" charset="0"/>
              </a:rPr>
              <a:t>tenant 2</a:t>
            </a:r>
            <a:endParaRPr lang="en-US" sz="700" dirty="0">
              <a:solidFill>
                <a:srgbClr val="FFFFFF"/>
              </a:solidFill>
              <a:cs typeface="Helvetica Neue Thin" charset="0"/>
            </a:endParaRPr>
          </a:p>
        </p:txBody>
      </p:sp>
      <p:sp>
        <p:nvSpPr>
          <p:cNvPr id="51" name="Rectangle 26"/>
          <p:cNvSpPr>
            <a:spLocks/>
          </p:cNvSpPr>
          <p:nvPr/>
        </p:nvSpPr>
        <p:spPr bwMode="auto">
          <a:xfrm>
            <a:off x="3597157" y="4374641"/>
            <a:ext cx="687363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FFFFFF"/>
                </a:solidFill>
                <a:cs typeface="Helvetica Neue Thin" charset="0"/>
              </a:rPr>
              <a:t>tenant 3</a:t>
            </a:r>
            <a:endParaRPr lang="en-US" sz="700" dirty="0">
              <a:solidFill>
                <a:srgbClr val="FFFFFF"/>
              </a:solidFill>
              <a:cs typeface="Helvetica Neue Thin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81177" y="3077740"/>
            <a:ext cx="364736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The PID namespace provides isolation for the allocation of process identifiers (PIDs), lists of processes and their details. </a:t>
            </a:r>
          </a:p>
        </p:txBody>
      </p:sp>
    </p:spTree>
    <p:extLst>
      <p:ext uri="{BB962C8B-B14F-4D97-AF65-F5344CB8AC3E}">
        <p14:creationId xmlns:p14="http://schemas.microsoft.com/office/powerpoint/2010/main" val="672222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65150" y="2095500"/>
            <a:ext cx="2635250" cy="698500"/>
          </a:xfrm>
          <a:prstGeom prst="roundRect">
            <a:avLst/>
          </a:prstGeom>
          <a:solidFill>
            <a:srgbClr val="008881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Platform </a:t>
            </a:r>
            <a:r>
              <a:rPr lang="en-US" sz="1600" dirty="0" err="1" smtClean="0"/>
              <a:t>buildpacks</a:t>
            </a:r>
            <a:r>
              <a:rPr lang="en-US" sz="1600" dirty="0" smtClean="0"/>
              <a:t> provide standard runtime*</a:t>
            </a:r>
            <a:endParaRPr lang="en-US" sz="1600" dirty="0"/>
          </a:p>
        </p:txBody>
      </p:sp>
      <p:sp>
        <p:nvSpPr>
          <p:cNvPr id="5" name="Rounded Rectangle 4"/>
          <p:cNvSpPr/>
          <p:nvPr/>
        </p:nvSpPr>
        <p:spPr>
          <a:xfrm>
            <a:off x="565150" y="2946400"/>
            <a:ext cx="2635250" cy="698500"/>
          </a:xfrm>
          <a:prstGeom prst="roundRect">
            <a:avLst/>
          </a:prstGeom>
          <a:solidFill>
            <a:srgbClr val="008881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Platform provides fixed OS container image</a:t>
            </a:r>
            <a:endParaRPr lang="en-US" sz="1600" dirty="0"/>
          </a:p>
        </p:txBody>
      </p:sp>
      <p:sp>
        <p:nvSpPr>
          <p:cNvPr id="6" name="Rounded Rectangle 5"/>
          <p:cNvSpPr/>
          <p:nvPr/>
        </p:nvSpPr>
        <p:spPr>
          <a:xfrm>
            <a:off x="565150" y="1263650"/>
            <a:ext cx="2635250" cy="698500"/>
          </a:xfrm>
          <a:prstGeom prst="roundRect">
            <a:avLst/>
          </a:prstGeom>
          <a:solidFill>
            <a:schemeClr val="accent3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Developer brings customized app</a:t>
            </a:r>
            <a:endParaRPr lang="en-US" sz="1600" dirty="0"/>
          </a:p>
        </p:txBody>
      </p:sp>
      <p:sp>
        <p:nvSpPr>
          <p:cNvPr id="7" name="Rounded Rectangle 6"/>
          <p:cNvSpPr/>
          <p:nvPr/>
        </p:nvSpPr>
        <p:spPr>
          <a:xfrm>
            <a:off x="5870575" y="2120900"/>
            <a:ext cx="2635250" cy="698500"/>
          </a:xfrm>
          <a:prstGeom prst="roundRect">
            <a:avLst/>
          </a:prstGeom>
          <a:solidFill>
            <a:schemeClr val="accent3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Developer brings runtime container image</a:t>
            </a:r>
            <a:endParaRPr lang="en-US" sz="1600" dirty="0"/>
          </a:p>
        </p:txBody>
      </p:sp>
      <p:sp>
        <p:nvSpPr>
          <p:cNvPr id="8" name="Rounded Rectangle 7"/>
          <p:cNvSpPr/>
          <p:nvPr/>
        </p:nvSpPr>
        <p:spPr>
          <a:xfrm>
            <a:off x="5870575" y="2971800"/>
            <a:ext cx="2635250" cy="698500"/>
          </a:xfrm>
          <a:prstGeom prst="roundRect">
            <a:avLst/>
          </a:prstGeom>
          <a:solidFill>
            <a:schemeClr val="accent3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Developer brings container OS image</a:t>
            </a:r>
            <a:endParaRPr lang="en-US" sz="1600" dirty="0"/>
          </a:p>
        </p:txBody>
      </p:sp>
      <p:sp>
        <p:nvSpPr>
          <p:cNvPr id="9" name="Rounded Rectangle 8"/>
          <p:cNvSpPr/>
          <p:nvPr/>
        </p:nvSpPr>
        <p:spPr>
          <a:xfrm>
            <a:off x="5870575" y="1289050"/>
            <a:ext cx="2635250" cy="698500"/>
          </a:xfrm>
          <a:prstGeom prst="roundRect">
            <a:avLst/>
          </a:prstGeom>
          <a:solidFill>
            <a:schemeClr val="accent3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Developer brings customized app</a:t>
            </a:r>
            <a:endParaRPr 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1173721" y="727406"/>
            <a:ext cx="14249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err="1" smtClean="0">
                <a:solidFill>
                  <a:schemeClr val="bg1"/>
                </a:solidFill>
              </a:rPr>
              <a:t>Buildpacks</a:t>
            </a:r>
            <a:endParaRPr lang="en-US" sz="2400" dirty="0" smtClean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374369" y="727406"/>
            <a:ext cx="14249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FFFF"/>
                </a:solidFill>
              </a:rPr>
              <a:t>Containers</a:t>
            </a:r>
            <a:endParaRPr lang="en-US" sz="2400" dirty="0" smtClean="0">
              <a:solidFill>
                <a:srgbClr val="FFFFF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07809" y="4597399"/>
            <a:ext cx="4026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* </a:t>
            </a:r>
            <a:r>
              <a:rPr lang="en-US" dirty="0" err="1" smtClean="0">
                <a:solidFill>
                  <a:schemeClr val="bg1"/>
                </a:solidFill>
              </a:rPr>
              <a:t>Devs</a:t>
            </a:r>
            <a:r>
              <a:rPr lang="en-US" dirty="0" smtClean="0">
                <a:solidFill>
                  <a:schemeClr val="bg1"/>
                </a:solidFill>
              </a:rPr>
              <a:t> may bring a custom </a:t>
            </a:r>
            <a:r>
              <a:rPr lang="en-US" dirty="0" err="1" smtClean="0">
                <a:solidFill>
                  <a:schemeClr val="bg1"/>
                </a:solidFill>
              </a:rPr>
              <a:t>buildpack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558800" y="3781425"/>
            <a:ext cx="2635250" cy="698500"/>
          </a:xfrm>
          <a:prstGeom prst="roundRect">
            <a:avLst/>
          </a:prstGeom>
          <a:solidFill>
            <a:schemeClr val="bg2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Platform provides fixed host OS Kernel</a:t>
            </a:r>
            <a:endParaRPr lang="en-US" sz="1600" dirty="0"/>
          </a:p>
        </p:txBody>
      </p:sp>
      <p:sp>
        <p:nvSpPr>
          <p:cNvPr id="14" name="Rounded Rectangle 13"/>
          <p:cNvSpPr/>
          <p:nvPr/>
        </p:nvSpPr>
        <p:spPr>
          <a:xfrm>
            <a:off x="5870575" y="3806825"/>
            <a:ext cx="2635250" cy="698500"/>
          </a:xfrm>
          <a:prstGeom prst="roundRect">
            <a:avLst/>
          </a:prstGeom>
          <a:solidFill>
            <a:srgbClr val="008881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Platform provides fixed host OS Kernel</a:t>
            </a:r>
            <a:endParaRPr lang="en-US" sz="1600" dirty="0"/>
          </a:p>
        </p:txBody>
      </p:sp>
      <p:grpSp>
        <p:nvGrpSpPr>
          <p:cNvPr id="19" name="Group 18"/>
          <p:cNvGrpSpPr/>
          <p:nvPr/>
        </p:nvGrpSpPr>
        <p:grpSpPr>
          <a:xfrm>
            <a:off x="3670300" y="3889375"/>
            <a:ext cx="1647825" cy="428625"/>
            <a:chOff x="3670300" y="3952875"/>
            <a:chExt cx="1647825" cy="428625"/>
          </a:xfrm>
        </p:grpSpPr>
        <p:sp>
          <p:nvSpPr>
            <p:cNvPr id="17" name="TextBox 16"/>
            <p:cNvSpPr txBox="1"/>
            <p:nvPr/>
          </p:nvSpPr>
          <p:spPr>
            <a:xfrm>
              <a:off x="3839532" y="3952875"/>
              <a:ext cx="13003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FFFFFF"/>
                  </a:solidFill>
                </a:rPr>
                <a:t>App container</a:t>
              </a: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3670300" y="3971926"/>
              <a:ext cx="1647825" cy="409574"/>
            </a:xfrm>
            <a:prstGeom prst="roundRect">
              <a:avLst/>
            </a:prstGeom>
            <a:noFill/>
            <a:ln w="19050" cmpd="sng">
              <a:solidFill>
                <a:srgbClr val="FFFF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128586" y="88754"/>
            <a:ext cx="8410576" cy="457201"/>
          </a:xfrm>
        </p:spPr>
        <p:txBody>
          <a:bodyPr/>
          <a:lstStyle/>
          <a:p>
            <a:r>
              <a:rPr lang="en-US" sz="2800" dirty="0" smtClean="0">
                <a:solidFill>
                  <a:srgbClr val="2C95DD"/>
                </a:solidFill>
              </a:rPr>
              <a:t>Customize the Container Experience</a:t>
            </a:r>
            <a:endParaRPr lang="en-US" sz="2800" dirty="0">
              <a:solidFill>
                <a:srgbClr val="2C95DD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307809" y="1135593"/>
            <a:ext cx="3254375" cy="2540000"/>
          </a:xfrm>
          <a:prstGeom prst="roundRect">
            <a:avLst/>
          </a:prstGeom>
          <a:noFill/>
          <a:ln w="28575" cmpd="sng"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5553432" y="1190626"/>
            <a:ext cx="3254375" cy="2540000"/>
          </a:xfrm>
          <a:prstGeom prst="roundRect">
            <a:avLst/>
          </a:prstGeom>
          <a:noFill/>
          <a:ln w="28575" cmpd="sng"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649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/>
          <p:nvPr/>
        </p:nvSpPr>
        <p:spPr>
          <a:xfrm>
            <a:off x="1063036" y="781953"/>
            <a:ext cx="7939433" cy="3804329"/>
          </a:xfrm>
          <a:prstGeom prst="roundRect">
            <a:avLst>
              <a:gd name="adj" fmla="val 8224"/>
            </a:avLst>
          </a:prstGeom>
          <a:gradFill>
            <a:gsLst>
              <a:gs pos="0">
                <a:srgbClr val="D8D8D8"/>
              </a:gs>
              <a:gs pos="100000">
                <a:srgbClr val="F2F2F2"/>
              </a:gs>
            </a:gsLst>
            <a:lin ang="5400000" scaled="0"/>
          </a:gradFill>
          <a:ln w="9525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0" rIns="91425" bIns="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 dirty="0">
              <a:solidFill>
                <a:srgbClr val="00888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Shape 300"/>
          <p:cNvSpPr/>
          <p:nvPr/>
        </p:nvSpPr>
        <p:spPr>
          <a:xfrm rot="-5400000">
            <a:off x="-566668" y="2526868"/>
            <a:ext cx="3821792" cy="374030"/>
          </a:xfrm>
          <a:prstGeom prst="roundRect">
            <a:avLst>
              <a:gd name="adj" fmla="val 8685"/>
            </a:avLst>
          </a:prstGeom>
          <a:solidFill>
            <a:srgbClr val="0A1831">
              <a:alpha val="24705"/>
            </a:srgbClr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6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Router</a:t>
            </a:r>
          </a:p>
        </p:txBody>
      </p:sp>
      <p:sp>
        <p:nvSpPr>
          <p:cNvPr id="302" name="Shape 302"/>
          <p:cNvSpPr/>
          <p:nvPr/>
        </p:nvSpPr>
        <p:spPr>
          <a:xfrm>
            <a:off x="1268518" y="2141413"/>
            <a:ext cx="230584" cy="23058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2669" y="69893"/>
                </a:moveTo>
                <a:lnTo>
                  <a:pt x="52669" y="92828"/>
                </a:lnTo>
                <a:lnTo>
                  <a:pt x="41041" y="92828"/>
                </a:lnTo>
                <a:lnTo>
                  <a:pt x="60000" y="117431"/>
                </a:lnTo>
                <a:lnTo>
                  <a:pt x="78958" y="92828"/>
                </a:lnTo>
                <a:lnTo>
                  <a:pt x="67330" y="92828"/>
                </a:lnTo>
                <a:lnTo>
                  <a:pt x="67330" y="69893"/>
                </a:lnTo>
                <a:close/>
                <a:moveTo>
                  <a:pt x="90877" y="41041"/>
                </a:moveTo>
                <a:lnTo>
                  <a:pt x="66274" y="60000"/>
                </a:lnTo>
                <a:lnTo>
                  <a:pt x="90877" y="78958"/>
                </a:lnTo>
                <a:lnTo>
                  <a:pt x="90877" y="67330"/>
                </a:lnTo>
                <a:lnTo>
                  <a:pt x="113812" y="67330"/>
                </a:lnTo>
                <a:lnTo>
                  <a:pt x="113812" y="52669"/>
                </a:lnTo>
                <a:lnTo>
                  <a:pt x="90877" y="52669"/>
                </a:lnTo>
                <a:close/>
                <a:moveTo>
                  <a:pt x="29122" y="41041"/>
                </a:moveTo>
                <a:lnTo>
                  <a:pt x="29122" y="52669"/>
                </a:lnTo>
                <a:lnTo>
                  <a:pt x="6187" y="52669"/>
                </a:lnTo>
                <a:lnTo>
                  <a:pt x="6187" y="67330"/>
                </a:lnTo>
                <a:lnTo>
                  <a:pt x="29122" y="67330"/>
                </a:lnTo>
                <a:lnTo>
                  <a:pt x="29122" y="78958"/>
                </a:lnTo>
                <a:lnTo>
                  <a:pt x="53724" y="60000"/>
                </a:lnTo>
                <a:close/>
                <a:moveTo>
                  <a:pt x="60000" y="2569"/>
                </a:moveTo>
                <a:lnTo>
                  <a:pt x="41041" y="27171"/>
                </a:lnTo>
                <a:lnTo>
                  <a:pt x="52669" y="27171"/>
                </a:lnTo>
                <a:lnTo>
                  <a:pt x="52669" y="50106"/>
                </a:lnTo>
                <a:lnTo>
                  <a:pt x="67330" y="50106"/>
                </a:lnTo>
                <a:lnTo>
                  <a:pt x="67330" y="27171"/>
                </a:lnTo>
                <a:lnTo>
                  <a:pt x="78958" y="27171"/>
                </a:lnTo>
                <a:close/>
                <a:moveTo>
                  <a:pt x="60000" y="0"/>
                </a:moveTo>
                <a:cubicBezTo>
                  <a:pt x="93137" y="0"/>
                  <a:pt x="120000" y="26862"/>
                  <a:pt x="120000" y="60000"/>
                </a:cubicBezTo>
                <a:cubicBezTo>
                  <a:pt x="120000" y="93137"/>
                  <a:pt x="93137" y="120000"/>
                  <a:pt x="60000" y="120000"/>
                </a:cubicBezTo>
                <a:cubicBezTo>
                  <a:pt x="26862" y="120000"/>
                  <a:pt x="0" y="93137"/>
                  <a:pt x="0" y="60000"/>
                </a:cubicBezTo>
                <a:cubicBezTo>
                  <a:pt x="0" y="26862"/>
                  <a:pt x="26862" y="0"/>
                  <a:pt x="6000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25" name="Shape 325"/>
          <p:cNvGrpSpPr/>
          <p:nvPr/>
        </p:nvGrpSpPr>
        <p:grpSpPr>
          <a:xfrm>
            <a:off x="3463336" y="1233380"/>
            <a:ext cx="1729364" cy="443726"/>
            <a:chOff x="5181600" y="2326964"/>
            <a:chExt cx="1533402" cy="443726"/>
          </a:xfrm>
        </p:grpSpPr>
        <p:sp>
          <p:nvSpPr>
            <p:cNvPr id="326" name="Shape 326"/>
            <p:cNvSpPr/>
            <p:nvPr/>
          </p:nvSpPr>
          <p:spPr>
            <a:xfrm>
              <a:off x="5181600" y="2326964"/>
              <a:ext cx="1533402" cy="443726"/>
            </a:xfrm>
            <a:prstGeom prst="roundRect">
              <a:avLst>
                <a:gd name="adj" fmla="val 4579"/>
              </a:avLst>
            </a:prstGeom>
            <a:solidFill>
              <a:srgbClr val="33928A"/>
            </a:solidFill>
            <a:ln>
              <a:noFill/>
            </a:ln>
          </p:spPr>
          <p:txBody>
            <a:bodyPr lIns="320025" tIns="0" rIns="0" bIns="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2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Cloud Controller</a:t>
              </a:r>
            </a:p>
          </p:txBody>
        </p:sp>
        <p:sp>
          <p:nvSpPr>
            <p:cNvPr id="327" name="Shape 327"/>
            <p:cNvSpPr/>
            <p:nvPr/>
          </p:nvSpPr>
          <p:spPr>
            <a:xfrm>
              <a:off x="5257800" y="2430983"/>
              <a:ext cx="199082" cy="26567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92324"/>
                  </a:moveTo>
                  <a:lnTo>
                    <a:pt x="38590" y="104580"/>
                  </a:lnTo>
                  <a:cubicBezTo>
                    <a:pt x="44390" y="108214"/>
                    <a:pt x="51904" y="110084"/>
                    <a:pt x="60000" y="110084"/>
                  </a:cubicBezTo>
                  <a:cubicBezTo>
                    <a:pt x="68096" y="110084"/>
                    <a:pt x="75609" y="108214"/>
                    <a:pt x="81409" y="104580"/>
                  </a:cubicBezTo>
                  <a:close/>
                  <a:moveTo>
                    <a:pt x="23779" y="71589"/>
                  </a:moveTo>
                  <a:cubicBezTo>
                    <a:pt x="22207" y="74563"/>
                    <a:pt x="21433" y="77806"/>
                    <a:pt x="21433" y="81184"/>
                  </a:cubicBezTo>
                  <a:cubicBezTo>
                    <a:pt x="21433" y="90786"/>
                    <a:pt x="27683" y="99295"/>
                    <a:pt x="37705" y="104133"/>
                  </a:cubicBezTo>
                  <a:lnTo>
                    <a:pt x="45903" y="84254"/>
                  </a:lnTo>
                  <a:close/>
                  <a:moveTo>
                    <a:pt x="96220" y="71589"/>
                  </a:moveTo>
                  <a:lnTo>
                    <a:pt x="74096" y="84254"/>
                  </a:lnTo>
                  <a:lnTo>
                    <a:pt x="82294" y="104133"/>
                  </a:lnTo>
                  <a:cubicBezTo>
                    <a:pt x="92316" y="99295"/>
                    <a:pt x="98566" y="90786"/>
                    <a:pt x="98566" y="81184"/>
                  </a:cubicBezTo>
                  <a:cubicBezTo>
                    <a:pt x="98566" y="77806"/>
                    <a:pt x="97792" y="74563"/>
                    <a:pt x="96220" y="71589"/>
                  </a:cubicBezTo>
                  <a:close/>
                  <a:moveTo>
                    <a:pt x="60942" y="52356"/>
                  </a:moveTo>
                  <a:lnTo>
                    <a:pt x="68711" y="71197"/>
                  </a:lnTo>
                  <a:lnTo>
                    <a:pt x="96058" y="71197"/>
                  </a:lnTo>
                  <a:cubicBezTo>
                    <a:pt x="90849" y="60351"/>
                    <a:pt x="77132" y="52585"/>
                    <a:pt x="60942" y="52356"/>
                  </a:cubicBezTo>
                  <a:close/>
                  <a:moveTo>
                    <a:pt x="59057" y="52356"/>
                  </a:moveTo>
                  <a:cubicBezTo>
                    <a:pt x="42867" y="52585"/>
                    <a:pt x="29150" y="60351"/>
                    <a:pt x="23941" y="71197"/>
                  </a:cubicBezTo>
                  <a:lnTo>
                    <a:pt x="51287" y="71197"/>
                  </a:lnTo>
                  <a:close/>
                  <a:moveTo>
                    <a:pt x="70359" y="14649"/>
                  </a:moveTo>
                  <a:lnTo>
                    <a:pt x="111798" y="14649"/>
                  </a:lnTo>
                  <a:lnTo>
                    <a:pt x="111798" y="29159"/>
                  </a:lnTo>
                  <a:lnTo>
                    <a:pt x="88172" y="48677"/>
                  </a:lnTo>
                  <a:cubicBezTo>
                    <a:pt x="102412" y="55551"/>
                    <a:pt x="111798" y="67546"/>
                    <a:pt x="111798" y="81184"/>
                  </a:cubicBezTo>
                  <a:cubicBezTo>
                    <a:pt x="111798" y="102621"/>
                    <a:pt x="88607" y="119999"/>
                    <a:pt x="60000" y="119999"/>
                  </a:cubicBezTo>
                  <a:cubicBezTo>
                    <a:pt x="31392" y="119999"/>
                    <a:pt x="8201" y="102621"/>
                    <a:pt x="8201" y="81184"/>
                  </a:cubicBezTo>
                  <a:cubicBezTo>
                    <a:pt x="8201" y="67563"/>
                    <a:pt x="17565" y="55580"/>
                    <a:pt x="31772" y="48700"/>
                  </a:cubicBezTo>
                  <a:lnTo>
                    <a:pt x="8201" y="29226"/>
                  </a:lnTo>
                  <a:lnTo>
                    <a:pt x="8201" y="14717"/>
                  </a:lnTo>
                  <a:lnTo>
                    <a:pt x="49640" y="14717"/>
                  </a:lnTo>
                  <a:lnTo>
                    <a:pt x="49640" y="29226"/>
                  </a:lnTo>
                  <a:lnTo>
                    <a:pt x="49640" y="43151"/>
                  </a:lnTo>
                  <a:cubicBezTo>
                    <a:pt x="52986" y="42636"/>
                    <a:pt x="56451" y="42369"/>
                    <a:pt x="60000" y="42369"/>
                  </a:cubicBezTo>
                  <a:lnTo>
                    <a:pt x="70359" y="43151"/>
                  </a:lnTo>
                  <a:lnTo>
                    <a:pt x="70359" y="29159"/>
                  </a:lnTo>
                  <a:close/>
                  <a:moveTo>
                    <a:pt x="0" y="0"/>
                  </a:moveTo>
                  <a:lnTo>
                    <a:pt x="120000" y="0"/>
                  </a:lnTo>
                  <a:lnTo>
                    <a:pt x="120000" y="9380"/>
                  </a:lnTo>
                  <a:lnTo>
                    <a:pt x="0" y="938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1588188" y="1233379"/>
            <a:ext cx="1617701" cy="1081555"/>
            <a:chOff x="198035" y="949441"/>
            <a:chExt cx="1865862" cy="1081555"/>
          </a:xfrm>
        </p:grpSpPr>
        <p:sp>
          <p:nvSpPr>
            <p:cNvPr id="303" name="Shape 303"/>
            <p:cNvSpPr/>
            <p:nvPr/>
          </p:nvSpPr>
          <p:spPr>
            <a:xfrm>
              <a:off x="198035" y="949441"/>
              <a:ext cx="1865862" cy="443726"/>
            </a:xfrm>
            <a:prstGeom prst="roundRect">
              <a:avLst>
                <a:gd name="adj" fmla="val 4579"/>
              </a:avLst>
            </a:prstGeom>
            <a:solidFill>
              <a:schemeClr val="accent1"/>
            </a:solidFill>
            <a:ln>
              <a:noFill/>
            </a:ln>
          </p:spPr>
          <p:txBody>
            <a:bodyPr lIns="320025" tIns="0" rIns="0" bIns="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2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Blobstore</a:t>
              </a:r>
            </a:p>
          </p:txBody>
        </p:sp>
        <p:sp>
          <p:nvSpPr>
            <p:cNvPr id="304" name="Shape 304"/>
            <p:cNvSpPr/>
            <p:nvPr/>
          </p:nvSpPr>
          <p:spPr>
            <a:xfrm>
              <a:off x="255911" y="1085554"/>
              <a:ext cx="206829" cy="21571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67932"/>
                  </a:moveTo>
                  <a:cubicBezTo>
                    <a:pt x="0" y="77010"/>
                    <a:pt x="26863" y="84369"/>
                    <a:pt x="60000" y="84369"/>
                  </a:cubicBezTo>
                  <a:cubicBezTo>
                    <a:pt x="93137" y="84369"/>
                    <a:pt x="120000" y="77010"/>
                    <a:pt x="120000" y="67932"/>
                  </a:cubicBezTo>
                  <a:lnTo>
                    <a:pt x="120000" y="103563"/>
                  </a:lnTo>
                  <a:lnTo>
                    <a:pt x="120000" y="103665"/>
                  </a:lnTo>
                  <a:lnTo>
                    <a:pt x="119962" y="103665"/>
                  </a:lnTo>
                  <a:cubicBezTo>
                    <a:pt x="119797" y="112696"/>
                    <a:pt x="93011" y="120000"/>
                    <a:pt x="60000" y="120000"/>
                  </a:cubicBezTo>
                  <a:cubicBezTo>
                    <a:pt x="26988" y="120000"/>
                    <a:pt x="203" y="112696"/>
                    <a:pt x="37" y="103665"/>
                  </a:cubicBezTo>
                  <a:lnTo>
                    <a:pt x="0" y="103665"/>
                  </a:lnTo>
                  <a:lnTo>
                    <a:pt x="0" y="103563"/>
                  </a:lnTo>
                  <a:close/>
                  <a:moveTo>
                    <a:pt x="0" y="22813"/>
                  </a:moveTo>
                  <a:cubicBezTo>
                    <a:pt x="0" y="31890"/>
                    <a:pt x="26863" y="39249"/>
                    <a:pt x="60000" y="39249"/>
                  </a:cubicBezTo>
                  <a:cubicBezTo>
                    <a:pt x="93137" y="39249"/>
                    <a:pt x="120000" y="31890"/>
                    <a:pt x="120000" y="22813"/>
                  </a:cubicBezTo>
                  <a:lnTo>
                    <a:pt x="120000" y="58444"/>
                  </a:lnTo>
                  <a:lnTo>
                    <a:pt x="120000" y="58546"/>
                  </a:lnTo>
                  <a:lnTo>
                    <a:pt x="119962" y="58546"/>
                  </a:lnTo>
                  <a:cubicBezTo>
                    <a:pt x="119797" y="67577"/>
                    <a:pt x="93011" y="74880"/>
                    <a:pt x="60000" y="74880"/>
                  </a:cubicBezTo>
                  <a:cubicBezTo>
                    <a:pt x="26988" y="74880"/>
                    <a:pt x="203" y="67577"/>
                    <a:pt x="37" y="58546"/>
                  </a:cubicBezTo>
                  <a:lnTo>
                    <a:pt x="0" y="58546"/>
                  </a:lnTo>
                  <a:lnTo>
                    <a:pt x="0" y="58444"/>
                  </a:lnTo>
                  <a:close/>
                  <a:moveTo>
                    <a:pt x="59999" y="0"/>
                  </a:moveTo>
                  <a:cubicBezTo>
                    <a:pt x="91314" y="0"/>
                    <a:pt x="116699" y="6954"/>
                    <a:pt x="116699" y="15532"/>
                  </a:cubicBezTo>
                  <a:cubicBezTo>
                    <a:pt x="116699" y="24110"/>
                    <a:pt x="91314" y="31064"/>
                    <a:pt x="59999" y="31064"/>
                  </a:cubicBezTo>
                  <a:cubicBezTo>
                    <a:pt x="28685" y="31064"/>
                    <a:pt x="3300" y="24110"/>
                    <a:pt x="3300" y="15532"/>
                  </a:cubicBezTo>
                  <a:cubicBezTo>
                    <a:pt x="3300" y="6954"/>
                    <a:pt x="28685" y="0"/>
                    <a:pt x="599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198035" y="1561482"/>
              <a:ext cx="1865862" cy="469514"/>
              <a:chOff x="3227325" y="1043967"/>
              <a:chExt cx="1745456" cy="469514"/>
            </a:xfrm>
          </p:grpSpPr>
          <p:sp>
            <p:nvSpPr>
              <p:cNvPr id="305" name="Shape 305"/>
              <p:cNvSpPr/>
              <p:nvPr/>
            </p:nvSpPr>
            <p:spPr>
              <a:xfrm>
                <a:off x="3227325" y="1069755"/>
                <a:ext cx="1745456" cy="443726"/>
              </a:xfrm>
              <a:prstGeom prst="roundRect">
                <a:avLst>
                  <a:gd name="adj" fmla="val 4579"/>
                </a:avLst>
              </a:prstGeom>
              <a:solidFill>
                <a:srgbClr val="33928A"/>
              </a:solidFill>
              <a:ln>
                <a:noFill/>
              </a:ln>
            </p:spPr>
            <p:txBody>
              <a:bodyPr lIns="320025" tIns="0" rIns="0" bIns="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SzPct val="25000"/>
                  <a:buNone/>
                </a:pPr>
                <a:r>
                  <a:rPr lang="en-US" sz="1200" b="1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DB</a:t>
                </a:r>
              </a:p>
            </p:txBody>
          </p:sp>
          <p:sp>
            <p:nvSpPr>
              <p:cNvPr id="306" name="Shape 306"/>
              <p:cNvSpPr/>
              <p:nvPr/>
            </p:nvSpPr>
            <p:spPr>
              <a:xfrm>
                <a:off x="3271050" y="1155864"/>
                <a:ext cx="206829" cy="215718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67932"/>
                    </a:moveTo>
                    <a:cubicBezTo>
                      <a:pt x="0" y="77010"/>
                      <a:pt x="26863" y="84369"/>
                      <a:pt x="60000" y="84369"/>
                    </a:cubicBezTo>
                    <a:cubicBezTo>
                      <a:pt x="93137" y="84369"/>
                      <a:pt x="120000" y="77010"/>
                      <a:pt x="120000" y="67932"/>
                    </a:cubicBezTo>
                    <a:lnTo>
                      <a:pt x="120000" y="103563"/>
                    </a:lnTo>
                    <a:lnTo>
                      <a:pt x="120000" y="103665"/>
                    </a:lnTo>
                    <a:lnTo>
                      <a:pt x="119962" y="103665"/>
                    </a:lnTo>
                    <a:cubicBezTo>
                      <a:pt x="119797" y="112696"/>
                      <a:pt x="93011" y="120000"/>
                      <a:pt x="60000" y="120000"/>
                    </a:cubicBezTo>
                    <a:cubicBezTo>
                      <a:pt x="26988" y="120000"/>
                      <a:pt x="203" y="112696"/>
                      <a:pt x="37" y="103665"/>
                    </a:cubicBezTo>
                    <a:lnTo>
                      <a:pt x="0" y="103665"/>
                    </a:lnTo>
                    <a:lnTo>
                      <a:pt x="0" y="103563"/>
                    </a:lnTo>
                    <a:close/>
                    <a:moveTo>
                      <a:pt x="0" y="22813"/>
                    </a:moveTo>
                    <a:cubicBezTo>
                      <a:pt x="0" y="31890"/>
                      <a:pt x="26863" y="39249"/>
                      <a:pt x="60000" y="39249"/>
                    </a:cubicBezTo>
                    <a:cubicBezTo>
                      <a:pt x="93137" y="39249"/>
                      <a:pt x="120000" y="31890"/>
                      <a:pt x="120000" y="22813"/>
                    </a:cubicBezTo>
                    <a:lnTo>
                      <a:pt x="120000" y="58444"/>
                    </a:lnTo>
                    <a:lnTo>
                      <a:pt x="120000" y="58546"/>
                    </a:lnTo>
                    <a:lnTo>
                      <a:pt x="119962" y="58546"/>
                    </a:lnTo>
                    <a:cubicBezTo>
                      <a:pt x="119797" y="67577"/>
                      <a:pt x="93011" y="74880"/>
                      <a:pt x="60000" y="74880"/>
                    </a:cubicBezTo>
                    <a:cubicBezTo>
                      <a:pt x="26988" y="74880"/>
                      <a:pt x="203" y="67577"/>
                      <a:pt x="37" y="58546"/>
                    </a:cubicBezTo>
                    <a:lnTo>
                      <a:pt x="0" y="58546"/>
                    </a:lnTo>
                    <a:lnTo>
                      <a:pt x="0" y="58444"/>
                    </a:lnTo>
                    <a:close/>
                    <a:moveTo>
                      <a:pt x="59999" y="0"/>
                    </a:moveTo>
                    <a:cubicBezTo>
                      <a:pt x="91314" y="0"/>
                      <a:pt x="116699" y="6954"/>
                      <a:pt x="116699" y="15532"/>
                    </a:cubicBezTo>
                    <a:cubicBezTo>
                      <a:pt x="116699" y="24110"/>
                      <a:pt x="91314" y="31064"/>
                      <a:pt x="59999" y="31064"/>
                    </a:cubicBezTo>
                    <a:cubicBezTo>
                      <a:pt x="28685" y="31064"/>
                      <a:pt x="3300" y="24110"/>
                      <a:pt x="3300" y="15532"/>
                    </a:cubicBezTo>
                    <a:cubicBezTo>
                      <a:pt x="3300" y="6954"/>
                      <a:pt x="28685" y="0"/>
                      <a:pt x="5999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9" name="Shape 329"/>
              <p:cNvSpPr txBox="1"/>
              <p:nvPr/>
            </p:nvSpPr>
            <p:spPr>
              <a:xfrm>
                <a:off x="3914993" y="1043967"/>
                <a:ext cx="1023487" cy="4616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SzPct val="25000"/>
                  <a:buNone/>
                </a:pPr>
                <a:r>
                  <a:rPr lang="en-US" sz="1200" b="0" i="0" u="none" strike="noStrike" cap="none" dirty="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Service</a:t>
                </a:r>
              </a:p>
              <a:p>
                <a:pPr marL="0" marR="0" lvl="0" indent="0" algn="l" rtl="0">
                  <a:spcBef>
                    <a:spcPts val="0"/>
                  </a:spcBef>
                  <a:buSzPct val="25000"/>
                  <a:buNone/>
                </a:pPr>
                <a:r>
                  <a:rPr lang="en-US" sz="1200" b="0" i="0" u="none" strike="noStrike" cap="none" dirty="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credentials</a:t>
                </a:r>
              </a:p>
            </p:txBody>
          </p:sp>
        </p:grpSp>
      </p:grpSp>
      <p:grpSp>
        <p:nvGrpSpPr>
          <p:cNvPr id="331" name="Shape 331"/>
          <p:cNvGrpSpPr/>
          <p:nvPr/>
        </p:nvGrpSpPr>
        <p:grpSpPr>
          <a:xfrm>
            <a:off x="5512073" y="1233380"/>
            <a:ext cx="1565494" cy="443726"/>
            <a:chOff x="3933533" y="1255954"/>
            <a:chExt cx="1565494" cy="443726"/>
          </a:xfrm>
        </p:grpSpPr>
        <p:sp>
          <p:nvSpPr>
            <p:cNvPr id="332" name="Shape 332"/>
            <p:cNvSpPr/>
            <p:nvPr/>
          </p:nvSpPr>
          <p:spPr>
            <a:xfrm>
              <a:off x="3933533" y="1255954"/>
              <a:ext cx="1565494" cy="443726"/>
            </a:xfrm>
            <a:prstGeom prst="roundRect">
              <a:avLst>
                <a:gd name="adj" fmla="val 4579"/>
              </a:avLst>
            </a:prstGeom>
            <a:solidFill>
              <a:srgbClr val="33928A"/>
            </a:solidFill>
            <a:ln>
              <a:noFill/>
            </a:ln>
          </p:spPr>
          <p:txBody>
            <a:bodyPr lIns="320025" tIns="0" rIns="0" bIns="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200" b="1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Cloud Controller Bridge</a:t>
              </a:r>
            </a:p>
          </p:txBody>
        </p:sp>
        <p:sp>
          <p:nvSpPr>
            <p:cNvPr id="333" name="Shape 333"/>
            <p:cNvSpPr/>
            <p:nvPr/>
          </p:nvSpPr>
          <p:spPr>
            <a:xfrm>
              <a:off x="3998711" y="1403145"/>
              <a:ext cx="218351" cy="216988"/>
            </a:xfrm>
            <a:prstGeom prst="blockArc">
              <a:avLst>
                <a:gd name="adj1" fmla="val 10800000"/>
                <a:gd name="adj2" fmla="val 0"/>
                <a:gd name="adj3" fmla="val 25000"/>
              </a:avLst>
            </a:pr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334" name="Shape 334"/>
          <p:cNvCxnSpPr>
            <a:stCxn id="332" idx="1"/>
            <a:endCxn id="326" idx="3"/>
          </p:cNvCxnSpPr>
          <p:nvPr/>
        </p:nvCxnSpPr>
        <p:spPr>
          <a:xfrm flipH="1">
            <a:off x="5192700" y="1455243"/>
            <a:ext cx="319373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stealth" w="lg" len="lg"/>
            <a:tailEnd type="none" w="med" len="med"/>
          </a:ln>
        </p:spPr>
      </p:cxnSp>
      <p:sp>
        <p:nvSpPr>
          <p:cNvPr id="42" name="Shape 332"/>
          <p:cNvSpPr/>
          <p:nvPr/>
        </p:nvSpPr>
        <p:spPr>
          <a:xfrm>
            <a:off x="7331762" y="1233380"/>
            <a:ext cx="1565494" cy="443726"/>
          </a:xfrm>
          <a:prstGeom prst="roundRect">
            <a:avLst>
              <a:gd name="adj" fmla="val 4579"/>
            </a:avLst>
          </a:prstGeom>
          <a:solidFill>
            <a:srgbClr val="33928A"/>
          </a:solidFill>
          <a:ln>
            <a:noFill/>
          </a:ln>
        </p:spPr>
        <p:txBody>
          <a:bodyPr lIns="320025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 b="1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BBS / </a:t>
            </a:r>
            <a:r>
              <a:rPr lang="en-US" sz="1200" b="1" i="0" u="none" strike="noStrike" cap="none" dirty="0" err="1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etcd</a:t>
            </a:r>
            <a:endParaRPr lang="en-US" sz="12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AutoShape 5"/>
          <p:cNvSpPr>
            <a:spLocks noChangeArrowheads="1"/>
          </p:cNvSpPr>
          <p:nvPr/>
        </p:nvSpPr>
        <p:spPr bwMode="auto">
          <a:xfrm>
            <a:off x="5446895" y="1838037"/>
            <a:ext cx="1565494" cy="948002"/>
          </a:xfrm>
          <a:prstGeom prst="roundRect">
            <a:avLst>
              <a:gd name="adj" fmla="val 7401"/>
            </a:avLst>
          </a:prstGeom>
          <a:solidFill>
            <a:srgbClr val="2F8880"/>
          </a:solidFill>
          <a:ln w="9360" cap="sq">
            <a:solidFill>
              <a:srgbClr val="FFFFFF"/>
            </a:solidFill>
            <a:miter lim="800000"/>
            <a:headEnd/>
            <a:tailEnd/>
          </a:ln>
          <a:effectLst>
            <a:outerShdw blurRad="63500" dist="75597" dir="1064680" algn="ctr" rotWithShape="0">
              <a:srgbClr val="808080">
                <a:alpha val="35036"/>
              </a:srgbClr>
            </a:outerShdw>
          </a:effectLst>
        </p:spPr>
        <p:txBody>
          <a:bodyPr lIns="0" tIns="0" rIns="0" bIns="0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b="1" dirty="0" smtClean="0">
                <a:solidFill>
                  <a:srgbClr val="FFFFFF"/>
                </a:solidFill>
              </a:rPr>
              <a:t>Brain</a:t>
            </a:r>
            <a:endParaRPr lang="en-US" sz="1600" b="1" dirty="0">
              <a:solidFill>
                <a:srgbClr val="FFFFFF"/>
              </a:solidFill>
            </a:endParaRPr>
          </a:p>
        </p:txBody>
      </p:sp>
      <p:sp>
        <p:nvSpPr>
          <p:cNvPr id="47" name="AutoShape 11"/>
          <p:cNvSpPr>
            <a:spLocks noChangeArrowheads="1"/>
          </p:cNvSpPr>
          <p:nvPr/>
        </p:nvSpPr>
        <p:spPr bwMode="auto">
          <a:xfrm>
            <a:off x="5621249" y="2110789"/>
            <a:ext cx="1191882" cy="274307"/>
          </a:xfrm>
          <a:prstGeom prst="roundRect">
            <a:avLst>
              <a:gd name="adj" fmla="val 347"/>
            </a:avLst>
          </a:prstGeom>
          <a:solidFill>
            <a:srgbClr val="004A4A"/>
          </a:solidFill>
          <a:ln w="9525" cap="flat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/>
          <a:p>
            <a:pPr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FFFFFF"/>
                </a:solidFill>
              </a:rPr>
              <a:t>Auctioneer</a:t>
            </a:r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48" name="Shape 352"/>
          <p:cNvSpPr/>
          <p:nvPr/>
        </p:nvSpPr>
        <p:spPr>
          <a:xfrm>
            <a:off x="5677269" y="2186624"/>
            <a:ext cx="150755" cy="128310"/>
          </a:xfrm>
          <a:prstGeom prst="quadArrow">
            <a:avLst>
              <a:gd name="adj1" fmla="val 22500"/>
              <a:gd name="adj2" fmla="val 22500"/>
              <a:gd name="adj3" fmla="val 22500"/>
            </a:avLst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9" name="Shape 335"/>
          <p:cNvCxnSpPr/>
          <p:nvPr/>
        </p:nvCxnSpPr>
        <p:spPr>
          <a:xfrm rot="10800000" flipV="1">
            <a:off x="7012390" y="1689844"/>
            <a:ext cx="748999" cy="413072"/>
          </a:xfrm>
          <a:prstGeom prst="bentConnector3">
            <a:avLst>
              <a:gd name="adj1" fmla="val -868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101" name="Shape 334"/>
          <p:cNvCxnSpPr/>
          <p:nvPr/>
        </p:nvCxnSpPr>
        <p:spPr>
          <a:xfrm flipH="1">
            <a:off x="7077567" y="1455243"/>
            <a:ext cx="254195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stealth" w="lg" len="lg"/>
            <a:tailEnd type="none" w="med" len="med"/>
          </a:ln>
        </p:spPr>
      </p:cxnSp>
      <p:grpSp>
        <p:nvGrpSpPr>
          <p:cNvPr id="75" name="Group 74"/>
          <p:cNvGrpSpPr/>
          <p:nvPr/>
        </p:nvGrpSpPr>
        <p:grpSpPr>
          <a:xfrm>
            <a:off x="3463335" y="1854665"/>
            <a:ext cx="1983560" cy="443726"/>
            <a:chOff x="3238153" y="1854665"/>
            <a:chExt cx="1983560" cy="443726"/>
          </a:xfrm>
        </p:grpSpPr>
        <p:cxnSp>
          <p:nvCxnSpPr>
            <p:cNvPr id="91" name="Shape 335"/>
            <p:cNvCxnSpPr>
              <a:endCxn id="102" idx="3"/>
            </p:cNvCxnSpPr>
            <p:nvPr/>
          </p:nvCxnSpPr>
          <p:spPr>
            <a:xfrm rot="10800000">
              <a:off x="4954476" y="2076529"/>
              <a:ext cx="267237" cy="1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sp>
          <p:nvSpPr>
            <p:cNvPr id="102" name="Shape 332"/>
            <p:cNvSpPr/>
            <p:nvPr/>
          </p:nvSpPr>
          <p:spPr>
            <a:xfrm>
              <a:off x="3238153" y="1854665"/>
              <a:ext cx="1716322" cy="443726"/>
            </a:xfrm>
            <a:prstGeom prst="roundRect">
              <a:avLst>
                <a:gd name="adj" fmla="val 4579"/>
              </a:avLst>
            </a:prstGeom>
            <a:solidFill>
              <a:schemeClr val="accent2"/>
            </a:solidFill>
            <a:ln>
              <a:noFill/>
            </a:ln>
          </p:spPr>
          <p:txBody>
            <a:bodyPr lIns="320025" tIns="0" rIns="0" bIns="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200" b="1" i="0" u="none" strike="noStrike" cap="none" dirty="0" smtClean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CELL Auction</a:t>
              </a:r>
              <a:endParaRPr lang="en-US" sz="12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3493548" y="2298391"/>
            <a:ext cx="1256081" cy="415492"/>
            <a:chOff x="3468319" y="2298391"/>
            <a:chExt cx="1256081" cy="415492"/>
          </a:xfrm>
        </p:grpSpPr>
        <p:cxnSp>
          <p:nvCxnSpPr>
            <p:cNvPr id="62" name="Straight Arrow Connector 61"/>
            <p:cNvCxnSpPr/>
            <p:nvPr/>
          </p:nvCxnSpPr>
          <p:spPr>
            <a:xfrm>
              <a:off x="4134338" y="2298391"/>
              <a:ext cx="0" cy="415492"/>
            </a:xfrm>
            <a:prstGeom prst="straightConnector1">
              <a:avLst/>
            </a:prstGeom>
            <a:ln>
              <a:solidFill>
                <a:schemeClr val="tx1">
                  <a:lumMod val="50000"/>
                </a:schemeClr>
              </a:solidFill>
              <a:prstDash val="sysDot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/>
            <p:cNvCxnSpPr/>
            <p:nvPr/>
          </p:nvCxnSpPr>
          <p:spPr>
            <a:xfrm flipH="1">
              <a:off x="3468319" y="2298391"/>
              <a:ext cx="362707" cy="240593"/>
            </a:xfrm>
            <a:prstGeom prst="straightConnector1">
              <a:avLst/>
            </a:prstGeom>
            <a:ln>
              <a:solidFill>
                <a:schemeClr val="tx1">
                  <a:lumMod val="50000"/>
                </a:schemeClr>
              </a:solidFill>
              <a:prstDash val="dot"/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/>
            <p:cNvCxnSpPr/>
            <p:nvPr/>
          </p:nvCxnSpPr>
          <p:spPr>
            <a:xfrm>
              <a:off x="4360828" y="2298391"/>
              <a:ext cx="363572" cy="240593"/>
            </a:xfrm>
            <a:prstGeom prst="straightConnector1">
              <a:avLst/>
            </a:prstGeom>
            <a:ln>
              <a:solidFill>
                <a:schemeClr val="tx1">
                  <a:lumMod val="50000"/>
                </a:schemeClr>
              </a:solidFill>
              <a:prstDash val="dot"/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0" name="Oval 194"/>
          <p:cNvSpPr/>
          <p:nvPr/>
        </p:nvSpPr>
        <p:spPr>
          <a:xfrm>
            <a:off x="8435185" y="1400948"/>
            <a:ext cx="192662" cy="163866"/>
          </a:xfrm>
          <a:custGeom>
            <a:avLst/>
            <a:gdLst/>
            <a:ahLst/>
            <a:cxnLst/>
            <a:rect l="l" t="t" r="r" b="b"/>
            <a:pathLst>
              <a:path w="564449" h="588709">
                <a:moveTo>
                  <a:pt x="0" y="333271"/>
                </a:moveTo>
                <a:cubicBezTo>
                  <a:pt x="0" y="377805"/>
                  <a:pt x="126357" y="413907"/>
                  <a:pt x="282225" y="413907"/>
                </a:cubicBezTo>
                <a:cubicBezTo>
                  <a:pt x="438093" y="413907"/>
                  <a:pt x="564449" y="377805"/>
                  <a:pt x="564449" y="333271"/>
                </a:cubicBezTo>
                <a:lnTo>
                  <a:pt x="564449" y="508074"/>
                </a:lnTo>
                <a:lnTo>
                  <a:pt x="564449" y="508574"/>
                </a:lnTo>
                <a:lnTo>
                  <a:pt x="564273" y="508574"/>
                </a:lnTo>
                <a:cubicBezTo>
                  <a:pt x="563495" y="552879"/>
                  <a:pt x="437504" y="588709"/>
                  <a:pt x="282225" y="588709"/>
                </a:cubicBezTo>
                <a:cubicBezTo>
                  <a:pt x="126946" y="588709"/>
                  <a:pt x="956" y="552879"/>
                  <a:pt x="177" y="508574"/>
                </a:cubicBezTo>
                <a:lnTo>
                  <a:pt x="0" y="508574"/>
                </a:lnTo>
                <a:lnTo>
                  <a:pt x="0" y="508074"/>
                </a:lnTo>
                <a:close/>
                <a:moveTo>
                  <a:pt x="0" y="111919"/>
                </a:moveTo>
                <a:cubicBezTo>
                  <a:pt x="0" y="156453"/>
                  <a:pt x="126357" y="192555"/>
                  <a:pt x="282225" y="192555"/>
                </a:cubicBezTo>
                <a:cubicBezTo>
                  <a:pt x="438093" y="192555"/>
                  <a:pt x="564449" y="156453"/>
                  <a:pt x="564449" y="111919"/>
                </a:cubicBezTo>
                <a:lnTo>
                  <a:pt x="564449" y="286722"/>
                </a:lnTo>
                <a:lnTo>
                  <a:pt x="564449" y="287222"/>
                </a:lnTo>
                <a:lnTo>
                  <a:pt x="564273" y="287222"/>
                </a:lnTo>
                <a:cubicBezTo>
                  <a:pt x="563495" y="331527"/>
                  <a:pt x="437504" y="367357"/>
                  <a:pt x="282225" y="367357"/>
                </a:cubicBezTo>
                <a:cubicBezTo>
                  <a:pt x="126946" y="367357"/>
                  <a:pt x="956" y="331527"/>
                  <a:pt x="177" y="287222"/>
                </a:cubicBezTo>
                <a:lnTo>
                  <a:pt x="0" y="287222"/>
                </a:lnTo>
                <a:lnTo>
                  <a:pt x="0" y="286722"/>
                </a:lnTo>
                <a:close/>
                <a:moveTo>
                  <a:pt x="282224" y="0"/>
                </a:moveTo>
                <a:cubicBezTo>
                  <a:pt x="429518" y="0"/>
                  <a:pt x="548924" y="34116"/>
                  <a:pt x="548924" y="76200"/>
                </a:cubicBezTo>
                <a:cubicBezTo>
                  <a:pt x="548924" y="118284"/>
                  <a:pt x="429518" y="152400"/>
                  <a:pt x="282224" y="152400"/>
                </a:cubicBezTo>
                <a:cubicBezTo>
                  <a:pt x="134930" y="152400"/>
                  <a:pt x="15524" y="118284"/>
                  <a:pt x="15524" y="76200"/>
                </a:cubicBezTo>
                <a:cubicBezTo>
                  <a:pt x="15524" y="34116"/>
                  <a:pt x="134930" y="0"/>
                  <a:pt x="282224" y="0"/>
                </a:cubicBezTo>
                <a:close/>
              </a:path>
            </a:pathLst>
          </a:cu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ounded Rectangle 150"/>
          <p:cNvSpPr>
            <a:spLocks noChangeArrowheads="1"/>
          </p:cNvSpPr>
          <p:nvPr/>
        </p:nvSpPr>
        <p:spPr bwMode="auto">
          <a:xfrm>
            <a:off x="1588189" y="2872469"/>
            <a:ext cx="2033899" cy="1619150"/>
          </a:xfrm>
          <a:prstGeom prst="roundRect">
            <a:avLst>
              <a:gd name="adj" fmla="val 2124"/>
            </a:avLst>
          </a:prstGeom>
          <a:solidFill>
            <a:srgbClr val="33928A"/>
          </a:solidFill>
          <a:ln w="9525">
            <a:solidFill>
              <a:schemeClr val="bg1">
                <a:lumMod val="85000"/>
              </a:schemeClr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lIns="320040" tIns="118872" rIns="0" bIns="0" anchor="t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 smtClean="0">
                <a:solidFill>
                  <a:schemeClr val="bg1"/>
                </a:solidFill>
                <a:latin typeface="+mn-lt"/>
                <a:ea typeface="+mn-ea"/>
              </a:rPr>
              <a:t>CELL</a:t>
            </a:r>
            <a:endParaRPr lang="en-US" sz="1200" b="1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152" name="Oval 170"/>
          <p:cNvSpPr/>
          <p:nvPr/>
        </p:nvSpPr>
        <p:spPr>
          <a:xfrm>
            <a:off x="1678774" y="2935587"/>
            <a:ext cx="225280" cy="222168"/>
          </a:xfrm>
          <a:custGeom>
            <a:avLst/>
            <a:gdLst/>
            <a:ahLst/>
            <a:cxnLst/>
            <a:rect l="l" t="t" r="r" b="b"/>
            <a:pathLst>
              <a:path w="2663320" h="2626530">
                <a:moveTo>
                  <a:pt x="1331660" y="779864"/>
                </a:moveTo>
                <a:cubicBezTo>
                  <a:pt x="1027142" y="779864"/>
                  <a:pt x="780282" y="1026724"/>
                  <a:pt x="780282" y="1331242"/>
                </a:cubicBezTo>
                <a:cubicBezTo>
                  <a:pt x="780282" y="1635760"/>
                  <a:pt x="1027142" y="1882620"/>
                  <a:pt x="1331660" y="1882620"/>
                </a:cubicBezTo>
                <a:cubicBezTo>
                  <a:pt x="1636178" y="1882620"/>
                  <a:pt x="1883038" y="1635760"/>
                  <a:pt x="1883038" y="1331242"/>
                </a:cubicBezTo>
                <a:cubicBezTo>
                  <a:pt x="1883038" y="1026724"/>
                  <a:pt x="1636178" y="779864"/>
                  <a:pt x="1331660" y="779864"/>
                </a:cubicBezTo>
                <a:close/>
                <a:moveTo>
                  <a:pt x="1209800" y="0"/>
                </a:moveTo>
                <a:lnTo>
                  <a:pt x="1315227" y="0"/>
                </a:lnTo>
                <a:lnTo>
                  <a:pt x="1331390" y="0"/>
                </a:lnTo>
                <a:lnTo>
                  <a:pt x="1436817" y="0"/>
                </a:lnTo>
                <a:cubicBezTo>
                  <a:pt x="1474596" y="0"/>
                  <a:pt x="1505222" y="30626"/>
                  <a:pt x="1505222" y="68405"/>
                </a:cubicBezTo>
                <a:cubicBezTo>
                  <a:pt x="1505222" y="149387"/>
                  <a:pt x="1517336" y="219121"/>
                  <a:pt x="1531682" y="297942"/>
                </a:cubicBezTo>
                <a:cubicBezTo>
                  <a:pt x="1635422" y="318312"/>
                  <a:pt x="1733718" y="353850"/>
                  <a:pt x="1822662" y="404974"/>
                </a:cubicBezTo>
                <a:cubicBezTo>
                  <a:pt x="1886447" y="352054"/>
                  <a:pt x="1942106" y="305624"/>
                  <a:pt x="1995601" y="241871"/>
                </a:cubicBezTo>
                <a:cubicBezTo>
                  <a:pt x="2019885" y="212931"/>
                  <a:pt x="2063032" y="209156"/>
                  <a:pt x="2091972" y="233440"/>
                </a:cubicBezTo>
                <a:lnTo>
                  <a:pt x="2172734" y="301207"/>
                </a:lnTo>
                <a:lnTo>
                  <a:pt x="2185115" y="311596"/>
                </a:lnTo>
                <a:lnTo>
                  <a:pt x="2265877" y="379364"/>
                </a:lnTo>
                <a:cubicBezTo>
                  <a:pt x="2294818" y="403647"/>
                  <a:pt x="2298593" y="446794"/>
                  <a:pt x="2274309" y="475735"/>
                </a:cubicBezTo>
                <a:cubicBezTo>
                  <a:pt x="2222115" y="537937"/>
                  <a:pt x="2186520" y="599304"/>
                  <a:pt x="2146714" y="669137"/>
                </a:cubicBezTo>
                <a:cubicBezTo>
                  <a:pt x="2212332" y="749150"/>
                  <a:pt x="2266284" y="839037"/>
                  <a:pt x="2303557" y="937266"/>
                </a:cubicBezTo>
                <a:cubicBezTo>
                  <a:pt x="2387577" y="937729"/>
                  <a:pt x="2460748" y="938104"/>
                  <a:pt x="2543605" y="923494"/>
                </a:cubicBezTo>
                <a:cubicBezTo>
                  <a:pt x="2580810" y="916934"/>
                  <a:pt x="2616289" y="941776"/>
                  <a:pt x="2622849" y="978981"/>
                </a:cubicBezTo>
                <a:lnTo>
                  <a:pt x="2641156" y="1082806"/>
                </a:lnTo>
                <a:lnTo>
                  <a:pt x="2643963" y="1098724"/>
                </a:lnTo>
                <a:lnTo>
                  <a:pt x="2662270" y="1202549"/>
                </a:lnTo>
                <a:cubicBezTo>
                  <a:pt x="2668830" y="1239754"/>
                  <a:pt x="2643988" y="1275233"/>
                  <a:pt x="2606783" y="1281793"/>
                </a:cubicBezTo>
                <a:cubicBezTo>
                  <a:pt x="2526424" y="1295963"/>
                  <a:pt x="2459448" y="1320261"/>
                  <a:pt x="2383608" y="1348341"/>
                </a:cubicBezTo>
                <a:cubicBezTo>
                  <a:pt x="2382575" y="1458501"/>
                  <a:pt x="2364651" y="1564617"/>
                  <a:pt x="2330433" y="1663614"/>
                </a:cubicBezTo>
                <a:cubicBezTo>
                  <a:pt x="2393104" y="1716798"/>
                  <a:pt x="2448236" y="1763206"/>
                  <a:pt x="2519834" y="1804543"/>
                </a:cubicBezTo>
                <a:cubicBezTo>
                  <a:pt x="2552551" y="1823433"/>
                  <a:pt x="2563761" y="1865269"/>
                  <a:pt x="2544872" y="1897986"/>
                </a:cubicBezTo>
                <a:lnTo>
                  <a:pt x="2492158" y="1989289"/>
                </a:lnTo>
                <a:lnTo>
                  <a:pt x="2484077" y="2003286"/>
                </a:lnTo>
                <a:lnTo>
                  <a:pt x="2431363" y="2094589"/>
                </a:lnTo>
                <a:cubicBezTo>
                  <a:pt x="2412474" y="2127306"/>
                  <a:pt x="2370638" y="2138516"/>
                  <a:pt x="2337920" y="2119627"/>
                </a:cubicBezTo>
                <a:cubicBezTo>
                  <a:pt x="2267364" y="2078891"/>
                  <a:pt x="2200538" y="2054466"/>
                  <a:pt x="2124539" y="2027280"/>
                </a:cubicBezTo>
                <a:cubicBezTo>
                  <a:pt x="2057214" y="2107748"/>
                  <a:pt x="1976764" y="2176557"/>
                  <a:pt x="1887300" y="2232322"/>
                </a:cubicBezTo>
                <a:cubicBezTo>
                  <a:pt x="1900778" y="2311297"/>
                  <a:pt x="1913246" y="2380969"/>
                  <a:pt x="1940943" y="2457067"/>
                </a:cubicBezTo>
                <a:cubicBezTo>
                  <a:pt x="1953864" y="2492568"/>
                  <a:pt x="1935560" y="2531821"/>
                  <a:pt x="1900059" y="2544743"/>
                </a:cubicBezTo>
                <a:lnTo>
                  <a:pt x="1800990" y="2580801"/>
                </a:lnTo>
                <a:lnTo>
                  <a:pt x="1785802" y="2586329"/>
                </a:lnTo>
                <a:lnTo>
                  <a:pt x="1686733" y="2622387"/>
                </a:lnTo>
                <a:cubicBezTo>
                  <a:pt x="1651232" y="2635308"/>
                  <a:pt x="1611979" y="2617004"/>
                  <a:pt x="1599057" y="2581503"/>
                </a:cubicBezTo>
                <a:cubicBezTo>
                  <a:pt x="1571962" y="2507058"/>
                  <a:pt x="1537654" y="2446693"/>
                  <a:pt x="1498305" y="2379360"/>
                </a:cubicBezTo>
                <a:cubicBezTo>
                  <a:pt x="1442336" y="2389830"/>
                  <a:pt x="1384673" y="2394621"/>
                  <a:pt x="1325890" y="2394621"/>
                </a:cubicBezTo>
                <a:cubicBezTo>
                  <a:pt x="1273846" y="2394621"/>
                  <a:pt x="1222679" y="2390865"/>
                  <a:pt x="1172834" y="2382314"/>
                </a:cubicBezTo>
                <a:cubicBezTo>
                  <a:pt x="1134367" y="2448188"/>
                  <a:pt x="1100806" y="2507712"/>
                  <a:pt x="1074199" y="2580814"/>
                </a:cubicBezTo>
                <a:cubicBezTo>
                  <a:pt x="1061278" y="2616315"/>
                  <a:pt x="1022024" y="2634619"/>
                  <a:pt x="986523" y="2621698"/>
                </a:cubicBezTo>
                <a:lnTo>
                  <a:pt x="887455" y="2585640"/>
                </a:lnTo>
                <a:lnTo>
                  <a:pt x="872266" y="2580112"/>
                </a:lnTo>
                <a:lnTo>
                  <a:pt x="773197" y="2544054"/>
                </a:lnTo>
                <a:cubicBezTo>
                  <a:pt x="737697" y="2531132"/>
                  <a:pt x="719392" y="2491879"/>
                  <a:pt x="732313" y="2456378"/>
                </a:cubicBezTo>
                <a:cubicBezTo>
                  <a:pt x="758549" y="2384297"/>
                  <a:pt x="771120" y="2317982"/>
                  <a:pt x="783804" y="2244061"/>
                </a:cubicBezTo>
                <a:cubicBezTo>
                  <a:pt x="690731" y="2188796"/>
                  <a:pt x="606943" y="2119604"/>
                  <a:pt x="536799" y="2037993"/>
                </a:cubicBezTo>
                <a:cubicBezTo>
                  <a:pt x="459642" y="2065591"/>
                  <a:pt x="392042" y="2090114"/>
                  <a:pt x="320620" y="2131349"/>
                </a:cubicBezTo>
                <a:cubicBezTo>
                  <a:pt x="287903" y="2150238"/>
                  <a:pt x="246066" y="2139028"/>
                  <a:pt x="227177" y="2106311"/>
                </a:cubicBezTo>
                <a:lnTo>
                  <a:pt x="174463" y="2015008"/>
                </a:lnTo>
                <a:lnTo>
                  <a:pt x="166382" y="2001011"/>
                </a:lnTo>
                <a:lnTo>
                  <a:pt x="113668" y="1909708"/>
                </a:lnTo>
                <a:cubicBezTo>
                  <a:pt x="94779" y="1876991"/>
                  <a:pt x="105989" y="1835155"/>
                  <a:pt x="138706" y="1816265"/>
                </a:cubicBezTo>
                <a:cubicBezTo>
                  <a:pt x="209471" y="1775409"/>
                  <a:pt x="264152" y="1729599"/>
                  <a:pt x="325920" y="1677183"/>
                </a:cubicBezTo>
                <a:cubicBezTo>
                  <a:pt x="289848" y="1577947"/>
                  <a:pt x="270161" y="1471330"/>
                  <a:pt x="269418" y="1360419"/>
                </a:cubicBezTo>
                <a:cubicBezTo>
                  <a:pt x="197758" y="1333933"/>
                  <a:pt x="133244" y="1311179"/>
                  <a:pt x="56537" y="1297653"/>
                </a:cubicBezTo>
                <a:cubicBezTo>
                  <a:pt x="19332" y="1291093"/>
                  <a:pt x="-5510" y="1255614"/>
                  <a:pt x="1050" y="1218409"/>
                </a:cubicBezTo>
                <a:lnTo>
                  <a:pt x="19357" y="1114584"/>
                </a:lnTo>
                <a:lnTo>
                  <a:pt x="22164" y="1098666"/>
                </a:lnTo>
                <a:lnTo>
                  <a:pt x="40471" y="994841"/>
                </a:lnTo>
                <a:cubicBezTo>
                  <a:pt x="47031" y="957636"/>
                  <a:pt x="82510" y="932794"/>
                  <a:pt x="119715" y="939354"/>
                </a:cubicBezTo>
                <a:cubicBezTo>
                  <a:pt x="195980" y="952801"/>
                  <a:pt x="264038" y="953554"/>
                  <a:pt x="339904" y="953187"/>
                </a:cubicBezTo>
                <a:cubicBezTo>
                  <a:pt x="378857" y="852202"/>
                  <a:pt x="432897" y="758743"/>
                  <a:pt x="499628" y="675842"/>
                </a:cubicBezTo>
                <a:cubicBezTo>
                  <a:pt x="460035" y="606387"/>
                  <a:pt x="424523" y="545285"/>
                  <a:pt x="372558" y="483355"/>
                </a:cubicBezTo>
                <a:cubicBezTo>
                  <a:pt x="348274" y="454414"/>
                  <a:pt x="352049" y="411267"/>
                  <a:pt x="380989" y="386984"/>
                </a:cubicBezTo>
                <a:lnTo>
                  <a:pt x="461751" y="319216"/>
                </a:lnTo>
                <a:lnTo>
                  <a:pt x="474133" y="308827"/>
                </a:lnTo>
                <a:lnTo>
                  <a:pt x="554894" y="241060"/>
                </a:lnTo>
                <a:cubicBezTo>
                  <a:pt x="569364" y="228918"/>
                  <a:pt x="587386" y="223791"/>
                  <a:pt x="604826" y="225316"/>
                </a:cubicBezTo>
                <a:cubicBezTo>
                  <a:pt x="622266" y="226842"/>
                  <a:pt x="639123" y="235021"/>
                  <a:pt x="651265" y="249491"/>
                </a:cubicBezTo>
                <a:cubicBezTo>
                  <a:pt x="703517" y="311762"/>
                  <a:pt x="757832" y="357505"/>
                  <a:pt x="819777" y="408902"/>
                </a:cubicBezTo>
                <a:cubicBezTo>
                  <a:pt x="910193" y="357799"/>
                  <a:pt x="1009178" y="320466"/>
                  <a:pt x="1114390" y="300984"/>
                </a:cubicBezTo>
                <a:cubicBezTo>
                  <a:pt x="1128969" y="220909"/>
                  <a:pt x="1141395" y="150426"/>
                  <a:pt x="1141395" y="68405"/>
                </a:cubicBezTo>
                <a:cubicBezTo>
                  <a:pt x="1141395" y="30626"/>
                  <a:pt x="1172021" y="0"/>
                  <a:pt x="1209800" y="0"/>
                </a:cubicBezTo>
                <a:close/>
              </a:path>
            </a:pathLst>
          </a:cu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AutoShape 10"/>
          <p:cNvSpPr>
            <a:spLocks noChangeArrowheads="1"/>
          </p:cNvSpPr>
          <p:nvPr/>
        </p:nvSpPr>
        <p:spPr bwMode="auto">
          <a:xfrm>
            <a:off x="1702872" y="3252074"/>
            <a:ext cx="798918" cy="291135"/>
          </a:xfrm>
          <a:prstGeom prst="roundRect">
            <a:avLst>
              <a:gd name="adj" fmla="val 236"/>
            </a:avLst>
          </a:prstGeom>
          <a:solidFill>
            <a:srgbClr val="004A4A"/>
          </a:solidFill>
          <a:ln w="9525" cap="flat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/>
          <a:p>
            <a:pPr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FFFFFF"/>
                </a:solidFill>
              </a:rPr>
              <a:t>Executor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178" name="Shape 368"/>
          <p:cNvSpPr/>
          <p:nvPr/>
        </p:nvSpPr>
        <p:spPr>
          <a:xfrm rot="5400000">
            <a:off x="2372212" y="3188356"/>
            <a:ext cx="478983" cy="186586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7664" y="12890"/>
                </a:moveTo>
                <a:lnTo>
                  <a:pt x="112335" y="12890"/>
                </a:lnTo>
                <a:lnTo>
                  <a:pt x="112335" y="3984"/>
                </a:lnTo>
                <a:lnTo>
                  <a:pt x="7664" y="3984"/>
                </a:lnTo>
                <a:close/>
                <a:moveTo>
                  <a:pt x="7664" y="25781"/>
                </a:moveTo>
                <a:lnTo>
                  <a:pt x="112335" y="25781"/>
                </a:lnTo>
                <a:lnTo>
                  <a:pt x="112335" y="16874"/>
                </a:lnTo>
                <a:lnTo>
                  <a:pt x="7664" y="16874"/>
                </a:lnTo>
                <a:close/>
                <a:moveTo>
                  <a:pt x="7664" y="38671"/>
                </a:moveTo>
                <a:lnTo>
                  <a:pt x="112335" y="38671"/>
                </a:lnTo>
                <a:lnTo>
                  <a:pt x="112335" y="29765"/>
                </a:lnTo>
                <a:lnTo>
                  <a:pt x="7664" y="29765"/>
                </a:lnTo>
                <a:close/>
                <a:moveTo>
                  <a:pt x="7664" y="51562"/>
                </a:moveTo>
                <a:lnTo>
                  <a:pt x="112335" y="51562"/>
                </a:lnTo>
                <a:lnTo>
                  <a:pt x="112335" y="42656"/>
                </a:lnTo>
                <a:lnTo>
                  <a:pt x="7664" y="42656"/>
                </a:lnTo>
                <a:close/>
                <a:moveTo>
                  <a:pt x="7664" y="64452"/>
                </a:moveTo>
                <a:lnTo>
                  <a:pt x="112335" y="64452"/>
                </a:lnTo>
                <a:lnTo>
                  <a:pt x="112335" y="55546"/>
                </a:lnTo>
                <a:lnTo>
                  <a:pt x="7664" y="55546"/>
                </a:lnTo>
                <a:close/>
                <a:moveTo>
                  <a:pt x="7664" y="77343"/>
                </a:moveTo>
                <a:lnTo>
                  <a:pt x="112335" y="77343"/>
                </a:lnTo>
                <a:lnTo>
                  <a:pt x="112335" y="68437"/>
                </a:lnTo>
                <a:lnTo>
                  <a:pt x="7664" y="68437"/>
                </a:lnTo>
                <a:close/>
                <a:moveTo>
                  <a:pt x="7664" y="90234"/>
                </a:moveTo>
                <a:lnTo>
                  <a:pt x="112335" y="90234"/>
                </a:lnTo>
                <a:lnTo>
                  <a:pt x="112335" y="81328"/>
                </a:lnTo>
                <a:lnTo>
                  <a:pt x="7664" y="81328"/>
                </a:lnTo>
                <a:close/>
                <a:moveTo>
                  <a:pt x="7664" y="103124"/>
                </a:moveTo>
                <a:lnTo>
                  <a:pt x="112335" y="103124"/>
                </a:lnTo>
                <a:lnTo>
                  <a:pt x="112335" y="94218"/>
                </a:lnTo>
                <a:lnTo>
                  <a:pt x="7664" y="94218"/>
                </a:lnTo>
                <a:close/>
                <a:moveTo>
                  <a:pt x="7664" y="116015"/>
                </a:moveTo>
                <a:lnTo>
                  <a:pt x="112335" y="116015"/>
                </a:lnTo>
                <a:lnTo>
                  <a:pt x="112335" y="107109"/>
                </a:lnTo>
                <a:lnTo>
                  <a:pt x="7664" y="107109"/>
                </a:lnTo>
                <a:close/>
                <a:moveTo>
                  <a:pt x="0" y="119999"/>
                </a:moveTo>
                <a:lnTo>
                  <a:pt x="0" y="0"/>
                </a:lnTo>
                <a:lnTo>
                  <a:pt x="1916" y="0"/>
                </a:lnTo>
                <a:lnTo>
                  <a:pt x="7664" y="0"/>
                </a:lnTo>
                <a:lnTo>
                  <a:pt x="112335" y="0"/>
                </a:lnTo>
                <a:lnTo>
                  <a:pt x="114251" y="0"/>
                </a:lnTo>
                <a:lnTo>
                  <a:pt x="120000" y="0"/>
                </a:lnTo>
                <a:lnTo>
                  <a:pt x="120000" y="119999"/>
                </a:lnTo>
                <a:lnTo>
                  <a:pt x="114251" y="119999"/>
                </a:lnTo>
                <a:lnTo>
                  <a:pt x="114251" y="120000"/>
                </a:lnTo>
                <a:lnTo>
                  <a:pt x="1916" y="120000"/>
                </a:lnTo>
                <a:lnTo>
                  <a:pt x="1916" y="119999"/>
                </a:lnTo>
                <a:close/>
              </a:path>
            </a:pathLst>
          </a:custGeom>
          <a:solidFill>
            <a:schemeClr val="bg1">
              <a:lumMod val="95000"/>
              <a:alpha val="40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5828005" y="881794"/>
            <a:ext cx="12495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4D4D4D"/>
                </a:solidFill>
              </a:rPr>
              <a:t>LRP</a:t>
            </a:r>
            <a:endParaRPr lang="en-US" dirty="0">
              <a:solidFill>
                <a:srgbClr val="4D4D4D"/>
              </a:solidFill>
            </a:endParaRPr>
          </a:p>
        </p:txBody>
      </p:sp>
      <p:cxnSp>
        <p:nvCxnSpPr>
          <p:cNvPr id="179" name="Straight Arrow Connector 178"/>
          <p:cNvCxnSpPr/>
          <p:nvPr/>
        </p:nvCxnSpPr>
        <p:spPr>
          <a:xfrm>
            <a:off x="2068706" y="3543209"/>
            <a:ext cx="0" cy="331033"/>
          </a:xfrm>
          <a:prstGeom prst="straightConnector1">
            <a:avLst/>
          </a:prstGeom>
          <a:ln>
            <a:solidFill>
              <a:schemeClr val="bg1"/>
            </a:solidFill>
            <a:headEnd type="none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3" name="Title 1"/>
          <p:cNvSpPr>
            <a:spLocks noGrp="1"/>
          </p:cNvSpPr>
          <p:nvPr>
            <p:ph type="title"/>
          </p:nvPr>
        </p:nvSpPr>
        <p:spPr>
          <a:xfrm>
            <a:off x="95050" y="134158"/>
            <a:ext cx="8410575" cy="543175"/>
          </a:xfrm>
        </p:spPr>
        <p:txBody>
          <a:bodyPr/>
          <a:lstStyle/>
          <a:p>
            <a:r>
              <a:rPr lang="en-US" sz="2800" dirty="0" smtClean="0">
                <a:solidFill>
                  <a:srgbClr val="2C95DD"/>
                </a:solidFill>
              </a:rPr>
              <a:t>Application Containers and Scaling</a:t>
            </a:r>
            <a:endParaRPr lang="en-US" sz="2800" dirty="0">
              <a:solidFill>
                <a:srgbClr val="2C95DD"/>
              </a:solidFill>
            </a:endParaRPr>
          </a:p>
        </p:txBody>
      </p:sp>
      <p:sp>
        <p:nvSpPr>
          <p:cNvPr id="60" name="AutoShape 10"/>
          <p:cNvSpPr>
            <a:spLocks noChangeArrowheads="1"/>
          </p:cNvSpPr>
          <p:nvPr/>
        </p:nvSpPr>
        <p:spPr bwMode="auto">
          <a:xfrm>
            <a:off x="2650885" y="3259627"/>
            <a:ext cx="798918" cy="291135"/>
          </a:xfrm>
          <a:prstGeom prst="roundRect">
            <a:avLst>
              <a:gd name="adj" fmla="val 236"/>
            </a:avLst>
          </a:prstGeom>
          <a:solidFill>
            <a:srgbClr val="004A4A"/>
          </a:solidFill>
          <a:ln w="9525" cap="flat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/>
          <a:p>
            <a:pPr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FFFFFF"/>
                </a:solidFill>
              </a:rPr>
              <a:t>Rep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63" name="AutoShape 11"/>
          <p:cNvSpPr>
            <a:spLocks noChangeArrowheads="1"/>
          </p:cNvSpPr>
          <p:nvPr/>
        </p:nvSpPr>
        <p:spPr bwMode="auto">
          <a:xfrm>
            <a:off x="5621249" y="2439576"/>
            <a:ext cx="1191882" cy="274307"/>
          </a:xfrm>
          <a:prstGeom prst="roundRect">
            <a:avLst>
              <a:gd name="adj" fmla="val 347"/>
            </a:avLst>
          </a:prstGeom>
          <a:solidFill>
            <a:srgbClr val="004A4A"/>
          </a:solidFill>
          <a:ln w="9525" cap="flat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/>
          <a:p>
            <a:pPr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FFFFFF"/>
                </a:solidFill>
              </a:rPr>
              <a:t>Converger</a:t>
            </a:r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64" name="Teardrop 63"/>
          <p:cNvSpPr/>
          <p:nvPr/>
        </p:nvSpPr>
        <p:spPr>
          <a:xfrm rot="18900000">
            <a:off x="2801423" y="1410493"/>
            <a:ext cx="153021" cy="153021"/>
          </a:xfrm>
          <a:prstGeom prst="teardrop">
            <a:avLst>
              <a:gd name="adj" fmla="val 149574"/>
            </a:avLst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Freeform 21"/>
          <p:cNvSpPr>
            <a:spLocks noChangeArrowheads="1"/>
          </p:cNvSpPr>
          <p:nvPr/>
        </p:nvSpPr>
        <p:spPr bwMode="auto">
          <a:xfrm>
            <a:off x="3190096" y="3948527"/>
            <a:ext cx="255341" cy="239897"/>
          </a:xfrm>
          <a:custGeom>
            <a:avLst/>
            <a:gdLst>
              <a:gd name="G0" fmla="+- 1 0 0"/>
              <a:gd name="G1" fmla="+- 1 0 0"/>
              <a:gd name="G2" fmla="+- 1 0 0"/>
              <a:gd name="G3" fmla="+- 1 0 0"/>
              <a:gd name="G4" fmla="+- 1 0 0"/>
              <a:gd name="G5" fmla="+- 1 0 0"/>
              <a:gd name="G6" fmla="+- 1 0 0"/>
              <a:gd name="G7" fmla="+- 1 0 0"/>
              <a:gd name="G8" fmla="+- 1 0 0"/>
              <a:gd name="G9" fmla="+- 1 0 0"/>
              <a:gd name="G10" fmla="+- 1 0 0"/>
              <a:gd name="G11" fmla="+- 1 0 0"/>
              <a:gd name="G12" fmla="+- 1 0 0"/>
              <a:gd name="G13" fmla="+- 1 0 0"/>
              <a:gd name="G14" fmla="+- 1 0 0"/>
              <a:gd name="G15" fmla="+- 1 0 0"/>
              <a:gd name="G16" fmla="+- 1 0 0"/>
              <a:gd name="G17" fmla="+- 1 0 0"/>
              <a:gd name="G18" fmla="+- 1 0 0"/>
              <a:gd name="G19" fmla="+- 1 0 0"/>
              <a:gd name="G20" fmla="+- 1 0 0"/>
              <a:gd name="G21" fmla="+- 1 0 0"/>
              <a:gd name="G22" fmla="+- 1 0 0"/>
              <a:gd name="G23" fmla="+- 1 0 0"/>
              <a:gd name="G24" fmla="+- 1 0 0"/>
              <a:gd name="G25" fmla="+- 1 0 0"/>
              <a:gd name="G26" fmla="+- 1 0 0"/>
              <a:gd name="G27" fmla="+- 1 0 0"/>
              <a:gd name="G28" fmla="+- 1 0 0"/>
              <a:gd name="G29" fmla="+- 1 0 0"/>
              <a:gd name="G30" fmla="+- 1 0 0"/>
              <a:gd name="G31" fmla="+- 1 0 0"/>
              <a:gd name="G32" fmla="+- 1 0 0"/>
              <a:gd name="G33" fmla="+- 1 0 0"/>
              <a:gd name="G34" fmla="+- 1 0 0"/>
              <a:gd name="G35" fmla="+- 1 0 0"/>
              <a:gd name="G36" fmla="+- 1 0 0"/>
              <a:gd name="G37" fmla="+- 1 0 0"/>
              <a:gd name="G38" fmla="+- 1 0 0"/>
              <a:gd name="G39" fmla="+- 1 0 0"/>
              <a:gd name="G40" fmla="+- 1 0 0"/>
              <a:gd name="G41" fmla="+- 1 0 0"/>
              <a:gd name="G42" fmla="+- 1 0 0"/>
              <a:gd name="G43" fmla="+- 1 0 0"/>
              <a:gd name="G44" fmla="+- 1 0 0"/>
              <a:gd name="G45" fmla="+- 1 0 0"/>
              <a:gd name="G46" fmla="+- 1 0 0"/>
              <a:gd name="G47" fmla="+- 1 0 0"/>
              <a:gd name="G48" fmla="+- 1 0 0"/>
              <a:gd name="G49" fmla="+- 1 0 0"/>
              <a:gd name="G50" fmla="+- 1 0 0"/>
              <a:gd name="G51" fmla="+- 1 0 0"/>
              <a:gd name="G52" fmla="+- 1 0 0"/>
              <a:gd name="G53" fmla="+- 31355 0 0"/>
              <a:gd name="G54" fmla="+- 29966 0 0"/>
              <a:gd name="G55" fmla="+- 4021 0 0"/>
              <a:gd name="G56" fmla="+- 2632 0 0"/>
              <a:gd name="G57" fmla="+- 1 0 0"/>
              <a:gd name="G58" fmla="+- 1 0 0"/>
              <a:gd name="G59" fmla="+- 1 0 0"/>
              <a:gd name="G60" fmla="+- 1 0 0"/>
              <a:gd name="G61" fmla="+- 1 0 0"/>
              <a:gd name="G62" fmla="+- 1 0 0"/>
              <a:gd name="G63" fmla="+- 1 0 0"/>
              <a:gd name="T0" fmla="*/ 495299 w 990600"/>
              <a:gd name="T1" fmla="*/ 621778 h 1265275"/>
              <a:gd name="T2" fmla="*/ 371473 w 990600"/>
              <a:gd name="T3" fmla="*/ 745604 h 1265275"/>
              <a:gd name="T4" fmla="*/ 457199 w 990600"/>
              <a:gd name="T5" fmla="*/ 861738 h 1265275"/>
              <a:gd name="T6" fmla="*/ 457199 w 990600"/>
              <a:gd name="T7" fmla="*/ 1103911 h 1265275"/>
              <a:gd name="T8" fmla="*/ 495299 w 990600"/>
              <a:gd name="T9" fmla="*/ 1142011 h 1265275"/>
              <a:gd name="T10" fmla="*/ 533399 w 990600"/>
              <a:gd name="T11" fmla="*/ 1103911 h 1265275"/>
              <a:gd name="T12" fmla="*/ 533399 w 990600"/>
              <a:gd name="T13" fmla="*/ 861738 h 1265275"/>
              <a:gd name="T14" fmla="*/ 619125 w 990600"/>
              <a:gd name="T15" fmla="*/ 745604 h 1265275"/>
              <a:gd name="T16" fmla="*/ 495299 w 990600"/>
              <a:gd name="T17" fmla="*/ 621778 h 1265275"/>
              <a:gd name="T18" fmla="*/ 495297 w 990600"/>
              <a:gd name="T19" fmla="*/ 170493 h 1265275"/>
              <a:gd name="T20" fmla="*/ 307802 w 990600"/>
              <a:gd name="T21" fmla="*/ 357987 h 1265275"/>
              <a:gd name="T22" fmla="*/ 307804 w 990600"/>
              <a:gd name="T23" fmla="*/ 357991 h 1265275"/>
              <a:gd name="T24" fmla="*/ 307544 w 990600"/>
              <a:gd name="T25" fmla="*/ 357991 h 1265275"/>
              <a:gd name="T26" fmla="*/ 307544 w 990600"/>
              <a:gd name="T27" fmla="*/ 538211 h 1265275"/>
              <a:gd name="T28" fmla="*/ 683058 w 990600"/>
              <a:gd name="T29" fmla="*/ 538211 h 1265275"/>
              <a:gd name="T30" fmla="*/ 683058 w 990600"/>
              <a:gd name="T31" fmla="*/ 357991 h 1265275"/>
              <a:gd name="T32" fmla="*/ 682792 w 990600"/>
              <a:gd name="T33" fmla="*/ 357991 h 1265275"/>
              <a:gd name="T34" fmla="*/ 682792 w 990600"/>
              <a:gd name="T35" fmla="*/ 357987 h 1265275"/>
              <a:gd name="T36" fmla="*/ 495297 w 990600"/>
              <a:gd name="T37" fmla="*/ 170493 h 1265275"/>
              <a:gd name="T38" fmla="*/ 495300 w 990600"/>
              <a:gd name="T39" fmla="*/ 0 h 1265275"/>
              <a:gd name="T40" fmla="*/ 841781 w 990600"/>
              <a:gd name="T41" fmla="*/ 346479 h 1265275"/>
              <a:gd name="T42" fmla="*/ 841781 w 990600"/>
              <a:gd name="T43" fmla="*/ 346481 h 1265275"/>
              <a:gd name="T44" fmla="*/ 841781 w 990600"/>
              <a:gd name="T45" fmla="*/ 538211 h 1265275"/>
              <a:gd name="T46" fmla="*/ 869420 w 990600"/>
              <a:gd name="T47" fmla="*/ 538211 h 1265275"/>
              <a:gd name="T48" fmla="*/ 990600 w 990600"/>
              <a:gd name="T49" fmla="*/ 659391 h 1265275"/>
              <a:gd name="T50" fmla="*/ 990600 w 990600"/>
              <a:gd name="T51" fmla="*/ 1144095 h 1265275"/>
              <a:gd name="T52" fmla="*/ 869420 w 990600"/>
              <a:gd name="T53" fmla="*/ 1265275 h 1265275"/>
              <a:gd name="T54" fmla="*/ 121180 w 990600"/>
              <a:gd name="T55" fmla="*/ 1265275 h 1265275"/>
              <a:gd name="T56" fmla="*/ 0 w 990600"/>
              <a:gd name="T57" fmla="*/ 1144095 h 1265275"/>
              <a:gd name="T58" fmla="*/ 0 w 990600"/>
              <a:gd name="T59" fmla="*/ 659391 h 1265275"/>
              <a:gd name="T60" fmla="*/ 121180 w 990600"/>
              <a:gd name="T61" fmla="*/ 538211 h 1265275"/>
              <a:gd name="T62" fmla="*/ 148819 w 990600"/>
              <a:gd name="T63" fmla="*/ 538211 h 1265275"/>
              <a:gd name="T64" fmla="*/ 148819 w 990600"/>
              <a:gd name="T65" fmla="*/ 346481 h 1265275"/>
              <a:gd name="T66" fmla="*/ 495300 w 990600"/>
              <a:gd name="T67" fmla="*/ 0 h 1265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990600" h="1265275">
                <a:moveTo>
                  <a:pt x="495299" y="621778"/>
                </a:moveTo>
                <a:cubicBezTo>
                  <a:pt x="426912" y="621778"/>
                  <a:pt x="371473" y="677217"/>
                  <a:pt x="371473" y="745604"/>
                </a:cubicBezTo>
                <a:cubicBezTo>
                  <a:pt x="371473" y="800510"/>
                  <a:pt x="407209" y="847069"/>
                  <a:pt x="457199" y="861738"/>
                </a:cubicBezTo>
                <a:lnTo>
                  <a:pt x="457199" y="1103911"/>
                </a:lnTo>
                <a:cubicBezTo>
                  <a:pt x="457199" y="1124953"/>
                  <a:pt x="474257" y="1142011"/>
                  <a:pt x="495299" y="1142011"/>
                </a:cubicBezTo>
                <a:cubicBezTo>
                  <a:pt x="516341" y="1142011"/>
                  <a:pt x="533399" y="1124953"/>
                  <a:pt x="533399" y="1103911"/>
                </a:cubicBezTo>
                <a:lnTo>
                  <a:pt x="533399" y="861738"/>
                </a:lnTo>
                <a:cubicBezTo>
                  <a:pt x="583390" y="847069"/>
                  <a:pt x="619125" y="800510"/>
                  <a:pt x="619125" y="745604"/>
                </a:cubicBezTo>
                <a:cubicBezTo>
                  <a:pt x="619125" y="677217"/>
                  <a:pt x="563686" y="621778"/>
                  <a:pt x="495299" y="621778"/>
                </a:cubicBezTo>
                <a:close/>
                <a:moveTo>
                  <a:pt x="495297" y="170493"/>
                </a:moveTo>
                <a:cubicBezTo>
                  <a:pt x="391746" y="170493"/>
                  <a:pt x="307802" y="254436"/>
                  <a:pt x="307802" y="357987"/>
                </a:cubicBezTo>
                <a:lnTo>
                  <a:pt x="307804" y="357991"/>
                </a:lnTo>
                <a:lnTo>
                  <a:pt x="307544" y="357991"/>
                </a:lnTo>
                <a:lnTo>
                  <a:pt x="307544" y="538211"/>
                </a:lnTo>
                <a:lnTo>
                  <a:pt x="683058" y="538211"/>
                </a:lnTo>
                <a:lnTo>
                  <a:pt x="683058" y="357991"/>
                </a:lnTo>
                <a:lnTo>
                  <a:pt x="682792" y="357991"/>
                </a:lnTo>
                <a:cubicBezTo>
                  <a:pt x="682792" y="357988"/>
                  <a:pt x="682792" y="357988"/>
                  <a:pt x="682792" y="357987"/>
                </a:cubicBezTo>
                <a:cubicBezTo>
                  <a:pt x="682792" y="254436"/>
                  <a:pt x="598848" y="170493"/>
                  <a:pt x="495297" y="170493"/>
                </a:cubicBezTo>
                <a:close/>
                <a:moveTo>
                  <a:pt x="495300" y="0"/>
                </a:moveTo>
                <a:cubicBezTo>
                  <a:pt x="686657" y="0"/>
                  <a:pt x="841781" y="155124"/>
                  <a:pt x="841781" y="346479"/>
                </a:cubicBezTo>
                <a:lnTo>
                  <a:pt x="841781" y="346481"/>
                </a:lnTo>
                <a:lnTo>
                  <a:pt x="841781" y="538211"/>
                </a:lnTo>
                <a:lnTo>
                  <a:pt x="869420" y="538211"/>
                </a:lnTo>
                <a:cubicBezTo>
                  <a:pt x="936346" y="538211"/>
                  <a:pt x="990600" y="592465"/>
                  <a:pt x="990600" y="659391"/>
                </a:cubicBezTo>
                <a:lnTo>
                  <a:pt x="990600" y="1144095"/>
                </a:lnTo>
                <a:cubicBezTo>
                  <a:pt x="990600" y="1211021"/>
                  <a:pt x="936346" y="1265275"/>
                  <a:pt x="869420" y="1265275"/>
                </a:cubicBezTo>
                <a:lnTo>
                  <a:pt x="121180" y="1265275"/>
                </a:lnTo>
                <a:cubicBezTo>
                  <a:pt x="54254" y="1265275"/>
                  <a:pt x="0" y="1211021"/>
                  <a:pt x="0" y="1144095"/>
                </a:cubicBezTo>
                <a:lnTo>
                  <a:pt x="0" y="659391"/>
                </a:lnTo>
                <a:cubicBezTo>
                  <a:pt x="0" y="592465"/>
                  <a:pt x="54254" y="538211"/>
                  <a:pt x="121180" y="538211"/>
                </a:cubicBezTo>
                <a:lnTo>
                  <a:pt x="148819" y="538211"/>
                </a:lnTo>
                <a:lnTo>
                  <a:pt x="148819" y="346481"/>
                </a:lnTo>
                <a:cubicBezTo>
                  <a:pt x="148819" y="155124"/>
                  <a:pt x="303944" y="0"/>
                  <a:pt x="49530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" name="Rounded Rectangle 78"/>
          <p:cNvSpPr>
            <a:spLocks noChangeArrowheads="1"/>
          </p:cNvSpPr>
          <p:nvPr/>
        </p:nvSpPr>
        <p:spPr bwMode="auto">
          <a:xfrm>
            <a:off x="3695085" y="2883276"/>
            <a:ext cx="2033899" cy="1619150"/>
          </a:xfrm>
          <a:prstGeom prst="roundRect">
            <a:avLst>
              <a:gd name="adj" fmla="val 2124"/>
            </a:avLst>
          </a:prstGeom>
          <a:solidFill>
            <a:srgbClr val="33928A"/>
          </a:solidFill>
          <a:ln w="9525">
            <a:solidFill>
              <a:schemeClr val="bg1">
                <a:lumMod val="85000"/>
              </a:schemeClr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lIns="320040" tIns="118872" rIns="0" bIns="0" anchor="t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 smtClean="0">
                <a:solidFill>
                  <a:schemeClr val="bg1"/>
                </a:solidFill>
                <a:latin typeface="+mn-lt"/>
                <a:ea typeface="+mn-ea"/>
              </a:rPr>
              <a:t>CELL</a:t>
            </a:r>
            <a:endParaRPr lang="en-US" sz="1200" b="1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81" name="AutoShape 10"/>
          <p:cNvSpPr>
            <a:spLocks noChangeArrowheads="1"/>
          </p:cNvSpPr>
          <p:nvPr/>
        </p:nvSpPr>
        <p:spPr bwMode="auto">
          <a:xfrm>
            <a:off x="4748666" y="3264052"/>
            <a:ext cx="798918" cy="291135"/>
          </a:xfrm>
          <a:prstGeom prst="roundRect">
            <a:avLst>
              <a:gd name="adj" fmla="val 236"/>
            </a:avLst>
          </a:prstGeom>
          <a:solidFill>
            <a:srgbClr val="004A4A"/>
          </a:solidFill>
          <a:ln w="9525" cap="flat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/>
          <a:p>
            <a:pPr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FFFFFF"/>
                </a:solidFill>
              </a:rPr>
              <a:t>Rep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82" name="Oval 170"/>
          <p:cNvSpPr/>
          <p:nvPr/>
        </p:nvSpPr>
        <p:spPr>
          <a:xfrm>
            <a:off x="3745424" y="2951381"/>
            <a:ext cx="225280" cy="222168"/>
          </a:xfrm>
          <a:custGeom>
            <a:avLst/>
            <a:gdLst/>
            <a:ahLst/>
            <a:cxnLst/>
            <a:rect l="l" t="t" r="r" b="b"/>
            <a:pathLst>
              <a:path w="2663320" h="2626530">
                <a:moveTo>
                  <a:pt x="1331660" y="779864"/>
                </a:moveTo>
                <a:cubicBezTo>
                  <a:pt x="1027142" y="779864"/>
                  <a:pt x="780282" y="1026724"/>
                  <a:pt x="780282" y="1331242"/>
                </a:cubicBezTo>
                <a:cubicBezTo>
                  <a:pt x="780282" y="1635760"/>
                  <a:pt x="1027142" y="1882620"/>
                  <a:pt x="1331660" y="1882620"/>
                </a:cubicBezTo>
                <a:cubicBezTo>
                  <a:pt x="1636178" y="1882620"/>
                  <a:pt x="1883038" y="1635760"/>
                  <a:pt x="1883038" y="1331242"/>
                </a:cubicBezTo>
                <a:cubicBezTo>
                  <a:pt x="1883038" y="1026724"/>
                  <a:pt x="1636178" y="779864"/>
                  <a:pt x="1331660" y="779864"/>
                </a:cubicBezTo>
                <a:close/>
                <a:moveTo>
                  <a:pt x="1209800" y="0"/>
                </a:moveTo>
                <a:lnTo>
                  <a:pt x="1315227" y="0"/>
                </a:lnTo>
                <a:lnTo>
                  <a:pt x="1331390" y="0"/>
                </a:lnTo>
                <a:lnTo>
                  <a:pt x="1436817" y="0"/>
                </a:lnTo>
                <a:cubicBezTo>
                  <a:pt x="1474596" y="0"/>
                  <a:pt x="1505222" y="30626"/>
                  <a:pt x="1505222" y="68405"/>
                </a:cubicBezTo>
                <a:cubicBezTo>
                  <a:pt x="1505222" y="149387"/>
                  <a:pt x="1517336" y="219121"/>
                  <a:pt x="1531682" y="297942"/>
                </a:cubicBezTo>
                <a:cubicBezTo>
                  <a:pt x="1635422" y="318312"/>
                  <a:pt x="1733718" y="353850"/>
                  <a:pt x="1822662" y="404974"/>
                </a:cubicBezTo>
                <a:cubicBezTo>
                  <a:pt x="1886447" y="352054"/>
                  <a:pt x="1942106" y="305624"/>
                  <a:pt x="1995601" y="241871"/>
                </a:cubicBezTo>
                <a:cubicBezTo>
                  <a:pt x="2019885" y="212931"/>
                  <a:pt x="2063032" y="209156"/>
                  <a:pt x="2091972" y="233440"/>
                </a:cubicBezTo>
                <a:lnTo>
                  <a:pt x="2172734" y="301207"/>
                </a:lnTo>
                <a:lnTo>
                  <a:pt x="2185115" y="311596"/>
                </a:lnTo>
                <a:lnTo>
                  <a:pt x="2265877" y="379364"/>
                </a:lnTo>
                <a:cubicBezTo>
                  <a:pt x="2294818" y="403647"/>
                  <a:pt x="2298593" y="446794"/>
                  <a:pt x="2274309" y="475735"/>
                </a:cubicBezTo>
                <a:cubicBezTo>
                  <a:pt x="2222115" y="537937"/>
                  <a:pt x="2186520" y="599304"/>
                  <a:pt x="2146714" y="669137"/>
                </a:cubicBezTo>
                <a:cubicBezTo>
                  <a:pt x="2212332" y="749150"/>
                  <a:pt x="2266284" y="839037"/>
                  <a:pt x="2303557" y="937266"/>
                </a:cubicBezTo>
                <a:cubicBezTo>
                  <a:pt x="2387577" y="937729"/>
                  <a:pt x="2460748" y="938104"/>
                  <a:pt x="2543605" y="923494"/>
                </a:cubicBezTo>
                <a:cubicBezTo>
                  <a:pt x="2580810" y="916934"/>
                  <a:pt x="2616289" y="941776"/>
                  <a:pt x="2622849" y="978981"/>
                </a:cubicBezTo>
                <a:lnTo>
                  <a:pt x="2641156" y="1082806"/>
                </a:lnTo>
                <a:lnTo>
                  <a:pt x="2643963" y="1098724"/>
                </a:lnTo>
                <a:lnTo>
                  <a:pt x="2662270" y="1202549"/>
                </a:lnTo>
                <a:cubicBezTo>
                  <a:pt x="2668830" y="1239754"/>
                  <a:pt x="2643988" y="1275233"/>
                  <a:pt x="2606783" y="1281793"/>
                </a:cubicBezTo>
                <a:cubicBezTo>
                  <a:pt x="2526424" y="1295963"/>
                  <a:pt x="2459448" y="1320261"/>
                  <a:pt x="2383608" y="1348341"/>
                </a:cubicBezTo>
                <a:cubicBezTo>
                  <a:pt x="2382575" y="1458501"/>
                  <a:pt x="2364651" y="1564617"/>
                  <a:pt x="2330433" y="1663614"/>
                </a:cubicBezTo>
                <a:cubicBezTo>
                  <a:pt x="2393104" y="1716798"/>
                  <a:pt x="2448236" y="1763206"/>
                  <a:pt x="2519834" y="1804543"/>
                </a:cubicBezTo>
                <a:cubicBezTo>
                  <a:pt x="2552551" y="1823433"/>
                  <a:pt x="2563761" y="1865269"/>
                  <a:pt x="2544872" y="1897986"/>
                </a:cubicBezTo>
                <a:lnTo>
                  <a:pt x="2492158" y="1989289"/>
                </a:lnTo>
                <a:lnTo>
                  <a:pt x="2484077" y="2003286"/>
                </a:lnTo>
                <a:lnTo>
                  <a:pt x="2431363" y="2094589"/>
                </a:lnTo>
                <a:cubicBezTo>
                  <a:pt x="2412474" y="2127306"/>
                  <a:pt x="2370638" y="2138516"/>
                  <a:pt x="2337920" y="2119627"/>
                </a:cubicBezTo>
                <a:cubicBezTo>
                  <a:pt x="2267364" y="2078891"/>
                  <a:pt x="2200538" y="2054466"/>
                  <a:pt x="2124539" y="2027280"/>
                </a:cubicBezTo>
                <a:cubicBezTo>
                  <a:pt x="2057214" y="2107748"/>
                  <a:pt x="1976764" y="2176557"/>
                  <a:pt x="1887300" y="2232322"/>
                </a:cubicBezTo>
                <a:cubicBezTo>
                  <a:pt x="1900778" y="2311297"/>
                  <a:pt x="1913246" y="2380969"/>
                  <a:pt x="1940943" y="2457067"/>
                </a:cubicBezTo>
                <a:cubicBezTo>
                  <a:pt x="1953864" y="2492568"/>
                  <a:pt x="1935560" y="2531821"/>
                  <a:pt x="1900059" y="2544743"/>
                </a:cubicBezTo>
                <a:lnTo>
                  <a:pt x="1800990" y="2580801"/>
                </a:lnTo>
                <a:lnTo>
                  <a:pt x="1785802" y="2586329"/>
                </a:lnTo>
                <a:lnTo>
                  <a:pt x="1686733" y="2622387"/>
                </a:lnTo>
                <a:cubicBezTo>
                  <a:pt x="1651232" y="2635308"/>
                  <a:pt x="1611979" y="2617004"/>
                  <a:pt x="1599057" y="2581503"/>
                </a:cubicBezTo>
                <a:cubicBezTo>
                  <a:pt x="1571962" y="2507058"/>
                  <a:pt x="1537654" y="2446693"/>
                  <a:pt x="1498305" y="2379360"/>
                </a:cubicBezTo>
                <a:cubicBezTo>
                  <a:pt x="1442336" y="2389830"/>
                  <a:pt x="1384673" y="2394621"/>
                  <a:pt x="1325890" y="2394621"/>
                </a:cubicBezTo>
                <a:cubicBezTo>
                  <a:pt x="1273846" y="2394621"/>
                  <a:pt x="1222679" y="2390865"/>
                  <a:pt x="1172834" y="2382314"/>
                </a:cubicBezTo>
                <a:cubicBezTo>
                  <a:pt x="1134367" y="2448188"/>
                  <a:pt x="1100806" y="2507712"/>
                  <a:pt x="1074199" y="2580814"/>
                </a:cubicBezTo>
                <a:cubicBezTo>
                  <a:pt x="1061278" y="2616315"/>
                  <a:pt x="1022024" y="2634619"/>
                  <a:pt x="986523" y="2621698"/>
                </a:cubicBezTo>
                <a:lnTo>
                  <a:pt x="887455" y="2585640"/>
                </a:lnTo>
                <a:lnTo>
                  <a:pt x="872266" y="2580112"/>
                </a:lnTo>
                <a:lnTo>
                  <a:pt x="773197" y="2544054"/>
                </a:lnTo>
                <a:cubicBezTo>
                  <a:pt x="737697" y="2531132"/>
                  <a:pt x="719392" y="2491879"/>
                  <a:pt x="732313" y="2456378"/>
                </a:cubicBezTo>
                <a:cubicBezTo>
                  <a:pt x="758549" y="2384297"/>
                  <a:pt x="771120" y="2317982"/>
                  <a:pt x="783804" y="2244061"/>
                </a:cubicBezTo>
                <a:cubicBezTo>
                  <a:pt x="690731" y="2188796"/>
                  <a:pt x="606943" y="2119604"/>
                  <a:pt x="536799" y="2037993"/>
                </a:cubicBezTo>
                <a:cubicBezTo>
                  <a:pt x="459642" y="2065591"/>
                  <a:pt x="392042" y="2090114"/>
                  <a:pt x="320620" y="2131349"/>
                </a:cubicBezTo>
                <a:cubicBezTo>
                  <a:pt x="287903" y="2150238"/>
                  <a:pt x="246066" y="2139028"/>
                  <a:pt x="227177" y="2106311"/>
                </a:cubicBezTo>
                <a:lnTo>
                  <a:pt x="174463" y="2015008"/>
                </a:lnTo>
                <a:lnTo>
                  <a:pt x="166382" y="2001011"/>
                </a:lnTo>
                <a:lnTo>
                  <a:pt x="113668" y="1909708"/>
                </a:lnTo>
                <a:cubicBezTo>
                  <a:pt x="94779" y="1876991"/>
                  <a:pt x="105989" y="1835155"/>
                  <a:pt x="138706" y="1816265"/>
                </a:cubicBezTo>
                <a:cubicBezTo>
                  <a:pt x="209471" y="1775409"/>
                  <a:pt x="264152" y="1729599"/>
                  <a:pt x="325920" y="1677183"/>
                </a:cubicBezTo>
                <a:cubicBezTo>
                  <a:pt x="289848" y="1577947"/>
                  <a:pt x="270161" y="1471330"/>
                  <a:pt x="269418" y="1360419"/>
                </a:cubicBezTo>
                <a:cubicBezTo>
                  <a:pt x="197758" y="1333933"/>
                  <a:pt x="133244" y="1311179"/>
                  <a:pt x="56537" y="1297653"/>
                </a:cubicBezTo>
                <a:cubicBezTo>
                  <a:pt x="19332" y="1291093"/>
                  <a:pt x="-5510" y="1255614"/>
                  <a:pt x="1050" y="1218409"/>
                </a:cubicBezTo>
                <a:lnTo>
                  <a:pt x="19357" y="1114584"/>
                </a:lnTo>
                <a:lnTo>
                  <a:pt x="22164" y="1098666"/>
                </a:lnTo>
                <a:lnTo>
                  <a:pt x="40471" y="994841"/>
                </a:lnTo>
                <a:cubicBezTo>
                  <a:pt x="47031" y="957636"/>
                  <a:pt x="82510" y="932794"/>
                  <a:pt x="119715" y="939354"/>
                </a:cubicBezTo>
                <a:cubicBezTo>
                  <a:pt x="195980" y="952801"/>
                  <a:pt x="264038" y="953554"/>
                  <a:pt x="339904" y="953187"/>
                </a:cubicBezTo>
                <a:cubicBezTo>
                  <a:pt x="378857" y="852202"/>
                  <a:pt x="432897" y="758743"/>
                  <a:pt x="499628" y="675842"/>
                </a:cubicBezTo>
                <a:cubicBezTo>
                  <a:pt x="460035" y="606387"/>
                  <a:pt x="424523" y="545285"/>
                  <a:pt x="372558" y="483355"/>
                </a:cubicBezTo>
                <a:cubicBezTo>
                  <a:pt x="348274" y="454414"/>
                  <a:pt x="352049" y="411267"/>
                  <a:pt x="380989" y="386984"/>
                </a:cubicBezTo>
                <a:lnTo>
                  <a:pt x="461751" y="319216"/>
                </a:lnTo>
                <a:lnTo>
                  <a:pt x="474133" y="308827"/>
                </a:lnTo>
                <a:lnTo>
                  <a:pt x="554894" y="241060"/>
                </a:lnTo>
                <a:cubicBezTo>
                  <a:pt x="569364" y="228918"/>
                  <a:pt x="587386" y="223791"/>
                  <a:pt x="604826" y="225316"/>
                </a:cubicBezTo>
                <a:cubicBezTo>
                  <a:pt x="622266" y="226842"/>
                  <a:pt x="639123" y="235021"/>
                  <a:pt x="651265" y="249491"/>
                </a:cubicBezTo>
                <a:cubicBezTo>
                  <a:pt x="703517" y="311762"/>
                  <a:pt x="757832" y="357505"/>
                  <a:pt x="819777" y="408902"/>
                </a:cubicBezTo>
                <a:cubicBezTo>
                  <a:pt x="910193" y="357799"/>
                  <a:pt x="1009178" y="320466"/>
                  <a:pt x="1114390" y="300984"/>
                </a:cubicBezTo>
                <a:cubicBezTo>
                  <a:pt x="1128969" y="220909"/>
                  <a:pt x="1141395" y="150426"/>
                  <a:pt x="1141395" y="68405"/>
                </a:cubicBezTo>
                <a:cubicBezTo>
                  <a:pt x="1141395" y="30626"/>
                  <a:pt x="1172021" y="0"/>
                  <a:pt x="1209800" y="0"/>
                </a:cubicBezTo>
                <a:close/>
              </a:path>
            </a:pathLst>
          </a:cu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/>
          <p:cNvGrpSpPr/>
          <p:nvPr/>
        </p:nvGrpSpPr>
        <p:grpSpPr>
          <a:xfrm>
            <a:off x="7012391" y="1689496"/>
            <a:ext cx="1435719" cy="1432958"/>
            <a:chOff x="6787209" y="1689496"/>
            <a:chExt cx="1435719" cy="1432958"/>
          </a:xfrm>
        </p:grpSpPr>
        <p:grpSp>
          <p:nvGrpSpPr>
            <p:cNvPr id="69" name="Shape 964"/>
            <p:cNvGrpSpPr/>
            <p:nvPr/>
          </p:nvGrpSpPr>
          <p:grpSpPr>
            <a:xfrm>
              <a:off x="7231894" y="2622483"/>
              <a:ext cx="978109" cy="499971"/>
              <a:chOff x="1226633" y="1105736"/>
              <a:chExt cx="1165704" cy="499971"/>
            </a:xfrm>
          </p:grpSpPr>
          <p:sp>
            <p:nvSpPr>
              <p:cNvPr id="70" name="Shape 965"/>
              <p:cNvSpPr/>
              <p:nvPr/>
            </p:nvSpPr>
            <p:spPr>
              <a:xfrm>
                <a:off x="1605237" y="1105736"/>
                <a:ext cx="408500" cy="219563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40936" y="107531"/>
                    </a:moveTo>
                    <a:cubicBezTo>
                      <a:pt x="40088" y="107531"/>
                      <a:pt x="39401" y="108810"/>
                      <a:pt x="39401" y="110387"/>
                    </a:cubicBezTo>
                    <a:cubicBezTo>
                      <a:pt x="39401" y="111964"/>
                      <a:pt x="40088" y="113243"/>
                      <a:pt x="40936" y="113243"/>
                    </a:cubicBezTo>
                    <a:lnTo>
                      <a:pt x="51571" y="113243"/>
                    </a:lnTo>
                    <a:cubicBezTo>
                      <a:pt x="52418" y="113243"/>
                      <a:pt x="53106" y="111964"/>
                      <a:pt x="53106" y="110387"/>
                    </a:cubicBezTo>
                    <a:lnTo>
                      <a:pt x="53106" y="110387"/>
                    </a:lnTo>
                    <a:cubicBezTo>
                      <a:pt x="53106" y="108810"/>
                      <a:pt x="52418" y="107531"/>
                      <a:pt x="51571" y="107531"/>
                    </a:cubicBezTo>
                    <a:close/>
                    <a:moveTo>
                      <a:pt x="40936" y="95003"/>
                    </a:moveTo>
                    <a:cubicBezTo>
                      <a:pt x="40088" y="95003"/>
                      <a:pt x="39401" y="96282"/>
                      <a:pt x="39401" y="97859"/>
                    </a:cubicBezTo>
                    <a:cubicBezTo>
                      <a:pt x="39401" y="99436"/>
                      <a:pt x="40088" y="100715"/>
                      <a:pt x="40936" y="100715"/>
                    </a:cubicBezTo>
                    <a:lnTo>
                      <a:pt x="79063" y="100715"/>
                    </a:lnTo>
                    <a:cubicBezTo>
                      <a:pt x="79911" y="100715"/>
                      <a:pt x="80598" y="99436"/>
                      <a:pt x="80598" y="97859"/>
                    </a:cubicBezTo>
                    <a:lnTo>
                      <a:pt x="80598" y="97859"/>
                    </a:lnTo>
                    <a:cubicBezTo>
                      <a:pt x="80598" y="96282"/>
                      <a:pt x="79911" y="95003"/>
                      <a:pt x="79063" y="95003"/>
                    </a:cubicBezTo>
                    <a:close/>
                    <a:moveTo>
                      <a:pt x="40936" y="82476"/>
                    </a:moveTo>
                    <a:cubicBezTo>
                      <a:pt x="40088" y="82476"/>
                      <a:pt x="39401" y="83754"/>
                      <a:pt x="39401" y="85332"/>
                    </a:cubicBezTo>
                    <a:cubicBezTo>
                      <a:pt x="39401" y="86909"/>
                      <a:pt x="40088" y="88187"/>
                      <a:pt x="40936" y="88187"/>
                    </a:cubicBezTo>
                    <a:lnTo>
                      <a:pt x="79063" y="88187"/>
                    </a:lnTo>
                    <a:cubicBezTo>
                      <a:pt x="79911" y="88187"/>
                      <a:pt x="80598" y="86909"/>
                      <a:pt x="80598" y="85332"/>
                    </a:cubicBezTo>
                    <a:lnTo>
                      <a:pt x="80598" y="85332"/>
                    </a:lnTo>
                    <a:cubicBezTo>
                      <a:pt x="80598" y="83754"/>
                      <a:pt x="79911" y="82476"/>
                      <a:pt x="79063" y="82476"/>
                    </a:cubicBezTo>
                    <a:close/>
                    <a:moveTo>
                      <a:pt x="3966" y="0"/>
                    </a:moveTo>
                    <a:lnTo>
                      <a:pt x="48174" y="0"/>
                    </a:lnTo>
                    <a:cubicBezTo>
                      <a:pt x="50365" y="0"/>
                      <a:pt x="52141" y="3304"/>
                      <a:pt x="52141" y="7380"/>
                    </a:cubicBezTo>
                    <a:lnTo>
                      <a:pt x="52141" y="36900"/>
                    </a:lnTo>
                    <a:cubicBezTo>
                      <a:pt x="52141" y="40976"/>
                      <a:pt x="50365" y="44280"/>
                      <a:pt x="48174" y="44280"/>
                    </a:cubicBezTo>
                    <a:lnTo>
                      <a:pt x="37800" y="44280"/>
                    </a:lnTo>
                    <a:cubicBezTo>
                      <a:pt x="39967" y="53658"/>
                      <a:pt x="54495" y="56211"/>
                      <a:pt x="60002" y="67201"/>
                    </a:cubicBezTo>
                    <a:cubicBezTo>
                      <a:pt x="65494" y="56212"/>
                      <a:pt x="80031" y="53661"/>
                      <a:pt x="82199" y="44280"/>
                    </a:cubicBezTo>
                    <a:lnTo>
                      <a:pt x="71825" y="44280"/>
                    </a:lnTo>
                    <a:cubicBezTo>
                      <a:pt x="69634" y="44280"/>
                      <a:pt x="67858" y="40976"/>
                      <a:pt x="67858" y="36900"/>
                    </a:cubicBezTo>
                    <a:lnTo>
                      <a:pt x="67858" y="7380"/>
                    </a:lnTo>
                    <a:cubicBezTo>
                      <a:pt x="67858" y="3304"/>
                      <a:pt x="69634" y="0"/>
                      <a:pt x="71825" y="0"/>
                    </a:cubicBezTo>
                    <a:lnTo>
                      <a:pt x="116033" y="0"/>
                    </a:lnTo>
                    <a:cubicBezTo>
                      <a:pt x="118224" y="0"/>
                      <a:pt x="120000" y="3304"/>
                      <a:pt x="120000" y="7380"/>
                    </a:cubicBezTo>
                    <a:lnTo>
                      <a:pt x="120000" y="36900"/>
                    </a:lnTo>
                    <a:cubicBezTo>
                      <a:pt x="120000" y="40976"/>
                      <a:pt x="118224" y="44280"/>
                      <a:pt x="116033" y="44280"/>
                    </a:cubicBezTo>
                    <a:lnTo>
                      <a:pt x="93636" y="44280"/>
                    </a:lnTo>
                    <a:cubicBezTo>
                      <a:pt x="91919" y="60171"/>
                      <a:pt x="69215" y="64236"/>
                      <a:pt x="68927" y="75719"/>
                    </a:cubicBezTo>
                    <a:lnTo>
                      <a:pt x="92810" y="75719"/>
                    </a:lnTo>
                    <a:cubicBezTo>
                      <a:pt x="95001" y="75719"/>
                      <a:pt x="96777" y="79023"/>
                      <a:pt x="96777" y="83099"/>
                    </a:cubicBezTo>
                    <a:lnTo>
                      <a:pt x="96777" y="112619"/>
                    </a:lnTo>
                    <a:cubicBezTo>
                      <a:pt x="96777" y="116695"/>
                      <a:pt x="95001" y="120000"/>
                      <a:pt x="92810" y="120000"/>
                    </a:cubicBezTo>
                    <a:lnTo>
                      <a:pt x="27189" y="120000"/>
                    </a:lnTo>
                    <a:cubicBezTo>
                      <a:pt x="24998" y="120000"/>
                      <a:pt x="23222" y="116695"/>
                      <a:pt x="23222" y="112619"/>
                    </a:cubicBezTo>
                    <a:lnTo>
                      <a:pt x="23222" y="83099"/>
                    </a:lnTo>
                    <a:cubicBezTo>
                      <a:pt x="23222" y="79023"/>
                      <a:pt x="24998" y="75719"/>
                      <a:pt x="27189" y="75719"/>
                    </a:cubicBezTo>
                    <a:lnTo>
                      <a:pt x="51072" y="75719"/>
                    </a:lnTo>
                    <a:cubicBezTo>
                      <a:pt x="50784" y="64236"/>
                      <a:pt x="28080" y="60171"/>
                      <a:pt x="26363" y="44280"/>
                    </a:cubicBezTo>
                    <a:lnTo>
                      <a:pt x="3966" y="44280"/>
                    </a:lnTo>
                    <a:cubicBezTo>
                      <a:pt x="1775" y="44280"/>
                      <a:pt x="0" y="40976"/>
                      <a:pt x="0" y="36900"/>
                    </a:cubicBezTo>
                    <a:lnTo>
                      <a:pt x="0" y="7380"/>
                    </a:lnTo>
                    <a:cubicBezTo>
                      <a:pt x="0" y="3304"/>
                      <a:pt x="1775" y="0"/>
                      <a:pt x="396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None/>
                </a:pPr>
                <a:endParaRPr sz="1800" b="0" i="0" u="none" strike="noStrike" cap="none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" name="Shape 966"/>
              <p:cNvSpPr txBox="1"/>
              <p:nvPr/>
            </p:nvSpPr>
            <p:spPr>
              <a:xfrm>
                <a:off x="1226633" y="1328709"/>
                <a:ext cx="1165704" cy="276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SzPct val="25000"/>
                  <a:buNone/>
                </a:pPr>
                <a:r>
                  <a:rPr lang="en-US" sz="1200" b="1" i="0" u="none" strike="noStrike" cap="none" dirty="0">
                    <a:solidFill>
                      <a:schemeClr val="lt2"/>
                    </a:solidFill>
                    <a:latin typeface="Arial"/>
                    <a:ea typeface="Arial"/>
                    <a:cs typeface="Arial"/>
                    <a:sym typeface="Arial"/>
                  </a:rPr>
                  <a:t>Desired </a:t>
                </a:r>
                <a:endParaRPr lang="en-US" sz="1200" b="1" i="0" u="none" strike="noStrike" cap="none" dirty="0" smtClean="0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83" name="Shape 335"/>
            <p:cNvCxnSpPr/>
            <p:nvPr/>
          </p:nvCxnSpPr>
          <p:spPr>
            <a:xfrm rot="10800000" flipV="1">
              <a:off x="6787209" y="1689496"/>
              <a:ext cx="1435719" cy="750080"/>
            </a:xfrm>
            <a:prstGeom prst="bentConnector3">
              <a:avLst>
                <a:gd name="adj1" fmla="val -322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stealth" w="lg" len="lg"/>
              <a:tailEnd type="none" w="lg" len="lg"/>
            </a:ln>
          </p:spPr>
        </p:cxnSp>
      </p:grpSp>
      <p:grpSp>
        <p:nvGrpSpPr>
          <p:cNvPr id="37" name="Group 36"/>
          <p:cNvGrpSpPr/>
          <p:nvPr/>
        </p:nvGrpSpPr>
        <p:grpSpPr>
          <a:xfrm>
            <a:off x="7012391" y="1677108"/>
            <a:ext cx="2131812" cy="1445347"/>
            <a:chOff x="6787209" y="1677108"/>
            <a:chExt cx="2131812" cy="1445347"/>
          </a:xfrm>
        </p:grpSpPr>
        <p:grpSp>
          <p:nvGrpSpPr>
            <p:cNvPr id="72" name="Shape 973"/>
            <p:cNvGrpSpPr/>
            <p:nvPr/>
          </p:nvGrpSpPr>
          <p:grpSpPr>
            <a:xfrm>
              <a:off x="7846291" y="2625893"/>
              <a:ext cx="1072730" cy="496562"/>
              <a:chOff x="2260765" y="1094930"/>
              <a:chExt cx="1072730" cy="496562"/>
            </a:xfrm>
          </p:grpSpPr>
          <p:sp>
            <p:nvSpPr>
              <p:cNvPr id="77" name="Shape 974"/>
              <p:cNvSpPr txBox="1"/>
              <p:nvPr/>
            </p:nvSpPr>
            <p:spPr>
              <a:xfrm>
                <a:off x="2260765" y="1314494"/>
                <a:ext cx="1072730" cy="276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SzPct val="25000"/>
                  <a:buNone/>
                </a:pPr>
                <a:r>
                  <a:rPr lang="en-US" sz="1200" b="1" i="0" u="none" strike="noStrike" cap="none" dirty="0">
                    <a:solidFill>
                      <a:schemeClr val="lt2"/>
                    </a:solidFill>
                    <a:latin typeface="Arial"/>
                    <a:ea typeface="Arial"/>
                    <a:cs typeface="Arial"/>
                    <a:sym typeface="Arial"/>
                  </a:rPr>
                  <a:t>Actual </a:t>
                </a:r>
                <a:endParaRPr lang="en-US" sz="1200" b="1" i="0" u="none" strike="noStrike" cap="none" dirty="0" smtClean="0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" name="Shape 975"/>
              <p:cNvSpPr/>
              <p:nvPr/>
            </p:nvSpPr>
            <p:spPr>
              <a:xfrm>
                <a:off x="2671932" y="1094930"/>
                <a:ext cx="329446" cy="219563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21964" y="107531"/>
                    </a:moveTo>
                    <a:cubicBezTo>
                      <a:pt x="20913" y="107531"/>
                      <a:pt x="20061" y="108810"/>
                      <a:pt x="20060" y="110387"/>
                    </a:cubicBezTo>
                    <a:cubicBezTo>
                      <a:pt x="20061" y="111964"/>
                      <a:pt x="20913" y="113243"/>
                      <a:pt x="21964" y="113243"/>
                    </a:cubicBezTo>
                    <a:lnTo>
                      <a:pt x="35151" y="113243"/>
                    </a:lnTo>
                    <a:cubicBezTo>
                      <a:pt x="36202" y="113243"/>
                      <a:pt x="37054" y="111964"/>
                      <a:pt x="37054" y="110387"/>
                    </a:cubicBezTo>
                    <a:lnTo>
                      <a:pt x="37054" y="110387"/>
                    </a:lnTo>
                    <a:cubicBezTo>
                      <a:pt x="37054" y="108810"/>
                      <a:pt x="36202" y="107531"/>
                      <a:pt x="35151" y="107531"/>
                    </a:cubicBezTo>
                    <a:close/>
                    <a:moveTo>
                      <a:pt x="21964" y="95003"/>
                    </a:moveTo>
                    <a:cubicBezTo>
                      <a:pt x="20913" y="95003"/>
                      <a:pt x="20061" y="96282"/>
                      <a:pt x="20060" y="97859"/>
                    </a:cubicBezTo>
                    <a:cubicBezTo>
                      <a:pt x="20061" y="99436"/>
                      <a:pt x="20913" y="100715"/>
                      <a:pt x="21964" y="100715"/>
                    </a:cubicBezTo>
                    <a:lnTo>
                      <a:pt x="69240" y="100715"/>
                    </a:lnTo>
                    <a:cubicBezTo>
                      <a:pt x="70292" y="100715"/>
                      <a:pt x="71144" y="99436"/>
                      <a:pt x="71144" y="97859"/>
                    </a:cubicBezTo>
                    <a:lnTo>
                      <a:pt x="71144" y="97859"/>
                    </a:lnTo>
                    <a:cubicBezTo>
                      <a:pt x="71144" y="96282"/>
                      <a:pt x="70292" y="95003"/>
                      <a:pt x="69240" y="95003"/>
                    </a:cubicBezTo>
                    <a:close/>
                    <a:moveTo>
                      <a:pt x="21964" y="82476"/>
                    </a:moveTo>
                    <a:cubicBezTo>
                      <a:pt x="20913" y="82476"/>
                      <a:pt x="20061" y="83754"/>
                      <a:pt x="20060" y="85332"/>
                    </a:cubicBezTo>
                    <a:cubicBezTo>
                      <a:pt x="20061" y="86909"/>
                      <a:pt x="20913" y="88187"/>
                      <a:pt x="21964" y="88187"/>
                    </a:cubicBezTo>
                    <a:lnTo>
                      <a:pt x="69240" y="88187"/>
                    </a:lnTo>
                    <a:cubicBezTo>
                      <a:pt x="70292" y="88187"/>
                      <a:pt x="71144" y="86909"/>
                      <a:pt x="71144" y="85332"/>
                    </a:cubicBezTo>
                    <a:lnTo>
                      <a:pt x="71144" y="85332"/>
                    </a:lnTo>
                    <a:cubicBezTo>
                      <a:pt x="71144" y="83754"/>
                      <a:pt x="70292" y="82476"/>
                      <a:pt x="69240" y="82476"/>
                    </a:cubicBezTo>
                    <a:close/>
                    <a:moveTo>
                      <a:pt x="60265" y="0"/>
                    </a:moveTo>
                    <a:lnTo>
                      <a:pt x="115081" y="0"/>
                    </a:lnTo>
                    <a:cubicBezTo>
                      <a:pt x="117797" y="0"/>
                      <a:pt x="120000" y="3304"/>
                      <a:pt x="120000" y="7380"/>
                    </a:cubicBezTo>
                    <a:lnTo>
                      <a:pt x="120000" y="36900"/>
                    </a:lnTo>
                    <a:cubicBezTo>
                      <a:pt x="120000" y="40976"/>
                      <a:pt x="117797" y="44280"/>
                      <a:pt x="115081" y="44280"/>
                    </a:cubicBezTo>
                    <a:lnTo>
                      <a:pt x="87308" y="44280"/>
                    </a:lnTo>
                    <a:cubicBezTo>
                      <a:pt x="85180" y="60171"/>
                      <a:pt x="57027" y="64236"/>
                      <a:pt x="56672" y="75719"/>
                    </a:cubicBezTo>
                    <a:lnTo>
                      <a:pt x="86286" y="75719"/>
                    </a:lnTo>
                    <a:cubicBezTo>
                      <a:pt x="89003" y="75719"/>
                      <a:pt x="91205" y="79023"/>
                      <a:pt x="91205" y="83099"/>
                    </a:cubicBezTo>
                    <a:lnTo>
                      <a:pt x="91205" y="112619"/>
                    </a:lnTo>
                    <a:cubicBezTo>
                      <a:pt x="91205" y="116695"/>
                      <a:pt x="89003" y="120000"/>
                      <a:pt x="86286" y="120000"/>
                    </a:cubicBezTo>
                    <a:lnTo>
                      <a:pt x="4918" y="120000"/>
                    </a:lnTo>
                    <a:cubicBezTo>
                      <a:pt x="2202" y="120000"/>
                      <a:pt x="0" y="116695"/>
                      <a:pt x="0" y="112619"/>
                    </a:cubicBezTo>
                    <a:lnTo>
                      <a:pt x="0" y="83099"/>
                    </a:lnTo>
                    <a:cubicBezTo>
                      <a:pt x="0" y="79023"/>
                      <a:pt x="2202" y="75719"/>
                      <a:pt x="4918" y="75719"/>
                    </a:cubicBezTo>
                    <a:lnTo>
                      <a:pt x="42736" y="75719"/>
                    </a:lnTo>
                    <a:cubicBezTo>
                      <a:pt x="43486" y="56974"/>
                      <a:pt x="69893" y="55751"/>
                      <a:pt x="73235" y="44280"/>
                    </a:cubicBezTo>
                    <a:lnTo>
                      <a:pt x="60265" y="44280"/>
                    </a:lnTo>
                    <a:cubicBezTo>
                      <a:pt x="57549" y="44280"/>
                      <a:pt x="55346" y="40976"/>
                      <a:pt x="55346" y="36900"/>
                    </a:cubicBezTo>
                    <a:lnTo>
                      <a:pt x="55346" y="7380"/>
                    </a:lnTo>
                    <a:cubicBezTo>
                      <a:pt x="55346" y="3304"/>
                      <a:pt x="57549" y="0"/>
                      <a:pt x="6026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90" name="Shape 335"/>
            <p:cNvCxnSpPr/>
            <p:nvPr/>
          </p:nvCxnSpPr>
          <p:spPr>
            <a:xfrm flipV="1">
              <a:off x="6787209" y="1677108"/>
              <a:ext cx="1548609" cy="899236"/>
            </a:xfrm>
            <a:prstGeom prst="bentConnector3">
              <a:avLst>
                <a:gd name="adj1" fmla="val 100084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stealth" w="lg" len="lg"/>
              <a:tailEnd type="none" w="lg" len="lg"/>
            </a:ln>
          </p:spPr>
        </p:cxnSp>
      </p:grpSp>
      <p:sp>
        <p:nvSpPr>
          <p:cNvPr id="111" name="TextBox 110"/>
          <p:cNvSpPr txBox="1"/>
          <p:nvPr/>
        </p:nvSpPr>
        <p:spPr>
          <a:xfrm>
            <a:off x="3493548" y="893861"/>
            <a:ext cx="1653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4D4D4D"/>
                </a:solidFill>
              </a:rPr>
              <a:t>Scale Request</a:t>
            </a:r>
            <a:endParaRPr lang="en-US" dirty="0">
              <a:solidFill>
                <a:srgbClr val="4D4D4D"/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5828005" y="881794"/>
            <a:ext cx="12495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4D4D4D"/>
                </a:solidFill>
              </a:rPr>
              <a:t>LRP</a:t>
            </a:r>
            <a:endParaRPr lang="en-US" dirty="0">
              <a:solidFill>
                <a:srgbClr val="4D4D4D"/>
              </a:solidFill>
            </a:endParaRPr>
          </a:p>
        </p:txBody>
      </p:sp>
      <p:sp>
        <p:nvSpPr>
          <p:cNvPr id="113" name="AutoShape 10"/>
          <p:cNvSpPr>
            <a:spLocks noChangeArrowheads="1"/>
          </p:cNvSpPr>
          <p:nvPr/>
        </p:nvSpPr>
        <p:spPr bwMode="auto">
          <a:xfrm>
            <a:off x="3793323" y="3264052"/>
            <a:ext cx="798918" cy="291135"/>
          </a:xfrm>
          <a:prstGeom prst="roundRect">
            <a:avLst>
              <a:gd name="adj" fmla="val 236"/>
            </a:avLst>
          </a:prstGeom>
          <a:solidFill>
            <a:srgbClr val="004A4A"/>
          </a:solidFill>
          <a:ln w="9525" cap="flat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/>
          <a:p>
            <a:pPr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FFFFFF"/>
                </a:solidFill>
              </a:rPr>
              <a:t>Executor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114" name="Shape 368"/>
          <p:cNvSpPr/>
          <p:nvPr/>
        </p:nvSpPr>
        <p:spPr>
          <a:xfrm rot="5400000">
            <a:off x="4462663" y="3200334"/>
            <a:ext cx="478983" cy="186586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7664" y="12890"/>
                </a:moveTo>
                <a:lnTo>
                  <a:pt x="112335" y="12890"/>
                </a:lnTo>
                <a:lnTo>
                  <a:pt x="112335" y="3984"/>
                </a:lnTo>
                <a:lnTo>
                  <a:pt x="7664" y="3984"/>
                </a:lnTo>
                <a:close/>
                <a:moveTo>
                  <a:pt x="7664" y="25781"/>
                </a:moveTo>
                <a:lnTo>
                  <a:pt x="112335" y="25781"/>
                </a:lnTo>
                <a:lnTo>
                  <a:pt x="112335" y="16874"/>
                </a:lnTo>
                <a:lnTo>
                  <a:pt x="7664" y="16874"/>
                </a:lnTo>
                <a:close/>
                <a:moveTo>
                  <a:pt x="7664" y="38671"/>
                </a:moveTo>
                <a:lnTo>
                  <a:pt x="112335" y="38671"/>
                </a:lnTo>
                <a:lnTo>
                  <a:pt x="112335" y="29765"/>
                </a:lnTo>
                <a:lnTo>
                  <a:pt x="7664" y="29765"/>
                </a:lnTo>
                <a:close/>
                <a:moveTo>
                  <a:pt x="7664" y="51562"/>
                </a:moveTo>
                <a:lnTo>
                  <a:pt x="112335" y="51562"/>
                </a:lnTo>
                <a:lnTo>
                  <a:pt x="112335" y="42656"/>
                </a:lnTo>
                <a:lnTo>
                  <a:pt x="7664" y="42656"/>
                </a:lnTo>
                <a:close/>
                <a:moveTo>
                  <a:pt x="7664" y="64452"/>
                </a:moveTo>
                <a:lnTo>
                  <a:pt x="112335" y="64452"/>
                </a:lnTo>
                <a:lnTo>
                  <a:pt x="112335" y="55546"/>
                </a:lnTo>
                <a:lnTo>
                  <a:pt x="7664" y="55546"/>
                </a:lnTo>
                <a:close/>
                <a:moveTo>
                  <a:pt x="7664" y="77343"/>
                </a:moveTo>
                <a:lnTo>
                  <a:pt x="112335" y="77343"/>
                </a:lnTo>
                <a:lnTo>
                  <a:pt x="112335" y="68437"/>
                </a:lnTo>
                <a:lnTo>
                  <a:pt x="7664" y="68437"/>
                </a:lnTo>
                <a:close/>
                <a:moveTo>
                  <a:pt x="7664" y="90234"/>
                </a:moveTo>
                <a:lnTo>
                  <a:pt x="112335" y="90234"/>
                </a:lnTo>
                <a:lnTo>
                  <a:pt x="112335" y="81328"/>
                </a:lnTo>
                <a:lnTo>
                  <a:pt x="7664" y="81328"/>
                </a:lnTo>
                <a:close/>
                <a:moveTo>
                  <a:pt x="7664" y="103124"/>
                </a:moveTo>
                <a:lnTo>
                  <a:pt x="112335" y="103124"/>
                </a:lnTo>
                <a:lnTo>
                  <a:pt x="112335" y="94218"/>
                </a:lnTo>
                <a:lnTo>
                  <a:pt x="7664" y="94218"/>
                </a:lnTo>
                <a:close/>
                <a:moveTo>
                  <a:pt x="7664" y="116015"/>
                </a:moveTo>
                <a:lnTo>
                  <a:pt x="112335" y="116015"/>
                </a:lnTo>
                <a:lnTo>
                  <a:pt x="112335" y="107109"/>
                </a:lnTo>
                <a:lnTo>
                  <a:pt x="7664" y="107109"/>
                </a:lnTo>
                <a:close/>
                <a:moveTo>
                  <a:pt x="0" y="119999"/>
                </a:moveTo>
                <a:lnTo>
                  <a:pt x="0" y="0"/>
                </a:lnTo>
                <a:lnTo>
                  <a:pt x="1916" y="0"/>
                </a:lnTo>
                <a:lnTo>
                  <a:pt x="7664" y="0"/>
                </a:lnTo>
                <a:lnTo>
                  <a:pt x="112335" y="0"/>
                </a:lnTo>
                <a:lnTo>
                  <a:pt x="114251" y="0"/>
                </a:lnTo>
                <a:lnTo>
                  <a:pt x="120000" y="0"/>
                </a:lnTo>
                <a:lnTo>
                  <a:pt x="120000" y="119999"/>
                </a:lnTo>
                <a:lnTo>
                  <a:pt x="114251" y="119999"/>
                </a:lnTo>
                <a:lnTo>
                  <a:pt x="114251" y="120000"/>
                </a:lnTo>
                <a:lnTo>
                  <a:pt x="1916" y="120000"/>
                </a:lnTo>
                <a:lnTo>
                  <a:pt x="1916" y="119999"/>
                </a:lnTo>
                <a:close/>
              </a:path>
            </a:pathLst>
          </a:custGeom>
          <a:solidFill>
            <a:schemeClr val="bg1">
              <a:lumMod val="95000"/>
              <a:alpha val="40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5" name="Straight Arrow Connector 114"/>
          <p:cNvCxnSpPr/>
          <p:nvPr/>
        </p:nvCxnSpPr>
        <p:spPr>
          <a:xfrm>
            <a:off x="4153076" y="3562740"/>
            <a:ext cx="0" cy="331033"/>
          </a:xfrm>
          <a:prstGeom prst="straightConnector1">
            <a:avLst/>
          </a:prstGeom>
          <a:ln>
            <a:solidFill>
              <a:schemeClr val="bg1"/>
            </a:solidFill>
            <a:headEnd type="none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6" name="Freeform 21"/>
          <p:cNvSpPr>
            <a:spLocks noChangeArrowheads="1"/>
          </p:cNvSpPr>
          <p:nvPr/>
        </p:nvSpPr>
        <p:spPr bwMode="auto">
          <a:xfrm>
            <a:off x="5279725" y="3948527"/>
            <a:ext cx="255341" cy="239897"/>
          </a:xfrm>
          <a:custGeom>
            <a:avLst/>
            <a:gdLst>
              <a:gd name="G0" fmla="+- 1 0 0"/>
              <a:gd name="G1" fmla="+- 1 0 0"/>
              <a:gd name="G2" fmla="+- 1 0 0"/>
              <a:gd name="G3" fmla="+- 1 0 0"/>
              <a:gd name="G4" fmla="+- 1 0 0"/>
              <a:gd name="G5" fmla="+- 1 0 0"/>
              <a:gd name="G6" fmla="+- 1 0 0"/>
              <a:gd name="G7" fmla="+- 1 0 0"/>
              <a:gd name="G8" fmla="+- 1 0 0"/>
              <a:gd name="G9" fmla="+- 1 0 0"/>
              <a:gd name="G10" fmla="+- 1 0 0"/>
              <a:gd name="G11" fmla="+- 1 0 0"/>
              <a:gd name="G12" fmla="+- 1 0 0"/>
              <a:gd name="G13" fmla="+- 1 0 0"/>
              <a:gd name="G14" fmla="+- 1 0 0"/>
              <a:gd name="G15" fmla="+- 1 0 0"/>
              <a:gd name="G16" fmla="+- 1 0 0"/>
              <a:gd name="G17" fmla="+- 1 0 0"/>
              <a:gd name="G18" fmla="+- 1 0 0"/>
              <a:gd name="G19" fmla="+- 1 0 0"/>
              <a:gd name="G20" fmla="+- 1 0 0"/>
              <a:gd name="G21" fmla="+- 1 0 0"/>
              <a:gd name="G22" fmla="+- 1 0 0"/>
              <a:gd name="G23" fmla="+- 1 0 0"/>
              <a:gd name="G24" fmla="+- 1 0 0"/>
              <a:gd name="G25" fmla="+- 1 0 0"/>
              <a:gd name="G26" fmla="+- 1 0 0"/>
              <a:gd name="G27" fmla="+- 1 0 0"/>
              <a:gd name="G28" fmla="+- 1 0 0"/>
              <a:gd name="G29" fmla="+- 1 0 0"/>
              <a:gd name="G30" fmla="+- 1 0 0"/>
              <a:gd name="G31" fmla="+- 1 0 0"/>
              <a:gd name="G32" fmla="+- 1 0 0"/>
              <a:gd name="G33" fmla="+- 1 0 0"/>
              <a:gd name="G34" fmla="+- 1 0 0"/>
              <a:gd name="G35" fmla="+- 1 0 0"/>
              <a:gd name="G36" fmla="+- 1 0 0"/>
              <a:gd name="G37" fmla="+- 1 0 0"/>
              <a:gd name="G38" fmla="+- 1 0 0"/>
              <a:gd name="G39" fmla="+- 1 0 0"/>
              <a:gd name="G40" fmla="+- 1 0 0"/>
              <a:gd name="G41" fmla="+- 1 0 0"/>
              <a:gd name="G42" fmla="+- 1 0 0"/>
              <a:gd name="G43" fmla="+- 1 0 0"/>
              <a:gd name="G44" fmla="+- 1 0 0"/>
              <a:gd name="G45" fmla="+- 1 0 0"/>
              <a:gd name="G46" fmla="+- 1 0 0"/>
              <a:gd name="G47" fmla="+- 1 0 0"/>
              <a:gd name="G48" fmla="+- 1 0 0"/>
              <a:gd name="G49" fmla="+- 1 0 0"/>
              <a:gd name="G50" fmla="+- 1 0 0"/>
              <a:gd name="G51" fmla="+- 1 0 0"/>
              <a:gd name="G52" fmla="+- 1 0 0"/>
              <a:gd name="G53" fmla="+- 31355 0 0"/>
              <a:gd name="G54" fmla="+- 29966 0 0"/>
              <a:gd name="G55" fmla="+- 4021 0 0"/>
              <a:gd name="G56" fmla="+- 2632 0 0"/>
              <a:gd name="G57" fmla="+- 1 0 0"/>
              <a:gd name="G58" fmla="+- 1 0 0"/>
              <a:gd name="G59" fmla="+- 1 0 0"/>
              <a:gd name="G60" fmla="+- 1 0 0"/>
              <a:gd name="G61" fmla="+- 1 0 0"/>
              <a:gd name="G62" fmla="+- 1 0 0"/>
              <a:gd name="G63" fmla="+- 1 0 0"/>
              <a:gd name="T0" fmla="*/ 495299 w 990600"/>
              <a:gd name="T1" fmla="*/ 621778 h 1265275"/>
              <a:gd name="T2" fmla="*/ 371473 w 990600"/>
              <a:gd name="T3" fmla="*/ 745604 h 1265275"/>
              <a:gd name="T4" fmla="*/ 457199 w 990600"/>
              <a:gd name="T5" fmla="*/ 861738 h 1265275"/>
              <a:gd name="T6" fmla="*/ 457199 w 990600"/>
              <a:gd name="T7" fmla="*/ 1103911 h 1265275"/>
              <a:gd name="T8" fmla="*/ 495299 w 990600"/>
              <a:gd name="T9" fmla="*/ 1142011 h 1265275"/>
              <a:gd name="T10" fmla="*/ 533399 w 990600"/>
              <a:gd name="T11" fmla="*/ 1103911 h 1265275"/>
              <a:gd name="T12" fmla="*/ 533399 w 990600"/>
              <a:gd name="T13" fmla="*/ 861738 h 1265275"/>
              <a:gd name="T14" fmla="*/ 619125 w 990600"/>
              <a:gd name="T15" fmla="*/ 745604 h 1265275"/>
              <a:gd name="T16" fmla="*/ 495299 w 990600"/>
              <a:gd name="T17" fmla="*/ 621778 h 1265275"/>
              <a:gd name="T18" fmla="*/ 495297 w 990600"/>
              <a:gd name="T19" fmla="*/ 170493 h 1265275"/>
              <a:gd name="T20" fmla="*/ 307802 w 990600"/>
              <a:gd name="T21" fmla="*/ 357987 h 1265275"/>
              <a:gd name="T22" fmla="*/ 307804 w 990600"/>
              <a:gd name="T23" fmla="*/ 357991 h 1265275"/>
              <a:gd name="T24" fmla="*/ 307544 w 990600"/>
              <a:gd name="T25" fmla="*/ 357991 h 1265275"/>
              <a:gd name="T26" fmla="*/ 307544 w 990600"/>
              <a:gd name="T27" fmla="*/ 538211 h 1265275"/>
              <a:gd name="T28" fmla="*/ 683058 w 990600"/>
              <a:gd name="T29" fmla="*/ 538211 h 1265275"/>
              <a:gd name="T30" fmla="*/ 683058 w 990600"/>
              <a:gd name="T31" fmla="*/ 357991 h 1265275"/>
              <a:gd name="T32" fmla="*/ 682792 w 990600"/>
              <a:gd name="T33" fmla="*/ 357991 h 1265275"/>
              <a:gd name="T34" fmla="*/ 682792 w 990600"/>
              <a:gd name="T35" fmla="*/ 357987 h 1265275"/>
              <a:gd name="T36" fmla="*/ 495297 w 990600"/>
              <a:gd name="T37" fmla="*/ 170493 h 1265275"/>
              <a:gd name="T38" fmla="*/ 495300 w 990600"/>
              <a:gd name="T39" fmla="*/ 0 h 1265275"/>
              <a:gd name="T40" fmla="*/ 841781 w 990600"/>
              <a:gd name="T41" fmla="*/ 346479 h 1265275"/>
              <a:gd name="T42" fmla="*/ 841781 w 990600"/>
              <a:gd name="T43" fmla="*/ 346481 h 1265275"/>
              <a:gd name="T44" fmla="*/ 841781 w 990600"/>
              <a:gd name="T45" fmla="*/ 538211 h 1265275"/>
              <a:gd name="T46" fmla="*/ 869420 w 990600"/>
              <a:gd name="T47" fmla="*/ 538211 h 1265275"/>
              <a:gd name="T48" fmla="*/ 990600 w 990600"/>
              <a:gd name="T49" fmla="*/ 659391 h 1265275"/>
              <a:gd name="T50" fmla="*/ 990600 w 990600"/>
              <a:gd name="T51" fmla="*/ 1144095 h 1265275"/>
              <a:gd name="T52" fmla="*/ 869420 w 990600"/>
              <a:gd name="T53" fmla="*/ 1265275 h 1265275"/>
              <a:gd name="T54" fmla="*/ 121180 w 990600"/>
              <a:gd name="T55" fmla="*/ 1265275 h 1265275"/>
              <a:gd name="T56" fmla="*/ 0 w 990600"/>
              <a:gd name="T57" fmla="*/ 1144095 h 1265275"/>
              <a:gd name="T58" fmla="*/ 0 w 990600"/>
              <a:gd name="T59" fmla="*/ 659391 h 1265275"/>
              <a:gd name="T60" fmla="*/ 121180 w 990600"/>
              <a:gd name="T61" fmla="*/ 538211 h 1265275"/>
              <a:gd name="T62" fmla="*/ 148819 w 990600"/>
              <a:gd name="T63" fmla="*/ 538211 h 1265275"/>
              <a:gd name="T64" fmla="*/ 148819 w 990600"/>
              <a:gd name="T65" fmla="*/ 346481 h 1265275"/>
              <a:gd name="T66" fmla="*/ 495300 w 990600"/>
              <a:gd name="T67" fmla="*/ 0 h 1265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990600" h="1265275">
                <a:moveTo>
                  <a:pt x="495299" y="621778"/>
                </a:moveTo>
                <a:cubicBezTo>
                  <a:pt x="426912" y="621778"/>
                  <a:pt x="371473" y="677217"/>
                  <a:pt x="371473" y="745604"/>
                </a:cubicBezTo>
                <a:cubicBezTo>
                  <a:pt x="371473" y="800510"/>
                  <a:pt x="407209" y="847069"/>
                  <a:pt x="457199" y="861738"/>
                </a:cubicBezTo>
                <a:lnTo>
                  <a:pt x="457199" y="1103911"/>
                </a:lnTo>
                <a:cubicBezTo>
                  <a:pt x="457199" y="1124953"/>
                  <a:pt x="474257" y="1142011"/>
                  <a:pt x="495299" y="1142011"/>
                </a:cubicBezTo>
                <a:cubicBezTo>
                  <a:pt x="516341" y="1142011"/>
                  <a:pt x="533399" y="1124953"/>
                  <a:pt x="533399" y="1103911"/>
                </a:cubicBezTo>
                <a:lnTo>
                  <a:pt x="533399" y="861738"/>
                </a:lnTo>
                <a:cubicBezTo>
                  <a:pt x="583390" y="847069"/>
                  <a:pt x="619125" y="800510"/>
                  <a:pt x="619125" y="745604"/>
                </a:cubicBezTo>
                <a:cubicBezTo>
                  <a:pt x="619125" y="677217"/>
                  <a:pt x="563686" y="621778"/>
                  <a:pt x="495299" y="621778"/>
                </a:cubicBezTo>
                <a:close/>
                <a:moveTo>
                  <a:pt x="495297" y="170493"/>
                </a:moveTo>
                <a:cubicBezTo>
                  <a:pt x="391746" y="170493"/>
                  <a:pt x="307802" y="254436"/>
                  <a:pt x="307802" y="357987"/>
                </a:cubicBezTo>
                <a:lnTo>
                  <a:pt x="307804" y="357991"/>
                </a:lnTo>
                <a:lnTo>
                  <a:pt x="307544" y="357991"/>
                </a:lnTo>
                <a:lnTo>
                  <a:pt x="307544" y="538211"/>
                </a:lnTo>
                <a:lnTo>
                  <a:pt x="683058" y="538211"/>
                </a:lnTo>
                <a:lnTo>
                  <a:pt x="683058" y="357991"/>
                </a:lnTo>
                <a:lnTo>
                  <a:pt x="682792" y="357991"/>
                </a:lnTo>
                <a:cubicBezTo>
                  <a:pt x="682792" y="357988"/>
                  <a:pt x="682792" y="357988"/>
                  <a:pt x="682792" y="357987"/>
                </a:cubicBezTo>
                <a:cubicBezTo>
                  <a:pt x="682792" y="254436"/>
                  <a:pt x="598848" y="170493"/>
                  <a:pt x="495297" y="170493"/>
                </a:cubicBezTo>
                <a:close/>
                <a:moveTo>
                  <a:pt x="495300" y="0"/>
                </a:moveTo>
                <a:cubicBezTo>
                  <a:pt x="686657" y="0"/>
                  <a:pt x="841781" y="155124"/>
                  <a:pt x="841781" y="346479"/>
                </a:cubicBezTo>
                <a:lnTo>
                  <a:pt x="841781" y="346481"/>
                </a:lnTo>
                <a:lnTo>
                  <a:pt x="841781" y="538211"/>
                </a:lnTo>
                <a:lnTo>
                  <a:pt x="869420" y="538211"/>
                </a:lnTo>
                <a:cubicBezTo>
                  <a:pt x="936346" y="538211"/>
                  <a:pt x="990600" y="592465"/>
                  <a:pt x="990600" y="659391"/>
                </a:cubicBezTo>
                <a:lnTo>
                  <a:pt x="990600" y="1144095"/>
                </a:lnTo>
                <a:cubicBezTo>
                  <a:pt x="990600" y="1211021"/>
                  <a:pt x="936346" y="1265275"/>
                  <a:pt x="869420" y="1265275"/>
                </a:cubicBezTo>
                <a:lnTo>
                  <a:pt x="121180" y="1265275"/>
                </a:lnTo>
                <a:cubicBezTo>
                  <a:pt x="54254" y="1265275"/>
                  <a:pt x="0" y="1211021"/>
                  <a:pt x="0" y="1144095"/>
                </a:cubicBezTo>
                <a:lnTo>
                  <a:pt x="0" y="659391"/>
                </a:lnTo>
                <a:cubicBezTo>
                  <a:pt x="0" y="592465"/>
                  <a:pt x="54254" y="538211"/>
                  <a:pt x="121180" y="538211"/>
                </a:cubicBezTo>
                <a:lnTo>
                  <a:pt x="148819" y="538211"/>
                </a:lnTo>
                <a:lnTo>
                  <a:pt x="148819" y="346481"/>
                </a:lnTo>
                <a:cubicBezTo>
                  <a:pt x="148819" y="155124"/>
                  <a:pt x="303944" y="0"/>
                  <a:pt x="49530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" name="TextBox 73"/>
          <p:cNvSpPr txBox="1"/>
          <p:nvPr/>
        </p:nvSpPr>
        <p:spPr>
          <a:xfrm>
            <a:off x="3494555" y="891756"/>
            <a:ext cx="1653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4D4D4D"/>
                </a:solidFill>
              </a:rPr>
              <a:t>Deploy Request</a:t>
            </a:r>
            <a:endParaRPr lang="en-US" dirty="0">
              <a:solidFill>
                <a:srgbClr val="4D4D4D"/>
              </a:solidFill>
            </a:endParaRPr>
          </a:p>
        </p:txBody>
      </p:sp>
      <p:sp>
        <p:nvSpPr>
          <p:cNvPr id="117" name="Teardrop 116"/>
          <p:cNvSpPr/>
          <p:nvPr/>
        </p:nvSpPr>
        <p:spPr>
          <a:xfrm rot="18900000">
            <a:off x="2801423" y="1418356"/>
            <a:ext cx="153021" cy="153021"/>
          </a:xfrm>
          <a:prstGeom prst="teardrop">
            <a:avLst>
              <a:gd name="adj" fmla="val 149574"/>
            </a:avLst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Teardrop 117"/>
          <p:cNvSpPr/>
          <p:nvPr/>
        </p:nvSpPr>
        <p:spPr>
          <a:xfrm rot="18900000">
            <a:off x="2801425" y="1410493"/>
            <a:ext cx="153021" cy="153021"/>
          </a:xfrm>
          <a:prstGeom prst="teardrop">
            <a:avLst>
              <a:gd name="adj" fmla="val 149574"/>
            </a:avLst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ounded Rectangle 119"/>
          <p:cNvSpPr>
            <a:spLocks noChangeArrowheads="1"/>
          </p:cNvSpPr>
          <p:nvPr/>
        </p:nvSpPr>
        <p:spPr bwMode="auto">
          <a:xfrm>
            <a:off x="5795602" y="2883276"/>
            <a:ext cx="1750370" cy="1619150"/>
          </a:xfrm>
          <a:prstGeom prst="roundRect">
            <a:avLst>
              <a:gd name="adj" fmla="val 2124"/>
            </a:avLst>
          </a:prstGeom>
          <a:solidFill>
            <a:srgbClr val="33928A"/>
          </a:solidFill>
          <a:ln w="9525">
            <a:solidFill>
              <a:schemeClr val="bg1">
                <a:lumMod val="85000"/>
              </a:schemeClr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lIns="320040" tIns="118872" rIns="0" bIns="0" anchor="t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 smtClean="0">
                <a:solidFill>
                  <a:schemeClr val="bg1"/>
                </a:solidFill>
                <a:latin typeface="+mn-lt"/>
                <a:ea typeface="+mn-ea"/>
              </a:rPr>
              <a:t>CELL</a:t>
            </a:r>
            <a:endParaRPr lang="en-US" sz="1200" b="1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122" name="AutoShape 10"/>
          <p:cNvSpPr>
            <a:spLocks noChangeArrowheads="1"/>
          </p:cNvSpPr>
          <p:nvPr/>
        </p:nvSpPr>
        <p:spPr bwMode="auto">
          <a:xfrm>
            <a:off x="6678108" y="3271605"/>
            <a:ext cx="798918" cy="291135"/>
          </a:xfrm>
          <a:prstGeom prst="roundRect">
            <a:avLst>
              <a:gd name="adj" fmla="val 236"/>
            </a:avLst>
          </a:prstGeom>
          <a:solidFill>
            <a:srgbClr val="004A4A"/>
          </a:solidFill>
          <a:ln w="9525" cap="flat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/>
          <a:p>
            <a:pPr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FFFFFF"/>
                </a:solidFill>
              </a:rPr>
              <a:t>Rep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123" name="AutoShape 10"/>
          <p:cNvSpPr>
            <a:spLocks noChangeArrowheads="1"/>
          </p:cNvSpPr>
          <p:nvPr/>
        </p:nvSpPr>
        <p:spPr bwMode="auto">
          <a:xfrm>
            <a:off x="5828024" y="3271605"/>
            <a:ext cx="798918" cy="291135"/>
          </a:xfrm>
          <a:prstGeom prst="roundRect">
            <a:avLst>
              <a:gd name="adj" fmla="val 236"/>
            </a:avLst>
          </a:prstGeom>
          <a:solidFill>
            <a:srgbClr val="004A4A"/>
          </a:solidFill>
          <a:ln w="9525" cap="flat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/>
          <a:p>
            <a:pPr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FFFFFF"/>
                </a:solidFill>
              </a:rPr>
              <a:t>Executor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124" name="Oval 170"/>
          <p:cNvSpPr/>
          <p:nvPr/>
        </p:nvSpPr>
        <p:spPr>
          <a:xfrm>
            <a:off x="5828024" y="2944556"/>
            <a:ext cx="225280" cy="222168"/>
          </a:xfrm>
          <a:custGeom>
            <a:avLst/>
            <a:gdLst/>
            <a:ahLst/>
            <a:cxnLst/>
            <a:rect l="l" t="t" r="r" b="b"/>
            <a:pathLst>
              <a:path w="2663320" h="2626530">
                <a:moveTo>
                  <a:pt x="1331660" y="779864"/>
                </a:moveTo>
                <a:cubicBezTo>
                  <a:pt x="1027142" y="779864"/>
                  <a:pt x="780282" y="1026724"/>
                  <a:pt x="780282" y="1331242"/>
                </a:cubicBezTo>
                <a:cubicBezTo>
                  <a:pt x="780282" y="1635760"/>
                  <a:pt x="1027142" y="1882620"/>
                  <a:pt x="1331660" y="1882620"/>
                </a:cubicBezTo>
                <a:cubicBezTo>
                  <a:pt x="1636178" y="1882620"/>
                  <a:pt x="1883038" y="1635760"/>
                  <a:pt x="1883038" y="1331242"/>
                </a:cubicBezTo>
                <a:cubicBezTo>
                  <a:pt x="1883038" y="1026724"/>
                  <a:pt x="1636178" y="779864"/>
                  <a:pt x="1331660" y="779864"/>
                </a:cubicBezTo>
                <a:close/>
                <a:moveTo>
                  <a:pt x="1209800" y="0"/>
                </a:moveTo>
                <a:lnTo>
                  <a:pt x="1315227" y="0"/>
                </a:lnTo>
                <a:lnTo>
                  <a:pt x="1331390" y="0"/>
                </a:lnTo>
                <a:lnTo>
                  <a:pt x="1436817" y="0"/>
                </a:lnTo>
                <a:cubicBezTo>
                  <a:pt x="1474596" y="0"/>
                  <a:pt x="1505222" y="30626"/>
                  <a:pt x="1505222" y="68405"/>
                </a:cubicBezTo>
                <a:cubicBezTo>
                  <a:pt x="1505222" y="149387"/>
                  <a:pt x="1517336" y="219121"/>
                  <a:pt x="1531682" y="297942"/>
                </a:cubicBezTo>
                <a:cubicBezTo>
                  <a:pt x="1635422" y="318312"/>
                  <a:pt x="1733718" y="353850"/>
                  <a:pt x="1822662" y="404974"/>
                </a:cubicBezTo>
                <a:cubicBezTo>
                  <a:pt x="1886447" y="352054"/>
                  <a:pt x="1942106" y="305624"/>
                  <a:pt x="1995601" y="241871"/>
                </a:cubicBezTo>
                <a:cubicBezTo>
                  <a:pt x="2019885" y="212931"/>
                  <a:pt x="2063032" y="209156"/>
                  <a:pt x="2091972" y="233440"/>
                </a:cubicBezTo>
                <a:lnTo>
                  <a:pt x="2172734" y="301207"/>
                </a:lnTo>
                <a:lnTo>
                  <a:pt x="2185115" y="311596"/>
                </a:lnTo>
                <a:lnTo>
                  <a:pt x="2265877" y="379364"/>
                </a:lnTo>
                <a:cubicBezTo>
                  <a:pt x="2294818" y="403647"/>
                  <a:pt x="2298593" y="446794"/>
                  <a:pt x="2274309" y="475735"/>
                </a:cubicBezTo>
                <a:cubicBezTo>
                  <a:pt x="2222115" y="537937"/>
                  <a:pt x="2186520" y="599304"/>
                  <a:pt x="2146714" y="669137"/>
                </a:cubicBezTo>
                <a:cubicBezTo>
                  <a:pt x="2212332" y="749150"/>
                  <a:pt x="2266284" y="839037"/>
                  <a:pt x="2303557" y="937266"/>
                </a:cubicBezTo>
                <a:cubicBezTo>
                  <a:pt x="2387577" y="937729"/>
                  <a:pt x="2460748" y="938104"/>
                  <a:pt x="2543605" y="923494"/>
                </a:cubicBezTo>
                <a:cubicBezTo>
                  <a:pt x="2580810" y="916934"/>
                  <a:pt x="2616289" y="941776"/>
                  <a:pt x="2622849" y="978981"/>
                </a:cubicBezTo>
                <a:lnTo>
                  <a:pt x="2641156" y="1082806"/>
                </a:lnTo>
                <a:lnTo>
                  <a:pt x="2643963" y="1098724"/>
                </a:lnTo>
                <a:lnTo>
                  <a:pt x="2662270" y="1202549"/>
                </a:lnTo>
                <a:cubicBezTo>
                  <a:pt x="2668830" y="1239754"/>
                  <a:pt x="2643988" y="1275233"/>
                  <a:pt x="2606783" y="1281793"/>
                </a:cubicBezTo>
                <a:cubicBezTo>
                  <a:pt x="2526424" y="1295963"/>
                  <a:pt x="2459448" y="1320261"/>
                  <a:pt x="2383608" y="1348341"/>
                </a:cubicBezTo>
                <a:cubicBezTo>
                  <a:pt x="2382575" y="1458501"/>
                  <a:pt x="2364651" y="1564617"/>
                  <a:pt x="2330433" y="1663614"/>
                </a:cubicBezTo>
                <a:cubicBezTo>
                  <a:pt x="2393104" y="1716798"/>
                  <a:pt x="2448236" y="1763206"/>
                  <a:pt x="2519834" y="1804543"/>
                </a:cubicBezTo>
                <a:cubicBezTo>
                  <a:pt x="2552551" y="1823433"/>
                  <a:pt x="2563761" y="1865269"/>
                  <a:pt x="2544872" y="1897986"/>
                </a:cubicBezTo>
                <a:lnTo>
                  <a:pt x="2492158" y="1989289"/>
                </a:lnTo>
                <a:lnTo>
                  <a:pt x="2484077" y="2003286"/>
                </a:lnTo>
                <a:lnTo>
                  <a:pt x="2431363" y="2094589"/>
                </a:lnTo>
                <a:cubicBezTo>
                  <a:pt x="2412474" y="2127306"/>
                  <a:pt x="2370638" y="2138516"/>
                  <a:pt x="2337920" y="2119627"/>
                </a:cubicBezTo>
                <a:cubicBezTo>
                  <a:pt x="2267364" y="2078891"/>
                  <a:pt x="2200538" y="2054466"/>
                  <a:pt x="2124539" y="2027280"/>
                </a:cubicBezTo>
                <a:cubicBezTo>
                  <a:pt x="2057214" y="2107748"/>
                  <a:pt x="1976764" y="2176557"/>
                  <a:pt x="1887300" y="2232322"/>
                </a:cubicBezTo>
                <a:cubicBezTo>
                  <a:pt x="1900778" y="2311297"/>
                  <a:pt x="1913246" y="2380969"/>
                  <a:pt x="1940943" y="2457067"/>
                </a:cubicBezTo>
                <a:cubicBezTo>
                  <a:pt x="1953864" y="2492568"/>
                  <a:pt x="1935560" y="2531821"/>
                  <a:pt x="1900059" y="2544743"/>
                </a:cubicBezTo>
                <a:lnTo>
                  <a:pt x="1800990" y="2580801"/>
                </a:lnTo>
                <a:lnTo>
                  <a:pt x="1785802" y="2586329"/>
                </a:lnTo>
                <a:lnTo>
                  <a:pt x="1686733" y="2622387"/>
                </a:lnTo>
                <a:cubicBezTo>
                  <a:pt x="1651232" y="2635308"/>
                  <a:pt x="1611979" y="2617004"/>
                  <a:pt x="1599057" y="2581503"/>
                </a:cubicBezTo>
                <a:cubicBezTo>
                  <a:pt x="1571962" y="2507058"/>
                  <a:pt x="1537654" y="2446693"/>
                  <a:pt x="1498305" y="2379360"/>
                </a:cubicBezTo>
                <a:cubicBezTo>
                  <a:pt x="1442336" y="2389830"/>
                  <a:pt x="1384673" y="2394621"/>
                  <a:pt x="1325890" y="2394621"/>
                </a:cubicBezTo>
                <a:cubicBezTo>
                  <a:pt x="1273846" y="2394621"/>
                  <a:pt x="1222679" y="2390865"/>
                  <a:pt x="1172834" y="2382314"/>
                </a:cubicBezTo>
                <a:cubicBezTo>
                  <a:pt x="1134367" y="2448188"/>
                  <a:pt x="1100806" y="2507712"/>
                  <a:pt x="1074199" y="2580814"/>
                </a:cubicBezTo>
                <a:cubicBezTo>
                  <a:pt x="1061278" y="2616315"/>
                  <a:pt x="1022024" y="2634619"/>
                  <a:pt x="986523" y="2621698"/>
                </a:cubicBezTo>
                <a:lnTo>
                  <a:pt x="887455" y="2585640"/>
                </a:lnTo>
                <a:lnTo>
                  <a:pt x="872266" y="2580112"/>
                </a:lnTo>
                <a:lnTo>
                  <a:pt x="773197" y="2544054"/>
                </a:lnTo>
                <a:cubicBezTo>
                  <a:pt x="737697" y="2531132"/>
                  <a:pt x="719392" y="2491879"/>
                  <a:pt x="732313" y="2456378"/>
                </a:cubicBezTo>
                <a:cubicBezTo>
                  <a:pt x="758549" y="2384297"/>
                  <a:pt x="771120" y="2317982"/>
                  <a:pt x="783804" y="2244061"/>
                </a:cubicBezTo>
                <a:cubicBezTo>
                  <a:pt x="690731" y="2188796"/>
                  <a:pt x="606943" y="2119604"/>
                  <a:pt x="536799" y="2037993"/>
                </a:cubicBezTo>
                <a:cubicBezTo>
                  <a:pt x="459642" y="2065591"/>
                  <a:pt x="392042" y="2090114"/>
                  <a:pt x="320620" y="2131349"/>
                </a:cubicBezTo>
                <a:cubicBezTo>
                  <a:pt x="287903" y="2150238"/>
                  <a:pt x="246066" y="2139028"/>
                  <a:pt x="227177" y="2106311"/>
                </a:cubicBezTo>
                <a:lnTo>
                  <a:pt x="174463" y="2015008"/>
                </a:lnTo>
                <a:lnTo>
                  <a:pt x="166382" y="2001011"/>
                </a:lnTo>
                <a:lnTo>
                  <a:pt x="113668" y="1909708"/>
                </a:lnTo>
                <a:cubicBezTo>
                  <a:pt x="94779" y="1876991"/>
                  <a:pt x="105989" y="1835155"/>
                  <a:pt x="138706" y="1816265"/>
                </a:cubicBezTo>
                <a:cubicBezTo>
                  <a:pt x="209471" y="1775409"/>
                  <a:pt x="264152" y="1729599"/>
                  <a:pt x="325920" y="1677183"/>
                </a:cubicBezTo>
                <a:cubicBezTo>
                  <a:pt x="289848" y="1577947"/>
                  <a:pt x="270161" y="1471330"/>
                  <a:pt x="269418" y="1360419"/>
                </a:cubicBezTo>
                <a:cubicBezTo>
                  <a:pt x="197758" y="1333933"/>
                  <a:pt x="133244" y="1311179"/>
                  <a:pt x="56537" y="1297653"/>
                </a:cubicBezTo>
                <a:cubicBezTo>
                  <a:pt x="19332" y="1291093"/>
                  <a:pt x="-5510" y="1255614"/>
                  <a:pt x="1050" y="1218409"/>
                </a:cubicBezTo>
                <a:lnTo>
                  <a:pt x="19357" y="1114584"/>
                </a:lnTo>
                <a:lnTo>
                  <a:pt x="22164" y="1098666"/>
                </a:lnTo>
                <a:lnTo>
                  <a:pt x="40471" y="994841"/>
                </a:lnTo>
                <a:cubicBezTo>
                  <a:pt x="47031" y="957636"/>
                  <a:pt x="82510" y="932794"/>
                  <a:pt x="119715" y="939354"/>
                </a:cubicBezTo>
                <a:cubicBezTo>
                  <a:pt x="195980" y="952801"/>
                  <a:pt x="264038" y="953554"/>
                  <a:pt x="339904" y="953187"/>
                </a:cubicBezTo>
                <a:cubicBezTo>
                  <a:pt x="378857" y="852202"/>
                  <a:pt x="432897" y="758743"/>
                  <a:pt x="499628" y="675842"/>
                </a:cubicBezTo>
                <a:cubicBezTo>
                  <a:pt x="460035" y="606387"/>
                  <a:pt x="424523" y="545285"/>
                  <a:pt x="372558" y="483355"/>
                </a:cubicBezTo>
                <a:cubicBezTo>
                  <a:pt x="348274" y="454414"/>
                  <a:pt x="352049" y="411267"/>
                  <a:pt x="380989" y="386984"/>
                </a:cubicBezTo>
                <a:lnTo>
                  <a:pt x="461751" y="319216"/>
                </a:lnTo>
                <a:lnTo>
                  <a:pt x="474133" y="308827"/>
                </a:lnTo>
                <a:lnTo>
                  <a:pt x="554894" y="241060"/>
                </a:lnTo>
                <a:cubicBezTo>
                  <a:pt x="569364" y="228918"/>
                  <a:pt x="587386" y="223791"/>
                  <a:pt x="604826" y="225316"/>
                </a:cubicBezTo>
                <a:cubicBezTo>
                  <a:pt x="622266" y="226842"/>
                  <a:pt x="639123" y="235021"/>
                  <a:pt x="651265" y="249491"/>
                </a:cubicBezTo>
                <a:cubicBezTo>
                  <a:pt x="703517" y="311762"/>
                  <a:pt x="757832" y="357505"/>
                  <a:pt x="819777" y="408902"/>
                </a:cubicBezTo>
                <a:cubicBezTo>
                  <a:pt x="910193" y="357799"/>
                  <a:pt x="1009178" y="320466"/>
                  <a:pt x="1114390" y="300984"/>
                </a:cubicBezTo>
                <a:cubicBezTo>
                  <a:pt x="1128969" y="220909"/>
                  <a:pt x="1141395" y="150426"/>
                  <a:pt x="1141395" y="68405"/>
                </a:cubicBezTo>
                <a:cubicBezTo>
                  <a:pt x="1141395" y="30626"/>
                  <a:pt x="1172021" y="0"/>
                  <a:pt x="1209800" y="0"/>
                </a:cubicBezTo>
                <a:close/>
              </a:path>
            </a:pathLst>
          </a:cu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5" name="droppedImage.png"/>
          <p:cNvPicPr/>
          <p:nvPr/>
        </p:nvPicPr>
        <p:blipFill>
          <a:blip r:embed="rId3">
            <a:extLst/>
          </a:blip>
          <a:srcRect l="3267" t="13725" r="13071" b="40958"/>
          <a:stretch>
            <a:fillRect/>
          </a:stretch>
        </p:blipFill>
        <p:spPr>
          <a:xfrm>
            <a:off x="7735955" y="3543209"/>
            <a:ext cx="1094173" cy="592677"/>
          </a:xfrm>
          <a:prstGeom prst="rect">
            <a:avLst/>
          </a:prstGeom>
          <a:ln w="3175">
            <a:miter lim="400000"/>
          </a:ln>
          <a:effectLst>
            <a:outerShdw blurRad="127000" dist="76200" dir="2700000" rotWithShape="0">
              <a:srgbClr val="000000">
                <a:alpha val="75000"/>
              </a:srgbClr>
            </a:outerShdw>
          </a:effectLst>
        </p:spPr>
      </p:pic>
      <p:sp>
        <p:nvSpPr>
          <p:cNvPr id="126" name="Shape 356"/>
          <p:cNvSpPr/>
          <p:nvPr/>
        </p:nvSpPr>
        <p:spPr>
          <a:xfrm>
            <a:off x="8013154" y="4117250"/>
            <a:ext cx="679179" cy="215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rgbClr val="33928A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 lvl="0" algn="ctr">
              <a:defRPr>
                <a:solidFill>
                  <a:srgbClr val="000000"/>
                </a:solidFill>
                <a:uFillTx/>
              </a:defRPr>
            </a:pPr>
            <a:r>
              <a:rPr dirty="0" smtClean="0">
                <a:solidFill>
                  <a:srgbClr val="33928A"/>
                </a:solidFill>
                <a:uFill>
                  <a:solidFill>
                    <a:srgbClr val="4D4D4D"/>
                  </a:solidFill>
                </a:uFill>
              </a:rPr>
              <a:t>Runtime</a:t>
            </a:r>
            <a:endParaRPr dirty="0">
              <a:solidFill>
                <a:srgbClr val="33928A"/>
              </a:solidFill>
              <a:uFill>
                <a:solidFill>
                  <a:srgbClr val="4D4D4D"/>
                </a:solidFill>
              </a:uFill>
            </a:endParaRPr>
          </a:p>
        </p:txBody>
      </p:sp>
      <p:cxnSp>
        <p:nvCxnSpPr>
          <p:cNvPr id="39" name="Curved Connector 38"/>
          <p:cNvCxnSpPr>
            <a:endCxn id="151" idx="1"/>
          </p:cNvCxnSpPr>
          <p:nvPr/>
        </p:nvCxnSpPr>
        <p:spPr>
          <a:xfrm rot="16200000" flipH="1">
            <a:off x="162626" y="2256481"/>
            <a:ext cx="1827380" cy="1023745"/>
          </a:xfrm>
          <a:prstGeom prst="curvedConnector2">
            <a:avLst/>
          </a:prstGeom>
          <a:ln>
            <a:solidFill>
              <a:srgbClr val="FFFFFF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Curved Connector 169"/>
          <p:cNvCxnSpPr/>
          <p:nvPr/>
        </p:nvCxnSpPr>
        <p:spPr>
          <a:xfrm>
            <a:off x="564443" y="1854663"/>
            <a:ext cx="3291812" cy="1838188"/>
          </a:xfrm>
          <a:prstGeom prst="curvedConnector3">
            <a:avLst>
              <a:gd name="adj1" fmla="val 50000"/>
            </a:avLst>
          </a:prstGeom>
          <a:ln>
            <a:solidFill>
              <a:srgbClr val="FFFFFF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07" name="Group 306"/>
          <p:cNvGrpSpPr/>
          <p:nvPr/>
        </p:nvGrpSpPr>
        <p:grpSpPr>
          <a:xfrm>
            <a:off x="56444" y="1550696"/>
            <a:ext cx="1226810" cy="813242"/>
            <a:chOff x="41708" y="1378801"/>
            <a:chExt cx="1226810" cy="813242"/>
          </a:xfrm>
        </p:grpSpPr>
        <p:sp>
          <p:nvSpPr>
            <p:cNvPr id="127" name="Right Arrow 126"/>
            <p:cNvSpPr/>
            <p:nvPr/>
          </p:nvSpPr>
          <p:spPr>
            <a:xfrm>
              <a:off x="229856" y="1378801"/>
              <a:ext cx="1038662" cy="776287"/>
            </a:xfrm>
            <a:prstGeom prst="rightArrow">
              <a:avLst>
                <a:gd name="adj1" fmla="val 72086"/>
                <a:gd name="adj2" fmla="val 41820"/>
              </a:avLst>
            </a:prstGeom>
            <a:solidFill>
              <a:srgbClr val="7F7F7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Access App</a:t>
              </a:r>
              <a:endParaRPr lang="en-US" sz="1400" dirty="0"/>
            </a:p>
          </p:txBody>
        </p:sp>
        <p:pic>
          <p:nvPicPr>
            <p:cNvPr id="128" name="Picture 210" descr="ICON_Person_Q308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708" y="1415756"/>
              <a:ext cx="438150" cy="776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08" name="Rectangle 307"/>
          <p:cNvSpPr/>
          <p:nvPr/>
        </p:nvSpPr>
        <p:spPr>
          <a:xfrm>
            <a:off x="5621249" y="2102916"/>
            <a:ext cx="1191882" cy="269081"/>
          </a:xfrm>
          <a:prstGeom prst="rect">
            <a:avLst/>
          </a:prstGeom>
          <a:noFill/>
          <a:ln w="28575" cmpd="sng"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Rectangle 170"/>
          <p:cNvSpPr/>
          <p:nvPr/>
        </p:nvSpPr>
        <p:spPr>
          <a:xfrm>
            <a:off x="5606618" y="2441803"/>
            <a:ext cx="1191882" cy="269081"/>
          </a:xfrm>
          <a:prstGeom prst="rect">
            <a:avLst/>
          </a:prstGeom>
          <a:noFill/>
          <a:ln w="28575" cmpd="sng"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26278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4.07407E-6 L 0.20833 -0.0012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17" y="-6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" dur="5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4.07407E-6 L 0.20468 -4.07407E-6 " pathEditMode="relative" ptsTypes="AA">
                                      <p:cBhvr>
                                        <p:cTn id="19" dur="1500" fill="hold"/>
                                        <p:tgtEl>
                                          <p:spTgt spid="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000"/>
                            </p:stCondLst>
                            <p:childTnLst>
                              <p:par>
                                <p:cTn id="24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469 4.07407E-6 C 0.21823 0.05061 0.23194 0.10185 0.22083 0.14321 C 0.20989 0.18426 0.15295 0.22963 0.13941 0.24722 " pathEditMode="relative" rAng="0" ptsTypes="aaA">
                                      <p:cBhvr>
                                        <p:cTn id="25" dur="1500" fill="hold"/>
                                        <p:tgtEl>
                                          <p:spTgt spid="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10" y="12346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500"/>
                            </p:stCondLst>
                            <p:childTnLst>
                              <p:par>
                                <p:cTn id="3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600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6500"/>
                            </p:stCondLst>
                            <p:childTnLst>
                              <p:par>
                                <p:cTn id="4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7000"/>
                            </p:stCondLst>
                            <p:childTnLst>
                              <p:par>
                                <p:cTn id="4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7500"/>
                            </p:stCondLst>
                            <p:childTnLst>
                              <p:par>
                                <p:cTn id="4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8000"/>
                            </p:stCondLst>
                            <p:childTnLst>
                              <p:par>
                                <p:cTn id="4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8500"/>
                            </p:stCondLst>
                            <p:childTnLst>
                              <p:par>
                                <p:cTn id="52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941 0.24707 C -0.03299 0.23782 -0.204 0.22887 -0.30643 0.23813 C -0.40851 0.248 -0.44202 0.2773 -0.47431 0.30784 " pathEditMode="relative" rAng="0" ptsTypes="aaA">
                                      <p:cBhvr>
                                        <p:cTn id="53" dur="1500" fill="hold"/>
                                        <p:tgtEl>
                                          <p:spTgt spid="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694" y="21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0"/>
                            </p:stCondLst>
                            <p:childTnLst>
                              <p:par>
                                <p:cTn id="5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9" dur="5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500"/>
                            </p:stCondLst>
                            <p:childTnLst>
                              <p:par>
                                <p:cTn id="6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1000"/>
                            </p:stCondLst>
                            <p:childTnLst>
                              <p:par>
                                <p:cTn id="69" presetID="0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7431 0.30784 L -0.45712 0.58914 " pathEditMode="relative" rAng="0" ptsTypes="AA">
                                      <p:cBhvr>
                                        <p:cTn id="70" dur="1500" fill="hold"/>
                                        <p:tgtEl>
                                          <p:spTgt spid="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51" y="140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2500"/>
                            </p:stCondLst>
                            <p:childTnLst>
                              <p:par>
                                <p:cTn id="72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0.00031 L -0.01771 0.50154 " pathEditMode="relative" rAng="0" ptsTypes="AA">
                                      <p:cBhvr>
                                        <p:cTn id="73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85" y="250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9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4.07407E-6 L 0.20833 -0.00124 " pathEditMode="relative" rAng="0" ptsTypes="AA">
                                      <p:cBhvr>
                                        <p:cTn id="81" dur="2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17" y="-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500"/>
                            </p:stCondLst>
                            <p:childTnLst>
                              <p:par>
                                <p:cTn id="83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4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3000"/>
                            </p:stCondLst>
                            <p:childTnLst>
                              <p:par>
                                <p:cTn id="9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4.07407E-6 L 0.20468 -4.07407E-6 " pathEditMode="relative" ptsTypes="AA">
                                      <p:cBhvr>
                                        <p:cTn id="91" dur="1500" fill="hold"/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4500"/>
                            </p:stCondLst>
                            <p:childTnLst>
                              <p:par>
                                <p:cTn id="93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469 4.07407E-6 C 0.21823 0.05061 0.23194 0.10185 0.22083 0.14321 C 0.20989 0.18426 0.15295 0.22963 0.13941 0.24722 " pathEditMode="relative" rAng="0" ptsTypes="aaA">
                                      <p:cBhvr>
                                        <p:cTn id="94" dur="1500" fill="hold"/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10" y="123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"/>
                            </p:stCondLst>
                            <p:childTnLst>
                              <p:par>
                                <p:cTn id="10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500"/>
                            </p:stCondLst>
                            <p:childTnLst>
                              <p:par>
                                <p:cTn id="10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1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9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00"/>
                            </p:stCondLst>
                            <p:childTnLst>
                              <p:par>
                                <p:cTn id="117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000"/>
                            </p:stCondLst>
                            <p:childTnLst>
                              <p:par>
                                <p:cTn id="12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500"/>
                            </p:stCondLst>
                            <p:childTnLst>
                              <p:par>
                                <p:cTn id="125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2000"/>
                            </p:stCondLst>
                            <p:childTnLst>
                              <p:par>
                                <p:cTn id="12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3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941 0.24707 C 0.03194 0.23412 -0.07466 0.22209 -0.13855 0.23473 C -0.20226 0.2483 -0.22309 0.28809 -0.24306 0.32974 " pathEditMode="relative" rAng="0" ptsTypes="aaA">
                                      <p:cBhvr>
                                        <p:cTn id="134" dur="1500" fill="hold"/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132" y="28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4000"/>
                            </p:stCondLst>
                            <p:childTnLst>
                              <p:par>
                                <p:cTn id="13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8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9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0" dur="5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4500"/>
                            </p:stCondLst>
                            <p:childTnLst>
                              <p:par>
                                <p:cTn id="14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5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5000"/>
                            </p:stCondLst>
                            <p:childTnLst>
                              <p:par>
                                <p:cTn id="150" presetID="0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4306 0.32974 L -0.22952 0.58853 " pathEditMode="relative" rAng="0" ptsTypes="AA">
                                      <p:cBhvr>
                                        <p:cTn id="151" dur="1500" fill="hold"/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7" y="129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6500"/>
                            </p:stCondLst>
                            <p:childTnLst>
                              <p:par>
                                <p:cTn id="153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2.93029E-6 L 0.20989 0.50031 " pathEditMode="relative" rAng="0" ptsTypes="AA">
                                      <p:cBhvr>
                                        <p:cTn id="154" dur="2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86" y="250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9" dur="5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500"/>
                            </p:stCondLst>
                            <p:childTnLst>
                              <p:par>
                                <p:cTn id="1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1000"/>
                            </p:stCondLst>
                            <p:childTnLst>
                              <p:par>
                                <p:cTn id="1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" grpId="0" animBg="1"/>
      <p:bldP spid="133" grpId="0" build="allAtOnce"/>
      <p:bldP spid="133" grpId="1" build="allAtOnce"/>
      <p:bldP spid="133" grpId="2" build="allAtOnce"/>
      <p:bldP spid="133" grpId="3" build="allAtOnce"/>
      <p:bldP spid="64" grpId="0" animBg="1"/>
      <p:bldP spid="65" grpId="0" animBg="1"/>
      <p:bldP spid="111" grpId="0"/>
      <p:bldP spid="111" grpId="1"/>
      <p:bldP spid="111" grpId="2"/>
      <p:bldP spid="112" grpId="0" build="allAtOnce"/>
      <p:bldP spid="112" grpId="1" build="allAtOnce"/>
      <p:bldP spid="112" grpId="2" build="allAtOnce"/>
      <p:bldP spid="112" grpId="3" build="allAtOnce"/>
      <p:bldP spid="114" grpId="0" animBg="1"/>
      <p:bldP spid="116" grpId="0" animBg="1"/>
      <p:bldP spid="74" grpId="0"/>
      <p:bldP spid="74" grpId="1"/>
      <p:bldP spid="117" grpId="0" animBg="1"/>
      <p:bldP spid="308" grpId="0" animBg="1"/>
      <p:bldP spid="308" grpId="1" animBg="1"/>
      <p:bldP spid="308" grpId="2" animBg="1"/>
      <p:bldP spid="308" grpId="3" animBg="1"/>
      <p:bldP spid="171" grpId="0" animBg="1"/>
      <p:bldP spid="171" grpId="1" animBg="1"/>
    </p:bldLst>
  </p:timing>
</p:sld>
</file>

<file path=ppt/theme/theme1.xml><?xml version="1.0" encoding="utf-8"?>
<a:theme xmlns:a="http://schemas.openxmlformats.org/drawingml/2006/main" name="Pivotal_interim_040113_template_">
  <a:themeElements>
    <a:clrScheme name="custom 19">
      <a:dk1>
        <a:srgbClr val="4D4D4D"/>
      </a:dk1>
      <a:lt1>
        <a:srgbClr val="FFFFFF"/>
      </a:lt1>
      <a:dk2>
        <a:srgbClr val="008881"/>
      </a:dk2>
      <a:lt2>
        <a:srgbClr val="000000"/>
      </a:lt2>
      <a:accent1>
        <a:srgbClr val="33928A"/>
      </a:accent1>
      <a:accent2>
        <a:srgbClr val="3EA7BC"/>
      </a:accent2>
      <a:accent3>
        <a:srgbClr val="F27C3A"/>
      </a:accent3>
      <a:accent4>
        <a:srgbClr val="AEBF2F"/>
      </a:accent4>
      <a:accent5>
        <a:srgbClr val="007CA2"/>
      </a:accent5>
      <a:accent6>
        <a:srgbClr val="705D8B"/>
      </a:accent6>
      <a:hlink>
        <a:srgbClr val="3EA7BC"/>
      </a:hlink>
      <a:folHlink>
        <a:srgbClr val="4D4D4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98040</TotalTime>
  <Words>670</Words>
  <Application>Microsoft Macintosh PowerPoint</Application>
  <PresentationFormat>On-screen Show (16:9)</PresentationFormat>
  <Paragraphs>181</Paragraphs>
  <Slides>10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Pivotal_interim_040113_template_</vt:lpstr>
      <vt:lpstr>PowerPoint Presentation</vt:lpstr>
      <vt:lpstr>Cloud Foundry: An Application-centric Platform</vt:lpstr>
      <vt:lpstr>A Multi-Cloud 3rd Platform: Cloud Foundry</vt:lpstr>
      <vt:lpstr>PowerPoint Presentation</vt:lpstr>
      <vt:lpstr>PowerPoint Presentation</vt:lpstr>
      <vt:lpstr>PowerPoint Presentation</vt:lpstr>
      <vt:lpstr>PowerPoint Presentation</vt:lpstr>
      <vt:lpstr>Customize the Container Experience</vt:lpstr>
      <vt:lpstr>Application Containers and Scaling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XD</dc:title>
  <cp:lastModifiedBy>Paul Hopper</cp:lastModifiedBy>
  <cp:revision>607</cp:revision>
  <dcterms:modified xsi:type="dcterms:W3CDTF">2016-05-20T19:15:20Z</dcterms:modified>
</cp:coreProperties>
</file>