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5"/>
  </p:notesMasterIdLst>
  <p:sldIdLst>
    <p:sldId id="485" r:id="rId2"/>
    <p:sldId id="495" r:id="rId3"/>
    <p:sldId id="496" r:id="rId4"/>
    <p:sldId id="497" r:id="rId5"/>
    <p:sldId id="536" r:id="rId6"/>
    <p:sldId id="498" r:id="rId7"/>
    <p:sldId id="499" r:id="rId8"/>
    <p:sldId id="488" r:id="rId9"/>
    <p:sldId id="500" r:id="rId10"/>
    <p:sldId id="501" r:id="rId11"/>
    <p:sldId id="502" r:id="rId12"/>
    <p:sldId id="580" r:id="rId13"/>
    <p:sldId id="579"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85"/>
            <p14:sldId id="495"/>
            <p14:sldId id="496"/>
            <p14:sldId id="497"/>
            <p14:sldId id="536"/>
            <p14:sldId id="498"/>
            <p14:sldId id="499"/>
            <p14:sldId id="488"/>
            <p14:sldId id="500"/>
            <p14:sldId id="501"/>
            <p14:sldId id="502"/>
            <p14:sldId id="580"/>
            <p14:sldId id="579"/>
          </p14:sldIdLst>
        </p14:section>
        <p14:section name="Operations" id="{87B982B4-CBB2-C14B-980A-235021ECE9F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 id="2" name="Rajesh Jain" initials="" lastIdx="4" clrIdx="2"/>
  <p:cmAuthor id="3" name="Vivian Fialho" initials="" lastIdx="4" clrIdx="3"/>
  <p:cmAuthor id="4" name="Marcelo Borges"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978A"/>
    <a:srgbClr val="EFEFEF"/>
    <a:srgbClr val="21635B"/>
    <a:srgbClr val="007CA2"/>
    <a:srgbClr val="33928A"/>
    <a:srgbClr val="FFCC66"/>
    <a:srgbClr val="6F391C"/>
    <a:srgbClr val="D3D3D3"/>
    <a:srgbClr val="D9D9D9"/>
    <a:srgbClr val="006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7" autoAdjust="0"/>
    <p:restoredTop sz="86757" autoAdjust="0"/>
  </p:normalViewPr>
  <p:slideViewPr>
    <p:cSldViewPr snapToGrid="0" snapToObjects="1">
      <p:cViewPr varScale="1">
        <p:scale>
          <a:sx n="83" d="100"/>
          <a:sy n="83" d="100"/>
        </p:scale>
        <p:origin x="-1016" y="-112"/>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you</a:t>
            </a:r>
            <a:r>
              <a:rPr lang="en-US" baseline="0" dirty="0" smtClean="0"/>
              <a:t> have seen for your selves how easy it is to relive ITOPS from the </a:t>
            </a:r>
            <a:r>
              <a:rPr lang="en-US" baseline="0" dirty="0" err="1" smtClean="0"/>
              <a:t>burdon</a:t>
            </a:r>
            <a:r>
              <a:rPr lang="en-US" baseline="0" dirty="0" smtClean="0"/>
              <a:t> of managing so many apps!  You know know first hand how to better utilize your developer talent to maximize innovation.</a:t>
            </a:r>
            <a:endParaRPr lang="en-US" dirty="0" smtClean="0"/>
          </a:p>
          <a:p>
            <a:endParaRPr lang="en-US" dirty="0" smtClean="0"/>
          </a:p>
          <a:p>
            <a:r>
              <a:rPr lang="en-US" dirty="0" smtClean="0"/>
              <a:t>So</a:t>
            </a:r>
            <a:r>
              <a:rPr lang="en-US" baseline="0" dirty="0" smtClean="0"/>
              <a:t> what’s going on under the hood?</a:t>
            </a:r>
          </a:p>
          <a:p>
            <a:endParaRPr lang="en-US" baseline="0" dirty="0" smtClean="0"/>
          </a:p>
          <a:p>
            <a:r>
              <a:rPr lang="en-US" baseline="0" dirty="0" smtClean="0"/>
              <a:t>The elastic runtime is where apps are pushed, staged, deployed, and managed.</a:t>
            </a:r>
          </a:p>
          <a:p>
            <a:r>
              <a:rPr lang="en-US" baseline="0" dirty="0" smtClean="0"/>
              <a:t>BOSH is used for the orchestration of the entire system.</a:t>
            </a:r>
          </a:p>
          <a:p>
            <a:r>
              <a:rPr lang="en-US" baseline="0" dirty="0" smtClean="0"/>
              <a:t>High availability comes in several flavors too.</a:t>
            </a:r>
          </a:p>
          <a:p>
            <a:endParaRPr lang="en-US" baseline="0" dirty="0" smtClean="0"/>
          </a:p>
          <a:p>
            <a:r>
              <a:rPr lang="en-US" baseline="0" dirty="0" smtClean="0"/>
              <a:t>Now lets discover together how elegant of a solution PCF really is!</a:t>
            </a:r>
          </a:p>
          <a:p>
            <a:endParaRPr lang="en-US" baseline="0" dirty="0" smtClean="0"/>
          </a:p>
          <a:p>
            <a:endParaRPr lang="en-US" baseline="0" dirty="0" smtClean="0"/>
          </a:p>
          <a:p>
            <a:r>
              <a:rPr lang="en-US" baseline="0" dirty="0" smtClean="0"/>
              <a:t>--</a:t>
            </a:r>
          </a:p>
          <a:p>
            <a:endParaRPr lang="en-US" dirty="0" smtClean="0"/>
          </a:p>
          <a:p>
            <a:endParaRPr lang="en-US" dirty="0" smtClean="0"/>
          </a:p>
          <a:p>
            <a:endParaRPr lang="en-US" dirty="0" smtClean="0"/>
          </a:p>
          <a:p>
            <a:r>
              <a:rPr lang="en-US" dirty="0" smtClean="0"/>
              <a:t>You</a:t>
            </a:r>
            <a:r>
              <a:rPr lang="en-US" baseline="0" dirty="0" smtClean="0"/>
              <a:t> should never give this presentation to folks who have not seen a basic CF demo. You want to use the push of an app, with a service binding (i.e. spring-music) as the backstory for this deck.</a:t>
            </a:r>
          </a:p>
          <a:p>
            <a:endParaRPr lang="en-US" baseline="0" dirty="0" smtClean="0"/>
          </a:p>
          <a:p>
            <a:r>
              <a:rPr lang="en-US" baseline="0" dirty="0" smtClean="0"/>
              <a:t>The story line for this deck is:</a:t>
            </a:r>
          </a:p>
          <a:p>
            <a:pPr marL="169821" indent="-169821">
              <a:buFontTx/>
              <a:buChar char="-"/>
            </a:pPr>
            <a:r>
              <a:rPr lang="en-US" baseline="0" dirty="0" smtClean="0"/>
              <a:t>you’ve seen us deploy and scale and app; we want to show you how it’s done.</a:t>
            </a:r>
          </a:p>
          <a:p>
            <a:pPr marL="169821" indent="-169821">
              <a:buFontTx/>
              <a:buChar char="-"/>
            </a:pPr>
            <a:r>
              <a:rPr lang="en-US" baseline="0" dirty="0" smtClean="0"/>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69821" indent="-169821">
              <a:buFontTx/>
              <a:buChar char="-"/>
            </a:pPr>
            <a:r>
              <a:rPr lang="en-US" baseline="0" dirty="0" smtClean="0"/>
              <a:t>We have two main layers:</a:t>
            </a:r>
          </a:p>
          <a:p>
            <a:pPr marL="566071" lvl="1" indent="-169821">
              <a:buFontTx/>
              <a:buChar char="-"/>
            </a:pPr>
            <a:r>
              <a:rPr lang="en-US" baseline="0" dirty="0" smtClean="0"/>
              <a:t>The part that runs your apps (the elastic runtime)</a:t>
            </a:r>
          </a:p>
          <a:p>
            <a:pPr marL="566071" lvl="1" indent="-169821">
              <a:buFontTx/>
              <a:buChar char="-"/>
            </a:pPr>
            <a:r>
              <a:rPr lang="en-US" baseline="0" dirty="0" smtClean="0"/>
              <a:t>And a whole ‘</a:t>
            </a:r>
            <a:r>
              <a:rPr lang="en-US" baseline="0" dirty="0" err="1" smtClean="0"/>
              <a:t>nother</a:t>
            </a:r>
            <a:r>
              <a:rPr lang="en-US" baseline="0" dirty="0" smtClean="0"/>
              <a:t>, kickass system, BOSH, that manages the elastic runtime and services</a:t>
            </a:r>
          </a:p>
          <a:p>
            <a:pPr marL="169821" indent="-169821">
              <a:buFontTx/>
              <a:buChar char="-"/>
            </a:pPr>
            <a:r>
              <a:rPr lang="en-US" baseline="0" dirty="0" smtClean="0"/>
              <a:t>Let’s see how the elastic runtime deploys your app, supports service bindings and scales your app.</a:t>
            </a:r>
          </a:p>
          <a:p>
            <a:pPr marL="169821" indent="-169821">
              <a:buFontTx/>
              <a:buChar char="-"/>
            </a:pPr>
            <a:r>
              <a:rPr lang="en-US" baseline="0" dirty="0" smtClean="0"/>
              <a:t>Let’s then see how BOSH deploys clusters, such as the elastic runtime, and services.</a:t>
            </a:r>
          </a:p>
          <a:p>
            <a:pPr marL="169821" indent="-169821">
              <a:buFontTx/>
              <a:buChar char="-"/>
            </a:pPr>
            <a:r>
              <a:rPr lang="en-US" baseline="0" dirty="0" smtClean="0"/>
              <a:t>BUT that’s not all! Now show that the platform does SO much more than just deploy apps or clusters. </a:t>
            </a:r>
            <a:r>
              <a:rPr lang="en-US" baseline="0" dirty="0" smtClean="0">
                <a:sym typeface="Wingdings"/>
              </a:rPr>
              <a:t> The four levels of HA.</a:t>
            </a:r>
          </a:p>
          <a:p>
            <a:pPr marL="566071" lvl="1" indent="-169821">
              <a:buFontTx/>
              <a:buChar char="-"/>
            </a:pPr>
            <a:r>
              <a:rPr lang="en-US" baseline="0" dirty="0" smtClean="0">
                <a:sym typeface="Wingdings"/>
              </a:rPr>
              <a:t>Point out similarity of patterns between the ERS and BOSH. These are some of the patterns for distributed systems. This instills confidence.</a:t>
            </a:r>
            <a:endParaRPr lang="en-US" baseline="0" dirty="0" smtClean="0"/>
          </a:p>
          <a:p>
            <a:pPr marL="169821" indent="-169821">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buSzPct val="25000"/>
            </a:pPr>
            <a:endParaRPr>
              <a:solidFill>
                <a:schemeClr val="dk1"/>
              </a:solidFill>
              <a:latin typeface="Verdana"/>
              <a:ea typeface="Verdana"/>
              <a:cs typeface="Verdana"/>
              <a:sym typeface="Verdan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lIns="90571" tIns="45286" rIns="90571" bIns="45286">
            <a:normAutofit lnSpcReduction="10000"/>
          </a:bodyPr>
          <a:lstStyle/>
          <a:p>
            <a:pPr>
              <a:defRPr/>
            </a:pPr>
            <a:r>
              <a:rPr lang="en-US" b="1" dirty="0" smtClean="0"/>
              <a:t>Key Platform Capabilities</a:t>
            </a:r>
          </a:p>
          <a:p>
            <a:pPr marL="226428" indent="-226428">
              <a:buAutoNum type="arabicParenR"/>
              <a:defRPr/>
            </a:pPr>
            <a:r>
              <a:rPr lang="en-US" b="1" dirty="0" smtClean="0"/>
              <a:t>On Demand Scaling</a:t>
            </a:r>
          </a:p>
          <a:p>
            <a:pPr marL="226428" indent="-226428">
              <a:buAutoNum type="arabicParenR"/>
              <a:defRPr/>
            </a:pPr>
            <a:r>
              <a:rPr lang="en-US" b="1" dirty="0" smtClean="0"/>
              <a:t>Application</a:t>
            </a:r>
            <a:r>
              <a:rPr lang="en-US" b="1" baseline="0" dirty="0" smtClean="0"/>
              <a:t> Health Management</a:t>
            </a:r>
          </a:p>
          <a:p>
            <a:pPr marL="226428" indent="-226428">
              <a:buAutoNum type="arabicParenR"/>
              <a:defRPr/>
            </a:pPr>
            <a:r>
              <a:rPr lang="en-US" b="1" baseline="0" dirty="0" smtClean="0"/>
              <a:t>Dynamic Routing &amp; Load Balancing</a:t>
            </a:r>
          </a:p>
          <a:p>
            <a:pPr marL="226428" indent="-226428">
              <a:buAutoNum type="arabicParenR"/>
              <a:defRPr/>
            </a:pPr>
            <a:r>
              <a:rPr lang="en-US" b="1" baseline="0" dirty="0" smtClean="0"/>
              <a:t>Log and Metric Aggregation</a:t>
            </a:r>
          </a:p>
          <a:p>
            <a:pPr marL="226428" indent="-226428">
              <a:buAutoNum type="arabicParenR"/>
              <a:defRPr/>
            </a:pPr>
            <a:r>
              <a:rPr lang="en-US" b="1" baseline="0" dirty="0" smtClean="0"/>
              <a:t>Security</a:t>
            </a:r>
            <a:endParaRPr lang="en-US" b="1" dirty="0" smtClean="0"/>
          </a:p>
          <a:p>
            <a:pPr>
              <a:defRPr/>
            </a:pPr>
            <a:endParaRPr lang="en-US" b="1" dirty="0" smtClean="0"/>
          </a:p>
          <a:p>
            <a:pPr>
              <a:defRPr/>
            </a:pPr>
            <a:r>
              <a:rPr lang="en-US" b="1" dirty="0" smtClean="0"/>
              <a:t>WHAT</a:t>
            </a:r>
          </a:p>
          <a:p>
            <a:pPr>
              <a:defRPr/>
            </a:pPr>
            <a:r>
              <a:rPr lang="en-US" dirty="0" smtClean="0"/>
              <a:t>Pivotal CF is next generation middleware that delivers 9 things that are typically delivered via point software products. </a:t>
            </a:r>
          </a:p>
          <a:p>
            <a:pPr>
              <a:defRPr/>
            </a:pPr>
            <a:endParaRPr lang="en-US" dirty="0" smtClean="0"/>
          </a:p>
          <a:p>
            <a:pPr marL="226428" indent="-226428">
              <a:buFont typeface="Arial" charset="0"/>
              <a:buAutoNum type="arabicPeriod"/>
              <a:defRPr/>
            </a:pPr>
            <a:r>
              <a:rPr lang="en-US" dirty="0" smtClean="0"/>
              <a:t>We provision operating systems and middleware. </a:t>
            </a:r>
          </a:p>
          <a:p>
            <a:pPr marL="226428" indent="-226428">
              <a:buFont typeface="Arial" charset="0"/>
              <a:buAutoNum type="arabicPeriod"/>
              <a:defRPr/>
            </a:pPr>
            <a:r>
              <a:rPr lang="en-US" dirty="0" smtClean="0"/>
              <a:t>We deliver workload density without compromising application performance.</a:t>
            </a:r>
          </a:p>
          <a:p>
            <a:pPr marL="226428" indent="-226428">
              <a:buFont typeface="Arial" charset="0"/>
              <a:buAutoNum type="arabicPeriod"/>
              <a:defRPr/>
            </a:pPr>
            <a:r>
              <a:rPr lang="en-US" dirty="0" smtClean="0"/>
              <a:t>We ensure that applications have appropriate network security safe guards to prevent security threats.</a:t>
            </a:r>
          </a:p>
          <a:p>
            <a:pPr marL="226428" indent="-226428">
              <a:buFont typeface="Arial" charset="0"/>
              <a:buAutoNum type="arabicPeriod"/>
              <a:defRPr/>
            </a:pPr>
            <a:r>
              <a:rPr lang="en-US" dirty="0" smtClean="0"/>
              <a:t>We support application connections to external sources including databases and legacy middleware.</a:t>
            </a:r>
          </a:p>
          <a:p>
            <a:pPr marL="226428" indent="-226428">
              <a:buFont typeface="Arial" charset="0"/>
              <a:buAutoNum type="arabicPeriod"/>
              <a:defRPr/>
            </a:pPr>
            <a:r>
              <a:rPr lang="en-US" dirty="0" smtClean="0"/>
              <a:t>We provide 4 levels of HA, with built in load balancing for scale in/out</a:t>
            </a:r>
          </a:p>
          <a:p>
            <a:pPr marL="226428" indent="-226428">
              <a:buFont typeface="Arial" charset="0"/>
              <a:buAutoNum type="arabicPeriod"/>
              <a:defRPr/>
            </a:pPr>
            <a:r>
              <a:rPr lang="en-US" dirty="0" smtClean="0"/>
              <a:t>We support multi-tenant environments so that each line of business can operate with a discrete quota and isolated system access.</a:t>
            </a:r>
          </a:p>
          <a:p>
            <a:pPr marL="226428" indent="-226428">
              <a:buFont typeface="Arial" charset="0"/>
              <a:buAutoNum type="arabicPeriod"/>
              <a:defRPr/>
            </a:pPr>
            <a:r>
              <a:rPr lang="en-US" dirty="0" smtClean="0"/>
              <a:t>We provision next generation data services including NOSQL databases, traditional databases and </a:t>
            </a:r>
            <a:r>
              <a:rPr lang="en-US" dirty="0" err="1" smtClean="0"/>
              <a:t>hadoop</a:t>
            </a:r>
            <a:r>
              <a:rPr lang="en-US" dirty="0" smtClean="0"/>
              <a:t> clusters.  </a:t>
            </a:r>
          </a:p>
          <a:p>
            <a:pPr marL="226428" indent="-226428">
              <a:buFont typeface="Arial" charset="0"/>
              <a:buAutoNum type="arabicPeriod"/>
              <a:defRPr/>
            </a:pPr>
            <a:r>
              <a:rPr lang="en-US" dirty="0" smtClean="0"/>
              <a:t>We provide horizontal and vertical scaling for the underlying IaaS so that you can scale your infrastructure in lock step with your Business.</a:t>
            </a:r>
          </a:p>
          <a:p>
            <a:pPr marL="226428" indent="-226428">
              <a:buFont typeface="Arial" charset="0"/>
              <a:buAutoNum type="arabicPeriod"/>
              <a:defRPr/>
            </a:pPr>
            <a:r>
              <a:rPr lang="en-US" dirty="0" smtClean="0"/>
              <a:t>We provide a built-in log aggregation service, built-in APM metrics and utilization based auto-scaling so that you can monitor the health of your applications and scale out without human or 3</a:t>
            </a:r>
            <a:r>
              <a:rPr lang="en-US" baseline="30000" dirty="0" smtClean="0"/>
              <a:t>rd</a:t>
            </a:r>
            <a:r>
              <a:rPr lang="en-US" dirty="0" smtClean="0"/>
              <a:t> party tool intervention.</a:t>
            </a:r>
          </a:p>
          <a:p>
            <a:pPr marL="226428" indent="-226428">
              <a:buFont typeface="Arial" charset="0"/>
              <a:buAutoNum type="arabicPeriod"/>
              <a:defRPr/>
            </a:pPr>
            <a:endParaRPr lang="en-US" dirty="0" smtClean="0"/>
          </a:p>
          <a:p>
            <a:pPr>
              <a:defRPr/>
            </a:pPr>
            <a:r>
              <a:rPr lang="en-US" dirty="0" smtClean="0"/>
              <a:t>I am going to cover each of these 9 capabilities in more detail, but it’s important to note the impact of this collection of capabilities. The following slides will include information on CAPEX and OPEX reduction. We will also discuss how you can deliver faster time to value while holding the line on infrastructure cost.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Here we</a:t>
            </a:r>
            <a:r>
              <a:rPr lang="en-US" baseline="0" dirty="0" smtClean="0"/>
              <a:t> have a birds eye view of PCF</a:t>
            </a:r>
          </a:p>
          <a:p>
            <a:r>
              <a:rPr lang="en-US" baseline="0" dirty="0" smtClean="0"/>
              <a:t>-- Deployed over your favorite </a:t>
            </a:r>
            <a:r>
              <a:rPr lang="en-US" baseline="0" dirty="0" err="1" smtClean="0"/>
              <a:t>IaaS</a:t>
            </a:r>
            <a:r>
              <a:rPr lang="en-US" baseline="0" dirty="0" smtClean="0"/>
              <a:t> solution is our Elastic Runtime – a set of </a:t>
            </a:r>
            <a:r>
              <a:rPr lang="en-US" baseline="0" dirty="0" err="1" smtClean="0"/>
              <a:t>microservices</a:t>
            </a:r>
            <a:r>
              <a:rPr lang="en-US" baseline="0" dirty="0" smtClean="0"/>
              <a:t> that defines PCF</a:t>
            </a:r>
          </a:p>
          <a:p>
            <a:r>
              <a:rPr lang="en-US" baseline="0" dirty="0" smtClean="0"/>
              <a:t>-- Several application services are integrated into the platform like Jenkins, Messaging, Caching, </a:t>
            </a:r>
            <a:r>
              <a:rPr lang="en-US" baseline="0" dirty="0" err="1" smtClean="0"/>
              <a:t>Hadoop</a:t>
            </a:r>
            <a:r>
              <a:rPr lang="en-US" baseline="0" dirty="0" smtClean="0"/>
              <a:t>, </a:t>
            </a:r>
            <a:r>
              <a:rPr lang="en-US" baseline="0" dirty="0" err="1" smtClean="0"/>
              <a:t>etc</a:t>
            </a:r>
            <a:r>
              <a:rPr lang="en-US" baseline="0" dirty="0" smtClean="0"/>
              <a:t>, the list is always growing!</a:t>
            </a:r>
          </a:p>
          <a:p>
            <a:r>
              <a:rPr lang="en-US" baseline="0" dirty="0" smtClean="0"/>
              <a:t>-- The deployment is managed by OSS Cloud Foundry BOSH which we simplify via Ops Manager, a web based management interface</a:t>
            </a:r>
            <a:endParaRPr lang="en-US" dirty="0" smtClean="0"/>
          </a:p>
          <a:p>
            <a:endParaRPr lang="en-US" dirty="0" smtClean="0"/>
          </a:p>
          <a:p>
            <a:endParaRPr lang="en-US" dirty="0" smtClean="0"/>
          </a:p>
          <a:p>
            <a:endParaRPr lang="en-US" dirty="0" smtClean="0"/>
          </a:p>
          <a:p>
            <a:r>
              <a:rPr lang="en-US" dirty="0" smtClean="0"/>
              <a:t>----</a:t>
            </a:r>
          </a:p>
          <a:p>
            <a:endParaRPr lang="en-US" dirty="0" smtClean="0"/>
          </a:p>
          <a:p>
            <a:endParaRPr lang="en-US" dirty="0" smtClean="0"/>
          </a:p>
          <a:p>
            <a:r>
              <a:rPr lang="en-US" dirty="0" smtClean="0"/>
              <a:t>When I can, I like to whiteboard this picture</a:t>
            </a:r>
            <a:r>
              <a:rPr lang="en-US" baseline="0" dirty="0" smtClean="0"/>
              <a:t> – interactive. </a:t>
            </a:r>
          </a:p>
          <a:p>
            <a:pPr marL="169821" indent="-169821">
              <a:buFontTx/>
              <a:buChar char="-"/>
            </a:pPr>
            <a:r>
              <a:rPr lang="en-US" baseline="0" dirty="0" smtClean="0"/>
              <a:t>Start with the elastic runtime</a:t>
            </a:r>
          </a:p>
          <a:p>
            <a:pPr marL="169821" indent="-169821">
              <a:buFontTx/>
              <a:buChar char="-"/>
            </a:pPr>
            <a:r>
              <a:rPr lang="en-US" baseline="0" dirty="0" smtClean="0"/>
              <a:t>Managed by BOSH</a:t>
            </a:r>
          </a:p>
          <a:p>
            <a:pPr marL="169821" indent="-169821">
              <a:buFontTx/>
              <a:buChar char="-"/>
            </a:pPr>
            <a:r>
              <a:rPr lang="en-US" baseline="0" dirty="0" err="1" smtClean="0"/>
              <a:t>IaaS</a:t>
            </a:r>
            <a:r>
              <a:rPr lang="en-US" baseline="0" dirty="0" smtClean="0"/>
              <a:t> agnostic</a:t>
            </a:r>
          </a:p>
          <a:p>
            <a:pPr marL="169821" indent="-169821">
              <a:buFontTx/>
              <a:buChar char="-"/>
            </a:pPr>
            <a:r>
              <a:rPr lang="en-US" baseline="0" dirty="0" smtClean="0"/>
              <a:t>Other services/clusters managed by BOSH – KV Store, … and even partners, i.e. Jenkins.</a:t>
            </a:r>
          </a:p>
          <a:p>
            <a:pPr marL="169821" indent="-169821">
              <a:buFontTx/>
              <a:buChar char="-"/>
            </a:pPr>
            <a:endParaRPr lang="en-US" dirty="0"/>
          </a:p>
        </p:txBody>
      </p:sp>
    </p:spTree>
    <p:extLst>
      <p:ext uri="{BB962C8B-B14F-4D97-AF65-F5344CB8AC3E}">
        <p14:creationId xmlns:p14="http://schemas.microsoft.com/office/powerpoint/2010/main" val="172888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Spring</a:t>
            </a:r>
            <a:r>
              <a:rPr lang="en-US" sz="1200" kern="1200" baseline="0" dirty="0" smtClean="0">
                <a:solidFill>
                  <a:schemeClr val="tx1"/>
                </a:solidFill>
                <a:effectLst/>
                <a:latin typeface="+mn-lt"/>
                <a:ea typeface="+mn-ea"/>
                <a:cs typeface="+mn-cs"/>
              </a:rPr>
              <a:t> Boot/Cloud meant create apps fast –  But Dev &amp; Ops is asking Day2 questions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 do you do logging, routing, </a:t>
            </a:r>
            <a:r>
              <a:rPr lang="en-US" sz="1200" kern="1200" dirty="0" err="1" smtClean="0">
                <a:solidFill>
                  <a:schemeClr val="tx1"/>
                </a:solidFill>
                <a:effectLst/>
                <a:latin typeface="+mn-lt"/>
                <a:ea typeface="+mn-ea"/>
                <a:cs typeface="+mn-cs"/>
              </a:rPr>
              <a:t>apm</a:t>
            </a:r>
            <a:r>
              <a:rPr lang="en-US" sz="1200" kern="1200" dirty="0" smtClean="0">
                <a:solidFill>
                  <a:schemeClr val="tx1"/>
                </a:solidFill>
                <a:effectLst/>
                <a:latin typeface="+mn-lt"/>
                <a:ea typeface="+mn-ea"/>
                <a:cs typeface="+mn-cs"/>
              </a:rPr>
              <a:t>, scaling, and lifecycle management of all these apps.</a:t>
            </a:r>
          </a:p>
          <a:p>
            <a:r>
              <a:rPr lang="en-US" sz="1200" kern="1200" dirty="0" smtClean="0">
                <a:solidFill>
                  <a:schemeClr val="tx1"/>
                </a:solidFill>
                <a:effectLst/>
                <a:latin typeface="+mn-lt"/>
                <a:ea typeface="+mn-ea"/>
                <a:cs typeface="+mn-cs"/>
              </a:rPr>
              <a:t>Enter CF Runtime</a:t>
            </a:r>
          </a:p>
          <a:p>
            <a:r>
              <a:rPr lang="en-US" sz="1200" kern="1200" dirty="0" smtClean="0">
                <a:solidFill>
                  <a:schemeClr val="tx1"/>
                </a:solidFill>
                <a:effectLst/>
                <a:latin typeface="+mn-lt"/>
                <a:ea typeface="+mn-ea"/>
                <a:cs typeface="+mn-cs"/>
              </a:rPr>
              <a:t>best in class container management</a:t>
            </a:r>
          </a:p>
          <a:p>
            <a:r>
              <a:rPr lang="en-US" sz="1200" kern="1200" dirty="0" smtClean="0">
                <a:solidFill>
                  <a:schemeClr val="tx1"/>
                </a:solidFill>
                <a:effectLst/>
                <a:latin typeface="+mn-lt"/>
                <a:ea typeface="+mn-ea"/>
                <a:cs typeface="+mn-cs"/>
              </a:rPr>
              <a:t>integrated agentless logging</a:t>
            </a:r>
          </a:p>
          <a:p>
            <a:r>
              <a:rPr lang="en-US" sz="1200" kern="1200" dirty="0" smtClean="0">
                <a:solidFill>
                  <a:schemeClr val="tx1"/>
                </a:solidFill>
                <a:effectLst/>
                <a:latin typeface="+mn-lt"/>
                <a:ea typeface="+mn-ea"/>
                <a:cs typeface="+mn-cs"/>
              </a:rPr>
              <a:t>with APM</a:t>
            </a:r>
          </a:p>
          <a:p>
            <a:r>
              <a:rPr lang="en-US" sz="1200" kern="1200" dirty="0" smtClean="0">
                <a:solidFill>
                  <a:schemeClr val="tx1"/>
                </a:solidFill>
                <a:effectLst/>
                <a:latin typeface="+mn-lt"/>
                <a:ea typeface="+mn-ea"/>
                <a:cs typeface="+mn-cs"/>
              </a:rPr>
              <a:t>auto scaling</a:t>
            </a:r>
          </a:p>
          <a:p>
            <a:r>
              <a:rPr lang="en-US" sz="1200" kern="1200" dirty="0" smtClean="0">
                <a:solidFill>
                  <a:schemeClr val="tx1"/>
                </a:solidFill>
                <a:effectLst/>
                <a:latin typeface="+mn-lt"/>
                <a:ea typeface="+mn-ea"/>
                <a:cs typeface="+mn-cs"/>
              </a:rPr>
              <a:t>Effortless runtime with minimum human operational overhead. We run 1000s of apps and 10,000s containers on PWS with 6 guys.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we realized that stopping there wasn't enough</a:t>
            </a:r>
          </a:p>
          <a:p>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63975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08" name="Shape 708"/>
          <p:cNvSpPr txBox="1">
            <a:spLocks noGrp="1"/>
          </p:cNvSpPr>
          <p:nvPr>
            <p:ph type="body" idx="1"/>
          </p:nvPr>
        </p:nvSpPr>
        <p:spPr>
          <a:xfrm>
            <a:off x="295171" y="2972430"/>
            <a:ext cx="6267659" cy="5793719"/>
          </a:xfrm>
          <a:prstGeom prst="rect">
            <a:avLst/>
          </a:prstGeom>
          <a:noFill/>
          <a:ln>
            <a:noFill/>
          </a:ln>
        </p:spPr>
        <p:txBody>
          <a:bodyPr lIns="0" tIns="0" rIns="0" bIns="0" anchor="t" anchorCtr="0">
            <a:noAutofit/>
          </a:bodyPr>
          <a:lstStyle/>
          <a:p>
            <a:pPr>
              <a:buClr>
                <a:schemeClr val="dk1"/>
              </a:buClr>
            </a:pPr>
            <a:r>
              <a:rPr lang="en-US" baseline="0" dirty="0" smtClean="0"/>
              <a:t>Before diving into BOSH we introduce the major components of the platform. Then we explain the platform infrastructure automation capabilities in the context of our structured (or opinioned) platform. The following BOSH sections would explained in more detail.  </a:t>
            </a:r>
          </a:p>
          <a:p>
            <a:pPr>
              <a:buClr>
                <a:schemeClr val="dk1"/>
              </a:buClr>
            </a:pPr>
            <a:endParaRPr lang="en-US" baseline="0" dirty="0" smtClean="0"/>
          </a:p>
          <a:p>
            <a:pPr>
              <a:buClr>
                <a:schemeClr val="dk1"/>
              </a:buClr>
            </a:pPr>
            <a:r>
              <a:rPr lang="en-US" baseline="0" dirty="0" smtClean="0"/>
              <a:t>PCF is made of 3 major components – Operations (Ops Manager), Platform Runtime (Elastic Runtime) and Services. All, mostly deployed, by BOSH</a:t>
            </a:r>
          </a:p>
          <a:p>
            <a:pPr>
              <a:buClr>
                <a:schemeClr val="dk1"/>
              </a:buClr>
            </a:pPr>
            <a:endParaRPr lang="en-US" baseline="0" dirty="0" smtClean="0"/>
          </a:p>
          <a:p>
            <a:pPr>
              <a:buClr>
                <a:schemeClr val="dk1"/>
              </a:buClr>
            </a:pPr>
            <a:r>
              <a:rPr lang="en-US" baseline="0" dirty="0" smtClean="0"/>
              <a:t>Now we’ll briefly talks about the components</a:t>
            </a:r>
            <a:endParaRPr baseline="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a:bodyPr>
          <a:lstStyle/>
          <a:p>
            <a:r>
              <a:rPr lang="en-US" dirty="0" smtClean="0"/>
              <a:t>Now dive into the ERS</a:t>
            </a:r>
          </a:p>
          <a:p>
            <a:endParaRPr lang="en-US" dirty="0" smtClean="0"/>
          </a:p>
          <a:p>
            <a:r>
              <a:rPr lang="en-US" dirty="0" smtClean="0"/>
              <a:t>http://</a:t>
            </a:r>
            <a:r>
              <a:rPr lang="en-US" dirty="0" err="1" smtClean="0"/>
              <a:t>docs.pivotal.io</a:t>
            </a:r>
            <a:r>
              <a:rPr lang="en-US" dirty="0" smtClean="0"/>
              <a:t>/</a:t>
            </a:r>
            <a:r>
              <a:rPr lang="en-US" dirty="0" err="1" smtClean="0"/>
              <a:t>pivotalcf</a:t>
            </a:r>
            <a:r>
              <a:rPr lang="en-US" dirty="0" smtClean="0"/>
              <a:t>/concepts/architecture/</a:t>
            </a:r>
          </a:p>
          <a:p>
            <a:pPr marL="0" indent="0">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normAutofit fontScale="92500" lnSpcReduction="10000"/>
          </a:bodyPr>
          <a:lstStyle/>
          <a:p>
            <a:pPr>
              <a:lnSpc>
                <a:spcPct val="143750"/>
              </a:lnSpc>
              <a:spcAft>
                <a:spcPts val="1387"/>
              </a:spcAft>
              <a:buClr>
                <a:schemeClr val="lt2"/>
              </a:buClr>
              <a:buSzPct val="91666"/>
            </a:pPr>
            <a:endParaRPr lang="en-US" sz="1100" dirty="0">
              <a:solidFill>
                <a:srgbClr val="333333"/>
              </a:solidFill>
            </a:endParaRPr>
          </a:p>
        </p:txBody>
      </p:sp>
    </p:spTree>
    <p:extLst>
      <p:ext uri="{BB962C8B-B14F-4D97-AF65-F5344CB8AC3E}">
        <p14:creationId xmlns:p14="http://schemas.microsoft.com/office/powerpoint/2010/main" val="245617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sz="1400" dirty="0" smtClean="0"/>
              <a:t>Push</a:t>
            </a:r>
            <a:r>
              <a:rPr lang="en-US" sz="1400" baseline="0" dirty="0" smtClean="0"/>
              <a:t> an App</a:t>
            </a:r>
            <a:r>
              <a:rPr lang="en-US" sz="1100" baseline="0" dirty="0" smtClean="0"/>
              <a:t>, show the logs</a:t>
            </a:r>
            <a:endParaRPr lang="en-US" dirty="0" smtClean="0"/>
          </a:p>
        </p:txBody>
      </p:sp>
    </p:spTree>
    <p:extLst>
      <p:ext uri="{BB962C8B-B14F-4D97-AF65-F5344CB8AC3E}">
        <p14:creationId xmlns:p14="http://schemas.microsoft.com/office/powerpoint/2010/main" val="2318069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r>
              <a:rPr lang="en-US" sz="1400" b="1" dirty="0"/>
              <a:t>Cloud Foundry </a:t>
            </a:r>
            <a:r>
              <a:rPr lang="en-US" sz="1400" b="1" dirty="0" err="1"/>
              <a:t>PaaS</a:t>
            </a:r>
            <a:endParaRPr lang="en-US" sz="1400" b="1" dirty="0"/>
          </a:p>
          <a:p>
            <a:endParaRPr lang="en-US" sz="1100" dirty="0"/>
          </a:p>
          <a:p>
            <a:r>
              <a:rPr lang="en-US" sz="1100" dirty="0"/>
              <a:t>An application runs in a </a:t>
            </a:r>
            <a:r>
              <a:rPr lang="en-US" sz="1100" b="1" dirty="0" smtClean="0"/>
              <a:t>CELL, </a:t>
            </a:r>
            <a:r>
              <a:rPr lang="en-US" sz="1100" dirty="0"/>
              <a:t>which is a droplet execution agent</a:t>
            </a:r>
            <a:r>
              <a:rPr lang="en-US" sz="1100" b="1" dirty="0"/>
              <a:t>. </a:t>
            </a:r>
            <a:r>
              <a:rPr lang="en-US" sz="1100" dirty="0"/>
              <a:t>The</a:t>
            </a:r>
            <a:r>
              <a:rPr lang="en-US" sz="1100" b="1" dirty="0"/>
              <a:t> Cloud Controller </a:t>
            </a:r>
            <a:r>
              <a:rPr lang="en-US" sz="1100" dirty="0"/>
              <a:t>orchestrates the routing and lifecycle of all DEAs in the pool. </a:t>
            </a:r>
            <a:r>
              <a:rPr lang="en-US" sz="1100" b="1" dirty="0"/>
              <a:t>Routers</a:t>
            </a:r>
            <a:r>
              <a:rPr lang="en-US" sz="1100" dirty="0"/>
              <a:t> manage application traffic. </a:t>
            </a:r>
            <a:r>
              <a:rPr lang="en-US" sz="1100" b="1" dirty="0"/>
              <a:t>Health Manager </a:t>
            </a:r>
            <a:r>
              <a:rPr lang="en-US" sz="1100" dirty="0"/>
              <a:t>reports mismatched application states to the CC. A </a:t>
            </a:r>
            <a:r>
              <a:rPr lang="en-US" sz="1100" b="1" dirty="0"/>
              <a:t>service</a:t>
            </a:r>
            <a:r>
              <a:rPr lang="en-US" sz="1100" dirty="0"/>
              <a:t> </a:t>
            </a:r>
            <a:r>
              <a:rPr lang="en-US" sz="1100" b="1" dirty="0"/>
              <a:t>gateway</a:t>
            </a:r>
            <a:r>
              <a:rPr lang="en-US" sz="1100" dirty="0"/>
              <a:t> provides an interface for services (native or external). A </a:t>
            </a:r>
            <a:r>
              <a:rPr lang="en-US" sz="1100" b="1" dirty="0"/>
              <a:t>messaging</a:t>
            </a:r>
            <a:r>
              <a:rPr lang="en-US" sz="1100" dirty="0"/>
              <a:t> bus manages all system communication. Apps are accessed directly through the router while web and CLI clients (e.g., </a:t>
            </a:r>
            <a:r>
              <a:rPr lang="en-US" sz="1100" dirty="0" err="1"/>
              <a:t>vmc</a:t>
            </a:r>
            <a:r>
              <a:rPr lang="en-US" sz="1100" dirty="0"/>
              <a:t>, STS) access Cloud Controller via </a:t>
            </a:r>
            <a:r>
              <a:rPr lang="en-US" sz="1100" dirty="0" err="1"/>
              <a:t>RESTful</a:t>
            </a:r>
            <a:r>
              <a:rPr lang="en-US" sz="1100" dirty="0"/>
              <a:t> services.</a:t>
            </a:r>
          </a:p>
          <a:p>
            <a:endParaRPr lang="en-US" dirty="0"/>
          </a:p>
        </p:txBody>
      </p:sp>
    </p:spTree>
    <p:extLst>
      <p:ext uri="{BB962C8B-B14F-4D97-AF65-F5344CB8AC3E}">
        <p14:creationId xmlns:p14="http://schemas.microsoft.com/office/powerpoint/2010/main" val="411244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6463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2234713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471468383"/>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 y="0"/>
            <a:ext cx="9144000"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sz="1800" kern="1200">
              <a:solidFill>
                <a:prstClr val="white"/>
              </a:solidFill>
              <a:latin typeface="News Gothic MT"/>
            </a:endParaRPr>
          </a:p>
        </p:txBody>
      </p:sp>
      <p:sp>
        <p:nvSpPr>
          <p:cNvPr id="4" name="Picture Placeholder 3"/>
          <p:cNvSpPr>
            <a:spLocks noGrp="1"/>
          </p:cNvSpPr>
          <p:nvPr>
            <p:ph type="pic" sz="quarter" idx="12"/>
          </p:nvPr>
        </p:nvSpPr>
        <p:spPr>
          <a:xfrm>
            <a:off x="0" y="0"/>
            <a:ext cx="9144000" cy="5143500"/>
          </a:xfrm>
          <a:prstGeom prst="rect">
            <a:avLst/>
          </a:prstGeom>
        </p:spPr>
        <p:txBody>
          <a:bodyPr/>
          <a:lstStyle/>
          <a:p>
            <a:endParaRPr lang="en-US" dirty="0"/>
          </a:p>
        </p:txBody>
      </p:sp>
      <p:sp>
        <p:nvSpPr>
          <p:cNvPr id="3" name="Title 2"/>
          <p:cNvSpPr>
            <a:spLocks noGrp="1"/>
          </p:cNvSpPr>
          <p:nvPr>
            <p:ph type="title"/>
          </p:nvPr>
        </p:nvSpPr>
        <p:spPr>
          <a:xfrm>
            <a:off x="1117709" y="407953"/>
            <a:ext cx="6947616" cy="585514"/>
          </a:xfrm>
          <a:prstGeom prst="rect">
            <a:avLst/>
          </a:prstGeom>
        </p:spPr>
        <p:txBody>
          <a:bodyPr/>
          <a:lstStyle>
            <a:lvl1pPr>
              <a:defRPr sz="3600">
                <a:solidFill>
                  <a:schemeClr val="bg1"/>
                </a:solidFill>
              </a:defRPr>
            </a:lvl1pPr>
          </a:lstStyle>
          <a:p>
            <a:r>
              <a:rPr lang="en-US" dirty="0"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a:prstGeom prst="rect">
            <a:avLst/>
          </a:prstGeom>
        </p:spPr>
        <p:txBody>
          <a:bodyPr>
            <a:normAutofit/>
          </a:bodyPr>
          <a:lstStyle>
            <a:lvl1pPr marL="0" indent="0">
              <a:buNone/>
              <a:defRPr sz="240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5646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 name="Shape 64"/>
          <p:cNvSpPr>
            <a:spLocks noGrp="1"/>
          </p:cNvSpPr>
          <p:nvPr>
            <p:ph type="title"/>
          </p:nvPr>
        </p:nvSpPr>
        <p:spPr>
          <a:xfrm>
            <a:off x="366713" y="32543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5" name="Shape 65"/>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848976648"/>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5">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8" r:id="rId6"/>
    <p:sldLayoutId id="2147483662" r:id="rId7"/>
    <p:sldLayoutId id="2147483663" r:id="rId8"/>
    <p:sldLayoutId id="2147483681" r:id="rId9"/>
    <p:sldLayoutId id="2147483683" r:id="rId10"/>
    <p:sldLayoutId id="2147483684" r:id="rId11"/>
    <p:sldLayoutId id="2147483685" r:id="rId12"/>
    <p:sldLayoutId id="2147483687"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microsoft.com/office/2007/relationships/hdphoto" Target="../media/hdphoto1.wdp"/><Relationship Id="rId6"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jpg"/><Relationship Id="rId18" Type="http://schemas.openxmlformats.org/officeDocument/2006/relationships/image" Target="../media/image44.jpg"/><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9.jpeg"/><Relationship Id="rId4" Type="http://schemas.openxmlformats.org/officeDocument/2006/relationships/image" Target="../media/image30.png"/><Relationship Id="rId5" Type="http://schemas.openxmlformats.org/officeDocument/2006/relationships/image" Target="../media/image31.jpeg"/><Relationship Id="rId6" Type="http://schemas.openxmlformats.org/officeDocument/2006/relationships/image" Target="../media/image32.jpe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2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kland_port_silent_cran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Shape 251"/>
          <p:cNvSpPr/>
          <p:nvPr/>
        </p:nvSpPr>
        <p:spPr>
          <a:xfrm>
            <a:off x="0" y="0"/>
            <a:ext cx="9144000" cy="5143500"/>
          </a:xfrm>
          <a:prstGeom prst="rect">
            <a:avLst/>
          </a:prstGeom>
          <a:solidFill>
            <a:srgbClr val="182730">
              <a:alpha val="80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6" name="Picture 5" descr="pivotal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8" name="TextBox 7"/>
          <p:cNvSpPr txBox="1"/>
          <p:nvPr/>
        </p:nvSpPr>
        <p:spPr>
          <a:xfrm>
            <a:off x="623455" y="1609787"/>
            <a:ext cx="7897090" cy="1343958"/>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3200" b="1" spc="-100" dirty="0" smtClean="0">
                <a:solidFill>
                  <a:schemeClr val="bg1"/>
                </a:solidFill>
                <a:effectLst>
                  <a:outerShdw blurRad="50800" dist="38100" dir="5400000" algn="t" rotWithShape="0">
                    <a:prstClr val="black">
                      <a:alpha val="40000"/>
                    </a:prstClr>
                  </a:outerShdw>
                </a:effectLst>
                <a:cs typeface="Arial"/>
              </a:rPr>
              <a:t>PCF 101</a:t>
            </a:r>
            <a:endParaRPr lang="en-US" sz="3200" b="1" spc="-100" dirty="0">
              <a:solidFill>
                <a:schemeClr val="bg1"/>
              </a:solidFill>
              <a:effectLst>
                <a:outerShdw blurRad="50800" dist="38100" dir="5400000" algn="t" rotWithShape="0">
                  <a:prstClr val="black">
                    <a:alpha val="40000"/>
                  </a:prstClr>
                </a:outerShdw>
              </a:effectLst>
              <a:cs typeface="Arial"/>
            </a:endParaRPr>
          </a:p>
        </p:txBody>
      </p:sp>
      <p:sp>
        <p:nvSpPr>
          <p:cNvPr id="9" name="TextBox 8"/>
          <p:cNvSpPr txBox="1"/>
          <p:nvPr/>
        </p:nvSpPr>
        <p:spPr>
          <a:xfrm>
            <a:off x="623455" y="4162894"/>
            <a:ext cx="7897090" cy="338554"/>
          </a:xfrm>
          <a:prstGeom prst="rect">
            <a:avLst/>
          </a:prstGeom>
          <a:noFill/>
        </p:spPr>
        <p:txBody>
          <a:bodyPr wrap="square" rtlCol="0">
            <a:spAutoFit/>
          </a:bodyPr>
          <a:lstStyle/>
          <a:p>
            <a:pPr>
              <a:spcAft>
                <a:spcPts val="300"/>
              </a:spcAft>
            </a:pPr>
            <a:endParaRPr lang="en-US" sz="1600" dirty="0">
              <a:solidFill>
                <a:srgbClr val="FFFFFF"/>
              </a:solidFill>
              <a:cs typeface="Arial"/>
            </a:endParaRPr>
          </a:p>
        </p:txBody>
      </p:sp>
      <p:pic>
        <p:nvPicPr>
          <p:cNvPr id="10" name="Picture 9" descr="att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7486" y="104943"/>
            <a:ext cx="986117" cy="977900"/>
          </a:xfrm>
          <a:prstGeom prst="rect">
            <a:avLst/>
          </a:prstGeom>
        </p:spPr>
      </p:pic>
    </p:spTree>
    <p:extLst>
      <p:ext uri="{BB962C8B-B14F-4D97-AF65-F5344CB8AC3E}">
        <p14:creationId xmlns:p14="http://schemas.microsoft.com/office/powerpoint/2010/main" val="1592988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2" y="131535"/>
            <a:ext cx="8410575" cy="460375"/>
          </a:xfrm>
        </p:spPr>
        <p:txBody>
          <a:bodyPr/>
          <a:lstStyle/>
          <a:p>
            <a:r>
              <a:rPr lang="en-US" sz="2800" dirty="0">
                <a:solidFill>
                  <a:srgbClr val="2C95DD"/>
                </a:solidFill>
              </a:rPr>
              <a:t>Creating and Binding a Service</a:t>
            </a:r>
          </a:p>
        </p:txBody>
      </p:sp>
      <p:sp>
        <p:nvSpPr>
          <p:cNvPr id="4" name="Rounded Rectangle 3"/>
          <p:cNvSpPr/>
          <p:nvPr/>
        </p:nvSpPr>
        <p:spPr>
          <a:xfrm>
            <a:off x="1981200" y="1276349"/>
            <a:ext cx="5169845"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0"/>
          <p:cNvGrpSpPr/>
          <p:nvPr/>
        </p:nvGrpSpPr>
        <p:grpSpPr>
          <a:xfrm>
            <a:off x="2831917" y="1437660"/>
            <a:ext cx="2590799"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2"/>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370266"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hape 356"/>
          <p:cNvSpPr/>
          <p:nvPr/>
        </p:nvSpPr>
        <p:spPr>
          <a:xfrm>
            <a:off x="5916818" y="4108545"/>
            <a:ext cx="966191"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defRPr>
                <a:solidFill>
                  <a:srgbClr val="000000"/>
                </a:solidFill>
                <a:uFillTx/>
              </a:defRPr>
            </a:pPr>
            <a:r>
              <a:rPr>
                <a:solidFill>
                  <a:srgbClr val="33928A"/>
                </a:solidFill>
                <a:uFill>
                  <a:solidFill>
                    <a:srgbClr val="4D4D4D"/>
                  </a:solidFill>
                </a:uFill>
              </a:rPr>
              <a:t>Runtime</a:t>
            </a:r>
          </a:p>
        </p:txBody>
      </p:sp>
      <p:sp>
        <p:nvSpPr>
          <p:cNvPr id="3" name="Rectangle 2"/>
          <p:cNvSpPr/>
          <p:nvPr/>
        </p:nvSpPr>
        <p:spPr>
          <a:xfrm>
            <a:off x="150472" y="4647044"/>
            <a:ext cx="3238186" cy="307777"/>
          </a:xfrm>
          <a:prstGeom prst="rect">
            <a:avLst/>
          </a:prstGeom>
        </p:spPr>
        <p:txBody>
          <a:bodyPr wrap="none">
            <a:spAutoFit/>
          </a:bodyPr>
          <a:lstStyle/>
          <a:p>
            <a:r>
              <a:rPr lang="en-US" dirty="0">
                <a:solidFill>
                  <a:schemeClr val="bg1"/>
                </a:solidFill>
              </a:rPr>
              <a:t>http://</a:t>
            </a:r>
            <a:r>
              <a:rPr lang="en-US" dirty="0" err="1">
                <a:solidFill>
                  <a:schemeClr val="bg1"/>
                </a:solidFill>
              </a:rPr>
              <a:t>docs.pivotal.io</a:t>
            </a:r>
            <a:r>
              <a:rPr lang="en-US" dirty="0">
                <a:solidFill>
                  <a:schemeClr val="bg1"/>
                </a:solidFill>
              </a:rPr>
              <a:t>/</a:t>
            </a:r>
            <a:r>
              <a:rPr lang="en-US" dirty="0" err="1">
                <a:solidFill>
                  <a:schemeClr val="bg1"/>
                </a:solidFill>
              </a:rPr>
              <a:t>pivotalcf</a:t>
            </a:r>
            <a:r>
              <a:rPr lang="en-US" dirty="0">
                <a:solidFill>
                  <a:schemeClr val="bg1"/>
                </a:solidFill>
              </a:rPr>
              <a:t>/services/</a:t>
            </a:r>
          </a:p>
        </p:txBody>
      </p:sp>
      <p:pic>
        <p:nvPicPr>
          <p:cNvPr id="39" name="Picture 38" descr="PivotalCloudFoundry-CloudRings-OnD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282" y="3661731"/>
            <a:ext cx="706503" cy="471111"/>
          </a:xfrm>
          <a:prstGeom prst="rect">
            <a:avLst/>
          </a:prstGeom>
        </p:spPr>
      </p:pic>
    </p:spTree>
    <p:extLst>
      <p:ext uri="{BB962C8B-B14F-4D97-AF65-F5344CB8AC3E}">
        <p14:creationId xmlns:p14="http://schemas.microsoft.com/office/powerpoint/2010/main" val="36928116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384022" y="785814"/>
            <a:ext cx="8416527" cy="3716612"/>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dirty="0">
              <a:solidFill>
                <a:srgbClr val="008881"/>
              </a:solidFill>
              <a:latin typeface="Arial"/>
              <a:ea typeface="Arial"/>
              <a:cs typeface="Arial"/>
              <a:sym typeface="Arial"/>
            </a:endParaRPr>
          </a:p>
        </p:txBody>
      </p:sp>
      <p:sp>
        <p:nvSpPr>
          <p:cNvPr id="300" name="Shape 300"/>
          <p:cNvSpPr/>
          <p:nvPr/>
        </p:nvSpPr>
        <p:spPr>
          <a:xfrm rot="-5400000">
            <a:off x="-1148379" y="2457105"/>
            <a:ext cx="3716612"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b="0" i="0" u="none" strike="noStrike" cap="none">
                <a:solidFill>
                  <a:srgbClr val="F2F2F2"/>
                </a:solidFill>
                <a:latin typeface="Calibri"/>
                <a:ea typeface="Calibri"/>
                <a:cs typeface="Calibri"/>
                <a:sym typeface="Calibri"/>
              </a:rPr>
              <a:t>Router</a:t>
            </a:r>
          </a:p>
        </p:txBody>
      </p:sp>
      <p:sp>
        <p:nvSpPr>
          <p:cNvPr id="302" name="Shape 302"/>
          <p:cNvSpPr/>
          <p:nvPr/>
        </p:nvSpPr>
        <p:spPr>
          <a:xfrm>
            <a:off x="594635" y="1879183"/>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325" name="Shape 325"/>
          <p:cNvGrpSpPr/>
          <p:nvPr/>
        </p:nvGrpSpPr>
        <p:grpSpPr>
          <a:xfrm>
            <a:off x="3238154" y="1233380"/>
            <a:ext cx="1729364" cy="443726"/>
            <a:chOff x="5181600" y="2326964"/>
            <a:chExt cx="1533402" cy="443726"/>
          </a:xfrm>
        </p:grpSpPr>
        <p:sp>
          <p:nvSpPr>
            <p:cNvPr id="326" name="Shape 326"/>
            <p:cNvSpPr/>
            <p:nvPr/>
          </p:nvSpPr>
          <p:spPr>
            <a:xfrm>
              <a:off x="5181600" y="2326964"/>
              <a:ext cx="153340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Cloud Controller</a:t>
              </a:r>
            </a:p>
          </p:txBody>
        </p:sp>
        <p:sp>
          <p:nvSpPr>
            <p:cNvPr id="327" name="Shape 327"/>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73" name="Group 72"/>
          <p:cNvGrpSpPr/>
          <p:nvPr/>
        </p:nvGrpSpPr>
        <p:grpSpPr>
          <a:xfrm>
            <a:off x="1114846" y="1233379"/>
            <a:ext cx="1865862" cy="1081555"/>
            <a:chOff x="198035" y="949441"/>
            <a:chExt cx="1865862" cy="1081555"/>
          </a:xfrm>
        </p:grpSpPr>
        <p:sp>
          <p:nvSpPr>
            <p:cNvPr id="303" name="Shape 303"/>
            <p:cNvSpPr/>
            <p:nvPr/>
          </p:nvSpPr>
          <p:spPr>
            <a:xfrm>
              <a:off x="198035" y="949441"/>
              <a:ext cx="1865862"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Blobstore</a:t>
              </a:r>
            </a:p>
          </p:txBody>
        </p:sp>
        <p:sp>
          <p:nvSpPr>
            <p:cNvPr id="304" name="Shape 304"/>
            <p:cNvSpPr/>
            <p:nvPr/>
          </p:nvSpPr>
          <p:spPr>
            <a:xfrm>
              <a:off x="255911" y="108555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nvGrpSpPr>
            <p:cNvPr id="13" name="Group 12"/>
            <p:cNvGrpSpPr/>
            <p:nvPr/>
          </p:nvGrpSpPr>
          <p:grpSpPr>
            <a:xfrm>
              <a:off x="198035" y="1561482"/>
              <a:ext cx="1865862" cy="469514"/>
              <a:chOff x="3227325" y="1043967"/>
              <a:chExt cx="1745456" cy="469514"/>
            </a:xfrm>
          </p:grpSpPr>
          <p:sp>
            <p:nvSpPr>
              <p:cNvPr id="305" name="Shape 305"/>
              <p:cNvSpPr/>
              <p:nvPr/>
            </p:nvSpPr>
            <p:spPr>
              <a:xfrm>
                <a:off x="3227325" y="1069755"/>
                <a:ext cx="1745456"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a:solidFill>
                      <a:schemeClr val="lt1"/>
                    </a:solidFill>
                    <a:latin typeface="Arial"/>
                    <a:ea typeface="Arial"/>
                    <a:cs typeface="Arial"/>
                    <a:sym typeface="Arial"/>
                  </a:rPr>
                  <a:t>DB</a:t>
                </a:r>
              </a:p>
            </p:txBody>
          </p:sp>
          <p:sp>
            <p:nvSpPr>
              <p:cNvPr id="306" name="Shape 306"/>
              <p:cNvSpPr/>
              <p:nvPr/>
            </p:nvSpPr>
            <p:spPr>
              <a:xfrm>
                <a:off x="3271050" y="1155864"/>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29" name="Shape 329"/>
              <p:cNvSpPr txBox="1"/>
              <p:nvPr/>
            </p:nvSpPr>
            <p:spPr>
              <a:xfrm>
                <a:off x="4013228" y="10439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Service</a:t>
                </a:r>
              </a:p>
              <a:p>
                <a:pPr marL="0" marR="0" lvl="0" indent="0" algn="l" rtl="0">
                  <a:spcBef>
                    <a:spcPts val="0"/>
                  </a:spcBef>
                  <a:buSzPct val="25000"/>
                  <a:buNone/>
                </a:pPr>
                <a:r>
                  <a:rPr lang="en-US" sz="1200" b="0" i="0" u="none" strike="noStrike" cap="none" dirty="0">
                    <a:solidFill>
                      <a:schemeClr val="lt1"/>
                    </a:solidFill>
                    <a:latin typeface="Arial"/>
                    <a:ea typeface="Arial"/>
                    <a:cs typeface="Arial"/>
                    <a:sym typeface="Arial"/>
                  </a:rPr>
                  <a:t>credentials</a:t>
                </a:r>
              </a:p>
            </p:txBody>
          </p:sp>
        </p:grpSp>
      </p:grpSp>
      <p:grpSp>
        <p:nvGrpSpPr>
          <p:cNvPr id="331" name="Shape 331"/>
          <p:cNvGrpSpPr/>
          <p:nvPr/>
        </p:nvGrpSpPr>
        <p:grpSpPr>
          <a:xfrm>
            <a:off x="5286891" y="1233380"/>
            <a:ext cx="1565494" cy="443726"/>
            <a:chOff x="3933533" y="1255954"/>
            <a:chExt cx="1565494" cy="443726"/>
          </a:xfrm>
        </p:grpSpPr>
        <p:sp>
          <p:nvSpPr>
            <p:cNvPr id="332" name="Shape 332"/>
            <p:cNvSpPr/>
            <p:nvPr/>
          </p:nvSpPr>
          <p:spPr>
            <a:xfrm>
              <a:off x="3933533" y="1255954"/>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333" name="Shape 333"/>
            <p:cNvSpPr/>
            <p:nvPr/>
          </p:nvSpPr>
          <p:spPr>
            <a:xfrm>
              <a:off x="3998711" y="1403145"/>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cxnSp>
        <p:nvCxnSpPr>
          <p:cNvPr id="334" name="Shape 334"/>
          <p:cNvCxnSpPr>
            <a:stCxn id="332" idx="1"/>
            <a:endCxn id="326" idx="3"/>
          </p:cNvCxnSpPr>
          <p:nvPr/>
        </p:nvCxnSpPr>
        <p:spPr>
          <a:xfrm flipH="1">
            <a:off x="4967518" y="1455243"/>
            <a:ext cx="319373" cy="0"/>
          </a:xfrm>
          <a:prstGeom prst="straightConnector1">
            <a:avLst/>
          </a:prstGeom>
          <a:noFill/>
          <a:ln w="19050" cap="flat" cmpd="sng">
            <a:solidFill>
              <a:schemeClr val="lt2"/>
            </a:solidFill>
            <a:prstDash val="solid"/>
            <a:round/>
            <a:headEnd type="stealth" w="lg" len="lg"/>
            <a:tailEnd type="none" w="med" len="med"/>
          </a:ln>
        </p:spPr>
      </p:cxnSp>
      <p:sp>
        <p:nvSpPr>
          <p:cNvPr id="42" name="Shape 332"/>
          <p:cNvSpPr/>
          <p:nvPr/>
        </p:nvSpPr>
        <p:spPr>
          <a:xfrm>
            <a:off x="7106580" y="1233380"/>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46" name="AutoShape 5"/>
          <p:cNvSpPr>
            <a:spLocks noChangeArrowheads="1"/>
          </p:cNvSpPr>
          <p:nvPr/>
        </p:nvSpPr>
        <p:spPr bwMode="auto">
          <a:xfrm>
            <a:off x="5221713" y="1838037"/>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47" name="AutoShape 11"/>
          <p:cNvSpPr>
            <a:spLocks noChangeArrowheads="1"/>
          </p:cNvSpPr>
          <p:nvPr/>
        </p:nvSpPr>
        <p:spPr bwMode="auto">
          <a:xfrm>
            <a:off x="5396067" y="2110789"/>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48" name="Shape 352"/>
          <p:cNvSpPr/>
          <p:nvPr/>
        </p:nvSpPr>
        <p:spPr>
          <a:xfrm>
            <a:off x="5452087" y="218662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99" name="Shape 335"/>
          <p:cNvCxnSpPr>
            <a:stCxn id="42" idx="2"/>
            <a:endCxn id="46" idx="3"/>
          </p:cNvCxnSpPr>
          <p:nvPr/>
        </p:nvCxnSpPr>
        <p:spPr>
          <a:xfrm rot="5400000">
            <a:off x="7086344" y="1377969"/>
            <a:ext cx="503846" cy="1102120"/>
          </a:xfrm>
          <a:prstGeom prst="bentConnector2">
            <a:avLst/>
          </a:prstGeom>
          <a:noFill/>
          <a:ln w="19050" cap="flat" cmpd="sng">
            <a:solidFill>
              <a:schemeClr val="lt2"/>
            </a:solidFill>
            <a:prstDash val="solid"/>
            <a:round/>
            <a:headEnd type="none" w="med" len="med"/>
            <a:tailEnd type="stealth" w="lg" len="lg"/>
          </a:ln>
        </p:spPr>
      </p:cxnSp>
      <p:cxnSp>
        <p:nvCxnSpPr>
          <p:cNvPr id="101" name="Shape 334"/>
          <p:cNvCxnSpPr/>
          <p:nvPr/>
        </p:nvCxnSpPr>
        <p:spPr>
          <a:xfrm flipH="1">
            <a:off x="6852385" y="1455243"/>
            <a:ext cx="254195" cy="0"/>
          </a:xfrm>
          <a:prstGeom prst="straightConnector1">
            <a:avLst/>
          </a:prstGeom>
          <a:noFill/>
          <a:ln w="19050" cap="flat" cmpd="sng">
            <a:solidFill>
              <a:schemeClr val="lt2"/>
            </a:solidFill>
            <a:prstDash val="solid"/>
            <a:round/>
            <a:headEnd type="stealth" w="lg" len="lg"/>
            <a:tailEnd type="none" w="med" len="med"/>
          </a:ln>
        </p:spPr>
      </p:cxnSp>
      <p:grpSp>
        <p:nvGrpSpPr>
          <p:cNvPr id="75" name="Group 74"/>
          <p:cNvGrpSpPr/>
          <p:nvPr/>
        </p:nvGrpSpPr>
        <p:grpSpPr>
          <a:xfrm>
            <a:off x="3238153" y="1854665"/>
            <a:ext cx="1983560" cy="443726"/>
            <a:chOff x="3238153" y="1854665"/>
            <a:chExt cx="1983560" cy="443726"/>
          </a:xfrm>
        </p:grpSpPr>
        <p:cxnSp>
          <p:nvCxnSpPr>
            <p:cNvPr id="91" name="Shape 335"/>
            <p:cNvCxnSpPr>
              <a:endCxn id="102" idx="3"/>
            </p:cNvCxnSpPr>
            <p:nvPr/>
          </p:nvCxnSpPr>
          <p:spPr>
            <a:xfrm rot="10800000">
              <a:off x="4954476" y="2076529"/>
              <a:ext cx="267237" cy="1"/>
            </a:xfrm>
            <a:prstGeom prst="bentConnector3">
              <a:avLst>
                <a:gd name="adj1" fmla="val 50000"/>
              </a:avLst>
            </a:prstGeom>
            <a:noFill/>
            <a:ln w="19050" cap="flat" cmpd="sng">
              <a:solidFill>
                <a:schemeClr val="lt2"/>
              </a:solidFill>
              <a:prstDash val="solid"/>
              <a:round/>
              <a:headEnd type="none" w="med" len="med"/>
              <a:tailEnd type="stealth" w="lg" len="lg"/>
            </a:ln>
          </p:spPr>
        </p:cxnSp>
        <p:sp>
          <p:nvSpPr>
            <p:cNvPr id="102" name="Shape 332"/>
            <p:cNvSpPr/>
            <p:nvPr/>
          </p:nvSpPr>
          <p:spPr>
            <a:xfrm>
              <a:off x="3238153" y="1854665"/>
              <a:ext cx="1716322" cy="443726"/>
            </a:xfrm>
            <a:prstGeom prst="roundRect">
              <a:avLst>
                <a:gd name="adj" fmla="val 4579"/>
              </a:avLst>
            </a:prstGeom>
            <a:solidFill>
              <a:schemeClr val="accent2"/>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CELL Auction</a:t>
              </a:r>
              <a:endParaRPr lang="en-US" sz="1200" b="1" i="0" u="none" strike="noStrike" cap="none" dirty="0">
                <a:solidFill>
                  <a:schemeClr val="lt1"/>
                </a:solidFill>
                <a:latin typeface="Arial"/>
                <a:ea typeface="Arial"/>
                <a:cs typeface="Arial"/>
                <a:sym typeface="Arial"/>
              </a:endParaRPr>
            </a:p>
          </p:txBody>
        </p:sp>
      </p:grpSp>
      <p:grpSp>
        <p:nvGrpSpPr>
          <p:cNvPr id="76" name="Group 75"/>
          <p:cNvGrpSpPr/>
          <p:nvPr/>
        </p:nvGrpSpPr>
        <p:grpSpPr>
          <a:xfrm>
            <a:off x="3468319" y="2298391"/>
            <a:ext cx="1256081" cy="415492"/>
            <a:chOff x="3468319" y="2298391"/>
            <a:chExt cx="1256081" cy="415492"/>
          </a:xfrm>
        </p:grpSpPr>
        <p:cxnSp>
          <p:nvCxnSpPr>
            <p:cNvPr id="62" name="Straight Arrow Connector 61"/>
            <p:cNvCxnSpPr>
              <a:stCxn id="102" idx="2"/>
            </p:cNvCxnSpPr>
            <p:nvPr/>
          </p:nvCxnSpPr>
          <p:spPr>
            <a:xfrm>
              <a:off x="4096314" y="2298391"/>
              <a:ext cx="0" cy="415492"/>
            </a:xfrm>
            <a:prstGeom prst="straightConnector1">
              <a:avLst/>
            </a:prstGeom>
            <a:ln>
              <a:solidFill>
                <a:schemeClr val="tx1">
                  <a:lumMod val="50000"/>
                </a:schemeClr>
              </a:solidFill>
              <a:prstDash val="sysDot"/>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H="1">
              <a:off x="3468319" y="2298391"/>
              <a:ext cx="362707"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360828" y="2298391"/>
              <a:ext cx="363572" cy="240593"/>
            </a:xfrm>
            <a:prstGeom prst="straightConnector1">
              <a:avLst/>
            </a:prstGeom>
            <a:ln>
              <a:solidFill>
                <a:schemeClr val="tx1">
                  <a:lumMod val="50000"/>
                </a:schemeClr>
              </a:solidFill>
              <a:prstDash val="dot"/>
              <a:headEnd type="none"/>
              <a:tailEnd type="none" w="lg" len="lg"/>
            </a:ln>
            <a:effectLst/>
          </p:spPr>
          <p:style>
            <a:lnRef idx="2">
              <a:schemeClr val="accent1"/>
            </a:lnRef>
            <a:fillRef idx="0">
              <a:schemeClr val="accent1"/>
            </a:fillRef>
            <a:effectRef idx="1">
              <a:schemeClr val="accent1"/>
            </a:effectRef>
            <a:fontRef idx="minor">
              <a:schemeClr val="tx1"/>
            </a:fontRef>
          </p:style>
        </p:cxnSp>
      </p:grpSp>
      <p:sp>
        <p:nvSpPr>
          <p:cNvPr id="130" name="Oval 194"/>
          <p:cNvSpPr/>
          <p:nvPr/>
        </p:nvSpPr>
        <p:spPr>
          <a:xfrm>
            <a:off x="8210003" y="140094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269373" y="891756"/>
            <a:ext cx="1653882" cy="307777"/>
          </a:xfrm>
          <a:prstGeom prst="rect">
            <a:avLst/>
          </a:prstGeom>
          <a:noFill/>
        </p:spPr>
        <p:txBody>
          <a:bodyPr wrap="square" rtlCol="0">
            <a:spAutoFit/>
          </a:bodyPr>
          <a:lstStyle/>
          <a:p>
            <a:r>
              <a:rPr lang="en-US" dirty="0" smtClean="0">
                <a:solidFill>
                  <a:srgbClr val="4D4D4D"/>
                </a:solidFill>
              </a:rPr>
              <a:t>Staging Request</a:t>
            </a:r>
            <a:endParaRPr lang="en-US" dirty="0">
              <a:solidFill>
                <a:srgbClr val="4D4D4D"/>
              </a:solidFill>
            </a:endParaRPr>
          </a:p>
        </p:txBody>
      </p:sp>
      <p:sp>
        <p:nvSpPr>
          <p:cNvPr id="151" name="Rounded Rectangle 150"/>
          <p:cNvSpPr>
            <a:spLocks noChangeArrowheads="1"/>
          </p:cNvSpPr>
          <p:nvPr/>
        </p:nvSpPr>
        <p:spPr bwMode="auto">
          <a:xfrm>
            <a:off x="1024261" y="2786039"/>
            <a:ext cx="5887241" cy="1619150"/>
          </a:xfrm>
          <a:prstGeom prst="roundRect">
            <a:avLst>
              <a:gd name="adj" fmla="val 2124"/>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152" name="Oval 170"/>
          <p:cNvSpPr/>
          <p:nvPr/>
        </p:nvSpPr>
        <p:spPr>
          <a:xfrm>
            <a:off x="1114846" y="2849157"/>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02"/>
          <p:cNvSpPr/>
          <p:nvPr/>
        </p:nvSpPr>
        <p:spPr>
          <a:xfrm>
            <a:off x="2559074" y="3364884"/>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02"/>
          <p:cNvSpPr/>
          <p:nvPr/>
        </p:nvSpPr>
        <p:spPr>
          <a:xfrm>
            <a:off x="2559074" y="3719741"/>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02"/>
          <p:cNvSpPr/>
          <p:nvPr/>
        </p:nvSpPr>
        <p:spPr>
          <a:xfrm>
            <a:off x="2559074" y="4074597"/>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644736" y="2844232"/>
            <a:ext cx="615874" cy="261610"/>
          </a:xfrm>
          <a:prstGeom prst="rect">
            <a:avLst/>
          </a:prstGeom>
          <a:noFill/>
        </p:spPr>
        <p:txBody>
          <a:bodyPr wrap="none" rtlCol="0" anchor="t">
            <a:spAutoFit/>
          </a:bodyPr>
          <a:lstStyle/>
          <a:p>
            <a:pPr algn="ctr"/>
            <a:r>
              <a:rPr lang="en-US" sz="1100" b="1" dirty="0" smtClean="0">
                <a:solidFill>
                  <a:schemeClr val="bg1"/>
                </a:solidFill>
              </a:rPr>
              <a:t>Detect</a:t>
            </a:r>
          </a:p>
        </p:txBody>
      </p:sp>
      <p:sp>
        <p:nvSpPr>
          <p:cNvPr id="157" name="TextBox 156"/>
          <p:cNvSpPr txBox="1"/>
          <p:nvPr/>
        </p:nvSpPr>
        <p:spPr>
          <a:xfrm>
            <a:off x="4910914" y="2844232"/>
            <a:ext cx="740908" cy="261610"/>
          </a:xfrm>
          <a:prstGeom prst="rect">
            <a:avLst/>
          </a:prstGeom>
          <a:noFill/>
          <a:ln>
            <a:noFill/>
          </a:ln>
        </p:spPr>
        <p:txBody>
          <a:bodyPr wrap="none" rtlCol="0" anchor="b">
            <a:spAutoFit/>
          </a:bodyPr>
          <a:lstStyle/>
          <a:p>
            <a:pPr algn="ctr"/>
            <a:r>
              <a:rPr lang="en-US" sz="1100" b="1" dirty="0" smtClean="0">
                <a:solidFill>
                  <a:schemeClr val="bg1"/>
                </a:solidFill>
              </a:rPr>
              <a:t>Compile</a:t>
            </a:r>
          </a:p>
        </p:txBody>
      </p:sp>
      <p:sp>
        <p:nvSpPr>
          <p:cNvPr id="158" name="TextBox 157"/>
          <p:cNvSpPr txBox="1"/>
          <p:nvPr/>
        </p:nvSpPr>
        <p:spPr>
          <a:xfrm>
            <a:off x="6260214" y="2844232"/>
            <a:ext cx="663964" cy="261610"/>
          </a:xfrm>
          <a:prstGeom prst="rect">
            <a:avLst/>
          </a:prstGeom>
          <a:noFill/>
          <a:ln>
            <a:noFill/>
          </a:ln>
        </p:spPr>
        <p:txBody>
          <a:bodyPr wrap="none" rtlCol="0" anchor="b">
            <a:spAutoFit/>
          </a:bodyPr>
          <a:lstStyle/>
          <a:p>
            <a:pPr algn="ctr"/>
            <a:r>
              <a:rPr lang="en-US" sz="1100" b="1" dirty="0" smtClean="0">
                <a:solidFill>
                  <a:schemeClr val="bg1"/>
                </a:solidFill>
              </a:rPr>
              <a:t>Upload</a:t>
            </a:r>
          </a:p>
        </p:txBody>
      </p:sp>
      <p:sp>
        <p:nvSpPr>
          <p:cNvPr id="159" name="Bent Arrow 158"/>
          <p:cNvSpPr/>
          <p:nvPr/>
        </p:nvSpPr>
        <p:spPr>
          <a:xfrm rot="10800000">
            <a:off x="2815130" y="3269420"/>
            <a:ext cx="1155407" cy="301656"/>
          </a:xfrm>
          <a:prstGeom prst="bentArrow">
            <a:avLst>
              <a:gd name="adj1" fmla="val 15625"/>
              <a:gd name="adj2" fmla="val 25000"/>
              <a:gd name="adj3" fmla="val 25000"/>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Bent Arrow 159"/>
          <p:cNvSpPr/>
          <p:nvPr/>
        </p:nvSpPr>
        <p:spPr>
          <a:xfrm rot="10800000">
            <a:off x="2815129" y="3269419"/>
            <a:ext cx="1157756" cy="651137"/>
          </a:xfrm>
          <a:prstGeom prst="bentArrow">
            <a:avLst>
              <a:gd name="adj1" fmla="val 7928"/>
              <a:gd name="adj2" fmla="val 10605"/>
              <a:gd name="adj3" fmla="val 10535"/>
              <a:gd name="adj4" fmla="val 4375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p:cNvSpPr txBox="1"/>
          <p:nvPr/>
        </p:nvSpPr>
        <p:spPr>
          <a:xfrm>
            <a:off x="3724073" y="3071325"/>
            <a:ext cx="457200" cy="239887"/>
          </a:xfrm>
          <a:prstGeom prst="roundRect">
            <a:avLst>
              <a:gd name="adj" fmla="val 11734"/>
            </a:avLst>
          </a:prstGeom>
          <a:solidFill>
            <a:srgbClr val="C00000"/>
          </a:solidFill>
          <a:ln>
            <a:noFill/>
          </a:ln>
        </p:spPr>
        <p:txBody>
          <a:bodyPr wrap="none" lIns="45720" tIns="27432" rIns="45720" bIns="27432" rtlCol="0" anchor="t">
            <a:spAutoFit/>
          </a:bodyPr>
          <a:lstStyle/>
          <a:p>
            <a:pPr algn="ctr"/>
            <a:r>
              <a:rPr lang="en-US" sz="1100" b="1" dirty="0" smtClean="0">
                <a:solidFill>
                  <a:schemeClr val="bg1"/>
                </a:solidFill>
              </a:rPr>
              <a:t>No</a:t>
            </a:r>
          </a:p>
        </p:txBody>
      </p:sp>
      <p:sp>
        <p:nvSpPr>
          <p:cNvPr id="162" name="TextBox 161"/>
          <p:cNvSpPr txBox="1"/>
          <p:nvPr/>
        </p:nvSpPr>
        <p:spPr>
          <a:xfrm>
            <a:off x="3724073" y="3071325"/>
            <a:ext cx="457200" cy="239887"/>
          </a:xfrm>
          <a:prstGeom prst="roundRect">
            <a:avLst>
              <a:gd name="adj" fmla="val 11734"/>
            </a:avLst>
          </a:prstGeom>
          <a:solidFill>
            <a:srgbClr val="00B050"/>
          </a:solidFill>
          <a:ln>
            <a:noFill/>
          </a:ln>
        </p:spPr>
        <p:txBody>
          <a:bodyPr wrap="none" lIns="45720" tIns="27432" rIns="45720" bIns="27432" rtlCol="0" anchor="t">
            <a:spAutoFit/>
          </a:bodyPr>
          <a:lstStyle/>
          <a:p>
            <a:pPr algn="ctr"/>
            <a:r>
              <a:rPr lang="en-US" sz="1100" b="1" dirty="0" smtClean="0">
                <a:solidFill>
                  <a:schemeClr val="bg1"/>
                </a:solidFill>
              </a:rPr>
              <a:t>Yes</a:t>
            </a:r>
          </a:p>
        </p:txBody>
      </p:sp>
      <p:sp>
        <p:nvSpPr>
          <p:cNvPr id="163" name="TextBox 162"/>
          <p:cNvSpPr txBox="1"/>
          <p:nvPr/>
        </p:nvSpPr>
        <p:spPr>
          <a:xfrm>
            <a:off x="2190671" y="2844232"/>
            <a:ext cx="938078" cy="430887"/>
          </a:xfrm>
          <a:prstGeom prst="rect">
            <a:avLst/>
          </a:prstGeom>
          <a:noFill/>
        </p:spPr>
        <p:txBody>
          <a:bodyPr wrap="none" rtlCol="0" anchor="b">
            <a:spAutoFit/>
          </a:bodyPr>
          <a:lstStyle/>
          <a:p>
            <a:pPr algn="ctr"/>
            <a:r>
              <a:rPr lang="en-US" sz="1100" b="1" dirty="0" smtClean="0">
                <a:solidFill>
                  <a:schemeClr val="bg1"/>
                </a:solidFill>
              </a:rPr>
              <a:t>System</a:t>
            </a:r>
          </a:p>
          <a:p>
            <a:pPr algn="ctr"/>
            <a:r>
              <a:rPr lang="en-US" sz="1100" b="1" dirty="0" smtClean="0">
                <a:solidFill>
                  <a:schemeClr val="bg1"/>
                </a:solidFill>
              </a:rPr>
              <a:t>Buildpacks</a:t>
            </a:r>
          </a:p>
        </p:txBody>
      </p:sp>
      <p:sp>
        <p:nvSpPr>
          <p:cNvPr id="164" name="Teardrop 163"/>
          <p:cNvSpPr/>
          <p:nvPr/>
        </p:nvSpPr>
        <p:spPr>
          <a:xfrm rot="18900000">
            <a:off x="5777669" y="37037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4903954"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6" name="TextBox 165"/>
          <p:cNvSpPr txBox="1"/>
          <p:nvPr/>
        </p:nvSpPr>
        <p:spPr>
          <a:xfrm>
            <a:off x="5438855" y="3595614"/>
            <a:ext cx="319319" cy="369332"/>
          </a:xfrm>
          <a:prstGeom prst="rect">
            <a:avLst/>
          </a:prstGeom>
          <a:noFill/>
        </p:spPr>
        <p:txBody>
          <a:bodyPr wrap="none" rtlCol="0">
            <a:spAutoFit/>
          </a:bodyPr>
          <a:lstStyle/>
          <a:p>
            <a:pPr algn="ctr"/>
            <a:r>
              <a:rPr lang="en-US" dirty="0" smtClean="0">
                <a:solidFill>
                  <a:schemeClr val="bg1"/>
                </a:solidFill>
              </a:rPr>
              <a:t>=</a:t>
            </a:r>
          </a:p>
        </p:txBody>
      </p:sp>
      <p:sp>
        <p:nvSpPr>
          <p:cNvPr id="167" name="Diamond 87"/>
          <p:cNvSpPr/>
          <p:nvPr/>
        </p:nvSpPr>
        <p:spPr>
          <a:xfrm>
            <a:off x="2209745" y="1359224"/>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Shape 356"/>
          <p:cNvSpPr/>
          <p:nvPr/>
        </p:nvSpPr>
        <p:spPr>
          <a:xfrm>
            <a:off x="7650517" y="3843461"/>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sp>
        <p:nvSpPr>
          <p:cNvPr id="173" name="TextBox 172"/>
          <p:cNvSpPr txBox="1"/>
          <p:nvPr/>
        </p:nvSpPr>
        <p:spPr>
          <a:xfrm>
            <a:off x="1896388" y="3364884"/>
            <a:ext cx="662686" cy="261610"/>
          </a:xfrm>
          <a:prstGeom prst="rect">
            <a:avLst/>
          </a:prstGeom>
          <a:noFill/>
        </p:spPr>
        <p:txBody>
          <a:bodyPr wrap="none" rtlCol="0" anchor="b">
            <a:spAutoFit/>
          </a:bodyPr>
          <a:lstStyle/>
          <a:p>
            <a:pPr algn="ctr"/>
            <a:r>
              <a:rPr lang="en-US" sz="1100" b="1" dirty="0" smtClean="0">
                <a:solidFill>
                  <a:schemeClr val="bg1"/>
                </a:solidFill>
              </a:rPr>
              <a:t>Python</a:t>
            </a:r>
          </a:p>
        </p:txBody>
      </p:sp>
      <p:sp>
        <p:nvSpPr>
          <p:cNvPr id="176" name="TextBox 175"/>
          <p:cNvSpPr txBox="1"/>
          <p:nvPr/>
        </p:nvSpPr>
        <p:spPr>
          <a:xfrm>
            <a:off x="1960505" y="3703336"/>
            <a:ext cx="498479" cy="261610"/>
          </a:xfrm>
          <a:prstGeom prst="rect">
            <a:avLst/>
          </a:prstGeom>
          <a:noFill/>
        </p:spPr>
        <p:txBody>
          <a:bodyPr wrap="none" rtlCol="0" anchor="b">
            <a:spAutoFit/>
          </a:bodyPr>
          <a:lstStyle/>
          <a:p>
            <a:pPr algn="ctr"/>
            <a:r>
              <a:rPr lang="en-US" sz="1100" b="1" dirty="0" smtClean="0">
                <a:solidFill>
                  <a:schemeClr val="bg1"/>
                </a:solidFill>
              </a:rPr>
              <a:t>Java</a:t>
            </a:r>
          </a:p>
        </p:txBody>
      </p:sp>
      <p:sp>
        <p:nvSpPr>
          <p:cNvPr id="133" name="TextBox 132"/>
          <p:cNvSpPr txBox="1"/>
          <p:nvPr/>
        </p:nvSpPr>
        <p:spPr>
          <a:xfrm>
            <a:off x="5602823" y="881794"/>
            <a:ext cx="831825" cy="307777"/>
          </a:xfrm>
          <a:prstGeom prst="rect">
            <a:avLst/>
          </a:prstGeom>
          <a:noFill/>
        </p:spPr>
        <p:txBody>
          <a:bodyPr wrap="square" rtlCol="0">
            <a:spAutoFit/>
          </a:bodyPr>
          <a:lstStyle/>
          <a:p>
            <a:r>
              <a:rPr lang="en-US" dirty="0" smtClean="0">
                <a:solidFill>
                  <a:srgbClr val="4D4D4D"/>
                </a:solidFill>
              </a:rPr>
              <a:t>Task</a:t>
            </a:r>
            <a:endParaRPr lang="en-US" dirty="0">
              <a:solidFill>
                <a:srgbClr val="4D4D4D"/>
              </a:solidFill>
            </a:endParaRPr>
          </a:p>
        </p:txBody>
      </p:sp>
      <p:sp>
        <p:nvSpPr>
          <p:cNvPr id="183" name="Title 1"/>
          <p:cNvSpPr>
            <a:spLocks noGrp="1"/>
          </p:cNvSpPr>
          <p:nvPr>
            <p:ph type="title"/>
          </p:nvPr>
        </p:nvSpPr>
        <p:spPr>
          <a:xfrm>
            <a:off x="155540" y="86559"/>
            <a:ext cx="8410575" cy="530298"/>
          </a:xfrm>
        </p:spPr>
        <p:txBody>
          <a:bodyPr/>
          <a:lstStyle/>
          <a:p>
            <a:r>
              <a:rPr lang="en-US" sz="2800" i="1" dirty="0" smtClean="0">
                <a:solidFill>
                  <a:srgbClr val="2C95DD"/>
                </a:solidFill>
              </a:rPr>
              <a:t>Staging</a:t>
            </a:r>
            <a:r>
              <a:rPr lang="en-US" sz="2800" dirty="0" smtClean="0">
                <a:solidFill>
                  <a:srgbClr val="2C95DD"/>
                </a:solidFill>
              </a:rPr>
              <a:t> an </a:t>
            </a:r>
            <a:r>
              <a:rPr lang="en-US" sz="2800" dirty="0">
                <a:solidFill>
                  <a:srgbClr val="2C95DD"/>
                </a:solidFill>
              </a:rPr>
              <a:t>Application</a:t>
            </a:r>
          </a:p>
        </p:txBody>
      </p:sp>
      <p:pic>
        <p:nvPicPr>
          <p:cNvPr id="57" name="Picture 56" descr="PivotalCloudFoundry-CloudRings-OnD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193" y="3375065"/>
            <a:ext cx="706503" cy="471111"/>
          </a:xfrm>
          <a:prstGeom prst="rect">
            <a:avLst/>
          </a:prstGeom>
        </p:spPr>
      </p:pic>
    </p:spTree>
    <p:extLst>
      <p:ext uri="{BB962C8B-B14F-4D97-AF65-F5344CB8AC3E}">
        <p14:creationId xmlns:p14="http://schemas.microsoft.com/office/powerpoint/2010/main" val="842119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20833 -0.00124 " pathEditMode="relative" rAng="0" ptsTypes="AA">
                                      <p:cBhvr>
                                        <p:cTn id="6" dur="2000" fill="hold"/>
                                        <p:tgtEl>
                                          <p:spTgt spid="74"/>
                                        </p:tgtEl>
                                        <p:attrNameLst>
                                          <p:attrName>ppt_x</p:attrName>
                                          <p:attrName>ppt_y</p:attrName>
                                        </p:attrNameLst>
                                      </p:cBhvr>
                                      <p:rCtr x="10417" y="-62"/>
                                    </p:animMotion>
                                  </p:childTnLst>
                                </p:cTn>
                              </p:par>
                              <p:par>
                                <p:cTn id="7" presetID="9"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animEffect transition="in" filter="dissolve">
                                      <p:cBhvr>
                                        <p:cTn id="9" dur="500"/>
                                        <p:tgtEl>
                                          <p:spTgt spid="334"/>
                                        </p:tgtEl>
                                      </p:cBhvr>
                                    </p:animEffect>
                                  </p:childTnLst>
                                </p:cTn>
                              </p:par>
                            </p:childTnLst>
                          </p:cTn>
                        </p:par>
                        <p:par>
                          <p:cTn id="10" fill="hold">
                            <p:stCondLst>
                              <p:cond delay="2000"/>
                            </p:stCondLst>
                            <p:childTnLst>
                              <p:par>
                                <p:cTn id="11" presetID="9" presetClass="exit" presetSubtype="0" fill="hold" grpId="1" nodeType="afterEffect">
                                  <p:stCondLst>
                                    <p:cond delay="0"/>
                                  </p:stCondLst>
                                  <p:childTnLst>
                                    <p:animEffect transition="out" filter="dissolve">
                                      <p:cBhvr>
                                        <p:cTn id="12" dur="500"/>
                                        <p:tgtEl>
                                          <p:spTgt spid="74"/>
                                        </p:tgtEl>
                                      </p:cBhvr>
                                    </p:animEffect>
                                    <p:set>
                                      <p:cBhvr>
                                        <p:cTn id="13" dur="1" fill="hold">
                                          <p:stCondLst>
                                            <p:cond delay="499"/>
                                          </p:stCondLst>
                                        </p:cTn>
                                        <p:tgtEl>
                                          <p:spTgt spid="74"/>
                                        </p:tgtEl>
                                        <p:attrNameLst>
                                          <p:attrName>style.visibility</p:attrName>
                                        </p:attrNameLst>
                                      </p:cBhvr>
                                      <p:to>
                                        <p:strVal val="hidden"/>
                                      </p:to>
                                    </p:set>
                                  </p:childTnLst>
                                </p:cTn>
                              </p:par>
                              <p:par>
                                <p:cTn id="14" presetID="9" presetClass="entr" presetSubtype="0" fill="hold" grpId="1" nodeType="withEffect">
                                  <p:stCondLst>
                                    <p:cond delay="0"/>
                                  </p:stCondLst>
                                  <p:childTnLst>
                                    <p:set>
                                      <p:cBhvr>
                                        <p:cTn id="15" dur="1" fill="hold">
                                          <p:stCondLst>
                                            <p:cond delay="0"/>
                                          </p:stCondLst>
                                        </p:cTn>
                                        <p:tgtEl>
                                          <p:spTgt spid="133">
                                            <p:txEl>
                                              <p:pRg st="0" end="0"/>
                                            </p:txEl>
                                          </p:spTgt>
                                        </p:tgtEl>
                                        <p:attrNameLst>
                                          <p:attrName>style.visibility</p:attrName>
                                        </p:attrNameLst>
                                      </p:cBhvr>
                                      <p:to>
                                        <p:strVal val="visible"/>
                                      </p:to>
                                    </p:set>
                                    <p:animEffect transition="in" filter="dissolve">
                                      <p:cBhvr>
                                        <p:cTn id="16" dur="500"/>
                                        <p:tgtEl>
                                          <p:spTgt spid="133">
                                            <p:txEl>
                                              <p:pRg st="0" end="0"/>
                                            </p:txEl>
                                          </p:spTgt>
                                        </p:tgtEl>
                                      </p:cBhvr>
                                    </p:animEffect>
                                  </p:childTnLst>
                                </p:cTn>
                              </p:par>
                            </p:childTnLst>
                          </p:cTn>
                        </p:par>
                        <p:par>
                          <p:cTn id="17" fill="hold">
                            <p:stCondLst>
                              <p:cond delay="2500"/>
                            </p:stCondLst>
                            <p:childTnLst>
                              <p:par>
                                <p:cTn id="18" presetID="0" presetClass="path" presetSubtype="0" accel="50000" decel="50000" fill="hold" nodeType="afterEffect">
                                  <p:stCondLst>
                                    <p:cond delay="0"/>
                                  </p:stCondLst>
                                  <p:childTnLst>
                                    <p:animMotion origin="layout" path="M 3.88889E-6 -4.07407E-6 L 0.20468 -4.07407E-6 " pathEditMode="relative" ptsTypes="AA">
                                      <p:cBhvr>
                                        <p:cTn id="19" dur="1500" fill="hold"/>
                                        <p:tgtEl>
                                          <p:spTgt spid="133">
                                            <p:txEl>
                                              <p:pRg st="0" end="0"/>
                                            </p:txEl>
                                          </p:spTgt>
                                        </p:tgtEl>
                                        <p:attrNameLst>
                                          <p:attrName>ppt_x</p:attrName>
                                          <p:attrName>ppt_y</p:attrName>
                                        </p:attrNameLst>
                                      </p:cBhvr>
                                    </p:animMotion>
                                  </p:childTnLst>
                                </p:cTn>
                              </p:par>
                              <p:par>
                                <p:cTn id="20" presetID="9"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0469 4.07407E-6 C 0.21823 0.05061 0.23194 0.10185 0.22083 0.14321 C 0.20989 0.18426 0.15295 0.22963 0.13941 0.24722 " pathEditMode="relative" rAng="0" ptsTypes="aaA">
                                      <p:cBhvr>
                                        <p:cTn id="26" dur="1500" fill="hold"/>
                                        <p:tgtEl>
                                          <p:spTgt spid="133">
                                            <p:txEl>
                                              <p:pRg st="0" end="0"/>
                                            </p:txEl>
                                          </p:spTgt>
                                        </p:tgtEl>
                                        <p:attrNameLst>
                                          <p:attrName>ppt_x</p:attrName>
                                          <p:attrName>ppt_y</p:attrName>
                                        </p:attrNameLst>
                                      </p:cBhvr>
                                      <p:rCtr x="-1910" y="12346"/>
                                    </p:animMotion>
                                  </p:childTnLst>
                                </p:cTn>
                              </p:par>
                              <p:par>
                                <p:cTn id="27" presetID="9"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par>
                          <p:cTn id="30" fill="hold">
                            <p:stCondLst>
                              <p:cond delay="1500"/>
                            </p:stCondLst>
                            <p:childTnLst>
                              <p:par>
                                <p:cTn id="31" presetID="9" presetClass="entr" presetSubtype="0" fill="hold"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dissolve">
                                      <p:cBhvr>
                                        <p:cTn id="33" dur="500"/>
                                        <p:tgtEl>
                                          <p:spTgt spid="75"/>
                                        </p:tgtEl>
                                      </p:cBhvr>
                                    </p:animEffec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499"/>
                                          </p:stCondLst>
                                        </p:cTn>
                                        <p:tgtEl>
                                          <p:spTgt spid="76"/>
                                        </p:tgtEl>
                                        <p:attrNameLst>
                                          <p:attrName>style.visibility</p:attrName>
                                        </p:attrNameLst>
                                      </p:cBhvr>
                                      <p:to>
                                        <p:strVal val="visible"/>
                                      </p:to>
                                    </p:set>
                                  </p:childTnLst>
                                </p:cTn>
                              </p:par>
                            </p:childTnLst>
                          </p:cTn>
                        </p:par>
                        <p:par>
                          <p:cTn id="37" fill="hold">
                            <p:stCondLst>
                              <p:cond delay="2500"/>
                            </p:stCondLst>
                            <p:childTnLst>
                              <p:par>
                                <p:cTn id="38" presetID="1" presetClass="exit" presetSubtype="0" fill="hold" nodeType="afterEffect">
                                  <p:stCondLst>
                                    <p:cond delay="0"/>
                                  </p:stCondLst>
                                  <p:childTnLst>
                                    <p:set>
                                      <p:cBhvr>
                                        <p:cTn id="39" dur="1" fill="hold">
                                          <p:stCondLst>
                                            <p:cond delay="499"/>
                                          </p:stCondLst>
                                        </p:cTn>
                                        <p:tgtEl>
                                          <p:spTgt spid="76"/>
                                        </p:tgtEl>
                                        <p:attrNameLst>
                                          <p:attrName>style.visibility</p:attrName>
                                        </p:attrNameLst>
                                      </p:cBhvr>
                                      <p:to>
                                        <p:strVal val="hidden"/>
                                      </p:to>
                                    </p:se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499"/>
                                          </p:stCondLst>
                                        </p:cTn>
                                        <p:tgtEl>
                                          <p:spTgt spid="76"/>
                                        </p:tgtEl>
                                        <p:attrNameLst>
                                          <p:attrName>style.visibility</p:attrName>
                                        </p:attrNameLst>
                                      </p:cBhvr>
                                      <p:to>
                                        <p:strVal val="visible"/>
                                      </p:to>
                                    </p:set>
                                  </p:childTnLst>
                                </p:cTn>
                              </p:par>
                            </p:childTnLst>
                          </p:cTn>
                        </p:par>
                        <p:par>
                          <p:cTn id="43" fill="hold">
                            <p:stCondLst>
                              <p:cond delay="3500"/>
                            </p:stCondLst>
                            <p:childTnLst>
                              <p:par>
                                <p:cTn id="44" presetID="1" presetClass="exit" presetSubtype="0" fill="hold" nodeType="afterEffect">
                                  <p:stCondLst>
                                    <p:cond delay="0"/>
                                  </p:stCondLst>
                                  <p:childTnLst>
                                    <p:set>
                                      <p:cBhvr>
                                        <p:cTn id="45" dur="1" fill="hold">
                                          <p:stCondLst>
                                            <p:cond delay="499"/>
                                          </p:stCondLst>
                                        </p:cTn>
                                        <p:tgtEl>
                                          <p:spTgt spid="76"/>
                                        </p:tgtEl>
                                        <p:attrNameLst>
                                          <p:attrName>style.visibility</p:attrName>
                                        </p:attrNameLst>
                                      </p:cBhvr>
                                      <p:to>
                                        <p:strVal val="hidden"/>
                                      </p:to>
                                    </p:set>
                                  </p:childTnLst>
                                </p:cTn>
                              </p:par>
                            </p:childTnLst>
                          </p:cTn>
                        </p:par>
                        <p:par>
                          <p:cTn id="46" fill="hold">
                            <p:stCondLst>
                              <p:cond delay="4000"/>
                            </p:stCondLst>
                            <p:childTnLst>
                              <p:par>
                                <p:cTn id="47" presetID="1" presetClass="entr" presetSubtype="0" fill="hold" nodeType="afterEffect">
                                  <p:stCondLst>
                                    <p:cond delay="0"/>
                                  </p:stCondLst>
                                  <p:childTnLst>
                                    <p:set>
                                      <p:cBhvr>
                                        <p:cTn id="48" dur="1" fill="hold">
                                          <p:stCondLst>
                                            <p:cond delay="499"/>
                                          </p:stCondLst>
                                        </p:cTn>
                                        <p:tgtEl>
                                          <p:spTgt spid="76"/>
                                        </p:tgtEl>
                                        <p:attrNameLst>
                                          <p:attrName>style.visibility</p:attrName>
                                        </p:attrNameLst>
                                      </p:cBhvr>
                                      <p:to>
                                        <p:strVal val="visible"/>
                                      </p:to>
                                    </p:set>
                                  </p:childTnLst>
                                </p:cTn>
                              </p:par>
                            </p:childTnLst>
                          </p:cTn>
                        </p:par>
                        <p:par>
                          <p:cTn id="49" fill="hold">
                            <p:stCondLst>
                              <p:cond delay="4500"/>
                            </p:stCondLst>
                            <p:childTnLst>
                              <p:par>
                                <p:cTn id="50" presetID="0" presetClass="path" presetSubtype="0" accel="50000" decel="50000" fill="hold" grpId="2" nodeType="afterEffect">
                                  <p:stCondLst>
                                    <p:cond delay="0"/>
                                  </p:stCondLst>
                                  <p:childTnLst>
                                    <p:animMotion origin="layout" path="M 0.13941 0.24723 C -0.03767 0.23797 -0.21372 0.22902 -0.3191 0.23827 C -0.42413 0.24815 -0.45851 0.27747 -0.49184 0.30772 " pathEditMode="relative" rAng="0" ptsTypes="aaA">
                                      <p:cBhvr>
                                        <p:cTn id="51" dur="1500" fill="hold"/>
                                        <p:tgtEl>
                                          <p:spTgt spid="133">
                                            <p:txEl>
                                              <p:pRg st="0" end="0"/>
                                            </p:txEl>
                                          </p:spTgt>
                                        </p:tgtEl>
                                        <p:attrNameLst>
                                          <p:attrName>ppt_x</p:attrName>
                                          <p:attrName>ppt_y</p:attrName>
                                        </p:attrNameLst>
                                      </p:cBhvr>
                                      <p:rCtr x="-31563" y="2099"/>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3"/>
                                        </p:tgtEl>
                                        <p:attrNameLst>
                                          <p:attrName>style.visibility</p:attrName>
                                        </p:attrNameLst>
                                      </p:cBhvr>
                                      <p:to>
                                        <p:strVal val="visible"/>
                                      </p:to>
                                    </p:set>
                                    <p:animEffect transition="in" filter="fade">
                                      <p:cBhvr>
                                        <p:cTn id="56" dur="500"/>
                                        <p:tgtEl>
                                          <p:spTgt spid="163"/>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53"/>
                                        </p:tgtEl>
                                        <p:attrNameLst>
                                          <p:attrName>style.visibility</p:attrName>
                                        </p:attrNameLst>
                                      </p:cBhvr>
                                      <p:to>
                                        <p:strVal val="visible"/>
                                      </p:to>
                                    </p:set>
                                    <p:animEffect transition="in" filter="fade">
                                      <p:cBhvr>
                                        <p:cTn id="60" dur="500"/>
                                        <p:tgtEl>
                                          <p:spTgt spid="1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animEffect transition="in" filter="fade">
                                      <p:cBhvr>
                                        <p:cTn id="64" dur="500"/>
                                        <p:tgtEl>
                                          <p:spTgt spid="154"/>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155"/>
                                        </p:tgtEl>
                                        <p:attrNameLst>
                                          <p:attrName>style.visibility</p:attrName>
                                        </p:attrNameLst>
                                      </p:cBhvr>
                                      <p:to>
                                        <p:strVal val="visible"/>
                                      </p:to>
                                    </p:set>
                                    <p:animEffect transition="in" filter="fade">
                                      <p:cBhvr>
                                        <p:cTn id="68" dur="500"/>
                                        <p:tgtEl>
                                          <p:spTgt spid="1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6"/>
                                        </p:tgtEl>
                                        <p:attrNameLst>
                                          <p:attrName>style.visibility</p:attrName>
                                        </p:attrNameLst>
                                      </p:cBhvr>
                                      <p:to>
                                        <p:strVal val="visible"/>
                                      </p:to>
                                    </p:set>
                                    <p:animEffect transition="in" filter="fade">
                                      <p:cBhvr>
                                        <p:cTn id="73" dur="500"/>
                                        <p:tgtEl>
                                          <p:spTgt spid="156"/>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59"/>
                                        </p:tgtEl>
                                        <p:attrNameLst>
                                          <p:attrName>style.visibility</p:attrName>
                                        </p:attrNameLst>
                                      </p:cBhvr>
                                      <p:to>
                                        <p:strVal val="visible"/>
                                      </p:to>
                                    </p:set>
                                    <p:animEffect transition="in" filter="wipe(right)">
                                      <p:cBhvr>
                                        <p:cTn id="77" dur="500"/>
                                        <p:tgtEl>
                                          <p:spTgt spid="159"/>
                                        </p:tgtEl>
                                      </p:cBhvr>
                                    </p:animEffect>
                                  </p:childTnLst>
                                </p:cTn>
                              </p:par>
                              <p:par>
                                <p:cTn id="78" presetID="9" presetClass="entr" presetSubtype="0" fill="hold" grpId="0" nodeType="withEffect">
                                  <p:stCondLst>
                                    <p:cond delay="250"/>
                                  </p:stCondLst>
                                  <p:childTnLst>
                                    <p:set>
                                      <p:cBhvr>
                                        <p:cTn id="79" dur="1" fill="hold">
                                          <p:stCondLst>
                                            <p:cond delay="0"/>
                                          </p:stCondLst>
                                        </p:cTn>
                                        <p:tgtEl>
                                          <p:spTgt spid="173"/>
                                        </p:tgtEl>
                                        <p:attrNameLst>
                                          <p:attrName>style.visibility</p:attrName>
                                        </p:attrNameLst>
                                      </p:cBhvr>
                                      <p:to>
                                        <p:strVal val="visible"/>
                                      </p:to>
                                    </p:set>
                                    <p:animEffect transition="in" filter="dissolve">
                                      <p:cBhvr>
                                        <p:cTn id="80" dur="500"/>
                                        <p:tgtEl>
                                          <p:spTgt spid="173"/>
                                        </p:tgtEl>
                                      </p:cBhvr>
                                    </p:animEffect>
                                  </p:childTnLst>
                                </p:cTn>
                              </p:par>
                            </p:childTnLst>
                          </p:cTn>
                        </p:par>
                        <p:par>
                          <p:cTn id="81" fill="hold">
                            <p:stCondLst>
                              <p:cond delay="1250"/>
                            </p:stCondLst>
                            <p:childTnLst>
                              <p:par>
                                <p:cTn id="82" presetID="10" presetClass="entr" presetSubtype="0" fill="hold" grpId="0" nodeType="after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par>
                          <p:cTn id="85" fill="hold">
                            <p:stCondLst>
                              <p:cond delay="1750"/>
                            </p:stCondLst>
                            <p:childTnLst>
                              <p:par>
                                <p:cTn id="86" presetID="1" presetClass="exit" presetSubtype="0" fill="hold" grpId="1" nodeType="afterEffect">
                                  <p:stCondLst>
                                    <p:cond delay="750"/>
                                  </p:stCondLst>
                                  <p:childTnLst>
                                    <p:set>
                                      <p:cBhvr>
                                        <p:cTn id="87" dur="1" fill="hold">
                                          <p:stCondLst>
                                            <p:cond delay="499"/>
                                          </p:stCondLst>
                                        </p:cTn>
                                        <p:tgtEl>
                                          <p:spTgt spid="161"/>
                                        </p:tgtEl>
                                        <p:attrNameLst>
                                          <p:attrName>style.visibility</p:attrName>
                                        </p:attrNameLst>
                                      </p:cBhvr>
                                      <p:to>
                                        <p:strVal val="hidden"/>
                                      </p:to>
                                    </p:set>
                                  </p:childTnLst>
                                </p:cTn>
                              </p:par>
                            </p:childTnLst>
                          </p:cTn>
                        </p:par>
                        <p:par>
                          <p:cTn id="88" fill="hold">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up)">
                                      <p:cBhvr>
                                        <p:cTn id="91" dur="500"/>
                                        <p:tgtEl>
                                          <p:spTgt spid="160"/>
                                        </p:tgtEl>
                                      </p:cBhvr>
                                    </p:animEffect>
                                  </p:childTnLst>
                                </p:cTn>
                              </p:par>
                              <p:par>
                                <p:cTn id="92" presetID="9" presetClass="exit" presetSubtype="0" fill="hold" grpId="1" nodeType="withEffect">
                                  <p:stCondLst>
                                    <p:cond delay="750"/>
                                  </p:stCondLst>
                                  <p:childTnLst>
                                    <p:animEffect transition="out" filter="dissolve">
                                      <p:cBhvr>
                                        <p:cTn id="93" dur="500"/>
                                        <p:tgtEl>
                                          <p:spTgt spid="173"/>
                                        </p:tgtEl>
                                      </p:cBhvr>
                                    </p:animEffect>
                                    <p:set>
                                      <p:cBhvr>
                                        <p:cTn id="94" dur="1" fill="hold">
                                          <p:stCondLst>
                                            <p:cond delay="499"/>
                                          </p:stCondLst>
                                        </p:cTn>
                                        <p:tgtEl>
                                          <p:spTgt spid="173"/>
                                        </p:tgtEl>
                                        <p:attrNameLst>
                                          <p:attrName>style.visibility</p:attrName>
                                        </p:attrNameLst>
                                      </p:cBhvr>
                                      <p:to>
                                        <p:strVal val="hidden"/>
                                      </p:to>
                                    </p:set>
                                  </p:childTnLst>
                                </p:cTn>
                              </p:par>
                              <p:par>
                                <p:cTn id="95" presetID="9" presetClass="entr" presetSubtype="0" fill="hold" grpId="0" nodeType="withEffect">
                                  <p:stCondLst>
                                    <p:cond delay="250"/>
                                  </p:stCondLst>
                                  <p:childTnLst>
                                    <p:set>
                                      <p:cBhvr>
                                        <p:cTn id="96" dur="1" fill="hold">
                                          <p:stCondLst>
                                            <p:cond delay="0"/>
                                          </p:stCondLst>
                                        </p:cTn>
                                        <p:tgtEl>
                                          <p:spTgt spid="176"/>
                                        </p:tgtEl>
                                        <p:attrNameLst>
                                          <p:attrName>style.visibility</p:attrName>
                                        </p:attrNameLst>
                                      </p:cBhvr>
                                      <p:to>
                                        <p:strVal val="visible"/>
                                      </p:to>
                                    </p:set>
                                    <p:animEffect transition="in" filter="dissolve">
                                      <p:cBhvr>
                                        <p:cTn id="97" dur="500"/>
                                        <p:tgtEl>
                                          <p:spTgt spid="176"/>
                                        </p:tgtEl>
                                      </p:cBhvr>
                                    </p:animEffect>
                                  </p:childTnLst>
                                </p:cTn>
                              </p:par>
                            </p:childTnLst>
                          </p:cTn>
                        </p:par>
                        <p:par>
                          <p:cTn id="98" fill="hold">
                            <p:stCondLst>
                              <p:cond delay="4250"/>
                            </p:stCondLst>
                            <p:childTnLst>
                              <p:par>
                                <p:cTn id="99" presetID="10" presetClass="entr" presetSubtype="0" fill="hold" grpId="0" nodeType="afterEffect">
                                  <p:stCondLst>
                                    <p:cond delay="0"/>
                                  </p:stCondLst>
                                  <p:childTnLst>
                                    <p:set>
                                      <p:cBhvr>
                                        <p:cTn id="100" dur="1" fill="hold">
                                          <p:stCondLst>
                                            <p:cond delay="0"/>
                                          </p:stCondLst>
                                        </p:cTn>
                                        <p:tgtEl>
                                          <p:spTgt spid="162"/>
                                        </p:tgtEl>
                                        <p:attrNameLst>
                                          <p:attrName>style.visibility</p:attrName>
                                        </p:attrNameLst>
                                      </p:cBhvr>
                                      <p:to>
                                        <p:strVal val="visible"/>
                                      </p:to>
                                    </p:set>
                                    <p:animEffect transition="in" filter="fade">
                                      <p:cBhvr>
                                        <p:cTn id="101" dur="500"/>
                                        <p:tgtEl>
                                          <p:spTgt spid="1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57"/>
                                        </p:tgtEl>
                                        <p:attrNameLst>
                                          <p:attrName>style.visibility</p:attrName>
                                        </p:attrNameLst>
                                      </p:cBhvr>
                                      <p:to>
                                        <p:strVal val="visible"/>
                                      </p:to>
                                    </p:set>
                                    <p:animEffect transition="in" filter="fade">
                                      <p:cBhvr>
                                        <p:cTn id="106" dur="500"/>
                                        <p:tgtEl>
                                          <p:spTgt spid="157"/>
                                        </p:tgtEl>
                                      </p:cBhvr>
                                    </p:animEffect>
                                  </p:childTnLst>
                                </p:cTn>
                              </p:par>
                            </p:childTnLst>
                          </p:cTn>
                        </p:par>
                        <p:par>
                          <p:cTn id="107" fill="hold">
                            <p:stCondLst>
                              <p:cond delay="500"/>
                            </p:stCondLst>
                            <p:childTnLst>
                              <p:par>
                                <p:cTn id="108" presetID="50" presetClass="path" presetSubtype="0" accel="50000" decel="50000" fill="hold" grpId="0" nodeType="afterEffect">
                                  <p:stCondLst>
                                    <p:cond delay="0"/>
                                  </p:stCondLst>
                                  <p:childTnLst>
                                    <p:animMotion origin="layout" path="M 1.94444E-6 3.95062E-6 C 1.94444E-6 0.0003 0.10521 0.05493 0.1743 0.17932 C 0.24288 0.30401 0.25694 0.3753 0.28055 0.45185 " pathEditMode="relative" rAng="0" ptsTypes="fsf">
                                      <p:cBhvr>
                                        <p:cTn id="109" dur="2000" fill="hold"/>
                                        <p:tgtEl>
                                          <p:spTgt spid="167"/>
                                        </p:tgtEl>
                                        <p:attrNameLst>
                                          <p:attrName>ppt_x</p:attrName>
                                          <p:attrName>ppt_y</p:attrName>
                                        </p:attrNameLst>
                                      </p:cBhvr>
                                      <p:rCtr x="14028" y="22593"/>
                                    </p:animMotion>
                                  </p:childTnLst>
                                </p:cTn>
                              </p:par>
                            </p:childTnLst>
                          </p:cTn>
                        </p:par>
                        <p:par>
                          <p:cTn id="110" fill="hold">
                            <p:stCondLst>
                              <p:cond delay="2500"/>
                            </p:stCondLst>
                            <p:childTnLst>
                              <p:par>
                                <p:cTn id="111" presetID="1" presetClass="entr" presetSubtype="0" fill="hold" grpId="0" nodeType="afterEffect">
                                  <p:stCondLst>
                                    <p:cond delay="0"/>
                                  </p:stCondLst>
                                  <p:childTnLst>
                                    <p:set>
                                      <p:cBhvr>
                                        <p:cTn id="112" dur="1" fill="hold">
                                          <p:stCondLst>
                                            <p:cond delay="499"/>
                                          </p:stCondLst>
                                        </p:cTn>
                                        <p:tgtEl>
                                          <p:spTgt spid="165"/>
                                        </p:tgtEl>
                                        <p:attrNameLst>
                                          <p:attrName>style.visibility</p:attrName>
                                        </p:attrNameLst>
                                      </p:cBhvr>
                                      <p:to>
                                        <p:strVal val="visible"/>
                                      </p:to>
                                    </p:set>
                                  </p:childTnLst>
                                </p:cTn>
                              </p:par>
                            </p:childTnLst>
                          </p:cTn>
                        </p:par>
                        <p:par>
                          <p:cTn id="113" fill="hold">
                            <p:stCondLst>
                              <p:cond delay="3000"/>
                            </p:stCondLst>
                            <p:childTnLst>
                              <p:par>
                                <p:cTn id="114" presetID="42" presetClass="path" presetSubtype="0" accel="50000" decel="50000" fill="hold" grpId="1" nodeType="afterEffect">
                                  <p:stCondLst>
                                    <p:cond delay="0"/>
                                  </p:stCondLst>
                                  <p:childTnLst>
                                    <p:animMotion origin="layout" path="M 2.77778E-6 -6.17284E-7 L 0.28941 -0.02037 " pathEditMode="relative" rAng="0" ptsTypes="AA">
                                      <p:cBhvr>
                                        <p:cTn id="115" dur="2000" fill="hold"/>
                                        <p:tgtEl>
                                          <p:spTgt spid="154"/>
                                        </p:tgtEl>
                                        <p:attrNameLst>
                                          <p:attrName>ppt_x</p:attrName>
                                          <p:attrName>ppt_y</p:attrName>
                                        </p:attrNameLst>
                                      </p:cBhvr>
                                      <p:rCtr x="14462" y="-1019"/>
                                    </p:animMotion>
                                  </p:childTnLst>
                                </p:cTn>
                              </p:par>
                            </p:childTnLst>
                          </p:cTn>
                        </p:par>
                        <p:par>
                          <p:cTn id="116" fill="hold">
                            <p:stCondLst>
                              <p:cond delay="5000"/>
                            </p:stCondLst>
                            <p:childTnLst>
                              <p:par>
                                <p:cTn id="117" presetID="1" presetClass="entr" presetSubtype="0" fill="hold" grpId="0" nodeType="afterEffect">
                                  <p:stCondLst>
                                    <p:cond delay="0"/>
                                  </p:stCondLst>
                                  <p:childTnLst>
                                    <p:set>
                                      <p:cBhvr>
                                        <p:cTn id="118" dur="1" fill="hold">
                                          <p:stCondLst>
                                            <p:cond delay="499"/>
                                          </p:stCondLst>
                                        </p:cTn>
                                        <p:tgtEl>
                                          <p:spTgt spid="166"/>
                                        </p:tgtEl>
                                        <p:attrNameLst>
                                          <p:attrName>style.visibility</p:attrName>
                                        </p:attrNameLst>
                                      </p:cBhvr>
                                      <p:to>
                                        <p:strVal val="visible"/>
                                      </p:to>
                                    </p:set>
                                  </p:childTnLst>
                                </p:cTn>
                              </p:par>
                            </p:childTnLst>
                          </p:cTn>
                        </p:par>
                        <p:par>
                          <p:cTn id="119" fill="hold">
                            <p:stCondLst>
                              <p:cond delay="5500"/>
                            </p:stCondLst>
                            <p:childTnLst>
                              <p:par>
                                <p:cTn id="120" presetID="10" presetClass="entr" presetSubtype="0" fill="hold" grpId="0" nodeType="afterEffect">
                                  <p:stCondLst>
                                    <p:cond delay="0"/>
                                  </p:stCondLst>
                                  <p:childTnLst>
                                    <p:set>
                                      <p:cBhvr>
                                        <p:cTn id="121" dur="1" fill="hold">
                                          <p:stCondLst>
                                            <p:cond delay="0"/>
                                          </p:stCondLst>
                                        </p:cTn>
                                        <p:tgtEl>
                                          <p:spTgt spid="164"/>
                                        </p:tgtEl>
                                        <p:attrNameLst>
                                          <p:attrName>style.visibility</p:attrName>
                                        </p:attrNameLst>
                                      </p:cBhvr>
                                      <p:to>
                                        <p:strVal val="visible"/>
                                      </p:to>
                                    </p:set>
                                    <p:animEffect transition="in" filter="fade">
                                      <p:cBhvr>
                                        <p:cTn id="122" dur="500"/>
                                        <p:tgtEl>
                                          <p:spTgt spid="16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animEffect transition="in" filter="fade">
                                      <p:cBhvr>
                                        <p:cTn id="127" dur="500"/>
                                        <p:tgtEl>
                                          <p:spTgt spid="158"/>
                                        </p:tgtEl>
                                      </p:cBhvr>
                                    </p:animEffect>
                                  </p:childTnLst>
                                </p:cTn>
                              </p:par>
                            </p:childTnLst>
                          </p:cTn>
                        </p:par>
                        <p:par>
                          <p:cTn id="128" fill="hold">
                            <p:stCondLst>
                              <p:cond delay="500"/>
                            </p:stCondLst>
                            <p:childTnLst>
                              <p:par>
                                <p:cTn id="129" presetID="42" presetClass="path" presetSubtype="0" accel="50000" decel="50000" fill="hold" grpId="1" nodeType="afterEffect">
                                  <p:stCondLst>
                                    <p:cond delay="0"/>
                                  </p:stCondLst>
                                  <p:childTnLst>
                                    <p:animMotion origin="layout" path="M -2.77778E-6 -3.08547E-9 L 0.08108 -3.08547E-9 " pathEditMode="relative" rAng="0" ptsTypes="AA">
                                      <p:cBhvr>
                                        <p:cTn id="130" dur="500" fill="hold"/>
                                        <p:tgtEl>
                                          <p:spTgt spid="164"/>
                                        </p:tgtEl>
                                        <p:attrNameLst>
                                          <p:attrName>ppt_x</p:attrName>
                                          <p:attrName>ppt_y</p:attrName>
                                        </p:attrNameLst>
                                      </p:cBhvr>
                                      <p:rCtr x="4045" y="0"/>
                                    </p:animMotion>
                                  </p:childTnLst>
                                </p:cTn>
                              </p:par>
                            </p:childTnLst>
                          </p:cTn>
                        </p:par>
                        <p:par>
                          <p:cTn id="131" fill="hold">
                            <p:stCondLst>
                              <p:cond delay="1000"/>
                            </p:stCondLst>
                            <p:childTnLst>
                              <p:par>
                                <p:cTn id="132" presetID="50" presetClass="path" presetSubtype="0" accel="50000" decel="50000" fill="hold" grpId="2" nodeType="afterEffect">
                                  <p:stCondLst>
                                    <p:cond delay="250"/>
                                  </p:stCondLst>
                                  <p:childTnLst>
                                    <p:animMotion origin="layout" path="M 0.08106 -4.50896E-7 C 0.08106 0.00124 0.1156 -0.10562 0.09599 -0.15287 C 0.0769 -0.20012 -0.0762 -0.28938 -0.16803 -0.32026 C -0.26002 -0.35145 -0.30116 -0.39716 -0.34907 -0.45244 " pathEditMode="relative" rAng="0" ptsTypes="fssf">
                                      <p:cBhvr>
                                        <p:cTn id="133" dur="2000" fill="hold"/>
                                        <p:tgtEl>
                                          <p:spTgt spid="164"/>
                                        </p:tgtEl>
                                        <p:attrNameLst>
                                          <p:attrName>ppt_x</p:attrName>
                                          <p:attrName>ppt_y</p:attrName>
                                        </p:attrNameLst>
                                      </p:cBhvr>
                                      <p:rCtr x="-19788" y="-225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153" grpId="0" animBg="1"/>
      <p:bldP spid="154" grpId="0" animBg="1"/>
      <p:bldP spid="154" grpId="1" animBg="1"/>
      <p:bldP spid="155" grpId="0" animBg="1"/>
      <p:bldP spid="156" grpId="0"/>
      <p:bldP spid="157" grpId="0"/>
      <p:bldP spid="158" grpId="0"/>
      <p:bldP spid="159" grpId="0" animBg="1"/>
      <p:bldP spid="160" grpId="0" animBg="1"/>
      <p:bldP spid="161" grpId="0" animBg="1"/>
      <p:bldP spid="161" grpId="1" animBg="1"/>
      <p:bldP spid="162" grpId="0" animBg="1"/>
      <p:bldP spid="163" grpId="0"/>
      <p:bldP spid="164" grpId="0" animBg="1"/>
      <p:bldP spid="164" grpId="1" animBg="1"/>
      <p:bldP spid="164" grpId="2" animBg="1"/>
      <p:bldP spid="165" grpId="0"/>
      <p:bldP spid="166" grpId="0"/>
      <p:bldP spid="167" grpId="0" animBg="1"/>
      <p:bldP spid="173" grpId="0"/>
      <p:bldP spid="173" grpId="1"/>
      <p:bldP spid="176" grpId="0"/>
      <p:bldP spid="133" grpId="0" build="allAtOnce"/>
      <p:bldP spid="133" grpId="1" build="allAtOnce"/>
      <p:bldP spid="133" grpId="2"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Title 1"/>
          <p:cNvSpPr>
            <a:spLocks noGrp="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a:solidFill>
                  <a:srgbClr val="2C95DD"/>
                </a:solidFill>
              </a:rPr>
              <a:t>Pivotal CF: Technical Capabilities</a:t>
            </a:r>
            <a:br>
              <a:rPr lang="en-US" sz="2800" dirty="0">
                <a:solidFill>
                  <a:srgbClr val="2C95DD"/>
                </a:solidFill>
              </a:rPr>
            </a:br>
            <a:endParaRPr lang="en-US" sz="2800" dirty="0">
              <a:solidFill>
                <a:srgbClr val="2C95DD"/>
              </a:solidFill>
            </a:endParaRPr>
          </a:p>
        </p:txBody>
      </p:sp>
      <p:grpSp>
        <p:nvGrpSpPr>
          <p:cNvPr id="2" name="Group 1"/>
          <p:cNvGrpSpPr/>
          <p:nvPr/>
        </p:nvGrpSpPr>
        <p:grpSpPr>
          <a:xfrm>
            <a:off x="1011019" y="929964"/>
            <a:ext cx="7072158" cy="2506506"/>
            <a:chOff x="358587" y="1009650"/>
            <a:chExt cx="8345676" cy="3444875"/>
          </a:xfrm>
        </p:grpSpPr>
        <p:sp>
          <p:nvSpPr>
            <p:cNvPr id="55" name="Rounded Rectangle 54"/>
            <p:cNvSpPr/>
            <p:nvPr/>
          </p:nvSpPr>
          <p:spPr>
            <a:xfrm>
              <a:off x="450850" y="2170113"/>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1" name="Rounded Rectangle 50"/>
            <p:cNvSpPr/>
            <p:nvPr/>
          </p:nvSpPr>
          <p:spPr>
            <a:xfrm>
              <a:off x="450850"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3" name="Rounded Rectangle 52"/>
            <p:cNvSpPr/>
            <p:nvPr/>
          </p:nvSpPr>
          <p:spPr>
            <a:xfrm>
              <a:off x="3197225" y="3311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54" name="Rounded Rectangle 53"/>
            <p:cNvSpPr/>
            <p:nvPr/>
          </p:nvSpPr>
          <p:spPr>
            <a:xfrm>
              <a:off x="5927725" y="215900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6" name="Rounded Rectangle 45"/>
            <p:cNvSpPr/>
            <p:nvPr/>
          </p:nvSpPr>
          <p:spPr>
            <a:xfrm>
              <a:off x="3192463" y="2155825"/>
              <a:ext cx="2743200" cy="1150938"/>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4" name="Rounded Rectangle 43"/>
            <p:cNvSpPr/>
            <p:nvPr/>
          </p:nvSpPr>
          <p:spPr>
            <a:xfrm>
              <a:off x="3187700" y="1009650"/>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5" name="Rounded Rectangle 44"/>
            <p:cNvSpPr/>
            <p:nvPr/>
          </p:nvSpPr>
          <p:spPr>
            <a:xfrm>
              <a:off x="592613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43" name="Rounded Rectangle 42"/>
            <p:cNvSpPr/>
            <p:nvPr/>
          </p:nvSpPr>
          <p:spPr>
            <a:xfrm>
              <a:off x="446088" y="1025525"/>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sp>
          <p:nvSpPr>
            <p:cNvPr id="24586" name="TextBox 5"/>
            <p:cNvSpPr txBox="1">
              <a:spLocks noChangeArrowheads="1"/>
            </p:cNvSpPr>
            <p:nvPr/>
          </p:nvSpPr>
          <p:spPr bwMode="auto">
            <a:xfrm>
              <a:off x="3200400" y="1146175"/>
              <a:ext cx="1752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smtClean="0"/>
                <a:t>Application </a:t>
              </a:r>
              <a:endParaRPr lang="en-US" sz="900" dirty="0"/>
            </a:p>
            <a:p>
              <a:pPr algn="ctr" eaLnBrk="1" hangingPunct="1"/>
              <a:r>
                <a:rPr lang="en-US" sz="900" dirty="0"/>
                <a:t>Containerization &amp; Cluster Scheduling</a:t>
              </a:r>
            </a:p>
          </p:txBody>
        </p:sp>
        <p:sp>
          <p:nvSpPr>
            <p:cNvPr id="24587" name="TextBox 6"/>
            <p:cNvSpPr txBox="1">
              <a:spLocks noChangeArrowheads="1"/>
            </p:cNvSpPr>
            <p:nvPr/>
          </p:nvSpPr>
          <p:spPr bwMode="auto">
            <a:xfrm>
              <a:off x="501650" y="3546477"/>
              <a:ext cx="1498600"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Native </a:t>
              </a:r>
              <a:r>
                <a:rPr lang="en-US" sz="900" dirty="0" smtClean="0"/>
                <a:t>&amp; Extended Data, Mobile and Platform Services</a:t>
              </a:r>
              <a:endParaRPr lang="en-US" sz="900" dirty="0"/>
            </a:p>
          </p:txBody>
        </p:sp>
        <p:sp>
          <p:nvSpPr>
            <p:cNvPr id="24588" name="TextBox 7"/>
            <p:cNvSpPr txBox="1">
              <a:spLocks noChangeArrowheads="1"/>
            </p:cNvSpPr>
            <p:nvPr/>
          </p:nvSpPr>
          <p:spPr bwMode="auto">
            <a:xfrm>
              <a:off x="358587" y="1198563"/>
              <a:ext cx="2166472"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Automatic </a:t>
              </a:r>
              <a:r>
                <a:rPr lang="en-US" sz="900" dirty="0" smtClean="0"/>
                <a:t>App </a:t>
              </a:r>
              <a:r>
                <a:rPr lang="en-US" sz="900" dirty="0"/>
                <a:t>Server </a:t>
              </a:r>
              <a:r>
                <a:rPr lang="en-US" sz="900" dirty="0" smtClean="0"/>
                <a:t>&amp; </a:t>
              </a:r>
              <a:br>
                <a:rPr lang="en-US" sz="900" dirty="0" smtClean="0"/>
              </a:br>
              <a:r>
                <a:rPr lang="en-US" sz="900" dirty="0" smtClean="0"/>
                <a:t>OS Configuration </a:t>
              </a:r>
              <a:br>
                <a:rPr lang="en-US" sz="900" dirty="0" smtClean="0"/>
              </a:br>
              <a:r>
                <a:rPr lang="en-US" sz="900" dirty="0" smtClean="0"/>
                <a:t>with Buildpacks </a:t>
              </a:r>
              <a:br>
                <a:rPr lang="en-US" sz="900" dirty="0" smtClean="0"/>
              </a:br>
              <a:r>
                <a:rPr lang="en-US" sz="900" i="1" dirty="0" smtClean="0"/>
                <a:t>(“just push your app”)</a:t>
              </a:r>
              <a:endParaRPr lang="en-US" sz="900" i="1" dirty="0"/>
            </a:p>
          </p:txBody>
        </p:sp>
        <p:sp>
          <p:nvSpPr>
            <p:cNvPr id="24589" name="TextBox 8"/>
            <p:cNvSpPr txBox="1">
              <a:spLocks noChangeArrowheads="1"/>
            </p:cNvSpPr>
            <p:nvPr/>
          </p:nvSpPr>
          <p:spPr bwMode="auto">
            <a:xfrm>
              <a:off x="6954839" y="2465389"/>
              <a:ext cx="1555751"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Policy, Identity and Roles Management</a:t>
              </a:r>
            </a:p>
          </p:txBody>
        </p:sp>
        <p:sp>
          <p:nvSpPr>
            <p:cNvPr id="24590" name="TextBox 9"/>
            <p:cNvSpPr txBox="1">
              <a:spLocks noChangeArrowheads="1"/>
            </p:cNvSpPr>
            <p:nvPr/>
          </p:nvSpPr>
          <p:spPr bwMode="auto">
            <a:xfrm>
              <a:off x="4543425" y="2203450"/>
              <a:ext cx="1397000" cy="107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App Health Management, Load Balancing, </a:t>
              </a:r>
            </a:p>
            <a:p>
              <a:pPr eaLnBrk="1" hangingPunct="1"/>
              <a:r>
                <a:rPr lang="en-US" sz="900"/>
                <a:t>Rapid Scaling,  Availability Zones</a:t>
              </a:r>
            </a:p>
          </p:txBody>
        </p:sp>
        <p:sp>
          <p:nvSpPr>
            <p:cNvPr id="24591" name="TextBox 10"/>
            <p:cNvSpPr txBox="1">
              <a:spLocks noChangeArrowheads="1"/>
            </p:cNvSpPr>
            <p:nvPr/>
          </p:nvSpPr>
          <p:spPr bwMode="auto">
            <a:xfrm>
              <a:off x="3895725" y="3554414"/>
              <a:ext cx="1874838" cy="5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dirty="0"/>
                <a:t>IaaS Provisioning, Scaling &amp; Configuration</a:t>
              </a:r>
            </a:p>
          </p:txBody>
        </p:sp>
        <p:pic>
          <p:nvPicPr>
            <p:cNvPr id="24592" name="Picture 2" descr="http://www.dreamstime.com/organization-chart-icon-thumb18564571.jpg"/>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65825" y="2424113"/>
              <a:ext cx="1119188"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3" name="Group 120"/>
            <p:cNvGrpSpPr>
              <a:grpSpLocks/>
            </p:cNvGrpSpPr>
            <p:nvPr/>
          </p:nvGrpSpPr>
          <p:grpSpPr bwMode="auto">
            <a:xfrm>
              <a:off x="2352675" y="1266825"/>
              <a:ext cx="579438" cy="496888"/>
              <a:chOff x="6338898" y="2735697"/>
              <a:chExt cx="578737" cy="495995"/>
            </a:xfrm>
          </p:grpSpPr>
          <p:pic>
            <p:nvPicPr>
              <p:cNvPr id="24625"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26" y="2901349"/>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6" name="Picture 3" descr="C:\Users\Dan\Desktop\swi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898" y="2735697"/>
                <a:ext cx="556209" cy="33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4" name="Group 81"/>
            <p:cNvGrpSpPr>
              <a:grpSpLocks/>
            </p:cNvGrpSpPr>
            <p:nvPr/>
          </p:nvGrpSpPr>
          <p:grpSpPr bwMode="auto">
            <a:xfrm>
              <a:off x="3206750" y="2351088"/>
              <a:ext cx="1311275" cy="774700"/>
              <a:chOff x="5832822" y="3461918"/>
              <a:chExt cx="1310751" cy="774057"/>
            </a:xfrm>
          </p:grpSpPr>
          <p:grpSp>
            <p:nvGrpSpPr>
              <p:cNvPr id="24614" name="Group 39"/>
              <p:cNvGrpSpPr>
                <a:grpSpLocks/>
              </p:cNvGrpSpPr>
              <p:nvPr/>
            </p:nvGrpSpPr>
            <p:grpSpPr bwMode="auto">
              <a:xfrm>
                <a:off x="5902266" y="3461918"/>
                <a:ext cx="1241307" cy="639279"/>
                <a:chOff x="5266161" y="2945083"/>
                <a:chExt cx="1241307" cy="639279"/>
              </a:xfrm>
            </p:grpSpPr>
            <p:pic>
              <p:nvPicPr>
                <p:cNvPr id="24618" name="Picture 8" descr="load_balancer_pic"/>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6161" y="3028210"/>
                  <a:ext cx="44202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9"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9430" y="294508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0"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080" y="3168733"/>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1" name="Picture 8" descr="load_balancer_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330" y="3418108"/>
                  <a:ext cx="534388" cy="1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Elbow Connector 24"/>
                <p:cNvCxnSpPr>
                  <a:stCxn id="24618" idx="3"/>
                  <a:endCxn id="24619" idx="1"/>
                </p:cNvCxnSpPr>
                <p:nvPr/>
              </p:nvCxnSpPr>
              <p:spPr>
                <a:xfrm flipV="1">
                  <a:off x="5707688" y="3027564"/>
                  <a:ext cx="231682" cy="237927"/>
                </a:xfrm>
                <a:prstGeom prst="bentConnector3">
                  <a:avLst>
                    <a:gd name="adj1" fmla="val 17048"/>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618" idx="3"/>
                  <a:endCxn id="24620" idx="1"/>
                </p:cNvCxnSpPr>
                <p:nvPr/>
              </p:nvCxnSpPr>
              <p:spPr>
                <a:xfrm flipV="1">
                  <a:off x="5707688" y="3251216"/>
                  <a:ext cx="265007" cy="1427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618" idx="3"/>
                  <a:endCxn id="24621" idx="1"/>
                </p:cNvCxnSpPr>
                <p:nvPr/>
              </p:nvCxnSpPr>
              <p:spPr>
                <a:xfrm>
                  <a:off x="5707688" y="3265492"/>
                  <a:ext cx="241204" cy="236341"/>
                </a:xfrm>
                <a:prstGeom prst="bentConnector3">
                  <a:avLst>
                    <a:gd name="adj1" fmla="val 1489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24615" name="Group 51"/>
              <p:cNvGrpSpPr>
                <a:grpSpLocks/>
              </p:cNvGrpSpPr>
              <p:nvPr/>
            </p:nvGrpSpPr>
            <p:grpSpPr bwMode="auto">
              <a:xfrm>
                <a:off x="5832822" y="3898286"/>
                <a:ext cx="389417" cy="337689"/>
                <a:chOff x="3185954" y="2674574"/>
                <a:chExt cx="451261" cy="427512"/>
              </a:xfrm>
            </p:grpSpPr>
            <p:sp>
              <p:nvSpPr>
                <p:cNvPr id="19" name="Oval 18"/>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sz="1100"/>
                </a:p>
              </p:txBody>
            </p:sp>
            <p:sp>
              <p:nvSpPr>
                <p:cNvPr id="20" name="Cross 19"/>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p>
              </p:txBody>
            </p:sp>
          </p:grpSp>
        </p:grpSp>
        <p:grpSp>
          <p:nvGrpSpPr>
            <p:cNvPr id="24595" name="Group 99"/>
            <p:cNvGrpSpPr>
              <a:grpSpLocks/>
            </p:cNvGrpSpPr>
            <p:nvPr/>
          </p:nvGrpSpPr>
          <p:grpSpPr bwMode="auto">
            <a:xfrm>
              <a:off x="3221038" y="3387725"/>
              <a:ext cx="714375" cy="712788"/>
              <a:chOff x="1197845" y="2932424"/>
              <a:chExt cx="934973" cy="934973"/>
            </a:xfrm>
          </p:grpSpPr>
          <p:pic>
            <p:nvPicPr>
              <p:cNvPr id="24611"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97845" y="29324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2"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350245" y="30848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3" name="Picture 8" descr="http://icondatabase.net/download/icon/98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502645" y="3237224"/>
                <a:ext cx="630173"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6" name="Group 61"/>
            <p:cNvGrpSpPr>
              <a:grpSpLocks/>
            </p:cNvGrpSpPr>
            <p:nvPr/>
          </p:nvGrpSpPr>
          <p:grpSpPr bwMode="auto">
            <a:xfrm>
              <a:off x="2290978" y="3934510"/>
              <a:ext cx="592668" cy="398432"/>
              <a:chOff x="5146257" y="1759500"/>
              <a:chExt cx="834506" cy="674188"/>
            </a:xfrm>
          </p:grpSpPr>
          <p:pic>
            <p:nvPicPr>
              <p:cNvPr id="24608"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257" y="1999147"/>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510" y="2048848"/>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4" descr="C:\Users\Dan\Desktop\stor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4883" y="1759500"/>
                <a:ext cx="417253" cy="3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97"/>
            <p:cNvGrpSpPr>
              <a:grpSpLocks/>
            </p:cNvGrpSpPr>
            <p:nvPr/>
          </p:nvGrpSpPr>
          <p:grpSpPr bwMode="auto">
            <a:xfrm>
              <a:off x="4822825" y="1076325"/>
              <a:ext cx="933450" cy="835025"/>
              <a:chOff x="2493819" y="1718023"/>
              <a:chExt cx="1111930" cy="968765"/>
            </a:xfrm>
          </p:grpSpPr>
          <p:pic>
            <p:nvPicPr>
              <p:cNvPr id="24605"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3014355" y="1718023"/>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6"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753097" y="1955529"/>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7" name="Picture 2" descr="C:\Users\Dan\Desktop\gear.png"/>
              <p:cNvPicPr>
                <a:picLocks noChangeAspect="1" noChangeArrowheads="1"/>
              </p:cNvPicPr>
              <p:nvPr/>
            </p:nvPicPr>
            <p:blipFill>
              <a:blip r:embed="rId9">
                <a:lum contrast="-20000"/>
                <a:extLst>
                  <a:ext uri="{28A0092B-C50C-407E-A947-70E740481C1C}">
                    <a14:useLocalDpi xmlns:a14="http://schemas.microsoft.com/office/drawing/2010/main" val="0"/>
                  </a:ext>
                </a:extLst>
              </a:blip>
              <a:srcRect/>
              <a:stretch>
                <a:fillRect/>
              </a:stretch>
            </p:blipFill>
            <p:spPr bwMode="auto">
              <a:xfrm>
                <a:off x="2493819" y="2206890"/>
                <a:ext cx="591394" cy="4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98"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1352550"/>
              <a:ext cx="603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9" name="TextBox 41"/>
            <p:cNvSpPr txBox="1">
              <a:spLocks noChangeArrowheads="1"/>
            </p:cNvSpPr>
            <p:nvPr/>
          </p:nvSpPr>
          <p:spPr bwMode="auto">
            <a:xfrm>
              <a:off x="6146800" y="1166814"/>
              <a:ext cx="1389063" cy="69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a:t>Application Network Security Groups</a:t>
              </a:r>
            </a:p>
          </p:txBody>
        </p:sp>
        <p:sp>
          <p:nvSpPr>
            <p:cNvPr id="24600" name="TextBox 46"/>
            <p:cNvSpPr txBox="1">
              <a:spLocks noChangeArrowheads="1"/>
            </p:cNvSpPr>
            <p:nvPr/>
          </p:nvSpPr>
          <p:spPr bwMode="auto">
            <a:xfrm>
              <a:off x="708025" y="2408238"/>
              <a:ext cx="1085849"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900" dirty="0"/>
                <a:t>Application to Services Binding and Access</a:t>
              </a:r>
            </a:p>
          </p:txBody>
        </p:sp>
        <p:pic>
          <p:nvPicPr>
            <p:cNvPr id="24601" name="Picture 5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781175" y="2373313"/>
              <a:ext cx="10620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ounded Rectangle 48"/>
            <p:cNvSpPr/>
            <p:nvPr/>
          </p:nvSpPr>
          <p:spPr>
            <a:xfrm>
              <a:off x="5935663" y="3303588"/>
              <a:ext cx="2743200" cy="11430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1100"/>
            </a:p>
          </p:txBody>
        </p:sp>
        <p:pic>
          <p:nvPicPr>
            <p:cNvPr id="24603"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54713" y="3540125"/>
              <a:ext cx="9112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4" name="TextBox 49"/>
            <p:cNvSpPr txBox="1">
              <a:spLocks noChangeArrowheads="1"/>
            </p:cNvSpPr>
            <p:nvPr/>
          </p:nvSpPr>
          <p:spPr bwMode="auto">
            <a:xfrm>
              <a:off x="6875463" y="3402013"/>
              <a:ext cx="1828800" cy="88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Logging as a service,</a:t>
              </a:r>
            </a:p>
            <a:p>
              <a:pPr eaLnBrk="1" hangingPunct="1"/>
              <a:r>
                <a:rPr lang="en-US" sz="900"/>
                <a:t>Application metrics &amp; performance,</a:t>
              </a:r>
            </a:p>
            <a:p>
              <a:pPr eaLnBrk="1" hangingPunct="1"/>
              <a:r>
                <a:rPr lang="en-US" sz="900"/>
                <a:t>Metric based scaling</a:t>
              </a:r>
            </a:p>
          </p:txBody>
        </p:sp>
        <p:pic>
          <p:nvPicPr>
            <p:cNvPr id="52" name="Picture 51"/>
            <p:cNvPicPr>
              <a:picLocks noChangeAspect="1"/>
            </p:cNvPicPr>
            <p:nvPr/>
          </p:nvPicPr>
          <p:blipFill>
            <a:blip r:embed="rId13"/>
            <a:stretch>
              <a:fillRect/>
            </a:stretch>
          </p:blipFill>
          <p:spPr>
            <a:xfrm>
              <a:off x="2649568" y="3447769"/>
              <a:ext cx="409560" cy="413031"/>
            </a:xfrm>
            <a:prstGeom prst="rect">
              <a:avLst/>
            </a:prstGeom>
          </p:spPr>
        </p:pic>
        <p:pic>
          <p:nvPicPr>
            <p:cNvPr id="56" name="Picture 55"/>
            <p:cNvPicPr>
              <a:picLocks noChangeAspect="1"/>
            </p:cNvPicPr>
            <p:nvPr/>
          </p:nvPicPr>
          <p:blipFill>
            <a:blip r:embed="rId14"/>
            <a:stretch>
              <a:fillRect/>
            </a:stretch>
          </p:blipFill>
          <p:spPr>
            <a:xfrm>
              <a:off x="2177911" y="3452867"/>
              <a:ext cx="469410" cy="469410"/>
            </a:xfrm>
            <a:prstGeom prst="rect">
              <a:avLst/>
            </a:prstGeom>
          </p:spPr>
        </p:pic>
      </p:grpSp>
      <p:sp>
        <p:nvSpPr>
          <p:cNvPr id="57" name="Rounded Rectangle 56"/>
          <p:cNvSpPr/>
          <p:nvPr/>
        </p:nvSpPr>
        <p:spPr>
          <a:xfrm>
            <a:off x="438273" y="3546044"/>
            <a:ext cx="8215687" cy="38847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Rectangle 2"/>
          <p:cNvSpPr/>
          <p:nvPr/>
        </p:nvSpPr>
        <p:spPr>
          <a:xfrm>
            <a:off x="742078" y="3583335"/>
            <a:ext cx="7794314" cy="338554"/>
          </a:xfrm>
          <a:prstGeom prst="rect">
            <a:avLst/>
          </a:prstGeom>
        </p:spPr>
        <p:txBody>
          <a:bodyPr wrap="square">
            <a:spAutoFit/>
          </a:bodyPr>
          <a:lstStyle/>
          <a:p>
            <a:pPr algn="ctr">
              <a:defRPr/>
            </a:pPr>
            <a:r>
              <a:rPr lang="en-US" sz="1600" dirty="0">
                <a:cs typeface="Arial"/>
              </a:rPr>
              <a:t>Deploy, Operate, Update &amp; Scale with minimal downtime on </a:t>
            </a:r>
            <a:r>
              <a:rPr lang="en-US" sz="1600" dirty="0" smtClean="0">
                <a:cs typeface="Arial"/>
              </a:rPr>
              <a:t>choice of IaaS</a:t>
            </a:r>
            <a:endParaRPr lang="en-US" sz="1600" dirty="0">
              <a:cs typeface="Arial"/>
            </a:endParaRPr>
          </a:p>
        </p:txBody>
      </p:sp>
      <p:pic>
        <p:nvPicPr>
          <p:cNvPr id="66" name="Shape 173"/>
          <p:cNvPicPr preferRelativeResize="0"/>
          <p:nvPr/>
        </p:nvPicPr>
        <p:blipFill rotWithShape="1">
          <a:blip r:embed="rId15">
            <a:alphaModFix/>
          </a:blip>
          <a:srcRect b="-4013"/>
          <a:stretch/>
        </p:blipFill>
        <p:spPr>
          <a:xfrm>
            <a:off x="2883341" y="4001645"/>
            <a:ext cx="1122933" cy="584303"/>
          </a:xfrm>
          <a:prstGeom prst="rect">
            <a:avLst/>
          </a:prstGeom>
          <a:noFill/>
          <a:ln>
            <a:noFill/>
          </a:ln>
        </p:spPr>
      </p:pic>
      <p:pic>
        <p:nvPicPr>
          <p:cNvPr id="67" name="Shape 174"/>
          <p:cNvPicPr preferRelativeResize="0"/>
          <p:nvPr/>
        </p:nvPicPr>
        <p:blipFill rotWithShape="1">
          <a:blip r:embed="rId15">
            <a:alphaModFix/>
          </a:blip>
          <a:srcRect b="-4013"/>
          <a:stretch/>
        </p:blipFill>
        <p:spPr>
          <a:xfrm>
            <a:off x="4030026" y="3975045"/>
            <a:ext cx="1122933" cy="584303"/>
          </a:xfrm>
          <a:prstGeom prst="rect">
            <a:avLst/>
          </a:prstGeom>
          <a:noFill/>
          <a:ln>
            <a:noFill/>
          </a:ln>
        </p:spPr>
      </p:pic>
      <p:pic>
        <p:nvPicPr>
          <p:cNvPr id="68" name="Shape 175"/>
          <p:cNvPicPr preferRelativeResize="0"/>
          <p:nvPr/>
        </p:nvPicPr>
        <p:blipFill rotWithShape="1">
          <a:blip r:embed="rId15">
            <a:alphaModFix/>
          </a:blip>
          <a:srcRect b="-4013"/>
          <a:stretch/>
        </p:blipFill>
        <p:spPr>
          <a:xfrm>
            <a:off x="5176710" y="3975045"/>
            <a:ext cx="1122933" cy="584303"/>
          </a:xfrm>
          <a:prstGeom prst="rect">
            <a:avLst/>
          </a:prstGeom>
          <a:noFill/>
          <a:ln>
            <a:noFill/>
          </a:ln>
        </p:spPr>
      </p:pic>
      <p:pic>
        <p:nvPicPr>
          <p:cNvPr id="69" name="Shape 176"/>
          <p:cNvPicPr preferRelativeResize="0"/>
          <p:nvPr/>
        </p:nvPicPr>
        <p:blipFill rotWithShape="1">
          <a:blip r:embed="rId16">
            <a:alphaModFix/>
          </a:blip>
          <a:srcRect/>
          <a:stretch/>
        </p:blipFill>
        <p:spPr>
          <a:xfrm>
            <a:off x="3091473" y="4191256"/>
            <a:ext cx="720128" cy="181832"/>
          </a:xfrm>
          <a:prstGeom prst="rect">
            <a:avLst/>
          </a:prstGeom>
          <a:noFill/>
          <a:ln>
            <a:noFill/>
          </a:ln>
        </p:spPr>
      </p:pic>
      <p:pic>
        <p:nvPicPr>
          <p:cNvPr id="70" name="Shape 177"/>
          <p:cNvPicPr preferRelativeResize="0"/>
          <p:nvPr/>
        </p:nvPicPr>
        <p:blipFill rotWithShape="1">
          <a:blip r:embed="rId17">
            <a:alphaModFix/>
          </a:blip>
          <a:srcRect/>
          <a:stretch/>
        </p:blipFill>
        <p:spPr>
          <a:xfrm>
            <a:off x="5372632" y="4124058"/>
            <a:ext cx="602611" cy="243554"/>
          </a:xfrm>
          <a:prstGeom prst="rect">
            <a:avLst/>
          </a:prstGeom>
          <a:noFill/>
          <a:ln>
            <a:noFill/>
          </a:ln>
        </p:spPr>
      </p:pic>
      <p:pic>
        <p:nvPicPr>
          <p:cNvPr id="71" name="Shape 178"/>
          <p:cNvPicPr preferRelativeResize="0"/>
          <p:nvPr/>
        </p:nvPicPr>
        <p:blipFill rotWithShape="1">
          <a:blip r:embed="rId18">
            <a:alphaModFix/>
          </a:blip>
          <a:srcRect l="4286"/>
          <a:stretch/>
        </p:blipFill>
        <p:spPr>
          <a:xfrm>
            <a:off x="4222071" y="4133352"/>
            <a:ext cx="662190" cy="219401"/>
          </a:xfrm>
          <a:prstGeom prst="rect">
            <a:avLst/>
          </a:prstGeom>
          <a:noFill/>
          <a:ln>
            <a:noFill/>
          </a:ln>
        </p:spPr>
      </p:pic>
    </p:spTree>
    <p:extLst>
      <p:ext uri="{BB962C8B-B14F-4D97-AF65-F5344CB8AC3E}">
        <p14:creationId xmlns:p14="http://schemas.microsoft.com/office/powerpoint/2010/main" val="23056277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11796588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17588" y="1739930"/>
            <a:ext cx="6048376" cy="620683"/>
          </a:xfrm>
        </p:spPr>
        <p:txBody>
          <a:bodyPr/>
          <a:lstStyle/>
          <a:p>
            <a:r>
              <a:rPr lang="en-US" sz="4000" dirty="0" smtClean="0">
                <a:solidFill>
                  <a:schemeClr val="accent3"/>
                </a:solidFill>
              </a:rPr>
              <a:t>The Whole Stack</a:t>
            </a:r>
            <a:endParaRPr lang="en-US" sz="4000" dirty="0">
              <a:solidFill>
                <a:schemeClr val="accent3"/>
              </a:solidFill>
            </a:endParaRPr>
          </a:p>
        </p:txBody>
      </p:sp>
    </p:spTree>
    <p:extLst>
      <p:ext uri="{BB962C8B-B14F-4D97-AF65-F5344CB8AC3E}">
        <p14:creationId xmlns:p14="http://schemas.microsoft.com/office/powerpoint/2010/main" val="186561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7912" y="95250"/>
            <a:ext cx="8347075"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sz="2800" dirty="0" smtClean="0">
                <a:solidFill>
                  <a:srgbClr val="3EA7BC"/>
                </a:solidFill>
              </a:rPr>
              <a:t>A Multi-Cloud Platform: Cloud Foundry</a:t>
            </a:r>
            <a:endParaRPr lang="en-US" sz="2800" dirty="0">
              <a:solidFill>
                <a:srgbClr val="3EA7BC"/>
              </a:solidFill>
              <a:latin typeface="Arial" charset="0"/>
              <a:cs typeface="Arial" charset="0"/>
            </a:endParaRPr>
          </a:p>
        </p:txBody>
      </p:sp>
      <p:sp>
        <p:nvSpPr>
          <p:cNvPr id="19" name="Rounded Rectangle 18"/>
          <p:cNvSpPr/>
          <p:nvPr/>
        </p:nvSpPr>
        <p:spPr>
          <a:xfrm>
            <a:off x="162734" y="1155417"/>
            <a:ext cx="6764810" cy="2558748"/>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9" name="Rounded Rectangle 8"/>
          <p:cNvSpPr/>
          <p:nvPr/>
        </p:nvSpPr>
        <p:spPr>
          <a:xfrm>
            <a:off x="382282" y="2992155"/>
            <a:ext cx="6426200" cy="438150"/>
          </a:xfrm>
          <a:prstGeom prst="roundRect">
            <a:avLst>
              <a:gd name="adj" fmla="val 8938"/>
            </a:avLst>
          </a:prstGeom>
          <a:solidFill>
            <a:schemeClr val="accent3"/>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800" dirty="0" smtClean="0">
                <a:solidFill>
                  <a:srgbClr val="FFFFFF"/>
                </a:solidFill>
              </a:rPr>
              <a:t>Cloud Foundry BOSH</a:t>
            </a:r>
            <a:endParaRPr lang="en-US" altLang="en-US" sz="1200" dirty="0" smtClean="0">
              <a:solidFill>
                <a:srgbClr val="FFFFFF"/>
              </a:solidFill>
            </a:endParaRPr>
          </a:p>
        </p:txBody>
      </p:sp>
      <p:sp>
        <p:nvSpPr>
          <p:cNvPr id="24589" name="TextBox 14"/>
          <p:cNvSpPr txBox="1">
            <a:spLocks noChangeArrowheads="1"/>
          </p:cNvSpPr>
          <p:nvPr/>
        </p:nvSpPr>
        <p:spPr bwMode="auto">
          <a:xfrm>
            <a:off x="6952944" y="3063592"/>
            <a:ext cx="20494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Multi-Cloud Declarative Service Deployment, Operations</a:t>
            </a:r>
          </a:p>
        </p:txBody>
      </p:sp>
      <p:sp>
        <p:nvSpPr>
          <p:cNvPr id="24590" name="TextBox 15"/>
          <p:cNvSpPr txBox="1">
            <a:spLocks noChangeArrowheads="1"/>
          </p:cNvSpPr>
          <p:nvPr/>
        </p:nvSpPr>
        <p:spPr bwMode="auto">
          <a:xfrm>
            <a:off x="6927544" y="1549117"/>
            <a:ext cx="218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solidFill>
                  <a:srgbClr val="FFFFFF"/>
                </a:solidFill>
              </a:rPr>
              <a:t>Elastic managed runtime service integrated into leading data services; all scaled and managed by CF BOSH </a:t>
            </a:r>
          </a:p>
        </p:txBody>
      </p:sp>
      <p:grpSp>
        <p:nvGrpSpPr>
          <p:cNvPr id="17" name="Group 16"/>
          <p:cNvGrpSpPr/>
          <p:nvPr/>
        </p:nvGrpSpPr>
        <p:grpSpPr>
          <a:xfrm>
            <a:off x="763207" y="3498496"/>
            <a:ext cx="5875345" cy="971903"/>
            <a:chOff x="184080" y="4377802"/>
            <a:chExt cx="4336746" cy="531523"/>
          </a:xfrm>
        </p:grpSpPr>
        <p:grpSp>
          <p:nvGrpSpPr>
            <p:cNvPr id="20" name="Group 19"/>
            <p:cNvGrpSpPr/>
            <p:nvPr/>
          </p:nvGrpSpPr>
          <p:grpSpPr>
            <a:xfrm>
              <a:off x="184080" y="4377802"/>
              <a:ext cx="1010802" cy="527416"/>
              <a:chOff x="184080" y="4448922"/>
              <a:chExt cx="1010802" cy="527416"/>
            </a:xfrm>
          </p:grpSpPr>
          <p:pic>
            <p:nvPicPr>
              <p:cNvPr id="31" name="Picture 30"/>
              <p:cNvPicPr>
                <a:picLocks noChangeAspect="1"/>
              </p:cNvPicPr>
              <p:nvPr/>
            </p:nvPicPr>
            <p:blipFill>
              <a:blip r:embed="rId3" cstate="print"/>
              <a:srcRect b="-4013"/>
              <a:stretch>
                <a:fillRect/>
              </a:stretch>
            </p:blipFill>
            <p:spPr bwMode="auto">
              <a:xfrm>
                <a:off x="184080" y="4448922"/>
                <a:ext cx="1010802" cy="527416"/>
              </a:xfrm>
              <a:prstGeom prst="rect">
                <a:avLst/>
              </a:prstGeom>
              <a:noFill/>
              <a:ln w="9525">
                <a:noFill/>
                <a:miter lim="800000"/>
                <a:headEnd/>
                <a:tailEnd/>
              </a:ln>
            </p:spPr>
          </p:pic>
          <p:pic>
            <p:nvPicPr>
              <p:cNvPr id="32" name="Picture 31"/>
              <p:cNvPicPr>
                <a:picLocks noChangeAspect="1"/>
              </p:cNvPicPr>
              <p:nvPr/>
            </p:nvPicPr>
            <p:blipFill>
              <a:blip r:embed="rId4"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1" name="Group 20"/>
            <p:cNvGrpSpPr/>
            <p:nvPr/>
          </p:nvGrpSpPr>
          <p:grpSpPr>
            <a:xfrm>
              <a:off x="2400043" y="4380286"/>
              <a:ext cx="1010802" cy="527416"/>
              <a:chOff x="2400043" y="4451406"/>
              <a:chExt cx="1010802" cy="527416"/>
            </a:xfrm>
          </p:grpSpPr>
          <p:pic>
            <p:nvPicPr>
              <p:cNvPr id="29" name="Picture 28"/>
              <p:cNvPicPr>
                <a:picLocks noChangeAspect="1"/>
              </p:cNvPicPr>
              <p:nvPr/>
            </p:nvPicPr>
            <p:blipFill>
              <a:blip r:embed="rId3" cstate="print"/>
              <a:srcRect b="-4013"/>
              <a:stretch>
                <a:fillRect/>
              </a:stretch>
            </p:blipFill>
            <p:spPr bwMode="auto">
              <a:xfrm>
                <a:off x="2400043" y="4451406"/>
                <a:ext cx="1010802" cy="527416"/>
              </a:xfrm>
              <a:prstGeom prst="rect">
                <a:avLst/>
              </a:prstGeom>
              <a:noFill/>
              <a:ln w="9525">
                <a:noFill/>
                <a:miter lim="800000"/>
                <a:headEnd/>
                <a:tailEnd/>
              </a:ln>
            </p:spPr>
          </p:pic>
          <p:pic>
            <p:nvPicPr>
              <p:cNvPr id="30"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576400" y="4585912"/>
                <a:ext cx="542437" cy="219842"/>
              </a:xfrm>
              <a:prstGeom prst="rect">
                <a:avLst/>
              </a:prstGeom>
              <a:noFill/>
            </p:spPr>
          </p:pic>
        </p:grpSp>
        <p:grpSp>
          <p:nvGrpSpPr>
            <p:cNvPr id="22" name="Group 21"/>
            <p:cNvGrpSpPr/>
            <p:nvPr/>
          </p:nvGrpSpPr>
          <p:grpSpPr>
            <a:xfrm>
              <a:off x="1286160" y="4378688"/>
              <a:ext cx="1010802" cy="527416"/>
              <a:chOff x="1286160" y="4449808"/>
              <a:chExt cx="1010802" cy="527416"/>
            </a:xfrm>
          </p:grpSpPr>
          <p:pic>
            <p:nvPicPr>
              <p:cNvPr id="27" name="Picture 26"/>
              <p:cNvPicPr>
                <a:picLocks noChangeAspect="1"/>
              </p:cNvPicPr>
              <p:nvPr/>
            </p:nvPicPr>
            <p:blipFill>
              <a:blip r:embed="rId3" cstate="print"/>
              <a:srcRect b="-4013"/>
              <a:stretch>
                <a:fillRect/>
              </a:stretch>
            </p:blipFill>
            <p:spPr bwMode="auto">
              <a:xfrm>
                <a:off x="1286160" y="4449808"/>
                <a:ext cx="1010802" cy="527416"/>
              </a:xfrm>
              <a:prstGeom prst="rect">
                <a:avLst/>
              </a:prstGeom>
              <a:noFill/>
              <a:ln w="9525">
                <a:noFill/>
                <a:miter lim="800000"/>
                <a:headEnd/>
                <a:tailEnd/>
              </a:ln>
            </p:spPr>
          </p:pic>
          <p:pic>
            <p:nvPicPr>
              <p:cNvPr id="28" name="Picture 27"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3" name="Group 22"/>
            <p:cNvGrpSpPr/>
            <p:nvPr/>
          </p:nvGrpSpPr>
          <p:grpSpPr>
            <a:xfrm>
              <a:off x="3510024" y="4381909"/>
              <a:ext cx="1010802" cy="527416"/>
              <a:chOff x="3510024" y="4453029"/>
              <a:chExt cx="1010802" cy="527416"/>
            </a:xfrm>
          </p:grpSpPr>
          <p:pic>
            <p:nvPicPr>
              <p:cNvPr id="24" name="Picture 23"/>
              <p:cNvPicPr>
                <a:picLocks noChangeAspect="1"/>
              </p:cNvPicPr>
              <p:nvPr/>
            </p:nvPicPr>
            <p:blipFill>
              <a:blip r:embed="rId3" cstate="print"/>
              <a:srcRect b="-4013"/>
              <a:stretch>
                <a:fillRect/>
              </a:stretch>
            </p:blipFill>
            <p:spPr bwMode="auto">
              <a:xfrm>
                <a:off x="3510024" y="4453029"/>
                <a:ext cx="1010802" cy="527416"/>
              </a:xfrm>
              <a:prstGeom prst="rect">
                <a:avLst/>
              </a:prstGeom>
              <a:noFill/>
              <a:ln w="9525">
                <a:noFill/>
                <a:miter lim="800000"/>
                <a:headEnd/>
                <a:tailEnd/>
              </a:ln>
            </p:spPr>
          </p:pic>
          <p:pic>
            <p:nvPicPr>
              <p:cNvPr id="25" name="Picture 24"/>
              <p:cNvPicPr>
                <a:picLocks noChangeAspect="1"/>
              </p:cNvPicPr>
              <p:nvPr/>
            </p:nvPicPr>
            <p:blipFill>
              <a:blip r:embed="rId7"/>
              <a:stretch>
                <a:fillRect/>
              </a:stretch>
            </p:blipFill>
            <p:spPr>
              <a:xfrm>
                <a:off x="3650837" y="4531964"/>
                <a:ext cx="327845" cy="327845"/>
              </a:xfrm>
              <a:prstGeom prst="rect">
                <a:avLst/>
              </a:prstGeom>
            </p:spPr>
          </p:pic>
          <p:sp>
            <p:nvSpPr>
              <p:cNvPr id="26" name="TextBox 25"/>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6" name="Group 5"/>
          <p:cNvGrpSpPr/>
          <p:nvPr/>
        </p:nvGrpSpPr>
        <p:grpSpPr>
          <a:xfrm>
            <a:off x="372757" y="1336392"/>
            <a:ext cx="6362700" cy="1603375"/>
            <a:chOff x="372757" y="1336392"/>
            <a:chExt cx="6362700" cy="1603375"/>
          </a:xfrm>
        </p:grpSpPr>
        <p:sp>
          <p:nvSpPr>
            <p:cNvPr id="3" name="Rounded Rectangle 2"/>
            <p:cNvSpPr/>
            <p:nvPr/>
          </p:nvSpPr>
          <p:spPr>
            <a:xfrm>
              <a:off x="1525282" y="1341155"/>
              <a:ext cx="1165225" cy="1590675"/>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dirty="0">
                  <a:solidFill>
                    <a:srgbClr val="FFFFFF"/>
                  </a:solidFill>
                  <a:latin typeface="Arial"/>
                </a:rPr>
                <a:t>Elastic </a:t>
              </a:r>
              <a:endParaRPr lang="en-US" dirty="0" smtClean="0">
                <a:solidFill>
                  <a:srgbClr val="FFFFFF"/>
                </a:solidFill>
                <a:latin typeface="Arial"/>
              </a:endParaRPr>
            </a:p>
            <a:p>
              <a:pPr algn="ctr">
                <a:defRPr/>
              </a:pPr>
              <a:r>
                <a:rPr lang="en-US" dirty="0" smtClean="0">
                  <a:solidFill>
                    <a:srgbClr val="FFFFFF"/>
                  </a:solidFill>
                  <a:latin typeface="Arial"/>
                </a:rPr>
                <a:t>Container</a:t>
              </a:r>
              <a:endParaRPr lang="en-US" dirty="0">
                <a:solidFill>
                  <a:srgbClr val="FFFFFF"/>
                </a:solidFill>
                <a:latin typeface="Arial"/>
              </a:endParaRPr>
            </a:p>
            <a:p>
              <a:pPr algn="ctr">
                <a:defRPr/>
              </a:pPr>
              <a:r>
                <a:rPr lang="en-US" dirty="0" smtClean="0">
                  <a:solidFill>
                    <a:srgbClr val="FFFFFF"/>
                  </a:solidFill>
                  <a:latin typeface="Arial"/>
                </a:rPr>
                <a:t>Runtime</a:t>
              </a:r>
              <a:endParaRPr lang="en-US" dirty="0">
                <a:solidFill>
                  <a:srgbClr val="FFFFFF"/>
                </a:solidFill>
                <a:latin typeface="Arial"/>
              </a:endParaRPr>
            </a:p>
            <a:p>
              <a:pPr algn="ctr">
                <a:defRPr/>
              </a:pPr>
              <a:r>
                <a:rPr lang="en-US" sz="1200" dirty="0">
                  <a:solidFill>
                    <a:srgbClr val="FFFFFF"/>
                  </a:solidFill>
                  <a:latin typeface="Arial"/>
                </a:rPr>
                <a:t>Agile  </a:t>
              </a:r>
              <a:r>
                <a:rPr lang="en-US" sz="1200" dirty="0" err="1">
                  <a:solidFill>
                    <a:srgbClr val="FFFFFF"/>
                  </a:solidFill>
                  <a:latin typeface="Arial"/>
                </a:rPr>
                <a:t>Microservices</a:t>
              </a:r>
              <a:endParaRPr lang="en-US" sz="1200" dirty="0">
                <a:solidFill>
                  <a:srgbClr val="FFFFFF"/>
                </a:solidFill>
                <a:latin typeface="Arial"/>
              </a:endParaRPr>
            </a:p>
          </p:txBody>
        </p:sp>
        <p:sp>
          <p:nvSpPr>
            <p:cNvPr id="4" name="Rounded Rectangle 3"/>
            <p:cNvSpPr/>
            <p:nvPr/>
          </p:nvSpPr>
          <p:spPr>
            <a:xfrm>
              <a:off x="5768669" y="1341155"/>
              <a:ext cx="966788" cy="15906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latin typeface="Arial"/>
                </a:rPr>
                <a:t>DataStax</a:t>
              </a:r>
              <a:endParaRPr lang="en-US" sz="1400" dirty="0" smtClean="0">
                <a:solidFill>
                  <a:srgbClr val="FFFFFF"/>
                </a:solidFill>
                <a:latin typeface="Arial"/>
              </a:endParaRPr>
            </a:p>
            <a:p>
              <a:pPr algn="ctr">
                <a:defRPr/>
              </a:pPr>
              <a:r>
                <a:rPr lang="en-US" sz="1200" dirty="0" smtClean="0">
                  <a:solidFill>
                    <a:srgbClr val="FFFFFF"/>
                  </a:solidFill>
                  <a:latin typeface="Arial"/>
                </a:rPr>
                <a:t>Cassandra</a:t>
              </a:r>
              <a:endParaRPr lang="en-US" sz="1200" dirty="0">
                <a:solidFill>
                  <a:srgbClr val="FFFFFF"/>
                </a:solidFill>
                <a:latin typeface="Arial"/>
              </a:endParaRPr>
            </a:p>
          </p:txBody>
        </p:sp>
        <p:sp>
          <p:nvSpPr>
            <p:cNvPr id="5" name="Rounded Rectangle 4"/>
            <p:cNvSpPr/>
            <p:nvPr/>
          </p:nvSpPr>
          <p:spPr>
            <a:xfrm>
              <a:off x="372757" y="1341155"/>
              <a:ext cx="1095375" cy="1590675"/>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lnSpc>
                  <a:spcPts val="1475"/>
                </a:lnSpc>
                <a:defRPr/>
              </a:pPr>
              <a:r>
                <a:rPr lang="en-US" altLang="en-US" sz="1600" dirty="0" smtClean="0">
                  <a:solidFill>
                    <a:srgbClr val="FFFFFF"/>
                  </a:solidFill>
                </a:rPr>
                <a:t>Jenkins Service</a:t>
              </a:r>
            </a:p>
            <a:p>
              <a:pPr algn="ctr" eaLnBrk="1" hangingPunct="1">
                <a:lnSpc>
                  <a:spcPts val="1475"/>
                </a:lnSpc>
                <a:defRPr/>
              </a:pPr>
              <a:r>
                <a:rPr lang="en-US" altLang="en-US" sz="1600" dirty="0" smtClean="0">
                  <a:solidFill>
                    <a:srgbClr val="FFFFFF"/>
                  </a:solidFill>
                </a:rPr>
                <a:t>(CI)</a:t>
              </a:r>
            </a:p>
            <a:p>
              <a:pPr algn="ctr" eaLnBrk="1" hangingPunct="1">
                <a:defRPr/>
              </a:pPr>
              <a:endParaRPr lang="en-US" altLang="en-US" sz="1600" dirty="0" smtClean="0">
                <a:solidFill>
                  <a:srgbClr val="FFFFFF"/>
                </a:solidFill>
              </a:endParaRPr>
            </a:p>
          </p:txBody>
        </p:sp>
        <p:sp>
          <p:nvSpPr>
            <p:cNvPr id="7" name="Rounded Rectangle 6"/>
            <p:cNvSpPr/>
            <p:nvPr/>
          </p:nvSpPr>
          <p:spPr>
            <a:xfrm>
              <a:off x="3774769" y="1341155"/>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rPr>
                <a:t>MySQL</a:t>
              </a:r>
            </a:p>
            <a:p>
              <a:pPr algn="ctr" eaLnBrk="1" hangingPunct="1">
                <a:defRPr/>
              </a:pPr>
              <a:endParaRPr lang="en-US" altLang="en-US" sz="1600" dirty="0" smtClean="0">
                <a:solidFill>
                  <a:srgbClr val="FFFFFF"/>
                </a:solidFill>
              </a:endParaRPr>
            </a:p>
          </p:txBody>
        </p:sp>
        <p:sp>
          <p:nvSpPr>
            <p:cNvPr id="18" name="Rounded Rectangle 17"/>
            <p:cNvSpPr/>
            <p:nvPr/>
          </p:nvSpPr>
          <p:spPr>
            <a:xfrm>
              <a:off x="4786007" y="1336392"/>
              <a:ext cx="966787" cy="1603375"/>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a:solidFill>
                    <a:srgbClr val="FFFFFF"/>
                  </a:solidFill>
                  <a:latin typeface="Arial"/>
                </a:rPr>
                <a:t>Rabbit MQ</a:t>
              </a:r>
            </a:p>
          </p:txBody>
        </p:sp>
        <p:sp>
          <p:nvSpPr>
            <p:cNvPr id="33" name="Rounded Rectangle 32"/>
            <p:cNvSpPr/>
            <p:nvPr/>
          </p:nvSpPr>
          <p:spPr>
            <a:xfrm>
              <a:off x="2730917" y="1349092"/>
              <a:ext cx="969963" cy="1590675"/>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rPr>
                <a:t>Redis</a:t>
              </a:r>
              <a:endParaRPr lang="en-US" altLang="en-US" sz="1600" dirty="0" smtClean="0">
                <a:solidFill>
                  <a:srgbClr val="FFFFFF"/>
                </a:solidFill>
              </a:endParaRPr>
            </a:p>
            <a:p>
              <a:pPr algn="ctr" eaLnBrk="1" hangingPunct="1">
                <a:defRPr/>
              </a:pPr>
              <a:endParaRPr lang="en-US" altLang="en-US" sz="1600" dirty="0" smtClean="0">
                <a:solidFill>
                  <a:srgbClr val="FFFFFF"/>
                </a:solidFill>
              </a:endParaRPr>
            </a:p>
          </p:txBody>
        </p:sp>
      </p:grpSp>
    </p:spTree>
    <p:extLst>
      <p:ext uri="{BB962C8B-B14F-4D97-AF65-F5344CB8AC3E}">
        <p14:creationId xmlns:p14="http://schemas.microsoft.com/office/powerpoint/2010/main" val="3249908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A07C09-8A41-3B46-A636-3955072BBB4F}" type="slidenum">
              <a:rPr lang="en-US" smtClean="0"/>
              <a:t>4</a:t>
            </a:fld>
            <a:endParaRPr lang="en-US"/>
          </a:p>
        </p:txBody>
      </p:sp>
      <p:sp>
        <p:nvSpPr>
          <p:cNvPr id="17" name="Shape 3787"/>
          <p:cNvSpPr/>
          <p:nvPr/>
        </p:nvSpPr>
        <p:spPr>
          <a:xfrm>
            <a:off x="6248993" y="3351574"/>
            <a:ext cx="2785657"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18" name="Shape 3789"/>
          <p:cNvSpPr/>
          <p:nvPr/>
        </p:nvSpPr>
        <p:spPr>
          <a:xfrm>
            <a:off x="5969735" y="2194184"/>
            <a:ext cx="1293529"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pic>
        <p:nvPicPr>
          <p:cNvPr id="19" name="Shape 3790"/>
          <p:cNvPicPr preferRelativeResize="0"/>
          <p:nvPr/>
        </p:nvPicPr>
        <p:blipFill rotWithShape="1">
          <a:blip r:embed="rId3">
            <a:alphaModFix/>
          </a:blip>
          <a:srcRect/>
          <a:stretch/>
        </p:blipFill>
        <p:spPr>
          <a:xfrm>
            <a:off x="6620296" y="2259020"/>
            <a:ext cx="592630" cy="623989"/>
          </a:xfrm>
          <a:prstGeom prst="rect">
            <a:avLst/>
          </a:prstGeom>
          <a:noFill/>
          <a:ln>
            <a:noFill/>
          </a:ln>
        </p:spPr>
      </p:pic>
      <p:sp>
        <p:nvSpPr>
          <p:cNvPr id="20" name="Shape 3791"/>
          <p:cNvSpPr/>
          <p:nvPr/>
        </p:nvSpPr>
        <p:spPr>
          <a:xfrm>
            <a:off x="5146660" y="1373985"/>
            <a:ext cx="1790812"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2" name="Shape 3793"/>
          <p:cNvSpPr/>
          <p:nvPr/>
        </p:nvSpPr>
        <p:spPr>
          <a:xfrm rot="10800000">
            <a:off x="3722767" y="1172203"/>
            <a:ext cx="897106" cy="1288693"/>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5" name="Shape 3794"/>
          <p:cNvSpPr/>
          <p:nvPr/>
        </p:nvSpPr>
        <p:spPr>
          <a:xfrm>
            <a:off x="1442672" y="1373985"/>
            <a:ext cx="1754988"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6" name="Shape 3795"/>
          <p:cNvSpPr/>
          <p:nvPr/>
        </p:nvSpPr>
        <p:spPr>
          <a:xfrm>
            <a:off x="812331" y="3351574"/>
            <a:ext cx="1293529"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sp>
        <p:nvSpPr>
          <p:cNvPr id="29" name="Shape 3796"/>
          <p:cNvSpPr/>
          <p:nvPr/>
        </p:nvSpPr>
        <p:spPr>
          <a:xfrm>
            <a:off x="283264" y="2290313"/>
            <a:ext cx="2013667" cy="750354"/>
          </a:xfrm>
          <a:prstGeom prst="roundRect">
            <a:avLst>
              <a:gd name="adj" fmla="val 50000"/>
            </a:avLst>
          </a:prstGeom>
          <a:solidFill>
            <a:srgbClr val="595959"/>
          </a:solidFill>
          <a:ln>
            <a:noFill/>
          </a:ln>
        </p:spPr>
        <p:txBody>
          <a:bodyPr lIns="68569" tIns="34275" rIns="68569" bIns="34275" anchor="ctr" anchorCtr="0">
            <a:noAutofit/>
          </a:bodyPr>
          <a:lstStyle/>
          <a:p>
            <a:pPr algn="ctr">
              <a:buClr>
                <a:srgbClr val="000000"/>
              </a:buClr>
            </a:pPr>
            <a:endParaRPr sz="1050">
              <a:solidFill>
                <a:schemeClr val="lt1"/>
              </a:solidFill>
            </a:endParaRPr>
          </a:p>
        </p:txBody>
      </p:sp>
      <p:grpSp>
        <p:nvGrpSpPr>
          <p:cNvPr id="7" name="Group 6"/>
          <p:cNvGrpSpPr/>
          <p:nvPr/>
        </p:nvGrpSpPr>
        <p:grpSpPr>
          <a:xfrm>
            <a:off x="3504251" y="3030176"/>
            <a:ext cx="1311003" cy="1380376"/>
            <a:chOff x="3504251" y="3030176"/>
            <a:chExt cx="1311003" cy="1380376"/>
          </a:xfrm>
        </p:grpSpPr>
        <p:sp>
          <p:nvSpPr>
            <p:cNvPr id="69" name="Shape 3798"/>
            <p:cNvSpPr/>
            <p:nvPr/>
          </p:nvSpPr>
          <p:spPr>
            <a:xfrm>
              <a:off x="3504251" y="3030176"/>
              <a:ext cx="1311003" cy="1380376"/>
            </a:xfrm>
            <a:prstGeom prst="ellipse">
              <a:avLst/>
            </a:prstGeom>
            <a:gradFill>
              <a:gsLst>
                <a:gs pos="0">
                  <a:srgbClr val="C0C0C0"/>
                </a:gs>
                <a:gs pos="35000">
                  <a:srgbClr val="D3D3D3"/>
                </a:gs>
                <a:gs pos="100000">
                  <a:srgbClr val="EEEEEE"/>
                </a:gs>
              </a:gsLst>
              <a:lin ang="16200038" scaled="0"/>
            </a:gradFill>
            <a:ln w="9525" cap="flat" cmpd="sng">
              <a:solidFill>
                <a:srgbClr val="4B4B4B"/>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solidFill>
                  <a:schemeClr val="dk1"/>
                </a:solidFill>
              </a:endParaRPr>
            </a:p>
          </p:txBody>
        </p:sp>
        <p:sp>
          <p:nvSpPr>
            <p:cNvPr id="30" name="Shape 3799"/>
            <p:cNvSpPr txBox="1"/>
            <p:nvPr/>
          </p:nvSpPr>
          <p:spPr>
            <a:xfrm>
              <a:off x="3545931" y="3257896"/>
              <a:ext cx="1269323" cy="976246"/>
            </a:xfrm>
            <a:prstGeom prst="rect">
              <a:avLst/>
            </a:prstGeom>
            <a:noFill/>
            <a:ln>
              <a:noFill/>
            </a:ln>
          </p:spPr>
          <p:txBody>
            <a:bodyPr lIns="7144" tIns="7144" rIns="7144" bIns="7144" anchor="ctr" anchorCtr="0">
              <a:noAutofit/>
            </a:bodyPr>
            <a:lstStyle/>
            <a:p>
              <a:pPr algn="ctr">
                <a:lnSpc>
                  <a:spcPct val="90000"/>
                </a:lnSpc>
                <a:spcAft>
                  <a:spcPts val="394"/>
                </a:spcAft>
                <a:buClr>
                  <a:schemeClr val="lt2"/>
                </a:buClr>
                <a:buSzPct val="25000"/>
              </a:pPr>
              <a:r>
                <a:rPr lang="en-US" b="1" dirty="0">
                  <a:solidFill>
                    <a:srgbClr val="5A5A5A"/>
                  </a:solidFill>
                </a:rPr>
                <a:t>APPLICATION</a:t>
              </a:r>
              <a:endParaRPr lang="en-US" sz="1600" b="1" dirty="0">
                <a:solidFill>
                  <a:srgbClr val="5A5A5A"/>
                </a:solidFill>
              </a:endParaRPr>
            </a:p>
          </p:txBody>
        </p:sp>
      </p:grpSp>
      <p:sp>
        <p:nvSpPr>
          <p:cNvPr id="32" name="Shape 3800"/>
          <p:cNvSpPr/>
          <p:nvPr/>
        </p:nvSpPr>
        <p:spPr>
          <a:xfrm rot="10800000">
            <a:off x="1984139" y="3533794"/>
            <a:ext cx="1445339" cy="393273"/>
          </a:xfrm>
          <a:prstGeom prst="leftArrow">
            <a:avLst>
              <a:gd name="adj1" fmla="val 60000"/>
              <a:gd name="adj2" fmla="val 50000"/>
            </a:avLst>
          </a:prstGeom>
          <a:solidFill>
            <a:srgbClr val="2D8B83"/>
          </a:solidFill>
          <a:ln>
            <a:noFill/>
          </a:ln>
        </p:spPr>
        <p:txBody>
          <a:bodyPr lIns="68569" tIns="68569" rIns="68569" bIns="68569" anchor="ctr" anchorCtr="0">
            <a:noAutofit/>
          </a:bodyPr>
          <a:lstStyle/>
          <a:p>
            <a:pPr>
              <a:buClr>
                <a:srgbClr val="000000"/>
              </a:buClr>
            </a:pPr>
            <a:endParaRPr sz="1050"/>
          </a:p>
        </p:txBody>
      </p:sp>
      <p:sp>
        <p:nvSpPr>
          <p:cNvPr id="35" name="Shape 3803"/>
          <p:cNvSpPr/>
          <p:nvPr/>
        </p:nvSpPr>
        <p:spPr>
          <a:xfrm rot="12599988">
            <a:off x="2180008" y="2763734"/>
            <a:ext cx="1445349" cy="393457"/>
          </a:xfrm>
          <a:prstGeom prst="leftArrow">
            <a:avLst>
              <a:gd name="adj1" fmla="val 60000"/>
              <a:gd name="adj2" fmla="val 50000"/>
            </a:avLst>
          </a:prstGeom>
          <a:solidFill>
            <a:srgbClr val="3A988F"/>
          </a:solidFill>
          <a:ln>
            <a:noFill/>
          </a:ln>
        </p:spPr>
        <p:txBody>
          <a:bodyPr lIns="68569" tIns="68569" rIns="68569" bIns="68569" anchor="ctr" anchorCtr="0">
            <a:noAutofit/>
          </a:bodyPr>
          <a:lstStyle/>
          <a:p>
            <a:pPr>
              <a:buClr>
                <a:srgbClr val="000000"/>
              </a:buClr>
            </a:pPr>
            <a:endParaRPr sz="1050"/>
          </a:p>
        </p:txBody>
      </p:sp>
      <p:sp>
        <p:nvSpPr>
          <p:cNvPr id="36" name="Shape 3804"/>
          <p:cNvSpPr/>
          <p:nvPr/>
        </p:nvSpPr>
        <p:spPr>
          <a:xfrm>
            <a:off x="1796406" y="2282575"/>
            <a:ext cx="917730" cy="772975"/>
          </a:xfrm>
          <a:prstGeom prst="roundRect">
            <a:avLst>
              <a:gd name="adj" fmla="val 10000"/>
            </a:avLst>
          </a:prstGeom>
          <a:solidFill>
            <a:srgbClr val="287972"/>
          </a:solidFill>
          <a:ln w="28575" cap="flat" cmpd="sng">
            <a:solidFill>
              <a:srgbClr val="FFFFFF"/>
            </a:solidFill>
            <a:prstDash val="solid"/>
            <a:round/>
            <a:headEnd type="none" w="med" len="med"/>
            <a:tailEnd type="none" w="med" len="med"/>
          </a:ln>
        </p:spPr>
        <p:txBody>
          <a:bodyPr lIns="15713" tIns="15713" rIns="15713" bIns="15713" anchor="ctr" anchorCtr="0">
            <a:noAutofit/>
          </a:bodyPr>
          <a:lstStyle/>
          <a:p>
            <a:pPr algn="ctr">
              <a:lnSpc>
                <a:spcPct val="90000"/>
              </a:lnSpc>
              <a:spcAft>
                <a:spcPts val="289"/>
              </a:spcAft>
              <a:buClr>
                <a:srgbClr val="000000"/>
              </a:buClr>
            </a:pPr>
            <a:endParaRPr sz="825">
              <a:solidFill>
                <a:schemeClr val="lt1"/>
              </a:solidFill>
            </a:endParaRPr>
          </a:p>
        </p:txBody>
      </p:sp>
      <p:sp>
        <p:nvSpPr>
          <p:cNvPr id="37" name="Shape 3805"/>
          <p:cNvSpPr txBox="1"/>
          <p:nvPr/>
        </p:nvSpPr>
        <p:spPr>
          <a:xfrm>
            <a:off x="1839370" y="2339061"/>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APM </a:t>
            </a:r>
            <a:r>
              <a:rPr lang="en-US" dirty="0" smtClean="0">
                <a:solidFill>
                  <a:schemeClr val="lt1"/>
                </a:solidFill>
              </a:rPr>
              <a:t>&amp; Tracing</a:t>
            </a:r>
            <a:endParaRPr lang="en-US" dirty="0">
              <a:solidFill>
                <a:schemeClr val="lt1"/>
              </a:solidFill>
            </a:endParaRPr>
          </a:p>
        </p:txBody>
      </p:sp>
      <p:sp>
        <p:nvSpPr>
          <p:cNvPr id="38" name="Shape 3806"/>
          <p:cNvSpPr/>
          <p:nvPr/>
        </p:nvSpPr>
        <p:spPr>
          <a:xfrm rot="14400012">
            <a:off x="2677095" y="2210122"/>
            <a:ext cx="1521831" cy="373683"/>
          </a:xfrm>
          <a:prstGeom prst="leftArrow">
            <a:avLst>
              <a:gd name="adj1" fmla="val 60000"/>
              <a:gd name="adj2" fmla="val 50000"/>
            </a:avLst>
          </a:prstGeom>
          <a:solidFill>
            <a:srgbClr val="46A69B"/>
          </a:solidFill>
          <a:ln>
            <a:noFill/>
          </a:ln>
        </p:spPr>
        <p:txBody>
          <a:bodyPr lIns="68569" tIns="68569" rIns="68569" bIns="68569" anchor="ctr" anchorCtr="0">
            <a:noAutofit/>
          </a:bodyPr>
          <a:lstStyle/>
          <a:p>
            <a:pPr>
              <a:buClr>
                <a:srgbClr val="000000"/>
              </a:buClr>
            </a:pPr>
            <a:endParaRPr sz="1050"/>
          </a:p>
        </p:txBody>
      </p:sp>
      <p:sp>
        <p:nvSpPr>
          <p:cNvPr id="39" name="Shape 3807"/>
          <p:cNvSpPr/>
          <p:nvPr/>
        </p:nvSpPr>
        <p:spPr>
          <a:xfrm>
            <a:off x="2105860" y="1351343"/>
            <a:ext cx="1429582"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40" name="Shape 3808"/>
          <p:cNvSpPr txBox="1"/>
          <p:nvPr/>
        </p:nvSpPr>
        <p:spPr>
          <a:xfrm>
            <a:off x="2135704" y="1378858"/>
            <a:ext cx="1368547"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Centralized Log Management</a:t>
            </a:r>
          </a:p>
        </p:txBody>
      </p:sp>
      <p:sp>
        <p:nvSpPr>
          <p:cNvPr id="49" name="Shape 3809"/>
          <p:cNvSpPr/>
          <p:nvPr/>
        </p:nvSpPr>
        <p:spPr>
          <a:xfrm rot="16200000">
            <a:off x="3408153" y="2003895"/>
            <a:ext cx="1521821" cy="373508"/>
          </a:xfrm>
          <a:prstGeom prst="leftArrow">
            <a:avLst>
              <a:gd name="adj1" fmla="val 60000"/>
              <a:gd name="adj2" fmla="val 50000"/>
            </a:avLst>
          </a:prstGeom>
          <a:solidFill>
            <a:srgbClr val="57AEA5"/>
          </a:solidFill>
          <a:ln>
            <a:noFill/>
          </a:ln>
        </p:spPr>
        <p:txBody>
          <a:bodyPr lIns="68569" tIns="68569" rIns="68569" bIns="68569" anchor="ctr" anchorCtr="0">
            <a:noAutofit/>
          </a:bodyPr>
          <a:lstStyle/>
          <a:p>
            <a:pPr>
              <a:buClr>
                <a:srgbClr val="000000"/>
              </a:buClr>
            </a:pPr>
            <a:endParaRPr sz="1050"/>
          </a:p>
        </p:txBody>
      </p:sp>
      <p:sp>
        <p:nvSpPr>
          <p:cNvPr id="50" name="Shape 3810"/>
          <p:cNvSpPr/>
          <p:nvPr/>
        </p:nvSpPr>
        <p:spPr>
          <a:xfrm>
            <a:off x="3710266" y="1189549"/>
            <a:ext cx="917730" cy="772975"/>
          </a:xfrm>
          <a:prstGeom prst="roundRect">
            <a:avLst>
              <a:gd name="adj" fmla="val 10000"/>
            </a:avLst>
          </a:prstGeom>
          <a:solidFill>
            <a:srgbClr val="359C93"/>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1" name="Shape 3811"/>
          <p:cNvSpPr txBox="1"/>
          <p:nvPr/>
        </p:nvSpPr>
        <p:spPr>
          <a:xfrm>
            <a:off x="3745106" y="1175037"/>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Mobile Services</a:t>
            </a:r>
            <a:endParaRPr lang="en-US" dirty="0">
              <a:solidFill>
                <a:schemeClr val="lt1"/>
              </a:solidFill>
            </a:endParaRPr>
          </a:p>
        </p:txBody>
      </p:sp>
      <p:sp>
        <p:nvSpPr>
          <p:cNvPr id="52" name="Shape 3812"/>
          <p:cNvSpPr/>
          <p:nvPr/>
        </p:nvSpPr>
        <p:spPr>
          <a:xfrm rot="17999988">
            <a:off x="4139422" y="2210046"/>
            <a:ext cx="1521831" cy="373683"/>
          </a:xfrm>
          <a:prstGeom prst="leftArrow">
            <a:avLst>
              <a:gd name="adj1" fmla="val 60000"/>
              <a:gd name="adj2" fmla="val 50000"/>
            </a:avLst>
          </a:prstGeom>
          <a:solidFill>
            <a:srgbClr val="6DB2A9"/>
          </a:solidFill>
          <a:ln>
            <a:noFill/>
          </a:ln>
        </p:spPr>
        <p:txBody>
          <a:bodyPr lIns="68569" tIns="68569" rIns="68569" bIns="68569" anchor="ctr" anchorCtr="0">
            <a:noAutofit/>
          </a:bodyPr>
          <a:lstStyle/>
          <a:p>
            <a:pPr>
              <a:buClr>
                <a:srgbClr val="000000"/>
              </a:buClr>
            </a:pPr>
            <a:endParaRPr sz="1050"/>
          </a:p>
        </p:txBody>
      </p:sp>
      <p:sp>
        <p:nvSpPr>
          <p:cNvPr id="53" name="Shape 3813"/>
          <p:cNvSpPr/>
          <p:nvPr/>
        </p:nvSpPr>
        <p:spPr>
          <a:xfrm>
            <a:off x="4802816" y="1351343"/>
            <a:ext cx="1446175"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4" name="Shape 3814"/>
          <p:cNvSpPr txBox="1"/>
          <p:nvPr/>
        </p:nvSpPr>
        <p:spPr>
          <a:xfrm>
            <a:off x="4776682" y="1384495"/>
            <a:ext cx="1542250"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Networking </a:t>
            </a:r>
          </a:p>
          <a:p>
            <a:pPr algn="ctr">
              <a:lnSpc>
                <a:spcPct val="90000"/>
              </a:lnSpc>
              <a:spcAft>
                <a:spcPts val="289"/>
              </a:spcAft>
              <a:buClr>
                <a:schemeClr val="lt1"/>
              </a:buClr>
              <a:buSzPct val="25000"/>
            </a:pPr>
            <a:r>
              <a:rPr lang="en-US" dirty="0" smtClean="0">
                <a:solidFill>
                  <a:schemeClr val="lt1"/>
                </a:solidFill>
              </a:rPr>
              <a:t>&amp; Load Balancing</a:t>
            </a:r>
            <a:endParaRPr lang="en-US" dirty="0">
              <a:solidFill>
                <a:schemeClr val="lt1"/>
              </a:solidFill>
            </a:endParaRPr>
          </a:p>
        </p:txBody>
      </p:sp>
      <p:sp>
        <p:nvSpPr>
          <p:cNvPr id="55" name="Shape 3815"/>
          <p:cNvSpPr/>
          <p:nvPr/>
        </p:nvSpPr>
        <p:spPr>
          <a:xfrm rot="19800012">
            <a:off x="4712841" y="2763816"/>
            <a:ext cx="1445349" cy="393457"/>
          </a:xfrm>
          <a:prstGeom prst="leftArrow">
            <a:avLst>
              <a:gd name="adj1" fmla="val 60000"/>
              <a:gd name="adj2" fmla="val 50000"/>
            </a:avLst>
          </a:prstGeom>
          <a:solidFill>
            <a:srgbClr val="83B5B0"/>
          </a:solidFill>
          <a:ln>
            <a:noFill/>
          </a:ln>
        </p:spPr>
        <p:txBody>
          <a:bodyPr lIns="68569" tIns="68569" rIns="68569" bIns="68569" anchor="ctr" anchorCtr="0">
            <a:noAutofit/>
          </a:bodyPr>
          <a:lstStyle/>
          <a:p>
            <a:pPr>
              <a:buClr>
                <a:srgbClr val="000000"/>
              </a:buClr>
            </a:pPr>
            <a:endParaRPr sz="1050"/>
          </a:p>
        </p:txBody>
      </p:sp>
      <p:sp>
        <p:nvSpPr>
          <p:cNvPr id="56" name="Shape 3816"/>
          <p:cNvSpPr/>
          <p:nvPr/>
        </p:nvSpPr>
        <p:spPr>
          <a:xfrm>
            <a:off x="5602622" y="2193469"/>
            <a:ext cx="917730" cy="772975"/>
          </a:xfrm>
          <a:prstGeom prst="roundRect">
            <a:avLst>
              <a:gd name="adj" fmla="val 10000"/>
            </a:avLst>
          </a:prstGeom>
          <a:solidFill>
            <a:srgbClr val="287972"/>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57" name="Shape 3817"/>
          <p:cNvSpPr txBox="1"/>
          <p:nvPr/>
        </p:nvSpPr>
        <p:spPr>
          <a:xfrm>
            <a:off x="5602622" y="2207278"/>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smtClean="0">
                <a:solidFill>
                  <a:schemeClr val="lt1"/>
                </a:solidFill>
              </a:rPr>
              <a:t>Auto-Scaling</a:t>
            </a:r>
            <a:endParaRPr lang="en-US" dirty="0">
              <a:solidFill>
                <a:schemeClr val="lt1"/>
              </a:solidFill>
            </a:endParaRPr>
          </a:p>
        </p:txBody>
      </p:sp>
      <p:sp>
        <p:nvSpPr>
          <p:cNvPr id="58" name="Shape 3818"/>
          <p:cNvSpPr/>
          <p:nvPr/>
        </p:nvSpPr>
        <p:spPr>
          <a:xfrm>
            <a:off x="4908791" y="3533646"/>
            <a:ext cx="1445339" cy="393273"/>
          </a:xfrm>
          <a:prstGeom prst="leftArrow">
            <a:avLst>
              <a:gd name="adj1" fmla="val 60000"/>
              <a:gd name="adj2" fmla="val 50000"/>
            </a:avLst>
          </a:prstGeom>
          <a:solidFill>
            <a:srgbClr val="97BBB7"/>
          </a:solidFill>
          <a:ln>
            <a:noFill/>
          </a:ln>
        </p:spPr>
        <p:txBody>
          <a:bodyPr lIns="68569" tIns="68569" rIns="68569" bIns="68569" anchor="ctr" anchorCtr="0">
            <a:noAutofit/>
          </a:bodyPr>
          <a:lstStyle/>
          <a:p>
            <a:pPr>
              <a:buClr>
                <a:srgbClr val="000000"/>
              </a:buClr>
            </a:pPr>
            <a:endParaRPr sz="1050"/>
          </a:p>
        </p:txBody>
      </p:sp>
      <p:sp>
        <p:nvSpPr>
          <p:cNvPr id="59" name="Shape 3819"/>
          <p:cNvSpPr/>
          <p:nvPr/>
        </p:nvSpPr>
        <p:spPr>
          <a:xfrm>
            <a:off x="5895370" y="3343837"/>
            <a:ext cx="917730" cy="772975"/>
          </a:xfrm>
          <a:prstGeom prst="roundRect">
            <a:avLst>
              <a:gd name="adj" fmla="val 10000"/>
            </a:avLst>
          </a:prstGeom>
          <a:solidFill>
            <a:srgbClr val="008774"/>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solidFill>
                <a:srgbClr val="1D5852"/>
              </a:solidFill>
            </a:endParaRPr>
          </a:p>
        </p:txBody>
      </p:sp>
      <p:sp>
        <p:nvSpPr>
          <p:cNvPr id="60" name="Shape 3820"/>
          <p:cNvSpPr txBox="1"/>
          <p:nvPr/>
        </p:nvSpPr>
        <p:spPr>
          <a:xfrm>
            <a:off x="5899645" y="3363076"/>
            <a:ext cx="874766"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Full Stack CI/CD platform</a:t>
            </a:r>
          </a:p>
        </p:txBody>
      </p:sp>
      <p:pic>
        <p:nvPicPr>
          <p:cNvPr id="61" name="Shape 3821"/>
          <p:cNvPicPr preferRelativeResize="0"/>
          <p:nvPr/>
        </p:nvPicPr>
        <p:blipFill rotWithShape="1">
          <a:blip r:embed="rId4">
            <a:alphaModFix/>
          </a:blip>
          <a:srcRect/>
          <a:stretch/>
        </p:blipFill>
        <p:spPr>
          <a:xfrm>
            <a:off x="350209" y="2357437"/>
            <a:ext cx="585755" cy="616751"/>
          </a:xfrm>
          <a:prstGeom prst="rect">
            <a:avLst/>
          </a:prstGeom>
          <a:noFill/>
          <a:ln>
            <a:noFill/>
          </a:ln>
        </p:spPr>
      </p:pic>
      <p:pic>
        <p:nvPicPr>
          <p:cNvPr id="62" name="Shape 3822"/>
          <p:cNvPicPr preferRelativeResize="0"/>
          <p:nvPr/>
        </p:nvPicPr>
        <p:blipFill rotWithShape="1">
          <a:blip r:embed="rId5">
            <a:alphaModFix/>
          </a:blip>
          <a:srcRect/>
          <a:stretch/>
        </p:blipFill>
        <p:spPr>
          <a:xfrm>
            <a:off x="1477106" y="1429738"/>
            <a:ext cx="592630" cy="623989"/>
          </a:xfrm>
          <a:prstGeom prst="rect">
            <a:avLst/>
          </a:prstGeom>
          <a:noFill/>
          <a:ln>
            <a:noFill/>
          </a:ln>
        </p:spPr>
      </p:pic>
      <p:pic>
        <p:nvPicPr>
          <p:cNvPr id="63" name="Shape 3823"/>
          <p:cNvPicPr preferRelativeResize="0"/>
          <p:nvPr/>
        </p:nvPicPr>
        <p:blipFill rotWithShape="1">
          <a:blip r:embed="rId6">
            <a:alphaModFix/>
          </a:blip>
          <a:srcRect/>
          <a:stretch/>
        </p:blipFill>
        <p:spPr>
          <a:xfrm>
            <a:off x="3863100" y="1724266"/>
            <a:ext cx="592630" cy="623989"/>
          </a:xfrm>
          <a:prstGeom prst="rect">
            <a:avLst/>
          </a:prstGeom>
          <a:noFill/>
          <a:ln>
            <a:noFill/>
          </a:ln>
        </p:spPr>
      </p:pic>
      <p:pic>
        <p:nvPicPr>
          <p:cNvPr id="64" name="Shape 3824"/>
          <p:cNvPicPr preferRelativeResize="0"/>
          <p:nvPr/>
        </p:nvPicPr>
        <p:blipFill rotWithShape="1">
          <a:blip r:embed="rId7">
            <a:alphaModFix/>
          </a:blip>
          <a:srcRect/>
          <a:stretch/>
        </p:blipFill>
        <p:spPr>
          <a:xfrm>
            <a:off x="856918" y="3420642"/>
            <a:ext cx="585755" cy="616751"/>
          </a:xfrm>
          <a:prstGeom prst="rect">
            <a:avLst/>
          </a:prstGeom>
          <a:noFill/>
          <a:ln>
            <a:noFill/>
          </a:ln>
        </p:spPr>
      </p:pic>
      <p:pic>
        <p:nvPicPr>
          <p:cNvPr id="65" name="Shape 2860"/>
          <p:cNvPicPr preferRelativeResize="0"/>
          <p:nvPr/>
        </p:nvPicPr>
        <p:blipFill rotWithShape="1">
          <a:blip r:embed="rId8">
            <a:alphaModFix/>
          </a:blip>
          <a:srcRect l="18484" r="17020"/>
          <a:stretch/>
        </p:blipFill>
        <p:spPr>
          <a:xfrm>
            <a:off x="6937473" y="3473463"/>
            <a:ext cx="492092" cy="516622"/>
          </a:xfrm>
          <a:prstGeom prst="rect">
            <a:avLst/>
          </a:prstGeom>
          <a:noFill/>
          <a:ln>
            <a:noFill/>
          </a:ln>
        </p:spPr>
      </p:pic>
      <p:pic>
        <p:nvPicPr>
          <p:cNvPr id="66" name="Shape 2861"/>
          <p:cNvPicPr preferRelativeResize="0"/>
          <p:nvPr/>
        </p:nvPicPr>
        <p:blipFill rotWithShape="1">
          <a:blip r:embed="rId9">
            <a:alphaModFix/>
          </a:blip>
          <a:srcRect/>
          <a:stretch/>
        </p:blipFill>
        <p:spPr>
          <a:xfrm>
            <a:off x="7548876" y="3501194"/>
            <a:ext cx="349448" cy="509082"/>
          </a:xfrm>
          <a:prstGeom prst="rect">
            <a:avLst/>
          </a:prstGeom>
          <a:noFill/>
          <a:ln>
            <a:noFill/>
          </a:ln>
        </p:spPr>
      </p:pic>
      <p:pic>
        <p:nvPicPr>
          <p:cNvPr id="67" name="Shape 2862"/>
          <p:cNvPicPr preferRelativeResize="0"/>
          <p:nvPr/>
        </p:nvPicPr>
        <p:blipFill rotWithShape="1">
          <a:blip r:embed="rId10">
            <a:alphaModFix/>
          </a:blip>
          <a:srcRect/>
          <a:stretch/>
        </p:blipFill>
        <p:spPr>
          <a:xfrm>
            <a:off x="7988291" y="3651668"/>
            <a:ext cx="939785" cy="186684"/>
          </a:xfrm>
          <a:prstGeom prst="rect">
            <a:avLst/>
          </a:prstGeom>
          <a:noFill/>
          <a:ln>
            <a:noFill/>
          </a:ln>
        </p:spPr>
      </p:pic>
      <p:pic>
        <p:nvPicPr>
          <p:cNvPr id="68" name="Shape 621"/>
          <p:cNvPicPr preferRelativeResize="0"/>
          <p:nvPr/>
        </p:nvPicPr>
        <p:blipFill rotWithShape="1">
          <a:blip r:embed="rId11">
            <a:alphaModFix/>
          </a:blip>
          <a:srcRect b="20432"/>
          <a:stretch/>
        </p:blipFill>
        <p:spPr>
          <a:xfrm>
            <a:off x="1018229" y="2364326"/>
            <a:ext cx="672035" cy="578637"/>
          </a:xfrm>
          <a:prstGeom prst="rect">
            <a:avLst/>
          </a:prstGeom>
          <a:noFill/>
          <a:ln>
            <a:noFill/>
          </a:ln>
        </p:spPr>
      </p:pic>
      <p:grpSp>
        <p:nvGrpSpPr>
          <p:cNvPr id="5" name="Group 4"/>
          <p:cNvGrpSpPr/>
          <p:nvPr/>
        </p:nvGrpSpPr>
        <p:grpSpPr>
          <a:xfrm>
            <a:off x="6318932" y="1436902"/>
            <a:ext cx="559177" cy="557039"/>
            <a:chOff x="8221725" y="2042058"/>
            <a:chExt cx="564882" cy="534443"/>
          </a:xfrm>
        </p:grpSpPr>
        <p:sp>
          <p:nvSpPr>
            <p:cNvPr id="70" name="Oval 69"/>
            <p:cNvSpPr/>
            <p:nvPr/>
          </p:nvSpPr>
          <p:spPr>
            <a:xfrm>
              <a:off x="8221725" y="2042058"/>
              <a:ext cx="564882" cy="534443"/>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Multidocument 3"/>
            <p:cNvSpPr/>
            <p:nvPr/>
          </p:nvSpPr>
          <p:spPr>
            <a:xfrm>
              <a:off x="8318663" y="2175267"/>
              <a:ext cx="351563" cy="240955"/>
            </a:xfrm>
            <a:prstGeom prst="flowChartMultidocumen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Shape 3807"/>
          <p:cNvSpPr/>
          <p:nvPr/>
        </p:nvSpPr>
        <p:spPr>
          <a:xfrm>
            <a:off x="1532163" y="3363076"/>
            <a:ext cx="1429582" cy="772975"/>
          </a:xfrm>
          <a:prstGeom prst="roundRect">
            <a:avLst>
              <a:gd name="adj" fmla="val 10000"/>
            </a:avLst>
          </a:prstGeom>
          <a:solidFill>
            <a:srgbClr val="2C877F"/>
          </a:solidFill>
          <a:ln w="25400" cap="flat" cmpd="sng">
            <a:solidFill>
              <a:srgbClr val="FFFFFF"/>
            </a:solidFill>
            <a:prstDash val="solid"/>
            <a:round/>
            <a:headEnd type="none" w="med" len="med"/>
            <a:tailEnd type="none" w="med" len="med"/>
          </a:ln>
        </p:spPr>
        <p:txBody>
          <a:bodyPr lIns="68569" tIns="68569" rIns="68569" bIns="68569" anchor="ctr" anchorCtr="0">
            <a:noAutofit/>
          </a:bodyPr>
          <a:lstStyle/>
          <a:p>
            <a:pPr>
              <a:buClr>
                <a:srgbClr val="000000"/>
              </a:buClr>
            </a:pPr>
            <a:endParaRPr sz="1050"/>
          </a:p>
        </p:txBody>
      </p:sp>
      <p:sp>
        <p:nvSpPr>
          <p:cNvPr id="73" name="Shape 3802"/>
          <p:cNvSpPr txBox="1"/>
          <p:nvPr/>
        </p:nvSpPr>
        <p:spPr>
          <a:xfrm>
            <a:off x="1536042" y="3382793"/>
            <a:ext cx="1517838" cy="727736"/>
          </a:xfrm>
          <a:prstGeom prst="rect">
            <a:avLst/>
          </a:prstGeom>
          <a:noFill/>
          <a:ln>
            <a:noFill/>
          </a:ln>
        </p:spPr>
        <p:txBody>
          <a:bodyPr lIns="15713" tIns="15713" rIns="15713" bIns="15713" anchor="ctr" anchorCtr="0">
            <a:noAutofit/>
          </a:bodyPr>
          <a:lstStyle/>
          <a:p>
            <a:pPr algn="ctr">
              <a:lnSpc>
                <a:spcPct val="90000"/>
              </a:lnSpc>
              <a:spcAft>
                <a:spcPts val="289"/>
              </a:spcAft>
              <a:buClr>
                <a:schemeClr val="lt1"/>
              </a:buClr>
              <a:buSzPct val="25000"/>
            </a:pPr>
            <a:r>
              <a:rPr lang="en-US" dirty="0">
                <a:solidFill>
                  <a:schemeClr val="lt1"/>
                </a:solidFill>
              </a:rPr>
              <a:t>Health management</a:t>
            </a:r>
          </a:p>
        </p:txBody>
      </p:sp>
      <p:sp>
        <p:nvSpPr>
          <p:cNvPr id="71" name="Title 3"/>
          <p:cNvSpPr>
            <a:spLocks noGrp="1"/>
          </p:cNvSpPr>
          <p:nvPr>
            <p:ph type="title"/>
          </p:nvPr>
        </p:nvSpPr>
        <p:spPr>
          <a:xfrm>
            <a:off x="175558" y="110383"/>
            <a:ext cx="8968441" cy="460374"/>
          </a:xfrm>
        </p:spPr>
        <p:txBody>
          <a:bodyPr/>
          <a:lstStyle/>
          <a:p>
            <a:r>
              <a:rPr lang="en-US" sz="3200" b="0" dirty="0" smtClean="0">
                <a:solidFill>
                  <a:schemeClr val="accent2"/>
                </a:solidFill>
              </a:rPr>
              <a:t>Cloud Foundry: An Application-centric Platform</a:t>
            </a:r>
            <a:endParaRPr lang="en-US" sz="3200" b="0" dirty="0">
              <a:solidFill>
                <a:schemeClr val="accent2"/>
              </a:solidFill>
            </a:endParaRPr>
          </a:p>
        </p:txBody>
      </p:sp>
      <p:pic>
        <p:nvPicPr>
          <p:cNvPr id="10" name="Picture 9"/>
          <p:cNvPicPr>
            <a:picLocks noChangeAspect="1"/>
          </p:cNvPicPr>
          <p:nvPr/>
        </p:nvPicPr>
        <p:blipFill>
          <a:blip r:embed="rId12"/>
          <a:stretch>
            <a:fillRect/>
          </a:stretch>
        </p:blipFill>
        <p:spPr>
          <a:xfrm>
            <a:off x="3053613" y="2796822"/>
            <a:ext cx="2093047" cy="2260491"/>
          </a:xfrm>
          <a:prstGeom prst="rect">
            <a:avLst/>
          </a:prstGeom>
        </p:spPr>
      </p:pic>
    </p:spTree>
    <p:extLst>
      <p:ext uri="{BB962C8B-B14F-4D97-AF65-F5344CB8AC3E}">
        <p14:creationId xmlns:p14="http://schemas.microsoft.com/office/powerpoint/2010/main" val="3214707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6" name="Shape 666"/>
          <p:cNvSpPr/>
          <p:nvPr/>
        </p:nvSpPr>
        <p:spPr>
          <a:xfrm>
            <a:off x="205806" y="907996"/>
            <a:ext cx="6627633" cy="3578601"/>
          </a:xfrm>
          <a:prstGeom prst="rect">
            <a:avLst/>
          </a:prstGeom>
          <a:solidFill>
            <a:srgbClr val="BFBFBF"/>
          </a:solidFill>
          <a:ln>
            <a:noFill/>
          </a:ln>
        </p:spPr>
        <p:txBody>
          <a:bodyPr lIns="91425" tIns="45700" rIns="91425" bIns="45700" anchor="t" anchorCtr="0">
            <a:noAutofit/>
          </a:bodyPr>
          <a:lstStyle/>
          <a:p>
            <a:pPr algn="ctr" defTabSz="457200"/>
            <a:endParaRPr kern="1200">
              <a:solidFill>
                <a:srgbClr val="292C2F"/>
              </a:solidFill>
              <a:latin typeface="Roboto"/>
              <a:ea typeface="Roboto"/>
              <a:cs typeface="Roboto"/>
              <a:sym typeface="Roboto"/>
            </a:endParaRPr>
          </a:p>
        </p:txBody>
      </p:sp>
      <p:sp>
        <p:nvSpPr>
          <p:cNvPr id="667" name="Shape 667"/>
          <p:cNvSpPr/>
          <p:nvPr/>
        </p:nvSpPr>
        <p:spPr>
          <a:xfrm>
            <a:off x="309766" y="1894005"/>
            <a:ext cx="6423653" cy="2010385"/>
          </a:xfrm>
          <a:prstGeom prst="rect">
            <a:avLst/>
          </a:prstGeom>
          <a:solidFill>
            <a:schemeClr val="accent1"/>
          </a:solidFill>
          <a:ln>
            <a:noFill/>
          </a:ln>
        </p:spPr>
        <p:txBody>
          <a:bodyPr lIns="91425" tIns="45700" rIns="91425" bIns="45700" anchor="t" anchorCtr="0">
            <a:noAutofit/>
          </a:bodyPr>
          <a:lstStyle/>
          <a:p>
            <a:pPr algn="ctr" defTabSz="457200"/>
            <a:endParaRPr kern="1200">
              <a:solidFill>
                <a:srgbClr val="F2F2F2"/>
              </a:solidFill>
              <a:latin typeface="Roboto"/>
              <a:ea typeface="Roboto"/>
              <a:cs typeface="Roboto"/>
              <a:sym typeface="Roboto"/>
            </a:endParaRPr>
          </a:p>
        </p:txBody>
      </p:sp>
      <p:sp>
        <p:nvSpPr>
          <p:cNvPr id="668" name="Shape 668"/>
          <p:cNvSpPr/>
          <p:nvPr/>
        </p:nvSpPr>
        <p:spPr>
          <a:xfrm>
            <a:off x="6950116" y="907996"/>
            <a:ext cx="1822203" cy="3578601"/>
          </a:xfrm>
          <a:prstGeom prst="rect">
            <a:avLst/>
          </a:prstGeom>
          <a:solidFill>
            <a:srgbClr val="45A3E3"/>
          </a:solidFill>
          <a:ln>
            <a:noFill/>
          </a:ln>
        </p:spPr>
        <p:txBody>
          <a:bodyPr lIns="91425" tIns="45700" rIns="91425" bIns="45700" anchor="t" anchorCtr="0">
            <a:noAutofit/>
          </a:bodyPr>
          <a:lstStyle/>
          <a:p>
            <a:pPr algn="ctr" defTabSz="457200"/>
            <a:endParaRPr kern="1200">
              <a:solidFill>
                <a:srgbClr val="F2F2F2"/>
              </a:solidFill>
              <a:latin typeface="Roboto"/>
              <a:ea typeface="Roboto"/>
              <a:cs typeface="Roboto"/>
              <a:sym typeface="Roboto"/>
            </a:endParaRPr>
          </a:p>
        </p:txBody>
      </p:sp>
      <p:sp>
        <p:nvSpPr>
          <p:cNvPr id="669" name="Shape 669"/>
          <p:cNvSpPr/>
          <p:nvPr/>
        </p:nvSpPr>
        <p:spPr>
          <a:xfrm>
            <a:off x="1470811" y="1353885"/>
            <a:ext cx="2033928"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Container Scheduling</a:t>
            </a:r>
          </a:p>
        </p:txBody>
      </p:sp>
      <p:sp>
        <p:nvSpPr>
          <p:cNvPr id="670" name="Shape 670"/>
          <p:cNvSpPr/>
          <p:nvPr/>
        </p:nvSpPr>
        <p:spPr>
          <a:xfrm>
            <a:off x="1946964" y="1957135"/>
            <a:ext cx="3213037" cy="338554"/>
          </a:xfrm>
          <a:prstGeom prst="rect">
            <a:avLst/>
          </a:prstGeom>
          <a:noFill/>
          <a:ln>
            <a:noFill/>
          </a:ln>
        </p:spPr>
        <p:txBody>
          <a:bodyPr lIns="91425" tIns="45700" rIns="91425" bIns="45700" anchor="t" anchorCtr="0">
            <a:noAutofit/>
          </a:bodyPr>
          <a:lstStyle/>
          <a:p>
            <a:pPr algn="ctr" defTabSz="457200">
              <a:buSzPct val="25000"/>
            </a:pPr>
            <a:r>
              <a:rPr lang="en-US" sz="1600" b="1" kern="1200">
                <a:solidFill>
                  <a:srgbClr val="FFFFFF"/>
                </a:solidFill>
                <a:latin typeface="Roboto"/>
                <a:ea typeface="Roboto"/>
                <a:cs typeface="Roboto"/>
                <a:sym typeface="Roboto"/>
              </a:rPr>
              <a:t>Application Framework</a:t>
            </a:r>
          </a:p>
        </p:txBody>
      </p:sp>
      <p:sp>
        <p:nvSpPr>
          <p:cNvPr id="671" name="Shape 671"/>
          <p:cNvSpPr/>
          <p:nvPr/>
        </p:nvSpPr>
        <p:spPr>
          <a:xfrm>
            <a:off x="7095998" y="918650"/>
            <a:ext cx="1527079" cy="338554"/>
          </a:xfrm>
          <a:prstGeom prst="rect">
            <a:avLst/>
          </a:prstGeom>
          <a:noFill/>
          <a:ln>
            <a:noFill/>
          </a:ln>
        </p:spPr>
        <p:txBody>
          <a:bodyPr lIns="91425" tIns="45700" rIns="91425" bIns="45700" anchor="t" anchorCtr="0">
            <a:noAutofit/>
          </a:bodyPr>
          <a:lstStyle/>
          <a:p>
            <a:pPr algn="ctr" defTabSz="457200">
              <a:buSzPct val="25000"/>
            </a:pPr>
            <a:r>
              <a:rPr lang="en-US" sz="1600" b="1" kern="1200">
                <a:solidFill>
                  <a:srgbClr val="FFFFFF"/>
                </a:solidFill>
                <a:latin typeface="Roboto"/>
                <a:ea typeface="Roboto"/>
                <a:cs typeface="Roboto"/>
                <a:sym typeface="Roboto"/>
              </a:rPr>
              <a:t>Services</a:t>
            </a:r>
          </a:p>
        </p:txBody>
      </p:sp>
      <p:sp>
        <p:nvSpPr>
          <p:cNvPr id="672" name="Shape 672"/>
          <p:cNvSpPr/>
          <p:nvPr/>
        </p:nvSpPr>
        <p:spPr>
          <a:xfrm>
            <a:off x="1231773" y="928573"/>
            <a:ext cx="4650180" cy="338554"/>
          </a:xfrm>
          <a:prstGeom prst="rect">
            <a:avLst/>
          </a:prstGeom>
          <a:noFill/>
          <a:ln>
            <a:noFill/>
          </a:ln>
        </p:spPr>
        <p:txBody>
          <a:bodyPr lIns="91425" tIns="45700" rIns="91425" bIns="45700" anchor="t" anchorCtr="0">
            <a:noAutofit/>
          </a:bodyPr>
          <a:lstStyle/>
          <a:p>
            <a:pPr algn="ctr" defTabSz="457200">
              <a:buSzPct val="25000"/>
            </a:pPr>
            <a:r>
              <a:rPr lang="en-US" sz="1600" b="1" kern="1200" dirty="0">
                <a:solidFill>
                  <a:srgbClr val="10253F"/>
                </a:solidFill>
                <a:latin typeface="Roboto"/>
                <a:ea typeface="Roboto"/>
                <a:cs typeface="Roboto"/>
                <a:sym typeface="Roboto"/>
              </a:rPr>
              <a:t>Platform </a:t>
            </a:r>
            <a:r>
              <a:rPr lang="en-US" sz="1600" b="1" kern="1200" dirty="0" smtClean="0">
                <a:solidFill>
                  <a:srgbClr val="10253F"/>
                </a:solidFill>
                <a:latin typeface="Roboto"/>
                <a:ea typeface="Roboto"/>
                <a:cs typeface="Roboto"/>
                <a:sym typeface="Roboto"/>
              </a:rPr>
              <a:t>Runtime (Elastic Runtime)</a:t>
            </a:r>
            <a:endParaRPr lang="en-US" sz="1600" b="1" kern="1200" dirty="0">
              <a:solidFill>
                <a:srgbClr val="10253F"/>
              </a:solidFill>
              <a:latin typeface="Roboto"/>
              <a:ea typeface="Roboto"/>
              <a:cs typeface="Roboto"/>
              <a:sym typeface="Roboto"/>
            </a:endParaRPr>
          </a:p>
        </p:txBody>
      </p:sp>
      <p:sp>
        <p:nvSpPr>
          <p:cNvPr id="673" name="Shape 673"/>
          <p:cNvSpPr/>
          <p:nvPr/>
        </p:nvSpPr>
        <p:spPr>
          <a:xfrm>
            <a:off x="309768" y="1353885"/>
            <a:ext cx="1091588"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Routing</a:t>
            </a:r>
          </a:p>
        </p:txBody>
      </p:sp>
      <p:sp>
        <p:nvSpPr>
          <p:cNvPr id="674" name="Shape 674"/>
          <p:cNvSpPr/>
          <p:nvPr/>
        </p:nvSpPr>
        <p:spPr>
          <a:xfrm>
            <a:off x="7095998" y="1369506"/>
            <a:ext cx="1527079" cy="411923"/>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Database</a:t>
            </a:r>
          </a:p>
        </p:txBody>
      </p:sp>
      <p:sp>
        <p:nvSpPr>
          <p:cNvPr id="675" name="Shape 675"/>
          <p:cNvSpPr/>
          <p:nvPr/>
        </p:nvSpPr>
        <p:spPr>
          <a:xfrm>
            <a:off x="5423170" y="1348971"/>
            <a:ext cx="1310253"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Configuration</a:t>
            </a:r>
          </a:p>
        </p:txBody>
      </p:sp>
      <p:sp>
        <p:nvSpPr>
          <p:cNvPr id="676" name="Shape 676"/>
          <p:cNvSpPr/>
          <p:nvPr/>
        </p:nvSpPr>
        <p:spPr>
          <a:xfrm>
            <a:off x="3578698" y="1349660"/>
            <a:ext cx="1768069" cy="457947"/>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Service Discovery</a:t>
            </a:r>
          </a:p>
        </p:txBody>
      </p:sp>
      <p:sp>
        <p:nvSpPr>
          <p:cNvPr id="677" name="Shape 677"/>
          <p:cNvSpPr/>
          <p:nvPr/>
        </p:nvSpPr>
        <p:spPr>
          <a:xfrm>
            <a:off x="7095998" y="1873206"/>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Big Data</a:t>
            </a:r>
          </a:p>
        </p:txBody>
      </p:sp>
      <p:sp>
        <p:nvSpPr>
          <p:cNvPr id="678" name="Shape 678"/>
          <p:cNvSpPr/>
          <p:nvPr/>
        </p:nvSpPr>
        <p:spPr>
          <a:xfrm>
            <a:off x="7096172" y="2388444"/>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Object Storage</a:t>
            </a:r>
          </a:p>
        </p:txBody>
      </p:sp>
      <p:sp>
        <p:nvSpPr>
          <p:cNvPr id="679" name="Shape 679"/>
          <p:cNvSpPr/>
          <p:nvPr/>
        </p:nvSpPr>
        <p:spPr>
          <a:xfrm>
            <a:off x="7096172" y="2903682"/>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Mobile</a:t>
            </a:r>
          </a:p>
        </p:txBody>
      </p:sp>
      <p:sp>
        <p:nvSpPr>
          <p:cNvPr id="680" name="Shape 680"/>
          <p:cNvSpPr/>
          <p:nvPr/>
        </p:nvSpPr>
        <p:spPr>
          <a:xfrm>
            <a:off x="7096172" y="3418919"/>
            <a:ext cx="1526905"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Build CI</a:t>
            </a:r>
          </a:p>
        </p:txBody>
      </p:sp>
      <p:sp>
        <p:nvSpPr>
          <p:cNvPr id="681" name="Shape 681"/>
          <p:cNvSpPr/>
          <p:nvPr/>
        </p:nvSpPr>
        <p:spPr>
          <a:xfrm>
            <a:off x="7096172" y="3934155"/>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User Provided</a:t>
            </a:r>
          </a:p>
        </p:txBody>
      </p:sp>
      <p:sp>
        <p:nvSpPr>
          <p:cNvPr id="682" name="Shape 682"/>
          <p:cNvSpPr/>
          <p:nvPr/>
        </p:nvSpPr>
        <p:spPr>
          <a:xfrm>
            <a:off x="309768" y="3994538"/>
            <a:ext cx="3194970" cy="377959"/>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Logging &amp; Metrics</a:t>
            </a:r>
          </a:p>
        </p:txBody>
      </p:sp>
      <p:sp>
        <p:nvSpPr>
          <p:cNvPr id="683" name="Shape 683"/>
          <p:cNvSpPr/>
          <p:nvPr/>
        </p:nvSpPr>
        <p:spPr>
          <a:xfrm>
            <a:off x="3578698" y="3994538"/>
            <a:ext cx="3154724" cy="377959"/>
          </a:xfrm>
          <a:prstGeom prst="rect">
            <a:avLst/>
          </a:prstGeom>
          <a:solidFill>
            <a:srgbClr val="D8D8D8"/>
          </a:solidFill>
          <a:ln>
            <a:noFill/>
          </a:ln>
        </p:spPr>
        <p:txBody>
          <a:bodyPr lIns="91425" tIns="45700" rIns="91425" bIns="45700" anchor="ctr" anchorCtr="0">
            <a:noAutofit/>
          </a:bodyPr>
          <a:lstStyle/>
          <a:p>
            <a:pPr algn="ctr" defTabSz="457200">
              <a:buSzPct val="25000"/>
            </a:pPr>
            <a:r>
              <a:rPr lang="en-US" sz="1200" kern="1200">
                <a:solidFill>
                  <a:srgbClr val="262626"/>
                </a:solidFill>
                <a:latin typeface="Roboto"/>
                <a:ea typeface="Roboto"/>
                <a:cs typeface="Roboto"/>
                <a:sym typeface="Roboto"/>
              </a:rPr>
              <a:t>Messaging</a:t>
            </a:r>
          </a:p>
        </p:txBody>
      </p:sp>
      <p:sp>
        <p:nvSpPr>
          <p:cNvPr id="684" name="Shape 684"/>
          <p:cNvSpPr/>
          <p:nvPr/>
        </p:nvSpPr>
        <p:spPr>
          <a:xfrm>
            <a:off x="5170714"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Circuit Breakers</a:t>
            </a:r>
          </a:p>
        </p:txBody>
      </p:sp>
      <p:sp>
        <p:nvSpPr>
          <p:cNvPr id="685" name="Shape 685"/>
          <p:cNvSpPr/>
          <p:nvPr/>
        </p:nvSpPr>
        <p:spPr>
          <a:xfrm>
            <a:off x="486163"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12 Factor Apps</a:t>
            </a:r>
          </a:p>
        </p:txBody>
      </p:sp>
      <p:sp>
        <p:nvSpPr>
          <p:cNvPr id="686" name="Shape 686"/>
          <p:cNvSpPr/>
          <p:nvPr/>
        </p:nvSpPr>
        <p:spPr>
          <a:xfrm>
            <a:off x="3606373"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RESTful Services</a:t>
            </a:r>
          </a:p>
        </p:txBody>
      </p:sp>
      <p:sp>
        <p:nvSpPr>
          <p:cNvPr id="687" name="Shape 687"/>
          <p:cNvSpPr/>
          <p:nvPr/>
        </p:nvSpPr>
        <p:spPr>
          <a:xfrm>
            <a:off x="2042035"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Microservices</a:t>
            </a:r>
          </a:p>
        </p:txBody>
      </p:sp>
      <p:sp>
        <p:nvSpPr>
          <p:cNvPr id="688" name="Shape 688"/>
          <p:cNvSpPr/>
          <p:nvPr/>
        </p:nvSpPr>
        <p:spPr>
          <a:xfrm>
            <a:off x="5160005"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.NET</a:t>
            </a:r>
          </a:p>
        </p:txBody>
      </p:sp>
      <p:sp>
        <p:nvSpPr>
          <p:cNvPr id="689" name="Shape 689"/>
          <p:cNvSpPr/>
          <p:nvPr/>
        </p:nvSpPr>
        <p:spPr>
          <a:xfrm>
            <a:off x="475453"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Spring Boot</a:t>
            </a:r>
          </a:p>
        </p:txBody>
      </p:sp>
      <p:sp>
        <p:nvSpPr>
          <p:cNvPr id="690" name="Shape 690"/>
          <p:cNvSpPr/>
          <p:nvPr/>
        </p:nvSpPr>
        <p:spPr>
          <a:xfrm>
            <a:off x="3595664"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Node.js</a:t>
            </a:r>
          </a:p>
        </p:txBody>
      </p:sp>
      <p:sp>
        <p:nvSpPr>
          <p:cNvPr id="691" name="Shape 691"/>
          <p:cNvSpPr/>
          <p:nvPr/>
        </p:nvSpPr>
        <p:spPr>
          <a:xfrm>
            <a:off x="2031326" y="3162570"/>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algn="ctr" defTabSz="457200">
              <a:buSzPct val="25000"/>
            </a:pPr>
            <a:r>
              <a:rPr lang="en-US" sz="1200" kern="1200">
                <a:solidFill>
                  <a:prstClr val="white"/>
                </a:solidFill>
                <a:latin typeface="Roboto"/>
                <a:ea typeface="Roboto"/>
                <a:cs typeface="Roboto"/>
                <a:sym typeface="Roboto"/>
              </a:rPr>
              <a:t>Ruby on Rails</a:t>
            </a:r>
          </a:p>
        </p:txBody>
      </p:sp>
      <p:sp>
        <p:nvSpPr>
          <p:cNvPr id="692" name="Shape 692"/>
          <p:cNvSpPr/>
          <p:nvPr/>
        </p:nvSpPr>
        <p:spPr>
          <a:xfrm>
            <a:off x="205804" y="4556334"/>
            <a:ext cx="8566514" cy="489222"/>
          </a:xfrm>
          <a:prstGeom prst="rect">
            <a:avLst/>
          </a:prstGeom>
          <a:solidFill>
            <a:srgbClr val="097F73"/>
          </a:solidFill>
          <a:ln>
            <a:noFill/>
          </a:ln>
        </p:spPr>
        <p:txBody>
          <a:bodyPr lIns="91425" tIns="45700" rIns="91425" bIns="45700" anchor="t" anchorCtr="0">
            <a:noAutofit/>
          </a:bodyPr>
          <a:lstStyle/>
          <a:p>
            <a:pPr algn="ctr" defTabSz="457200"/>
            <a:endParaRPr kern="1200">
              <a:solidFill>
                <a:srgbClr val="F2F2F2"/>
              </a:solidFill>
              <a:latin typeface="Roboto"/>
              <a:ea typeface="Roboto"/>
              <a:cs typeface="Roboto"/>
              <a:sym typeface="Roboto"/>
            </a:endParaRPr>
          </a:p>
        </p:txBody>
      </p:sp>
      <p:sp>
        <p:nvSpPr>
          <p:cNvPr id="693" name="Shape 693"/>
          <p:cNvSpPr/>
          <p:nvPr/>
        </p:nvSpPr>
        <p:spPr>
          <a:xfrm>
            <a:off x="441892" y="4631668"/>
            <a:ext cx="1476413" cy="338554"/>
          </a:xfrm>
          <a:prstGeom prst="rect">
            <a:avLst/>
          </a:prstGeom>
          <a:noFill/>
          <a:ln>
            <a:noFill/>
          </a:ln>
        </p:spPr>
        <p:txBody>
          <a:bodyPr lIns="91425" tIns="45700" rIns="91425" bIns="45700" anchor="t" anchorCtr="0">
            <a:noAutofit/>
          </a:bodyPr>
          <a:lstStyle/>
          <a:p>
            <a:pPr algn="ctr" defTabSz="457200">
              <a:buSzPct val="25000"/>
            </a:pPr>
            <a:r>
              <a:rPr lang="en-US" sz="1600" b="1" kern="1200">
                <a:solidFill>
                  <a:srgbClr val="FFFFFF"/>
                </a:solidFill>
                <a:latin typeface="Roboto"/>
                <a:ea typeface="Roboto"/>
                <a:cs typeface="Roboto"/>
                <a:sym typeface="Roboto"/>
              </a:rPr>
              <a:t>Operations</a:t>
            </a:r>
          </a:p>
        </p:txBody>
      </p:sp>
      <p:sp>
        <p:nvSpPr>
          <p:cNvPr id="694" name="Shape 694"/>
          <p:cNvSpPr/>
          <p:nvPr/>
        </p:nvSpPr>
        <p:spPr>
          <a:xfrm>
            <a:off x="2372603" y="4570113"/>
            <a:ext cx="1378453"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Zero Downtime Deployments</a:t>
            </a:r>
          </a:p>
        </p:txBody>
      </p:sp>
      <p:sp>
        <p:nvSpPr>
          <p:cNvPr id="695" name="Shape 695"/>
          <p:cNvSpPr/>
          <p:nvPr/>
        </p:nvSpPr>
        <p:spPr>
          <a:xfrm>
            <a:off x="3947434" y="4570113"/>
            <a:ext cx="1165134"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Failover &amp; Recovery</a:t>
            </a:r>
          </a:p>
        </p:txBody>
      </p:sp>
      <p:sp>
        <p:nvSpPr>
          <p:cNvPr id="696" name="Shape 696"/>
          <p:cNvSpPr/>
          <p:nvPr/>
        </p:nvSpPr>
        <p:spPr>
          <a:xfrm>
            <a:off x="5267309" y="4662447"/>
            <a:ext cx="1027763" cy="276998"/>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Scaling</a:t>
            </a:r>
          </a:p>
        </p:txBody>
      </p:sp>
      <p:sp>
        <p:nvSpPr>
          <p:cNvPr id="697" name="Shape 697"/>
          <p:cNvSpPr/>
          <p:nvPr/>
        </p:nvSpPr>
        <p:spPr>
          <a:xfrm>
            <a:off x="6439400" y="4570113"/>
            <a:ext cx="1051431"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Security Patching</a:t>
            </a:r>
          </a:p>
        </p:txBody>
      </p:sp>
      <p:sp>
        <p:nvSpPr>
          <p:cNvPr id="698" name="Shape 698"/>
          <p:cNvSpPr/>
          <p:nvPr/>
        </p:nvSpPr>
        <p:spPr>
          <a:xfrm>
            <a:off x="7655981" y="4570113"/>
            <a:ext cx="1051431" cy="461664"/>
          </a:xfrm>
          <a:prstGeom prst="rect">
            <a:avLst/>
          </a:prstGeom>
          <a:noFill/>
          <a:ln>
            <a:noFill/>
          </a:ln>
        </p:spPr>
        <p:txBody>
          <a:bodyPr lIns="91425" tIns="45700" rIns="91425" bIns="45700" anchor="t" anchorCtr="0">
            <a:noAutofit/>
          </a:bodyPr>
          <a:lstStyle/>
          <a:p>
            <a:pPr algn="ctr" defTabSz="457200">
              <a:buSzPct val="25000"/>
            </a:pPr>
            <a:r>
              <a:rPr lang="en-US" sz="1200" kern="1200">
                <a:solidFill>
                  <a:srgbClr val="FFFFFF"/>
                </a:solidFill>
                <a:latin typeface="Roboto"/>
                <a:ea typeface="Roboto"/>
                <a:cs typeface="Roboto"/>
                <a:sym typeface="Roboto"/>
              </a:rPr>
              <a:t>Platform</a:t>
            </a:r>
          </a:p>
          <a:p>
            <a:pPr algn="ctr" defTabSz="457200">
              <a:buSzPct val="25000"/>
            </a:pPr>
            <a:r>
              <a:rPr lang="en-US" sz="1200" kern="1200">
                <a:solidFill>
                  <a:srgbClr val="FFFFFF"/>
                </a:solidFill>
                <a:latin typeface="Roboto"/>
                <a:ea typeface="Roboto"/>
                <a:cs typeface="Roboto"/>
                <a:sym typeface="Roboto"/>
              </a:rPr>
              <a:t>Upgrades</a:t>
            </a:r>
          </a:p>
        </p:txBody>
      </p:sp>
      <p:sp>
        <p:nvSpPr>
          <p:cNvPr id="40" name="Shape 954"/>
          <p:cNvSpPr txBox="1">
            <a:spLocks noGrp="1"/>
          </p:cNvSpPr>
          <p:nvPr>
            <p:ph type="title"/>
          </p:nvPr>
        </p:nvSpPr>
        <p:spPr>
          <a:xfrm>
            <a:off x="1077910" y="187313"/>
            <a:ext cx="6947616" cy="585514"/>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dirty="0" smtClean="0">
                <a:solidFill>
                  <a:srgbClr val="29756E"/>
                </a:solidFill>
                <a:latin typeface="Helvetica Neue"/>
                <a:ea typeface="Helvetica Neue"/>
                <a:cs typeface="Helvetica Neue"/>
                <a:sym typeface="Helvetica Neue"/>
              </a:rPr>
              <a:t>Pivotal Cloud Foundry Architecture</a:t>
            </a:r>
            <a:endParaRPr lang="en-US" sz="3200" b="0" i="0" u="none" strike="noStrike" cap="none" dirty="0">
              <a:solidFill>
                <a:srgbClr val="29756E"/>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7055256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1017587" y="1739930"/>
            <a:ext cx="7473270" cy="620700"/>
          </a:xfrm>
        </p:spPr>
        <p:txBody>
          <a:bodyPr/>
          <a:lstStyle/>
          <a:p>
            <a:r>
              <a:rPr lang="en-US" sz="4000" dirty="0" smtClean="0">
                <a:solidFill>
                  <a:schemeClr val="accent3"/>
                </a:solidFill>
              </a:rPr>
              <a:t>Elastic Container Runtime</a:t>
            </a:r>
            <a:endParaRPr lang="en-US" sz="4000" dirty="0">
              <a:solidFill>
                <a:schemeClr val="accent3"/>
              </a:solidFill>
            </a:endParaRPr>
          </a:p>
        </p:txBody>
      </p:sp>
      <p:sp>
        <p:nvSpPr>
          <p:cNvPr id="5" name="Content Placeholder 3"/>
          <p:cNvSpPr txBox="1">
            <a:spLocks/>
          </p:cNvSpPr>
          <p:nvPr/>
        </p:nvSpPr>
        <p:spPr>
          <a:xfrm>
            <a:off x="1026053" y="2447128"/>
            <a:ext cx="6048375" cy="562768"/>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dirty="0" smtClean="0">
                <a:solidFill>
                  <a:srgbClr val="FFFFFF"/>
                </a:solidFill>
              </a:rPr>
              <a:t>Technical Drill Down</a:t>
            </a:r>
            <a:endParaRPr lang="en-US" sz="2400" dirty="0">
              <a:solidFill>
                <a:srgbClr val="FFFFFF"/>
              </a:solidFill>
            </a:endParaRPr>
          </a:p>
        </p:txBody>
      </p:sp>
    </p:spTree>
    <p:extLst>
      <p:ext uri="{BB962C8B-B14F-4D97-AF65-F5344CB8AC3E}">
        <p14:creationId xmlns:p14="http://schemas.microsoft.com/office/powerpoint/2010/main" val="275582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580" y="3791256"/>
            <a:ext cx="8509144" cy="459683"/>
          </a:xfrm>
          <a:prstGeom prst="roundRect">
            <a:avLst/>
          </a:prstGeom>
          <a:solidFill>
            <a:schemeClr val="bg1">
              <a:lumMod val="85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4D4D4D"/>
                </a:solidFill>
              </a:rPr>
              <a:t>BOSH - Automation Layer</a:t>
            </a:r>
            <a:endParaRPr lang="en-US" sz="1200" b="1" dirty="0">
              <a:solidFill>
                <a:srgbClr val="4D4D4D"/>
              </a:solidFill>
            </a:endParaRPr>
          </a:p>
        </p:txBody>
      </p:sp>
      <p:grpSp>
        <p:nvGrpSpPr>
          <p:cNvPr id="271" name="Group 270"/>
          <p:cNvGrpSpPr/>
          <p:nvPr/>
        </p:nvGrpSpPr>
        <p:grpSpPr>
          <a:xfrm>
            <a:off x="330580" y="289781"/>
            <a:ext cx="8509144" cy="3406318"/>
            <a:chOff x="1267575" y="676309"/>
            <a:chExt cx="7253110" cy="3524412"/>
          </a:xfrm>
        </p:grpSpPr>
        <p:sp>
          <p:nvSpPr>
            <p:cNvPr id="6" name="AutoShape 1"/>
            <p:cNvSpPr>
              <a:spLocks noChangeArrowheads="1"/>
            </p:cNvSpPr>
            <p:nvPr/>
          </p:nvSpPr>
          <p:spPr bwMode="auto">
            <a:xfrm>
              <a:off x="1267575" y="676309"/>
              <a:ext cx="7253110" cy="3524412"/>
            </a:xfrm>
            <a:prstGeom prst="roundRect">
              <a:avLst>
                <a:gd name="adj" fmla="val 7589"/>
              </a:avLst>
            </a:prstGeom>
            <a:solidFill>
              <a:schemeClr val="bg1">
                <a:lumMod val="85000"/>
              </a:schemeClr>
            </a:solidFill>
            <a:ln w="9525" cap="flat">
              <a:solidFill>
                <a:srgbClr val="FFFFFF"/>
              </a:solidFill>
              <a:round/>
              <a:headEnd/>
              <a:tailEnd/>
            </a:ln>
            <a:effectLst/>
            <a:extLst/>
          </p:spPr>
          <p:txBody>
            <a:bodyPr wrap="none" anchor="t"/>
            <a:lstStyle/>
            <a:p>
              <a:r>
                <a:rPr lang="en-US" sz="1800" b="1" dirty="0" smtClean="0"/>
                <a:t>Pivotal Cloud Foundry</a:t>
              </a:r>
              <a:endParaRPr lang="en-US" sz="1800" b="1" dirty="0"/>
            </a:p>
          </p:txBody>
        </p:sp>
        <p:sp>
          <p:nvSpPr>
            <p:cNvPr id="166" name="AutoShape 5"/>
            <p:cNvSpPr>
              <a:spLocks noChangeArrowheads="1"/>
            </p:cNvSpPr>
            <p:nvPr/>
          </p:nvSpPr>
          <p:spPr bwMode="auto">
            <a:xfrm>
              <a:off x="5086495" y="2955615"/>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smtClean="0">
                  <a:solidFill>
                    <a:srgbClr val="FFFFFF"/>
                  </a:solidFill>
                </a:rPr>
                <a:t>etcd</a:t>
              </a:r>
              <a:endParaRPr lang="en-US" sz="1800" b="1" dirty="0">
                <a:solidFill>
                  <a:srgbClr val="FFFFFF"/>
                </a:solidFill>
              </a:endParaRPr>
            </a:p>
          </p:txBody>
        </p:sp>
        <p:sp>
          <p:nvSpPr>
            <p:cNvPr id="177" name="AutoShape 4"/>
            <p:cNvSpPr>
              <a:spLocks noChangeArrowheads="1"/>
            </p:cNvSpPr>
            <p:nvPr/>
          </p:nvSpPr>
          <p:spPr bwMode="auto">
            <a:xfrm>
              <a:off x="5066308" y="777038"/>
              <a:ext cx="1402134" cy="403140"/>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40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err="1" smtClean="0">
                  <a:solidFill>
                    <a:srgbClr val="FFFFFF"/>
                  </a:solidFill>
                </a:rPr>
                <a:t>OAuth</a:t>
              </a:r>
              <a:r>
                <a:rPr lang="en-US" sz="1200" b="1" dirty="0" smtClean="0">
                  <a:solidFill>
                    <a:srgbClr val="FFFFFF"/>
                  </a:solidFill>
                </a:rPr>
                <a:t> 2.0 Server (UAA)</a:t>
              </a:r>
              <a:endParaRPr lang="en-US" sz="1200" b="1" dirty="0">
                <a:solidFill>
                  <a:srgbClr val="FFFFFF"/>
                </a:solidFill>
              </a:endParaRPr>
            </a:p>
          </p:txBody>
        </p:sp>
        <p:grpSp>
          <p:nvGrpSpPr>
            <p:cNvPr id="63" name="Group 62"/>
            <p:cNvGrpSpPr/>
            <p:nvPr/>
          </p:nvGrpSpPr>
          <p:grpSpPr>
            <a:xfrm>
              <a:off x="3581065" y="777037"/>
              <a:ext cx="1406266" cy="401241"/>
              <a:chOff x="3345294" y="905666"/>
              <a:chExt cx="1406266" cy="401241"/>
            </a:xfrm>
          </p:grpSpPr>
          <p:sp>
            <p:nvSpPr>
              <p:cNvPr id="175" name="AutoShape 3"/>
              <p:cNvSpPr>
                <a:spLocks noChangeArrowheads="1"/>
              </p:cNvSpPr>
              <p:nvPr/>
            </p:nvSpPr>
            <p:spPr bwMode="auto">
              <a:xfrm>
                <a:off x="3345294" y="905666"/>
                <a:ext cx="1406266" cy="40124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Login Server</a:t>
                </a:r>
                <a:endParaRPr lang="en-US" sz="1200" b="1" dirty="0">
                  <a:solidFill>
                    <a:srgbClr val="FFFFFF"/>
                  </a:solidFill>
                </a:endParaRPr>
              </a:p>
            </p:txBody>
          </p:sp>
          <p:sp>
            <p:nvSpPr>
              <p:cNvPr id="179" name="Oval 84"/>
              <p:cNvSpPr/>
              <p:nvPr/>
            </p:nvSpPr>
            <p:spPr>
              <a:xfrm rot="16200000">
                <a:off x="3384162" y="1059848"/>
                <a:ext cx="224216" cy="173297"/>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900" dirty="0">
                  <a:solidFill>
                    <a:srgbClr val="FFFFFF"/>
                  </a:solidFill>
                  <a:latin typeface="Arial"/>
                </a:endParaRPr>
              </a:p>
            </p:txBody>
          </p:sp>
        </p:grpSp>
        <p:sp>
          <p:nvSpPr>
            <p:cNvPr id="190" name="Oval 194"/>
            <p:cNvSpPr/>
            <p:nvPr/>
          </p:nvSpPr>
          <p:spPr>
            <a:xfrm>
              <a:off x="5165283" y="3076033"/>
              <a:ext cx="206829" cy="169547"/>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109058" y="3437648"/>
              <a:ext cx="1417638" cy="725338"/>
              <a:chOff x="5151274" y="2328822"/>
              <a:chExt cx="1417638" cy="725338"/>
            </a:xfrm>
          </p:grpSpPr>
          <p:sp>
            <p:nvSpPr>
              <p:cNvPr id="196" name="AutoShape 5"/>
              <p:cNvSpPr>
                <a:spLocks noChangeArrowheads="1"/>
              </p:cNvSpPr>
              <p:nvPr/>
            </p:nvSpPr>
            <p:spPr bwMode="auto">
              <a:xfrm>
                <a:off x="5151274" y="2328822"/>
                <a:ext cx="1417638" cy="725338"/>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Container Access</a:t>
                </a:r>
                <a:endParaRPr lang="en-US" sz="1600" b="1" dirty="0">
                  <a:solidFill>
                    <a:srgbClr val="FFFFFF"/>
                  </a:solidFill>
                </a:endParaRPr>
              </a:p>
            </p:txBody>
          </p:sp>
          <p:sp>
            <p:nvSpPr>
              <p:cNvPr id="198" name="AutoShape 11"/>
              <p:cNvSpPr>
                <a:spLocks noChangeArrowheads="1"/>
              </p:cNvSpPr>
              <p:nvPr/>
            </p:nvSpPr>
            <p:spPr bwMode="auto">
              <a:xfrm>
                <a:off x="5226244" y="2714362"/>
                <a:ext cx="1279525" cy="257175"/>
              </a:xfrm>
              <a:prstGeom prst="roundRect">
                <a:avLst>
                  <a:gd name="adj" fmla="val 347"/>
                </a:avLst>
              </a:prstGeom>
              <a:solidFill>
                <a:schemeClr val="accent6"/>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SSH Proxy</a:t>
                </a:r>
                <a:endParaRPr lang="en-US" sz="1400" dirty="0">
                  <a:solidFill>
                    <a:srgbClr val="FFFFFF"/>
                  </a:solidFill>
                </a:endParaRPr>
              </a:p>
            </p:txBody>
          </p:sp>
        </p:grpSp>
        <p:grpSp>
          <p:nvGrpSpPr>
            <p:cNvPr id="71" name="Group 70"/>
            <p:cNvGrpSpPr/>
            <p:nvPr/>
          </p:nvGrpSpPr>
          <p:grpSpPr>
            <a:xfrm>
              <a:off x="2135447" y="1287868"/>
              <a:ext cx="1406266" cy="401241"/>
              <a:chOff x="2135447" y="1287868"/>
              <a:chExt cx="1406266" cy="401241"/>
            </a:xfrm>
          </p:grpSpPr>
          <p:sp>
            <p:nvSpPr>
              <p:cNvPr id="7" name="AutoShape 3"/>
              <p:cNvSpPr>
                <a:spLocks noChangeArrowheads="1"/>
              </p:cNvSpPr>
              <p:nvPr/>
            </p:nvSpPr>
            <p:spPr bwMode="auto">
              <a:xfrm>
                <a:off x="2135447" y="1287868"/>
                <a:ext cx="1406266" cy="401241"/>
              </a:xfrm>
              <a:prstGeom prst="roundRect">
                <a:avLst>
                  <a:gd name="adj" fmla="val 4579"/>
                </a:avLst>
              </a:prstGeom>
              <a:solidFill>
                <a:schemeClr val="accent1"/>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Cloud Controller</a:t>
                </a:r>
                <a:endParaRPr lang="en-US" sz="1200" b="1" dirty="0">
                  <a:solidFill>
                    <a:srgbClr val="FFFFFF"/>
                  </a:solidFill>
                </a:endParaRPr>
              </a:p>
            </p:txBody>
          </p:sp>
          <p:sp>
            <p:nvSpPr>
              <p:cNvPr id="200" name="Shape 289"/>
              <p:cNvSpPr/>
              <p:nvPr/>
            </p:nvSpPr>
            <p:spPr>
              <a:xfrm>
                <a:off x="2179173" y="1328484"/>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65" name="Group 64"/>
            <p:cNvGrpSpPr/>
            <p:nvPr/>
          </p:nvGrpSpPr>
          <p:grpSpPr>
            <a:xfrm>
              <a:off x="5086495" y="1287869"/>
              <a:ext cx="1417638" cy="1104540"/>
              <a:chOff x="5128711" y="1312493"/>
              <a:chExt cx="1417638" cy="1000856"/>
            </a:xfrm>
          </p:grpSpPr>
          <p:sp>
            <p:nvSpPr>
              <p:cNvPr id="162" name="AutoShape 5"/>
              <p:cNvSpPr>
                <a:spLocks noChangeArrowheads="1"/>
              </p:cNvSpPr>
              <p:nvPr/>
            </p:nvSpPr>
            <p:spPr bwMode="auto">
              <a:xfrm>
                <a:off x="5128711" y="1312493"/>
                <a:ext cx="1417638" cy="1000856"/>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164" name="AutoShape 11"/>
              <p:cNvSpPr>
                <a:spLocks noChangeArrowheads="1"/>
              </p:cNvSpPr>
              <p:nvPr/>
            </p:nvSpPr>
            <p:spPr bwMode="auto">
              <a:xfrm>
                <a:off x="5212170" y="2010085"/>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Converger</a:t>
                </a:r>
                <a:endParaRPr lang="en-US" sz="1400" dirty="0">
                  <a:solidFill>
                    <a:srgbClr val="FFFFFF"/>
                  </a:solidFill>
                </a:endParaRPr>
              </a:p>
            </p:txBody>
          </p:sp>
          <p:sp>
            <p:nvSpPr>
              <p:cNvPr id="192" name="AutoShape 11"/>
              <p:cNvSpPr>
                <a:spLocks noChangeArrowheads="1"/>
              </p:cNvSpPr>
              <p:nvPr/>
            </p:nvSpPr>
            <p:spPr bwMode="auto">
              <a:xfrm>
                <a:off x="5207499" y="1649953"/>
                <a:ext cx="1279525" cy="257175"/>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grpSp>
        <p:grpSp>
          <p:nvGrpSpPr>
            <p:cNvPr id="70" name="Group 69"/>
            <p:cNvGrpSpPr/>
            <p:nvPr/>
          </p:nvGrpSpPr>
          <p:grpSpPr>
            <a:xfrm>
              <a:off x="3622101" y="1292373"/>
              <a:ext cx="1417638" cy="403140"/>
              <a:chOff x="3644940" y="1276727"/>
              <a:chExt cx="1417638" cy="403140"/>
            </a:xfrm>
          </p:grpSpPr>
          <p:sp>
            <p:nvSpPr>
              <p:cNvPr id="184" name="AutoShape 5"/>
              <p:cNvSpPr>
                <a:spLocks noChangeArrowheads="1"/>
              </p:cNvSpPr>
              <p:nvPr/>
            </p:nvSpPr>
            <p:spPr bwMode="auto">
              <a:xfrm>
                <a:off x="3644940" y="1276727"/>
                <a:ext cx="1417638" cy="403140"/>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            </a:t>
                </a:r>
                <a:r>
                  <a:rPr lang="en-US" b="1" dirty="0" err="1" smtClean="0">
                    <a:solidFill>
                      <a:srgbClr val="FFFFFF"/>
                    </a:solidFill>
                  </a:rPr>
                  <a:t>Blobstore</a:t>
                </a:r>
                <a:endParaRPr lang="en-US" sz="1800" b="1" dirty="0">
                  <a:solidFill>
                    <a:srgbClr val="FFFFFF"/>
                  </a:solidFill>
                </a:endParaRPr>
              </a:p>
            </p:txBody>
          </p:sp>
          <p:sp>
            <p:nvSpPr>
              <p:cNvPr id="212" name="Shape 390"/>
              <p:cNvSpPr/>
              <p:nvPr/>
            </p:nvSpPr>
            <p:spPr>
              <a:xfrm rot="18900000">
                <a:off x="3952951" y="142902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13" name="Shape 328"/>
              <p:cNvSpPr/>
              <p:nvPr/>
            </p:nvSpPr>
            <p:spPr>
              <a:xfrm>
                <a:off x="3724926" y="1394707"/>
                <a:ext cx="170214" cy="192039"/>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83" name="Group 82"/>
            <p:cNvGrpSpPr/>
            <p:nvPr/>
          </p:nvGrpSpPr>
          <p:grpSpPr>
            <a:xfrm>
              <a:off x="2125663" y="1749054"/>
              <a:ext cx="1416050" cy="1616869"/>
              <a:chOff x="2125663" y="1749054"/>
              <a:chExt cx="1416050" cy="1616869"/>
            </a:xfrm>
          </p:grpSpPr>
          <p:sp>
            <p:nvSpPr>
              <p:cNvPr id="17"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smtClean="0">
                    <a:solidFill>
                      <a:srgbClr val="FFFFFF"/>
                    </a:solidFill>
                  </a:rPr>
                  <a:t>CELL</a:t>
                </a:r>
                <a:endParaRPr lang="en-US" sz="1600" b="1" dirty="0">
                  <a:solidFill>
                    <a:srgbClr val="FFFFFF"/>
                  </a:solidFill>
                </a:endParaRPr>
              </a:p>
            </p:txBody>
          </p:sp>
          <p:sp>
            <p:nvSpPr>
              <p:cNvPr id="24"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Garden</a:t>
                </a:r>
                <a:endParaRPr lang="en-US" sz="1200" dirty="0">
                  <a:solidFill>
                    <a:srgbClr val="FFFFFF"/>
                  </a:solidFill>
                </a:endParaRPr>
              </a:p>
            </p:txBody>
          </p:sp>
          <p:sp>
            <p:nvSpPr>
              <p:cNvPr id="203"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5"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98"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99"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10"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6"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55" name="Picture 254"/>
            <p:cNvPicPr>
              <a:picLocks noChangeAspect="1"/>
            </p:cNvPicPr>
            <p:nvPr/>
          </p:nvPicPr>
          <p:blipFill rotWithShape="1">
            <a:blip r:embed="rId3"/>
            <a:srcRect b="31914"/>
            <a:stretch/>
          </p:blipFill>
          <p:spPr>
            <a:xfrm>
              <a:off x="2877786" y="2661058"/>
              <a:ext cx="522807" cy="294557"/>
            </a:xfrm>
            <a:prstGeom prst="rect">
              <a:avLst/>
            </a:prstGeom>
            <a:effectLst>
              <a:outerShdw blurRad="50800" dist="38100" dir="2700000" sx="97000" sy="97000" algn="tl" rotWithShape="0">
                <a:srgbClr val="000000">
                  <a:alpha val="71000"/>
                </a:srgbClr>
              </a:outerShdw>
            </a:effectLst>
          </p:spPr>
        </p:pic>
        <p:grpSp>
          <p:nvGrpSpPr>
            <p:cNvPr id="258" name="Group 257"/>
            <p:cNvGrpSpPr/>
            <p:nvPr/>
          </p:nvGrpSpPr>
          <p:grpSpPr>
            <a:xfrm>
              <a:off x="3606775" y="1758355"/>
              <a:ext cx="1416050" cy="1616869"/>
              <a:chOff x="2125663" y="1749054"/>
              <a:chExt cx="1416050" cy="1616869"/>
            </a:xfrm>
          </p:grpSpPr>
          <p:sp>
            <p:nvSpPr>
              <p:cNvPr id="259" name="AutoShape 13"/>
              <p:cNvSpPr>
                <a:spLocks noChangeArrowheads="1"/>
              </p:cNvSpPr>
              <p:nvPr/>
            </p:nvSpPr>
            <p:spPr bwMode="auto">
              <a:xfrm>
                <a:off x="2125663" y="1749054"/>
                <a:ext cx="1416050" cy="1616869"/>
              </a:xfrm>
              <a:prstGeom prst="roundRect">
                <a:avLst>
                  <a:gd name="adj" fmla="val 4579"/>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FFFFFF"/>
                    </a:solidFill>
                  </a:rPr>
                  <a:t> </a:t>
                </a:r>
                <a:r>
                  <a:rPr lang="en-US" b="1" dirty="0">
                    <a:solidFill>
                      <a:srgbClr val="FFFFFF"/>
                    </a:solidFill>
                  </a:rPr>
                  <a:t>CELL</a:t>
                </a:r>
                <a:endParaRPr lang="en-US" sz="1600" b="1" dirty="0">
                  <a:solidFill>
                    <a:srgbClr val="FFFFFF"/>
                  </a:solidFill>
                </a:endParaRPr>
              </a:p>
            </p:txBody>
          </p:sp>
          <p:sp>
            <p:nvSpPr>
              <p:cNvPr id="260" name="AutoShape 20"/>
              <p:cNvSpPr>
                <a:spLocks noChangeArrowheads="1"/>
              </p:cNvSpPr>
              <p:nvPr/>
            </p:nvSpPr>
            <p:spPr bwMode="auto">
              <a:xfrm>
                <a:off x="2181227" y="2416735"/>
                <a:ext cx="1277937" cy="582709"/>
              </a:xfrm>
              <a:prstGeom prst="roundRect">
                <a:avLst>
                  <a:gd name="adj" fmla="val 468"/>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0" rIns="90000" bIns="0" anchor="t" anchorCtr="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     .NET</a:t>
                </a:r>
                <a:endParaRPr lang="en-US" sz="1200" dirty="0">
                  <a:solidFill>
                    <a:srgbClr val="FFFFFF"/>
                  </a:solidFill>
                </a:endParaRPr>
              </a:p>
            </p:txBody>
          </p:sp>
          <p:sp>
            <p:nvSpPr>
              <p:cNvPr id="261" name="Shape 368"/>
              <p:cNvSpPr/>
              <p:nvPr/>
            </p:nvSpPr>
            <p:spPr>
              <a:xfrm rot="5400000">
                <a:off x="2702910" y="2253874"/>
                <a:ext cx="232991" cy="1185074"/>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bg1">
                  <a:lumMod val="95000"/>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2" name="Freeform 21"/>
              <p:cNvSpPr>
                <a:spLocks noChangeArrowheads="1"/>
              </p:cNvSpPr>
              <p:nvPr/>
            </p:nvSpPr>
            <p:spPr bwMode="auto">
              <a:xfrm>
                <a:off x="3235731" y="2507847"/>
                <a:ext cx="176212" cy="160503"/>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31355 0 0"/>
                  <a:gd name="G54" fmla="+- 29966 0 0"/>
                  <a:gd name="G55" fmla="+- 4021 0 0"/>
                  <a:gd name="G56" fmla="+- 2632 0 0"/>
                  <a:gd name="G57" fmla="+- 1 0 0"/>
                  <a:gd name="G58" fmla="+- 1 0 0"/>
                  <a:gd name="G59" fmla="+- 1 0 0"/>
                  <a:gd name="G60" fmla="+- 1 0 0"/>
                  <a:gd name="G61" fmla="+- 1 0 0"/>
                  <a:gd name="G62" fmla="+- 1 0 0"/>
                  <a:gd name="G63" fmla="+- 1 0 0"/>
                  <a:gd name="T0" fmla="*/ 495299 w 990600"/>
                  <a:gd name="T1" fmla="*/ 621778 h 1265275"/>
                  <a:gd name="T2" fmla="*/ 371473 w 990600"/>
                  <a:gd name="T3" fmla="*/ 745604 h 1265275"/>
                  <a:gd name="T4" fmla="*/ 457199 w 990600"/>
                  <a:gd name="T5" fmla="*/ 861738 h 1265275"/>
                  <a:gd name="T6" fmla="*/ 457199 w 990600"/>
                  <a:gd name="T7" fmla="*/ 1103911 h 1265275"/>
                  <a:gd name="T8" fmla="*/ 495299 w 990600"/>
                  <a:gd name="T9" fmla="*/ 1142011 h 1265275"/>
                  <a:gd name="T10" fmla="*/ 533399 w 990600"/>
                  <a:gd name="T11" fmla="*/ 1103911 h 1265275"/>
                  <a:gd name="T12" fmla="*/ 533399 w 990600"/>
                  <a:gd name="T13" fmla="*/ 861738 h 1265275"/>
                  <a:gd name="T14" fmla="*/ 619125 w 990600"/>
                  <a:gd name="T15" fmla="*/ 745604 h 1265275"/>
                  <a:gd name="T16" fmla="*/ 495299 w 990600"/>
                  <a:gd name="T17" fmla="*/ 621778 h 1265275"/>
                  <a:gd name="T18" fmla="*/ 495297 w 990600"/>
                  <a:gd name="T19" fmla="*/ 170493 h 1265275"/>
                  <a:gd name="T20" fmla="*/ 307802 w 990600"/>
                  <a:gd name="T21" fmla="*/ 357987 h 1265275"/>
                  <a:gd name="T22" fmla="*/ 307804 w 990600"/>
                  <a:gd name="T23" fmla="*/ 357991 h 1265275"/>
                  <a:gd name="T24" fmla="*/ 307544 w 990600"/>
                  <a:gd name="T25" fmla="*/ 357991 h 1265275"/>
                  <a:gd name="T26" fmla="*/ 307544 w 990600"/>
                  <a:gd name="T27" fmla="*/ 538211 h 1265275"/>
                  <a:gd name="T28" fmla="*/ 683058 w 990600"/>
                  <a:gd name="T29" fmla="*/ 538211 h 1265275"/>
                  <a:gd name="T30" fmla="*/ 683058 w 990600"/>
                  <a:gd name="T31" fmla="*/ 357991 h 1265275"/>
                  <a:gd name="T32" fmla="*/ 682792 w 990600"/>
                  <a:gd name="T33" fmla="*/ 357991 h 1265275"/>
                  <a:gd name="T34" fmla="*/ 682792 w 990600"/>
                  <a:gd name="T35" fmla="*/ 357987 h 1265275"/>
                  <a:gd name="T36" fmla="*/ 495297 w 990600"/>
                  <a:gd name="T37" fmla="*/ 170493 h 1265275"/>
                  <a:gd name="T38" fmla="*/ 495300 w 990600"/>
                  <a:gd name="T39" fmla="*/ 0 h 1265275"/>
                  <a:gd name="T40" fmla="*/ 841781 w 990600"/>
                  <a:gd name="T41" fmla="*/ 346479 h 1265275"/>
                  <a:gd name="T42" fmla="*/ 841781 w 990600"/>
                  <a:gd name="T43" fmla="*/ 346481 h 1265275"/>
                  <a:gd name="T44" fmla="*/ 841781 w 990600"/>
                  <a:gd name="T45" fmla="*/ 538211 h 1265275"/>
                  <a:gd name="T46" fmla="*/ 869420 w 990600"/>
                  <a:gd name="T47" fmla="*/ 538211 h 1265275"/>
                  <a:gd name="T48" fmla="*/ 990600 w 990600"/>
                  <a:gd name="T49" fmla="*/ 659391 h 1265275"/>
                  <a:gd name="T50" fmla="*/ 990600 w 990600"/>
                  <a:gd name="T51" fmla="*/ 1144095 h 1265275"/>
                  <a:gd name="T52" fmla="*/ 869420 w 990600"/>
                  <a:gd name="T53" fmla="*/ 1265275 h 1265275"/>
                  <a:gd name="T54" fmla="*/ 121180 w 990600"/>
                  <a:gd name="T55" fmla="*/ 1265275 h 1265275"/>
                  <a:gd name="T56" fmla="*/ 0 w 990600"/>
                  <a:gd name="T57" fmla="*/ 1144095 h 1265275"/>
                  <a:gd name="T58" fmla="*/ 0 w 990600"/>
                  <a:gd name="T59" fmla="*/ 659391 h 1265275"/>
                  <a:gd name="T60" fmla="*/ 121180 w 990600"/>
                  <a:gd name="T61" fmla="*/ 538211 h 1265275"/>
                  <a:gd name="T62" fmla="*/ 148819 w 990600"/>
                  <a:gd name="T63" fmla="*/ 538211 h 1265275"/>
                  <a:gd name="T64" fmla="*/ 148819 w 990600"/>
                  <a:gd name="T65" fmla="*/ 346481 h 1265275"/>
                  <a:gd name="T66" fmla="*/ 495300 w 990600"/>
                  <a:gd name="T67" fmla="*/ 0 h 1265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3" name="AutoShape 23"/>
              <p:cNvSpPr>
                <a:spLocks noChangeArrowheads="1"/>
              </p:cNvSpPr>
              <p:nvPr/>
            </p:nvSpPr>
            <p:spPr bwMode="auto">
              <a:xfrm>
                <a:off x="2181227" y="3054159"/>
                <a:ext cx="1279525" cy="252413"/>
              </a:xfrm>
              <a:prstGeom prst="roundRect">
                <a:avLst>
                  <a:gd name="adj" fmla="val 468"/>
                </a:avLst>
              </a:prstGeom>
              <a:solidFill>
                <a:srgbClr val="007CA2"/>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FFFFFF"/>
                    </a:solidFill>
                  </a:rPr>
                  <a:t>Metron Agent</a:t>
                </a:r>
              </a:p>
            </p:txBody>
          </p:sp>
          <p:sp>
            <p:nvSpPr>
              <p:cNvPr id="264" name="AutoShape 10"/>
              <p:cNvSpPr>
                <a:spLocks noChangeArrowheads="1"/>
              </p:cNvSpPr>
              <p:nvPr/>
            </p:nvSpPr>
            <p:spPr bwMode="auto">
              <a:xfrm>
                <a:off x="2179173" y="2060248"/>
                <a:ext cx="561474"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Rep</a:t>
                </a:r>
                <a:endParaRPr lang="en-US" sz="1400" dirty="0">
                  <a:solidFill>
                    <a:srgbClr val="FFFFFF"/>
                  </a:solidFill>
                </a:endParaRPr>
              </a:p>
            </p:txBody>
          </p:sp>
          <p:sp>
            <p:nvSpPr>
              <p:cNvPr id="265" name="AutoShape 10"/>
              <p:cNvSpPr>
                <a:spLocks noChangeArrowheads="1"/>
              </p:cNvSpPr>
              <p:nvPr/>
            </p:nvSpPr>
            <p:spPr bwMode="auto">
              <a:xfrm>
                <a:off x="2804026" y="2057728"/>
                <a:ext cx="656725" cy="301228"/>
              </a:xfrm>
              <a:prstGeom prst="roundRect">
                <a:avLst>
                  <a:gd name="adj" fmla="val 236"/>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Exec.</a:t>
                </a:r>
                <a:endParaRPr lang="en-US" sz="1200" dirty="0">
                  <a:solidFill>
                    <a:srgbClr val="FFFFFF"/>
                  </a:solidFill>
                </a:endParaRPr>
              </a:p>
            </p:txBody>
          </p:sp>
          <p:sp>
            <p:nvSpPr>
              <p:cNvPr id="266" name="Shape 390"/>
              <p:cNvSpPr/>
              <p:nvPr/>
            </p:nvSpPr>
            <p:spPr>
              <a:xfrm rot="18900000">
                <a:off x="2727514" y="2792511"/>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67" name="Freeform 14"/>
              <p:cNvSpPr>
                <a:spLocks noChangeArrowheads="1"/>
              </p:cNvSpPr>
              <p:nvPr/>
            </p:nvSpPr>
            <p:spPr bwMode="auto">
              <a:xfrm>
                <a:off x="2159312" y="1802449"/>
                <a:ext cx="223838" cy="196453"/>
              </a:xfrm>
              <a:custGeom>
                <a:avLst/>
                <a:gdLst>
                  <a:gd name="T0" fmla="*/ 780282 w 2663320"/>
                  <a:gd name="T1" fmla="*/ 1331242 h 2626530"/>
                  <a:gd name="T2" fmla="*/ 1883038 w 2663320"/>
                  <a:gd name="T3" fmla="*/ 1331242 h 2626530"/>
                  <a:gd name="T4" fmla="*/ 1209800 w 2663320"/>
                  <a:gd name="T5" fmla="*/ 0 h 2626530"/>
                  <a:gd name="T6" fmla="*/ 1331390 w 2663320"/>
                  <a:gd name="T7" fmla="*/ 0 h 2626530"/>
                  <a:gd name="T8" fmla="*/ 1505222 w 2663320"/>
                  <a:gd name="T9" fmla="*/ 68405 h 2626530"/>
                  <a:gd name="T10" fmla="*/ 1822662 w 2663320"/>
                  <a:gd name="T11" fmla="*/ 404974 h 2626530"/>
                  <a:gd name="T12" fmla="*/ 2091972 w 2663320"/>
                  <a:gd name="T13" fmla="*/ 233440 h 2626530"/>
                  <a:gd name="T14" fmla="*/ 2185115 w 2663320"/>
                  <a:gd name="T15" fmla="*/ 311596 h 2626530"/>
                  <a:gd name="T16" fmla="*/ 2274309 w 2663320"/>
                  <a:gd name="T17" fmla="*/ 475735 h 2626530"/>
                  <a:gd name="T18" fmla="*/ 2303557 w 2663320"/>
                  <a:gd name="T19" fmla="*/ 937266 h 2626530"/>
                  <a:gd name="T20" fmla="*/ 2622849 w 2663320"/>
                  <a:gd name="T21" fmla="*/ 978981 h 2626530"/>
                  <a:gd name="T22" fmla="*/ 2643963 w 2663320"/>
                  <a:gd name="T23" fmla="*/ 1098724 h 2626530"/>
                  <a:gd name="T24" fmla="*/ 2606783 w 2663320"/>
                  <a:gd name="T25" fmla="*/ 1281793 h 2626530"/>
                  <a:gd name="T26" fmla="*/ 2330433 w 2663320"/>
                  <a:gd name="T27" fmla="*/ 1663614 h 2626530"/>
                  <a:gd name="T28" fmla="*/ 2544872 w 2663320"/>
                  <a:gd name="T29" fmla="*/ 1897986 h 2626530"/>
                  <a:gd name="T30" fmla="*/ 2484077 w 2663320"/>
                  <a:gd name="T31" fmla="*/ 2003286 h 2626530"/>
                  <a:gd name="T32" fmla="*/ 2337920 w 2663320"/>
                  <a:gd name="T33" fmla="*/ 2119627 h 2626530"/>
                  <a:gd name="T34" fmla="*/ 1887300 w 2663320"/>
                  <a:gd name="T35" fmla="*/ 2232322 h 2626530"/>
                  <a:gd name="T36" fmla="*/ 1900059 w 2663320"/>
                  <a:gd name="T37" fmla="*/ 2544743 h 2626530"/>
                  <a:gd name="T38" fmla="*/ 1785802 w 2663320"/>
                  <a:gd name="T39" fmla="*/ 2586329 h 2626530"/>
                  <a:gd name="T40" fmla="*/ 1599057 w 2663320"/>
                  <a:gd name="T41" fmla="*/ 2581503 h 2626530"/>
                  <a:gd name="T42" fmla="*/ 1325890 w 2663320"/>
                  <a:gd name="T43" fmla="*/ 2394621 h 2626530"/>
                  <a:gd name="T44" fmla="*/ 1074199 w 2663320"/>
                  <a:gd name="T45" fmla="*/ 2580814 h 2626530"/>
                  <a:gd name="T46" fmla="*/ 887455 w 2663320"/>
                  <a:gd name="T47" fmla="*/ 2585640 h 2626530"/>
                  <a:gd name="T48" fmla="*/ 773197 w 2663320"/>
                  <a:gd name="T49" fmla="*/ 2544054 h 2626530"/>
                  <a:gd name="T50" fmla="*/ 783804 w 2663320"/>
                  <a:gd name="T51" fmla="*/ 2244061 h 2626530"/>
                  <a:gd name="T52" fmla="*/ 320620 w 2663320"/>
                  <a:gd name="T53" fmla="*/ 2131349 h 2626530"/>
                  <a:gd name="T54" fmla="*/ 174463 w 2663320"/>
                  <a:gd name="T55" fmla="*/ 2015008 h 2626530"/>
                  <a:gd name="T56" fmla="*/ 113668 w 2663320"/>
                  <a:gd name="T57" fmla="*/ 1909708 h 2626530"/>
                  <a:gd name="T58" fmla="*/ 325920 w 2663320"/>
                  <a:gd name="T59" fmla="*/ 1677183 h 2626530"/>
                  <a:gd name="T60" fmla="*/ 56537 w 2663320"/>
                  <a:gd name="T61" fmla="*/ 1297653 h 2626530"/>
                  <a:gd name="T62" fmla="*/ 19357 w 2663320"/>
                  <a:gd name="T63" fmla="*/ 1114584 h 2626530"/>
                  <a:gd name="T64" fmla="*/ 40471 w 2663320"/>
                  <a:gd name="T65" fmla="*/ 994841 h 2626530"/>
                  <a:gd name="T66" fmla="*/ 339904 w 2663320"/>
                  <a:gd name="T67" fmla="*/ 953187 h 2626530"/>
                  <a:gd name="T68" fmla="*/ 372558 w 2663320"/>
                  <a:gd name="T69" fmla="*/ 483355 h 2626530"/>
                  <a:gd name="T70" fmla="*/ 461751 w 2663320"/>
                  <a:gd name="T71" fmla="*/ 319216 h 2626530"/>
                  <a:gd name="T72" fmla="*/ 554894 w 2663320"/>
                  <a:gd name="T73" fmla="*/ 241060 h 2626530"/>
                  <a:gd name="T74" fmla="*/ 651265 w 2663320"/>
                  <a:gd name="T75" fmla="*/ 249491 h 2626530"/>
                  <a:gd name="T76" fmla="*/ 1114390 w 2663320"/>
                  <a:gd name="T77" fmla="*/ 300984 h 2626530"/>
                  <a:gd name="T78" fmla="*/ 1209800 w 2663320"/>
                  <a:gd name="T79" fmla="*/ 0 h 2626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268" name="Picture 267"/>
            <p:cNvPicPr>
              <a:picLocks noChangeAspect="1"/>
            </p:cNvPicPr>
            <p:nvPr/>
          </p:nvPicPr>
          <p:blipFill>
            <a:blip r:embed="rId4"/>
            <a:stretch>
              <a:fillRect/>
            </a:stretch>
          </p:blipFill>
          <p:spPr>
            <a:xfrm>
              <a:off x="3667744" y="2423526"/>
              <a:ext cx="260492" cy="260492"/>
            </a:xfrm>
            <a:prstGeom prst="rect">
              <a:avLst/>
            </a:prstGeom>
          </p:spPr>
        </p:pic>
        <p:pic>
          <p:nvPicPr>
            <p:cNvPr id="269" name="Picture 268"/>
            <p:cNvPicPr>
              <a:picLocks noChangeAspect="1"/>
            </p:cNvPicPr>
            <p:nvPr/>
          </p:nvPicPr>
          <p:blipFill>
            <a:blip r:embed="rId5"/>
            <a:stretch>
              <a:fillRect/>
            </a:stretch>
          </p:blipFill>
          <p:spPr>
            <a:xfrm>
              <a:off x="2203325" y="2438824"/>
              <a:ext cx="285828" cy="285828"/>
            </a:xfrm>
            <a:prstGeom prst="rect">
              <a:avLst/>
            </a:prstGeom>
          </p:spPr>
        </p:pic>
      </p:grpSp>
      <p:grpSp>
        <p:nvGrpSpPr>
          <p:cNvPr id="272" name="Group 271"/>
          <p:cNvGrpSpPr/>
          <p:nvPr/>
        </p:nvGrpSpPr>
        <p:grpSpPr>
          <a:xfrm>
            <a:off x="2495638" y="4155509"/>
            <a:ext cx="4287302" cy="709208"/>
            <a:chOff x="184080" y="4377802"/>
            <a:chExt cx="4336746" cy="531523"/>
          </a:xfrm>
        </p:grpSpPr>
        <p:grpSp>
          <p:nvGrpSpPr>
            <p:cNvPr id="273" name="Group 272"/>
            <p:cNvGrpSpPr/>
            <p:nvPr/>
          </p:nvGrpSpPr>
          <p:grpSpPr>
            <a:xfrm>
              <a:off x="184080" y="4377802"/>
              <a:ext cx="1010802" cy="527416"/>
              <a:chOff x="184080" y="4448922"/>
              <a:chExt cx="1010802" cy="527416"/>
            </a:xfrm>
          </p:grpSpPr>
          <p:pic>
            <p:nvPicPr>
              <p:cNvPr id="284" name="Picture 283"/>
              <p:cNvPicPr>
                <a:picLocks noChangeAspect="1"/>
              </p:cNvPicPr>
              <p:nvPr/>
            </p:nvPicPr>
            <p:blipFill>
              <a:blip r:embed="rId6" cstate="print"/>
              <a:srcRect b="-4013"/>
              <a:stretch>
                <a:fillRect/>
              </a:stretch>
            </p:blipFill>
            <p:spPr bwMode="auto">
              <a:xfrm>
                <a:off x="184080" y="4448922"/>
                <a:ext cx="1010802" cy="527416"/>
              </a:xfrm>
              <a:prstGeom prst="rect">
                <a:avLst/>
              </a:prstGeom>
              <a:noFill/>
              <a:ln w="9525">
                <a:noFill/>
                <a:miter lim="800000"/>
                <a:headEnd/>
                <a:tailEnd/>
              </a:ln>
            </p:spPr>
          </p:pic>
          <p:pic>
            <p:nvPicPr>
              <p:cNvPr id="285" name="Picture 284"/>
              <p:cNvPicPr>
                <a:picLocks noChangeAspect="1"/>
              </p:cNvPicPr>
              <p:nvPr/>
            </p:nvPicPr>
            <p:blipFill>
              <a:blip r:embed="rId7" cstate="print">
                <a:clrChange>
                  <a:clrFrom>
                    <a:srgbClr val="FFFFFF"/>
                  </a:clrFrom>
                  <a:clrTo>
                    <a:srgbClr val="FFFFFF">
                      <a:alpha val="0"/>
                    </a:srgbClr>
                  </a:clrTo>
                </a:clrChange>
              </a:blip>
              <a:stretch>
                <a:fillRect/>
              </a:stretch>
            </p:blipFill>
            <p:spPr>
              <a:xfrm>
                <a:off x="378026" y="4636567"/>
                <a:ext cx="648221" cy="164130"/>
              </a:xfrm>
              <a:prstGeom prst="rect">
                <a:avLst/>
              </a:prstGeom>
            </p:spPr>
          </p:pic>
        </p:grpSp>
        <p:grpSp>
          <p:nvGrpSpPr>
            <p:cNvPr id="274" name="Group 273"/>
            <p:cNvGrpSpPr/>
            <p:nvPr/>
          </p:nvGrpSpPr>
          <p:grpSpPr>
            <a:xfrm>
              <a:off x="2400043" y="4380286"/>
              <a:ext cx="1010802" cy="527416"/>
              <a:chOff x="2400043" y="4451406"/>
              <a:chExt cx="1010802" cy="527416"/>
            </a:xfrm>
          </p:grpSpPr>
          <p:pic>
            <p:nvPicPr>
              <p:cNvPr id="282" name="Picture 281"/>
              <p:cNvPicPr>
                <a:picLocks noChangeAspect="1"/>
              </p:cNvPicPr>
              <p:nvPr/>
            </p:nvPicPr>
            <p:blipFill>
              <a:blip r:embed="rId6" cstate="print"/>
              <a:srcRect b="-4013"/>
              <a:stretch>
                <a:fillRect/>
              </a:stretch>
            </p:blipFill>
            <p:spPr bwMode="auto">
              <a:xfrm>
                <a:off x="2400043" y="4451406"/>
                <a:ext cx="1010802" cy="527416"/>
              </a:xfrm>
              <a:prstGeom prst="rect">
                <a:avLst/>
              </a:prstGeom>
              <a:noFill/>
              <a:ln w="9525">
                <a:noFill/>
                <a:miter lim="800000"/>
                <a:headEnd/>
                <a:tailEnd/>
              </a:ln>
            </p:spPr>
          </p:pic>
          <p:pic>
            <p:nvPicPr>
              <p:cNvPr id="283" name="Picture 2" descr="https://encrypted-tbn0.gstatic.com/images?q=tbn:ANd9GcRgWtweeNVNot_dJ1JZ4fATg5X0qxTniN17Zry9UylCHUwXFy8KJQ"/>
              <p:cNvPicPr>
                <a:picLocks noChangeAspect="1" noChangeArrowheads="1"/>
              </p:cNvPicPr>
              <p:nvPr/>
            </p:nvPicPr>
            <p:blipFill>
              <a:blip r:embed="rId8" cstate="print"/>
              <a:srcRect/>
              <a:stretch>
                <a:fillRect/>
              </a:stretch>
            </p:blipFill>
            <p:spPr bwMode="auto">
              <a:xfrm>
                <a:off x="2576400" y="4585912"/>
                <a:ext cx="542437" cy="219842"/>
              </a:xfrm>
              <a:prstGeom prst="rect">
                <a:avLst/>
              </a:prstGeom>
              <a:noFill/>
            </p:spPr>
          </p:pic>
        </p:grpSp>
        <p:grpSp>
          <p:nvGrpSpPr>
            <p:cNvPr id="275" name="Group 274"/>
            <p:cNvGrpSpPr/>
            <p:nvPr/>
          </p:nvGrpSpPr>
          <p:grpSpPr>
            <a:xfrm>
              <a:off x="1286160" y="4378688"/>
              <a:ext cx="1010802" cy="527416"/>
              <a:chOff x="1286160" y="4449808"/>
              <a:chExt cx="1010802" cy="527416"/>
            </a:xfrm>
          </p:grpSpPr>
          <p:pic>
            <p:nvPicPr>
              <p:cNvPr id="280" name="Picture 279"/>
              <p:cNvPicPr>
                <a:picLocks noChangeAspect="1"/>
              </p:cNvPicPr>
              <p:nvPr/>
            </p:nvPicPr>
            <p:blipFill>
              <a:blip r:embed="rId6" cstate="print"/>
              <a:srcRect b="-4013"/>
              <a:stretch>
                <a:fillRect/>
              </a:stretch>
            </p:blipFill>
            <p:spPr bwMode="auto">
              <a:xfrm>
                <a:off x="1286160" y="4449808"/>
                <a:ext cx="1010802" cy="527416"/>
              </a:xfrm>
              <a:prstGeom prst="rect">
                <a:avLst/>
              </a:prstGeom>
              <a:noFill/>
              <a:ln w="9525">
                <a:noFill/>
                <a:miter lim="800000"/>
                <a:headEnd/>
                <a:tailEnd/>
              </a:ln>
            </p:spPr>
          </p:pic>
          <p:pic>
            <p:nvPicPr>
              <p:cNvPr id="281" name="Picture 280" descr="openstack_logo.jpg"/>
              <p:cNvPicPr>
                <a:picLocks noChangeAspect="1"/>
              </p:cNvPicPr>
              <p:nvPr/>
            </p:nvPicPr>
            <p:blipFill rotWithShape="1">
              <a:blip r:embed="rId9" cstate="print">
                <a:extLst>
                  <a:ext uri="{28A0092B-C50C-407E-A947-70E740481C1C}">
                    <a14:useLocalDpi xmlns:a14="http://schemas.microsoft.com/office/drawing/2010/main" val="0"/>
                  </a:ext>
                </a:extLst>
              </a:blip>
              <a:srcRect l="4286"/>
              <a:stretch/>
            </p:blipFill>
            <p:spPr>
              <a:xfrm>
                <a:off x="1455729" y="4599299"/>
                <a:ext cx="596066" cy="198041"/>
              </a:xfrm>
              <a:prstGeom prst="rect">
                <a:avLst/>
              </a:prstGeom>
            </p:spPr>
          </p:pic>
        </p:grpSp>
        <p:grpSp>
          <p:nvGrpSpPr>
            <p:cNvPr id="276" name="Group 275"/>
            <p:cNvGrpSpPr/>
            <p:nvPr/>
          </p:nvGrpSpPr>
          <p:grpSpPr>
            <a:xfrm>
              <a:off x="3510024" y="4381909"/>
              <a:ext cx="1010802" cy="527416"/>
              <a:chOff x="3510024" y="4453029"/>
              <a:chExt cx="1010802" cy="527416"/>
            </a:xfrm>
          </p:grpSpPr>
          <p:pic>
            <p:nvPicPr>
              <p:cNvPr id="277" name="Picture 276"/>
              <p:cNvPicPr>
                <a:picLocks noChangeAspect="1"/>
              </p:cNvPicPr>
              <p:nvPr/>
            </p:nvPicPr>
            <p:blipFill>
              <a:blip r:embed="rId6" cstate="print"/>
              <a:srcRect b="-4013"/>
              <a:stretch>
                <a:fillRect/>
              </a:stretch>
            </p:blipFill>
            <p:spPr bwMode="auto">
              <a:xfrm>
                <a:off x="3510024" y="4453029"/>
                <a:ext cx="1010802" cy="527416"/>
              </a:xfrm>
              <a:prstGeom prst="rect">
                <a:avLst/>
              </a:prstGeom>
              <a:noFill/>
              <a:ln w="9525">
                <a:noFill/>
                <a:miter lim="800000"/>
                <a:headEnd/>
                <a:tailEnd/>
              </a:ln>
            </p:spPr>
          </p:pic>
          <p:pic>
            <p:nvPicPr>
              <p:cNvPr id="278" name="Picture 277"/>
              <p:cNvPicPr>
                <a:picLocks noChangeAspect="1"/>
              </p:cNvPicPr>
              <p:nvPr/>
            </p:nvPicPr>
            <p:blipFill>
              <a:blip r:embed="rId4"/>
              <a:stretch>
                <a:fillRect/>
              </a:stretch>
            </p:blipFill>
            <p:spPr>
              <a:xfrm>
                <a:off x="3650837" y="4531964"/>
                <a:ext cx="327845" cy="327845"/>
              </a:xfrm>
              <a:prstGeom prst="rect">
                <a:avLst/>
              </a:prstGeom>
            </p:spPr>
          </p:pic>
          <p:sp>
            <p:nvSpPr>
              <p:cNvPr id="279" name="TextBox 278"/>
              <p:cNvSpPr txBox="1"/>
              <p:nvPr/>
            </p:nvSpPr>
            <p:spPr>
              <a:xfrm>
                <a:off x="3833915" y="4577180"/>
                <a:ext cx="594387" cy="239074"/>
              </a:xfrm>
              <a:prstGeom prst="rect">
                <a:avLst/>
              </a:prstGeom>
              <a:noFill/>
            </p:spPr>
            <p:txBody>
              <a:bodyPr wrap="none" rtlCol="0">
                <a:spAutoFit/>
              </a:bodyPr>
              <a:lstStyle/>
              <a:p>
                <a:pPr algn="ctr"/>
                <a:r>
                  <a:rPr lang="en-US" sz="1200" dirty="0" smtClean="0">
                    <a:solidFill>
                      <a:schemeClr val="tx1">
                        <a:lumMod val="50000"/>
                      </a:schemeClr>
                    </a:solidFill>
                  </a:rPr>
                  <a:t>Azure</a:t>
                </a:r>
              </a:p>
            </p:txBody>
          </p:sp>
        </p:grpSp>
      </p:grpSp>
      <p:grpSp>
        <p:nvGrpSpPr>
          <p:cNvPr id="111" name="Group 110"/>
          <p:cNvGrpSpPr/>
          <p:nvPr/>
        </p:nvGrpSpPr>
        <p:grpSpPr>
          <a:xfrm>
            <a:off x="6688237" y="456183"/>
            <a:ext cx="1744133" cy="886964"/>
            <a:chOff x="6775984" y="840178"/>
            <a:chExt cx="1744133" cy="886964"/>
          </a:xfrm>
        </p:grpSpPr>
        <p:sp>
          <p:nvSpPr>
            <p:cNvPr id="112" name="AutoShape 1"/>
            <p:cNvSpPr>
              <a:spLocks noChangeArrowheads="1"/>
            </p:cNvSpPr>
            <p:nvPr/>
          </p:nvSpPr>
          <p:spPr bwMode="auto">
            <a:xfrm>
              <a:off x="6775984" y="840178"/>
              <a:ext cx="1744133" cy="864803"/>
            </a:xfrm>
            <a:prstGeom prst="roundRect">
              <a:avLst>
                <a:gd name="adj" fmla="val 7589"/>
              </a:avLst>
            </a:prstGeom>
            <a:solidFill>
              <a:schemeClr val="bg1">
                <a:lumMod val="65000"/>
              </a:schemeClr>
            </a:solidFill>
            <a:ln w="9525" cap="flat">
              <a:solidFill>
                <a:srgbClr val="FFFFFF"/>
              </a:solidFill>
              <a:round/>
              <a:headEnd/>
              <a:tailEnd/>
            </a:ln>
            <a:effectLst>
              <a:outerShdw blurRad="50800" dist="38100" algn="tl" rotWithShape="0">
                <a:schemeClr val="tx2">
                  <a:alpha val="30000"/>
                </a:schemeClr>
              </a:outerShdw>
            </a:effectLst>
            <a:extLst/>
          </p:spPr>
          <p:txBody>
            <a:bodyPr wrap="none" anchor="ctr"/>
            <a:lstStyle/>
            <a:p>
              <a:r>
                <a:rPr lang="en-US" dirty="0" smtClean="0"/>
                <a:t> </a:t>
              </a:r>
              <a:endParaRPr lang="en-US" dirty="0"/>
            </a:p>
          </p:txBody>
        </p:sp>
        <p:grpSp>
          <p:nvGrpSpPr>
            <p:cNvPr id="113" name="Shape 179"/>
            <p:cNvGrpSpPr/>
            <p:nvPr/>
          </p:nvGrpSpPr>
          <p:grpSpPr>
            <a:xfrm>
              <a:off x="6847703" y="928524"/>
              <a:ext cx="1621611" cy="798618"/>
              <a:chOff x="1163919" y="1239446"/>
              <a:chExt cx="1621611" cy="798618"/>
            </a:xfrm>
          </p:grpSpPr>
          <p:grpSp>
            <p:nvGrpSpPr>
              <p:cNvPr id="114" name="Shape 181"/>
              <p:cNvGrpSpPr/>
              <p:nvPr/>
            </p:nvGrpSpPr>
            <p:grpSpPr>
              <a:xfrm>
                <a:off x="1163919" y="1239446"/>
                <a:ext cx="1621611" cy="568476"/>
                <a:chOff x="5481921" y="2721113"/>
                <a:chExt cx="1621611" cy="568476"/>
              </a:xfrm>
            </p:grpSpPr>
            <p:sp>
              <p:nvSpPr>
                <p:cNvPr id="116" name="Shape 182"/>
                <p:cNvSpPr/>
                <p:nvPr/>
              </p:nvSpPr>
              <p:spPr>
                <a:xfrm>
                  <a:off x="5481921" y="272111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Ops Manager UI</a:t>
                  </a:r>
                </a:p>
              </p:txBody>
            </p:sp>
            <p:sp>
              <p:nvSpPr>
                <p:cNvPr id="117" name="Shape 183"/>
                <p:cNvSpPr/>
                <p:nvPr/>
              </p:nvSpPr>
              <p:spPr>
                <a:xfrm>
                  <a:off x="5490387" y="3017446"/>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Ops Manager Director</a:t>
                  </a:r>
                </a:p>
              </p:txBody>
            </p:sp>
            <p:sp>
              <p:nvSpPr>
                <p:cNvPr id="118" name="Shape 184"/>
                <p:cNvSpPr/>
                <p:nvPr/>
              </p:nvSpPr>
              <p:spPr>
                <a:xfrm rot="-2700000">
                  <a:off x="6784415" y="2806978"/>
                  <a:ext cx="269999" cy="98294"/>
                </a:xfrm>
                <a:custGeom>
                  <a:avLst/>
                  <a:gdLst/>
                  <a:ahLst/>
                  <a:cxnLst/>
                  <a:rect l="0" t="0" r="0" b="0"/>
                  <a:pathLst>
                    <a:path w="1118481" h="407194" extrusionOk="0">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lt1"/>
                </a:solidFill>
                <a:ln>
                  <a:solidFill>
                    <a:srgbClr val="FFFFFF"/>
                  </a:solid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15" name="Shape 185"/>
              <p:cNvSpPr txBox="1"/>
              <p:nvPr/>
            </p:nvSpPr>
            <p:spPr>
              <a:xfrm>
                <a:off x="1169700" y="1761066"/>
                <a:ext cx="1587544"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bg1"/>
                    </a:solidFill>
                    <a:latin typeface="Arial"/>
                    <a:ea typeface="Arial"/>
                    <a:cs typeface="Arial"/>
                    <a:sym typeface="Arial"/>
                    <a:rtl val="0"/>
                  </a:rPr>
                  <a:t>Operations Manager</a:t>
                </a:r>
              </a:p>
            </p:txBody>
          </p:sp>
        </p:grpSp>
      </p:grpSp>
      <p:grpSp>
        <p:nvGrpSpPr>
          <p:cNvPr id="119" name="Group 118"/>
          <p:cNvGrpSpPr/>
          <p:nvPr/>
        </p:nvGrpSpPr>
        <p:grpSpPr>
          <a:xfrm>
            <a:off x="6684997" y="1490128"/>
            <a:ext cx="1744133" cy="896936"/>
            <a:chOff x="6775984" y="1967163"/>
            <a:chExt cx="1744133" cy="896936"/>
          </a:xfrm>
        </p:grpSpPr>
        <p:sp>
          <p:nvSpPr>
            <p:cNvPr id="120"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21" name="Shape 194"/>
            <p:cNvGrpSpPr/>
            <p:nvPr/>
          </p:nvGrpSpPr>
          <p:grpSpPr>
            <a:xfrm>
              <a:off x="6847707" y="2014681"/>
              <a:ext cx="1613145" cy="849418"/>
              <a:chOff x="6430190" y="1230979"/>
              <a:chExt cx="1613145" cy="849418"/>
            </a:xfrm>
          </p:grpSpPr>
          <p:grpSp>
            <p:nvGrpSpPr>
              <p:cNvPr id="122" name="Shape 196"/>
              <p:cNvGrpSpPr/>
              <p:nvPr/>
            </p:nvGrpSpPr>
            <p:grpSpPr>
              <a:xfrm>
                <a:off x="6430190" y="1230979"/>
                <a:ext cx="1613145" cy="568473"/>
                <a:chOff x="5490387" y="1527312"/>
                <a:chExt cx="1613145" cy="568473"/>
              </a:xfrm>
            </p:grpSpPr>
            <p:sp>
              <p:nvSpPr>
                <p:cNvPr id="126"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33"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34"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23"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24"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137" name="Group 136"/>
          <p:cNvGrpSpPr/>
          <p:nvPr/>
        </p:nvGrpSpPr>
        <p:grpSpPr>
          <a:xfrm>
            <a:off x="6703547" y="2548528"/>
            <a:ext cx="1744133" cy="896936"/>
            <a:chOff x="6775984" y="1967163"/>
            <a:chExt cx="1744133" cy="896936"/>
          </a:xfrm>
        </p:grpSpPr>
        <p:sp>
          <p:nvSpPr>
            <p:cNvPr id="138" name="AutoShape 1"/>
            <p:cNvSpPr>
              <a:spLocks noChangeArrowheads="1"/>
            </p:cNvSpPr>
            <p:nvPr/>
          </p:nvSpPr>
          <p:spPr bwMode="auto">
            <a:xfrm>
              <a:off x="6775984" y="1967163"/>
              <a:ext cx="1744133" cy="864803"/>
            </a:xfrm>
            <a:prstGeom prst="roundRect">
              <a:avLst>
                <a:gd name="adj" fmla="val 7589"/>
              </a:avLst>
            </a:prstGeom>
            <a:solidFill>
              <a:srgbClr val="A6A6A6"/>
            </a:solidFill>
            <a:ln w="9525" cap="flat">
              <a:solidFill>
                <a:srgbClr val="FFFFFF"/>
              </a:solidFill>
              <a:round/>
              <a:headEnd/>
              <a:tailEnd/>
            </a:ln>
            <a:effectLst>
              <a:outerShdw blurRad="50800" dist="38100" dir="2700000" algn="tl" rotWithShape="0">
                <a:srgbClr val="000000">
                  <a:alpha val="43000"/>
                </a:srgbClr>
              </a:outerShdw>
            </a:effectLst>
            <a:extLst/>
          </p:spPr>
          <p:txBody>
            <a:bodyPr wrap="none" anchor="ctr"/>
            <a:lstStyle/>
            <a:p>
              <a:r>
                <a:rPr lang="en-US" dirty="0" smtClean="0"/>
                <a:t> </a:t>
              </a:r>
              <a:endParaRPr lang="en-US" dirty="0"/>
            </a:p>
          </p:txBody>
        </p:sp>
        <p:grpSp>
          <p:nvGrpSpPr>
            <p:cNvPr id="139" name="Shape 194"/>
            <p:cNvGrpSpPr/>
            <p:nvPr/>
          </p:nvGrpSpPr>
          <p:grpSpPr>
            <a:xfrm>
              <a:off x="6847707" y="2014681"/>
              <a:ext cx="1613145" cy="849418"/>
              <a:chOff x="6430190" y="1230979"/>
              <a:chExt cx="1613145" cy="849418"/>
            </a:xfrm>
          </p:grpSpPr>
          <p:grpSp>
            <p:nvGrpSpPr>
              <p:cNvPr id="140" name="Shape 196"/>
              <p:cNvGrpSpPr/>
              <p:nvPr/>
            </p:nvGrpSpPr>
            <p:grpSpPr>
              <a:xfrm>
                <a:off x="6430190" y="1230979"/>
                <a:ext cx="1613145" cy="568473"/>
                <a:chOff x="5490387" y="1527312"/>
                <a:chExt cx="1613145" cy="568473"/>
              </a:xfrm>
            </p:grpSpPr>
            <p:sp>
              <p:nvSpPr>
                <p:cNvPr id="143" name="Shape 197"/>
                <p:cNvSpPr/>
                <p:nvPr/>
              </p:nvSpPr>
              <p:spPr>
                <a:xfrm>
                  <a:off x="5490387" y="1527312"/>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44" name="Shape 198"/>
                <p:cNvSpPr/>
                <p:nvPr/>
              </p:nvSpPr>
              <p:spPr>
                <a:xfrm>
                  <a:off x="5490387" y="1823643"/>
                  <a:ext cx="1613145" cy="272143"/>
                </a:xfrm>
                <a:prstGeom prst="roundRect">
                  <a:avLst>
                    <a:gd name="adj" fmla="val 17740"/>
                  </a:avLst>
                </a:prstGeom>
                <a:solidFill>
                  <a:srgbClr val="33928A"/>
                </a:solidFill>
                <a:ln>
                  <a:solidFill>
                    <a:srgbClr val="FFFFFF"/>
                  </a:solid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Service Nodes</a:t>
                  </a:r>
                </a:p>
              </p:txBody>
            </p:sp>
            <p:sp>
              <p:nvSpPr>
                <p:cNvPr id="145" name="Shape 199"/>
                <p:cNvSpPr/>
                <p:nvPr/>
              </p:nvSpPr>
              <p:spPr>
                <a:xfrm>
                  <a:off x="6846607" y="1563850"/>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grpSp>
          <p:sp>
            <p:nvSpPr>
              <p:cNvPr id="141" name="Shape 200"/>
              <p:cNvSpPr txBox="1"/>
              <p:nvPr/>
            </p:nvSpPr>
            <p:spPr>
              <a:xfrm>
                <a:off x="6880835" y="1803399"/>
                <a:ext cx="697802" cy="276998"/>
              </a:xfrm>
              <a:prstGeom prst="rect">
                <a:avLst/>
              </a:prstGeom>
              <a:noFill/>
              <a:ln>
                <a:noFill/>
              </a:ln>
            </p:spPr>
            <p:txBody>
              <a:bodyPr lIns="91425" tIns="45700" rIns="91425" bIns="45700" anchor="t" anchorCtr="0">
                <a:normAutofit/>
              </a:bodyPr>
              <a:lstStyle/>
              <a:p>
                <a:pPr marL="0" marR="0" lvl="0" indent="0" algn="ctr" rtl="0">
                  <a:lnSpc>
                    <a:spcPct val="100000"/>
                  </a:lnSpc>
                  <a:spcBef>
                    <a:spcPts val="0"/>
                  </a:spcBef>
                  <a:spcAft>
                    <a:spcPts val="0"/>
                  </a:spcAft>
                  <a:buClr>
                    <a:schemeClr val="dk1"/>
                  </a:buClr>
                  <a:buSzPct val="25000"/>
                  <a:buFont typeface="Arial"/>
                  <a:buNone/>
                </a:pPr>
                <a:r>
                  <a:rPr lang="en-US" sz="1200" b="0" i="0" u="none" strike="noStrike" cap="none" baseline="0" dirty="0" smtClean="0">
                    <a:solidFill>
                      <a:srgbClr val="FFFFFF"/>
                    </a:solidFill>
                    <a:latin typeface="Arial"/>
                    <a:ea typeface="Arial"/>
                    <a:cs typeface="Arial"/>
                    <a:sym typeface="Arial"/>
                    <a:rtl val="0"/>
                  </a:rPr>
                  <a:t>Service</a:t>
                </a:r>
                <a:endParaRPr lang="en-US" sz="1200" b="0" i="0" u="none" strike="noStrike" cap="none" baseline="0" dirty="0">
                  <a:solidFill>
                    <a:srgbClr val="FFFFFF"/>
                  </a:solidFill>
                  <a:latin typeface="Arial"/>
                  <a:ea typeface="Arial"/>
                  <a:cs typeface="Arial"/>
                  <a:sym typeface="Arial"/>
                  <a:rtl val="0"/>
                </a:endParaRPr>
              </a:p>
            </p:txBody>
          </p:sp>
          <p:sp>
            <p:nvSpPr>
              <p:cNvPr id="142" name="Shape 201"/>
              <p:cNvSpPr/>
              <p:nvPr/>
            </p:nvSpPr>
            <p:spPr>
              <a:xfrm>
                <a:off x="7807128" y="1574578"/>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grpSp>
        <p:nvGrpSpPr>
          <p:cNvPr id="3" name="Group 2"/>
          <p:cNvGrpSpPr/>
          <p:nvPr/>
        </p:nvGrpSpPr>
        <p:grpSpPr>
          <a:xfrm>
            <a:off x="1337265" y="2958595"/>
            <a:ext cx="3435079" cy="682750"/>
            <a:chOff x="201665" y="1543374"/>
            <a:chExt cx="3435079" cy="682750"/>
          </a:xfrm>
        </p:grpSpPr>
        <p:sp>
          <p:nvSpPr>
            <p:cNvPr id="2" name="Rounded Rectangle 1"/>
            <p:cNvSpPr/>
            <p:nvPr/>
          </p:nvSpPr>
          <p:spPr>
            <a:xfrm>
              <a:off x="201665" y="1543374"/>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t"/>
            <a:lstStyle/>
            <a:p>
              <a:r>
                <a:rPr lang="en-US" b="1" dirty="0">
                  <a:solidFill>
                    <a:srgbClr val="FFFFFF"/>
                  </a:solidFill>
                </a:rPr>
                <a:t>Loggregator</a:t>
              </a:r>
              <a:endParaRPr lang="en-US" dirty="0"/>
            </a:p>
          </p:txBody>
        </p:sp>
        <p:sp>
          <p:nvSpPr>
            <p:cNvPr id="125" name="AutoShape 23"/>
            <p:cNvSpPr>
              <a:spLocks noChangeArrowheads="1"/>
            </p:cNvSpPr>
            <p:nvPr/>
          </p:nvSpPr>
          <p:spPr bwMode="auto">
            <a:xfrm>
              <a:off x="339764" y="1911774"/>
              <a:ext cx="1239524" cy="249818"/>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Doppler</a:t>
              </a:r>
              <a:endParaRPr lang="en-US" sz="1200" dirty="0">
                <a:solidFill>
                  <a:srgbClr val="FFFFFF"/>
                </a:solidFill>
              </a:endParaRPr>
            </a:p>
          </p:txBody>
        </p:sp>
        <p:sp>
          <p:nvSpPr>
            <p:cNvPr id="127" name="AutoShape 23"/>
            <p:cNvSpPr>
              <a:spLocks noChangeArrowheads="1"/>
            </p:cNvSpPr>
            <p:nvPr/>
          </p:nvSpPr>
          <p:spPr bwMode="auto">
            <a:xfrm>
              <a:off x="1671535" y="1622787"/>
              <a:ext cx="1873729"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Traffic Controller</a:t>
              </a:r>
              <a:endParaRPr lang="en-US" sz="1200" dirty="0">
                <a:solidFill>
                  <a:srgbClr val="FFFFFF"/>
                </a:solidFill>
              </a:endParaRPr>
            </a:p>
          </p:txBody>
        </p:sp>
        <p:sp>
          <p:nvSpPr>
            <p:cNvPr id="128" name="AutoShape 23"/>
            <p:cNvSpPr>
              <a:spLocks noChangeArrowheads="1"/>
            </p:cNvSpPr>
            <p:nvPr/>
          </p:nvSpPr>
          <p:spPr bwMode="auto">
            <a:xfrm>
              <a:off x="1671535" y="1915996"/>
              <a:ext cx="1873301" cy="243955"/>
            </a:xfrm>
            <a:prstGeom prst="roundRect">
              <a:avLst>
                <a:gd name="adj" fmla="val 468"/>
              </a:avLst>
            </a:prstGeom>
            <a:solidFill>
              <a:srgbClr val="007CA2"/>
            </a:solidFill>
            <a:ln w="12700" cap="flat" cmpd="sng">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Log Firehose</a:t>
              </a:r>
              <a:endParaRPr lang="en-US" sz="1200" dirty="0">
                <a:solidFill>
                  <a:srgbClr val="FFFFFF"/>
                </a:solidFill>
              </a:endParaRPr>
            </a:p>
          </p:txBody>
        </p:sp>
      </p:grpSp>
      <p:sp>
        <p:nvSpPr>
          <p:cNvPr id="131" name="AutoShape 5"/>
          <p:cNvSpPr>
            <a:spLocks noChangeArrowheads="1"/>
          </p:cNvSpPr>
          <p:nvPr/>
        </p:nvSpPr>
        <p:spPr bwMode="auto">
          <a:xfrm>
            <a:off x="4810829" y="2011318"/>
            <a:ext cx="1663133" cy="389632"/>
          </a:xfrm>
          <a:prstGeom prst="roundRect">
            <a:avLst>
              <a:gd name="adj" fmla="val 7401"/>
            </a:avLst>
          </a:prstGeom>
          <a:solidFill>
            <a:srgbClr val="33928A"/>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BBS</a:t>
            </a:r>
            <a:endParaRPr lang="en-US" sz="1800" b="1" dirty="0">
              <a:solidFill>
                <a:srgbClr val="FFFFFF"/>
              </a:solidFill>
            </a:endParaRPr>
          </a:p>
        </p:txBody>
      </p:sp>
      <p:sp>
        <p:nvSpPr>
          <p:cNvPr id="132" name="Rounded Rectangle 131"/>
          <p:cNvSpPr/>
          <p:nvPr/>
        </p:nvSpPr>
        <p:spPr>
          <a:xfrm>
            <a:off x="1339645" y="2962349"/>
            <a:ext cx="3435079" cy="682750"/>
          </a:xfrm>
          <a:prstGeom prst="roundRect">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Logging / Metrics</a:t>
            </a:r>
            <a:endParaRPr lang="en-US" sz="1800" dirty="0"/>
          </a:p>
        </p:txBody>
      </p:sp>
      <p:sp>
        <p:nvSpPr>
          <p:cNvPr id="146" name="Rounded Rectangle 145"/>
          <p:cNvSpPr/>
          <p:nvPr/>
        </p:nvSpPr>
        <p:spPr>
          <a:xfrm>
            <a:off x="1337265" y="872207"/>
            <a:ext cx="5136697" cy="2010138"/>
          </a:xfrm>
          <a:prstGeom prst="roundRect">
            <a:avLst>
              <a:gd name="adj" fmla="val 2308"/>
            </a:avLst>
          </a:prstGeom>
          <a:solidFill>
            <a:srgbClr val="33928A"/>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FFFF"/>
                </a:solidFill>
              </a:rPr>
              <a:t>Elastic Container Runtime</a:t>
            </a:r>
            <a:endParaRPr lang="en-US" sz="1800" dirty="0"/>
          </a:p>
        </p:txBody>
      </p:sp>
      <p:sp>
        <p:nvSpPr>
          <p:cNvPr id="147" name="AutoShape 5"/>
          <p:cNvSpPr>
            <a:spLocks noChangeArrowheads="1"/>
          </p:cNvSpPr>
          <p:nvPr/>
        </p:nvSpPr>
        <p:spPr bwMode="auto">
          <a:xfrm>
            <a:off x="4837299" y="2962349"/>
            <a:ext cx="1663133" cy="701034"/>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Application</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1" dirty="0" smtClean="0">
                <a:solidFill>
                  <a:srgbClr val="FFFFFF"/>
                </a:solidFill>
              </a:rPr>
              <a:t>Access</a:t>
            </a:r>
            <a:endParaRPr lang="en-US" sz="2000" b="1" dirty="0">
              <a:solidFill>
                <a:srgbClr val="FFFFFF"/>
              </a:solidFill>
            </a:endParaRPr>
          </a:p>
        </p:txBody>
      </p:sp>
      <p:sp>
        <p:nvSpPr>
          <p:cNvPr id="148" name="AutoShape 3"/>
          <p:cNvSpPr>
            <a:spLocks noChangeArrowheads="1"/>
          </p:cNvSpPr>
          <p:nvPr/>
        </p:nvSpPr>
        <p:spPr bwMode="auto">
          <a:xfrm>
            <a:off x="3045802" y="388970"/>
            <a:ext cx="3386288" cy="387796"/>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Platform Access</a:t>
            </a:r>
            <a:endParaRPr lang="en-US" sz="1600" b="1" dirty="0">
              <a:solidFill>
                <a:srgbClr val="FFFFFF"/>
              </a:solidFill>
            </a:endParaRPr>
          </a:p>
        </p:txBody>
      </p:sp>
      <p:sp>
        <p:nvSpPr>
          <p:cNvPr id="149" name="AutoShape 3"/>
          <p:cNvSpPr>
            <a:spLocks noChangeArrowheads="1"/>
          </p:cNvSpPr>
          <p:nvPr/>
        </p:nvSpPr>
        <p:spPr bwMode="auto">
          <a:xfrm>
            <a:off x="6671034" y="453066"/>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Ops Manager</a:t>
            </a:r>
            <a:endParaRPr lang="en-US" sz="1600" b="1" dirty="0">
              <a:solidFill>
                <a:srgbClr val="FFFFFF"/>
              </a:solidFill>
            </a:endParaRPr>
          </a:p>
        </p:txBody>
      </p:sp>
      <p:sp>
        <p:nvSpPr>
          <p:cNvPr id="150" name="AutoShape 3"/>
          <p:cNvSpPr>
            <a:spLocks noChangeArrowheads="1"/>
          </p:cNvSpPr>
          <p:nvPr/>
        </p:nvSpPr>
        <p:spPr bwMode="auto">
          <a:xfrm>
            <a:off x="6667794" y="1490128"/>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151" name="AutoShape 3"/>
          <p:cNvSpPr>
            <a:spLocks noChangeArrowheads="1"/>
          </p:cNvSpPr>
          <p:nvPr/>
        </p:nvSpPr>
        <p:spPr bwMode="auto">
          <a:xfrm>
            <a:off x="6667794" y="2552610"/>
            <a:ext cx="1761336" cy="890081"/>
          </a:xfrm>
          <a:prstGeom prst="roundRect">
            <a:avLst>
              <a:gd name="adj" fmla="val 4579"/>
            </a:avLst>
          </a:prstGeom>
          <a:solidFill>
            <a:srgbClr val="33928A"/>
          </a:solidFill>
          <a:ln>
            <a:solidFill>
              <a:srgbClr val="FFFFFF"/>
            </a:solidFill>
          </a:ln>
          <a:effectLst>
            <a:outerShdw blurRad="63500" dist="75597" dir="1064680" algn="ctr" rotWithShape="0">
              <a:srgbClr val="808080">
                <a:alpha val="35036"/>
              </a:srgbClr>
            </a:outerShdw>
          </a:effectLst>
        </p:spPr>
        <p:txBody>
          <a:bodyPr lIns="32004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smtClean="0">
                <a:solidFill>
                  <a:srgbClr val="FFFFFF"/>
                </a:solidFill>
              </a:rPr>
              <a:t>Service</a:t>
            </a:r>
            <a:endParaRPr lang="en-US" sz="1600" b="1" dirty="0">
              <a:solidFill>
                <a:srgbClr val="FFFFFF"/>
              </a:solidFill>
            </a:endParaRPr>
          </a:p>
        </p:txBody>
      </p:sp>
      <p:sp>
        <p:nvSpPr>
          <p:cNvPr id="201" name="Rounded Rectangle 200"/>
          <p:cNvSpPr/>
          <p:nvPr/>
        </p:nvSpPr>
        <p:spPr bwMode="auto">
          <a:xfrm rot="16200000">
            <a:off x="-360697" y="2003327"/>
            <a:ext cx="2760500" cy="492726"/>
          </a:xfrm>
          <a:prstGeom prst="roundRect">
            <a:avLst>
              <a:gd name="adj" fmla="val 17740"/>
            </a:avLst>
          </a:prstGeom>
          <a:solidFill>
            <a:srgbClr val="33928A"/>
          </a:solidFill>
          <a:ln w="41275">
            <a:noFill/>
            <a:round/>
            <a:headEnd/>
            <a:tailEnd/>
          </a:ln>
        </p:spPr>
        <p:txBody>
          <a:bodyPr wrap="none" lIns="91440" tIns="0" rIns="91440" bIns="0" rtlCol="0" anchor="ctr"/>
          <a:lstStyle/>
          <a:p>
            <a:pPr algn="ctr"/>
            <a:r>
              <a:rPr lang="en-US" sz="1800" dirty="0">
                <a:solidFill>
                  <a:prstClr val="white">
                    <a:lumMod val="95000"/>
                  </a:prstClr>
                </a:solidFill>
                <a:latin typeface="Calibri"/>
              </a:rPr>
              <a:t>Dynamic </a:t>
            </a:r>
            <a:r>
              <a:rPr lang="en-US" sz="1800" dirty="0" smtClean="0">
                <a:solidFill>
                  <a:prstClr val="white">
                    <a:lumMod val="95000"/>
                  </a:prstClr>
                </a:solidFill>
                <a:latin typeface="Calibri"/>
              </a:rPr>
              <a:t>Router</a:t>
            </a:r>
          </a:p>
        </p:txBody>
      </p:sp>
      <p:sp>
        <p:nvSpPr>
          <p:cNvPr id="202" name="Shape 346"/>
          <p:cNvSpPr/>
          <p:nvPr/>
        </p:nvSpPr>
        <p:spPr>
          <a:xfrm>
            <a:off x="856193" y="3171326"/>
            <a:ext cx="355844" cy="342035"/>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6097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8"/>
                                        </p:tgtEl>
                                      </p:cBhvr>
                                    </p:animEffect>
                                    <p:set>
                                      <p:cBhvr>
                                        <p:cTn id="7" dur="1" fill="hold">
                                          <p:stCondLst>
                                            <p:cond delay="499"/>
                                          </p:stCondLst>
                                        </p:cTn>
                                        <p:tgtEl>
                                          <p:spTgt spid="14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46"/>
                                        </p:tgtEl>
                                      </p:cBhvr>
                                    </p:animEffect>
                                    <p:set>
                                      <p:cBhvr>
                                        <p:cTn id="12" dur="1" fill="hold">
                                          <p:stCondLst>
                                            <p:cond delay="499"/>
                                          </p:stCondLst>
                                        </p:cTn>
                                        <p:tgtEl>
                                          <p:spTgt spid="1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7"/>
                                        </p:tgtEl>
                                      </p:cBhvr>
                                    </p:animEffect>
                                    <p:set>
                                      <p:cBhvr>
                                        <p:cTn id="22" dur="1" fill="hold">
                                          <p:stCondLst>
                                            <p:cond delay="499"/>
                                          </p:stCondLst>
                                        </p:cTn>
                                        <p:tgtEl>
                                          <p:spTgt spid="1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49"/>
                                        </p:tgtEl>
                                      </p:cBhvr>
                                    </p:animEffect>
                                    <p:set>
                                      <p:cBhvr>
                                        <p:cTn id="27" dur="1" fill="hold">
                                          <p:stCondLst>
                                            <p:cond delay="499"/>
                                          </p:stCondLst>
                                        </p:cTn>
                                        <p:tgtEl>
                                          <p:spTgt spid="14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51"/>
                                        </p:tgtEl>
                                      </p:cBhvr>
                                    </p:animEffect>
                                    <p:set>
                                      <p:cBhvr>
                                        <p:cTn id="32" dur="1" fill="hold">
                                          <p:stCondLst>
                                            <p:cond delay="499"/>
                                          </p:stCondLst>
                                        </p:cTn>
                                        <p:tgtEl>
                                          <p:spTgt spid="151"/>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150"/>
                                        </p:tgtEl>
                                      </p:cBhvr>
                                    </p:animEffect>
                                    <p:set>
                                      <p:cBhvr>
                                        <p:cTn id="35"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46" grpId="0" animBg="1"/>
      <p:bldP spid="147" grpId="0" animBg="1"/>
      <p:bldP spid="148" grpId="0" animBg="1"/>
      <p:bldP spid="149" grpId="0" animBg="1"/>
      <p:bldP spid="150" grpId="0" animBg="1"/>
      <p:bldP spid="1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grpSp>
        <p:nvGrpSpPr>
          <p:cNvPr id="2" name="Group 24"/>
          <p:cNvGrpSpPr/>
          <p:nvPr/>
        </p:nvGrpSpPr>
        <p:grpSpPr>
          <a:xfrm>
            <a:off x="3754006" y="2328641"/>
            <a:ext cx="1187450" cy="800195"/>
            <a:chOff x="1314450" y="2381250"/>
            <a:chExt cx="1847850" cy="1245223"/>
          </a:xfrm>
        </p:grpSpPr>
        <p:sp>
          <p:nvSpPr>
            <p:cNvPr id="24" name="Rounded Rectangle 23"/>
            <p:cNvSpPr/>
            <p:nvPr/>
          </p:nvSpPr>
          <p:spPr>
            <a:xfrm>
              <a:off x="1752600" y="2806700"/>
              <a:ext cx="1028700" cy="635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2" name="Picture 21" descr="cf-green.png"/>
            <p:cNvPicPr>
              <a:picLocks noChangeAspect="1"/>
            </p:cNvPicPr>
            <p:nvPr/>
          </p:nvPicPr>
          <p:blipFill>
            <a:blip r:embed="rId4"/>
            <a:stretch>
              <a:fillRect/>
            </a:stretch>
          </p:blipFill>
          <p:spPr>
            <a:xfrm>
              <a:off x="1314450" y="2381250"/>
              <a:ext cx="1847850" cy="1245223"/>
            </a:xfrm>
            <a:prstGeom prst="rect">
              <a:avLst/>
            </a:prstGeom>
          </p:spPr>
        </p:pic>
      </p:gr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139607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b="1" cap="all" dirty="0" smtClean="0">
                <a:solidFill>
                  <a:srgbClr val="74CEC7"/>
                </a:solidFill>
              </a:rPr>
              <a:t>D e m o</a:t>
            </a:r>
            <a:endParaRPr lang="en" sz="2100" b="1" cap="all" dirty="0">
              <a:solidFill>
                <a:srgbClr val="74CEC7"/>
              </a:solidFill>
            </a:endParaRPr>
          </a:p>
        </p:txBody>
      </p:sp>
    </p:spTree>
    <p:extLst>
      <p:ext uri="{BB962C8B-B14F-4D97-AF65-F5344CB8AC3E}">
        <p14:creationId xmlns:p14="http://schemas.microsoft.com/office/powerpoint/2010/main" val="1419791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2329181" y="1643184"/>
            <a:ext cx="1328130"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74" y="125392"/>
            <a:ext cx="8410575" cy="539844"/>
          </a:xfrm>
        </p:spPr>
        <p:txBody>
          <a:bodyPr/>
          <a:lstStyle/>
          <a:p>
            <a:r>
              <a:rPr lang="en-US" sz="2800" dirty="0">
                <a:solidFill>
                  <a:srgbClr val="2C95DD"/>
                </a:solidFill>
              </a:rPr>
              <a:t>Overview: Pushing an Application</a:t>
            </a:r>
          </a:p>
        </p:txBody>
      </p:sp>
      <p:pic>
        <p:nvPicPr>
          <p:cNvPr id="4"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2877" y="1643184"/>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657311" y="873586"/>
            <a:ext cx="5169845" cy="3705975"/>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 name="TextBox 5"/>
          <p:cNvSpPr txBox="1"/>
          <p:nvPr/>
        </p:nvSpPr>
        <p:spPr>
          <a:xfrm>
            <a:off x="238203" y="1581150"/>
            <a:ext cx="1745703" cy="430887"/>
          </a:xfrm>
          <a:prstGeom prst="rect">
            <a:avLst/>
          </a:prstGeom>
          <a:noFill/>
        </p:spPr>
        <p:txBody>
          <a:bodyPr wrap="square" lIns="0" tIns="0" rIns="0" bIns="0" rtlCol="0">
            <a:spAutoFit/>
          </a:bodyPr>
          <a:lstStyle/>
          <a:p>
            <a:pPr marL="342900" indent="-342900">
              <a:buFont typeface="+mj-ea"/>
              <a:buAutoNum type="circleNumDbPlain"/>
            </a:pPr>
            <a:r>
              <a:rPr lang="en-US" dirty="0" smtClean="0">
                <a:solidFill>
                  <a:srgbClr val="FFFFFF"/>
                </a:solidFill>
              </a:rPr>
              <a:t>Upload app bits and metadata</a:t>
            </a:r>
          </a:p>
        </p:txBody>
      </p:sp>
      <p:sp>
        <p:nvSpPr>
          <p:cNvPr id="8" name="TextBox 7"/>
          <p:cNvSpPr txBox="1"/>
          <p:nvPr/>
        </p:nvSpPr>
        <p:spPr>
          <a:xfrm>
            <a:off x="2362200" y="1740675"/>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34" name="Rounded Rectangle 33"/>
          <p:cNvSpPr/>
          <p:nvPr/>
        </p:nvSpPr>
        <p:spPr bwMode="auto">
          <a:xfrm rot="16200000">
            <a:off x="2108826" y="2544762"/>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algn="ct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27" name="Oval 42"/>
          <p:cNvSpPr/>
          <p:nvPr/>
        </p:nvSpPr>
        <p:spPr>
          <a:xfrm>
            <a:off x="3841318" y="3070528"/>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a:spLocks noChangeArrowheads="1"/>
          </p:cNvSpPr>
          <p:nvPr/>
        </p:nvSpPr>
        <p:spPr bwMode="auto">
          <a:xfrm>
            <a:off x="4273144" y="975211"/>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err="1" smtClean="0">
                <a:solidFill>
                  <a:schemeClr val="bg1"/>
                </a:solidFill>
                <a:latin typeface="+mn-lt"/>
                <a:ea typeface="+mn-ea"/>
              </a:rPr>
              <a:t>Blobstore</a:t>
            </a:r>
            <a:endParaRPr lang="en-US" sz="1200" b="1" dirty="0">
              <a:solidFill>
                <a:schemeClr val="bg1"/>
              </a:solidFill>
              <a:latin typeface="+mn-lt"/>
              <a:ea typeface="+mn-ea"/>
            </a:endParaRPr>
          </a:p>
        </p:txBody>
      </p:sp>
      <p:sp>
        <p:nvSpPr>
          <p:cNvPr id="26" name="Oval 194"/>
          <p:cNvSpPr/>
          <p:nvPr/>
        </p:nvSpPr>
        <p:spPr>
          <a:xfrm>
            <a:off x="4318266" y="1089215"/>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923260" y="975211"/>
            <a:ext cx="2590799" cy="443726"/>
            <a:chOff x="6057118" y="925559"/>
            <a:chExt cx="2590799" cy="443726"/>
          </a:xfrm>
        </p:grpSpPr>
        <p:sp>
          <p:nvSpPr>
            <p:cNvPr id="44" name="Rounded Rectangle 43"/>
            <p:cNvSpPr>
              <a:spLocks noChangeArrowheads="1"/>
            </p:cNvSpPr>
            <p:nvPr/>
          </p:nvSpPr>
          <p:spPr bwMode="auto">
            <a:xfrm>
              <a:off x="6057118" y="925559"/>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46" name="Oval 194"/>
            <p:cNvSpPr/>
            <p:nvPr/>
          </p:nvSpPr>
          <p:spPr>
            <a:xfrm>
              <a:off x="6120624" y="10395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961603" y="1568058"/>
            <a:ext cx="1574503" cy="443726"/>
            <a:chOff x="5181600" y="2326964"/>
            <a:chExt cx="1533402" cy="443726"/>
          </a:xfrm>
        </p:grpSpPr>
        <p:sp>
          <p:nvSpPr>
            <p:cNvPr id="47" name="Rounded Rectangle 46"/>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51"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6933400" y="1568058"/>
            <a:ext cx="1585224" cy="443726"/>
            <a:chOff x="7153397" y="2326964"/>
            <a:chExt cx="1533402" cy="443726"/>
          </a:xfrm>
        </p:grpSpPr>
        <p:sp>
          <p:nvSpPr>
            <p:cNvPr id="49" name="Rounded Rectangle 48"/>
            <p:cNvSpPr>
              <a:spLocks noChangeArrowheads="1"/>
            </p:cNvSpPr>
            <p:nvPr/>
          </p:nvSpPr>
          <p:spPr bwMode="auto">
            <a:xfrm>
              <a:off x="7153397"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Service Broker Node(s)</a:t>
              </a:r>
              <a:endParaRPr lang="en-US" sz="1200" b="1" dirty="0">
                <a:solidFill>
                  <a:schemeClr val="bg1"/>
                </a:solidFill>
                <a:latin typeface="+mn-lt"/>
                <a:ea typeface="+mn-ea"/>
              </a:endParaRPr>
            </a:p>
          </p:txBody>
        </p:sp>
        <p:sp>
          <p:nvSpPr>
            <p:cNvPr id="53" name="Rectangle 175"/>
            <p:cNvSpPr/>
            <p:nvPr/>
          </p:nvSpPr>
          <p:spPr>
            <a:xfrm>
              <a:off x="7215230" y="2435054"/>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762637" y="3212154"/>
            <a:ext cx="1099435" cy="781049"/>
            <a:chOff x="5412945" y="3105151"/>
            <a:chExt cx="1099435" cy="781049"/>
          </a:xfrm>
        </p:grpSpPr>
        <p:sp>
          <p:nvSpPr>
            <p:cNvPr id="86" name="Rounded Rectangle 85"/>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7"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67437" y="3091504"/>
            <a:ext cx="1099435" cy="781049"/>
            <a:chOff x="5412945" y="3105151"/>
            <a:chExt cx="1099435" cy="781049"/>
          </a:xfrm>
        </p:grpSpPr>
        <p:sp>
          <p:nvSpPr>
            <p:cNvPr id="89" name="Rounded Rectangle 8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90"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407617" y="2970854"/>
            <a:ext cx="1099435" cy="781049"/>
            <a:chOff x="5412945" y="3105151"/>
            <a:chExt cx="1099435" cy="781049"/>
          </a:xfrm>
        </p:grpSpPr>
        <p:sp>
          <p:nvSpPr>
            <p:cNvPr id="59" name="Rounded Rectangle 58"/>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CELL</a:t>
              </a:r>
              <a:endParaRPr lang="en-US" sz="1200" b="1" dirty="0">
                <a:solidFill>
                  <a:schemeClr val="bg1"/>
                </a:solidFill>
                <a:latin typeface="+mn-lt"/>
                <a:ea typeface="+mn-ea"/>
              </a:endParaRPr>
            </a:p>
          </p:txBody>
        </p:sp>
        <p:sp>
          <p:nvSpPr>
            <p:cNvPr id="75"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572904" y="2000053"/>
            <a:ext cx="854721"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1"/>
                </a:solidFill>
              </a:rPr>
              <a:t>+ app MD</a:t>
            </a:r>
          </a:p>
        </p:txBody>
      </p:sp>
      <p:sp>
        <p:nvSpPr>
          <p:cNvPr id="91" name="Diamond 87"/>
          <p:cNvSpPr/>
          <p:nvPr/>
        </p:nvSpPr>
        <p:spPr>
          <a:xfrm>
            <a:off x="2464594" y="2052758"/>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Diamond 87"/>
          <p:cNvSpPr/>
          <p:nvPr/>
        </p:nvSpPr>
        <p:spPr>
          <a:xfrm>
            <a:off x="5346870" y="1151363"/>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5617210" y="3358606"/>
            <a:ext cx="679853" cy="307777"/>
            <a:chOff x="5588669" y="3459283"/>
            <a:chExt cx="679853" cy="307777"/>
          </a:xfrm>
        </p:grpSpPr>
        <p:sp>
          <p:nvSpPr>
            <p:cNvPr id="93"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4" name="TextBox 93"/>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6" name="Teardrop 95"/>
          <p:cNvSpPr/>
          <p:nvPr/>
        </p:nvSpPr>
        <p:spPr>
          <a:xfrm rot="18900000">
            <a:off x="6220553" y="346213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ardrop 97"/>
          <p:cNvSpPr/>
          <p:nvPr/>
        </p:nvSpPr>
        <p:spPr>
          <a:xfrm rot="18900000">
            <a:off x="5559478" y="118305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581119" y="975211"/>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grpSp>
        <p:nvGrpSpPr>
          <p:cNvPr id="19" name="Group 18"/>
          <p:cNvGrpSpPr/>
          <p:nvPr/>
        </p:nvGrpSpPr>
        <p:grpSpPr>
          <a:xfrm>
            <a:off x="4961444" y="2277052"/>
            <a:ext cx="1565494" cy="443726"/>
            <a:chOff x="4251036" y="2064226"/>
            <a:chExt cx="1565494" cy="443726"/>
          </a:xfrm>
        </p:grpSpPr>
        <p:sp>
          <p:nvSpPr>
            <p:cNvPr id="50" name="Shape 332"/>
            <p:cNvSpPr/>
            <p:nvPr/>
          </p:nvSpPr>
          <p:spPr>
            <a:xfrm>
              <a:off x="4251036"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a:solidFill>
                    <a:schemeClr val="lt1"/>
                  </a:solidFill>
                  <a:latin typeface="Arial"/>
                  <a:ea typeface="Arial"/>
                  <a:cs typeface="Arial"/>
                  <a:sym typeface="Arial"/>
                </a:rPr>
                <a:t>Cloud Controller Bridge</a:t>
              </a:r>
            </a:p>
          </p:txBody>
        </p:sp>
        <p:sp>
          <p:nvSpPr>
            <p:cNvPr id="54" name="Shape 333"/>
            <p:cNvSpPr/>
            <p:nvPr/>
          </p:nvSpPr>
          <p:spPr>
            <a:xfrm>
              <a:off x="4316214" y="2211417"/>
              <a:ext cx="218351" cy="216988"/>
            </a:xfrm>
            <a:prstGeom prst="blockArc">
              <a:avLst>
                <a:gd name="adj1" fmla="val 10800000"/>
                <a:gd name="adj2" fmla="val 0"/>
                <a:gd name="adj3" fmla="val 25000"/>
              </a:avLst>
            </a:prstGeom>
            <a:solidFill>
              <a:schemeClr val="lt1"/>
            </a:solid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6" name="Group 15"/>
          <p:cNvGrpSpPr/>
          <p:nvPr/>
        </p:nvGrpSpPr>
        <p:grpSpPr>
          <a:xfrm>
            <a:off x="6916370" y="2277052"/>
            <a:ext cx="1593085" cy="443726"/>
            <a:chOff x="6213824" y="2064226"/>
            <a:chExt cx="1565494" cy="443726"/>
          </a:xfrm>
        </p:grpSpPr>
        <p:sp>
          <p:nvSpPr>
            <p:cNvPr id="55" name="Shape 332"/>
            <p:cNvSpPr/>
            <p:nvPr/>
          </p:nvSpPr>
          <p:spPr>
            <a:xfrm>
              <a:off x="6213824" y="2064226"/>
              <a:ext cx="1565494" cy="443726"/>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SzPct val="25000"/>
                <a:buNone/>
              </a:pPr>
              <a:r>
                <a:rPr lang="en-US" sz="1200" b="1" i="0" u="none" strike="noStrike" cap="none" dirty="0" smtClean="0">
                  <a:solidFill>
                    <a:schemeClr val="lt1"/>
                  </a:solidFill>
                  <a:latin typeface="Arial"/>
                  <a:ea typeface="Arial"/>
                  <a:cs typeface="Arial"/>
                  <a:sym typeface="Arial"/>
                </a:rPr>
                <a:t>BBS / </a:t>
              </a:r>
              <a:r>
                <a:rPr lang="en-US" sz="1200" b="1" i="0" u="none" strike="noStrike" cap="none" dirty="0" err="1" smtClean="0">
                  <a:solidFill>
                    <a:schemeClr val="lt1"/>
                  </a:solidFill>
                  <a:latin typeface="Arial"/>
                  <a:ea typeface="Arial"/>
                  <a:cs typeface="Arial"/>
                  <a:sym typeface="Arial"/>
                </a:rPr>
                <a:t>etcd</a:t>
              </a:r>
              <a:endParaRPr lang="en-US" sz="1200" b="1" i="0" u="none" strike="noStrike" cap="none" dirty="0">
                <a:solidFill>
                  <a:schemeClr val="lt1"/>
                </a:solidFill>
                <a:latin typeface="Arial"/>
                <a:ea typeface="Arial"/>
                <a:cs typeface="Arial"/>
                <a:sym typeface="Arial"/>
              </a:endParaRPr>
            </a:p>
          </p:txBody>
        </p:sp>
        <p:sp>
          <p:nvSpPr>
            <p:cNvPr id="61" name="Oval 194"/>
            <p:cNvSpPr/>
            <p:nvPr/>
          </p:nvSpPr>
          <p:spPr>
            <a:xfrm>
              <a:off x="7420342" y="2224164"/>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925539" y="3041112"/>
            <a:ext cx="1565494" cy="685830"/>
            <a:chOff x="6964479" y="2768711"/>
            <a:chExt cx="1565494" cy="685830"/>
          </a:xfrm>
        </p:grpSpPr>
        <p:sp>
          <p:nvSpPr>
            <p:cNvPr id="58" name="AutoShape 5"/>
            <p:cNvSpPr>
              <a:spLocks noChangeArrowheads="1"/>
            </p:cNvSpPr>
            <p:nvPr/>
          </p:nvSpPr>
          <p:spPr bwMode="auto">
            <a:xfrm>
              <a:off x="6964479" y="2768711"/>
              <a:ext cx="1565494" cy="685830"/>
            </a:xfrm>
            <a:prstGeom prst="roundRect">
              <a:avLst>
                <a:gd name="adj" fmla="val 7401"/>
              </a:avLst>
            </a:prstGeom>
            <a:solidFill>
              <a:srgbClr val="2F8880"/>
            </a:solid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FFFFFF"/>
                  </a:solidFill>
                </a:rPr>
                <a:t>Brain</a:t>
              </a:r>
              <a:endParaRPr lang="en-US" sz="1600" b="1" dirty="0">
                <a:solidFill>
                  <a:srgbClr val="FFFFFF"/>
                </a:solidFill>
              </a:endParaRPr>
            </a:p>
          </p:txBody>
        </p:sp>
        <p:sp>
          <p:nvSpPr>
            <p:cNvPr id="60" name="AutoShape 11"/>
            <p:cNvSpPr>
              <a:spLocks noChangeArrowheads="1"/>
            </p:cNvSpPr>
            <p:nvPr/>
          </p:nvSpPr>
          <p:spPr bwMode="auto">
            <a:xfrm>
              <a:off x="7138833" y="3041463"/>
              <a:ext cx="1191882" cy="274307"/>
            </a:xfrm>
            <a:prstGeom prst="roundRect">
              <a:avLst>
                <a:gd name="adj" fmla="val 347"/>
              </a:avLst>
            </a:prstGeom>
            <a:solidFill>
              <a:srgbClr val="004A4A"/>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62" name="Shape 352"/>
            <p:cNvSpPr/>
            <p:nvPr/>
          </p:nvSpPr>
          <p:spPr>
            <a:xfrm>
              <a:off x="7200876" y="3111784"/>
              <a:ext cx="150755" cy="128310"/>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22" name="TextBox 21"/>
          <p:cNvSpPr txBox="1"/>
          <p:nvPr/>
        </p:nvSpPr>
        <p:spPr>
          <a:xfrm>
            <a:off x="4332862" y="1627566"/>
            <a:ext cx="734575" cy="307777"/>
          </a:xfrm>
          <a:prstGeom prst="rect">
            <a:avLst/>
          </a:prstGeom>
          <a:noFill/>
        </p:spPr>
        <p:txBody>
          <a:bodyPr wrap="square" rtlCol="0">
            <a:spAutoFit/>
          </a:bodyPr>
          <a:lstStyle/>
          <a:p>
            <a:r>
              <a:rPr lang="en-US" dirty="0" smtClean="0"/>
              <a:t>Stage</a:t>
            </a:r>
            <a:endParaRPr lang="en-US" dirty="0"/>
          </a:p>
        </p:txBody>
      </p:sp>
      <p:sp>
        <p:nvSpPr>
          <p:cNvPr id="65" name="TextBox 64"/>
          <p:cNvSpPr txBox="1"/>
          <p:nvPr/>
        </p:nvSpPr>
        <p:spPr>
          <a:xfrm>
            <a:off x="7535090" y="3695307"/>
            <a:ext cx="663332" cy="307777"/>
          </a:xfrm>
          <a:prstGeom prst="rect">
            <a:avLst/>
          </a:prstGeom>
          <a:noFill/>
        </p:spPr>
        <p:txBody>
          <a:bodyPr wrap="square" rtlCol="0">
            <a:spAutoFit/>
          </a:bodyPr>
          <a:lstStyle/>
          <a:p>
            <a:r>
              <a:rPr lang="en-US" dirty="0" smtClean="0"/>
              <a:t>Task</a:t>
            </a:r>
            <a:endParaRPr lang="en-US" dirty="0"/>
          </a:p>
        </p:txBody>
      </p:sp>
      <p:cxnSp>
        <p:nvCxnSpPr>
          <p:cNvPr id="71" name="Shape 334"/>
          <p:cNvCxnSpPr>
            <a:stCxn id="50" idx="0"/>
            <a:endCxn id="47" idx="2"/>
          </p:cNvCxnSpPr>
          <p:nvPr/>
        </p:nvCxnSpPr>
        <p:spPr>
          <a:xfrm flipV="1">
            <a:off x="5744191" y="2011784"/>
            <a:ext cx="4664" cy="265268"/>
          </a:xfrm>
          <a:prstGeom prst="straightConnector1">
            <a:avLst/>
          </a:prstGeom>
          <a:noFill/>
          <a:ln w="19050" cap="flat" cmpd="sng">
            <a:solidFill>
              <a:schemeClr val="lt2"/>
            </a:solidFill>
            <a:prstDash val="solid"/>
            <a:round/>
            <a:headEnd type="stealth" w="lg" len="lg"/>
            <a:tailEnd type="none" w="med" len="med"/>
          </a:ln>
        </p:spPr>
      </p:cxnSp>
      <p:cxnSp>
        <p:nvCxnSpPr>
          <p:cNvPr id="74" name="Shape 334"/>
          <p:cNvCxnSpPr>
            <a:stCxn id="55" idx="1"/>
            <a:endCxn id="50" idx="3"/>
          </p:cNvCxnSpPr>
          <p:nvPr/>
        </p:nvCxnSpPr>
        <p:spPr>
          <a:xfrm flipH="1">
            <a:off x="6526938" y="2498915"/>
            <a:ext cx="389432" cy="0"/>
          </a:xfrm>
          <a:prstGeom prst="straightConnector1">
            <a:avLst/>
          </a:prstGeom>
          <a:noFill/>
          <a:ln w="19050" cap="flat" cmpd="sng">
            <a:solidFill>
              <a:schemeClr val="lt2"/>
            </a:solidFill>
            <a:prstDash val="solid"/>
            <a:round/>
            <a:headEnd type="stealth" w="lg" len="lg"/>
            <a:tailEnd type="none" w="med" len="med"/>
          </a:ln>
        </p:spPr>
      </p:cxnSp>
      <p:cxnSp>
        <p:nvCxnSpPr>
          <p:cNvPr id="77" name="Shape 334"/>
          <p:cNvCxnSpPr>
            <a:stCxn id="58" idx="0"/>
          </p:cNvCxnSpPr>
          <p:nvPr/>
        </p:nvCxnSpPr>
        <p:spPr>
          <a:xfrm flipV="1">
            <a:off x="7708286" y="2720778"/>
            <a:ext cx="0" cy="320334"/>
          </a:xfrm>
          <a:prstGeom prst="straightConnector1">
            <a:avLst/>
          </a:prstGeom>
          <a:noFill/>
          <a:ln w="19050" cap="flat" cmpd="sng">
            <a:solidFill>
              <a:schemeClr val="lt2"/>
            </a:solidFill>
            <a:prstDash val="solid"/>
            <a:round/>
            <a:headEnd type="stealth" w="lg" len="lg"/>
            <a:tailEnd type="none" w="med" len="med"/>
          </a:ln>
        </p:spPr>
      </p:cxnSp>
      <p:cxnSp>
        <p:nvCxnSpPr>
          <p:cNvPr id="80" name="Shape 334"/>
          <p:cNvCxnSpPr>
            <a:endCxn id="58" idx="1"/>
          </p:cNvCxnSpPr>
          <p:nvPr/>
        </p:nvCxnSpPr>
        <p:spPr>
          <a:xfrm>
            <a:off x="6578566" y="3384027"/>
            <a:ext cx="346973" cy="0"/>
          </a:xfrm>
          <a:prstGeom prst="straightConnector1">
            <a:avLst/>
          </a:prstGeom>
          <a:noFill/>
          <a:ln w="19050" cap="flat" cmpd="sng">
            <a:solidFill>
              <a:schemeClr val="lt2"/>
            </a:solidFill>
            <a:prstDash val="solid"/>
            <a:round/>
            <a:headEnd type="stealth" w="lg" len="lg"/>
            <a:tailEnd type="none" w="med" len="med"/>
          </a:ln>
        </p:spPr>
      </p:cxnSp>
      <p:sp>
        <p:nvSpPr>
          <p:cNvPr id="99" name="TextBox 98"/>
          <p:cNvSpPr txBox="1"/>
          <p:nvPr/>
        </p:nvSpPr>
        <p:spPr>
          <a:xfrm>
            <a:off x="238203" y="2454354"/>
            <a:ext cx="2436564" cy="1274708"/>
          </a:xfrm>
          <a:prstGeom prst="rect">
            <a:avLst/>
          </a:prstGeom>
          <a:noFill/>
        </p:spPr>
        <p:txBody>
          <a:bodyPr wrap="none" lIns="0" tIns="0" rIns="0" bIns="0" rtlCol="0">
            <a:spAutoFit/>
          </a:bodyPr>
          <a:lstStyle/>
          <a:p>
            <a:pPr marL="342900" indent="-342900">
              <a:lnSpc>
                <a:spcPct val="150000"/>
              </a:lnSpc>
              <a:buFont typeface="+mj-ea"/>
              <a:buAutoNum type="circleNumDbPlain" startAt="2"/>
            </a:pPr>
            <a:r>
              <a:rPr lang="en-US" dirty="0" smtClean="0">
                <a:solidFill>
                  <a:srgbClr val="FFFFFF"/>
                </a:solidFill>
              </a:rPr>
              <a:t>Create and bind services</a:t>
            </a:r>
          </a:p>
          <a:p>
            <a:pPr marL="342900" indent="-342900">
              <a:lnSpc>
                <a:spcPct val="150000"/>
              </a:lnSpc>
              <a:buFont typeface="+mj-ea"/>
              <a:buAutoNum type="circleNumDbPlain" startAt="2"/>
            </a:pPr>
            <a:r>
              <a:rPr lang="en-US" dirty="0" smtClean="0">
                <a:solidFill>
                  <a:srgbClr val="FFFFFF"/>
                </a:solidFill>
              </a:rPr>
              <a:t>Stage application</a:t>
            </a:r>
          </a:p>
          <a:p>
            <a:pPr marL="342900" indent="-342900">
              <a:lnSpc>
                <a:spcPct val="150000"/>
              </a:lnSpc>
              <a:buFont typeface="+mj-ea"/>
              <a:buAutoNum type="circleNumDbPlain" startAt="2"/>
            </a:pPr>
            <a:r>
              <a:rPr lang="en-US" dirty="0" smtClean="0">
                <a:solidFill>
                  <a:srgbClr val="FFFFFF"/>
                </a:solidFill>
              </a:rPr>
              <a:t>Deploy application</a:t>
            </a:r>
          </a:p>
          <a:p>
            <a:pPr marL="342900" indent="-342900">
              <a:lnSpc>
                <a:spcPct val="150000"/>
              </a:lnSpc>
              <a:buFont typeface="+mj-ea"/>
              <a:buAutoNum type="circleNumDbPlain" startAt="2"/>
            </a:pPr>
            <a:r>
              <a:rPr lang="en-US" dirty="0" smtClean="0">
                <a:solidFill>
                  <a:srgbClr val="FFFFFF"/>
                </a:solidFill>
              </a:rPr>
              <a:t>Manage application health</a:t>
            </a:r>
          </a:p>
        </p:txBody>
      </p:sp>
      <p:sp>
        <p:nvSpPr>
          <p:cNvPr id="100" name="Right Arrow 99"/>
          <p:cNvSpPr/>
          <p:nvPr/>
        </p:nvSpPr>
        <p:spPr>
          <a:xfrm>
            <a:off x="6536106" y="1615707"/>
            <a:ext cx="40934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6521678" y="1819885"/>
            <a:ext cx="411721" cy="202203"/>
          </a:xfrm>
          <a:prstGeom prst="rightArrow">
            <a:avLst>
              <a:gd name="adj1" fmla="val 58851"/>
              <a:gd name="adj2" fmla="val 74907"/>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4332862" y="1629971"/>
            <a:ext cx="734575" cy="307777"/>
          </a:xfrm>
          <a:prstGeom prst="rect">
            <a:avLst/>
          </a:prstGeom>
          <a:noFill/>
        </p:spPr>
        <p:txBody>
          <a:bodyPr wrap="square" rtlCol="0">
            <a:spAutoFit/>
          </a:bodyPr>
          <a:lstStyle/>
          <a:p>
            <a:r>
              <a:rPr lang="en-US" dirty="0" smtClean="0"/>
              <a:t>Deploy</a:t>
            </a:r>
            <a:endParaRPr lang="en-US" dirty="0"/>
          </a:p>
        </p:txBody>
      </p:sp>
      <p:sp>
        <p:nvSpPr>
          <p:cNvPr id="45" name="TextBox 44"/>
          <p:cNvSpPr txBox="1"/>
          <p:nvPr/>
        </p:nvSpPr>
        <p:spPr>
          <a:xfrm>
            <a:off x="7581119" y="3725314"/>
            <a:ext cx="663467" cy="307777"/>
          </a:xfrm>
          <a:prstGeom prst="rect">
            <a:avLst/>
          </a:prstGeom>
          <a:noFill/>
        </p:spPr>
        <p:txBody>
          <a:bodyPr wrap="square" rtlCol="0">
            <a:spAutoFit/>
          </a:bodyPr>
          <a:lstStyle/>
          <a:p>
            <a:r>
              <a:rPr lang="en-US" dirty="0" smtClean="0"/>
              <a:t>LRP</a:t>
            </a:r>
            <a:endParaRPr lang="en-US" dirty="0"/>
          </a:p>
        </p:txBody>
      </p:sp>
      <p:sp>
        <p:nvSpPr>
          <p:cNvPr id="105" name="Shape 356"/>
          <p:cNvSpPr/>
          <p:nvPr/>
        </p:nvSpPr>
        <p:spPr>
          <a:xfrm>
            <a:off x="6344962" y="4367949"/>
            <a:ext cx="679179" cy="21544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33928A"/>
                </a:solidFill>
                <a:latin typeface="Avenir Next"/>
                <a:ea typeface="Avenir Next"/>
                <a:cs typeface="Avenir Next"/>
                <a:sym typeface="Avenir Next"/>
              </a:defRPr>
            </a:lvl1pPr>
          </a:lstStyle>
          <a:p>
            <a:pPr lvl="0" algn="ctr">
              <a:defRPr>
                <a:solidFill>
                  <a:srgbClr val="000000"/>
                </a:solidFill>
                <a:uFillTx/>
              </a:defRPr>
            </a:pPr>
            <a:r>
              <a:rPr dirty="0" smtClean="0">
                <a:solidFill>
                  <a:srgbClr val="33928A"/>
                </a:solidFill>
                <a:uFill>
                  <a:solidFill>
                    <a:srgbClr val="4D4D4D"/>
                  </a:solidFill>
                </a:uFill>
              </a:rPr>
              <a:t>Runtime</a:t>
            </a:r>
            <a:endParaRPr dirty="0">
              <a:solidFill>
                <a:srgbClr val="33928A"/>
              </a:solidFill>
              <a:uFill>
                <a:solidFill>
                  <a:srgbClr val="4D4D4D"/>
                </a:solidFill>
              </a:uFill>
            </a:endParaRPr>
          </a:p>
        </p:txBody>
      </p:sp>
      <p:pic>
        <p:nvPicPr>
          <p:cNvPr id="3" name="Picture 2" descr="PivotalCloudFoundry-CloudRings-OnD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638" y="3924234"/>
            <a:ext cx="706503" cy="471111"/>
          </a:xfrm>
          <a:prstGeom prst="rect">
            <a:avLst/>
          </a:prstGeom>
        </p:spPr>
      </p:pic>
    </p:spTree>
    <p:extLst>
      <p:ext uri="{BB962C8B-B14F-4D97-AF65-F5344CB8AC3E}">
        <p14:creationId xmlns:p14="http://schemas.microsoft.com/office/powerpoint/2010/main" val="20620893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0" presetClass="path" presetSubtype="0" accel="50000" decel="50000" fill="hold" grpId="0" nodeType="withEffect">
                                  <p:stCondLst>
                                    <p:cond delay="0"/>
                                  </p:stCondLst>
                                  <p:childTnLst>
                                    <p:animMotion origin="layout" path="M -0.00174 -0.00123 C 0.10712 0.07557 0.21597 0.15238 0.26875 0.12338 C 0.32153 0.09439 0.3184 -0.04071 0.31528 -0.1755 " pathEditMode="relative" rAng="0" ptsTypes="aaA">
                                      <p:cBhvr>
                                        <p:cTn id="14" dur="2000" fill="hold"/>
                                        <p:tgtEl>
                                          <p:spTgt spid="91"/>
                                        </p:tgtEl>
                                        <p:attrNameLst>
                                          <p:attrName>ppt_x</p:attrName>
                                          <p:attrName>ppt_y</p:attrName>
                                        </p:attrNameLst>
                                      </p:cBhvr>
                                      <p:rCtr x="16163" y="-1049"/>
                                    </p:animMotion>
                                  </p:childTnLst>
                                </p:cTn>
                              </p:par>
                              <p:par>
                                <p:cTn id="15" presetID="0" presetClass="path" presetSubtype="0" accel="50000" decel="50000" fill="hold" grpId="0" nodeType="withEffect">
                                  <p:stCondLst>
                                    <p:cond delay="0"/>
                                  </p:stCondLst>
                                  <p:childTnLst>
                                    <p:animMotion origin="layout" path="M 8.88889E-6 7.0327E-6 C 0.15348 0.09378 0.30712 0.18754 0.38074 0.1567 C 0.45435 0.12585 0.44775 -0.02991 0.44133 -0.18568 " pathEditMode="relative" ptsTypes="aaA">
                                      <p:cBhvr>
                                        <p:cTn id="16" dur="2000" fill="hold"/>
                                        <p:tgtEl>
                                          <p:spTgt spid="13"/>
                                        </p:tgtEl>
                                        <p:attrNameLst>
                                          <p:attrName>ppt_x</p:attrName>
                                          <p:attrName>ppt_y</p:attrName>
                                        </p:attrNameLst>
                                      </p:cBhvr>
                                    </p:animMotion>
                                  </p:childTnLst>
                                </p:cTn>
                              </p:par>
                            </p:childTnLst>
                          </p:cTn>
                        </p:par>
                        <p:par>
                          <p:cTn id="17" fill="hold">
                            <p:stCondLst>
                              <p:cond delay="2000"/>
                            </p:stCondLst>
                            <p:childTnLst>
                              <p:par>
                                <p:cTn id="18" presetID="9" presetClass="entr" presetSubtype="0" fill="hold" grpId="1"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dissolv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9">
                                            <p:txEl>
                                              <p:pRg st="0" end="0"/>
                                            </p:txEl>
                                          </p:spTgt>
                                        </p:tgtEl>
                                        <p:attrNameLst>
                                          <p:attrName>style.visibility</p:attrName>
                                        </p:attrNameLst>
                                      </p:cBhvr>
                                      <p:to>
                                        <p:strVal val="visible"/>
                                      </p:to>
                                    </p:set>
                                    <p:animEffect transition="in" filter="dissolve">
                                      <p:cBhvr>
                                        <p:cTn id="25" dur="500"/>
                                        <p:tgtEl>
                                          <p:spTgt spid="99">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wipe(right)">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9">
                                            <p:txEl>
                                              <p:pRg st="1" end="1"/>
                                            </p:txEl>
                                          </p:spTgt>
                                        </p:tgtEl>
                                        <p:attrNameLst>
                                          <p:attrName>style.visibility</p:attrName>
                                        </p:attrNameLst>
                                      </p:cBhvr>
                                      <p:to>
                                        <p:strVal val="visible"/>
                                      </p:to>
                                    </p:set>
                                    <p:animEffect transition="in" filter="dissolve">
                                      <p:cBhvr>
                                        <p:cTn id="37" dur="500"/>
                                        <p:tgtEl>
                                          <p:spTgt spid="99">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par>
                          <p:cTn id="41" fill="hold">
                            <p:stCondLst>
                              <p:cond delay="500"/>
                            </p:stCondLst>
                            <p:childTnLst>
                              <p:par>
                                <p:cTn id="42"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43" dur="2000" fill="hold"/>
                                        <p:tgtEl>
                                          <p:spTgt spid="22"/>
                                        </p:tgtEl>
                                        <p:attrNameLst>
                                          <p:attrName>ppt_x</p:attrName>
                                          <p:attrName>ppt_y</p:attrName>
                                        </p:attrNameLst>
                                      </p:cBhvr>
                                    </p:animMotion>
                                  </p:childTnLst>
                                </p:cTn>
                              </p:par>
                            </p:childTnLst>
                          </p:cTn>
                        </p:par>
                        <p:par>
                          <p:cTn id="44" fill="hold">
                            <p:stCondLst>
                              <p:cond delay="2500"/>
                            </p:stCondLst>
                            <p:childTnLst>
                              <p:par>
                                <p:cTn id="45" presetID="9" presetClass="exit" presetSubtype="0" fill="hold" grpId="2" nodeType="afterEffect">
                                  <p:stCondLst>
                                    <p:cond delay="0"/>
                                  </p:stCondLst>
                                  <p:childTnLst>
                                    <p:animEffect transition="out" filter="dissolv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childTnLst>
                          </p:cTn>
                        </p:par>
                        <p:par>
                          <p:cTn id="51" fill="hold">
                            <p:stCondLst>
                              <p:cond delay="3000"/>
                            </p:stCondLst>
                            <p:childTnLst>
                              <p:par>
                                <p:cTn id="52" presetID="0" presetClass="path" presetSubtype="0" accel="50000" decel="50000" fill="hold" grpId="0" nodeType="afterEffect">
                                  <p:stCondLst>
                                    <p:cond delay="0"/>
                                  </p:stCondLst>
                                  <p:childTnLst>
                                    <p:animMotion origin="layout" path="M -3.61111E-6 -8.64198E-7 L 0.01771 0.44105 " pathEditMode="relative" rAng="0" ptsTypes="AA">
                                      <p:cBhvr>
                                        <p:cTn id="53" dur="2000" fill="hold"/>
                                        <p:tgtEl>
                                          <p:spTgt spid="92"/>
                                        </p:tgtEl>
                                        <p:attrNameLst>
                                          <p:attrName>ppt_x</p:attrName>
                                          <p:attrName>ppt_y</p:attrName>
                                        </p:attrNameLst>
                                      </p:cBhvr>
                                      <p:rCtr x="885" y="22037"/>
                                    </p:animMotion>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fade">
                                      <p:cBhvr>
                                        <p:cTn id="61" dur="500"/>
                                        <p:tgtEl>
                                          <p:spTgt spid="96"/>
                                        </p:tgtEl>
                                      </p:cBhvr>
                                    </p:animEffect>
                                  </p:childTnLst>
                                </p:cTn>
                              </p:par>
                            </p:childTnLst>
                          </p:cTn>
                        </p:par>
                        <p:par>
                          <p:cTn id="62" fill="hold">
                            <p:stCondLst>
                              <p:cond delay="6000"/>
                            </p:stCondLst>
                            <p:childTnLst>
                              <p:par>
                                <p:cTn id="63" presetID="0" presetClass="path" presetSubtype="0" accel="50000" decel="50000" fill="hold" grpId="1" nodeType="afterEffect">
                                  <p:stCondLst>
                                    <p:cond delay="0"/>
                                  </p:stCondLst>
                                  <p:childTnLst>
                                    <p:animMotion origin="layout" path="M 1.59924E-6 -3.70256E-6 C 0.00903 -0.07744 0.01893 -0.15365 0.0059 -0.2277 C -0.00643 -0.30237 -0.04029 -0.37395 -0.07328 -0.44554 " pathEditMode="relative" rAng="0" ptsTypes="aaA">
                                      <p:cBhvr>
                                        <p:cTn id="64" dur="2000" fill="hold"/>
                                        <p:tgtEl>
                                          <p:spTgt spid="96"/>
                                        </p:tgtEl>
                                        <p:attrNameLst>
                                          <p:attrName>ppt_x</p:attrName>
                                          <p:attrName>ppt_y</p:attrName>
                                        </p:attrNameLst>
                                      </p:cBhvr>
                                      <p:rCtr x="-2726" y="-22277"/>
                                    </p:animMotion>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99">
                                            <p:txEl>
                                              <p:pRg st="2" end="2"/>
                                            </p:txEl>
                                          </p:spTgt>
                                        </p:tgtEl>
                                        <p:attrNameLst>
                                          <p:attrName>style.visibility</p:attrName>
                                        </p:attrNameLst>
                                      </p:cBhvr>
                                      <p:to>
                                        <p:strVal val="visible"/>
                                      </p:to>
                                    </p:set>
                                    <p:animEffect transition="in" filter="dissolve">
                                      <p:cBhvr>
                                        <p:cTn id="69" dur="500"/>
                                        <p:tgtEl>
                                          <p:spTgt spid="99">
                                            <p:txEl>
                                              <p:pRg st="2" end="2"/>
                                            </p:txEl>
                                          </p:spTgt>
                                        </p:tgtEl>
                                      </p:cBhvr>
                                    </p:animEffect>
                                  </p:childTnLst>
                                </p:cTn>
                              </p:par>
                              <p:par>
                                <p:cTn id="70" presetID="9" presetClass="exit" presetSubtype="0" fill="hold" grpId="1" nodeType="withEffect">
                                  <p:stCondLst>
                                    <p:cond delay="0"/>
                                  </p:stCondLst>
                                  <p:childTnLst>
                                    <p:animEffect transition="out" filter="dissolve">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dissolve">
                                      <p:cBhvr>
                                        <p:cTn id="75" dur="500"/>
                                        <p:tgtEl>
                                          <p:spTgt spid="103"/>
                                        </p:tgtEl>
                                      </p:cBhvr>
                                    </p:animEffect>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C -0.00695 0.05652 -0.01372 0.11304 0.00191 0.14269 C 0.01754 0.17233 0.03925 0.17388 0.09361 0.17789 C 0.14797 0.18191 0.28569 0.12879 0.32789 0.16616 C 0.37009 0.20353 0.35846 0.30235 0.34682 0.40149 " pathEditMode="relative" ptsTypes="aaaaA">
                                      <p:cBhvr>
                                        <p:cTn id="78" dur="2000" fill="hold"/>
                                        <p:tgtEl>
                                          <p:spTgt spid="103"/>
                                        </p:tgtEl>
                                        <p:attrNameLst>
                                          <p:attrName>ppt_x</p:attrName>
                                          <p:attrName>ppt_y</p:attrName>
                                        </p:attrNameLst>
                                      </p:cBhvr>
                                    </p:animMotion>
                                  </p:childTnLst>
                                </p:cTn>
                              </p:par>
                            </p:childTnLst>
                          </p:cTn>
                        </p:par>
                        <p:par>
                          <p:cTn id="79" fill="hold">
                            <p:stCondLst>
                              <p:cond delay="2500"/>
                            </p:stCondLst>
                            <p:childTnLst>
                              <p:par>
                                <p:cTn id="80" presetID="9" presetClass="exit" presetSubtype="0" fill="hold" grpId="2" nodeType="afterEffect">
                                  <p:stCondLst>
                                    <p:cond delay="0"/>
                                  </p:stCondLst>
                                  <p:childTnLst>
                                    <p:animEffect transition="out" filter="dissolve">
                                      <p:cBhvr>
                                        <p:cTn id="81" dur="500"/>
                                        <p:tgtEl>
                                          <p:spTgt spid="103"/>
                                        </p:tgtEl>
                                      </p:cBhvr>
                                    </p:animEffect>
                                    <p:set>
                                      <p:cBhvr>
                                        <p:cTn id="82" dur="1" fill="hold">
                                          <p:stCondLst>
                                            <p:cond delay="499"/>
                                          </p:stCondLst>
                                        </p:cTn>
                                        <p:tgtEl>
                                          <p:spTgt spid="103"/>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dissolve">
                                      <p:cBhvr>
                                        <p:cTn id="85" dur="500"/>
                                        <p:tgtEl>
                                          <p:spTgt spid="45"/>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500"/>
                                        <p:tgtEl>
                                          <p:spTgt spid="98"/>
                                        </p:tgtEl>
                                      </p:cBhvr>
                                    </p:animEffect>
                                  </p:childTnLst>
                                </p:cTn>
                              </p:par>
                            </p:childTnLst>
                          </p:cTn>
                        </p:par>
                        <p:par>
                          <p:cTn id="89" fill="hold">
                            <p:stCondLst>
                              <p:cond delay="3000"/>
                            </p:stCondLst>
                            <p:childTnLst>
                              <p:par>
                                <p:cTn id="90" presetID="0" presetClass="path" presetSubtype="0" accel="50000" decel="50000" fill="hold" grpId="0" nodeType="afterEffect">
                                  <p:stCondLst>
                                    <p:cond delay="0"/>
                                  </p:stCondLst>
                                  <p:childTnLst>
                                    <p:animMotion origin="layout" path="M 5.6999E-6 -5.83694E-6 C -0.04046 0.0525 -0.08075 0.105 -0.0936 0.18807 C -0.10645 0.27115 -0.09204 0.38511 -0.07745 0.49907 " pathEditMode="relative" ptsTypes="aaA">
                                      <p:cBhvr>
                                        <p:cTn id="91" dur="2000" fill="hold"/>
                                        <p:tgtEl>
                                          <p:spTgt spid="98"/>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9">
                                            <p:txEl>
                                              <p:pRg st="3" end="3"/>
                                            </p:txEl>
                                          </p:spTgt>
                                        </p:tgtEl>
                                        <p:attrNameLst>
                                          <p:attrName>style.visibility</p:attrName>
                                        </p:attrNameLst>
                                      </p:cBhvr>
                                      <p:to>
                                        <p:strVal val="visible"/>
                                      </p:to>
                                    </p:set>
                                    <p:animEffect transition="in" filter="dissolve">
                                      <p:cBhvr>
                                        <p:cTn id="96"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3" grpId="0"/>
      <p:bldP spid="91" grpId="0" animBg="1"/>
      <p:bldP spid="92" grpId="0" animBg="1"/>
      <p:bldP spid="92" grpId="1" animBg="1"/>
      <p:bldP spid="96" grpId="0" animBg="1"/>
      <p:bldP spid="96" grpId="1" animBg="1"/>
      <p:bldP spid="98" grpId="0" animBg="1"/>
      <p:bldP spid="98" grpId="1" animBg="1"/>
      <p:bldP spid="22" grpId="0"/>
      <p:bldP spid="22" grpId="1"/>
      <p:bldP spid="22" grpId="2"/>
      <p:bldP spid="65" grpId="0"/>
      <p:bldP spid="65" grpId="1"/>
      <p:bldP spid="99" grpId="0" build="p"/>
      <p:bldP spid="100" grpId="0" animBg="1"/>
      <p:bldP spid="101" grpId="0" animBg="1"/>
      <p:bldP spid="103" grpId="0"/>
      <p:bldP spid="103" grpId="1"/>
      <p:bldP spid="103" grpId="2"/>
      <p:bldP spid="45" grpId="0"/>
    </p:bld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84841</TotalTime>
  <Words>1494</Words>
  <Application>Microsoft Macintosh PowerPoint</Application>
  <PresentationFormat>On-screen Show (16:9)</PresentationFormat>
  <Paragraphs>294</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Pivotal_interim_040113_template_</vt:lpstr>
      <vt:lpstr>PowerPoint Presentation</vt:lpstr>
      <vt:lpstr>The Whole Stack</vt:lpstr>
      <vt:lpstr>A Multi-Cloud Platform: Cloud Foundry</vt:lpstr>
      <vt:lpstr>Cloud Foundry: An Application-centric Platform</vt:lpstr>
      <vt:lpstr>Pivotal Cloud Foundry Architecture</vt:lpstr>
      <vt:lpstr>Elastic Container Runtime</vt:lpstr>
      <vt:lpstr>PowerPoint Presentation</vt:lpstr>
      <vt:lpstr>PowerPoint Presentation</vt:lpstr>
      <vt:lpstr>Overview: Pushing an Application</vt:lpstr>
      <vt:lpstr>Creating and Binding a Service</vt:lpstr>
      <vt:lpstr>Staging an Application</vt:lpstr>
      <vt:lpstr>Pivotal CF: Technical Capabilities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Raviteja Appalla</cp:lastModifiedBy>
  <cp:revision>544</cp:revision>
  <dcterms:modified xsi:type="dcterms:W3CDTF">2016-05-31T05:33:06Z</dcterms:modified>
</cp:coreProperties>
</file>