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8"/>
  </p:notesMasterIdLst>
  <p:sldIdLst>
    <p:sldId id="441" r:id="rId5"/>
    <p:sldId id="434" r:id="rId6"/>
    <p:sldId id="431" r:id="rId7"/>
    <p:sldId id="410" r:id="rId8"/>
    <p:sldId id="378" r:id="rId9"/>
    <p:sldId id="438" r:id="rId10"/>
    <p:sldId id="437" r:id="rId11"/>
    <p:sldId id="435" r:id="rId12"/>
    <p:sldId id="432" r:id="rId13"/>
    <p:sldId id="332" r:id="rId14"/>
    <p:sldId id="440" r:id="rId15"/>
    <p:sldId id="433" r:id="rId16"/>
    <p:sldId id="413" r:id="rId17"/>
    <p:sldId id="412" r:id="rId18"/>
    <p:sldId id="415" r:id="rId19"/>
    <p:sldId id="402" r:id="rId20"/>
    <p:sldId id="399" r:id="rId21"/>
    <p:sldId id="417" r:id="rId22"/>
    <p:sldId id="371" r:id="rId23"/>
    <p:sldId id="420" r:id="rId24"/>
    <p:sldId id="353" r:id="rId25"/>
    <p:sldId id="377" r:id="rId26"/>
    <p:sldId id="386" r:id="rId27"/>
    <p:sldId id="401" r:id="rId28"/>
    <p:sldId id="423" r:id="rId29"/>
    <p:sldId id="392" r:id="rId30"/>
    <p:sldId id="393" r:id="rId31"/>
    <p:sldId id="394" r:id="rId32"/>
    <p:sldId id="395" r:id="rId33"/>
    <p:sldId id="409" r:id="rId34"/>
    <p:sldId id="424" r:id="rId35"/>
    <p:sldId id="414" r:id="rId36"/>
    <p:sldId id="337"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830B"/>
    <a:srgbClr val="2B8B0C"/>
    <a:srgbClr val="368056"/>
    <a:srgbClr val="F83510"/>
    <a:srgbClr val="F83C32"/>
    <a:srgbClr val="008881"/>
    <a:srgbClr val="00A79D"/>
    <a:srgbClr val="00786E"/>
    <a:srgbClr val="17232A"/>
    <a:srgbClr val="155A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82" autoAdjust="0"/>
    <p:restoredTop sz="83333" autoAdjust="0"/>
  </p:normalViewPr>
  <p:slideViewPr>
    <p:cSldViewPr snapToGrid="0" snapToObjects="1">
      <p:cViewPr varScale="1">
        <p:scale>
          <a:sx n="158" d="100"/>
          <a:sy n="158" d="100"/>
        </p:scale>
        <p:origin x="-320" y="-104"/>
      </p:cViewPr>
      <p:guideLst>
        <p:guide orient="horz" pos="698"/>
        <p:guide orient="horz" pos="1765"/>
        <p:guide orient="horz" pos="2024"/>
        <p:guide pos="2880"/>
        <p:guide pos="594"/>
        <p:guide pos="5472"/>
        <p:guide pos="1158"/>
        <p:guide pos="4614"/>
      </p:guideLst>
    </p:cSldViewPr>
  </p:slideViewPr>
  <p:notesTextViewPr>
    <p:cViewPr>
      <p:scale>
        <a:sx n="100" d="100"/>
        <a:sy n="100" d="100"/>
      </p:scale>
      <p:origin x="0" y="0"/>
    </p:cViewPr>
  </p:notesTextViewPr>
  <p:sorterViewPr>
    <p:cViewPr>
      <p:scale>
        <a:sx n="188" d="100"/>
        <a:sy n="188" d="100"/>
      </p:scale>
      <p:origin x="0" y="1123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phumphrey:Downloads:SpringProjects2016_Amy_7-6-1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invertIfNegative val="0"/>
          <c:cat>
            <c:numRef>
              <c:f>'Spring Ecosystem'!$G$19:$G$30</c:f>
              <c:numCache>
                <c:formatCode>mmm\-yy</c:formatCode>
                <c:ptCount val="12"/>
                <c:pt idx="0">
                  <c:v>42200.0</c:v>
                </c:pt>
                <c:pt idx="1">
                  <c:v>42231.0</c:v>
                </c:pt>
                <c:pt idx="2">
                  <c:v>42262.0</c:v>
                </c:pt>
                <c:pt idx="3">
                  <c:v>42292.0</c:v>
                </c:pt>
                <c:pt idx="4">
                  <c:v>42323.0</c:v>
                </c:pt>
                <c:pt idx="5">
                  <c:v>42353.0</c:v>
                </c:pt>
                <c:pt idx="6">
                  <c:v>42385.0</c:v>
                </c:pt>
                <c:pt idx="7">
                  <c:v>42416.0</c:v>
                </c:pt>
                <c:pt idx="8">
                  <c:v>42445.0</c:v>
                </c:pt>
                <c:pt idx="9">
                  <c:v>42476.0</c:v>
                </c:pt>
                <c:pt idx="10">
                  <c:v>42506.0</c:v>
                </c:pt>
                <c:pt idx="11">
                  <c:v>42537.0</c:v>
                </c:pt>
              </c:numCache>
            </c:numRef>
          </c:cat>
          <c:val>
            <c:numRef>
              <c:f>'Spring Ecosystem'!$H$19:$H$30</c:f>
              <c:numCache>
                <c:formatCode>#,##0</c:formatCode>
                <c:ptCount val="12"/>
                <c:pt idx="0">
                  <c:v>1.655895E6</c:v>
                </c:pt>
                <c:pt idx="1">
                  <c:v>1.542452E6</c:v>
                </c:pt>
                <c:pt idx="2">
                  <c:v>1.643563E6</c:v>
                </c:pt>
                <c:pt idx="3">
                  <c:v>1.793745E6</c:v>
                </c:pt>
                <c:pt idx="4">
                  <c:v>1.832588E6</c:v>
                </c:pt>
                <c:pt idx="5">
                  <c:v>2.254349E6</c:v>
                </c:pt>
                <c:pt idx="6">
                  <c:v>2.537203E6</c:v>
                </c:pt>
                <c:pt idx="7">
                  <c:v>3.055816E6</c:v>
                </c:pt>
                <c:pt idx="8">
                  <c:v>3.661254E6</c:v>
                </c:pt>
                <c:pt idx="9">
                  <c:v>3.432E6</c:v>
                </c:pt>
                <c:pt idx="10">
                  <c:v>4.198799E6</c:v>
                </c:pt>
                <c:pt idx="11">
                  <c:v>4.240688E6</c:v>
                </c:pt>
              </c:numCache>
            </c:numRef>
          </c:val>
        </c:ser>
        <c:dLbls>
          <c:showLegendKey val="0"/>
          <c:showVal val="0"/>
          <c:showCatName val="0"/>
          <c:showSerName val="0"/>
          <c:showPercent val="0"/>
          <c:showBubbleSize val="0"/>
        </c:dLbls>
        <c:gapWidth val="150"/>
        <c:shape val="box"/>
        <c:axId val="-2080485896"/>
        <c:axId val="-2007236936"/>
        <c:axId val="0"/>
      </c:bar3DChart>
      <c:dateAx>
        <c:axId val="-2080485896"/>
        <c:scaling>
          <c:orientation val="minMax"/>
        </c:scaling>
        <c:delete val="0"/>
        <c:axPos val="b"/>
        <c:numFmt formatCode="mmm\-yy" sourceLinked="1"/>
        <c:majorTickMark val="out"/>
        <c:minorTickMark val="none"/>
        <c:tickLblPos val="nextTo"/>
        <c:crossAx val="-2007236936"/>
        <c:crosses val="autoZero"/>
        <c:auto val="1"/>
        <c:lblOffset val="100"/>
        <c:baseTimeUnit val="months"/>
      </c:dateAx>
      <c:valAx>
        <c:axId val="-2007236936"/>
        <c:scaling>
          <c:orientation val="minMax"/>
        </c:scaling>
        <c:delete val="0"/>
        <c:axPos val="l"/>
        <c:majorGridlines/>
        <c:numFmt formatCode="#,##0" sourceLinked="1"/>
        <c:majorTickMark val="out"/>
        <c:minorTickMark val="none"/>
        <c:tickLblPos val="nextTo"/>
        <c:crossAx val="-2080485896"/>
        <c:crosses val="autoZero"/>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F068FC-ACE3-F347-BC0E-8CC0DDAF0F82}"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DD68BA80-C4EF-2141-AAF1-449B39DB3F7E}" type="asst">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spring-boot-starter-web</a:t>
          </a:r>
          <a:endParaRPr lang="en-US" dirty="0">
            <a:latin typeface="Courier"/>
            <a:cs typeface="Courier"/>
          </a:endParaRPr>
        </a:p>
      </dgm:t>
    </dgm:pt>
    <dgm:pt modelId="{21758184-EEF3-C349-9B86-F0163D77712B}" type="parTrans" cxnId="{5105F5F7-C1A4-084B-8D3D-7D08A131E88E}">
      <dgm:prSet/>
      <dgm:spPr/>
      <dgm:t>
        <a:bodyPr/>
        <a:lstStyle/>
        <a:p>
          <a:endParaRPr lang="en-US"/>
        </a:p>
      </dgm:t>
    </dgm:pt>
    <dgm:pt modelId="{DBDDE7ED-47AF-5942-B16B-1F0FFCB02B04}" type="sibTrans" cxnId="{5105F5F7-C1A4-084B-8D3D-7D08A131E88E}">
      <dgm:prSet/>
      <dgm:spPr/>
      <dgm:t>
        <a:bodyPr/>
        <a:lstStyle/>
        <a:p>
          <a:endParaRPr lang="en-US"/>
        </a:p>
      </dgm:t>
    </dgm:pt>
    <dgm:pt modelId="{5582925C-AB2C-4F44-8438-6593FB492669}">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spring-web</a:t>
          </a:r>
          <a:endParaRPr lang="en-US" dirty="0">
            <a:latin typeface="Courier"/>
            <a:cs typeface="Courier"/>
          </a:endParaRPr>
        </a:p>
      </dgm:t>
    </dgm:pt>
    <dgm:pt modelId="{B475D1D4-6106-2D49-B91B-2E9F08C0382F}" type="parTrans" cxnId="{705DB61F-1A1D-3048-AB88-285F79BCAC61}">
      <dgm:prSet/>
      <dgm:spPr/>
      <dgm:t>
        <a:bodyPr/>
        <a:lstStyle/>
        <a:p>
          <a:endParaRPr lang="en-US"/>
        </a:p>
      </dgm:t>
    </dgm:pt>
    <dgm:pt modelId="{EC6FAD9F-D862-9343-A147-3F82AD258006}" type="sibTrans" cxnId="{705DB61F-1A1D-3048-AB88-285F79BCAC61}">
      <dgm:prSet/>
      <dgm:spPr/>
      <dgm:t>
        <a:bodyPr/>
        <a:lstStyle/>
        <a:p>
          <a:endParaRPr lang="en-US"/>
        </a:p>
      </dgm:t>
    </dgm:pt>
    <dgm:pt modelId="{ABA8F058-B2C6-6A4D-9878-CC8CB2891572}">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spring-boot-starter-tomcat</a:t>
          </a:r>
          <a:endParaRPr lang="en-US" dirty="0">
            <a:latin typeface="Courier"/>
            <a:cs typeface="Courier"/>
          </a:endParaRPr>
        </a:p>
      </dgm:t>
    </dgm:pt>
    <dgm:pt modelId="{3F90881F-0A91-F24C-B0CB-0D74544425AA}" type="parTrans" cxnId="{421AB8C0-E66D-2F46-B45B-0C0051122DBE}">
      <dgm:prSet/>
      <dgm:spPr/>
      <dgm:t>
        <a:bodyPr/>
        <a:lstStyle/>
        <a:p>
          <a:endParaRPr lang="en-US"/>
        </a:p>
      </dgm:t>
    </dgm:pt>
    <dgm:pt modelId="{982DF289-41FF-4A4A-B91A-BE7CD2C7F70F}" type="sibTrans" cxnId="{421AB8C0-E66D-2F46-B45B-0C0051122DBE}">
      <dgm:prSet/>
      <dgm:spPr/>
      <dgm:t>
        <a:bodyPr/>
        <a:lstStyle/>
        <a:p>
          <a:endParaRPr lang="en-US"/>
        </a:p>
      </dgm:t>
    </dgm:pt>
    <dgm:pt modelId="{8E92EF53-0DAF-6142-823A-F0720ADB4033}">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spring-boot-starter-validation</a:t>
          </a:r>
          <a:endParaRPr lang="en-US" dirty="0">
            <a:latin typeface="Courier"/>
            <a:cs typeface="Courier"/>
          </a:endParaRPr>
        </a:p>
      </dgm:t>
    </dgm:pt>
    <dgm:pt modelId="{AD3D6DCE-C26B-934E-B163-92E5F230693B}" type="parTrans" cxnId="{04E127F4-D9FD-7A4B-B833-0784850A496D}">
      <dgm:prSet/>
      <dgm:spPr/>
      <dgm:t>
        <a:bodyPr/>
        <a:lstStyle/>
        <a:p>
          <a:endParaRPr lang="en-US"/>
        </a:p>
      </dgm:t>
    </dgm:pt>
    <dgm:pt modelId="{41961600-F548-B14D-AA47-1AD9965EFFA7}" type="sibTrans" cxnId="{04E127F4-D9FD-7A4B-B833-0784850A496D}">
      <dgm:prSet/>
      <dgm:spPr/>
      <dgm:t>
        <a:bodyPr/>
        <a:lstStyle/>
        <a:p>
          <a:endParaRPr lang="en-US"/>
        </a:p>
      </dgm:t>
    </dgm:pt>
    <dgm:pt modelId="{50FEB76C-F545-184C-96C1-D76CF194A935}">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a:t>
          </a:r>
          <a:r>
            <a:rPr lang="en-US" dirty="0" err="1" smtClean="0">
              <a:latin typeface="Courier"/>
              <a:cs typeface="Courier"/>
            </a:rPr>
            <a:t>webmvc</a:t>
          </a:r>
          <a:endParaRPr lang="en-US" dirty="0">
            <a:latin typeface="Courier"/>
            <a:cs typeface="Courier"/>
          </a:endParaRPr>
        </a:p>
      </dgm:t>
    </dgm:pt>
    <dgm:pt modelId="{BE53DA70-68D9-A448-9293-8D297B79D297}" type="parTrans" cxnId="{3FD88795-DD7B-3648-9584-089FB977BA70}">
      <dgm:prSet/>
      <dgm:spPr/>
      <dgm:t>
        <a:bodyPr/>
        <a:lstStyle/>
        <a:p>
          <a:endParaRPr lang="en-US"/>
        </a:p>
      </dgm:t>
    </dgm:pt>
    <dgm:pt modelId="{D93BDF58-8D15-674F-A5B4-4220EE87E118}" type="sibTrans" cxnId="{3FD88795-DD7B-3648-9584-089FB977BA70}">
      <dgm:prSet/>
      <dgm:spPr/>
      <dgm:t>
        <a:bodyPr/>
        <a:lstStyle/>
        <a:p>
          <a:endParaRPr lang="en-US"/>
        </a:p>
      </dgm:t>
    </dgm:pt>
    <dgm:pt modelId="{6A413C6E-B137-A148-B8AA-26FC9F894AA5}">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err="1" smtClean="0">
              <a:latin typeface="Courier"/>
              <a:cs typeface="Courier"/>
            </a:rPr>
            <a:t>jackson-databind</a:t>
          </a:r>
          <a:endParaRPr lang="en-US" dirty="0">
            <a:latin typeface="Courier"/>
            <a:cs typeface="Courier"/>
          </a:endParaRPr>
        </a:p>
      </dgm:t>
    </dgm:pt>
    <dgm:pt modelId="{27702088-3299-C341-BC4B-B83DFE735C79}" type="parTrans" cxnId="{96AE3213-EC2D-6143-AE1B-B6B3E42027AF}">
      <dgm:prSet/>
      <dgm:spPr/>
      <dgm:t>
        <a:bodyPr/>
        <a:lstStyle/>
        <a:p>
          <a:endParaRPr lang="en-US"/>
        </a:p>
      </dgm:t>
    </dgm:pt>
    <dgm:pt modelId="{5C974F7C-5310-DF42-AA47-220C51E70804}" type="sibTrans" cxnId="{96AE3213-EC2D-6143-AE1B-B6B3E42027AF}">
      <dgm:prSet/>
      <dgm:spPr/>
      <dgm:t>
        <a:bodyPr/>
        <a:lstStyle/>
        <a:p>
          <a:endParaRPr lang="en-US"/>
        </a:p>
      </dgm:t>
    </dgm:pt>
    <dgm:pt modelId="{6D310B88-D705-8B4F-97EF-E8DF031F4C85}" type="pres">
      <dgm:prSet presAssocID="{0FF068FC-ACE3-F347-BC0E-8CC0DDAF0F82}" presName="hierChild1" presStyleCnt="0">
        <dgm:presLayoutVars>
          <dgm:orgChart val="1"/>
          <dgm:chPref val="1"/>
          <dgm:dir/>
          <dgm:animOne val="branch"/>
          <dgm:animLvl val="lvl"/>
          <dgm:resizeHandles/>
        </dgm:presLayoutVars>
      </dgm:prSet>
      <dgm:spPr/>
      <dgm:t>
        <a:bodyPr/>
        <a:lstStyle/>
        <a:p>
          <a:endParaRPr lang="en-US"/>
        </a:p>
      </dgm:t>
    </dgm:pt>
    <dgm:pt modelId="{BA04BA6C-ECC7-C64C-9E18-27F1305CFFB0}" type="pres">
      <dgm:prSet presAssocID="{DD68BA80-C4EF-2141-AAF1-449B39DB3F7E}" presName="hierRoot1" presStyleCnt="0">
        <dgm:presLayoutVars>
          <dgm:hierBranch val="init"/>
        </dgm:presLayoutVars>
      </dgm:prSet>
      <dgm:spPr/>
    </dgm:pt>
    <dgm:pt modelId="{8597F5C7-FCF3-4C46-A8D8-55E72E892408}" type="pres">
      <dgm:prSet presAssocID="{DD68BA80-C4EF-2141-AAF1-449B39DB3F7E}" presName="rootComposite1" presStyleCnt="0"/>
      <dgm:spPr/>
    </dgm:pt>
    <dgm:pt modelId="{0921ECC6-BDCB-F84A-81F4-D4FE71BEFF07}" type="pres">
      <dgm:prSet presAssocID="{DD68BA80-C4EF-2141-AAF1-449B39DB3F7E}" presName="rootText1" presStyleLbl="node0" presStyleIdx="0" presStyleCnt="1" custScaleX="236344">
        <dgm:presLayoutVars>
          <dgm:chPref val="3"/>
        </dgm:presLayoutVars>
      </dgm:prSet>
      <dgm:spPr/>
      <dgm:t>
        <a:bodyPr/>
        <a:lstStyle/>
        <a:p>
          <a:endParaRPr lang="en-US"/>
        </a:p>
      </dgm:t>
    </dgm:pt>
    <dgm:pt modelId="{E082ABB4-C786-484C-A9EC-F00B386CC989}" type="pres">
      <dgm:prSet presAssocID="{DD68BA80-C4EF-2141-AAF1-449B39DB3F7E}" presName="rootConnector1" presStyleLbl="asst0" presStyleIdx="0" presStyleCnt="0"/>
      <dgm:spPr/>
      <dgm:t>
        <a:bodyPr/>
        <a:lstStyle/>
        <a:p>
          <a:endParaRPr lang="en-US"/>
        </a:p>
      </dgm:t>
    </dgm:pt>
    <dgm:pt modelId="{F34A1FC0-BC59-E343-A55A-9856E54B3911}" type="pres">
      <dgm:prSet presAssocID="{DD68BA80-C4EF-2141-AAF1-449B39DB3F7E}" presName="hierChild2" presStyleCnt="0"/>
      <dgm:spPr/>
    </dgm:pt>
    <dgm:pt modelId="{16FFACAF-8B31-CB45-A5C1-E48575539F7F}" type="pres">
      <dgm:prSet presAssocID="{B475D1D4-6106-2D49-B91B-2E9F08C0382F}" presName="Name37" presStyleLbl="parChTrans1D2" presStyleIdx="0" presStyleCnt="5"/>
      <dgm:spPr/>
      <dgm:t>
        <a:bodyPr/>
        <a:lstStyle/>
        <a:p>
          <a:endParaRPr lang="en-US"/>
        </a:p>
      </dgm:t>
    </dgm:pt>
    <dgm:pt modelId="{A9753DD4-F2D2-274C-AA4A-190F5728A5F9}" type="pres">
      <dgm:prSet presAssocID="{5582925C-AB2C-4F44-8438-6593FB492669}" presName="hierRoot2" presStyleCnt="0">
        <dgm:presLayoutVars>
          <dgm:hierBranch val="init"/>
        </dgm:presLayoutVars>
      </dgm:prSet>
      <dgm:spPr/>
    </dgm:pt>
    <dgm:pt modelId="{6E2E2654-0945-234B-93B6-1AEB022D4313}" type="pres">
      <dgm:prSet presAssocID="{5582925C-AB2C-4F44-8438-6593FB492669}" presName="rootComposite" presStyleCnt="0"/>
      <dgm:spPr/>
    </dgm:pt>
    <dgm:pt modelId="{5DC01642-2922-9B4F-8520-9653C6EE6C5C}" type="pres">
      <dgm:prSet presAssocID="{5582925C-AB2C-4F44-8438-6593FB492669}" presName="rootText" presStyleLbl="node2" presStyleIdx="0" presStyleCnt="5">
        <dgm:presLayoutVars>
          <dgm:chPref val="3"/>
        </dgm:presLayoutVars>
      </dgm:prSet>
      <dgm:spPr/>
      <dgm:t>
        <a:bodyPr/>
        <a:lstStyle/>
        <a:p>
          <a:endParaRPr lang="en-US"/>
        </a:p>
      </dgm:t>
    </dgm:pt>
    <dgm:pt modelId="{87285E70-785B-784E-89D9-BC3FEF46646A}" type="pres">
      <dgm:prSet presAssocID="{5582925C-AB2C-4F44-8438-6593FB492669}" presName="rootConnector" presStyleLbl="node2" presStyleIdx="0" presStyleCnt="5"/>
      <dgm:spPr/>
      <dgm:t>
        <a:bodyPr/>
        <a:lstStyle/>
        <a:p>
          <a:endParaRPr lang="en-US"/>
        </a:p>
      </dgm:t>
    </dgm:pt>
    <dgm:pt modelId="{8E545872-DD13-E24D-924E-84F34DA1E395}" type="pres">
      <dgm:prSet presAssocID="{5582925C-AB2C-4F44-8438-6593FB492669}" presName="hierChild4" presStyleCnt="0"/>
      <dgm:spPr/>
    </dgm:pt>
    <dgm:pt modelId="{A0B8B6AE-455E-0C43-B93A-3567BF2B8B05}" type="pres">
      <dgm:prSet presAssocID="{5582925C-AB2C-4F44-8438-6593FB492669}" presName="hierChild5" presStyleCnt="0"/>
      <dgm:spPr/>
    </dgm:pt>
    <dgm:pt modelId="{3D93B07A-CF44-9E45-ADDC-0972FCEB4CCA}" type="pres">
      <dgm:prSet presAssocID="{3F90881F-0A91-F24C-B0CB-0D74544425AA}" presName="Name37" presStyleLbl="parChTrans1D2" presStyleIdx="1" presStyleCnt="5"/>
      <dgm:spPr/>
      <dgm:t>
        <a:bodyPr/>
        <a:lstStyle/>
        <a:p>
          <a:endParaRPr lang="en-US"/>
        </a:p>
      </dgm:t>
    </dgm:pt>
    <dgm:pt modelId="{7B65ACF8-72B8-464C-B46E-E65B9F8C1C29}" type="pres">
      <dgm:prSet presAssocID="{ABA8F058-B2C6-6A4D-9878-CC8CB2891572}" presName="hierRoot2" presStyleCnt="0">
        <dgm:presLayoutVars>
          <dgm:hierBranch val="init"/>
        </dgm:presLayoutVars>
      </dgm:prSet>
      <dgm:spPr/>
    </dgm:pt>
    <dgm:pt modelId="{9476FC0C-EEA3-1541-A74A-2D638C0D91C4}" type="pres">
      <dgm:prSet presAssocID="{ABA8F058-B2C6-6A4D-9878-CC8CB2891572}" presName="rootComposite" presStyleCnt="0"/>
      <dgm:spPr/>
    </dgm:pt>
    <dgm:pt modelId="{1CED2990-24F4-8A42-A5B3-52664706AC4A}" type="pres">
      <dgm:prSet presAssocID="{ABA8F058-B2C6-6A4D-9878-CC8CB2891572}" presName="rootText" presStyleLbl="node2" presStyleIdx="1" presStyleCnt="5">
        <dgm:presLayoutVars>
          <dgm:chPref val="3"/>
        </dgm:presLayoutVars>
      </dgm:prSet>
      <dgm:spPr/>
      <dgm:t>
        <a:bodyPr/>
        <a:lstStyle/>
        <a:p>
          <a:endParaRPr lang="en-US"/>
        </a:p>
      </dgm:t>
    </dgm:pt>
    <dgm:pt modelId="{FB6D940C-6E2A-3046-8F31-93AE93B00377}" type="pres">
      <dgm:prSet presAssocID="{ABA8F058-B2C6-6A4D-9878-CC8CB2891572}" presName="rootConnector" presStyleLbl="node2" presStyleIdx="1" presStyleCnt="5"/>
      <dgm:spPr/>
      <dgm:t>
        <a:bodyPr/>
        <a:lstStyle/>
        <a:p>
          <a:endParaRPr lang="en-US"/>
        </a:p>
      </dgm:t>
    </dgm:pt>
    <dgm:pt modelId="{FC38B7C0-9CAC-4141-84A2-367EADE528AD}" type="pres">
      <dgm:prSet presAssocID="{ABA8F058-B2C6-6A4D-9878-CC8CB2891572}" presName="hierChild4" presStyleCnt="0"/>
      <dgm:spPr/>
    </dgm:pt>
    <dgm:pt modelId="{468083AB-E7D5-C54A-A89D-CACD8CA89A0D}" type="pres">
      <dgm:prSet presAssocID="{ABA8F058-B2C6-6A4D-9878-CC8CB2891572}" presName="hierChild5" presStyleCnt="0"/>
      <dgm:spPr/>
    </dgm:pt>
    <dgm:pt modelId="{621E7FD7-D0AB-BA40-AFBC-0A5E20A67361}" type="pres">
      <dgm:prSet presAssocID="{AD3D6DCE-C26B-934E-B163-92E5F230693B}" presName="Name37" presStyleLbl="parChTrans1D2" presStyleIdx="2" presStyleCnt="5"/>
      <dgm:spPr/>
      <dgm:t>
        <a:bodyPr/>
        <a:lstStyle/>
        <a:p>
          <a:endParaRPr lang="en-US"/>
        </a:p>
      </dgm:t>
    </dgm:pt>
    <dgm:pt modelId="{CBF4FD0E-934B-AE45-BF90-25A29281EE65}" type="pres">
      <dgm:prSet presAssocID="{8E92EF53-0DAF-6142-823A-F0720ADB4033}" presName="hierRoot2" presStyleCnt="0">
        <dgm:presLayoutVars>
          <dgm:hierBranch val="init"/>
        </dgm:presLayoutVars>
      </dgm:prSet>
      <dgm:spPr/>
    </dgm:pt>
    <dgm:pt modelId="{0B17C381-B647-3442-95BD-F4019255BB8A}" type="pres">
      <dgm:prSet presAssocID="{8E92EF53-0DAF-6142-823A-F0720ADB4033}" presName="rootComposite" presStyleCnt="0"/>
      <dgm:spPr/>
    </dgm:pt>
    <dgm:pt modelId="{4BD98E4D-C94A-7F49-A700-CC904AB1B00C}" type="pres">
      <dgm:prSet presAssocID="{8E92EF53-0DAF-6142-823A-F0720ADB4033}" presName="rootText" presStyleLbl="node2" presStyleIdx="2" presStyleCnt="5">
        <dgm:presLayoutVars>
          <dgm:chPref val="3"/>
        </dgm:presLayoutVars>
      </dgm:prSet>
      <dgm:spPr/>
      <dgm:t>
        <a:bodyPr/>
        <a:lstStyle/>
        <a:p>
          <a:endParaRPr lang="en-US"/>
        </a:p>
      </dgm:t>
    </dgm:pt>
    <dgm:pt modelId="{2BA231AA-B631-6147-B483-B60DCE880A7A}" type="pres">
      <dgm:prSet presAssocID="{8E92EF53-0DAF-6142-823A-F0720ADB4033}" presName="rootConnector" presStyleLbl="node2" presStyleIdx="2" presStyleCnt="5"/>
      <dgm:spPr/>
      <dgm:t>
        <a:bodyPr/>
        <a:lstStyle/>
        <a:p>
          <a:endParaRPr lang="en-US"/>
        </a:p>
      </dgm:t>
    </dgm:pt>
    <dgm:pt modelId="{303BC818-EBAB-8140-AD8D-C8AE92D1E8B1}" type="pres">
      <dgm:prSet presAssocID="{8E92EF53-0DAF-6142-823A-F0720ADB4033}" presName="hierChild4" presStyleCnt="0"/>
      <dgm:spPr/>
    </dgm:pt>
    <dgm:pt modelId="{F3F7DCA8-F997-C14E-9C69-DF5F600C0FD7}" type="pres">
      <dgm:prSet presAssocID="{8E92EF53-0DAF-6142-823A-F0720ADB4033}" presName="hierChild5" presStyleCnt="0"/>
      <dgm:spPr/>
    </dgm:pt>
    <dgm:pt modelId="{43229766-949C-074A-A3F7-F392D2E0B16F}" type="pres">
      <dgm:prSet presAssocID="{BE53DA70-68D9-A448-9293-8D297B79D297}" presName="Name37" presStyleLbl="parChTrans1D2" presStyleIdx="3" presStyleCnt="5"/>
      <dgm:spPr/>
      <dgm:t>
        <a:bodyPr/>
        <a:lstStyle/>
        <a:p>
          <a:endParaRPr lang="en-US"/>
        </a:p>
      </dgm:t>
    </dgm:pt>
    <dgm:pt modelId="{4BEBF371-DFA1-1B4A-BC4C-F20E3A9FDF8E}" type="pres">
      <dgm:prSet presAssocID="{50FEB76C-F545-184C-96C1-D76CF194A935}" presName="hierRoot2" presStyleCnt="0">
        <dgm:presLayoutVars>
          <dgm:hierBranch val="init"/>
        </dgm:presLayoutVars>
      </dgm:prSet>
      <dgm:spPr/>
    </dgm:pt>
    <dgm:pt modelId="{7E87E4CD-654E-7C4F-B5CC-90461A4B9CFC}" type="pres">
      <dgm:prSet presAssocID="{50FEB76C-F545-184C-96C1-D76CF194A935}" presName="rootComposite" presStyleCnt="0"/>
      <dgm:spPr/>
    </dgm:pt>
    <dgm:pt modelId="{2FB49896-5623-4B4F-9CF3-EF3A7E7A0D9B}" type="pres">
      <dgm:prSet presAssocID="{50FEB76C-F545-184C-96C1-D76CF194A935}" presName="rootText" presStyleLbl="node2" presStyleIdx="3" presStyleCnt="5">
        <dgm:presLayoutVars>
          <dgm:chPref val="3"/>
        </dgm:presLayoutVars>
      </dgm:prSet>
      <dgm:spPr/>
      <dgm:t>
        <a:bodyPr/>
        <a:lstStyle/>
        <a:p>
          <a:endParaRPr lang="en-US"/>
        </a:p>
      </dgm:t>
    </dgm:pt>
    <dgm:pt modelId="{64A36755-02C0-8242-92D8-1CA9808DFC64}" type="pres">
      <dgm:prSet presAssocID="{50FEB76C-F545-184C-96C1-D76CF194A935}" presName="rootConnector" presStyleLbl="node2" presStyleIdx="3" presStyleCnt="5"/>
      <dgm:spPr/>
      <dgm:t>
        <a:bodyPr/>
        <a:lstStyle/>
        <a:p>
          <a:endParaRPr lang="en-US"/>
        </a:p>
      </dgm:t>
    </dgm:pt>
    <dgm:pt modelId="{42E88719-3963-0B4D-92ED-B61C4A4414E6}" type="pres">
      <dgm:prSet presAssocID="{50FEB76C-F545-184C-96C1-D76CF194A935}" presName="hierChild4" presStyleCnt="0"/>
      <dgm:spPr/>
    </dgm:pt>
    <dgm:pt modelId="{7800733A-D913-2442-BF71-6B2680FA58DA}" type="pres">
      <dgm:prSet presAssocID="{50FEB76C-F545-184C-96C1-D76CF194A935}" presName="hierChild5" presStyleCnt="0"/>
      <dgm:spPr/>
    </dgm:pt>
    <dgm:pt modelId="{C23D5181-6F0D-E547-B492-AE0514EF089C}" type="pres">
      <dgm:prSet presAssocID="{27702088-3299-C341-BC4B-B83DFE735C79}" presName="Name37" presStyleLbl="parChTrans1D2" presStyleIdx="4" presStyleCnt="5"/>
      <dgm:spPr/>
      <dgm:t>
        <a:bodyPr/>
        <a:lstStyle/>
        <a:p>
          <a:endParaRPr lang="en-US"/>
        </a:p>
      </dgm:t>
    </dgm:pt>
    <dgm:pt modelId="{E9ECFE35-A5B1-284F-8533-FB6C23B68B35}" type="pres">
      <dgm:prSet presAssocID="{6A413C6E-B137-A148-B8AA-26FC9F894AA5}" presName="hierRoot2" presStyleCnt="0">
        <dgm:presLayoutVars>
          <dgm:hierBranch val="init"/>
        </dgm:presLayoutVars>
      </dgm:prSet>
      <dgm:spPr/>
    </dgm:pt>
    <dgm:pt modelId="{4DA4BC1D-A962-9E4B-BF32-F075B4E032D1}" type="pres">
      <dgm:prSet presAssocID="{6A413C6E-B137-A148-B8AA-26FC9F894AA5}" presName="rootComposite" presStyleCnt="0"/>
      <dgm:spPr/>
    </dgm:pt>
    <dgm:pt modelId="{379C06E6-79B2-2A40-836B-D907152ED6DC}" type="pres">
      <dgm:prSet presAssocID="{6A413C6E-B137-A148-B8AA-26FC9F894AA5}" presName="rootText" presStyleLbl="node2" presStyleIdx="4" presStyleCnt="5">
        <dgm:presLayoutVars>
          <dgm:chPref val="3"/>
        </dgm:presLayoutVars>
      </dgm:prSet>
      <dgm:spPr/>
      <dgm:t>
        <a:bodyPr/>
        <a:lstStyle/>
        <a:p>
          <a:endParaRPr lang="en-US"/>
        </a:p>
      </dgm:t>
    </dgm:pt>
    <dgm:pt modelId="{32446DD7-F6DA-1549-9E06-2510D4CDCE53}" type="pres">
      <dgm:prSet presAssocID="{6A413C6E-B137-A148-B8AA-26FC9F894AA5}" presName="rootConnector" presStyleLbl="node2" presStyleIdx="4" presStyleCnt="5"/>
      <dgm:spPr/>
      <dgm:t>
        <a:bodyPr/>
        <a:lstStyle/>
        <a:p>
          <a:endParaRPr lang="en-US"/>
        </a:p>
      </dgm:t>
    </dgm:pt>
    <dgm:pt modelId="{FFB9B727-3120-9445-94AE-31DF8957AB4E}" type="pres">
      <dgm:prSet presAssocID="{6A413C6E-B137-A148-B8AA-26FC9F894AA5}" presName="hierChild4" presStyleCnt="0"/>
      <dgm:spPr/>
    </dgm:pt>
    <dgm:pt modelId="{5DED3274-D1B5-E946-9269-9CB0F51B057F}" type="pres">
      <dgm:prSet presAssocID="{6A413C6E-B137-A148-B8AA-26FC9F894AA5}" presName="hierChild5" presStyleCnt="0"/>
      <dgm:spPr/>
    </dgm:pt>
    <dgm:pt modelId="{9416E8E6-8E2C-0E4D-A43E-174A3778316E}" type="pres">
      <dgm:prSet presAssocID="{DD68BA80-C4EF-2141-AAF1-449B39DB3F7E}" presName="hierChild3" presStyleCnt="0"/>
      <dgm:spPr/>
    </dgm:pt>
  </dgm:ptLst>
  <dgm:cxnLst>
    <dgm:cxn modelId="{85B84B54-F415-6349-BDF8-92792C4B3BA5}" type="presOf" srcId="{8E92EF53-0DAF-6142-823A-F0720ADB4033}" destId="{4BD98E4D-C94A-7F49-A700-CC904AB1B00C}" srcOrd="0" destOrd="0" presId="urn:microsoft.com/office/officeart/2005/8/layout/orgChart1"/>
    <dgm:cxn modelId="{705DB61F-1A1D-3048-AB88-285F79BCAC61}" srcId="{DD68BA80-C4EF-2141-AAF1-449B39DB3F7E}" destId="{5582925C-AB2C-4F44-8438-6593FB492669}" srcOrd="0" destOrd="0" parTransId="{B475D1D4-6106-2D49-B91B-2E9F08C0382F}" sibTransId="{EC6FAD9F-D862-9343-A147-3F82AD258006}"/>
    <dgm:cxn modelId="{421AB8C0-E66D-2F46-B45B-0C0051122DBE}" srcId="{DD68BA80-C4EF-2141-AAF1-449B39DB3F7E}" destId="{ABA8F058-B2C6-6A4D-9878-CC8CB2891572}" srcOrd="1" destOrd="0" parTransId="{3F90881F-0A91-F24C-B0CB-0D74544425AA}" sibTransId="{982DF289-41FF-4A4A-B91A-BE7CD2C7F70F}"/>
    <dgm:cxn modelId="{63BB11DE-3490-5D4E-9492-063351B6BFA5}" type="presOf" srcId="{B475D1D4-6106-2D49-B91B-2E9F08C0382F}" destId="{16FFACAF-8B31-CB45-A5C1-E48575539F7F}" srcOrd="0" destOrd="0" presId="urn:microsoft.com/office/officeart/2005/8/layout/orgChart1"/>
    <dgm:cxn modelId="{5105F5F7-C1A4-084B-8D3D-7D08A131E88E}" srcId="{0FF068FC-ACE3-F347-BC0E-8CC0DDAF0F82}" destId="{DD68BA80-C4EF-2141-AAF1-449B39DB3F7E}" srcOrd="0" destOrd="0" parTransId="{21758184-EEF3-C349-9B86-F0163D77712B}" sibTransId="{DBDDE7ED-47AF-5942-B16B-1F0FFCB02B04}"/>
    <dgm:cxn modelId="{355A203C-6F3F-2A4C-8ADC-DACD5B9290C6}" type="presOf" srcId="{5582925C-AB2C-4F44-8438-6593FB492669}" destId="{87285E70-785B-784E-89D9-BC3FEF46646A}" srcOrd="1" destOrd="0" presId="urn:microsoft.com/office/officeart/2005/8/layout/orgChart1"/>
    <dgm:cxn modelId="{A7F90D6B-F4BE-024B-8A37-768136F28CF0}" type="presOf" srcId="{ABA8F058-B2C6-6A4D-9878-CC8CB2891572}" destId="{1CED2990-24F4-8A42-A5B3-52664706AC4A}" srcOrd="0" destOrd="0" presId="urn:microsoft.com/office/officeart/2005/8/layout/orgChart1"/>
    <dgm:cxn modelId="{ACE3D867-F0F6-C64A-AF4E-97D8D59B8644}" type="presOf" srcId="{6A413C6E-B137-A148-B8AA-26FC9F894AA5}" destId="{379C06E6-79B2-2A40-836B-D907152ED6DC}" srcOrd="0" destOrd="0" presId="urn:microsoft.com/office/officeart/2005/8/layout/orgChart1"/>
    <dgm:cxn modelId="{AC181F4C-CCFF-FC41-93A4-1AC975801E89}" type="presOf" srcId="{6A413C6E-B137-A148-B8AA-26FC9F894AA5}" destId="{32446DD7-F6DA-1549-9E06-2510D4CDCE53}" srcOrd="1" destOrd="0" presId="urn:microsoft.com/office/officeart/2005/8/layout/orgChart1"/>
    <dgm:cxn modelId="{96AE3213-EC2D-6143-AE1B-B6B3E42027AF}" srcId="{DD68BA80-C4EF-2141-AAF1-449B39DB3F7E}" destId="{6A413C6E-B137-A148-B8AA-26FC9F894AA5}" srcOrd="4" destOrd="0" parTransId="{27702088-3299-C341-BC4B-B83DFE735C79}" sibTransId="{5C974F7C-5310-DF42-AA47-220C51E70804}"/>
    <dgm:cxn modelId="{3FD88795-DD7B-3648-9584-089FB977BA70}" srcId="{DD68BA80-C4EF-2141-AAF1-449B39DB3F7E}" destId="{50FEB76C-F545-184C-96C1-D76CF194A935}" srcOrd="3" destOrd="0" parTransId="{BE53DA70-68D9-A448-9293-8D297B79D297}" sibTransId="{D93BDF58-8D15-674F-A5B4-4220EE87E118}"/>
    <dgm:cxn modelId="{7AB9A54A-E8D6-4A4A-8DD8-13EFD1B54895}" type="presOf" srcId="{8E92EF53-0DAF-6142-823A-F0720ADB4033}" destId="{2BA231AA-B631-6147-B483-B60DCE880A7A}" srcOrd="1" destOrd="0" presId="urn:microsoft.com/office/officeart/2005/8/layout/orgChart1"/>
    <dgm:cxn modelId="{8E09EAF4-E406-8B4E-AC2D-E7CEC7B11645}" type="presOf" srcId="{BE53DA70-68D9-A448-9293-8D297B79D297}" destId="{43229766-949C-074A-A3F7-F392D2E0B16F}" srcOrd="0" destOrd="0" presId="urn:microsoft.com/office/officeart/2005/8/layout/orgChart1"/>
    <dgm:cxn modelId="{1B24BA60-3E5B-0B40-9EF1-906A8184F58D}" type="presOf" srcId="{5582925C-AB2C-4F44-8438-6593FB492669}" destId="{5DC01642-2922-9B4F-8520-9653C6EE6C5C}" srcOrd="0" destOrd="0" presId="urn:microsoft.com/office/officeart/2005/8/layout/orgChart1"/>
    <dgm:cxn modelId="{F875D6F8-BB00-4E44-B0E4-D5DD96537370}" type="presOf" srcId="{DD68BA80-C4EF-2141-AAF1-449B39DB3F7E}" destId="{0921ECC6-BDCB-F84A-81F4-D4FE71BEFF07}" srcOrd="0" destOrd="0" presId="urn:microsoft.com/office/officeart/2005/8/layout/orgChart1"/>
    <dgm:cxn modelId="{7B98CC55-8C09-DB43-A03B-78BEDA065396}" type="presOf" srcId="{AD3D6DCE-C26B-934E-B163-92E5F230693B}" destId="{621E7FD7-D0AB-BA40-AFBC-0A5E20A67361}" srcOrd="0" destOrd="0" presId="urn:microsoft.com/office/officeart/2005/8/layout/orgChart1"/>
    <dgm:cxn modelId="{1471ABD4-1102-D04E-97AB-31840C374C81}" type="presOf" srcId="{0FF068FC-ACE3-F347-BC0E-8CC0DDAF0F82}" destId="{6D310B88-D705-8B4F-97EF-E8DF031F4C85}" srcOrd="0" destOrd="0" presId="urn:microsoft.com/office/officeart/2005/8/layout/orgChart1"/>
    <dgm:cxn modelId="{7EA75F99-4C2F-104B-B825-C48524E96AB6}" type="presOf" srcId="{27702088-3299-C341-BC4B-B83DFE735C79}" destId="{C23D5181-6F0D-E547-B492-AE0514EF089C}" srcOrd="0" destOrd="0" presId="urn:microsoft.com/office/officeart/2005/8/layout/orgChart1"/>
    <dgm:cxn modelId="{D99DA3D9-A15F-9846-8062-36531F469D62}" type="presOf" srcId="{ABA8F058-B2C6-6A4D-9878-CC8CB2891572}" destId="{FB6D940C-6E2A-3046-8F31-93AE93B00377}" srcOrd="1" destOrd="0" presId="urn:microsoft.com/office/officeart/2005/8/layout/orgChart1"/>
    <dgm:cxn modelId="{7FA2E565-82F4-E148-8317-B44D1C43395A}" type="presOf" srcId="{50FEB76C-F545-184C-96C1-D76CF194A935}" destId="{64A36755-02C0-8242-92D8-1CA9808DFC64}" srcOrd="1" destOrd="0" presId="urn:microsoft.com/office/officeart/2005/8/layout/orgChart1"/>
    <dgm:cxn modelId="{4CBB8E36-A793-154F-9A8A-DB566C33845B}" type="presOf" srcId="{3F90881F-0A91-F24C-B0CB-0D74544425AA}" destId="{3D93B07A-CF44-9E45-ADDC-0972FCEB4CCA}" srcOrd="0" destOrd="0" presId="urn:microsoft.com/office/officeart/2005/8/layout/orgChart1"/>
    <dgm:cxn modelId="{8BB76FA2-C5C4-C64E-9116-8DC0047ACB0E}" type="presOf" srcId="{50FEB76C-F545-184C-96C1-D76CF194A935}" destId="{2FB49896-5623-4B4F-9CF3-EF3A7E7A0D9B}" srcOrd="0" destOrd="0" presId="urn:microsoft.com/office/officeart/2005/8/layout/orgChart1"/>
    <dgm:cxn modelId="{04E127F4-D9FD-7A4B-B833-0784850A496D}" srcId="{DD68BA80-C4EF-2141-AAF1-449B39DB3F7E}" destId="{8E92EF53-0DAF-6142-823A-F0720ADB4033}" srcOrd="2" destOrd="0" parTransId="{AD3D6DCE-C26B-934E-B163-92E5F230693B}" sibTransId="{41961600-F548-B14D-AA47-1AD9965EFFA7}"/>
    <dgm:cxn modelId="{B83DD58B-2D57-F145-B980-F72CD6FE6378}" type="presOf" srcId="{DD68BA80-C4EF-2141-AAF1-449B39DB3F7E}" destId="{E082ABB4-C786-484C-A9EC-F00B386CC989}" srcOrd="1" destOrd="0" presId="urn:microsoft.com/office/officeart/2005/8/layout/orgChart1"/>
    <dgm:cxn modelId="{A7466E83-794F-EF40-9EA2-B69CDC03C749}" type="presParOf" srcId="{6D310B88-D705-8B4F-97EF-E8DF031F4C85}" destId="{BA04BA6C-ECC7-C64C-9E18-27F1305CFFB0}" srcOrd="0" destOrd="0" presId="urn:microsoft.com/office/officeart/2005/8/layout/orgChart1"/>
    <dgm:cxn modelId="{8438B4AF-A545-B74D-8887-5CC7B4C4FE78}" type="presParOf" srcId="{BA04BA6C-ECC7-C64C-9E18-27F1305CFFB0}" destId="{8597F5C7-FCF3-4C46-A8D8-55E72E892408}" srcOrd="0" destOrd="0" presId="urn:microsoft.com/office/officeart/2005/8/layout/orgChart1"/>
    <dgm:cxn modelId="{20390906-583A-EB40-9F3A-18055EF0B356}" type="presParOf" srcId="{8597F5C7-FCF3-4C46-A8D8-55E72E892408}" destId="{0921ECC6-BDCB-F84A-81F4-D4FE71BEFF07}" srcOrd="0" destOrd="0" presId="urn:microsoft.com/office/officeart/2005/8/layout/orgChart1"/>
    <dgm:cxn modelId="{E0633E9E-1107-E545-AD81-EF460F3928EA}" type="presParOf" srcId="{8597F5C7-FCF3-4C46-A8D8-55E72E892408}" destId="{E082ABB4-C786-484C-A9EC-F00B386CC989}" srcOrd="1" destOrd="0" presId="urn:microsoft.com/office/officeart/2005/8/layout/orgChart1"/>
    <dgm:cxn modelId="{56D4FCFB-EE40-D447-A07A-E01681ADB229}" type="presParOf" srcId="{BA04BA6C-ECC7-C64C-9E18-27F1305CFFB0}" destId="{F34A1FC0-BC59-E343-A55A-9856E54B3911}" srcOrd="1" destOrd="0" presId="urn:microsoft.com/office/officeart/2005/8/layout/orgChart1"/>
    <dgm:cxn modelId="{4EF47730-6282-9C47-93FA-3B842C60C8C7}" type="presParOf" srcId="{F34A1FC0-BC59-E343-A55A-9856E54B3911}" destId="{16FFACAF-8B31-CB45-A5C1-E48575539F7F}" srcOrd="0" destOrd="0" presId="urn:microsoft.com/office/officeart/2005/8/layout/orgChart1"/>
    <dgm:cxn modelId="{4FCA5150-6E63-6F4F-A29C-AAF26CB4803A}" type="presParOf" srcId="{F34A1FC0-BC59-E343-A55A-9856E54B3911}" destId="{A9753DD4-F2D2-274C-AA4A-190F5728A5F9}" srcOrd="1" destOrd="0" presId="urn:microsoft.com/office/officeart/2005/8/layout/orgChart1"/>
    <dgm:cxn modelId="{2ABEE496-14D8-A547-9AAC-E67275C503E1}" type="presParOf" srcId="{A9753DD4-F2D2-274C-AA4A-190F5728A5F9}" destId="{6E2E2654-0945-234B-93B6-1AEB022D4313}" srcOrd="0" destOrd="0" presId="urn:microsoft.com/office/officeart/2005/8/layout/orgChart1"/>
    <dgm:cxn modelId="{C2704685-428A-A548-B2BE-7B004C07A275}" type="presParOf" srcId="{6E2E2654-0945-234B-93B6-1AEB022D4313}" destId="{5DC01642-2922-9B4F-8520-9653C6EE6C5C}" srcOrd="0" destOrd="0" presId="urn:microsoft.com/office/officeart/2005/8/layout/orgChart1"/>
    <dgm:cxn modelId="{D202FAE3-0120-FC44-B751-28B5C424CA98}" type="presParOf" srcId="{6E2E2654-0945-234B-93B6-1AEB022D4313}" destId="{87285E70-785B-784E-89D9-BC3FEF46646A}" srcOrd="1" destOrd="0" presId="urn:microsoft.com/office/officeart/2005/8/layout/orgChart1"/>
    <dgm:cxn modelId="{8EA4C194-424C-9A4A-887B-900CA34598A9}" type="presParOf" srcId="{A9753DD4-F2D2-274C-AA4A-190F5728A5F9}" destId="{8E545872-DD13-E24D-924E-84F34DA1E395}" srcOrd="1" destOrd="0" presId="urn:microsoft.com/office/officeart/2005/8/layout/orgChart1"/>
    <dgm:cxn modelId="{74D38F2C-2ADD-9F45-81AB-AEFD319997FB}" type="presParOf" srcId="{A9753DD4-F2D2-274C-AA4A-190F5728A5F9}" destId="{A0B8B6AE-455E-0C43-B93A-3567BF2B8B05}" srcOrd="2" destOrd="0" presId="urn:microsoft.com/office/officeart/2005/8/layout/orgChart1"/>
    <dgm:cxn modelId="{175F0FE9-7875-504C-8071-9256619F6E2A}" type="presParOf" srcId="{F34A1FC0-BC59-E343-A55A-9856E54B3911}" destId="{3D93B07A-CF44-9E45-ADDC-0972FCEB4CCA}" srcOrd="2" destOrd="0" presId="urn:microsoft.com/office/officeart/2005/8/layout/orgChart1"/>
    <dgm:cxn modelId="{66EF32F2-6F1F-1B48-A482-6D58735FBB6E}" type="presParOf" srcId="{F34A1FC0-BC59-E343-A55A-9856E54B3911}" destId="{7B65ACF8-72B8-464C-B46E-E65B9F8C1C29}" srcOrd="3" destOrd="0" presId="urn:microsoft.com/office/officeart/2005/8/layout/orgChart1"/>
    <dgm:cxn modelId="{F0A2B6BF-DCB7-3144-A304-74409B115530}" type="presParOf" srcId="{7B65ACF8-72B8-464C-B46E-E65B9F8C1C29}" destId="{9476FC0C-EEA3-1541-A74A-2D638C0D91C4}" srcOrd="0" destOrd="0" presId="urn:microsoft.com/office/officeart/2005/8/layout/orgChart1"/>
    <dgm:cxn modelId="{AE9B7773-F41D-B64D-9F2D-649DC84C0F79}" type="presParOf" srcId="{9476FC0C-EEA3-1541-A74A-2D638C0D91C4}" destId="{1CED2990-24F4-8A42-A5B3-52664706AC4A}" srcOrd="0" destOrd="0" presId="urn:microsoft.com/office/officeart/2005/8/layout/orgChart1"/>
    <dgm:cxn modelId="{8A00E820-B206-DB4C-9D2D-BBC40060B396}" type="presParOf" srcId="{9476FC0C-EEA3-1541-A74A-2D638C0D91C4}" destId="{FB6D940C-6E2A-3046-8F31-93AE93B00377}" srcOrd="1" destOrd="0" presId="urn:microsoft.com/office/officeart/2005/8/layout/orgChart1"/>
    <dgm:cxn modelId="{F1824A2E-6110-E84E-AFD3-F2847F242C8D}" type="presParOf" srcId="{7B65ACF8-72B8-464C-B46E-E65B9F8C1C29}" destId="{FC38B7C0-9CAC-4141-84A2-367EADE528AD}" srcOrd="1" destOrd="0" presId="urn:microsoft.com/office/officeart/2005/8/layout/orgChart1"/>
    <dgm:cxn modelId="{8EBC0821-0A18-E247-BE18-6E440CAB887D}" type="presParOf" srcId="{7B65ACF8-72B8-464C-B46E-E65B9F8C1C29}" destId="{468083AB-E7D5-C54A-A89D-CACD8CA89A0D}" srcOrd="2" destOrd="0" presId="urn:microsoft.com/office/officeart/2005/8/layout/orgChart1"/>
    <dgm:cxn modelId="{2D424863-DA51-5949-B9C1-DC33BD0C465B}" type="presParOf" srcId="{F34A1FC0-BC59-E343-A55A-9856E54B3911}" destId="{621E7FD7-D0AB-BA40-AFBC-0A5E20A67361}" srcOrd="4" destOrd="0" presId="urn:microsoft.com/office/officeart/2005/8/layout/orgChart1"/>
    <dgm:cxn modelId="{DE85F09A-059A-B04A-8B93-3EC79C5F7662}" type="presParOf" srcId="{F34A1FC0-BC59-E343-A55A-9856E54B3911}" destId="{CBF4FD0E-934B-AE45-BF90-25A29281EE65}" srcOrd="5" destOrd="0" presId="urn:microsoft.com/office/officeart/2005/8/layout/orgChart1"/>
    <dgm:cxn modelId="{593D2CE1-E80B-044C-8AAB-2733BD80AC05}" type="presParOf" srcId="{CBF4FD0E-934B-AE45-BF90-25A29281EE65}" destId="{0B17C381-B647-3442-95BD-F4019255BB8A}" srcOrd="0" destOrd="0" presId="urn:microsoft.com/office/officeart/2005/8/layout/orgChart1"/>
    <dgm:cxn modelId="{7108B126-CE5B-2F4C-AF70-577B6C913A60}" type="presParOf" srcId="{0B17C381-B647-3442-95BD-F4019255BB8A}" destId="{4BD98E4D-C94A-7F49-A700-CC904AB1B00C}" srcOrd="0" destOrd="0" presId="urn:microsoft.com/office/officeart/2005/8/layout/orgChart1"/>
    <dgm:cxn modelId="{F11CAF0E-1E00-524D-95F5-7E30589440FA}" type="presParOf" srcId="{0B17C381-B647-3442-95BD-F4019255BB8A}" destId="{2BA231AA-B631-6147-B483-B60DCE880A7A}" srcOrd="1" destOrd="0" presId="urn:microsoft.com/office/officeart/2005/8/layout/orgChart1"/>
    <dgm:cxn modelId="{443DC9BB-7848-B041-9886-976308B929F7}" type="presParOf" srcId="{CBF4FD0E-934B-AE45-BF90-25A29281EE65}" destId="{303BC818-EBAB-8140-AD8D-C8AE92D1E8B1}" srcOrd="1" destOrd="0" presId="urn:microsoft.com/office/officeart/2005/8/layout/orgChart1"/>
    <dgm:cxn modelId="{80ED694E-BF1E-3F41-ACA1-C734E12CAF85}" type="presParOf" srcId="{CBF4FD0E-934B-AE45-BF90-25A29281EE65}" destId="{F3F7DCA8-F997-C14E-9C69-DF5F600C0FD7}" srcOrd="2" destOrd="0" presId="urn:microsoft.com/office/officeart/2005/8/layout/orgChart1"/>
    <dgm:cxn modelId="{0DA887FD-5659-6244-B67E-1B8FEF8F1B0F}" type="presParOf" srcId="{F34A1FC0-BC59-E343-A55A-9856E54B3911}" destId="{43229766-949C-074A-A3F7-F392D2E0B16F}" srcOrd="6" destOrd="0" presId="urn:microsoft.com/office/officeart/2005/8/layout/orgChart1"/>
    <dgm:cxn modelId="{09583B8B-B65F-EB4E-B2F3-F8720BAD9917}" type="presParOf" srcId="{F34A1FC0-BC59-E343-A55A-9856E54B3911}" destId="{4BEBF371-DFA1-1B4A-BC4C-F20E3A9FDF8E}" srcOrd="7" destOrd="0" presId="urn:microsoft.com/office/officeart/2005/8/layout/orgChart1"/>
    <dgm:cxn modelId="{7912525F-2810-DE43-8958-A02D246C407B}" type="presParOf" srcId="{4BEBF371-DFA1-1B4A-BC4C-F20E3A9FDF8E}" destId="{7E87E4CD-654E-7C4F-B5CC-90461A4B9CFC}" srcOrd="0" destOrd="0" presId="urn:microsoft.com/office/officeart/2005/8/layout/orgChart1"/>
    <dgm:cxn modelId="{B7A0303C-55A9-E242-8C9E-26248B8F9090}" type="presParOf" srcId="{7E87E4CD-654E-7C4F-B5CC-90461A4B9CFC}" destId="{2FB49896-5623-4B4F-9CF3-EF3A7E7A0D9B}" srcOrd="0" destOrd="0" presId="urn:microsoft.com/office/officeart/2005/8/layout/orgChart1"/>
    <dgm:cxn modelId="{E9A1FE96-CFDB-5E4F-B7F0-E3372C283F6E}" type="presParOf" srcId="{7E87E4CD-654E-7C4F-B5CC-90461A4B9CFC}" destId="{64A36755-02C0-8242-92D8-1CA9808DFC64}" srcOrd="1" destOrd="0" presId="urn:microsoft.com/office/officeart/2005/8/layout/orgChart1"/>
    <dgm:cxn modelId="{2C28CB1F-EC3A-014A-896C-10A4E1C4072B}" type="presParOf" srcId="{4BEBF371-DFA1-1B4A-BC4C-F20E3A9FDF8E}" destId="{42E88719-3963-0B4D-92ED-B61C4A4414E6}" srcOrd="1" destOrd="0" presId="urn:microsoft.com/office/officeart/2005/8/layout/orgChart1"/>
    <dgm:cxn modelId="{F776E9A8-1FCD-F543-A48F-7883D6B016BE}" type="presParOf" srcId="{4BEBF371-DFA1-1B4A-BC4C-F20E3A9FDF8E}" destId="{7800733A-D913-2442-BF71-6B2680FA58DA}" srcOrd="2" destOrd="0" presId="urn:microsoft.com/office/officeart/2005/8/layout/orgChart1"/>
    <dgm:cxn modelId="{EBCE3254-6C1F-5E4E-90A9-9C7603B4A906}" type="presParOf" srcId="{F34A1FC0-BC59-E343-A55A-9856E54B3911}" destId="{C23D5181-6F0D-E547-B492-AE0514EF089C}" srcOrd="8" destOrd="0" presId="urn:microsoft.com/office/officeart/2005/8/layout/orgChart1"/>
    <dgm:cxn modelId="{A082E6DD-35D9-C54A-B108-CEE52BA194E3}" type="presParOf" srcId="{F34A1FC0-BC59-E343-A55A-9856E54B3911}" destId="{E9ECFE35-A5B1-284F-8533-FB6C23B68B35}" srcOrd="9" destOrd="0" presId="urn:microsoft.com/office/officeart/2005/8/layout/orgChart1"/>
    <dgm:cxn modelId="{6D54E095-7034-044D-ABAD-21B2FEFC4808}" type="presParOf" srcId="{E9ECFE35-A5B1-284F-8533-FB6C23B68B35}" destId="{4DA4BC1D-A962-9E4B-BF32-F075B4E032D1}" srcOrd="0" destOrd="0" presId="urn:microsoft.com/office/officeart/2005/8/layout/orgChart1"/>
    <dgm:cxn modelId="{92A00D3B-F411-D946-8A3B-91FC9A6997DE}" type="presParOf" srcId="{4DA4BC1D-A962-9E4B-BF32-F075B4E032D1}" destId="{379C06E6-79B2-2A40-836B-D907152ED6DC}" srcOrd="0" destOrd="0" presId="urn:microsoft.com/office/officeart/2005/8/layout/orgChart1"/>
    <dgm:cxn modelId="{DA8AF757-4EE1-BB41-A361-D61B6D3ED5BC}" type="presParOf" srcId="{4DA4BC1D-A962-9E4B-BF32-F075B4E032D1}" destId="{32446DD7-F6DA-1549-9E06-2510D4CDCE53}" srcOrd="1" destOrd="0" presId="urn:microsoft.com/office/officeart/2005/8/layout/orgChart1"/>
    <dgm:cxn modelId="{F08328FD-38AD-8F46-ABA2-313B80256E3B}" type="presParOf" srcId="{E9ECFE35-A5B1-284F-8533-FB6C23B68B35}" destId="{FFB9B727-3120-9445-94AE-31DF8957AB4E}" srcOrd="1" destOrd="0" presId="urn:microsoft.com/office/officeart/2005/8/layout/orgChart1"/>
    <dgm:cxn modelId="{A56D97C3-68AF-5F44-8C03-CF0130745F07}" type="presParOf" srcId="{E9ECFE35-A5B1-284F-8533-FB6C23B68B35}" destId="{5DED3274-D1B5-E946-9269-9CB0F51B057F}" srcOrd="2" destOrd="0" presId="urn:microsoft.com/office/officeart/2005/8/layout/orgChart1"/>
    <dgm:cxn modelId="{F6F080EB-EB0A-2242-8DC5-7B426702C888}" type="presParOf" srcId="{BA04BA6C-ECC7-C64C-9E18-27F1305CFFB0}" destId="{9416E8E6-8E2C-0E4D-A43E-174A3778316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D5181-6F0D-E547-B492-AE0514EF089C}">
      <dsp:nvSpPr>
        <dsp:cNvPr id="0" name=""/>
        <dsp:cNvSpPr/>
      </dsp:nvSpPr>
      <dsp:spPr>
        <a:xfrm>
          <a:off x="3048000" y="1075716"/>
          <a:ext cx="2525650" cy="219168"/>
        </a:xfrm>
        <a:custGeom>
          <a:avLst/>
          <a:gdLst/>
          <a:ahLst/>
          <a:cxnLst/>
          <a:rect l="0" t="0" r="0" b="0"/>
          <a:pathLst>
            <a:path>
              <a:moveTo>
                <a:pt x="0" y="0"/>
              </a:moveTo>
              <a:lnTo>
                <a:pt x="0" y="109584"/>
              </a:lnTo>
              <a:lnTo>
                <a:pt x="2525650" y="109584"/>
              </a:lnTo>
              <a:lnTo>
                <a:pt x="252565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3229766-949C-074A-A3F7-F392D2E0B16F}">
      <dsp:nvSpPr>
        <dsp:cNvPr id="0" name=""/>
        <dsp:cNvSpPr/>
      </dsp:nvSpPr>
      <dsp:spPr>
        <a:xfrm>
          <a:off x="3048000" y="1075716"/>
          <a:ext cx="1262825" cy="219168"/>
        </a:xfrm>
        <a:custGeom>
          <a:avLst/>
          <a:gdLst/>
          <a:ahLst/>
          <a:cxnLst/>
          <a:rect l="0" t="0" r="0" b="0"/>
          <a:pathLst>
            <a:path>
              <a:moveTo>
                <a:pt x="0" y="0"/>
              </a:moveTo>
              <a:lnTo>
                <a:pt x="0" y="109584"/>
              </a:lnTo>
              <a:lnTo>
                <a:pt x="1262825" y="109584"/>
              </a:lnTo>
              <a:lnTo>
                <a:pt x="1262825"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21E7FD7-D0AB-BA40-AFBC-0A5E20A67361}">
      <dsp:nvSpPr>
        <dsp:cNvPr id="0" name=""/>
        <dsp:cNvSpPr/>
      </dsp:nvSpPr>
      <dsp:spPr>
        <a:xfrm>
          <a:off x="3002280" y="1075716"/>
          <a:ext cx="91440" cy="219168"/>
        </a:xfrm>
        <a:custGeom>
          <a:avLst/>
          <a:gdLst/>
          <a:ahLst/>
          <a:cxnLst/>
          <a:rect l="0" t="0" r="0" b="0"/>
          <a:pathLst>
            <a:path>
              <a:moveTo>
                <a:pt x="45720" y="0"/>
              </a:moveTo>
              <a:lnTo>
                <a:pt x="4572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93B07A-CF44-9E45-ADDC-0972FCEB4CCA}">
      <dsp:nvSpPr>
        <dsp:cNvPr id="0" name=""/>
        <dsp:cNvSpPr/>
      </dsp:nvSpPr>
      <dsp:spPr>
        <a:xfrm>
          <a:off x="1785174" y="1075716"/>
          <a:ext cx="1262825" cy="219168"/>
        </a:xfrm>
        <a:custGeom>
          <a:avLst/>
          <a:gdLst/>
          <a:ahLst/>
          <a:cxnLst/>
          <a:rect l="0" t="0" r="0" b="0"/>
          <a:pathLst>
            <a:path>
              <a:moveTo>
                <a:pt x="1262825" y="0"/>
              </a:moveTo>
              <a:lnTo>
                <a:pt x="1262825" y="109584"/>
              </a:lnTo>
              <a:lnTo>
                <a:pt x="0" y="109584"/>
              </a:lnTo>
              <a:lnTo>
                <a:pt x="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6FFACAF-8B31-CB45-A5C1-E48575539F7F}">
      <dsp:nvSpPr>
        <dsp:cNvPr id="0" name=""/>
        <dsp:cNvSpPr/>
      </dsp:nvSpPr>
      <dsp:spPr>
        <a:xfrm>
          <a:off x="522349" y="1075716"/>
          <a:ext cx="2525650" cy="219168"/>
        </a:xfrm>
        <a:custGeom>
          <a:avLst/>
          <a:gdLst/>
          <a:ahLst/>
          <a:cxnLst/>
          <a:rect l="0" t="0" r="0" b="0"/>
          <a:pathLst>
            <a:path>
              <a:moveTo>
                <a:pt x="2525650" y="0"/>
              </a:moveTo>
              <a:lnTo>
                <a:pt x="2525650" y="109584"/>
              </a:lnTo>
              <a:lnTo>
                <a:pt x="0" y="109584"/>
              </a:lnTo>
              <a:lnTo>
                <a:pt x="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921ECC6-BDCB-F84A-81F4-D4FE71BEFF07}">
      <dsp:nvSpPr>
        <dsp:cNvPr id="0" name=""/>
        <dsp:cNvSpPr/>
      </dsp:nvSpPr>
      <dsp:spPr>
        <a:xfrm>
          <a:off x="1814689" y="553887"/>
          <a:ext cx="2466621"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spring-boot-starter-web</a:t>
          </a:r>
          <a:endParaRPr lang="en-US" sz="1100" kern="1200" dirty="0">
            <a:latin typeface="Courier"/>
            <a:cs typeface="Courier"/>
          </a:endParaRPr>
        </a:p>
      </dsp:txBody>
      <dsp:txXfrm>
        <a:off x="1814689" y="553887"/>
        <a:ext cx="2466621" cy="521828"/>
      </dsp:txXfrm>
    </dsp:sp>
    <dsp:sp modelId="{5DC01642-2922-9B4F-8520-9653C6EE6C5C}">
      <dsp:nvSpPr>
        <dsp:cNvPr id="0" name=""/>
        <dsp:cNvSpPr/>
      </dsp:nvSpPr>
      <dsp:spPr>
        <a:xfrm>
          <a:off x="520"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spring-web</a:t>
          </a:r>
          <a:endParaRPr lang="en-US" sz="1100" kern="1200" dirty="0">
            <a:latin typeface="Courier"/>
            <a:cs typeface="Courier"/>
          </a:endParaRPr>
        </a:p>
      </dsp:txBody>
      <dsp:txXfrm>
        <a:off x="520" y="1294884"/>
        <a:ext cx="1043657" cy="521828"/>
      </dsp:txXfrm>
    </dsp:sp>
    <dsp:sp modelId="{1CED2990-24F4-8A42-A5B3-52664706AC4A}">
      <dsp:nvSpPr>
        <dsp:cNvPr id="0" name=""/>
        <dsp:cNvSpPr/>
      </dsp:nvSpPr>
      <dsp:spPr>
        <a:xfrm>
          <a:off x="1263346"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spring-boot-starter-tomcat</a:t>
          </a:r>
          <a:endParaRPr lang="en-US" sz="1100" kern="1200" dirty="0">
            <a:latin typeface="Courier"/>
            <a:cs typeface="Courier"/>
          </a:endParaRPr>
        </a:p>
      </dsp:txBody>
      <dsp:txXfrm>
        <a:off x="1263346" y="1294884"/>
        <a:ext cx="1043657" cy="521828"/>
      </dsp:txXfrm>
    </dsp:sp>
    <dsp:sp modelId="{4BD98E4D-C94A-7F49-A700-CC904AB1B00C}">
      <dsp:nvSpPr>
        <dsp:cNvPr id="0" name=""/>
        <dsp:cNvSpPr/>
      </dsp:nvSpPr>
      <dsp:spPr>
        <a:xfrm>
          <a:off x="2526171"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spring-boot-starter-validation</a:t>
          </a:r>
          <a:endParaRPr lang="en-US" sz="1100" kern="1200" dirty="0">
            <a:latin typeface="Courier"/>
            <a:cs typeface="Courier"/>
          </a:endParaRPr>
        </a:p>
      </dsp:txBody>
      <dsp:txXfrm>
        <a:off x="2526171" y="1294884"/>
        <a:ext cx="1043657" cy="521828"/>
      </dsp:txXfrm>
    </dsp:sp>
    <dsp:sp modelId="{2FB49896-5623-4B4F-9CF3-EF3A7E7A0D9B}">
      <dsp:nvSpPr>
        <dsp:cNvPr id="0" name=""/>
        <dsp:cNvSpPr/>
      </dsp:nvSpPr>
      <dsp:spPr>
        <a:xfrm>
          <a:off x="3788996"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a:t>
          </a:r>
          <a:r>
            <a:rPr lang="en-US" sz="1100" kern="1200" dirty="0" err="1" smtClean="0">
              <a:latin typeface="Courier"/>
              <a:cs typeface="Courier"/>
            </a:rPr>
            <a:t>webmvc</a:t>
          </a:r>
          <a:endParaRPr lang="en-US" sz="1100" kern="1200" dirty="0">
            <a:latin typeface="Courier"/>
            <a:cs typeface="Courier"/>
          </a:endParaRPr>
        </a:p>
      </dsp:txBody>
      <dsp:txXfrm>
        <a:off x="3788996" y="1294884"/>
        <a:ext cx="1043657" cy="521828"/>
      </dsp:txXfrm>
    </dsp:sp>
    <dsp:sp modelId="{379C06E6-79B2-2A40-836B-D907152ED6DC}">
      <dsp:nvSpPr>
        <dsp:cNvPr id="0" name=""/>
        <dsp:cNvSpPr/>
      </dsp:nvSpPr>
      <dsp:spPr>
        <a:xfrm>
          <a:off x="5051821"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smtClean="0">
              <a:latin typeface="Courier"/>
              <a:cs typeface="Courier"/>
            </a:rPr>
            <a:t>jackson-databind</a:t>
          </a:r>
          <a:endParaRPr lang="en-US" sz="1100" kern="1200" dirty="0">
            <a:latin typeface="Courier"/>
            <a:cs typeface="Courier"/>
          </a:endParaRPr>
        </a:p>
      </dsp:txBody>
      <dsp:txXfrm>
        <a:off x="5051821" y="1294884"/>
        <a:ext cx="1043657" cy="52182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47E9F9-6557-4923-BE10-1C342566E3EE}" type="datetimeFigureOut">
              <a:rPr lang="en-US" smtClean="0"/>
              <a:t>10/17/16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B87A38-3CEC-41F8-9B8A-7D549F200228}" type="slidenum">
              <a:rPr lang="en-US" smtClean="0"/>
              <a:t>‹#›</a:t>
            </a:fld>
            <a:endParaRPr lang="en-US"/>
          </a:p>
        </p:txBody>
      </p:sp>
    </p:spTree>
    <p:extLst>
      <p:ext uri="{BB962C8B-B14F-4D97-AF65-F5344CB8AC3E}">
        <p14:creationId xmlns:p14="http://schemas.microsoft.com/office/powerpoint/2010/main" val="1796296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rtl="0">
              <a:spcBef>
                <a:spcPts val="0"/>
              </a:spcBef>
              <a:buClr>
                <a:schemeClr val="dk1"/>
              </a:buClr>
              <a:buSzPct val="25000"/>
              <a:buFont typeface="Arial"/>
              <a:buNone/>
            </a:pPr>
            <a:r>
              <a:rPr lang="en-US" sz="1200" b="0" i="0" u="none" strike="noStrike" cap="none" baseline="0" dirty="0" smtClean="0">
                <a:solidFill>
                  <a:schemeClr val="dk1"/>
                </a:solidFill>
                <a:latin typeface="Verdana"/>
                <a:ea typeface="Verdana"/>
                <a:cs typeface="Verdana"/>
                <a:sym typeface="Verdana"/>
              </a:rPr>
              <a:t>I want to talk to you about cloud native applications, and bringing microservice architectures into production in the enterprise.</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BEDBE90-FDBE-A44D-9062-5A5D1585D5B8}"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0231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131676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1316767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9</a:t>
            </a:fld>
            <a:endParaRPr lang="en-US"/>
          </a:p>
        </p:txBody>
      </p:sp>
    </p:spTree>
    <p:extLst>
      <p:ext uri="{BB962C8B-B14F-4D97-AF65-F5344CB8AC3E}">
        <p14:creationId xmlns:p14="http://schemas.microsoft.com/office/powerpoint/2010/main" val="131676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 is designed to help us build good apps rapidly. A key piece of making this happen is how Boot plugs in its opinions. Boot is not an exclusive concept. There are other opinionated frameworks out there like Play and </a:t>
            </a:r>
            <a:r>
              <a:rPr lang="en-US" dirty="0" err="1" smtClean="0"/>
              <a:t>Dropwizard</a:t>
            </a:r>
            <a:r>
              <a:rPr lang="en-US" dirty="0" smtClean="0"/>
              <a:t>. Some of these may even leverage Boot under the hood and use features of Boot that are very useful. However, Spring Boot, to it’s credit, makes things trivial for the Developer to say, “No. I don’t agree with you Boot. I know what I’m doing and I’d like to do it my way because I understand my business use case better than you do.” Boot tries to be non-intrusive. i.e. Boot says “</a:t>
            </a:r>
            <a:r>
              <a:rPr lang="en-US" dirty="0" err="1" smtClean="0"/>
              <a:t>Mr</a:t>
            </a:r>
            <a:r>
              <a:rPr lang="en-US" dirty="0" smtClean="0"/>
              <a:t> Developer, I will only start doing things if you choose not to.” And if the Developer chooses to build his application the way he likes, Boot will happily step aside.</a:t>
            </a:r>
          </a:p>
          <a:p>
            <a:r>
              <a:rPr lang="en-US" dirty="0" smtClean="0"/>
              <a:t>Boot believes the correct way is the easiest way.</a:t>
            </a:r>
          </a:p>
          <a:p>
            <a:r>
              <a:rPr lang="en-US" dirty="0" smtClean="0"/>
              <a:t>While, the Spring Framework makes things simple. Spring Boot takes Spring a step further by making the simplest thing the easiest.</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10</a:t>
            </a:fld>
            <a:endParaRPr lang="en-US"/>
          </a:p>
        </p:txBody>
      </p:sp>
    </p:spTree>
    <p:extLst>
      <p:ext uri="{BB962C8B-B14F-4D97-AF65-F5344CB8AC3E}">
        <p14:creationId xmlns:p14="http://schemas.microsoft.com/office/powerpoint/2010/main" val="1425605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41925" y="8613435"/>
            <a:ext cx="2939143" cy="453421"/>
          </a:xfrm>
          <a:prstGeom prst="rect">
            <a:avLst/>
          </a:prstGeom>
        </p:spPr>
        <p:txBody>
          <a:bodyPr/>
          <a:lstStyle/>
          <a:p>
            <a:fld id="{9AF25A19-2501-5940-8DE6-BC6206CC8FA9}"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294845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12</a:t>
            </a:fld>
            <a:endParaRPr lang="en-US"/>
          </a:p>
        </p:txBody>
      </p:sp>
    </p:spTree>
    <p:extLst>
      <p:ext uri="{BB962C8B-B14F-4D97-AF65-F5344CB8AC3E}">
        <p14:creationId xmlns:p14="http://schemas.microsoft.com/office/powerpoint/2010/main" val="1316767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89647" y="-27990"/>
            <a:ext cx="9259047" cy="5220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72835148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marL="0" indent="0">
              <a:spcAft>
                <a:spcPts val="600"/>
              </a:spcAft>
              <a:buNone/>
              <a:defRPr sz="1600">
                <a:solidFill>
                  <a:srgbClr val="878787"/>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6" name="Text Placeholder 5"/>
          <p:cNvSpPr>
            <a:spLocks noGrp="1"/>
          </p:cNvSpPr>
          <p:nvPr>
            <p:ph type="body" sz="quarter" idx="10"/>
          </p:nvPr>
        </p:nvSpPr>
        <p:spPr>
          <a:xfrm>
            <a:off x="4662394" y="3832344"/>
            <a:ext cx="4070350" cy="665162"/>
          </a:xfrm>
        </p:spPr>
        <p:txBody>
          <a:bodyPr>
            <a:noAutofit/>
          </a:bodyPr>
          <a:lstStyle>
            <a:lvl1pPr marL="0" indent="0">
              <a:buNone/>
              <a:defRPr sz="1100" i="1">
                <a:solidFill>
                  <a:schemeClr val="bg1">
                    <a:lumMod val="75000"/>
                  </a:schemeClr>
                </a:solidFill>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smtClean="0"/>
              <a:t>Click to edit Master text styles</a:t>
            </a:r>
          </a:p>
        </p:txBody>
      </p:sp>
      <p:sp>
        <p:nvSpPr>
          <p:cNvPr id="8" name="Picture Placeholder 7"/>
          <p:cNvSpPr>
            <a:spLocks noGrp="1"/>
          </p:cNvSpPr>
          <p:nvPr>
            <p:ph type="pic" sz="quarter" idx="11"/>
          </p:nvPr>
        </p:nvSpPr>
        <p:spPr>
          <a:xfrm>
            <a:off x="4662488" y="1200150"/>
            <a:ext cx="4070350" cy="2430556"/>
          </a:xfrm>
        </p:spPr>
        <p:txBody>
          <a:bodyPr/>
          <a:lstStyle/>
          <a:p>
            <a:r>
              <a:rPr lang="en-US" smtClean="0"/>
              <a:t>Drag picture to placeholder or click icon to add</a:t>
            </a:r>
            <a:endParaRPr lang="en-US"/>
          </a:p>
        </p:txBody>
      </p:sp>
      <p:cxnSp>
        <p:nvCxnSpPr>
          <p:cNvPr id="7" name="Straight Connector 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094381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753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16580"/>
            <a:ext cx="4040188" cy="2578042"/>
          </a:xfrm>
        </p:spPr>
        <p:txBody>
          <a:bodyPr>
            <a:normAutofit/>
          </a:bodyPr>
          <a:lstStyle>
            <a:lvl1pPr>
              <a:defRPr sz="2000">
                <a:solidFill>
                  <a:srgbClr val="878787"/>
                </a:solidFill>
              </a:defRPr>
            </a:lvl1pPr>
            <a:lvl2pPr>
              <a:defRPr sz="2000">
                <a:solidFill>
                  <a:srgbClr val="878787"/>
                </a:solidFill>
              </a:defRPr>
            </a:lvl2pPr>
            <a:lvl3pPr>
              <a:defRPr sz="2000">
                <a:solidFill>
                  <a:srgbClr val="878787"/>
                </a:solidFill>
              </a:defRPr>
            </a:lvl3pPr>
            <a:lvl4pPr>
              <a:defRPr sz="2000">
                <a:solidFill>
                  <a:srgbClr val="878787"/>
                </a:solidFill>
              </a:defRPr>
            </a:lvl4pPr>
            <a:lvl5pPr>
              <a:defRPr sz="2000">
                <a:solidFill>
                  <a:srgbClr val="878787"/>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753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016580"/>
            <a:ext cx="4041775" cy="2578042"/>
          </a:xfrm>
        </p:spPr>
        <p:txBody>
          <a:bodyPr>
            <a:normAutofit/>
          </a:bodyPr>
          <a:lstStyle>
            <a:lvl1pPr>
              <a:defRPr sz="2000">
                <a:solidFill>
                  <a:srgbClr val="878787"/>
                </a:solidFill>
              </a:defRPr>
            </a:lvl1pPr>
            <a:lvl2pPr>
              <a:defRPr sz="2000">
                <a:solidFill>
                  <a:srgbClr val="878787"/>
                </a:solidFill>
              </a:defRPr>
            </a:lvl2pPr>
            <a:lvl3pPr>
              <a:defRPr sz="2000">
                <a:solidFill>
                  <a:srgbClr val="878787"/>
                </a:solidFill>
              </a:defRPr>
            </a:lvl3pPr>
            <a:lvl4pPr>
              <a:defRPr sz="2000">
                <a:solidFill>
                  <a:srgbClr val="878787"/>
                </a:solidFill>
              </a:defRPr>
            </a:lvl4pPr>
            <a:lvl5pPr>
              <a:defRPr sz="2000">
                <a:solidFill>
                  <a:srgbClr val="878787"/>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6824430"/>
      </p:ext>
    </p:extLst>
  </p:cSld>
  <p:clrMapOvr>
    <a:masterClrMapping/>
  </p:clrMapOvr>
  <p:transition xmlns:p14="http://schemas.microsoft.com/office/powerpoint/2010/mai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tx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373780"/>
            <a:ext cx="9144000" cy="300461"/>
          </a:xfrm>
        </p:spPr>
        <p:txBody>
          <a:bodyPr/>
          <a:lstStyle>
            <a:lvl1pPr algn="ctr">
              <a:defRPr sz="1800" baseline="0"/>
            </a:lvl1pPr>
          </a:lstStyle>
          <a:p>
            <a:r>
              <a:rPr lang="en-US" dirty="0" smtClean="0"/>
              <a:t>CLICK TO EDIT MASTER TITLE STYLE</a:t>
            </a:r>
            <a:endParaRPr lang="en-US" dirty="0"/>
          </a:p>
        </p:txBody>
      </p:sp>
      <p:sp>
        <p:nvSpPr>
          <p:cNvPr id="9" name="Text Placeholder 8"/>
          <p:cNvSpPr>
            <a:spLocks noGrp="1"/>
          </p:cNvSpPr>
          <p:nvPr>
            <p:ph type="body" sz="quarter" idx="10"/>
          </p:nvPr>
        </p:nvSpPr>
        <p:spPr>
          <a:xfrm>
            <a:off x="1042147" y="1770529"/>
            <a:ext cx="7059706" cy="1377484"/>
          </a:xfrm>
        </p:spPr>
        <p:txBody>
          <a:bodyPr/>
          <a:lstStyle>
            <a:lvl1pPr marL="0" indent="0" algn="ctr">
              <a:buNone/>
              <a:defRPr>
                <a:solidFill>
                  <a:srgbClr val="FFFFFF"/>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mtClean="0"/>
              <a:t>Click to edit Master text styles</a:t>
            </a:r>
          </a:p>
        </p:txBody>
      </p:sp>
      <p:pic>
        <p:nvPicPr>
          <p:cNvPr id="5" name="Picture 4" descr="Pattern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84712998"/>
      </p:ext>
    </p:extLst>
  </p:cSld>
  <p:clrMapOvr>
    <a:masterClrMapping/>
  </p:clrMapOvr>
  <p:transition xmlns:p14="http://schemas.microsoft.com/office/powerpoint/2010/mai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67234" y="-126999"/>
            <a:ext cx="9226176"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2" name="Title 1"/>
          <p:cNvSpPr>
            <a:spLocks noGrp="1"/>
          </p:cNvSpPr>
          <p:nvPr>
            <p:ph type="title"/>
          </p:nvPr>
        </p:nvSpPr>
        <p:spPr>
          <a:xfrm>
            <a:off x="239056" y="465167"/>
            <a:ext cx="8516471" cy="376792"/>
          </a:xfrm>
        </p:spPr>
        <p:txBody>
          <a:bodyPr anchor="b"/>
          <a:lstStyle>
            <a:lvl1pPr algn="l">
              <a:defRPr sz="2800" b="0">
                <a:solidFill>
                  <a:srgbClr val="FFFFFF"/>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82176" y="1105647"/>
            <a:ext cx="9226176" cy="40378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hasCustomPrompt="1"/>
          </p:nvPr>
        </p:nvSpPr>
        <p:spPr>
          <a:xfrm>
            <a:off x="239056" y="157381"/>
            <a:ext cx="8516471" cy="229215"/>
          </a:xfrm>
        </p:spPr>
        <p:txBody>
          <a:bodyPr>
            <a:normAutofit/>
          </a:bodyPr>
          <a:lstStyle>
            <a:lvl1pPr marL="0" indent="0" algn="l">
              <a:buNone/>
              <a:defRPr sz="12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15983108"/>
      </p:ext>
    </p:extLst>
  </p:cSld>
  <p:clrMapOvr>
    <a:masterClrMapping/>
  </p:clrMapOvr>
  <p:transition xmlns:p14="http://schemas.microsoft.com/office/powerpoint/2010/mai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p:cNvSpPr/>
          <p:nvPr userDrawn="1"/>
        </p:nvSpPr>
        <p:spPr>
          <a:xfrm>
            <a:off x="366059"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p:cNvSpPr/>
          <p:nvPr userDrawn="1"/>
        </p:nvSpPr>
        <p:spPr>
          <a:xfrm>
            <a:off x="2488201"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p:cNvSpPr/>
          <p:nvPr userDrawn="1"/>
        </p:nvSpPr>
        <p:spPr>
          <a:xfrm>
            <a:off x="4610343"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ectangle 15"/>
          <p:cNvSpPr/>
          <p:nvPr userDrawn="1"/>
        </p:nvSpPr>
        <p:spPr>
          <a:xfrm>
            <a:off x="6732485"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33421"/>
            <a:ext cx="1948329" cy="514719"/>
          </a:xfrm>
        </p:spPr>
        <p:txBody>
          <a:bodyPr anchor="b"/>
          <a:lstStyle>
            <a:lvl1pPr marL="0" indent="0" algn="ctr">
              <a:buNone/>
              <a:defRPr sz="2400" b="1">
                <a:solidFill>
                  <a:srgbClr val="006FD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04515"/>
            <a:ext cx="1948329" cy="2578042"/>
          </a:xfrm>
        </p:spPr>
        <p:txBody>
          <a:bodyPr>
            <a:normAutofit/>
          </a:bodyPr>
          <a:lstStyle>
            <a:lvl1pPr marL="285750" marR="0" indent="-285750" algn="l" defTabSz="457200" rtl="0" eaLnBrk="1" fontAlgn="auto" latinLnBrk="0" hangingPunct="1">
              <a:lnSpc>
                <a:spcPct val="11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7" name="Text Placeholder 2"/>
          <p:cNvSpPr>
            <a:spLocks noGrp="1"/>
          </p:cNvSpPr>
          <p:nvPr>
            <p:ph type="body" idx="10"/>
          </p:nvPr>
        </p:nvSpPr>
        <p:spPr>
          <a:xfrm>
            <a:off x="2548961"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Content Placeholder 3"/>
          <p:cNvSpPr>
            <a:spLocks noGrp="1"/>
          </p:cNvSpPr>
          <p:nvPr>
            <p:ph sz="half" idx="11"/>
          </p:nvPr>
        </p:nvSpPr>
        <p:spPr>
          <a:xfrm>
            <a:off x="2548961"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9" name="Text Placeholder 2"/>
          <p:cNvSpPr>
            <a:spLocks noGrp="1"/>
          </p:cNvSpPr>
          <p:nvPr>
            <p:ph type="body" idx="12"/>
          </p:nvPr>
        </p:nvSpPr>
        <p:spPr>
          <a:xfrm>
            <a:off x="465566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3"/>
          <p:cNvSpPr>
            <a:spLocks noGrp="1"/>
          </p:cNvSpPr>
          <p:nvPr>
            <p:ph sz="half" idx="13"/>
          </p:nvPr>
        </p:nvSpPr>
        <p:spPr>
          <a:xfrm>
            <a:off x="465566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11" name="Text Placeholder 2"/>
          <p:cNvSpPr>
            <a:spLocks noGrp="1"/>
          </p:cNvSpPr>
          <p:nvPr>
            <p:ph type="body" idx="14"/>
          </p:nvPr>
        </p:nvSpPr>
        <p:spPr>
          <a:xfrm>
            <a:off x="673248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half" idx="15"/>
          </p:nvPr>
        </p:nvSpPr>
        <p:spPr>
          <a:xfrm>
            <a:off x="673248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cxnSp>
        <p:nvCxnSpPr>
          <p:cNvPr id="17" name="Straight Connector 1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1880688"/>
      </p:ext>
    </p:extLst>
  </p:cSld>
  <p:clrMapOvr>
    <a:masterClrMapping/>
  </p:clrMapOvr>
  <p:transition xmlns:p14="http://schemas.microsoft.com/office/powerpoint/2010/mai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Rectangle 8"/>
          <p:cNvSpPr/>
          <p:nvPr userDrawn="1"/>
        </p:nvSpPr>
        <p:spPr>
          <a:xfrm>
            <a:off x="4669118" y="-126999"/>
            <a:ext cx="4736352" cy="5285441"/>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8" name="Rectangle 7"/>
          <p:cNvSpPr/>
          <p:nvPr userDrawn="1"/>
        </p:nvSpPr>
        <p:spPr>
          <a:xfrm>
            <a:off x="-67233" y="-126999"/>
            <a:ext cx="4736352"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2" name="Title 1"/>
          <p:cNvSpPr>
            <a:spLocks noGrp="1"/>
          </p:cNvSpPr>
          <p:nvPr>
            <p:ph type="title" hasCustomPrompt="1"/>
          </p:nvPr>
        </p:nvSpPr>
        <p:spPr>
          <a:xfrm>
            <a:off x="239057" y="483683"/>
            <a:ext cx="4430061" cy="414471"/>
          </a:xfrm>
        </p:spPr>
        <p:txBody>
          <a:bodyPr anchor="b"/>
          <a:lstStyle>
            <a:lvl1pPr algn="l">
              <a:defRPr sz="2800" b="0" baseline="0">
                <a:solidFill>
                  <a:srgbClr val="FFFFFF"/>
                </a:solidFill>
              </a:defRPr>
            </a:lvl1pPr>
          </a:lstStyle>
          <a:p>
            <a:r>
              <a:rPr lang="en-US" dirty="0" smtClean="0"/>
              <a:t>Click to Edit</a:t>
            </a:r>
            <a:endParaRPr lang="en-US" dirty="0"/>
          </a:p>
        </p:txBody>
      </p:sp>
      <p:sp>
        <p:nvSpPr>
          <p:cNvPr id="3" name="Picture Placeholder 2"/>
          <p:cNvSpPr>
            <a:spLocks noGrp="1"/>
          </p:cNvSpPr>
          <p:nvPr>
            <p:ph type="pic" idx="1"/>
          </p:nvPr>
        </p:nvSpPr>
        <p:spPr>
          <a:xfrm>
            <a:off x="4669118" y="1"/>
            <a:ext cx="447488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hasCustomPrompt="1"/>
          </p:nvPr>
        </p:nvSpPr>
        <p:spPr>
          <a:xfrm>
            <a:off x="239057" y="224620"/>
            <a:ext cx="4430062" cy="229215"/>
          </a:xfrm>
        </p:spPr>
        <p:txBody>
          <a:bodyPr>
            <a:noAutofit/>
          </a:bodyPr>
          <a:lstStyle>
            <a:lvl1pPr marL="0" indent="0" algn="l">
              <a:buNone/>
              <a:defRPr sz="10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a:t>
            </a:r>
          </a:p>
        </p:txBody>
      </p:sp>
      <p:sp>
        <p:nvSpPr>
          <p:cNvPr id="6" name="Text Placeholder 5"/>
          <p:cNvSpPr>
            <a:spLocks noGrp="1"/>
          </p:cNvSpPr>
          <p:nvPr>
            <p:ph type="body" sz="quarter" idx="10"/>
          </p:nvPr>
        </p:nvSpPr>
        <p:spPr>
          <a:xfrm>
            <a:off x="239057" y="1225718"/>
            <a:ext cx="4430061" cy="914400"/>
          </a:xfrm>
        </p:spPr>
        <p:txBody>
          <a:bodyPr>
            <a:no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1697829"/>
      </p:ext>
    </p:extLst>
  </p:cSld>
  <p:clrMapOvr>
    <a:masterClrMapping/>
  </p:clrMapOvr>
  <p:transition xmlns:p14="http://schemas.microsoft.com/office/powerpoint/2010/mai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p:nvPr userDrawn="1"/>
        </p:nvSpPr>
        <p:spPr>
          <a:xfrm>
            <a:off x="-163871" y="-65548"/>
            <a:ext cx="9447161" cy="5284838"/>
          </a:xfrm>
          <a:prstGeom prst="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4" name="TextBox 3"/>
          <p:cNvSpPr txBox="1"/>
          <p:nvPr userDrawn="1"/>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base" hangingPunct="1">
              <a:spcBef>
                <a:spcPct val="0"/>
              </a:spcBef>
              <a:spcAft>
                <a:spcPct val="0"/>
              </a:spcAft>
              <a:defRPr/>
            </a:pPr>
            <a:r>
              <a:rPr lang="en-US" dirty="0" smtClean="0">
                <a:solidFill>
                  <a:schemeClr val="accent5"/>
                </a:solidFill>
                <a:cs typeface="Arial" charset="0"/>
              </a:rPr>
              <a:t>A NEW PLATFORM </a:t>
            </a:r>
            <a:r>
              <a:rPr lang="en-US" dirty="0" smtClean="0">
                <a:solidFill>
                  <a:schemeClr val="accent1"/>
                </a:solidFill>
                <a:cs typeface="Arial" charset="0"/>
              </a:rPr>
              <a:t>FOR A NEW ERA</a:t>
            </a:r>
          </a:p>
        </p:txBody>
      </p:sp>
      <p:pic>
        <p:nvPicPr>
          <p:cNvPr id="5" name="Picture 10" descr="Pivotal_Logo_white.png"/>
          <p:cNvPicPr>
            <a:picLocks noChangeAspect="1"/>
          </p:cNvPicPr>
          <p:nvPr userDrawn="1"/>
        </p:nvPicPr>
        <p:blipFill>
          <a:blip r:embed="rId2"/>
          <a:srcRect r="5548"/>
          <a:stretch>
            <a:fillRect/>
          </a:stretch>
        </p:blipFill>
        <p:spPr bwMode="auto">
          <a:xfrm>
            <a:off x="1973263" y="1658938"/>
            <a:ext cx="5189537" cy="1260475"/>
          </a:xfrm>
          <a:prstGeom prst="rect">
            <a:avLst/>
          </a:prstGeom>
          <a:noFill/>
          <a:ln w="9525">
            <a:noFill/>
            <a:miter lim="800000"/>
            <a:headEnd/>
            <a:tailEnd/>
          </a:ln>
        </p:spPr>
      </p:pic>
    </p:spTree>
    <p:extLst>
      <p:ext uri="{BB962C8B-B14F-4D97-AF65-F5344CB8AC3E}">
        <p14:creationId xmlns:p14="http://schemas.microsoft.com/office/powerpoint/2010/main" val="1437985527"/>
      </p:ext>
    </p:extLst>
  </p:cSld>
  <p:clrMapOvr>
    <a:masterClrMapping/>
  </p:clrMapOvr>
  <p:transition xmlns:p14="http://schemas.microsoft.com/office/powerpoint/2010/mai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99541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682875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mp Basic without Rule">
    <p:bg>
      <p:bgPr>
        <a:solidFill>
          <a:srgbClr val="17232A"/>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5" name="TextBox 4"/>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6" name="Picture 5"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7"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5339450"/>
      </p:ext>
    </p:extLst>
  </p:cSld>
  <p:clrMapOvr>
    <a:masterClrMapping/>
  </p:clrMapOvr>
  <p:transition xmlns:p14="http://schemas.microsoft.com/office/powerpoint/2010/mai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Rectangle 9"/>
          <p:cNvSpPr/>
          <p:nvPr userDrawn="1"/>
        </p:nvSpPr>
        <p:spPr>
          <a:xfrm>
            <a:off x="-89647" y="-27990"/>
            <a:ext cx="9259047" cy="5220256"/>
          </a:xfrm>
          <a:prstGeom prst="rect">
            <a:avLst/>
          </a:prstGeom>
          <a:solidFill>
            <a:srgbClr val="1B28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51977573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182803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pPr/>
              <a:t>‹#›</a:t>
            </a:fld>
            <a:endParaRPr lang="en-US"/>
          </a:p>
        </p:txBody>
      </p:sp>
    </p:spTree>
    <p:extLst>
      <p:ext uri="{BB962C8B-B14F-4D97-AF65-F5344CB8AC3E}">
        <p14:creationId xmlns:p14="http://schemas.microsoft.com/office/powerpoint/2010/main" val="38108939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195325" y="1916328"/>
            <a:ext cx="6947616" cy="532285"/>
          </a:xfrm>
        </p:spPr>
        <p:txBody>
          <a:bodyPr/>
          <a:lstStyle>
            <a:lvl1pPr>
              <a:defRPr sz="3600">
                <a:solidFill>
                  <a:schemeClr val="accent1"/>
                </a:solidFill>
              </a:defRPr>
            </a:lvl1pPr>
          </a:lstStyle>
          <a:p>
            <a:r>
              <a:rPr lang="en-US" smtClean="0"/>
              <a:t>Click to edit Master title style</a:t>
            </a:r>
            <a:endParaRPr lang="en-US" dirty="0"/>
          </a:p>
        </p:txBody>
      </p:sp>
      <p:pic>
        <p:nvPicPr>
          <p:cNvPr id="7" name="Picture 6"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2" name="Text Placeholder 11"/>
          <p:cNvSpPr>
            <a:spLocks noGrp="1"/>
          </p:cNvSpPr>
          <p:nvPr>
            <p:ph type="body" sz="quarter" idx="10"/>
          </p:nvPr>
        </p:nvSpPr>
        <p:spPr>
          <a:xfrm>
            <a:off x="1195325" y="2502217"/>
            <a:ext cx="5828553" cy="437905"/>
          </a:xfrm>
        </p:spPr>
        <p:txBody>
          <a:bodyPr>
            <a:normAutofit/>
          </a:bodyPr>
          <a:lstStyle>
            <a:lvl1pPr marL="0" indent="0">
              <a:buNone/>
              <a:defRPr sz="2400">
                <a:solidFill>
                  <a:schemeClr val="bg1"/>
                </a:solidFill>
              </a:defRPr>
            </a:lvl1pPr>
          </a:lstStyle>
          <a:p>
            <a:pPr lvl="0"/>
            <a:r>
              <a:rPr lang="en-US" smtClean="0"/>
              <a:t>Click to edit Master text styles</a:t>
            </a:r>
          </a:p>
        </p:txBody>
      </p:sp>
      <p:sp>
        <p:nvSpPr>
          <p:cNvPr id="14" name="Text Placeholder 13"/>
          <p:cNvSpPr>
            <a:spLocks noGrp="1"/>
          </p:cNvSpPr>
          <p:nvPr>
            <p:ph type="body" sz="quarter" idx="11" hasCustomPrompt="1"/>
          </p:nvPr>
        </p:nvSpPr>
        <p:spPr>
          <a:xfrm>
            <a:off x="1195325" y="4442307"/>
            <a:ext cx="7881472" cy="379642"/>
          </a:xfrm>
        </p:spPr>
        <p:txBody>
          <a:bodyPr>
            <a:normAutofit/>
          </a:bodyPr>
          <a:lstStyle>
            <a:lvl1pPr marL="0" indent="0">
              <a:buNone/>
              <a:defRPr sz="18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918645603"/>
      </p:ext>
    </p:extLst>
  </p:cSld>
  <p:clrMapOvr>
    <a:masterClrMapping/>
  </p:clrMapOvr>
  <p:transition xmlns:p14="http://schemas.microsoft.com/office/powerpoint/2010/mai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Picture Placeholder 3"/>
          <p:cNvSpPr>
            <a:spLocks noGrp="1"/>
          </p:cNvSpPr>
          <p:nvPr>
            <p:ph type="pic" sz="quarter" idx="12"/>
          </p:nvPr>
        </p:nvSpPr>
        <p:spPr>
          <a:xfrm>
            <a:off x="0" y="0"/>
            <a:ext cx="9144000" cy="5143500"/>
          </a:xfrm>
        </p:spPr>
        <p:txBody>
          <a:bodyPr/>
          <a:lstStyle/>
          <a:p>
            <a:r>
              <a:rPr lang="en-US" smtClean="0"/>
              <a:t>Drag picture to placeholder or click icon to add</a:t>
            </a:r>
            <a:endParaRPr lang="en-US" dirty="0"/>
          </a:p>
        </p:txBody>
      </p:sp>
      <p:sp>
        <p:nvSpPr>
          <p:cNvPr id="3" name="Title 2"/>
          <p:cNvSpPr>
            <a:spLocks noGrp="1"/>
          </p:cNvSpPr>
          <p:nvPr>
            <p:ph type="title"/>
          </p:nvPr>
        </p:nvSpPr>
        <p:spPr>
          <a:xfrm>
            <a:off x="1117709" y="407953"/>
            <a:ext cx="6947616" cy="585514"/>
          </a:xfrm>
        </p:spPr>
        <p:txBody>
          <a:bodyPr/>
          <a:lstStyle>
            <a:lvl1pPr>
              <a:defRPr sz="36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1117709" y="998561"/>
            <a:ext cx="5828553" cy="481696"/>
          </a:xfrm>
        </p:spPr>
        <p:txBody>
          <a:bodyPr>
            <a:normAutofit/>
          </a:bodyPr>
          <a:lstStyle>
            <a:lvl1pPr marL="0" indent="0">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4284892262"/>
      </p:ext>
    </p:extLst>
  </p:cSld>
  <p:clrMapOvr>
    <a:masterClrMapping/>
  </p:clrMapOvr>
  <p:transition xmlns:p14="http://schemas.microsoft.com/office/powerpoint/2010/mai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A1215"/>
              </a:solidFill>
            </a:endParaRPr>
          </a:p>
        </p:txBody>
      </p:sp>
      <p:sp>
        <p:nvSpPr>
          <p:cNvPr id="4" name="Picture Placeholder 3"/>
          <p:cNvSpPr>
            <a:spLocks noGrp="1"/>
          </p:cNvSpPr>
          <p:nvPr>
            <p:ph type="pic" sz="quarter" idx="12"/>
          </p:nvPr>
        </p:nvSpPr>
        <p:spPr>
          <a:xfrm>
            <a:off x="0" y="1756833"/>
            <a:ext cx="9144000" cy="3386667"/>
          </a:xfrm>
        </p:spPr>
        <p:txBody>
          <a:bodyPr/>
          <a:lstStyle/>
          <a:p>
            <a:r>
              <a:rPr lang="en-US" smtClean="0"/>
              <a:t>Drag picture to placeholder or click icon to add</a:t>
            </a:r>
            <a:endParaRPr lang="en-US" dirty="0"/>
          </a:p>
        </p:txBody>
      </p:sp>
      <p:sp>
        <p:nvSpPr>
          <p:cNvPr id="3" name="Title 2"/>
          <p:cNvSpPr>
            <a:spLocks noGrp="1"/>
          </p:cNvSpPr>
          <p:nvPr>
            <p:ph type="title"/>
          </p:nvPr>
        </p:nvSpPr>
        <p:spPr>
          <a:xfrm>
            <a:off x="1117709" y="407953"/>
            <a:ext cx="6947616" cy="585514"/>
          </a:xfrm>
        </p:spPr>
        <p:txBody>
          <a:bodyPr/>
          <a:lstStyle>
            <a:lvl1pPr algn="ctr">
              <a:defRPr sz="36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1677241" y="998561"/>
            <a:ext cx="5828553" cy="481696"/>
          </a:xfrm>
        </p:spPr>
        <p:txBody>
          <a:bodyPr>
            <a:normAutofit/>
          </a:bodyPr>
          <a:lstStyle>
            <a:lvl1pPr marL="0" indent="0" algn="ctr">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543670841"/>
      </p:ext>
    </p:extLst>
  </p:cSld>
  <p:clrMapOvr>
    <a:masterClrMapping/>
  </p:clrMapOvr>
  <p:transition xmlns:p14="http://schemas.microsoft.com/office/powerpoint/2010/mai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878787"/>
                </a:solidFill>
              </a:defRPr>
            </a:lvl1pPr>
            <a:lvl2pPr>
              <a:defRPr>
                <a:solidFill>
                  <a:srgbClr val="878787"/>
                </a:solidFill>
              </a:defRPr>
            </a:lvl2pPr>
            <a:lvl3pPr>
              <a:defRPr>
                <a:solidFill>
                  <a:srgbClr val="878787"/>
                </a:solidFill>
              </a:defRPr>
            </a:lvl3pPr>
            <a:lvl4pPr>
              <a:defRPr>
                <a:solidFill>
                  <a:srgbClr val="878787"/>
                </a:solidFill>
              </a:defRPr>
            </a:lvl4pPr>
            <a:lvl5pPr>
              <a:defRPr>
                <a:solidFill>
                  <a:srgbClr val="87878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038221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199" y="87914"/>
            <a:ext cx="6662271" cy="8572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519381"/>
            <a:ext cx="8229600" cy="3075242"/>
          </a:xfrm>
        </p:spPr>
        <p:txBody>
          <a:bodyPr/>
          <a:lstStyle>
            <a:lvl1pPr marL="0" indent="0">
              <a:buNone/>
              <a:defRPr>
                <a:solidFill>
                  <a:srgbClr val="878787"/>
                </a:solidFill>
              </a:defRPr>
            </a:lvl1pPr>
            <a:lvl2pPr marL="457200" indent="0">
              <a:buNone/>
              <a:defRPr>
                <a:solidFill>
                  <a:srgbClr val="878787"/>
                </a:solidFill>
              </a:defRPr>
            </a:lvl2pPr>
            <a:lvl3pPr marL="914400" indent="0">
              <a:buNone/>
              <a:defRPr>
                <a:solidFill>
                  <a:srgbClr val="878787"/>
                </a:solidFill>
              </a:defRPr>
            </a:lvl3pPr>
            <a:lvl4pPr marL="1371600" indent="0">
              <a:buNone/>
              <a:defRPr>
                <a:solidFill>
                  <a:srgbClr val="878787"/>
                </a:solidFill>
              </a:defRPr>
            </a:lvl4pPr>
            <a:lvl5pPr marL="1828800" indent="0">
              <a:buNone/>
              <a:defRPr>
                <a:solidFill>
                  <a:srgbClr val="87878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3094198"/>
      </p:ext>
    </p:extLst>
  </p:cSld>
  <p:clrMapOvr>
    <a:masterClrMapping/>
  </p:clrMapOvr>
  <p:transition xmlns:p14="http://schemas.microsoft.com/office/powerpoint/2010/mai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solidFill>
                  <a:srgbClr val="878787"/>
                </a:solidFill>
              </a:defRPr>
            </a:lvl1pPr>
            <a:lvl2pPr>
              <a:defRPr sz="2000">
                <a:solidFill>
                  <a:srgbClr val="878787"/>
                </a:solidFill>
              </a:defRPr>
            </a:lvl2pPr>
            <a:lvl3pPr>
              <a:defRPr sz="1800">
                <a:solidFill>
                  <a:srgbClr val="878787"/>
                </a:solidFill>
              </a:defRPr>
            </a:lvl3pPr>
            <a:lvl4pPr>
              <a:defRPr sz="1600">
                <a:solidFill>
                  <a:srgbClr val="878787"/>
                </a:solidFill>
              </a:defRPr>
            </a:lvl4pPr>
            <a:lvl5pPr>
              <a:defRPr sz="16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solidFill>
                  <a:srgbClr val="878787"/>
                </a:solidFill>
              </a:defRPr>
            </a:lvl1pPr>
            <a:lvl2pPr>
              <a:defRPr sz="2000">
                <a:solidFill>
                  <a:srgbClr val="878787"/>
                </a:solidFill>
              </a:defRPr>
            </a:lvl2pPr>
            <a:lvl3pPr>
              <a:defRPr sz="1800">
                <a:solidFill>
                  <a:srgbClr val="878787"/>
                </a:solidFill>
              </a:defRPr>
            </a:lvl3pPr>
            <a:lvl4pPr>
              <a:defRPr sz="1600">
                <a:solidFill>
                  <a:srgbClr val="878787"/>
                </a:solidFill>
              </a:defRPr>
            </a:lvl4pPr>
            <a:lvl5pPr>
              <a:defRPr sz="16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0594612"/>
      </p:ext>
    </p:extLst>
  </p:cSld>
  <p:clrMapOvr>
    <a:masterClrMapping/>
  </p:clrMapOvr>
  <p:transition xmlns:p14="http://schemas.microsoft.com/office/powerpoint/2010/mai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1" name="Rectangle 10"/>
          <p:cNvSpPr/>
          <p:nvPr userDrawn="1"/>
        </p:nvSpPr>
        <p:spPr>
          <a:xfrm>
            <a:off x="-7471" y="-52294"/>
            <a:ext cx="9218706" cy="5210736"/>
          </a:xfrm>
          <a:prstGeom prst="rect">
            <a:avLst/>
          </a:prstGeom>
          <a:solidFill>
            <a:schemeClr val="tx2"/>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8" name="Rectangle 7"/>
          <p:cNvSpPr/>
          <p:nvPr userDrawn="1"/>
        </p:nvSpPr>
        <p:spPr>
          <a:xfrm>
            <a:off x="4495799" y="948765"/>
            <a:ext cx="4722907" cy="4258235"/>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1588" y="318403"/>
            <a:ext cx="8538884" cy="363558"/>
          </a:xfrm>
        </p:spPr>
        <p:txBody>
          <a:bodyPr/>
          <a:lstStyle>
            <a:lvl1pPr algn="l">
              <a:defRPr>
                <a:solidFill>
                  <a:schemeClr val="bg1"/>
                </a:solidFill>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4728882" y="1192686"/>
            <a:ext cx="3957918" cy="3394472"/>
          </a:xfrm>
        </p:spPr>
        <p:txBody>
          <a:bodyPr>
            <a:normAutofit/>
          </a:bodyPr>
          <a:lstStyle>
            <a:lvl1pPr marL="285750" indent="-285750">
              <a:spcAft>
                <a:spcPts val="600"/>
              </a:spcAft>
              <a:buFont typeface="Arial"/>
              <a:buChar char="•"/>
              <a:defRPr sz="1600">
                <a:solidFill>
                  <a:schemeClr val="bg1"/>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p:txBody>
      </p:sp>
      <p:sp>
        <p:nvSpPr>
          <p:cNvPr id="10" name="Picture Placeholder 9"/>
          <p:cNvSpPr>
            <a:spLocks noGrp="1"/>
          </p:cNvSpPr>
          <p:nvPr>
            <p:ph type="pic" sz="quarter" idx="10"/>
          </p:nvPr>
        </p:nvSpPr>
        <p:spPr>
          <a:xfrm>
            <a:off x="0" y="956796"/>
            <a:ext cx="4495800" cy="4250204"/>
          </a:xfrm>
        </p:spPr>
        <p:txBody>
          <a:bodyPr/>
          <a:lstStyle/>
          <a:p>
            <a:r>
              <a:rPr lang="en-US" smtClean="0"/>
              <a:t>Drag picture to placeholder or click icon to add</a:t>
            </a:r>
            <a:endParaRPr lang="en-US" dirty="0"/>
          </a:p>
        </p:txBody>
      </p:sp>
    </p:spTree>
    <p:extLst>
      <p:ext uri="{BB962C8B-B14F-4D97-AF65-F5344CB8AC3E}">
        <p14:creationId xmlns:p14="http://schemas.microsoft.com/office/powerpoint/2010/main" val="277339205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342231"/>
            <a:ext cx="6662271" cy="363558"/>
          </a:xfrm>
          <a:prstGeom prst="rect">
            <a:avLst/>
          </a:prstGeom>
        </p:spPr>
        <p:txBody>
          <a:bodyPr vert="horz" lIns="91440" tIns="45720" rIns="91440" bIns="45720" rtlCol="0" anchor="ctr">
            <a:noAutofit/>
          </a:bodyPr>
          <a:lstStyle/>
          <a:p>
            <a:r>
              <a:rPr lang="en-US" dirty="0" smtClean="0"/>
              <a:t>CLICK TO EDIT TITLE STYLE</a:t>
            </a:r>
            <a:endParaRPr lang="en-US" dirty="0"/>
          </a:p>
        </p:txBody>
      </p:sp>
      <p:sp>
        <p:nvSpPr>
          <p:cNvPr id="3" name="Text Placeholder 2"/>
          <p:cNvSpPr>
            <a:spLocks noGrp="1"/>
          </p:cNvSpPr>
          <p:nvPr>
            <p:ph type="body" idx="1"/>
          </p:nvPr>
        </p:nvSpPr>
        <p:spPr>
          <a:xfrm>
            <a:off x="457200" y="1519381"/>
            <a:ext cx="8229600" cy="30752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70" r:id="rId2"/>
    <p:sldLayoutId id="2147493465" r:id="rId3"/>
    <p:sldLayoutId id="2147493472" r:id="rId4"/>
    <p:sldLayoutId id="2147493473" r:id="rId5"/>
    <p:sldLayoutId id="2147493457" r:id="rId6"/>
    <p:sldLayoutId id="2147493466" r:id="rId7"/>
    <p:sldLayoutId id="2147493459" r:id="rId8"/>
    <p:sldLayoutId id="2147493468" r:id="rId9"/>
    <p:sldLayoutId id="2147493469" r:id="rId10"/>
    <p:sldLayoutId id="2147493460" r:id="rId11"/>
    <p:sldLayoutId id="2147493461" r:id="rId12"/>
    <p:sldLayoutId id="2147493464" r:id="rId13"/>
    <p:sldLayoutId id="2147493467" r:id="rId14"/>
    <p:sldLayoutId id="2147493471" r:id="rId15"/>
    <p:sldLayoutId id="2147493474" r:id="rId16"/>
    <p:sldLayoutId id="2147493475" r:id="rId17"/>
    <p:sldLayoutId id="2147493476" r:id="rId18"/>
    <p:sldLayoutId id="2147493477" r:id="rId19"/>
    <p:sldLayoutId id="2147493478" r:id="rId20"/>
    <p:sldLayoutId id="2147493479" r:id="rId21"/>
  </p:sldLayoutIdLst>
  <p:transition xmlns:p14="http://schemas.microsoft.com/office/powerpoint/2010/main" spd="slow">
    <p:wipe/>
  </p:transition>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2800" b="1"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rgbClr val="878787"/>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878787"/>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878787"/>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rgbClr val="878787"/>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rgbClr val="87878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7.png"/><Relationship Id="rId6" Type="http://schemas.microsoft.com/office/2007/relationships/hdphoto" Target="../media/hdphoto1.wdp"/><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8.xml"/><Relationship Id="rId2"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18.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7.png"/><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0.png"/><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jpeg"/><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3">
            <a:extLst>
              <a:ext uri="{28A0092B-C50C-407E-A947-70E740481C1C}">
                <a14:useLocalDpi xmlns:a14="http://schemas.microsoft.com/office/drawing/2010/main" val="0"/>
              </a:ext>
            </a:extLst>
          </a:blip>
          <a:srcRect t="5795" b="5795"/>
          <a:stretch/>
        </p:blipFill>
        <p:spPr>
          <a:xfrm>
            <a:off x="-13167" y="-130747"/>
            <a:ext cx="9170334" cy="5404994"/>
          </a:xfrm>
          <a:prstGeom prst="rect">
            <a:avLst/>
          </a:prstGeom>
        </p:spPr>
      </p:pic>
      <p:sp>
        <p:nvSpPr>
          <p:cNvPr id="14" name="Shape 251"/>
          <p:cNvSpPr/>
          <p:nvPr/>
        </p:nvSpPr>
        <p:spPr>
          <a:xfrm>
            <a:off x="-4469" y="-130747"/>
            <a:ext cx="9144000" cy="5404994"/>
          </a:xfrm>
          <a:prstGeom prst="rect">
            <a:avLst/>
          </a:prstGeom>
          <a:solidFill>
            <a:srgbClr val="182730">
              <a:alpha val="77000"/>
            </a:srgbClr>
          </a:solidFill>
          <a:ln>
            <a:noFill/>
          </a:ln>
        </p:spPr>
        <p:txBody>
          <a:bodyPr lIns="91425" tIns="45700" rIns="91425" bIns="45700" anchor="ctr" anchorCtr="0">
            <a:noAutofit/>
          </a:bodyPr>
          <a:lstStyle/>
          <a:p>
            <a:pPr algn="ctr"/>
            <a:endParaRPr>
              <a:solidFill>
                <a:srgbClr val="FFFFFF"/>
              </a:solidFill>
              <a:latin typeface="Arial"/>
              <a:ea typeface="Arial"/>
              <a:cs typeface="Arial"/>
              <a:sym typeface="Arial"/>
            </a:endParaRPr>
          </a:p>
        </p:txBody>
      </p:sp>
      <p:pic>
        <p:nvPicPr>
          <p:cNvPr id="8" name="Picture 7" descr="pivotal_whi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1323439"/>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800" dirty="0">
                <a:solidFill>
                  <a:srgbClr val="2C95DD"/>
                </a:solidFill>
                <a:latin typeface="Arial"/>
                <a:cs typeface="Arial"/>
              </a:rPr>
              <a:t>Cloud Native </a:t>
            </a:r>
            <a:r>
              <a:rPr lang="en-US" sz="4800" dirty="0">
                <a:solidFill>
                  <a:srgbClr val="2C95DD"/>
                </a:solidFill>
                <a:latin typeface="Arial"/>
                <a:cs typeface="Arial"/>
              </a:rPr>
              <a:t>Workshop</a:t>
            </a:r>
            <a:endParaRPr lang="en-US" sz="4800" dirty="0">
              <a:solidFill>
                <a:srgbClr val="2C95DD"/>
              </a:solidFill>
              <a:latin typeface="Arial"/>
              <a:cs typeface="Arial"/>
            </a:endParaRPr>
          </a:p>
          <a:p>
            <a:pPr>
              <a:lnSpc>
                <a:spcPct val="90000"/>
              </a:lnSpc>
              <a:spcAft>
                <a:spcPts val="1200"/>
              </a:spcAft>
            </a:pPr>
            <a:r>
              <a:rPr lang="en-US" sz="2400" b="1" spc="-100" dirty="0" smtClean="0">
                <a:solidFill>
                  <a:schemeClr val="bg1"/>
                </a:solidFill>
                <a:effectLst>
                  <a:outerShdw blurRad="50800" dist="38100" dir="5400000" algn="t" rotWithShape="0">
                    <a:prstClr val="black">
                      <a:alpha val="40000"/>
                    </a:prstClr>
                  </a:outerShdw>
                </a:effectLst>
                <a:cs typeface="Arial"/>
              </a:rPr>
              <a:t>Spring Boot and Actuator</a:t>
            </a:r>
          </a:p>
        </p:txBody>
      </p:sp>
      <p:sp>
        <p:nvSpPr>
          <p:cNvPr id="11" name="TextBox 10"/>
          <p:cNvSpPr txBox="1"/>
          <p:nvPr/>
        </p:nvSpPr>
        <p:spPr>
          <a:xfrm>
            <a:off x="623455" y="3461916"/>
            <a:ext cx="7897090" cy="338554"/>
          </a:xfrm>
          <a:prstGeom prst="rect">
            <a:avLst/>
          </a:prstGeom>
          <a:noFill/>
        </p:spPr>
        <p:txBody>
          <a:bodyPr wrap="square" rtlCol="0">
            <a:spAutoFit/>
          </a:bodyPr>
          <a:lstStyle/>
          <a:p>
            <a:pPr>
              <a:spcAft>
                <a:spcPts val="300"/>
              </a:spcAft>
            </a:pPr>
            <a:r>
              <a:rPr lang="en-US" sz="1600" dirty="0" smtClean="0">
                <a:solidFill>
                  <a:srgbClr val="FFFFFF"/>
                </a:solidFill>
                <a:cs typeface="Arial"/>
              </a:rPr>
              <a:t>Pivotal Cloud Foundry</a:t>
            </a:r>
            <a:endParaRPr lang="en-US" sz="1600" dirty="0">
              <a:solidFill>
                <a:srgbClr val="FFFFFF"/>
              </a:solidFill>
              <a:cs typeface="Arial"/>
            </a:endParaRPr>
          </a:p>
        </p:txBody>
      </p:sp>
      <p:pic>
        <p:nvPicPr>
          <p:cNvPr id="7" name="Picture 6" descr="pivotal_teal.png"/>
          <p:cNvPicPr>
            <a:picLocks noChangeAspect="1"/>
          </p:cNvPicPr>
          <p:nvPr/>
        </p:nvPicPr>
        <p:blipFill>
          <a:blip r:embed="rId5">
            <a:lum bright="70000" contrast="-70000"/>
            <a:extLst>
              <a:ext uri="{BEBA8EAE-BF5A-486C-A8C5-ECC9F3942E4B}">
                <a14:imgProps xmlns:a14="http://schemas.microsoft.com/office/drawing/2010/main">
                  <a14:imgLayer r:embed="rId6">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9464260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a:t>
            </a:r>
            <a:endParaRPr lang="en-US" dirty="0"/>
          </a:p>
        </p:txBody>
      </p:sp>
      <p:sp>
        <p:nvSpPr>
          <p:cNvPr id="3" name="Content Placeholder 2"/>
          <p:cNvSpPr>
            <a:spLocks noGrp="1"/>
          </p:cNvSpPr>
          <p:nvPr>
            <p:ph sz="quarter" idx="10"/>
          </p:nvPr>
        </p:nvSpPr>
        <p:spPr>
          <a:xfrm>
            <a:off x="457200" y="1108074"/>
            <a:ext cx="8229600" cy="3293454"/>
          </a:xfrm>
        </p:spPr>
        <p:txBody>
          <a:bodyPr anchor="ctr"/>
          <a:lstStyle/>
          <a:p>
            <a:pPr marL="0" indent="0" algn="ctr">
              <a:lnSpc>
                <a:spcPct val="150000"/>
              </a:lnSpc>
              <a:buNone/>
            </a:pPr>
            <a:endParaRPr lang="en-US" dirty="0" smtClean="0"/>
          </a:p>
          <a:p>
            <a:pPr marL="0" indent="0" algn="ctr">
              <a:lnSpc>
                <a:spcPct val="120000"/>
              </a:lnSpc>
              <a:buNone/>
            </a:pPr>
            <a:r>
              <a:rPr lang="en-US" dirty="0" smtClean="0"/>
              <a:t>Spring Boot is an opinionated framework to simplify bootstrapping and development of new Spring Applications</a:t>
            </a:r>
          </a:p>
          <a:p>
            <a:pPr marL="0" indent="0">
              <a:buNone/>
            </a:pPr>
            <a:endParaRPr lang="en-US" dirty="0"/>
          </a:p>
        </p:txBody>
      </p:sp>
    </p:spTree>
    <p:extLst>
      <p:ext uri="{BB962C8B-B14F-4D97-AF65-F5344CB8AC3E}">
        <p14:creationId xmlns:p14="http://schemas.microsoft.com/office/powerpoint/2010/main" val="328473234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Spring Boot Adoption</a:t>
            </a:r>
            <a:endParaRPr lang="en-US" dirty="0"/>
          </a:p>
        </p:txBody>
      </p:sp>
      <p:sp>
        <p:nvSpPr>
          <p:cNvPr id="3" name="Rectangle 2"/>
          <p:cNvSpPr/>
          <p:nvPr/>
        </p:nvSpPr>
        <p:spPr>
          <a:xfrm>
            <a:off x="169471" y="4636670"/>
            <a:ext cx="2800767" cy="369332"/>
          </a:xfrm>
          <a:prstGeom prst="rect">
            <a:avLst/>
          </a:prstGeom>
        </p:spPr>
        <p:txBody>
          <a:bodyPr wrap="none">
            <a:spAutoFit/>
          </a:bodyPr>
          <a:lstStyle/>
          <a:p>
            <a:r>
              <a:rPr lang="en-US" dirty="0">
                <a:solidFill>
                  <a:srgbClr val="000000"/>
                </a:solidFill>
                <a:latin typeface="Arial"/>
              </a:rPr>
              <a:t>Source: oss.sonatype.org</a:t>
            </a:r>
          </a:p>
        </p:txBody>
      </p:sp>
      <p:sp>
        <p:nvSpPr>
          <p:cNvPr id="18" name="Explosion 2 17"/>
          <p:cNvSpPr/>
          <p:nvPr/>
        </p:nvSpPr>
        <p:spPr>
          <a:xfrm rot="1682066">
            <a:off x="7500247" y="765251"/>
            <a:ext cx="895350" cy="833644"/>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
        <p:nvSpPr>
          <p:cNvPr id="19" name="TextBox 18"/>
          <p:cNvSpPr txBox="1"/>
          <p:nvPr/>
        </p:nvSpPr>
        <p:spPr>
          <a:xfrm>
            <a:off x="7326387" y="1034882"/>
            <a:ext cx="1144270" cy="307777"/>
          </a:xfrm>
          <a:prstGeom prst="rect">
            <a:avLst/>
          </a:prstGeom>
          <a:noFill/>
        </p:spPr>
        <p:txBody>
          <a:bodyPr wrap="square" rtlCol="0">
            <a:spAutoFit/>
          </a:bodyPr>
          <a:lstStyle/>
          <a:p>
            <a:pPr algn="ctr"/>
            <a:r>
              <a:rPr lang="en-US" sz="1400" b="1" dirty="0" smtClean="0">
                <a:solidFill>
                  <a:srgbClr val="FFFFFF"/>
                </a:solidFill>
                <a:latin typeface="Arial"/>
              </a:rPr>
              <a:t>4.2M</a:t>
            </a:r>
          </a:p>
        </p:txBody>
      </p:sp>
      <p:sp>
        <p:nvSpPr>
          <p:cNvPr id="22" name="Rectangle 21"/>
          <p:cNvSpPr/>
          <p:nvPr/>
        </p:nvSpPr>
        <p:spPr>
          <a:xfrm>
            <a:off x="3186446" y="879624"/>
            <a:ext cx="2917686" cy="369332"/>
          </a:xfrm>
          <a:prstGeom prst="rect">
            <a:avLst/>
          </a:prstGeom>
        </p:spPr>
        <p:txBody>
          <a:bodyPr wrap="none">
            <a:spAutoFit/>
          </a:bodyPr>
          <a:lstStyle/>
          <a:p>
            <a:r>
              <a:rPr lang="en-US" dirty="0">
                <a:solidFill>
                  <a:srgbClr val="4C4C4C"/>
                </a:solidFill>
                <a:latin typeface="Arial"/>
              </a:rPr>
              <a:t>Monthly Maven downloads</a:t>
            </a:r>
          </a:p>
        </p:txBody>
      </p:sp>
      <p:graphicFrame>
        <p:nvGraphicFramePr>
          <p:cNvPr id="9" name="Chart 8"/>
          <p:cNvGraphicFramePr>
            <a:graphicFrameLocks/>
          </p:cNvGraphicFramePr>
          <p:nvPr>
            <p:extLst>
              <p:ext uri="{D42A27DB-BD31-4B8C-83A1-F6EECF244321}">
                <p14:modId xmlns:p14="http://schemas.microsoft.com/office/powerpoint/2010/main" val="3414476740"/>
              </p:ext>
            </p:extLst>
          </p:nvPr>
        </p:nvGraphicFramePr>
        <p:xfrm>
          <a:off x="530176" y="1200149"/>
          <a:ext cx="8051282" cy="34239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3343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solidFill>
                  <a:schemeClr val="bg2">
                    <a:lumMod val="50000"/>
                  </a:schemeClr>
                </a:solidFill>
              </a:rPr>
              <a:t>Challenges building non-Boot applications</a:t>
            </a:r>
          </a:p>
          <a:p>
            <a:pPr marL="514350" indent="-514350">
              <a:buFont typeface="+mj-lt"/>
              <a:buAutoNum type="arabicPeriod"/>
            </a:pPr>
            <a:r>
              <a:rPr lang="en-US" dirty="0" smtClean="0">
                <a:solidFill>
                  <a:schemeClr val="bg2">
                    <a:lumMod val="50000"/>
                  </a:schemeClr>
                </a:solidFill>
              </a:rPr>
              <a:t>What </a:t>
            </a:r>
            <a:r>
              <a:rPr lang="en-US" dirty="0">
                <a:solidFill>
                  <a:schemeClr val="bg2">
                    <a:lumMod val="50000"/>
                  </a:schemeClr>
                </a:solidFill>
              </a:rPr>
              <a:t>is Spring Boot</a:t>
            </a:r>
            <a:r>
              <a:rPr lang="en-US" dirty="0" smtClean="0">
                <a:solidFill>
                  <a:schemeClr val="bg2">
                    <a:lumMod val="50000"/>
                  </a:schemeClr>
                </a:solidFill>
              </a:rPr>
              <a:t>?</a:t>
            </a:r>
            <a:endParaRPr lang="en-US" dirty="0">
              <a:solidFill>
                <a:schemeClr val="bg2">
                  <a:lumMod val="50000"/>
                </a:schemeClr>
              </a:solidFill>
            </a:endParaRPr>
          </a:p>
          <a:p>
            <a:pPr marL="514350" indent="-514350">
              <a:buFont typeface="+mj-lt"/>
              <a:buAutoNum type="arabicPeriod"/>
            </a:pPr>
            <a:r>
              <a:rPr lang="en-US" dirty="0" smtClean="0"/>
              <a:t>Capabilities</a:t>
            </a:r>
            <a:endParaRPr lang="en-US" dirty="0"/>
          </a:p>
          <a:p>
            <a:endParaRPr lang="en-US" dirty="0"/>
          </a:p>
        </p:txBody>
      </p:sp>
    </p:spTree>
    <p:extLst>
      <p:ext uri="{BB962C8B-B14F-4D97-AF65-F5344CB8AC3E}">
        <p14:creationId xmlns:p14="http://schemas.microsoft.com/office/powerpoint/2010/main" val="1468721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Capabilities</a:t>
            </a:r>
            <a:endParaRPr lang="en-US" dirty="0"/>
          </a:p>
        </p:txBody>
      </p:sp>
      <p:sp>
        <p:nvSpPr>
          <p:cNvPr id="3" name="Content Placeholder 2"/>
          <p:cNvSpPr>
            <a:spLocks noGrp="1"/>
          </p:cNvSpPr>
          <p:nvPr>
            <p:ph sz="quarter" idx="10"/>
          </p:nvPr>
        </p:nvSpPr>
        <p:spPr/>
        <p:txBody>
          <a:bodyPr anchor="ctr"/>
          <a:lstStyle/>
          <a:p>
            <a:r>
              <a:rPr lang="en-US" dirty="0" smtClean="0"/>
              <a:t>Quick start </a:t>
            </a:r>
            <a:r>
              <a:rPr lang="en-US" dirty="0"/>
              <a:t>project generation</a:t>
            </a:r>
          </a:p>
          <a:p>
            <a:r>
              <a:rPr lang="en-US" dirty="0"/>
              <a:t>Automatic project </a:t>
            </a:r>
            <a:r>
              <a:rPr lang="en-US" dirty="0" smtClean="0"/>
              <a:t>dependency </a:t>
            </a:r>
            <a:r>
              <a:rPr lang="en-US" dirty="0"/>
              <a:t>management</a:t>
            </a:r>
          </a:p>
          <a:p>
            <a:r>
              <a:rPr lang="en-US" dirty="0"/>
              <a:t>Configuration drift </a:t>
            </a:r>
            <a:r>
              <a:rPr lang="en-US" dirty="0" smtClean="0"/>
              <a:t>prevention</a:t>
            </a:r>
          </a:p>
          <a:p>
            <a:r>
              <a:rPr lang="en-US" dirty="0"/>
              <a:t>Conditional </a:t>
            </a:r>
            <a:r>
              <a:rPr lang="en-US" dirty="0" smtClean="0"/>
              <a:t>configuration</a:t>
            </a:r>
            <a:endParaRPr lang="en-US" dirty="0"/>
          </a:p>
        </p:txBody>
      </p:sp>
    </p:spTree>
    <p:extLst>
      <p:ext uri="{BB962C8B-B14F-4D97-AF65-F5344CB8AC3E}">
        <p14:creationId xmlns:p14="http://schemas.microsoft.com/office/powerpoint/2010/main" val="194726349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a:t>
            </a:r>
          </a:p>
        </p:txBody>
      </p:sp>
      <p:sp>
        <p:nvSpPr>
          <p:cNvPr id="3" name="Content Placeholder 2"/>
          <p:cNvSpPr>
            <a:spLocks noGrp="1"/>
          </p:cNvSpPr>
          <p:nvPr>
            <p:ph sz="quarter" idx="10"/>
          </p:nvPr>
        </p:nvSpPr>
        <p:spPr/>
        <p:txBody>
          <a:bodyPr anchor="ctr"/>
          <a:lstStyle/>
          <a:p>
            <a:r>
              <a:rPr lang="en-US" dirty="0" smtClean="0"/>
              <a:t>Developer </a:t>
            </a:r>
            <a:r>
              <a:rPr lang="en-US" dirty="0"/>
              <a:t>Productivity </a:t>
            </a:r>
            <a:r>
              <a:rPr lang="en-US" dirty="0" smtClean="0"/>
              <a:t>Tooling</a:t>
            </a:r>
            <a:endParaRPr lang="en-US" dirty="0"/>
          </a:p>
          <a:p>
            <a:r>
              <a:rPr lang="en-US" dirty="0"/>
              <a:t>Auto-configuration</a:t>
            </a:r>
          </a:p>
          <a:p>
            <a:r>
              <a:rPr lang="en-US" dirty="0"/>
              <a:t>Monitoring and management </a:t>
            </a:r>
            <a:r>
              <a:rPr lang="en-US" dirty="0" smtClean="0"/>
              <a:t>endpoints</a:t>
            </a:r>
          </a:p>
          <a:p>
            <a:r>
              <a:rPr lang="en-US" dirty="0" smtClean="0"/>
              <a:t>Microservices-friendliness</a:t>
            </a:r>
            <a:endParaRPr lang="en-US" dirty="0"/>
          </a:p>
        </p:txBody>
      </p:sp>
    </p:spTree>
    <p:extLst>
      <p:ext uri="{BB962C8B-B14F-4D97-AF65-F5344CB8AC3E}">
        <p14:creationId xmlns:p14="http://schemas.microsoft.com/office/powerpoint/2010/main" val="313635559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chor="ctr">
            <a:normAutofit/>
          </a:bodyPr>
          <a:lstStyle/>
          <a:p>
            <a:pPr marL="0" indent="0" algn="ctr">
              <a:buNone/>
            </a:pPr>
            <a:r>
              <a:rPr lang="en-US" sz="4800" dirty="0" smtClean="0"/>
              <a:t>Spring Initializr</a:t>
            </a:r>
          </a:p>
          <a:p>
            <a:pPr marL="0" indent="0" algn="ctr">
              <a:buNone/>
            </a:pPr>
            <a:r>
              <a:rPr lang="en-US" sz="1800" dirty="0" smtClean="0">
                <a:solidFill>
                  <a:schemeClr val="bg2">
                    <a:lumMod val="50000"/>
                  </a:schemeClr>
                </a:solidFill>
              </a:rPr>
              <a:t>(Quick start </a:t>
            </a:r>
            <a:r>
              <a:rPr lang="en-US" sz="1800" dirty="0">
                <a:solidFill>
                  <a:schemeClr val="bg2">
                    <a:lumMod val="50000"/>
                  </a:schemeClr>
                </a:solidFill>
              </a:rPr>
              <a:t>project </a:t>
            </a:r>
            <a:r>
              <a:rPr lang="en-US" sz="1800" dirty="0" smtClean="0">
                <a:solidFill>
                  <a:schemeClr val="bg2">
                    <a:lumMod val="50000"/>
                  </a:schemeClr>
                </a:solidFill>
              </a:rPr>
              <a:t>generation)</a:t>
            </a:r>
            <a:endParaRPr lang="en-US" sz="1800" dirty="0">
              <a:solidFill>
                <a:schemeClr val="bg2">
                  <a:lumMod val="50000"/>
                </a:schemeClr>
              </a:solidFill>
            </a:endParaRPr>
          </a:p>
        </p:txBody>
      </p:sp>
    </p:spTree>
    <p:extLst>
      <p:ext uri="{BB962C8B-B14F-4D97-AF65-F5344CB8AC3E}">
        <p14:creationId xmlns:p14="http://schemas.microsoft.com/office/powerpoint/2010/main" val="129652893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chor="ctr"/>
          <a:lstStyle/>
          <a:p>
            <a:pPr marL="0" indent="0" algn="ctr">
              <a:buNone/>
            </a:pPr>
            <a:r>
              <a:rPr lang="en-US" dirty="0" smtClean="0"/>
              <a:t>Spring Initializr is a configurable </a:t>
            </a:r>
            <a:r>
              <a:rPr lang="en-US" dirty="0"/>
              <a:t>service to </a:t>
            </a:r>
            <a:r>
              <a:rPr lang="en-US" dirty="0" smtClean="0"/>
              <a:t>consistently and easily generate </a:t>
            </a:r>
            <a:r>
              <a:rPr lang="en-US" dirty="0"/>
              <a:t>a </a:t>
            </a:r>
            <a:r>
              <a:rPr lang="en-US" dirty="0" smtClean="0"/>
              <a:t>quick start project</a:t>
            </a:r>
          </a:p>
          <a:p>
            <a:pPr marL="0" indent="0">
              <a:buNone/>
            </a:pPr>
            <a:endParaRPr lang="en-US" dirty="0"/>
          </a:p>
        </p:txBody>
      </p:sp>
      <p:sp>
        <p:nvSpPr>
          <p:cNvPr id="4" name="Title 1"/>
          <p:cNvSpPr>
            <a:spLocks noGrp="1"/>
          </p:cNvSpPr>
          <p:nvPr>
            <p:ph type="title"/>
          </p:nvPr>
        </p:nvSpPr>
        <p:spPr>
          <a:xfrm>
            <a:off x="457199" y="320040"/>
            <a:ext cx="8229601" cy="363558"/>
          </a:xfrm>
        </p:spPr>
        <p:txBody>
          <a:bodyPr/>
          <a:lstStyle/>
          <a:p>
            <a:r>
              <a:rPr lang="en-US" dirty="0" smtClean="0"/>
              <a:t>Spring Initializer</a:t>
            </a:r>
            <a:endParaRPr lang="en-US" dirty="0"/>
          </a:p>
        </p:txBody>
      </p:sp>
    </p:spTree>
    <p:extLst>
      <p:ext uri="{BB962C8B-B14F-4D97-AF65-F5344CB8AC3E}">
        <p14:creationId xmlns:p14="http://schemas.microsoft.com/office/powerpoint/2010/main" val="248265617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chor="ctr">
            <a:normAutofit/>
          </a:bodyPr>
          <a:lstStyle/>
          <a:p>
            <a:r>
              <a:rPr lang="en-US" sz="2400" dirty="0" smtClean="0">
                <a:latin typeface="Arial"/>
                <a:cs typeface="Arial"/>
              </a:rPr>
              <a:t>Generates a Spring Boot project structure</a:t>
            </a:r>
          </a:p>
          <a:p>
            <a:r>
              <a:rPr lang="en-US" sz="2400" dirty="0" smtClean="0">
                <a:latin typeface="Arial"/>
                <a:cs typeface="Arial"/>
              </a:rPr>
              <a:t>Provides a Maven/</a:t>
            </a:r>
            <a:r>
              <a:rPr lang="en-US" sz="2400" dirty="0" err="1" smtClean="0">
                <a:latin typeface="Arial"/>
                <a:cs typeface="Arial"/>
              </a:rPr>
              <a:t>Gradle</a:t>
            </a:r>
            <a:r>
              <a:rPr lang="en-US" sz="2400" dirty="0" smtClean="0">
                <a:latin typeface="Arial"/>
                <a:cs typeface="Arial"/>
              </a:rPr>
              <a:t> build specification</a:t>
            </a:r>
          </a:p>
          <a:p>
            <a:r>
              <a:rPr lang="en-US" sz="2400" dirty="0" smtClean="0">
                <a:latin typeface="Arial"/>
                <a:cs typeface="Arial"/>
              </a:rPr>
              <a:t>Doesn’t generate application code</a:t>
            </a:r>
          </a:p>
          <a:p>
            <a:r>
              <a:rPr lang="en-US" sz="2400" dirty="0" smtClean="0">
                <a:latin typeface="Arial"/>
                <a:cs typeface="Arial"/>
              </a:rPr>
              <a:t>You can customize the Spring </a:t>
            </a:r>
            <a:r>
              <a:rPr lang="en-US" sz="2400" dirty="0" err="1" smtClean="0">
                <a:latin typeface="Arial"/>
                <a:cs typeface="Arial"/>
              </a:rPr>
              <a:t>Initialzr</a:t>
            </a:r>
            <a:endParaRPr lang="en-US" sz="2400" dirty="0">
              <a:latin typeface="Arial"/>
              <a:cs typeface="Arial"/>
            </a:endParaRPr>
          </a:p>
          <a:p>
            <a:pPr lvl="1"/>
            <a:r>
              <a:rPr lang="en-US" sz="2000" dirty="0">
                <a:latin typeface="Courier"/>
                <a:cs typeface="Courier"/>
              </a:rPr>
              <a:t>https://</a:t>
            </a:r>
            <a:r>
              <a:rPr lang="en-US" sz="2000" dirty="0" err="1">
                <a:latin typeface="Courier"/>
                <a:cs typeface="Courier"/>
              </a:rPr>
              <a:t>github.com</a:t>
            </a:r>
            <a:r>
              <a:rPr lang="en-US" sz="2000" dirty="0">
                <a:latin typeface="Courier"/>
                <a:cs typeface="Courier"/>
              </a:rPr>
              <a:t>/spring-</a:t>
            </a:r>
            <a:r>
              <a:rPr lang="en-US" sz="2000" dirty="0" err="1">
                <a:latin typeface="Courier"/>
                <a:cs typeface="Courier"/>
              </a:rPr>
              <a:t>io</a:t>
            </a:r>
            <a:r>
              <a:rPr lang="en-US" sz="2000" dirty="0">
                <a:latin typeface="Courier"/>
                <a:cs typeface="Courier"/>
              </a:rPr>
              <a:t>/</a:t>
            </a:r>
            <a:r>
              <a:rPr lang="en-US" sz="2000" dirty="0" err="1">
                <a:latin typeface="Courier"/>
                <a:cs typeface="Courier"/>
              </a:rPr>
              <a:t>initializr</a:t>
            </a:r>
            <a:r>
              <a:rPr lang="en-US" sz="2000" dirty="0" smtClean="0">
                <a:latin typeface="Courier"/>
                <a:cs typeface="Courier"/>
              </a:rPr>
              <a:t>/</a:t>
            </a:r>
            <a:endParaRPr lang="en-US" sz="2000" dirty="0">
              <a:latin typeface="Courier"/>
              <a:cs typeface="Courier"/>
            </a:endParaRPr>
          </a:p>
        </p:txBody>
      </p:sp>
      <p:sp>
        <p:nvSpPr>
          <p:cNvPr id="4" name="Title 1"/>
          <p:cNvSpPr>
            <a:spLocks noGrp="1"/>
          </p:cNvSpPr>
          <p:nvPr>
            <p:ph type="title"/>
          </p:nvPr>
        </p:nvSpPr>
        <p:spPr/>
        <p:txBody>
          <a:bodyPr/>
          <a:lstStyle/>
          <a:p>
            <a:r>
              <a:rPr lang="en-US" dirty="0" smtClean="0"/>
              <a:t>Spring Initializer</a:t>
            </a:r>
            <a:endParaRPr lang="en-US" dirty="0"/>
          </a:p>
        </p:txBody>
      </p:sp>
    </p:spTree>
    <p:extLst>
      <p:ext uri="{BB962C8B-B14F-4D97-AF65-F5344CB8AC3E}">
        <p14:creationId xmlns:p14="http://schemas.microsoft.com/office/powerpoint/2010/main" val="363778917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Spring Boot starters</a:t>
            </a:r>
          </a:p>
          <a:p>
            <a:pPr marL="0" indent="0" algn="ctr">
              <a:buNone/>
            </a:pPr>
            <a:r>
              <a:rPr lang="en-US" sz="1800" dirty="0" smtClean="0">
                <a:solidFill>
                  <a:schemeClr val="bg2">
                    <a:lumMod val="50000"/>
                  </a:schemeClr>
                </a:solidFill>
              </a:rPr>
              <a:t>(Automatic </a:t>
            </a:r>
            <a:r>
              <a:rPr lang="en-US" sz="1800" dirty="0">
                <a:solidFill>
                  <a:schemeClr val="bg2">
                    <a:lumMod val="50000"/>
                  </a:schemeClr>
                </a:solidFill>
              </a:rPr>
              <a:t>project dependency </a:t>
            </a:r>
            <a:r>
              <a:rPr lang="en-US" sz="1800" dirty="0" smtClean="0">
                <a:solidFill>
                  <a:schemeClr val="bg2">
                    <a:lumMod val="50000"/>
                  </a:schemeClr>
                </a:solidFill>
              </a:rPr>
              <a:t>management)</a:t>
            </a:r>
            <a:endParaRPr lang="en-US" sz="1800" dirty="0">
              <a:solidFill>
                <a:schemeClr val="bg2">
                  <a:lumMod val="50000"/>
                </a:schemeClr>
              </a:solidFill>
            </a:endParaRPr>
          </a:p>
        </p:txBody>
      </p:sp>
    </p:spTree>
    <p:extLst>
      <p:ext uri="{BB962C8B-B14F-4D97-AF65-F5344CB8AC3E}">
        <p14:creationId xmlns:p14="http://schemas.microsoft.com/office/powerpoint/2010/main" val="134685988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a:t>
            </a:r>
            <a:r>
              <a:rPr lang="en-US" dirty="0" smtClean="0"/>
              <a:t>starters</a:t>
            </a:r>
            <a:endParaRPr lang="en-US" dirty="0"/>
          </a:p>
        </p:txBody>
      </p:sp>
      <p:sp>
        <p:nvSpPr>
          <p:cNvPr id="3" name="Content Placeholder 2"/>
          <p:cNvSpPr>
            <a:spLocks noGrp="1"/>
          </p:cNvSpPr>
          <p:nvPr>
            <p:ph sz="quarter" idx="10"/>
          </p:nvPr>
        </p:nvSpPr>
        <p:spPr/>
        <p:txBody>
          <a:bodyPr/>
          <a:lstStyle/>
          <a:p>
            <a:r>
              <a:rPr lang="en-US" dirty="0" smtClean="0"/>
              <a:t>Are virtual packages deployed to Maven central</a:t>
            </a:r>
          </a:p>
          <a:p>
            <a:r>
              <a:rPr lang="en-US" dirty="0" smtClean="0"/>
              <a:t>They pull in other dependencies while containing no code of their own</a:t>
            </a:r>
          </a:p>
        </p:txBody>
      </p:sp>
      <p:graphicFrame>
        <p:nvGraphicFramePr>
          <p:cNvPr id="8" name="Diagram 7"/>
          <p:cNvGraphicFramePr/>
          <p:nvPr>
            <p:extLst>
              <p:ext uri="{D42A27DB-BD31-4B8C-83A1-F6EECF244321}">
                <p14:modId xmlns:p14="http://schemas.microsoft.com/office/powerpoint/2010/main" val="2212013664"/>
              </p:ext>
            </p:extLst>
          </p:nvPr>
        </p:nvGraphicFramePr>
        <p:xfrm>
          <a:off x="1341120" y="2333423"/>
          <a:ext cx="6096000" cy="2370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4236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t>Challenges building non-Boot applications</a:t>
            </a:r>
          </a:p>
          <a:p>
            <a:pPr marL="514350" indent="-514350">
              <a:buFont typeface="+mj-lt"/>
              <a:buAutoNum type="arabicPeriod"/>
            </a:pPr>
            <a:r>
              <a:rPr lang="en-US" dirty="0" smtClean="0"/>
              <a:t>What </a:t>
            </a:r>
            <a:r>
              <a:rPr lang="en-US" dirty="0"/>
              <a:t>is Spring Boot</a:t>
            </a:r>
            <a:r>
              <a:rPr lang="en-US" dirty="0" smtClean="0"/>
              <a:t>?</a:t>
            </a:r>
            <a:endParaRPr lang="en-US" dirty="0"/>
          </a:p>
          <a:p>
            <a:pPr marL="514350" indent="-514350">
              <a:buFont typeface="+mj-lt"/>
              <a:buAutoNum type="arabicPeriod"/>
            </a:pPr>
            <a:r>
              <a:rPr lang="en-US" dirty="0" smtClean="0"/>
              <a:t>Capabilities</a:t>
            </a:r>
            <a:endParaRPr lang="en-US" dirty="0"/>
          </a:p>
          <a:p>
            <a:endParaRPr lang="en-US" dirty="0"/>
          </a:p>
        </p:txBody>
      </p:sp>
    </p:spTree>
    <p:extLst>
      <p:ext uri="{BB962C8B-B14F-4D97-AF65-F5344CB8AC3E}">
        <p14:creationId xmlns:p14="http://schemas.microsoft.com/office/powerpoint/2010/main" val="33463456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Profiles</a:t>
            </a:r>
          </a:p>
          <a:p>
            <a:pPr marL="0" indent="0" algn="ctr">
              <a:buNone/>
            </a:pPr>
            <a:r>
              <a:rPr lang="en-US" sz="1800" dirty="0" smtClean="0">
                <a:solidFill>
                  <a:schemeClr val="bg2">
                    <a:lumMod val="50000"/>
                  </a:schemeClr>
                </a:solidFill>
              </a:rPr>
              <a:t>(Conditional configuration)</a:t>
            </a:r>
            <a:endParaRPr lang="en-US" sz="1800" dirty="0">
              <a:solidFill>
                <a:schemeClr val="bg2">
                  <a:lumMod val="50000"/>
                </a:schemeClr>
              </a:solidFill>
            </a:endParaRPr>
          </a:p>
        </p:txBody>
      </p:sp>
    </p:spTree>
    <p:extLst>
      <p:ext uri="{BB962C8B-B14F-4D97-AF65-F5344CB8AC3E}">
        <p14:creationId xmlns:p14="http://schemas.microsoft.com/office/powerpoint/2010/main" val="25329455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sz="quarter" idx="10"/>
          </p:nvPr>
        </p:nvSpPr>
        <p:spPr>
          <a:xfrm>
            <a:off x="457200" y="1108074"/>
            <a:ext cx="8229600" cy="2834006"/>
          </a:xfrm>
        </p:spPr>
        <p:txBody>
          <a:bodyPr anchor="ctr">
            <a:normAutofit/>
          </a:bodyPr>
          <a:lstStyle/>
          <a:p>
            <a:pPr marL="0" indent="0" algn="ctr">
              <a:buNone/>
            </a:pPr>
            <a:r>
              <a:rPr lang="en-US" dirty="0"/>
              <a:t>S</a:t>
            </a:r>
            <a:r>
              <a:rPr lang="en-US" dirty="0" smtClean="0"/>
              <a:t>egregate parts of the application configuration and make it available in certain environments via</a:t>
            </a:r>
          </a:p>
          <a:p>
            <a:pPr lvl="1"/>
            <a:r>
              <a:rPr lang="en-US" dirty="0" smtClean="0"/>
              <a:t>Annotations</a:t>
            </a:r>
          </a:p>
          <a:p>
            <a:pPr lvl="1"/>
            <a:r>
              <a:rPr lang="en-US" dirty="0" smtClean="0"/>
              <a:t>Properties file</a:t>
            </a:r>
            <a:endParaRPr lang="en-US" dirty="0"/>
          </a:p>
        </p:txBody>
      </p:sp>
    </p:spTree>
    <p:extLst>
      <p:ext uri="{BB962C8B-B14F-4D97-AF65-F5344CB8AC3E}">
        <p14:creationId xmlns:p14="http://schemas.microsoft.com/office/powerpoint/2010/main" val="17497281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Profiles</a:t>
            </a:r>
          </a:p>
        </p:txBody>
      </p:sp>
      <p:sp>
        <p:nvSpPr>
          <p:cNvPr id="6" name="TextBox 5"/>
          <p:cNvSpPr txBox="1"/>
          <p:nvPr/>
        </p:nvSpPr>
        <p:spPr>
          <a:xfrm>
            <a:off x="284480" y="1188720"/>
            <a:ext cx="8717280" cy="830997"/>
          </a:xfrm>
          <a:prstGeom prst="rect">
            <a:avLst/>
          </a:prstGeom>
          <a:noFill/>
        </p:spPr>
        <p:txBody>
          <a:bodyPr wrap="square" rtlCol="0">
            <a:spAutoFit/>
          </a:bodyPr>
          <a:lstStyle/>
          <a:p>
            <a:pPr algn="ctr"/>
            <a:r>
              <a:rPr lang="en-US" sz="2400" dirty="0" smtClean="0">
                <a:solidFill>
                  <a:schemeClr val="bg1"/>
                </a:solidFill>
                <a:latin typeface="Arial"/>
                <a:cs typeface="Arial"/>
              </a:rPr>
              <a:t>Mark</a:t>
            </a:r>
            <a:r>
              <a:rPr lang="en-US" sz="2400" dirty="0" smtClean="0">
                <a:solidFill>
                  <a:schemeClr val="bg1"/>
                </a:solidFill>
              </a:rPr>
              <a:t> </a:t>
            </a:r>
            <a:r>
              <a:rPr lang="en-US" sz="2400" dirty="0" smtClean="0">
                <a:solidFill>
                  <a:schemeClr val="bg1"/>
                </a:solidFill>
                <a:latin typeface="Courier"/>
                <a:cs typeface="Courier"/>
              </a:rPr>
              <a:t>@Component </a:t>
            </a:r>
            <a:r>
              <a:rPr lang="en-US" sz="2400" dirty="0" smtClean="0">
                <a:solidFill>
                  <a:schemeClr val="bg1"/>
                </a:solidFill>
                <a:latin typeface="Arial"/>
                <a:cs typeface="Arial"/>
              </a:rPr>
              <a:t>or</a:t>
            </a:r>
            <a:r>
              <a:rPr lang="en-US" sz="2400" dirty="0" smtClean="0">
                <a:solidFill>
                  <a:schemeClr val="bg1"/>
                </a:solidFill>
              </a:rPr>
              <a:t> </a:t>
            </a:r>
            <a:r>
              <a:rPr lang="en-US" sz="2400" dirty="0" smtClean="0">
                <a:solidFill>
                  <a:schemeClr val="bg1"/>
                </a:solidFill>
                <a:latin typeface="Courier"/>
                <a:cs typeface="Courier"/>
              </a:rPr>
              <a:t>@Configuration </a:t>
            </a:r>
            <a:r>
              <a:rPr lang="en-US" sz="2400" dirty="0" smtClean="0">
                <a:solidFill>
                  <a:schemeClr val="bg1"/>
                </a:solidFill>
                <a:latin typeface="Arial"/>
                <a:cs typeface="Arial"/>
              </a:rPr>
              <a:t>with</a:t>
            </a:r>
            <a:r>
              <a:rPr lang="en-US" sz="2400" dirty="0" smtClean="0">
                <a:solidFill>
                  <a:schemeClr val="bg1"/>
                </a:solidFill>
              </a:rPr>
              <a:t> </a:t>
            </a:r>
            <a:r>
              <a:rPr lang="en-US" sz="2400" dirty="0" smtClean="0">
                <a:solidFill>
                  <a:schemeClr val="bg1"/>
                </a:solidFill>
                <a:latin typeface="Courier"/>
                <a:cs typeface="Courier"/>
              </a:rPr>
              <a:t>@Profile </a:t>
            </a:r>
            <a:r>
              <a:rPr lang="en-US" sz="2400" dirty="0" smtClean="0">
                <a:solidFill>
                  <a:schemeClr val="bg1"/>
                </a:solidFill>
                <a:latin typeface="Arial"/>
                <a:cs typeface="Arial"/>
              </a:rPr>
              <a:t>to limit when it is loaded.</a:t>
            </a:r>
            <a:endParaRPr lang="en-US" sz="2400" dirty="0">
              <a:solidFill>
                <a:schemeClr val="bg1"/>
              </a:solidFill>
              <a:latin typeface="Arial"/>
              <a:cs typeface="Arial"/>
            </a:endParaRPr>
          </a:p>
        </p:txBody>
      </p:sp>
      <p:pic>
        <p:nvPicPr>
          <p:cNvPr id="3" name="Picture 2" descr="Screen Shot 2016-01-11 at 7.47.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127" y="2389048"/>
            <a:ext cx="4280117" cy="2032000"/>
          </a:xfrm>
          <a:prstGeom prst="rect">
            <a:avLst/>
          </a:prstGeom>
        </p:spPr>
      </p:pic>
      <p:pic>
        <p:nvPicPr>
          <p:cNvPr id="5" name="Picture 4" descr="Screen Shot 2016-01-11 at 7.47.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80" y="2389048"/>
            <a:ext cx="4235644" cy="2032000"/>
          </a:xfrm>
          <a:prstGeom prst="rect">
            <a:avLst/>
          </a:prstGeom>
        </p:spPr>
      </p:pic>
      <p:pic>
        <p:nvPicPr>
          <p:cNvPr id="4" name="Picture 3" descr="Screen Shot 2016-01-22 at 4.56.5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480" y="2325548"/>
            <a:ext cx="4235644" cy="2095500"/>
          </a:xfrm>
          <a:prstGeom prst="rect">
            <a:avLst/>
          </a:prstGeom>
        </p:spPr>
      </p:pic>
      <p:pic>
        <p:nvPicPr>
          <p:cNvPr id="8" name="Picture 7" descr="Screen Shot 2016-01-22 at 5.04.0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0127" y="2325548"/>
            <a:ext cx="4371633" cy="2095499"/>
          </a:xfrm>
          <a:prstGeom prst="rect">
            <a:avLst/>
          </a:prstGeom>
        </p:spPr>
      </p:pic>
      <p:sp>
        <p:nvSpPr>
          <p:cNvPr id="9" name="Rectangle 8"/>
          <p:cNvSpPr/>
          <p:nvPr/>
        </p:nvSpPr>
        <p:spPr>
          <a:xfrm>
            <a:off x="157235" y="2576286"/>
            <a:ext cx="1778000" cy="217714"/>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08026" y="2619829"/>
            <a:ext cx="1778000" cy="217714"/>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99551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339482" y="1397541"/>
            <a:ext cx="1621968" cy="1886369"/>
            <a:chOff x="7064832" y="2659964"/>
            <a:chExt cx="1621968" cy="1886369"/>
          </a:xfrm>
        </p:grpSpPr>
        <p:sp>
          <p:nvSpPr>
            <p:cNvPr id="33" name="Rectangle 32"/>
            <p:cNvSpPr/>
            <p:nvPr/>
          </p:nvSpPr>
          <p:spPr>
            <a:xfrm>
              <a:off x="7064832" y="2659964"/>
              <a:ext cx="1621968" cy="1886369"/>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119684" y="3283910"/>
              <a:ext cx="1541970" cy="669414"/>
            </a:xfrm>
            <a:prstGeom prst="rect">
              <a:avLst/>
            </a:prstGeom>
            <a:noFill/>
          </p:spPr>
          <p:txBody>
            <a:bodyPr wrap="square" rtlCol="0">
              <a:spAutoFit/>
            </a:bodyPr>
            <a:lstStyle/>
            <a:p>
              <a:pPr algn="ctr"/>
              <a:r>
                <a:rPr lang="en-US" sz="1250" b="1" dirty="0" smtClean="0">
                  <a:solidFill>
                    <a:schemeClr val="bg1"/>
                  </a:solidFill>
                </a:rPr>
                <a:t>Check out code from a Version Control System</a:t>
              </a:r>
              <a:endParaRPr lang="en-US" sz="1250" b="1" dirty="0">
                <a:solidFill>
                  <a:schemeClr val="bg1"/>
                </a:solidFill>
              </a:endParaRPr>
            </a:p>
          </p:txBody>
        </p:sp>
      </p:grpSp>
      <p:sp>
        <p:nvSpPr>
          <p:cNvPr id="27" name="Rectangle 26"/>
          <p:cNvSpPr/>
          <p:nvPr/>
        </p:nvSpPr>
        <p:spPr>
          <a:xfrm>
            <a:off x="238894" y="1320458"/>
            <a:ext cx="1835716" cy="3307434"/>
          </a:xfrm>
          <a:prstGeom prst="rect">
            <a:avLst/>
          </a:prstGeom>
          <a:no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Profiles</a:t>
            </a:r>
            <a:endParaRPr lang="en-US" dirty="0"/>
          </a:p>
        </p:txBody>
      </p:sp>
      <p:sp>
        <p:nvSpPr>
          <p:cNvPr id="7" name="Rectangle 6"/>
          <p:cNvSpPr/>
          <p:nvPr/>
        </p:nvSpPr>
        <p:spPr>
          <a:xfrm>
            <a:off x="339482" y="1397541"/>
            <a:ext cx="1621968" cy="1886369"/>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444625" y="2265272"/>
            <a:ext cx="1403663" cy="586736"/>
          </a:xfrm>
          <a:prstGeom prst="rect">
            <a:avLst/>
          </a:prstGeom>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accent1">
                    <a:lumMod val="75000"/>
                  </a:schemeClr>
                </a:solidFill>
              </a:rPr>
              <a:t>Prod. Configuration</a:t>
            </a:r>
            <a:endParaRPr lang="en-US" sz="1400" b="1" dirty="0">
              <a:solidFill>
                <a:schemeClr val="accent1">
                  <a:lumMod val="75000"/>
                </a:schemeClr>
              </a:solidFill>
            </a:endParaRPr>
          </a:p>
        </p:txBody>
      </p:sp>
      <p:sp>
        <p:nvSpPr>
          <p:cNvPr id="6" name="TextBox 5"/>
          <p:cNvSpPr txBox="1"/>
          <p:nvPr/>
        </p:nvSpPr>
        <p:spPr>
          <a:xfrm>
            <a:off x="394334" y="2975098"/>
            <a:ext cx="1541970" cy="284693"/>
          </a:xfrm>
          <a:prstGeom prst="rect">
            <a:avLst/>
          </a:prstGeom>
          <a:noFill/>
        </p:spPr>
        <p:txBody>
          <a:bodyPr wrap="square" rtlCol="0">
            <a:spAutoFit/>
          </a:bodyPr>
          <a:lstStyle/>
          <a:p>
            <a:pPr algn="ctr"/>
            <a:r>
              <a:rPr lang="en-US" sz="1250" b="1" dirty="0" smtClean="0">
                <a:solidFill>
                  <a:schemeClr val="bg1"/>
                </a:solidFill>
              </a:rPr>
              <a:t>Boot Application</a:t>
            </a:r>
            <a:endParaRPr lang="en-US" sz="1250" b="1" dirty="0">
              <a:solidFill>
                <a:schemeClr val="bg1"/>
              </a:solidFill>
            </a:endParaRPr>
          </a:p>
        </p:txBody>
      </p:sp>
      <p:pic>
        <p:nvPicPr>
          <p:cNvPr id="19" name="Picture 18"/>
          <p:cNvPicPr>
            <a:picLocks noChangeAspect="1"/>
          </p:cNvPicPr>
          <p:nvPr/>
        </p:nvPicPr>
        <p:blipFill>
          <a:blip r:embed="rId2"/>
          <a:stretch>
            <a:fillRect/>
          </a:stretch>
        </p:blipFill>
        <p:spPr>
          <a:xfrm>
            <a:off x="339482" y="3397094"/>
            <a:ext cx="1621968" cy="803734"/>
          </a:xfrm>
          <a:prstGeom prst="rect">
            <a:avLst/>
          </a:prstGeom>
        </p:spPr>
      </p:pic>
      <p:grpSp>
        <p:nvGrpSpPr>
          <p:cNvPr id="21" name="Group 20"/>
          <p:cNvGrpSpPr/>
          <p:nvPr/>
        </p:nvGrpSpPr>
        <p:grpSpPr>
          <a:xfrm>
            <a:off x="332987" y="1397541"/>
            <a:ext cx="1621968" cy="1886369"/>
            <a:chOff x="364628" y="1862369"/>
            <a:chExt cx="1621968" cy="1886369"/>
          </a:xfrm>
        </p:grpSpPr>
        <p:grpSp>
          <p:nvGrpSpPr>
            <p:cNvPr id="22" name="Group 21"/>
            <p:cNvGrpSpPr/>
            <p:nvPr/>
          </p:nvGrpSpPr>
          <p:grpSpPr>
            <a:xfrm>
              <a:off x="364628" y="1862369"/>
              <a:ext cx="1621968" cy="1886369"/>
              <a:chOff x="377201" y="1631536"/>
              <a:chExt cx="1621968" cy="1886369"/>
            </a:xfrm>
          </p:grpSpPr>
          <p:sp>
            <p:nvSpPr>
              <p:cNvPr id="24" name="Rectangle 23"/>
              <p:cNvSpPr/>
              <p:nvPr/>
            </p:nvSpPr>
            <p:spPr>
              <a:xfrm>
                <a:off x="377201" y="1631536"/>
                <a:ext cx="1621968" cy="1886369"/>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482344" y="2502583"/>
                <a:ext cx="1403663" cy="586736"/>
              </a:xfrm>
              <a:prstGeom prst="rect">
                <a:avLst/>
              </a:prstGeom>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accent1">
                        <a:lumMod val="75000"/>
                      </a:schemeClr>
                    </a:solidFill>
                  </a:rPr>
                  <a:t>Prod. Configuration</a:t>
                </a:r>
                <a:endParaRPr lang="en-US" sz="1400" b="1" dirty="0">
                  <a:solidFill>
                    <a:schemeClr val="accent1">
                      <a:lumMod val="75000"/>
                    </a:schemeClr>
                  </a:solidFill>
                </a:endParaRPr>
              </a:p>
            </p:txBody>
          </p:sp>
          <p:sp>
            <p:nvSpPr>
              <p:cNvPr id="26" name="Rectangle 25"/>
              <p:cNvSpPr/>
              <p:nvPr/>
            </p:nvSpPr>
            <p:spPr>
              <a:xfrm>
                <a:off x="494918" y="1809089"/>
                <a:ext cx="1403663" cy="586736"/>
              </a:xfrm>
              <a:prstGeom prst="rect">
                <a:avLst/>
              </a:prstGeom>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accent1">
                        <a:lumMod val="75000"/>
                      </a:schemeClr>
                    </a:solidFill>
                  </a:rPr>
                  <a:t>Dev. Configuration</a:t>
                </a:r>
                <a:endParaRPr lang="en-US" sz="1400" b="1" dirty="0">
                  <a:solidFill>
                    <a:schemeClr val="accent1">
                      <a:lumMod val="75000"/>
                    </a:schemeClr>
                  </a:solidFill>
                </a:endParaRPr>
              </a:p>
            </p:txBody>
          </p:sp>
        </p:grpSp>
        <p:sp>
          <p:nvSpPr>
            <p:cNvPr id="23" name="TextBox 22"/>
            <p:cNvSpPr txBox="1"/>
            <p:nvPr/>
          </p:nvSpPr>
          <p:spPr>
            <a:xfrm>
              <a:off x="419480" y="3443242"/>
              <a:ext cx="1541970" cy="284693"/>
            </a:xfrm>
            <a:prstGeom prst="rect">
              <a:avLst/>
            </a:prstGeom>
            <a:noFill/>
          </p:spPr>
          <p:txBody>
            <a:bodyPr wrap="square" rtlCol="0">
              <a:spAutoFit/>
            </a:bodyPr>
            <a:lstStyle/>
            <a:p>
              <a:pPr algn="ctr"/>
              <a:r>
                <a:rPr lang="en-US" sz="1250" b="1" dirty="0" smtClean="0">
                  <a:solidFill>
                    <a:schemeClr val="bg1"/>
                  </a:solidFill>
                </a:rPr>
                <a:t>Boot Application</a:t>
              </a:r>
              <a:endParaRPr lang="en-US" sz="1250" b="1" dirty="0">
                <a:solidFill>
                  <a:schemeClr val="bg1"/>
                </a:solidFill>
              </a:endParaRPr>
            </a:p>
          </p:txBody>
        </p:sp>
      </p:grpSp>
      <p:sp>
        <p:nvSpPr>
          <p:cNvPr id="28" name="TextBox 27"/>
          <p:cNvSpPr txBox="1"/>
          <p:nvPr/>
        </p:nvSpPr>
        <p:spPr>
          <a:xfrm>
            <a:off x="339482" y="4238556"/>
            <a:ext cx="1658915" cy="307777"/>
          </a:xfrm>
          <a:prstGeom prst="rect">
            <a:avLst/>
          </a:prstGeom>
          <a:noFill/>
        </p:spPr>
        <p:txBody>
          <a:bodyPr wrap="none" rtlCol="0">
            <a:spAutoFit/>
          </a:bodyPr>
          <a:lstStyle/>
          <a:p>
            <a:r>
              <a:rPr lang="en-US" sz="1400" dirty="0" smtClean="0">
                <a:solidFill>
                  <a:schemeClr val="bg1"/>
                </a:solidFill>
              </a:rPr>
              <a:t>Dev. Environment</a:t>
            </a:r>
            <a:endParaRPr lang="en-US" sz="1400" dirty="0">
              <a:solidFill>
                <a:schemeClr val="bg1"/>
              </a:solidFill>
            </a:endParaRPr>
          </a:p>
        </p:txBody>
      </p:sp>
      <p:sp>
        <p:nvSpPr>
          <p:cNvPr id="29" name="Rectangle 28"/>
          <p:cNvSpPr/>
          <p:nvPr/>
        </p:nvSpPr>
        <p:spPr>
          <a:xfrm>
            <a:off x="2227010" y="1315010"/>
            <a:ext cx="1835716" cy="3307434"/>
          </a:xfrm>
          <a:prstGeom prst="rect">
            <a:avLst/>
          </a:prstGeom>
          <a:no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3"/>
          <a:stretch>
            <a:fillRect/>
          </a:stretch>
        </p:blipFill>
        <p:spPr>
          <a:xfrm>
            <a:off x="2352744" y="3397095"/>
            <a:ext cx="1596822" cy="803734"/>
          </a:xfrm>
          <a:prstGeom prst="rect">
            <a:avLst/>
          </a:prstGeom>
        </p:spPr>
      </p:pic>
      <p:sp>
        <p:nvSpPr>
          <p:cNvPr id="39" name="TextBox 38"/>
          <p:cNvSpPr txBox="1"/>
          <p:nvPr/>
        </p:nvSpPr>
        <p:spPr>
          <a:xfrm>
            <a:off x="2262685" y="4241073"/>
            <a:ext cx="1774895" cy="307777"/>
          </a:xfrm>
          <a:prstGeom prst="rect">
            <a:avLst/>
          </a:prstGeom>
          <a:noFill/>
        </p:spPr>
        <p:txBody>
          <a:bodyPr wrap="none" rtlCol="0">
            <a:spAutoFit/>
          </a:bodyPr>
          <a:lstStyle/>
          <a:p>
            <a:pPr algn="ctr"/>
            <a:r>
              <a:rPr lang="en-US" sz="1400" dirty="0" smtClean="0">
                <a:solidFill>
                  <a:schemeClr val="bg1"/>
                </a:solidFill>
              </a:rPr>
              <a:t>Prod. Environment</a:t>
            </a:r>
            <a:endParaRPr lang="en-US" sz="1400" dirty="0">
              <a:solidFill>
                <a:schemeClr val="bg1"/>
              </a:solidFill>
            </a:endParaRPr>
          </a:p>
        </p:txBody>
      </p:sp>
      <p:sp>
        <p:nvSpPr>
          <p:cNvPr id="5" name="Rectangle 4"/>
          <p:cNvSpPr/>
          <p:nvPr/>
        </p:nvSpPr>
        <p:spPr>
          <a:xfrm>
            <a:off x="444625" y="1575094"/>
            <a:ext cx="1403663" cy="586736"/>
          </a:xfrm>
          <a:prstGeom prst="rect">
            <a:avLst/>
          </a:prstGeom>
          <a:gradFill flip="none" rotWithShape="1">
            <a:gsLst>
              <a:gs pos="80000">
                <a:srgbClr val="27830B"/>
              </a:gs>
              <a:gs pos="100000">
                <a:srgbClr val="FFFFFF"/>
              </a:gs>
            </a:gsLst>
            <a:path path="circle">
              <a:fillToRect l="100000" t="100000"/>
            </a:path>
            <a:tileRect r="-100000" b="-100000"/>
          </a:gradFill>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bg1"/>
                </a:solidFill>
              </a:rPr>
              <a:t>Dev. Configuration</a:t>
            </a:r>
            <a:endParaRPr lang="en-US" sz="1400" b="1" dirty="0">
              <a:solidFill>
                <a:schemeClr val="bg1"/>
              </a:solidFill>
            </a:endParaRPr>
          </a:p>
        </p:txBody>
      </p:sp>
      <p:sp>
        <p:nvSpPr>
          <p:cNvPr id="47" name="Oval Callout 46"/>
          <p:cNvSpPr/>
          <p:nvPr/>
        </p:nvSpPr>
        <p:spPr>
          <a:xfrm>
            <a:off x="1436808" y="1086410"/>
            <a:ext cx="822960" cy="457200"/>
          </a:xfrm>
          <a:prstGeom prst="wedgeEllipseCallou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r>
              <a:rPr lang="en-US" sz="1100" dirty="0" smtClean="0"/>
              <a:t>Active </a:t>
            </a:r>
            <a:r>
              <a:rPr lang="en-US" sz="1100" dirty="0" err="1" smtClean="0"/>
              <a:t>config</a:t>
            </a:r>
            <a:endParaRPr lang="en-US" sz="1100" dirty="0"/>
          </a:p>
        </p:txBody>
      </p:sp>
      <p:sp>
        <p:nvSpPr>
          <p:cNvPr id="48" name="TextBox 47"/>
          <p:cNvSpPr txBox="1"/>
          <p:nvPr/>
        </p:nvSpPr>
        <p:spPr>
          <a:xfrm>
            <a:off x="4450981" y="966821"/>
            <a:ext cx="4526422" cy="369332"/>
          </a:xfrm>
          <a:prstGeom prst="rect">
            <a:avLst/>
          </a:prstGeom>
          <a:noFill/>
        </p:spPr>
        <p:txBody>
          <a:bodyPr wrap="square" rtlCol="0">
            <a:spAutoFit/>
          </a:bodyPr>
          <a:lstStyle/>
          <a:p>
            <a:r>
              <a:rPr lang="en-US" dirty="0">
                <a:solidFill>
                  <a:schemeClr val="bg1"/>
                </a:solidFill>
                <a:latin typeface="Arial"/>
                <a:cs typeface="Arial"/>
              </a:rPr>
              <a:t>Checkout code from source </a:t>
            </a:r>
            <a:r>
              <a:rPr lang="en-US" dirty="0" smtClean="0">
                <a:solidFill>
                  <a:schemeClr val="bg1"/>
                </a:solidFill>
                <a:latin typeface="Arial"/>
                <a:cs typeface="Arial"/>
              </a:rPr>
              <a:t>control</a:t>
            </a:r>
            <a:endParaRPr lang="en-US" dirty="0">
              <a:solidFill>
                <a:schemeClr val="bg1"/>
              </a:solidFill>
              <a:latin typeface="Arial"/>
              <a:cs typeface="Arial"/>
            </a:endParaRPr>
          </a:p>
        </p:txBody>
      </p:sp>
      <p:sp>
        <p:nvSpPr>
          <p:cNvPr id="49" name="TextBox 48"/>
          <p:cNvSpPr txBox="1"/>
          <p:nvPr/>
        </p:nvSpPr>
        <p:spPr>
          <a:xfrm>
            <a:off x="4450981" y="1400848"/>
            <a:ext cx="4526422" cy="369332"/>
          </a:xfrm>
          <a:prstGeom prst="rect">
            <a:avLst/>
          </a:prstGeom>
          <a:noFill/>
        </p:spPr>
        <p:txBody>
          <a:bodyPr wrap="square" rtlCol="0">
            <a:spAutoFit/>
          </a:bodyPr>
          <a:lstStyle/>
          <a:p>
            <a:r>
              <a:rPr lang="en-US" dirty="0" smtClean="0">
                <a:solidFill>
                  <a:schemeClr val="bg1"/>
                </a:solidFill>
                <a:latin typeface="Arial"/>
                <a:cs typeface="Arial"/>
              </a:rPr>
              <a:t>Build an executable jar</a:t>
            </a:r>
            <a:endParaRPr lang="en-US" dirty="0">
              <a:solidFill>
                <a:schemeClr val="bg1"/>
              </a:solidFill>
              <a:latin typeface="Arial"/>
              <a:cs typeface="Arial"/>
            </a:endParaRPr>
          </a:p>
        </p:txBody>
      </p:sp>
      <p:sp>
        <p:nvSpPr>
          <p:cNvPr id="50" name="TextBox 49"/>
          <p:cNvSpPr txBox="1"/>
          <p:nvPr/>
        </p:nvSpPr>
        <p:spPr>
          <a:xfrm>
            <a:off x="4450981" y="2565896"/>
            <a:ext cx="4526422" cy="369332"/>
          </a:xfrm>
          <a:prstGeom prst="rect">
            <a:avLst/>
          </a:prstGeom>
          <a:noFill/>
        </p:spPr>
        <p:txBody>
          <a:bodyPr wrap="square" rtlCol="0">
            <a:spAutoFit/>
          </a:bodyPr>
          <a:lstStyle/>
          <a:p>
            <a:r>
              <a:rPr lang="en-US" dirty="0" smtClean="0">
                <a:solidFill>
                  <a:schemeClr val="bg1"/>
                </a:solidFill>
                <a:latin typeface="Arial"/>
                <a:cs typeface="Arial"/>
              </a:rPr>
              <a:t>Deploy anywhere</a:t>
            </a:r>
            <a:endParaRPr lang="en-US" dirty="0">
              <a:solidFill>
                <a:schemeClr val="bg1"/>
              </a:solidFill>
              <a:latin typeface="Arial"/>
              <a:cs typeface="Arial"/>
            </a:endParaRPr>
          </a:p>
        </p:txBody>
      </p:sp>
      <p:sp>
        <p:nvSpPr>
          <p:cNvPr id="51" name="TextBox 50"/>
          <p:cNvSpPr txBox="1"/>
          <p:nvPr/>
        </p:nvSpPr>
        <p:spPr>
          <a:xfrm>
            <a:off x="4450981" y="1845636"/>
            <a:ext cx="4526422" cy="646331"/>
          </a:xfrm>
          <a:prstGeom prst="rect">
            <a:avLst/>
          </a:prstGeom>
          <a:noFill/>
        </p:spPr>
        <p:txBody>
          <a:bodyPr wrap="square" rtlCol="0">
            <a:spAutoFit/>
          </a:bodyPr>
          <a:lstStyle/>
          <a:p>
            <a:r>
              <a:rPr lang="en-US" dirty="0" smtClean="0">
                <a:solidFill>
                  <a:schemeClr val="bg1"/>
                </a:solidFill>
                <a:latin typeface="Arial"/>
                <a:cs typeface="Arial"/>
              </a:rPr>
              <a:t>Configuration activated based on active profile</a:t>
            </a:r>
            <a:endParaRPr lang="en-US" dirty="0">
              <a:solidFill>
                <a:schemeClr val="bg1"/>
              </a:solidFill>
              <a:latin typeface="Arial"/>
              <a:cs typeface="Arial"/>
            </a:endParaRPr>
          </a:p>
        </p:txBody>
      </p:sp>
      <p:sp>
        <p:nvSpPr>
          <p:cNvPr id="52" name="TextBox 51"/>
          <p:cNvSpPr txBox="1"/>
          <p:nvPr/>
        </p:nvSpPr>
        <p:spPr>
          <a:xfrm>
            <a:off x="4450981" y="3030423"/>
            <a:ext cx="4526422" cy="369332"/>
          </a:xfrm>
          <a:prstGeom prst="rect">
            <a:avLst/>
          </a:prstGeom>
          <a:noFill/>
        </p:spPr>
        <p:txBody>
          <a:bodyPr wrap="square" rtlCol="0">
            <a:spAutoFit/>
          </a:bodyPr>
          <a:lstStyle/>
          <a:p>
            <a:r>
              <a:rPr lang="en-US" dirty="0" smtClean="0">
                <a:solidFill>
                  <a:schemeClr val="bg1"/>
                </a:solidFill>
                <a:latin typeface="Arial"/>
                <a:cs typeface="Arial"/>
              </a:rPr>
              <a:t>No Code Changes</a:t>
            </a:r>
            <a:endParaRPr lang="en-US" dirty="0">
              <a:solidFill>
                <a:schemeClr val="bg1"/>
              </a:solidFill>
              <a:latin typeface="Arial"/>
              <a:cs typeface="Arial"/>
            </a:endParaRPr>
          </a:p>
        </p:txBody>
      </p:sp>
      <p:sp>
        <p:nvSpPr>
          <p:cNvPr id="53" name="TextBox 52"/>
          <p:cNvSpPr txBox="1"/>
          <p:nvPr/>
        </p:nvSpPr>
        <p:spPr>
          <a:xfrm>
            <a:off x="4450981" y="3534462"/>
            <a:ext cx="4526422" cy="369332"/>
          </a:xfrm>
          <a:prstGeom prst="rect">
            <a:avLst/>
          </a:prstGeom>
          <a:noFill/>
        </p:spPr>
        <p:txBody>
          <a:bodyPr wrap="square" rtlCol="0">
            <a:spAutoFit/>
          </a:bodyPr>
          <a:lstStyle/>
          <a:p>
            <a:r>
              <a:rPr lang="en-US" dirty="0" smtClean="0">
                <a:solidFill>
                  <a:schemeClr val="bg1"/>
                </a:solidFill>
                <a:latin typeface="Arial"/>
                <a:cs typeface="Arial"/>
              </a:rPr>
              <a:t>No Configuration Changes</a:t>
            </a:r>
            <a:endParaRPr lang="en-US" dirty="0">
              <a:solidFill>
                <a:schemeClr val="bg1"/>
              </a:solidFill>
              <a:latin typeface="Arial"/>
              <a:cs typeface="Arial"/>
            </a:endParaRPr>
          </a:p>
        </p:txBody>
      </p:sp>
      <p:sp>
        <p:nvSpPr>
          <p:cNvPr id="55" name="Explosion 1 54"/>
          <p:cNvSpPr/>
          <p:nvPr/>
        </p:nvSpPr>
        <p:spPr>
          <a:xfrm>
            <a:off x="7317620" y="2975099"/>
            <a:ext cx="1659784" cy="1473764"/>
          </a:xfrm>
          <a:prstGeom prst="irregularSeal1">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t>It Just Works!</a:t>
            </a:r>
            <a:endParaRPr lang="en-US" sz="1500" dirty="0"/>
          </a:p>
        </p:txBody>
      </p:sp>
      <p:sp>
        <p:nvSpPr>
          <p:cNvPr id="34" name="Rectangle 33"/>
          <p:cNvSpPr/>
          <p:nvPr/>
        </p:nvSpPr>
        <p:spPr>
          <a:xfrm>
            <a:off x="2445314" y="2272528"/>
            <a:ext cx="1403663" cy="586736"/>
          </a:xfrm>
          <a:prstGeom prst="rect">
            <a:avLst/>
          </a:prstGeom>
          <a:gradFill flip="none" rotWithShape="1">
            <a:gsLst>
              <a:gs pos="80000">
                <a:srgbClr val="27830B"/>
              </a:gs>
              <a:gs pos="100000">
                <a:srgbClr val="FFFFFF"/>
              </a:gs>
            </a:gsLst>
            <a:path path="circle">
              <a:fillToRect l="100000" t="100000"/>
            </a:path>
            <a:tileRect r="-100000" b="-100000"/>
          </a:gradFill>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bg1"/>
                </a:solidFill>
              </a:rPr>
              <a:t>Prod. Configuration</a:t>
            </a:r>
            <a:endParaRPr lang="en-US" sz="1400" b="1" dirty="0">
              <a:solidFill>
                <a:schemeClr val="bg1"/>
              </a:solidFill>
            </a:endParaRPr>
          </a:p>
        </p:txBody>
      </p:sp>
      <p:sp>
        <p:nvSpPr>
          <p:cNvPr id="46" name="Oval Callout 45"/>
          <p:cNvSpPr/>
          <p:nvPr/>
        </p:nvSpPr>
        <p:spPr>
          <a:xfrm>
            <a:off x="3437497" y="1792887"/>
            <a:ext cx="822960" cy="457200"/>
          </a:xfrm>
          <a:prstGeom prst="wedgeEllipseCallou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r>
              <a:rPr lang="en-US" sz="1100" dirty="0" smtClean="0"/>
              <a:t>Active </a:t>
            </a:r>
            <a:r>
              <a:rPr lang="en-US" sz="1100" dirty="0" err="1" smtClean="0"/>
              <a:t>config</a:t>
            </a:r>
            <a:endParaRPr lang="en-US" sz="1100" dirty="0"/>
          </a:p>
        </p:txBody>
      </p:sp>
    </p:spTree>
    <p:extLst>
      <p:ext uri="{BB962C8B-B14F-4D97-AF65-F5344CB8AC3E}">
        <p14:creationId xmlns:p14="http://schemas.microsoft.com/office/powerpoint/2010/main" val="4009097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2000"/>
                                        <p:tgtEl>
                                          <p:spTgt spid="2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par>
                                <p:cTn id="20" presetID="9" presetClass="emph" presetSubtype="0" grpId="1" nodeType="withEffect">
                                  <p:stCondLst>
                                    <p:cond delay="0"/>
                                  </p:stCondLst>
                                  <p:childTnLst>
                                    <p:set>
                                      <p:cBhvr rctx="PPT">
                                        <p:cTn id="21" dur="indefinite"/>
                                        <p:tgtEl>
                                          <p:spTgt spid="48"/>
                                        </p:tgtEl>
                                        <p:attrNameLst>
                                          <p:attrName>style.opacity</p:attrName>
                                        </p:attrNameLst>
                                      </p:cBhvr>
                                      <p:to>
                                        <p:strVal val="0.5"/>
                                      </p:to>
                                    </p:set>
                                    <p:animEffect filter="image" prLst="opacity: 0.5">
                                      <p:cBhvr rctx="IE">
                                        <p:cTn id="22" dur="indefinite"/>
                                        <p:tgtEl>
                                          <p:spTgt spid="48"/>
                                        </p:tgtEl>
                                      </p:cBhvr>
                                    </p:animEffect>
                                  </p:childTnLst>
                                </p:cTn>
                              </p:par>
                              <p:par>
                                <p:cTn id="23" presetID="9" presetClass="emph" presetSubtype="0" grpId="1" nodeType="withEffect">
                                  <p:stCondLst>
                                    <p:cond delay="0"/>
                                  </p:stCondLst>
                                  <p:childTnLst>
                                    <p:set>
                                      <p:cBhvr rctx="PPT">
                                        <p:cTn id="24" dur="indefinite"/>
                                        <p:tgtEl>
                                          <p:spTgt spid="49"/>
                                        </p:tgtEl>
                                        <p:attrNameLst>
                                          <p:attrName>style.opacity</p:attrName>
                                        </p:attrNameLst>
                                      </p:cBhvr>
                                      <p:to>
                                        <p:strVal val="0.5"/>
                                      </p:to>
                                    </p:set>
                                    <p:animEffect filter="image" prLst="opacity: 0.5">
                                      <p:cBhvr rctx="IE">
                                        <p:cTn id="25" dur="indefinite"/>
                                        <p:tgtEl>
                                          <p:spTgt spid="49"/>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childTnLst>
                                </p:cTn>
                              </p:par>
                              <p:par>
                                <p:cTn id="28" presetID="10" presetClass="entr" presetSubtype="0" fill="hold" grpId="1"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grpId="1" nodeType="clickEffect">
                                  <p:stCondLst>
                                    <p:cond delay="0"/>
                                  </p:stCondLst>
                                  <p:childTnLst>
                                    <p:set>
                                      <p:cBhvr rctx="PPT">
                                        <p:cTn id="34" dur="indefinite"/>
                                        <p:tgtEl>
                                          <p:spTgt spid="51"/>
                                        </p:tgtEl>
                                        <p:attrNameLst>
                                          <p:attrName>style.opacity</p:attrName>
                                        </p:attrNameLst>
                                      </p:cBhvr>
                                      <p:to>
                                        <p:strVal val="0.5"/>
                                      </p:to>
                                    </p:set>
                                    <p:animEffect filter="image" prLst="opacity: 0.5">
                                      <p:cBhvr rctx="IE">
                                        <p:cTn id="35" dur="indefinite"/>
                                        <p:tgtEl>
                                          <p:spTgt spid="51"/>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childTnLst>
                                </p:cTn>
                              </p:par>
                              <p:par>
                                <p:cTn id="38" presetID="0" presetClass="path" presetSubtype="0" accel="50000" decel="50000" fill="hold" nodeType="withEffect">
                                  <p:stCondLst>
                                    <p:cond delay="0"/>
                                  </p:stCondLst>
                                  <p:childTnLst>
                                    <p:animMotion origin="layout" path="M -1.77492E-6 4.44444E-6 L 0.21848 0.00216 " pathEditMode="relative" rAng="0" ptsTypes="AA">
                                      <p:cBhvr>
                                        <p:cTn id="39" dur="2000" fill="hold"/>
                                        <p:tgtEl>
                                          <p:spTgt spid="21"/>
                                        </p:tgtEl>
                                        <p:attrNameLst>
                                          <p:attrName>ppt_x</p:attrName>
                                          <p:attrName>ppt_y</p:attrName>
                                        </p:attrNameLst>
                                      </p:cBhvr>
                                      <p:rCtr x="10924" y="93"/>
                                    </p:animMotion>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heel(1)">
                                      <p:cBhvr>
                                        <p:cTn id="44" dur="2000"/>
                                        <p:tgtEl>
                                          <p:spTgt spid="34"/>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childTnLst>
                                </p:cTn>
                              </p:par>
                              <p:par>
                                <p:cTn id="52" presetID="9" presetClass="emph" presetSubtype="0" grpId="1" nodeType="withEffect">
                                  <p:stCondLst>
                                    <p:cond delay="0"/>
                                  </p:stCondLst>
                                  <p:childTnLst>
                                    <p:set>
                                      <p:cBhvr rctx="PPT">
                                        <p:cTn id="53" dur="indefinite"/>
                                        <p:tgtEl>
                                          <p:spTgt spid="50"/>
                                        </p:tgtEl>
                                        <p:attrNameLst>
                                          <p:attrName>style.opacity</p:attrName>
                                        </p:attrNameLst>
                                      </p:cBhvr>
                                      <p:to>
                                        <p:strVal val="0.5"/>
                                      </p:to>
                                    </p:set>
                                    <p:animEffect filter="image" prLst="opacity: 0.5">
                                      <p:cBhvr rctx="IE">
                                        <p:cTn id="54" dur="indefinite"/>
                                        <p:tgtEl>
                                          <p:spTgt spid="50"/>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p:cTn id="61" dur="500" fill="hold"/>
                                        <p:tgtEl>
                                          <p:spTgt spid="55"/>
                                        </p:tgtEl>
                                        <p:attrNameLst>
                                          <p:attrName>ppt_w</p:attrName>
                                        </p:attrNameLst>
                                      </p:cBhvr>
                                      <p:tavLst>
                                        <p:tav tm="0">
                                          <p:val>
                                            <p:fltVal val="0"/>
                                          </p:val>
                                        </p:tav>
                                        <p:tav tm="100000">
                                          <p:val>
                                            <p:strVal val="#ppt_w"/>
                                          </p:val>
                                        </p:tav>
                                      </p:tavLst>
                                    </p:anim>
                                    <p:anim calcmode="lin" valueType="num">
                                      <p:cBhvr>
                                        <p:cTn id="62" dur="500" fill="hold"/>
                                        <p:tgtEl>
                                          <p:spTgt spid="55"/>
                                        </p:tgtEl>
                                        <p:attrNameLst>
                                          <p:attrName>ppt_h</p:attrName>
                                        </p:attrNameLst>
                                      </p:cBhvr>
                                      <p:tavLst>
                                        <p:tav tm="0">
                                          <p:val>
                                            <p:fltVal val="0"/>
                                          </p:val>
                                        </p:tav>
                                        <p:tav tm="100000">
                                          <p:val>
                                            <p:strVal val="#ppt_h"/>
                                          </p:val>
                                        </p:tav>
                                      </p:tavLst>
                                    </p:anim>
                                    <p:animEffect transition="in" filter="fade">
                                      <p:cBhvr>
                                        <p:cTn id="63" dur="500"/>
                                        <p:tgtEl>
                                          <p:spTgt spid="55"/>
                                        </p:tgtEl>
                                      </p:cBhvr>
                                    </p:animEffect>
                                  </p:childTnLst>
                                </p:cTn>
                              </p:par>
                              <p:par>
                                <p:cTn id="64" presetID="9" presetClass="emph" presetSubtype="0" grpId="1" nodeType="withEffect">
                                  <p:stCondLst>
                                    <p:cond delay="0"/>
                                  </p:stCondLst>
                                  <p:childTnLst>
                                    <p:set>
                                      <p:cBhvr rctx="PPT">
                                        <p:cTn id="65" dur="indefinite"/>
                                        <p:tgtEl>
                                          <p:spTgt spid="52"/>
                                        </p:tgtEl>
                                        <p:attrNameLst>
                                          <p:attrName>style.opacity</p:attrName>
                                        </p:attrNameLst>
                                      </p:cBhvr>
                                      <p:to>
                                        <p:strVal val="0.5"/>
                                      </p:to>
                                    </p:set>
                                    <p:animEffect filter="image" prLst="opacity: 0.5">
                                      <p:cBhvr rctx="IE">
                                        <p:cTn id="66" dur="indefinite"/>
                                        <p:tgtEl>
                                          <p:spTgt spid="52"/>
                                        </p:tgtEl>
                                      </p:cBhvr>
                                    </p:animEffect>
                                  </p:childTnLst>
                                </p:cTn>
                              </p:par>
                              <p:par>
                                <p:cTn id="67" presetID="9" presetClass="emph" presetSubtype="0" grpId="1" nodeType="withEffect">
                                  <p:stCondLst>
                                    <p:cond delay="0"/>
                                  </p:stCondLst>
                                  <p:childTnLst>
                                    <p:set>
                                      <p:cBhvr rctx="PPT">
                                        <p:cTn id="68" dur="indefinite"/>
                                        <p:tgtEl>
                                          <p:spTgt spid="53"/>
                                        </p:tgtEl>
                                        <p:attrNameLst>
                                          <p:attrName>style.opacity</p:attrName>
                                        </p:attrNameLst>
                                      </p:cBhvr>
                                      <p:to>
                                        <p:strVal val="0.5"/>
                                      </p:to>
                                    </p:set>
                                    <p:animEffect filter="image" prLst="opacity: 0.5">
                                      <p:cBhvr rctx="IE">
                                        <p:cTn id="69"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47" grpId="1" animBg="1"/>
      <p:bldP spid="48" grpId="0"/>
      <p:bldP spid="48" grpId="1"/>
      <p:bldP spid="49" grpId="0"/>
      <p:bldP spid="49" grpId="1"/>
      <p:bldP spid="50" grpId="0"/>
      <p:bldP spid="50" grpId="1"/>
      <p:bldP spid="51" grpId="0"/>
      <p:bldP spid="51" grpId="1"/>
      <p:bldP spid="52" grpId="0"/>
      <p:bldP spid="52" grpId="1"/>
      <p:bldP spid="53" grpId="0"/>
      <p:bldP spid="53" grpId="1"/>
      <p:bldP spid="55" grpId="0" animBg="1"/>
      <p:bldP spid="34" grpId="0" animBg="1"/>
      <p:bldP spid="46"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of externalized configuration</a:t>
            </a:r>
            <a:endParaRPr lang="en-US" dirty="0"/>
          </a:p>
        </p:txBody>
      </p:sp>
      <p:pic>
        <p:nvPicPr>
          <p:cNvPr id="4" name="Picture 3" descr="Screen Shot 2016-01-17 at 6.29.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08" y="1091865"/>
            <a:ext cx="8548495" cy="3322237"/>
          </a:xfrm>
          <a:prstGeom prst="rect">
            <a:avLst/>
          </a:prstGeom>
        </p:spPr>
      </p:pic>
    </p:spTree>
    <p:extLst>
      <p:ext uri="{BB962C8B-B14F-4D97-AF65-F5344CB8AC3E}">
        <p14:creationId xmlns:p14="http://schemas.microsoft.com/office/powerpoint/2010/main" val="27014054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Actuator</a:t>
            </a:r>
          </a:p>
          <a:p>
            <a:pPr marL="0" indent="0" algn="ctr">
              <a:buNone/>
            </a:pPr>
            <a:r>
              <a:rPr lang="en-US" sz="1800" dirty="0" smtClean="0">
                <a:solidFill>
                  <a:schemeClr val="bg2">
                    <a:lumMod val="50000"/>
                  </a:schemeClr>
                </a:solidFill>
              </a:rPr>
              <a:t>(Monitoring &amp; Management Endpoints)</a:t>
            </a:r>
            <a:endParaRPr lang="en-US" sz="1800" dirty="0">
              <a:solidFill>
                <a:schemeClr val="bg2">
                  <a:lumMod val="50000"/>
                </a:schemeClr>
              </a:solidFill>
            </a:endParaRPr>
          </a:p>
        </p:txBody>
      </p:sp>
    </p:spTree>
    <p:extLst>
      <p:ext uri="{BB962C8B-B14F-4D97-AF65-F5344CB8AC3E}">
        <p14:creationId xmlns:p14="http://schemas.microsoft.com/office/powerpoint/2010/main" val="25329455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Actuator</a:t>
            </a:r>
            <a:endParaRPr lang="en-US" dirty="0"/>
          </a:p>
        </p:txBody>
      </p:sp>
      <p:sp>
        <p:nvSpPr>
          <p:cNvPr id="3" name="Content Placeholder 2"/>
          <p:cNvSpPr>
            <a:spLocks noGrp="1"/>
          </p:cNvSpPr>
          <p:nvPr>
            <p:ph sz="quarter" idx="10"/>
          </p:nvPr>
        </p:nvSpPr>
        <p:spPr>
          <a:xfrm>
            <a:off x="457200" y="1108075"/>
            <a:ext cx="8229600" cy="1806878"/>
          </a:xfrm>
        </p:spPr>
        <p:txBody>
          <a:bodyPr anchor="t">
            <a:normAutofit/>
          </a:bodyPr>
          <a:lstStyle/>
          <a:p>
            <a:pPr marL="0" indent="0" algn="ctr">
              <a:buNone/>
            </a:pPr>
            <a:r>
              <a:rPr lang="en-US" sz="3200" dirty="0" smtClean="0"/>
              <a:t>Offers production-ready features such as monitoring and metrics to improve operator efficiency</a:t>
            </a:r>
          </a:p>
        </p:txBody>
      </p:sp>
      <p:pic>
        <p:nvPicPr>
          <p:cNvPr id="5" name="Picture 4" descr="Screen Shot 2016-01-13 at 10.40.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900" y="3430495"/>
            <a:ext cx="5905500" cy="1130300"/>
          </a:xfrm>
          <a:prstGeom prst="rect">
            <a:avLst/>
          </a:prstGeom>
        </p:spPr>
      </p:pic>
      <p:pic>
        <p:nvPicPr>
          <p:cNvPr id="4" name="Picture 3" descr="Screen Shot 2016-01-22 at 5.08.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899" y="3402087"/>
            <a:ext cx="5905501" cy="1130300"/>
          </a:xfrm>
          <a:prstGeom prst="rect">
            <a:avLst/>
          </a:prstGeom>
        </p:spPr>
      </p:pic>
      <p:sp>
        <p:nvSpPr>
          <p:cNvPr id="6" name="Rectangle 5"/>
          <p:cNvSpPr/>
          <p:nvPr/>
        </p:nvSpPr>
        <p:spPr>
          <a:xfrm>
            <a:off x="3241524" y="3967237"/>
            <a:ext cx="2947740" cy="261257"/>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36388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7945"/>
            <a:ext cx="8229601" cy="363558"/>
          </a:xfrm>
        </p:spPr>
        <p:txBody>
          <a:bodyPr/>
          <a:lstStyle/>
          <a:p>
            <a:r>
              <a:rPr lang="en-US" dirty="0"/>
              <a:t>Actuator</a:t>
            </a:r>
          </a:p>
        </p:txBody>
      </p:sp>
      <p:sp>
        <p:nvSpPr>
          <p:cNvPr id="3" name="Content Placeholder 2"/>
          <p:cNvSpPr>
            <a:spLocks noGrp="1"/>
          </p:cNvSpPr>
          <p:nvPr>
            <p:ph sz="quarter" idx="10"/>
          </p:nvPr>
        </p:nvSpPr>
        <p:spPr>
          <a:xfrm>
            <a:off x="329342" y="951135"/>
            <a:ext cx="8229600" cy="1859155"/>
          </a:xfrm>
        </p:spPr>
        <p:txBody>
          <a:bodyPr anchor="ctr">
            <a:normAutofit/>
          </a:bodyPr>
          <a:lstStyle/>
          <a:p>
            <a:pPr marL="0" indent="0">
              <a:buNone/>
            </a:pPr>
            <a:r>
              <a:rPr lang="en-US" dirty="0" smtClean="0"/>
              <a:t>Actuator Services are exposed </a:t>
            </a:r>
            <a:r>
              <a:rPr lang="en-US" dirty="0"/>
              <a:t>through </a:t>
            </a:r>
          </a:p>
          <a:p>
            <a:pPr lvl="1"/>
            <a:r>
              <a:rPr lang="en-US" sz="2000" dirty="0" smtClean="0"/>
              <a:t>HTTP </a:t>
            </a:r>
            <a:r>
              <a:rPr lang="en-US" sz="2000" dirty="0"/>
              <a:t>endpoints </a:t>
            </a:r>
            <a:endParaRPr lang="en-US" sz="2000" dirty="0" smtClean="0"/>
          </a:p>
          <a:p>
            <a:pPr lvl="1"/>
            <a:r>
              <a:rPr lang="en-US" sz="2000" dirty="0" smtClean="0"/>
              <a:t>shell interface</a:t>
            </a:r>
          </a:p>
          <a:p>
            <a:pPr lvl="1"/>
            <a:r>
              <a:rPr lang="en-US" sz="2000" dirty="0" smtClean="0"/>
              <a:t>JMX Beans</a:t>
            </a:r>
            <a:endParaRPr lang="en-US" sz="2000" dirty="0"/>
          </a:p>
        </p:txBody>
      </p:sp>
      <p:sp>
        <p:nvSpPr>
          <p:cNvPr id="7" name="Rectangle 6"/>
          <p:cNvSpPr/>
          <p:nvPr/>
        </p:nvSpPr>
        <p:spPr>
          <a:xfrm>
            <a:off x="1536096" y="3253620"/>
            <a:ext cx="6120190" cy="1149048"/>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t>Spring Boot Application</a:t>
            </a:r>
            <a:endParaRPr lang="en-US" dirty="0"/>
          </a:p>
        </p:txBody>
      </p:sp>
      <p:sp>
        <p:nvSpPr>
          <p:cNvPr id="5" name="Alternate Process 4"/>
          <p:cNvSpPr/>
          <p:nvPr/>
        </p:nvSpPr>
        <p:spPr>
          <a:xfrm>
            <a:off x="1765905" y="3643348"/>
            <a:ext cx="5636381" cy="417168"/>
          </a:xfrm>
          <a:prstGeom prst="flowChartAlternateProcess">
            <a:avLst/>
          </a:prstGeom>
          <a:solidFill>
            <a:schemeClr val="bg2">
              <a:lumMod val="25000"/>
            </a:schemeClr>
          </a:solidFill>
          <a:ln w="6350">
            <a:no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t>Actuator</a:t>
            </a:r>
            <a:endParaRPr lang="en-US" dirty="0"/>
          </a:p>
        </p:txBody>
      </p:sp>
      <p:sp>
        <p:nvSpPr>
          <p:cNvPr id="10" name="Rectangle 9"/>
          <p:cNvSpPr/>
          <p:nvPr/>
        </p:nvSpPr>
        <p:spPr>
          <a:xfrm>
            <a:off x="1971540" y="2981596"/>
            <a:ext cx="1269984" cy="661752"/>
          </a:xfrm>
          <a:prstGeom prst="rect">
            <a:avLst/>
          </a:prstGeom>
          <a:solidFill>
            <a:schemeClr val="tx1">
              <a:lumMod val="75000"/>
              <a:lumOff val="25000"/>
            </a:schemeClr>
          </a:solidFill>
          <a:ln w="6350" cap="flat">
            <a:noFill/>
            <a:prstDash val="solid"/>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REST endpoint</a:t>
            </a:r>
            <a:br>
              <a:rPr lang="en-US" sz="1400" dirty="0" smtClean="0"/>
            </a:br>
            <a:r>
              <a:rPr lang="en-US" sz="1000" dirty="0" smtClean="0">
                <a:solidFill>
                  <a:schemeClr val="bg2">
                    <a:lumMod val="90000"/>
                  </a:schemeClr>
                </a:solidFill>
              </a:rPr>
              <a:t>(Spring MVC App)</a:t>
            </a:r>
            <a:endParaRPr lang="en-US" sz="1000" dirty="0">
              <a:solidFill>
                <a:schemeClr val="bg2">
                  <a:lumMod val="90000"/>
                </a:schemeClr>
              </a:solidFill>
            </a:endParaRPr>
          </a:p>
        </p:txBody>
      </p:sp>
      <p:sp>
        <p:nvSpPr>
          <p:cNvPr id="13" name="Rectangle 12"/>
          <p:cNvSpPr/>
          <p:nvPr/>
        </p:nvSpPr>
        <p:spPr>
          <a:xfrm>
            <a:off x="3950324" y="2981596"/>
            <a:ext cx="1269984" cy="661752"/>
          </a:xfrm>
          <a:prstGeom prst="rect">
            <a:avLst/>
          </a:prstGeom>
          <a:solidFill>
            <a:schemeClr val="tx1">
              <a:lumMod val="75000"/>
              <a:lumOff val="25000"/>
            </a:schemeClr>
          </a:solidFill>
          <a:ln w="6350" cap="flat">
            <a:noFill/>
            <a:prstDash val="solid"/>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shell interface</a:t>
            </a:r>
            <a:endParaRPr lang="en-US" sz="1400" dirty="0"/>
          </a:p>
        </p:txBody>
      </p:sp>
      <p:sp>
        <p:nvSpPr>
          <p:cNvPr id="14" name="Rectangle 13"/>
          <p:cNvSpPr/>
          <p:nvPr/>
        </p:nvSpPr>
        <p:spPr>
          <a:xfrm>
            <a:off x="5941198" y="2981596"/>
            <a:ext cx="1269984" cy="661752"/>
          </a:xfrm>
          <a:prstGeom prst="rect">
            <a:avLst/>
          </a:prstGeom>
          <a:solidFill>
            <a:schemeClr val="tx1">
              <a:lumMod val="75000"/>
              <a:lumOff val="25000"/>
            </a:schemeClr>
          </a:solidFill>
          <a:ln w="6350" cap="flat">
            <a:noFill/>
            <a:prstDash val="solid"/>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JMX </a:t>
            </a:r>
          </a:p>
          <a:p>
            <a:pPr algn="ctr"/>
            <a:r>
              <a:rPr lang="en-US" sz="1400" dirty="0" smtClean="0"/>
              <a:t>beans</a:t>
            </a:r>
            <a:endParaRPr lang="en-US" sz="1400" dirty="0"/>
          </a:p>
        </p:txBody>
      </p:sp>
    </p:spTree>
    <p:extLst>
      <p:ext uri="{BB962C8B-B14F-4D97-AF65-F5344CB8AC3E}">
        <p14:creationId xmlns:p14="http://schemas.microsoft.com/office/powerpoint/2010/main" val="88485915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Actuator </a:t>
            </a:r>
            <a:r>
              <a:rPr lang="en-US" dirty="0" smtClean="0"/>
              <a:t>Endpoints</a:t>
            </a:r>
            <a:endParaRPr lang="en-US" dirty="0"/>
          </a:p>
        </p:txBody>
      </p:sp>
      <p:sp>
        <p:nvSpPr>
          <p:cNvPr id="3" name="Content Placeholder 2"/>
          <p:cNvSpPr>
            <a:spLocks noGrp="1"/>
          </p:cNvSpPr>
          <p:nvPr>
            <p:ph sz="quarter" idx="10"/>
          </p:nvPr>
        </p:nvSpPr>
        <p:spPr/>
        <p:txBody>
          <a:bodyPr>
            <a:normAutofit/>
          </a:bodyPr>
          <a:lstStyle/>
          <a:p>
            <a:pPr marL="0" indent="0">
              <a:buNone/>
            </a:pPr>
            <a:endParaRPr lang="en-US" sz="2400" dirty="0"/>
          </a:p>
        </p:txBody>
      </p:sp>
      <p:sp>
        <p:nvSpPr>
          <p:cNvPr id="4" name="TextBox 3"/>
          <p:cNvSpPr txBox="1"/>
          <p:nvPr/>
        </p:nvSpPr>
        <p:spPr>
          <a:xfrm>
            <a:off x="538480" y="2256960"/>
            <a:ext cx="2458720" cy="1754327"/>
          </a:xfrm>
          <a:prstGeom prst="rect">
            <a:avLst/>
          </a:prstGeom>
          <a:solidFill>
            <a:schemeClr val="accent2"/>
          </a:solidFill>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Configuration</a:t>
            </a:r>
          </a:p>
          <a:p>
            <a:pPr lvl="1"/>
            <a:r>
              <a:rPr lang="en-US" dirty="0" smtClean="0">
                <a:latin typeface="Courier"/>
                <a:cs typeface="Courier"/>
              </a:rPr>
              <a:t>/beans</a:t>
            </a:r>
          </a:p>
          <a:p>
            <a:pPr lvl="1"/>
            <a:r>
              <a:rPr lang="en-US" dirty="0" smtClean="0">
                <a:latin typeface="Courier"/>
                <a:cs typeface="Courier"/>
              </a:rPr>
              <a:t>/autoconfig</a:t>
            </a:r>
          </a:p>
          <a:p>
            <a:pPr lvl="1"/>
            <a:r>
              <a:rPr lang="en-US" dirty="0" smtClean="0">
                <a:latin typeface="Courier"/>
                <a:cs typeface="Courier"/>
              </a:rPr>
              <a:t>/env</a:t>
            </a:r>
          </a:p>
          <a:p>
            <a:pPr lvl="1"/>
            <a:r>
              <a:rPr lang="en-US" dirty="0" smtClean="0">
                <a:latin typeface="Courier"/>
                <a:cs typeface="Courier"/>
              </a:rPr>
              <a:t>/configprops</a:t>
            </a:r>
          </a:p>
          <a:p>
            <a:pPr lvl="1"/>
            <a:r>
              <a:rPr lang="en-US" dirty="0" smtClean="0">
                <a:latin typeface="Courier"/>
                <a:cs typeface="Courier"/>
              </a:rPr>
              <a:t>/controller</a:t>
            </a:r>
          </a:p>
        </p:txBody>
      </p:sp>
      <p:sp>
        <p:nvSpPr>
          <p:cNvPr id="8" name="TextBox 7"/>
          <p:cNvSpPr txBox="1"/>
          <p:nvPr/>
        </p:nvSpPr>
        <p:spPr>
          <a:xfrm>
            <a:off x="6146800" y="2246800"/>
            <a:ext cx="2458720" cy="923330"/>
          </a:xfrm>
          <a:prstGeom prst="rect">
            <a:avLst/>
          </a:prstGeom>
          <a:solidFill>
            <a:schemeClr val="accent2"/>
          </a:solidFill>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Miscellaneous</a:t>
            </a:r>
          </a:p>
          <a:p>
            <a:pPr lvl="1"/>
            <a:r>
              <a:rPr lang="en-US" dirty="0" smtClean="0">
                <a:latin typeface="Courier"/>
                <a:cs typeface="Courier"/>
              </a:rPr>
              <a:t>/shutdown</a:t>
            </a:r>
          </a:p>
          <a:p>
            <a:pPr lvl="1"/>
            <a:r>
              <a:rPr lang="en-US" dirty="0" smtClean="0">
                <a:latin typeface="Courier"/>
                <a:cs typeface="Courier"/>
              </a:rPr>
              <a:t>/info</a:t>
            </a:r>
          </a:p>
        </p:txBody>
      </p:sp>
      <p:sp>
        <p:nvSpPr>
          <p:cNvPr id="9" name="TextBox 8"/>
          <p:cNvSpPr txBox="1"/>
          <p:nvPr/>
        </p:nvSpPr>
        <p:spPr>
          <a:xfrm>
            <a:off x="3352800" y="2256960"/>
            <a:ext cx="2458720" cy="1200329"/>
          </a:xfrm>
          <a:prstGeom prst="rect">
            <a:avLst/>
          </a:prstGeom>
          <a:solidFill>
            <a:schemeClr val="accent2"/>
          </a:solidFill>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Metrics</a:t>
            </a:r>
          </a:p>
          <a:p>
            <a:pPr lvl="1"/>
            <a:r>
              <a:rPr lang="en-US" dirty="0" smtClean="0">
                <a:latin typeface="Courier"/>
                <a:cs typeface="Courier"/>
              </a:rPr>
              <a:t>/metrics</a:t>
            </a:r>
          </a:p>
          <a:p>
            <a:pPr lvl="1"/>
            <a:r>
              <a:rPr lang="en-US" dirty="0" smtClean="0">
                <a:latin typeface="Courier"/>
                <a:cs typeface="Courier"/>
              </a:rPr>
              <a:t>/trace</a:t>
            </a:r>
          </a:p>
          <a:p>
            <a:pPr lvl="1"/>
            <a:r>
              <a:rPr lang="en-US" dirty="0" smtClean="0">
                <a:latin typeface="Courier"/>
                <a:cs typeface="Courier"/>
              </a:rPr>
              <a:t>/dump</a:t>
            </a:r>
          </a:p>
        </p:txBody>
      </p:sp>
    </p:spTree>
    <p:extLst>
      <p:ext uri="{BB962C8B-B14F-4D97-AF65-F5344CB8AC3E}">
        <p14:creationId xmlns:p14="http://schemas.microsoft.com/office/powerpoint/2010/main" val="331219723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a:cs typeface="Courier"/>
              </a:rPr>
              <a:t>/health</a:t>
            </a:r>
            <a:endParaRPr lang="en-US" dirty="0">
              <a:latin typeface="Courier"/>
              <a:cs typeface="Courier"/>
            </a:endParaRPr>
          </a:p>
        </p:txBody>
      </p:sp>
      <p:sp>
        <p:nvSpPr>
          <p:cNvPr id="5" name="TextBox 4"/>
          <p:cNvSpPr txBox="1"/>
          <p:nvPr/>
        </p:nvSpPr>
        <p:spPr>
          <a:xfrm>
            <a:off x="-21286" y="971005"/>
            <a:ext cx="4785084" cy="400110"/>
          </a:xfrm>
          <a:prstGeom prst="rect">
            <a:avLst/>
          </a:prstGeom>
          <a:noFill/>
        </p:spPr>
        <p:txBody>
          <a:bodyPr wrap="none" rtlCol="0">
            <a:spAutoFit/>
          </a:bodyPr>
          <a:lstStyle/>
          <a:p>
            <a:r>
              <a:rPr lang="en-US" sz="2000" dirty="0" smtClean="0">
                <a:solidFill>
                  <a:schemeClr val="bg1"/>
                </a:solidFill>
                <a:latin typeface="Arial"/>
                <a:cs typeface="Arial"/>
              </a:rPr>
              <a:t>Reports health metrics for the </a:t>
            </a:r>
            <a:r>
              <a:rPr lang="en-US" sz="1900" dirty="0" smtClean="0">
                <a:solidFill>
                  <a:schemeClr val="bg1"/>
                </a:solidFill>
                <a:latin typeface="Arial"/>
                <a:cs typeface="Arial"/>
              </a:rPr>
              <a:t>application</a:t>
            </a:r>
            <a:endParaRPr lang="en-US" sz="1900" dirty="0">
              <a:solidFill>
                <a:schemeClr val="bg1"/>
              </a:solidFill>
              <a:latin typeface="Arial"/>
              <a:cs typeface="Arial"/>
            </a:endParaRPr>
          </a:p>
        </p:txBody>
      </p:sp>
      <p:sp>
        <p:nvSpPr>
          <p:cNvPr id="3" name="TextBox 2"/>
          <p:cNvSpPr txBox="1"/>
          <p:nvPr/>
        </p:nvSpPr>
        <p:spPr>
          <a:xfrm>
            <a:off x="223519" y="1782497"/>
            <a:ext cx="4493623" cy="2308324"/>
          </a:xfrm>
          <a:prstGeom prst="rect">
            <a:avLst/>
          </a:prstGeom>
          <a:noFill/>
        </p:spPr>
        <p:txBody>
          <a:bodyPr wrap="square" rtlCol="0" anchor="ctr">
            <a:spAutoFit/>
          </a:bodyPr>
          <a:lstStyle/>
          <a:p>
            <a:pPr marL="285750" indent="-285750">
              <a:buFont typeface="Arial"/>
              <a:buChar char="•"/>
            </a:pPr>
            <a:r>
              <a:rPr lang="en-US" dirty="0" smtClean="0">
                <a:solidFill>
                  <a:schemeClr val="bg1"/>
                </a:solidFill>
                <a:latin typeface="Arial"/>
                <a:cs typeface="Arial"/>
              </a:rPr>
              <a:t>Each </a:t>
            </a:r>
            <a:r>
              <a:rPr lang="en-US" dirty="0">
                <a:solidFill>
                  <a:schemeClr val="bg1"/>
                </a:solidFill>
                <a:latin typeface="Arial"/>
                <a:cs typeface="Arial"/>
              </a:rPr>
              <a:t>check returns a Health </a:t>
            </a:r>
            <a:r>
              <a:rPr lang="en-US" dirty="0" smtClean="0">
                <a:solidFill>
                  <a:schemeClr val="bg1"/>
                </a:solidFill>
                <a:latin typeface="Arial"/>
                <a:cs typeface="Arial"/>
              </a:rPr>
              <a:t>object</a:t>
            </a:r>
          </a:p>
          <a:p>
            <a:pPr marL="742950" lvl="1" indent="-285750">
              <a:buFont typeface="Arial"/>
              <a:buChar char="•"/>
            </a:pPr>
            <a:r>
              <a:rPr lang="en-US" dirty="0">
                <a:solidFill>
                  <a:schemeClr val="bg1"/>
                </a:solidFill>
                <a:latin typeface="Courier"/>
                <a:cs typeface="Courier"/>
              </a:rPr>
              <a:t>s</a:t>
            </a:r>
            <a:r>
              <a:rPr lang="en-US" dirty="0" smtClean="0">
                <a:solidFill>
                  <a:schemeClr val="bg1"/>
                </a:solidFill>
                <a:latin typeface="Courier"/>
                <a:cs typeface="Courier"/>
              </a:rPr>
              <a:t>tatus</a:t>
            </a:r>
          </a:p>
          <a:p>
            <a:pPr marL="1200150" lvl="2" indent="-285750">
              <a:buFont typeface="Arial"/>
              <a:buChar char="•"/>
            </a:pPr>
            <a:r>
              <a:rPr lang="en-US" dirty="0" smtClean="0">
                <a:solidFill>
                  <a:schemeClr val="bg1"/>
                </a:solidFill>
                <a:latin typeface="Courier"/>
                <a:cs typeface="Courier"/>
              </a:rPr>
              <a:t>UP</a:t>
            </a:r>
          </a:p>
          <a:p>
            <a:pPr marL="1200150" lvl="2" indent="-285750">
              <a:buFont typeface="Arial"/>
              <a:buChar char="•"/>
            </a:pPr>
            <a:r>
              <a:rPr lang="en-US" dirty="0" smtClean="0">
                <a:solidFill>
                  <a:schemeClr val="bg1"/>
                </a:solidFill>
                <a:latin typeface="Courier"/>
                <a:cs typeface="Courier"/>
              </a:rPr>
              <a:t>DOWN</a:t>
            </a:r>
          </a:p>
          <a:p>
            <a:pPr marL="1200150" lvl="2" indent="-285750">
              <a:buFont typeface="Arial"/>
              <a:buChar char="•"/>
            </a:pPr>
            <a:r>
              <a:rPr lang="en-US" dirty="0" smtClean="0">
                <a:solidFill>
                  <a:schemeClr val="bg1"/>
                </a:solidFill>
                <a:latin typeface="Courier"/>
                <a:cs typeface="Courier"/>
              </a:rPr>
              <a:t>UNKONWN</a:t>
            </a:r>
          </a:p>
          <a:p>
            <a:pPr marL="1200150" lvl="2" indent="-285750">
              <a:buFont typeface="Arial"/>
              <a:buChar char="•"/>
            </a:pPr>
            <a:r>
              <a:rPr lang="en-US" dirty="0" smtClean="0">
                <a:solidFill>
                  <a:schemeClr val="bg1"/>
                </a:solidFill>
                <a:latin typeface="Courier"/>
                <a:cs typeface="Courier"/>
              </a:rPr>
              <a:t>OUT_OF_SERVICE</a:t>
            </a:r>
          </a:p>
          <a:p>
            <a:pPr lvl="1"/>
            <a:endParaRPr lang="en-US" dirty="0" smtClean="0">
              <a:solidFill>
                <a:schemeClr val="bg1"/>
              </a:solidFill>
            </a:endParaRPr>
          </a:p>
          <a:p>
            <a:pPr marL="285750" indent="-285750">
              <a:buFont typeface="Arial"/>
              <a:buChar char="•"/>
            </a:pPr>
            <a:r>
              <a:rPr lang="en-US" dirty="0" smtClean="0">
                <a:solidFill>
                  <a:schemeClr val="bg1"/>
                </a:solidFill>
                <a:latin typeface="Arial"/>
                <a:cs typeface="Arial"/>
              </a:rPr>
              <a:t>Plugin your own health definitions</a:t>
            </a:r>
            <a:endParaRPr lang="en-US" dirty="0">
              <a:solidFill>
                <a:schemeClr val="bg1"/>
              </a:solidFill>
              <a:latin typeface="Arial"/>
              <a:cs typeface="Arial"/>
            </a:endParaRPr>
          </a:p>
        </p:txBody>
      </p:sp>
      <p:pic>
        <p:nvPicPr>
          <p:cNvPr id="8" name="Picture 7" descr="Screen Shot 2016-01-10 at 6.28.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1233" y="1169655"/>
            <a:ext cx="3822700" cy="3200400"/>
          </a:xfrm>
          <a:prstGeom prst="rect">
            <a:avLst/>
          </a:prstGeom>
        </p:spPr>
      </p:pic>
    </p:spTree>
    <p:extLst>
      <p:ext uri="{BB962C8B-B14F-4D97-AF65-F5344CB8AC3E}">
        <p14:creationId xmlns:p14="http://schemas.microsoft.com/office/powerpoint/2010/main" val="383352417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t>Challenges building non-Boot applications</a:t>
            </a:r>
          </a:p>
          <a:p>
            <a:pPr marL="514350" indent="-514350">
              <a:buFont typeface="+mj-lt"/>
              <a:buAutoNum type="arabicPeriod"/>
            </a:pPr>
            <a:r>
              <a:rPr lang="en-US" dirty="0" smtClean="0">
                <a:solidFill>
                  <a:schemeClr val="bg2">
                    <a:lumMod val="50000"/>
                  </a:schemeClr>
                </a:solidFill>
              </a:rPr>
              <a:t>What </a:t>
            </a:r>
            <a:r>
              <a:rPr lang="en-US" dirty="0">
                <a:solidFill>
                  <a:schemeClr val="bg2">
                    <a:lumMod val="50000"/>
                  </a:schemeClr>
                </a:solidFill>
              </a:rPr>
              <a:t>is Spring Boot</a:t>
            </a:r>
            <a:r>
              <a:rPr lang="en-US" dirty="0" smtClean="0">
                <a:solidFill>
                  <a:schemeClr val="bg2">
                    <a:lumMod val="50000"/>
                  </a:schemeClr>
                </a:solidFill>
              </a:rPr>
              <a:t>?</a:t>
            </a:r>
            <a:endParaRPr lang="en-US" dirty="0">
              <a:solidFill>
                <a:schemeClr val="bg2">
                  <a:lumMod val="50000"/>
                </a:schemeClr>
              </a:solidFill>
            </a:endParaRPr>
          </a:p>
          <a:p>
            <a:pPr marL="514350" indent="-514350">
              <a:buFont typeface="+mj-lt"/>
              <a:buAutoNum type="arabicPeriod"/>
            </a:pPr>
            <a:r>
              <a:rPr lang="en-US" dirty="0" smtClean="0">
                <a:solidFill>
                  <a:schemeClr val="bg2">
                    <a:lumMod val="50000"/>
                  </a:schemeClr>
                </a:solidFill>
              </a:rPr>
              <a:t>Capabilities</a:t>
            </a:r>
            <a:endParaRPr lang="en-US" dirty="0">
              <a:solidFill>
                <a:schemeClr val="bg2">
                  <a:lumMod val="50000"/>
                </a:schemeClr>
              </a:solidFill>
            </a:endParaRPr>
          </a:p>
          <a:p>
            <a:endParaRPr lang="en-US" dirty="0"/>
          </a:p>
        </p:txBody>
      </p:sp>
    </p:spTree>
    <p:extLst>
      <p:ext uri="{BB962C8B-B14F-4D97-AF65-F5344CB8AC3E}">
        <p14:creationId xmlns:p14="http://schemas.microsoft.com/office/powerpoint/2010/main" val="39337272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a:cs typeface="Courier"/>
              </a:rPr>
              <a:t>/metrics</a:t>
            </a:r>
            <a:endParaRPr lang="en-US" dirty="0">
              <a:latin typeface="Courier"/>
              <a:cs typeface="Courier"/>
            </a:endParaRPr>
          </a:p>
        </p:txBody>
      </p:sp>
      <p:sp>
        <p:nvSpPr>
          <p:cNvPr id="7" name="TextBox 6"/>
          <p:cNvSpPr txBox="1"/>
          <p:nvPr/>
        </p:nvSpPr>
        <p:spPr>
          <a:xfrm>
            <a:off x="457199" y="1781057"/>
            <a:ext cx="4087754" cy="2155167"/>
          </a:xfrm>
          <a:prstGeom prst="rect">
            <a:avLst/>
          </a:prstGeom>
          <a:noFill/>
        </p:spPr>
        <p:txBody>
          <a:bodyPr wrap="square" rtlCol="0">
            <a:noAutofit/>
          </a:bodyPr>
          <a:lstStyle/>
          <a:p>
            <a:r>
              <a:rPr lang="en-US" dirty="0" smtClean="0">
                <a:solidFill>
                  <a:schemeClr val="bg1"/>
                </a:solidFill>
                <a:latin typeface="Arial"/>
                <a:cs typeface="Arial"/>
              </a:rPr>
              <a:t>Reports application metrics such as</a:t>
            </a:r>
          </a:p>
          <a:p>
            <a:endParaRPr lang="en-US" dirty="0" smtClean="0">
              <a:solidFill>
                <a:schemeClr val="bg1"/>
              </a:solidFill>
              <a:latin typeface="Arial"/>
              <a:cs typeface="Arial"/>
            </a:endParaRPr>
          </a:p>
          <a:p>
            <a:pPr marL="285750" indent="-285750">
              <a:buFont typeface="Arial"/>
              <a:buChar char="•"/>
            </a:pPr>
            <a:r>
              <a:rPr lang="en-US" dirty="0" smtClean="0">
                <a:solidFill>
                  <a:schemeClr val="bg1"/>
                </a:solidFill>
                <a:latin typeface="Arial"/>
                <a:cs typeface="Arial"/>
              </a:rPr>
              <a:t>Memory usage and</a:t>
            </a:r>
          </a:p>
          <a:p>
            <a:endParaRPr lang="en-US" dirty="0" smtClean="0">
              <a:solidFill>
                <a:schemeClr val="bg1"/>
              </a:solidFill>
              <a:latin typeface="Arial"/>
              <a:cs typeface="Arial"/>
            </a:endParaRPr>
          </a:p>
          <a:p>
            <a:pPr marL="285750" indent="-285750">
              <a:buFont typeface="Arial"/>
              <a:buChar char="•"/>
            </a:pPr>
            <a:r>
              <a:rPr lang="en-US" dirty="0" smtClean="0">
                <a:solidFill>
                  <a:schemeClr val="bg1"/>
                </a:solidFill>
                <a:latin typeface="Arial"/>
                <a:cs typeface="Arial"/>
              </a:rPr>
              <a:t>HTTP request counters</a:t>
            </a:r>
            <a:endParaRPr lang="en-US" dirty="0">
              <a:solidFill>
                <a:schemeClr val="bg1"/>
              </a:solidFill>
              <a:latin typeface="Arial"/>
              <a:cs typeface="Arial"/>
            </a:endParaRPr>
          </a:p>
        </p:txBody>
      </p:sp>
      <p:pic>
        <p:nvPicPr>
          <p:cNvPr id="4" name="Picture 3" descr="metric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6057" y="1334532"/>
            <a:ext cx="8229600" cy="3090672"/>
          </a:xfrm>
          <a:prstGeom prst="rect">
            <a:avLst/>
          </a:prstGeom>
        </p:spPr>
      </p:pic>
    </p:spTree>
    <p:extLst>
      <p:ext uri="{BB962C8B-B14F-4D97-AF65-F5344CB8AC3E}">
        <p14:creationId xmlns:p14="http://schemas.microsoft.com/office/powerpoint/2010/main" val="105716196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Microservices</a:t>
            </a:r>
          </a:p>
          <a:p>
            <a:pPr marL="0" indent="0" algn="ctr">
              <a:buNone/>
            </a:pPr>
            <a:r>
              <a:rPr lang="en-US" sz="1800" dirty="0" smtClean="0">
                <a:solidFill>
                  <a:schemeClr val="bg2">
                    <a:lumMod val="50000"/>
                  </a:schemeClr>
                </a:solidFill>
              </a:rPr>
              <a:t>(Microservices-friendliness)</a:t>
            </a:r>
            <a:endParaRPr lang="en-US" sz="1800" dirty="0">
              <a:solidFill>
                <a:schemeClr val="bg2">
                  <a:lumMod val="50000"/>
                </a:schemeClr>
              </a:solidFill>
            </a:endParaRPr>
          </a:p>
        </p:txBody>
      </p:sp>
    </p:spTree>
    <p:extLst>
      <p:ext uri="{BB962C8B-B14F-4D97-AF65-F5344CB8AC3E}">
        <p14:creationId xmlns:p14="http://schemas.microsoft.com/office/powerpoint/2010/main" val="25329455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a:t>
            </a:r>
            <a:endParaRPr lang="en-US" dirty="0"/>
          </a:p>
        </p:txBody>
      </p:sp>
      <p:pic>
        <p:nvPicPr>
          <p:cNvPr id="4" name="Picture 3"/>
          <p:cNvPicPr>
            <a:picLocks noChangeAspect="1"/>
          </p:cNvPicPr>
          <p:nvPr/>
        </p:nvPicPr>
        <p:blipFill>
          <a:blip r:embed="rId2"/>
          <a:stretch>
            <a:fillRect/>
          </a:stretch>
        </p:blipFill>
        <p:spPr>
          <a:xfrm>
            <a:off x="3546656" y="1028095"/>
            <a:ext cx="5509634" cy="3498548"/>
          </a:xfrm>
          <a:prstGeom prst="rect">
            <a:avLst/>
          </a:prstGeom>
        </p:spPr>
      </p:pic>
      <p:sp>
        <p:nvSpPr>
          <p:cNvPr id="5" name="TextBox 4"/>
          <p:cNvSpPr txBox="1"/>
          <p:nvPr/>
        </p:nvSpPr>
        <p:spPr>
          <a:xfrm>
            <a:off x="3861321" y="4172371"/>
            <a:ext cx="980908" cy="246221"/>
          </a:xfrm>
          <a:prstGeom prst="rect">
            <a:avLst/>
          </a:prstGeom>
          <a:solidFill>
            <a:schemeClr val="bg1"/>
          </a:solidFill>
        </p:spPr>
        <p:txBody>
          <a:bodyPr wrap="none" rtlCol="0">
            <a:spAutoFit/>
          </a:bodyPr>
          <a:lstStyle/>
          <a:p>
            <a:r>
              <a:rPr lang="en-US" sz="1000" b="1" dirty="0" smtClean="0"/>
              <a:t>Microservice</a:t>
            </a:r>
            <a:endParaRPr lang="en-US" sz="1000" b="1" dirty="0"/>
          </a:p>
        </p:txBody>
      </p:sp>
      <p:sp>
        <p:nvSpPr>
          <p:cNvPr id="6" name="TextBox 5"/>
          <p:cNvSpPr txBox="1"/>
          <p:nvPr/>
        </p:nvSpPr>
        <p:spPr>
          <a:xfrm>
            <a:off x="102286" y="2290167"/>
            <a:ext cx="3356952" cy="707886"/>
          </a:xfrm>
          <a:prstGeom prst="rect">
            <a:avLst/>
          </a:prstGeom>
          <a:noFill/>
        </p:spPr>
        <p:txBody>
          <a:bodyPr wrap="square" rtlCol="0">
            <a:spAutoFit/>
          </a:bodyPr>
          <a:lstStyle/>
          <a:p>
            <a:pPr algn="ctr"/>
            <a:r>
              <a:rPr lang="en-US" sz="2000" dirty="0" smtClean="0">
                <a:solidFill>
                  <a:schemeClr val="bg1"/>
                </a:solidFill>
                <a:latin typeface="Arial"/>
                <a:cs typeface="Arial"/>
              </a:rPr>
              <a:t>Each microservice is a Spring Boot fat jar</a:t>
            </a:r>
            <a:endParaRPr lang="en-US" sz="2000" dirty="0">
              <a:solidFill>
                <a:schemeClr val="bg1"/>
              </a:solidFill>
              <a:latin typeface="Arial"/>
              <a:cs typeface="Arial"/>
            </a:endParaRPr>
          </a:p>
        </p:txBody>
      </p:sp>
    </p:spTree>
    <p:extLst>
      <p:ext uri="{BB962C8B-B14F-4D97-AF65-F5344CB8AC3E}">
        <p14:creationId xmlns:p14="http://schemas.microsoft.com/office/powerpoint/2010/main" val="158802572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dunn\Documents\Pivotal Corporate\presentation\New Approach to Big Data\assets\Strata-Data-wi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6462"/>
            <a:ext cx="9167237" cy="515657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46036" y="2156369"/>
            <a:ext cx="3965191" cy="880827"/>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kern="1200">
                <a:solidFill>
                  <a:schemeClr val="accent1"/>
                </a:solidFill>
                <a:latin typeface="+mj-lt"/>
                <a:ea typeface="+mj-ea"/>
                <a:cs typeface="+mj-cs"/>
              </a:defRPr>
            </a:lvl1pPr>
          </a:lstStyle>
          <a:p>
            <a:r>
              <a:rPr lang="en-US" sz="4000" dirty="0" smtClean="0">
                <a:solidFill>
                  <a:schemeClr val="bg1"/>
                </a:solidFill>
                <a:effectLst>
                  <a:outerShdw blurRad="76200" dist="50800" dir="5400000" algn="t" rotWithShape="0">
                    <a:prstClr val="black">
                      <a:alpha val="70000"/>
                    </a:prstClr>
                  </a:outerShdw>
                </a:effectLst>
                <a:latin typeface="Roboto Thin" panose="02000000000000000000" pitchFamily="2" charset="0"/>
                <a:ea typeface="Roboto Thin" panose="02000000000000000000" pitchFamily="2" charset="0"/>
                <a:cs typeface="Roboto Thin" panose="02000000000000000000" pitchFamily="2" charset="0"/>
              </a:rPr>
              <a:t>Thank You</a:t>
            </a:r>
          </a:p>
        </p:txBody>
      </p:sp>
      <p:pic>
        <p:nvPicPr>
          <p:cNvPr id="11" name="Picture 2" descr="C:\Users\sdunn\Documents\Pivotal Corporate\presentation\Misc Assets\pivotal-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13" y="1"/>
            <a:ext cx="2045956" cy="80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57035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a:cs typeface="Courier"/>
              </a:rPr>
              <a:t>Classpath</a:t>
            </a:r>
            <a:r>
              <a:rPr lang="en-US" dirty="0" smtClean="0"/>
              <a:t> Hell</a:t>
            </a:r>
            <a:endParaRPr lang="en-US" dirty="0">
              <a:latin typeface="Arial"/>
              <a:cs typeface="Arial"/>
            </a:endParaRPr>
          </a:p>
        </p:txBody>
      </p:sp>
      <p:sp>
        <p:nvSpPr>
          <p:cNvPr id="3" name="Content Placeholder 2"/>
          <p:cNvSpPr>
            <a:spLocks noGrp="1"/>
          </p:cNvSpPr>
          <p:nvPr>
            <p:ph sz="quarter" idx="10"/>
          </p:nvPr>
        </p:nvSpPr>
        <p:spPr>
          <a:xfrm>
            <a:off x="457201" y="982315"/>
            <a:ext cx="4798478" cy="3419213"/>
          </a:xfrm>
        </p:spPr>
        <p:txBody>
          <a:bodyPr anchor="ctr">
            <a:normAutofit/>
          </a:bodyPr>
          <a:lstStyle/>
          <a:p>
            <a:r>
              <a:rPr lang="en-US" dirty="0" smtClean="0"/>
              <a:t>A </a:t>
            </a:r>
            <a:r>
              <a:rPr lang="en-US" dirty="0"/>
              <a:t>Jar is missing</a:t>
            </a:r>
          </a:p>
          <a:p>
            <a:r>
              <a:rPr lang="en-US" dirty="0" smtClean="0"/>
              <a:t>There </a:t>
            </a:r>
            <a:r>
              <a:rPr lang="en-US" dirty="0"/>
              <a:t>is one Jar too many</a:t>
            </a:r>
          </a:p>
          <a:p>
            <a:r>
              <a:rPr lang="en-US" dirty="0" smtClean="0"/>
              <a:t>A </a:t>
            </a:r>
            <a:r>
              <a:rPr lang="en-US" dirty="0"/>
              <a:t>class is not visible where it should be</a:t>
            </a:r>
          </a:p>
          <a:p>
            <a:pPr marL="0" indent="0">
              <a:buNone/>
            </a:pPr>
            <a:endParaRPr lang="en-US" dirty="0"/>
          </a:p>
        </p:txBody>
      </p:sp>
      <p:pic>
        <p:nvPicPr>
          <p:cNvPr id="5" name="Picture 4" descr="Java-Classpath.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9720" y="982315"/>
            <a:ext cx="3305384" cy="3419214"/>
          </a:xfrm>
          <a:prstGeom prst="rect">
            <a:avLst/>
          </a:prstGeom>
        </p:spPr>
      </p:pic>
    </p:spTree>
    <p:extLst>
      <p:ext uri="{BB962C8B-B14F-4D97-AF65-F5344CB8AC3E}">
        <p14:creationId xmlns:p14="http://schemas.microsoft.com/office/powerpoint/2010/main" val="19612148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a:t>
            </a:r>
            <a:r>
              <a:rPr lang="en-US" dirty="0" err="1" smtClean="0">
                <a:latin typeface="Courier"/>
                <a:cs typeface="Courier"/>
              </a:rPr>
              <a:t>Classpath</a:t>
            </a:r>
            <a:r>
              <a:rPr lang="en-US" dirty="0" smtClean="0"/>
              <a:t> Hell</a:t>
            </a:r>
            <a:endParaRPr lang="en-US" dirty="0"/>
          </a:p>
        </p:txBody>
      </p:sp>
      <p:sp>
        <p:nvSpPr>
          <p:cNvPr id="5" name="Rectangle 4"/>
          <p:cNvSpPr/>
          <p:nvPr/>
        </p:nvSpPr>
        <p:spPr>
          <a:xfrm>
            <a:off x="113161" y="2283581"/>
            <a:ext cx="1596820" cy="914400"/>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Read docs/blogs/copy previous project structure</a:t>
            </a:r>
            <a:endParaRPr lang="en-US" sz="1400" dirty="0"/>
          </a:p>
        </p:txBody>
      </p:sp>
      <p:sp>
        <p:nvSpPr>
          <p:cNvPr id="6" name="Terminator 5"/>
          <p:cNvSpPr/>
          <p:nvPr/>
        </p:nvSpPr>
        <p:spPr>
          <a:xfrm>
            <a:off x="457199" y="1064139"/>
            <a:ext cx="822960" cy="435671"/>
          </a:xfrm>
          <a:prstGeom prst="flowChartTerminator">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start</a:t>
            </a:r>
            <a:endParaRPr lang="en-US" dirty="0"/>
          </a:p>
        </p:txBody>
      </p:sp>
      <p:sp>
        <p:nvSpPr>
          <p:cNvPr id="7" name="Process 6"/>
          <p:cNvSpPr/>
          <p:nvPr/>
        </p:nvSpPr>
        <p:spPr>
          <a:xfrm>
            <a:off x="312056" y="3726300"/>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Download jars</a:t>
            </a:r>
            <a:endParaRPr lang="en-US" sz="1400" dirty="0"/>
          </a:p>
        </p:txBody>
      </p:sp>
      <p:sp>
        <p:nvSpPr>
          <p:cNvPr id="9" name="Process 8"/>
          <p:cNvSpPr/>
          <p:nvPr/>
        </p:nvSpPr>
        <p:spPr>
          <a:xfrm>
            <a:off x="2854476" y="3775651"/>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Add jars to </a:t>
            </a:r>
            <a:r>
              <a:rPr lang="en-US" sz="1400" dirty="0" err="1" smtClean="0">
                <a:latin typeface="Courier"/>
                <a:cs typeface="Courier"/>
              </a:rPr>
              <a:t>classpath</a:t>
            </a:r>
            <a:endParaRPr lang="en-US" sz="1400" dirty="0">
              <a:latin typeface="Courier"/>
              <a:cs typeface="Courier"/>
            </a:endParaRPr>
          </a:p>
        </p:txBody>
      </p:sp>
      <p:sp>
        <p:nvSpPr>
          <p:cNvPr id="10" name="Process 9"/>
          <p:cNvSpPr/>
          <p:nvPr/>
        </p:nvSpPr>
        <p:spPr>
          <a:xfrm>
            <a:off x="2854476" y="2837302"/>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Write Code</a:t>
            </a:r>
            <a:endParaRPr lang="en-US" sz="1400" dirty="0"/>
          </a:p>
        </p:txBody>
      </p:sp>
      <p:sp>
        <p:nvSpPr>
          <p:cNvPr id="11" name="Decision 10"/>
          <p:cNvSpPr/>
          <p:nvPr/>
        </p:nvSpPr>
        <p:spPr>
          <a:xfrm>
            <a:off x="2433564" y="1300117"/>
            <a:ext cx="2051356" cy="1100908"/>
          </a:xfrm>
          <a:prstGeom prst="flowChartDecision">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smtClean="0"/>
              <a:t>Unresolved symbol?</a:t>
            </a:r>
            <a:endParaRPr lang="en-US" sz="1200" dirty="0"/>
          </a:p>
        </p:txBody>
      </p:sp>
      <p:sp>
        <p:nvSpPr>
          <p:cNvPr id="12" name="Process 11"/>
          <p:cNvSpPr/>
          <p:nvPr/>
        </p:nvSpPr>
        <p:spPr>
          <a:xfrm>
            <a:off x="5060647" y="1532098"/>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build</a:t>
            </a:r>
            <a:endParaRPr lang="en-US" sz="1400" dirty="0"/>
          </a:p>
        </p:txBody>
      </p:sp>
      <p:sp>
        <p:nvSpPr>
          <p:cNvPr id="13" name="Process 12"/>
          <p:cNvSpPr/>
          <p:nvPr/>
        </p:nvSpPr>
        <p:spPr>
          <a:xfrm>
            <a:off x="5060647" y="2394616"/>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run</a:t>
            </a:r>
            <a:endParaRPr lang="en-US" sz="1400" dirty="0"/>
          </a:p>
        </p:txBody>
      </p:sp>
      <p:sp>
        <p:nvSpPr>
          <p:cNvPr id="15" name="Decision 14"/>
          <p:cNvSpPr/>
          <p:nvPr/>
        </p:nvSpPr>
        <p:spPr>
          <a:xfrm>
            <a:off x="6905899" y="2052435"/>
            <a:ext cx="2051356" cy="1100908"/>
          </a:xfrm>
          <a:prstGeom prst="flowChartDecision">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100" dirty="0" err="1" smtClean="0">
                <a:latin typeface="Courier"/>
                <a:cs typeface="Courier"/>
              </a:rPr>
              <a:t>NoClassDefFound</a:t>
            </a:r>
            <a:r>
              <a:rPr lang="en-US" sz="1100" dirty="0" smtClean="0">
                <a:latin typeface="Courier"/>
                <a:cs typeface="Courier"/>
              </a:rPr>
              <a:t>?  </a:t>
            </a:r>
            <a:endParaRPr lang="en-US" sz="1100" dirty="0">
              <a:latin typeface="Courier"/>
              <a:cs typeface="Courier"/>
            </a:endParaRPr>
          </a:p>
        </p:txBody>
      </p:sp>
      <p:sp>
        <p:nvSpPr>
          <p:cNvPr id="16" name="Terminator 15"/>
          <p:cNvSpPr/>
          <p:nvPr/>
        </p:nvSpPr>
        <p:spPr>
          <a:xfrm>
            <a:off x="7540371" y="3986469"/>
            <a:ext cx="822960" cy="435671"/>
          </a:xfrm>
          <a:prstGeom prst="flowChartTerminator">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end</a:t>
            </a:r>
            <a:endParaRPr lang="en-US" dirty="0"/>
          </a:p>
        </p:txBody>
      </p:sp>
      <p:cxnSp>
        <p:nvCxnSpPr>
          <p:cNvPr id="18" name="Straight Arrow Connector 17"/>
          <p:cNvCxnSpPr/>
          <p:nvPr/>
        </p:nvCxnSpPr>
        <p:spPr>
          <a:xfrm>
            <a:off x="868679" y="1589315"/>
            <a:ext cx="0" cy="6337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911571" y="3297164"/>
            <a:ext cx="410" cy="3686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572382" y="3986469"/>
            <a:ext cx="12337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3454401" y="3381829"/>
            <a:ext cx="0" cy="3686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3454401" y="2442996"/>
            <a:ext cx="0" cy="3389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928918" y="1850571"/>
            <a:ext cx="1468361" cy="64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4523620" y="1850571"/>
            <a:ext cx="488647" cy="64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5660572" y="2112910"/>
            <a:ext cx="0" cy="2311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6286121" y="2602889"/>
            <a:ext cx="607683" cy="15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7946572" y="3210076"/>
            <a:ext cx="3018" cy="7038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862667" y="1064139"/>
            <a:ext cx="0" cy="763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flipV="1">
            <a:off x="7931578" y="1064140"/>
            <a:ext cx="18012" cy="954982"/>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1862667" y="1064139"/>
            <a:ext cx="6068910"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949590" y="1649790"/>
            <a:ext cx="541509" cy="369332"/>
          </a:xfrm>
          <a:prstGeom prst="rect">
            <a:avLst/>
          </a:prstGeom>
          <a:noFill/>
        </p:spPr>
        <p:txBody>
          <a:bodyPr wrap="none" rtlCol="0">
            <a:spAutoFit/>
          </a:bodyPr>
          <a:lstStyle/>
          <a:p>
            <a:r>
              <a:rPr lang="en-US" dirty="0" smtClean="0">
                <a:solidFill>
                  <a:schemeClr val="bg1"/>
                </a:solidFill>
              </a:rPr>
              <a:t>Yes</a:t>
            </a:r>
            <a:endParaRPr lang="en-US" dirty="0">
              <a:solidFill>
                <a:schemeClr val="bg1"/>
              </a:solidFill>
            </a:endParaRPr>
          </a:p>
        </p:txBody>
      </p:sp>
      <p:sp>
        <p:nvSpPr>
          <p:cNvPr id="35" name="TextBox 34"/>
          <p:cNvSpPr txBox="1"/>
          <p:nvPr/>
        </p:nvSpPr>
        <p:spPr>
          <a:xfrm>
            <a:off x="7949590" y="3197981"/>
            <a:ext cx="492367" cy="369332"/>
          </a:xfrm>
          <a:prstGeom prst="rect">
            <a:avLst/>
          </a:prstGeom>
          <a:noFill/>
        </p:spPr>
        <p:txBody>
          <a:bodyPr wrap="none" rtlCol="0">
            <a:spAutoFit/>
          </a:bodyPr>
          <a:lstStyle/>
          <a:p>
            <a:r>
              <a:rPr lang="en-US" dirty="0" smtClean="0">
                <a:solidFill>
                  <a:schemeClr val="bg1"/>
                </a:solidFill>
              </a:rPr>
              <a:t>No</a:t>
            </a:r>
            <a:endParaRPr lang="en-US" dirty="0">
              <a:solidFill>
                <a:schemeClr val="bg1"/>
              </a:solidFill>
            </a:endParaRPr>
          </a:p>
        </p:txBody>
      </p:sp>
      <p:sp>
        <p:nvSpPr>
          <p:cNvPr id="37" name="TextBox 36"/>
          <p:cNvSpPr txBox="1"/>
          <p:nvPr/>
        </p:nvSpPr>
        <p:spPr>
          <a:xfrm>
            <a:off x="4484920" y="1458442"/>
            <a:ext cx="492367" cy="369332"/>
          </a:xfrm>
          <a:prstGeom prst="rect">
            <a:avLst/>
          </a:prstGeom>
          <a:noFill/>
        </p:spPr>
        <p:txBody>
          <a:bodyPr wrap="none" rtlCol="0">
            <a:spAutoFit/>
          </a:bodyPr>
          <a:lstStyle/>
          <a:p>
            <a:r>
              <a:rPr lang="en-US" dirty="0" smtClean="0">
                <a:solidFill>
                  <a:schemeClr val="bg1"/>
                </a:solidFill>
              </a:rPr>
              <a:t>No</a:t>
            </a:r>
            <a:endParaRPr lang="en-US" dirty="0">
              <a:solidFill>
                <a:schemeClr val="bg1"/>
              </a:solidFill>
            </a:endParaRPr>
          </a:p>
        </p:txBody>
      </p:sp>
      <p:sp>
        <p:nvSpPr>
          <p:cNvPr id="39" name="TextBox 38"/>
          <p:cNvSpPr txBox="1"/>
          <p:nvPr/>
        </p:nvSpPr>
        <p:spPr>
          <a:xfrm>
            <a:off x="2034254" y="1465124"/>
            <a:ext cx="541509" cy="369332"/>
          </a:xfrm>
          <a:prstGeom prst="rect">
            <a:avLst/>
          </a:prstGeom>
          <a:noFill/>
        </p:spPr>
        <p:txBody>
          <a:bodyPr wrap="none" rtlCol="0">
            <a:spAutoFit/>
          </a:bodyPr>
          <a:lstStyle/>
          <a:p>
            <a:r>
              <a:rPr lang="en-US" dirty="0" smtClean="0">
                <a:solidFill>
                  <a:schemeClr val="bg1"/>
                </a:solidFill>
              </a:rPr>
              <a:t>Yes</a:t>
            </a:r>
            <a:endParaRPr lang="en-US" dirty="0">
              <a:solidFill>
                <a:schemeClr val="bg1"/>
              </a:solidFill>
            </a:endParaRPr>
          </a:p>
        </p:txBody>
      </p:sp>
    </p:spTree>
    <p:extLst>
      <p:ext uri="{BB962C8B-B14F-4D97-AF65-F5344CB8AC3E}">
        <p14:creationId xmlns:p14="http://schemas.microsoft.com/office/powerpoint/2010/main" val="4433755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Boilerplate code</a:t>
            </a:r>
            <a:endParaRPr lang="en-US" dirty="0"/>
          </a:p>
        </p:txBody>
      </p:sp>
      <p:sp>
        <p:nvSpPr>
          <p:cNvPr id="3" name="Content Placeholder 2"/>
          <p:cNvSpPr>
            <a:spLocks noGrp="1"/>
          </p:cNvSpPr>
          <p:nvPr>
            <p:ph sz="quarter" idx="10"/>
          </p:nvPr>
        </p:nvSpPr>
        <p:spPr>
          <a:xfrm>
            <a:off x="457200" y="1108074"/>
            <a:ext cx="8229600" cy="1921179"/>
          </a:xfrm>
        </p:spPr>
        <p:txBody>
          <a:bodyPr anchor="ctr">
            <a:normAutofit/>
          </a:bodyPr>
          <a:lstStyle/>
          <a:p>
            <a:pPr marL="0" indent="0" algn="ctr">
              <a:buNone/>
            </a:pPr>
            <a:r>
              <a:rPr lang="en-US" sz="2200" dirty="0" smtClean="0"/>
              <a:t>Every application that accesses a relational database with </a:t>
            </a:r>
            <a:r>
              <a:rPr lang="en-US" sz="2200" dirty="0" smtClean="0">
                <a:latin typeface="Courier"/>
                <a:cs typeface="Courier"/>
              </a:rPr>
              <a:t>JDBC</a:t>
            </a:r>
            <a:r>
              <a:rPr lang="en-US" sz="2200" dirty="0" smtClean="0"/>
              <a:t> needs to configure a </a:t>
            </a:r>
            <a:r>
              <a:rPr lang="en-US" sz="2200" dirty="0" err="1" smtClean="0">
                <a:latin typeface="Courier"/>
                <a:cs typeface="Courier"/>
              </a:rPr>
              <a:t>JdbcTemplate</a:t>
            </a:r>
            <a:r>
              <a:rPr lang="en-US" sz="2200" dirty="0" smtClean="0"/>
              <a:t> and a </a:t>
            </a:r>
            <a:r>
              <a:rPr lang="en-US" sz="2200" dirty="0" err="1" smtClean="0">
                <a:latin typeface="Courier"/>
                <a:cs typeface="Courier"/>
              </a:rPr>
              <a:t>DataSource</a:t>
            </a:r>
            <a:endParaRPr lang="en-US" sz="2200" dirty="0">
              <a:latin typeface="Courier"/>
              <a:cs typeface="Courier"/>
            </a:endParaRPr>
          </a:p>
        </p:txBody>
      </p:sp>
      <p:pic>
        <p:nvPicPr>
          <p:cNvPr id="4" name="Picture 3" descr="Screen Shot 2016-01-23 at 9.27.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665" y="3029253"/>
            <a:ext cx="4445000" cy="1346200"/>
          </a:xfrm>
          <a:prstGeom prst="rect">
            <a:avLst/>
          </a:prstGeom>
        </p:spPr>
      </p:pic>
      <p:pic>
        <p:nvPicPr>
          <p:cNvPr id="7" name="Picture 6" descr="Screen Shot 2016-01-23 at 9.35.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0" y="3029253"/>
            <a:ext cx="4533900" cy="1346200"/>
          </a:xfrm>
          <a:prstGeom prst="rect">
            <a:avLst/>
          </a:prstGeom>
        </p:spPr>
      </p:pic>
    </p:spTree>
    <p:extLst>
      <p:ext uri="{BB962C8B-B14F-4D97-AF65-F5344CB8AC3E}">
        <p14:creationId xmlns:p14="http://schemas.microsoft.com/office/powerpoint/2010/main" val="332287887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Boilerplate code</a:t>
            </a:r>
          </a:p>
        </p:txBody>
      </p:sp>
      <p:pic>
        <p:nvPicPr>
          <p:cNvPr id="4" name="Picture 3" descr="Screen Shot 2016-02-17 at 5.26.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286" y="943427"/>
            <a:ext cx="5454951" cy="3655098"/>
          </a:xfrm>
          <a:prstGeom prst="rect">
            <a:avLst/>
          </a:prstGeom>
        </p:spPr>
      </p:pic>
      <p:sp>
        <p:nvSpPr>
          <p:cNvPr id="5" name="TextBox 4"/>
          <p:cNvSpPr txBox="1"/>
          <p:nvPr/>
        </p:nvSpPr>
        <p:spPr>
          <a:xfrm>
            <a:off x="118533" y="943427"/>
            <a:ext cx="3389086" cy="3655097"/>
          </a:xfrm>
          <a:prstGeom prst="rect">
            <a:avLst/>
          </a:prstGeom>
          <a:noFill/>
        </p:spPr>
        <p:txBody>
          <a:bodyPr wrap="square" rtlCol="0" anchor="ctr">
            <a:noAutofit/>
          </a:bodyPr>
          <a:lstStyle/>
          <a:p>
            <a:r>
              <a:rPr lang="en-US" sz="2400" dirty="0" smtClean="0">
                <a:solidFill>
                  <a:schemeClr val="bg1"/>
                </a:solidFill>
                <a:latin typeface="Arial"/>
                <a:cs typeface="Arial"/>
              </a:rPr>
              <a:t>To get a </a:t>
            </a:r>
            <a:r>
              <a:rPr lang="en-US" sz="2400" dirty="0" err="1" smtClean="0">
                <a:solidFill>
                  <a:schemeClr val="bg1"/>
                </a:solidFill>
                <a:latin typeface="Arial"/>
                <a:cs typeface="Arial"/>
              </a:rPr>
              <a:t>db</a:t>
            </a:r>
            <a:r>
              <a:rPr lang="en-US" sz="2400" dirty="0" smtClean="0">
                <a:solidFill>
                  <a:schemeClr val="bg1"/>
                </a:solidFill>
                <a:latin typeface="Arial"/>
                <a:cs typeface="Arial"/>
              </a:rPr>
              <a:t> connection</a:t>
            </a:r>
          </a:p>
          <a:p>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Driver</a:t>
            </a:r>
          </a:p>
          <a:p>
            <a:endParaRPr lang="en-US" sz="2000" dirty="0" smtClean="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Connection URL</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Username</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Password</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Catch Exceptions</a:t>
            </a:r>
            <a:endParaRPr lang="en-US" dirty="0">
              <a:solidFill>
                <a:schemeClr val="bg1"/>
              </a:solidFill>
              <a:latin typeface="Arial"/>
              <a:cs typeface="Arial"/>
            </a:endParaRPr>
          </a:p>
          <a:p>
            <a:endParaRPr lang="en-US" dirty="0">
              <a:solidFill>
                <a:schemeClr val="bg1"/>
              </a:solidFill>
              <a:latin typeface="Arial"/>
              <a:cs typeface="Arial"/>
            </a:endParaRPr>
          </a:p>
        </p:txBody>
      </p:sp>
    </p:spTree>
    <p:extLst>
      <p:ext uri="{BB962C8B-B14F-4D97-AF65-F5344CB8AC3E}">
        <p14:creationId xmlns:p14="http://schemas.microsoft.com/office/powerpoint/2010/main" val="417071614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Boilerplate code</a:t>
            </a:r>
            <a:endParaRPr lang="en-US" dirty="0"/>
          </a:p>
        </p:txBody>
      </p:sp>
      <p:pic>
        <p:nvPicPr>
          <p:cNvPr id="10" name="Picture 9" descr="Screen Shot 2016-02-17 at 5.32.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301" y="919235"/>
            <a:ext cx="5379357" cy="3684491"/>
          </a:xfrm>
          <a:prstGeom prst="rect">
            <a:avLst/>
          </a:prstGeom>
        </p:spPr>
      </p:pic>
      <p:sp>
        <p:nvSpPr>
          <p:cNvPr id="23" name="TextBox 22"/>
          <p:cNvSpPr txBox="1"/>
          <p:nvPr/>
        </p:nvSpPr>
        <p:spPr>
          <a:xfrm>
            <a:off x="118533" y="943427"/>
            <a:ext cx="3389086" cy="3655097"/>
          </a:xfrm>
          <a:prstGeom prst="rect">
            <a:avLst/>
          </a:prstGeom>
          <a:noFill/>
        </p:spPr>
        <p:txBody>
          <a:bodyPr wrap="square" rtlCol="0" anchor="ctr">
            <a:noAutofit/>
          </a:bodyPr>
          <a:lstStyle/>
          <a:p>
            <a:r>
              <a:rPr lang="en-US" sz="2400" dirty="0" smtClean="0">
                <a:solidFill>
                  <a:schemeClr val="bg1"/>
                </a:solidFill>
                <a:latin typeface="Arial"/>
                <a:cs typeface="Arial"/>
              </a:rPr>
              <a:t>For </a:t>
            </a:r>
            <a:r>
              <a:rPr lang="en-US" sz="2400" dirty="0" smtClean="0">
                <a:solidFill>
                  <a:schemeClr val="bg1"/>
                </a:solidFill>
                <a:latin typeface="Courier"/>
                <a:cs typeface="Courier"/>
              </a:rPr>
              <a:t>CRUD</a:t>
            </a:r>
            <a:r>
              <a:rPr lang="en-US" sz="2400" dirty="0" smtClean="0">
                <a:solidFill>
                  <a:schemeClr val="bg1"/>
                </a:solidFill>
                <a:latin typeface="Arial"/>
                <a:cs typeface="Arial"/>
              </a:rPr>
              <a:t> Operations</a:t>
            </a:r>
          </a:p>
          <a:p>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Prepare Statement</a:t>
            </a:r>
          </a:p>
          <a:p>
            <a:endParaRPr lang="en-US" sz="2000" dirty="0" smtClean="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Parameters</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Execute Statement</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Catch Exceptions</a:t>
            </a:r>
            <a:endParaRPr lang="en-US" dirty="0">
              <a:solidFill>
                <a:schemeClr val="bg1"/>
              </a:solidFill>
              <a:latin typeface="Arial"/>
              <a:cs typeface="Arial"/>
            </a:endParaRPr>
          </a:p>
          <a:p>
            <a:endParaRPr lang="en-US" dirty="0">
              <a:solidFill>
                <a:schemeClr val="bg1"/>
              </a:solidFill>
              <a:latin typeface="Arial"/>
              <a:cs typeface="Arial"/>
            </a:endParaRPr>
          </a:p>
        </p:txBody>
      </p:sp>
    </p:spTree>
    <p:extLst>
      <p:ext uri="{BB962C8B-B14F-4D97-AF65-F5344CB8AC3E}">
        <p14:creationId xmlns:p14="http://schemas.microsoft.com/office/powerpoint/2010/main" val="85340949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solidFill>
                  <a:schemeClr val="bg2">
                    <a:lumMod val="50000"/>
                  </a:schemeClr>
                </a:solidFill>
              </a:rPr>
              <a:t>Challenges building non-Boot applications</a:t>
            </a:r>
          </a:p>
          <a:p>
            <a:pPr marL="514350" indent="-514350">
              <a:buFont typeface="+mj-lt"/>
              <a:buAutoNum type="arabicPeriod"/>
            </a:pPr>
            <a:r>
              <a:rPr lang="en-US" dirty="0" smtClean="0"/>
              <a:t>What </a:t>
            </a:r>
            <a:r>
              <a:rPr lang="en-US" dirty="0"/>
              <a:t>is Spring Boot</a:t>
            </a:r>
            <a:r>
              <a:rPr lang="en-US" dirty="0" smtClean="0"/>
              <a:t>?</a:t>
            </a:r>
            <a:endParaRPr lang="en-US" dirty="0"/>
          </a:p>
          <a:p>
            <a:pPr marL="514350" indent="-514350">
              <a:buFont typeface="+mj-lt"/>
              <a:buAutoNum type="arabicPeriod"/>
            </a:pPr>
            <a:r>
              <a:rPr lang="en-US" dirty="0" smtClean="0">
                <a:solidFill>
                  <a:schemeClr val="bg2">
                    <a:lumMod val="50000"/>
                  </a:schemeClr>
                </a:solidFill>
              </a:rPr>
              <a:t>Capabilities</a:t>
            </a:r>
            <a:endParaRPr lang="en-US" dirty="0">
              <a:solidFill>
                <a:schemeClr val="bg2">
                  <a:lumMod val="50000"/>
                </a:schemeClr>
              </a:solidFill>
            </a:endParaRPr>
          </a:p>
          <a:p>
            <a:endParaRPr lang="en-US" dirty="0"/>
          </a:p>
        </p:txBody>
      </p:sp>
    </p:spTree>
    <p:extLst>
      <p:ext uri="{BB962C8B-B14F-4D97-AF65-F5344CB8AC3E}">
        <p14:creationId xmlns:p14="http://schemas.microsoft.com/office/powerpoint/2010/main" val="162098180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Dark_Template">
  <a:themeElements>
    <a:clrScheme name="Custom 1">
      <a:dk1>
        <a:srgbClr val="262626"/>
      </a:dk1>
      <a:lt1>
        <a:sysClr val="window" lastClr="FFFFFF"/>
      </a:lt1>
      <a:dk2>
        <a:srgbClr val="1B2831"/>
      </a:dk2>
      <a:lt2>
        <a:srgbClr val="F5F5F5"/>
      </a:lt2>
      <a:accent1>
        <a:srgbClr val="138A7E"/>
      </a:accent1>
      <a:accent2>
        <a:srgbClr val="0C5B50"/>
      </a:accent2>
      <a:accent3>
        <a:srgbClr val="8198A4"/>
      </a:accent3>
      <a:accent4>
        <a:srgbClr val="1A6FB7"/>
      </a:accent4>
      <a:accent5>
        <a:srgbClr val="E8E8E8"/>
      </a:accent5>
      <a:accent6>
        <a:srgbClr val="6D3F76"/>
      </a:accent6>
      <a:hlink>
        <a:srgbClr val="138A7E"/>
      </a:hlink>
      <a:folHlink>
        <a:srgbClr val="878787"/>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881"/>
        </a:solidFill>
        <a:ln w="6350">
          <a:solidFill>
            <a:schemeClr val="bg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infopath/2007/PartnerControls"/>
    <ds:schemaRef ds:uri="http://purl.org/dc/elements/1.1/"/>
    <ds:schemaRef ds:uri="http://schemas.openxmlformats.org/package/2006/metadata/core-properties"/>
    <ds:schemaRef ds:uri="http://purl.org/dc/dcmitype/"/>
    <ds:schemaRef ds:uri="http://schemas.microsoft.com/office/2006/documentManagement/types"/>
    <ds:schemaRef ds:uri="http://purl.org/dc/terms/"/>
    <ds:schemaRef ds:uri="http://schemas.microsoft.com/sharepoint/v3/field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27033</TotalTime>
  <Words>810</Words>
  <Application>Microsoft Macintosh PowerPoint</Application>
  <PresentationFormat>On-screen Show (16:9)</PresentationFormat>
  <Paragraphs>191</Paragraphs>
  <Slides>33</Slides>
  <Notes>7</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Pivotal_Dark_Template</vt:lpstr>
      <vt:lpstr>PowerPoint Presentation</vt:lpstr>
      <vt:lpstr>Agenda</vt:lpstr>
      <vt:lpstr>Agenda</vt:lpstr>
      <vt:lpstr>Classpath Hell</vt:lpstr>
      <vt:lpstr>Resolving Classpath Hell</vt:lpstr>
      <vt:lpstr>Boilerplate code</vt:lpstr>
      <vt:lpstr>Boilerplate code</vt:lpstr>
      <vt:lpstr>Boilerplate code</vt:lpstr>
      <vt:lpstr>Agenda</vt:lpstr>
      <vt:lpstr>Spring Boot</vt:lpstr>
      <vt:lpstr>Spring Boot Adoption</vt:lpstr>
      <vt:lpstr>Agenda</vt:lpstr>
      <vt:lpstr>Capabilities</vt:lpstr>
      <vt:lpstr>Capabilities</vt:lpstr>
      <vt:lpstr>PowerPoint Presentation</vt:lpstr>
      <vt:lpstr>Spring Initializer</vt:lpstr>
      <vt:lpstr>Spring Initializer</vt:lpstr>
      <vt:lpstr>PowerPoint Presentation</vt:lpstr>
      <vt:lpstr>Spring Boot starters</vt:lpstr>
      <vt:lpstr>PowerPoint Presentation</vt:lpstr>
      <vt:lpstr>Profiles</vt:lpstr>
      <vt:lpstr>Profiles</vt:lpstr>
      <vt:lpstr>Profiles</vt:lpstr>
      <vt:lpstr>Precedence of externalized configuration</vt:lpstr>
      <vt:lpstr>PowerPoint Presentation</vt:lpstr>
      <vt:lpstr>Actuator</vt:lpstr>
      <vt:lpstr>Actuator</vt:lpstr>
      <vt:lpstr>Types of Actuator Endpoints</vt:lpstr>
      <vt:lpstr>/health</vt:lpstr>
      <vt:lpstr>/metrics</vt:lpstr>
      <vt:lpstr>PowerPoint Presentation</vt:lpstr>
      <vt:lpstr>Microservices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Chris Busch</cp:lastModifiedBy>
  <cp:revision>594</cp:revision>
  <dcterms:created xsi:type="dcterms:W3CDTF">2010-04-12T23:12:02Z</dcterms:created>
  <dcterms:modified xsi:type="dcterms:W3CDTF">2016-10-17T16:11:44Z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