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726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9" r:id="rId11"/>
    <p:sldId id="718" r:id="rId12"/>
    <p:sldId id="720" r:id="rId13"/>
    <p:sldId id="721" r:id="rId14"/>
    <p:sldId id="722" r:id="rId15"/>
    <p:sldId id="723" r:id="rId16"/>
    <p:sldId id="724" r:id="rId17"/>
    <p:sldId id="725" r:id="rId18"/>
    <p:sldId id="709" r:id="rId19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  <p:cmAuthor id="1" name="Al Sargent" initials="A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76E"/>
    <a:srgbClr val="004080"/>
    <a:srgbClr val="E96C42"/>
    <a:srgbClr val="F16F3B"/>
    <a:srgbClr val="2E7CA2"/>
    <a:srgbClr val="1C7B70"/>
    <a:srgbClr val="AEBF2F"/>
    <a:srgbClr val="00685D"/>
    <a:srgbClr val="51A7BB"/>
    <a:srgbClr val="ADC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80276" autoAdjust="0"/>
  </p:normalViewPr>
  <p:slideViewPr>
    <p:cSldViewPr showGuides="1">
      <p:cViewPr varScale="1">
        <p:scale>
          <a:sx n="152" d="100"/>
          <a:sy n="152" d="100"/>
        </p:scale>
        <p:origin x="-880" y="-96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248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native applications, and bringing microservice architectures into production in the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  <p:sldLayoutId id="2147483700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3542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>
                <a:solidFill>
                  <a:srgbClr val="2C95DD"/>
                </a:solidFill>
              </a:rPr>
              <a:t>Cloud Native Workshop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Introduction to Spring Data 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455" y="3461916"/>
            <a:ext cx="789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rgbClr val="FFFFFF"/>
                </a:solidFill>
                <a:cs typeface="Arial"/>
              </a:rPr>
              <a:t>Pivotal Cloud Foundry</a:t>
            </a: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Review Spring Data</a:t>
            </a:r>
          </a:p>
          <a:p>
            <a:r>
              <a:rPr lang="en-US" b="1" dirty="0" smtClean="0">
                <a:solidFill>
                  <a:srgbClr val="2E7CA2"/>
                </a:solidFill>
              </a:rPr>
              <a:t>Spring Data Rest</a:t>
            </a:r>
            <a:endParaRPr lang="en-US" b="1" dirty="0">
              <a:solidFill>
                <a:srgbClr val="2E7CA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2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31775" indent="0">
              <a:buNone/>
            </a:pPr>
            <a:r>
              <a:rPr lang="en-US" dirty="0" smtClean="0"/>
              <a:t>The </a:t>
            </a:r>
            <a:r>
              <a:rPr lang="en-US" b="1" dirty="0"/>
              <a:t>goal</a:t>
            </a:r>
            <a:r>
              <a:rPr lang="en-US" dirty="0"/>
              <a:t> of the </a:t>
            </a:r>
            <a:r>
              <a:rPr lang="en-US" b="1" dirty="0"/>
              <a:t>Spring Data REST </a:t>
            </a:r>
            <a:r>
              <a:rPr lang="en-US" dirty="0"/>
              <a:t>project is to provide a solid foundation on which to expose </a:t>
            </a:r>
            <a:r>
              <a:rPr lang="en-US" b="1" dirty="0" smtClean="0"/>
              <a:t>CRUD</a:t>
            </a:r>
            <a:r>
              <a:rPr lang="en-US" dirty="0" smtClean="0"/>
              <a:t> </a:t>
            </a:r>
            <a:r>
              <a:rPr lang="en-US" dirty="0"/>
              <a:t>operations to your </a:t>
            </a:r>
            <a:r>
              <a:rPr lang="en-US" b="1" dirty="0"/>
              <a:t>repository managed entities </a:t>
            </a:r>
            <a:r>
              <a:rPr lang="en-US" dirty="0"/>
              <a:t>using plain </a:t>
            </a:r>
            <a:r>
              <a:rPr lang="en-US" b="1" dirty="0"/>
              <a:t>HTTP REST semantics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58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8153400" cy="1752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Spring Data Rest starter to the </a:t>
            </a:r>
            <a:r>
              <a:rPr lang="en-US" dirty="0" err="1"/>
              <a:t>pom.xml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&gt;spring-boot-starter-data-rest&lt;/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7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00" y="946647"/>
            <a:ext cx="7848600" cy="914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OrderRepository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Order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List&lt;Order&gt;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findByDate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(@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Param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E96C42"/>
                </a:solidFill>
                <a:latin typeface="Courier New"/>
                <a:cs typeface="Courier New"/>
              </a:rPr>
              <a:t>"date"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 Date date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231775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800" dirty="0"/>
              <a:t>For this repository, Spring Data REST exposes a collection resource at </a:t>
            </a:r>
            <a:r>
              <a:rPr lang="en-US" sz="1800" b="1" dirty="0">
                <a:latin typeface="Courier New"/>
                <a:cs typeface="Courier New"/>
              </a:rPr>
              <a:t>/orders</a:t>
            </a:r>
            <a:r>
              <a:rPr lang="en-US" sz="1800" dirty="0"/>
              <a:t>.</a:t>
            </a:r>
          </a:p>
          <a:p>
            <a:r>
              <a:rPr lang="en-US" sz="1800" dirty="0"/>
              <a:t>The path is derived from </a:t>
            </a:r>
            <a:r>
              <a:rPr lang="en-US" sz="1800"/>
              <a:t>the </a:t>
            </a:r>
            <a:r>
              <a:rPr lang="en-US" sz="1800" smtClean="0"/>
              <a:t>un-capitalized</a:t>
            </a:r>
            <a:r>
              <a:rPr lang="en-US" sz="1800" dirty="0" smtClean="0"/>
              <a:t>, </a:t>
            </a:r>
            <a:r>
              <a:rPr lang="en-US" sz="1800" dirty="0"/>
              <a:t>pluralized, simple class name of the domain class being managed.</a:t>
            </a:r>
          </a:p>
          <a:p>
            <a:r>
              <a:rPr lang="en-US" sz="1800" dirty="0"/>
              <a:t>It also exposes an item resource for each of the items managed by the repository under the URI template </a:t>
            </a:r>
            <a:r>
              <a:rPr lang="en-US" sz="1800" b="1" dirty="0">
                <a:latin typeface="Courier New"/>
                <a:cs typeface="Courier New"/>
              </a:rPr>
              <a:t>/orders/{id}</a:t>
            </a:r>
            <a:r>
              <a:rPr lang="en-US" sz="1800" dirty="0"/>
              <a:t>.</a:t>
            </a:r>
          </a:p>
          <a:p>
            <a:r>
              <a:rPr lang="en-US" sz="1800" dirty="0"/>
              <a:t>Custom queries are exported to </a:t>
            </a:r>
            <a:r>
              <a:rPr lang="en-US" sz="1800" b="1" dirty="0">
                <a:latin typeface="Courier New"/>
                <a:cs typeface="Courier New"/>
              </a:rPr>
              <a:t>/search</a:t>
            </a:r>
            <a:r>
              <a:rPr lang="en-US" sz="1800" dirty="0"/>
              <a:t>. E.g. </a:t>
            </a:r>
            <a:r>
              <a:rPr lang="en-US" sz="1800" b="1" dirty="0">
                <a:latin typeface="Courier New"/>
                <a:cs typeface="Courier New"/>
              </a:rPr>
              <a:t>/search/</a:t>
            </a:r>
            <a:r>
              <a:rPr lang="en-US" sz="1800" b="1" dirty="0" err="1">
                <a:latin typeface="Courier New"/>
                <a:cs typeface="Courier New"/>
              </a:rPr>
              <a:t>findByDate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79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30402"/>
            <a:ext cx="4800600" cy="3470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866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HATEOAS</a:t>
            </a:r>
            <a:br>
              <a:rPr lang="en-US" sz="28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Hypermedia as the Engine of Application State</a:t>
            </a:r>
            <a:r>
              <a:rPr lang="en-US" sz="2400" i="1" dirty="0" smtClean="0"/>
              <a:t>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581150"/>
            <a:ext cx="4357686" cy="2876550"/>
          </a:xfrm>
        </p:spPr>
        <p:txBody>
          <a:bodyPr/>
          <a:lstStyle/>
          <a:p>
            <a:r>
              <a:rPr lang="en-US" sz="1800" dirty="0"/>
              <a:t>Provides information to navigate the </a:t>
            </a:r>
            <a:r>
              <a:rPr lang="en-US" sz="1800" b="1" dirty="0"/>
              <a:t>REST</a:t>
            </a:r>
            <a:r>
              <a:rPr lang="en-US" sz="1800" dirty="0"/>
              <a:t> interface dynamically by including hypermedia links with responses</a:t>
            </a:r>
          </a:p>
          <a:p>
            <a:r>
              <a:rPr lang="en-US" sz="1800" dirty="0"/>
              <a:t>Differs from </a:t>
            </a:r>
            <a:r>
              <a:rPr lang="en-US" sz="1800" b="1" dirty="0"/>
              <a:t>SOA </a:t>
            </a:r>
            <a:r>
              <a:rPr lang="en-US" sz="1800" dirty="0"/>
              <a:t>based systems and WSDL-driven interfaces, in that a separate fixed specification is distributed</a:t>
            </a:r>
          </a:p>
          <a:p>
            <a:r>
              <a:rPr lang="en-US" sz="1800" b="1" dirty="0"/>
              <a:t>HAL</a:t>
            </a:r>
            <a:r>
              <a:rPr lang="en-US" sz="1800" dirty="0"/>
              <a:t> - Hypertext Application Language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76350"/>
            <a:ext cx="3940342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98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ALPS (Application-Level Profile)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Alps </a:t>
            </a:r>
            <a:r>
              <a:rPr lang="en-US" dirty="0"/>
              <a:t>is a data format for defining simple descriptions of application-level semantics.</a:t>
            </a:r>
          </a:p>
          <a:p>
            <a:r>
              <a:rPr lang="en-US" dirty="0"/>
              <a:t>Provides metadata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interact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r>
              <a:rPr lang="en-US" dirty="0"/>
              <a:t>.</a:t>
            </a:r>
          </a:p>
          <a:p>
            <a:r>
              <a:rPr lang="en-US" dirty="0"/>
              <a:t>Provides details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domain </a:t>
            </a:r>
            <a:r>
              <a:rPr lang="en-US" dirty="0"/>
              <a:t>representation,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14550"/>
            <a:ext cx="4902200" cy="208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743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1" y="133350"/>
            <a:ext cx="3200400" cy="4419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091" y="1200150"/>
            <a:ext cx="3532909" cy="3352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65188"/>
            <a:ext cx="8410575" cy="3382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http://localhost:8080/alps/</a:t>
            </a:r>
            <a:r>
              <a:rPr lang="en-US" sz="1800" dirty="0" smtClean="0"/>
              <a:t>persons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"version"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"1.0"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"descriptors" : [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//representation of domain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"person-representation"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"descriptors" : [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firstName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lastName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}]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"create-persons"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//operations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chemeClr val="bg1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133350"/>
            <a:ext cx="28781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"delete-person"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"patch-person"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"update-person"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 ]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0670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87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dirty="0" smtClean="0">
              <a:solidFill>
                <a:srgbClr val="2E7CA2"/>
              </a:solidFill>
            </a:endParaRPr>
          </a:p>
          <a:p>
            <a:r>
              <a:rPr lang="en-US" b="1" dirty="0" smtClean="0">
                <a:solidFill>
                  <a:srgbClr val="2E7CA2"/>
                </a:solidFill>
              </a:rPr>
              <a:t>Review </a:t>
            </a:r>
            <a:r>
              <a:rPr lang="en-US" b="1" dirty="0">
                <a:solidFill>
                  <a:srgbClr val="2E7CA2"/>
                </a:solidFill>
              </a:rPr>
              <a:t>Spring Data</a:t>
            </a:r>
          </a:p>
          <a:p>
            <a:r>
              <a:rPr lang="en-US" dirty="0" smtClean="0"/>
              <a:t>Spring Data 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074738"/>
            <a:ext cx="4586286" cy="338296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Spring Data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JPA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MongoDB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Redis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Solr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GemFire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47750"/>
            <a:ext cx="351101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1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7848600" cy="1447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the JPA starter to the </a:t>
            </a:r>
            <a:r>
              <a:rPr lang="en-US" dirty="0" err="1" smtClean="0"/>
              <a:t>pom.xml</a:t>
            </a:r>
            <a:endParaRPr lang="en-US" dirty="0" smtClean="0"/>
          </a:p>
          <a:p>
            <a:endParaRPr lang="en-US" dirty="0"/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jpa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18167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81150"/>
            <a:ext cx="8305800" cy="3048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19150"/>
            <a:ext cx="8548686" cy="37639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Tired of Creating/Maintaining Boilerplate Code?</a:t>
            </a:r>
          </a:p>
          <a:p>
            <a:pPr marL="0" indent="0">
              <a:buNone/>
            </a:pPr>
            <a:r>
              <a:rPr lang="en-US" sz="1600" dirty="0"/>
              <a:t>Use Spring Repositories. CRUD support added with no implementation required</a:t>
            </a:r>
            <a:r>
              <a:rPr lang="en-US" sz="1600" dirty="0" smtClean="0"/>
              <a:t>.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interface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extends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Serializable</a:t>
            </a: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extends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Saves the given entity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&lt;S extends T&gt; 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save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(S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the entity identified by the given id.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T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findOne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(ID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primaryKey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all entities.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Iterable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&lt;T&gt;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findAll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Deletes the given entity.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void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delete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(T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… more functionality omitted.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4348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733550"/>
            <a:ext cx="807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repository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Extend from the given repository and provide the </a:t>
            </a:r>
            <a:r>
              <a:rPr lang="en-US" sz="2000" b="1" dirty="0"/>
              <a:t>domain</a:t>
            </a:r>
            <a:r>
              <a:rPr lang="en-US" sz="2000" dirty="0"/>
              <a:t> and </a:t>
            </a:r>
            <a:r>
              <a:rPr lang="en-US" sz="2000" b="1" dirty="0"/>
              <a:t>id</a:t>
            </a:r>
            <a:r>
              <a:rPr lang="en-US" sz="2000" dirty="0"/>
              <a:t> classes: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CitiesRepository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Cities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60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7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8001000" cy="3429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required methods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PersonRepository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findByEmailAddressAndLastname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Enables the distinct flag for the query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findDistinctPeopleByLastnameOrFirstname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findPeopleDistinctByLastnameOrFirstname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Enabling ignoring case for an individual property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findByLastnameIgnoreCase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6002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 from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Strip prefixes : </a:t>
            </a:r>
            <a:r>
              <a:rPr lang="en-US" b="1" dirty="0">
                <a:latin typeface="Courier New"/>
                <a:cs typeface="Courier New"/>
              </a:rPr>
              <a:t>find...By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read...By</a:t>
            </a:r>
            <a:r>
              <a:rPr lang="en-US" dirty="0"/>
              <a:t>, and </a:t>
            </a:r>
            <a:r>
              <a:rPr lang="en-US" b="1" dirty="0" err="1">
                <a:latin typeface="Courier New"/>
                <a:cs typeface="Courier New"/>
              </a:rPr>
              <a:t>get..By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Introducing clause: </a:t>
            </a:r>
            <a:r>
              <a:rPr lang="en-US" b="1" dirty="0">
                <a:latin typeface="Courier New"/>
                <a:cs typeface="Courier New"/>
              </a:rPr>
              <a:t>Distinct</a:t>
            </a:r>
          </a:p>
          <a:p>
            <a:r>
              <a:rPr lang="en-US" dirty="0"/>
              <a:t>First </a:t>
            </a:r>
            <a:r>
              <a:rPr lang="en-US" b="1" dirty="0">
                <a:latin typeface="Courier New"/>
                <a:cs typeface="Courier New"/>
              </a:rPr>
              <a:t>By</a:t>
            </a:r>
            <a:r>
              <a:rPr lang="en-US" dirty="0"/>
              <a:t> acts as a delimiter to indicate start of criteria</a:t>
            </a:r>
          </a:p>
          <a:p>
            <a:r>
              <a:rPr lang="en-US" b="1" dirty="0">
                <a:latin typeface="Courier New"/>
                <a:cs typeface="Courier New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Or</a:t>
            </a:r>
          </a:p>
          <a:p>
            <a:r>
              <a:rPr lang="en-US" b="1" dirty="0">
                <a:latin typeface="Courier New"/>
                <a:cs typeface="Courier New"/>
              </a:rPr>
              <a:t>Between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LessThan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GreaterThan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Like</a:t>
            </a:r>
          </a:p>
          <a:p>
            <a:r>
              <a:rPr lang="en-US" b="1" dirty="0" err="1">
                <a:latin typeface="Courier New"/>
                <a:cs typeface="Courier New"/>
              </a:rPr>
              <a:t>IgnoreCase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471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00" y="1657350"/>
            <a:ext cx="8458200" cy="1524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@Query </a:t>
            </a:r>
            <a:r>
              <a:rPr lang="en-US" dirty="0" smtClean="0"/>
              <a:t>as an alternative to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JPA based repository using the @Query annotation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UserRepository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JpaRepository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174625" indent="0">
              <a:spcBef>
                <a:spcPts val="0"/>
              </a:spcBef>
              <a:buNone/>
            </a:pP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@Query("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select u from User u where </a:t>
            </a:r>
            <a:r>
              <a:rPr lang="en-US" sz="1600" b="1" dirty="0" err="1">
                <a:solidFill>
                  <a:srgbClr val="F16F3B"/>
                </a:solidFill>
                <a:latin typeface="Courier New"/>
                <a:cs typeface="Courier New"/>
              </a:rPr>
              <a:t>u.emailAddress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 = ?1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User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7672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59449</TotalTime>
  <Words>1110</Words>
  <Application>Microsoft Macintosh PowerPoint</Application>
  <PresentationFormat>On-screen Show (16:9)</PresentationFormat>
  <Paragraphs>165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Pivotal_interim_16x9_internal_040113 (2)</vt:lpstr>
      <vt:lpstr>PowerPoint Presentation</vt:lpstr>
      <vt:lpstr>Spring Data Rest</vt:lpstr>
      <vt:lpstr>What type of data?</vt:lpstr>
      <vt:lpstr>Import the required dependency</vt:lpstr>
      <vt:lpstr>Repositories</vt:lpstr>
      <vt:lpstr>Defining your own repository interface</vt:lpstr>
      <vt:lpstr>Add required methods as needed</vt:lpstr>
      <vt:lpstr>Query creation from method names</vt:lpstr>
      <vt:lpstr>@Query as an alternative to keywords</vt:lpstr>
      <vt:lpstr>Spring Data Rest</vt:lpstr>
      <vt:lpstr>Spring Data Rest</vt:lpstr>
      <vt:lpstr>Import the required dependency</vt:lpstr>
      <vt:lpstr>Export repositories</vt:lpstr>
      <vt:lpstr>RESTful API</vt:lpstr>
      <vt:lpstr>HATEOAS (Hypermedia as the Engine of Application State)</vt:lpstr>
      <vt:lpstr>ALPS (Application-Level Profile) </vt:lpstr>
      <vt:lpstr>ALPS explained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Chris Busch</cp:lastModifiedBy>
  <cp:revision>1579</cp:revision>
  <cp:lastPrinted>2016-10-17T16:07:23Z</cp:lastPrinted>
  <dcterms:created xsi:type="dcterms:W3CDTF">2013-04-01T23:04:03Z</dcterms:created>
  <dcterms:modified xsi:type="dcterms:W3CDTF">2016-10-17T16:12:45Z</dcterms:modified>
</cp:coreProperties>
</file>