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  <p:sldMasterId id="2147484106" r:id="rId2"/>
  </p:sldMasterIdLst>
  <p:notesMasterIdLst>
    <p:notesMasterId r:id="rId25"/>
  </p:notesMasterIdLst>
  <p:handoutMasterIdLst>
    <p:handoutMasterId r:id="rId26"/>
  </p:handoutMasterIdLst>
  <p:sldIdLst>
    <p:sldId id="601" r:id="rId3"/>
    <p:sldId id="625" r:id="rId4"/>
    <p:sldId id="640" r:id="rId5"/>
    <p:sldId id="652" r:id="rId6"/>
    <p:sldId id="641" r:id="rId7"/>
    <p:sldId id="642" r:id="rId8"/>
    <p:sldId id="643" r:id="rId9"/>
    <p:sldId id="644" r:id="rId10"/>
    <p:sldId id="651" r:id="rId11"/>
    <p:sldId id="645" r:id="rId12"/>
    <p:sldId id="646" r:id="rId13"/>
    <p:sldId id="647" r:id="rId14"/>
    <p:sldId id="649" r:id="rId15"/>
    <p:sldId id="650" r:id="rId16"/>
    <p:sldId id="653" r:id="rId17"/>
    <p:sldId id="654" r:id="rId18"/>
    <p:sldId id="655" r:id="rId19"/>
    <p:sldId id="656" r:id="rId20"/>
    <p:sldId id="657" r:id="rId21"/>
    <p:sldId id="658" r:id="rId22"/>
    <p:sldId id="659" r:id="rId23"/>
    <p:sldId id="63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78F7F-26D9-5349-8465-DE81DE4A8EAD}">
          <p14:sldIdLst>
            <p14:sldId id="601"/>
            <p14:sldId id="625"/>
            <p14:sldId id="640"/>
          </p14:sldIdLst>
        </p14:section>
        <p14:section name="What is Spring Boot?" id="{CC8E7D27-8B1B-2A4B-A194-C8512DD3DCE5}">
          <p14:sldIdLst>
            <p14:sldId id="652"/>
            <p14:sldId id="641"/>
            <p14:sldId id="642"/>
            <p14:sldId id="643"/>
            <p14:sldId id="644"/>
            <p14:sldId id="651"/>
            <p14:sldId id="645"/>
            <p14:sldId id="646"/>
            <p14:sldId id="647"/>
            <p14:sldId id="649"/>
            <p14:sldId id="650"/>
            <p14:sldId id="653"/>
            <p14:sldId id="654"/>
            <p14:sldId id="655"/>
            <p14:sldId id="656"/>
            <p14:sldId id="657"/>
            <p14:sldId id="658"/>
            <p14:sldId id="659"/>
            <p14:sldId id="6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800000"/>
    <a:srgbClr val="FFFFCC"/>
    <a:srgbClr val="AA0000"/>
    <a:srgbClr val="000000"/>
    <a:srgbClr val="008774"/>
    <a:srgbClr val="4C4C4C"/>
    <a:srgbClr val="01A38F"/>
    <a:srgbClr val="1F2E38"/>
    <a:srgbClr val="5CA830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6" autoAdjust="0"/>
    <p:restoredTop sz="86513" autoAdjust="0"/>
  </p:normalViewPr>
  <p:slideViewPr>
    <p:cSldViewPr snapToGrid="0" snapToObjects="1">
      <p:cViewPr>
        <p:scale>
          <a:sx n="125" d="100"/>
          <a:sy n="125" d="100"/>
        </p:scale>
        <p:origin x="-704" y="-176"/>
      </p:cViewPr>
      <p:guideLst>
        <p:guide orient="horz" pos="162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4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A6F38-38DF-DE40-AB66-462ED217F8D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B6B83-2671-7D4F-84D0-2C2B1277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F78E-2479-8240-A539-D96ACB7BCA91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BE90-FDBE-A44D-9062-5A5D1585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0201833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84077" y="0"/>
            <a:ext cx="4659923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4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71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16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20" r:id="rId4"/>
    <p:sldLayoutId id="214748412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Boot - Basics</a:t>
            </a: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Getting started with Spring Boot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6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Deployment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Our “Hello World” example bundles Tomcat inside the application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Runs as an executable JAR</a:t>
            </a:r>
            <a:endParaRPr lang="en-US" sz="20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Boot apps can also be deployed into an existing application server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As a familiar WAR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Putting it all together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3596640"/>
            <a:ext cx="3911600" cy="12142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2480" y="1176251"/>
            <a:ext cx="3505200" cy="3579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mvn</a:t>
            </a:r>
            <a:r>
              <a:rPr lang="en-US" dirty="0" smtClean="0">
                <a:solidFill>
                  <a:schemeClr val="tx1"/>
                </a:solidFill>
              </a:rPr>
              <a:t> package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480" y="1958570"/>
            <a:ext cx="3505200" cy="3579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helloApp-0.0.1-SNAPSHOT.jar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2480" y="2781531"/>
            <a:ext cx="4287520" cy="357909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java –jar helloApp-0.0.1-SNAPSHOT.jar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60720" y="1063379"/>
            <a:ext cx="3129280" cy="5723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Maven command to generate an archive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84720" y="1971039"/>
            <a:ext cx="1605280" cy="33528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Generated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84240" y="2780419"/>
            <a:ext cx="2905760" cy="35902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App stated on command line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73520" y="3972560"/>
            <a:ext cx="2316480" cy="3149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App runs on port 8080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>
            <a:off x="4297680" y="1349570"/>
            <a:ext cx="1463040" cy="563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  <a:endCxn id="8" idx="3"/>
          </p:cNvCxnSpPr>
          <p:nvPr/>
        </p:nvCxnSpPr>
        <p:spPr>
          <a:xfrm flipH="1" flipV="1">
            <a:off x="4297680" y="2137525"/>
            <a:ext cx="2987040" cy="1154"/>
          </a:xfrm>
          <a:prstGeom prst="straightConnector1">
            <a:avLst/>
          </a:prstGeom>
          <a:ln w="12700" cmpd="sng"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9" idx="3"/>
          </p:cNvCxnSpPr>
          <p:nvPr/>
        </p:nvCxnSpPr>
        <p:spPr>
          <a:xfrm flipH="1">
            <a:off x="5080000" y="2959930"/>
            <a:ext cx="904240" cy="556"/>
          </a:xfrm>
          <a:prstGeom prst="straightConnector1">
            <a:avLst/>
          </a:prstGeom>
          <a:ln w="12700" cmpd="sng"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>
            <a:off x="4704080" y="4130040"/>
            <a:ext cx="1869440" cy="0"/>
          </a:xfrm>
          <a:prstGeom prst="straightConnector1">
            <a:avLst/>
          </a:prstGeom>
          <a:ln w="12700" cmpd="sng"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ym typeface="Arial"/>
              </a:rPr>
              <a:t>What is Spring Boot?</a:t>
            </a:r>
          </a:p>
          <a:p>
            <a:pPr lvl="1">
              <a:buClr>
                <a:srgbClr val="008774"/>
              </a:buClr>
            </a:pPr>
            <a:r>
              <a:rPr lang="en-US" sz="2000" dirty="0">
                <a:sym typeface="Arial"/>
              </a:rPr>
              <a:t>Definition and Hello World example</a:t>
            </a:r>
          </a:p>
          <a:p>
            <a:pPr>
              <a:buClr>
                <a:srgbClr val="008774"/>
              </a:buClr>
            </a:pPr>
            <a:r>
              <a:rPr lang="en-US" sz="2400" b="1" dirty="0">
                <a:sym typeface="Arial"/>
              </a:rPr>
              <a:t>Dependency Management</a:t>
            </a:r>
          </a:p>
          <a:p>
            <a:pPr>
              <a:buClr>
                <a:srgbClr val="008774"/>
              </a:buClr>
            </a:pPr>
            <a:r>
              <a:rPr lang="en-US" sz="2400" dirty="0">
                <a:sym typeface="Arial"/>
              </a:rPr>
              <a:t>Ease of Use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How to use Spring Boot?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Add the appropriate Spring Boot dependencies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The easiest is to use a dependency management tool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Boot works with Maven, </a:t>
            </a:r>
            <a:r>
              <a:rPr lang="en-US" sz="2400" dirty="0" err="1" smtClean="0">
                <a:sym typeface="Arial"/>
              </a:rPr>
              <a:t>Gradle</a:t>
            </a:r>
            <a:r>
              <a:rPr lang="en-US" sz="2400" dirty="0" smtClean="0">
                <a:sym typeface="Arial"/>
              </a:rPr>
              <a:t>, Ant/Ivy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Out content here will show Maven</a:t>
            </a:r>
            <a:endParaRPr lang="en-US" sz="2000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Boot Parent POM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Parent POM defines ke</a:t>
            </a:r>
            <a:r>
              <a:rPr lang="en-US" sz="2400" dirty="0" smtClean="0">
                <a:sym typeface="Arial"/>
              </a:rPr>
              <a:t>y versions of dependencies and Maven plugins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" y="2482042"/>
            <a:ext cx="5222240" cy="1416396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&lt;parent&gt;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	&lt;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org.springframework.boot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	&lt;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&gt;spring-boot-starter-parent&lt;/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	&lt;version&gt;1.3.0.RELEASE&lt;/version&gt;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&lt;/parent&gt;</a:t>
            </a:r>
            <a:endParaRPr lang="en-US" sz="1600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42640" y="4246418"/>
            <a:ext cx="4551680" cy="660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Defines properties for dependencies, for example ${</a:t>
            </a:r>
            <a:r>
              <a:rPr lang="en-US" sz="1400" dirty="0" err="1" smtClean="0">
                <a:solidFill>
                  <a:schemeClr val="tx1"/>
                </a:solidFill>
              </a:rPr>
              <a:t>spring.version</a:t>
            </a:r>
            <a:r>
              <a:rPr lang="en-US" sz="1400" dirty="0" smtClean="0">
                <a:solidFill>
                  <a:schemeClr val="tx1"/>
                </a:solidFill>
              </a:rPr>
              <a:t>} = 4.2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0"/>
          </p:cNvCxnSpPr>
          <p:nvPr/>
        </p:nvCxnSpPr>
        <p:spPr>
          <a:xfrm flipH="1" flipV="1">
            <a:off x="4368800" y="3230880"/>
            <a:ext cx="1249680" cy="10155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Web Dependencies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Everything you need to develop a web application with Spring</a:t>
            </a:r>
            <a:endParaRPr lang="en-US" sz="2400" dirty="0" smtClean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" y="2055322"/>
            <a:ext cx="6024880" cy="1612438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&lt;dependencies&gt;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&lt;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dependency&gt;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		&lt;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org.springframework.boot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		&lt;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&gt;spring-boot-starter-web&lt;/</a:t>
            </a:r>
            <a:r>
              <a:rPr lang="en-US" sz="1600" dirty="0" err="1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chemeClr val="tx1"/>
                </a:solidFill>
                <a:sym typeface="Arial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&lt;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/dependency&gt;</a:t>
            </a:r>
          </a:p>
          <a:p>
            <a:pPr>
              <a:buClr>
                <a:srgbClr val="008774"/>
              </a:buClr>
            </a:pPr>
            <a:r>
              <a:rPr lang="en-US" sz="1600" dirty="0" smtClean="0">
                <a:solidFill>
                  <a:schemeClr val="tx1"/>
                </a:solidFill>
                <a:sym typeface="Arial"/>
              </a:rPr>
              <a:t>&lt;</a:t>
            </a:r>
            <a:r>
              <a:rPr lang="en-US" sz="1600" dirty="0">
                <a:solidFill>
                  <a:schemeClr val="tx1"/>
                </a:solidFill>
                <a:sym typeface="Arial"/>
              </a:rPr>
              <a:t>/dependencies&gt;</a:t>
            </a:r>
            <a:endParaRPr lang="en-US" sz="1600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105400" y="3404870"/>
            <a:ext cx="2524760" cy="1421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Resolves: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spring-web-*.jar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spring-</a:t>
            </a:r>
            <a:r>
              <a:rPr lang="en-US" sz="1400" dirty="0" err="1" smtClean="0">
                <a:solidFill>
                  <a:schemeClr val="tx1"/>
                </a:solidFill>
              </a:rPr>
              <a:t>webmvc</a:t>
            </a:r>
            <a:r>
              <a:rPr lang="en-US" sz="1400" dirty="0" smtClean="0">
                <a:solidFill>
                  <a:schemeClr val="tx1"/>
                </a:solidFill>
              </a:rPr>
              <a:t>-*.jar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tomcat-*.jar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jackson-databind</a:t>
            </a:r>
            <a:r>
              <a:rPr lang="en-US" sz="1400" dirty="0" smtClean="0">
                <a:solidFill>
                  <a:schemeClr val="tx1"/>
                </a:solidFill>
              </a:rPr>
              <a:t>-*.jar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…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 flipV="1">
            <a:off x="4572000" y="3058161"/>
            <a:ext cx="533400" cy="1057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5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Boot Parent POM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What is Spring Boot?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Definition and Hello World example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Dependency Management</a:t>
            </a: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Ease of Use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5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Externalized Properties</a:t>
            </a:r>
            <a:br>
              <a:rPr lang="en-US" sz="3600" dirty="0" smtClean="0">
                <a:solidFill>
                  <a:schemeClr val="accent1"/>
                </a:solidFill>
                <a:sym typeface="Arial"/>
              </a:rPr>
            </a:br>
            <a:r>
              <a:rPr lang="en-US" sz="1800" dirty="0" err="1" smtClean="0">
                <a:solidFill>
                  <a:schemeClr val="accent1"/>
                </a:solidFill>
                <a:sym typeface="Arial"/>
              </a:rPr>
              <a:t>application.properties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Developers commonly externalize properties to files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Easily consumable via Spring </a:t>
            </a:r>
            <a:r>
              <a:rPr lang="en-US" sz="2000" dirty="0" err="1" smtClean="0">
                <a:sym typeface="Arial"/>
              </a:rPr>
              <a:t>PropertySource</a:t>
            </a: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But Developers name / locate their files different ways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Boot automatically looks for </a:t>
            </a:r>
            <a:r>
              <a:rPr lang="en-US" sz="2400" b="1" i="1" dirty="0" err="1" smtClean="0">
                <a:solidFill>
                  <a:srgbClr val="800000"/>
                </a:solidFill>
                <a:sym typeface="Arial"/>
              </a:rPr>
              <a:t>application.properties</a:t>
            </a:r>
            <a:r>
              <a:rPr lang="en-US" sz="2400" b="1" i="1" dirty="0" smtClean="0">
                <a:solidFill>
                  <a:srgbClr val="800000"/>
                </a:solidFill>
                <a:sym typeface="Arial"/>
              </a:rPr>
              <a:t> </a:t>
            </a:r>
            <a:r>
              <a:rPr lang="en-US" sz="2400" dirty="0" smtClean="0">
                <a:sym typeface="Arial"/>
              </a:rPr>
              <a:t>in the classpath root</a:t>
            </a: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Starter POMs declare the properties to use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Check the reference documentation to know which properties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smtClean="0">
                <a:sym typeface="Arial"/>
              </a:rPr>
              <a:t>can be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3180080"/>
            <a:ext cx="2936240" cy="718358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database.host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localhost</a:t>
            </a:r>
            <a:endParaRPr lang="en-US" sz="1600" dirty="0" smtClean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database.user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=admin</a:t>
            </a:r>
            <a:endParaRPr lang="en-US" sz="1600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05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Controlling Log Level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Boot can control the log </a:t>
            </a:r>
            <a:r>
              <a:rPr lang="en-US" sz="2400" dirty="0" err="1" smtClean="0">
                <a:sym typeface="Arial"/>
              </a:rPr>
              <a:t>leve</a:t>
            </a:r>
            <a:endParaRPr lang="en-US" sz="24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Just set it in the </a:t>
            </a:r>
            <a:r>
              <a:rPr lang="en-US" sz="2000" b="1" i="1" dirty="0" err="1">
                <a:solidFill>
                  <a:srgbClr val="800000"/>
                </a:solidFill>
                <a:sym typeface="Arial"/>
              </a:rPr>
              <a:t>application.properties</a:t>
            </a:r>
            <a:endParaRPr lang="en-US" sz="20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Works with most logging frameworks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Java </a:t>
            </a:r>
            <a:r>
              <a:rPr lang="en-US" sz="2000" dirty="0" err="1" smtClean="0">
                <a:sym typeface="Arial"/>
              </a:rPr>
              <a:t>Util</a:t>
            </a:r>
            <a:r>
              <a:rPr lang="en-US" sz="2000" dirty="0" smtClean="0">
                <a:sym typeface="Arial"/>
              </a:rPr>
              <a:t> Logging, </a:t>
            </a:r>
            <a:r>
              <a:rPr lang="en-US" sz="2000" dirty="0" err="1" smtClean="0">
                <a:sym typeface="Arial"/>
              </a:rPr>
              <a:t>Logback</a:t>
            </a:r>
            <a:r>
              <a:rPr lang="en-US" sz="2000" dirty="0" smtClean="0">
                <a:sym typeface="Arial"/>
              </a:rPr>
              <a:t>, Log4J, Log4J2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2952981"/>
            <a:ext cx="4521200" cy="718358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>
                <a:solidFill>
                  <a:schemeClr val="tx1"/>
                </a:solidFill>
                <a:sym typeface="Arial"/>
              </a:rPr>
              <a:t>l</a:t>
            </a: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ogging.level.org.springframework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=DEBUG</a:t>
            </a: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logging.level.com.acme.your.code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=INFO</a:t>
            </a:r>
            <a:endParaRPr lang="en-US" sz="1600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1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err="1" smtClean="0">
                <a:solidFill>
                  <a:schemeClr val="accent1"/>
                </a:solidFill>
                <a:sym typeface="Arial"/>
              </a:rPr>
              <a:t>DataSource</a:t>
            </a:r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 Configuration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442975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Use either </a:t>
            </a:r>
            <a:r>
              <a:rPr lang="en-US" sz="2400" i="1" dirty="0" smtClean="0">
                <a:solidFill>
                  <a:srgbClr val="800000"/>
                </a:solidFill>
                <a:sym typeface="Arial"/>
              </a:rPr>
              <a:t>spring-boot-starter-</a:t>
            </a:r>
            <a:r>
              <a:rPr lang="en-US" sz="2400" i="1" dirty="0" err="1" smtClean="0">
                <a:solidFill>
                  <a:srgbClr val="800000"/>
                </a:solidFill>
                <a:sym typeface="Arial"/>
              </a:rPr>
              <a:t>jdbc</a:t>
            </a:r>
            <a:r>
              <a:rPr lang="en-US" sz="2400" i="1" dirty="0" smtClean="0">
                <a:solidFill>
                  <a:srgbClr val="800000"/>
                </a:solidFill>
                <a:sym typeface="Arial"/>
              </a:rPr>
              <a:t> </a:t>
            </a:r>
            <a:r>
              <a:rPr lang="en-US" sz="2400" dirty="0" smtClean="0">
                <a:sym typeface="Arial"/>
              </a:rPr>
              <a:t>or </a:t>
            </a:r>
            <a:r>
              <a:rPr lang="en-US" sz="2400" i="1" dirty="0" smtClean="0">
                <a:solidFill>
                  <a:srgbClr val="800000"/>
                </a:solidFill>
                <a:sym typeface="Arial"/>
              </a:rPr>
              <a:t>spring-boot-starter-data-</a:t>
            </a:r>
            <a:r>
              <a:rPr lang="en-US" sz="2400" i="1" dirty="0" err="1" smtClean="0">
                <a:solidFill>
                  <a:srgbClr val="800000"/>
                </a:solidFill>
                <a:sym typeface="Arial"/>
              </a:rPr>
              <a:t>jpa</a:t>
            </a:r>
            <a:r>
              <a:rPr lang="en-US" sz="2400" dirty="0" smtClean="0">
                <a:sym typeface="Arial"/>
              </a:rPr>
              <a:t> and include a JDBC driver on classpath</a:t>
            </a:r>
            <a:endParaRPr lang="en-US" sz="20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Declare </a:t>
            </a:r>
            <a:r>
              <a:rPr lang="en-US" sz="2400" dirty="0" err="1" smtClean="0">
                <a:sym typeface="Arial"/>
              </a:rPr>
              <a:t>propeties</a:t>
            </a: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That’s It!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Spring Boot will create a </a:t>
            </a:r>
            <a:r>
              <a:rPr lang="en-US" sz="2000" dirty="0" err="1" smtClean="0">
                <a:sym typeface="Arial"/>
              </a:rPr>
              <a:t>DataSource</a:t>
            </a:r>
            <a:r>
              <a:rPr lang="en-US" sz="2000" dirty="0" smtClean="0">
                <a:sym typeface="Arial"/>
              </a:rPr>
              <a:t> with properties set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Will even use a connection pool if the library is found on the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smtClean="0">
                <a:sym typeface="Arial"/>
              </a:rPr>
              <a:t>classpath!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68400" y="2225040"/>
            <a:ext cx="5242560" cy="13208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spring.datasource.url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jdbc:mysql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://</a:t>
            </a: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localhost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/test</a:t>
            </a: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spring.datasource.username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dbuser</a:t>
            </a:r>
            <a:endParaRPr lang="en-US" sz="1600" dirty="0" smtClean="0">
              <a:solidFill>
                <a:schemeClr val="tx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spring.datasource.password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=password</a:t>
            </a: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spring.datasource.driver</a:t>
            </a:r>
            <a:r>
              <a:rPr lang="en-US" sz="1600" dirty="0" smtClean="0">
                <a:solidFill>
                  <a:schemeClr val="tx1"/>
                </a:solidFill>
                <a:sym typeface="Arial"/>
              </a:rPr>
              <a:t>-class-name=</a:t>
            </a:r>
            <a:r>
              <a:rPr lang="en-US" sz="1600" dirty="0" err="1" smtClean="0">
                <a:solidFill>
                  <a:schemeClr val="tx1"/>
                </a:solidFill>
                <a:sym typeface="Arial"/>
              </a:rPr>
              <a:t>com.mysql.jdbc.Driver</a:t>
            </a:r>
            <a:endParaRPr lang="en-US" sz="1600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1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What is Spring Boot?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applications typically require a lot of setup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Consider working with JPA. You need:</a:t>
            </a:r>
          </a:p>
          <a:p>
            <a:pPr lvl="2">
              <a:buClr>
                <a:srgbClr val="008774"/>
              </a:buClr>
            </a:pPr>
            <a:r>
              <a:rPr lang="en-US" sz="1800" dirty="0" err="1" smtClean="0">
                <a:sym typeface="Arial"/>
              </a:rPr>
              <a:t>Datasource</a:t>
            </a:r>
            <a:r>
              <a:rPr lang="en-US" sz="1800" dirty="0" smtClean="0">
                <a:sym typeface="Arial"/>
              </a:rPr>
              <a:t>, </a:t>
            </a:r>
            <a:r>
              <a:rPr lang="en-US" sz="1800" dirty="0" err="1" smtClean="0">
                <a:sym typeface="Arial"/>
              </a:rPr>
              <a:t>TransactionManager</a:t>
            </a:r>
            <a:r>
              <a:rPr lang="en-US" sz="1800" dirty="0" smtClean="0">
                <a:sym typeface="Arial"/>
              </a:rPr>
              <a:t>, </a:t>
            </a:r>
            <a:r>
              <a:rPr lang="en-US" sz="1800" dirty="0" err="1" smtClean="0">
                <a:sym typeface="Arial"/>
              </a:rPr>
              <a:t>EntityManagerFactory</a:t>
            </a:r>
            <a:r>
              <a:rPr lang="en-US" sz="1800" dirty="0" smtClean="0">
                <a:sym typeface="Arial"/>
              </a:rPr>
              <a:t> …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Consider a web MVC app. You need:</a:t>
            </a:r>
          </a:p>
          <a:p>
            <a:pPr lvl="2">
              <a:buClr>
                <a:srgbClr val="008774"/>
              </a:buClr>
            </a:pPr>
            <a:r>
              <a:rPr lang="en-US" sz="1800" dirty="0" err="1" smtClean="0">
                <a:sym typeface="Arial"/>
              </a:rPr>
              <a:t>WebApplicationInitializer</a:t>
            </a:r>
            <a:r>
              <a:rPr lang="en-US" sz="1800" dirty="0" smtClean="0">
                <a:sym typeface="Arial"/>
              </a:rPr>
              <a:t> + </a:t>
            </a:r>
            <a:r>
              <a:rPr lang="en-US" sz="1800" dirty="0" err="1" smtClean="0">
                <a:sym typeface="Arial"/>
              </a:rPr>
              <a:t>web.xml</a:t>
            </a:r>
            <a:r>
              <a:rPr lang="en-US" sz="1800" dirty="0" smtClean="0">
                <a:sym typeface="Arial"/>
              </a:rPr>
              <a:t>, </a:t>
            </a:r>
            <a:r>
              <a:rPr lang="en-US" sz="1800" dirty="0" err="1" smtClean="0">
                <a:sym typeface="Arial"/>
              </a:rPr>
              <a:t>ContextLoaderListener</a:t>
            </a:r>
            <a:r>
              <a:rPr lang="en-US" sz="1800" dirty="0" smtClean="0">
                <a:sym typeface="Arial"/>
              </a:rPr>
              <a:t>, </a:t>
            </a:r>
            <a:r>
              <a:rPr lang="en-US" sz="1800" dirty="0" err="1" smtClean="0">
                <a:sym typeface="Arial"/>
              </a:rPr>
              <a:t>DispatcherServlet</a:t>
            </a:r>
            <a:r>
              <a:rPr lang="en-US" sz="1800" dirty="0" smtClean="0">
                <a:sym typeface="Arial"/>
              </a:rPr>
              <a:t>, …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An MVC app using JPA would need all of this</a:t>
            </a:r>
            <a:endParaRPr lang="en-US" dirty="0"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BUT: much of this is predictable</a:t>
            </a:r>
          </a:p>
          <a:p>
            <a:pPr lvl="1">
              <a:buClr>
                <a:srgbClr val="008774"/>
              </a:buClr>
            </a:pPr>
            <a:r>
              <a:rPr lang="en-US" sz="1800" dirty="0" smtClean="0">
                <a:sym typeface="Arial"/>
              </a:rPr>
              <a:t>Spring Boot can do most of this setup for you</a:t>
            </a:r>
            <a:endParaRPr lang="en-US" sz="1800" dirty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Web Application Convenience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Boot automatically configures Spring MVC </a:t>
            </a:r>
            <a:r>
              <a:rPr lang="en-US" sz="2400" dirty="0" err="1" smtClean="0">
                <a:sym typeface="Arial"/>
              </a:rPr>
              <a:t>DispatcherServlet</a:t>
            </a:r>
            <a:r>
              <a:rPr lang="en-US" sz="2400" dirty="0" smtClean="0">
                <a:sym typeface="Arial"/>
              </a:rPr>
              <a:t> and @</a:t>
            </a:r>
            <a:r>
              <a:rPr lang="en-US" sz="2400" dirty="0" err="1" smtClean="0">
                <a:sym typeface="Arial"/>
              </a:rPr>
              <a:t>EnableWebMvc</a:t>
            </a:r>
            <a:r>
              <a:rPr lang="en-US" sz="2400" dirty="0" smtClean="0">
                <a:sym typeface="Arial"/>
              </a:rPr>
              <a:t> defaults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When spring-</a:t>
            </a:r>
            <a:r>
              <a:rPr lang="en-US" sz="2000" dirty="0" err="1" smtClean="0">
                <a:sym typeface="Arial"/>
              </a:rPr>
              <a:t>webmvc</a:t>
            </a:r>
            <a:r>
              <a:rPr lang="en-US" sz="2000" dirty="0" smtClean="0">
                <a:sym typeface="Arial"/>
              </a:rPr>
              <a:t>*.jar on classpath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Static resources served from the classpath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0000FF"/>
                </a:solidFill>
                <a:sym typeface="Arial"/>
              </a:rPr>
              <a:t>/static</a:t>
            </a:r>
            <a:r>
              <a:rPr lang="en-US" sz="2000" dirty="0" smtClean="0">
                <a:sym typeface="Arial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sym typeface="Arial"/>
              </a:rPr>
              <a:t>/public</a:t>
            </a:r>
            <a:r>
              <a:rPr lang="en-US" sz="2000" dirty="0" smtClean="0">
                <a:sym typeface="Arial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sym typeface="Arial"/>
              </a:rPr>
              <a:t>/resources </a:t>
            </a:r>
            <a:r>
              <a:rPr lang="en-US" sz="2000" dirty="0" smtClean="0">
                <a:sym typeface="Arial"/>
              </a:rPr>
              <a:t>or </a:t>
            </a:r>
            <a:r>
              <a:rPr lang="en-US" sz="2000" dirty="0" smtClean="0">
                <a:solidFill>
                  <a:srgbClr val="0000FF"/>
                </a:solidFill>
                <a:sym typeface="Arial"/>
              </a:rPr>
              <a:t>/META-INF/resources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Templates server from </a:t>
            </a:r>
            <a:r>
              <a:rPr lang="en-US" sz="2400" dirty="0" smtClean="0">
                <a:solidFill>
                  <a:srgbClr val="0000FF"/>
                </a:solidFill>
                <a:sym typeface="Arial"/>
              </a:rPr>
              <a:t>/templates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When Velocity, </a:t>
            </a:r>
            <a:r>
              <a:rPr lang="en-US" sz="2000" dirty="0" err="1" smtClean="0">
                <a:sym typeface="Arial"/>
              </a:rPr>
              <a:t>Freemarker</a:t>
            </a:r>
            <a:r>
              <a:rPr lang="en-US" sz="2000" dirty="0" smtClean="0">
                <a:sym typeface="Arial"/>
              </a:rPr>
              <a:t>, </a:t>
            </a:r>
            <a:r>
              <a:rPr lang="en-US" sz="2000" dirty="0" err="1" smtClean="0">
                <a:sym typeface="Arial"/>
              </a:rPr>
              <a:t>Thymeleaf</a:t>
            </a:r>
            <a:r>
              <a:rPr lang="en-US" sz="2000" dirty="0" smtClean="0">
                <a:sym typeface="Arial"/>
              </a:rPr>
              <a:t>, or Groovy on classpath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Provides default / error mapping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Easily overridden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Summary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Boot speeds up Spring application development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You always have full control and insight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Nothing is generated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No special runtime requirements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No servlet container needed (if you want)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e.g. ideal for microservices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Stay tuned for even more features in future releases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0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What is Spring Boot?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An opinionated runtime for Spring Projects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Supports different project types, like Web and Batch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Handles most low-level, predictable setup for you</a:t>
            </a: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It is not: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A code generator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An IDE plugin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b="1" dirty="0" smtClean="0">
                <a:sym typeface="Arial"/>
              </a:rPr>
              <a:t>What is Spring Boot?</a:t>
            </a:r>
          </a:p>
          <a:p>
            <a:pPr lvl="1">
              <a:buClr>
                <a:srgbClr val="008774"/>
              </a:buClr>
            </a:pPr>
            <a:r>
              <a:rPr lang="en-US" sz="2000" b="1" dirty="0" smtClean="0">
                <a:sym typeface="Arial"/>
              </a:rPr>
              <a:t>Definition and Hello World example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Dependency Management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Ease of Use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Opinionated Runtime?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Spring Boot uses sensible defaults, “opinions”, mostly based on the classpath contents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For Example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Sets up a JPA Entity Manager Factory if a JPA implementation is on the classpath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Creates a default Spring MVC setup, if Spring MVC is on the classpath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Everything can be overridden easily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But most of the time it, its not needed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Example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Only 3 files needed to get a running Spring application</a:t>
            </a:r>
            <a:endParaRPr lang="en-US" sz="2400" dirty="0">
              <a:sym typeface="Arial"/>
            </a:endParaRPr>
          </a:p>
          <a:p>
            <a:pPr lvl="1">
              <a:buClr>
                <a:srgbClr val="008774"/>
              </a:buClr>
            </a:pP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Setup Spring Boot dependencies</a:t>
            </a:r>
          </a:p>
          <a:p>
            <a:pPr lvl="1">
              <a:buClr>
                <a:srgbClr val="008774"/>
              </a:buClr>
            </a:pP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endParaRPr lang="en-US" sz="2000" dirty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Basic Spring MVC controller</a:t>
            </a:r>
          </a:p>
          <a:p>
            <a:pPr lvl="1">
              <a:buClr>
                <a:srgbClr val="008774"/>
              </a:buClr>
            </a:pPr>
            <a:endParaRPr lang="en-US" sz="2000" dirty="0" smtClean="0">
              <a:sym typeface="Arial"/>
            </a:endParaRPr>
          </a:p>
          <a:p>
            <a:pPr lvl="1">
              <a:buClr>
                <a:srgbClr val="008774"/>
              </a:buClr>
            </a:pPr>
            <a:endParaRPr lang="en-US" sz="2000" dirty="0"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Application launcher</a:t>
            </a:r>
            <a:endParaRPr lang="en-US" sz="2000" dirty="0"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241636" y="1893455"/>
            <a:ext cx="2043546" cy="3694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pom.xml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41636" y="3015673"/>
            <a:ext cx="2043546" cy="3694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HelloController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41636" y="4103516"/>
            <a:ext cx="2043546" cy="3694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9920" y="944881"/>
            <a:ext cx="4551680" cy="3661756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&lt;parent&gt;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&lt;</a:t>
            </a:r>
            <a:r>
              <a:rPr lang="en-US" sz="1100" b="1" dirty="0" err="1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100" b="1" dirty="0">
                <a:solidFill>
                  <a:schemeClr val="tx1"/>
                </a:solidFill>
                <a:sym typeface="Arial"/>
              </a:rPr>
              <a:t>&gt;</a:t>
            </a:r>
            <a:r>
              <a:rPr lang="en-US" sz="1100" b="1" dirty="0" err="1">
                <a:solidFill>
                  <a:schemeClr val="tx1"/>
                </a:solidFill>
                <a:sym typeface="Arial"/>
              </a:rPr>
              <a:t>org.springframework.boot</a:t>
            </a:r>
            <a:r>
              <a:rPr lang="en-US" sz="1100" b="1" dirty="0">
                <a:solidFill>
                  <a:schemeClr val="tx1"/>
                </a:solidFill>
                <a:sym typeface="Arial"/>
              </a:rPr>
              <a:t>&lt;/</a:t>
            </a:r>
            <a:r>
              <a:rPr lang="en-US" sz="1100" b="1" dirty="0" err="1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100" b="1" dirty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&lt;</a:t>
            </a:r>
            <a:r>
              <a:rPr lang="en-US" sz="1100" b="1" dirty="0" err="1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100" b="1" dirty="0">
                <a:solidFill>
                  <a:schemeClr val="tx1"/>
                </a:solidFill>
                <a:sym typeface="Arial"/>
              </a:rPr>
              <a:t>&gt;spring-boot-starter-parent&lt;/</a:t>
            </a:r>
            <a:r>
              <a:rPr lang="en-US" sz="1100" b="1" dirty="0" err="1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100" b="1" dirty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&lt;version&gt;1.3.0.RELEASE&lt;/version&gt;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&lt;/parent&gt;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&lt;dependencies&gt;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	&lt;dependency&gt;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		&lt;</a:t>
            </a:r>
            <a:r>
              <a:rPr lang="en-US" sz="1100" b="1" dirty="0" err="1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100" b="1" dirty="0">
                <a:solidFill>
                  <a:schemeClr val="tx1"/>
                </a:solidFill>
                <a:sym typeface="Arial"/>
              </a:rPr>
              <a:t>&gt;</a:t>
            </a:r>
            <a:r>
              <a:rPr lang="en-US" sz="1100" b="1" dirty="0" err="1">
                <a:solidFill>
                  <a:schemeClr val="tx1"/>
                </a:solidFill>
                <a:sym typeface="Arial"/>
              </a:rPr>
              <a:t>org.springframework.boot</a:t>
            </a:r>
            <a:r>
              <a:rPr lang="en-US" sz="1100" b="1" dirty="0">
                <a:solidFill>
                  <a:schemeClr val="tx1"/>
                </a:solidFill>
                <a:sym typeface="Arial"/>
              </a:rPr>
              <a:t>&lt;/</a:t>
            </a:r>
            <a:r>
              <a:rPr lang="en-US" sz="1100" b="1" dirty="0" err="1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100" b="1" dirty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		&lt;</a:t>
            </a:r>
            <a:r>
              <a:rPr lang="en-US" sz="1100" b="1" dirty="0" err="1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100" b="1" dirty="0">
                <a:solidFill>
                  <a:schemeClr val="tx1"/>
                </a:solidFill>
                <a:sym typeface="Arial"/>
              </a:rPr>
              <a:t>&gt;spring-boot-starter-web&lt;/</a:t>
            </a:r>
            <a:r>
              <a:rPr lang="en-US" sz="1100" b="1" dirty="0" err="1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100" b="1" dirty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	&lt;/dependency&gt;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&lt;/dependencies&gt;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&lt;build&gt;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&lt;plugins&gt;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	&lt;plugin&gt;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		&lt;</a:t>
            </a:r>
            <a:r>
              <a:rPr lang="en-US" sz="1100" b="1" dirty="0" err="1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100" b="1" dirty="0">
                <a:solidFill>
                  <a:schemeClr val="tx1"/>
                </a:solidFill>
                <a:sym typeface="Arial"/>
              </a:rPr>
              <a:t>&gt;</a:t>
            </a:r>
            <a:r>
              <a:rPr lang="en-US" sz="1100" b="1" dirty="0" err="1">
                <a:solidFill>
                  <a:schemeClr val="tx1"/>
                </a:solidFill>
                <a:sym typeface="Arial"/>
              </a:rPr>
              <a:t>org.springframework.boot</a:t>
            </a:r>
            <a:r>
              <a:rPr lang="en-US" sz="1100" b="1" dirty="0">
                <a:solidFill>
                  <a:schemeClr val="tx1"/>
                </a:solidFill>
                <a:sym typeface="Arial"/>
              </a:rPr>
              <a:t>&lt;/</a:t>
            </a:r>
            <a:r>
              <a:rPr lang="en-US" sz="1100" b="1" dirty="0" err="1">
                <a:solidFill>
                  <a:schemeClr val="tx1"/>
                </a:solidFill>
                <a:sym typeface="Arial"/>
              </a:rPr>
              <a:t>groupId</a:t>
            </a:r>
            <a:r>
              <a:rPr lang="en-US" sz="1100" b="1" dirty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		&lt;</a:t>
            </a:r>
            <a:r>
              <a:rPr lang="en-US" sz="1100" b="1" dirty="0" err="1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100" b="1" dirty="0">
                <a:solidFill>
                  <a:schemeClr val="tx1"/>
                </a:solidFill>
                <a:sym typeface="Arial"/>
              </a:rPr>
              <a:t>&gt;spring-boot-maven-plugin&lt;/</a:t>
            </a:r>
            <a:r>
              <a:rPr lang="en-US" sz="1100" b="1" dirty="0" err="1">
                <a:solidFill>
                  <a:schemeClr val="tx1"/>
                </a:solidFill>
                <a:sym typeface="Arial"/>
              </a:rPr>
              <a:t>artifactId</a:t>
            </a:r>
            <a:r>
              <a:rPr lang="en-US" sz="1100" b="1" dirty="0">
                <a:solidFill>
                  <a:schemeClr val="tx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	&lt;/plugin&gt;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	&lt;/plugins&gt;</a:t>
            </a:r>
          </a:p>
          <a:p>
            <a:pPr>
              <a:buClr>
                <a:srgbClr val="008774"/>
              </a:buClr>
            </a:pPr>
            <a:r>
              <a:rPr lang="en-US" sz="1100" b="1" dirty="0">
                <a:solidFill>
                  <a:schemeClr val="tx1"/>
                </a:solidFill>
                <a:sym typeface="Arial"/>
              </a:rPr>
              <a:t>&lt;/build&gt;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– Maven Descriptor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798589" y="1242658"/>
            <a:ext cx="1293091" cy="37980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25869" y="2990085"/>
            <a:ext cx="2540000" cy="9316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Spring MVC Embedded Tomcat Jackson…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>
            <a:off x="4355407" y="1432560"/>
            <a:ext cx="144318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4074160" y="2672080"/>
            <a:ext cx="1551709" cy="7838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26470" y="4607021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pom.xml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690091"/>
            <a:ext cx="4283364" cy="1916545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– Spring MVC Controller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An </a:t>
            </a:r>
            <a:r>
              <a:rPr lang="en-US" sz="2400" dirty="0" err="1" smtClean="0">
                <a:sym typeface="Arial"/>
              </a:rPr>
              <a:t>RESTful</a:t>
            </a:r>
            <a:r>
              <a:rPr lang="en-US" sz="2400" dirty="0" smtClean="0">
                <a:sym typeface="Arial"/>
              </a:rPr>
              <a:t> controller to keep this example simple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Returns a String as the body of the HTTP Response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ym typeface="Arial"/>
              </a:rPr>
              <a:t>No view involved</a:t>
            </a:r>
          </a:p>
          <a:p>
            <a:pPr>
              <a:buClr>
                <a:srgbClr val="008774"/>
              </a:buClr>
            </a:pPr>
            <a:endParaRPr lang="en-US" sz="2400" dirty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ym typeface="Arial"/>
              </a:rPr>
              <a:t>@</a:t>
            </a:r>
            <a:r>
              <a:rPr lang="en-US" sz="1400" dirty="0" err="1" smtClean="0">
                <a:sym typeface="Arial"/>
              </a:rPr>
              <a:t>RestController</a:t>
            </a:r>
            <a:endParaRPr lang="en-US" sz="14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rgbClr val="660066"/>
                </a:solidFill>
                <a:sym typeface="Arial"/>
              </a:rPr>
              <a:t>public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sym typeface="Arial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class</a:t>
            </a:r>
            <a:r>
              <a:rPr lang="en-US" sz="1400" dirty="0" smtClean="0">
                <a:sym typeface="Arial"/>
              </a:rPr>
              <a:t> </a:t>
            </a:r>
            <a:r>
              <a:rPr lang="en-US" sz="1400" dirty="0" err="1" smtClean="0">
                <a:sym typeface="Arial"/>
              </a:rPr>
              <a:t>HelloController</a:t>
            </a:r>
            <a:r>
              <a:rPr lang="en-US" sz="1400" dirty="0" smtClean="0">
                <a:sym typeface="Arial"/>
              </a:rPr>
              <a:t> {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	</a:t>
            </a:r>
            <a:r>
              <a:rPr lang="en-US" sz="1400" dirty="0" smtClean="0">
                <a:sym typeface="Arial"/>
              </a:rPr>
              <a:t>@</a:t>
            </a:r>
            <a:r>
              <a:rPr lang="en-US" sz="1400" dirty="0" err="1" smtClean="0">
                <a:sym typeface="Arial"/>
              </a:rPr>
              <a:t>RequestMapping</a:t>
            </a:r>
            <a:r>
              <a:rPr lang="en-US" sz="1400" dirty="0" smtClean="0">
                <a:sym typeface="Arial"/>
              </a:rPr>
              <a:t>(“/”)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	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public</a:t>
            </a:r>
            <a:r>
              <a:rPr lang="en-US" sz="1400" dirty="0" smtClean="0">
                <a:sym typeface="Arial"/>
              </a:rPr>
              <a:t> String hello() {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	</a:t>
            </a:r>
            <a:r>
              <a:rPr lang="en-US" sz="1400" dirty="0" smtClean="0">
                <a:sym typeface="Arial"/>
              </a:rPr>
              <a:t>	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return</a:t>
            </a:r>
            <a:r>
              <a:rPr lang="en-US" sz="1400" dirty="0" smtClean="0">
                <a:sym typeface="Arial"/>
              </a:rPr>
              <a:t> “Greetings from Spring Boot!”;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	</a:t>
            </a:r>
            <a:r>
              <a:rPr lang="en-US" sz="1400" dirty="0" smtClean="0">
                <a:sym typeface="Arial"/>
              </a:rPr>
              <a:t>}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2886" y="4722152"/>
            <a:ext cx="1332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660066"/>
                </a:solidFill>
              </a:rPr>
              <a:t>Controller.java</a:t>
            </a:r>
            <a:endParaRPr lang="en-US" sz="1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690091"/>
            <a:ext cx="4729480" cy="1916545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– Application Class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ym typeface="Arial"/>
              </a:rPr>
              <a:t>@</a:t>
            </a:r>
            <a:r>
              <a:rPr lang="en-US" sz="2400" dirty="0" err="1" smtClean="0">
                <a:sym typeface="Arial"/>
              </a:rPr>
              <a:t>SpringBootApplication</a:t>
            </a:r>
            <a:r>
              <a:rPr lang="en-US" sz="2400" dirty="0" smtClean="0">
                <a:sym typeface="Arial"/>
              </a:rPr>
              <a:t> annotation enables Spring Boot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ym typeface="Arial"/>
              </a:rPr>
              <a:t>Runs Tomcat </a:t>
            </a:r>
            <a:r>
              <a:rPr lang="en-US" sz="1600" i="1" u="sng" dirty="0" smtClean="0">
                <a:sym typeface="Arial"/>
              </a:rPr>
              <a:t>embedded</a:t>
            </a:r>
          </a:p>
          <a:p>
            <a:pPr marL="457200" lvl="1" indent="0">
              <a:buClr>
                <a:srgbClr val="008774"/>
              </a:buClr>
              <a:buNone/>
            </a:pPr>
            <a:endParaRPr lang="en-US" sz="2400" dirty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14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1400" dirty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ym typeface="Arial"/>
              </a:rPr>
              <a:t>@</a:t>
            </a:r>
            <a:r>
              <a:rPr lang="en-US" sz="1400" dirty="0" err="1" smtClean="0">
                <a:sym typeface="Arial"/>
              </a:rPr>
              <a:t>SpringBootApplication</a:t>
            </a:r>
            <a:endParaRPr lang="en-US" sz="14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rgbClr val="660066"/>
                </a:solidFill>
                <a:sym typeface="Arial"/>
              </a:rPr>
              <a:t>public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sym typeface="Arial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class</a:t>
            </a:r>
            <a:r>
              <a:rPr lang="en-US" sz="1400" dirty="0" smtClean="0">
                <a:sym typeface="Arial"/>
              </a:rPr>
              <a:t> Application {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14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	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public</a:t>
            </a:r>
            <a:r>
              <a:rPr lang="en-US" sz="1400" dirty="0" smtClean="0">
                <a:sym typeface="Arial"/>
              </a:rPr>
              <a:t> static void main(String[] </a:t>
            </a:r>
            <a:r>
              <a:rPr lang="en-US" sz="1400" dirty="0" err="1" smtClean="0">
                <a:sym typeface="Arial"/>
              </a:rPr>
              <a:t>args</a:t>
            </a:r>
            <a:r>
              <a:rPr lang="en-US" sz="1400" dirty="0" smtClean="0">
                <a:sym typeface="Arial"/>
              </a:rPr>
              <a:t>) {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	</a:t>
            </a:r>
            <a:r>
              <a:rPr lang="en-US" sz="1400" dirty="0" smtClean="0">
                <a:sym typeface="Arial"/>
              </a:rPr>
              <a:t>	</a:t>
            </a:r>
            <a:r>
              <a:rPr lang="en-US" sz="1400" dirty="0" err="1" smtClean="0">
                <a:solidFill>
                  <a:srgbClr val="660066"/>
                </a:solidFill>
                <a:sym typeface="Arial"/>
              </a:rPr>
              <a:t>SpringApplication.run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(</a:t>
            </a:r>
            <a:r>
              <a:rPr lang="en-US" sz="1400" dirty="0" err="1" smtClean="0">
                <a:solidFill>
                  <a:srgbClr val="660066"/>
                </a:solidFill>
                <a:sym typeface="Arial"/>
              </a:rPr>
              <a:t>Application.class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, </a:t>
            </a:r>
            <a:r>
              <a:rPr lang="en-US" sz="1400" dirty="0" err="1" smtClean="0">
                <a:solidFill>
                  <a:srgbClr val="660066"/>
                </a:solidFill>
                <a:sym typeface="Arial"/>
              </a:rPr>
              <a:t>args</a:t>
            </a:r>
            <a:r>
              <a:rPr lang="en-US" sz="1400" dirty="0" smtClean="0">
                <a:solidFill>
                  <a:srgbClr val="660066"/>
                </a:solidFill>
                <a:sym typeface="Arial"/>
              </a:rPr>
              <a:t>);</a:t>
            </a:r>
            <a:endParaRPr lang="en-US" sz="1400" dirty="0" smtClean="0"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	</a:t>
            </a:r>
            <a:r>
              <a:rPr lang="en-US" sz="1400" dirty="0" smtClean="0">
                <a:sym typeface="Arial"/>
              </a:rPr>
              <a:t>}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ym typeface="Arial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9071" y="4722152"/>
            <a:ext cx="1442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660066"/>
                </a:solidFill>
              </a:rPr>
              <a:t>Application.java</a:t>
            </a:r>
            <a:endParaRPr lang="en-US" sz="1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26756</TotalTime>
  <Words>802</Words>
  <Application>Microsoft Macintosh PowerPoint</Application>
  <PresentationFormat>On-screen Show (16:9)</PresentationFormat>
  <Paragraphs>214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Pivotal Main</vt:lpstr>
      <vt:lpstr>1_Pivotal Main</vt:lpstr>
      <vt:lpstr>PowerPoint Presentation</vt:lpstr>
      <vt:lpstr>What is Spring Boot?</vt:lpstr>
      <vt:lpstr>What is Spring Boot?</vt:lpstr>
      <vt:lpstr>Topics in this Session</vt:lpstr>
      <vt:lpstr>Opinionated Runtime?</vt:lpstr>
      <vt:lpstr>Hello World Example</vt:lpstr>
      <vt:lpstr>Hello World – Maven Descriptor</vt:lpstr>
      <vt:lpstr>Hello World – Spring MVC Controller</vt:lpstr>
      <vt:lpstr>Hello World – Application Class</vt:lpstr>
      <vt:lpstr>Deployment</vt:lpstr>
      <vt:lpstr>Putting it all together</vt:lpstr>
      <vt:lpstr>Topics in this Session</vt:lpstr>
      <vt:lpstr>How to use Spring Boot?</vt:lpstr>
      <vt:lpstr>Spring Boot Parent POM</vt:lpstr>
      <vt:lpstr>Spring Web Dependencies</vt:lpstr>
      <vt:lpstr>Spring Boot Parent POM</vt:lpstr>
      <vt:lpstr>Externalized Properties application.properties</vt:lpstr>
      <vt:lpstr>Controlling Log Level</vt:lpstr>
      <vt:lpstr>DataSource Configuration</vt:lpstr>
      <vt:lpstr>Web Application Convenience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 Lee</dc:creator>
  <cp:lastModifiedBy>Paul Hopper</cp:lastModifiedBy>
  <cp:revision>1056</cp:revision>
  <cp:lastPrinted>2015-08-14T15:58:30Z</cp:lastPrinted>
  <dcterms:created xsi:type="dcterms:W3CDTF">2015-05-27T14:59:12Z</dcterms:created>
  <dcterms:modified xsi:type="dcterms:W3CDTF">2016-02-28T23:32:03Z</dcterms:modified>
</cp:coreProperties>
</file>