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  <p:sldMasterId id="2147483698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28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6" name="Shape 136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5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5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0" name="Shape 150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7" name="Shape 187" descr="Pivotal_White.png"/>
          <p:cNvPicPr preferRelativeResize="0"/>
          <p:nvPr/>
        </p:nvPicPr>
        <p:blipFill rotWithShape="1">
          <a:blip r:embed="rId3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Service Overview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Pivotal Cloud Foundry Services</a:t>
            </a: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4294967295"/>
          </p:nvPr>
        </p:nvSpPr>
        <p:spPr>
          <a:xfrm>
            <a:off x="3756025" y="1038225"/>
            <a:ext cx="5387975" cy="338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Operated ‘as a Service’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Configured and integrated to enable push button deployment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Full lifecycle management - software updates and patching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Bind to apps through an easy-to-use interface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Common view into access control and audit trails across a breadth of services</a:t>
            </a:r>
            <a:endParaRPr/>
          </a:p>
        </p:txBody>
      </p:sp>
      <p:pic>
        <p:nvPicPr>
          <p:cNvPr id="381" name="Shape 381" descr="MP90043102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75" y="1219200"/>
            <a:ext cx="29845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 rot="-1560000">
            <a:off x="1222375" y="2574925"/>
            <a:ext cx="1031875" cy="5238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Stardos Stencil"/>
              <a:buNone/>
            </a:pPr>
            <a:r>
              <a:rPr lang="en-US" sz="2800" b="0" i="0" u="none">
                <a:solidFill>
                  <a:srgbClr val="FF0000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EASY</a:t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84" name="Shape 384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5" name="Shape 3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Shape 386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387" name="Shape 38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PCF Marketplace</a:t>
            </a:r>
            <a:endParaRPr/>
          </a:p>
        </p:txBody>
      </p:sp>
      <p:pic>
        <p:nvPicPr>
          <p:cNvPr id="395" name="Shape 395" descr="Servic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512" y="903287"/>
            <a:ext cx="4002087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 descr="ServicesMarketplace.tif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50" y="2116137"/>
            <a:ext cx="4029075" cy="2503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95262" y="1136650"/>
            <a:ext cx="4243387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 Services Ecosystem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accessibility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Quick, self-provisioning</a:t>
            </a:r>
            <a:endParaRPr/>
          </a:p>
        </p:txBody>
      </p:sp>
      <p:pic>
        <p:nvPicPr>
          <p:cNvPr id="398" name="Shape 398" descr="Screen Shot 2015-08-10 at 2.37.24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7275" y="717550"/>
            <a:ext cx="2732087" cy="206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Shape 399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00" name="Shape 400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1" name="Shape 4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Shape 402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03" name="Shape 403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31787" y="1857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 for Pivotal Cloud Foundry</a:t>
            </a:r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4294967295"/>
          </p:nvPr>
        </p:nvSpPr>
        <p:spPr>
          <a:xfrm>
            <a:off x="331787" y="860425"/>
            <a:ext cx="52466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as a Service for Your Applications</a:t>
            </a:r>
            <a:endParaRPr/>
          </a:p>
          <a:p>
            <a:pPr marL="342900" marR="0" lvl="0" indent="-254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body" idx="4294967295"/>
          </p:nvPr>
        </p:nvSpPr>
        <p:spPr>
          <a:xfrm>
            <a:off x="331787" y="1325562"/>
            <a:ext cx="4465637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Minimized effort to create, configure, and manage a MySQL cluster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Multi-node cluster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replication across nodes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Failover functionality ensures app traffic only routed to healthy nodes</a:t>
            </a:r>
            <a:endParaRPr/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3350" y="9525"/>
            <a:ext cx="1101725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1250" y="1760537"/>
            <a:ext cx="4222750" cy="219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Shape 41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16" name="Shape 41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7" name="Shape 4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Shape 418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19" name="Shape 41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Key-Value Store and Cache as a Service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 for Pivotal Cloud Foundry </a:t>
            </a: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0" y="1419225"/>
            <a:ext cx="8410575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/>
              <a:t>On-Demand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 </a:t>
            </a:r>
            <a:r>
              <a:rPr lang="en-US"/>
              <a:t>Instances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persistence to disk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Consolidated logging and monitoring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 health monitoring, and recovery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4312" y="0"/>
            <a:ext cx="952500" cy="103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Shape 430"/>
          <p:cNvGrpSpPr/>
          <p:nvPr/>
        </p:nvGrpSpPr>
        <p:grpSpPr>
          <a:xfrm>
            <a:off x="5524500" y="1450975"/>
            <a:ext cx="3032125" cy="2886054"/>
            <a:chOff x="0" y="0"/>
            <a:chExt cx="2147483647" cy="2147483647"/>
          </a:xfrm>
        </p:grpSpPr>
        <p:sp>
          <p:nvSpPr>
            <p:cNvPr id="431" name="Shape 431"/>
            <p:cNvSpPr txBox="1"/>
            <p:nvPr/>
          </p:nvSpPr>
          <p:spPr>
            <a:xfrm>
              <a:off x="194510651" y="1637186823"/>
              <a:ext cx="1952972995" cy="510296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7C3A"/>
                </a:buClr>
                <a:buFont typeface="Arial"/>
                <a:buNone/>
              </a:pPr>
              <a:r>
                <a:rPr lang="en-US" sz="1200" b="0" i="1" u="none">
                  <a:solidFill>
                    <a:srgbClr val="F27C3A"/>
                  </a:solidFill>
                  <a:latin typeface="Arial"/>
                  <a:ea typeface="Arial"/>
                  <a:cs typeface="Arial"/>
                  <a:sym typeface="Arial"/>
                </a:rPr>
                <a:t>Pre-provisioned VMs in the ‘pool’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7C3A"/>
                </a:buClr>
                <a:buFont typeface="Arial"/>
                <a:buNone/>
              </a:pPr>
              <a:r>
                <a:rPr lang="en-US" sz="1200" b="0" i="1" u="none">
                  <a:solidFill>
                    <a:srgbClr val="F27C3A"/>
                  </a:solidFill>
                  <a:latin typeface="Arial"/>
                  <a:ea typeface="Arial"/>
                  <a:cs typeface="Arial"/>
                  <a:sym typeface="Arial"/>
                </a:rPr>
                <a:t>Ready to be created as instances and bound with apps</a:t>
              </a:r>
              <a:endParaRPr/>
            </a:p>
          </p:txBody>
        </p:sp>
        <p:grpSp>
          <p:nvGrpSpPr>
            <p:cNvPr id="432" name="Shape 432"/>
            <p:cNvGrpSpPr/>
            <p:nvPr/>
          </p:nvGrpSpPr>
          <p:grpSpPr>
            <a:xfrm>
              <a:off x="0" y="0"/>
              <a:ext cx="2036090792" cy="1817975039"/>
              <a:chOff x="0" y="0"/>
              <a:chExt cx="2147483647" cy="2147483647"/>
            </a:xfrm>
          </p:grpSpPr>
          <p:sp>
            <p:nvSpPr>
              <p:cNvPr id="433" name="Shape 433"/>
              <p:cNvSpPr txBox="1"/>
              <p:nvPr/>
            </p:nvSpPr>
            <p:spPr>
              <a:xfrm>
                <a:off x="0" y="301426504"/>
                <a:ext cx="903314510" cy="243779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Binding</a:t>
                </a:r>
                <a:endParaRPr/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668818182" y="0"/>
                <a:ext cx="1038803283" cy="30139416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27C3A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 Application</a:t>
                </a:r>
                <a:endParaRPr/>
              </a:p>
            </p:txBody>
          </p:sp>
          <p:cxnSp>
            <p:nvCxnSpPr>
              <p:cNvPr id="435" name="Shape 435"/>
              <p:cNvCxnSpPr/>
              <p:nvPr/>
            </p:nvCxnSpPr>
            <p:spPr>
              <a:xfrm>
                <a:off x="1188294233" y="301427142"/>
                <a:ext cx="5056702" cy="35534284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33928A"/>
                </a:solidFill>
                <a:prstDash val="solid"/>
                <a:miter lim="8000"/>
                <a:headEnd type="none" w="sm" len="sm"/>
                <a:tailEnd type="triangle" w="lg" len="lg"/>
              </a:ln>
            </p:spPr>
          </p:cxnSp>
          <p:grpSp>
            <p:nvGrpSpPr>
              <p:cNvPr id="436" name="Shape 436"/>
              <p:cNvGrpSpPr/>
              <p:nvPr/>
            </p:nvGrpSpPr>
            <p:grpSpPr>
              <a:xfrm>
                <a:off x="323469688" y="606571849"/>
                <a:ext cx="1756687127" cy="372958808"/>
                <a:chOff x="0" y="0"/>
                <a:chExt cx="2147483647" cy="2147483647"/>
              </a:xfrm>
            </p:grpSpPr>
            <p:sp>
              <p:nvSpPr>
                <p:cNvPr id="437" name="Shape 437"/>
                <p:cNvSpPr txBox="1"/>
                <p:nvPr/>
              </p:nvSpPr>
              <p:spPr>
                <a:xfrm>
                  <a:off x="0" y="0"/>
                  <a:ext cx="2147483647" cy="187116083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Shape 438"/>
                <p:cNvSpPr txBox="1"/>
                <p:nvPr/>
              </p:nvSpPr>
              <p:spPr>
                <a:xfrm>
                  <a:off x="828078466" y="1223536713"/>
                  <a:ext cx="671191595" cy="923946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/>
                </a:p>
              </p:txBody>
            </p:sp>
          </p:grpSp>
          <p:sp>
            <p:nvSpPr>
              <p:cNvPr id="439" name="Shape 439"/>
              <p:cNvSpPr/>
              <p:nvPr/>
            </p:nvSpPr>
            <p:spPr>
              <a:xfrm>
                <a:off x="80090231" y="1014157559"/>
                <a:ext cx="168063420" cy="770879644"/>
              </a:xfrm>
              <a:prstGeom prst="leftBrace">
                <a:avLst>
                  <a:gd name="adj1" fmla="val 347"/>
                  <a:gd name="adj2" fmla="val 50000"/>
                </a:avLst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" name="Shape 440"/>
              <p:cNvCxnSpPr/>
              <p:nvPr/>
            </p:nvCxnSpPr>
            <p:spPr>
              <a:xfrm>
                <a:off x="80090231" y="1399598957"/>
                <a:ext cx="167312625" cy="747884689"/>
              </a:xfrm>
              <a:prstGeom prst="curvedConnector3">
                <a:avLst>
                  <a:gd name="adj1" fmla="val -51860"/>
                </a:avLst>
              </a:prstGeom>
              <a:noFill/>
              <a:ln w="254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stealth" w="med" len="med"/>
              </a:ln>
            </p:spPr>
          </p:cxnSp>
          <p:sp>
            <p:nvSpPr>
              <p:cNvPr id="441" name="Shape 441"/>
              <p:cNvSpPr txBox="1"/>
              <p:nvPr/>
            </p:nvSpPr>
            <p:spPr>
              <a:xfrm>
                <a:off x="239217390" y="656769958"/>
                <a:ext cx="1908266256" cy="208554096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 </a:t>
                </a:r>
                <a:r>
                  <a:rPr lang="en-US" sz="11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(Redis process)</a:t>
                </a:r>
                <a:endParaRPr/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324167944" y="1551885746"/>
                <a:ext cx="1735813565" cy="224065776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  <p:sp>
            <p:nvSpPr>
              <p:cNvPr id="443" name="Shape 443"/>
              <p:cNvSpPr txBox="1"/>
              <p:nvPr/>
            </p:nvSpPr>
            <p:spPr>
              <a:xfrm>
                <a:off x="324167944" y="1297209221"/>
                <a:ext cx="1735813565" cy="224065776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  <p:sp>
            <p:nvSpPr>
              <p:cNvPr id="444" name="Shape 444"/>
              <p:cNvSpPr txBox="1"/>
              <p:nvPr/>
            </p:nvSpPr>
            <p:spPr>
              <a:xfrm>
                <a:off x="324167944" y="1042734890"/>
                <a:ext cx="1735813565" cy="224065776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</p:grpSp>
      </p:grpSp>
      <p:grpSp>
        <p:nvGrpSpPr>
          <p:cNvPr id="445" name="Shape 44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46" name="Shape 44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7" name="Shape 4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safely send and receive messages at scale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RabbitMQ for Pivotal Cloud Foundry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366712" y="1419225"/>
            <a:ext cx="405765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broker for communication between servers, applications and devices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available queues, flexible routing, support for multiple protocols and client libraries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 range of client libraries, in all languages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button deployment and upgrades of a RabbitMQ Cluster</a:t>
            </a:r>
            <a:endParaRPr/>
          </a:p>
          <a:p>
            <a:pPr marL="342900" marR="0" lvl="0" indent="-241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5" y="36512"/>
            <a:ext cx="1122362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4362" y="1279525"/>
            <a:ext cx="4460875" cy="2954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Shape 457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58" name="Shape 458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9" name="Shape 4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 smtClean="0"/>
              <a:t>Demo</a:t>
            </a:r>
            <a:endParaRPr dirty="0"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Marketplace Walkthrough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Create/Bind MySQL Database</a:t>
            </a:r>
            <a:endParaRPr dirty="0"/>
          </a:p>
        </p:txBody>
      </p:sp>
      <p:grpSp>
        <p:nvGrpSpPr>
          <p:cNvPr id="466" name="Shape 466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67" name="Shape 467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8" name="Shape 4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Shape 469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70" name="Shape 47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provision test database instances?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your “production approved” database products?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the data products would you like to use in production but cannot? </a:t>
            </a:r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1" i="0" u="none">
                <a:solidFill>
                  <a:srgbClr val="4D4D4D"/>
                </a:solidFill>
              </a:rPr>
              <a:t>Services Overview</a:t>
            </a:r>
            <a:endParaRPr b="1"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4D4D4D"/>
                </a:solidFill>
              </a:rPr>
              <a:t>Health, Events, &amp; Logging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900">
                <a:solidFill>
                  <a:srgbClr val="4D4D4D"/>
                </a:solidFill>
              </a:rPr>
              <a:t>latform &amp; Application Patching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 Overview</a:t>
            </a:r>
            <a:endParaRPr sz="1900" b="0" i="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4D4D4D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34575" y="1070690"/>
            <a:ext cx="2398800" cy="30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</a:t>
            </a: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211" name="Shape 211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12" name="Shape 212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3" name="Shape 2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Shape 221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22" name="Shape 22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Speed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20950" y="2829400"/>
            <a:ext cx="2868900" cy="17289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994150" y="2208212"/>
            <a:ext cx="2185987" cy="2185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808537" y="3197225"/>
            <a:ext cx="13668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 flipH="1">
            <a:off x="2776537" y="2208212"/>
            <a:ext cx="2187575" cy="2185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 rot="10800000" flipH="1">
            <a:off x="3994150" y="922337"/>
            <a:ext cx="2185987" cy="2185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 rot="10800000">
            <a:off x="2763837" y="922337"/>
            <a:ext cx="2185987" cy="2185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2771775" y="922337"/>
            <a:ext cx="3408361" cy="3473451"/>
            <a:chOff x="-315912" y="1881187"/>
            <a:chExt cx="4383086" cy="4465638"/>
          </a:xfrm>
        </p:grpSpPr>
        <p:sp>
          <p:nvSpPr>
            <p:cNvPr id="242" name="Shape 242"/>
            <p:cNvSpPr/>
            <p:nvPr/>
          </p:nvSpPr>
          <p:spPr>
            <a:xfrm>
              <a:off x="1255712" y="3533775"/>
              <a:ext cx="2811462" cy="281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 flipH="1">
              <a:off x="-315912" y="3533775"/>
              <a:ext cx="2811462" cy="281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 rot="10800000" flipH="1">
              <a:off x="1255712" y="1881187"/>
              <a:ext cx="2811462" cy="281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-315912" y="1881187"/>
              <a:ext cx="2811462" cy="2813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2886812" y="1495175"/>
            <a:ext cx="1242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Data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4916487" y="1535112"/>
            <a:ext cx="1244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970212" y="3279775"/>
            <a:ext cx="124301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3841750" y="2360612"/>
            <a:ext cx="1271587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 Cloud Foundry</a:t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242887" y="1128712"/>
            <a:ext cx="9018344" cy="3229000"/>
            <a:chOff x="0" y="0"/>
            <a:chExt cx="2147483646" cy="2147483647"/>
          </a:xfrm>
        </p:grpSpPr>
        <p:cxnSp>
          <p:nvCxnSpPr>
            <p:cNvPr id="251" name="Shape 251"/>
            <p:cNvCxnSpPr/>
            <p:nvPr/>
          </p:nvCxnSpPr>
          <p:spPr>
            <a:xfrm rot="10800000" flipH="1">
              <a:off x="420738001" y="1670252423"/>
              <a:ext cx="228703242" cy="169980841"/>
            </a:xfrm>
            <a:prstGeom prst="straightConnector1">
              <a:avLst/>
            </a:prstGeom>
            <a:noFill/>
            <a:ln w="25400" cap="flat" cmpd="sng">
              <a:solidFill>
                <a:srgbClr val="33928A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52" name="Shape 252"/>
            <p:cNvSpPr txBox="1"/>
            <p:nvPr/>
          </p:nvSpPr>
          <p:spPr>
            <a:xfrm>
              <a:off x="0" y="1756826519"/>
              <a:ext cx="552667718" cy="30723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lang="en-US" sz="1200" b="1">
                  <a:solidFill>
                    <a:srgbClr val="008881"/>
                  </a:solidFill>
                </a:rPr>
                <a:t>-</a:t>
              </a: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Mobile Services</a:t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1673822520" y="1840249542"/>
              <a:ext cx="473661126" cy="307234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lang="en-US" sz="1200" b="1">
                  <a:solidFill>
                    <a:srgbClr val="008881"/>
                  </a:solidFill>
                </a:rPr>
                <a:t>-</a:t>
              </a: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Application Framework</a:t>
              </a:r>
              <a:endParaRPr/>
            </a:p>
          </p:txBody>
        </p:sp>
        <p:cxnSp>
          <p:nvCxnSpPr>
            <p:cNvPr id="254" name="Shape 254"/>
            <p:cNvCxnSpPr/>
            <p:nvPr/>
          </p:nvCxnSpPr>
          <p:spPr>
            <a:xfrm>
              <a:off x="1487164165" y="1642278234"/>
              <a:ext cx="189766881" cy="225937732"/>
            </a:xfrm>
            <a:prstGeom prst="straightConnector1">
              <a:avLst/>
            </a:prstGeom>
            <a:noFill/>
            <a:ln w="25400" cap="flat" cmpd="sng">
              <a:solidFill>
                <a:srgbClr val="33928A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55" name="Shape 255"/>
            <p:cNvSpPr txBox="1"/>
            <p:nvPr/>
          </p:nvSpPr>
          <p:spPr>
            <a:xfrm>
              <a:off x="1625962789" y="0"/>
              <a:ext cx="491428217" cy="307233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Professional Services  for Agile, CI/CD</a:t>
              </a:r>
              <a:endParaRPr/>
            </a:p>
          </p:txBody>
        </p:sp>
        <p:cxnSp>
          <p:nvCxnSpPr>
            <p:cNvPr id="256" name="Shape 256"/>
            <p:cNvCxnSpPr/>
            <p:nvPr/>
          </p:nvCxnSpPr>
          <p:spPr>
            <a:xfrm rot="10800000" flipH="1">
              <a:off x="1432702207" y="137254056"/>
              <a:ext cx="187498785" cy="32728978"/>
            </a:xfrm>
            <a:prstGeom prst="straightConnector1">
              <a:avLst/>
            </a:prstGeom>
            <a:noFill/>
            <a:ln w="25400" cap="flat" cmpd="sng">
              <a:solidFill>
                <a:srgbClr val="33928A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57" name="Shape 257"/>
            <p:cNvSpPr txBox="1"/>
            <p:nvPr/>
          </p:nvSpPr>
          <p:spPr>
            <a:xfrm>
              <a:off x="182331842" y="2764"/>
              <a:ext cx="372351615" cy="307233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lang="en-US" sz="1200" b="1">
                  <a:solidFill>
                    <a:srgbClr val="008881"/>
                  </a:solidFill>
                </a:rPr>
                <a:t>-</a:t>
              </a: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lang="en-US" sz="1200" b="1" i="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Data Services</a:t>
              </a:r>
              <a:endParaRPr/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497534856" y="139898475"/>
              <a:ext cx="172756002" cy="27450512"/>
            </a:xfrm>
            <a:prstGeom prst="straightConnector1">
              <a:avLst/>
            </a:prstGeom>
            <a:noFill/>
            <a:ln w="25400" cap="flat" cmpd="sng">
              <a:solidFill>
                <a:srgbClr val="33928A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-US" sz="2800">
                <a:solidFill>
                  <a:srgbClr val="008881"/>
                </a:solidFill>
              </a:rPr>
              <a:t>-</a:t>
            </a:r>
            <a:r>
              <a:rPr lang="en-US" sz="28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Native Application Platform - Services</a:t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61" name="Shape 261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2" name="Shape 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Shape 263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64" name="Shape 26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 Service</a:t>
            </a: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resources to be easily provisioned on-demand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middleware, frameworks, and other “components” necessary for applications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 persistent, stateful layer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047750"/>
            <a:ext cx="4254500" cy="290830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5000" dist="50800" dir="12900000" kx="195000" ky="195000" algn="tl" rotWithShape="0">
              <a:srgbClr val="000000">
                <a:alpha val="29803"/>
              </a:srgbClr>
            </a:outerShdw>
          </a:effectLst>
        </p:spPr>
      </p:pic>
      <p:grpSp>
        <p:nvGrpSpPr>
          <p:cNvPr id="274" name="Shape 274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75" name="Shape 275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Shape 277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78" name="Shape 27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MP90028933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333500"/>
            <a:ext cx="4557712" cy="27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/>
              <a:t>Three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Types of Services</a:t>
            </a: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- Fully integrated</a:t>
            </a:r>
            <a:r>
              <a:rPr lang="en-US" sz="2200"/>
              <a:t> and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-US" sz="2200"/>
              <a:t>d by PCF</a:t>
            </a:r>
            <a:endParaRPr sz="2200"/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Brokered - Provision &amp; integrate with services hosted outside of the platform </a:t>
            </a:r>
            <a:endParaRPr sz="2200"/>
          </a:p>
          <a:p>
            <a:pPr marL="3429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User-Provided – </a:t>
            </a:r>
            <a:r>
              <a:rPr lang="en-US" sz="2200"/>
              <a:t>Provide service credentials to an application inside PCF 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422900" y="1204912"/>
            <a:ext cx="3552825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90" name="Shape 290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Shape 292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93" name="Shape 293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 descr="Screen Shot 2017-05-19 at 1.45.0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6450" y="774600"/>
            <a:ext cx="4557600" cy="38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/>
              <a:t>PCF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Services</a:t>
            </a:r>
            <a:endParaRPr/>
          </a:p>
        </p:txBody>
      </p:sp>
      <p:grpSp>
        <p:nvGrpSpPr>
          <p:cNvPr id="302" name="Shape 302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03" name="Shape 303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Shape 305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306" name="Shape 30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Broker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Flexible, RESTful API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Service Authors to provide self-provisioning Services to developers</a:t>
            </a:r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5189850" y="2075925"/>
            <a:ext cx="901500" cy="1230900"/>
          </a:xfrm>
          <a:prstGeom prst="straightConnector1">
            <a:avLst/>
          </a:prstGeom>
          <a:noFill/>
          <a:ln w="12700" cap="flat" cmpd="sng">
            <a:solidFill>
              <a:srgbClr val="949494"/>
            </a:solidFill>
            <a:prstDash val="solid"/>
            <a:miter lim="8000"/>
            <a:headEnd type="none" w="sm" len="sm"/>
            <a:tailEnd type="stealth" w="med" len="med"/>
          </a:ln>
        </p:spPr>
      </p:cxnSp>
      <p:grpSp>
        <p:nvGrpSpPr>
          <p:cNvPr id="316" name="Shape 316"/>
          <p:cNvGrpSpPr/>
          <p:nvPr/>
        </p:nvGrpSpPr>
        <p:grpSpPr>
          <a:xfrm>
            <a:off x="6101198" y="2740494"/>
            <a:ext cx="1524189" cy="738995"/>
            <a:chOff x="0" y="0"/>
            <a:chExt cx="2147483647" cy="2147483647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name="adj" fmla="val 440"/>
              </a:avLst>
            </a:prstGeom>
            <a:solidFill>
              <a:srgbClr val="33928A"/>
            </a:solidFill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402041" y="1113727245"/>
              <a:ext cx="1959969907" cy="745151211"/>
            </a:xfrm>
            <a:prstGeom prst="roundRect">
              <a:avLst>
                <a:gd name="adj" fmla="val 2252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 b="0" i="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46960313" y="1196959022"/>
              <a:ext cx="240740704" cy="5764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30048519" y="83610479"/>
              <a:ext cx="234348717" cy="5236707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7206854" y="1477443"/>
            <a:ext cx="1536521" cy="541471"/>
            <a:chOff x="0" y="0"/>
            <a:chExt cx="2147483647" cy="2147483647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2147483647" cy="1028055248"/>
            </a:xfrm>
            <a:prstGeom prst="roundRect">
              <a:avLst>
                <a:gd name="adj" fmla="val 3832"/>
              </a:avLst>
            </a:prstGeom>
            <a:solidFill>
              <a:srgbClr val="33928A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 b="0" i="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Broker</a:t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119428398"/>
              <a:ext cx="2147483647" cy="1028055248"/>
            </a:xfrm>
            <a:prstGeom prst="roundRect">
              <a:avLst>
                <a:gd name="adj" fmla="val 3832"/>
              </a:avLst>
            </a:prstGeom>
            <a:solidFill>
              <a:srgbClr val="33928A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 b="0" i="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Nodes</a:t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805070293" y="137966383"/>
              <a:ext cx="257866577" cy="731824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661" y="84323"/>
                  </a:moveTo>
                  <a:cubicBezTo>
                    <a:pt x="19756" y="84323"/>
                    <a:pt x="14969" y="89110"/>
                    <a:pt x="14969" y="95015"/>
                  </a:cubicBezTo>
                  <a:lnTo>
                    <a:pt x="14969" y="95015"/>
                  </a:lnTo>
                  <a:cubicBezTo>
                    <a:pt x="14969" y="100920"/>
                    <a:pt x="19756" y="105708"/>
                    <a:pt x="25661" y="105708"/>
                  </a:cubicBezTo>
                  <a:cubicBezTo>
                    <a:pt x="31566" y="105708"/>
                    <a:pt x="36354" y="100920"/>
                    <a:pt x="36354" y="95015"/>
                  </a:cubicBezTo>
                  <a:lnTo>
                    <a:pt x="36354" y="84323"/>
                  </a:lnTo>
                  <a:lnTo>
                    <a:pt x="25661" y="84323"/>
                  </a:lnTo>
                  <a:close/>
                  <a:moveTo>
                    <a:pt x="84316" y="83607"/>
                  </a:moveTo>
                  <a:lnTo>
                    <a:pt x="84316" y="94299"/>
                  </a:lnTo>
                  <a:cubicBezTo>
                    <a:pt x="84316" y="100204"/>
                    <a:pt x="89103" y="104992"/>
                    <a:pt x="95008" y="104992"/>
                  </a:cubicBezTo>
                  <a:lnTo>
                    <a:pt x="95008" y="104992"/>
                  </a:lnTo>
                  <a:cubicBezTo>
                    <a:pt x="100914" y="104992"/>
                    <a:pt x="105701" y="100204"/>
                    <a:pt x="105701" y="94299"/>
                  </a:cubicBezTo>
                  <a:cubicBezTo>
                    <a:pt x="105701" y="88394"/>
                    <a:pt x="100914" y="83607"/>
                    <a:pt x="95008" y="83607"/>
                  </a:cubicBezTo>
                  <a:lnTo>
                    <a:pt x="84316" y="83607"/>
                  </a:lnTo>
                  <a:close/>
                  <a:moveTo>
                    <a:pt x="49735" y="49517"/>
                  </a:moveTo>
                  <a:lnTo>
                    <a:pt x="49735" y="49645"/>
                  </a:lnTo>
                  <a:lnTo>
                    <a:pt x="49627" y="49645"/>
                  </a:lnTo>
                  <a:lnTo>
                    <a:pt x="49627" y="70372"/>
                  </a:lnTo>
                  <a:lnTo>
                    <a:pt x="70366" y="70372"/>
                  </a:lnTo>
                  <a:lnTo>
                    <a:pt x="70366" y="70334"/>
                  </a:lnTo>
                  <a:lnTo>
                    <a:pt x="70481" y="70334"/>
                  </a:lnTo>
                  <a:lnTo>
                    <a:pt x="70481" y="49627"/>
                  </a:lnTo>
                  <a:lnTo>
                    <a:pt x="70372" y="49627"/>
                  </a:lnTo>
                  <a:lnTo>
                    <a:pt x="70372" y="49517"/>
                  </a:lnTo>
                  <a:lnTo>
                    <a:pt x="49735" y="49517"/>
                  </a:lnTo>
                  <a:close/>
                  <a:moveTo>
                    <a:pt x="25092" y="14987"/>
                  </a:moveTo>
                  <a:cubicBezTo>
                    <a:pt x="19187" y="14987"/>
                    <a:pt x="14400" y="19774"/>
                    <a:pt x="14400" y="25680"/>
                  </a:cubicBezTo>
                  <a:cubicBezTo>
                    <a:pt x="14400" y="31585"/>
                    <a:pt x="19187" y="36372"/>
                    <a:pt x="25092" y="36372"/>
                  </a:cubicBezTo>
                  <a:lnTo>
                    <a:pt x="35784" y="36372"/>
                  </a:lnTo>
                  <a:lnTo>
                    <a:pt x="35784" y="25680"/>
                  </a:lnTo>
                  <a:cubicBezTo>
                    <a:pt x="35784" y="19774"/>
                    <a:pt x="30997" y="14987"/>
                    <a:pt x="25092" y="14987"/>
                  </a:cubicBezTo>
                  <a:lnTo>
                    <a:pt x="25092" y="14987"/>
                  </a:lnTo>
                  <a:close/>
                  <a:moveTo>
                    <a:pt x="94338" y="14291"/>
                  </a:moveTo>
                  <a:cubicBezTo>
                    <a:pt x="88433" y="14291"/>
                    <a:pt x="83645" y="19079"/>
                    <a:pt x="83645" y="24984"/>
                  </a:cubicBezTo>
                  <a:lnTo>
                    <a:pt x="83645" y="35676"/>
                  </a:lnTo>
                  <a:lnTo>
                    <a:pt x="94338" y="35676"/>
                  </a:lnTo>
                  <a:cubicBezTo>
                    <a:pt x="100243" y="35676"/>
                    <a:pt x="105030" y="30889"/>
                    <a:pt x="105030" y="24984"/>
                  </a:cubicBezTo>
                  <a:lnTo>
                    <a:pt x="105030" y="24984"/>
                  </a:lnTo>
                  <a:cubicBezTo>
                    <a:pt x="105030" y="19079"/>
                    <a:pt x="100243" y="14291"/>
                    <a:pt x="94338" y="14291"/>
                  </a:cubicBezTo>
                  <a:close/>
                  <a:moveTo>
                    <a:pt x="95186" y="0"/>
                  </a:moveTo>
                  <a:cubicBezTo>
                    <a:pt x="108890" y="0"/>
                    <a:pt x="120000" y="11109"/>
                    <a:pt x="120000" y="24813"/>
                  </a:cubicBezTo>
                  <a:lnTo>
                    <a:pt x="119999" y="24813"/>
                  </a:lnTo>
                  <a:cubicBezTo>
                    <a:pt x="119999" y="38518"/>
                    <a:pt x="108890" y="49627"/>
                    <a:pt x="95186" y="49627"/>
                  </a:cubicBezTo>
                  <a:lnTo>
                    <a:pt x="83655" y="49627"/>
                  </a:lnTo>
                  <a:lnTo>
                    <a:pt x="83655" y="70334"/>
                  </a:lnTo>
                  <a:lnTo>
                    <a:pt x="95179" y="70334"/>
                  </a:lnTo>
                  <a:cubicBezTo>
                    <a:pt x="108883" y="70334"/>
                    <a:pt x="119993" y="81443"/>
                    <a:pt x="119993" y="95147"/>
                  </a:cubicBezTo>
                  <a:cubicBezTo>
                    <a:pt x="119993" y="108852"/>
                    <a:pt x="108883" y="119961"/>
                    <a:pt x="95179" y="119961"/>
                  </a:cubicBezTo>
                  <a:lnTo>
                    <a:pt x="95179" y="119961"/>
                  </a:lnTo>
                  <a:cubicBezTo>
                    <a:pt x="81475" y="119961"/>
                    <a:pt x="70366" y="108852"/>
                    <a:pt x="70366" y="95147"/>
                  </a:cubicBezTo>
                  <a:lnTo>
                    <a:pt x="70366" y="84331"/>
                  </a:lnTo>
                  <a:lnTo>
                    <a:pt x="49627" y="84331"/>
                  </a:lnTo>
                  <a:lnTo>
                    <a:pt x="49627" y="95186"/>
                  </a:lnTo>
                  <a:cubicBezTo>
                    <a:pt x="49627" y="108890"/>
                    <a:pt x="38517" y="120000"/>
                    <a:pt x="24813" y="120000"/>
                  </a:cubicBezTo>
                  <a:cubicBezTo>
                    <a:pt x="11109" y="120000"/>
                    <a:pt x="0" y="108890"/>
                    <a:pt x="0" y="95186"/>
                  </a:cubicBezTo>
                  <a:lnTo>
                    <a:pt x="0" y="95186"/>
                  </a:lnTo>
                  <a:cubicBezTo>
                    <a:pt x="0" y="81481"/>
                    <a:pt x="11109" y="70372"/>
                    <a:pt x="24813" y="70372"/>
                  </a:cubicBezTo>
                  <a:lnTo>
                    <a:pt x="36396" y="70372"/>
                  </a:lnTo>
                  <a:lnTo>
                    <a:pt x="36396" y="49645"/>
                  </a:lnTo>
                  <a:lnTo>
                    <a:pt x="24921" y="49645"/>
                  </a:lnTo>
                  <a:cubicBezTo>
                    <a:pt x="11217" y="49645"/>
                    <a:pt x="108" y="38536"/>
                    <a:pt x="108" y="24831"/>
                  </a:cubicBezTo>
                  <a:cubicBezTo>
                    <a:pt x="108" y="11127"/>
                    <a:pt x="11217" y="18"/>
                    <a:pt x="24921" y="18"/>
                  </a:cubicBezTo>
                  <a:lnTo>
                    <a:pt x="24921" y="18"/>
                  </a:lnTo>
                  <a:cubicBezTo>
                    <a:pt x="38625" y="18"/>
                    <a:pt x="49735" y="11127"/>
                    <a:pt x="49735" y="24832"/>
                  </a:cubicBezTo>
                  <a:lnTo>
                    <a:pt x="49735" y="37072"/>
                  </a:lnTo>
                  <a:lnTo>
                    <a:pt x="70372" y="37072"/>
                  </a:lnTo>
                  <a:lnTo>
                    <a:pt x="70372" y="24813"/>
                  </a:lnTo>
                  <a:cubicBezTo>
                    <a:pt x="70372" y="11109"/>
                    <a:pt x="81482" y="0"/>
                    <a:pt x="95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832546758" y="1295688873"/>
              <a:ext cx="213480354" cy="575861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62069" y="1503812"/>
            <a:ext cx="1536521" cy="545228"/>
            <a:chOff x="0" y="0"/>
            <a:chExt cx="2147483647" cy="2147483647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name="adj" fmla="val 3832"/>
              </a:avLst>
            </a:prstGeom>
            <a:solidFill>
              <a:srgbClr val="33928A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 b="0" i="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811411944" y="83281990"/>
              <a:ext cx="226161745" cy="850667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lnTo>
                    <a:pt x="60000" y="92324"/>
                  </a:ln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lnTo>
                    <a:pt x="23779" y="71589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lnTo>
                    <a:pt x="59057" y="52356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lnTo>
                    <a:pt x="70359" y="1464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821979351" y="1225434185"/>
              <a:ext cx="213480354" cy="5710761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0" name="Shape 330"/>
          <p:cNvCxnSpPr/>
          <p:nvPr/>
        </p:nvCxnSpPr>
        <p:spPr>
          <a:xfrm rot="10800000" flipH="1">
            <a:off x="6394450" y="1711287"/>
            <a:ext cx="766800" cy="4800"/>
          </a:xfrm>
          <a:prstGeom prst="straightConnector1">
            <a:avLst/>
          </a:prstGeom>
          <a:noFill/>
          <a:ln w="12700" cap="flat" cmpd="sng">
            <a:solidFill>
              <a:srgbClr val="949494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331" name="Shape 331"/>
          <p:cNvSpPr txBox="1"/>
          <p:nvPr/>
        </p:nvSpPr>
        <p:spPr>
          <a:xfrm>
            <a:off x="6470650" y="1493837"/>
            <a:ext cx="5412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9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</p:txBody>
      </p:sp>
      <p:cxnSp>
        <p:nvCxnSpPr>
          <p:cNvPr id="332" name="Shape 332"/>
          <p:cNvCxnSpPr/>
          <p:nvPr/>
        </p:nvCxnSpPr>
        <p:spPr>
          <a:xfrm rot="10800000" flipH="1">
            <a:off x="7597775" y="2038987"/>
            <a:ext cx="891300" cy="1251900"/>
          </a:xfrm>
          <a:prstGeom prst="straightConnector1">
            <a:avLst/>
          </a:prstGeom>
          <a:noFill/>
          <a:ln w="12700" cap="flat" cmpd="sng">
            <a:solidFill>
              <a:srgbClr val="949494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7597787" y="2351087"/>
            <a:ext cx="633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9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5526025" y="2351075"/>
            <a:ext cx="4269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lang="en-US" sz="900" b="0" i="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36" name="Shape 33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7" name="Shape 3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Creating and Binding a Service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981200" y="1276350"/>
            <a:ext cx="3276600" cy="3124200"/>
          </a:xfrm>
          <a:prstGeom prst="roundRect">
            <a:avLst>
              <a:gd name="adj" fmla="val 1776"/>
            </a:avLst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 rot="-5400000">
            <a:off x="668337" y="2651125"/>
            <a:ext cx="3276600" cy="374650"/>
          </a:xfrm>
          <a:prstGeom prst="roundRect">
            <a:avLst>
              <a:gd name="adj" fmla="val 1876"/>
            </a:avLst>
          </a:prstGeom>
          <a:solidFill>
            <a:srgbClr val="0A1831">
              <a:alpha val="24705"/>
            </a:srgbClr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lang="en-US" sz="1600" b="0" i="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2422525" y="3824287"/>
            <a:ext cx="2720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Pivotal Cloud Foundry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 Runtime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192337" y="3465512"/>
            <a:ext cx="230187" cy="230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lnTo>
                  <a:pt x="52669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lnTo>
                  <a:pt x="90877" y="41041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lnTo>
                  <a:pt x="29122" y="41041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lnTo>
                  <a:pt x="60000" y="2569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2832100" y="1438275"/>
            <a:ext cx="2273300" cy="442912"/>
            <a:chOff x="0" y="0"/>
            <a:chExt cx="2147483647" cy="2147483647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name="adj" fmla="val 989"/>
              </a:avLst>
            </a:prstGeom>
            <a:solidFill>
              <a:srgbClr val="A6A6A6"/>
            </a:solidFill>
            <a:ln>
              <a:noFill/>
            </a:ln>
            <a:effectLst>
              <a:outerShdw blurRad="63500" dist="23000" dir="5400000">
                <a:srgbClr val="808080">
                  <a:alpha val="34901"/>
                </a:srgbClr>
              </a:outerShdw>
            </a:effectLst>
          </p:spPr>
          <p:txBody>
            <a:bodyPr spcFirstLastPara="1" wrap="square" lIns="32002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-US" sz="1200" b="1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2487886" y="554189565"/>
              <a:ext cx="170959088" cy="1039104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Shape 350"/>
          <p:cNvSpPr txBox="1"/>
          <p:nvPr/>
        </p:nvSpPr>
        <p:spPr>
          <a:xfrm>
            <a:off x="4179675" y="1350200"/>
            <a:ext cx="925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 rot="10800000">
            <a:off x="3746500" y="2497137"/>
            <a:ext cx="1614487" cy="304800"/>
          </a:xfrm>
          <a:prstGeom prst="rightArrow">
            <a:avLst>
              <a:gd name="adj1" fmla="val 39591"/>
              <a:gd name="adj2" fmla="val 44274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 rot="10800000">
            <a:off x="3746500" y="3122612"/>
            <a:ext cx="1614487" cy="304800"/>
          </a:xfrm>
          <a:prstGeom prst="rightArrow">
            <a:avLst>
              <a:gd name="adj1" fmla="val 35424"/>
              <a:gd name="adj2" fmla="val 44274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 rot="10800000">
            <a:off x="1217612" y="2497137"/>
            <a:ext cx="1614487" cy="304800"/>
          </a:xfrm>
          <a:prstGeom prst="rightArrow">
            <a:avLst>
              <a:gd name="adj1" fmla="val 42708"/>
              <a:gd name="adj2" fmla="val 4583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 rot="10800000">
            <a:off x="1217612" y="3122612"/>
            <a:ext cx="1614487" cy="304800"/>
          </a:xfrm>
          <a:prstGeom prst="rightArrow">
            <a:avLst>
              <a:gd name="adj1" fmla="val 41675"/>
              <a:gd name="adj2" fmla="val 47395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 rot="10800000">
            <a:off x="6270625" y="2497137"/>
            <a:ext cx="1616075" cy="304800"/>
          </a:xfrm>
          <a:prstGeom prst="rightArrow">
            <a:avLst>
              <a:gd name="adj1" fmla="val 43217"/>
              <a:gd name="adj2" fmla="val 48957"/>
            </a:avLst>
          </a:prstGeom>
          <a:solidFill>
            <a:srgbClr val="F27C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 rot="10800000">
            <a:off x="6270625" y="3122612"/>
            <a:ext cx="1616075" cy="304800"/>
          </a:xfrm>
          <a:prstGeom prst="rightArrow">
            <a:avLst>
              <a:gd name="adj1" fmla="val 41675"/>
              <a:gd name="adj2" fmla="val 48957"/>
            </a:avLst>
          </a:prstGeom>
          <a:solidFill>
            <a:srgbClr val="F27C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270625" y="2184400"/>
            <a:ext cx="1616075" cy="304800"/>
          </a:xfrm>
          <a:prstGeom prst="rightArrow">
            <a:avLst>
              <a:gd name="adj1" fmla="val 45833"/>
              <a:gd name="adj2" fmla="val 43749"/>
            </a:avLst>
          </a:prstGeom>
          <a:solidFill>
            <a:srgbClr val="F27C3A"/>
          </a:solidFill>
          <a:ln>
            <a:noFill/>
          </a:ln>
        </p:spPr>
        <p:txBody>
          <a:bodyPr spcFirstLastPara="1" wrap="square" lIns="64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 resources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220787" y="2184400"/>
            <a:ext cx="1614600" cy="304800"/>
          </a:xfrm>
          <a:prstGeom prst="rightArrow">
            <a:avLst>
              <a:gd name="adj1" fmla="val 42700"/>
              <a:gd name="adj2" fmla="val 38053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4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service (HTTP)</a:t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744912" y="2184400"/>
            <a:ext cx="1614600" cy="304800"/>
          </a:xfrm>
          <a:prstGeom prst="rightArrow">
            <a:avLst>
              <a:gd name="adj1" fmla="val 39583"/>
              <a:gd name="adj2" fmla="val 39619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4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service (HTTP)</a:t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746500" y="2819400"/>
            <a:ext cx="1614487" cy="304800"/>
          </a:xfrm>
          <a:prstGeom prst="rightArrow">
            <a:avLst>
              <a:gd name="adj1" fmla="val 37499"/>
              <a:gd name="adj2" fmla="val 38536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4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service (HTTP)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222375" y="2822575"/>
            <a:ext cx="1614487" cy="304800"/>
          </a:xfrm>
          <a:prstGeom prst="rightArrow">
            <a:avLst>
              <a:gd name="adj1" fmla="val 42700"/>
              <a:gd name="adj2" fmla="val 33853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640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service (HTTP)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270625" y="2822575"/>
            <a:ext cx="1616075" cy="304800"/>
          </a:xfrm>
          <a:prstGeom prst="rightArrow">
            <a:avLst>
              <a:gd name="adj1" fmla="val 39583"/>
              <a:gd name="adj2" fmla="val 37499"/>
            </a:avLst>
          </a:prstGeom>
          <a:solidFill>
            <a:srgbClr val="F27C3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connection data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04800" y="2190750"/>
            <a:ext cx="914400" cy="1217612"/>
          </a:xfrm>
          <a:prstGeom prst="roundRect">
            <a:avLst>
              <a:gd name="adj" fmla="val 989"/>
            </a:avLst>
          </a:prstGeom>
          <a:solidFill>
            <a:srgbClr val="33928A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0" tIns="914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832100" y="2190750"/>
            <a:ext cx="914400" cy="1217612"/>
          </a:xfrm>
          <a:prstGeom prst="roundRect">
            <a:avLst>
              <a:gd name="adj" fmla="val 989"/>
            </a:avLst>
          </a:prstGeom>
          <a:solidFill>
            <a:srgbClr val="33928A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0" tIns="914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Controller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359400" y="2190750"/>
            <a:ext cx="914400" cy="1217612"/>
          </a:xfrm>
          <a:prstGeom prst="roundRect">
            <a:avLst>
              <a:gd name="adj" fmla="val 989"/>
            </a:avLst>
          </a:prstGeom>
          <a:solidFill>
            <a:srgbClr val="33928A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0" tIns="914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886700" y="2190750"/>
            <a:ext cx="914400" cy="1217612"/>
          </a:xfrm>
          <a:prstGeom prst="roundRect">
            <a:avLst>
              <a:gd name="adj" fmla="val 989"/>
            </a:avLst>
          </a:prstGeom>
          <a:solidFill>
            <a:srgbClr val="33928A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0" tIns="914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189287" y="2786062"/>
            <a:ext cx="200025" cy="265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2324"/>
                </a:moveTo>
                <a:lnTo>
                  <a:pt x="38590" y="104580"/>
                </a:lnTo>
                <a:cubicBezTo>
                  <a:pt x="44390" y="108214"/>
                  <a:pt x="51904" y="110084"/>
                  <a:pt x="60000" y="110084"/>
                </a:cubicBezTo>
                <a:cubicBezTo>
                  <a:pt x="68096" y="110084"/>
                  <a:pt x="75609" y="108214"/>
                  <a:pt x="81409" y="104580"/>
                </a:cubicBezTo>
                <a:lnTo>
                  <a:pt x="60000" y="92324"/>
                </a:lnTo>
                <a:close/>
                <a:moveTo>
                  <a:pt x="23779" y="71589"/>
                </a:moveTo>
                <a:cubicBezTo>
                  <a:pt x="22207" y="74563"/>
                  <a:pt x="21433" y="77806"/>
                  <a:pt x="21433" y="81184"/>
                </a:cubicBezTo>
                <a:cubicBezTo>
                  <a:pt x="21433" y="90786"/>
                  <a:pt x="27683" y="99295"/>
                  <a:pt x="37705" y="104133"/>
                </a:cubicBezTo>
                <a:lnTo>
                  <a:pt x="45903" y="84254"/>
                </a:lnTo>
                <a:lnTo>
                  <a:pt x="23779" y="71589"/>
                </a:lnTo>
                <a:close/>
                <a:moveTo>
                  <a:pt x="96220" y="71589"/>
                </a:moveTo>
                <a:lnTo>
                  <a:pt x="74096" y="84254"/>
                </a:lnTo>
                <a:lnTo>
                  <a:pt x="82294" y="104133"/>
                </a:lnTo>
                <a:cubicBezTo>
                  <a:pt x="92316" y="99295"/>
                  <a:pt x="98566" y="90786"/>
                  <a:pt x="98566" y="81184"/>
                </a:cubicBezTo>
                <a:cubicBezTo>
                  <a:pt x="98566" y="77806"/>
                  <a:pt x="97792" y="74563"/>
                  <a:pt x="96220" y="71589"/>
                </a:cubicBezTo>
                <a:close/>
                <a:moveTo>
                  <a:pt x="60942" y="52356"/>
                </a:moveTo>
                <a:lnTo>
                  <a:pt x="68711" y="71197"/>
                </a:lnTo>
                <a:lnTo>
                  <a:pt x="96058" y="71197"/>
                </a:lnTo>
                <a:cubicBezTo>
                  <a:pt x="90849" y="60351"/>
                  <a:pt x="77132" y="52585"/>
                  <a:pt x="60942" y="52356"/>
                </a:cubicBezTo>
                <a:close/>
                <a:moveTo>
                  <a:pt x="59057" y="52356"/>
                </a:moveTo>
                <a:cubicBezTo>
                  <a:pt x="42867" y="52585"/>
                  <a:pt x="29150" y="60351"/>
                  <a:pt x="23941" y="71197"/>
                </a:cubicBezTo>
                <a:lnTo>
                  <a:pt x="51287" y="71197"/>
                </a:lnTo>
                <a:lnTo>
                  <a:pt x="59057" y="52356"/>
                </a:lnTo>
                <a:close/>
                <a:moveTo>
                  <a:pt x="70359" y="14649"/>
                </a:moveTo>
                <a:lnTo>
                  <a:pt x="111798" y="14649"/>
                </a:lnTo>
                <a:lnTo>
                  <a:pt x="111798" y="29159"/>
                </a:lnTo>
                <a:lnTo>
                  <a:pt x="88172" y="48677"/>
                </a:lnTo>
                <a:cubicBezTo>
                  <a:pt x="102412" y="55551"/>
                  <a:pt x="111798" y="67546"/>
                  <a:pt x="111798" y="81184"/>
                </a:cubicBezTo>
                <a:cubicBezTo>
                  <a:pt x="111798" y="102621"/>
                  <a:pt x="88607" y="119999"/>
                  <a:pt x="60000" y="119999"/>
                </a:cubicBezTo>
                <a:cubicBezTo>
                  <a:pt x="31392" y="119999"/>
                  <a:pt x="8201" y="102621"/>
                  <a:pt x="8201" y="81184"/>
                </a:cubicBezTo>
                <a:cubicBezTo>
                  <a:pt x="8201" y="67563"/>
                  <a:pt x="17565" y="55580"/>
                  <a:pt x="31772" y="48700"/>
                </a:cubicBezTo>
                <a:lnTo>
                  <a:pt x="8201" y="29226"/>
                </a:lnTo>
                <a:lnTo>
                  <a:pt x="8201" y="14717"/>
                </a:lnTo>
                <a:lnTo>
                  <a:pt x="49640" y="14717"/>
                </a:lnTo>
                <a:lnTo>
                  <a:pt x="49640" y="29226"/>
                </a:lnTo>
                <a:lnTo>
                  <a:pt x="49640" y="43151"/>
                </a:lnTo>
                <a:cubicBezTo>
                  <a:pt x="52986" y="42636"/>
                  <a:pt x="56451" y="42369"/>
                  <a:pt x="60000" y="42369"/>
                </a:cubicBezTo>
                <a:lnTo>
                  <a:pt x="70359" y="43151"/>
                </a:lnTo>
                <a:lnTo>
                  <a:pt x="70359" y="29159"/>
                </a:lnTo>
                <a:lnTo>
                  <a:pt x="70359" y="14649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80"/>
                </a:lnTo>
                <a:lnTo>
                  <a:pt x="0" y="9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702300" y="2786062"/>
            <a:ext cx="227012" cy="2270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661" y="84323"/>
                </a:moveTo>
                <a:cubicBezTo>
                  <a:pt x="19756" y="84323"/>
                  <a:pt x="14969" y="89110"/>
                  <a:pt x="14969" y="95015"/>
                </a:cubicBezTo>
                <a:lnTo>
                  <a:pt x="14969" y="95015"/>
                </a:lnTo>
                <a:cubicBezTo>
                  <a:pt x="14969" y="100920"/>
                  <a:pt x="19756" y="105708"/>
                  <a:pt x="25661" y="105708"/>
                </a:cubicBezTo>
                <a:cubicBezTo>
                  <a:pt x="31566" y="105708"/>
                  <a:pt x="36354" y="100920"/>
                  <a:pt x="36354" y="95015"/>
                </a:cubicBezTo>
                <a:lnTo>
                  <a:pt x="36354" y="84323"/>
                </a:lnTo>
                <a:lnTo>
                  <a:pt x="25661" y="84323"/>
                </a:lnTo>
                <a:close/>
                <a:moveTo>
                  <a:pt x="84316" y="83607"/>
                </a:moveTo>
                <a:lnTo>
                  <a:pt x="84316" y="94299"/>
                </a:lnTo>
                <a:cubicBezTo>
                  <a:pt x="84316" y="100204"/>
                  <a:pt x="89103" y="104992"/>
                  <a:pt x="95008" y="104992"/>
                </a:cubicBezTo>
                <a:lnTo>
                  <a:pt x="95008" y="104992"/>
                </a:lnTo>
                <a:cubicBezTo>
                  <a:pt x="100914" y="104992"/>
                  <a:pt x="105701" y="100204"/>
                  <a:pt x="105701" y="94299"/>
                </a:cubicBezTo>
                <a:cubicBezTo>
                  <a:pt x="105701" y="88394"/>
                  <a:pt x="100914" y="83607"/>
                  <a:pt x="95008" y="83607"/>
                </a:cubicBezTo>
                <a:lnTo>
                  <a:pt x="84316" y="83607"/>
                </a:lnTo>
                <a:close/>
                <a:moveTo>
                  <a:pt x="49735" y="49517"/>
                </a:moveTo>
                <a:lnTo>
                  <a:pt x="49735" y="49645"/>
                </a:lnTo>
                <a:lnTo>
                  <a:pt x="49627" y="49645"/>
                </a:lnTo>
                <a:lnTo>
                  <a:pt x="49627" y="70372"/>
                </a:lnTo>
                <a:lnTo>
                  <a:pt x="70366" y="70372"/>
                </a:lnTo>
                <a:lnTo>
                  <a:pt x="70366" y="70334"/>
                </a:lnTo>
                <a:lnTo>
                  <a:pt x="70481" y="70334"/>
                </a:lnTo>
                <a:lnTo>
                  <a:pt x="70481" y="49627"/>
                </a:lnTo>
                <a:lnTo>
                  <a:pt x="70372" y="49627"/>
                </a:lnTo>
                <a:lnTo>
                  <a:pt x="70372" y="49517"/>
                </a:lnTo>
                <a:lnTo>
                  <a:pt x="49735" y="49517"/>
                </a:lnTo>
                <a:close/>
                <a:moveTo>
                  <a:pt x="25092" y="14987"/>
                </a:moveTo>
                <a:cubicBezTo>
                  <a:pt x="19187" y="14987"/>
                  <a:pt x="14400" y="19774"/>
                  <a:pt x="14400" y="25680"/>
                </a:cubicBezTo>
                <a:cubicBezTo>
                  <a:pt x="14400" y="31585"/>
                  <a:pt x="19187" y="36372"/>
                  <a:pt x="25092" y="36372"/>
                </a:cubicBezTo>
                <a:lnTo>
                  <a:pt x="35784" y="36372"/>
                </a:lnTo>
                <a:lnTo>
                  <a:pt x="35784" y="25680"/>
                </a:lnTo>
                <a:cubicBezTo>
                  <a:pt x="35784" y="19774"/>
                  <a:pt x="30997" y="14987"/>
                  <a:pt x="25092" y="14987"/>
                </a:cubicBezTo>
                <a:lnTo>
                  <a:pt x="25092" y="14987"/>
                </a:lnTo>
                <a:close/>
                <a:moveTo>
                  <a:pt x="94338" y="14291"/>
                </a:moveTo>
                <a:cubicBezTo>
                  <a:pt x="88433" y="14291"/>
                  <a:pt x="83645" y="19079"/>
                  <a:pt x="83645" y="24984"/>
                </a:cubicBezTo>
                <a:lnTo>
                  <a:pt x="83645" y="35676"/>
                </a:lnTo>
                <a:lnTo>
                  <a:pt x="94338" y="35676"/>
                </a:lnTo>
                <a:cubicBezTo>
                  <a:pt x="100243" y="35676"/>
                  <a:pt x="105030" y="30889"/>
                  <a:pt x="105030" y="24984"/>
                </a:cubicBezTo>
                <a:lnTo>
                  <a:pt x="105030" y="24984"/>
                </a:lnTo>
                <a:cubicBezTo>
                  <a:pt x="105030" y="19079"/>
                  <a:pt x="100243" y="14291"/>
                  <a:pt x="94338" y="14291"/>
                </a:cubicBezTo>
                <a:close/>
                <a:moveTo>
                  <a:pt x="95186" y="0"/>
                </a:moveTo>
                <a:cubicBezTo>
                  <a:pt x="108890" y="0"/>
                  <a:pt x="120000" y="11109"/>
                  <a:pt x="120000" y="24813"/>
                </a:cubicBezTo>
                <a:lnTo>
                  <a:pt x="119999" y="24813"/>
                </a:lnTo>
                <a:cubicBezTo>
                  <a:pt x="119999" y="38518"/>
                  <a:pt x="108890" y="49627"/>
                  <a:pt x="95186" y="49627"/>
                </a:cubicBezTo>
                <a:lnTo>
                  <a:pt x="83655" y="49627"/>
                </a:lnTo>
                <a:lnTo>
                  <a:pt x="83655" y="70334"/>
                </a:lnTo>
                <a:lnTo>
                  <a:pt x="95179" y="70334"/>
                </a:lnTo>
                <a:cubicBezTo>
                  <a:pt x="108883" y="70334"/>
                  <a:pt x="119993" y="81443"/>
                  <a:pt x="119993" y="95147"/>
                </a:cubicBezTo>
                <a:cubicBezTo>
                  <a:pt x="119993" y="108852"/>
                  <a:pt x="108883" y="119961"/>
                  <a:pt x="95179" y="119961"/>
                </a:cubicBezTo>
                <a:lnTo>
                  <a:pt x="95179" y="119961"/>
                </a:lnTo>
                <a:cubicBezTo>
                  <a:pt x="81475" y="119961"/>
                  <a:pt x="70366" y="108852"/>
                  <a:pt x="70366" y="95147"/>
                </a:cubicBezTo>
                <a:lnTo>
                  <a:pt x="70366" y="84331"/>
                </a:lnTo>
                <a:lnTo>
                  <a:pt x="49627" y="84331"/>
                </a:lnTo>
                <a:lnTo>
                  <a:pt x="49627" y="95186"/>
                </a:lnTo>
                <a:cubicBezTo>
                  <a:pt x="49627" y="108890"/>
                  <a:pt x="38517" y="120000"/>
                  <a:pt x="24813" y="120000"/>
                </a:cubicBezTo>
                <a:cubicBezTo>
                  <a:pt x="11109" y="120000"/>
                  <a:pt x="0" y="108890"/>
                  <a:pt x="0" y="95186"/>
                </a:cubicBezTo>
                <a:lnTo>
                  <a:pt x="0" y="95186"/>
                </a:lnTo>
                <a:cubicBezTo>
                  <a:pt x="0" y="81481"/>
                  <a:pt x="11109" y="70372"/>
                  <a:pt x="24813" y="70372"/>
                </a:cubicBezTo>
                <a:lnTo>
                  <a:pt x="36396" y="70372"/>
                </a:lnTo>
                <a:lnTo>
                  <a:pt x="36396" y="49645"/>
                </a:lnTo>
                <a:lnTo>
                  <a:pt x="24921" y="49645"/>
                </a:lnTo>
                <a:cubicBezTo>
                  <a:pt x="11217" y="49645"/>
                  <a:pt x="108" y="38536"/>
                  <a:pt x="108" y="24831"/>
                </a:cubicBezTo>
                <a:cubicBezTo>
                  <a:pt x="108" y="11127"/>
                  <a:pt x="11217" y="18"/>
                  <a:pt x="24921" y="18"/>
                </a:cubicBezTo>
                <a:lnTo>
                  <a:pt x="24921" y="18"/>
                </a:lnTo>
                <a:cubicBezTo>
                  <a:pt x="38625" y="18"/>
                  <a:pt x="49735" y="11127"/>
                  <a:pt x="49735" y="24832"/>
                </a:cubicBezTo>
                <a:lnTo>
                  <a:pt x="49735" y="37072"/>
                </a:lnTo>
                <a:lnTo>
                  <a:pt x="70372" y="37072"/>
                </a:lnTo>
                <a:lnTo>
                  <a:pt x="70372" y="24813"/>
                </a:lnTo>
                <a:cubicBezTo>
                  <a:pt x="70372" y="11109"/>
                  <a:pt x="81482" y="0"/>
                  <a:pt x="951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28650" y="2809875"/>
            <a:ext cx="266700" cy="212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69227"/>
                </a:moveTo>
                <a:lnTo>
                  <a:pt x="59957" y="83679"/>
                </a:lnTo>
                <a:lnTo>
                  <a:pt x="94898" y="83679"/>
                </a:lnTo>
                <a:lnTo>
                  <a:pt x="94898" y="69227"/>
                </a:lnTo>
                <a:lnTo>
                  <a:pt x="59957" y="69227"/>
                </a:lnTo>
                <a:close/>
                <a:moveTo>
                  <a:pt x="14926" y="16073"/>
                </a:moveTo>
                <a:lnTo>
                  <a:pt x="14926" y="32353"/>
                </a:lnTo>
                <a:lnTo>
                  <a:pt x="42048" y="49833"/>
                </a:lnTo>
                <a:lnTo>
                  <a:pt x="14926" y="67314"/>
                </a:lnTo>
                <a:lnTo>
                  <a:pt x="14926" y="83593"/>
                </a:lnTo>
                <a:lnTo>
                  <a:pt x="56509" y="56793"/>
                </a:lnTo>
                <a:lnTo>
                  <a:pt x="56509" y="42873"/>
                </a:lnTo>
                <a:lnTo>
                  <a:pt x="14926" y="16073"/>
                </a:lnTo>
                <a:close/>
                <a:moveTo>
                  <a:pt x="9501" y="0"/>
                </a:moveTo>
                <a:lnTo>
                  <a:pt x="110498" y="0"/>
                </a:lnTo>
                <a:cubicBezTo>
                  <a:pt x="115746" y="0"/>
                  <a:pt x="120000" y="5340"/>
                  <a:pt x="120000" y="11929"/>
                </a:cubicBezTo>
                <a:lnTo>
                  <a:pt x="120000" y="108070"/>
                </a:lnTo>
                <a:cubicBezTo>
                  <a:pt x="120000" y="114659"/>
                  <a:pt x="115746" y="119999"/>
                  <a:pt x="110498" y="119999"/>
                </a:cubicBezTo>
                <a:lnTo>
                  <a:pt x="9501" y="119999"/>
                </a:lnTo>
                <a:cubicBezTo>
                  <a:pt x="4253" y="119999"/>
                  <a:pt x="0" y="114659"/>
                  <a:pt x="0" y="108070"/>
                </a:cubicBezTo>
                <a:lnTo>
                  <a:pt x="0" y="11929"/>
                </a:lnTo>
                <a:cubicBezTo>
                  <a:pt x="0" y="5340"/>
                  <a:pt x="4253" y="0"/>
                  <a:pt x="9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8228012" y="2800350"/>
            <a:ext cx="230187" cy="222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5960"/>
                </a:moveTo>
                <a:cubicBezTo>
                  <a:pt x="0" y="74774"/>
                  <a:pt x="24069" y="81919"/>
                  <a:pt x="53761" y="81919"/>
                </a:cubicBezTo>
                <a:lnTo>
                  <a:pt x="53761" y="116516"/>
                </a:lnTo>
                <a:cubicBezTo>
                  <a:pt x="24182" y="116516"/>
                  <a:pt x="181" y="109424"/>
                  <a:pt x="33" y="100656"/>
                </a:cubicBezTo>
                <a:lnTo>
                  <a:pt x="0" y="100656"/>
                </a:lnTo>
                <a:lnTo>
                  <a:pt x="0" y="100556"/>
                </a:lnTo>
                <a:lnTo>
                  <a:pt x="0" y="65960"/>
                </a:lnTo>
                <a:close/>
                <a:moveTo>
                  <a:pt x="0" y="22150"/>
                </a:moveTo>
                <a:cubicBezTo>
                  <a:pt x="0" y="30964"/>
                  <a:pt x="24069" y="38110"/>
                  <a:pt x="53761" y="38110"/>
                </a:cubicBezTo>
                <a:lnTo>
                  <a:pt x="53761" y="72706"/>
                </a:lnTo>
                <a:cubicBezTo>
                  <a:pt x="24182" y="72706"/>
                  <a:pt x="181" y="65615"/>
                  <a:pt x="33" y="56846"/>
                </a:cubicBezTo>
                <a:lnTo>
                  <a:pt x="0" y="56846"/>
                </a:lnTo>
                <a:lnTo>
                  <a:pt x="0" y="56747"/>
                </a:lnTo>
                <a:lnTo>
                  <a:pt x="0" y="22150"/>
                </a:lnTo>
                <a:close/>
                <a:moveTo>
                  <a:pt x="61518" y="0"/>
                </a:moveTo>
                <a:lnTo>
                  <a:pt x="66067" y="0"/>
                </a:lnTo>
                <a:cubicBezTo>
                  <a:pt x="67728" y="0"/>
                  <a:pt x="69075" y="1399"/>
                  <a:pt x="69075" y="3125"/>
                </a:cubicBezTo>
                <a:cubicBezTo>
                  <a:pt x="69075" y="6825"/>
                  <a:pt x="69607" y="10011"/>
                  <a:pt x="70238" y="13612"/>
                </a:cubicBezTo>
                <a:cubicBezTo>
                  <a:pt x="74800" y="14543"/>
                  <a:pt x="79122" y="16166"/>
                  <a:pt x="83033" y="18502"/>
                </a:cubicBezTo>
                <a:cubicBezTo>
                  <a:pt x="85838" y="16084"/>
                  <a:pt x="88286" y="13963"/>
                  <a:pt x="90638" y="11050"/>
                </a:cubicBezTo>
                <a:cubicBezTo>
                  <a:pt x="91706" y="9728"/>
                  <a:pt x="93603" y="9556"/>
                  <a:pt x="94876" y="10665"/>
                </a:cubicBezTo>
                <a:lnTo>
                  <a:pt x="98427" y="13761"/>
                </a:lnTo>
                <a:lnTo>
                  <a:pt x="98972" y="14236"/>
                </a:lnTo>
                <a:lnTo>
                  <a:pt x="102523" y="17332"/>
                </a:lnTo>
                <a:cubicBezTo>
                  <a:pt x="103796" y="18441"/>
                  <a:pt x="103962" y="20413"/>
                  <a:pt x="102894" y="21735"/>
                </a:cubicBezTo>
                <a:cubicBezTo>
                  <a:pt x="100599" y="24577"/>
                  <a:pt x="99033" y="27380"/>
                  <a:pt x="97283" y="30571"/>
                </a:cubicBezTo>
                <a:cubicBezTo>
                  <a:pt x="100169" y="34227"/>
                  <a:pt x="102541" y="38333"/>
                  <a:pt x="104180" y="42821"/>
                </a:cubicBezTo>
                <a:cubicBezTo>
                  <a:pt x="107875" y="42842"/>
                  <a:pt x="111092" y="42859"/>
                  <a:pt x="114736" y="42192"/>
                </a:cubicBezTo>
                <a:cubicBezTo>
                  <a:pt x="116372" y="41892"/>
                  <a:pt x="117932" y="43027"/>
                  <a:pt x="118221" y="44727"/>
                </a:cubicBezTo>
                <a:lnTo>
                  <a:pt x="119025" y="49470"/>
                </a:lnTo>
                <a:lnTo>
                  <a:pt x="119149" y="50198"/>
                </a:lnTo>
                <a:lnTo>
                  <a:pt x="119954" y="54941"/>
                </a:lnTo>
                <a:cubicBezTo>
                  <a:pt x="120242" y="56641"/>
                  <a:pt x="119150" y="58262"/>
                  <a:pt x="117514" y="58562"/>
                </a:cubicBezTo>
                <a:cubicBezTo>
                  <a:pt x="113980" y="59209"/>
                  <a:pt x="111035" y="60319"/>
                  <a:pt x="107700" y="61602"/>
                </a:cubicBezTo>
                <a:cubicBezTo>
                  <a:pt x="107655" y="66635"/>
                  <a:pt x="106867" y="71483"/>
                  <a:pt x="105362" y="76006"/>
                </a:cubicBezTo>
                <a:cubicBezTo>
                  <a:pt x="108118" y="78436"/>
                  <a:pt x="110542" y="80556"/>
                  <a:pt x="113690" y="82445"/>
                </a:cubicBezTo>
                <a:cubicBezTo>
                  <a:pt x="115129" y="83308"/>
                  <a:pt x="115622" y="85219"/>
                  <a:pt x="114791" y="86714"/>
                </a:cubicBezTo>
                <a:lnTo>
                  <a:pt x="112473" y="90885"/>
                </a:lnTo>
                <a:lnTo>
                  <a:pt x="112118" y="91525"/>
                </a:lnTo>
                <a:lnTo>
                  <a:pt x="109800" y="95696"/>
                </a:lnTo>
                <a:cubicBezTo>
                  <a:pt x="108970" y="97191"/>
                  <a:pt x="107130" y="97703"/>
                  <a:pt x="105691" y="96840"/>
                </a:cubicBezTo>
                <a:cubicBezTo>
                  <a:pt x="102589" y="94979"/>
                  <a:pt x="99650" y="93863"/>
                  <a:pt x="96308" y="92621"/>
                </a:cubicBezTo>
                <a:cubicBezTo>
                  <a:pt x="93348" y="96297"/>
                  <a:pt x="89810" y="99442"/>
                  <a:pt x="85876" y="101989"/>
                </a:cubicBezTo>
                <a:cubicBezTo>
                  <a:pt x="86469" y="105597"/>
                  <a:pt x="87017" y="108780"/>
                  <a:pt x="88235" y="112257"/>
                </a:cubicBezTo>
                <a:cubicBezTo>
                  <a:pt x="88803" y="113879"/>
                  <a:pt x="87998" y="115673"/>
                  <a:pt x="86437" y="116263"/>
                </a:cubicBezTo>
                <a:lnTo>
                  <a:pt x="82081" y="117910"/>
                </a:lnTo>
                <a:lnTo>
                  <a:pt x="81412" y="118163"/>
                </a:lnTo>
                <a:lnTo>
                  <a:pt x="77056" y="119810"/>
                </a:lnTo>
                <a:cubicBezTo>
                  <a:pt x="75495" y="120401"/>
                  <a:pt x="73769" y="119564"/>
                  <a:pt x="73201" y="117942"/>
                </a:cubicBezTo>
                <a:cubicBezTo>
                  <a:pt x="72009" y="114541"/>
                  <a:pt x="70501" y="111783"/>
                  <a:pt x="68770" y="108707"/>
                </a:cubicBezTo>
                <a:lnTo>
                  <a:pt x="61518" y="109374"/>
                </a:lnTo>
                <a:lnTo>
                  <a:pt x="61518" y="85996"/>
                </a:lnTo>
                <a:cubicBezTo>
                  <a:pt x="74874" y="85970"/>
                  <a:pt x="85688" y="74707"/>
                  <a:pt x="85688" y="60821"/>
                </a:cubicBezTo>
                <a:cubicBezTo>
                  <a:pt x="85688" y="46934"/>
                  <a:pt x="74874" y="35673"/>
                  <a:pt x="61518" y="35645"/>
                </a:cubicBezTo>
                <a:lnTo>
                  <a:pt x="61518" y="0"/>
                </a:lnTo>
                <a:close/>
                <a:moveTo>
                  <a:pt x="53761" y="0"/>
                </a:moveTo>
                <a:lnTo>
                  <a:pt x="53761" y="30162"/>
                </a:lnTo>
                <a:cubicBezTo>
                  <a:pt x="25703" y="30162"/>
                  <a:pt x="2957" y="23410"/>
                  <a:pt x="2957" y="15081"/>
                </a:cubicBezTo>
                <a:cubicBezTo>
                  <a:pt x="2957" y="6752"/>
                  <a:pt x="25703" y="0"/>
                  <a:pt x="537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 rot="-5400000">
            <a:off x="3091600" y="1840650"/>
            <a:ext cx="395400" cy="304800"/>
          </a:xfrm>
          <a:prstGeom prst="rightArrow">
            <a:avLst>
              <a:gd name="adj1" fmla="val 33333"/>
              <a:gd name="adj2" fmla="val 51599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73" name="Shape 373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74" name="Shape 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Macintosh PowerPoint</Application>
  <PresentationFormat>On-screen Show 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Helvetica Neue</vt:lpstr>
      <vt:lpstr>Stardos Stencil</vt:lpstr>
      <vt:lpstr>4__cfdev-pivotal-template-16-9a</vt:lpstr>
      <vt:lpstr>1__cfdev-pivotal-template-16-9a</vt:lpstr>
      <vt:lpstr>Office Theme</vt:lpstr>
      <vt:lpstr>1__cfdev-pivotal-template-16-9a</vt:lpstr>
      <vt:lpstr>3__cfdev-pivotal-template-16-9a</vt:lpstr>
      <vt:lpstr>PowerPoint Presentation</vt:lpstr>
      <vt:lpstr>PowerPoint Presentation</vt:lpstr>
      <vt:lpstr>PowerPoint Presentation</vt:lpstr>
      <vt:lpstr>Cloud-Native Application Platform - Services</vt:lpstr>
      <vt:lpstr>What is a Service</vt:lpstr>
      <vt:lpstr>Three Types of Services</vt:lpstr>
      <vt:lpstr>PCF Services</vt:lpstr>
      <vt:lpstr>Service Broker</vt:lpstr>
      <vt:lpstr>Creating and Binding a Service</vt:lpstr>
      <vt:lpstr>Pivotal Cloud Foundry Services</vt:lpstr>
      <vt:lpstr>PCF Marketplace</vt:lpstr>
      <vt:lpstr>MySQL for Pivotal Cloud Foundry</vt:lpstr>
      <vt:lpstr>Redis for Pivotal Cloud Foundry </vt:lpstr>
      <vt:lpstr>RabbitMQ for Pivotal Cloud Foundry</vt:lpstr>
      <vt:lpstr>Demo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2018-05-19T16:59:16Z</dcterms:modified>
</cp:coreProperties>
</file>