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5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6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6" r:id="rId1"/>
    <p:sldMasterId id="2147483717" r:id="rId2"/>
    <p:sldMasterId id="2147483718" r:id="rId3"/>
    <p:sldMasterId id="2147483719" r:id="rId4"/>
    <p:sldMasterId id="2147483720" r:id="rId5"/>
    <p:sldMasterId id="2147483721" r:id="rId6"/>
    <p:sldMasterId id="2147483722" r:id="rId7"/>
  </p:sldMasterIdLst>
  <p:notesMasterIdLst>
    <p:notesMasterId r:id="rId39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-96" y="-1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9" Type="http://schemas.openxmlformats.org/officeDocument/2006/relationships/slide" Target="slides/slide2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" Target="slides/slide1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notesMaster" Target="notesMasters/notes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212787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Shape 4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Shape 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Shape 5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Shape 6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Shape 6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Shape 6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Shape 6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Shape 7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Shape 7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Shape 7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Shape 7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Shape 7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Shape 7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Shape 7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Shape 7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Shape 7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Shape 824"/>
          <p:cNvSpPr>
            <a:spLocks noGrp="1" noRot="1" noChangeAspect="1"/>
          </p:cNvSpPr>
          <p:nvPr>
            <p:ph type="sldImg" idx="2"/>
          </p:nvPr>
        </p:nvSpPr>
        <p:spPr>
          <a:xfrm>
            <a:off x="328612" y="658812"/>
            <a:ext cx="6238800" cy="35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825" name="Shape 8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Shape 8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Shape 8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Shape 8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Shape 8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Shape 8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Shape 8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Shape 8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Shape 9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Shape 9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Shape 9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Shape 9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Shape 9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Shape 29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Shape 9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Shape 9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Shape 9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Shape 9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Shape 965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31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Shape 3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Blank logo">
  <p:cSld name=" Blank log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47625" y="4860925"/>
            <a:ext cx="37465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ttom Half">
  <p:cSld name="Text Bottom Half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57200" y="2720724"/>
            <a:ext cx="8229600" cy="18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Top Three Quarters">
  <p:cSld name="Text Top Three Quarter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8229600" cy="26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Upper Left">
  <p:cSld name="Text Upper Lef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457210" y="876496"/>
            <a:ext cx="4351200" cy="18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Blank">
  <p:cSld name="6_Blank">
    <p:bg>
      <p:bgPr>
        <a:solidFill>
          <a:schemeClr val="l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70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3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Blank">
  <p:cSld name="9_Blank">
    <p:bg>
      <p:bgPr>
        <a:solidFill>
          <a:schemeClr val="l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Shape 75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524348" y="465181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Custom Layout">
  <p:cSld name="11_Custom Layou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524348" y="465181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Blank">
  <p:cSld name="5_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2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/>
          <p:nvPr/>
        </p:nvSpPr>
        <p:spPr>
          <a:xfrm>
            <a:off x="0" y="0"/>
            <a:ext cx="9144000" cy="101700"/>
          </a:xfrm>
          <a:prstGeom prst="rect">
            <a:avLst/>
          </a:prstGeom>
          <a:solidFill>
            <a:srgbClr val="0E67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Blank">
  <p:cSld name="11_Blank"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hape 86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with Subtitle and Content">
  <p:cSld name="1_Title with Subtitle and Conte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66712" y="785812"/>
            <a:ext cx="84105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366714" y="1419224"/>
            <a:ext cx="8410500" cy="30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—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b">
  <p:cSld name="Lab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ctrTitle"/>
          </p:nvPr>
        </p:nvSpPr>
        <p:spPr>
          <a:xfrm>
            <a:off x="1191543" y="2102881"/>
            <a:ext cx="6048376" cy="451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ubTitle" idx="1"/>
          </p:nvPr>
        </p:nvSpPr>
        <p:spPr>
          <a:xfrm>
            <a:off x="1191616" y="2753297"/>
            <a:ext cx="6048375" cy="1426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949494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949494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949494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949494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Blank">
  <p:cSld name="4_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3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Blank">
  <p:cSld name="7_Blank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3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Blank">
  <p:cSld name="8_Blank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3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Blank">
  <p:cSld name="10_Blank"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3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Blank">
  <p:cSld name="13_Blank"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3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bg>
      <p:bgPr>
        <a:solidFill>
          <a:schemeClr val="accent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524348" y="465181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0" y="112014"/>
            <a:ext cx="9144000" cy="503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Shape 118" descr="pivotal_gree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96900" y="4710514"/>
            <a:ext cx="755700" cy="1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Blank">
  <p:cSld name="3_Blank"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114300" y="112014"/>
            <a:ext cx="37947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Shape 121" descr="pivotal_gree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96900" y="4710514"/>
            <a:ext cx="755700" cy="1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/>
          <p:nvPr/>
        </p:nvSpPr>
        <p:spPr>
          <a:xfrm>
            <a:off x="114300" y="112014"/>
            <a:ext cx="3794700" cy="4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lank">
  <p:cSld name="2_Blank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524348" y="465181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0E67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Shape 126" descr="pivotal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94069" y="4708315"/>
            <a:ext cx="755700" cy="1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2_Custom Layout">
  <p:cSld name="22_Custom Layout">
    <p:bg>
      <p:bgPr>
        <a:solidFill>
          <a:schemeClr val="accent5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0" y="0"/>
            <a:ext cx="9144000" cy="99300"/>
          </a:xfrm>
          <a:prstGeom prst="rect">
            <a:avLst/>
          </a:prstGeom>
          <a:gradFill>
            <a:gsLst>
              <a:gs pos="0">
                <a:srgbClr val="AF7CBA"/>
              </a:gs>
              <a:gs pos="100000">
                <a:schemeClr val="accent4"/>
              </a:gs>
            </a:gsLst>
            <a:lin ang="1800004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524348" y="465181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66713" y="325438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ooter Bar Only">
  <p:cSld name="Footer Bar Onl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8553450" y="5021495"/>
            <a:ext cx="533400" cy="1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rgbClr val="888888"/>
              </a:solidFill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366713" y="5043849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-US" sz="6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2014 Pivotal. All rights reserved.</a:t>
            </a:r>
            <a:endParaRPr/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37764" y="4709393"/>
            <a:ext cx="9651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366713" y="5018449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-US" sz="6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2014 Pivotal. All rights reserved.</a:t>
            </a:r>
            <a:endParaRPr/>
          </a:p>
        </p:txBody>
      </p:sp>
      <p:pic>
        <p:nvPicPr>
          <p:cNvPr id="140" name="Shape 140" descr="Pivotal_Logo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1733" y="4713966"/>
            <a:ext cx="957300" cy="2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890587" y="27031"/>
            <a:ext cx="7620000" cy="22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16F3B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F16F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890587" y="2633384"/>
            <a:ext cx="7620000" cy="10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366713" y="5043849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-US" sz="6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2014 Pivotal. All rights reserved.</a:t>
            </a:r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8553450" y="5021495"/>
            <a:ext cx="533400" cy="1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rgbClr val="888888"/>
              </a:solidFill>
            </a:endParaRPr>
          </a:p>
        </p:txBody>
      </p:sp>
      <p:sp>
        <p:nvSpPr>
          <p:cNvPr id="147" name="Shape 147"/>
          <p:cNvSpPr txBox="1">
            <a:spLocks noGrp="1"/>
          </p:cNvSpPr>
          <p:nvPr>
            <p:ph type="body" idx="2"/>
          </p:nvPr>
        </p:nvSpPr>
        <p:spPr>
          <a:xfrm>
            <a:off x="894005" y="3709461"/>
            <a:ext cx="7620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»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7764" y="4709393"/>
            <a:ext cx="9651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body" idx="2"/>
          </p:nvPr>
        </p:nvSpPr>
        <p:spPr>
          <a:xfrm>
            <a:off x="4648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Top Half" type="obj">
  <p:cSld name="OBJEC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8229600" cy="18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Full Page">
  <p:cSld name="Text Full Page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8229600" cy="3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Top Three Quarters">
  <p:cSld name="Text Top Three Quarter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8229600" cy="26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Left Half">
  <p:cSld name="Text Left Half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ttom Half">
  <p:cSld name="Text Bottom Half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457200" y="2720724"/>
            <a:ext cx="8229600" cy="18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Full Page">
  <p:cSld name="Text Full Pag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8229600" cy="3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, no circles">
  <p:cSld name="Title Only, no circles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00" cy="33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Verdana"/>
              <a:buChar char="—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Upper Left">
  <p:cSld name="Text Upper Left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457210" y="876496"/>
            <a:ext cx="4351200" cy="18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, no circles">
  <p:cSld name="Title Only, no circles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Left Half">
  <p:cSld name="Text Left Half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with Subtitle and Content">
  <p:cSld name="1_Title with Subtitle and Content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366712" y="785812"/>
            <a:ext cx="84105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body" idx="2"/>
          </p:nvPr>
        </p:nvSpPr>
        <p:spPr>
          <a:xfrm>
            <a:off x="366714" y="1419224"/>
            <a:ext cx="8410500" cy="30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Verdana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Char char="—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00" cy="33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Verdana"/>
              <a:buChar char="—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Left Half">
  <p:cSld name="Text Left Half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ttom Half" type="obj">
  <p:cSld name="OBJECT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457200" y="2720724"/>
            <a:ext cx="8229600" cy="18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Top Three Quarters">
  <p:cSld name="Text Top Three Quarters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8229600" cy="26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Top Half">
  <p:cSld name="Text Top Half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8229600" cy="18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Upper Left">
  <p:cSld name="Text Upper Lef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457210" y="876496"/>
            <a:ext cx="4351200" cy="18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7" name="Shape 227"/>
          <p:cNvSpPr txBox="1">
            <a:spLocks noGrp="1"/>
          </p:cNvSpPr>
          <p:nvPr>
            <p:ph type="body" idx="2"/>
          </p:nvPr>
        </p:nvSpPr>
        <p:spPr>
          <a:xfrm>
            <a:off x="4648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Full Page">
  <p:cSld name="Text Full Page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8229600" cy="3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Left Half">
  <p:cSld name="Text Left Half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Top Half" type="obj">
  <p:cSld name="OBJEC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8229600" cy="18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Full Page">
  <p:cSld name="Text Full Page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8229600" cy="3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Top Half" type="obj">
  <p:cSld name="OBJECT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8229600" cy="18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00" cy="33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Verdana"/>
              <a:buChar char="—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, no circles">
  <p:cSld name="Title Only, no circles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ttom Half">
  <p:cSld name="Text Bottom Half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457200" y="2720724"/>
            <a:ext cx="8229600" cy="18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Top Three Quarters">
  <p:cSld name="Text Top Three Quarters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8229600" cy="26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Upper Left">
  <p:cSld name="Text Upper Left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457210" y="876496"/>
            <a:ext cx="4351200" cy="18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9" name="Shape 269"/>
          <p:cNvSpPr txBox="1">
            <a:spLocks noGrp="1"/>
          </p:cNvSpPr>
          <p:nvPr>
            <p:ph type="body" idx="2"/>
          </p:nvPr>
        </p:nvSpPr>
        <p:spPr>
          <a:xfrm>
            <a:off x="4648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4648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00" cy="33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Verdana"/>
              <a:buChar char="—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Relationship Id="rId3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theme" Target="../theme/theme3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20" Type="http://schemas.openxmlformats.org/officeDocument/2006/relationships/theme" Target="../theme/theme4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3.xml"/><Relationship Id="rId13" Type="http://schemas.openxmlformats.org/officeDocument/2006/relationships/theme" Target="../theme/theme5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1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56.xml"/><Relationship Id="rId14" Type="http://schemas.openxmlformats.org/officeDocument/2006/relationships/theme" Target="../theme/theme6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8.xml"/><Relationship Id="rId6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0.xml"/><Relationship Id="rId8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3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68.xml"/><Relationship Id="rId13" Type="http://schemas.openxmlformats.org/officeDocument/2006/relationships/theme" Target="../theme/theme7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9.xml"/><Relationship Id="rId4" Type="http://schemas.openxmlformats.org/officeDocument/2006/relationships/slideLayout" Target="../slideLayouts/slideLayout60.xml"/><Relationship Id="rId5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3.xml"/><Relationship Id="rId8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>
            <a:off x="0" y="4746625"/>
            <a:ext cx="9144000" cy="29051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/>
          <p:nvPr/>
        </p:nvSpPr>
        <p:spPr>
          <a:xfrm flipH="1">
            <a:off x="8553450" y="5041900"/>
            <a:ext cx="53340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fld id="{00000000-1234-1234-1234-123412341234}" type="slidenum">
              <a:rPr lang="en-US" sz="8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12" name="Shape 12" descr="Pivotal_White.png"/>
          <p:cNvPicPr preferRelativeResize="0"/>
          <p:nvPr/>
        </p:nvPicPr>
        <p:blipFill rotWithShape="1">
          <a:blip r:embed="rId3">
            <a:alphaModFix/>
          </a:blip>
          <a:srcRect l="20050" t="21652" r="18528" b="26492"/>
          <a:stretch/>
        </p:blipFill>
        <p:spPr>
          <a:xfrm>
            <a:off x="8093075" y="4749800"/>
            <a:ext cx="741362" cy="24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/>
          <p:nvPr/>
        </p:nvSpPr>
        <p:spPr>
          <a:xfrm>
            <a:off x="49212" y="5057775"/>
            <a:ext cx="2274887" cy="9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lang="en-US" sz="6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2016 Pivotal. All rights reserved.</a:t>
            </a: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876300"/>
            <a:ext cx="8229600" cy="371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47625" y="4860925"/>
            <a:ext cx="37465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sz="900" b="0" i="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/>
        </p:nvSpPr>
        <p:spPr>
          <a:xfrm>
            <a:off x="0" y="4746625"/>
            <a:ext cx="9144000" cy="29051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21"/>
          <p:cNvSpPr txBox="1"/>
          <p:nvPr/>
        </p:nvSpPr>
        <p:spPr>
          <a:xfrm flipH="1">
            <a:off x="8553450" y="5041900"/>
            <a:ext cx="53340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fld id="{00000000-1234-1234-1234-123412341234}" type="slidenum">
              <a:rPr lang="en-US" sz="8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22" name="Shape 22" descr="Pivotal_White.png"/>
          <p:cNvPicPr preferRelativeResize="0"/>
          <p:nvPr/>
        </p:nvPicPr>
        <p:blipFill rotWithShape="1">
          <a:blip r:embed="rId3">
            <a:alphaModFix/>
          </a:blip>
          <a:srcRect l="20050" t="21652" r="18528" b="26492"/>
          <a:stretch/>
        </p:blipFill>
        <p:spPr>
          <a:xfrm>
            <a:off x="8093075" y="4749800"/>
            <a:ext cx="741362" cy="24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 txBox="1"/>
          <p:nvPr/>
        </p:nvSpPr>
        <p:spPr>
          <a:xfrm>
            <a:off x="49212" y="5057775"/>
            <a:ext cx="2274887" cy="9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lang="en-US" sz="6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2016 Pivotal. All rights reserved.</a:t>
            </a:r>
            <a:endParaRPr/>
          </a:p>
        </p:txBody>
      </p:sp>
      <p:sp>
        <p:nvSpPr>
          <p:cNvPr id="24" name="Shape 24"/>
          <p:cNvSpPr txBox="1"/>
          <p:nvPr/>
        </p:nvSpPr>
        <p:spPr>
          <a:xfrm>
            <a:off x="0" y="0"/>
            <a:ext cx="9144000" cy="1627187"/>
          </a:xfrm>
          <a:prstGeom prst="rect">
            <a:avLst/>
          </a:prstGeom>
          <a:gradFill>
            <a:gsLst>
              <a:gs pos="0">
                <a:srgbClr val="BFBFBF">
                  <a:alpha val="60784"/>
                </a:srgbClr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876300"/>
            <a:ext cx="8229600" cy="371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876300"/>
            <a:ext cx="8229600" cy="3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/>
          <p:nvPr/>
        </p:nvSpPr>
        <p:spPr>
          <a:xfrm>
            <a:off x="0" y="4746625"/>
            <a:ext cx="9144000" cy="2904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34"/>
          <p:cNvSpPr txBox="1"/>
          <p:nvPr/>
        </p:nvSpPr>
        <p:spPr>
          <a:xfrm flipH="1">
            <a:off x="8553450" y="5041900"/>
            <a:ext cx="533400" cy="1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fld id="{00000000-1234-1234-1234-123412341234}" type="slidenum">
              <a:rPr lang="en-US" sz="8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35" name="Shape 35" descr="Pivotal_White.png"/>
          <p:cNvPicPr preferRelativeResize="0"/>
          <p:nvPr/>
        </p:nvPicPr>
        <p:blipFill rotWithShape="1">
          <a:blip r:embed="rId12">
            <a:alphaModFix/>
          </a:blip>
          <a:srcRect l="20054" t="21648" r="18524" b="26497"/>
          <a:stretch/>
        </p:blipFill>
        <p:spPr>
          <a:xfrm>
            <a:off x="8093075" y="4749800"/>
            <a:ext cx="741300" cy="2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Shape 36"/>
          <p:cNvSpPr txBox="1"/>
          <p:nvPr/>
        </p:nvSpPr>
        <p:spPr>
          <a:xfrm>
            <a:off x="49212" y="5057775"/>
            <a:ext cx="2274900" cy="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lang="en-US" sz="6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2016 Pivotal. All rights reserved.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524348" y="465181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457200" y="876300"/>
            <a:ext cx="8229600" cy="3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Shape 152"/>
          <p:cNvSpPr txBox="1"/>
          <p:nvPr/>
        </p:nvSpPr>
        <p:spPr>
          <a:xfrm>
            <a:off x="0" y="4746625"/>
            <a:ext cx="9144000" cy="2904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 txBox="1"/>
          <p:nvPr/>
        </p:nvSpPr>
        <p:spPr>
          <a:xfrm flipH="1">
            <a:off x="8553450" y="5041900"/>
            <a:ext cx="533400" cy="1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fld id="{00000000-1234-1234-1234-123412341234}" type="slidenum">
              <a:rPr lang="en-US" sz="8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154" name="Shape 154" descr="Pivotal_White.png"/>
          <p:cNvPicPr preferRelativeResize="0"/>
          <p:nvPr/>
        </p:nvPicPr>
        <p:blipFill rotWithShape="1">
          <a:blip r:embed="rId14">
            <a:alphaModFix/>
          </a:blip>
          <a:srcRect l="20054" t="21648" r="18524" b="26497"/>
          <a:stretch/>
        </p:blipFill>
        <p:spPr>
          <a:xfrm>
            <a:off x="8093075" y="4749800"/>
            <a:ext cx="741300" cy="2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/>
        </p:nvSpPr>
        <p:spPr>
          <a:xfrm>
            <a:off x="49212" y="5057775"/>
            <a:ext cx="2274900" cy="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lang="en-US" sz="6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2016 Pivotal. All rights reserved.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457200" y="876300"/>
            <a:ext cx="8229600" cy="3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Shape 191"/>
          <p:cNvSpPr txBox="1"/>
          <p:nvPr/>
        </p:nvSpPr>
        <p:spPr>
          <a:xfrm>
            <a:off x="0" y="4746625"/>
            <a:ext cx="9144000" cy="2904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Shape 192"/>
          <p:cNvSpPr txBox="1"/>
          <p:nvPr/>
        </p:nvSpPr>
        <p:spPr>
          <a:xfrm flipH="1">
            <a:off x="8553450" y="5041900"/>
            <a:ext cx="533400" cy="1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fld id="{00000000-1234-1234-1234-123412341234}" type="slidenum">
              <a:rPr lang="en-US" sz="8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193" name="Shape 193" descr="Pivotal_White.png"/>
          <p:cNvPicPr preferRelativeResize="0"/>
          <p:nvPr/>
        </p:nvPicPr>
        <p:blipFill rotWithShape="1">
          <a:blip r:embed="rId15">
            <a:alphaModFix/>
          </a:blip>
          <a:srcRect l="20054" t="21648" r="18524" b="26497"/>
          <a:stretch/>
        </p:blipFill>
        <p:spPr>
          <a:xfrm>
            <a:off x="8093075" y="4749800"/>
            <a:ext cx="741300" cy="2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 txBox="1"/>
          <p:nvPr/>
        </p:nvSpPr>
        <p:spPr>
          <a:xfrm>
            <a:off x="49212" y="5057775"/>
            <a:ext cx="2274900" cy="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lang="en-US" sz="6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2016 Pivotal. All rights reserved.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457200" y="876300"/>
            <a:ext cx="8229600" cy="3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" name="Shape 234"/>
          <p:cNvSpPr txBox="1"/>
          <p:nvPr/>
        </p:nvSpPr>
        <p:spPr>
          <a:xfrm>
            <a:off x="0" y="4746625"/>
            <a:ext cx="9144000" cy="2904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Shape 235"/>
          <p:cNvSpPr txBox="1"/>
          <p:nvPr/>
        </p:nvSpPr>
        <p:spPr>
          <a:xfrm flipH="1">
            <a:off x="8553450" y="5041900"/>
            <a:ext cx="533400" cy="1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fld id="{00000000-1234-1234-1234-123412341234}" type="slidenum">
              <a:rPr lang="en-US" sz="8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236" name="Shape 236" descr="Pivotal_White.png"/>
          <p:cNvPicPr preferRelativeResize="0"/>
          <p:nvPr/>
        </p:nvPicPr>
        <p:blipFill rotWithShape="1">
          <a:blip r:embed="rId14">
            <a:alphaModFix/>
          </a:blip>
          <a:srcRect l="20054" t="21648" r="18524" b="26497"/>
          <a:stretch/>
        </p:blipFill>
        <p:spPr>
          <a:xfrm>
            <a:off x="8093075" y="4749800"/>
            <a:ext cx="741300" cy="2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 txBox="1"/>
          <p:nvPr/>
        </p:nvSpPr>
        <p:spPr>
          <a:xfrm>
            <a:off x="49212" y="5057775"/>
            <a:ext cx="2274900" cy="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lang="en-US" sz="6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2016 Pivotal. All rights reserved.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5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4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XC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5.png"/><Relationship Id="rId12" Type="http://schemas.openxmlformats.org/officeDocument/2006/relationships/image" Target="../media/image7.png"/><Relationship Id="rId13" Type="http://schemas.openxmlformats.org/officeDocument/2006/relationships/image" Target="../media/image8.png"/><Relationship Id="rId14" Type="http://schemas.openxmlformats.org/officeDocument/2006/relationships/image" Target="../media/image9.png"/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ivotal.io/pivotalcf/1-7/customizing/config_firewall.html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hyperlink" Target="http://docs.pivotal.io/pivotalcf/1-10/adminguide/isolation-segments.html%20" TargetMode="External"/><Relationship Id="rId5" Type="http://schemas.openxmlformats.org/officeDocument/2006/relationships/image" Target="../media/image39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oudfoundry/cli/releases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hyperlink" Target="https://network.pivotal.io/products/isolation-segment/" TargetMode="External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Shape 274" descr="SF_Bridge-01.jpeg"/>
          <p:cNvPicPr preferRelativeResize="0"/>
          <p:nvPr/>
        </p:nvPicPr>
        <p:blipFill rotWithShape="1">
          <a:blip r:embed="rId3">
            <a:alphaModFix/>
          </a:blip>
          <a:srcRect t="9350" b="934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Shape 275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Shape 276" descr="pivotal_whit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2475" y="977900"/>
            <a:ext cx="1368425" cy="33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 txBox="1"/>
          <p:nvPr/>
        </p:nvSpPr>
        <p:spPr>
          <a:xfrm>
            <a:off x="623887" y="1898650"/>
            <a:ext cx="7896225" cy="1538287"/>
          </a:xfrm>
          <a:prstGeom prst="rect">
            <a:avLst/>
          </a:prstGeom>
          <a:noFill/>
          <a:ln>
            <a:noFill/>
          </a:ln>
          <a:effectLst>
            <a:outerShdw blurRad="63500" sx="102000" sy="102000">
              <a:srgbClr val="808080">
                <a:alpha val="39607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 sz="42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PCF Operations Workshop –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 sz="42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Platform Installation &amp; Setup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BOSH Deployment (1 of 4)</a:t>
            </a:r>
            <a:endParaRPr/>
          </a:p>
        </p:txBody>
      </p:sp>
      <p:sp>
        <p:nvSpPr>
          <p:cNvPr id="435" name="Shape 435"/>
          <p:cNvSpPr txBox="1"/>
          <p:nvPr/>
        </p:nvSpPr>
        <p:spPr>
          <a:xfrm>
            <a:off x="6824662" y="1438275"/>
            <a:ext cx="2119312" cy="2332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33361" marR="0" lvl="0" indent="-2206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800"/>
              <a:buFont typeface="Times New Roman"/>
              <a:buAutoNum type="arabicPeriod"/>
            </a:pPr>
            <a:r>
              <a:rPr lang="en-US" sz="1800" b="0" i="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Upload stemcell (VM template) to blobstore</a:t>
            </a:r>
            <a:endParaRPr/>
          </a:p>
          <a:p>
            <a:pPr marL="233361" marR="0" lvl="0" indent="-2206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800"/>
              <a:buFont typeface="Times New Roman"/>
              <a:buAutoNum type="arabicPeriod"/>
            </a:pPr>
            <a:r>
              <a:rPr lang="en-US" sz="1800" b="0" i="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Register in director's DB</a:t>
            </a:r>
            <a:endParaRPr/>
          </a:p>
        </p:txBody>
      </p:sp>
      <p:grpSp>
        <p:nvGrpSpPr>
          <p:cNvPr id="436" name="Shape 436"/>
          <p:cNvGrpSpPr/>
          <p:nvPr/>
        </p:nvGrpSpPr>
        <p:grpSpPr>
          <a:xfrm>
            <a:off x="84669" y="1276637"/>
            <a:ext cx="6340210" cy="2465469"/>
            <a:chOff x="0" y="0"/>
            <a:chExt cx="2147483647" cy="2147483646"/>
          </a:xfrm>
        </p:grpSpPr>
        <p:sp>
          <p:nvSpPr>
            <p:cNvPr id="437" name="Shape 437"/>
            <p:cNvSpPr/>
            <p:nvPr/>
          </p:nvSpPr>
          <p:spPr>
            <a:xfrm>
              <a:off x="0" y="0"/>
              <a:ext cx="992564527" cy="2147483646"/>
            </a:xfrm>
            <a:prstGeom prst="roundRect">
              <a:avLst>
                <a:gd name="adj" fmla="val 857"/>
              </a:avLst>
            </a:prstGeom>
            <a:gradFill>
              <a:gsLst>
                <a:gs pos="0">
                  <a:srgbClr val="FFFFFF">
                    <a:alpha val="73725"/>
                  </a:srgbClr>
                </a:gs>
                <a:gs pos="100000">
                  <a:srgbClr val="DDDDDD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Shape 438"/>
            <p:cNvSpPr/>
            <p:nvPr/>
          </p:nvSpPr>
          <p:spPr>
            <a:xfrm>
              <a:off x="990515862" y="9222370"/>
              <a:ext cx="1156967784" cy="2129038898"/>
            </a:xfrm>
            <a:prstGeom prst="roundRect">
              <a:avLst>
                <a:gd name="adj" fmla="val 321"/>
              </a:avLst>
            </a:prstGeom>
            <a:noFill/>
            <a:ln w="25550" cap="flat" cmpd="sng">
              <a:solidFill>
                <a:srgbClr val="29756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Shape 439"/>
            <p:cNvSpPr/>
            <p:nvPr/>
          </p:nvSpPr>
          <p:spPr>
            <a:xfrm>
              <a:off x="999222760" y="724611216"/>
              <a:ext cx="510110555" cy="263497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cubicBezTo>
                    <a:pt x="40000" y="80000"/>
                    <a:pt x="80000" y="40000"/>
                    <a:pt x="120000" y="0"/>
                  </a:cubicBezTo>
                </a:path>
              </a:pathLst>
            </a:custGeom>
            <a:noFill/>
            <a:ln w="19075" cap="flat" cmpd="sng">
              <a:solidFill>
                <a:srgbClr val="535353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40" name="Shape 440"/>
            <p:cNvCxnSpPr/>
            <p:nvPr/>
          </p:nvCxnSpPr>
          <p:spPr>
            <a:xfrm rot="10800000" flipH="1">
              <a:off x="1454020041" y="839231519"/>
              <a:ext cx="65044053" cy="129112725"/>
            </a:xfrm>
            <a:prstGeom prst="straightConnector1">
              <a:avLst/>
            </a:prstGeom>
            <a:noFill/>
            <a:ln w="19075" cap="flat" cmpd="sng">
              <a:solidFill>
                <a:srgbClr val="535353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441" name="Shape 441"/>
            <p:cNvCxnSpPr/>
            <p:nvPr/>
          </p:nvCxnSpPr>
          <p:spPr>
            <a:xfrm>
              <a:off x="1452483496" y="495370290"/>
              <a:ext cx="62483418" cy="121207813"/>
            </a:xfrm>
            <a:prstGeom prst="straightConnector1">
              <a:avLst/>
            </a:prstGeom>
            <a:noFill/>
            <a:ln w="19075" cap="flat" cmpd="sng">
              <a:solidFill>
                <a:srgbClr val="535353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sp>
          <p:nvSpPr>
            <p:cNvPr id="442" name="Shape 442"/>
            <p:cNvSpPr/>
            <p:nvPr/>
          </p:nvSpPr>
          <p:spPr>
            <a:xfrm>
              <a:off x="1025855012" y="899835741"/>
              <a:ext cx="468113498" cy="241097327"/>
            </a:xfrm>
            <a:prstGeom prst="roundRect">
              <a:avLst>
                <a:gd name="adj" fmla="val 2816"/>
              </a:avLst>
            </a:prstGeom>
            <a:solidFill>
              <a:srgbClr val="545454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Avenir"/>
                <a:buNone/>
              </a:pPr>
              <a:r>
                <a:rPr lang="en-US" sz="1600" b="0" i="0" u="none">
                  <a:solidFill>
                    <a:srgbClr val="FFFFFF"/>
                  </a:solidFill>
                  <a:latin typeface="Avenir"/>
                  <a:ea typeface="Avenir"/>
                  <a:cs typeface="Avenir"/>
                  <a:sym typeface="Avenir"/>
                </a:rPr>
                <a:t>        </a:t>
              </a:r>
              <a:r>
                <a:rPr lang="en-US" sz="1200" b="0" i="0" u="none">
                  <a:solidFill>
                    <a:srgbClr val="FFFFFF"/>
                  </a:solidFill>
                  <a:latin typeface="Avenir"/>
                  <a:ea typeface="Avenir"/>
                  <a:cs typeface="Avenir"/>
                  <a:sym typeface="Avenir"/>
                </a:rPr>
                <a:t>Blobstore</a:t>
              </a:r>
              <a:endParaRPr sz="1200"/>
            </a:p>
          </p:txBody>
        </p:sp>
        <p:sp>
          <p:nvSpPr>
            <p:cNvPr id="443" name="Shape 443"/>
            <p:cNvSpPr/>
            <p:nvPr/>
          </p:nvSpPr>
          <p:spPr>
            <a:xfrm>
              <a:off x="1041731775" y="952534317"/>
              <a:ext cx="66580694" cy="1343826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7933"/>
                  </a:moveTo>
                  <a:cubicBezTo>
                    <a:pt x="0" y="77011"/>
                    <a:pt x="26861" y="84366"/>
                    <a:pt x="60000" y="84366"/>
                  </a:cubicBezTo>
                  <a:cubicBezTo>
                    <a:pt x="93138" y="84366"/>
                    <a:pt x="120000" y="77011"/>
                    <a:pt x="120000" y="67933"/>
                  </a:cubicBezTo>
                  <a:lnTo>
                    <a:pt x="120000" y="103666"/>
                  </a:lnTo>
                  <a:lnTo>
                    <a:pt x="119961" y="103666"/>
                  </a:lnTo>
                  <a:cubicBezTo>
                    <a:pt x="119794" y="112694"/>
                    <a:pt x="93011" y="120000"/>
                    <a:pt x="60000" y="120000"/>
                  </a:cubicBezTo>
                  <a:cubicBezTo>
                    <a:pt x="26988" y="120000"/>
                    <a:pt x="205" y="112694"/>
                    <a:pt x="38" y="103666"/>
                  </a:cubicBezTo>
                  <a:lnTo>
                    <a:pt x="0" y="103666"/>
                  </a:lnTo>
                  <a:lnTo>
                    <a:pt x="0" y="103561"/>
                  </a:lnTo>
                  <a:lnTo>
                    <a:pt x="0" y="67933"/>
                  </a:lnTo>
                  <a:close/>
                  <a:moveTo>
                    <a:pt x="0" y="22811"/>
                  </a:moveTo>
                  <a:cubicBezTo>
                    <a:pt x="0" y="31888"/>
                    <a:pt x="26861" y="39250"/>
                    <a:pt x="60000" y="39250"/>
                  </a:cubicBezTo>
                  <a:cubicBezTo>
                    <a:pt x="93138" y="39250"/>
                    <a:pt x="120000" y="31888"/>
                    <a:pt x="120000" y="22811"/>
                  </a:cubicBezTo>
                  <a:lnTo>
                    <a:pt x="120000" y="58544"/>
                  </a:lnTo>
                  <a:lnTo>
                    <a:pt x="119961" y="58544"/>
                  </a:lnTo>
                  <a:cubicBezTo>
                    <a:pt x="119794" y="67577"/>
                    <a:pt x="93011" y="74877"/>
                    <a:pt x="60000" y="74877"/>
                  </a:cubicBezTo>
                  <a:cubicBezTo>
                    <a:pt x="26988" y="74877"/>
                    <a:pt x="205" y="67577"/>
                    <a:pt x="38" y="58544"/>
                  </a:cubicBezTo>
                  <a:lnTo>
                    <a:pt x="0" y="58544"/>
                  </a:lnTo>
                  <a:lnTo>
                    <a:pt x="0" y="58444"/>
                  </a:lnTo>
                  <a:lnTo>
                    <a:pt x="0" y="22811"/>
                  </a:lnTo>
                  <a:close/>
                  <a:moveTo>
                    <a:pt x="60000" y="0"/>
                  </a:moveTo>
                  <a:cubicBezTo>
                    <a:pt x="91316" y="0"/>
                    <a:pt x="116700" y="6955"/>
                    <a:pt x="116700" y="15533"/>
                  </a:cubicBezTo>
                  <a:cubicBezTo>
                    <a:pt x="116700" y="24111"/>
                    <a:pt x="91316" y="31066"/>
                    <a:pt x="60000" y="31066"/>
                  </a:cubicBezTo>
                  <a:cubicBezTo>
                    <a:pt x="28683" y="31066"/>
                    <a:pt x="3300" y="24111"/>
                    <a:pt x="3300" y="15533"/>
                  </a:cubicBezTo>
                  <a:cubicBezTo>
                    <a:pt x="3300" y="6955"/>
                    <a:pt x="28683" y="0"/>
                    <a:pt x="6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Shape 444"/>
            <p:cNvSpPr/>
            <p:nvPr/>
          </p:nvSpPr>
          <p:spPr>
            <a:xfrm>
              <a:off x="1025855012" y="1525635586"/>
              <a:ext cx="420482525" cy="393925617"/>
            </a:xfrm>
            <a:prstGeom prst="roundRect">
              <a:avLst>
                <a:gd name="adj" fmla="val 1727"/>
              </a:avLst>
            </a:prstGeom>
            <a:solidFill>
              <a:srgbClr val="29756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Avenir"/>
                <a:buNone/>
              </a:pPr>
              <a:r>
                <a:rPr lang="en-US" sz="1600" b="0" i="0" u="none">
                  <a:solidFill>
                    <a:srgbClr val="FFFFFF"/>
                  </a:solidFill>
                  <a:latin typeface="Avenir"/>
                  <a:ea typeface="Avenir"/>
                  <a:cs typeface="Avenir"/>
                  <a:sym typeface="Avenir"/>
                </a:rPr>
                <a:t>        </a:t>
              </a:r>
              <a:r>
                <a:rPr lang="en-US" sz="1200" i="0" u="none">
                  <a:solidFill>
                    <a:srgbClr val="FFFFFF"/>
                  </a:solidFill>
                  <a:latin typeface="Avenir"/>
                  <a:ea typeface="Avenir"/>
                  <a:cs typeface="Avenir"/>
                  <a:sym typeface="Avenir"/>
                </a:rPr>
                <a:t>Health </a:t>
              </a:r>
              <a:endParaRPr sz="1200">
                <a:latin typeface="Avenir"/>
                <a:ea typeface="Avenir"/>
                <a:cs typeface="Avenir"/>
                <a:sym typeface="Avenir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Avenir"/>
                <a:buNone/>
              </a:pPr>
              <a:r>
                <a:rPr lang="en-US" sz="1200" i="0" u="none">
                  <a:solidFill>
                    <a:srgbClr val="FFFFFF"/>
                  </a:solidFill>
                  <a:latin typeface="Avenir"/>
                  <a:ea typeface="Avenir"/>
                  <a:cs typeface="Avenir"/>
                  <a:sym typeface="Avenir"/>
                </a:rPr>
                <a:t>        Monitor</a:t>
              </a:r>
              <a:endParaRPr sz="1200"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445" name="Shape 44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58120828" y="1607318786"/>
              <a:ext cx="77848197" cy="1422875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6" name="Shape 446"/>
            <p:cNvSpPr/>
            <p:nvPr/>
          </p:nvSpPr>
          <p:spPr>
            <a:xfrm>
              <a:off x="1025855012" y="345178691"/>
              <a:ext cx="468113498" cy="241098140"/>
            </a:xfrm>
            <a:prstGeom prst="roundRect">
              <a:avLst>
                <a:gd name="adj" fmla="val 2816"/>
              </a:avLst>
            </a:prstGeom>
            <a:solidFill>
              <a:srgbClr val="545454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Avenir"/>
                <a:buNone/>
              </a:pPr>
              <a:r>
                <a:rPr lang="en-US" sz="1600" b="0" i="0" u="none">
                  <a:solidFill>
                    <a:srgbClr val="FFFFFF"/>
                  </a:solidFill>
                  <a:latin typeface="Avenir"/>
                  <a:ea typeface="Avenir"/>
                  <a:cs typeface="Avenir"/>
                  <a:sym typeface="Avenir"/>
                </a:rPr>
                <a:t>       </a:t>
              </a:r>
              <a:r>
                <a:rPr lang="en-US" sz="1200" b="0" i="0" u="none">
                  <a:solidFill>
                    <a:srgbClr val="FFFFFF"/>
                  </a:solidFill>
                  <a:latin typeface="Avenir"/>
                  <a:ea typeface="Avenir"/>
                  <a:cs typeface="Avenir"/>
                  <a:sym typeface="Avenir"/>
                </a:rPr>
                <a:t> DB</a:t>
              </a:r>
              <a:endParaRPr sz="1200"/>
            </a:p>
          </p:txBody>
        </p:sp>
        <p:sp>
          <p:nvSpPr>
            <p:cNvPr id="447" name="Shape 447"/>
            <p:cNvSpPr/>
            <p:nvPr/>
          </p:nvSpPr>
          <p:spPr>
            <a:xfrm>
              <a:off x="1041731775" y="383385790"/>
              <a:ext cx="66580694" cy="1343826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7933"/>
                  </a:moveTo>
                  <a:cubicBezTo>
                    <a:pt x="0" y="77011"/>
                    <a:pt x="26861" y="84366"/>
                    <a:pt x="60000" y="84366"/>
                  </a:cubicBezTo>
                  <a:cubicBezTo>
                    <a:pt x="93138" y="84366"/>
                    <a:pt x="120000" y="77011"/>
                    <a:pt x="120000" y="67933"/>
                  </a:cubicBezTo>
                  <a:lnTo>
                    <a:pt x="120000" y="103666"/>
                  </a:lnTo>
                  <a:lnTo>
                    <a:pt x="119961" y="103666"/>
                  </a:lnTo>
                  <a:cubicBezTo>
                    <a:pt x="119794" y="112694"/>
                    <a:pt x="93011" y="120000"/>
                    <a:pt x="60000" y="120000"/>
                  </a:cubicBezTo>
                  <a:cubicBezTo>
                    <a:pt x="26988" y="120000"/>
                    <a:pt x="205" y="112694"/>
                    <a:pt x="38" y="103666"/>
                  </a:cubicBezTo>
                  <a:lnTo>
                    <a:pt x="0" y="103666"/>
                  </a:lnTo>
                  <a:lnTo>
                    <a:pt x="0" y="103561"/>
                  </a:lnTo>
                  <a:lnTo>
                    <a:pt x="0" y="67933"/>
                  </a:lnTo>
                  <a:close/>
                  <a:moveTo>
                    <a:pt x="0" y="22811"/>
                  </a:moveTo>
                  <a:cubicBezTo>
                    <a:pt x="0" y="31888"/>
                    <a:pt x="26861" y="39250"/>
                    <a:pt x="60000" y="39250"/>
                  </a:cubicBezTo>
                  <a:cubicBezTo>
                    <a:pt x="93138" y="39250"/>
                    <a:pt x="120000" y="31888"/>
                    <a:pt x="120000" y="22811"/>
                  </a:cubicBezTo>
                  <a:lnTo>
                    <a:pt x="120000" y="58544"/>
                  </a:lnTo>
                  <a:lnTo>
                    <a:pt x="119961" y="58544"/>
                  </a:lnTo>
                  <a:cubicBezTo>
                    <a:pt x="119794" y="67577"/>
                    <a:pt x="93011" y="74877"/>
                    <a:pt x="60000" y="74877"/>
                  </a:cubicBezTo>
                  <a:cubicBezTo>
                    <a:pt x="26988" y="74877"/>
                    <a:pt x="205" y="67577"/>
                    <a:pt x="38" y="58544"/>
                  </a:cubicBezTo>
                  <a:lnTo>
                    <a:pt x="0" y="58544"/>
                  </a:lnTo>
                  <a:lnTo>
                    <a:pt x="0" y="58444"/>
                  </a:lnTo>
                  <a:lnTo>
                    <a:pt x="0" y="22811"/>
                  </a:lnTo>
                  <a:close/>
                  <a:moveTo>
                    <a:pt x="60000" y="0"/>
                  </a:moveTo>
                  <a:cubicBezTo>
                    <a:pt x="91316" y="0"/>
                    <a:pt x="116700" y="6955"/>
                    <a:pt x="116700" y="15533"/>
                  </a:cubicBezTo>
                  <a:cubicBezTo>
                    <a:pt x="116700" y="24111"/>
                    <a:pt x="91316" y="31066"/>
                    <a:pt x="60000" y="31066"/>
                  </a:cubicBezTo>
                  <a:cubicBezTo>
                    <a:pt x="28683" y="31066"/>
                    <a:pt x="3300" y="24111"/>
                    <a:pt x="3300" y="15533"/>
                  </a:cubicBezTo>
                  <a:cubicBezTo>
                    <a:pt x="3300" y="6955"/>
                    <a:pt x="28683" y="0"/>
                    <a:pt x="6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Shape 448"/>
            <p:cNvSpPr/>
            <p:nvPr/>
          </p:nvSpPr>
          <p:spPr>
            <a:xfrm>
              <a:off x="100383199" y="407100474"/>
              <a:ext cx="420482833" cy="599450818"/>
            </a:xfrm>
            <a:prstGeom prst="rightArrow">
              <a:avLst>
                <a:gd name="adj1" fmla="val 43939"/>
                <a:gd name="adj2" fmla="val 31831"/>
              </a:avLst>
            </a:prstGeom>
            <a:solidFill>
              <a:srgbClr val="66ADA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Shape 449"/>
            <p:cNvSpPr txBox="1"/>
            <p:nvPr/>
          </p:nvSpPr>
          <p:spPr>
            <a:xfrm>
              <a:off x="100385062" y="816179201"/>
              <a:ext cx="351853490" cy="4084172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Avenir"/>
                <a:buNone/>
              </a:pPr>
              <a:r>
                <a:rPr lang="en-US" sz="1600" b="0" i="0" u="none">
                  <a:latin typeface="Avenir"/>
                  <a:ea typeface="Avenir"/>
                  <a:cs typeface="Avenir"/>
                  <a:sym typeface="Avenir"/>
                </a:rPr>
                <a:t>upload stemcell</a:t>
              </a: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1509333217" y="611308160"/>
              <a:ext cx="608445104" cy="226605800"/>
            </a:xfrm>
            <a:prstGeom prst="roundRect">
              <a:avLst>
                <a:gd name="adj" fmla="val 2999"/>
              </a:avLst>
            </a:prstGeom>
            <a:solidFill>
              <a:srgbClr val="29756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Avenir"/>
                <a:buNone/>
              </a:pPr>
              <a:r>
                <a:rPr lang="en-US" sz="1600" b="0" i="0" u="none">
                  <a:solidFill>
                    <a:srgbClr val="FFFFFF"/>
                  </a:solidFill>
                  <a:latin typeface="Avenir"/>
                  <a:ea typeface="Avenir"/>
                  <a:cs typeface="Avenir"/>
                  <a:sym typeface="Avenir"/>
                </a:rPr>
                <a:t>       </a:t>
              </a:r>
              <a:r>
                <a:rPr lang="en-US" sz="1200" i="0" u="none">
                  <a:solidFill>
                    <a:srgbClr val="FFFFFF"/>
                  </a:solidFill>
                  <a:latin typeface="Avenir"/>
                  <a:ea typeface="Avenir"/>
                  <a:cs typeface="Avenir"/>
                  <a:sym typeface="Avenir"/>
                </a:rPr>
                <a:t> BOSH Director</a:t>
              </a:r>
              <a:endParaRPr sz="1200"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451" name="Shape 45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534941214" y="644245423"/>
              <a:ext cx="68629329" cy="1712714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2" name="Shape 452"/>
            <p:cNvSpPr/>
            <p:nvPr/>
          </p:nvSpPr>
          <p:spPr>
            <a:xfrm>
              <a:off x="1507796672" y="1212076438"/>
              <a:ext cx="611518079" cy="242415626"/>
            </a:xfrm>
            <a:prstGeom prst="roundRect">
              <a:avLst>
                <a:gd name="adj" fmla="val 2825"/>
              </a:avLst>
            </a:prstGeom>
            <a:solidFill>
              <a:srgbClr val="29756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Avenir"/>
                <a:buNone/>
              </a:pPr>
              <a:r>
                <a:rPr lang="en-US" sz="1600" b="0" i="0" u="none">
                  <a:solidFill>
                    <a:srgbClr val="FFFFFF"/>
                  </a:solidFill>
                  <a:latin typeface="Avenir"/>
                  <a:ea typeface="Avenir"/>
                  <a:cs typeface="Avenir"/>
                  <a:sym typeface="Avenir"/>
                </a:rPr>
                <a:t>        </a:t>
              </a:r>
              <a:r>
                <a:rPr lang="en-US" sz="1200" b="0" i="0" u="none">
                  <a:solidFill>
                    <a:srgbClr val="FFFFFF"/>
                  </a:solidFill>
                  <a:latin typeface="Avenir"/>
                  <a:ea typeface="Avenir"/>
                  <a:cs typeface="Avenir"/>
                  <a:sym typeface="Avenir"/>
                </a:rPr>
                <a:t>NATS</a:t>
              </a:r>
              <a:endParaRPr sz="1200"/>
            </a:p>
          </p:txBody>
        </p:sp>
        <p:pic>
          <p:nvPicPr>
            <p:cNvPr id="453" name="Shape 45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526234397" y="1264775849"/>
              <a:ext cx="86042744" cy="1343826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4" name="Shape 45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92568343" y="644245423"/>
              <a:ext cx="68629329" cy="1712714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5" name="Shape 455"/>
            <p:cNvSpPr/>
            <p:nvPr/>
          </p:nvSpPr>
          <p:spPr>
            <a:xfrm>
              <a:off x="1477067075" y="205526033"/>
              <a:ext cx="117796608" cy="2266058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FF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8000" tIns="18000" rIns="18000" bIns="18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Font typeface="Arial"/>
                <a:buNone/>
              </a:pPr>
              <a:r>
                <a:rPr lang="en-US" sz="18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1202549785" y="1133028260"/>
              <a:ext cx="117796608" cy="227923286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FF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8000" tIns="18000" rIns="18000" bIns="18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Font typeface="Arial"/>
                <a:buNone/>
              </a:pPr>
              <a:r>
                <a:rPr lang="en-US" sz="18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170863747" y="647543260"/>
              <a:ext cx="54801170" cy="11989035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813"/>
                  </a:moveTo>
                  <a:lnTo>
                    <a:pt x="56402" y="62407"/>
                  </a:lnTo>
                  <a:lnTo>
                    <a:pt x="56688" y="120000"/>
                  </a:lnTo>
                  <a:lnTo>
                    <a:pt x="285" y="91405"/>
                  </a:lnTo>
                  <a:lnTo>
                    <a:pt x="0" y="33813"/>
                  </a:lnTo>
                  <a:close/>
                  <a:moveTo>
                    <a:pt x="120000" y="32982"/>
                  </a:moveTo>
                  <a:lnTo>
                    <a:pt x="119714" y="90574"/>
                  </a:lnTo>
                  <a:lnTo>
                    <a:pt x="63311" y="119168"/>
                  </a:lnTo>
                  <a:lnTo>
                    <a:pt x="63597" y="61576"/>
                  </a:lnTo>
                  <a:lnTo>
                    <a:pt x="120000" y="32982"/>
                  </a:lnTo>
                  <a:close/>
                  <a:moveTo>
                    <a:pt x="59874" y="0"/>
                  </a:moveTo>
                  <a:lnTo>
                    <a:pt x="116151" y="28787"/>
                  </a:lnTo>
                  <a:lnTo>
                    <a:pt x="59874" y="57575"/>
                  </a:lnTo>
                  <a:lnTo>
                    <a:pt x="3596" y="28787"/>
                  </a:lnTo>
                  <a:lnTo>
                    <a:pt x="598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Shape 458"/>
            <p:cNvSpPr/>
            <p:nvPr/>
          </p:nvSpPr>
          <p:spPr>
            <a:xfrm>
              <a:off x="1367977268" y="407100474"/>
              <a:ext cx="54800870" cy="11988950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813"/>
                  </a:moveTo>
                  <a:lnTo>
                    <a:pt x="56402" y="62407"/>
                  </a:lnTo>
                  <a:lnTo>
                    <a:pt x="56688" y="120000"/>
                  </a:lnTo>
                  <a:lnTo>
                    <a:pt x="285" y="91405"/>
                  </a:lnTo>
                  <a:lnTo>
                    <a:pt x="0" y="33813"/>
                  </a:lnTo>
                  <a:close/>
                  <a:moveTo>
                    <a:pt x="120000" y="32982"/>
                  </a:moveTo>
                  <a:lnTo>
                    <a:pt x="119714" y="90574"/>
                  </a:lnTo>
                  <a:lnTo>
                    <a:pt x="63311" y="119168"/>
                  </a:lnTo>
                  <a:lnTo>
                    <a:pt x="63597" y="61576"/>
                  </a:lnTo>
                  <a:lnTo>
                    <a:pt x="120000" y="32982"/>
                  </a:lnTo>
                  <a:close/>
                  <a:moveTo>
                    <a:pt x="59874" y="0"/>
                  </a:moveTo>
                  <a:lnTo>
                    <a:pt x="116151" y="28787"/>
                  </a:lnTo>
                  <a:lnTo>
                    <a:pt x="59874" y="57575"/>
                  </a:lnTo>
                  <a:lnTo>
                    <a:pt x="3596" y="28787"/>
                  </a:lnTo>
                  <a:lnTo>
                    <a:pt x="598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Shape 459"/>
            <p:cNvSpPr/>
            <p:nvPr/>
          </p:nvSpPr>
          <p:spPr>
            <a:xfrm>
              <a:off x="523939000" y="544117272"/>
              <a:ext cx="461455257" cy="325415559"/>
            </a:xfrm>
            <a:prstGeom prst="roundRect">
              <a:avLst>
                <a:gd name="adj" fmla="val 2999"/>
              </a:avLst>
            </a:prstGeom>
            <a:solidFill>
              <a:srgbClr val="29756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Avenir"/>
                <a:buNone/>
              </a:pPr>
              <a:r>
                <a:rPr lang="en-US" sz="1300" b="0" i="0" u="none">
                  <a:solidFill>
                    <a:srgbClr val="FFFFFF"/>
                  </a:solidFill>
                  <a:latin typeface="Avenir"/>
                  <a:ea typeface="Avenir"/>
                  <a:cs typeface="Avenir"/>
                  <a:sym typeface="Avenir"/>
                </a:rPr>
                <a:t>        BOSH CLI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Avenir"/>
                <a:buNone/>
              </a:pPr>
              <a:r>
                <a:rPr lang="en-US" sz="1300" b="0" i="0" u="none">
                  <a:solidFill>
                    <a:srgbClr val="FFFFFF"/>
                  </a:solidFill>
                  <a:latin typeface="Avenir"/>
                  <a:ea typeface="Avenir"/>
                  <a:cs typeface="Avenir"/>
                  <a:sym typeface="Avenir"/>
                </a:rPr>
                <a:t>       or Ops Mgr</a:t>
              </a:r>
              <a:endParaRPr/>
            </a:p>
          </p:txBody>
        </p:sp>
        <p:pic>
          <p:nvPicPr>
            <p:cNvPr id="460" name="Shape 46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59790155" y="621848042"/>
              <a:ext cx="68629329" cy="17127142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1" name="Shape 461"/>
          <p:cNvGrpSpPr/>
          <p:nvPr/>
        </p:nvGrpSpPr>
        <p:grpSpPr>
          <a:xfrm>
            <a:off x="77310" y="4777928"/>
            <a:ext cx="1466316" cy="217093"/>
            <a:chOff x="175388" y="3660500"/>
            <a:chExt cx="3202262" cy="718375"/>
          </a:xfrm>
        </p:grpSpPr>
        <p:pic>
          <p:nvPicPr>
            <p:cNvPr id="462" name="Shape 46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75388" y="3660500"/>
              <a:ext cx="705125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63" name="Shape 463"/>
            <p:cNvGrpSpPr/>
            <p:nvPr/>
          </p:nvGrpSpPr>
          <p:grpSpPr>
            <a:xfrm>
              <a:off x="967150" y="3673750"/>
              <a:ext cx="723000" cy="678600"/>
              <a:chOff x="2055625" y="1272525"/>
              <a:chExt cx="723000" cy="678600"/>
            </a:xfrm>
          </p:grpSpPr>
          <p:sp>
            <p:nvSpPr>
              <p:cNvPr id="464" name="Shape 464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Shape 465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Shape 466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467" name="Shape 46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731486" y="3687024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8" name="Shape 468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451388" y="3673750"/>
              <a:ext cx="926261" cy="705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xmlns:p14="http://schemas.microsoft.com/office/powerpoint/2010/main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BOSH Deployment (2 of 4)</a:t>
            </a:r>
            <a:endParaRPr/>
          </a:p>
        </p:txBody>
      </p:sp>
      <p:sp>
        <p:nvSpPr>
          <p:cNvPr id="474" name="Shape 474"/>
          <p:cNvSpPr txBox="1"/>
          <p:nvPr/>
        </p:nvSpPr>
        <p:spPr>
          <a:xfrm>
            <a:off x="6934200" y="1384300"/>
            <a:ext cx="2119312" cy="233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33361" marR="0" lvl="0" indent="-2206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800"/>
              <a:buFont typeface="Times New Roman"/>
              <a:buAutoNum type="arabicPeriod"/>
            </a:pPr>
            <a:r>
              <a:rPr lang="en-US" sz="1800" b="0" i="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Upload release (software to install) into blobstore</a:t>
            </a:r>
            <a:endParaRPr/>
          </a:p>
          <a:p>
            <a:pPr marL="233361" marR="0" lvl="0" indent="-2206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800"/>
              <a:buFont typeface="Times New Roman"/>
              <a:buAutoNum type="arabicPeriod"/>
            </a:pPr>
            <a:r>
              <a:rPr lang="en-US" sz="1800" b="0" i="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Register in director's DB</a:t>
            </a:r>
            <a:endParaRPr/>
          </a:p>
        </p:txBody>
      </p:sp>
      <p:grpSp>
        <p:nvGrpSpPr>
          <p:cNvPr id="475" name="Shape 475"/>
          <p:cNvGrpSpPr/>
          <p:nvPr/>
        </p:nvGrpSpPr>
        <p:grpSpPr>
          <a:xfrm>
            <a:off x="115887" y="1339850"/>
            <a:ext cx="6656387" cy="2587625"/>
            <a:chOff x="0" y="0"/>
            <a:chExt cx="2147483647" cy="2147483646"/>
          </a:xfrm>
        </p:grpSpPr>
        <p:sp>
          <p:nvSpPr>
            <p:cNvPr id="476" name="Shape 476"/>
            <p:cNvSpPr/>
            <p:nvPr/>
          </p:nvSpPr>
          <p:spPr>
            <a:xfrm>
              <a:off x="0" y="0"/>
              <a:ext cx="992564527" cy="2147483646"/>
            </a:xfrm>
            <a:prstGeom prst="roundRect">
              <a:avLst>
                <a:gd name="adj" fmla="val 857"/>
              </a:avLst>
            </a:prstGeom>
            <a:gradFill>
              <a:gsLst>
                <a:gs pos="0">
                  <a:srgbClr val="FFFFFF">
                    <a:alpha val="73725"/>
                  </a:srgbClr>
                </a:gs>
                <a:gs pos="100000">
                  <a:srgbClr val="DDDDDD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Shape 477"/>
            <p:cNvSpPr/>
            <p:nvPr/>
          </p:nvSpPr>
          <p:spPr>
            <a:xfrm>
              <a:off x="990515862" y="9222370"/>
              <a:ext cx="1156967784" cy="2129038898"/>
            </a:xfrm>
            <a:prstGeom prst="roundRect">
              <a:avLst>
                <a:gd name="adj" fmla="val 321"/>
              </a:avLst>
            </a:prstGeom>
            <a:noFill/>
            <a:ln w="25550" cap="flat" cmpd="sng">
              <a:solidFill>
                <a:srgbClr val="29756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Shape 478"/>
            <p:cNvSpPr/>
            <p:nvPr/>
          </p:nvSpPr>
          <p:spPr>
            <a:xfrm>
              <a:off x="999222434" y="724611216"/>
              <a:ext cx="510110555" cy="263497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cubicBezTo>
                    <a:pt x="40000" y="80000"/>
                    <a:pt x="80000" y="40000"/>
                    <a:pt x="120000" y="0"/>
                  </a:cubicBezTo>
                </a:path>
              </a:pathLst>
            </a:custGeom>
            <a:noFill/>
            <a:ln w="19075" cap="flat" cmpd="sng">
              <a:solidFill>
                <a:srgbClr val="535353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79" name="Shape 479"/>
            <p:cNvCxnSpPr/>
            <p:nvPr/>
          </p:nvCxnSpPr>
          <p:spPr>
            <a:xfrm rot="10800000" flipH="1">
              <a:off x="1454020041" y="839231519"/>
              <a:ext cx="65044378" cy="129112725"/>
            </a:xfrm>
            <a:prstGeom prst="straightConnector1">
              <a:avLst/>
            </a:prstGeom>
            <a:noFill/>
            <a:ln w="19075" cap="flat" cmpd="sng">
              <a:solidFill>
                <a:srgbClr val="535353"/>
              </a:solidFill>
              <a:prstDash val="solid"/>
              <a:miter lim="8000"/>
              <a:headEnd type="triangle" w="med" len="med"/>
              <a:tailEnd type="none" w="sm" len="sm"/>
            </a:ln>
          </p:spPr>
        </p:cxnSp>
        <p:cxnSp>
          <p:nvCxnSpPr>
            <p:cNvPr id="480" name="Shape 480"/>
            <p:cNvCxnSpPr/>
            <p:nvPr/>
          </p:nvCxnSpPr>
          <p:spPr>
            <a:xfrm>
              <a:off x="1452483821" y="495370290"/>
              <a:ext cx="62483418" cy="121207813"/>
            </a:xfrm>
            <a:prstGeom prst="straightConnector1">
              <a:avLst/>
            </a:prstGeom>
            <a:noFill/>
            <a:ln w="19075" cap="flat" cmpd="sng">
              <a:solidFill>
                <a:srgbClr val="535353"/>
              </a:solidFill>
              <a:prstDash val="solid"/>
              <a:miter lim="8000"/>
              <a:headEnd type="triangle" w="med" len="med"/>
              <a:tailEnd type="none" w="sm" len="sm"/>
            </a:ln>
          </p:spPr>
        </p:cxnSp>
        <p:sp>
          <p:nvSpPr>
            <p:cNvPr id="481" name="Shape 481"/>
            <p:cNvSpPr/>
            <p:nvPr/>
          </p:nvSpPr>
          <p:spPr>
            <a:xfrm>
              <a:off x="1025854686" y="899835741"/>
              <a:ext cx="468113498" cy="241097327"/>
            </a:xfrm>
            <a:prstGeom prst="roundRect">
              <a:avLst>
                <a:gd name="adj" fmla="val 2816"/>
              </a:avLst>
            </a:prstGeom>
            <a:solidFill>
              <a:srgbClr val="545454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Avenir"/>
                <a:buNone/>
              </a:pPr>
              <a:r>
                <a:rPr lang="en-US" sz="1600" b="0" i="0" u="none">
                  <a:solidFill>
                    <a:srgbClr val="FFFFFF"/>
                  </a:solidFill>
                  <a:latin typeface="Avenir"/>
                  <a:ea typeface="Avenir"/>
                  <a:cs typeface="Avenir"/>
                  <a:sym typeface="Avenir"/>
                </a:rPr>
                <a:t>        </a:t>
              </a:r>
              <a:r>
                <a:rPr lang="en-US" sz="1200" b="0" i="0" u="none">
                  <a:solidFill>
                    <a:srgbClr val="FFFFFF"/>
                  </a:solidFill>
                  <a:latin typeface="Avenir"/>
                  <a:ea typeface="Avenir"/>
                  <a:cs typeface="Avenir"/>
                  <a:sym typeface="Avenir"/>
                </a:rPr>
                <a:t>Blobstore</a:t>
              </a:r>
              <a:endParaRPr sz="1200"/>
            </a:p>
          </p:txBody>
        </p:sp>
        <p:sp>
          <p:nvSpPr>
            <p:cNvPr id="482" name="Shape 482"/>
            <p:cNvSpPr/>
            <p:nvPr/>
          </p:nvSpPr>
          <p:spPr>
            <a:xfrm>
              <a:off x="1041731775" y="952534317"/>
              <a:ext cx="66580694" cy="1343826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7933"/>
                  </a:moveTo>
                  <a:cubicBezTo>
                    <a:pt x="0" y="77011"/>
                    <a:pt x="26861" y="84366"/>
                    <a:pt x="60000" y="84366"/>
                  </a:cubicBezTo>
                  <a:cubicBezTo>
                    <a:pt x="93138" y="84366"/>
                    <a:pt x="120000" y="77011"/>
                    <a:pt x="120000" y="67933"/>
                  </a:cubicBezTo>
                  <a:lnTo>
                    <a:pt x="120000" y="103666"/>
                  </a:lnTo>
                  <a:lnTo>
                    <a:pt x="119961" y="103666"/>
                  </a:lnTo>
                  <a:cubicBezTo>
                    <a:pt x="119794" y="112694"/>
                    <a:pt x="93011" y="120000"/>
                    <a:pt x="60000" y="120000"/>
                  </a:cubicBezTo>
                  <a:cubicBezTo>
                    <a:pt x="26988" y="120000"/>
                    <a:pt x="205" y="112694"/>
                    <a:pt x="38" y="103666"/>
                  </a:cubicBezTo>
                  <a:lnTo>
                    <a:pt x="0" y="103666"/>
                  </a:lnTo>
                  <a:lnTo>
                    <a:pt x="0" y="103561"/>
                  </a:lnTo>
                  <a:lnTo>
                    <a:pt x="0" y="67933"/>
                  </a:lnTo>
                  <a:close/>
                  <a:moveTo>
                    <a:pt x="0" y="22811"/>
                  </a:moveTo>
                  <a:cubicBezTo>
                    <a:pt x="0" y="31888"/>
                    <a:pt x="26861" y="39250"/>
                    <a:pt x="60000" y="39250"/>
                  </a:cubicBezTo>
                  <a:cubicBezTo>
                    <a:pt x="93138" y="39250"/>
                    <a:pt x="120000" y="31888"/>
                    <a:pt x="120000" y="22811"/>
                  </a:cubicBezTo>
                  <a:lnTo>
                    <a:pt x="120000" y="58544"/>
                  </a:lnTo>
                  <a:lnTo>
                    <a:pt x="119961" y="58544"/>
                  </a:lnTo>
                  <a:cubicBezTo>
                    <a:pt x="119794" y="67577"/>
                    <a:pt x="93011" y="74877"/>
                    <a:pt x="60000" y="74877"/>
                  </a:cubicBezTo>
                  <a:cubicBezTo>
                    <a:pt x="26988" y="74877"/>
                    <a:pt x="205" y="67577"/>
                    <a:pt x="38" y="58544"/>
                  </a:cubicBezTo>
                  <a:lnTo>
                    <a:pt x="0" y="58544"/>
                  </a:lnTo>
                  <a:lnTo>
                    <a:pt x="0" y="58444"/>
                  </a:lnTo>
                  <a:lnTo>
                    <a:pt x="0" y="22811"/>
                  </a:lnTo>
                  <a:close/>
                  <a:moveTo>
                    <a:pt x="60000" y="0"/>
                  </a:moveTo>
                  <a:cubicBezTo>
                    <a:pt x="91316" y="0"/>
                    <a:pt x="116700" y="6955"/>
                    <a:pt x="116700" y="15533"/>
                  </a:cubicBezTo>
                  <a:cubicBezTo>
                    <a:pt x="116700" y="24111"/>
                    <a:pt x="91316" y="31066"/>
                    <a:pt x="60000" y="31066"/>
                  </a:cubicBezTo>
                  <a:cubicBezTo>
                    <a:pt x="28683" y="31066"/>
                    <a:pt x="3300" y="24111"/>
                    <a:pt x="3300" y="15533"/>
                  </a:cubicBezTo>
                  <a:cubicBezTo>
                    <a:pt x="3300" y="6955"/>
                    <a:pt x="28683" y="0"/>
                    <a:pt x="6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Shape 483"/>
            <p:cNvSpPr/>
            <p:nvPr/>
          </p:nvSpPr>
          <p:spPr>
            <a:xfrm>
              <a:off x="1025854686" y="1525635586"/>
              <a:ext cx="420482860" cy="393925617"/>
            </a:xfrm>
            <a:prstGeom prst="roundRect">
              <a:avLst>
                <a:gd name="adj" fmla="val 1727"/>
              </a:avLst>
            </a:prstGeom>
            <a:solidFill>
              <a:srgbClr val="29756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Avenir"/>
                <a:buNone/>
              </a:pPr>
              <a:r>
                <a:rPr lang="en-US" sz="1600" b="0" i="0" u="none">
                  <a:solidFill>
                    <a:srgbClr val="FFFFFF"/>
                  </a:solidFill>
                  <a:latin typeface="Avenir"/>
                  <a:ea typeface="Avenir"/>
                  <a:cs typeface="Avenir"/>
                  <a:sym typeface="Avenir"/>
                </a:rPr>
                <a:t>        </a:t>
              </a:r>
              <a:r>
                <a:rPr lang="en-US" sz="1200" b="0" i="0" u="none">
                  <a:solidFill>
                    <a:srgbClr val="FFFFFF"/>
                  </a:solidFill>
                  <a:latin typeface="Avenir"/>
                  <a:ea typeface="Avenir"/>
                  <a:cs typeface="Avenir"/>
                  <a:sym typeface="Avenir"/>
                </a:rPr>
                <a:t>Health </a:t>
              </a:r>
              <a:endParaRPr sz="120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Avenir"/>
                <a:buNone/>
              </a:pPr>
              <a:r>
                <a:rPr lang="en-US" sz="1200" b="0" i="0" u="none">
                  <a:solidFill>
                    <a:srgbClr val="FFFFFF"/>
                  </a:solidFill>
                  <a:latin typeface="Avenir"/>
                  <a:ea typeface="Avenir"/>
                  <a:cs typeface="Avenir"/>
                  <a:sym typeface="Avenir"/>
                </a:rPr>
                <a:t>        Monitor</a:t>
              </a:r>
              <a:endParaRPr sz="1200"/>
            </a:p>
          </p:txBody>
        </p:sp>
        <p:pic>
          <p:nvPicPr>
            <p:cNvPr id="484" name="Shape 48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58120828" y="1607318786"/>
              <a:ext cx="77848197" cy="1422875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5" name="Shape 485"/>
            <p:cNvSpPr/>
            <p:nvPr/>
          </p:nvSpPr>
          <p:spPr>
            <a:xfrm>
              <a:off x="1025854686" y="345178691"/>
              <a:ext cx="468113498" cy="241098140"/>
            </a:xfrm>
            <a:prstGeom prst="roundRect">
              <a:avLst>
                <a:gd name="adj" fmla="val 2816"/>
              </a:avLst>
            </a:prstGeom>
            <a:solidFill>
              <a:srgbClr val="545454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Avenir"/>
                <a:buNone/>
              </a:pPr>
              <a:r>
                <a:rPr lang="en-US" sz="1600" b="0" i="0" u="none">
                  <a:solidFill>
                    <a:srgbClr val="FFFFFF"/>
                  </a:solidFill>
                  <a:latin typeface="Avenir"/>
                  <a:ea typeface="Avenir"/>
                  <a:cs typeface="Avenir"/>
                  <a:sym typeface="Avenir"/>
                </a:rPr>
                <a:t>        DB</a:t>
              </a: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1041731775" y="383385790"/>
              <a:ext cx="66580694" cy="1343826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7933"/>
                  </a:moveTo>
                  <a:cubicBezTo>
                    <a:pt x="0" y="77011"/>
                    <a:pt x="26861" y="84366"/>
                    <a:pt x="60000" y="84366"/>
                  </a:cubicBezTo>
                  <a:cubicBezTo>
                    <a:pt x="93138" y="84366"/>
                    <a:pt x="120000" y="77011"/>
                    <a:pt x="120000" y="67933"/>
                  </a:cubicBezTo>
                  <a:lnTo>
                    <a:pt x="120000" y="103666"/>
                  </a:lnTo>
                  <a:lnTo>
                    <a:pt x="119961" y="103666"/>
                  </a:lnTo>
                  <a:cubicBezTo>
                    <a:pt x="119794" y="112694"/>
                    <a:pt x="93011" y="120000"/>
                    <a:pt x="60000" y="120000"/>
                  </a:cubicBezTo>
                  <a:cubicBezTo>
                    <a:pt x="26988" y="120000"/>
                    <a:pt x="205" y="112694"/>
                    <a:pt x="38" y="103666"/>
                  </a:cubicBezTo>
                  <a:lnTo>
                    <a:pt x="0" y="103666"/>
                  </a:lnTo>
                  <a:lnTo>
                    <a:pt x="0" y="103561"/>
                  </a:lnTo>
                  <a:lnTo>
                    <a:pt x="0" y="67933"/>
                  </a:lnTo>
                  <a:close/>
                  <a:moveTo>
                    <a:pt x="0" y="22811"/>
                  </a:moveTo>
                  <a:cubicBezTo>
                    <a:pt x="0" y="31888"/>
                    <a:pt x="26861" y="39250"/>
                    <a:pt x="60000" y="39250"/>
                  </a:cubicBezTo>
                  <a:cubicBezTo>
                    <a:pt x="93138" y="39250"/>
                    <a:pt x="120000" y="31888"/>
                    <a:pt x="120000" y="22811"/>
                  </a:cubicBezTo>
                  <a:lnTo>
                    <a:pt x="120000" y="58544"/>
                  </a:lnTo>
                  <a:lnTo>
                    <a:pt x="119961" y="58544"/>
                  </a:lnTo>
                  <a:cubicBezTo>
                    <a:pt x="119794" y="67577"/>
                    <a:pt x="93011" y="74877"/>
                    <a:pt x="60000" y="74877"/>
                  </a:cubicBezTo>
                  <a:cubicBezTo>
                    <a:pt x="26988" y="74877"/>
                    <a:pt x="205" y="67577"/>
                    <a:pt x="38" y="58544"/>
                  </a:cubicBezTo>
                  <a:lnTo>
                    <a:pt x="0" y="58544"/>
                  </a:lnTo>
                  <a:lnTo>
                    <a:pt x="0" y="58444"/>
                  </a:lnTo>
                  <a:lnTo>
                    <a:pt x="0" y="22811"/>
                  </a:lnTo>
                  <a:close/>
                  <a:moveTo>
                    <a:pt x="60000" y="0"/>
                  </a:moveTo>
                  <a:cubicBezTo>
                    <a:pt x="91316" y="0"/>
                    <a:pt x="116700" y="6955"/>
                    <a:pt x="116700" y="15533"/>
                  </a:cubicBezTo>
                  <a:cubicBezTo>
                    <a:pt x="116700" y="24111"/>
                    <a:pt x="91316" y="31066"/>
                    <a:pt x="60000" y="31066"/>
                  </a:cubicBezTo>
                  <a:cubicBezTo>
                    <a:pt x="28683" y="31066"/>
                    <a:pt x="3300" y="24111"/>
                    <a:pt x="3300" y="15533"/>
                  </a:cubicBezTo>
                  <a:cubicBezTo>
                    <a:pt x="3300" y="6955"/>
                    <a:pt x="28683" y="0"/>
                    <a:pt x="6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Shape 487"/>
            <p:cNvSpPr/>
            <p:nvPr/>
          </p:nvSpPr>
          <p:spPr>
            <a:xfrm>
              <a:off x="111650703" y="418957031"/>
              <a:ext cx="420482528" cy="578371942"/>
            </a:xfrm>
            <a:prstGeom prst="rightArrow">
              <a:avLst>
                <a:gd name="adj1" fmla="val 43202"/>
                <a:gd name="adj2" fmla="val 41749"/>
              </a:avLst>
            </a:prstGeom>
            <a:solidFill>
              <a:srgbClr val="66ADA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Shape 488"/>
            <p:cNvSpPr txBox="1"/>
            <p:nvPr/>
          </p:nvSpPr>
          <p:spPr>
            <a:xfrm>
              <a:off x="115966759" y="816169410"/>
              <a:ext cx="351853185" cy="4084172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Avenir"/>
                <a:buNone/>
              </a:pPr>
              <a:r>
                <a:rPr lang="en-US" sz="1600" i="0" u="none">
                  <a:latin typeface="Avenir"/>
                  <a:ea typeface="Avenir"/>
                  <a:cs typeface="Avenir"/>
                  <a:sym typeface="Avenir"/>
                </a:rPr>
                <a:t>upload</a:t>
              </a:r>
              <a:br>
                <a:rPr lang="en-US" sz="1600" i="0" u="none">
                  <a:latin typeface="Avenir"/>
                  <a:ea typeface="Avenir"/>
                  <a:cs typeface="Avenir"/>
                  <a:sym typeface="Avenir"/>
                </a:rPr>
              </a:br>
              <a:r>
                <a:rPr lang="en-US" sz="1600" i="0" u="none">
                  <a:latin typeface="Avenir"/>
                  <a:ea typeface="Avenir"/>
                  <a:cs typeface="Avenir"/>
                  <a:sym typeface="Avenir"/>
                </a:rPr>
                <a:t>release</a:t>
              </a:r>
              <a:endParaRPr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89" name="Shape 489"/>
            <p:cNvSpPr/>
            <p:nvPr/>
          </p:nvSpPr>
          <p:spPr>
            <a:xfrm>
              <a:off x="1509333217" y="611308160"/>
              <a:ext cx="608445104" cy="226605800"/>
            </a:xfrm>
            <a:prstGeom prst="roundRect">
              <a:avLst>
                <a:gd name="adj" fmla="val 2999"/>
              </a:avLst>
            </a:prstGeom>
            <a:solidFill>
              <a:srgbClr val="29756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Avenir"/>
                <a:buNone/>
              </a:pPr>
              <a:r>
                <a:rPr lang="en-US" sz="1600" b="0" i="0" u="none">
                  <a:solidFill>
                    <a:srgbClr val="FFFFFF"/>
                  </a:solidFill>
                  <a:latin typeface="Avenir"/>
                  <a:ea typeface="Avenir"/>
                  <a:cs typeface="Avenir"/>
                  <a:sym typeface="Avenir"/>
                </a:rPr>
                <a:t>        </a:t>
              </a:r>
              <a:r>
                <a:rPr lang="en-US" sz="1200" b="0" i="0" u="none">
                  <a:solidFill>
                    <a:srgbClr val="FFFFFF"/>
                  </a:solidFill>
                  <a:latin typeface="Avenir"/>
                  <a:ea typeface="Avenir"/>
                  <a:cs typeface="Avenir"/>
                  <a:sym typeface="Avenir"/>
                </a:rPr>
                <a:t>BOSH Director</a:t>
              </a:r>
              <a:endParaRPr sz="1200"/>
            </a:p>
          </p:txBody>
        </p:sp>
        <p:pic>
          <p:nvPicPr>
            <p:cNvPr id="490" name="Shape 49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534941214" y="644245423"/>
              <a:ext cx="68629329" cy="1712714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1" name="Shape 491"/>
            <p:cNvSpPr/>
            <p:nvPr/>
          </p:nvSpPr>
          <p:spPr>
            <a:xfrm>
              <a:off x="1507796997" y="1212076438"/>
              <a:ext cx="611518079" cy="242415626"/>
            </a:xfrm>
            <a:prstGeom prst="roundRect">
              <a:avLst>
                <a:gd name="adj" fmla="val 2825"/>
              </a:avLst>
            </a:prstGeom>
            <a:solidFill>
              <a:srgbClr val="29756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Avenir"/>
                <a:buNone/>
              </a:pPr>
              <a:r>
                <a:rPr lang="en-US" sz="1600" b="0" i="0" u="none">
                  <a:solidFill>
                    <a:srgbClr val="FFFFFF"/>
                  </a:solidFill>
                  <a:latin typeface="Avenir"/>
                  <a:ea typeface="Avenir"/>
                  <a:cs typeface="Avenir"/>
                  <a:sym typeface="Avenir"/>
                </a:rPr>
                <a:t>        </a:t>
              </a:r>
              <a:r>
                <a:rPr lang="en-US" sz="1200" b="0" i="0" u="none">
                  <a:solidFill>
                    <a:srgbClr val="FFFFFF"/>
                  </a:solidFill>
                  <a:latin typeface="Avenir"/>
                  <a:ea typeface="Avenir"/>
                  <a:cs typeface="Avenir"/>
                  <a:sym typeface="Avenir"/>
                </a:rPr>
                <a:t>NATS</a:t>
              </a:r>
              <a:endParaRPr sz="1200"/>
            </a:p>
          </p:txBody>
        </p:sp>
        <p:pic>
          <p:nvPicPr>
            <p:cNvPr id="492" name="Shape 49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526234722" y="1264775849"/>
              <a:ext cx="86042744" cy="1343826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3" name="Shape 49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64939042" y="582988859"/>
              <a:ext cx="141355948" cy="2476856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4" name="Shape 494"/>
            <p:cNvSpPr/>
            <p:nvPr/>
          </p:nvSpPr>
          <p:spPr>
            <a:xfrm>
              <a:off x="1497041508" y="139652657"/>
              <a:ext cx="117796608" cy="227923286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FF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8000" tIns="18000" rIns="18000" bIns="18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Font typeface="Arial"/>
                <a:buNone/>
              </a:pPr>
              <a:r>
                <a:rPr lang="en-US" sz="18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1283471202" y="1146203166"/>
              <a:ext cx="117796608" cy="227923286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FF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8000" tIns="18000" rIns="18000" bIns="18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Font typeface="Arial"/>
                <a:buNone/>
              </a:pPr>
              <a:r>
                <a:rPr lang="en-US" sz="18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pic>
          <p:nvPicPr>
            <p:cNvPr id="496" name="Shape 496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124701864" y="1144885550"/>
              <a:ext cx="141355930" cy="2476855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7" name="Shape 497"/>
            <p:cNvSpPr/>
            <p:nvPr/>
          </p:nvSpPr>
          <p:spPr>
            <a:xfrm>
              <a:off x="1365928758" y="396560591"/>
              <a:ext cx="54801191" cy="11988950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813"/>
                  </a:moveTo>
                  <a:lnTo>
                    <a:pt x="56402" y="62407"/>
                  </a:lnTo>
                  <a:lnTo>
                    <a:pt x="56688" y="120000"/>
                  </a:lnTo>
                  <a:lnTo>
                    <a:pt x="285" y="91405"/>
                  </a:lnTo>
                  <a:lnTo>
                    <a:pt x="0" y="33813"/>
                  </a:lnTo>
                  <a:close/>
                  <a:moveTo>
                    <a:pt x="120000" y="32982"/>
                  </a:moveTo>
                  <a:lnTo>
                    <a:pt x="119714" y="90574"/>
                  </a:lnTo>
                  <a:lnTo>
                    <a:pt x="63311" y="119168"/>
                  </a:lnTo>
                  <a:lnTo>
                    <a:pt x="63597" y="61576"/>
                  </a:lnTo>
                  <a:lnTo>
                    <a:pt x="120000" y="32982"/>
                  </a:lnTo>
                  <a:close/>
                  <a:moveTo>
                    <a:pt x="59874" y="0"/>
                  </a:moveTo>
                  <a:lnTo>
                    <a:pt x="116151" y="28787"/>
                  </a:lnTo>
                  <a:lnTo>
                    <a:pt x="59874" y="57575"/>
                  </a:lnTo>
                  <a:lnTo>
                    <a:pt x="3596" y="28787"/>
                  </a:lnTo>
                  <a:lnTo>
                    <a:pt x="598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98" name="Shape 49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92568017" y="644245423"/>
              <a:ext cx="68629329" cy="1712714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9" name="Shape 499"/>
            <p:cNvSpPr/>
            <p:nvPr/>
          </p:nvSpPr>
          <p:spPr>
            <a:xfrm>
              <a:off x="523938675" y="544117272"/>
              <a:ext cx="461455592" cy="325415559"/>
            </a:xfrm>
            <a:prstGeom prst="roundRect">
              <a:avLst>
                <a:gd name="adj" fmla="val 2999"/>
              </a:avLst>
            </a:prstGeom>
            <a:solidFill>
              <a:srgbClr val="29756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Avenir"/>
                <a:buNone/>
              </a:pPr>
              <a:r>
                <a:rPr lang="en-US" sz="1300" b="0" i="0" u="none">
                  <a:solidFill>
                    <a:srgbClr val="FFFFFF"/>
                  </a:solidFill>
                  <a:latin typeface="Avenir"/>
                  <a:ea typeface="Avenir"/>
                  <a:cs typeface="Avenir"/>
                  <a:sym typeface="Avenir"/>
                </a:rPr>
                <a:t>        BOSH CLI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Avenir"/>
                <a:buNone/>
              </a:pPr>
              <a:r>
                <a:rPr lang="en-US" sz="1300" b="0" i="0" u="none">
                  <a:solidFill>
                    <a:srgbClr val="FFFFFF"/>
                  </a:solidFill>
                  <a:latin typeface="Avenir"/>
                  <a:ea typeface="Avenir"/>
                  <a:cs typeface="Avenir"/>
                  <a:sym typeface="Avenir"/>
                </a:rPr>
                <a:t>       or Ops Mgr</a:t>
              </a:r>
              <a:endParaRPr/>
            </a:p>
          </p:txBody>
        </p:sp>
        <p:pic>
          <p:nvPicPr>
            <p:cNvPr id="500" name="Shape 50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59789830" y="621848042"/>
              <a:ext cx="68629329" cy="17127142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1" name="Shape 501"/>
          <p:cNvGrpSpPr/>
          <p:nvPr/>
        </p:nvGrpSpPr>
        <p:grpSpPr>
          <a:xfrm>
            <a:off x="77310" y="4777928"/>
            <a:ext cx="1466316" cy="217093"/>
            <a:chOff x="175388" y="3660500"/>
            <a:chExt cx="3202262" cy="718375"/>
          </a:xfrm>
        </p:grpSpPr>
        <p:pic>
          <p:nvPicPr>
            <p:cNvPr id="502" name="Shape 50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75388" y="3660500"/>
              <a:ext cx="705125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03" name="Shape 503"/>
            <p:cNvGrpSpPr/>
            <p:nvPr/>
          </p:nvGrpSpPr>
          <p:grpSpPr>
            <a:xfrm>
              <a:off x="967150" y="3673750"/>
              <a:ext cx="723000" cy="678600"/>
              <a:chOff x="2055625" y="1272525"/>
              <a:chExt cx="723000" cy="678600"/>
            </a:xfrm>
          </p:grpSpPr>
          <p:sp>
            <p:nvSpPr>
              <p:cNvPr id="504" name="Shape 504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Shape 505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Shape 506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507" name="Shape 507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731486" y="3687024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8" name="Shape 508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451388" y="3673750"/>
              <a:ext cx="926261" cy="705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xmlns:p14="http://schemas.microsoft.com/office/powerpoint/2010/main"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/>
          <p:nvPr/>
        </p:nvSpPr>
        <p:spPr>
          <a:xfrm>
            <a:off x="22225" y="1339850"/>
            <a:ext cx="3076575" cy="2587625"/>
          </a:xfrm>
          <a:prstGeom prst="roundRect">
            <a:avLst>
              <a:gd name="adj" fmla="val 857"/>
            </a:avLst>
          </a:prstGeom>
          <a:gradFill>
            <a:gsLst>
              <a:gs pos="0">
                <a:srgbClr val="FFFFFF">
                  <a:alpha val="73725"/>
                </a:srgbClr>
              </a:gs>
              <a:gs pos="100000">
                <a:srgbClr val="DDDDDD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Shape 514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BOSH Deployment (3 of 4) </a:t>
            </a:r>
            <a:endParaRPr/>
          </a:p>
        </p:txBody>
      </p:sp>
      <p:sp>
        <p:nvSpPr>
          <p:cNvPr id="515" name="Shape 515"/>
          <p:cNvSpPr/>
          <p:nvPr/>
        </p:nvSpPr>
        <p:spPr>
          <a:xfrm>
            <a:off x="3092450" y="1350962"/>
            <a:ext cx="3586162" cy="2565400"/>
          </a:xfrm>
          <a:prstGeom prst="roundRect">
            <a:avLst>
              <a:gd name="adj" fmla="val 321"/>
            </a:avLst>
          </a:prstGeom>
          <a:noFill/>
          <a:ln w="25550" cap="flat" cmpd="sng">
            <a:solidFill>
              <a:srgbClr val="29756E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6" name="Shape 516"/>
          <p:cNvCxnSpPr/>
          <p:nvPr/>
        </p:nvCxnSpPr>
        <p:spPr>
          <a:xfrm rot="10800000" flipH="1">
            <a:off x="4529137" y="2351087"/>
            <a:ext cx="201612" cy="155575"/>
          </a:xfrm>
          <a:prstGeom prst="straightConnector1">
            <a:avLst/>
          </a:prstGeom>
          <a:noFill/>
          <a:ln w="19075" cap="flat" cmpd="sng">
            <a:solidFill>
              <a:srgbClr val="535353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517" name="Shape 517"/>
          <p:cNvCxnSpPr/>
          <p:nvPr/>
        </p:nvCxnSpPr>
        <p:spPr>
          <a:xfrm>
            <a:off x="4524375" y="1936750"/>
            <a:ext cx="193675" cy="146050"/>
          </a:xfrm>
          <a:prstGeom prst="straightConnector1">
            <a:avLst/>
          </a:prstGeom>
          <a:noFill/>
          <a:ln w="19075" cap="flat" cmpd="sng">
            <a:solidFill>
              <a:srgbClr val="535353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518" name="Shape 518"/>
          <p:cNvSpPr/>
          <p:nvPr/>
        </p:nvSpPr>
        <p:spPr>
          <a:xfrm>
            <a:off x="3201987" y="2424112"/>
            <a:ext cx="1450975" cy="290512"/>
          </a:xfrm>
          <a:prstGeom prst="roundRect">
            <a:avLst>
              <a:gd name="adj" fmla="val 2816"/>
            </a:avLst>
          </a:prstGeom>
          <a:solidFill>
            <a:srgbClr val="54545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venir"/>
              <a:buNone/>
            </a:pPr>
            <a:r>
              <a:rPr lang="en-US" sz="1600" b="0" i="0" u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       </a:t>
            </a:r>
            <a:r>
              <a:rPr lang="en-US" sz="1200" b="0" i="0" u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Blobstore</a:t>
            </a:r>
            <a:endParaRPr sz="1200"/>
          </a:p>
        </p:txBody>
      </p:sp>
      <p:sp>
        <p:nvSpPr>
          <p:cNvPr id="519" name="Shape 519"/>
          <p:cNvSpPr/>
          <p:nvPr/>
        </p:nvSpPr>
        <p:spPr>
          <a:xfrm>
            <a:off x="3251200" y="2487612"/>
            <a:ext cx="206375" cy="161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67933"/>
                </a:moveTo>
                <a:cubicBezTo>
                  <a:pt x="0" y="77011"/>
                  <a:pt x="26861" y="84366"/>
                  <a:pt x="60000" y="84366"/>
                </a:cubicBezTo>
                <a:cubicBezTo>
                  <a:pt x="93138" y="84366"/>
                  <a:pt x="120000" y="77011"/>
                  <a:pt x="120000" y="67933"/>
                </a:cubicBezTo>
                <a:lnTo>
                  <a:pt x="120000" y="103666"/>
                </a:lnTo>
                <a:lnTo>
                  <a:pt x="119961" y="103666"/>
                </a:lnTo>
                <a:cubicBezTo>
                  <a:pt x="119794" y="112694"/>
                  <a:pt x="93011" y="120000"/>
                  <a:pt x="60000" y="120000"/>
                </a:cubicBezTo>
                <a:cubicBezTo>
                  <a:pt x="26988" y="120000"/>
                  <a:pt x="205" y="112694"/>
                  <a:pt x="38" y="103666"/>
                </a:cubicBezTo>
                <a:lnTo>
                  <a:pt x="0" y="103666"/>
                </a:lnTo>
                <a:lnTo>
                  <a:pt x="0" y="103561"/>
                </a:lnTo>
                <a:lnTo>
                  <a:pt x="0" y="67933"/>
                </a:lnTo>
                <a:close/>
                <a:moveTo>
                  <a:pt x="0" y="22811"/>
                </a:moveTo>
                <a:cubicBezTo>
                  <a:pt x="0" y="31888"/>
                  <a:pt x="26861" y="39250"/>
                  <a:pt x="60000" y="39250"/>
                </a:cubicBezTo>
                <a:cubicBezTo>
                  <a:pt x="93138" y="39250"/>
                  <a:pt x="120000" y="31888"/>
                  <a:pt x="120000" y="22811"/>
                </a:cubicBezTo>
                <a:lnTo>
                  <a:pt x="120000" y="58544"/>
                </a:lnTo>
                <a:lnTo>
                  <a:pt x="119961" y="58544"/>
                </a:lnTo>
                <a:cubicBezTo>
                  <a:pt x="119794" y="67577"/>
                  <a:pt x="93011" y="74877"/>
                  <a:pt x="60000" y="74877"/>
                </a:cubicBezTo>
                <a:cubicBezTo>
                  <a:pt x="26988" y="74877"/>
                  <a:pt x="205" y="67577"/>
                  <a:pt x="38" y="58544"/>
                </a:cubicBezTo>
                <a:lnTo>
                  <a:pt x="0" y="58544"/>
                </a:lnTo>
                <a:lnTo>
                  <a:pt x="0" y="58444"/>
                </a:lnTo>
                <a:lnTo>
                  <a:pt x="0" y="22811"/>
                </a:lnTo>
                <a:close/>
                <a:moveTo>
                  <a:pt x="60000" y="0"/>
                </a:moveTo>
                <a:cubicBezTo>
                  <a:pt x="91316" y="0"/>
                  <a:pt x="116700" y="6955"/>
                  <a:pt x="116700" y="15533"/>
                </a:cubicBezTo>
                <a:cubicBezTo>
                  <a:pt x="116700" y="24111"/>
                  <a:pt x="91316" y="31066"/>
                  <a:pt x="60000" y="31066"/>
                </a:cubicBezTo>
                <a:cubicBezTo>
                  <a:pt x="28683" y="31066"/>
                  <a:pt x="3300" y="24111"/>
                  <a:pt x="3300" y="15533"/>
                </a:cubicBezTo>
                <a:cubicBezTo>
                  <a:pt x="3300" y="6955"/>
                  <a:pt x="28683" y="0"/>
                  <a:pt x="6000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Shape 520"/>
          <p:cNvSpPr/>
          <p:nvPr/>
        </p:nvSpPr>
        <p:spPr>
          <a:xfrm>
            <a:off x="3201987" y="3179762"/>
            <a:ext cx="1303337" cy="473075"/>
          </a:xfrm>
          <a:prstGeom prst="roundRect">
            <a:avLst>
              <a:gd name="adj" fmla="val 1727"/>
            </a:avLst>
          </a:prstGeom>
          <a:solidFill>
            <a:srgbClr val="29756E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venir"/>
              <a:buNone/>
            </a:pPr>
            <a:r>
              <a:rPr lang="en-US" sz="1600" b="0" i="0" u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       </a:t>
            </a:r>
            <a:r>
              <a:rPr lang="en-US" sz="1200" b="0" i="0" u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Health </a:t>
            </a:r>
            <a:endParaRPr sz="12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venir"/>
              <a:buNone/>
            </a:pPr>
            <a:r>
              <a:rPr lang="en-US" sz="1200" b="0" i="0" u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       Monitor</a:t>
            </a:r>
            <a:endParaRPr sz="1200"/>
          </a:p>
        </p:txBody>
      </p:sp>
      <p:pic>
        <p:nvPicPr>
          <p:cNvPr id="521" name="Shape 5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02000" y="3276600"/>
            <a:ext cx="241300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Shape 522"/>
          <p:cNvSpPr/>
          <p:nvPr/>
        </p:nvSpPr>
        <p:spPr>
          <a:xfrm>
            <a:off x="3201987" y="1755775"/>
            <a:ext cx="1450975" cy="290512"/>
          </a:xfrm>
          <a:prstGeom prst="roundRect">
            <a:avLst>
              <a:gd name="adj" fmla="val 2816"/>
            </a:avLst>
          </a:prstGeom>
          <a:solidFill>
            <a:srgbClr val="54545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venir"/>
              <a:buNone/>
            </a:pPr>
            <a:r>
              <a:rPr lang="en-US" sz="1600" b="0" i="0" u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       </a:t>
            </a:r>
            <a:r>
              <a:rPr lang="en-US" sz="1200" b="0" i="0" u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DB</a:t>
            </a:r>
            <a:endParaRPr sz="1200"/>
          </a:p>
        </p:txBody>
      </p:sp>
      <p:sp>
        <p:nvSpPr>
          <p:cNvPr id="523" name="Shape 523"/>
          <p:cNvSpPr/>
          <p:nvPr/>
        </p:nvSpPr>
        <p:spPr>
          <a:xfrm>
            <a:off x="3251200" y="1801812"/>
            <a:ext cx="206375" cy="161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67933"/>
                </a:moveTo>
                <a:cubicBezTo>
                  <a:pt x="0" y="77011"/>
                  <a:pt x="26861" y="84366"/>
                  <a:pt x="60000" y="84366"/>
                </a:cubicBezTo>
                <a:cubicBezTo>
                  <a:pt x="93138" y="84366"/>
                  <a:pt x="120000" y="77011"/>
                  <a:pt x="120000" y="67933"/>
                </a:cubicBezTo>
                <a:lnTo>
                  <a:pt x="120000" y="103666"/>
                </a:lnTo>
                <a:lnTo>
                  <a:pt x="119961" y="103666"/>
                </a:lnTo>
                <a:cubicBezTo>
                  <a:pt x="119794" y="112694"/>
                  <a:pt x="93011" y="120000"/>
                  <a:pt x="60000" y="120000"/>
                </a:cubicBezTo>
                <a:cubicBezTo>
                  <a:pt x="26988" y="120000"/>
                  <a:pt x="205" y="112694"/>
                  <a:pt x="38" y="103666"/>
                </a:cubicBezTo>
                <a:lnTo>
                  <a:pt x="0" y="103666"/>
                </a:lnTo>
                <a:lnTo>
                  <a:pt x="0" y="103561"/>
                </a:lnTo>
                <a:lnTo>
                  <a:pt x="0" y="67933"/>
                </a:lnTo>
                <a:close/>
                <a:moveTo>
                  <a:pt x="0" y="22811"/>
                </a:moveTo>
                <a:cubicBezTo>
                  <a:pt x="0" y="31888"/>
                  <a:pt x="26861" y="39250"/>
                  <a:pt x="60000" y="39250"/>
                </a:cubicBezTo>
                <a:cubicBezTo>
                  <a:pt x="93138" y="39250"/>
                  <a:pt x="120000" y="31888"/>
                  <a:pt x="120000" y="22811"/>
                </a:cubicBezTo>
                <a:lnTo>
                  <a:pt x="120000" y="58544"/>
                </a:lnTo>
                <a:lnTo>
                  <a:pt x="119961" y="58544"/>
                </a:lnTo>
                <a:cubicBezTo>
                  <a:pt x="119794" y="67577"/>
                  <a:pt x="93011" y="74877"/>
                  <a:pt x="60000" y="74877"/>
                </a:cubicBezTo>
                <a:cubicBezTo>
                  <a:pt x="26988" y="74877"/>
                  <a:pt x="205" y="67577"/>
                  <a:pt x="38" y="58544"/>
                </a:cubicBezTo>
                <a:lnTo>
                  <a:pt x="0" y="58544"/>
                </a:lnTo>
                <a:lnTo>
                  <a:pt x="0" y="58444"/>
                </a:lnTo>
                <a:lnTo>
                  <a:pt x="0" y="22811"/>
                </a:lnTo>
                <a:close/>
                <a:moveTo>
                  <a:pt x="60000" y="0"/>
                </a:moveTo>
                <a:cubicBezTo>
                  <a:pt x="91316" y="0"/>
                  <a:pt x="116700" y="6955"/>
                  <a:pt x="116700" y="15533"/>
                </a:cubicBezTo>
                <a:cubicBezTo>
                  <a:pt x="116700" y="24111"/>
                  <a:pt x="91316" y="31066"/>
                  <a:pt x="60000" y="31066"/>
                </a:cubicBezTo>
                <a:cubicBezTo>
                  <a:pt x="28683" y="31066"/>
                  <a:pt x="3300" y="24111"/>
                  <a:pt x="3300" y="15533"/>
                </a:cubicBezTo>
                <a:cubicBezTo>
                  <a:pt x="3300" y="6955"/>
                  <a:pt x="28683" y="0"/>
                  <a:pt x="6000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Shape 524"/>
          <p:cNvSpPr/>
          <p:nvPr/>
        </p:nvSpPr>
        <p:spPr>
          <a:xfrm>
            <a:off x="327150" y="1989300"/>
            <a:ext cx="1303200" cy="492000"/>
          </a:xfrm>
          <a:prstGeom prst="rightArrow">
            <a:avLst>
              <a:gd name="adj1" fmla="val 57246"/>
              <a:gd name="adj2" fmla="val 49495"/>
            </a:avLst>
          </a:prstGeom>
          <a:solidFill>
            <a:srgbClr val="66ADA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Shape 525"/>
          <p:cNvSpPr txBox="1"/>
          <p:nvPr/>
        </p:nvSpPr>
        <p:spPr>
          <a:xfrm>
            <a:off x="180975" y="2335199"/>
            <a:ext cx="11397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venir"/>
              <a:buNone/>
            </a:pPr>
            <a:r>
              <a:rPr lang="en-US" sz="1600" b="0" i="0" u="none">
                <a:latin typeface="Avenir"/>
                <a:ea typeface="Avenir"/>
                <a:cs typeface="Avenir"/>
                <a:sym typeface="Avenir"/>
              </a:rPr>
              <a:t>deployment</a:t>
            </a:r>
            <a:br>
              <a:rPr lang="en-US" sz="1600" b="0" i="0" u="none">
                <a:latin typeface="Avenir"/>
                <a:ea typeface="Avenir"/>
                <a:cs typeface="Avenir"/>
                <a:sym typeface="Avenir"/>
              </a:rPr>
            </a:br>
            <a:r>
              <a:rPr lang="en-US" sz="1600" b="0" i="0" u="none">
                <a:latin typeface="Avenir"/>
                <a:ea typeface="Avenir"/>
                <a:cs typeface="Avenir"/>
                <a:sym typeface="Avenir"/>
              </a:rPr>
              <a:t>(manifest)</a:t>
            </a:r>
            <a:endParaRPr/>
          </a:p>
        </p:txBody>
      </p:sp>
      <p:sp>
        <p:nvSpPr>
          <p:cNvPr id="526" name="Shape 526"/>
          <p:cNvSpPr/>
          <p:nvPr/>
        </p:nvSpPr>
        <p:spPr>
          <a:xfrm>
            <a:off x="4664075" y="2103437"/>
            <a:ext cx="1885950" cy="273050"/>
          </a:xfrm>
          <a:prstGeom prst="roundRect">
            <a:avLst>
              <a:gd name="adj" fmla="val 2999"/>
            </a:avLst>
          </a:prstGeom>
          <a:solidFill>
            <a:srgbClr val="29756E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venir"/>
              <a:buNone/>
            </a:pPr>
            <a:r>
              <a:rPr lang="en-US" sz="1600" b="0" i="0" u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       </a:t>
            </a:r>
            <a:r>
              <a:rPr lang="en-US" sz="1200" b="0" i="0" u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BOSH Director</a:t>
            </a:r>
            <a:endParaRPr sz="1200"/>
          </a:p>
        </p:txBody>
      </p:sp>
      <p:pic>
        <p:nvPicPr>
          <p:cNvPr id="527" name="Shape 5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79962" y="2147887"/>
            <a:ext cx="212725" cy="204787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Shape 528"/>
          <p:cNvSpPr/>
          <p:nvPr/>
        </p:nvSpPr>
        <p:spPr>
          <a:xfrm>
            <a:off x="4695825" y="2800350"/>
            <a:ext cx="1895400" cy="292200"/>
          </a:xfrm>
          <a:prstGeom prst="roundRect">
            <a:avLst>
              <a:gd name="adj" fmla="val 2825"/>
            </a:avLst>
          </a:prstGeom>
          <a:solidFill>
            <a:srgbClr val="29756E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venir"/>
              <a:buNone/>
            </a:pPr>
            <a:r>
              <a:rPr lang="en-US" sz="1600" b="0" i="0" u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       </a:t>
            </a:r>
            <a:r>
              <a:rPr lang="en-US" sz="1200" b="0" i="0" u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NATS</a:t>
            </a:r>
            <a:endParaRPr sz="1200"/>
          </a:p>
        </p:txBody>
      </p:sp>
      <p:pic>
        <p:nvPicPr>
          <p:cNvPr id="529" name="Shape 5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52975" y="2865437"/>
            <a:ext cx="266700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Shape 53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16125" y="2095562"/>
            <a:ext cx="368400" cy="247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Shape 531"/>
          <p:cNvSpPr txBox="1"/>
          <p:nvPr/>
        </p:nvSpPr>
        <p:spPr>
          <a:xfrm>
            <a:off x="6934200" y="1384300"/>
            <a:ext cx="2119312" cy="233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33361" marR="0" lvl="0" indent="-2206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800"/>
              <a:buFont typeface="Times New Roman"/>
              <a:buAutoNum type="arabicPeriod"/>
            </a:pPr>
            <a:r>
              <a:rPr lang="en-US" sz="1800" b="0" i="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Pass manifest (deployment instructions) to director</a:t>
            </a:r>
            <a:endParaRPr/>
          </a:p>
        </p:txBody>
      </p:sp>
      <p:sp>
        <p:nvSpPr>
          <p:cNvPr id="532" name="Shape 532"/>
          <p:cNvSpPr/>
          <p:nvPr/>
        </p:nvSpPr>
        <p:spPr>
          <a:xfrm>
            <a:off x="4754562" y="1662112"/>
            <a:ext cx="365125" cy="274637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lang="en-US" sz="18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pic>
        <p:nvPicPr>
          <p:cNvPr id="533" name="Shape 5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84650" y="1782762"/>
            <a:ext cx="36830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Shape 5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8962" y="2116137"/>
            <a:ext cx="212725" cy="206375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Shape 535"/>
          <p:cNvSpPr/>
          <p:nvPr/>
        </p:nvSpPr>
        <p:spPr>
          <a:xfrm>
            <a:off x="1646237" y="1995487"/>
            <a:ext cx="1430337" cy="392112"/>
          </a:xfrm>
          <a:prstGeom prst="roundRect">
            <a:avLst>
              <a:gd name="adj" fmla="val 2999"/>
            </a:avLst>
          </a:prstGeom>
          <a:solidFill>
            <a:srgbClr val="29756E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venir"/>
              <a:buNone/>
            </a:pPr>
            <a:r>
              <a:rPr lang="en-US" sz="1300" b="0" i="0" u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       </a:t>
            </a:r>
            <a:r>
              <a:rPr lang="en-US" sz="1200" b="0" i="0" u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BOSH CLI</a:t>
            </a:r>
            <a:endParaRPr sz="12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venir"/>
              <a:buNone/>
            </a:pPr>
            <a:r>
              <a:rPr lang="en-US" sz="1200" b="0" i="0" u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      or Ops Mgr</a:t>
            </a:r>
            <a:endParaRPr sz="1200"/>
          </a:p>
        </p:txBody>
      </p:sp>
      <p:pic>
        <p:nvPicPr>
          <p:cNvPr id="536" name="Shape 5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57362" y="2089150"/>
            <a:ext cx="212725" cy="206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7" name="Shape 537"/>
          <p:cNvGrpSpPr/>
          <p:nvPr/>
        </p:nvGrpSpPr>
        <p:grpSpPr>
          <a:xfrm>
            <a:off x="77310" y="4777928"/>
            <a:ext cx="1466316" cy="217093"/>
            <a:chOff x="175388" y="3660500"/>
            <a:chExt cx="3202262" cy="718375"/>
          </a:xfrm>
        </p:grpSpPr>
        <p:pic>
          <p:nvPicPr>
            <p:cNvPr id="538" name="Shape 53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75388" y="3660500"/>
              <a:ext cx="705125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39" name="Shape 539"/>
            <p:cNvGrpSpPr/>
            <p:nvPr/>
          </p:nvGrpSpPr>
          <p:grpSpPr>
            <a:xfrm>
              <a:off x="967150" y="3673750"/>
              <a:ext cx="723000" cy="678600"/>
              <a:chOff x="2055625" y="1272525"/>
              <a:chExt cx="723000" cy="678600"/>
            </a:xfrm>
          </p:grpSpPr>
          <p:sp>
            <p:nvSpPr>
              <p:cNvPr id="540" name="Shape 540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Shape 541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Shape 542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543" name="Shape 54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731486" y="3687024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4" name="Shape 544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451388" y="3673750"/>
              <a:ext cx="926261" cy="705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xmlns:p14="http://schemas.microsoft.com/office/powerpoint/2010/main"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BOSH Deployment (4 of 4) </a:t>
            </a:r>
            <a:endParaRPr/>
          </a:p>
        </p:txBody>
      </p:sp>
      <p:sp>
        <p:nvSpPr>
          <p:cNvPr id="550" name="Shape 550"/>
          <p:cNvSpPr txBox="1"/>
          <p:nvPr/>
        </p:nvSpPr>
        <p:spPr>
          <a:xfrm>
            <a:off x="274637" y="4089400"/>
            <a:ext cx="3382962" cy="54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33361" marR="0" lvl="0" indent="-2206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500"/>
              <a:buFont typeface="Times New Roman"/>
              <a:buAutoNum type="arabicPeriod"/>
            </a:pPr>
            <a:r>
              <a:rPr lang="en-US" sz="1500" b="0" i="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Director runs deployment</a:t>
            </a:r>
            <a:endParaRPr/>
          </a:p>
          <a:p>
            <a:pPr marL="233361" marR="0" lvl="0" indent="-2206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500"/>
              <a:buFont typeface="Times New Roman"/>
              <a:buAutoNum type="arabicPeriod"/>
            </a:pPr>
            <a:r>
              <a:rPr lang="en-US" sz="1500" b="0" i="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Drives worker VMs</a:t>
            </a:r>
            <a:endParaRPr/>
          </a:p>
        </p:txBody>
      </p:sp>
      <p:sp>
        <p:nvSpPr>
          <p:cNvPr id="551" name="Shape 551"/>
          <p:cNvSpPr txBox="1"/>
          <p:nvPr/>
        </p:nvSpPr>
        <p:spPr>
          <a:xfrm>
            <a:off x="3382962" y="4089400"/>
            <a:ext cx="5668962" cy="54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33361" marR="0" lvl="0" indent="-2206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500"/>
              <a:buFont typeface="Times New Roman"/>
              <a:buAutoNum type="arabicPeriod" startAt="3"/>
            </a:pPr>
            <a:r>
              <a:rPr lang="en-US" sz="1500" b="0" i="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Workers deploy desired VMs (from stemcells)</a:t>
            </a:r>
            <a:endParaRPr/>
          </a:p>
          <a:p>
            <a:pPr marL="233361" marR="0" lvl="0" indent="-2206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500"/>
              <a:buFont typeface="Times New Roman"/>
              <a:buAutoNum type="arabicPeriod" startAt="3"/>
            </a:pPr>
            <a:r>
              <a:rPr lang="en-US" sz="1500" b="0" i="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Director &amp; HM updated with new system status</a:t>
            </a:r>
            <a:endParaRPr/>
          </a:p>
        </p:txBody>
      </p:sp>
      <p:grpSp>
        <p:nvGrpSpPr>
          <p:cNvPr id="552" name="Shape 552"/>
          <p:cNvGrpSpPr/>
          <p:nvPr/>
        </p:nvGrpSpPr>
        <p:grpSpPr>
          <a:xfrm>
            <a:off x="22225" y="1339850"/>
            <a:ext cx="9058275" cy="2587625"/>
            <a:chOff x="0" y="0"/>
            <a:chExt cx="2147483647" cy="2147483647"/>
          </a:xfrm>
        </p:grpSpPr>
        <p:sp>
          <p:nvSpPr>
            <p:cNvPr id="553" name="Shape 553"/>
            <p:cNvSpPr/>
            <p:nvPr/>
          </p:nvSpPr>
          <p:spPr>
            <a:xfrm>
              <a:off x="0" y="0"/>
              <a:ext cx="729376720" cy="2147483647"/>
            </a:xfrm>
            <a:prstGeom prst="roundRect">
              <a:avLst>
                <a:gd name="adj" fmla="val 857"/>
              </a:avLst>
            </a:prstGeom>
            <a:gradFill>
              <a:gsLst>
                <a:gs pos="0">
                  <a:srgbClr val="FFFFFF">
                    <a:alpha val="73725"/>
                  </a:srgbClr>
                </a:gs>
                <a:gs pos="100000">
                  <a:srgbClr val="DDDDDD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Shape 554"/>
            <p:cNvSpPr/>
            <p:nvPr/>
          </p:nvSpPr>
          <p:spPr>
            <a:xfrm>
              <a:off x="727871276" y="9222796"/>
              <a:ext cx="850186909" cy="2129038982"/>
            </a:xfrm>
            <a:prstGeom prst="roundRect">
              <a:avLst>
                <a:gd name="adj" fmla="val 321"/>
              </a:avLst>
            </a:prstGeom>
            <a:noFill/>
            <a:ln w="25550" cap="flat" cmpd="sng">
              <a:solidFill>
                <a:srgbClr val="29756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Shape 555"/>
            <p:cNvSpPr/>
            <p:nvPr/>
          </p:nvSpPr>
          <p:spPr>
            <a:xfrm>
              <a:off x="734269458" y="724611175"/>
              <a:ext cx="374849950" cy="263494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cubicBezTo>
                    <a:pt x="40000" y="80000"/>
                    <a:pt x="80000" y="40000"/>
                    <a:pt x="120000" y="0"/>
                  </a:cubicBezTo>
                </a:path>
              </a:pathLst>
            </a:custGeom>
            <a:noFill/>
            <a:ln w="19075" cap="flat" cmpd="sng">
              <a:solidFill>
                <a:srgbClr val="535353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6" name="Shape 556"/>
            <p:cNvCxnSpPr/>
            <p:nvPr/>
          </p:nvCxnSpPr>
          <p:spPr>
            <a:xfrm rot="10800000" flipH="1">
              <a:off x="1068472968" y="839231830"/>
              <a:ext cx="47797011" cy="129112511"/>
            </a:xfrm>
            <a:prstGeom prst="straightConnector1">
              <a:avLst/>
            </a:prstGeom>
            <a:noFill/>
            <a:ln w="19075" cap="flat" cmpd="sng">
              <a:solidFill>
                <a:srgbClr val="535353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557" name="Shape 557"/>
            <p:cNvCxnSpPr/>
            <p:nvPr/>
          </p:nvCxnSpPr>
          <p:spPr>
            <a:xfrm>
              <a:off x="1067343852" y="495370481"/>
              <a:ext cx="45915352" cy="121207661"/>
            </a:xfrm>
            <a:prstGeom prst="straightConnector1">
              <a:avLst/>
            </a:prstGeom>
            <a:noFill/>
            <a:ln w="19075" cap="flat" cmpd="sng">
              <a:solidFill>
                <a:srgbClr val="535353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sp>
          <p:nvSpPr>
            <p:cNvPr id="558" name="Shape 558"/>
            <p:cNvSpPr/>
            <p:nvPr/>
          </p:nvSpPr>
          <p:spPr>
            <a:xfrm>
              <a:off x="753839918" y="899835517"/>
              <a:ext cx="343988807" cy="241097434"/>
            </a:xfrm>
            <a:prstGeom prst="roundRect">
              <a:avLst>
                <a:gd name="adj" fmla="val 2816"/>
              </a:avLst>
            </a:prstGeom>
            <a:solidFill>
              <a:srgbClr val="545454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Avenir"/>
                <a:buNone/>
              </a:pPr>
              <a:r>
                <a:rPr lang="en-US" sz="1200" b="0" i="0" u="none">
                  <a:solidFill>
                    <a:srgbClr val="FFFFFF"/>
                  </a:solidFill>
                  <a:latin typeface="Avenir"/>
                  <a:ea typeface="Avenir"/>
                  <a:cs typeface="Avenir"/>
                  <a:sym typeface="Avenir"/>
                </a:rPr>
                <a:t>        Blobstore</a:t>
              </a:r>
              <a:endParaRPr sz="1200"/>
            </a:p>
          </p:txBody>
        </p:sp>
        <p:sp>
          <p:nvSpPr>
            <p:cNvPr id="559" name="Shape 559"/>
            <p:cNvSpPr/>
            <p:nvPr/>
          </p:nvSpPr>
          <p:spPr>
            <a:xfrm>
              <a:off x="765506808" y="952534580"/>
              <a:ext cx="48926197" cy="13438240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7933"/>
                  </a:moveTo>
                  <a:cubicBezTo>
                    <a:pt x="0" y="77011"/>
                    <a:pt x="26861" y="84366"/>
                    <a:pt x="60000" y="84366"/>
                  </a:cubicBezTo>
                  <a:cubicBezTo>
                    <a:pt x="93138" y="84366"/>
                    <a:pt x="120000" y="77011"/>
                    <a:pt x="120000" y="67933"/>
                  </a:cubicBezTo>
                  <a:lnTo>
                    <a:pt x="120000" y="103666"/>
                  </a:lnTo>
                  <a:lnTo>
                    <a:pt x="119961" y="103666"/>
                  </a:lnTo>
                  <a:cubicBezTo>
                    <a:pt x="119794" y="112694"/>
                    <a:pt x="93011" y="120000"/>
                    <a:pt x="60000" y="120000"/>
                  </a:cubicBezTo>
                  <a:cubicBezTo>
                    <a:pt x="26988" y="120000"/>
                    <a:pt x="205" y="112694"/>
                    <a:pt x="38" y="103666"/>
                  </a:cubicBezTo>
                  <a:lnTo>
                    <a:pt x="0" y="103666"/>
                  </a:lnTo>
                  <a:lnTo>
                    <a:pt x="0" y="103561"/>
                  </a:lnTo>
                  <a:lnTo>
                    <a:pt x="0" y="67933"/>
                  </a:lnTo>
                  <a:close/>
                  <a:moveTo>
                    <a:pt x="0" y="22811"/>
                  </a:moveTo>
                  <a:cubicBezTo>
                    <a:pt x="0" y="31888"/>
                    <a:pt x="26861" y="39250"/>
                    <a:pt x="60000" y="39250"/>
                  </a:cubicBezTo>
                  <a:cubicBezTo>
                    <a:pt x="93138" y="39250"/>
                    <a:pt x="120000" y="31888"/>
                    <a:pt x="120000" y="22811"/>
                  </a:cubicBezTo>
                  <a:lnTo>
                    <a:pt x="120000" y="58544"/>
                  </a:lnTo>
                  <a:lnTo>
                    <a:pt x="119961" y="58544"/>
                  </a:lnTo>
                  <a:cubicBezTo>
                    <a:pt x="119794" y="67577"/>
                    <a:pt x="93011" y="74877"/>
                    <a:pt x="60000" y="74877"/>
                  </a:cubicBezTo>
                  <a:cubicBezTo>
                    <a:pt x="26988" y="74877"/>
                    <a:pt x="205" y="67577"/>
                    <a:pt x="38" y="58544"/>
                  </a:cubicBezTo>
                  <a:lnTo>
                    <a:pt x="0" y="58544"/>
                  </a:lnTo>
                  <a:lnTo>
                    <a:pt x="0" y="58444"/>
                  </a:lnTo>
                  <a:lnTo>
                    <a:pt x="0" y="22811"/>
                  </a:lnTo>
                  <a:close/>
                  <a:moveTo>
                    <a:pt x="60000" y="0"/>
                  </a:moveTo>
                  <a:cubicBezTo>
                    <a:pt x="91316" y="0"/>
                    <a:pt x="116700" y="6955"/>
                    <a:pt x="116700" y="15533"/>
                  </a:cubicBezTo>
                  <a:cubicBezTo>
                    <a:pt x="116700" y="24111"/>
                    <a:pt x="91316" y="31066"/>
                    <a:pt x="60000" y="31066"/>
                  </a:cubicBezTo>
                  <a:cubicBezTo>
                    <a:pt x="28683" y="31066"/>
                    <a:pt x="3300" y="24111"/>
                    <a:pt x="3300" y="15533"/>
                  </a:cubicBezTo>
                  <a:cubicBezTo>
                    <a:pt x="3300" y="6955"/>
                    <a:pt x="28683" y="0"/>
                    <a:pt x="6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Shape 560"/>
            <p:cNvSpPr/>
            <p:nvPr/>
          </p:nvSpPr>
          <p:spPr>
            <a:xfrm>
              <a:off x="753839918" y="1525635636"/>
              <a:ext cx="308987634" cy="393925332"/>
            </a:xfrm>
            <a:prstGeom prst="roundRect">
              <a:avLst>
                <a:gd name="adj" fmla="val 1727"/>
              </a:avLst>
            </a:prstGeom>
            <a:solidFill>
              <a:srgbClr val="29756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Avenir"/>
                <a:buNone/>
              </a:pPr>
              <a:r>
                <a:rPr lang="en-US" sz="1200" b="0" i="0" u="none">
                  <a:solidFill>
                    <a:srgbClr val="FFFFFF"/>
                  </a:solidFill>
                  <a:latin typeface="Avenir"/>
                  <a:ea typeface="Avenir"/>
                  <a:cs typeface="Avenir"/>
                  <a:sym typeface="Avenir"/>
                </a:rPr>
                <a:t>        Health </a:t>
              </a:r>
              <a:endParaRPr sz="120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Avenir"/>
                <a:buNone/>
              </a:pPr>
              <a:r>
                <a:rPr lang="en-US" sz="1200" b="0" i="0" u="none">
                  <a:solidFill>
                    <a:srgbClr val="FFFFFF"/>
                  </a:solidFill>
                  <a:latin typeface="Avenir"/>
                  <a:ea typeface="Avenir"/>
                  <a:cs typeface="Avenir"/>
                  <a:sym typeface="Avenir"/>
                </a:rPr>
                <a:t>        Monitor</a:t>
              </a:r>
              <a:endParaRPr sz="1200"/>
            </a:p>
          </p:txBody>
        </p:sp>
        <p:pic>
          <p:nvPicPr>
            <p:cNvPr id="561" name="Shape 56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77550150" y="1607319016"/>
              <a:ext cx="57206016" cy="1422872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2" name="Shape 562"/>
            <p:cNvSpPr/>
            <p:nvPr/>
          </p:nvSpPr>
          <p:spPr>
            <a:xfrm>
              <a:off x="753839918" y="345178381"/>
              <a:ext cx="343988807" cy="241098271"/>
            </a:xfrm>
            <a:prstGeom prst="roundRect">
              <a:avLst>
                <a:gd name="adj" fmla="val 2816"/>
              </a:avLst>
            </a:prstGeom>
            <a:solidFill>
              <a:srgbClr val="545454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Avenir"/>
                <a:buNone/>
              </a:pPr>
              <a:r>
                <a:rPr lang="en-US" sz="1600" b="0" i="0" u="none">
                  <a:solidFill>
                    <a:srgbClr val="FFFFFF"/>
                  </a:solidFill>
                  <a:latin typeface="Avenir"/>
                  <a:ea typeface="Avenir"/>
                  <a:cs typeface="Avenir"/>
                  <a:sym typeface="Avenir"/>
                </a:rPr>
                <a:t>        </a:t>
              </a:r>
              <a:r>
                <a:rPr lang="en-US" sz="1200" b="0" i="0" u="none">
                  <a:solidFill>
                    <a:srgbClr val="FFFFFF"/>
                  </a:solidFill>
                  <a:latin typeface="Avenir"/>
                  <a:ea typeface="Avenir"/>
                  <a:cs typeface="Avenir"/>
                  <a:sym typeface="Avenir"/>
                </a:rPr>
                <a:t>DB</a:t>
              </a:r>
              <a:endParaRPr sz="1200"/>
            </a:p>
          </p:txBody>
        </p:sp>
        <p:sp>
          <p:nvSpPr>
            <p:cNvPr id="563" name="Shape 563"/>
            <p:cNvSpPr/>
            <p:nvPr/>
          </p:nvSpPr>
          <p:spPr>
            <a:xfrm>
              <a:off x="765506808" y="383385599"/>
              <a:ext cx="48926197" cy="13438240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7933"/>
                  </a:moveTo>
                  <a:cubicBezTo>
                    <a:pt x="0" y="77011"/>
                    <a:pt x="26861" y="84366"/>
                    <a:pt x="60000" y="84366"/>
                  </a:cubicBezTo>
                  <a:cubicBezTo>
                    <a:pt x="93138" y="84366"/>
                    <a:pt x="120000" y="77011"/>
                    <a:pt x="120000" y="67933"/>
                  </a:cubicBezTo>
                  <a:lnTo>
                    <a:pt x="120000" y="103666"/>
                  </a:lnTo>
                  <a:lnTo>
                    <a:pt x="119961" y="103666"/>
                  </a:lnTo>
                  <a:cubicBezTo>
                    <a:pt x="119794" y="112694"/>
                    <a:pt x="93011" y="120000"/>
                    <a:pt x="60000" y="120000"/>
                  </a:cubicBezTo>
                  <a:cubicBezTo>
                    <a:pt x="26988" y="120000"/>
                    <a:pt x="205" y="112694"/>
                    <a:pt x="38" y="103666"/>
                  </a:cubicBezTo>
                  <a:lnTo>
                    <a:pt x="0" y="103666"/>
                  </a:lnTo>
                  <a:lnTo>
                    <a:pt x="0" y="103561"/>
                  </a:lnTo>
                  <a:lnTo>
                    <a:pt x="0" y="67933"/>
                  </a:lnTo>
                  <a:close/>
                  <a:moveTo>
                    <a:pt x="0" y="22811"/>
                  </a:moveTo>
                  <a:cubicBezTo>
                    <a:pt x="0" y="31888"/>
                    <a:pt x="26861" y="39250"/>
                    <a:pt x="60000" y="39250"/>
                  </a:cubicBezTo>
                  <a:cubicBezTo>
                    <a:pt x="93138" y="39250"/>
                    <a:pt x="120000" y="31888"/>
                    <a:pt x="120000" y="22811"/>
                  </a:cubicBezTo>
                  <a:lnTo>
                    <a:pt x="120000" y="58544"/>
                  </a:lnTo>
                  <a:lnTo>
                    <a:pt x="119961" y="58544"/>
                  </a:lnTo>
                  <a:cubicBezTo>
                    <a:pt x="119794" y="67577"/>
                    <a:pt x="93011" y="74877"/>
                    <a:pt x="60000" y="74877"/>
                  </a:cubicBezTo>
                  <a:cubicBezTo>
                    <a:pt x="26988" y="74877"/>
                    <a:pt x="205" y="67577"/>
                    <a:pt x="38" y="58544"/>
                  </a:cubicBezTo>
                  <a:lnTo>
                    <a:pt x="0" y="58544"/>
                  </a:lnTo>
                  <a:lnTo>
                    <a:pt x="0" y="58444"/>
                  </a:lnTo>
                  <a:lnTo>
                    <a:pt x="0" y="22811"/>
                  </a:lnTo>
                  <a:close/>
                  <a:moveTo>
                    <a:pt x="60000" y="0"/>
                  </a:moveTo>
                  <a:cubicBezTo>
                    <a:pt x="91316" y="0"/>
                    <a:pt x="116700" y="6955"/>
                    <a:pt x="116700" y="15533"/>
                  </a:cubicBezTo>
                  <a:cubicBezTo>
                    <a:pt x="116700" y="24111"/>
                    <a:pt x="91316" y="31066"/>
                    <a:pt x="60000" y="31066"/>
                  </a:cubicBezTo>
                  <a:cubicBezTo>
                    <a:pt x="28683" y="31066"/>
                    <a:pt x="3300" y="24111"/>
                    <a:pt x="3300" y="15533"/>
                  </a:cubicBezTo>
                  <a:cubicBezTo>
                    <a:pt x="3300" y="6955"/>
                    <a:pt x="28683" y="0"/>
                    <a:pt x="6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Shape 564"/>
            <p:cNvSpPr/>
            <p:nvPr/>
          </p:nvSpPr>
          <p:spPr>
            <a:xfrm>
              <a:off x="99740330" y="519739275"/>
              <a:ext cx="281514771" cy="374176134"/>
            </a:xfrm>
            <a:prstGeom prst="rightArrow">
              <a:avLst>
                <a:gd name="adj1" fmla="val 40177"/>
                <a:gd name="adj2" fmla="val 37203"/>
              </a:avLst>
            </a:prstGeom>
            <a:solidFill>
              <a:srgbClr val="66ADA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Shape 565"/>
            <p:cNvSpPr txBox="1"/>
            <p:nvPr/>
          </p:nvSpPr>
          <p:spPr>
            <a:xfrm>
              <a:off x="95412141" y="765837383"/>
              <a:ext cx="290170183" cy="2305655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Avenir"/>
                <a:buNone/>
              </a:pPr>
              <a:r>
                <a:rPr lang="en-US" sz="1800" b="0" i="0" u="none">
                  <a:latin typeface="Avenir"/>
                  <a:ea typeface="Avenir"/>
                  <a:cs typeface="Avenir"/>
                  <a:sym typeface="Avenir"/>
                </a:rPr>
                <a:t>deploy</a:t>
              </a: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1583327082" y="0"/>
              <a:ext cx="564156564" cy="2147483647"/>
            </a:xfrm>
            <a:prstGeom prst="roundRect">
              <a:avLst>
                <a:gd name="adj" fmla="val 461"/>
              </a:avLst>
            </a:prstGeom>
            <a:solidFill>
              <a:srgbClr val="A7A7A7"/>
            </a:solidFill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Avenir"/>
                <a:buNone/>
              </a:pPr>
              <a:r>
                <a:rPr lang="en-US" sz="1800" b="0" i="0" u="none">
                  <a:solidFill>
                    <a:srgbClr val="FFFFFF"/>
                  </a:solidFill>
                  <a:latin typeface="Avenir"/>
                  <a:ea typeface="Avenir"/>
                  <a:cs typeface="Avenir"/>
                  <a:sym typeface="Avenir"/>
                </a:rPr>
                <a:t> </a:t>
              </a: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1598757532" y="79048489"/>
              <a:ext cx="533671902" cy="557292159"/>
            </a:xfrm>
            <a:prstGeom prst="roundRect">
              <a:avLst>
                <a:gd name="adj" fmla="val 989"/>
              </a:avLst>
            </a:prstGeom>
            <a:solidFill>
              <a:srgbClr val="29756E"/>
            </a:solidFill>
            <a:ln>
              <a:noFill/>
            </a:ln>
            <a:effectLst>
              <a:outerShdw blurRad="63500" dist="75596" dir="106468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Shape 568"/>
            <p:cNvSpPr txBox="1"/>
            <p:nvPr/>
          </p:nvSpPr>
          <p:spPr>
            <a:xfrm>
              <a:off x="1631124117" y="441354443"/>
              <a:ext cx="290170103" cy="1712717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Avenir"/>
                <a:buNone/>
              </a:pPr>
              <a:r>
                <a:rPr lang="en-US" sz="1200" b="0" i="0" u="none">
                  <a:solidFill>
                    <a:srgbClr val="FFFFFF"/>
                  </a:solidFill>
                  <a:latin typeface="Avenir"/>
                  <a:ea typeface="Avenir"/>
                  <a:cs typeface="Avenir"/>
                  <a:sym typeface="Avenir"/>
                </a:rPr>
                <a:t>Worker VMs</a:t>
              </a:r>
              <a:endParaRPr sz="1200"/>
            </a:p>
          </p:txBody>
        </p:sp>
        <p:grpSp>
          <p:nvGrpSpPr>
            <p:cNvPr id="569" name="Shape 569"/>
            <p:cNvGrpSpPr/>
            <p:nvPr/>
          </p:nvGrpSpPr>
          <p:grpSpPr>
            <a:xfrm>
              <a:off x="1954037045" y="97793198"/>
              <a:ext cx="153552986" cy="471181159"/>
              <a:chOff x="8264525" y="1943100"/>
              <a:chExt cx="647700" cy="757237"/>
            </a:xfrm>
          </p:grpSpPr>
          <p:pic>
            <p:nvPicPr>
              <p:cNvPr id="570" name="Shape 570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8264525" y="2133600"/>
                <a:ext cx="311150" cy="36353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1" name="Shape 571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8431212" y="2230437"/>
                <a:ext cx="311150" cy="3683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2" name="Shape 572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8599487" y="2332037"/>
                <a:ext cx="311150" cy="3683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3" name="Shape 573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8266112" y="1943100"/>
                <a:ext cx="311150" cy="36988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4" name="Shape 574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8434387" y="2046287"/>
                <a:ext cx="311150" cy="3683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5" name="Shape 575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8601075" y="2147887"/>
                <a:ext cx="311150" cy="36671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576" name="Shape 576"/>
            <p:cNvCxnSpPr/>
            <p:nvPr/>
          </p:nvCxnSpPr>
          <p:spPr>
            <a:xfrm rot="10800000" flipH="1">
              <a:off x="1556229504" y="598133465"/>
              <a:ext cx="42528037" cy="135700296"/>
            </a:xfrm>
            <a:prstGeom prst="straightConnector1">
              <a:avLst/>
            </a:prstGeom>
            <a:noFill/>
            <a:ln w="19075" cap="flat" cmpd="sng">
              <a:solidFill>
                <a:srgbClr val="535353"/>
              </a:solidFill>
              <a:prstDash val="solid"/>
              <a:miter lim="8000"/>
              <a:headEnd type="none" w="sm" len="sm"/>
              <a:tailEnd type="triangle" w="med" len="med"/>
            </a:ln>
          </p:spPr>
        </p:cxnSp>
        <p:cxnSp>
          <p:nvCxnSpPr>
            <p:cNvPr id="577" name="Shape 577"/>
            <p:cNvCxnSpPr/>
            <p:nvPr/>
          </p:nvCxnSpPr>
          <p:spPr>
            <a:xfrm>
              <a:off x="1833979745" y="635022809"/>
              <a:ext cx="376236" cy="147557152"/>
            </a:xfrm>
            <a:prstGeom prst="straightConnector1">
              <a:avLst/>
            </a:prstGeom>
            <a:noFill/>
            <a:ln w="19075" cap="flat" cmpd="sng">
              <a:solidFill>
                <a:srgbClr val="535353"/>
              </a:solidFill>
              <a:prstDash val="solid"/>
              <a:miter lim="8000"/>
              <a:headEnd type="none" w="sm" len="sm"/>
              <a:tailEnd type="triangle" w="med" len="med"/>
            </a:ln>
          </p:spPr>
        </p:cxnSp>
        <p:grpSp>
          <p:nvGrpSpPr>
            <p:cNvPr id="578" name="Shape 578"/>
            <p:cNvGrpSpPr/>
            <p:nvPr/>
          </p:nvGrpSpPr>
          <p:grpSpPr>
            <a:xfrm>
              <a:off x="1594617725" y="782340980"/>
              <a:ext cx="520875832" cy="422779483"/>
              <a:chOff x="6748462" y="3043237"/>
              <a:chExt cx="2197100" cy="679450"/>
            </a:xfrm>
          </p:grpSpPr>
          <p:sp>
            <p:nvSpPr>
              <p:cNvPr id="579" name="Shape 579"/>
              <p:cNvSpPr/>
              <p:nvPr/>
            </p:nvSpPr>
            <p:spPr>
              <a:xfrm>
                <a:off x="6748462" y="3043237"/>
                <a:ext cx="2197100" cy="679450"/>
              </a:xfrm>
              <a:prstGeom prst="roundRect">
                <a:avLst>
                  <a:gd name="adj" fmla="val 989"/>
                </a:avLst>
              </a:prstGeom>
              <a:solidFill>
                <a:srgbClr val="29756E"/>
              </a:solidFill>
              <a:ln>
                <a:noFill/>
              </a:ln>
              <a:effectLst>
                <a:outerShdw blurRad="63500" dist="75596" dir="1064680">
                  <a:srgbClr val="80808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Shape 580"/>
              <p:cNvSpPr txBox="1"/>
              <p:nvPr/>
            </p:nvSpPr>
            <p:spPr>
              <a:xfrm>
                <a:off x="6788150" y="3062287"/>
                <a:ext cx="2044700" cy="27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Font typeface="Avenir"/>
                  <a:buNone/>
                </a:pPr>
                <a:r>
                  <a:rPr lang="en-US" sz="1200" b="0" i="0" u="none">
                    <a:solidFill>
                      <a:srgbClr val="FFFFFF"/>
                    </a:solidFill>
                    <a:latin typeface="Avenir"/>
                    <a:ea typeface="Avenir"/>
                    <a:cs typeface="Avenir"/>
                    <a:sym typeface="Avenir"/>
                  </a:rPr>
                  <a:t>Target VM</a:t>
                </a:r>
                <a:endParaRPr/>
              </a:p>
            </p:txBody>
          </p:sp>
          <p:pic>
            <p:nvPicPr>
              <p:cNvPr id="581" name="Shape 581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8439150" y="3214687"/>
                <a:ext cx="403225" cy="47148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82" name="Shape 582"/>
            <p:cNvGrpSpPr/>
            <p:nvPr/>
          </p:nvGrpSpPr>
          <p:grpSpPr>
            <a:xfrm>
              <a:off x="1593865015" y="1220923614"/>
              <a:ext cx="520875832" cy="422780307"/>
              <a:chOff x="6745287" y="3748087"/>
              <a:chExt cx="2197100" cy="679450"/>
            </a:xfrm>
          </p:grpSpPr>
          <p:sp>
            <p:nvSpPr>
              <p:cNvPr id="583" name="Shape 583"/>
              <p:cNvSpPr/>
              <p:nvPr/>
            </p:nvSpPr>
            <p:spPr>
              <a:xfrm>
                <a:off x="6745287" y="3748087"/>
                <a:ext cx="2197100" cy="679450"/>
              </a:xfrm>
              <a:prstGeom prst="roundRect">
                <a:avLst>
                  <a:gd name="adj" fmla="val 989"/>
                </a:avLst>
              </a:prstGeom>
              <a:solidFill>
                <a:srgbClr val="29756E"/>
              </a:solidFill>
              <a:ln>
                <a:noFill/>
              </a:ln>
              <a:effectLst>
                <a:outerShdw blurRad="63500" dist="75596" dir="1064680">
                  <a:srgbClr val="80808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Shape 584"/>
              <p:cNvSpPr txBox="1"/>
              <p:nvPr/>
            </p:nvSpPr>
            <p:spPr>
              <a:xfrm>
                <a:off x="6831012" y="3778250"/>
                <a:ext cx="1851025" cy="36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Font typeface="Avenir"/>
                  <a:buNone/>
                </a:pPr>
                <a:r>
                  <a:rPr lang="en-US" sz="1200" b="0" i="0" u="none">
                    <a:solidFill>
                      <a:srgbClr val="FFFFFF"/>
                    </a:solidFill>
                    <a:latin typeface="Avenir"/>
                    <a:ea typeface="Avenir"/>
                    <a:cs typeface="Avenir"/>
                    <a:sym typeface="Avenir"/>
                  </a:rPr>
                  <a:t>Target VM</a:t>
                </a:r>
                <a:endParaRPr/>
              </a:p>
            </p:txBody>
          </p:sp>
          <p:pic>
            <p:nvPicPr>
              <p:cNvPr id="585" name="Shape 585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8450262" y="3917950"/>
                <a:ext cx="401637" cy="47148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86" name="Shape 586"/>
            <p:cNvGrpSpPr/>
            <p:nvPr/>
          </p:nvGrpSpPr>
          <p:grpSpPr>
            <a:xfrm>
              <a:off x="1594994029" y="1661484631"/>
              <a:ext cx="520875832" cy="423767073"/>
              <a:chOff x="6750050" y="4456112"/>
              <a:chExt cx="2197100" cy="681037"/>
            </a:xfrm>
          </p:grpSpPr>
          <p:sp>
            <p:nvSpPr>
              <p:cNvPr id="587" name="Shape 587"/>
              <p:cNvSpPr/>
              <p:nvPr/>
            </p:nvSpPr>
            <p:spPr>
              <a:xfrm>
                <a:off x="6750050" y="4456112"/>
                <a:ext cx="2197100" cy="681037"/>
              </a:xfrm>
              <a:prstGeom prst="roundRect">
                <a:avLst>
                  <a:gd name="adj" fmla="val 989"/>
                </a:avLst>
              </a:prstGeom>
              <a:solidFill>
                <a:srgbClr val="29756E"/>
              </a:solidFill>
              <a:ln>
                <a:noFill/>
              </a:ln>
              <a:effectLst>
                <a:outerShdw blurRad="63500" dist="75596" dir="1064680">
                  <a:srgbClr val="80808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Shape 588"/>
              <p:cNvSpPr txBox="1"/>
              <p:nvPr/>
            </p:nvSpPr>
            <p:spPr>
              <a:xfrm>
                <a:off x="6861175" y="4486275"/>
                <a:ext cx="2068512" cy="306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Font typeface="Avenir"/>
                  <a:buNone/>
                </a:pPr>
                <a:r>
                  <a:rPr lang="en-US" sz="1200" b="0" i="0" u="none">
                    <a:solidFill>
                      <a:srgbClr val="FFFFFF"/>
                    </a:solidFill>
                    <a:latin typeface="Avenir"/>
                    <a:ea typeface="Avenir"/>
                    <a:cs typeface="Avenir"/>
                    <a:sym typeface="Avenir"/>
                  </a:rPr>
                  <a:t>Target VM</a:t>
                </a:r>
                <a:endParaRPr/>
              </a:p>
            </p:txBody>
          </p:sp>
          <p:pic>
            <p:nvPicPr>
              <p:cNvPr id="589" name="Shape 589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8442325" y="4625975"/>
                <a:ext cx="403225" cy="4762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90" name="Shape 590"/>
              <p:cNvSpPr txBox="1"/>
              <p:nvPr/>
            </p:nvSpPr>
            <p:spPr>
              <a:xfrm>
                <a:off x="7415212" y="4792662"/>
                <a:ext cx="960437" cy="26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Font typeface="Avenir"/>
                  <a:buNone/>
                </a:pPr>
                <a:r>
                  <a:rPr lang="en-US" sz="1000" b="0" i="0" u="none">
                    <a:solidFill>
                      <a:srgbClr val="FFFFFF"/>
                    </a:solidFill>
                    <a:latin typeface="Avenir"/>
                    <a:ea typeface="Avenir"/>
                    <a:cs typeface="Avenir"/>
                    <a:sym typeface="Avenir"/>
                  </a:rPr>
                  <a:t>BOSH agent</a:t>
                </a:r>
                <a:endParaRPr/>
              </a:p>
            </p:txBody>
          </p:sp>
        </p:grpSp>
        <p:sp>
          <p:nvSpPr>
            <p:cNvPr id="591" name="Shape 591"/>
            <p:cNvSpPr/>
            <p:nvPr/>
          </p:nvSpPr>
          <p:spPr>
            <a:xfrm>
              <a:off x="1109119336" y="611308273"/>
              <a:ext cx="447110170" cy="226605624"/>
            </a:xfrm>
            <a:prstGeom prst="roundRect">
              <a:avLst>
                <a:gd name="adj" fmla="val 2999"/>
              </a:avLst>
            </a:prstGeom>
            <a:solidFill>
              <a:srgbClr val="29756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Avenir"/>
                <a:buNone/>
              </a:pPr>
              <a:r>
                <a:rPr lang="en-US" sz="1200" b="0" i="0" u="none">
                  <a:solidFill>
                    <a:srgbClr val="FFFFFF"/>
                  </a:solidFill>
                  <a:latin typeface="Avenir"/>
                  <a:ea typeface="Avenir"/>
                  <a:cs typeface="Avenir"/>
                  <a:sym typeface="Avenir"/>
                </a:rPr>
                <a:t>        BOSH Director</a:t>
              </a:r>
              <a:endParaRPr sz="1200"/>
            </a:p>
          </p:txBody>
        </p:sp>
        <p:pic>
          <p:nvPicPr>
            <p:cNvPr id="592" name="Shape 592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127937132" y="644245606"/>
              <a:ext cx="50431618" cy="1712717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3" name="Shape 593"/>
            <p:cNvSpPr/>
            <p:nvPr/>
          </p:nvSpPr>
          <p:spPr>
            <a:xfrm>
              <a:off x="1368051901" y="1449222036"/>
              <a:ext cx="243501798" cy="364940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44977" y="119350"/>
                    <a:pt x="4977" y="79350"/>
                    <a:pt x="0" y="0"/>
                  </a:cubicBezTo>
                </a:path>
              </a:pathLst>
            </a:custGeom>
            <a:noFill/>
            <a:ln w="19075" cap="flat" cmpd="sng">
              <a:solidFill>
                <a:srgbClr val="535353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Shape 594"/>
            <p:cNvSpPr/>
            <p:nvPr/>
          </p:nvSpPr>
          <p:spPr>
            <a:xfrm>
              <a:off x="1066214856" y="1333284349"/>
              <a:ext cx="235974698" cy="36889289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17" y="0"/>
                  </a:moveTo>
                  <a:cubicBezTo>
                    <a:pt x="123059" y="83806"/>
                    <a:pt x="83122" y="123717"/>
                    <a:pt x="0" y="119725"/>
                  </a:cubicBezTo>
                </a:path>
              </a:pathLst>
            </a:custGeom>
            <a:noFill/>
            <a:ln w="19075" cap="flat" cmpd="sng">
              <a:solidFill>
                <a:srgbClr val="535353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Shape 595"/>
            <p:cNvSpPr/>
            <p:nvPr/>
          </p:nvSpPr>
          <p:spPr>
            <a:xfrm>
              <a:off x="1107990220" y="1212076671"/>
              <a:ext cx="449368316" cy="242415323"/>
            </a:xfrm>
            <a:prstGeom prst="roundRect">
              <a:avLst>
                <a:gd name="adj" fmla="val 2825"/>
              </a:avLst>
            </a:prstGeom>
            <a:solidFill>
              <a:srgbClr val="29756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Avenir"/>
                <a:buNone/>
              </a:pPr>
              <a:r>
                <a:rPr lang="en-US" sz="1200" b="0" i="0" u="none">
                  <a:solidFill>
                    <a:srgbClr val="FFFFFF"/>
                  </a:solidFill>
                  <a:latin typeface="Avenir"/>
                  <a:ea typeface="Avenir"/>
                  <a:cs typeface="Avenir"/>
                  <a:sym typeface="Avenir"/>
                </a:rPr>
                <a:t>        NATS</a:t>
              </a:r>
              <a:endParaRPr sz="1200"/>
            </a:p>
          </p:txBody>
        </p:sp>
        <p:pic>
          <p:nvPicPr>
            <p:cNvPr id="596" name="Shape 596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121539010" y="1264775734"/>
              <a:ext cx="63227702" cy="13438240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97" name="Shape 597"/>
            <p:cNvCxnSpPr/>
            <p:nvPr/>
          </p:nvCxnSpPr>
          <p:spPr>
            <a:xfrm rot="10800000" flipH="1">
              <a:off x="1332674420" y="836596895"/>
              <a:ext cx="376236" cy="374162801"/>
            </a:xfrm>
            <a:prstGeom prst="straightConnector1">
              <a:avLst/>
            </a:prstGeom>
            <a:noFill/>
            <a:ln w="19075" cap="flat" cmpd="sng">
              <a:solidFill>
                <a:srgbClr val="535353"/>
              </a:solidFill>
              <a:prstDash val="solid"/>
              <a:bevel/>
              <a:headEnd type="none" w="sm" len="sm"/>
              <a:tailEnd type="triangle" w="med" len="med"/>
            </a:ln>
          </p:spPr>
        </p:cxnSp>
        <p:sp>
          <p:nvSpPr>
            <p:cNvPr id="598" name="Shape 598"/>
            <p:cNvSpPr txBox="1"/>
            <p:nvPr/>
          </p:nvSpPr>
          <p:spPr>
            <a:xfrm>
              <a:off x="1993930773" y="271399777"/>
              <a:ext cx="131348137" cy="2687648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Arial"/>
                <a:buNone/>
              </a:pPr>
              <a:r>
                <a:rPr lang="en-US" sz="2100" b="0" i="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IaaS</a:t>
              </a: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1651823813" y="239780464"/>
              <a:ext cx="86561731" cy="227923514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FF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8000" tIns="18000" rIns="18000" bIns="18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Font typeface="Arial"/>
                <a:buNone/>
              </a:pPr>
              <a:r>
                <a:rPr lang="en-US" sz="18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1252134467" y="345178381"/>
              <a:ext cx="86561731" cy="227923514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FF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8000" tIns="18000" rIns="18000" bIns="18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Font typeface="Arial"/>
                <a:buNone/>
              </a:pPr>
              <a:r>
                <a:rPr lang="en-US" sz="18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1277726598" y="1667922855"/>
              <a:ext cx="86561731" cy="226605624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FF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8000" tIns="18000" rIns="18000" bIns="18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Font typeface="Arial"/>
                <a:buNone/>
              </a:pPr>
              <a:r>
                <a:rPr lang="en-US" sz="18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1837366853" y="1118536336"/>
              <a:ext cx="86561731" cy="2279227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FF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8000" tIns="18000" rIns="18000" bIns="18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Font typeface="Arial"/>
                <a:buNone/>
              </a:pPr>
              <a:r>
                <a:rPr lang="en-US" sz="18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pic>
          <p:nvPicPr>
            <p:cNvPr id="603" name="Shape 60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35443279" y="644245606"/>
              <a:ext cx="50431618" cy="1712717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4" name="Shape 604"/>
            <p:cNvSpPr/>
            <p:nvPr/>
          </p:nvSpPr>
          <p:spPr>
            <a:xfrm>
              <a:off x="385011651" y="544117469"/>
              <a:ext cx="339096061" cy="325415813"/>
            </a:xfrm>
            <a:prstGeom prst="roundRect">
              <a:avLst>
                <a:gd name="adj" fmla="val 2999"/>
              </a:avLst>
            </a:prstGeom>
            <a:solidFill>
              <a:srgbClr val="29756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Avenir"/>
                <a:buNone/>
              </a:pPr>
              <a:r>
                <a:rPr lang="en-US" sz="1300" b="0" i="0" u="none">
                  <a:solidFill>
                    <a:srgbClr val="FFFFFF"/>
                  </a:solidFill>
                  <a:latin typeface="Avenir"/>
                  <a:ea typeface="Avenir"/>
                  <a:cs typeface="Avenir"/>
                  <a:sym typeface="Avenir"/>
                </a:rPr>
                <a:t>        </a:t>
              </a:r>
              <a:r>
                <a:rPr lang="en-US" sz="1200" b="0" i="0" u="none">
                  <a:solidFill>
                    <a:srgbClr val="FFFFFF"/>
                  </a:solidFill>
                  <a:latin typeface="Avenir"/>
                  <a:ea typeface="Avenir"/>
                  <a:cs typeface="Avenir"/>
                  <a:sym typeface="Avenir"/>
                </a:rPr>
                <a:t>BOSH CLI</a:t>
              </a:r>
              <a:endParaRPr sz="1200"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Avenir"/>
                <a:buNone/>
              </a:pPr>
              <a:r>
                <a:rPr lang="en-US" sz="1200" b="0" i="0" u="none">
                  <a:solidFill>
                    <a:srgbClr val="FFFFFF"/>
                  </a:solidFill>
                  <a:latin typeface="Avenir"/>
                  <a:ea typeface="Avenir"/>
                  <a:cs typeface="Avenir"/>
                  <a:sym typeface="Avenir"/>
                </a:rPr>
                <a:t>       or Ops Mgr</a:t>
              </a:r>
              <a:endParaRPr sz="1200"/>
            </a:p>
          </p:txBody>
        </p:sp>
        <p:pic>
          <p:nvPicPr>
            <p:cNvPr id="605" name="Shape 60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00065858" y="621848044"/>
              <a:ext cx="50431618" cy="1712717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06" name="Shape 606"/>
          <p:cNvGrpSpPr/>
          <p:nvPr/>
        </p:nvGrpSpPr>
        <p:grpSpPr>
          <a:xfrm>
            <a:off x="77310" y="4777928"/>
            <a:ext cx="1466316" cy="217093"/>
            <a:chOff x="175388" y="3660500"/>
            <a:chExt cx="3202262" cy="718375"/>
          </a:xfrm>
        </p:grpSpPr>
        <p:pic>
          <p:nvPicPr>
            <p:cNvPr id="607" name="Shape 607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75388" y="3660500"/>
              <a:ext cx="705125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08" name="Shape 608"/>
            <p:cNvGrpSpPr/>
            <p:nvPr/>
          </p:nvGrpSpPr>
          <p:grpSpPr>
            <a:xfrm>
              <a:off x="967150" y="3673750"/>
              <a:ext cx="723000" cy="678600"/>
              <a:chOff x="2055625" y="1272525"/>
              <a:chExt cx="723000" cy="678600"/>
            </a:xfrm>
          </p:grpSpPr>
          <p:sp>
            <p:nvSpPr>
              <p:cNvPr id="609" name="Shape 609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Shape 610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Shape 611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612" name="Shape 612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731486" y="3687024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3" name="Shape 613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451388" y="3673750"/>
              <a:ext cx="926261" cy="705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xmlns:p14="http://schemas.microsoft.com/office/powerpoint/2010/main"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 txBox="1"/>
          <p:nvPr/>
        </p:nvSpPr>
        <p:spPr>
          <a:xfrm>
            <a:off x="4560887" y="5029200"/>
            <a:ext cx="53340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fld id="{00000000-1234-1234-1234-123412341234}" type="slidenum">
              <a:rPr lang="en-US" sz="8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/>
          </a:p>
        </p:txBody>
      </p:sp>
      <p:sp>
        <p:nvSpPr>
          <p:cNvPr id="619" name="Shape 619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Elastic Runtime</a:t>
            </a:r>
            <a:endParaRPr/>
          </a:p>
        </p:txBody>
      </p:sp>
      <p:sp>
        <p:nvSpPr>
          <p:cNvPr id="620" name="Shape 620"/>
          <p:cNvSpPr txBox="1">
            <a:spLocks noGrp="1"/>
          </p:cNvSpPr>
          <p:nvPr>
            <p:ph type="body" idx="1"/>
          </p:nvPr>
        </p:nvSpPr>
        <p:spPr>
          <a:xfrm>
            <a:off x="457200" y="876300"/>
            <a:ext cx="4038600" cy="371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Elastic Runtime is an example of the distributed software that BOSH can manage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Elastic Runtime is a set of components/VMs used to run highly available, scalable applications in containers</a:t>
            </a:r>
            <a:endParaRPr/>
          </a:p>
          <a:p>
            <a:pPr marL="342900" marR="0" lvl="0" indent="-190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1" name="Shape 621" descr="E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76925" y="876300"/>
            <a:ext cx="2570162" cy="25796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2" name="Shape 622"/>
          <p:cNvGrpSpPr/>
          <p:nvPr/>
        </p:nvGrpSpPr>
        <p:grpSpPr>
          <a:xfrm>
            <a:off x="77310" y="4777928"/>
            <a:ext cx="1466316" cy="217093"/>
            <a:chOff x="175388" y="3660500"/>
            <a:chExt cx="3202262" cy="718375"/>
          </a:xfrm>
        </p:grpSpPr>
        <p:pic>
          <p:nvPicPr>
            <p:cNvPr id="623" name="Shape 6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5388" y="3660500"/>
              <a:ext cx="705125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24" name="Shape 624"/>
            <p:cNvGrpSpPr/>
            <p:nvPr/>
          </p:nvGrpSpPr>
          <p:grpSpPr>
            <a:xfrm>
              <a:off x="967150" y="3673750"/>
              <a:ext cx="723000" cy="678600"/>
              <a:chOff x="2055625" y="1272525"/>
              <a:chExt cx="723000" cy="678600"/>
            </a:xfrm>
          </p:grpSpPr>
          <p:sp>
            <p:nvSpPr>
              <p:cNvPr id="625" name="Shape 625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Shape 626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Shape 627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628" name="Shape 6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731486" y="3687024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9" name="Shape 62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451388" y="3673750"/>
              <a:ext cx="926261" cy="705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xmlns:p14="http://schemas.microsoft.com/office/powerpoint/2010/main" spd="med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/>
          <p:nvPr/>
        </p:nvSpPr>
        <p:spPr>
          <a:xfrm>
            <a:off x="4560887" y="5029200"/>
            <a:ext cx="53340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fld id="{00000000-1234-1234-1234-123412341234}" type="slidenum">
              <a:rPr lang="en-US" sz="8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/>
          </a:p>
        </p:txBody>
      </p:sp>
      <p:sp>
        <p:nvSpPr>
          <p:cNvPr id="635" name="Shape 635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Elastic Runtime</a:t>
            </a:r>
            <a:endParaRPr/>
          </a:p>
        </p:txBody>
      </p:sp>
      <p:pic>
        <p:nvPicPr>
          <p:cNvPr id="636" name="Shape 6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4487" y="725487"/>
            <a:ext cx="5892800" cy="3984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7" name="Shape 637"/>
          <p:cNvGrpSpPr/>
          <p:nvPr/>
        </p:nvGrpSpPr>
        <p:grpSpPr>
          <a:xfrm>
            <a:off x="77310" y="4777928"/>
            <a:ext cx="1466316" cy="217093"/>
            <a:chOff x="175388" y="3660500"/>
            <a:chExt cx="3202262" cy="718375"/>
          </a:xfrm>
        </p:grpSpPr>
        <p:pic>
          <p:nvPicPr>
            <p:cNvPr id="638" name="Shape 63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5388" y="3660500"/>
              <a:ext cx="705125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39" name="Shape 639"/>
            <p:cNvGrpSpPr/>
            <p:nvPr/>
          </p:nvGrpSpPr>
          <p:grpSpPr>
            <a:xfrm>
              <a:off x="967150" y="3673750"/>
              <a:ext cx="723000" cy="678600"/>
              <a:chOff x="2055625" y="1272525"/>
              <a:chExt cx="723000" cy="678600"/>
            </a:xfrm>
          </p:grpSpPr>
          <p:sp>
            <p:nvSpPr>
              <p:cNvPr id="640" name="Shape 640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Shape 641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Shape 642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643" name="Shape 64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731486" y="3687024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4" name="Shape 64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451388" y="3673750"/>
              <a:ext cx="926261" cy="7051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45" name="Shape 645"/>
          <p:cNvGrpSpPr/>
          <p:nvPr/>
        </p:nvGrpSpPr>
        <p:grpSpPr>
          <a:xfrm>
            <a:off x="77310" y="4777928"/>
            <a:ext cx="1466316" cy="217093"/>
            <a:chOff x="175388" y="3660500"/>
            <a:chExt cx="3202262" cy="718375"/>
          </a:xfrm>
        </p:grpSpPr>
        <p:pic>
          <p:nvPicPr>
            <p:cNvPr id="646" name="Shape 64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5388" y="3660500"/>
              <a:ext cx="705125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47" name="Shape 647"/>
            <p:cNvGrpSpPr/>
            <p:nvPr/>
          </p:nvGrpSpPr>
          <p:grpSpPr>
            <a:xfrm>
              <a:off x="967150" y="3673750"/>
              <a:ext cx="723000" cy="678600"/>
              <a:chOff x="2055625" y="1272525"/>
              <a:chExt cx="723000" cy="678600"/>
            </a:xfrm>
          </p:grpSpPr>
          <p:sp>
            <p:nvSpPr>
              <p:cNvPr id="648" name="Shape 648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Shape 649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Shape 650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651" name="Shape 65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731486" y="3687024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2" name="Shape 65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451388" y="3673750"/>
              <a:ext cx="926261" cy="705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xmlns:p14="http://schemas.microsoft.com/office/powerpoint/2010/main" spd="med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 txBox="1">
            <a:spLocks noGrp="1"/>
          </p:cNvSpPr>
          <p:nvPr>
            <p:ph type="ctrTitle"/>
          </p:nvPr>
        </p:nvSpPr>
        <p:spPr>
          <a:xfrm>
            <a:off x="1192212" y="2103437"/>
            <a:ext cx="60483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/>
              <a:t>Platform </a:t>
            </a:r>
            <a:r>
              <a:rPr lang="en-US"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Installation &amp; Setup</a:t>
            </a:r>
            <a:endParaRPr/>
          </a:p>
        </p:txBody>
      </p:sp>
      <p:sp>
        <p:nvSpPr>
          <p:cNvPr id="658" name="Shape 658"/>
          <p:cNvSpPr txBox="1">
            <a:spLocks noGrp="1"/>
          </p:cNvSpPr>
          <p:nvPr>
            <p:ph type="subTitle" idx="1"/>
          </p:nvPr>
        </p:nvSpPr>
        <p:spPr>
          <a:xfrm>
            <a:off x="1192212" y="2752725"/>
            <a:ext cx="6048300" cy="14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/>
              <a:t>BOSH Logging Demo</a:t>
            </a:r>
            <a:endParaRPr/>
          </a:p>
        </p:txBody>
      </p:sp>
      <p:grpSp>
        <p:nvGrpSpPr>
          <p:cNvPr id="659" name="Shape 659"/>
          <p:cNvGrpSpPr/>
          <p:nvPr/>
        </p:nvGrpSpPr>
        <p:grpSpPr>
          <a:xfrm>
            <a:off x="77310" y="4777928"/>
            <a:ext cx="1466316" cy="217093"/>
            <a:chOff x="175388" y="3660500"/>
            <a:chExt cx="3202262" cy="718375"/>
          </a:xfrm>
        </p:grpSpPr>
        <p:pic>
          <p:nvPicPr>
            <p:cNvPr id="660" name="Shape 66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5388" y="3660500"/>
              <a:ext cx="705125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61" name="Shape 661"/>
            <p:cNvGrpSpPr/>
            <p:nvPr/>
          </p:nvGrpSpPr>
          <p:grpSpPr>
            <a:xfrm>
              <a:off x="967150" y="3673750"/>
              <a:ext cx="723000" cy="678600"/>
              <a:chOff x="2055625" y="1272525"/>
              <a:chExt cx="723000" cy="678600"/>
            </a:xfrm>
          </p:grpSpPr>
          <p:sp>
            <p:nvSpPr>
              <p:cNvPr id="662" name="Shape 662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Shape 663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Shape 664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665" name="Shape 66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31486" y="3687024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6" name="Shape 66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51388" y="3673750"/>
              <a:ext cx="926261" cy="705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Application Instances Run Inside Containers</a:t>
            </a:r>
            <a:endParaRPr/>
          </a:p>
        </p:txBody>
      </p:sp>
      <p:sp>
        <p:nvSpPr>
          <p:cNvPr id="672" name="Shape 672"/>
          <p:cNvSpPr txBox="1">
            <a:spLocks noGrp="1"/>
          </p:cNvSpPr>
          <p:nvPr>
            <p:ph type="body" idx="1"/>
          </p:nvPr>
        </p:nvSpPr>
        <p:spPr>
          <a:xfrm>
            <a:off x="457200" y="2957512"/>
            <a:ext cx="8229600" cy="18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1312" marR="0" lvl="0" indent="-34131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928A"/>
              </a:buClr>
              <a:buSzPts val="1900"/>
              <a:buFont typeface="Arial"/>
              <a:buChar char="•"/>
            </a:pPr>
            <a:r>
              <a:rPr lang="en-US" sz="1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Containers provide isolated environments for applications</a:t>
            </a:r>
            <a:endParaRPr/>
          </a:p>
          <a:p>
            <a:pPr marL="341312" marR="0" lvl="0" indent="-34131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3928A"/>
              </a:buClr>
              <a:buSzPts val="1900"/>
              <a:buFont typeface="Arial"/>
              <a:buChar char="•"/>
            </a:pPr>
            <a:r>
              <a:rPr lang="en-US" sz="1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are resource-friendly and start very quickly</a:t>
            </a:r>
            <a:endParaRPr/>
          </a:p>
          <a:p>
            <a:pPr marL="341312" marR="0" lvl="0" indent="-34131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3928A"/>
              </a:buClr>
              <a:buSzPts val="1900"/>
              <a:buFont typeface="Arial"/>
              <a:buChar char="•"/>
            </a:pPr>
            <a:r>
              <a:rPr lang="en-US" sz="1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 instances in Cloud Foundry run inside containers</a:t>
            </a:r>
            <a:endParaRPr/>
          </a:p>
          <a:p>
            <a:pPr marL="741362" marR="0" lvl="1" indent="-28416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3928A"/>
              </a:buClr>
              <a:buSzPts val="1900"/>
              <a:buFont typeface="Arial"/>
              <a:buChar char="–"/>
            </a:pPr>
            <a:r>
              <a:rPr lang="en-US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app instance per container</a:t>
            </a:r>
            <a:endParaRPr/>
          </a:p>
          <a:p>
            <a:pPr marL="341312" marR="0" lvl="0" indent="-34131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3928A"/>
              </a:buClr>
              <a:buSzPts val="1900"/>
              <a:buFont typeface="Arial"/>
              <a:buChar char="•"/>
            </a:pPr>
            <a:r>
              <a:rPr lang="en-US" sz="1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</a:t>
            </a:r>
            <a:r>
              <a:rPr lang="en-US" sz="1900" b="0" i="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http://en.wikipedia.org/wiki/LXC</a:t>
            </a:r>
            <a:r>
              <a:rPr lang="en-US" sz="1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(Linux containers)</a:t>
            </a:r>
            <a:endParaRPr/>
          </a:p>
          <a:p>
            <a:pPr marL="342900" marR="0" lvl="0" indent="-22225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</a:pPr>
            <a:endParaRPr sz="19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3" name="Shape 673"/>
          <p:cNvGrpSpPr/>
          <p:nvPr/>
        </p:nvGrpSpPr>
        <p:grpSpPr>
          <a:xfrm>
            <a:off x="587375" y="1287462"/>
            <a:ext cx="7470775" cy="1660525"/>
            <a:chOff x="0" y="0"/>
            <a:chExt cx="2147483647" cy="2147483647"/>
          </a:xfrm>
        </p:grpSpPr>
        <p:grpSp>
          <p:nvGrpSpPr>
            <p:cNvPr id="674" name="Shape 674"/>
            <p:cNvGrpSpPr/>
            <p:nvPr/>
          </p:nvGrpSpPr>
          <p:grpSpPr>
            <a:xfrm>
              <a:off x="87615421" y="0"/>
              <a:ext cx="382403537" cy="1469592335"/>
              <a:chOff x="892175" y="1803400"/>
              <a:chExt cx="1330325" cy="1514475"/>
            </a:xfrm>
          </p:grpSpPr>
          <p:sp>
            <p:nvSpPr>
              <p:cNvPr id="675" name="Shape 675"/>
              <p:cNvSpPr/>
              <p:nvPr/>
            </p:nvSpPr>
            <p:spPr>
              <a:xfrm>
                <a:off x="892175" y="1803400"/>
                <a:ext cx="1330325" cy="1514475"/>
              </a:xfrm>
              <a:prstGeom prst="roundRect">
                <a:avLst>
                  <a:gd name="adj" fmla="val 25"/>
                </a:avLst>
              </a:prstGeom>
              <a:solidFill>
                <a:srgbClr val="FFFFFF"/>
              </a:solidFill>
              <a:ln w="38150" cap="flat" cmpd="sng">
                <a:solidFill>
                  <a:srgbClr val="999999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6" name="Shape 676"/>
              <p:cNvSpPr/>
              <p:nvPr/>
            </p:nvSpPr>
            <p:spPr>
              <a:xfrm>
                <a:off x="1125537" y="2114550"/>
                <a:ext cx="939800" cy="622300"/>
              </a:xfrm>
              <a:prstGeom prst="roundRect">
                <a:avLst>
                  <a:gd name="adj" fmla="val 55"/>
                </a:avLst>
              </a:prstGeom>
              <a:solidFill>
                <a:srgbClr val="666666"/>
              </a:solidFill>
              <a:ln w="9525" cap="flat" cmpd="sng">
                <a:solidFill>
                  <a:srgbClr val="80808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Font typeface="Arial"/>
                  <a:buNone/>
                </a:pPr>
                <a:r>
                  <a:rPr lang="en-US" sz="1300" b="0" i="0" u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App </a:t>
                </a:r>
                <a:endParaRPr/>
              </a:p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Font typeface="Arial"/>
                  <a:buNone/>
                </a:pPr>
                <a:r>
                  <a:rPr lang="en-US" sz="1300" b="0" i="0" u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Instance</a:t>
                </a:r>
                <a:endParaRPr/>
              </a:p>
            </p:txBody>
          </p:sp>
          <p:sp>
            <p:nvSpPr>
              <p:cNvPr id="677" name="Shape 677"/>
              <p:cNvSpPr txBox="1"/>
              <p:nvPr/>
            </p:nvSpPr>
            <p:spPr>
              <a:xfrm>
                <a:off x="1128712" y="2905125"/>
                <a:ext cx="911225" cy="3190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000" tIns="45000" rIns="90000" bIns="45000" anchor="t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Font typeface="Arial"/>
                  <a:buNone/>
                </a:pPr>
                <a:r>
                  <a:rPr lang="en-US" sz="1200" b="0" i="0" u="none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rPr>
                  <a:t>container</a:t>
                </a:r>
                <a:endParaRPr/>
              </a:p>
            </p:txBody>
          </p:sp>
        </p:grpSp>
        <p:sp>
          <p:nvSpPr>
            <p:cNvPr id="678" name="Shape 678"/>
            <p:cNvSpPr txBox="1"/>
            <p:nvPr/>
          </p:nvSpPr>
          <p:spPr>
            <a:xfrm>
              <a:off x="1461165194" y="466040154"/>
              <a:ext cx="137355115" cy="5009422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6666"/>
                </a:buClr>
                <a:buFont typeface="Arial"/>
                <a:buNone/>
              </a:pPr>
              <a:r>
                <a:rPr lang="en-US" sz="2400" b="0" i="0" u="none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...</a:t>
              </a:r>
              <a:endParaRPr/>
            </a:p>
          </p:txBody>
        </p:sp>
        <p:cxnSp>
          <p:nvCxnSpPr>
            <p:cNvPr id="679" name="Shape 679"/>
            <p:cNvCxnSpPr/>
            <p:nvPr/>
          </p:nvCxnSpPr>
          <p:spPr>
            <a:xfrm>
              <a:off x="0" y="1281099808"/>
              <a:ext cx="456472" cy="412661069"/>
            </a:xfrm>
            <a:prstGeom prst="straightConnector1">
              <a:avLst/>
            </a:prstGeom>
            <a:noFill/>
            <a:ln w="2915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680" name="Shape 680"/>
            <p:cNvCxnSpPr/>
            <p:nvPr/>
          </p:nvCxnSpPr>
          <p:spPr>
            <a:xfrm>
              <a:off x="2147027462" y="1316000571"/>
              <a:ext cx="456184" cy="379813561"/>
            </a:xfrm>
            <a:prstGeom prst="straightConnector1">
              <a:avLst/>
            </a:prstGeom>
            <a:noFill/>
            <a:ln w="2915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681" name="Shape 681"/>
            <p:cNvCxnSpPr/>
            <p:nvPr/>
          </p:nvCxnSpPr>
          <p:spPr>
            <a:xfrm>
              <a:off x="0" y="1681442275"/>
              <a:ext cx="2147027462" cy="2053290"/>
            </a:xfrm>
            <a:prstGeom prst="straightConnector1">
              <a:avLst/>
            </a:prstGeom>
            <a:noFill/>
            <a:ln w="3815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sp>
          <p:nvSpPr>
            <p:cNvPr id="682" name="Shape 682"/>
            <p:cNvSpPr txBox="1"/>
            <p:nvPr/>
          </p:nvSpPr>
          <p:spPr>
            <a:xfrm>
              <a:off x="577256116" y="1792306975"/>
              <a:ext cx="1130783117" cy="3551766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50E"/>
                </a:buClr>
                <a:buFont typeface="Arial"/>
                <a:buNone/>
              </a:pPr>
              <a:r>
                <a:rPr lang="en-US" sz="1500" b="0" i="0" u="none">
                  <a:solidFill>
                    <a:srgbClr val="FF950E"/>
                  </a:solidFill>
                  <a:latin typeface="Arial"/>
                  <a:ea typeface="Arial"/>
                  <a:cs typeface="Arial"/>
                  <a:sym typeface="Arial"/>
                </a:rPr>
                <a:t>Virtual Machine or Operating System</a:t>
              </a:r>
              <a:endParaRPr/>
            </a:p>
          </p:txBody>
        </p:sp>
        <p:grpSp>
          <p:nvGrpSpPr>
            <p:cNvPr id="683" name="Shape 683"/>
            <p:cNvGrpSpPr/>
            <p:nvPr/>
          </p:nvGrpSpPr>
          <p:grpSpPr>
            <a:xfrm>
              <a:off x="543962332" y="0"/>
              <a:ext cx="382403537" cy="1469592335"/>
              <a:chOff x="892175" y="1803400"/>
              <a:chExt cx="1330325" cy="1514475"/>
            </a:xfrm>
          </p:grpSpPr>
          <p:sp>
            <p:nvSpPr>
              <p:cNvPr id="684" name="Shape 684"/>
              <p:cNvSpPr/>
              <p:nvPr/>
            </p:nvSpPr>
            <p:spPr>
              <a:xfrm>
                <a:off x="892175" y="1803400"/>
                <a:ext cx="1330325" cy="1514475"/>
              </a:xfrm>
              <a:prstGeom prst="roundRect">
                <a:avLst>
                  <a:gd name="adj" fmla="val 25"/>
                </a:avLst>
              </a:prstGeom>
              <a:solidFill>
                <a:srgbClr val="FFFFFF"/>
              </a:solidFill>
              <a:ln w="38150" cap="flat" cmpd="sng">
                <a:solidFill>
                  <a:srgbClr val="999999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5" name="Shape 685"/>
              <p:cNvSpPr/>
              <p:nvPr/>
            </p:nvSpPr>
            <p:spPr>
              <a:xfrm>
                <a:off x="1125537" y="2114550"/>
                <a:ext cx="939800" cy="622300"/>
              </a:xfrm>
              <a:prstGeom prst="roundRect">
                <a:avLst>
                  <a:gd name="adj" fmla="val 55"/>
                </a:avLst>
              </a:prstGeom>
              <a:solidFill>
                <a:srgbClr val="666666"/>
              </a:solidFill>
              <a:ln w="9525" cap="flat" cmpd="sng">
                <a:solidFill>
                  <a:srgbClr val="80808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Font typeface="Arial"/>
                  <a:buNone/>
                </a:pPr>
                <a:r>
                  <a:rPr lang="en-US" sz="1300" b="0" i="0" u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App </a:t>
                </a:r>
                <a:endParaRPr/>
              </a:p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Font typeface="Arial"/>
                  <a:buNone/>
                </a:pPr>
                <a:r>
                  <a:rPr lang="en-US" sz="1300" b="0" i="0" u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Instance</a:t>
                </a:r>
                <a:endParaRPr/>
              </a:p>
            </p:txBody>
          </p:sp>
          <p:sp>
            <p:nvSpPr>
              <p:cNvPr id="686" name="Shape 686"/>
              <p:cNvSpPr txBox="1"/>
              <p:nvPr/>
            </p:nvSpPr>
            <p:spPr>
              <a:xfrm>
                <a:off x="1128712" y="2905125"/>
                <a:ext cx="911225" cy="3190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000" tIns="45000" rIns="90000" bIns="45000" anchor="t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Font typeface="Arial"/>
                  <a:buNone/>
                </a:pPr>
                <a:r>
                  <a:rPr lang="en-US" sz="1200" b="0" i="0" u="none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rPr>
                  <a:t>container</a:t>
                </a:r>
                <a:endParaRPr/>
              </a:p>
            </p:txBody>
          </p:sp>
        </p:grpSp>
        <p:grpSp>
          <p:nvGrpSpPr>
            <p:cNvPr id="687" name="Shape 687"/>
            <p:cNvGrpSpPr/>
            <p:nvPr/>
          </p:nvGrpSpPr>
          <p:grpSpPr>
            <a:xfrm>
              <a:off x="983212530" y="0"/>
              <a:ext cx="382403537" cy="1469592335"/>
              <a:chOff x="892175" y="1803400"/>
              <a:chExt cx="1330325" cy="1514475"/>
            </a:xfrm>
          </p:grpSpPr>
          <p:sp>
            <p:nvSpPr>
              <p:cNvPr id="688" name="Shape 688"/>
              <p:cNvSpPr/>
              <p:nvPr/>
            </p:nvSpPr>
            <p:spPr>
              <a:xfrm>
                <a:off x="892175" y="1803400"/>
                <a:ext cx="1330325" cy="1514475"/>
              </a:xfrm>
              <a:prstGeom prst="roundRect">
                <a:avLst>
                  <a:gd name="adj" fmla="val 25"/>
                </a:avLst>
              </a:prstGeom>
              <a:solidFill>
                <a:srgbClr val="FFFFFF"/>
              </a:solidFill>
              <a:ln w="38150" cap="flat" cmpd="sng">
                <a:solidFill>
                  <a:srgbClr val="999999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9" name="Shape 689"/>
              <p:cNvSpPr/>
              <p:nvPr/>
            </p:nvSpPr>
            <p:spPr>
              <a:xfrm>
                <a:off x="1125537" y="2114550"/>
                <a:ext cx="939800" cy="622300"/>
              </a:xfrm>
              <a:prstGeom prst="roundRect">
                <a:avLst>
                  <a:gd name="adj" fmla="val 55"/>
                </a:avLst>
              </a:prstGeom>
              <a:solidFill>
                <a:srgbClr val="666666"/>
              </a:solidFill>
              <a:ln w="9525" cap="flat" cmpd="sng">
                <a:solidFill>
                  <a:srgbClr val="80808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Font typeface="Arial"/>
                  <a:buNone/>
                </a:pPr>
                <a:r>
                  <a:rPr lang="en-US" sz="1300" b="0" i="0" u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App </a:t>
                </a:r>
                <a:endParaRPr/>
              </a:p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Font typeface="Arial"/>
                  <a:buNone/>
                </a:pPr>
                <a:r>
                  <a:rPr lang="en-US" sz="1300" b="0" i="0" u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Instance</a:t>
                </a:r>
                <a:endParaRPr/>
              </a:p>
            </p:txBody>
          </p:sp>
          <p:sp>
            <p:nvSpPr>
              <p:cNvPr id="690" name="Shape 690"/>
              <p:cNvSpPr txBox="1"/>
              <p:nvPr/>
            </p:nvSpPr>
            <p:spPr>
              <a:xfrm>
                <a:off x="1128712" y="2905125"/>
                <a:ext cx="911225" cy="3190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000" tIns="45000" rIns="90000" bIns="45000" anchor="t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Font typeface="Arial"/>
                  <a:buNone/>
                </a:pPr>
                <a:r>
                  <a:rPr lang="en-US" sz="1200" b="0" i="0" u="none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rPr>
                  <a:t>container</a:t>
                </a:r>
                <a:endParaRPr/>
              </a:p>
            </p:txBody>
          </p:sp>
        </p:grpSp>
        <p:grpSp>
          <p:nvGrpSpPr>
            <p:cNvPr id="691" name="Shape 691"/>
            <p:cNvGrpSpPr/>
            <p:nvPr/>
          </p:nvGrpSpPr>
          <p:grpSpPr>
            <a:xfrm>
              <a:off x="1702340409" y="0"/>
              <a:ext cx="382403537" cy="1469592335"/>
              <a:chOff x="892175" y="1803400"/>
              <a:chExt cx="1330325" cy="1514475"/>
            </a:xfrm>
          </p:grpSpPr>
          <p:sp>
            <p:nvSpPr>
              <p:cNvPr id="692" name="Shape 692"/>
              <p:cNvSpPr/>
              <p:nvPr/>
            </p:nvSpPr>
            <p:spPr>
              <a:xfrm>
                <a:off x="892175" y="1803400"/>
                <a:ext cx="1330325" cy="1514475"/>
              </a:xfrm>
              <a:prstGeom prst="roundRect">
                <a:avLst>
                  <a:gd name="adj" fmla="val 25"/>
                </a:avLst>
              </a:prstGeom>
              <a:solidFill>
                <a:srgbClr val="FFFFFF"/>
              </a:solidFill>
              <a:ln w="38150" cap="flat" cmpd="sng">
                <a:solidFill>
                  <a:srgbClr val="999999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3" name="Shape 693"/>
              <p:cNvSpPr/>
              <p:nvPr/>
            </p:nvSpPr>
            <p:spPr>
              <a:xfrm>
                <a:off x="1125537" y="2114550"/>
                <a:ext cx="939800" cy="622300"/>
              </a:xfrm>
              <a:prstGeom prst="roundRect">
                <a:avLst>
                  <a:gd name="adj" fmla="val 55"/>
                </a:avLst>
              </a:prstGeom>
              <a:solidFill>
                <a:srgbClr val="666666"/>
              </a:solidFill>
              <a:ln w="9525" cap="flat" cmpd="sng">
                <a:solidFill>
                  <a:srgbClr val="80808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Font typeface="Arial"/>
                  <a:buNone/>
                </a:pPr>
                <a:r>
                  <a:rPr lang="en-US" sz="1300" b="0" i="0" u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App </a:t>
                </a:r>
                <a:endParaRPr/>
              </a:p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Font typeface="Arial"/>
                  <a:buNone/>
                </a:pPr>
                <a:r>
                  <a:rPr lang="en-US" sz="1300" b="0" i="0" u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Instance</a:t>
                </a:r>
                <a:endParaRPr/>
              </a:p>
            </p:txBody>
          </p:sp>
          <p:sp>
            <p:nvSpPr>
              <p:cNvPr id="694" name="Shape 694"/>
              <p:cNvSpPr txBox="1"/>
              <p:nvPr/>
            </p:nvSpPr>
            <p:spPr>
              <a:xfrm>
                <a:off x="1128712" y="2905125"/>
                <a:ext cx="911225" cy="3190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000" tIns="45000" rIns="90000" bIns="45000" anchor="t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Font typeface="Arial"/>
                  <a:buNone/>
                </a:pPr>
                <a:r>
                  <a:rPr lang="en-US" sz="1200" b="0" i="0" u="none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rPr>
                  <a:t>container</a:t>
                </a:r>
                <a:endParaRPr/>
              </a:p>
            </p:txBody>
          </p:sp>
        </p:grpSp>
      </p:grpSp>
      <p:grpSp>
        <p:nvGrpSpPr>
          <p:cNvPr id="695" name="Shape 695"/>
          <p:cNvGrpSpPr/>
          <p:nvPr/>
        </p:nvGrpSpPr>
        <p:grpSpPr>
          <a:xfrm>
            <a:off x="77310" y="4777928"/>
            <a:ext cx="1466316" cy="217093"/>
            <a:chOff x="175388" y="3660500"/>
            <a:chExt cx="3202262" cy="718375"/>
          </a:xfrm>
        </p:grpSpPr>
        <p:pic>
          <p:nvPicPr>
            <p:cNvPr id="696" name="Shape 69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5388" y="3660500"/>
              <a:ext cx="705125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97" name="Shape 697"/>
            <p:cNvGrpSpPr/>
            <p:nvPr/>
          </p:nvGrpSpPr>
          <p:grpSpPr>
            <a:xfrm>
              <a:off x="967150" y="3673750"/>
              <a:ext cx="723000" cy="678600"/>
              <a:chOff x="2055625" y="1272525"/>
              <a:chExt cx="723000" cy="678600"/>
            </a:xfrm>
          </p:grpSpPr>
          <p:sp>
            <p:nvSpPr>
              <p:cNvPr id="698" name="Shape 698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Shape 699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Shape 700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01" name="Shape 70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731486" y="3687024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2" name="Shape 70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451388" y="3673750"/>
              <a:ext cx="926261" cy="705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xmlns:p14="http://schemas.microsoft.com/office/powerpoint/2010/main" spd="med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 txBox="1"/>
          <p:nvPr/>
        </p:nvSpPr>
        <p:spPr>
          <a:xfrm>
            <a:off x="4560887" y="5029200"/>
            <a:ext cx="533400" cy="1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fld id="{00000000-1234-1234-1234-123412341234}" type="slidenum">
              <a:rPr lang="en-US" sz="8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/>
          </a:p>
        </p:txBody>
      </p:sp>
      <p:sp>
        <p:nvSpPr>
          <p:cNvPr id="708" name="Shape 708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Network Layout - vSphere</a:t>
            </a:r>
            <a:endParaRPr/>
          </a:p>
        </p:txBody>
      </p:sp>
      <p:pic>
        <p:nvPicPr>
          <p:cNvPr id="709" name="Shape 709" descr="vsphere-overview-arch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-39420" r="-39438"/>
          <a:stretch/>
        </p:blipFill>
        <p:spPr>
          <a:xfrm>
            <a:off x="-376237" y="657225"/>
            <a:ext cx="9063000" cy="4094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0" name="Shape 710"/>
          <p:cNvGrpSpPr/>
          <p:nvPr/>
        </p:nvGrpSpPr>
        <p:grpSpPr>
          <a:xfrm>
            <a:off x="77310" y="4777928"/>
            <a:ext cx="1466316" cy="217093"/>
            <a:chOff x="175388" y="3660500"/>
            <a:chExt cx="3202262" cy="718375"/>
          </a:xfrm>
        </p:grpSpPr>
        <p:pic>
          <p:nvPicPr>
            <p:cNvPr id="711" name="Shape 7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5388" y="3660500"/>
              <a:ext cx="705125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12" name="Shape 712"/>
            <p:cNvGrpSpPr/>
            <p:nvPr/>
          </p:nvGrpSpPr>
          <p:grpSpPr>
            <a:xfrm>
              <a:off x="967150" y="3673750"/>
              <a:ext cx="723000" cy="678600"/>
              <a:chOff x="2055625" y="1272525"/>
              <a:chExt cx="723000" cy="678600"/>
            </a:xfrm>
          </p:grpSpPr>
          <p:sp>
            <p:nvSpPr>
              <p:cNvPr id="713" name="Shape 713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Shape 714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Shape 715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16" name="Shape 7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731486" y="3687024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7" name="Shape 71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451388" y="3673750"/>
              <a:ext cx="926261" cy="705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xmlns:p14="http://schemas.microsoft.com/office/powerpoint/2010/main" spd="med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 txBox="1"/>
          <p:nvPr/>
        </p:nvSpPr>
        <p:spPr>
          <a:xfrm>
            <a:off x="4560887" y="5029200"/>
            <a:ext cx="533400" cy="1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fld id="{00000000-1234-1234-1234-123412341234}" type="slidenum">
              <a:rPr lang="en-US" sz="8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/>
          </a:p>
        </p:txBody>
      </p:sp>
      <p:sp>
        <p:nvSpPr>
          <p:cNvPr id="723" name="Shape 723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Network Layout - AWS</a:t>
            </a:r>
            <a:endParaRPr/>
          </a:p>
        </p:txBody>
      </p:sp>
      <p:pic>
        <p:nvPicPr>
          <p:cNvPr id="724" name="Shape 72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87437" y="657225"/>
            <a:ext cx="6135600" cy="4094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5" name="Shape 725"/>
          <p:cNvGrpSpPr/>
          <p:nvPr/>
        </p:nvGrpSpPr>
        <p:grpSpPr>
          <a:xfrm>
            <a:off x="77310" y="4777928"/>
            <a:ext cx="1466316" cy="217093"/>
            <a:chOff x="175388" y="3660500"/>
            <a:chExt cx="3202262" cy="718375"/>
          </a:xfrm>
        </p:grpSpPr>
        <p:pic>
          <p:nvPicPr>
            <p:cNvPr id="726" name="Shape 7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5388" y="3660500"/>
              <a:ext cx="705125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27" name="Shape 727"/>
            <p:cNvGrpSpPr/>
            <p:nvPr/>
          </p:nvGrpSpPr>
          <p:grpSpPr>
            <a:xfrm>
              <a:off x="967150" y="3673750"/>
              <a:ext cx="723000" cy="678600"/>
              <a:chOff x="2055625" y="1272525"/>
              <a:chExt cx="723000" cy="678600"/>
            </a:xfrm>
          </p:grpSpPr>
          <p:sp>
            <p:nvSpPr>
              <p:cNvPr id="728" name="Shape 728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Shape 729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Shape 730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31" name="Shape 7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731486" y="3687024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2" name="Shape 73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451388" y="3673750"/>
              <a:ext cx="926261" cy="705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xmlns:p14="http://schemas.microsoft.com/office/powerpoint/2010/main"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/>
        </p:nvSpPr>
        <p:spPr>
          <a:xfrm>
            <a:off x="3800475" y="969962"/>
            <a:ext cx="4813200" cy="3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225" tIns="21225" rIns="21225" bIns="21225" anchor="ctr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1900"/>
              <a:buFont typeface="Arial"/>
              <a:buChar char="•"/>
            </a:pPr>
            <a:r>
              <a:rPr lang="en-US" sz="1900" b="0" i="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Services Overview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1900"/>
              <a:buFont typeface="Arial"/>
              <a:buChar char="•"/>
            </a:pPr>
            <a:r>
              <a:rPr lang="en-US" sz="1900" b="1" i="0" u="none">
                <a:solidFill>
                  <a:srgbClr val="4D4D4D"/>
                </a:solidFill>
              </a:rPr>
              <a:t>Platform Installation &amp; Setup</a:t>
            </a:r>
            <a:endParaRPr b="1"/>
          </a:p>
          <a:p>
            <a:pPr marL="3429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1900"/>
              <a:buFont typeface="Arial"/>
              <a:buChar char="•"/>
            </a:pPr>
            <a:r>
              <a:rPr lang="en-US" sz="1900" b="0" i="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Role Based Access Control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1900"/>
              <a:buFont typeface="Arial"/>
              <a:buChar char="•"/>
            </a:pPr>
            <a:r>
              <a:rPr lang="en-US" sz="1900" b="0" i="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Platform &amp; Application Scaling</a:t>
            </a:r>
            <a:endParaRPr/>
          </a:p>
          <a:p>
            <a:pPr marL="342900" lvl="0" indent="-3429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1900"/>
              <a:buChar char="•"/>
            </a:pPr>
            <a:r>
              <a:rPr lang="en-US" sz="1900">
                <a:solidFill>
                  <a:schemeClr val="dk1"/>
                </a:solidFill>
              </a:rPr>
              <a:t>Health, Events, &amp; Logging</a:t>
            </a:r>
            <a:endParaRPr/>
          </a:p>
          <a:p>
            <a:pPr marL="342900" lvl="0" indent="-3429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1900"/>
              <a:buChar char="•"/>
            </a:pPr>
            <a:r>
              <a:rPr lang="en-US" sz="1900">
                <a:solidFill>
                  <a:schemeClr val="dk1"/>
                </a:solidFill>
              </a:rPr>
              <a:t>Platform &amp; Application Patching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1900"/>
              <a:buFont typeface="Arial"/>
              <a:buChar char="•"/>
            </a:pPr>
            <a:r>
              <a:rPr lang="en-US" sz="1900" b="0" i="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Security</a:t>
            </a:r>
            <a:r>
              <a:rPr lang="en-US" sz="1900">
                <a:solidFill>
                  <a:schemeClr val="dk1"/>
                </a:solidFill>
              </a:rPr>
              <a:t> Overview</a:t>
            </a:r>
            <a:endParaRPr sz="1900">
              <a:solidFill>
                <a:schemeClr val="dk1"/>
              </a:solidFill>
            </a:endParaRPr>
          </a:p>
          <a:p>
            <a:pPr marL="342900" lvl="0" indent="-3429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>
                <a:solidFill>
                  <a:schemeClr val="dk1"/>
                </a:solidFill>
              </a:rPr>
              <a:t>Authentication &amp; Authorization</a:t>
            </a:r>
            <a:endParaRPr sz="1900">
              <a:solidFill>
                <a:srgbClr val="4D4D4D"/>
              </a:solidFill>
            </a:endParaRPr>
          </a:p>
        </p:txBody>
      </p:sp>
      <p:sp>
        <p:nvSpPr>
          <p:cNvPr id="284" name="Shape 284"/>
          <p:cNvSpPr txBox="1"/>
          <p:nvPr/>
        </p:nvSpPr>
        <p:spPr>
          <a:xfrm>
            <a:off x="449262" y="1474787"/>
            <a:ext cx="2398800" cy="16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786E"/>
              </a:buClr>
              <a:buFont typeface="Helvetica Neue"/>
              <a:buNone/>
            </a:pPr>
            <a:r>
              <a:rPr lang="en-US" sz="3300" b="0" i="0" u="none">
                <a:solidFill>
                  <a:srgbClr val="0078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Operations Workshop Agenda</a:t>
            </a:r>
            <a:endParaRPr/>
          </a:p>
        </p:txBody>
      </p:sp>
      <p:cxnSp>
        <p:nvCxnSpPr>
          <p:cNvPr id="285" name="Shape 285"/>
          <p:cNvCxnSpPr/>
          <p:nvPr/>
        </p:nvCxnSpPr>
        <p:spPr>
          <a:xfrm rot="10800000" flipH="1">
            <a:off x="3333750" y="779424"/>
            <a:ext cx="1500" cy="3586200"/>
          </a:xfrm>
          <a:prstGeom prst="straightConnector1">
            <a:avLst/>
          </a:prstGeom>
          <a:noFill/>
          <a:ln w="2555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cxnSp>
      <p:grpSp>
        <p:nvGrpSpPr>
          <p:cNvPr id="286" name="Shape 286"/>
          <p:cNvGrpSpPr/>
          <p:nvPr/>
        </p:nvGrpSpPr>
        <p:grpSpPr>
          <a:xfrm>
            <a:off x="77310" y="4777928"/>
            <a:ext cx="1466316" cy="217093"/>
            <a:chOff x="175388" y="3660500"/>
            <a:chExt cx="3202262" cy="718375"/>
          </a:xfrm>
        </p:grpSpPr>
        <p:pic>
          <p:nvPicPr>
            <p:cNvPr id="287" name="Shape 28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5388" y="3660500"/>
              <a:ext cx="705125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88" name="Shape 288"/>
            <p:cNvGrpSpPr/>
            <p:nvPr/>
          </p:nvGrpSpPr>
          <p:grpSpPr>
            <a:xfrm>
              <a:off x="967150" y="3673750"/>
              <a:ext cx="723000" cy="678600"/>
              <a:chOff x="2055625" y="1272525"/>
              <a:chExt cx="723000" cy="678600"/>
            </a:xfrm>
          </p:grpSpPr>
          <p:sp>
            <p:nvSpPr>
              <p:cNvPr id="289" name="Shape 289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Shape 290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Shape 291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292" name="Shape 29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31486" y="3687024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3" name="Shape 29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51388" y="3673750"/>
              <a:ext cx="926261" cy="705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xmlns:p14="http://schemas.microsoft.com/office/powerpoint/2010/main" spd="med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Shape 737"/>
          <p:cNvSpPr txBox="1"/>
          <p:nvPr/>
        </p:nvSpPr>
        <p:spPr>
          <a:xfrm>
            <a:off x="4560887" y="5029200"/>
            <a:ext cx="533400" cy="1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fld id="{00000000-1234-1234-1234-123412341234}" type="slidenum">
              <a:rPr lang="en-US" sz="8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/>
          </a:p>
        </p:txBody>
      </p:sp>
      <p:sp>
        <p:nvSpPr>
          <p:cNvPr id="738" name="Shape 738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Network Layout - GCP</a:t>
            </a:r>
            <a:endParaRPr/>
          </a:p>
        </p:txBody>
      </p:sp>
      <p:pic>
        <p:nvPicPr>
          <p:cNvPr id="739" name="Shape 73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28675" y="657225"/>
            <a:ext cx="6653100" cy="4094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0" name="Shape 740"/>
          <p:cNvGrpSpPr/>
          <p:nvPr/>
        </p:nvGrpSpPr>
        <p:grpSpPr>
          <a:xfrm>
            <a:off x="77310" y="4777928"/>
            <a:ext cx="1466316" cy="217093"/>
            <a:chOff x="175388" y="3660500"/>
            <a:chExt cx="3202262" cy="718375"/>
          </a:xfrm>
        </p:grpSpPr>
        <p:pic>
          <p:nvPicPr>
            <p:cNvPr id="741" name="Shape 74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5388" y="3660500"/>
              <a:ext cx="705125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42" name="Shape 742"/>
            <p:cNvGrpSpPr/>
            <p:nvPr/>
          </p:nvGrpSpPr>
          <p:grpSpPr>
            <a:xfrm>
              <a:off x="967150" y="3673750"/>
              <a:ext cx="723000" cy="678600"/>
              <a:chOff x="2055625" y="1272525"/>
              <a:chExt cx="723000" cy="678600"/>
            </a:xfrm>
          </p:grpSpPr>
          <p:sp>
            <p:nvSpPr>
              <p:cNvPr id="743" name="Shape 743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Shape 744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Shape 745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46" name="Shape 74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731486" y="3687024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7" name="Shape 74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451388" y="3673750"/>
              <a:ext cx="926261" cy="705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xmlns:p14="http://schemas.microsoft.com/office/powerpoint/2010/main" spd="med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Shape 752"/>
          <p:cNvSpPr txBox="1"/>
          <p:nvPr/>
        </p:nvSpPr>
        <p:spPr>
          <a:xfrm>
            <a:off x="4560887" y="5029200"/>
            <a:ext cx="533400" cy="1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fld id="{00000000-1234-1234-1234-123412341234}" type="slidenum">
              <a:rPr lang="en-US" sz="8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/>
          </a:p>
        </p:txBody>
      </p:sp>
      <p:sp>
        <p:nvSpPr>
          <p:cNvPr id="753" name="Shape 753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Network Layout - Azure</a:t>
            </a:r>
            <a:endParaRPr/>
          </a:p>
        </p:txBody>
      </p:sp>
      <p:pic>
        <p:nvPicPr>
          <p:cNvPr id="754" name="Shape 75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68400" y="657225"/>
            <a:ext cx="5973900" cy="4094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5" name="Shape 755"/>
          <p:cNvGrpSpPr/>
          <p:nvPr/>
        </p:nvGrpSpPr>
        <p:grpSpPr>
          <a:xfrm>
            <a:off x="77310" y="4777928"/>
            <a:ext cx="1466316" cy="217093"/>
            <a:chOff x="175388" y="3660500"/>
            <a:chExt cx="3202262" cy="718375"/>
          </a:xfrm>
        </p:grpSpPr>
        <p:pic>
          <p:nvPicPr>
            <p:cNvPr id="756" name="Shape 75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5388" y="3660500"/>
              <a:ext cx="705125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57" name="Shape 757"/>
            <p:cNvGrpSpPr/>
            <p:nvPr/>
          </p:nvGrpSpPr>
          <p:grpSpPr>
            <a:xfrm>
              <a:off x="967150" y="3673750"/>
              <a:ext cx="723000" cy="678600"/>
              <a:chOff x="2055625" y="1272525"/>
              <a:chExt cx="723000" cy="678600"/>
            </a:xfrm>
          </p:grpSpPr>
          <p:sp>
            <p:nvSpPr>
              <p:cNvPr id="758" name="Shape 758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Shape 759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Shape 760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61" name="Shape 76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731486" y="3687024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2" name="Shape 76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451388" y="3673750"/>
              <a:ext cx="926261" cy="705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xmlns:p14="http://schemas.microsoft.com/office/powerpoint/2010/main" spd="med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Shape 767"/>
          <p:cNvSpPr txBox="1"/>
          <p:nvPr/>
        </p:nvSpPr>
        <p:spPr>
          <a:xfrm>
            <a:off x="338137" y="1919287"/>
            <a:ext cx="9248700" cy="6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8" name="Shape 768"/>
          <p:cNvGrpSpPr/>
          <p:nvPr/>
        </p:nvGrpSpPr>
        <p:grpSpPr>
          <a:xfrm>
            <a:off x="4267796" y="834622"/>
            <a:ext cx="4114407" cy="3211521"/>
            <a:chOff x="0" y="0"/>
            <a:chExt cx="2147483647" cy="2147483647"/>
          </a:xfrm>
        </p:grpSpPr>
        <p:pic>
          <p:nvPicPr>
            <p:cNvPr id="769" name="Shape 76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641590159" y="1600502327"/>
              <a:ext cx="505893487" cy="5469813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0" name="Shape 77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93867572" y="1600502327"/>
              <a:ext cx="505893487" cy="5469813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1" name="Shape 77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6933159" y="1600502327"/>
              <a:ext cx="505893957" cy="5469813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2" name="Shape 77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46933159" y="1474120317"/>
              <a:ext cx="505893957" cy="492384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3" name="Shape 77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93867572" y="1474120317"/>
              <a:ext cx="505893487" cy="492384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4" name="Shape 77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641590159" y="1474120317"/>
              <a:ext cx="505893487" cy="492384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5" name="Shape 77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1600502327"/>
              <a:ext cx="505893487" cy="5469813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6" name="Shape 77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1474120317"/>
              <a:ext cx="505893487" cy="492384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7" name="Shape 77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1308778" y="1511529814"/>
              <a:ext cx="239924620" cy="2386094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8" name="Shape 778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32589986" y="1601513052"/>
              <a:ext cx="239924620" cy="2386094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9" name="Shape 779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331424348" y="1502429439"/>
              <a:ext cx="255709191" cy="2547859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0" name="Shape 780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09977079" y="148625619"/>
              <a:ext cx="274650564" cy="2679294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1" name="Shape 781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04083623" y="687518091"/>
              <a:ext cx="274650564" cy="2689408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2" name="Shape 782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533466160" y="865464320"/>
              <a:ext cx="275440023" cy="26793002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83" name="Shape 783"/>
            <p:cNvCxnSpPr/>
            <p:nvPr/>
          </p:nvCxnSpPr>
          <p:spPr>
            <a:xfrm flipH="1">
              <a:off x="228085933" y="1345716376"/>
              <a:ext cx="439599057" cy="1010805"/>
            </a:xfrm>
            <a:prstGeom prst="straightConnector1">
              <a:avLst/>
            </a:prstGeom>
            <a:noFill/>
            <a:ln w="50750" cap="flat" cmpd="sng">
              <a:solidFill>
                <a:srgbClr val="01786E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784" name="Shape 784"/>
            <p:cNvCxnSpPr/>
            <p:nvPr/>
          </p:nvCxnSpPr>
          <p:spPr>
            <a:xfrm rot="10800000" flipH="1">
              <a:off x="228086152" y="1340660464"/>
              <a:ext cx="789458" cy="240631671"/>
            </a:xfrm>
            <a:prstGeom prst="straightConnector1">
              <a:avLst/>
            </a:prstGeom>
            <a:noFill/>
            <a:ln w="50750" cap="flat" cmpd="sng">
              <a:solidFill>
                <a:srgbClr val="01786E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pic>
          <p:nvPicPr>
            <p:cNvPr id="785" name="Shape 785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85837062" y="1405368239"/>
              <a:ext cx="233610829" cy="2386094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6" name="Shape 786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555615107" y="1502429439"/>
              <a:ext cx="255709191" cy="2547859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7" name="Shape 78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78734219" y="1593424846"/>
              <a:ext cx="255709191" cy="2547859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8" name="Shape 78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109652112" y="1502429439"/>
              <a:ext cx="233610829" cy="239620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9" name="Shape 789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774969072" y="1402335262"/>
              <a:ext cx="233610829" cy="2396202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0" name="Shape 790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1223300600" y="1610612785"/>
              <a:ext cx="239924620" cy="2386094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1" name="Shape 791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1641590159" y="1511529814"/>
              <a:ext cx="239924620" cy="2386094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2" name="Shape 79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774969072" y="1601513052"/>
              <a:ext cx="239924620" cy="23860945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93" name="Shape 793"/>
            <p:cNvCxnSpPr/>
            <p:nvPr/>
          </p:nvCxnSpPr>
          <p:spPr>
            <a:xfrm rot="10800000" flipH="1">
              <a:off x="303851644" y="1336616682"/>
              <a:ext cx="789458" cy="305338843"/>
            </a:xfrm>
            <a:prstGeom prst="straightConnector1">
              <a:avLst/>
            </a:prstGeom>
            <a:noFill/>
            <a:ln w="50750" cap="flat" cmpd="sng">
              <a:solidFill>
                <a:srgbClr val="01786E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794" name="Shape 794"/>
            <p:cNvCxnSpPr/>
            <p:nvPr/>
          </p:nvCxnSpPr>
          <p:spPr>
            <a:xfrm flipH="1">
              <a:off x="532727286" y="1214279136"/>
              <a:ext cx="302273728" cy="1010805"/>
            </a:xfrm>
            <a:prstGeom prst="straightConnector1">
              <a:avLst/>
            </a:prstGeom>
            <a:noFill/>
            <a:ln w="50750" cap="flat" cmpd="sng">
              <a:solidFill>
                <a:srgbClr val="75787B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795" name="Shape 795"/>
            <p:cNvCxnSpPr/>
            <p:nvPr/>
          </p:nvCxnSpPr>
          <p:spPr>
            <a:xfrm>
              <a:off x="831054630" y="1209223265"/>
              <a:ext cx="789458" cy="217377135"/>
            </a:xfrm>
            <a:prstGeom prst="straightConnector1">
              <a:avLst/>
            </a:prstGeom>
            <a:noFill/>
            <a:ln w="50750" cap="flat" cmpd="sng">
              <a:solidFill>
                <a:srgbClr val="75787B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796" name="Shape 796"/>
            <p:cNvCxnSpPr/>
            <p:nvPr/>
          </p:nvCxnSpPr>
          <p:spPr>
            <a:xfrm rot="10800000" flipH="1">
              <a:off x="472746022" y="872541721"/>
              <a:ext cx="789458" cy="486318089"/>
            </a:xfrm>
            <a:prstGeom prst="straightConnector1">
              <a:avLst/>
            </a:prstGeom>
            <a:noFill/>
            <a:ln w="50750" cap="flat" cmpd="sng">
              <a:solidFill>
                <a:srgbClr val="01786E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797" name="Shape 797"/>
            <p:cNvCxnSpPr/>
            <p:nvPr/>
          </p:nvCxnSpPr>
          <p:spPr>
            <a:xfrm>
              <a:off x="541408921" y="920060954"/>
              <a:ext cx="788988" cy="304328038"/>
            </a:xfrm>
            <a:prstGeom prst="straightConnector1">
              <a:avLst/>
            </a:prstGeom>
            <a:noFill/>
            <a:ln w="50750" cap="flat" cmpd="sng">
              <a:solidFill>
                <a:srgbClr val="75787B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798" name="Shape 798"/>
            <p:cNvCxnSpPr/>
            <p:nvPr/>
          </p:nvCxnSpPr>
          <p:spPr>
            <a:xfrm rot="10800000" flipH="1">
              <a:off x="662949679" y="1344704888"/>
              <a:ext cx="788988" cy="218387941"/>
            </a:xfrm>
            <a:prstGeom prst="straightConnector1">
              <a:avLst/>
            </a:prstGeom>
            <a:noFill/>
            <a:ln w="50750" cap="flat" cmpd="sng">
              <a:solidFill>
                <a:srgbClr val="01786E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799" name="Shape 799"/>
            <p:cNvCxnSpPr/>
            <p:nvPr/>
          </p:nvCxnSpPr>
          <p:spPr>
            <a:xfrm rot="10800000" flipH="1">
              <a:off x="613228278" y="318483000"/>
              <a:ext cx="373304064" cy="450930764"/>
            </a:xfrm>
            <a:prstGeom prst="straightConnector1">
              <a:avLst/>
            </a:prstGeom>
            <a:noFill/>
            <a:ln w="50750" cap="flat" cmpd="sng">
              <a:solidFill>
                <a:srgbClr val="01786E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800" name="Shape 800"/>
            <p:cNvCxnSpPr/>
            <p:nvPr/>
          </p:nvCxnSpPr>
          <p:spPr>
            <a:xfrm flipH="1">
              <a:off x="641640368" y="349825661"/>
              <a:ext cx="393034426" cy="476207631"/>
            </a:xfrm>
            <a:prstGeom prst="straightConnector1">
              <a:avLst/>
            </a:prstGeom>
            <a:noFill/>
            <a:ln w="50750" cap="flat" cmpd="sng">
              <a:solidFill>
                <a:srgbClr val="75787B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801" name="Shape 801"/>
            <p:cNvCxnSpPr/>
            <p:nvPr/>
          </p:nvCxnSpPr>
          <p:spPr>
            <a:xfrm rot="10800000">
              <a:off x="1136485786" y="352858678"/>
              <a:ext cx="473535543" cy="539903878"/>
            </a:xfrm>
            <a:prstGeom prst="straightConnector1">
              <a:avLst/>
            </a:prstGeom>
            <a:noFill/>
            <a:ln w="50750" cap="flat" cmpd="sng">
              <a:solidFill>
                <a:srgbClr val="01786E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802" name="Shape 802"/>
            <p:cNvCxnSpPr/>
            <p:nvPr/>
          </p:nvCxnSpPr>
          <p:spPr>
            <a:xfrm>
              <a:off x="1107284080" y="385212906"/>
              <a:ext cx="479849334" cy="537881666"/>
            </a:xfrm>
            <a:prstGeom prst="straightConnector1">
              <a:avLst/>
            </a:prstGeom>
            <a:noFill/>
            <a:ln w="50750" cap="flat" cmpd="sng">
              <a:solidFill>
                <a:srgbClr val="75787B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803" name="Shape 803"/>
            <p:cNvCxnSpPr/>
            <p:nvPr/>
          </p:nvCxnSpPr>
          <p:spPr>
            <a:xfrm flipH="1">
              <a:off x="1200412685" y="1263820702"/>
              <a:ext cx="425392934" cy="1011406"/>
            </a:xfrm>
            <a:prstGeom prst="straightConnector1">
              <a:avLst/>
            </a:prstGeom>
            <a:noFill/>
            <a:ln w="50750" cap="flat" cmpd="sng">
              <a:solidFill>
                <a:srgbClr val="75787B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804" name="Shape 804"/>
            <p:cNvCxnSpPr/>
            <p:nvPr/>
          </p:nvCxnSpPr>
          <p:spPr>
            <a:xfrm flipH="1">
              <a:off x="1465592625" y="1345716376"/>
              <a:ext cx="203620228" cy="1010805"/>
            </a:xfrm>
            <a:prstGeom prst="straightConnector1">
              <a:avLst/>
            </a:prstGeom>
            <a:noFill/>
            <a:ln w="50750" cap="flat" cmpd="sng">
              <a:solidFill>
                <a:srgbClr val="01786E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805" name="Shape 805"/>
            <p:cNvCxnSpPr/>
            <p:nvPr/>
          </p:nvCxnSpPr>
          <p:spPr>
            <a:xfrm>
              <a:off x="1628962577" y="1048465698"/>
              <a:ext cx="788988" cy="216365729"/>
            </a:xfrm>
            <a:prstGeom prst="straightConnector1">
              <a:avLst/>
            </a:prstGeom>
            <a:noFill/>
            <a:ln w="50750" cap="flat" cmpd="sng">
              <a:solidFill>
                <a:srgbClr val="75787B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806" name="Shape 806"/>
            <p:cNvCxnSpPr/>
            <p:nvPr/>
          </p:nvCxnSpPr>
          <p:spPr>
            <a:xfrm rot="10800000" flipH="1">
              <a:off x="1471906354" y="1344704888"/>
              <a:ext cx="789458" cy="218387941"/>
            </a:xfrm>
            <a:prstGeom prst="straightConnector1">
              <a:avLst/>
            </a:prstGeom>
            <a:noFill/>
            <a:ln w="50750" cap="flat" cmpd="sng">
              <a:solidFill>
                <a:srgbClr val="01786E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807" name="Shape 807"/>
            <p:cNvCxnSpPr/>
            <p:nvPr/>
          </p:nvCxnSpPr>
          <p:spPr>
            <a:xfrm rot="10800000" flipH="1">
              <a:off x="1671580885" y="1105084584"/>
              <a:ext cx="788988" cy="239620264"/>
            </a:xfrm>
            <a:prstGeom prst="straightConnector1">
              <a:avLst/>
            </a:prstGeom>
            <a:noFill/>
            <a:ln w="50750" cap="flat" cmpd="sng">
              <a:solidFill>
                <a:srgbClr val="01786E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808" name="Shape 808"/>
            <p:cNvCxnSpPr/>
            <p:nvPr/>
          </p:nvCxnSpPr>
          <p:spPr>
            <a:xfrm>
              <a:off x="1205148028" y="1256743221"/>
              <a:ext cx="789458" cy="268940833"/>
            </a:xfrm>
            <a:prstGeom prst="straightConnector1">
              <a:avLst/>
            </a:prstGeom>
            <a:noFill/>
            <a:ln w="50750" cap="flat" cmpd="sng">
              <a:solidFill>
                <a:srgbClr val="75787B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809" name="Shape 809"/>
            <p:cNvCxnSpPr/>
            <p:nvPr/>
          </p:nvCxnSpPr>
          <p:spPr>
            <a:xfrm>
              <a:off x="1894142549" y="1251687992"/>
              <a:ext cx="788988" cy="174913211"/>
            </a:xfrm>
            <a:prstGeom prst="straightConnector1">
              <a:avLst/>
            </a:prstGeom>
            <a:noFill/>
            <a:ln w="50750" cap="flat" cmpd="sng">
              <a:solidFill>
                <a:srgbClr val="75787B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810" name="Shape 810"/>
            <p:cNvCxnSpPr/>
            <p:nvPr/>
          </p:nvCxnSpPr>
          <p:spPr>
            <a:xfrm flipH="1">
              <a:off x="1625016254" y="1256743221"/>
              <a:ext cx="269915221" cy="1010805"/>
            </a:xfrm>
            <a:prstGeom prst="straightConnector1">
              <a:avLst/>
            </a:prstGeom>
            <a:noFill/>
            <a:ln w="50750" cap="flat" cmpd="sng">
              <a:solidFill>
                <a:srgbClr val="75787B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sp>
          <p:nvSpPr>
            <p:cNvPr id="811" name="Shape 811"/>
            <p:cNvSpPr txBox="1"/>
            <p:nvPr/>
          </p:nvSpPr>
          <p:spPr>
            <a:xfrm>
              <a:off x="644797358" y="800756586"/>
              <a:ext cx="889457791" cy="4084668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750" tIns="50750" rIns="50750" bIns="50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87B"/>
                </a:buClr>
                <a:buFont typeface="Arial"/>
                <a:buNone/>
              </a:pPr>
              <a:r>
                <a:rPr lang="en-US" sz="1900" b="0" i="0" u="none">
                  <a:solidFill>
                    <a:srgbClr val="75787B"/>
                  </a:solidFill>
                  <a:latin typeface="Arial"/>
                  <a:ea typeface="Arial"/>
                  <a:cs typeface="Arial"/>
                  <a:sym typeface="Arial"/>
                </a:rPr>
                <a:t>Infrastructure</a:t>
              </a:r>
              <a:br>
                <a:rPr lang="en-US" sz="1900" b="0" i="0" u="none">
                  <a:solidFill>
                    <a:srgbClr val="75787B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900" b="0" i="0" u="none">
                  <a:solidFill>
                    <a:srgbClr val="75787B"/>
                  </a:solidFill>
                  <a:latin typeface="Arial"/>
                  <a:ea typeface="Arial"/>
                  <a:cs typeface="Arial"/>
                  <a:sym typeface="Arial"/>
                </a:rPr>
                <a:t>Network</a:t>
              </a:r>
              <a:endParaRPr/>
            </a:p>
          </p:txBody>
        </p:sp>
        <p:sp>
          <p:nvSpPr>
            <p:cNvPr id="812" name="Shape 812"/>
            <p:cNvSpPr txBox="1"/>
            <p:nvPr/>
          </p:nvSpPr>
          <p:spPr>
            <a:xfrm>
              <a:off x="1409557872" y="0"/>
              <a:ext cx="623488454" cy="6480871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750" tIns="50750" rIns="50750" bIns="50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786E"/>
                </a:buClr>
                <a:buFont typeface="Arial"/>
                <a:buNone/>
              </a:pPr>
              <a:r>
                <a:rPr lang="en-US" sz="2200" b="0" i="0" u="none">
                  <a:solidFill>
                    <a:srgbClr val="01786E"/>
                  </a:solidFill>
                  <a:latin typeface="Arial"/>
                  <a:ea typeface="Arial"/>
                  <a:cs typeface="Arial"/>
                  <a:sym typeface="Arial"/>
                </a:rPr>
                <a:t>Elastic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786E"/>
                </a:buClr>
                <a:buFont typeface="Arial"/>
                <a:buNone/>
              </a:pPr>
              <a:r>
                <a:rPr lang="en-US" sz="2200" b="0" i="0" u="none">
                  <a:solidFill>
                    <a:srgbClr val="01786E"/>
                  </a:solidFill>
                  <a:latin typeface="Arial"/>
                  <a:ea typeface="Arial"/>
                  <a:cs typeface="Arial"/>
                  <a:sym typeface="Arial"/>
                </a:rPr>
                <a:t>Runtime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786E"/>
                </a:buClr>
                <a:buFont typeface="Arial"/>
                <a:buNone/>
              </a:pPr>
              <a:r>
                <a:rPr lang="en-US" sz="2200" b="0" i="0" u="none">
                  <a:solidFill>
                    <a:srgbClr val="01786E"/>
                  </a:solidFill>
                  <a:latin typeface="Arial"/>
                  <a:ea typeface="Arial"/>
                  <a:cs typeface="Arial"/>
                  <a:sym typeface="Arial"/>
                </a:rPr>
                <a:t>Network</a:t>
              </a:r>
              <a:endParaRPr/>
            </a:p>
          </p:txBody>
        </p:sp>
      </p:grpSp>
      <p:sp>
        <p:nvSpPr>
          <p:cNvPr id="813" name="Shape 813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Networking Prerequisites</a:t>
            </a:r>
            <a:endParaRPr/>
          </a:p>
        </p:txBody>
      </p:sp>
      <p:sp>
        <p:nvSpPr>
          <p:cNvPr id="814" name="Shape 814"/>
          <p:cNvSpPr txBox="1">
            <a:spLocks noGrp="1"/>
          </p:cNvSpPr>
          <p:nvPr>
            <p:ph type="body" idx="1"/>
          </p:nvPr>
        </p:nvSpPr>
        <p:spPr>
          <a:xfrm>
            <a:off x="457200" y="876300"/>
            <a:ext cx="4038600" cy="3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1312" marR="0" lvl="0" indent="-34131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928A"/>
              </a:buClr>
              <a:buSzPts val="1500"/>
              <a:buFont typeface="Arial"/>
              <a:buChar char="•"/>
            </a:pPr>
            <a:r>
              <a:rPr lang="en-US" sz="15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 3 isolated networks per availability zone:</a:t>
            </a:r>
            <a:endParaRPr/>
          </a:p>
          <a:p>
            <a:pPr marL="741362" marR="0" lvl="1" indent="-33496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3928A"/>
              </a:buClr>
              <a:buSzPts val="1200"/>
              <a:buFont typeface="Arial"/>
              <a:buChar char="–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for Management (BOSH, Ops Man, etc)</a:t>
            </a:r>
            <a:endParaRPr sz="1200"/>
          </a:p>
          <a:p>
            <a:pPr marL="741362" marR="0" lvl="1" indent="-33496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3928A"/>
              </a:buClr>
              <a:buSzPts val="1200"/>
              <a:buFont typeface="Arial"/>
              <a:buChar char="–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for Elastic Runtime Components</a:t>
            </a:r>
            <a:endParaRPr sz="1200"/>
          </a:p>
          <a:p>
            <a:pPr marL="741362" marR="0" lvl="1" indent="-33496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3928A"/>
              </a:buClr>
              <a:buSzPts val="1200"/>
              <a:buFont typeface="Arial"/>
              <a:buChar char="–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for Services</a:t>
            </a:r>
            <a:endParaRPr sz="1200"/>
          </a:p>
          <a:p>
            <a:pPr marL="341312" marR="0" lvl="0" indent="-34131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3928A"/>
              </a:buClr>
              <a:buSzPts val="1500"/>
              <a:buFont typeface="Arial"/>
              <a:buChar char="•"/>
            </a:pPr>
            <a:r>
              <a:rPr lang="en-US" sz="15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Operators define networks in Ops Manager</a:t>
            </a:r>
            <a:endParaRPr/>
          </a:p>
          <a:p>
            <a:pPr marL="341312" marR="0" lvl="0" indent="-34131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3928A"/>
              </a:buClr>
              <a:buSzPts val="1500"/>
              <a:buFont typeface="Arial"/>
              <a:buChar char="•"/>
            </a:pPr>
            <a:r>
              <a:rPr lang="en-US" sz="15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DNS</a:t>
            </a:r>
            <a:endParaRPr/>
          </a:p>
          <a:p>
            <a:pPr marL="741362" marR="0" lvl="1" indent="-34766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3928A"/>
              </a:buClr>
              <a:buSzPts val="1400"/>
              <a:buFont typeface="Arial"/>
              <a:buChar char="–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Wildcard System Domain</a:t>
            </a:r>
            <a:endParaRPr/>
          </a:p>
          <a:p>
            <a:pPr marL="1141412" marR="0" lvl="2" indent="-34131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3928A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ex: *.sys.example.com</a:t>
            </a:r>
            <a:endParaRPr/>
          </a:p>
          <a:p>
            <a:pPr marL="741362" marR="0" lvl="1" indent="-34766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3928A"/>
              </a:buClr>
              <a:buSzPts val="1400"/>
              <a:buFont typeface="Arial"/>
              <a:buChar char="–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Wildcard Apps Domain</a:t>
            </a:r>
            <a:endParaRPr/>
          </a:p>
          <a:p>
            <a:pPr marL="1141412" marR="0" lvl="2" indent="-34131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3928A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ex: *.apps.example.com</a:t>
            </a:r>
            <a:endParaRPr/>
          </a:p>
          <a:p>
            <a:pPr marL="341312" marR="0" lvl="0" indent="-34131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3928A"/>
              </a:buClr>
              <a:buSzPts val="1500"/>
              <a:buFont typeface="Arial"/>
              <a:buChar char="•"/>
            </a:pPr>
            <a:r>
              <a:rPr lang="en-US" sz="15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Wildcard SSL Certificates</a:t>
            </a:r>
            <a:endParaRPr/>
          </a:p>
        </p:txBody>
      </p:sp>
      <p:grpSp>
        <p:nvGrpSpPr>
          <p:cNvPr id="815" name="Shape 815"/>
          <p:cNvGrpSpPr/>
          <p:nvPr/>
        </p:nvGrpSpPr>
        <p:grpSpPr>
          <a:xfrm>
            <a:off x="77310" y="4777928"/>
            <a:ext cx="1466316" cy="217093"/>
            <a:chOff x="175388" y="3660500"/>
            <a:chExt cx="3202262" cy="718375"/>
          </a:xfrm>
        </p:grpSpPr>
        <p:pic>
          <p:nvPicPr>
            <p:cNvPr id="816" name="Shape 81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175388" y="3660500"/>
              <a:ext cx="705125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17" name="Shape 817"/>
            <p:cNvGrpSpPr/>
            <p:nvPr/>
          </p:nvGrpSpPr>
          <p:grpSpPr>
            <a:xfrm>
              <a:off x="967150" y="3673750"/>
              <a:ext cx="723000" cy="678600"/>
              <a:chOff x="2055625" y="1272525"/>
              <a:chExt cx="723000" cy="678600"/>
            </a:xfrm>
          </p:grpSpPr>
          <p:sp>
            <p:nvSpPr>
              <p:cNvPr id="818" name="Shape 818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Shape 819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Shape 820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821" name="Shape 821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1731486" y="3687024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2" name="Shape 822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2451388" y="3673750"/>
              <a:ext cx="926261" cy="705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xmlns:p14="http://schemas.microsoft.com/office/powerpoint/2010/main" spd="med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Shape 827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Load Balancer Configuration</a:t>
            </a:r>
            <a:endParaRPr/>
          </a:p>
        </p:txBody>
      </p:sp>
      <p:sp>
        <p:nvSpPr>
          <p:cNvPr id="828" name="Shape 828"/>
          <p:cNvSpPr txBox="1">
            <a:spLocks noGrp="1"/>
          </p:cNvSpPr>
          <p:nvPr>
            <p:ph type="body" idx="1"/>
          </p:nvPr>
        </p:nvSpPr>
        <p:spPr>
          <a:xfrm>
            <a:off x="457200" y="876300"/>
            <a:ext cx="8229600" cy="18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Char char="•"/>
            </a:pPr>
            <a:r>
              <a:rPr lang="en-US" sz="1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Configure a CNAME wildcard DNS entry that points to your load balancer, which points to Cloud Foundry's router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Char char="•"/>
            </a:pPr>
            <a:r>
              <a:rPr lang="en-US" sz="1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router uses the host to map to application instance(s)</a:t>
            </a:r>
            <a:endParaRPr/>
          </a:p>
        </p:txBody>
      </p:sp>
      <p:grpSp>
        <p:nvGrpSpPr>
          <p:cNvPr id="829" name="Shape 829"/>
          <p:cNvGrpSpPr/>
          <p:nvPr/>
        </p:nvGrpSpPr>
        <p:grpSpPr>
          <a:xfrm>
            <a:off x="1441024" y="2243342"/>
            <a:ext cx="6334159" cy="1905993"/>
            <a:chOff x="0" y="0"/>
            <a:chExt cx="2147483647" cy="2147483647"/>
          </a:xfrm>
        </p:grpSpPr>
        <p:sp>
          <p:nvSpPr>
            <p:cNvPr id="830" name="Shape 830"/>
            <p:cNvSpPr txBox="1"/>
            <p:nvPr/>
          </p:nvSpPr>
          <p:spPr>
            <a:xfrm>
              <a:off x="921229030" y="0"/>
              <a:ext cx="441902930" cy="3187148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*.example.com</a:t>
              </a:r>
              <a:endParaRPr/>
            </a:p>
          </p:txBody>
        </p:sp>
        <p:cxnSp>
          <p:nvCxnSpPr>
            <p:cNvPr id="831" name="Shape 831"/>
            <p:cNvCxnSpPr/>
            <p:nvPr/>
          </p:nvCxnSpPr>
          <p:spPr>
            <a:xfrm>
              <a:off x="886881764" y="158505681"/>
              <a:ext cx="64593722" cy="286331396"/>
            </a:xfrm>
            <a:prstGeom prst="straightConnector1">
              <a:avLst/>
            </a:prstGeom>
            <a:noFill/>
            <a:ln w="2915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triangle" w="med" len="med"/>
            </a:ln>
          </p:spPr>
        </p:cxnSp>
        <p:cxnSp>
          <p:nvCxnSpPr>
            <p:cNvPr id="832" name="Shape 832"/>
            <p:cNvCxnSpPr/>
            <p:nvPr/>
          </p:nvCxnSpPr>
          <p:spPr>
            <a:xfrm>
              <a:off x="992487298" y="444836266"/>
              <a:ext cx="512494" cy="557322944"/>
            </a:xfrm>
            <a:prstGeom prst="straightConnector1">
              <a:avLst/>
            </a:prstGeom>
            <a:noFill/>
            <a:ln w="2915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triangle" w="med" len="med"/>
            </a:ln>
          </p:spPr>
        </p:cxnSp>
        <p:sp>
          <p:nvSpPr>
            <p:cNvPr id="833" name="Shape 833"/>
            <p:cNvSpPr/>
            <p:nvPr/>
          </p:nvSpPr>
          <p:spPr>
            <a:xfrm>
              <a:off x="703353621" y="444836266"/>
              <a:ext cx="548020979" cy="315304073"/>
            </a:xfrm>
            <a:prstGeom prst="roundRect">
              <a:avLst>
                <a:gd name="adj" fmla="val 58"/>
              </a:avLst>
            </a:prstGeom>
            <a:solidFill>
              <a:schemeClr val="dk2"/>
            </a:solidFill>
            <a:ln w="9525" cap="flat" cmpd="sng">
              <a:solidFill>
                <a:srgbClr val="33928A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EEEEE"/>
                </a:buClr>
                <a:buFont typeface="Arial"/>
                <a:buNone/>
              </a:pPr>
              <a:r>
                <a:rPr lang="en-US" sz="1200" b="0" i="0" u="none">
                  <a:solidFill>
                    <a:srgbClr val="EEEEEE"/>
                  </a:solidFill>
                  <a:latin typeface="Arial"/>
                  <a:ea typeface="Arial"/>
                  <a:cs typeface="Arial"/>
                  <a:sym typeface="Arial"/>
                </a:rPr>
                <a:t>Load Balancer</a:t>
              </a: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0" y="1673673891"/>
              <a:ext cx="513160851" cy="315305290"/>
            </a:xfrm>
            <a:prstGeom prst="roundRect">
              <a:avLst>
                <a:gd name="adj" fmla="val 87"/>
              </a:avLst>
            </a:prstGeom>
            <a:solidFill>
              <a:srgbClr val="B2B2B2"/>
            </a:solidFill>
            <a:ln w="9525" cap="flat" cmpd="sng">
              <a:solidFill>
                <a:srgbClr val="80808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4D4D"/>
                </a:buClr>
                <a:buFont typeface="Arial"/>
                <a:buNone/>
              </a:pPr>
              <a:r>
                <a:rPr lang="en-US" sz="1600" b="0" i="0" u="none">
                  <a:solidFill>
                    <a:srgbClr val="4D4D4D"/>
                  </a:solidFill>
                  <a:latin typeface="Arial"/>
                  <a:ea typeface="Arial"/>
                  <a:cs typeface="Arial"/>
                  <a:sym typeface="Arial"/>
                </a:rPr>
                <a:t>app1.cfapps.io</a:t>
              </a: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615690564" y="1658334989"/>
              <a:ext cx="556736194" cy="313601111"/>
            </a:xfrm>
            <a:prstGeom prst="roundRect">
              <a:avLst>
                <a:gd name="adj" fmla="val 87"/>
              </a:avLst>
            </a:prstGeom>
            <a:solidFill>
              <a:srgbClr val="B2B2B2"/>
            </a:solidFill>
            <a:ln w="9525" cap="flat" cmpd="sng">
              <a:solidFill>
                <a:srgbClr val="80808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4D4D"/>
                </a:buClr>
                <a:buFont typeface="Arial"/>
                <a:buNone/>
              </a:pPr>
              <a:r>
                <a:rPr lang="en-US" sz="1200" b="0" i="0" u="none">
                  <a:solidFill>
                    <a:srgbClr val="4D4D4D"/>
                  </a:solidFill>
                  <a:latin typeface="Arial"/>
                  <a:ea typeface="Arial"/>
                  <a:cs typeface="Arial"/>
                  <a:sym typeface="Arial"/>
                </a:rPr>
                <a:t>app1.cfapps.io</a:t>
              </a:r>
              <a:endParaRPr sz="1200"/>
            </a:p>
          </p:txBody>
        </p:sp>
        <p:sp>
          <p:nvSpPr>
            <p:cNvPr id="836" name="Shape 836"/>
            <p:cNvSpPr/>
            <p:nvPr/>
          </p:nvSpPr>
          <p:spPr>
            <a:xfrm>
              <a:off x="647474829" y="1733326738"/>
              <a:ext cx="568527230" cy="305078792"/>
            </a:xfrm>
            <a:prstGeom prst="roundRect">
              <a:avLst>
                <a:gd name="adj" fmla="val 90"/>
              </a:avLst>
            </a:prstGeom>
            <a:solidFill>
              <a:srgbClr val="B2B2B2"/>
            </a:solidFill>
            <a:ln w="9525" cap="flat" cmpd="sng">
              <a:solidFill>
                <a:srgbClr val="80808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4D4D"/>
                </a:buClr>
                <a:buFont typeface="Arial"/>
                <a:buNone/>
              </a:pPr>
              <a:r>
                <a:rPr lang="en-US" sz="1800" b="0" i="0" u="none">
                  <a:solidFill>
                    <a:srgbClr val="4D4D4D"/>
                  </a:solidFill>
                  <a:latin typeface="Arial"/>
                  <a:ea typeface="Arial"/>
                  <a:cs typeface="Arial"/>
                  <a:sym typeface="Arial"/>
                </a:rPr>
                <a:t>app1.cfapps.io</a:t>
              </a: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679259012" y="1813431365"/>
              <a:ext cx="572115608" cy="315305290"/>
            </a:xfrm>
            <a:prstGeom prst="roundRect">
              <a:avLst>
                <a:gd name="adj" fmla="val 87"/>
              </a:avLst>
            </a:prstGeom>
            <a:solidFill>
              <a:srgbClr val="B2B2B2"/>
            </a:solidFill>
            <a:ln w="9525" cap="flat" cmpd="sng">
              <a:solidFill>
                <a:srgbClr val="80808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4D4D"/>
                </a:buClr>
                <a:buFont typeface="Arial"/>
                <a:buNone/>
              </a:pPr>
              <a:r>
                <a:rPr lang="en-US" sz="1200" b="0" i="0" u="none">
                  <a:solidFill>
                    <a:srgbClr val="4D4D4D"/>
                  </a:solidFill>
                  <a:latin typeface="Arial"/>
                  <a:ea typeface="Arial"/>
                  <a:cs typeface="Arial"/>
                  <a:sym typeface="Arial"/>
                </a:rPr>
                <a:t>app2.example.com</a:t>
              </a: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27170227" y="1733326738"/>
              <a:ext cx="513161218" cy="315304073"/>
            </a:xfrm>
            <a:prstGeom prst="roundRect">
              <a:avLst>
                <a:gd name="adj" fmla="val 87"/>
              </a:avLst>
            </a:prstGeom>
            <a:solidFill>
              <a:srgbClr val="B2B2B2"/>
            </a:solidFill>
            <a:ln w="9525" cap="flat" cmpd="sng">
              <a:solidFill>
                <a:srgbClr val="80808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4D4D"/>
                </a:buClr>
                <a:buFont typeface="Arial"/>
                <a:buNone/>
              </a:pPr>
              <a:r>
                <a:rPr lang="en-US" sz="1200" b="0" i="0" u="none">
                  <a:solidFill>
                    <a:srgbClr val="4D4D4D"/>
                  </a:solidFill>
                  <a:latin typeface="Arial"/>
                  <a:ea typeface="Arial"/>
                  <a:cs typeface="Arial"/>
                  <a:sym typeface="Arial"/>
                </a:rPr>
                <a:t>app1.example.com</a:t>
              </a:r>
              <a:endParaRPr/>
            </a:p>
          </p:txBody>
        </p:sp>
        <p:sp>
          <p:nvSpPr>
            <p:cNvPr id="839" name="Shape 839"/>
            <p:cNvSpPr txBox="1"/>
            <p:nvPr/>
          </p:nvSpPr>
          <p:spPr>
            <a:xfrm>
              <a:off x="1326733841" y="1733326738"/>
              <a:ext cx="119959735" cy="2948524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4D4D"/>
                </a:buClr>
                <a:buFont typeface="Arial"/>
                <a:buNone/>
              </a:pPr>
              <a:r>
                <a:rPr lang="en-US" sz="1800" b="0" i="0" u="none">
                  <a:solidFill>
                    <a:srgbClr val="4D4D4D"/>
                  </a:solidFill>
                  <a:latin typeface="Arial"/>
                  <a:ea typeface="Arial"/>
                  <a:cs typeface="Arial"/>
                  <a:sym typeface="Arial"/>
                </a:rPr>
                <a:t>...</a:t>
              </a: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1544096634" y="1762300430"/>
              <a:ext cx="564425748" cy="294853511"/>
            </a:xfrm>
            <a:prstGeom prst="roundRect">
              <a:avLst>
                <a:gd name="adj" fmla="val 93"/>
              </a:avLst>
            </a:prstGeom>
            <a:solidFill>
              <a:srgbClr val="B2B2B2"/>
            </a:solidFill>
            <a:ln w="9525" cap="flat" cmpd="sng">
              <a:solidFill>
                <a:srgbClr val="80808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4D4D"/>
                </a:buClr>
                <a:buFont typeface="Arial"/>
                <a:buNone/>
              </a:pPr>
              <a:r>
                <a:rPr lang="en-US" sz="1200" b="0" i="0" u="none">
                  <a:solidFill>
                    <a:srgbClr val="4D4D4D"/>
                  </a:solidFill>
                  <a:latin typeface="Arial"/>
                  <a:ea typeface="Arial"/>
                  <a:cs typeface="Arial"/>
                  <a:sym typeface="Arial"/>
                </a:rPr>
                <a:t>app1.cfapps.io</a:t>
              </a:r>
              <a:endParaRPr sz="1200"/>
            </a:p>
          </p:txBody>
        </p:sp>
        <p:sp>
          <p:nvSpPr>
            <p:cNvPr id="841" name="Shape 841"/>
            <p:cNvSpPr/>
            <p:nvPr/>
          </p:nvSpPr>
          <p:spPr>
            <a:xfrm>
              <a:off x="1575368038" y="1832179573"/>
              <a:ext cx="572115608" cy="315304073"/>
            </a:xfrm>
            <a:prstGeom prst="roundRect">
              <a:avLst>
                <a:gd name="adj" fmla="val 87"/>
              </a:avLst>
            </a:prstGeom>
            <a:solidFill>
              <a:srgbClr val="B2B2B2"/>
            </a:solidFill>
            <a:ln w="9525" cap="flat" cmpd="sng">
              <a:solidFill>
                <a:srgbClr val="80808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4D4D"/>
                </a:buClr>
                <a:buFont typeface="Arial"/>
                <a:buNone/>
              </a:pPr>
              <a:r>
                <a:rPr lang="en-US" sz="1200" b="0" i="0" u="none">
                  <a:solidFill>
                    <a:srgbClr val="4D4D4D"/>
                  </a:solidFill>
                  <a:latin typeface="Arial"/>
                  <a:ea typeface="Arial"/>
                  <a:cs typeface="Arial"/>
                  <a:sym typeface="Arial"/>
                </a:rPr>
                <a:t>app3.example.com</a:t>
              </a:r>
              <a:endParaRPr/>
            </a:p>
          </p:txBody>
        </p:sp>
        <p:cxnSp>
          <p:nvCxnSpPr>
            <p:cNvPr id="842" name="Shape 842"/>
            <p:cNvCxnSpPr/>
            <p:nvPr/>
          </p:nvCxnSpPr>
          <p:spPr>
            <a:xfrm>
              <a:off x="996588556" y="1245881990"/>
              <a:ext cx="859198676" cy="586297649"/>
            </a:xfrm>
            <a:prstGeom prst="straightConnector1">
              <a:avLst/>
            </a:prstGeom>
            <a:noFill/>
            <a:ln w="2915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triangle" w="med" len="med"/>
            </a:ln>
          </p:spPr>
        </p:cxnSp>
        <p:cxnSp>
          <p:nvCxnSpPr>
            <p:cNvPr id="843" name="Shape 843"/>
            <p:cNvCxnSpPr/>
            <p:nvPr/>
          </p:nvCxnSpPr>
          <p:spPr>
            <a:xfrm flipH="1">
              <a:off x="921229051" y="1245881990"/>
              <a:ext cx="75871959" cy="565845059"/>
            </a:xfrm>
            <a:prstGeom prst="straightConnector1">
              <a:avLst/>
            </a:prstGeom>
            <a:noFill/>
            <a:ln w="2915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triangle" w="med" len="med"/>
            </a:ln>
          </p:spPr>
        </p:cxnSp>
        <p:cxnSp>
          <p:nvCxnSpPr>
            <p:cNvPr id="844" name="Shape 844"/>
            <p:cNvCxnSpPr/>
            <p:nvPr/>
          </p:nvCxnSpPr>
          <p:spPr>
            <a:xfrm flipH="1">
              <a:off x="240431964" y="1245881990"/>
              <a:ext cx="806396112" cy="487444680"/>
            </a:xfrm>
            <a:prstGeom prst="straightConnector1">
              <a:avLst/>
            </a:prstGeom>
            <a:noFill/>
            <a:ln w="2915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triangle" w="med" len="med"/>
            </a:ln>
          </p:spPr>
        </p:cxnSp>
        <p:sp>
          <p:nvSpPr>
            <p:cNvPr id="845" name="Shape 845"/>
            <p:cNvSpPr/>
            <p:nvPr/>
          </p:nvSpPr>
          <p:spPr>
            <a:xfrm>
              <a:off x="694638487" y="1002159075"/>
              <a:ext cx="556736194" cy="347687544"/>
            </a:xfrm>
            <a:prstGeom prst="roundRect">
              <a:avLst>
                <a:gd name="adj" fmla="val 58"/>
              </a:avLst>
            </a:prstGeom>
            <a:solidFill>
              <a:schemeClr val="lt2"/>
            </a:solidFill>
            <a:ln w="9525" cap="flat" cmpd="sng">
              <a:solidFill>
                <a:srgbClr val="DDDDD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EEEEE"/>
                </a:buClr>
                <a:buFont typeface="Arial"/>
                <a:buNone/>
              </a:pPr>
              <a:r>
                <a:rPr lang="en-US" sz="1200" b="0" i="0" u="none">
                  <a:solidFill>
                    <a:srgbClr val="EEEEEE"/>
                  </a:solidFill>
                  <a:latin typeface="Arial"/>
                  <a:ea typeface="Arial"/>
                  <a:cs typeface="Arial"/>
                  <a:sym typeface="Arial"/>
                </a:rPr>
                <a:t> Router</a:t>
              </a:r>
              <a:endParaRPr/>
            </a:p>
          </p:txBody>
        </p:sp>
      </p:grpSp>
      <p:grpSp>
        <p:nvGrpSpPr>
          <p:cNvPr id="846" name="Shape 846"/>
          <p:cNvGrpSpPr/>
          <p:nvPr/>
        </p:nvGrpSpPr>
        <p:grpSpPr>
          <a:xfrm>
            <a:off x="77310" y="4777928"/>
            <a:ext cx="1466316" cy="217093"/>
            <a:chOff x="175388" y="3660500"/>
            <a:chExt cx="3202262" cy="718375"/>
          </a:xfrm>
        </p:grpSpPr>
        <p:pic>
          <p:nvPicPr>
            <p:cNvPr id="847" name="Shape 84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5388" y="3660500"/>
              <a:ext cx="705125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48" name="Shape 848"/>
            <p:cNvGrpSpPr/>
            <p:nvPr/>
          </p:nvGrpSpPr>
          <p:grpSpPr>
            <a:xfrm>
              <a:off x="967150" y="3673750"/>
              <a:ext cx="723000" cy="678600"/>
              <a:chOff x="2055625" y="1272525"/>
              <a:chExt cx="723000" cy="678600"/>
            </a:xfrm>
          </p:grpSpPr>
          <p:sp>
            <p:nvSpPr>
              <p:cNvPr id="849" name="Shape 849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Shape 850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Shape 851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852" name="Shape 85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31486" y="3687024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3" name="Shape 85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51388" y="3673750"/>
              <a:ext cx="926261" cy="705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xmlns:p14="http://schemas.microsoft.com/office/powerpoint/2010/main" spd="med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Shape 858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Firewall Prerequisites</a:t>
            </a:r>
            <a:endParaRPr/>
          </a:p>
        </p:txBody>
      </p:sp>
      <p:sp>
        <p:nvSpPr>
          <p:cNvPr id="859" name="Shape 859"/>
          <p:cNvSpPr txBox="1">
            <a:spLocks noGrp="1"/>
          </p:cNvSpPr>
          <p:nvPr>
            <p:ph type="body" idx="1"/>
          </p:nvPr>
        </p:nvSpPr>
        <p:spPr>
          <a:xfrm>
            <a:off x="457200" y="876300"/>
            <a:ext cx="8229600" cy="371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Ops Manager and Elastic Runtime require TCP ports to be opened in order to access platform services.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Ex: 443 from the load balancer to the platform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Up-to-date requirements can be located at the following URL: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</a:pPr>
            <a:r>
              <a:rPr lang="en-US" sz="22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http://docs.pivotal.io/pivotalcf/1-7/customizing/config_firewall.html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grpSp>
        <p:nvGrpSpPr>
          <p:cNvPr id="860" name="Shape 860"/>
          <p:cNvGrpSpPr/>
          <p:nvPr/>
        </p:nvGrpSpPr>
        <p:grpSpPr>
          <a:xfrm>
            <a:off x="77310" y="4777928"/>
            <a:ext cx="1466316" cy="217093"/>
            <a:chOff x="175388" y="3660500"/>
            <a:chExt cx="3202262" cy="718375"/>
          </a:xfrm>
        </p:grpSpPr>
        <p:pic>
          <p:nvPicPr>
            <p:cNvPr id="861" name="Shape 86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5388" y="3660500"/>
              <a:ext cx="705125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62" name="Shape 862"/>
            <p:cNvGrpSpPr/>
            <p:nvPr/>
          </p:nvGrpSpPr>
          <p:grpSpPr>
            <a:xfrm>
              <a:off x="967150" y="3673750"/>
              <a:ext cx="723000" cy="678600"/>
              <a:chOff x="2055625" y="1272525"/>
              <a:chExt cx="723000" cy="678600"/>
            </a:xfrm>
          </p:grpSpPr>
          <p:sp>
            <p:nvSpPr>
              <p:cNvPr id="863" name="Shape 863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Shape 864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Shape 865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866" name="Shape 86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731486" y="3687024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7" name="Shape 86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451388" y="3673750"/>
              <a:ext cx="926261" cy="705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Shape 872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Isolation Segments: Compute Isolation </a:t>
            </a:r>
            <a:endParaRPr/>
          </a:p>
        </p:txBody>
      </p:sp>
      <p:sp>
        <p:nvSpPr>
          <p:cNvPr id="873" name="Shape 873"/>
          <p:cNvSpPr txBox="1">
            <a:spLocks noGrp="1"/>
          </p:cNvSpPr>
          <p:nvPr>
            <p:ph type="body" idx="1"/>
          </p:nvPr>
        </p:nvSpPr>
        <p:spPr>
          <a:xfrm>
            <a:off x="457200" y="876300"/>
            <a:ext cx="4038600" cy="3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Direct </a:t>
            </a:r>
            <a:r>
              <a:rPr lang="en-US">
                <a:solidFill>
                  <a:srgbClr val="000000"/>
                </a:solidFill>
              </a:rPr>
              <a:t>group of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applications to specific host VMs (Diego Cells)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cases: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–"/>
            </a:pP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Specialized hardware (e.g. CPU intensive), chargebacks, isolation of BOSH Add-Ons, individual segment spin downs, etc)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Shared?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–"/>
            </a:pP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Management, Routing, Logging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Dedicated?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–"/>
            </a:pP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 resources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035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</a:pPr>
            <a:endParaRPr sz="13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4" name="Shape 874" descr="isolation-cells.png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 t="2892" b="2883"/>
          <a:stretch/>
        </p:blipFill>
        <p:spPr>
          <a:xfrm>
            <a:off x="4648200" y="876300"/>
            <a:ext cx="4038600" cy="3717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5" name="Shape 875"/>
          <p:cNvGrpSpPr/>
          <p:nvPr/>
        </p:nvGrpSpPr>
        <p:grpSpPr>
          <a:xfrm>
            <a:off x="77310" y="4777928"/>
            <a:ext cx="1466316" cy="217093"/>
            <a:chOff x="175388" y="3660500"/>
            <a:chExt cx="3202262" cy="718375"/>
          </a:xfrm>
        </p:grpSpPr>
        <p:pic>
          <p:nvPicPr>
            <p:cNvPr id="876" name="Shape 87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5388" y="3660500"/>
              <a:ext cx="705125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77" name="Shape 877"/>
            <p:cNvGrpSpPr/>
            <p:nvPr/>
          </p:nvGrpSpPr>
          <p:grpSpPr>
            <a:xfrm>
              <a:off x="967150" y="3673750"/>
              <a:ext cx="723000" cy="678600"/>
              <a:chOff x="2055625" y="1272525"/>
              <a:chExt cx="723000" cy="678600"/>
            </a:xfrm>
          </p:grpSpPr>
          <p:sp>
            <p:nvSpPr>
              <p:cNvPr id="878" name="Shape 878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Shape 879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Shape 880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881" name="Shape 88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731486" y="3687024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2" name="Shape 88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451388" y="3673750"/>
              <a:ext cx="926261" cy="705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Shape 887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2"/>
                </a:solidFill>
                <a:sym typeface="Arial"/>
              </a:rPr>
              <a:t>Isolation Segments: Routing and Compute Isolation</a:t>
            </a:r>
            <a:endParaRPr sz="2400" dirty="0"/>
          </a:p>
        </p:txBody>
      </p:sp>
      <p:sp>
        <p:nvSpPr>
          <p:cNvPr id="888" name="Shape 888"/>
          <p:cNvSpPr txBox="1">
            <a:spLocks noGrp="1"/>
          </p:cNvSpPr>
          <p:nvPr>
            <p:ph type="body" idx="1"/>
          </p:nvPr>
        </p:nvSpPr>
        <p:spPr>
          <a:xfrm>
            <a:off x="457200" y="876300"/>
            <a:ext cx="4038600" cy="3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Isolate application traffic from the Gorouter down to the app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Additional use cases: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–"/>
            </a:pP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building block for PCI compliance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Shared?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–"/>
            </a:pP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Management, Logging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Dedicated?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–"/>
            </a:pP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Routing, Compute resources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endParaRPr sz="13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035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</a:pPr>
            <a:endParaRPr sz="13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9" name="Shape 889" descr="isolation-everything.png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 l="-2988" r="-2977"/>
          <a:stretch/>
        </p:blipFill>
        <p:spPr>
          <a:xfrm>
            <a:off x="4648200" y="876300"/>
            <a:ext cx="4038600" cy="3717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0" name="Shape 890"/>
          <p:cNvGrpSpPr/>
          <p:nvPr/>
        </p:nvGrpSpPr>
        <p:grpSpPr>
          <a:xfrm>
            <a:off x="77310" y="4777928"/>
            <a:ext cx="1466316" cy="217093"/>
            <a:chOff x="175388" y="3660500"/>
            <a:chExt cx="3202262" cy="718375"/>
          </a:xfrm>
        </p:grpSpPr>
        <p:pic>
          <p:nvPicPr>
            <p:cNvPr id="891" name="Shape 89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5388" y="3660500"/>
              <a:ext cx="705125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92" name="Shape 892"/>
            <p:cNvGrpSpPr/>
            <p:nvPr/>
          </p:nvGrpSpPr>
          <p:grpSpPr>
            <a:xfrm>
              <a:off x="967150" y="3673750"/>
              <a:ext cx="723000" cy="678600"/>
              <a:chOff x="2055625" y="1272525"/>
              <a:chExt cx="723000" cy="678600"/>
            </a:xfrm>
          </p:grpSpPr>
          <p:sp>
            <p:nvSpPr>
              <p:cNvPr id="893" name="Shape 893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Shape 894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Shape 895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896" name="Shape 89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731486" y="3687024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7" name="Shape 89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451388" y="3673750"/>
              <a:ext cx="926261" cy="705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Shape 902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5959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Isolation Segments: Management via the API</a:t>
            </a:r>
            <a:endParaRPr dirty="0"/>
          </a:p>
        </p:txBody>
      </p:sp>
      <p:pic>
        <p:nvPicPr>
          <p:cNvPr id="903" name="Shape 903" descr="Screen Shot 2017-03-20 at 2.35.08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8837" y="711200"/>
            <a:ext cx="3213000" cy="41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904" name="Shape 904"/>
          <p:cNvSpPr txBox="1"/>
          <p:nvPr/>
        </p:nvSpPr>
        <p:spPr>
          <a:xfrm>
            <a:off x="101600" y="1933575"/>
            <a:ext cx="20208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 to </a:t>
            </a:r>
            <a:r>
              <a:rPr lang="en-US" sz="1800" b="0" i="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docs.pivotal.io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4"/>
            </a:endParaRPr>
          </a:p>
        </p:txBody>
      </p:sp>
      <p:pic>
        <p:nvPicPr>
          <p:cNvPr id="905" name="Shape 905" descr="Screen Shot 2017-03-20 at 2.45.58 PM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32450" y="766762"/>
            <a:ext cx="3192600" cy="3378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6" name="Shape 906"/>
          <p:cNvGrpSpPr/>
          <p:nvPr/>
        </p:nvGrpSpPr>
        <p:grpSpPr>
          <a:xfrm>
            <a:off x="77310" y="4777928"/>
            <a:ext cx="1466316" cy="217093"/>
            <a:chOff x="175388" y="3660500"/>
            <a:chExt cx="3202262" cy="718375"/>
          </a:xfrm>
        </p:grpSpPr>
        <p:pic>
          <p:nvPicPr>
            <p:cNvPr id="907" name="Shape 90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75388" y="3660500"/>
              <a:ext cx="705125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08" name="Shape 908"/>
            <p:cNvGrpSpPr/>
            <p:nvPr/>
          </p:nvGrpSpPr>
          <p:grpSpPr>
            <a:xfrm>
              <a:off x="967150" y="3673750"/>
              <a:ext cx="723000" cy="678600"/>
              <a:chOff x="2055625" y="1272525"/>
              <a:chExt cx="723000" cy="678600"/>
            </a:xfrm>
          </p:grpSpPr>
          <p:sp>
            <p:nvSpPr>
              <p:cNvPr id="909" name="Shape 909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Shape 910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Shape 911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912" name="Shape 91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731486" y="3687024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3" name="Shape 91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451388" y="3673750"/>
              <a:ext cx="926261" cy="705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Shape 918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Isolation Segments: Management in the cli</a:t>
            </a:r>
            <a:endParaRPr/>
          </a:p>
        </p:txBody>
      </p:sp>
      <p:sp>
        <p:nvSpPr>
          <p:cNvPr id="919" name="Shape 919"/>
          <p:cNvSpPr txBox="1"/>
          <p:nvPr/>
        </p:nvSpPr>
        <p:spPr>
          <a:xfrm>
            <a:off x="2241550" y="711200"/>
            <a:ext cx="4557600" cy="40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13C"/>
              </a:buClr>
              <a:buFont typeface="Consolas"/>
              <a:buNone/>
            </a:pPr>
            <a:r>
              <a:rPr lang="en-US" sz="1200" b="0" i="0" u="none">
                <a:solidFill>
                  <a:srgbClr val="22313C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sz="1200" b="1" i="0" u="none">
                <a:solidFill>
                  <a:srgbClr val="22313C"/>
                </a:solidFill>
                <a:latin typeface="Consolas"/>
                <a:ea typeface="Consolas"/>
                <a:cs typeface="Consolas"/>
                <a:sym typeface="Consolas"/>
              </a:rPr>
              <a:t>cf create-isolation-segment</a:t>
            </a:r>
            <a:r>
              <a:rPr lang="en-US" sz="1200" b="0" i="0" u="none">
                <a:solidFill>
                  <a:srgbClr val="22313C"/>
                </a:solidFill>
                <a:latin typeface="Consolas"/>
                <a:ea typeface="Consolas"/>
                <a:cs typeface="Consolas"/>
                <a:sym typeface="Consolas"/>
              </a:rPr>
              <a:t> secured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0" i="0" u="none">
              <a:solidFill>
                <a:srgbClr val="22313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13C"/>
              </a:buClr>
              <a:buFont typeface="Consolas"/>
              <a:buNone/>
            </a:pPr>
            <a:r>
              <a:rPr lang="en-US" sz="1200" b="0" i="0" u="none">
                <a:solidFill>
                  <a:srgbClr val="22313C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sz="1200" b="1" i="0" u="none">
                <a:solidFill>
                  <a:srgbClr val="22313C"/>
                </a:solidFill>
                <a:latin typeface="Consolas"/>
                <a:ea typeface="Consolas"/>
                <a:cs typeface="Consolas"/>
                <a:sym typeface="Consolas"/>
              </a:rPr>
              <a:t>cf enable-org-isolation</a:t>
            </a:r>
            <a:r>
              <a:rPr lang="en-US" sz="1200" b="0" i="0" u="none">
                <a:solidFill>
                  <a:srgbClr val="22313C"/>
                </a:solidFill>
                <a:latin typeface="Consolas"/>
                <a:ea typeface="Consolas"/>
                <a:cs typeface="Consolas"/>
                <a:sym typeface="Consolas"/>
              </a:rPr>
              <a:t> finance secured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0" i="0" u="none">
              <a:solidFill>
                <a:srgbClr val="22313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13C"/>
              </a:buClr>
              <a:buFont typeface="Consolas"/>
              <a:buNone/>
            </a:pPr>
            <a:r>
              <a:rPr lang="en-US" sz="1200" b="0" i="0" u="none">
                <a:solidFill>
                  <a:srgbClr val="22313C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sz="1200" b="1" i="0" u="none">
                <a:solidFill>
                  <a:srgbClr val="22313C"/>
                </a:solidFill>
                <a:latin typeface="Consolas"/>
                <a:ea typeface="Consolas"/>
                <a:cs typeface="Consolas"/>
                <a:sym typeface="Consolas"/>
              </a:rPr>
              <a:t>cf set-space-isolation-segment</a:t>
            </a:r>
            <a:r>
              <a:rPr lang="en-US" sz="1200" b="0" i="0" u="none">
                <a:solidFill>
                  <a:srgbClr val="22313C"/>
                </a:solidFill>
                <a:latin typeface="Consolas"/>
                <a:ea typeface="Consolas"/>
                <a:cs typeface="Consolas"/>
                <a:sym typeface="Consolas"/>
              </a:rPr>
              <a:t> production secured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0" i="0" u="none">
              <a:solidFill>
                <a:srgbClr val="22313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13C"/>
              </a:buClr>
              <a:buFont typeface="Consolas"/>
              <a:buNone/>
            </a:pPr>
            <a:r>
              <a:rPr lang="en-US" sz="1200" b="0" i="0" u="none">
                <a:solidFill>
                  <a:srgbClr val="22313C"/>
                </a:solidFill>
                <a:latin typeface="Consolas"/>
                <a:ea typeface="Consolas"/>
                <a:cs typeface="Consolas"/>
                <a:sym typeface="Consolas"/>
              </a:rPr>
              <a:t>$ cf app transfers restart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0" i="0" u="none">
              <a:solidFill>
                <a:srgbClr val="22313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13C"/>
              </a:buClr>
              <a:buFont typeface="Consolas"/>
              <a:buNone/>
            </a:pPr>
            <a:r>
              <a:rPr lang="en-US" sz="1200" b="0" i="0" u="none">
                <a:solidFill>
                  <a:srgbClr val="22313C"/>
                </a:solidFill>
                <a:latin typeface="Consolas"/>
                <a:ea typeface="Consolas"/>
                <a:cs typeface="Consolas"/>
                <a:sym typeface="Consolas"/>
              </a:rPr>
              <a:t>$ cf app transfers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13C"/>
              </a:buClr>
              <a:buFont typeface="Consolas"/>
              <a:buNone/>
            </a:pPr>
            <a:r>
              <a:rPr lang="en-US" sz="1200" b="0" i="0" u="none">
                <a:solidFill>
                  <a:srgbClr val="22313C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13C"/>
              </a:buClr>
              <a:buFont typeface="Consolas"/>
              <a:buNone/>
            </a:pPr>
            <a:r>
              <a:rPr lang="en-US" sz="1200" b="0" i="0" u="none">
                <a:solidFill>
                  <a:srgbClr val="22313C"/>
                </a:solidFill>
                <a:latin typeface="Consolas"/>
                <a:ea typeface="Consolas"/>
                <a:cs typeface="Consolas"/>
                <a:sym typeface="Consolas"/>
              </a:rPr>
              <a:t>Name:              transfers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13C"/>
              </a:buClr>
              <a:buFont typeface="Consolas"/>
              <a:buNone/>
            </a:pPr>
            <a:r>
              <a:rPr lang="en-US" sz="1200" b="0" i="0" u="none">
                <a:solidFill>
                  <a:srgbClr val="22313C"/>
                </a:solidFill>
                <a:latin typeface="Consolas"/>
                <a:ea typeface="Consolas"/>
                <a:cs typeface="Consolas"/>
                <a:sym typeface="Consolas"/>
              </a:rPr>
              <a:t>Requested state:   started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13C"/>
              </a:buClr>
              <a:buFont typeface="Consolas"/>
              <a:buNone/>
            </a:pPr>
            <a:r>
              <a:rPr lang="en-US" sz="1200" b="0" i="0" u="none">
                <a:solidFill>
                  <a:srgbClr val="22313C"/>
                </a:solidFill>
                <a:latin typeface="Consolas"/>
                <a:ea typeface="Consolas"/>
                <a:cs typeface="Consolas"/>
                <a:sym typeface="Consolas"/>
              </a:rPr>
              <a:t>Instances:         10/10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13C"/>
              </a:buClr>
              <a:buFont typeface="Consolas"/>
              <a:buNone/>
            </a:pPr>
            <a:r>
              <a:rPr lang="en-US" sz="1200" b="1" i="0" u="none">
                <a:solidFill>
                  <a:srgbClr val="22313C"/>
                </a:solidFill>
                <a:latin typeface="Consolas"/>
                <a:ea typeface="Consolas"/>
                <a:cs typeface="Consolas"/>
                <a:sym typeface="Consolas"/>
              </a:rPr>
              <a:t>Isolation segment: secured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13C"/>
              </a:buClr>
              <a:buFont typeface="Consolas"/>
              <a:buNone/>
            </a:pPr>
            <a:r>
              <a:rPr lang="en-US" sz="1200" b="0" i="0" u="none">
                <a:solidFill>
                  <a:srgbClr val="22313C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/>
          </a:p>
        </p:txBody>
      </p:sp>
      <p:sp>
        <p:nvSpPr>
          <p:cNvPr id="920" name="Shape 920"/>
          <p:cNvSpPr txBox="1"/>
          <p:nvPr/>
        </p:nvSpPr>
        <p:spPr>
          <a:xfrm>
            <a:off x="446071" y="4249725"/>
            <a:ext cx="7352700" cy="6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1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cli support for this feature is available </a:t>
            </a:r>
            <a:r>
              <a:rPr lang="en-US" sz="1800" b="1" i="1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here</a:t>
            </a:r>
            <a:r>
              <a:rPr lang="en-US" sz="1800" b="1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grpSp>
        <p:nvGrpSpPr>
          <p:cNvPr id="921" name="Shape 921"/>
          <p:cNvGrpSpPr/>
          <p:nvPr/>
        </p:nvGrpSpPr>
        <p:grpSpPr>
          <a:xfrm>
            <a:off x="77310" y="4777928"/>
            <a:ext cx="1466316" cy="217093"/>
            <a:chOff x="175388" y="3660500"/>
            <a:chExt cx="3202262" cy="718375"/>
          </a:xfrm>
        </p:grpSpPr>
        <p:pic>
          <p:nvPicPr>
            <p:cNvPr id="922" name="Shape 9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5388" y="3660500"/>
              <a:ext cx="705125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23" name="Shape 923"/>
            <p:cNvGrpSpPr/>
            <p:nvPr/>
          </p:nvGrpSpPr>
          <p:grpSpPr>
            <a:xfrm>
              <a:off x="967150" y="3673750"/>
              <a:ext cx="723000" cy="678600"/>
              <a:chOff x="2055625" y="1272525"/>
              <a:chExt cx="723000" cy="678600"/>
            </a:xfrm>
          </p:grpSpPr>
          <p:sp>
            <p:nvSpPr>
              <p:cNvPr id="924" name="Shape 924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Shape 925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Shape 926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927" name="Shape 92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731486" y="3687024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8" name="Shape 92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451388" y="3673750"/>
              <a:ext cx="926261" cy="705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Shape 933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Isolation Segments: UX in ERT</a:t>
            </a:r>
            <a:endParaRPr/>
          </a:p>
        </p:txBody>
      </p:sp>
      <p:pic>
        <p:nvPicPr>
          <p:cNvPr id="934" name="Shape 9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0637" y="895350"/>
            <a:ext cx="6562800" cy="30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935" name="Shape 935"/>
          <p:cNvSpPr txBox="1"/>
          <p:nvPr/>
        </p:nvSpPr>
        <p:spPr>
          <a:xfrm>
            <a:off x="446087" y="4086225"/>
            <a:ext cx="79914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1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Administrators will need to use </a:t>
            </a:r>
            <a:r>
              <a:rPr lang="en-US" sz="1800" b="1" i="1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the replicator binary</a:t>
            </a:r>
            <a:r>
              <a:rPr lang="en-US" sz="1800" b="1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create multiple segments.</a:t>
            </a:r>
            <a:endParaRPr/>
          </a:p>
        </p:txBody>
      </p:sp>
      <p:grpSp>
        <p:nvGrpSpPr>
          <p:cNvPr id="936" name="Shape 936"/>
          <p:cNvGrpSpPr/>
          <p:nvPr/>
        </p:nvGrpSpPr>
        <p:grpSpPr>
          <a:xfrm>
            <a:off x="77310" y="4777928"/>
            <a:ext cx="1466316" cy="217093"/>
            <a:chOff x="175388" y="3660500"/>
            <a:chExt cx="3202262" cy="718375"/>
          </a:xfrm>
        </p:grpSpPr>
        <p:pic>
          <p:nvPicPr>
            <p:cNvPr id="937" name="Shape 93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75388" y="3660500"/>
              <a:ext cx="705125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38" name="Shape 938"/>
            <p:cNvGrpSpPr/>
            <p:nvPr/>
          </p:nvGrpSpPr>
          <p:grpSpPr>
            <a:xfrm>
              <a:off x="967150" y="3673750"/>
              <a:ext cx="723000" cy="678600"/>
              <a:chOff x="2055625" y="1272525"/>
              <a:chExt cx="723000" cy="678600"/>
            </a:xfrm>
          </p:grpSpPr>
          <p:sp>
            <p:nvSpPr>
              <p:cNvPr id="939" name="Shape 939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Shape 940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Shape 941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942" name="Shape 94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731486" y="3687024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3" name="Shape 94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451388" y="3673750"/>
              <a:ext cx="926261" cy="705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411480" y="347473"/>
            <a:ext cx="5303400" cy="2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3000"/>
              <a:t>Key Themes</a:t>
            </a:r>
            <a:endParaRPr sz="3000"/>
          </a:p>
        </p:txBody>
      </p:sp>
      <p:pic>
        <p:nvPicPr>
          <p:cNvPr id="300" name="Shape 3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963" y="1201175"/>
            <a:ext cx="705125" cy="705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1" name="Shape 301"/>
          <p:cNvGrpSpPr/>
          <p:nvPr/>
        </p:nvGrpSpPr>
        <p:grpSpPr>
          <a:xfrm>
            <a:off x="798750" y="2077488"/>
            <a:ext cx="723000" cy="678600"/>
            <a:chOff x="2055625" y="1272525"/>
            <a:chExt cx="723000" cy="678600"/>
          </a:xfrm>
        </p:grpSpPr>
        <p:sp>
          <p:nvSpPr>
            <p:cNvPr id="302" name="Shape 302"/>
            <p:cNvSpPr/>
            <p:nvPr/>
          </p:nvSpPr>
          <p:spPr>
            <a:xfrm>
              <a:off x="2055625" y="12725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2208025" y="14249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2360425" y="15773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5" name="Shape 3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973" y="2927299"/>
            <a:ext cx="678577" cy="67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Shape 3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138" y="3777088"/>
            <a:ext cx="926261" cy="70512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Shape 307"/>
          <p:cNvSpPr txBox="1"/>
          <p:nvPr/>
        </p:nvSpPr>
        <p:spPr>
          <a:xfrm>
            <a:off x="1926525" y="1254700"/>
            <a:ext cx="24294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A2C4C9"/>
                </a:solidFill>
              </a:rPr>
              <a:t>Speed</a:t>
            </a:r>
            <a:endParaRPr sz="3000" b="1">
              <a:solidFill>
                <a:srgbClr val="A2C4C9"/>
              </a:solidFill>
            </a:endParaRPr>
          </a:p>
        </p:txBody>
      </p:sp>
      <p:sp>
        <p:nvSpPr>
          <p:cNvPr id="308" name="Shape 308"/>
          <p:cNvSpPr txBox="1"/>
          <p:nvPr/>
        </p:nvSpPr>
        <p:spPr>
          <a:xfrm>
            <a:off x="1948850" y="2132100"/>
            <a:ext cx="24294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A2C4C9"/>
                </a:solidFill>
              </a:rPr>
              <a:t>Scale</a:t>
            </a:r>
            <a:endParaRPr sz="3000" b="1">
              <a:solidFill>
                <a:srgbClr val="A2C4C9"/>
              </a:solidFill>
            </a:endParaRPr>
          </a:p>
        </p:txBody>
      </p:sp>
      <p:sp>
        <p:nvSpPr>
          <p:cNvPr id="309" name="Shape 309"/>
          <p:cNvSpPr txBox="1"/>
          <p:nvPr/>
        </p:nvSpPr>
        <p:spPr>
          <a:xfrm>
            <a:off x="1948850" y="2981900"/>
            <a:ext cx="24294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A2C4C9"/>
                </a:solidFill>
              </a:rPr>
              <a:t>Security</a:t>
            </a:r>
            <a:endParaRPr sz="3000" b="1">
              <a:solidFill>
                <a:srgbClr val="A2C4C9"/>
              </a:solidFill>
            </a:endParaRPr>
          </a:p>
        </p:txBody>
      </p:sp>
      <p:sp>
        <p:nvSpPr>
          <p:cNvPr id="310" name="Shape 310"/>
          <p:cNvSpPr txBox="1"/>
          <p:nvPr/>
        </p:nvSpPr>
        <p:spPr>
          <a:xfrm>
            <a:off x="1948850" y="3844963"/>
            <a:ext cx="24294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A2C4C9"/>
                </a:solidFill>
              </a:rPr>
              <a:t>Stability</a:t>
            </a:r>
            <a:endParaRPr sz="3000" b="1">
              <a:solidFill>
                <a:srgbClr val="A2C4C9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Shape 948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Creating Multiple Isolation Segments: UX</a:t>
            </a:r>
            <a:endParaRPr/>
          </a:p>
        </p:txBody>
      </p:sp>
      <p:pic>
        <p:nvPicPr>
          <p:cNvPr id="949" name="Shape 949"/>
          <p:cNvPicPr preferRelativeResize="0"/>
          <p:nvPr/>
        </p:nvPicPr>
        <p:blipFill rotWithShape="1">
          <a:blip r:embed="rId3">
            <a:alphaModFix/>
          </a:blip>
          <a:srcRect r="24431"/>
          <a:stretch/>
        </p:blipFill>
        <p:spPr>
          <a:xfrm>
            <a:off x="4364037" y="968375"/>
            <a:ext cx="4491000" cy="30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0" name="Shape 950" descr="Screen Shot 2017-03-20 at 2.39.43 P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5587" y="2397125"/>
            <a:ext cx="3429000" cy="99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1" name="Shape 951"/>
          <p:cNvCxnSpPr/>
          <p:nvPr/>
        </p:nvCxnSpPr>
        <p:spPr>
          <a:xfrm>
            <a:off x="3684587" y="2892425"/>
            <a:ext cx="2271600" cy="55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triangle" w="lg" len="lg"/>
          </a:ln>
        </p:spPr>
      </p:cxnSp>
      <p:sp>
        <p:nvSpPr>
          <p:cNvPr id="952" name="Shape 952"/>
          <p:cNvSpPr txBox="1"/>
          <p:nvPr/>
        </p:nvSpPr>
        <p:spPr>
          <a:xfrm>
            <a:off x="255587" y="835025"/>
            <a:ext cx="26955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Download the Isolation Segment Tile, then run this command to create additional segment tiles...</a:t>
            </a:r>
            <a:endParaRPr/>
          </a:p>
        </p:txBody>
      </p:sp>
      <p:sp>
        <p:nvSpPr>
          <p:cNvPr id="953" name="Shape 953"/>
          <p:cNvSpPr txBox="1"/>
          <p:nvPr/>
        </p:nvSpPr>
        <p:spPr>
          <a:xfrm>
            <a:off x="255587" y="3384550"/>
            <a:ext cx="26955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...This creates additional segment tiles. From there, you can upload and deploy them.</a:t>
            </a:r>
            <a:endParaRPr/>
          </a:p>
        </p:txBody>
      </p:sp>
      <p:grpSp>
        <p:nvGrpSpPr>
          <p:cNvPr id="954" name="Shape 954"/>
          <p:cNvGrpSpPr/>
          <p:nvPr/>
        </p:nvGrpSpPr>
        <p:grpSpPr>
          <a:xfrm>
            <a:off x="77310" y="4777928"/>
            <a:ext cx="1466316" cy="217093"/>
            <a:chOff x="175388" y="3660500"/>
            <a:chExt cx="3202262" cy="718375"/>
          </a:xfrm>
        </p:grpSpPr>
        <p:pic>
          <p:nvPicPr>
            <p:cNvPr id="955" name="Shape 95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75388" y="3660500"/>
              <a:ext cx="705125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56" name="Shape 956"/>
            <p:cNvGrpSpPr/>
            <p:nvPr/>
          </p:nvGrpSpPr>
          <p:grpSpPr>
            <a:xfrm>
              <a:off x="967150" y="3673750"/>
              <a:ext cx="723000" cy="678600"/>
              <a:chOff x="2055625" y="1272525"/>
              <a:chExt cx="723000" cy="678600"/>
            </a:xfrm>
          </p:grpSpPr>
          <p:sp>
            <p:nvSpPr>
              <p:cNvPr id="957" name="Shape 957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Shape 958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Shape 959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960" name="Shape 96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731486" y="3687024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1" name="Shape 96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451388" y="3673750"/>
              <a:ext cx="926261" cy="705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Shape 967"/>
          <p:cNvSpPr txBox="1">
            <a:spLocks noGrp="1"/>
          </p:cNvSpPr>
          <p:nvPr>
            <p:ph type="body" idx="1"/>
          </p:nvPr>
        </p:nvSpPr>
        <p:spPr>
          <a:xfrm>
            <a:off x="457200" y="876474"/>
            <a:ext cx="8229600" cy="37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What IaaSes are you using or are looking to implement? 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What tool(s) do you use to provision infrastructure?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How many teams are involved in order to provision an application environment?</a:t>
            </a:r>
            <a:endParaRPr/>
          </a:p>
        </p:txBody>
      </p:sp>
      <p:sp>
        <p:nvSpPr>
          <p:cNvPr id="968" name="Shape 968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</a:t>
            </a:r>
            <a:endParaRPr/>
          </a:p>
        </p:txBody>
      </p:sp>
      <p:grpSp>
        <p:nvGrpSpPr>
          <p:cNvPr id="969" name="Shape 969"/>
          <p:cNvGrpSpPr/>
          <p:nvPr/>
        </p:nvGrpSpPr>
        <p:grpSpPr>
          <a:xfrm>
            <a:off x="77310" y="4777928"/>
            <a:ext cx="1466316" cy="217093"/>
            <a:chOff x="175388" y="3660500"/>
            <a:chExt cx="3202262" cy="718375"/>
          </a:xfrm>
        </p:grpSpPr>
        <p:pic>
          <p:nvPicPr>
            <p:cNvPr id="970" name="Shape 97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5388" y="3660500"/>
              <a:ext cx="705125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71" name="Shape 971"/>
            <p:cNvGrpSpPr/>
            <p:nvPr/>
          </p:nvGrpSpPr>
          <p:grpSpPr>
            <a:xfrm>
              <a:off x="967150" y="3673750"/>
              <a:ext cx="723000" cy="678600"/>
              <a:chOff x="2055625" y="1272525"/>
              <a:chExt cx="723000" cy="678600"/>
            </a:xfrm>
          </p:grpSpPr>
          <p:sp>
            <p:nvSpPr>
              <p:cNvPr id="972" name="Shape 972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Shape 973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Shape 974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975" name="Shape 97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31486" y="3687024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6" name="Shape 97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51388" y="3673750"/>
              <a:ext cx="926261" cy="705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Sys Admin’s Dream Haiku</a:t>
            </a:r>
            <a:endParaRPr/>
          </a:p>
        </p:txBody>
      </p:sp>
      <p:sp>
        <p:nvSpPr>
          <p:cNvPr id="316" name="Shape 316"/>
          <p:cNvSpPr txBox="1"/>
          <p:nvPr/>
        </p:nvSpPr>
        <p:spPr>
          <a:xfrm>
            <a:off x="2509837" y="2433637"/>
            <a:ext cx="4792662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Font typeface="Arial"/>
              <a:buNone/>
            </a:pPr>
            <a:r>
              <a:rPr lang="en-US" sz="2400" b="0" i="0" u="non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 go make them a Cloud Foundry,</a:t>
            </a:r>
            <a:endParaRPr/>
          </a:p>
        </p:txBody>
      </p:sp>
      <p:sp>
        <p:nvSpPr>
          <p:cNvPr id="317" name="Shape 317"/>
          <p:cNvSpPr txBox="1"/>
          <p:nvPr/>
        </p:nvSpPr>
        <p:spPr>
          <a:xfrm>
            <a:off x="4270375" y="3240087"/>
            <a:ext cx="3121025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Font typeface="Arial"/>
              <a:buNone/>
            </a:pPr>
            <a:r>
              <a:rPr lang="en-US" sz="2400" b="0" i="0" u="non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 I do not care how   </a:t>
            </a:r>
            <a:endParaRPr/>
          </a:p>
        </p:txBody>
      </p:sp>
      <p:sp>
        <p:nvSpPr>
          <p:cNvPr id="318" name="Shape 318"/>
          <p:cNvSpPr txBox="1"/>
          <p:nvPr/>
        </p:nvSpPr>
        <p:spPr>
          <a:xfrm>
            <a:off x="1736725" y="1601787"/>
            <a:ext cx="3830637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Font typeface="Arial"/>
              <a:buNone/>
            </a:pPr>
            <a:r>
              <a:rPr lang="en-US" sz="2400" b="0" i="0" u="non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Here are my servers,</a:t>
            </a:r>
            <a:endParaRPr/>
          </a:p>
        </p:txBody>
      </p:sp>
      <p:grpSp>
        <p:nvGrpSpPr>
          <p:cNvPr id="319" name="Shape 319"/>
          <p:cNvGrpSpPr/>
          <p:nvPr/>
        </p:nvGrpSpPr>
        <p:grpSpPr>
          <a:xfrm>
            <a:off x="77310" y="4777928"/>
            <a:ext cx="1466316" cy="217093"/>
            <a:chOff x="175388" y="3660500"/>
            <a:chExt cx="3202262" cy="718375"/>
          </a:xfrm>
        </p:grpSpPr>
        <p:pic>
          <p:nvPicPr>
            <p:cNvPr id="320" name="Shape 3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5388" y="3660500"/>
              <a:ext cx="705125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21" name="Shape 321"/>
            <p:cNvGrpSpPr/>
            <p:nvPr/>
          </p:nvGrpSpPr>
          <p:grpSpPr>
            <a:xfrm>
              <a:off x="967150" y="3673750"/>
              <a:ext cx="723000" cy="678600"/>
              <a:chOff x="2055625" y="1272525"/>
              <a:chExt cx="723000" cy="678600"/>
            </a:xfrm>
          </p:grpSpPr>
          <p:sp>
            <p:nvSpPr>
              <p:cNvPr id="322" name="Shape 322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Shape 323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Shape 324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325" name="Shape 3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31486" y="3687024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6" name="Shape 3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51388" y="3673750"/>
              <a:ext cx="926261" cy="705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PCF Core Installation Components</a:t>
            </a:r>
            <a:endParaRPr/>
          </a:p>
        </p:txBody>
      </p:sp>
      <p:pic>
        <p:nvPicPr>
          <p:cNvPr id="332" name="Shape 33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-4452" r="-4452"/>
          <a:stretch/>
        </p:blipFill>
        <p:spPr>
          <a:xfrm>
            <a:off x="457200" y="876300"/>
            <a:ext cx="4038600" cy="371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Shape 333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 t="-112114" b="-112114"/>
          <a:stretch/>
        </p:blipFill>
        <p:spPr>
          <a:xfrm>
            <a:off x="4648200" y="876300"/>
            <a:ext cx="4038600" cy="3717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" name="Shape 334"/>
          <p:cNvGrpSpPr/>
          <p:nvPr/>
        </p:nvGrpSpPr>
        <p:grpSpPr>
          <a:xfrm>
            <a:off x="77310" y="4777928"/>
            <a:ext cx="1466316" cy="217093"/>
            <a:chOff x="175388" y="3660500"/>
            <a:chExt cx="3202262" cy="718375"/>
          </a:xfrm>
        </p:grpSpPr>
        <p:pic>
          <p:nvPicPr>
            <p:cNvPr id="335" name="Shape 3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75388" y="3660500"/>
              <a:ext cx="705125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36" name="Shape 336"/>
            <p:cNvGrpSpPr/>
            <p:nvPr/>
          </p:nvGrpSpPr>
          <p:grpSpPr>
            <a:xfrm>
              <a:off x="967150" y="3673750"/>
              <a:ext cx="723000" cy="678600"/>
              <a:chOff x="2055625" y="1272525"/>
              <a:chExt cx="723000" cy="678600"/>
            </a:xfrm>
          </p:grpSpPr>
          <p:sp>
            <p:nvSpPr>
              <p:cNvPr id="337" name="Shape 337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Shape 338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Shape 339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340" name="Shape 34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731486" y="3687024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1" name="Shape 34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451388" y="3673750"/>
              <a:ext cx="926261" cy="705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xmlns:p14="http://schemas.microsoft.com/office/powerpoint/2010/main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ctrTitle"/>
          </p:nvPr>
        </p:nvSpPr>
        <p:spPr>
          <a:xfrm>
            <a:off x="1192212" y="2103437"/>
            <a:ext cx="60483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/>
              <a:t>Platform </a:t>
            </a:r>
            <a:r>
              <a:rPr lang="en-US"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Installation &amp; Setup</a:t>
            </a:r>
            <a:endParaRPr/>
          </a:p>
        </p:txBody>
      </p:sp>
      <p:sp>
        <p:nvSpPr>
          <p:cNvPr id="347" name="Shape 347"/>
          <p:cNvSpPr txBox="1">
            <a:spLocks noGrp="1"/>
          </p:cNvSpPr>
          <p:nvPr>
            <p:ph type="subTitle" idx="1"/>
          </p:nvPr>
        </p:nvSpPr>
        <p:spPr>
          <a:xfrm>
            <a:off x="1192212" y="2752725"/>
            <a:ext cx="6048300" cy="14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Ops Manager Demo</a:t>
            </a:r>
            <a:endParaRPr/>
          </a:p>
        </p:txBody>
      </p:sp>
      <p:grpSp>
        <p:nvGrpSpPr>
          <p:cNvPr id="348" name="Shape 348"/>
          <p:cNvGrpSpPr/>
          <p:nvPr/>
        </p:nvGrpSpPr>
        <p:grpSpPr>
          <a:xfrm>
            <a:off x="77310" y="4777928"/>
            <a:ext cx="1466316" cy="217093"/>
            <a:chOff x="175388" y="3660500"/>
            <a:chExt cx="3202262" cy="718375"/>
          </a:xfrm>
        </p:grpSpPr>
        <p:pic>
          <p:nvPicPr>
            <p:cNvPr id="349" name="Shape 34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5388" y="3660500"/>
              <a:ext cx="705125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50" name="Shape 350"/>
            <p:cNvGrpSpPr/>
            <p:nvPr/>
          </p:nvGrpSpPr>
          <p:grpSpPr>
            <a:xfrm>
              <a:off x="967150" y="3673750"/>
              <a:ext cx="723000" cy="678600"/>
              <a:chOff x="2055625" y="1272525"/>
              <a:chExt cx="723000" cy="678600"/>
            </a:xfrm>
          </p:grpSpPr>
          <p:sp>
            <p:nvSpPr>
              <p:cNvPr id="351" name="Shape 351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Shape 352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Shape 353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354" name="Shape 35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31486" y="3687024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5" name="Shape 35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51388" y="3673750"/>
              <a:ext cx="926261" cy="705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Ops Manager and BOSH </a:t>
            </a:r>
            <a:endParaRPr/>
          </a:p>
        </p:txBody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457200" y="876300"/>
            <a:ext cx="8229600" cy="1839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Ops Manager is a user interface on top of BOSH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you install or make changes in Ops Manager, BOSH-level changes are being made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tile is tied to a bosh deployment</a:t>
            </a:r>
            <a:endParaRPr/>
          </a:p>
          <a:p>
            <a:pPr marL="742950" marR="0" lvl="1" indent="-1841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13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2" name="Shape 3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84350" y="2130425"/>
            <a:ext cx="5892800" cy="248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Shape 3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87687" y="2887662"/>
            <a:ext cx="796925" cy="5064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4" name="Shape 364"/>
          <p:cNvGrpSpPr/>
          <p:nvPr/>
        </p:nvGrpSpPr>
        <p:grpSpPr>
          <a:xfrm>
            <a:off x="77310" y="4777928"/>
            <a:ext cx="1466316" cy="217093"/>
            <a:chOff x="175388" y="3660500"/>
            <a:chExt cx="3202262" cy="718375"/>
          </a:xfrm>
        </p:grpSpPr>
        <p:pic>
          <p:nvPicPr>
            <p:cNvPr id="365" name="Shape 36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75388" y="3660500"/>
              <a:ext cx="705125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66" name="Shape 366"/>
            <p:cNvGrpSpPr/>
            <p:nvPr/>
          </p:nvGrpSpPr>
          <p:grpSpPr>
            <a:xfrm>
              <a:off x="967150" y="3673750"/>
              <a:ext cx="723000" cy="678600"/>
              <a:chOff x="2055625" y="1272525"/>
              <a:chExt cx="723000" cy="678600"/>
            </a:xfrm>
          </p:grpSpPr>
          <p:sp>
            <p:nvSpPr>
              <p:cNvPr id="367" name="Shape 367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Shape 368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Shape 369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370" name="Shape 37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731486" y="3687024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1" name="Shape 37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451388" y="3673750"/>
              <a:ext cx="926261" cy="705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xmlns:p14="http://schemas.microsoft.com/office/powerpoint/2010/main"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/>
        </p:nvSpPr>
        <p:spPr>
          <a:xfrm>
            <a:off x="2289175" y="2870200"/>
            <a:ext cx="4479900" cy="1474800"/>
          </a:xfrm>
          <a:prstGeom prst="roundRect">
            <a:avLst>
              <a:gd name="adj" fmla="val 62"/>
            </a:avLst>
          </a:prstGeom>
          <a:solidFill>
            <a:srgbClr val="EEEEEE"/>
          </a:solidFill>
          <a:ln w="9525" cap="flat" cmpd="sng">
            <a:solidFill>
              <a:srgbClr val="80808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BOSH Functionality</a:t>
            </a: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2413000" y="3987800"/>
            <a:ext cx="879600" cy="263400"/>
          </a:xfrm>
          <a:prstGeom prst="roundRect">
            <a:avLst>
              <a:gd name="adj" fmla="val 77"/>
            </a:avLst>
          </a:prstGeom>
          <a:solidFill>
            <a:srgbClr val="CFE7F5"/>
          </a:solidFill>
          <a:ln w="9525" cap="flat" cmpd="sng">
            <a:solidFill>
              <a:srgbClr val="80808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</a:t>
            </a:r>
            <a:endParaRPr sz="1200"/>
          </a:p>
        </p:txBody>
      </p:sp>
      <p:sp>
        <p:nvSpPr>
          <p:cNvPr id="379" name="Shape 379"/>
          <p:cNvSpPr txBox="1"/>
          <p:nvPr/>
        </p:nvSpPr>
        <p:spPr>
          <a:xfrm>
            <a:off x="5272087" y="3836987"/>
            <a:ext cx="604837" cy="525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</a:pPr>
            <a:r>
              <a:rPr lang="en-US" sz="3400" b="0" i="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</p:txBody>
      </p:sp>
      <p:sp>
        <p:nvSpPr>
          <p:cNvPr id="380" name="Shape 380"/>
          <p:cNvSpPr/>
          <p:nvPr/>
        </p:nvSpPr>
        <p:spPr>
          <a:xfrm>
            <a:off x="457200" y="990600"/>
            <a:ext cx="8212137" cy="1470025"/>
          </a:xfrm>
          <a:prstGeom prst="roundRect">
            <a:avLst>
              <a:gd name="adj" fmla="val 62"/>
            </a:avLst>
          </a:prstGeom>
          <a:solidFill>
            <a:srgbClr val="EEEEEE"/>
          </a:solidFill>
          <a:ln w="9525" cap="flat" cmpd="sng">
            <a:solidFill>
              <a:srgbClr val="80808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</a:pPr>
            <a:r>
              <a:rPr lang="en-US" sz="1800" b="1" i="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BOSH</a:t>
            </a:r>
            <a:endParaRPr/>
          </a:p>
        </p:txBody>
      </p:sp>
      <p:sp>
        <p:nvSpPr>
          <p:cNvPr id="381" name="Shape 381"/>
          <p:cNvSpPr/>
          <p:nvPr/>
        </p:nvSpPr>
        <p:spPr>
          <a:xfrm>
            <a:off x="652462" y="1968500"/>
            <a:ext cx="7848600" cy="368300"/>
          </a:xfrm>
          <a:prstGeom prst="roundRect">
            <a:avLst>
              <a:gd name="adj" fmla="val 62"/>
            </a:avLst>
          </a:prstGeom>
          <a:solidFill>
            <a:srgbClr val="D1EFEC"/>
          </a:solidFill>
          <a:ln w="9525" cap="flat" cmpd="sng">
            <a:solidFill>
              <a:srgbClr val="2F9189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63500" dist="23000" dir="540000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</a:pPr>
            <a:r>
              <a:rPr lang="en-US" sz="1400" b="0" i="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BOSH Cloud Provider Interface (CPI)</a:t>
            </a:r>
            <a:endParaRPr/>
          </a:p>
        </p:txBody>
      </p:sp>
      <p:sp>
        <p:nvSpPr>
          <p:cNvPr id="382" name="Shape 382"/>
          <p:cNvSpPr/>
          <p:nvPr/>
        </p:nvSpPr>
        <p:spPr>
          <a:xfrm>
            <a:off x="4391025" y="2552700"/>
            <a:ext cx="274637" cy="246062"/>
          </a:xfrm>
          <a:prstGeom prst="downArrow">
            <a:avLst>
              <a:gd name="adj1" fmla="val 14421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Shape 383"/>
          <p:cNvSpPr txBox="1"/>
          <p:nvPr/>
        </p:nvSpPr>
        <p:spPr>
          <a:xfrm>
            <a:off x="652462" y="1381125"/>
            <a:ext cx="1236662" cy="468312"/>
          </a:xfrm>
          <a:prstGeom prst="rect">
            <a:avLst/>
          </a:prstGeom>
          <a:solidFill>
            <a:srgbClr val="D1EFEC"/>
          </a:solidFill>
          <a:ln w="9525" cap="flat" cmpd="sng">
            <a:solidFill>
              <a:srgbClr val="2F9189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63500" dist="23000" dir="540000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</a:pPr>
            <a:r>
              <a:rPr lang="en-US" sz="1400" b="0" i="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Software Deployment</a:t>
            </a:r>
            <a:endParaRPr/>
          </a:p>
        </p:txBody>
      </p:sp>
      <p:sp>
        <p:nvSpPr>
          <p:cNvPr id="384" name="Shape 384"/>
          <p:cNvSpPr txBox="1"/>
          <p:nvPr/>
        </p:nvSpPr>
        <p:spPr>
          <a:xfrm>
            <a:off x="1973262" y="1381125"/>
            <a:ext cx="1235075" cy="468312"/>
          </a:xfrm>
          <a:prstGeom prst="rect">
            <a:avLst/>
          </a:prstGeom>
          <a:solidFill>
            <a:srgbClr val="D1EFEC"/>
          </a:solidFill>
          <a:ln w="9525" cap="flat" cmpd="sng">
            <a:solidFill>
              <a:srgbClr val="2F9189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63500" dist="23000" dir="540000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</a:pPr>
            <a:r>
              <a:rPr lang="en-US" sz="1400" b="0" i="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Monitoring</a:t>
            </a:r>
            <a:endParaRPr/>
          </a:p>
        </p:txBody>
      </p:sp>
      <p:sp>
        <p:nvSpPr>
          <p:cNvPr id="385" name="Shape 385"/>
          <p:cNvSpPr txBox="1"/>
          <p:nvPr/>
        </p:nvSpPr>
        <p:spPr>
          <a:xfrm>
            <a:off x="5937250" y="1376362"/>
            <a:ext cx="1235075" cy="466725"/>
          </a:xfrm>
          <a:prstGeom prst="rect">
            <a:avLst/>
          </a:prstGeom>
          <a:solidFill>
            <a:srgbClr val="D1EFEC"/>
          </a:solidFill>
          <a:ln w="9525" cap="flat" cmpd="sng">
            <a:solidFill>
              <a:srgbClr val="2F9189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63500" dist="23000" dir="540000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</a:pPr>
            <a:r>
              <a:rPr lang="en-US" sz="1400" b="0" i="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Resource Provisioning</a:t>
            </a:r>
            <a:endParaRPr/>
          </a:p>
        </p:txBody>
      </p:sp>
      <p:sp>
        <p:nvSpPr>
          <p:cNvPr id="386" name="Shape 386"/>
          <p:cNvSpPr txBox="1"/>
          <p:nvPr/>
        </p:nvSpPr>
        <p:spPr>
          <a:xfrm>
            <a:off x="3292475" y="1381125"/>
            <a:ext cx="1236662" cy="468312"/>
          </a:xfrm>
          <a:prstGeom prst="rect">
            <a:avLst/>
          </a:prstGeom>
          <a:solidFill>
            <a:srgbClr val="D1EFEC"/>
          </a:solidFill>
          <a:ln w="9525" cap="flat" cmpd="sng">
            <a:solidFill>
              <a:srgbClr val="2F9189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63500" dist="23000" dir="540000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</a:pPr>
            <a:r>
              <a:rPr lang="en-US" sz="1400" b="0" i="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Software Updates</a:t>
            </a:r>
            <a:endParaRPr/>
          </a:p>
        </p:txBody>
      </p:sp>
      <p:sp>
        <p:nvSpPr>
          <p:cNvPr id="387" name="Shape 387"/>
          <p:cNvSpPr txBox="1"/>
          <p:nvPr/>
        </p:nvSpPr>
        <p:spPr>
          <a:xfrm>
            <a:off x="7265987" y="1381125"/>
            <a:ext cx="1235075" cy="468312"/>
          </a:xfrm>
          <a:prstGeom prst="rect">
            <a:avLst/>
          </a:prstGeom>
          <a:solidFill>
            <a:srgbClr val="D1EFEC"/>
          </a:solidFill>
          <a:ln w="9525" cap="flat" cmpd="sng">
            <a:solidFill>
              <a:srgbClr val="2F9189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63500" dist="23000" dir="540000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</a:pPr>
            <a:r>
              <a:rPr lang="en-US" sz="1400" b="0" i="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Failure Recovery</a:t>
            </a:r>
            <a:endParaRPr/>
          </a:p>
        </p:txBody>
      </p:sp>
      <p:sp>
        <p:nvSpPr>
          <p:cNvPr id="388" name="Shape 388"/>
          <p:cNvSpPr txBox="1"/>
          <p:nvPr/>
        </p:nvSpPr>
        <p:spPr>
          <a:xfrm>
            <a:off x="4600575" y="1381125"/>
            <a:ext cx="1235075" cy="468312"/>
          </a:xfrm>
          <a:prstGeom prst="rect">
            <a:avLst/>
          </a:prstGeom>
          <a:solidFill>
            <a:srgbClr val="D1EFEC"/>
          </a:solidFill>
          <a:ln w="9525" cap="flat" cmpd="sng">
            <a:solidFill>
              <a:srgbClr val="2F9189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63500" dist="23000" dir="540000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</a:pPr>
            <a:r>
              <a:rPr lang="en-US" sz="1400" b="0" i="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Process Management</a:t>
            </a:r>
            <a:endParaRPr/>
          </a:p>
        </p:txBody>
      </p:sp>
      <p:sp>
        <p:nvSpPr>
          <p:cNvPr id="389" name="Shape 389"/>
          <p:cNvSpPr/>
          <p:nvPr/>
        </p:nvSpPr>
        <p:spPr>
          <a:xfrm>
            <a:off x="2413000" y="2927350"/>
            <a:ext cx="4237037" cy="284162"/>
          </a:xfrm>
          <a:prstGeom prst="roundRect">
            <a:avLst>
              <a:gd name="adj" fmla="val 77"/>
            </a:avLst>
          </a:prstGeom>
          <a:solidFill>
            <a:srgbClr val="CFE7F5"/>
          </a:solidFill>
          <a:ln w="9525" cap="flat" cmpd="sng">
            <a:solidFill>
              <a:srgbClr val="80808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IaaS Application Provider Interface (API)</a:t>
            </a:r>
            <a:endParaRPr/>
          </a:p>
        </p:txBody>
      </p:sp>
      <p:sp>
        <p:nvSpPr>
          <p:cNvPr id="390" name="Shape 390"/>
          <p:cNvSpPr/>
          <p:nvPr/>
        </p:nvSpPr>
        <p:spPr>
          <a:xfrm>
            <a:off x="3430587" y="3987800"/>
            <a:ext cx="879475" cy="263525"/>
          </a:xfrm>
          <a:prstGeom prst="roundRect">
            <a:avLst>
              <a:gd name="adj" fmla="val 77"/>
            </a:avLst>
          </a:prstGeom>
          <a:solidFill>
            <a:srgbClr val="CFE7F5"/>
          </a:solidFill>
          <a:ln w="9525" cap="flat" cmpd="sng">
            <a:solidFill>
              <a:srgbClr val="80808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</a:t>
            </a:r>
            <a:endParaRPr sz="1200"/>
          </a:p>
        </p:txBody>
      </p:sp>
      <p:sp>
        <p:nvSpPr>
          <p:cNvPr id="391" name="Shape 391"/>
          <p:cNvSpPr/>
          <p:nvPr/>
        </p:nvSpPr>
        <p:spPr>
          <a:xfrm>
            <a:off x="4449762" y="3984625"/>
            <a:ext cx="879475" cy="261937"/>
          </a:xfrm>
          <a:prstGeom prst="roundRect">
            <a:avLst>
              <a:gd name="adj" fmla="val 77"/>
            </a:avLst>
          </a:prstGeom>
          <a:solidFill>
            <a:srgbClr val="CFE7F5"/>
          </a:solidFill>
          <a:ln w="9525" cap="flat" cmpd="sng">
            <a:solidFill>
              <a:srgbClr val="80808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</a:t>
            </a:r>
            <a:endParaRPr sz="1200"/>
          </a:p>
        </p:txBody>
      </p:sp>
      <p:sp>
        <p:nvSpPr>
          <p:cNvPr id="392" name="Shape 392"/>
          <p:cNvSpPr/>
          <p:nvPr/>
        </p:nvSpPr>
        <p:spPr>
          <a:xfrm>
            <a:off x="5759450" y="3971925"/>
            <a:ext cx="879475" cy="261937"/>
          </a:xfrm>
          <a:prstGeom prst="roundRect">
            <a:avLst>
              <a:gd name="adj" fmla="val 77"/>
            </a:avLst>
          </a:prstGeom>
          <a:solidFill>
            <a:srgbClr val="CFE7F5"/>
          </a:solidFill>
          <a:ln w="9525" cap="flat" cmpd="sng">
            <a:solidFill>
              <a:srgbClr val="80808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</a:t>
            </a:r>
            <a:endParaRPr sz="1200"/>
          </a:p>
        </p:txBody>
      </p:sp>
      <p:sp>
        <p:nvSpPr>
          <p:cNvPr id="393" name="Shape 393"/>
          <p:cNvSpPr txBox="1"/>
          <p:nvPr/>
        </p:nvSpPr>
        <p:spPr>
          <a:xfrm>
            <a:off x="3146425" y="3281362"/>
            <a:ext cx="2946400" cy="58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</a:pPr>
            <a:r>
              <a:rPr lang="en-US" sz="1800" b="1" i="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IaaS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Arial"/>
              <a:buNone/>
            </a:pPr>
            <a:r>
              <a:rPr lang="en-US" sz="1400" b="0" i="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(AWS, vSphere, OpenStack, etc.)</a:t>
            </a:r>
            <a:endParaRPr/>
          </a:p>
        </p:txBody>
      </p:sp>
      <p:grpSp>
        <p:nvGrpSpPr>
          <p:cNvPr id="394" name="Shape 394"/>
          <p:cNvGrpSpPr/>
          <p:nvPr/>
        </p:nvGrpSpPr>
        <p:grpSpPr>
          <a:xfrm>
            <a:off x="77310" y="4777928"/>
            <a:ext cx="1466316" cy="217093"/>
            <a:chOff x="175388" y="3660500"/>
            <a:chExt cx="3202262" cy="718375"/>
          </a:xfrm>
        </p:grpSpPr>
        <p:pic>
          <p:nvPicPr>
            <p:cNvPr id="395" name="Shape 39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5388" y="3660500"/>
              <a:ext cx="705125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96" name="Shape 396"/>
            <p:cNvGrpSpPr/>
            <p:nvPr/>
          </p:nvGrpSpPr>
          <p:grpSpPr>
            <a:xfrm>
              <a:off x="967150" y="3673750"/>
              <a:ext cx="723000" cy="678600"/>
              <a:chOff x="2055625" y="1272525"/>
              <a:chExt cx="723000" cy="678600"/>
            </a:xfrm>
          </p:grpSpPr>
          <p:sp>
            <p:nvSpPr>
              <p:cNvPr id="397" name="Shape 397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Shape 398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Shape 399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400" name="Shape 40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31486" y="3687024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1" name="Shape 40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51388" y="3673750"/>
              <a:ext cx="926261" cy="705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xmlns:p14="http://schemas.microsoft.com/office/powerpoint/2010/main"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/>
        </p:nvSpPr>
        <p:spPr>
          <a:xfrm>
            <a:off x="8553450" y="5019675"/>
            <a:ext cx="53340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fld id="{00000000-1234-1234-1234-123412341234}" type="slidenum">
              <a:rPr lang="en-US" sz="8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/>
          </a:p>
        </p:txBody>
      </p:sp>
      <p:sp>
        <p:nvSpPr>
          <p:cNvPr id="407" name="Shape 407"/>
          <p:cNvSpPr txBox="1"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BOSH Deployment Components</a:t>
            </a:r>
            <a:endParaRPr/>
          </a:p>
        </p:txBody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457200" y="876300"/>
            <a:ext cx="8229600" cy="267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Stemcell: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template VM used for the cluster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Release: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and information on how to build the VMs in a cluster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Manifest: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Describes the cluster using configuration (YAML file)</a:t>
            </a:r>
            <a:endParaRPr/>
          </a:p>
        </p:txBody>
      </p:sp>
      <p:grpSp>
        <p:nvGrpSpPr>
          <p:cNvPr id="409" name="Shape 409"/>
          <p:cNvGrpSpPr/>
          <p:nvPr/>
        </p:nvGrpSpPr>
        <p:grpSpPr>
          <a:xfrm>
            <a:off x="1143000" y="2906712"/>
            <a:ext cx="7010400" cy="1492250"/>
            <a:chOff x="0" y="0"/>
            <a:chExt cx="2147483647" cy="2147483647"/>
          </a:xfrm>
        </p:grpSpPr>
        <p:grpSp>
          <p:nvGrpSpPr>
            <p:cNvPr id="410" name="Shape 410"/>
            <p:cNvGrpSpPr/>
            <p:nvPr/>
          </p:nvGrpSpPr>
          <p:grpSpPr>
            <a:xfrm>
              <a:off x="0" y="321800108"/>
              <a:ext cx="535898231" cy="1676682221"/>
              <a:chOff x="1143000" y="4173537"/>
              <a:chExt cx="1749424" cy="1554162"/>
            </a:xfrm>
          </p:grpSpPr>
          <p:sp>
            <p:nvSpPr>
              <p:cNvPr id="411" name="Shape 411"/>
              <p:cNvSpPr/>
              <p:nvPr/>
            </p:nvSpPr>
            <p:spPr>
              <a:xfrm>
                <a:off x="1143000" y="4173537"/>
                <a:ext cx="1519237" cy="1336675"/>
              </a:xfrm>
              <a:prstGeom prst="roundRect">
                <a:avLst>
                  <a:gd name="adj" fmla="val 173"/>
                </a:avLst>
              </a:prstGeom>
              <a:gradFill>
                <a:gsLst>
                  <a:gs pos="0">
                    <a:srgbClr val="29756E"/>
                  </a:gs>
                  <a:gs pos="100000">
                    <a:srgbClr val="66ADA7"/>
                  </a:gs>
                </a:gsLst>
                <a:lin ang="5400000" scaled="0"/>
              </a:gradFill>
              <a:ln>
                <a:noFill/>
              </a:ln>
              <a:effectLst>
                <a:outerShdw blurRad="63500">
                  <a:srgbClr val="808080">
                    <a:alpha val="7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Shape 412"/>
              <p:cNvSpPr txBox="1"/>
              <p:nvPr/>
            </p:nvSpPr>
            <p:spPr>
              <a:xfrm>
                <a:off x="1265237" y="4248150"/>
                <a:ext cx="1274762" cy="7159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Font typeface="Arial"/>
                  <a:buNone/>
                </a:pPr>
                <a:r>
                  <a:rPr lang="en-US" sz="2200" b="1" i="0" u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Stemcell</a:t>
                </a:r>
                <a:endParaRPr/>
              </a:p>
            </p:txBody>
          </p:sp>
          <p:sp>
            <p:nvSpPr>
              <p:cNvPr id="413" name="Shape 413"/>
              <p:cNvSpPr txBox="1"/>
              <p:nvPr/>
            </p:nvSpPr>
            <p:spPr>
              <a:xfrm>
                <a:off x="1617662" y="5011737"/>
                <a:ext cx="1274762" cy="7159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DDDDD"/>
                  </a:buClr>
                  <a:buFont typeface="Arial"/>
                  <a:buNone/>
                </a:pPr>
                <a:r>
                  <a:rPr lang="en-US" sz="1800" b="1" i="0" u="none">
                    <a:solidFill>
                      <a:srgbClr val="DDDDDD"/>
                    </a:solidFill>
                    <a:latin typeface="Arial"/>
                    <a:ea typeface="Arial"/>
                    <a:cs typeface="Arial"/>
                    <a:sym typeface="Arial"/>
                  </a:rPr>
                  <a:t>Agent  </a:t>
                </a:r>
                <a:endParaRPr/>
              </a:p>
            </p:txBody>
          </p:sp>
        </p:grpSp>
        <p:grpSp>
          <p:nvGrpSpPr>
            <p:cNvPr id="414" name="Shape 414"/>
            <p:cNvGrpSpPr/>
            <p:nvPr/>
          </p:nvGrpSpPr>
          <p:grpSpPr>
            <a:xfrm>
              <a:off x="1506545494" y="269577266"/>
              <a:ext cx="640938152" cy="1624320122"/>
              <a:chOff x="0" y="0"/>
              <a:chExt cx="2147483647" cy="2147483647"/>
            </a:xfrm>
          </p:grpSpPr>
          <p:sp>
            <p:nvSpPr>
              <p:cNvPr id="415" name="Shape 415"/>
              <p:cNvSpPr txBox="1"/>
              <p:nvPr/>
            </p:nvSpPr>
            <p:spPr>
              <a:xfrm>
                <a:off x="0" y="1637041280"/>
                <a:ext cx="2147483647" cy="5104423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9756E"/>
                  </a:buClr>
                  <a:buFont typeface="Arial"/>
                  <a:buNone/>
                </a:pPr>
                <a:r>
                  <a:rPr lang="en-US" sz="1800" b="1" i="0" u="none">
                    <a:solidFill>
                      <a:srgbClr val="29756E"/>
                    </a:solidFill>
                    <a:latin typeface="Arial"/>
                    <a:ea typeface="Arial"/>
                    <a:cs typeface="Arial"/>
                    <a:sym typeface="Arial"/>
                  </a:rPr>
                  <a:t>Manifest</a:t>
                </a:r>
                <a:endParaRPr/>
              </a:p>
            </p:txBody>
          </p:sp>
          <p:pic>
            <p:nvPicPr>
              <p:cNvPr id="416" name="Shape 416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663145848" y="0"/>
                <a:ext cx="819562695" cy="136218638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17" name="Shape 417"/>
            <p:cNvGrpSpPr/>
            <p:nvPr/>
          </p:nvGrpSpPr>
          <p:grpSpPr>
            <a:xfrm>
              <a:off x="709992228" y="0"/>
              <a:ext cx="694430728" cy="2147483647"/>
              <a:chOff x="0" y="0"/>
              <a:chExt cx="2147483646" cy="2147483647"/>
            </a:xfrm>
          </p:grpSpPr>
          <p:grpSp>
            <p:nvGrpSpPr>
              <p:cNvPr id="418" name="Shape 418"/>
              <p:cNvGrpSpPr/>
              <p:nvPr/>
            </p:nvGrpSpPr>
            <p:grpSpPr>
              <a:xfrm>
                <a:off x="0" y="0"/>
                <a:ext cx="2147483646" cy="1676682240"/>
                <a:chOff x="3460750" y="4230687"/>
                <a:chExt cx="2266950" cy="1554162"/>
              </a:xfrm>
            </p:grpSpPr>
            <p:pic>
              <p:nvPicPr>
                <p:cNvPr id="419" name="Shape 419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4106862" y="4230687"/>
                  <a:ext cx="1281112" cy="155416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420" name="Shape 420"/>
                <p:cNvSpPr txBox="1"/>
                <p:nvPr/>
              </p:nvSpPr>
              <p:spPr>
                <a:xfrm>
                  <a:off x="3460750" y="4376737"/>
                  <a:ext cx="2266950" cy="5381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21" name="Shape 421"/>
              <p:cNvSpPr txBox="1"/>
              <p:nvPr/>
            </p:nvSpPr>
            <p:spPr>
              <a:xfrm>
                <a:off x="560932779" y="1761392267"/>
                <a:ext cx="1299317851" cy="3860913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9756E"/>
                  </a:buClr>
                  <a:buFont typeface="Arial"/>
                  <a:buNone/>
                </a:pPr>
                <a:r>
                  <a:rPr lang="en-US" sz="1800" b="1" i="0" u="none">
                    <a:solidFill>
                      <a:srgbClr val="29756E"/>
                    </a:solidFill>
                    <a:latin typeface="Arial"/>
                    <a:ea typeface="Arial"/>
                    <a:cs typeface="Arial"/>
                    <a:sym typeface="Arial"/>
                  </a:rPr>
                  <a:t>Release</a:t>
                </a:r>
                <a:endParaRPr/>
              </a:p>
            </p:txBody>
          </p:sp>
        </p:grpSp>
      </p:grpSp>
      <p:grpSp>
        <p:nvGrpSpPr>
          <p:cNvPr id="422" name="Shape 422"/>
          <p:cNvGrpSpPr/>
          <p:nvPr/>
        </p:nvGrpSpPr>
        <p:grpSpPr>
          <a:xfrm>
            <a:off x="77310" y="4777928"/>
            <a:ext cx="1466316" cy="217093"/>
            <a:chOff x="175388" y="3660500"/>
            <a:chExt cx="3202262" cy="718375"/>
          </a:xfrm>
        </p:grpSpPr>
        <p:pic>
          <p:nvPicPr>
            <p:cNvPr id="423" name="Shape 4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75388" y="3660500"/>
              <a:ext cx="705125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24" name="Shape 424"/>
            <p:cNvGrpSpPr/>
            <p:nvPr/>
          </p:nvGrpSpPr>
          <p:grpSpPr>
            <a:xfrm>
              <a:off x="967150" y="3673750"/>
              <a:ext cx="723000" cy="678600"/>
              <a:chOff x="2055625" y="1272525"/>
              <a:chExt cx="723000" cy="678600"/>
            </a:xfrm>
          </p:grpSpPr>
          <p:sp>
            <p:nvSpPr>
              <p:cNvPr id="425" name="Shape 425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Shape 426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Shape 427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428" name="Shape 42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731486" y="3687024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9" name="Shape 42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451388" y="3673750"/>
              <a:ext cx="926261" cy="705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xmlns:p14="http://schemas.microsoft.com/office/powerpoint/2010/main">
    <p:fade thruBlk="1"/>
  </p:transition>
</p:sld>
</file>

<file path=ppt/theme/theme1.xml><?xml version="1.0" encoding="utf-8"?>
<a:theme xmlns:a="http://schemas.openxmlformats.org/drawingml/2006/main" name="4__cfdev-pivotal-template-16-9a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_cfdev-pivotal-template-16-9a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_cfdev-pivotal-template-16-9a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Pivotal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E675B"/>
      </a:accent1>
      <a:accent2>
        <a:srgbClr val="18B4C1"/>
      </a:accent2>
      <a:accent3>
        <a:srgbClr val="1B6FB8"/>
      </a:accent3>
      <a:accent4>
        <a:srgbClr val="6C3F75"/>
      </a:accent4>
      <a:accent5>
        <a:srgbClr val="121A20"/>
      </a:accent5>
      <a:accent6>
        <a:srgbClr val="7A7A7A"/>
      </a:accent6>
      <a:hlink>
        <a:srgbClr val="18B3C0"/>
      </a:hlink>
      <a:folHlink>
        <a:srgbClr val="6C3F7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_cfdev-pivotal-template-16-9a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_cfdev-pivotal-template-16-9a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__cfdev-pivotal-template-16-9a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1007</Words>
  <Application>Microsoft Macintosh PowerPoint</Application>
  <PresentationFormat>On-screen Show (16:9)</PresentationFormat>
  <Paragraphs>236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Helvetica Neue</vt:lpstr>
      <vt:lpstr>4__cfdev-pivotal-template-16-9a</vt:lpstr>
      <vt:lpstr>3__cfdev-pivotal-template-16-9a</vt:lpstr>
      <vt:lpstr>1__cfdev-pivotal-template-16-9a</vt:lpstr>
      <vt:lpstr>Office Theme</vt:lpstr>
      <vt:lpstr>1__cfdev-pivotal-template-16-9a</vt:lpstr>
      <vt:lpstr>1__cfdev-pivotal-template-16-9a</vt:lpstr>
      <vt:lpstr>1__cfdev-pivotal-template-16-9a</vt:lpstr>
      <vt:lpstr>PowerPoint Presentation</vt:lpstr>
      <vt:lpstr>PowerPoint Presentation</vt:lpstr>
      <vt:lpstr>PowerPoint Presentation</vt:lpstr>
      <vt:lpstr>The Sys Admin’s Dream Haiku</vt:lpstr>
      <vt:lpstr>PCF Core Installation Components</vt:lpstr>
      <vt:lpstr>Platform Installation &amp; Setup</vt:lpstr>
      <vt:lpstr>Ops Manager and BOSH </vt:lpstr>
      <vt:lpstr>BOSH Functionality</vt:lpstr>
      <vt:lpstr>BOSH Deployment Components</vt:lpstr>
      <vt:lpstr>BOSH Deployment (1 of 4)</vt:lpstr>
      <vt:lpstr>BOSH Deployment (2 of 4)</vt:lpstr>
      <vt:lpstr>BOSH Deployment (3 of 4) </vt:lpstr>
      <vt:lpstr>BOSH Deployment (4 of 4) </vt:lpstr>
      <vt:lpstr>Elastic Runtime</vt:lpstr>
      <vt:lpstr>Elastic Runtime</vt:lpstr>
      <vt:lpstr>Platform Installation &amp; Setup</vt:lpstr>
      <vt:lpstr>Application Instances Run Inside Containers</vt:lpstr>
      <vt:lpstr>Network Layout - vSphere</vt:lpstr>
      <vt:lpstr>Network Layout - AWS</vt:lpstr>
      <vt:lpstr>Network Layout - GCP</vt:lpstr>
      <vt:lpstr>Network Layout - Azure</vt:lpstr>
      <vt:lpstr>Networking Prerequisites</vt:lpstr>
      <vt:lpstr>Load Balancer Configuration</vt:lpstr>
      <vt:lpstr>Firewall Prerequisites</vt:lpstr>
      <vt:lpstr>Isolation Segments: Compute Isolation </vt:lpstr>
      <vt:lpstr>Isolation Segments: Routing and Compute Isolation</vt:lpstr>
      <vt:lpstr>Isolation Segments: Management via the API</vt:lpstr>
      <vt:lpstr>Isolation Segments: Management in the cli</vt:lpstr>
      <vt:lpstr>Isolation Segments: UX in ERT</vt:lpstr>
      <vt:lpstr>Creating Multiple Isolation Segments: UX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Paul Hopper</cp:lastModifiedBy>
  <cp:revision>1</cp:revision>
  <dcterms:modified xsi:type="dcterms:W3CDTF">2018-05-19T17:00:27Z</dcterms:modified>
</cp:coreProperties>
</file>