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7" r:id="rId1"/>
    <p:sldMasterId id="2147483718" r:id="rId2"/>
    <p:sldMasterId id="2147483719" r:id="rId3"/>
    <p:sldMasterId id="2147483720" r:id="rId4"/>
    <p:sldMasterId id="2147483721" r:id="rId5"/>
    <p:sldMasterId id="2147483722" r:id="rId6"/>
  </p:sldMasterIdLst>
  <p:notesMasterIdLst>
    <p:notesMasterId r:id="rId2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96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61183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lank logo">
  <p:cSld name=" Blank log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>
  <p:cSld name="Text Bottom Half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lank">
  <p:cSld name="6_Blank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Blank">
  <p:cSld name="9_Blank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lank">
  <p:cSld name="5_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Blank">
  <p:cSld name="11_Blank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with Subtitle and Content">
  <p:cSld name="1_Title with Subtitle and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4_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lank">
  <p:cSld name="7_Blank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lank">
  <p:cSld name="8_Blank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lank">
  <p:cSld name="10_Blank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Blank">
  <p:cSld name="13_Blank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Shape 110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Shape 113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4069" y="4708315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Custom Layout">
  <p:cSld name="22_Custom Layout">
    <p:bg>
      <p:bgPr>
        <a:solidFill>
          <a:schemeClr val="accent5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0"/>
            <a:ext cx="9144000" cy="99300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66713" y="325438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ooter Bar Only">
  <p:cSld name="Footer Bar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366713" y="50184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id="132" name="Shape 132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3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90587" y="27031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90587" y="2633384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894005" y="3709461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with Subtitle and Content">
  <p:cSld name="1_Title with Sub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Verdana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 type="obj">
  <p:cSld name="OBJEC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>
  <p:cSld name="Text Top Half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 type="obj">
  <p:cSld name="OBJEC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055" cy="1889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>
  <p:cSld name="Text Bottom Half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 type="obj">
  <p:cSld name="OBJEC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>
  <p:cSld name="Text Bottom Half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20" Type="http://schemas.openxmlformats.org/officeDocument/2006/relationships/theme" Target="../theme/theme3.xml"/><Relationship Id="rId10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theme" Target="../theme/theme4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2" name="Shape 12" descr="Pivotal_White.png"/>
          <p:cNvPicPr preferRelativeResize="0"/>
          <p:nvPr/>
        </p:nvPicPr>
        <p:blipFill rotWithShape="1">
          <a:blip r:embed="rId3">
            <a:alphaModFix/>
          </a:blip>
          <a:srcRect l="20050" t="21652" r="18528" b="2649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4" name="Shape 24" descr="Pivotal_White.png"/>
          <p:cNvPicPr preferRelativeResize="0"/>
          <p:nvPr/>
        </p:nvPicPr>
        <p:blipFill rotWithShape="1">
          <a:blip r:embed="rId14">
            <a:alphaModFix/>
          </a:blip>
          <a:srcRect l="20050" t="21652" r="18528" b="2649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46" name="Shape 146" descr="Pivotal_White.png"/>
          <p:cNvPicPr preferRelativeResize="0"/>
          <p:nvPr/>
        </p:nvPicPr>
        <p:blipFill rotWithShape="1">
          <a:blip r:embed="rId15">
            <a:alphaModFix/>
          </a:blip>
          <a:srcRect l="20054" t="21648" r="18524" b="26497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89" name="Shape 189" descr="Pivotal_White.png"/>
          <p:cNvPicPr preferRelativeResize="0"/>
          <p:nvPr/>
        </p:nvPicPr>
        <p:blipFill rotWithShape="1">
          <a:blip r:embed="rId14">
            <a:alphaModFix/>
          </a:blip>
          <a:srcRect l="20054" t="21648" r="18524" b="26497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28" name="Shape 228" descr="Pivotal_White.png"/>
          <p:cNvPicPr preferRelativeResize="0"/>
          <p:nvPr/>
        </p:nvPicPr>
        <p:blipFill rotWithShape="1">
          <a:blip r:embed="rId14">
            <a:alphaModFix/>
          </a:blip>
          <a:srcRect l="20054" t="21648" r="18524" b="26497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Shape 266" descr="SF_Bridge-01.jpeg"/>
          <p:cNvPicPr preferRelativeResize="0"/>
          <p:nvPr/>
        </p:nvPicPr>
        <p:blipFill rotWithShape="1">
          <a:blip r:embed="rId3">
            <a:alphaModFix/>
          </a:blip>
          <a:srcRect t="9350" b="93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Shape 268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475" y="977900"/>
            <a:ext cx="1368425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623887" y="1898650"/>
            <a:ext cx="7896225" cy="1538287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808080">
                <a:alpha val="3960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4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PCF Operations Workshop –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4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Role Based Access Control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Space Roles </a:t>
            </a:r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6868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Manager</a:t>
            </a:r>
            <a:endParaRPr dirty="0"/>
          </a:p>
          <a:p>
            <a:pPr marL="742950" marR="0" lvl="1" indent="-260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invite/manage users, enable features for a given space</a:t>
            </a:r>
            <a:endParaRPr sz="1800" dirty="0"/>
          </a:p>
          <a:p>
            <a:pPr marL="742950" marR="0" lvl="1" indent="-260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manage applications and services in a space </a:t>
            </a:r>
            <a:endParaRPr sz="18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Auditor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only access to all space information, settings, reports, logs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Developer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create, delete, manage applications and services, full access to all usage reports and logs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pic>
        <p:nvPicPr>
          <p:cNvPr id="367" name="Shape 367" descr="Screen Shot 2016-07-13 at 1.51.1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4875" y="219075"/>
            <a:ext cx="1431925" cy="979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8" name="Shape 368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369" name="Shape 36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Shape 37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Users and Roles with Apps Manager </a:t>
            </a:r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Invite members and assign roles with Apps Manager </a:t>
            </a:r>
            <a:endParaRPr/>
          </a:p>
          <a:p>
            <a: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Shape 377" descr="Screen Shot 2016-07-13 at 1.59.43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0075" y="1466850"/>
            <a:ext cx="5507037" cy="30749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Shape 378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379" name="Shape 37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Shape 38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Users and Roles with the CLI</a:t>
            </a:r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100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use the cf CLI to work with users and roles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 help</a:t>
            </a:r>
            <a:endParaRPr/>
          </a:p>
        </p:txBody>
      </p:sp>
      <p:pic>
        <p:nvPicPr>
          <p:cNvPr id="387" name="Shape 387" descr="Screen Shot 2016-07-13 at 1.59.58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000" y="2139950"/>
            <a:ext cx="7192962" cy="22685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8" name="Shape 388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389" name="Shape 38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Shape 39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Roles when Creating a Space</a:t>
            </a:r>
            <a:endParaRPr/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183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 space adds new roles for the organization manager in the new space </a:t>
            </a:r>
            <a:endParaRPr/>
          </a:p>
          <a:p>
            <a:pPr marL="742950" marR="0" lvl="1" indent="-247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SpaceManager</a:t>
            </a:r>
            <a:endParaRPr sz="1800"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SpaceDeveloper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Shape 397" descr="Screen Shot 2016-07-13 at 2.00.1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350" y="2716212"/>
            <a:ext cx="8686800" cy="1717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" name="Shape 398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399" name="Shape 39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Shape 40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Administrator User</a:t>
            </a:r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Administrator user / role defined </a:t>
            </a:r>
            <a:endParaRPr/>
          </a:p>
          <a:p>
            <a:pPr marL="742950" marR="0" lvl="1" indent="-2794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Defined for the Cloud Foundry installation </a:t>
            </a:r>
            <a:endParaRPr sz="1800"/>
          </a:p>
          <a:p>
            <a:pPr marL="742950" marR="0" lvl="1" indent="-2794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from users defined at organization / space </a:t>
            </a:r>
            <a:endParaRPr sz="1800"/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</a:t>
            </a:r>
            <a:r>
              <a:rPr lang="en-US" sz="1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 </a:t>
            </a:r>
            <a:r>
              <a:rPr lang="en-US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commands restricted to Administrator only </a:t>
            </a:r>
            <a:endParaRPr/>
          </a:p>
          <a:p>
            <a:pPr marL="742950" marR="0" lvl="1" indent="-2794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 organization and space quotas </a:t>
            </a:r>
            <a:endParaRPr sz="1800"/>
          </a:p>
          <a:p>
            <a:pPr marL="742950" marR="0" lvl="1" indent="-2794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Defining security groups </a:t>
            </a:r>
            <a:endParaRPr sz="1800"/>
          </a:p>
          <a:p>
            <a:pPr marL="742950" marR="0" lvl="1" indent="-2794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Administering services </a:t>
            </a:r>
            <a:endParaRPr sz="1800"/>
          </a:p>
          <a:p>
            <a:pPr marL="742950" marR="0" lvl="1" indent="-2794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Adding, modifying and removing user accounts </a:t>
            </a:r>
            <a:endParaRPr sz="1800"/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without the right role, the cf CLI returns: </a:t>
            </a:r>
            <a:endParaRPr/>
          </a:p>
          <a:p>
            <a:pPr marL="342900" marR="0" lvl="0" indent="-2222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</a:pP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Shape 407" descr="Screen Shot 2016-07-13 at 2.00.27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236537"/>
            <a:ext cx="1524000" cy="1281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 descr="Screen Shot 2016-07-13 at 2.00.42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350" y="4108675"/>
            <a:ext cx="8686800" cy="593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Shape 409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410" name="Shape 41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Shape 4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Platform Consumption &amp; Chargeback</a:t>
            </a:r>
            <a:endParaRPr/>
          </a:p>
        </p:txBody>
      </p:sp>
      <p:pic>
        <p:nvPicPr>
          <p:cNvPr id="417" name="Shape 417" descr="usagereport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23594" r="-23594"/>
          <a:stretch/>
        </p:blipFill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/>
          <p:nvPr/>
        </p:nvSpPr>
        <p:spPr>
          <a:xfrm>
            <a:off x="6340475" y="1581150"/>
            <a:ext cx="1041300" cy="211200"/>
          </a:xfrm>
          <a:prstGeom prst="leftArrow">
            <a:avLst>
              <a:gd name="adj1" fmla="val 219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23000" dir="5400000">
              <a:srgbClr val="80808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7429500" y="1522412"/>
            <a:ext cx="13938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ZIP</a:t>
            </a:r>
            <a:endParaRPr/>
          </a:p>
        </p:txBody>
      </p:sp>
      <p:grpSp>
        <p:nvGrpSpPr>
          <p:cNvPr id="420" name="Shape 420"/>
          <p:cNvGrpSpPr/>
          <p:nvPr/>
        </p:nvGrpSpPr>
        <p:grpSpPr>
          <a:xfrm>
            <a:off x="387983" y="4800084"/>
            <a:ext cx="295635" cy="203105"/>
            <a:chOff x="2055625" y="1272525"/>
            <a:chExt cx="723000" cy="678600"/>
          </a:xfrm>
        </p:grpSpPr>
        <p:sp>
          <p:nvSpPr>
            <p:cNvPr id="421" name="Shape 421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4" name="Shape 4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0" y="4778591"/>
            <a:ext cx="291498" cy="221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What tool(s) are used to authenticate users?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How does your team manage/assign quotas to resources?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Have you implemented chargeback or looking to implement that functionality?</a:t>
            </a:r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grpSp>
        <p:nvGrpSpPr>
          <p:cNvPr id="432" name="Shape 432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433" name="Shape 4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Shape 4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/>
        </p:nvSpPr>
        <p:spPr>
          <a:xfrm>
            <a:off x="3800475" y="969962"/>
            <a:ext cx="4813200" cy="3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25" tIns="21225" rIns="21225" bIns="21225" anchor="ctr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Services Overview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Platform Installation &amp; Setup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1" i="0" u="none">
                <a:solidFill>
                  <a:srgbClr val="4D4D4D"/>
                </a:solidFill>
              </a:rPr>
              <a:t>Role Based Access Control</a:t>
            </a:r>
            <a:endParaRPr b="1"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Platform &amp; Application Scaling</a:t>
            </a:r>
            <a:endParaRPr/>
          </a:p>
          <a:p>
            <a:pPr marL="342900" lvl="0" indent="-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Health, Events, &amp; Logging</a:t>
            </a:r>
            <a:endParaRPr/>
          </a:p>
          <a:p>
            <a:pPr marL="342900" lvl="0" indent="-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Platform &amp; Application Patching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r>
              <a:rPr lang="en-US" sz="1900">
                <a:solidFill>
                  <a:schemeClr val="dk1"/>
                </a:solidFill>
              </a:rPr>
              <a:t> Overview</a:t>
            </a:r>
            <a:endParaRPr sz="1900">
              <a:solidFill>
                <a:schemeClr val="dk1"/>
              </a:solidFill>
            </a:endParaRPr>
          </a:p>
          <a:p>
            <a:pPr marL="342900" lvl="0" indent="-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Authentication &amp; Authorization</a:t>
            </a:r>
            <a:endParaRPr sz="1900">
              <a:solidFill>
                <a:srgbClr val="4D4D4D"/>
              </a:solidFill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449262" y="1474787"/>
            <a:ext cx="2398800" cy="16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86E"/>
              </a:buClr>
              <a:buFont typeface="Helvetica Neue"/>
              <a:buNone/>
            </a:pPr>
            <a:r>
              <a:rPr lang="en-US" sz="3300" b="0" i="0" u="none">
                <a:solidFill>
                  <a:srgbClr val="0078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 Workshop Agenda</a:t>
            </a:r>
            <a:endParaRPr/>
          </a:p>
        </p:txBody>
      </p:sp>
      <p:cxnSp>
        <p:nvCxnSpPr>
          <p:cNvPr id="277" name="Shape 277"/>
          <p:cNvCxnSpPr/>
          <p:nvPr/>
        </p:nvCxnSpPr>
        <p:spPr>
          <a:xfrm rot="10800000" flipH="1">
            <a:off x="3333750" y="779424"/>
            <a:ext cx="1500" cy="3586200"/>
          </a:xfrm>
          <a:prstGeom prst="straightConnector1">
            <a:avLst/>
          </a:prstGeom>
          <a:noFill/>
          <a:ln w="2555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grpSp>
        <p:nvGrpSpPr>
          <p:cNvPr id="278" name="Shape 278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279" name="Shape 2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Shape 2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3000"/>
              <a:t>Key Themes</a:t>
            </a:r>
            <a:endParaRPr sz="3000"/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3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Shape 288"/>
          <p:cNvGrpSpPr/>
          <p:nvPr/>
        </p:nvGrpSpPr>
        <p:grpSpPr>
          <a:xfrm>
            <a:off x="798750" y="2077488"/>
            <a:ext cx="723000" cy="678600"/>
            <a:chOff x="2055625" y="1272525"/>
            <a:chExt cx="723000" cy="678600"/>
          </a:xfrm>
        </p:grpSpPr>
        <p:sp>
          <p:nvSpPr>
            <p:cNvPr id="289" name="Shape 289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9"/>
            <a:ext cx="678577" cy="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8"/>
            <a:ext cx="926261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A2C4C9"/>
                </a:solidFill>
              </a:rPr>
              <a:t>Speed</a:t>
            </a:r>
            <a:endParaRPr sz="3000" b="1">
              <a:solidFill>
                <a:srgbClr val="A2C4C9"/>
              </a:solidFill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Scale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A2C4C9"/>
                </a:solidFill>
              </a:rPr>
              <a:t>Security</a:t>
            </a:r>
            <a:endParaRPr sz="3000" b="1">
              <a:solidFill>
                <a:srgbClr val="A2C4C9"/>
              </a:solidFill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1948850" y="3844963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Stability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697150" y="3713188"/>
            <a:ext cx="2868900" cy="8886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612950" y="1931405"/>
            <a:ext cx="2868900" cy="8886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Organizations</a:t>
            </a:r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4038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Top-most administrative unit </a:t>
            </a:r>
            <a:endParaRPr sz="1800"/>
          </a:p>
          <a:p>
            <a:pPr marL="342900" marR="0" lvl="0" indent="-3302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Cloud Foundry installation  </a:t>
            </a:r>
            <a:endParaRPr sz="1800"/>
          </a:p>
          <a:p>
            <a:pPr marL="342900" marR="0" lvl="0" indent="-3302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/>
              <a:t>C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have multiple organizations defined in any way </a:t>
            </a:r>
            <a:endParaRPr sz="1800"/>
          </a:p>
          <a:p>
            <a:pPr marL="742950" marR="0" lvl="1" indent="-254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logical way to organize users and resources </a:t>
            </a:r>
            <a:endParaRPr sz="1400"/>
          </a:p>
          <a:p>
            <a:pPr marL="742950" marR="0" lvl="1" indent="-254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a company, department, application suite or large project </a:t>
            </a:r>
            <a:endParaRPr sz="1400"/>
          </a:p>
          <a:p>
            <a:pPr marL="342900" marR="0" lvl="0" indent="-3302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to support many users working collaboratively </a:t>
            </a:r>
            <a:endParaRPr sz="1800"/>
          </a:p>
          <a:p>
            <a:pPr marL="342900" marR="0" lvl="0" indent="-215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Shape 306" descr="Screen Shot 2016-07-13 at 1.34.55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64062" y="1018787"/>
            <a:ext cx="4579800" cy="2735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Shape 307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308" name="Shape 30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Shape 3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Spaces</a:t>
            </a:r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36567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Organizations contains multiple spaces </a:t>
            </a:r>
            <a:b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4572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logical way to organize users and resources </a:t>
            </a:r>
            <a:b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4572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</a:t>
            </a:r>
            <a:r>
              <a:rPr lang="en-US" sz="2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staging 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 </a:t>
            </a: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03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Shape 316" descr="Screen Shot 2016-07-13 at 1.37.10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3975" y="1606725"/>
            <a:ext cx="4987800" cy="1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Shape 317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318" name="Shape 3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Shape 3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 descr="Screen Shot 2016-07-13 at 1.40.45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3150" y="3343275"/>
            <a:ext cx="426085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Spaces: Applications, Services and Users</a:t>
            </a:r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 and services are scoped to a space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 set of users access for: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development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Functionality and/or performance testing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Quality assurance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 to production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Maintenance </a:t>
            </a:r>
            <a:endParaRPr/>
          </a:p>
          <a:p>
            <a:pPr marL="342900" marR="0" lvl="0" indent="-203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Shape 327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328" name="Shape 3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Shape 3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Organizations and Spaces with the cf CLI</a:t>
            </a:r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4351337" cy="189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use the cf CLI to work with organizations and spaces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 help</a:t>
            </a:r>
            <a:endParaRPr/>
          </a:p>
        </p:txBody>
      </p:sp>
      <p:pic>
        <p:nvPicPr>
          <p:cNvPr id="336" name="Shape 336" descr="Screen Shot 2016-07-13 at 1.46.3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962" y="2611437"/>
            <a:ext cx="4808537" cy="19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 descr="Screen Shot 2016-07-13 at 1.37.10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9075" y="1349375"/>
            <a:ext cx="3844925" cy="12620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Shape 338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339" name="Shape 3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Shape 3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Users and Roles</a:t>
            </a:r>
            <a:endParaRPr/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are members of an organization</a:t>
            </a:r>
            <a:endParaRPr dirty="0"/>
          </a:p>
          <a:p>
            <a:pPr marL="742950" marR="0" lvl="1" indent="-260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they are operators or developers (not application end users)</a:t>
            </a:r>
            <a:endParaRPr sz="1800" dirty="0"/>
          </a:p>
          <a:p>
            <a:pPr marL="742950" marR="0" lvl="1" indent="-260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are sent an email invite and asked to create an account </a:t>
            </a:r>
            <a:endParaRPr sz="18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have specific organization and space roles</a:t>
            </a:r>
            <a:endParaRPr dirty="0"/>
          </a:p>
          <a:p>
            <a:pPr marL="742950" marR="0" lvl="1" indent="-260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 roles grant permissions in an organization </a:t>
            </a:r>
            <a:endParaRPr sz="1800" dirty="0"/>
          </a:p>
          <a:p>
            <a:pPr marL="742950" marR="0" lvl="1" indent="-260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roles grant permissions in a particular space </a:t>
            </a:r>
            <a:endParaRPr sz="18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combination defines the user's overall permissions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900" marR="0" lvl="0" indent="-203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Shape 347" descr="Screen Shot 2016-07-13 at 1.51.1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4875" y="219075"/>
            <a:ext cx="1431925" cy="979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" name="Shape 348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349" name="Shape 3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Shape 35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Organization Roles </a:t>
            </a:r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6868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 Manager</a:t>
            </a:r>
            <a:endParaRPr dirty="0"/>
          </a:p>
          <a:p>
            <a:pPr marL="742950" marR="0" lvl="1" indent="-260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do things like invite/manage users and roles, manage spaces, view application usage Organization Auditor </a:t>
            </a:r>
            <a:endParaRPr sz="18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 Auditor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only access to all org and space info, settings, reports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Billing Manager </a:t>
            </a:r>
            <a:endParaRPr dirty="0"/>
          </a:p>
          <a:p>
            <a:pPr marL="742950" marR="0" lvl="1" indent="-260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 org spending limits, and works with invoices and payments </a:t>
            </a:r>
            <a:endParaRPr sz="18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relevant for Cloud Foundry environments deployed with a billing engine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pic>
        <p:nvPicPr>
          <p:cNvPr id="357" name="Shape 357" descr="Screen Shot 2016-07-13 at 1.51.1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4875" y="219075"/>
            <a:ext cx="1431925" cy="979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8" name="Shape 358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359" name="Shape 35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Shape 36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4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Macintosh PowerPoint</Application>
  <PresentationFormat>On-screen Show (16:9)</PresentationFormat>
  <Paragraphs>89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Helvetica Neue</vt:lpstr>
      <vt:lpstr>4__cfdev-pivotal-template-16-9a</vt:lpstr>
      <vt:lpstr>1__cfdev-pivotal-template-16-9a</vt:lpstr>
      <vt:lpstr>Office Theme</vt:lpstr>
      <vt:lpstr>1__cfdev-pivotal-template-16-9a</vt:lpstr>
      <vt:lpstr>1__cfdev-pivotal-template-16-9a</vt:lpstr>
      <vt:lpstr>1__cfdev-pivotal-template-16-9a</vt:lpstr>
      <vt:lpstr>PowerPoint Presentation</vt:lpstr>
      <vt:lpstr>PowerPoint Presentation</vt:lpstr>
      <vt:lpstr>PowerPoint Presentation</vt:lpstr>
      <vt:lpstr>Organizations</vt:lpstr>
      <vt:lpstr>Spaces</vt:lpstr>
      <vt:lpstr>Spaces: Applications, Services and Users</vt:lpstr>
      <vt:lpstr>Organizations and Spaces with the cf CLI</vt:lpstr>
      <vt:lpstr>Users and Roles</vt:lpstr>
      <vt:lpstr>Organization Roles </vt:lpstr>
      <vt:lpstr>Space Roles </vt:lpstr>
      <vt:lpstr>Users and Roles with Apps Manager </vt:lpstr>
      <vt:lpstr>Users and Roles with the CLI</vt:lpstr>
      <vt:lpstr>Roles when Creating a Space</vt:lpstr>
      <vt:lpstr>The Administrator User</vt:lpstr>
      <vt:lpstr>Platform Consumption &amp; Chargeback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Paul Hopper</cp:lastModifiedBy>
  <cp:revision>1</cp:revision>
  <dcterms:modified xsi:type="dcterms:W3CDTF">2018-05-19T17:01:33Z</dcterms:modified>
</cp:coreProperties>
</file>