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9" r:id="rId1"/>
    <p:sldMasterId id="2147483730" r:id="rId2"/>
    <p:sldMasterId id="2147483731" r:id="rId3"/>
    <p:sldMasterId id="2147483732" r:id="rId4"/>
    <p:sldMasterId id="2147483733" r:id="rId5"/>
    <p:sldMasterId id="2147483734" r:id="rId6"/>
    <p:sldMasterId id="2147483735" r:id="rId7"/>
    <p:sldMasterId id="2147483736" r:id="rId8"/>
  </p:sldMasterIdLst>
  <p:notesMasterIdLst>
    <p:notesMasterId r:id="rId2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33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Shape 775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bg>
      <p:bgPr>
        <a:solidFill>
          <a:schemeClr val="accent5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oter Bar Only">
  <p:cSld name="Footer Bar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2" name="Shape 132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 type="obj">
  <p:cSld name="OBJEC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>
  <p:cSld name="Text Top Half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">
  <p:cSld name="Lab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1191543" y="2102881"/>
            <a:ext cx="6048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1"/>
          </p:nvPr>
        </p:nvSpPr>
        <p:spPr>
          <a:xfrm>
            <a:off x="1191616" y="2753297"/>
            <a:ext cx="60483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theme" Target="../theme/theme5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theme" Target="../theme/theme8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" name="Shape 12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4" name="Shape 24" descr="Pivotal_White.png"/>
          <p:cNvPicPr preferRelativeResize="0"/>
          <p:nvPr/>
        </p:nvPicPr>
        <p:blipFill rotWithShape="1">
          <a:blip r:embed="rId14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85" name="Shape 185" descr="Pivotal_White.png"/>
          <p:cNvPicPr preferRelativeResize="0"/>
          <p:nvPr/>
        </p:nvPicPr>
        <p:blipFill rotWithShape="1">
          <a:blip r:embed="rId15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28" name="Shape 228" descr="Pivotal_White.png"/>
          <p:cNvPicPr preferRelativeResize="0"/>
          <p:nvPr/>
        </p:nvPicPr>
        <p:blipFill rotWithShape="1">
          <a:blip r:embed="rId13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66" name="Shape 266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03" name="Shape 303" descr="Pivotal_White.png"/>
          <p:cNvPicPr preferRelativeResize="0"/>
          <p:nvPr/>
        </p:nvPicPr>
        <p:blipFill rotWithShape="1">
          <a:blip r:embed="rId3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0" y="0"/>
            <a:ext cx="9144000" cy="1627200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votal.io/security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anonical.com/~ubuntu-security/cve/priority.html" TargetMode="External"/><Relationship Id="rId4" Type="http://schemas.openxmlformats.org/officeDocument/2006/relationships/hyperlink" Target="https://www.first.org/cvss/specification-document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Shape 315" descr="SF_Bridge-01.jpeg"/>
          <p:cNvPicPr preferRelativeResize="0"/>
          <p:nvPr/>
        </p:nvPicPr>
        <p:blipFill rotWithShape="1">
          <a:blip r:embed="rId3">
            <a:alphaModFix/>
          </a:blip>
          <a:srcRect t="9350" b="93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Shape 317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623874" y="1898650"/>
            <a:ext cx="8408700" cy="2338500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>
                <a:solidFill>
                  <a:schemeClr val="accent2"/>
                </a:solidFill>
              </a:rPr>
              <a:t>Platform &amp; Application </a:t>
            </a: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Patching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2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95" name="Shape 495"/>
          <p:cNvSpPr txBox="1"/>
          <p:nvPr/>
        </p:nvSpPr>
        <p:spPr>
          <a:xfrm>
            <a:off x="11461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376362" y="3154362"/>
            <a:ext cx="3048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1973262" y="314801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1766887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2376487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2986087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155700" y="3148012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1776412" y="314801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5492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549275" y="314801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754062" y="314801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58499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7283450" y="12747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7880350" y="1270000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647065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7080250" y="1543050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7689850" y="1543050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7061200" y="1270000"/>
            <a:ext cx="3397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76835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52530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5251450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545623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887" y="2968625"/>
            <a:ext cx="561975" cy="5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2187" y="1146175"/>
            <a:ext cx="4572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 txBox="1"/>
          <p:nvPr/>
        </p:nvSpPr>
        <p:spPr>
          <a:xfrm>
            <a:off x="5183187" y="2425700"/>
            <a:ext cx="30972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lang="en-US" sz="1300" b="1" i="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Apps redeployed to updated VMs</a:t>
            </a:r>
            <a:endParaRPr/>
          </a:p>
        </p:txBody>
      </p:sp>
      <p:sp>
        <p:nvSpPr>
          <p:cNvPr id="520" name="Shape 520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23" name="Shape 523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27" name="Shape 527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531" name="Shape 531"/>
          <p:cNvCxnSpPr/>
          <p:nvPr/>
        </p:nvCxnSpPr>
        <p:spPr>
          <a:xfrm rot="10800000" flipH="1">
            <a:off x="6689725" y="1260537"/>
            <a:ext cx="1003200" cy="174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stealth" w="med" len="med"/>
          </a:ln>
        </p:spPr>
      </p:cxnSp>
      <p:cxnSp>
        <p:nvCxnSpPr>
          <p:cNvPr id="532" name="Shape 532"/>
          <p:cNvCxnSpPr/>
          <p:nvPr/>
        </p:nvCxnSpPr>
        <p:spPr>
          <a:xfrm rot="10800000" flipH="1">
            <a:off x="6064250" y="1395474"/>
            <a:ext cx="1003200" cy="174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stealth" w="med" len="med"/>
          </a:ln>
        </p:spPr>
      </p:cxnSp>
      <p:grpSp>
        <p:nvGrpSpPr>
          <p:cNvPr id="533" name="Shape 533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534" name="Shape 5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Shape 5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541" name="Shape 541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44" name="Shape 544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45" name="Shape 545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49" name="Shape 549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50" name="Shape 550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53" name="Shape 553"/>
          <p:cNvSpPr txBox="1"/>
          <p:nvPr/>
        </p:nvSpPr>
        <p:spPr>
          <a:xfrm>
            <a:off x="11461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1376362" y="3154362"/>
            <a:ext cx="3048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1973262" y="314801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1766887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2376487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2986087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1155700" y="3148012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60" name="Shape 560"/>
          <p:cNvSpPr txBox="1"/>
          <p:nvPr/>
        </p:nvSpPr>
        <p:spPr>
          <a:xfrm>
            <a:off x="1776412" y="314801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5492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549275" y="314801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754062" y="314801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64" name="Shape 564"/>
          <p:cNvSpPr txBox="1"/>
          <p:nvPr/>
        </p:nvSpPr>
        <p:spPr>
          <a:xfrm>
            <a:off x="58499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7283450" y="12747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66" name="Shape 566"/>
          <p:cNvSpPr txBox="1"/>
          <p:nvPr/>
        </p:nvSpPr>
        <p:spPr>
          <a:xfrm>
            <a:off x="7880350" y="1270000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67" name="Shape 567"/>
          <p:cNvSpPr txBox="1"/>
          <p:nvPr/>
        </p:nvSpPr>
        <p:spPr>
          <a:xfrm>
            <a:off x="647065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7080250" y="1543050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689850" y="1543050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061200" y="1270000"/>
            <a:ext cx="3397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71" name="Shape 571"/>
          <p:cNvSpPr txBox="1"/>
          <p:nvPr/>
        </p:nvSpPr>
        <p:spPr>
          <a:xfrm>
            <a:off x="76835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72" name="Shape 572"/>
          <p:cNvSpPr txBox="1"/>
          <p:nvPr/>
        </p:nvSpPr>
        <p:spPr>
          <a:xfrm>
            <a:off x="52530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5251450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74" name="Shape 574"/>
          <p:cNvSpPr txBox="1"/>
          <p:nvPr/>
        </p:nvSpPr>
        <p:spPr>
          <a:xfrm>
            <a:off x="545623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887" y="2968625"/>
            <a:ext cx="561975" cy="54768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 txBox="1"/>
          <p:nvPr/>
        </p:nvSpPr>
        <p:spPr>
          <a:xfrm>
            <a:off x="5845175" y="2449512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7280275" y="2181225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x="787558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79" name="Shape 579"/>
          <p:cNvSpPr txBox="1"/>
          <p:nvPr/>
        </p:nvSpPr>
        <p:spPr>
          <a:xfrm>
            <a:off x="6465887" y="2449512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7075487" y="2449512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7685087" y="2449512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7058025" y="2176462"/>
            <a:ext cx="338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x="7680325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5248275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5248275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86" name="Shape 586"/>
          <p:cNvSpPr txBox="1"/>
          <p:nvPr/>
        </p:nvSpPr>
        <p:spPr>
          <a:xfrm>
            <a:off x="54530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2187" y="1146175"/>
            <a:ext cx="4572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 txBox="1"/>
          <p:nvPr/>
        </p:nvSpPr>
        <p:spPr>
          <a:xfrm>
            <a:off x="5194300" y="3338512"/>
            <a:ext cx="309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lang="en-US" sz="1300" b="1" i="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Remaining VMs updated same way </a:t>
            </a:r>
            <a:endParaRPr/>
          </a:p>
        </p:txBody>
      </p:sp>
      <p:sp>
        <p:nvSpPr>
          <p:cNvPr id="589" name="Shape 589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92" name="Shape 592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96" name="Shape 596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99" name="Shape 599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600" name="Shape 600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601" name="Shape 6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Shape 60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11" name="Shape 611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17" name="Shape 617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20" name="Shape 620"/>
          <p:cNvSpPr txBox="1"/>
          <p:nvPr/>
        </p:nvSpPr>
        <p:spPr>
          <a:xfrm>
            <a:off x="11461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 txBox="1"/>
          <p:nvPr/>
        </p:nvSpPr>
        <p:spPr>
          <a:xfrm>
            <a:off x="1376362" y="3154362"/>
            <a:ext cx="3048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22" name="Shape 622"/>
          <p:cNvSpPr txBox="1"/>
          <p:nvPr/>
        </p:nvSpPr>
        <p:spPr>
          <a:xfrm>
            <a:off x="1973262" y="314801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23" name="Shape 623"/>
          <p:cNvSpPr txBox="1"/>
          <p:nvPr/>
        </p:nvSpPr>
        <p:spPr>
          <a:xfrm>
            <a:off x="1766887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2376487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2986087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1155700" y="3148012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27" name="Shape 627"/>
          <p:cNvSpPr txBox="1"/>
          <p:nvPr/>
        </p:nvSpPr>
        <p:spPr>
          <a:xfrm>
            <a:off x="1776412" y="314801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492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549275" y="314801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754062" y="314801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58499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7283450" y="12747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7880350" y="1270000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647065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080250" y="1543050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7689850" y="1543050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7061200" y="1270000"/>
            <a:ext cx="3397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76835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52530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5251450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41" name="Shape 641"/>
          <p:cNvSpPr txBox="1"/>
          <p:nvPr/>
        </p:nvSpPr>
        <p:spPr>
          <a:xfrm>
            <a:off x="545623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642" name="Shape 6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887" y="2968625"/>
            <a:ext cx="561975" cy="54768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/>
          <p:nvPr/>
        </p:nvSpPr>
        <p:spPr>
          <a:xfrm>
            <a:off x="5845175" y="2449512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7280275" y="2181225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5" name="Shape 645"/>
          <p:cNvSpPr txBox="1"/>
          <p:nvPr/>
        </p:nvSpPr>
        <p:spPr>
          <a:xfrm>
            <a:off x="787558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46" name="Shape 646"/>
          <p:cNvSpPr txBox="1"/>
          <p:nvPr/>
        </p:nvSpPr>
        <p:spPr>
          <a:xfrm>
            <a:off x="6465887" y="2449512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7075487" y="2449512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7685087" y="2449512"/>
            <a:ext cx="547687" cy="2428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7058025" y="2176462"/>
            <a:ext cx="338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50" name="Shape 650"/>
          <p:cNvSpPr txBox="1"/>
          <p:nvPr/>
        </p:nvSpPr>
        <p:spPr>
          <a:xfrm>
            <a:off x="7680325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5248275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5248275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53" name="Shape 653"/>
          <p:cNvSpPr txBox="1"/>
          <p:nvPr/>
        </p:nvSpPr>
        <p:spPr>
          <a:xfrm>
            <a:off x="54530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54" name="Shape 654"/>
          <p:cNvSpPr txBox="1"/>
          <p:nvPr/>
        </p:nvSpPr>
        <p:spPr>
          <a:xfrm>
            <a:off x="5864225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7299325" y="31337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7896225" y="3133725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57" name="Shape 657"/>
          <p:cNvSpPr txBox="1"/>
          <p:nvPr/>
        </p:nvSpPr>
        <p:spPr>
          <a:xfrm>
            <a:off x="6486525" y="3421062"/>
            <a:ext cx="546100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7096125" y="3421062"/>
            <a:ext cx="546100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7705725" y="3421062"/>
            <a:ext cx="546100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7077075" y="3133725"/>
            <a:ext cx="3397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7699375" y="3133725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62" name="Shape 662"/>
          <p:cNvSpPr txBox="1"/>
          <p:nvPr/>
        </p:nvSpPr>
        <p:spPr>
          <a:xfrm>
            <a:off x="5267325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5986462" y="3133725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64" name="Shape 664"/>
          <p:cNvSpPr txBox="1"/>
          <p:nvPr/>
        </p:nvSpPr>
        <p:spPr>
          <a:xfrm>
            <a:off x="6623050" y="3133725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2187" y="1146175"/>
            <a:ext cx="4572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 txBox="1"/>
          <p:nvPr/>
        </p:nvSpPr>
        <p:spPr>
          <a:xfrm>
            <a:off x="2536825" y="4029075"/>
            <a:ext cx="43068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lang="en-US" sz="1800" b="1" i="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Automated, No downtime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lang="en-US" sz="1800" b="1" i="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Atomic rolling update</a:t>
            </a:r>
            <a:endParaRPr/>
          </a:p>
        </p:txBody>
      </p:sp>
      <p:sp>
        <p:nvSpPr>
          <p:cNvPr id="667" name="Shape 667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69" name="Shape 669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70" name="Shape 670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74" name="Shape 674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75" name="Shape 675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7" name="Shape 677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678" name="Shape 678"/>
          <p:cNvCxnSpPr/>
          <p:nvPr/>
        </p:nvCxnSpPr>
        <p:spPr>
          <a:xfrm rot="10800000" flipH="1">
            <a:off x="5553075" y="3111562"/>
            <a:ext cx="1001700" cy="174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stealth" w="med" len="med"/>
          </a:ln>
        </p:spPr>
      </p:cxnSp>
      <p:cxnSp>
        <p:nvCxnSpPr>
          <p:cNvPr id="679" name="Shape 679"/>
          <p:cNvCxnSpPr/>
          <p:nvPr/>
        </p:nvCxnSpPr>
        <p:spPr>
          <a:xfrm rot="10800000" flipH="1">
            <a:off x="5557837" y="3281424"/>
            <a:ext cx="349200" cy="174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stealth" w="med" len="med"/>
          </a:ln>
        </p:spPr>
      </p:cxnSp>
      <p:grpSp>
        <p:nvGrpSpPr>
          <p:cNvPr id="680" name="Shape 680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681" name="Shape 6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Shape 68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Shape 687" descr="iphoneWhite-incexc-blank.jpg"/>
          <p:cNvPicPr preferRelativeResize="0"/>
          <p:nvPr/>
        </p:nvPicPr>
        <p:blipFill rotWithShape="1">
          <a:blip r:embed="rId3">
            <a:alphaModFix/>
          </a:blip>
          <a:srcRect l="20860" t="-2290" r="19424" b="55645"/>
          <a:stretch/>
        </p:blipFill>
        <p:spPr>
          <a:xfrm>
            <a:off x="1031875" y="-107950"/>
            <a:ext cx="6723062" cy="4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2112" y="3643312"/>
            <a:ext cx="8953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1577975" y="446087"/>
            <a:ext cx="5307012" cy="286861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Shape 6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5825" y="2298700"/>
            <a:ext cx="4278312" cy="1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grpSp>
        <p:nvGrpSpPr>
          <p:cNvPr id="692" name="Shape 692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693" name="Shape 69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Shape 69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Elastic Runtime Patching</a:t>
            </a:r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225425" y="863600"/>
            <a:ext cx="3175000" cy="324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Elastic Runtime (ERT) needs a new stemcell to be applied for a proper upgrade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/>
          </a:p>
          <a:p>
            <a:pPr marL="3429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stemcell can easily be selected and applied from the ERT’s Setting tab. </a:t>
            </a:r>
            <a:endParaRPr sz="1800"/>
          </a:p>
        </p:txBody>
      </p:sp>
      <p:pic>
        <p:nvPicPr>
          <p:cNvPr id="701" name="Shape 701" descr="28-ERT-Stemcel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275" y="876300"/>
            <a:ext cx="5353050" cy="3760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2" name="Shape 702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03" name="Shape 7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4" name="Shape 70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Canary-Style Deployment: Implications</a:t>
            </a:r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Elastic Runtime can be upgraded to new versions with no application downtime</a:t>
            </a:r>
            <a:endParaRPr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“Apply changes” does not mean “wait for it to finish”</a:t>
            </a:r>
            <a:endParaRPr sz="180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You will have limited ability to deploy applications during Elastic Runtime upgrades</a:t>
            </a: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Installing or modifying other tiles does not affect the Elastic Runtime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For the ops team- upgrade the system during working hours!</a:t>
            </a:r>
            <a:endParaRPr/>
          </a:p>
          <a:p>
            <a: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" name="Shape 711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12" name="Shape 7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Shape 7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Blue-Green Deployments</a:t>
            </a:r>
            <a:endParaRPr/>
          </a:p>
        </p:txBody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8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Blue-green deployment is an approach to upgrading applications with minimal downtime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enables easy rollback to the old version if the new version experiences problems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works by keeping both versions online, and switching from the old version to the new version </a:t>
            </a:r>
            <a:endParaRPr/>
          </a:p>
        </p:txBody>
      </p:sp>
      <p:grpSp>
        <p:nvGrpSpPr>
          <p:cNvPr id="720" name="Shape 720"/>
          <p:cNvGrpSpPr/>
          <p:nvPr/>
        </p:nvGrpSpPr>
        <p:grpSpPr>
          <a:xfrm>
            <a:off x="294803" y="2906632"/>
            <a:ext cx="6028536" cy="1388686"/>
            <a:chOff x="0" y="0"/>
            <a:chExt cx="2147483647" cy="2147483647"/>
          </a:xfrm>
        </p:grpSpPr>
        <p:sp>
          <p:nvSpPr>
            <p:cNvPr id="721" name="Shape 721"/>
            <p:cNvSpPr/>
            <p:nvPr/>
          </p:nvSpPr>
          <p:spPr>
            <a:xfrm>
              <a:off x="579565392" y="54933405"/>
              <a:ext cx="365183475" cy="621919069"/>
            </a:xfrm>
            <a:prstGeom prst="roundRect">
              <a:avLst>
                <a:gd name="adj" fmla="val 61"/>
              </a:avLst>
            </a:prstGeom>
            <a:solidFill>
              <a:srgbClr val="3399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 1.0</a:t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79565392" y="920010161"/>
              <a:ext cx="365183475" cy="619582838"/>
            </a:xfrm>
            <a:prstGeom prst="roundRect">
              <a:avLst>
                <a:gd name="adj" fmla="val 61"/>
              </a:avLst>
            </a:prstGeom>
            <a:solidFill>
              <a:srgbClr val="66FF66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 1.1</a:t>
              </a:r>
              <a:endParaRPr/>
            </a:p>
          </p:txBody>
        </p:sp>
        <p:cxnSp>
          <p:nvCxnSpPr>
            <p:cNvPr id="723" name="Shape 723"/>
            <p:cNvCxnSpPr/>
            <p:nvPr/>
          </p:nvCxnSpPr>
          <p:spPr>
            <a:xfrm>
              <a:off x="251546363" y="351865769"/>
              <a:ext cx="327480210" cy="233762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724" name="Shape 724"/>
            <p:cNvSpPr txBox="1"/>
            <p:nvPr/>
          </p:nvSpPr>
          <p:spPr>
            <a:xfrm>
              <a:off x="0" y="0"/>
              <a:ext cx="250996345" cy="706089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live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traffic</a:t>
              </a:r>
              <a:endParaRPr/>
            </a:p>
          </p:txBody>
        </p:sp>
        <p:sp>
          <p:nvSpPr>
            <p:cNvPr id="725" name="Shape 725"/>
            <p:cNvSpPr txBox="1"/>
            <p:nvPr/>
          </p:nvSpPr>
          <p:spPr>
            <a:xfrm>
              <a:off x="602725591" y="1743001557"/>
              <a:ext cx="281158700" cy="404482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1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before</a:t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782300171" y="94681329"/>
              <a:ext cx="365183475" cy="621919069"/>
            </a:xfrm>
            <a:prstGeom prst="roundRect">
              <a:avLst>
                <a:gd name="adj" fmla="val 61"/>
              </a:avLst>
            </a:prstGeom>
            <a:solidFill>
              <a:srgbClr val="3399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 1.0</a:t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782300171" y="959757714"/>
              <a:ext cx="365183475" cy="621919069"/>
            </a:xfrm>
            <a:prstGeom prst="roundRect">
              <a:avLst>
                <a:gd name="adj" fmla="val 61"/>
              </a:avLst>
            </a:prstGeom>
            <a:solidFill>
              <a:srgbClr val="66FF66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 1.1</a:t>
              </a:r>
              <a:endParaRPr/>
            </a:p>
          </p:txBody>
        </p:sp>
        <p:cxnSp>
          <p:nvCxnSpPr>
            <p:cNvPr id="728" name="Shape 728"/>
            <p:cNvCxnSpPr/>
            <p:nvPr/>
          </p:nvCxnSpPr>
          <p:spPr>
            <a:xfrm>
              <a:off x="1454820196" y="1266040567"/>
              <a:ext cx="327480210" cy="233901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729" name="Shape 729"/>
            <p:cNvSpPr txBox="1"/>
            <p:nvPr/>
          </p:nvSpPr>
          <p:spPr>
            <a:xfrm>
              <a:off x="1842087132" y="1743001557"/>
              <a:ext cx="216524579" cy="404482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1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/>
            </a:p>
          </p:txBody>
        </p:sp>
        <p:sp>
          <p:nvSpPr>
            <p:cNvPr id="730" name="Shape 730"/>
            <p:cNvSpPr txBox="1"/>
            <p:nvPr/>
          </p:nvSpPr>
          <p:spPr>
            <a:xfrm>
              <a:off x="1482828475" y="543586401"/>
              <a:ext cx="250996345" cy="706089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live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traffic</a:t>
              </a: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32" name="Shape 7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Shape 7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Blue-Green Deployment - Routes</a:t>
            </a:r>
            <a:endParaRPr/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8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applications can use the same route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application can have more than 1 route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administrators to safely redistribute live traffic to updated applications (ex: 80% v1 20% v2) </a:t>
            </a:r>
            <a:endParaRPr/>
          </a:p>
          <a:p>
            <a: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Shape 740"/>
          <p:cNvGrpSpPr/>
          <p:nvPr/>
        </p:nvGrpSpPr>
        <p:grpSpPr>
          <a:xfrm>
            <a:off x="-22675" y="2554600"/>
            <a:ext cx="8541798" cy="1659166"/>
            <a:chOff x="0" y="0"/>
            <a:chExt cx="2147483647" cy="2147483647"/>
          </a:xfrm>
        </p:grpSpPr>
        <p:cxnSp>
          <p:nvCxnSpPr>
            <p:cNvPr id="741" name="Shape 741"/>
            <p:cNvCxnSpPr/>
            <p:nvPr/>
          </p:nvCxnSpPr>
          <p:spPr>
            <a:xfrm>
              <a:off x="259642937" y="420882206"/>
              <a:ext cx="231133000" cy="19577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742" name="Shape 742"/>
            <p:cNvSpPr txBox="1"/>
            <p:nvPr/>
          </p:nvSpPr>
          <p:spPr>
            <a:xfrm>
              <a:off x="33449718" y="0"/>
              <a:ext cx="445923888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6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myapp.cfapps.io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 txBox="1"/>
            <p:nvPr/>
          </p:nvSpPr>
          <p:spPr>
            <a:xfrm>
              <a:off x="123548132" y="1556288778"/>
              <a:ext cx="627633040" cy="591194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1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before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1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(working on version 1.1)</a:t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191398470" y="144861686"/>
              <a:ext cx="257743788" cy="520721053"/>
            </a:xfrm>
            <a:prstGeom prst="roundRect">
              <a:avLst>
                <a:gd name="adj" fmla="val 61"/>
              </a:avLst>
            </a:prstGeom>
            <a:solidFill>
              <a:srgbClr val="3399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app1.0</a:t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186076285" y="865257577"/>
              <a:ext cx="257743788" cy="520721053"/>
            </a:xfrm>
            <a:prstGeom prst="roundRect">
              <a:avLst>
                <a:gd name="adj" fmla="val 61"/>
              </a:avLst>
            </a:prstGeom>
            <a:solidFill>
              <a:srgbClr val="66FF66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app1.1</a:t>
              </a:r>
              <a:endParaRPr/>
            </a:p>
          </p:txBody>
        </p:sp>
        <p:cxnSp>
          <p:nvCxnSpPr>
            <p:cNvPr id="746" name="Shape 746"/>
            <p:cNvCxnSpPr/>
            <p:nvPr/>
          </p:nvCxnSpPr>
          <p:spPr>
            <a:xfrm>
              <a:off x="954943314" y="1123661022"/>
              <a:ext cx="231133000" cy="195653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747" name="Shape 747"/>
            <p:cNvSpPr txBox="1"/>
            <p:nvPr/>
          </p:nvSpPr>
          <p:spPr>
            <a:xfrm>
              <a:off x="927192001" y="1556288778"/>
              <a:ext cx="554643519" cy="591194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1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during </a:t>
              </a:r>
              <a:br>
                <a:rPr lang="en-US" sz="1500" b="0" i="1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500" b="0" i="1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(version 1.1 is ready)</a:t>
              </a:r>
              <a:endParaRPr/>
            </a:p>
          </p:txBody>
        </p:sp>
        <p:cxnSp>
          <p:nvCxnSpPr>
            <p:cNvPr id="748" name="Shape 748"/>
            <p:cNvCxnSpPr/>
            <p:nvPr/>
          </p:nvCxnSpPr>
          <p:spPr>
            <a:xfrm>
              <a:off x="252039866" y="1137362847"/>
              <a:ext cx="231133000" cy="19577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749" name="Shape 749"/>
            <p:cNvSpPr txBox="1"/>
            <p:nvPr/>
          </p:nvSpPr>
          <p:spPr>
            <a:xfrm>
              <a:off x="0" y="714526535"/>
              <a:ext cx="504847823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6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myappdev.cfapps.io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0" name="Shape 750"/>
            <p:cNvCxnSpPr/>
            <p:nvPr/>
          </p:nvCxnSpPr>
          <p:spPr>
            <a:xfrm>
              <a:off x="966727953" y="420882206"/>
              <a:ext cx="231133000" cy="195770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751" name="Shape 751"/>
            <p:cNvSpPr txBox="1"/>
            <p:nvPr/>
          </p:nvSpPr>
          <p:spPr>
            <a:xfrm>
              <a:off x="767758606" y="0"/>
              <a:ext cx="445923888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6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myapp.cfapps.io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 txBox="1"/>
            <p:nvPr/>
          </p:nvSpPr>
          <p:spPr>
            <a:xfrm>
              <a:off x="773082282" y="714526535"/>
              <a:ext cx="445923888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6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myapp.cfapps.io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39858" y="144861686"/>
              <a:ext cx="257743788" cy="520721053"/>
            </a:xfrm>
            <a:prstGeom prst="roundRect">
              <a:avLst>
                <a:gd name="adj" fmla="val 61"/>
              </a:avLst>
            </a:prstGeom>
            <a:solidFill>
              <a:srgbClr val="3399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app1.0</a:t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4417674" y="865257577"/>
              <a:ext cx="257743788" cy="520721053"/>
            </a:xfrm>
            <a:prstGeom prst="roundRect">
              <a:avLst>
                <a:gd name="adj" fmla="val 61"/>
              </a:avLst>
            </a:prstGeom>
            <a:solidFill>
              <a:srgbClr val="66FF66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app1.1</a:t>
              </a:r>
              <a:endParaRPr/>
            </a:p>
          </p:txBody>
        </p:sp>
        <p:cxnSp>
          <p:nvCxnSpPr>
            <p:cNvPr id="755" name="Shape 755"/>
            <p:cNvCxnSpPr/>
            <p:nvPr/>
          </p:nvCxnSpPr>
          <p:spPr>
            <a:xfrm>
              <a:off x="1653284401" y="1123661022"/>
              <a:ext cx="231133000" cy="195653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756" name="Shape 756"/>
            <p:cNvSpPr txBox="1"/>
            <p:nvPr/>
          </p:nvSpPr>
          <p:spPr>
            <a:xfrm>
              <a:off x="1532015752" y="1556288778"/>
              <a:ext cx="596840414" cy="591194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1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500" b="0" i="1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(version 1.1 in Prod)</a:t>
              </a:r>
              <a:endParaRPr/>
            </a:p>
          </p:txBody>
        </p:sp>
        <p:sp>
          <p:nvSpPr>
            <p:cNvPr id="757" name="Shape 757"/>
            <p:cNvSpPr txBox="1"/>
            <p:nvPr/>
          </p:nvSpPr>
          <p:spPr>
            <a:xfrm>
              <a:off x="1452263085" y="714526535"/>
              <a:ext cx="445923888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6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myapp.cfapps.io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84313694" y="144861686"/>
              <a:ext cx="257743788" cy="520721053"/>
            </a:xfrm>
            <a:prstGeom prst="roundRect">
              <a:avLst>
                <a:gd name="adj" fmla="val 61"/>
              </a:avLst>
            </a:prstGeom>
            <a:solidFill>
              <a:srgbClr val="3399FF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app1.0</a:t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79371580" y="865257577"/>
              <a:ext cx="257743788" cy="520721053"/>
            </a:xfrm>
            <a:prstGeom prst="roundRect">
              <a:avLst>
                <a:gd name="adj" fmla="val 61"/>
              </a:avLst>
            </a:prstGeom>
            <a:solidFill>
              <a:srgbClr val="66FF66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app1.1</a:t>
              </a:r>
              <a:endParaRPr/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61" name="Shape 7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Shape 7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 smtClean="0"/>
              <a:t>Demo</a:t>
            </a:r>
            <a:endParaRPr dirty="0"/>
          </a:p>
        </p:txBody>
      </p:sp>
      <p:sp>
        <p:nvSpPr>
          <p:cNvPr id="768" name="Shape 768"/>
          <p:cNvSpPr txBox="1">
            <a:spLocks noGrp="1"/>
          </p:cNvSpPr>
          <p:nvPr>
            <p:ph type="subTitle" idx="1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Blue </a:t>
            </a:r>
            <a:r>
              <a:rPr lang="en-US" dirty="0" smtClean="0"/>
              <a:t>Green Deployments</a:t>
            </a:r>
            <a:endParaRPr dirty="0"/>
          </a:p>
        </p:txBody>
      </p:sp>
      <p:grpSp>
        <p:nvGrpSpPr>
          <p:cNvPr id="769" name="Shape 769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70" name="Shape 7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1" name="Shape 7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quickly is your team required to respond to High, Medium, or Low vulnerabilities?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teams need to be involved during a patch cycles?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Do you have the ability to do zero downtime patching of the infrastructure and apps?</a:t>
            </a:r>
            <a:endParaRPr/>
          </a:p>
        </p:txBody>
      </p:sp>
      <p:sp>
        <p:nvSpPr>
          <p:cNvPr id="778" name="Shape 77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grpSp>
        <p:nvGrpSpPr>
          <p:cNvPr id="779" name="Shape 779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80" name="Shape 7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Shape 7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25" tIns="21225" rIns="21225" bIns="21225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 b="1">
                <a:solidFill>
                  <a:schemeClr val="dk1"/>
                </a:solidFill>
              </a:rPr>
              <a:t>Platform &amp; Application Patching</a:t>
            </a:r>
            <a:endParaRPr b="1"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1900">
                <a:solidFill>
                  <a:schemeClr val="dk1"/>
                </a:solidFill>
              </a:rPr>
              <a:t> Overview</a:t>
            </a:r>
            <a:endParaRPr sz="190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lang="en-US" sz="3300" b="0" i="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3333750" y="779424"/>
            <a:ext cx="1500" cy="3586200"/>
          </a:xfrm>
          <a:prstGeom prst="straightConnector1">
            <a:avLst/>
          </a:prstGeom>
          <a:noFill/>
          <a:ln w="2555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327" name="Shape 327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28" name="Shape 3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Shape 3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Shape 337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338" name="Shape 338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1" name="Shape 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Security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Stability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19950" y="1102276"/>
            <a:ext cx="2868900" cy="17607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Detecting &amp; Responding to Vulnerabilities</a:t>
            </a: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Disclosure Process: Customers &amp; Partners</a:t>
            </a:r>
            <a:endParaRPr sz="180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public repositories </a:t>
            </a: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</a:t>
            </a:r>
            <a:endParaRPr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vulnerability</a:t>
            </a:r>
            <a:endParaRPr sz="180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impacted, update components and test changes</a:t>
            </a: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Announce</a:t>
            </a:r>
            <a:endParaRPr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fix to Pivotal Network (email alerts available)</a:t>
            </a:r>
            <a:endParaRPr sz="1800"/>
          </a:p>
          <a:p>
            <a:pPr marL="742950" marR="0" lvl="1" indent="-260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to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https://pivotal.io/security</a:t>
            </a:r>
            <a:endParaRPr sz="1800"/>
          </a:p>
          <a:p>
            <a:pPr marL="742950" marR="0" lvl="1" indent="-146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3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Shape 354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55" name="Shape 3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Shape 3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Categorizing Vulnerabilities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Ubuntu provided packages: Canonical’s priority levels are followed:</a:t>
            </a:r>
            <a:endParaRPr/>
          </a:p>
          <a:p>
            <a:pPr marL="742950" marR="0" lvl="1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http://people.canonical.com/~ubuntu-security/cve/priority.html</a:t>
            </a: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vulnerabilities for Common Vulnerability Scoring System v3.0 standards</a:t>
            </a:r>
            <a:endParaRPr/>
          </a:p>
          <a:p>
            <a:pPr marL="742950" marR="0" lvl="1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https://www.first.org/cvss/specification-document</a:t>
            </a: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Frequency</a:t>
            </a:r>
            <a:endParaRPr/>
          </a:p>
          <a:p>
            <a:pPr marL="742950" marR="0" lvl="1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Low/Medium – 1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 each month</a:t>
            </a:r>
            <a:endParaRPr sz="1800"/>
          </a:p>
          <a:p>
            <a:pPr marL="742950" marR="0" lvl="1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- ASAP</a:t>
            </a:r>
            <a:endParaRPr sz="180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64" name="Shape 36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Shape 3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Platform Upgrades and Patches</a:t>
            </a: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Canary-style deployments </a:t>
            </a:r>
            <a:r>
              <a:rPr lang="en-US" sz="24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to minimize downtime</a:t>
            </a:r>
            <a:endParaRPr/>
          </a:p>
          <a:p>
            <a:pPr marL="742950" marR="0" lvl="1" indent="-2476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Also known as rolling upgrades</a:t>
            </a:r>
            <a:endParaRPr sz="1800"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D4D4D"/>
                </a:solidFill>
              </a:rPr>
              <a:t>N</a:t>
            </a:r>
            <a:r>
              <a:rPr lang="en-US" sz="24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umber of “canary” VMs are deployed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D4D4D"/>
                </a:solidFill>
              </a:rPr>
              <a:t>Smoke test</a:t>
            </a:r>
            <a:r>
              <a:rPr lang="en-US" sz="24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new VMs </a:t>
            </a:r>
            <a:endParaRPr>
              <a:solidFill>
                <a:srgbClr val="4D4D4D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Remaining VMs are deployed </a:t>
            </a:r>
            <a:endParaRPr/>
          </a:p>
          <a:p>
            <a:pPr marL="742950" marR="0" lvl="1" indent="-247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Otherwise the upgrade is halted</a:t>
            </a:r>
            <a:endParaRPr sz="1800"/>
          </a:p>
          <a:p>
            <a:pPr marL="342900" marR="0" lvl="0" indent="-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73" name="Shape 3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Shape 3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5265737" y="3908425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5133975" y="3416300"/>
            <a:ext cx="1192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A,B,M,N,X,Y</a:t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6286500" y="3433762"/>
            <a:ext cx="25304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lang="en-US" sz="1300" b="1" i="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-  Application instances</a:t>
            </a:r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6286500" y="3894137"/>
            <a:ext cx="25304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lang="en-US" sz="1300" b="1" i="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-  VM prior to update</a:t>
            </a: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4881562" y="3368675"/>
            <a:ext cx="3935412" cy="105092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Shape 397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98" name="Shape 3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Shape 3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4076700" y="2405062"/>
            <a:ext cx="25304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lang="en-US" sz="1300" b="1" i="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Apps redeployed to clear VMs</a:t>
            </a: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429" name="Shape 429"/>
          <p:cNvCxnSpPr/>
          <p:nvPr/>
        </p:nvCxnSpPr>
        <p:spPr>
          <a:xfrm flipH="1">
            <a:off x="1586949" y="2127049"/>
            <a:ext cx="891000" cy="1173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stealth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2196412" y="2225675"/>
            <a:ext cx="532500" cy="1602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"/>
            <a:headEnd type="none" w="sm" len="sm"/>
            <a:tailEnd type="stealth" w="med" len="med"/>
          </a:ln>
        </p:spPr>
      </p:cxnSp>
      <p:grpSp>
        <p:nvGrpSpPr>
          <p:cNvPr id="431" name="Shape 431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432" name="Shape 4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Shape 4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439" name="Shape 439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11461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376362" y="3154362"/>
            <a:ext cx="3048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1973262" y="314801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lang="en-US" sz="1400" b="1" i="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1766887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2376487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2986087" y="3421062"/>
            <a:ext cx="547687" cy="24447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56A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155700" y="3148012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1776412" y="314801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5492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549275" y="314801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754062" y="314801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887" y="2968625"/>
            <a:ext cx="561975" cy="54768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4076700" y="3332162"/>
            <a:ext cx="25304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lang="en-US" sz="1300" b="1" i="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Update introduced. If the tests pass, keep going </a:t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rgbClr val="4B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476" name="Shape 4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Shape 4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theme/theme1.xml><?xml version="1.0" encoding="utf-8"?>
<a:theme xmlns:a="http://schemas.openxmlformats.org/drawingml/2006/main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Macintosh PowerPoint</Application>
  <PresentationFormat>On-screen Show (16:9)</PresentationFormat>
  <Paragraphs>240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Helvetica Neue</vt:lpstr>
      <vt:lpstr>4__cfdev-pivotal-template-16-9a</vt:lpstr>
      <vt:lpstr>1__cfdev-pivotal-template-16-9a</vt:lpstr>
      <vt:lpstr>Office Theme</vt:lpstr>
      <vt:lpstr>1__cfdev-pivotal-template-16-9a</vt:lpstr>
      <vt:lpstr>1__cfdev-pivotal-template-16-9a</vt:lpstr>
      <vt:lpstr>1__cfdev-pivotal-template-16-9a</vt:lpstr>
      <vt:lpstr>1__cfdev-pivotal-template-16-9a</vt:lpstr>
      <vt:lpstr>3__cfdev-pivotal-template-16-9a</vt:lpstr>
      <vt:lpstr>PowerPoint Presentation</vt:lpstr>
      <vt:lpstr>PowerPoint Presentation</vt:lpstr>
      <vt:lpstr>PowerPoint Presentation</vt:lpstr>
      <vt:lpstr>Detecting &amp; Responding to Vulnerabilities</vt:lpstr>
      <vt:lpstr>Categorizing Vulnerabilities</vt:lpstr>
      <vt:lpstr>Platform Upgrades and Patches</vt:lpstr>
      <vt:lpstr>Upgrade and patch with rolling “canary” deploys</vt:lpstr>
      <vt:lpstr>Upgrade and patch with rolling “canary” deploys</vt:lpstr>
      <vt:lpstr>Upgrade and patch with rolling “canary” deploys</vt:lpstr>
      <vt:lpstr>Upgrade and patch with rolling “canary” deploys</vt:lpstr>
      <vt:lpstr>Upgrade and patch with rolling “canary” deploys</vt:lpstr>
      <vt:lpstr>Upgrade and patch with rolling “canary” deploys</vt:lpstr>
      <vt:lpstr>Upgrade and patch with rolling “canary” deploys</vt:lpstr>
      <vt:lpstr>Elastic Runtime Patching</vt:lpstr>
      <vt:lpstr>Canary-Style Deployment: Implications</vt:lpstr>
      <vt:lpstr>Blue-Green Deployments</vt:lpstr>
      <vt:lpstr>Blue-Green Deployment - Routes</vt:lpstr>
      <vt:lpstr>Demo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Hopper</cp:lastModifiedBy>
  <cp:revision>1</cp:revision>
  <dcterms:modified xsi:type="dcterms:W3CDTF">2018-05-19T17:05:24Z</dcterms:modified>
</cp:coreProperties>
</file>